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7" r:id="rId32"/>
    <p:sldId id="288" r:id="rId3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noFill/>
        </a:fill>
      </a:tcStyle>
    </a:wholeTbl>
    <a:band2H>
      <a:tcTxStyle/>
      <a:tcStyle>
        <a:tcBdr/>
        <a:fill>
          <a:solidFill>
            <a:srgbClr val="FFEBD2">
              <a:alpha val="48000"/>
            </a:srgbClr>
          </a:solidFill>
        </a:fill>
      </a:tcStyle>
    </a:band2H>
    <a:firstCol>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Col>
    <a:la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254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lastRow>
    <a:firstRow>
      <a:tcTxStyle b="off" i="off">
        <a:fontRef idx="minor">
          <a:srgbClr val="3E231A"/>
        </a:fontRef>
        <a:srgbClr val="3E231A"/>
      </a:tcTxStyle>
      <a:tcStyle>
        <a:tcBdr>
          <a:left>
            <a:ln w="12700" cap="flat">
              <a:solidFill>
                <a:srgbClr val="3E231A"/>
              </a:solidFill>
              <a:prstDash val="solid"/>
              <a:miter lim="400000"/>
            </a:ln>
          </a:left>
          <a:right>
            <a:ln w="12700" cap="flat">
              <a:solidFill>
                <a:srgbClr val="3E231A"/>
              </a:solidFill>
              <a:prstDash val="solid"/>
              <a:miter lim="400000"/>
            </a:ln>
          </a:right>
          <a:top>
            <a:ln w="12700" cap="flat">
              <a:solidFill>
                <a:srgbClr val="3E231A"/>
              </a:solidFill>
              <a:prstDash val="solid"/>
              <a:miter lim="400000"/>
            </a:ln>
          </a:top>
          <a:bottom>
            <a:ln w="25400" cap="flat">
              <a:solidFill>
                <a:srgbClr val="3E231A"/>
              </a:solidFill>
              <a:prstDash val="solid"/>
              <a:miter lim="400000"/>
            </a:ln>
          </a:bottom>
          <a:insideH>
            <a:ln w="12700" cap="flat">
              <a:solidFill>
                <a:srgbClr val="3E231A"/>
              </a:solidFill>
              <a:prstDash val="solid"/>
              <a:miter lim="400000"/>
            </a:ln>
          </a:insideH>
          <a:insideV>
            <a:ln w="12700" cap="flat">
              <a:solidFill>
                <a:srgbClr val="3E231A"/>
              </a:solidFill>
              <a:prstDash val="solid"/>
              <a:miter lim="400000"/>
            </a:ln>
          </a:insideV>
        </a:tcBdr>
        <a:fill>
          <a:solidFill>
            <a:srgbClr val="D6A96F">
              <a:alpha val="48000"/>
            </a:srgbClr>
          </a:solidFill>
        </a:fill>
      </a:tcStyle>
    </a:firstRow>
  </a:tblStyle>
  <a:tblStyle styleId="{C7B018BB-80A7-4F77-B60F-C8B233D01FF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3E231A"/>
              </a:solidFill>
              <a:prstDash val="solid"/>
              <a:miter lim="400000"/>
            </a:ln>
          </a:insideV>
        </a:tcBdr>
        <a:fill>
          <a:solidFill>
            <a:srgbClr val="9BA7B4">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6F8B9E">
              <a:alpha val="90000"/>
            </a:srgbClr>
          </a:solidFill>
        </a:fill>
      </a:tcStyle>
    </a:firstRow>
  </a:tblStyle>
  <a:tblStyle styleId="{EEE7283C-3CF3-47DC-8721-378D4A62B228}"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wholeTbl>
    <a:band2H>
      <a:tcTxStyle/>
      <a:tcStyle>
        <a:tcBdr/>
        <a:fill>
          <a:solidFill>
            <a:srgbClr val="B1A596">
              <a:alpha val="20000"/>
            </a:srgbClr>
          </a:solidFill>
        </a:fill>
      </a:tcStyle>
    </a:band2H>
    <a:firstCol>
      <a:tcTxStyle b="off" i="off">
        <a:fontRef idx="minor">
          <a:srgbClr val="3E231A"/>
        </a:fontRef>
        <a:srgbClr val="3E231A"/>
      </a:tcTxStyle>
      <a:tcStyle>
        <a:tcBdr>
          <a:left>
            <a:ln w="12700" cap="flat">
              <a:solidFill>
                <a:srgbClr val="3D231A"/>
              </a:solidFill>
              <a:prstDash val="solid"/>
              <a:miter lim="400000"/>
            </a:ln>
          </a:left>
          <a:right>
            <a:ln w="12700" cap="flat">
              <a:solidFill>
                <a:srgbClr val="3D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CA581">
              <a:alpha val="50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254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D231A"/>
              </a:solidFill>
              <a:prstDash val="solid"/>
              <a:miter lim="400000"/>
            </a:ln>
          </a:top>
          <a:bottom>
            <a:ln w="12700" cap="flat">
              <a:solidFill>
                <a:srgbClr val="3D231A"/>
              </a:solidFill>
              <a:prstDash val="solid"/>
              <a:miter lim="400000"/>
            </a:ln>
          </a:bottom>
          <a:insideH>
            <a:ln w="12700" cap="flat">
              <a:solidFill>
                <a:srgbClr val="3D231A"/>
              </a:solidFill>
              <a:prstDash val="solid"/>
              <a:miter lim="400000"/>
            </a:ln>
          </a:insideH>
          <a:insideV>
            <a:ln w="12700" cap="flat">
              <a:noFill/>
              <a:miter lim="400000"/>
            </a:ln>
          </a:insideV>
        </a:tcBdr>
        <a:fill>
          <a:solidFill>
            <a:srgbClr val="A56333">
              <a:alpha val="75000"/>
            </a:srgbClr>
          </a:solidFill>
        </a:fill>
      </a:tcStyle>
    </a:firstRow>
  </a:tblStyle>
  <a:tblStyle styleId="{CF821DB8-F4EB-4A41-A1BA-3FCAFE7338EE}"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solidFill>
                <a:srgbClr val="3E231A"/>
              </a:solidFill>
              <a:prstDash val="solid"/>
              <a:miter lim="400000"/>
            </a:ln>
          </a:insideH>
          <a:insideV>
            <a:ln w="12700" cap="flat">
              <a:noFill/>
              <a:miter lim="400000"/>
            </a:ln>
          </a:insideV>
        </a:tcBdr>
        <a:fill>
          <a:solidFill>
            <a:srgbClr val="C19B68">
              <a:alpha val="50000"/>
            </a:srgbClr>
          </a:solidFill>
        </a:fill>
      </a:tcStyle>
    </a:wholeTbl>
    <a:band2H>
      <a:tcTxStyle/>
      <a:tcStyle>
        <a:tcBdr/>
        <a:fill>
          <a:solidFill>
            <a:srgbClr val="C09B6C">
              <a:alpha val="26000"/>
            </a:srgbClr>
          </a:solidFill>
        </a:fill>
      </a:tcStyle>
    </a:band2H>
    <a:firstCol>
      <a:tcTxStyle b="off" i="off">
        <a:fontRef idx="minor">
          <a:srgbClr val="FFFFFF"/>
        </a:fontRef>
        <a:srgbClr val="FFFFFF"/>
      </a:tcTxStyle>
      <a:tcStyle>
        <a:tcBdr>
          <a:left>
            <a:ln w="12700" cap="flat">
              <a:solidFill>
                <a:srgbClr val="3E231A"/>
              </a:solidFill>
              <a:prstDash val="solid"/>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45C39">
              <a:alpha val="8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A77A48">
              <a:alpha val="8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solidFill>
            <a:srgbClr val="633E29">
              <a:alpha val="85000"/>
            </a:srgbClr>
          </a:solidFill>
        </a:fill>
      </a:tcStyle>
    </a:firstRow>
  </a:tblStyle>
  <a:tblStyle styleId="{33BA23B1-9221-436E-865A-0063620EA4FD}" styleName="">
    <a:tblBg/>
    <a:wholeTbl>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noFill/>
        </a:fill>
      </a:tcStyle>
    </a:wholeTbl>
    <a:band2H>
      <a:tcTxStyle/>
      <a:tcStyle>
        <a:tcBdr/>
        <a:fill>
          <a:solidFill>
            <a:srgbClr val="76654F">
              <a:alpha val="20000"/>
            </a:srgbClr>
          </a:solidFill>
        </a:fill>
      </a:tcStyle>
    </a:band2H>
    <a:firstCol>
      <a:tcTxStyle b="off" i="off">
        <a:fontRef idx="minor">
          <a:srgbClr val="3E231A"/>
        </a:fontRef>
        <a:srgbClr val="3E231A"/>
      </a:tcTxStyle>
      <a:tcStyle>
        <a:tcBdr>
          <a:left>
            <a:ln w="12700" cap="flat">
              <a:solidFill>
                <a:srgbClr val="828D8E"/>
              </a:solidFill>
              <a:prstDash val="solid"/>
              <a:miter lim="400000"/>
            </a:ln>
          </a:left>
          <a:right>
            <a:ln w="12700" cap="flat">
              <a:solidFill>
                <a:srgbClr val="828D8E"/>
              </a:solidFill>
              <a:prstDash val="solid"/>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solidFill>
                <a:srgbClr val="828D8E"/>
              </a:solidFill>
              <a:prstDash val="solid"/>
              <a:miter lim="400000"/>
            </a:ln>
          </a:insideH>
          <a:insideV>
            <a:ln w="12700" cap="flat">
              <a:noFill/>
              <a:miter lim="400000"/>
            </a:ln>
          </a:insideV>
        </a:tcBdr>
        <a:fill>
          <a:solidFill>
            <a:srgbClr val="E6DFD8">
              <a:alpha val="61000"/>
            </a:srgbClr>
          </a:solidFill>
        </a:fill>
      </a:tcStyle>
    </a:firstCol>
    <a:lastRow>
      <a:tcTxStyle b="off" i="off">
        <a:fontRef idx="minor">
          <a:srgbClr val="3E231A"/>
        </a:fontRef>
        <a:srgbClr val="3E231A"/>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E6DFD8">
              <a:alpha val="61000"/>
            </a:srgb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828D8E"/>
              </a:solidFill>
              <a:prstDash val="solid"/>
              <a:miter lim="400000"/>
            </a:ln>
          </a:top>
          <a:bottom>
            <a:ln w="12700" cap="flat">
              <a:solidFill>
                <a:srgbClr val="828D8E"/>
              </a:solidFill>
              <a:prstDash val="solid"/>
              <a:miter lim="400000"/>
            </a:ln>
          </a:bottom>
          <a:insideH>
            <a:ln w="12700" cap="flat">
              <a:noFill/>
              <a:miter lim="400000"/>
            </a:ln>
          </a:insideH>
          <a:insideV>
            <a:ln w="12700" cap="flat">
              <a:noFill/>
              <a:miter lim="400000"/>
            </a:ln>
          </a:insideV>
        </a:tcBdr>
        <a:fill>
          <a:solidFill>
            <a:srgbClr val="5D5E5F"/>
          </a:solidFill>
        </a:fill>
      </a:tcStyle>
    </a:firstRow>
  </a:tblStyle>
  <a:tblStyle styleId="{2708684C-4D16-4618-839F-0558EEFCDFE6}" styleName="">
    <a:tblBg/>
    <a:wholeTbl>
      <a:tcTxStyle b="off" i="off">
        <a:fontRef idx="minor">
          <a:srgbClr val="232323"/>
        </a:fontRef>
        <a:srgbClr val="232323"/>
      </a:tcTxStyle>
      <a:tcStyle>
        <a:tcBdr>
          <a:left>
            <a:ln w="12700" cap="flat">
              <a:solidFill>
                <a:srgbClr val="83867F"/>
              </a:solidFill>
              <a:custDash>
                <a:ds d="200000" sp="200000"/>
              </a:custDash>
              <a:miter lim="400000"/>
            </a:ln>
          </a:left>
          <a:right>
            <a:ln w="12700" cap="flat">
              <a:solidFill>
                <a:srgbClr val="83867F"/>
              </a:solidFill>
              <a:custDash>
                <a:ds d="200000" sp="200000"/>
              </a:custDash>
              <a:miter lim="400000"/>
            </a:ln>
          </a:right>
          <a:top>
            <a:ln w="12700" cap="flat">
              <a:solidFill>
                <a:srgbClr val="83867F"/>
              </a:solidFill>
              <a:custDash>
                <a:ds d="200000" sp="200000"/>
              </a:custDash>
              <a:miter lim="400000"/>
            </a:ln>
          </a:top>
          <a:bottom>
            <a:ln w="12700" cap="flat">
              <a:solidFill>
                <a:srgbClr val="83867F"/>
              </a:solidFill>
              <a:custDash>
                <a:ds d="200000" sp="200000"/>
              </a:custDash>
              <a:miter lim="400000"/>
            </a:ln>
          </a:bottom>
          <a:insideH>
            <a:ln w="12700" cap="flat">
              <a:solidFill>
                <a:srgbClr val="83867F"/>
              </a:solidFill>
              <a:custDash>
                <a:ds d="200000" sp="200000"/>
              </a:custDash>
              <a:miter lim="400000"/>
            </a:ln>
          </a:insideH>
          <a:insideV>
            <a:ln w="12700" cap="flat">
              <a:solidFill>
                <a:srgbClr val="83867F"/>
              </a:solidFill>
              <a:custDash>
                <a:ds d="200000" sp="200000"/>
              </a:custDash>
              <a:miter lim="400000"/>
            </a:ln>
          </a:insideV>
        </a:tcBdr>
        <a:fill>
          <a:noFill/>
        </a:fill>
      </a:tcStyle>
    </a:wholeTbl>
    <a:band2H>
      <a:tcTxStyle/>
      <a:tcStyle>
        <a:tcBdr/>
        <a:fill>
          <a:solidFill>
            <a:srgbClr val="76654F">
              <a:alpha val="20000"/>
            </a:srgbClr>
          </a:solidFill>
        </a:fill>
      </a:tcStyle>
    </a:band2H>
    <a:firstCol>
      <a:tcTxStyle b="off" i="off">
        <a:fontRef idx="minor">
          <a:srgbClr val="232323"/>
        </a:fontRef>
        <a:srgbClr val="232323"/>
      </a:tcTxStyle>
      <a:tcStyle>
        <a:tcBdr>
          <a:left>
            <a:ln w="12700" cap="flat">
              <a:noFill/>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232323"/>
        </a:fontRef>
        <a:srgbClr val="232323"/>
      </a:tcTxStyle>
      <a:tcStyle>
        <a:tcBdr>
          <a:left>
            <a:ln w="12700" cap="flat">
              <a:noFill/>
              <a:miter lim="400000"/>
            </a:ln>
          </a:left>
          <a:right>
            <a:ln w="12700" cap="flat">
              <a:noFill/>
              <a:miter lim="400000"/>
            </a:ln>
          </a:right>
          <a:top>
            <a:ln w="12700" cap="flat">
              <a:solidFill>
                <a:srgbClr val="3E231A"/>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32323"/>
        </a:fontRef>
        <a:srgbClr val="232323"/>
      </a:tcTxStyle>
      <a:tcStyle>
        <a:tcBdr>
          <a:left>
            <a:ln w="12700" cap="flat">
              <a:noFill/>
              <a:miter lim="400000"/>
            </a:ln>
          </a:left>
          <a:right>
            <a:ln w="12700" cap="flat">
              <a:noFill/>
              <a:miter lim="400000"/>
            </a:ln>
          </a:right>
          <a:top>
            <a:ln w="12700" cap="flat">
              <a:noFill/>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1"/>
    <p:restoredTop sz="96327"/>
  </p:normalViewPr>
  <p:slideViewPr>
    <p:cSldViewPr snapToGrid="0">
      <p:cViewPr varScale="1">
        <p:scale>
          <a:sx n="90" d="100"/>
          <a:sy n="90" d="100"/>
        </p:scale>
        <p:origin x="130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xfrm>
            <a:off x="1143000" y="685800"/>
            <a:ext cx="4572000" cy="3429000"/>
          </a:xfrm>
          <a:prstGeom prst="rect">
            <a:avLst/>
          </a:prstGeom>
        </p:spPr>
        <p:txBody>
          <a:bodyPr/>
          <a:lstStyle/>
          <a:p>
            <a:endParaRPr/>
          </a:p>
        </p:txBody>
      </p:sp>
      <p:sp>
        <p:nvSpPr>
          <p:cNvPr id="141" name="Shape 14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1" name="标题文本"/>
          <p:cNvSpPr txBox="1">
            <a:spLocks noGrp="1"/>
          </p:cNvSpPr>
          <p:nvPr>
            <p:ph type="title"/>
          </p:nvPr>
        </p:nvSpPr>
        <p:spPr>
          <a:xfrm>
            <a:off x="1270000" y="1689100"/>
            <a:ext cx="10464800" cy="3467100"/>
          </a:xfrm>
          <a:prstGeom prst="rect">
            <a:avLst/>
          </a:prstGeom>
        </p:spPr>
        <p:txBody>
          <a:bodyPr anchor="b"/>
          <a:lstStyle>
            <a:lvl1pPr algn="ctr"/>
          </a:lstStyle>
          <a:p>
            <a:r>
              <a:t>标题文本</a:t>
            </a:r>
          </a:p>
        </p:txBody>
      </p:sp>
      <p:sp>
        <p:nvSpPr>
          <p:cNvPr id="12" name="正文级别 1…"/>
          <p:cNvSpPr txBox="1">
            <a:spLocks noGrp="1"/>
          </p:cNvSpPr>
          <p:nvPr>
            <p:ph type="body" sz="quarter" idx="1"/>
          </p:nvPr>
        </p:nvSpPr>
        <p:spPr>
          <a:xfrm>
            <a:off x="1270000" y="5181600"/>
            <a:ext cx="10464800" cy="14605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r>
              <a:t>正文级别 1</a:t>
            </a:r>
          </a:p>
          <a:p>
            <a:pPr lvl="1"/>
            <a:r>
              <a:t>正文级别 2</a:t>
            </a:r>
          </a:p>
          <a:p>
            <a:pPr lvl="2"/>
            <a:r>
              <a:t>正文级别 3</a:t>
            </a:r>
          </a:p>
          <a:p>
            <a:pPr lvl="3"/>
            <a:r>
              <a:t>正文级别 4</a:t>
            </a:r>
          </a:p>
          <a:p>
            <a:pPr lvl="4"/>
            <a:r>
              <a:t>正文级别 5</a:t>
            </a:r>
          </a:p>
        </p:txBody>
      </p:sp>
      <p:sp>
        <p:nvSpPr>
          <p:cNvPr id="1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照片 - 水平">
    <p:spTree>
      <p:nvGrpSpPr>
        <p:cNvPr id="1" name=""/>
        <p:cNvGrpSpPr/>
        <p:nvPr/>
      </p:nvGrpSpPr>
      <p:grpSpPr>
        <a:xfrm>
          <a:off x="0" y="0"/>
          <a:ext cx="0" cy="0"/>
          <a:chOff x="0" y="0"/>
          <a:chExt cx="0" cy="0"/>
        </a:xfrm>
      </p:grpSpPr>
      <p:sp>
        <p:nvSpPr>
          <p:cNvPr id="20" name="图像"/>
          <p:cNvSpPr>
            <a:spLocks noGrp="1"/>
          </p:cNvSpPr>
          <p:nvPr>
            <p:ph type="pic" idx="21"/>
          </p:nvPr>
        </p:nvSpPr>
        <p:spPr>
          <a:xfrm>
            <a:off x="1574800" y="114300"/>
            <a:ext cx="9855200" cy="6502609"/>
          </a:xfrm>
          <a:prstGeom prst="rect">
            <a:avLst/>
          </a:prstGeom>
          <a:ln w="9525">
            <a:round/>
          </a:ln>
        </p:spPr>
        <p:txBody>
          <a:bodyPr lIns="91439" tIns="45719" rIns="91439" bIns="45719" anchor="t">
            <a:noAutofit/>
          </a:bodyPr>
          <a:lstStyle/>
          <a:p>
            <a:endParaRPr/>
          </a:p>
        </p:txBody>
      </p:sp>
      <p:sp>
        <p:nvSpPr>
          <p:cNvPr id="21" name="标题文本"/>
          <p:cNvSpPr txBox="1">
            <a:spLocks noGrp="1"/>
          </p:cNvSpPr>
          <p:nvPr>
            <p:ph type="title"/>
          </p:nvPr>
        </p:nvSpPr>
        <p:spPr>
          <a:xfrm>
            <a:off x="1270000" y="6680200"/>
            <a:ext cx="10464800" cy="1270000"/>
          </a:xfrm>
          <a:prstGeom prst="rect">
            <a:avLst/>
          </a:prstGeom>
        </p:spPr>
        <p:txBody>
          <a:bodyPr anchor="b"/>
          <a:lstStyle>
            <a:lvl1pPr algn="ctr"/>
          </a:lstStyle>
          <a:p>
            <a:r>
              <a:t>标题文本</a:t>
            </a:r>
          </a:p>
        </p:txBody>
      </p:sp>
      <p:sp>
        <p:nvSpPr>
          <p:cNvPr id="22" name="正文级别 1…"/>
          <p:cNvSpPr txBox="1">
            <a:spLocks noGrp="1"/>
          </p:cNvSpPr>
          <p:nvPr>
            <p:ph type="body" sz="quarter" idx="1"/>
          </p:nvPr>
        </p:nvSpPr>
        <p:spPr>
          <a:xfrm>
            <a:off x="1270000" y="7835900"/>
            <a:ext cx="10464800" cy="14605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r>
              <a:t>正文级别 1</a:t>
            </a:r>
          </a:p>
          <a:p>
            <a:pPr lvl="1"/>
            <a:r>
              <a:t>正文级别 2</a:t>
            </a:r>
          </a:p>
          <a:p>
            <a:pPr lvl="2"/>
            <a:r>
              <a:t>正文级别 3</a:t>
            </a:r>
          </a:p>
          <a:p>
            <a:pPr lvl="3"/>
            <a:r>
              <a:t>正文级别 4</a:t>
            </a:r>
          </a:p>
          <a:p>
            <a:pPr lvl="4"/>
            <a:r>
              <a:t>正文级别 5</a:t>
            </a:r>
          </a:p>
        </p:txBody>
      </p:sp>
      <p:sp>
        <p:nvSpPr>
          <p:cNvPr id="2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 - 居中">
    <p:spTree>
      <p:nvGrpSpPr>
        <p:cNvPr id="1" name=""/>
        <p:cNvGrpSpPr/>
        <p:nvPr/>
      </p:nvGrpSpPr>
      <p:grpSpPr>
        <a:xfrm>
          <a:off x="0" y="0"/>
          <a:ext cx="0" cy="0"/>
          <a:chOff x="0" y="0"/>
          <a:chExt cx="0" cy="0"/>
        </a:xfrm>
      </p:grpSpPr>
      <p:sp>
        <p:nvSpPr>
          <p:cNvPr id="30" name="标题文本"/>
          <p:cNvSpPr txBox="1">
            <a:spLocks noGrp="1"/>
          </p:cNvSpPr>
          <p:nvPr>
            <p:ph type="title"/>
          </p:nvPr>
        </p:nvSpPr>
        <p:spPr>
          <a:xfrm>
            <a:off x="1270000" y="3289300"/>
            <a:ext cx="10464800" cy="3175000"/>
          </a:xfrm>
          <a:prstGeom prst="rect">
            <a:avLst/>
          </a:prstGeom>
        </p:spPr>
        <p:txBody>
          <a:bodyPr/>
          <a:lstStyle>
            <a:lvl1pPr algn="ctr"/>
          </a:lstStyle>
          <a:p>
            <a:r>
              <a:t>标题文本</a:t>
            </a:r>
          </a:p>
        </p:txBody>
      </p:sp>
      <p:sp>
        <p:nvSpPr>
          <p:cNvPr id="3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照片 - 垂直">
    <p:spTree>
      <p:nvGrpSpPr>
        <p:cNvPr id="1" name=""/>
        <p:cNvGrpSpPr/>
        <p:nvPr/>
      </p:nvGrpSpPr>
      <p:grpSpPr>
        <a:xfrm>
          <a:off x="0" y="0"/>
          <a:ext cx="0" cy="0"/>
          <a:chOff x="0" y="0"/>
          <a:chExt cx="0" cy="0"/>
        </a:xfrm>
      </p:grpSpPr>
      <p:sp>
        <p:nvSpPr>
          <p:cNvPr id="38" name="图像"/>
          <p:cNvSpPr>
            <a:spLocks noGrp="1"/>
          </p:cNvSpPr>
          <p:nvPr>
            <p:ph type="pic" idx="21"/>
          </p:nvPr>
        </p:nvSpPr>
        <p:spPr>
          <a:xfrm>
            <a:off x="3759200" y="825500"/>
            <a:ext cx="11548692" cy="7620000"/>
          </a:xfrm>
          <a:prstGeom prst="rect">
            <a:avLst/>
          </a:prstGeom>
          <a:ln w="9525">
            <a:round/>
          </a:ln>
        </p:spPr>
        <p:txBody>
          <a:bodyPr lIns="91439" tIns="45719" rIns="91439" bIns="45719" anchor="t">
            <a:noAutofit/>
          </a:bodyPr>
          <a:lstStyle/>
          <a:p>
            <a:endParaRPr/>
          </a:p>
        </p:txBody>
      </p:sp>
      <p:sp>
        <p:nvSpPr>
          <p:cNvPr id="39" name="标题文本"/>
          <p:cNvSpPr txBox="1">
            <a:spLocks noGrp="1"/>
          </p:cNvSpPr>
          <p:nvPr>
            <p:ph type="title"/>
          </p:nvPr>
        </p:nvSpPr>
        <p:spPr>
          <a:xfrm>
            <a:off x="965200" y="1397000"/>
            <a:ext cx="5600700" cy="4038600"/>
          </a:xfrm>
          <a:prstGeom prst="rect">
            <a:avLst/>
          </a:prstGeom>
        </p:spPr>
        <p:txBody>
          <a:bodyPr anchor="b"/>
          <a:lstStyle>
            <a:lvl1pPr algn="ctr">
              <a:defRPr sz="6800"/>
            </a:lvl1pPr>
          </a:lstStyle>
          <a:p>
            <a:r>
              <a:t>标题文本</a:t>
            </a:r>
          </a:p>
        </p:txBody>
      </p:sp>
      <p:sp>
        <p:nvSpPr>
          <p:cNvPr id="40" name="正文级别 1…"/>
          <p:cNvSpPr txBox="1">
            <a:spLocks noGrp="1"/>
          </p:cNvSpPr>
          <p:nvPr>
            <p:ph type="body" sz="quarter" idx="1"/>
          </p:nvPr>
        </p:nvSpPr>
        <p:spPr>
          <a:xfrm>
            <a:off x="965200" y="5448300"/>
            <a:ext cx="5600700" cy="29337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r>
              <a:t>正文级别 1</a:t>
            </a:r>
          </a:p>
          <a:p>
            <a:pPr lvl="1"/>
            <a:r>
              <a:t>正文级别 2</a:t>
            </a:r>
          </a:p>
          <a:p>
            <a:pPr lvl="2"/>
            <a:r>
              <a:t>正文级别 3</a:t>
            </a:r>
          </a:p>
          <a:p>
            <a:pPr lvl="3"/>
            <a:r>
              <a:t>正文级别 4</a:t>
            </a:r>
          </a:p>
          <a:p>
            <a:pPr lvl="4"/>
            <a:r>
              <a:t>正文级别 5</a:t>
            </a:r>
          </a:p>
        </p:txBody>
      </p:sp>
      <p:sp>
        <p:nvSpPr>
          <p:cNvPr id="4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标题 - 顶部对齐">
    <p:spTree>
      <p:nvGrpSpPr>
        <p:cNvPr id="1" name=""/>
        <p:cNvGrpSpPr/>
        <p:nvPr/>
      </p:nvGrpSpPr>
      <p:grpSpPr>
        <a:xfrm>
          <a:off x="0" y="0"/>
          <a:ext cx="0" cy="0"/>
          <a:chOff x="0" y="0"/>
          <a:chExt cx="0" cy="0"/>
        </a:xfrm>
      </p:grpSpPr>
      <p:sp>
        <p:nvSpPr>
          <p:cNvPr id="48" name="标题文本"/>
          <p:cNvSpPr txBox="1">
            <a:spLocks noGrp="1"/>
          </p:cNvSpPr>
          <p:nvPr>
            <p:ph type="title"/>
          </p:nvPr>
        </p:nvSpPr>
        <p:spPr>
          <a:prstGeom prst="rect">
            <a:avLst/>
          </a:prstGeom>
        </p:spPr>
        <p:txBody>
          <a:bodyPr/>
          <a:lstStyle>
            <a:lvl1pPr algn="ctr"/>
          </a:lstStyle>
          <a:p>
            <a:r>
              <a:t>标题文本</a:t>
            </a:r>
          </a:p>
        </p:txBody>
      </p:sp>
      <p:sp>
        <p:nvSpPr>
          <p:cNvPr id="49"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56" name="标题文本"/>
          <p:cNvSpPr txBox="1">
            <a:spLocks noGrp="1"/>
          </p:cNvSpPr>
          <p:nvPr>
            <p:ph type="title"/>
          </p:nvPr>
        </p:nvSpPr>
        <p:spPr>
          <a:prstGeom prst="rect">
            <a:avLst/>
          </a:prstGeom>
        </p:spPr>
        <p:txBody>
          <a:bodyPr/>
          <a:lstStyle>
            <a:lvl1pPr algn="ctr"/>
          </a:lstStyle>
          <a:p>
            <a:r>
              <a:t>标题文本</a:t>
            </a:r>
          </a:p>
        </p:txBody>
      </p:sp>
      <p:sp>
        <p:nvSpPr>
          <p:cNvPr id="57" name="正文级别 1…"/>
          <p:cNvSpPr txBox="1">
            <a:spLocks noGrp="1"/>
          </p:cNvSpPr>
          <p:nvPr>
            <p:ph type="body" idx="1"/>
          </p:nvPr>
        </p:nvSpPr>
        <p:spPr>
          <a:xfrm>
            <a:off x="1270000" y="2819400"/>
            <a:ext cx="10464800" cy="5842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正文级别 1</a:t>
            </a:r>
          </a:p>
          <a:p>
            <a:pPr lvl="1"/>
            <a:r>
              <a:t>正文级别 2</a:t>
            </a:r>
          </a:p>
          <a:p>
            <a:pPr lvl="2"/>
            <a:r>
              <a:t>正文级别 3</a:t>
            </a:r>
          </a:p>
          <a:p>
            <a:pPr lvl="3"/>
            <a:r>
              <a:t>正文级别 4</a:t>
            </a:r>
          </a:p>
          <a:p>
            <a:pPr lvl="4"/>
            <a:r>
              <a:t>正文级别 5</a:t>
            </a:r>
          </a:p>
        </p:txBody>
      </p:sp>
      <p:sp>
        <p:nvSpPr>
          <p:cNvPr id="5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5" name="图像"/>
          <p:cNvSpPr>
            <a:spLocks noGrp="1"/>
          </p:cNvSpPr>
          <p:nvPr>
            <p:ph type="pic" sz="half" idx="21"/>
          </p:nvPr>
        </p:nvSpPr>
        <p:spPr>
          <a:xfrm>
            <a:off x="5283200" y="2819400"/>
            <a:ext cx="8565280" cy="5651500"/>
          </a:xfrm>
          <a:prstGeom prst="rect">
            <a:avLst/>
          </a:prstGeom>
          <a:ln w="9525">
            <a:round/>
          </a:ln>
        </p:spPr>
        <p:txBody>
          <a:bodyPr lIns="91439" tIns="45719" rIns="91439" bIns="45719" anchor="t">
            <a:noAutofit/>
          </a:bodyPr>
          <a:lstStyle/>
          <a:p>
            <a:endParaRPr/>
          </a:p>
        </p:txBody>
      </p:sp>
      <p:sp>
        <p:nvSpPr>
          <p:cNvPr id="66" name="标题文本"/>
          <p:cNvSpPr txBox="1">
            <a:spLocks noGrp="1"/>
          </p:cNvSpPr>
          <p:nvPr>
            <p:ph type="title"/>
          </p:nvPr>
        </p:nvSpPr>
        <p:spPr>
          <a:prstGeom prst="rect">
            <a:avLst/>
          </a:prstGeom>
        </p:spPr>
        <p:txBody>
          <a:bodyPr/>
          <a:lstStyle>
            <a:lvl1pPr algn="ctr"/>
          </a:lstStyle>
          <a:p>
            <a:r>
              <a:t>标题文本</a:t>
            </a:r>
          </a:p>
        </p:txBody>
      </p:sp>
      <p:sp>
        <p:nvSpPr>
          <p:cNvPr id="67" name="正文级别 1…"/>
          <p:cNvSpPr txBox="1">
            <a:spLocks noGrp="1"/>
          </p:cNvSpPr>
          <p:nvPr>
            <p:ph type="body" sz="half" idx="1"/>
          </p:nvPr>
        </p:nvSpPr>
        <p:spPr>
          <a:xfrm>
            <a:off x="1270000" y="2819400"/>
            <a:ext cx="5016500" cy="5651500"/>
          </a:xfrm>
          <a:prstGeom prst="rect">
            <a:avLst/>
          </a:prstGeom>
        </p:spPr>
        <p:txBody>
          <a:bodyPr/>
          <a:lstStyle>
            <a:lvl1pPr marL="368300" indent="-368300">
              <a:spcBef>
                <a:spcPts val="2800"/>
              </a:spcBef>
              <a:buBlip>
                <a:blip r:embed="rId2"/>
              </a:buBlip>
              <a:defRPr sz="3000"/>
            </a:lvl1pPr>
            <a:lvl2pPr marL="736600" indent="-368300">
              <a:spcBef>
                <a:spcPts val="2800"/>
              </a:spcBef>
              <a:buBlip>
                <a:blip r:embed="rId2"/>
              </a:buBlip>
              <a:defRPr sz="3000"/>
            </a:lvl2pPr>
            <a:lvl3pPr marL="1104900" indent="-368300">
              <a:spcBef>
                <a:spcPts val="2800"/>
              </a:spcBef>
              <a:buBlip>
                <a:blip r:embed="rId2"/>
              </a:buBlip>
              <a:defRPr sz="3000"/>
            </a:lvl3pPr>
            <a:lvl4pPr marL="1473200" indent="-368300">
              <a:spcBef>
                <a:spcPts val="2800"/>
              </a:spcBef>
              <a:buBlip>
                <a:blip r:embed="rId2"/>
              </a:buBlip>
              <a:defRPr sz="3000"/>
            </a:lvl4pPr>
            <a:lvl5pPr marL="1841500" indent="-368300">
              <a:spcBef>
                <a:spcPts val="2800"/>
              </a:spcBef>
              <a:buBlip>
                <a:blip r:embed="rId2"/>
              </a:buBlip>
              <a:defRPr sz="3000"/>
            </a:lvl5pPr>
          </a:lstStyle>
          <a:p>
            <a:r>
              <a:t>正文级别 1</a:t>
            </a:r>
          </a:p>
          <a:p>
            <a:pPr lvl="1"/>
            <a:r>
              <a:t>正文级别 2</a:t>
            </a:r>
          </a:p>
          <a:p>
            <a:pPr lvl="2"/>
            <a:r>
              <a:t>正文级别 3</a:t>
            </a:r>
          </a:p>
          <a:p>
            <a:pPr lvl="3"/>
            <a:r>
              <a:t>正文级别 4</a:t>
            </a:r>
          </a:p>
          <a:p>
            <a:pPr lvl="4"/>
            <a:r>
              <a:t>正文级别 5</a:t>
            </a:r>
          </a:p>
        </p:txBody>
      </p:sp>
      <p:sp>
        <p:nvSpPr>
          <p:cNvPr id="6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75" name="正文级别 1…"/>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正文级别 1</a:t>
            </a:r>
          </a:p>
          <a:p>
            <a:pPr lvl="1"/>
            <a:r>
              <a:t>正文级别 2</a:t>
            </a:r>
          </a:p>
          <a:p>
            <a:pPr lvl="2"/>
            <a:r>
              <a:t>正文级别 3</a:t>
            </a:r>
          </a:p>
          <a:p>
            <a:pPr lvl="3"/>
            <a:r>
              <a:t>正文级别 4</a:t>
            </a:r>
          </a:p>
          <a:p>
            <a:pPr lvl="4"/>
            <a:r>
              <a:t>正文级别 5</a:t>
            </a:r>
          </a:p>
        </p:txBody>
      </p:sp>
      <p:sp>
        <p:nvSpPr>
          <p:cNvPr id="76"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83" name="图像"/>
          <p:cNvSpPr>
            <a:spLocks noGrp="1"/>
          </p:cNvSpPr>
          <p:nvPr>
            <p:ph type="pic" sz="quarter" idx="21"/>
          </p:nvPr>
        </p:nvSpPr>
        <p:spPr>
          <a:xfrm>
            <a:off x="7391400" y="762000"/>
            <a:ext cx="4660900" cy="3075332"/>
          </a:xfrm>
          <a:prstGeom prst="rect">
            <a:avLst/>
          </a:prstGeom>
          <a:ln w="9525">
            <a:round/>
          </a:ln>
        </p:spPr>
        <p:txBody>
          <a:bodyPr lIns="91439" tIns="45719" rIns="91439" bIns="45719" anchor="t">
            <a:noAutofit/>
          </a:bodyPr>
          <a:lstStyle/>
          <a:p>
            <a:endParaRPr/>
          </a:p>
        </p:txBody>
      </p:sp>
      <p:sp>
        <p:nvSpPr>
          <p:cNvPr id="84" name="图像"/>
          <p:cNvSpPr>
            <a:spLocks noGrp="1"/>
          </p:cNvSpPr>
          <p:nvPr>
            <p:ph type="pic" sz="half" idx="22"/>
          </p:nvPr>
        </p:nvSpPr>
        <p:spPr>
          <a:xfrm>
            <a:off x="6901631" y="3197028"/>
            <a:ext cx="5380144" cy="8115301"/>
          </a:xfrm>
          <a:prstGeom prst="rect">
            <a:avLst/>
          </a:prstGeom>
          <a:ln w="9525">
            <a:round/>
          </a:ln>
        </p:spPr>
        <p:txBody>
          <a:bodyPr lIns="91439" tIns="45719" rIns="91439" bIns="45719" anchor="t">
            <a:noAutofit/>
          </a:bodyPr>
          <a:lstStyle/>
          <a:p>
            <a:endParaRPr/>
          </a:p>
        </p:txBody>
      </p:sp>
      <p:sp>
        <p:nvSpPr>
          <p:cNvPr id="85" name="图像"/>
          <p:cNvSpPr>
            <a:spLocks noGrp="1"/>
          </p:cNvSpPr>
          <p:nvPr>
            <p:ph type="pic" idx="23"/>
          </p:nvPr>
        </p:nvSpPr>
        <p:spPr>
          <a:xfrm>
            <a:off x="-2291141" y="-26019"/>
            <a:ext cx="12309676" cy="9233763"/>
          </a:xfrm>
          <a:prstGeom prst="rect">
            <a:avLst/>
          </a:prstGeom>
          <a:ln w="9525">
            <a:round/>
          </a:ln>
        </p:spPr>
        <p:txBody>
          <a:bodyPr lIns="91439" tIns="45719" rIns="91439" bIns="45719" anchor="t">
            <a:noAutofit/>
          </a:bodyPr>
          <a:lstStyle/>
          <a:p>
            <a:endParaRPr/>
          </a:p>
        </p:txBody>
      </p:sp>
      <p:sp>
        <p:nvSpPr>
          <p:cNvPr id="86"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93" name="“在此键入引文。”"/>
          <p:cNvSpPr txBox="1">
            <a:spLocks noGrp="1"/>
          </p:cNvSpPr>
          <p:nvPr>
            <p:ph type="body" sz="quarter" idx="21"/>
          </p:nvPr>
        </p:nvSpPr>
        <p:spPr>
          <a:xfrm>
            <a:off x="1270000" y="4241831"/>
            <a:ext cx="10464800" cy="901638"/>
          </a:xfrm>
          <a:prstGeom prst="rect">
            <a:avLst/>
          </a:prstGeom>
        </p:spPr>
        <p:txBody>
          <a:bodyPr>
            <a:spAutoFit/>
          </a:bodyPr>
          <a:lstStyle>
            <a:lvl1pPr marL="0" indent="0" algn="ctr">
              <a:spcBef>
                <a:spcPts val="0"/>
              </a:spcBef>
              <a:buSzTx/>
              <a:buNone/>
            </a:lvl1pPr>
          </a:lstStyle>
          <a:p>
            <a:r>
              <a:t>“在此键入引文。”</a:t>
            </a:r>
          </a:p>
        </p:txBody>
      </p:sp>
      <p:sp>
        <p:nvSpPr>
          <p:cNvPr id="94" name="–Johnny Appleseed"/>
          <p:cNvSpPr txBox="1">
            <a:spLocks noGrp="1"/>
          </p:cNvSpPr>
          <p:nvPr>
            <p:ph type="body" sz="quarter" idx="22"/>
          </p:nvPr>
        </p:nvSpPr>
        <p:spPr>
          <a:xfrm>
            <a:off x="1270000" y="6362700"/>
            <a:ext cx="10464800" cy="647700"/>
          </a:xfrm>
          <a:prstGeom prst="rect">
            <a:avLst/>
          </a:prstGeom>
        </p:spPr>
        <p:txBody>
          <a:bodyPr anchor="t">
            <a:spAutoFit/>
          </a:bodyPr>
          <a:lstStyle>
            <a:lvl1pPr marL="0" indent="0" algn="ctr">
              <a:spcBef>
                <a:spcPts val="0"/>
              </a:spcBef>
              <a:buSzTx/>
              <a:buNone/>
              <a:defRPr sz="2800"/>
            </a:lvl1pPr>
          </a:lstStyle>
          <a:p>
            <a:r>
              <a:t>–Johnny Appleseed</a:t>
            </a:r>
          </a:p>
        </p:txBody>
      </p:sp>
      <p:sp>
        <p:nvSpPr>
          <p:cNvPr id="9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02" name="图像"/>
          <p:cNvSpPr>
            <a:spLocks noGrp="1"/>
          </p:cNvSpPr>
          <p:nvPr>
            <p:ph type="pic" idx="21"/>
          </p:nvPr>
        </p:nvSpPr>
        <p:spPr>
          <a:xfrm>
            <a:off x="-355600" y="0"/>
            <a:ext cx="14782326" cy="10375900"/>
          </a:xfrm>
          <a:prstGeom prst="rect">
            <a:avLst/>
          </a:prstGeom>
        </p:spPr>
        <p:txBody>
          <a:bodyPr lIns="91439" tIns="45719" rIns="91439" bIns="45719" anchor="t">
            <a:noAutofit/>
          </a:bodyPr>
          <a:lstStyle/>
          <a:p>
            <a:endParaRPr/>
          </a:p>
        </p:txBody>
      </p:sp>
      <p:sp>
        <p:nvSpPr>
          <p:cNvPr id="10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标题 - 顶部对齐">
    <p:bg>
      <p:bgPr>
        <a:solidFill>
          <a:srgbClr val="FFFFFF"/>
        </a:solidFill>
        <a:effectLst/>
      </p:bgPr>
    </p:bg>
    <p:spTree>
      <p:nvGrpSpPr>
        <p:cNvPr id="1" name=""/>
        <p:cNvGrpSpPr/>
        <p:nvPr/>
      </p:nvGrpSpPr>
      <p:grpSpPr>
        <a:xfrm>
          <a:off x="0" y="0"/>
          <a:ext cx="0" cy="0"/>
          <a:chOff x="0" y="0"/>
          <a:chExt cx="0" cy="0"/>
        </a:xfrm>
      </p:grpSpPr>
      <p:sp>
        <p:nvSpPr>
          <p:cNvPr id="117" name="标题文本"/>
          <p:cNvSpPr txBox="1">
            <a:spLocks noGrp="1"/>
          </p:cNvSpPr>
          <p:nvPr>
            <p:ph type="title"/>
          </p:nvPr>
        </p:nvSpPr>
        <p:spPr>
          <a:xfrm>
            <a:off x="952500" y="254000"/>
            <a:ext cx="11099800" cy="2159000"/>
          </a:xfrm>
          <a:prstGeom prst="rect">
            <a:avLst/>
          </a:prstGeom>
        </p:spPr>
        <p:txBody>
          <a:bodyPr/>
          <a:lstStyle>
            <a:lvl1pPr algn="ctr">
              <a:defRPr sz="8000">
                <a:solidFill>
                  <a:srgbClr val="000000"/>
                </a:solidFill>
                <a:latin typeface="Helvetica Neue Medium"/>
                <a:ea typeface="Helvetica Neue Medium"/>
                <a:cs typeface="Helvetica Neue Medium"/>
                <a:sym typeface="Helvetica Neue Medium"/>
              </a:defRPr>
            </a:lvl1pPr>
          </a:lstStyle>
          <a:p>
            <a:r>
              <a:t>标题文本</a:t>
            </a:r>
          </a:p>
        </p:txBody>
      </p:sp>
      <p:sp>
        <p:nvSpPr>
          <p:cNvPr id="118" name="幻灯片编号"/>
          <p:cNvSpPr txBox="1">
            <a:spLocks noGrp="1"/>
          </p:cNvSpPr>
          <p:nvPr>
            <p:ph type="sldNum" sz="quarter" idx="2"/>
          </p:nvPr>
        </p:nvSpPr>
        <p:spPr>
          <a:xfrm>
            <a:off x="6328884" y="9296400"/>
            <a:ext cx="340259" cy="324306"/>
          </a:xfrm>
          <a:prstGeom prst="rect">
            <a:avLst/>
          </a:prstGeom>
        </p:spPr>
        <p:txBody>
          <a:bodyPr anchor="t"/>
          <a:lstStyle>
            <a:lvl1pPr>
              <a:defRPr sz="16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标题与副标题">
    <p:bg>
      <p:bgPr>
        <a:solidFill>
          <a:srgbClr val="FFFFFF"/>
        </a:solidFill>
        <a:effectLst/>
      </p:bgPr>
    </p:bg>
    <p:spTree>
      <p:nvGrpSpPr>
        <p:cNvPr id="1" name=""/>
        <p:cNvGrpSpPr/>
        <p:nvPr/>
      </p:nvGrpSpPr>
      <p:grpSpPr>
        <a:xfrm>
          <a:off x="0" y="0"/>
          <a:ext cx="0" cy="0"/>
          <a:chOff x="0" y="0"/>
          <a:chExt cx="0" cy="0"/>
        </a:xfrm>
      </p:grpSpPr>
      <p:sp>
        <p:nvSpPr>
          <p:cNvPr id="125" name="标题文本"/>
          <p:cNvSpPr txBox="1">
            <a:spLocks noGrp="1"/>
          </p:cNvSpPr>
          <p:nvPr>
            <p:ph type="title"/>
          </p:nvPr>
        </p:nvSpPr>
        <p:spPr>
          <a:xfrm>
            <a:off x="1270000" y="1638300"/>
            <a:ext cx="10464800" cy="3302000"/>
          </a:xfrm>
          <a:prstGeom prst="rect">
            <a:avLst/>
          </a:prstGeom>
        </p:spPr>
        <p:txBody>
          <a:bodyPr anchor="b"/>
          <a:lstStyle>
            <a:lvl1pPr algn="ctr">
              <a:defRPr sz="8000">
                <a:solidFill>
                  <a:srgbClr val="000000"/>
                </a:solidFill>
                <a:latin typeface="Helvetica Neue Medium"/>
                <a:ea typeface="Helvetica Neue Medium"/>
                <a:cs typeface="Helvetica Neue Medium"/>
                <a:sym typeface="Helvetica Neue Medium"/>
              </a:defRPr>
            </a:lvl1pPr>
          </a:lstStyle>
          <a:p>
            <a:r>
              <a:t>标题文本</a:t>
            </a:r>
          </a:p>
        </p:txBody>
      </p:sp>
      <p:sp>
        <p:nvSpPr>
          <p:cNvPr id="126" name="正文级别 1…"/>
          <p:cNvSpPr txBox="1">
            <a:spLocks noGrp="1"/>
          </p:cNvSpPr>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solidFill>
                  <a:srgbClr val="000000"/>
                </a:solidFill>
                <a:latin typeface="Helvetica Neue"/>
                <a:ea typeface="Helvetica Neue"/>
                <a:cs typeface="Helvetica Neue"/>
                <a:sym typeface="Helvetica Neue"/>
              </a:defRPr>
            </a:lvl1pPr>
            <a:lvl2pPr marL="0" indent="228600" algn="ctr">
              <a:spcBef>
                <a:spcPts val="0"/>
              </a:spcBef>
              <a:buSzTx/>
              <a:buNone/>
              <a:defRPr sz="3700">
                <a:solidFill>
                  <a:srgbClr val="000000"/>
                </a:solidFill>
                <a:latin typeface="Helvetica Neue"/>
                <a:ea typeface="Helvetica Neue"/>
                <a:cs typeface="Helvetica Neue"/>
                <a:sym typeface="Helvetica Neue"/>
              </a:defRPr>
            </a:lvl2pPr>
            <a:lvl3pPr marL="0" indent="457200" algn="ctr">
              <a:spcBef>
                <a:spcPts val="0"/>
              </a:spcBef>
              <a:buSzTx/>
              <a:buNone/>
              <a:defRPr sz="3700">
                <a:solidFill>
                  <a:srgbClr val="000000"/>
                </a:solidFill>
                <a:latin typeface="Helvetica Neue"/>
                <a:ea typeface="Helvetica Neue"/>
                <a:cs typeface="Helvetica Neue"/>
                <a:sym typeface="Helvetica Neue"/>
              </a:defRPr>
            </a:lvl3pPr>
            <a:lvl4pPr marL="0" indent="685800" algn="ctr">
              <a:spcBef>
                <a:spcPts val="0"/>
              </a:spcBef>
              <a:buSzTx/>
              <a:buNone/>
              <a:defRPr sz="3700">
                <a:solidFill>
                  <a:srgbClr val="000000"/>
                </a:solidFill>
                <a:latin typeface="Helvetica Neue"/>
                <a:ea typeface="Helvetica Neue"/>
                <a:cs typeface="Helvetica Neue"/>
                <a:sym typeface="Helvetica Neue"/>
              </a:defRPr>
            </a:lvl4pPr>
            <a:lvl5pPr marL="0" indent="914400" algn="ctr">
              <a:spcBef>
                <a:spcPts val="0"/>
              </a:spcBef>
              <a:buSzTx/>
              <a:buNone/>
              <a:defRPr sz="3700">
                <a:solidFill>
                  <a:srgbClr val="000000"/>
                </a:solidFill>
                <a:latin typeface="Helvetica Neue"/>
                <a:ea typeface="Helvetica Neue"/>
                <a:cs typeface="Helvetica Neue"/>
                <a:sym typeface="Helvetica Neue"/>
              </a:defRPr>
            </a:lvl5pPr>
          </a:lstStyle>
          <a:p>
            <a:r>
              <a:t>正文级别 1</a:t>
            </a:r>
          </a:p>
          <a:p>
            <a:pPr lvl="1"/>
            <a:r>
              <a:t>正文级别 2</a:t>
            </a:r>
          </a:p>
          <a:p>
            <a:pPr lvl="2"/>
            <a:r>
              <a:t>正文级别 3</a:t>
            </a:r>
          </a:p>
          <a:p>
            <a:pPr lvl="3"/>
            <a:r>
              <a:t>正文级别 4</a:t>
            </a:r>
          </a:p>
          <a:p>
            <a:pPr lvl="4"/>
            <a:r>
              <a:t>正文级别 5</a:t>
            </a:r>
          </a:p>
        </p:txBody>
      </p:sp>
      <p:sp>
        <p:nvSpPr>
          <p:cNvPr id="127" name="幻灯片编号"/>
          <p:cNvSpPr txBox="1">
            <a:spLocks noGrp="1"/>
          </p:cNvSpPr>
          <p:nvPr>
            <p:ph type="sldNum" sz="quarter" idx="2"/>
          </p:nvPr>
        </p:nvSpPr>
        <p:spPr>
          <a:xfrm>
            <a:off x="6328884" y="9296400"/>
            <a:ext cx="340259" cy="324306"/>
          </a:xfrm>
          <a:prstGeom prst="rect">
            <a:avLst/>
          </a:prstGeom>
        </p:spPr>
        <p:txBody>
          <a:bodyPr anchor="t"/>
          <a:lstStyle>
            <a:lvl1pPr>
              <a:defRPr sz="1600">
                <a:solidFill>
                  <a:srgbClr val="000000"/>
                </a:solidFill>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空白">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4" name="幻灯片编号"/>
          <p:cNvSpPr txBox="1">
            <a:spLocks noGrp="1"/>
          </p:cNvSpPr>
          <p:nvPr>
            <p:ph type="sldNum" sz="quarter" idx="2"/>
          </p:nvPr>
        </p:nvSpPr>
        <p:spPr>
          <a:xfrm>
            <a:off x="6324599" y="9258300"/>
            <a:ext cx="342901" cy="406400"/>
          </a:xfrm>
          <a:prstGeom prst="rect">
            <a:avLst/>
          </a:prstGeom>
        </p:spPr>
        <p:txBody>
          <a:bodyPr anchor="t"/>
          <a:lstStyle>
            <a:lvl1pPr>
              <a:defRPr>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7"/>
          <a:srcRect/>
          <a:stretch>
            <a:fillRect/>
          </a:stretch>
        </a:blipFill>
        <a:effectLst/>
      </p:bgPr>
    </p:bg>
    <p:spTree>
      <p:nvGrpSpPr>
        <p:cNvPr id="1" name=""/>
        <p:cNvGrpSpPr/>
        <p:nvPr/>
      </p:nvGrpSpPr>
      <p:grpSpPr>
        <a:xfrm>
          <a:off x="0" y="0"/>
          <a:ext cx="0" cy="0"/>
          <a:chOff x="0" y="0"/>
          <a:chExt cx="0" cy="0"/>
        </a:xfrm>
      </p:grpSpPr>
      <p:sp>
        <p:nvSpPr>
          <p:cNvPr id="2" name="正文级别 1…"/>
          <p:cNvSpPr txBox="1">
            <a:spLocks noGrp="1"/>
          </p:cNvSpPr>
          <p:nvPr>
            <p:ph type="body" idx="1"/>
          </p:nvPr>
        </p:nvSpPr>
        <p:spPr>
          <a:xfrm>
            <a:off x="1270000" y="1168400"/>
            <a:ext cx="10464800" cy="741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8"/>
              </a:buBlip>
            </a:lvl1pPr>
            <a:lvl2pPr>
              <a:buBlip>
                <a:blip r:embed="rId18"/>
              </a:buBlip>
            </a:lvl2pPr>
            <a:lvl3pPr>
              <a:buBlip>
                <a:blip r:embed="rId18"/>
              </a:buBlip>
            </a:lvl3pPr>
            <a:lvl4pPr>
              <a:buBlip>
                <a:blip r:embed="rId18"/>
              </a:buBlip>
            </a:lvl4pPr>
            <a:lvl5pPr>
              <a:buBlip>
                <a:blip r:embed="rId18"/>
              </a:buBlip>
            </a:lvl5pPr>
          </a:lstStyle>
          <a:p>
            <a:r>
              <a:t>正文级别 1</a:t>
            </a:r>
          </a:p>
          <a:p>
            <a:pPr lvl="1"/>
            <a:r>
              <a:t>正文级别 2</a:t>
            </a:r>
          </a:p>
          <a:p>
            <a:pPr lvl="2"/>
            <a:r>
              <a:t>正文级别 3</a:t>
            </a:r>
          </a:p>
          <a:p>
            <a:pPr lvl="3"/>
            <a:r>
              <a:t>正文级别 4</a:t>
            </a:r>
          </a:p>
          <a:p>
            <a:pPr lvl="4"/>
            <a:r>
              <a:t>正文级别 5</a:t>
            </a:r>
          </a:p>
        </p:txBody>
      </p:sp>
      <p:sp>
        <p:nvSpPr>
          <p:cNvPr id="3" name="标题文本"/>
          <p:cNvSpPr txBox="1">
            <a:spLocks noGrp="1"/>
          </p:cNvSpPr>
          <p:nvPr>
            <p:ph type="title"/>
          </p:nvPr>
        </p:nvSpPr>
        <p:spPr>
          <a:xfrm>
            <a:off x="1270000" y="635000"/>
            <a:ext cx="10464800" cy="210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标题文本</a:t>
            </a:r>
          </a:p>
        </p:txBody>
      </p:sp>
      <p:sp>
        <p:nvSpPr>
          <p:cNvPr id="4" name="幻灯片编号"/>
          <p:cNvSpPr txBox="1">
            <a:spLocks noGrp="1"/>
          </p:cNvSpPr>
          <p:nvPr>
            <p:ph type="sldNum" sz="quarter" idx="2"/>
          </p:nvPr>
        </p:nvSpPr>
        <p:spPr>
          <a:xfrm>
            <a:off x="6337299" y="9296399"/>
            <a:ext cx="323479" cy="457201"/>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1pPr>
      <a:lvl2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2pPr>
      <a:lvl3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3pPr>
      <a:lvl4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4pPr>
      <a:lvl5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5pPr>
      <a:lvl6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6pPr>
      <a:lvl7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7pPr>
      <a:lvl8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8pPr>
      <a:lvl9pPr marL="0" marR="0" indent="0" algn="l" defTabSz="584200" latinLnBrk="0">
        <a:lnSpc>
          <a:spcPct val="100000"/>
        </a:lnSpc>
        <a:spcBef>
          <a:spcPts val="0"/>
        </a:spcBef>
        <a:spcAft>
          <a:spcPts val="0"/>
        </a:spcAft>
        <a:buClrTx/>
        <a:buSzTx/>
        <a:buFontTx/>
        <a:buNone/>
        <a:tabLst/>
        <a:defRPr sz="7200" b="0" i="0" u="none" strike="noStrike" cap="none" spc="0" baseline="0">
          <a:solidFill>
            <a:srgbClr val="3E231A"/>
          </a:solidFill>
          <a:uFillTx/>
          <a:latin typeface="+mn-lt"/>
          <a:ea typeface="+mn-ea"/>
          <a:cs typeface="+mn-cs"/>
          <a:sym typeface="Papyrus"/>
        </a:defRPr>
      </a:lvl9pPr>
    </p:titleStyle>
    <p:bodyStyle>
      <a:lvl1pPr marL="4699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1pPr>
      <a:lvl2pPr marL="9398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2pPr>
      <a:lvl3pPr marL="14097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3pPr>
      <a:lvl4pPr marL="18796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4pPr>
      <a:lvl5pPr marL="23495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5pPr>
      <a:lvl6pPr marL="28194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6pPr>
      <a:lvl7pPr marL="32893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7pPr>
      <a:lvl8pPr marL="37592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8pPr>
      <a:lvl9pPr marL="4229100" marR="0" indent="-469900" algn="l" defTabSz="584200" rtl="0" latinLnBrk="0">
        <a:lnSpc>
          <a:spcPct val="100000"/>
        </a:lnSpc>
        <a:spcBef>
          <a:spcPts val="3000"/>
        </a:spcBef>
        <a:spcAft>
          <a:spcPts val="0"/>
        </a:spcAft>
        <a:buClrTx/>
        <a:buSzPct val="25000"/>
        <a:buFontTx/>
        <a:buBlip>
          <a:blip r:embed="rId18"/>
        </a:buBlip>
        <a:tabLst/>
        <a:defRPr sz="3800" b="0" i="0" u="none" strike="noStrike" cap="none" spc="0" baseline="0">
          <a:solidFill>
            <a:srgbClr val="3E231A"/>
          </a:solidFill>
          <a:uFillTx/>
          <a:latin typeface="+mn-lt"/>
          <a:ea typeface="+mn-ea"/>
          <a:cs typeface="+mn-cs"/>
          <a:sym typeface="Papyrus"/>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pyru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qianwang@m.scnu.edu.cn" TargetMode="External"/><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hyperlink" Target="https://github.com/wlwuphy/DeepQuark" TargetMode="External"/><Relationship Id="rId5" Type="http://schemas.openxmlformats.org/officeDocument/2006/relationships/image" Target="../media/image29.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3.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8.png"/><Relationship Id="rId2" Type="http://schemas.openxmlformats.org/officeDocument/2006/relationships/image" Target="../media/image74.png"/><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0.png"/></Relationships>
</file>

<file path=ppt/slides/_rels/slide2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png"/><Relationship Id="rId7" Type="http://schemas.openxmlformats.org/officeDocument/2006/relationships/image" Target="../media/image83.png"/><Relationship Id="rId12" Type="http://schemas.openxmlformats.org/officeDocument/2006/relationships/image" Target="../media/image80.gif"/><Relationship Id="rId2" Type="http://schemas.openxmlformats.org/officeDocument/2006/relationships/image" Target="../media/image79.png"/><Relationship Id="rId1" Type="http://schemas.openxmlformats.org/officeDocument/2006/relationships/slideLayout" Target="../slideLayouts/slideLayout6.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3.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85.png"/></Relationships>
</file>

<file path=ppt/slides/_rels/slide2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91.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88.png"/><Relationship Id="rId1" Type="http://schemas.openxmlformats.org/officeDocument/2006/relationships/slideLayout" Target="../slideLayouts/slideLayout6.xml"/><Relationship Id="rId4" Type="http://schemas.openxmlformats.org/officeDocument/2006/relationships/image" Target="../media/image93.png"/></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6.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3.png"/><Relationship Id="rId7" Type="http://schemas.openxmlformats.org/officeDocument/2006/relationships/image" Target="../media/image103.png"/><Relationship Id="rId2" Type="http://schemas.openxmlformats.org/officeDocument/2006/relationships/image" Target="../media/image94.png"/><Relationship Id="rId1" Type="http://schemas.openxmlformats.org/officeDocument/2006/relationships/slideLayout" Target="../slideLayouts/slideLayout6.xml"/><Relationship Id="rId6" Type="http://schemas.openxmlformats.org/officeDocument/2006/relationships/image" Target="../media/image100.png"/><Relationship Id="rId5" Type="http://schemas.openxmlformats.org/officeDocument/2006/relationships/image" Target="../media/image102.png"/><Relationship Id="rId4" Type="http://schemas.openxmlformats.org/officeDocument/2006/relationships/image" Target="../media/image101.png"/></Relationships>
</file>

<file path=ppt/slides/_rels/slide2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s>
</file>

<file path=ppt/slides/_rels/slide2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117.png"/><Relationship Id="rId5" Type="http://schemas.openxmlformats.org/officeDocument/2006/relationships/image" Target="../media/image114.png"/><Relationship Id="rId4" Type="http://schemas.openxmlformats.org/officeDocument/2006/relationships/image" Target="../media/image115.png"/></Relationships>
</file>

<file path=ppt/slides/_rels/slide2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20.png"/><Relationship Id="rId1" Type="http://schemas.openxmlformats.org/officeDocument/2006/relationships/slideLayout" Target="../slideLayouts/slideLayout6.xml"/><Relationship Id="rId4" Type="http://schemas.openxmlformats.org/officeDocument/2006/relationships/image" Target="../media/image122.png"/></Relationships>
</file>

<file path=ppt/slides/_rels/slide3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6.xml"/><Relationship Id="rId5" Type="http://schemas.openxmlformats.org/officeDocument/2006/relationships/image" Target="../media/image126.png"/><Relationship Id="rId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3" name="2_PDFsam_01_MontajeLogos.jpg" descr="2_PDFsam_01_MontajeLogos.jpg"/>
          <p:cNvPicPr>
            <a:picLocks noChangeAspect="1"/>
          </p:cNvPicPr>
          <p:nvPr/>
        </p:nvPicPr>
        <p:blipFill>
          <a:blip r:embed="rId2"/>
          <a:stretch>
            <a:fillRect/>
          </a:stretch>
        </p:blipFill>
        <p:spPr>
          <a:xfrm>
            <a:off x="-28933" y="1202432"/>
            <a:ext cx="13062666" cy="7348736"/>
          </a:xfrm>
          <a:prstGeom prst="rect">
            <a:avLst/>
          </a:prstGeom>
          <a:ln w="12700">
            <a:miter lim="400000"/>
          </a:ln>
        </p:spPr>
      </p:pic>
      <p:sp>
        <p:nvSpPr>
          <p:cNvPr id="144" name="Exotic hadrons: review and personal perspective"/>
          <p:cNvSpPr txBox="1"/>
          <p:nvPr/>
        </p:nvSpPr>
        <p:spPr>
          <a:xfrm>
            <a:off x="-277076" y="3833777"/>
            <a:ext cx="13558953"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150000"/>
              </a:lnSpc>
              <a:defRPr sz="4500">
                <a:solidFill>
                  <a:srgbClr val="FFFFFF"/>
                </a:solidFill>
                <a:latin typeface="Palatino"/>
                <a:ea typeface="Palatino"/>
                <a:cs typeface="Palatino"/>
                <a:sym typeface="Palatino"/>
              </a:defRPr>
            </a:lvl1pPr>
          </a:lstStyle>
          <a:p>
            <a:r>
              <a:t>Exotic hadrons: review and personal perspective</a:t>
            </a:r>
          </a:p>
        </p:txBody>
      </p:sp>
      <p:sp>
        <p:nvSpPr>
          <p:cNvPr id="145" name="Qian Wang (王倩)…"/>
          <p:cNvSpPr txBox="1"/>
          <p:nvPr/>
        </p:nvSpPr>
        <p:spPr>
          <a:xfrm>
            <a:off x="4226136" y="5324447"/>
            <a:ext cx="4552528" cy="11875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3000">
                <a:solidFill>
                  <a:srgbClr val="FFFFFF"/>
                </a:solidFill>
                <a:latin typeface="Palatino"/>
                <a:ea typeface="Palatino"/>
                <a:cs typeface="Palatino"/>
                <a:sym typeface="Palatino"/>
              </a:defRPr>
            </a:pPr>
            <a:r>
              <a:rPr dirty="0"/>
              <a:t>Qian Wang (</a:t>
            </a:r>
            <a:r>
              <a:rPr dirty="0" err="1"/>
              <a:t>王倩</a:t>
            </a:r>
            <a:r>
              <a:rPr dirty="0"/>
              <a:t>)</a:t>
            </a:r>
          </a:p>
          <a:p>
            <a:pPr>
              <a:lnSpc>
                <a:spcPct val="120000"/>
              </a:lnSpc>
              <a:defRPr sz="3000">
                <a:solidFill>
                  <a:srgbClr val="FFFFFF"/>
                </a:solidFill>
                <a:latin typeface="Palatino"/>
                <a:ea typeface="Palatino"/>
                <a:cs typeface="Palatino"/>
                <a:sym typeface="Palatino"/>
              </a:defRPr>
            </a:pPr>
            <a:r>
              <a:rPr u="sng" dirty="0">
                <a:solidFill>
                  <a:srgbClr val="FFFFFF"/>
                </a:solidFill>
                <a:hlinkClick r:id="rId3">
                  <a:extLst>
                    <a:ext uri="{A12FA001-AC4F-418D-AE19-62706E023703}">
                      <ahyp:hlinkClr xmlns:ahyp="http://schemas.microsoft.com/office/drawing/2018/hyperlinkcolor" val="tx"/>
                    </a:ext>
                  </a:extLst>
                </a:hlinkClick>
              </a:rPr>
              <a:t>qianwang@m.scnu.edu.cn</a:t>
            </a:r>
          </a:p>
        </p:txBody>
      </p:sp>
      <p:sp>
        <p:nvSpPr>
          <p:cNvPr id="146" name="NSTAR2026…"/>
          <p:cNvSpPr txBox="1"/>
          <p:nvPr/>
        </p:nvSpPr>
        <p:spPr>
          <a:xfrm>
            <a:off x="2952904" y="7049179"/>
            <a:ext cx="7098991" cy="1219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3000">
                <a:solidFill>
                  <a:srgbClr val="FFFFFF"/>
                </a:solidFill>
                <a:latin typeface="Palatino"/>
                <a:ea typeface="Palatino"/>
                <a:cs typeface="Palatino"/>
                <a:sym typeface="Palatino"/>
              </a:defRPr>
            </a:pPr>
            <a:r>
              <a:t>NSTAR2026 </a:t>
            </a:r>
          </a:p>
          <a:p>
            <a:pPr>
              <a:lnSpc>
                <a:spcPct val="120000"/>
              </a:lnSpc>
              <a:defRPr sz="3000">
                <a:solidFill>
                  <a:srgbClr val="FFFFFF"/>
                </a:solidFill>
                <a:latin typeface="Palatino"/>
                <a:ea typeface="Palatino"/>
                <a:cs typeface="Palatino"/>
                <a:sym typeface="Palatino"/>
              </a:defRPr>
            </a:pPr>
            <a:r>
              <a:t>Seville, Spanish, September 7th-11st, 2026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 name="Exotic hadrons?"/>
          <p:cNvSpPr txBox="1"/>
          <p:nvPr/>
        </p:nvSpPr>
        <p:spPr>
          <a:xfrm>
            <a:off x="320280" y="108804"/>
            <a:ext cx="4143264"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Exotic hadrons?</a:t>
            </a:r>
          </a:p>
        </p:txBody>
      </p:sp>
      <p:sp>
        <p:nvSpPr>
          <p:cNvPr id="149" name="幻灯片编号"/>
          <p:cNvSpPr txBox="1">
            <a:spLocks noGrp="1"/>
          </p:cNvSpPr>
          <p:nvPr>
            <p:ph type="sldNum" sz="quarter" idx="4294967295"/>
          </p:nvPr>
        </p:nvSpPr>
        <p:spPr>
          <a:xfrm>
            <a:off x="6383957" y="9296399"/>
            <a:ext cx="23016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50" name="Color Confinement"/>
          <p:cNvSpPr txBox="1"/>
          <p:nvPr/>
        </p:nvSpPr>
        <p:spPr>
          <a:xfrm>
            <a:off x="394770" y="1225134"/>
            <a:ext cx="380049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Color Confinement</a:t>
            </a:r>
          </a:p>
        </p:txBody>
      </p:sp>
      <p:pic>
        <p:nvPicPr>
          <p:cNvPr id="151" name="截屏2026-08-23 10.43.49.png" descr="截屏2026-08-23 10.43.49.png"/>
          <p:cNvPicPr>
            <a:picLocks noChangeAspect="1"/>
          </p:cNvPicPr>
          <p:nvPr/>
        </p:nvPicPr>
        <p:blipFill>
          <a:blip r:embed="rId2"/>
          <a:stretch>
            <a:fillRect/>
          </a:stretch>
        </p:blipFill>
        <p:spPr>
          <a:xfrm>
            <a:off x="6939770" y="812167"/>
            <a:ext cx="5779196" cy="3377346"/>
          </a:xfrm>
          <a:prstGeom prst="rect">
            <a:avLst/>
          </a:prstGeom>
          <a:ln w="12700">
            <a:miter lim="400000"/>
          </a:ln>
        </p:spPr>
      </p:pic>
      <p:sp>
        <p:nvSpPr>
          <p:cNvPr id="152" name="Running Coupling"/>
          <p:cNvSpPr txBox="1"/>
          <p:nvPr/>
        </p:nvSpPr>
        <p:spPr>
          <a:xfrm>
            <a:off x="8681740" y="454416"/>
            <a:ext cx="2295257"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Running Coupling</a:t>
            </a:r>
          </a:p>
        </p:txBody>
      </p:sp>
      <mc:AlternateContent xmlns:mc="http://schemas.openxmlformats.org/markup-compatibility/2006" xmlns:a14="http://schemas.microsoft.com/office/drawing/2010/main">
        <mc:Choice Requires="a14">
          <p:sp>
            <p:nvSpPr>
              <p:cNvPr id="153" name="Allow all the color neutral objects…"/>
              <p:cNvSpPr txBox="1"/>
              <p:nvPr/>
            </p:nvSpPr>
            <p:spPr>
              <a:xfrm>
                <a:off x="431611" y="1984331"/>
                <a:ext cx="6644664" cy="182895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Allow all the color neutral objects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Conventional mesons and baryons in QM</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Hadrons beyond QM, e.g. exotic hadrons</a:t>
                </a:r>
              </a:p>
            </p:txBody>
          </p:sp>
        </mc:Choice>
        <mc:Fallback xmlns="">
          <p:sp>
            <p:nvSpPr>
              <p:cNvPr id="153" name="Allow all the color neutral objects…"/>
              <p:cNvSpPr txBox="1">
                <a:spLocks noRot="1" noChangeAspect="1" noMove="1" noResize="1" noEditPoints="1" noAdjustHandles="1" noChangeArrowheads="1" noChangeShapeType="1" noTextEdit="1"/>
              </p:cNvSpPr>
              <p:nvPr/>
            </p:nvSpPr>
            <p:spPr>
              <a:xfrm>
                <a:off x="431611" y="1984331"/>
                <a:ext cx="6644664" cy="1828950"/>
              </a:xfrm>
              <a:prstGeom prst="rect">
                <a:avLst/>
              </a:prstGeom>
              <a:blipFill>
                <a:blip r:embed="rId3"/>
                <a:stretch>
                  <a:fillRect l="-1718" b="-758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154" name="Quantum numbers in QM"/>
          <p:cNvSpPr txBox="1"/>
          <p:nvPr/>
        </p:nvSpPr>
        <p:spPr>
          <a:xfrm>
            <a:off x="431191" y="4227336"/>
            <a:ext cx="6644664"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Quantum numbers in QM</a:t>
            </a:r>
          </a:p>
        </p:txBody>
      </p:sp>
      <mc:AlternateContent xmlns:mc="http://schemas.openxmlformats.org/markup-compatibility/2006" xmlns:a14="http://schemas.microsoft.com/office/drawing/2010/main">
        <mc:Choice Requires="a14">
          <p:sp>
            <p:nvSpPr>
              <p:cNvPr id="155" name="For mesons"/>
              <p:cNvSpPr txBox="1"/>
              <p:nvPr/>
            </p:nvSpPr>
            <p:spPr>
              <a:xfrm>
                <a:off x="443891" y="4971693"/>
                <a:ext cx="7923059" cy="183322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For mesons </a:t>
                </a:r>
                <a14:m>
                  <m:oMath xmlns:m="http://schemas.openxmlformats.org/officeDocument/2006/math">
                    <m:r>
                      <a:rPr sz="2750" i="1">
                        <a:solidFill>
                          <a:srgbClr val="000000"/>
                        </a:solidFill>
                        <a:latin typeface="Cambria Math" panose="02040503050406030204" pitchFamily="18" charset="0"/>
                      </a:rPr>
                      <m:t>𝑞</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𝑞</m:t>
                        </m:r>
                      </m:e>
                    </m:ba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𝑃</m:t>
                    </m:r>
                    <m:r>
                      <a:rPr sz="2750" i="1">
                        <a:solidFill>
                          <a:srgbClr val="000000"/>
                        </a:solidFill>
                        <a:latin typeface="Cambria Math" panose="02040503050406030204" pitchFamily="18" charset="0"/>
                      </a:rPr>
                      <m:t>=(−1</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m:t>
                        </m:r>
                      </m:e>
                      <m:sup>
                        <m:r>
                          <a:rPr sz="2750" i="1">
                            <a:solidFill>
                              <a:srgbClr val="000000"/>
                            </a:solidFill>
                            <a:latin typeface="Cambria Math" panose="02040503050406030204" pitchFamily="18" charset="0"/>
                          </a:rPr>
                          <m:t>𝐿</m:t>
                        </m:r>
                        <m:r>
                          <a:rPr sz="2750" i="1">
                            <a:solidFill>
                              <a:srgbClr val="000000"/>
                            </a:solidFill>
                            <a:latin typeface="Cambria Math" panose="02040503050406030204" pitchFamily="18" charset="0"/>
                          </a:rPr>
                          <m:t>+1</m:t>
                        </m:r>
                      </m:sup>
                    </m:sSup>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𝐶</m:t>
                    </m:r>
                    <m:r>
                      <a:rPr sz="2750" i="1">
                        <a:solidFill>
                          <a:srgbClr val="000000"/>
                        </a:solidFill>
                        <a:latin typeface="Cambria Math" panose="02040503050406030204" pitchFamily="18" charset="0"/>
                      </a:rPr>
                      <m:t>=(−1</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m:t>
                        </m:r>
                      </m:e>
                      <m:sup>
                        <m:r>
                          <a:rPr sz="2750" i="1">
                            <a:solidFill>
                              <a:srgbClr val="000000"/>
                            </a:solidFill>
                            <a:latin typeface="Cambria Math" panose="02040503050406030204" pitchFamily="18" charset="0"/>
                          </a:rPr>
                          <m:t>𝐿</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𝑆</m:t>
                        </m:r>
                      </m:sup>
                    </m:sSup>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0</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,0</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,2</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,2</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,2</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,2</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oMath>
                </a14:m>
                <a:endParaRPr/>
              </a:p>
            </p:txBody>
          </p:sp>
        </mc:Choice>
        <mc:Fallback xmlns="">
          <p:sp>
            <p:nvSpPr>
              <p:cNvPr id="155" name="For mesons"/>
              <p:cNvSpPr txBox="1">
                <a:spLocks noRot="1" noChangeAspect="1" noMove="1" noResize="1" noEditPoints="1" noAdjustHandles="1" noChangeArrowheads="1" noChangeShapeType="1" noTextEdit="1"/>
              </p:cNvSpPr>
              <p:nvPr/>
            </p:nvSpPr>
            <p:spPr>
              <a:xfrm>
                <a:off x="443891" y="4971693"/>
                <a:ext cx="7923059" cy="1833229"/>
              </a:xfrm>
              <a:prstGeom prst="rect">
                <a:avLst/>
              </a:prstGeom>
              <a:blipFill>
                <a:blip r:embed="rId4"/>
                <a:stretch>
                  <a:fillRect l="-1760" b="-827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6" name="For baryons…"/>
              <p:cNvSpPr txBox="1"/>
              <p:nvPr/>
            </p:nvSpPr>
            <p:spPr>
              <a:xfrm>
                <a:off x="443891" y="7053395"/>
                <a:ext cx="7024106" cy="182894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For baryons </a:t>
                </a:r>
                <a14:m>
                  <m:oMath xmlns:m="http://schemas.openxmlformats.org/officeDocument/2006/math">
                    <m:r>
                      <a:rPr sz="2750" i="1">
                        <a:solidFill>
                          <a:srgbClr val="000000"/>
                        </a:solidFill>
                        <a:latin typeface="Cambria Math" panose="02040503050406030204" pitchFamily="18" charset="0"/>
                      </a:rPr>
                      <m:t>𝑞𝑞𝑞</m:t>
                    </m: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Allow for all half integer spin</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Allow for both positive and negative parities</a:t>
                </a:r>
              </a:p>
            </p:txBody>
          </p:sp>
        </mc:Choice>
        <mc:Fallback xmlns="">
          <p:sp>
            <p:nvSpPr>
              <p:cNvPr id="156" name="For baryons…"/>
              <p:cNvSpPr txBox="1">
                <a:spLocks noRot="1" noChangeAspect="1" noMove="1" noResize="1" noEditPoints="1" noAdjustHandles="1" noChangeArrowheads="1" noChangeShapeType="1" noTextEdit="1"/>
              </p:cNvSpPr>
              <p:nvPr/>
            </p:nvSpPr>
            <p:spPr>
              <a:xfrm>
                <a:off x="443891" y="7053395"/>
                <a:ext cx="7024106" cy="1828949"/>
              </a:xfrm>
              <a:prstGeom prst="rect">
                <a:avLst/>
              </a:prstGeom>
              <a:blipFill>
                <a:blip r:embed="rId5"/>
                <a:stretch>
                  <a:fillRect l="-1627" b="-758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157" name="Exotic hadrons"/>
          <p:cNvSpPr txBox="1"/>
          <p:nvPr/>
        </p:nvSpPr>
        <p:spPr>
          <a:xfrm>
            <a:off x="7287776" y="4227336"/>
            <a:ext cx="6644664"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Exotic hadrons</a:t>
            </a:r>
          </a:p>
        </p:txBody>
      </p:sp>
      <mc:AlternateContent xmlns:mc="http://schemas.openxmlformats.org/markup-compatibility/2006" xmlns:a14="http://schemas.microsoft.com/office/drawing/2010/main">
        <mc:Choice Requires="a14">
          <p:sp>
            <p:nvSpPr>
              <p:cNvPr id="158" name="With exotic quantum numbers…"/>
              <p:cNvSpPr txBox="1"/>
              <p:nvPr/>
            </p:nvSpPr>
            <p:spPr>
              <a:xfrm>
                <a:off x="7325036" y="5026174"/>
                <a:ext cx="7923059" cy="183798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With exotic quantum numbers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FF0000"/>
                            </a:solidFill>
                            <a:latin typeface="Cambria Math" panose="02040503050406030204" pitchFamily="18" charset="0"/>
                          </a:rPr>
                        </m:ctrlPr>
                      </m:sSupPr>
                      <m:e>
                        <m:r>
                          <a:rPr sz="2750" i="1">
                            <a:solidFill>
                              <a:srgbClr val="FF0000"/>
                            </a:solidFill>
                            <a:latin typeface="Cambria Math" panose="02040503050406030204" pitchFamily="18" charset="0"/>
                          </a:rPr>
                          <m:t>0</m:t>
                        </m:r>
                      </m:e>
                      <m:sup>
                        <m:r>
                          <a:rPr sz="2750" i="1">
                            <a:solidFill>
                              <a:srgbClr val="FF0000"/>
                            </a:solidFill>
                            <a:latin typeface="Cambria Math" panose="02040503050406030204" pitchFamily="18" charset="0"/>
                          </a:rPr>
                          <m:t>−−</m:t>
                        </m:r>
                      </m:sup>
                    </m:sSup>
                    <m:sSup>
                      <m:sSupPr>
                        <m:ctrlPr>
                          <a:rPr sz="2750" i="1">
                            <a:solidFill>
                              <a:srgbClr val="FF0000"/>
                            </a:solidFill>
                            <a:latin typeface="Cambria Math" panose="02040503050406030204" pitchFamily="18" charset="0"/>
                          </a:rPr>
                        </m:ctrlPr>
                      </m:sSupPr>
                      <m:e>
                        <m:r>
                          <a:rPr sz="2750" i="1">
                            <a:solidFill>
                              <a:srgbClr val="000000"/>
                            </a:solidFill>
                            <a:latin typeface="Cambria Math" panose="02040503050406030204" pitchFamily="18" charset="0"/>
                          </a:rPr>
                          <m:t>,0</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,2</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,3</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e.g.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𝜋</m:t>
                        </m:r>
                      </m:e>
                      <m:sub>
                        <m:r>
                          <a:rPr sz="2750" i="1">
                            <a:solidFill>
                              <a:srgbClr val="000000"/>
                            </a:solidFill>
                            <a:latin typeface="Cambria Math" panose="02040503050406030204" pitchFamily="18" charset="0"/>
                          </a:rPr>
                          <m:t>1</m:t>
                        </m:r>
                      </m:sub>
                    </m:sSub>
                    <m:r>
                      <a:rPr sz="2750" i="1">
                        <a:solidFill>
                          <a:srgbClr val="000000"/>
                        </a:solidFill>
                        <a:latin typeface="Cambria Math" panose="02040503050406030204" pitchFamily="18" charset="0"/>
                      </a:rPr>
                      <m:t>(1600),</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𝐽</m:t>
                        </m:r>
                      </m:e>
                      <m:sup>
                        <m:r>
                          <a:rPr sz="2750" i="1">
                            <a:solidFill>
                              <a:srgbClr val="000000"/>
                            </a:solidFill>
                            <a:latin typeface="Cambria Math" panose="02040503050406030204" pitchFamily="18" charset="0"/>
                          </a:rPr>
                          <m:t>𝑃𝐶</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oMath>
                </a14:m>
                <a:endParaRPr/>
              </a:p>
            </p:txBody>
          </p:sp>
        </mc:Choice>
        <mc:Fallback xmlns="">
          <p:sp>
            <p:nvSpPr>
              <p:cNvPr id="158" name="With exotic quantum numbers…"/>
              <p:cNvSpPr txBox="1">
                <a:spLocks noRot="1" noChangeAspect="1" noMove="1" noResize="1" noEditPoints="1" noAdjustHandles="1" noChangeArrowheads="1" noChangeShapeType="1" noTextEdit="1"/>
              </p:cNvSpPr>
              <p:nvPr/>
            </p:nvSpPr>
            <p:spPr>
              <a:xfrm>
                <a:off x="7325036" y="5026174"/>
                <a:ext cx="7923059" cy="1837984"/>
              </a:xfrm>
              <a:prstGeom prst="rect">
                <a:avLst/>
              </a:prstGeom>
              <a:blipFill>
                <a:blip r:embed="rId6"/>
                <a:stretch>
                  <a:fillRect l="-1600" b="-965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9" name="With exotic components"/>
              <p:cNvSpPr txBox="1"/>
              <p:nvPr/>
            </p:nvSpPr>
            <p:spPr>
              <a:xfrm>
                <a:off x="7435559" y="7048877"/>
                <a:ext cx="7923059" cy="183798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With exotic components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𝑞</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𝑞</m:t>
                        </m:r>
                      </m:e>
                    </m:bar>
                    <m:r>
                      <a:rPr sz="2750" i="1">
                        <a:solidFill>
                          <a:srgbClr val="000000"/>
                        </a:solidFill>
                        <a:latin typeface="Cambria Math" panose="02040503050406030204" pitchFamily="18" charset="0"/>
                      </a:rPr>
                      <m:t>𝑔</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𝑔𝑔</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𝑔𝑔𝑔</m:t>
                    </m:r>
                    <m:r>
                      <a:rPr sz="2750" i="1">
                        <a:solidFill>
                          <a:srgbClr val="000000"/>
                        </a:solidFill>
                        <a:latin typeface="Cambria Math" panose="02040503050406030204" pitchFamily="18" charset="0"/>
                      </a:rPr>
                      <m:t>,⋯</m:t>
                    </m: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𝑞𝑞</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𝑞</m:t>
                        </m:r>
                      </m:e>
                    </m:bar>
                    <m:r>
                      <a:rPr sz="2750" i="1">
                        <a:solidFill>
                          <a:srgbClr val="000000"/>
                        </a:solidFill>
                        <a:latin typeface="Cambria Math" panose="02040503050406030204" pitchFamily="18" charset="0"/>
                      </a:rPr>
                      <m:t>𝑞</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𝑞𝑞𝑞𝑞</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𝑞</m:t>
                        </m:r>
                      </m:e>
                    </m:ba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𝑞𝑞𝑞𝑞𝑞𝑞</m:t>
                    </m:r>
                    <m:r>
                      <a:rPr sz="2750" i="1">
                        <a:solidFill>
                          <a:srgbClr val="000000"/>
                        </a:solidFill>
                        <a:latin typeface="Cambria Math" panose="02040503050406030204" pitchFamily="18" charset="0"/>
                      </a:rPr>
                      <m:t>,⋯</m:t>
                    </m:r>
                  </m:oMath>
                </a14:m>
                <a:endParaRPr/>
              </a:p>
            </p:txBody>
          </p:sp>
        </mc:Choice>
        <mc:Fallback xmlns="">
          <p:sp>
            <p:nvSpPr>
              <p:cNvPr id="159" name="With exotic components"/>
              <p:cNvSpPr txBox="1">
                <a:spLocks noRot="1" noChangeAspect="1" noMove="1" noResize="1" noEditPoints="1" noAdjustHandles="1" noChangeArrowheads="1" noChangeShapeType="1" noTextEdit="1"/>
              </p:cNvSpPr>
              <p:nvPr/>
            </p:nvSpPr>
            <p:spPr>
              <a:xfrm>
                <a:off x="7435559" y="7048877"/>
                <a:ext cx="7923059" cy="1837985"/>
              </a:xfrm>
              <a:prstGeom prst="rect">
                <a:avLst/>
              </a:prstGeom>
              <a:blipFill>
                <a:blip r:embed="rId7"/>
                <a:stretch>
                  <a:fillRect l="-1600" b="-821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0" name="Prediction of   state as   HQSS partner, Ji et al., PRL129(2022)102002"/>
              <p:cNvSpPr txBox="1"/>
              <p:nvPr/>
            </p:nvSpPr>
            <p:spPr>
              <a:xfrm>
                <a:off x="6215256" y="8915255"/>
                <a:ext cx="7566909" cy="34823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1500">
                    <a:solidFill>
                      <a:srgbClr val="008F00"/>
                    </a:solidFill>
                    <a:latin typeface="Palatino"/>
                    <a:ea typeface="Palatino"/>
                    <a:cs typeface="Palatino"/>
                    <a:sym typeface="Palatino"/>
                  </a:defRPr>
                </a:pPr>
                <a:r>
                  <a:t>Prediction of </a:t>
                </a:r>
                <a14:m>
                  <m:oMath xmlns:m="http://schemas.openxmlformats.org/officeDocument/2006/math">
                    <m:sSup>
                      <m:sSupPr>
                        <m:ctrlPr>
                          <a:rPr sz="1650" i="1">
                            <a:solidFill>
                              <a:srgbClr val="008E00"/>
                            </a:solidFill>
                            <a:latin typeface="Cambria Math" panose="02040503050406030204" pitchFamily="18" charset="0"/>
                          </a:rPr>
                        </m:ctrlPr>
                      </m:sSupPr>
                      <m:e>
                        <m:r>
                          <a:rPr sz="1650" i="1">
                            <a:solidFill>
                              <a:srgbClr val="008E00"/>
                            </a:solidFill>
                            <a:latin typeface="Cambria Math" panose="02040503050406030204" pitchFamily="18" charset="0"/>
                          </a:rPr>
                          <m:t>0</m:t>
                        </m:r>
                      </m:e>
                      <m:sup>
                        <m:r>
                          <a:rPr sz="1650" i="1">
                            <a:solidFill>
                              <a:srgbClr val="008E00"/>
                            </a:solidFill>
                            <a:latin typeface="Cambria Math" panose="02040503050406030204" pitchFamily="18" charset="0"/>
                          </a:rPr>
                          <m:t>−−</m:t>
                        </m:r>
                      </m:sup>
                    </m:sSup>
                  </m:oMath>
                </a14:m>
                <a:r>
                  <a:t> state as </a:t>
                </a:r>
                <a14:m>
                  <m:oMath xmlns:m="http://schemas.openxmlformats.org/officeDocument/2006/math">
                    <m:r>
                      <a:rPr sz="1650" i="1">
                        <a:solidFill>
                          <a:srgbClr val="008E00"/>
                        </a:solidFill>
                        <a:latin typeface="Cambria Math" panose="02040503050406030204" pitchFamily="18" charset="0"/>
                      </a:rPr>
                      <m:t>𝜓</m:t>
                    </m:r>
                    <m:r>
                      <a:rPr sz="1650" i="1">
                        <a:solidFill>
                          <a:srgbClr val="008E00"/>
                        </a:solidFill>
                        <a:latin typeface="Cambria Math" panose="02040503050406030204" pitchFamily="18" charset="0"/>
                      </a:rPr>
                      <m:t>(4260)</m:t>
                    </m:r>
                  </m:oMath>
                </a14:m>
                <a:r>
                  <a:t> HQSS partner, Ji et al., PRL129(2022)102002</a:t>
                </a:r>
              </a:p>
            </p:txBody>
          </p:sp>
        </mc:Choice>
        <mc:Fallback xmlns="">
          <p:sp>
            <p:nvSpPr>
              <p:cNvPr id="160" name="Prediction of   state as   HQSS partner, Ji et al., PRL129(2022)102002"/>
              <p:cNvSpPr txBox="1">
                <a:spLocks noRot="1" noChangeAspect="1" noMove="1" noResize="1" noEditPoints="1" noAdjustHandles="1" noChangeArrowheads="1" noChangeShapeType="1" noTextEdit="1"/>
              </p:cNvSpPr>
              <p:nvPr/>
            </p:nvSpPr>
            <p:spPr>
              <a:xfrm>
                <a:off x="6215256" y="8915255"/>
                <a:ext cx="7566909" cy="348233"/>
              </a:xfrm>
              <a:prstGeom prst="rect">
                <a:avLst/>
              </a:prstGeom>
              <a:blipFill>
                <a:blip r:embed="rId8"/>
                <a:stretch>
                  <a:fillRect l="-838" b="-3103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1" name="three-body bound state, Wu et al., PRL135(2025)031902"/>
              <p:cNvSpPr txBox="1"/>
              <p:nvPr/>
            </p:nvSpPr>
            <p:spPr>
              <a:xfrm>
                <a:off x="350325" y="8915255"/>
                <a:ext cx="7566909" cy="34823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1500">
                    <a:solidFill>
                      <a:srgbClr val="008F00"/>
                    </a:solidFill>
                    <a:latin typeface="Palatino"/>
                    <a:ea typeface="Palatino"/>
                    <a:cs typeface="Palatino"/>
                    <a:sym typeface="Palatino"/>
                  </a:defRPr>
                </a:pPr>
                <a14:m>
                  <m:oMath xmlns:m="http://schemas.openxmlformats.org/officeDocument/2006/math">
                    <m:sSup>
                      <m:sSupPr>
                        <m:ctrlPr>
                          <a:rPr sz="1650" i="1">
                            <a:solidFill>
                              <a:srgbClr val="008E00"/>
                            </a:solidFill>
                            <a:latin typeface="Cambria Math" panose="02040503050406030204" pitchFamily="18" charset="0"/>
                          </a:rPr>
                        </m:ctrlPr>
                      </m:sSupPr>
                      <m:e>
                        <m:r>
                          <a:rPr sz="1650" i="1">
                            <a:solidFill>
                              <a:srgbClr val="008E00"/>
                            </a:solidFill>
                            <a:latin typeface="Cambria Math" panose="02040503050406030204" pitchFamily="18" charset="0"/>
                          </a:rPr>
                          <m:t>0</m:t>
                        </m:r>
                      </m:e>
                      <m:sup>
                        <m:r>
                          <a:rPr sz="1650" i="1">
                            <a:solidFill>
                              <a:srgbClr val="008E00"/>
                            </a:solidFill>
                            <a:latin typeface="Cambria Math" panose="02040503050406030204" pitchFamily="18" charset="0"/>
                          </a:rPr>
                          <m:t>−−</m:t>
                        </m:r>
                      </m:sup>
                    </m:sSup>
                  </m:oMath>
                </a14:m>
                <a:r>
                  <a:t> </a:t>
                </a:r>
                <a14:m>
                  <m:oMath xmlns:m="http://schemas.openxmlformats.org/officeDocument/2006/math">
                    <m:sSub>
                      <m:sSubPr>
                        <m:ctrlPr>
                          <a:rPr sz="1650" i="1">
                            <a:solidFill>
                              <a:srgbClr val="008E00"/>
                            </a:solidFill>
                            <a:latin typeface="Cambria Math" panose="02040503050406030204" pitchFamily="18" charset="0"/>
                          </a:rPr>
                        </m:ctrlPr>
                      </m:sSubPr>
                      <m:e>
                        <m:bar>
                          <m:barPr>
                            <m:pos m:val="top"/>
                            <m:ctrlPr>
                              <a:rPr sz="1650" i="1">
                                <a:solidFill>
                                  <a:srgbClr val="008E00"/>
                                </a:solidFill>
                                <a:latin typeface="Cambria Math" panose="02040503050406030204" pitchFamily="18" charset="0"/>
                              </a:rPr>
                            </m:ctrlPr>
                          </m:barPr>
                          <m:e>
                            <m:r>
                              <a:rPr sz="1650" i="1">
                                <a:solidFill>
                                  <a:srgbClr val="008E00"/>
                                </a:solidFill>
                                <a:latin typeface="Cambria Math" panose="02040503050406030204" pitchFamily="18" charset="0"/>
                              </a:rPr>
                              <m:t>𝐷</m:t>
                            </m:r>
                          </m:e>
                        </m:bar>
                      </m:e>
                      <m:sub>
                        <m:r>
                          <a:rPr sz="1650" i="1">
                            <a:solidFill>
                              <a:srgbClr val="008E00"/>
                            </a:solidFill>
                            <a:latin typeface="Cambria Math" panose="02040503050406030204" pitchFamily="18" charset="0"/>
                          </a:rPr>
                          <m:t>𝑠</m:t>
                        </m:r>
                      </m:sub>
                    </m:sSub>
                    <m:r>
                      <a:rPr sz="1650" i="1">
                        <a:solidFill>
                          <a:srgbClr val="008E00"/>
                        </a:solidFill>
                        <a:latin typeface="Cambria Math" panose="02040503050406030204" pitchFamily="18" charset="0"/>
                      </a:rPr>
                      <m:t>𝐷𝐾</m:t>
                    </m:r>
                  </m:oMath>
                </a14:m>
                <a:r>
                  <a:t> three-body bound state, Wu et al., PRL135(2025)031902</a:t>
                </a:r>
              </a:p>
            </p:txBody>
          </p:sp>
        </mc:Choice>
        <mc:Fallback xmlns="">
          <p:sp>
            <p:nvSpPr>
              <p:cNvPr id="161" name="three-body bound state, Wu et al., PRL135(2025)031902"/>
              <p:cNvSpPr txBox="1">
                <a:spLocks noRot="1" noChangeAspect="1" noMove="1" noResize="1" noEditPoints="1" noAdjustHandles="1" noChangeArrowheads="1" noChangeShapeType="1" noTextEdit="1"/>
              </p:cNvSpPr>
              <p:nvPr/>
            </p:nvSpPr>
            <p:spPr>
              <a:xfrm>
                <a:off x="350325" y="8915255"/>
                <a:ext cx="7566909" cy="348233"/>
              </a:xfrm>
              <a:prstGeom prst="rect">
                <a:avLst/>
              </a:prstGeom>
              <a:blipFill>
                <a:blip r:embed="rId9"/>
                <a:stretch>
                  <a:fillRect l="-335" b="-3793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 name="What do we study?"/>
          <p:cNvSpPr txBox="1"/>
          <p:nvPr/>
        </p:nvSpPr>
        <p:spPr>
          <a:xfrm>
            <a:off x="320280" y="108804"/>
            <a:ext cx="5024512"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What do we study?</a:t>
            </a:r>
          </a:p>
        </p:txBody>
      </p:sp>
      <p:sp>
        <p:nvSpPr>
          <p:cNvPr id="164" name="幻灯片编号"/>
          <p:cNvSpPr txBox="1">
            <a:spLocks noGrp="1"/>
          </p:cNvSpPr>
          <p:nvPr>
            <p:ph type="sldNum" sz="quarter" idx="4294967295"/>
          </p:nvPr>
        </p:nvSpPr>
        <p:spPr>
          <a:xfrm>
            <a:off x="6387473" y="9296399"/>
            <a:ext cx="223132"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
        <p:nvSpPr>
          <p:cNvPr id="165" name="Internal structures, e.g. form factors…"/>
          <p:cNvSpPr txBox="1"/>
          <p:nvPr/>
        </p:nvSpPr>
        <p:spPr>
          <a:xfrm>
            <a:off x="394770" y="1167983"/>
            <a:ext cx="11654148" cy="830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Internal structures, e.g. form factors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Spectra of various potentials within the QM frame work</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Production in various processes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Various decay modes and partial </a:t>
            </a:r>
            <a:r>
              <a:rPr dirty="0" err="1"/>
              <a:t>widthes</a:t>
            </a:r>
            <a:endParaRPr dirty="0"/>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err="1"/>
              <a:t>Lineshapes</a:t>
            </a:r>
            <a:r>
              <a:rPr dirty="0"/>
              <a:t> and compositeness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Partners in various symmetries, e.g. HQS, SU(3) flavor symmetry</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Multi-hadron systems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Multi-pole structure for a given structure</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Correlation of two/three-hadrons in HIC</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Hadron properties at finite temperature and finite density</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a:t>
            </a:r>
          </a:p>
          <a:p>
            <a:pPr algn="l">
              <a:lnSpc>
                <a:spcPct val="150000"/>
              </a:lnSpc>
              <a:defRPr sz="2500">
                <a:solidFill>
                  <a:srgbClr val="000000"/>
                </a:solidFill>
                <a:latin typeface="Palatino"/>
                <a:ea typeface="Palatino"/>
                <a:cs typeface="Palatino"/>
                <a:sym typeface="Palatino"/>
              </a:defRPr>
            </a:pPr>
            <a:endParaRPr dirty="0"/>
          </a:p>
        </p:txBody>
      </p:sp>
      <p:sp>
        <p:nvSpPr>
          <p:cNvPr id="166" name="The physics"/>
          <p:cNvSpPr txBox="1"/>
          <p:nvPr/>
        </p:nvSpPr>
        <p:spPr>
          <a:xfrm>
            <a:off x="394770" y="1225134"/>
            <a:ext cx="380049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The physics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 name="What do we study?"/>
          <p:cNvSpPr txBox="1"/>
          <p:nvPr/>
        </p:nvSpPr>
        <p:spPr>
          <a:xfrm>
            <a:off x="320280" y="108804"/>
            <a:ext cx="5024512"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What do we study?</a:t>
            </a:r>
          </a:p>
        </p:txBody>
      </p:sp>
      <p:sp>
        <p:nvSpPr>
          <p:cNvPr id="169" name="幻灯片编号"/>
          <p:cNvSpPr txBox="1">
            <a:spLocks noGrp="1"/>
          </p:cNvSpPr>
          <p:nvPr>
            <p:ph type="sldNum" sz="quarter" idx="4294967295"/>
          </p:nvPr>
        </p:nvSpPr>
        <p:spPr>
          <a:xfrm>
            <a:off x="6366656" y="9296399"/>
            <a:ext cx="264766"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
        <p:nvSpPr>
          <p:cNvPr id="170" name="Internal structures, e.g. form factors…"/>
          <p:cNvSpPr txBox="1"/>
          <p:nvPr/>
        </p:nvSpPr>
        <p:spPr>
          <a:xfrm>
            <a:off x="394770" y="1182270"/>
            <a:ext cx="11654148" cy="830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a:t>Internal structures, e.g. form factors</a:t>
            </a:r>
          </a:p>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a:t>Spectra of various potentials within the QM frame work</a:t>
            </a:r>
          </a:p>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a:t>Production in various processes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Various decay modes and partial </a:t>
            </a:r>
            <a:r>
              <a:rPr dirty="0" err="1"/>
              <a:t>widthes</a:t>
            </a:r>
            <a:endParaRPr dirty="0"/>
          </a:p>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err="1"/>
              <a:t>Lineshapes</a:t>
            </a:r>
            <a:r>
              <a:rPr dirty="0"/>
              <a:t> and compositeness</a:t>
            </a:r>
          </a:p>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a:t>Partners in various symmetries, e.g. HQS, SU(3) flavor symmetry</a:t>
            </a:r>
          </a:p>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a:t>Multi-hadron systems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Multi-pole structure for a given structure</a:t>
            </a:r>
          </a:p>
          <a:p>
            <a:pPr marL="476250" indent="-476250" algn="l">
              <a:lnSpc>
                <a:spcPct val="150000"/>
              </a:lnSpc>
              <a:buSzPct val="100000"/>
              <a:buAutoNum type="circleNumDbPlain"/>
              <a:defRPr sz="2500">
                <a:solidFill>
                  <a:schemeClr val="accent5"/>
                </a:solidFill>
                <a:latin typeface="Palatino"/>
                <a:ea typeface="Palatino"/>
                <a:cs typeface="Palatino"/>
                <a:sym typeface="Palatino"/>
              </a:defRPr>
            </a:pPr>
            <a:r>
              <a:rPr dirty="0"/>
              <a:t>Correlation of two/three-hadrons in HIC</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Hadron properties at finite temperature and finite density</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a:t>
            </a:r>
          </a:p>
          <a:p>
            <a:pPr algn="l">
              <a:lnSpc>
                <a:spcPct val="150000"/>
              </a:lnSpc>
              <a:defRPr sz="2500">
                <a:solidFill>
                  <a:srgbClr val="000000"/>
                </a:solidFill>
                <a:latin typeface="Palatino"/>
                <a:ea typeface="Palatino"/>
                <a:cs typeface="Palatino"/>
                <a:sym typeface="Palatino"/>
              </a:defRPr>
            </a:pPr>
            <a:endParaRPr dirty="0"/>
          </a:p>
        </p:txBody>
      </p:sp>
      <p:sp>
        <p:nvSpPr>
          <p:cNvPr id="171" name="The physics"/>
          <p:cNvSpPr txBox="1"/>
          <p:nvPr/>
        </p:nvSpPr>
        <p:spPr>
          <a:xfrm>
            <a:off x="394770" y="1225134"/>
            <a:ext cx="380049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The physics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 name="Which methods do we use?"/>
          <p:cNvSpPr txBox="1"/>
          <p:nvPr/>
        </p:nvSpPr>
        <p:spPr>
          <a:xfrm>
            <a:off x="320280" y="108804"/>
            <a:ext cx="7068853"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Which methods do we use?</a:t>
            </a:r>
          </a:p>
        </p:txBody>
      </p:sp>
      <p:sp>
        <p:nvSpPr>
          <p:cNvPr id="174" name="幻灯片编号"/>
          <p:cNvSpPr txBox="1">
            <a:spLocks noGrp="1"/>
          </p:cNvSpPr>
          <p:nvPr>
            <p:ph type="sldNum" sz="quarter" idx="4294967295"/>
          </p:nvPr>
        </p:nvSpPr>
        <p:spPr>
          <a:xfrm>
            <a:off x="6385855" y="9296399"/>
            <a:ext cx="226368"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175" name="The methods"/>
          <p:cNvSpPr txBox="1"/>
          <p:nvPr/>
        </p:nvSpPr>
        <p:spPr>
          <a:xfrm>
            <a:off x="394770" y="1225134"/>
            <a:ext cx="380049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The methods</a:t>
            </a:r>
          </a:p>
        </p:txBody>
      </p:sp>
      <p:sp>
        <p:nvSpPr>
          <p:cNvPr id="176" name="Various quark models…"/>
          <p:cNvSpPr txBox="1"/>
          <p:nvPr/>
        </p:nvSpPr>
        <p:spPr>
          <a:xfrm>
            <a:off x="394770" y="1225134"/>
            <a:ext cx="11654149" cy="8953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Various quark models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DSE</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err="1"/>
              <a:t>pNRQCD</a:t>
            </a:r>
            <a:endParaRPr dirty="0"/>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QCD sum rule</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Lattice QCD</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Various </a:t>
            </a:r>
            <a:r>
              <a:rPr dirty="0" err="1"/>
              <a:t>EFT+Unitarization</a:t>
            </a:r>
            <a:endParaRPr dirty="0"/>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Dispersion relation</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Phenomenological approaches, e.g. effective </a:t>
            </a:r>
            <a:r>
              <a:rPr dirty="0" err="1"/>
              <a:t>Lagrangian</a:t>
            </a:r>
            <a:r>
              <a:rPr dirty="0"/>
              <a:t> approach</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Lattice EFT</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Machine learning</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Hamiltonian EFT</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rPr dirty="0"/>
              <a:t>….</a:t>
            </a:r>
          </a:p>
          <a:p>
            <a:pPr algn="l">
              <a:lnSpc>
                <a:spcPct val="150000"/>
              </a:lnSpc>
              <a:defRPr sz="2500">
                <a:solidFill>
                  <a:srgbClr val="000000"/>
                </a:solidFill>
                <a:latin typeface="Palatino"/>
                <a:ea typeface="Palatino"/>
                <a:cs typeface="Palatino"/>
                <a:sym typeface="Palatino"/>
              </a:defRPr>
            </a:pP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 name="幻灯片编号"/>
          <p:cNvSpPr txBox="1">
            <a:spLocks noGrp="1"/>
          </p:cNvSpPr>
          <p:nvPr>
            <p:ph type="sldNum" sz="quarter" idx="4294967295"/>
          </p:nvPr>
        </p:nvSpPr>
        <p:spPr>
          <a:xfrm>
            <a:off x="6381557" y="9296399"/>
            <a:ext cx="23496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179" name="Form factors"/>
          <p:cNvSpPr txBox="1"/>
          <p:nvPr/>
        </p:nvSpPr>
        <p:spPr>
          <a:xfrm>
            <a:off x="320280" y="108804"/>
            <a:ext cx="3313361"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Form factors</a:t>
            </a:r>
          </a:p>
        </p:txBody>
      </p:sp>
      <mc:AlternateContent xmlns:mc="http://schemas.openxmlformats.org/markup-compatibility/2006" xmlns:a14="http://schemas.microsoft.com/office/drawing/2010/main">
        <mc:Choice Requires="a14">
          <p:sp>
            <p:nvSpPr>
              <p:cNvPr id="180" name="Electromagnetic form factors of   from Lattice QCD"/>
              <p:cNvSpPr txBox="1"/>
              <p:nvPr/>
            </p:nvSpPr>
            <p:spPr>
              <a:xfrm>
                <a:off x="394770" y="1219802"/>
                <a:ext cx="9749755" cy="62026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70973" indent="-370973" algn="l">
                  <a:lnSpc>
                    <a:spcPct val="150000"/>
                  </a:lnSpc>
                  <a:buSzPct val="125000"/>
                  <a:buChar char="•"/>
                  <a:defRPr sz="3000">
                    <a:solidFill>
                      <a:schemeClr val="accent5"/>
                    </a:solidFill>
                    <a:latin typeface="Palatino"/>
                    <a:ea typeface="Palatino"/>
                    <a:cs typeface="Palatino"/>
                    <a:sym typeface="Palatino"/>
                  </a:defRPr>
                </a:pPr>
                <a:r>
                  <a:t>Electromagnetic form factors of </a:t>
                </a:r>
                <a14:m>
                  <m:oMath xmlns:m="http://schemas.openxmlformats.org/officeDocument/2006/math">
                    <m:sSub>
                      <m:sSubPr>
                        <m:ctrlPr>
                          <a:rPr sz="3300" i="1">
                            <a:solidFill>
                              <a:srgbClr val="971700"/>
                            </a:solidFill>
                            <a:latin typeface="Cambria Math" panose="02040503050406030204" pitchFamily="18" charset="0"/>
                          </a:rPr>
                        </m:ctrlPr>
                      </m:sSubPr>
                      <m:e>
                        <m:r>
                          <a:rPr sz="3300" i="1">
                            <a:solidFill>
                              <a:srgbClr val="971700"/>
                            </a:solidFill>
                            <a:latin typeface="Cambria Math" panose="02040503050406030204" pitchFamily="18" charset="0"/>
                          </a:rPr>
                          <m:t>𝑇</m:t>
                        </m:r>
                      </m:e>
                      <m:sub>
                        <m:r>
                          <a:rPr sz="3300" i="1">
                            <a:solidFill>
                              <a:srgbClr val="971700"/>
                            </a:solidFill>
                            <a:latin typeface="Cambria Math" panose="02040503050406030204" pitchFamily="18" charset="0"/>
                          </a:rPr>
                          <m:t>𝑏𝑏</m:t>
                        </m:r>
                      </m:sub>
                    </m:sSub>
                  </m:oMath>
                </a14:m>
                <a:r>
                  <a:t> from Lattice QCD </a:t>
                </a:r>
                <a:endParaRPr>
                  <a:solidFill>
                    <a:srgbClr val="981800"/>
                  </a:solidFill>
                </a:endParaRPr>
              </a:p>
            </p:txBody>
          </p:sp>
        </mc:Choice>
        <mc:Fallback xmlns="">
          <p:sp>
            <p:nvSpPr>
              <p:cNvPr id="180" name="Electromagnetic form factors of   from Lattice QCD"/>
              <p:cNvSpPr txBox="1">
                <a:spLocks noRot="1" noChangeAspect="1" noMove="1" noResize="1" noEditPoints="1" noAdjustHandles="1" noChangeArrowheads="1" noChangeShapeType="1" noTextEdit="1"/>
              </p:cNvSpPr>
              <p:nvPr/>
            </p:nvSpPr>
            <p:spPr>
              <a:xfrm>
                <a:off x="394770" y="1219802"/>
                <a:ext cx="9749755" cy="620265"/>
              </a:xfrm>
              <a:prstGeom prst="rect">
                <a:avLst/>
              </a:prstGeom>
              <a:blipFill>
                <a:blip r:embed="rId2"/>
                <a:stretch>
                  <a:fillRect l="-2214" r="-1042" b="-4898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181" name="截屏2026-08-25 08.28.03.png" descr="截屏2026-08-25 08.28.03.png"/>
          <p:cNvPicPr>
            <a:picLocks noChangeAspect="1"/>
          </p:cNvPicPr>
          <p:nvPr/>
        </p:nvPicPr>
        <p:blipFill>
          <a:blip r:embed="rId3"/>
          <a:stretch>
            <a:fillRect/>
          </a:stretch>
        </p:blipFill>
        <p:spPr>
          <a:xfrm>
            <a:off x="67781" y="2100164"/>
            <a:ext cx="9494191" cy="3918239"/>
          </a:xfrm>
          <a:prstGeom prst="rect">
            <a:avLst/>
          </a:prstGeom>
          <a:ln w="12700">
            <a:miter lim="400000"/>
          </a:ln>
        </p:spPr>
      </p:pic>
      <p:sp>
        <p:nvSpPr>
          <p:cNvPr id="182" name="Charge form factor"/>
          <p:cNvSpPr txBox="1"/>
          <p:nvPr/>
        </p:nvSpPr>
        <p:spPr>
          <a:xfrm>
            <a:off x="945173" y="4078861"/>
            <a:ext cx="2295257"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Charge form factor</a:t>
            </a:r>
          </a:p>
        </p:txBody>
      </p:sp>
      <p:sp>
        <p:nvSpPr>
          <p:cNvPr id="183" name="Magnetic dipole form factor"/>
          <p:cNvSpPr txBox="1"/>
          <p:nvPr/>
        </p:nvSpPr>
        <p:spPr>
          <a:xfrm>
            <a:off x="4122019" y="3403832"/>
            <a:ext cx="2295257" cy="927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Magnetic dipole form factor</a:t>
            </a:r>
          </a:p>
        </p:txBody>
      </p:sp>
      <p:sp>
        <p:nvSpPr>
          <p:cNvPr id="184" name="Electric quadrupole…"/>
          <p:cNvSpPr txBox="1"/>
          <p:nvPr/>
        </p:nvSpPr>
        <p:spPr>
          <a:xfrm>
            <a:off x="7081420" y="4413249"/>
            <a:ext cx="2975660" cy="927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50000"/>
              </a:lnSpc>
              <a:defRPr sz="2000">
                <a:solidFill>
                  <a:schemeClr val="accent5"/>
                </a:solidFill>
                <a:latin typeface="Palatino"/>
                <a:ea typeface="Palatino"/>
                <a:cs typeface="Palatino"/>
                <a:sym typeface="Palatino"/>
              </a:defRPr>
            </a:pPr>
            <a:r>
              <a:t>Electric quadrupole</a:t>
            </a:r>
          </a:p>
          <a:p>
            <a:pPr algn="l">
              <a:lnSpc>
                <a:spcPct val="150000"/>
              </a:lnSpc>
              <a:defRPr sz="2000">
                <a:solidFill>
                  <a:schemeClr val="accent5"/>
                </a:solidFill>
                <a:latin typeface="Palatino"/>
                <a:ea typeface="Palatino"/>
                <a:cs typeface="Palatino"/>
                <a:sym typeface="Palatino"/>
              </a:defRPr>
            </a:pPr>
            <a:r>
              <a:t> form factor</a:t>
            </a:r>
          </a:p>
        </p:txBody>
      </p:sp>
      <p:sp>
        <p:nvSpPr>
          <p:cNvPr id="185" name="Vujmilovic et al., PRL136(2026)161901"/>
          <p:cNvSpPr txBox="1"/>
          <p:nvPr/>
        </p:nvSpPr>
        <p:spPr>
          <a:xfrm>
            <a:off x="8978207" y="6192603"/>
            <a:ext cx="358855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Vujmilovic et al., PRL136(2026)161901</a:t>
            </a:r>
          </a:p>
        </p:txBody>
      </p:sp>
      <mc:AlternateContent xmlns:mc="http://schemas.openxmlformats.org/markup-compatibility/2006" xmlns:a14="http://schemas.microsoft.com/office/drawing/2010/main">
        <mc:Choice Requires="a14">
          <p:sp>
            <p:nvSpPr>
              <p:cNvPr id="186" name="The first Lattice QCD result on the form factors of exotic hadrons…"/>
              <p:cNvSpPr txBox="1"/>
              <p:nvPr/>
            </p:nvSpPr>
            <p:spPr>
              <a:xfrm>
                <a:off x="675325" y="6709704"/>
                <a:ext cx="11960148" cy="255600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The first Lattice QCD result on the form factors of exotic hadrons</a:t>
                </a:r>
              </a:p>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Feasible for exotic hadrons stable in strong interaction</a:t>
                </a:r>
              </a:p>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Favor compact object other than hadronic molecule, e.g.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𝑟</m:t>
                        </m:r>
                      </m:e>
                      <m:sub>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𝑏𝑏</m:t>
                            </m:r>
                          </m:sub>
                        </m:sSub>
                      </m:sub>
                    </m:sSub>
                    <m:r>
                      <a:rPr sz="2750" i="1">
                        <a:solidFill>
                          <a:srgbClr val="000000"/>
                        </a:solidFill>
                        <a:latin typeface="Cambria Math" panose="02040503050406030204" pitchFamily="18" charset="0"/>
                      </a:rPr>
                      <m:t>&lt;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𝑟</m:t>
                        </m:r>
                      </m:e>
                      <m:sub>
                        <m:r>
                          <a:rPr sz="2750" i="1">
                            <a:solidFill>
                              <a:srgbClr val="000000"/>
                            </a:solidFill>
                            <a:latin typeface="Cambria Math" panose="02040503050406030204" pitchFamily="18" charset="0"/>
                          </a:rPr>
                          <m:t>𝐵</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𝑟</m:t>
                        </m:r>
                      </m:e>
                      <m:sub>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m:t>
                            </m:r>
                          </m:sup>
                        </m:sSup>
                      </m:sub>
                    </m:sSub>
                  </m:oMath>
                </a14:m>
                <a:endParaRPr/>
              </a:p>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Diquark anti-diquark picture works well, due to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𝐹</m:t>
                        </m:r>
                      </m:e>
                      <m:sub>
                        <m:r>
                          <a:rPr sz="2750" i="1">
                            <a:solidFill>
                              <a:srgbClr val="000000"/>
                            </a:solidFill>
                            <a:latin typeface="Cambria Math" panose="02040503050406030204" pitchFamily="18" charset="0"/>
                          </a:rPr>
                          <m:t>𝐶</m:t>
                        </m:r>
                      </m:sub>
                    </m:sSub>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𝑄</m:t>
                        </m:r>
                      </m:e>
                      <m:sup>
                        <m:r>
                          <a:rPr sz="2750" i="1">
                            <a:solidFill>
                              <a:srgbClr val="000000"/>
                            </a:solidFill>
                            <a:latin typeface="Cambria Math" panose="02040503050406030204" pitchFamily="18" charset="0"/>
                          </a:rPr>
                          <m:t>2</m:t>
                        </m:r>
                      </m:sup>
                    </m:sSup>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m:t>
                        </m:r>
                      </m:e>
                      <m:sub>
                        <m:r>
                          <a:rPr sz="2750" i="1">
                            <a:solidFill>
                              <a:srgbClr val="000000"/>
                            </a:solidFill>
                            <a:latin typeface="Cambria Math" panose="02040503050406030204" pitchFamily="18" charset="0"/>
                          </a:rPr>
                          <m:t>𝑏𝑏</m:t>
                        </m:r>
                      </m:sub>
                    </m:sSub>
                  </m:oMath>
                </a14:m>
                <a:r>
                  <a:t> and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𝐹</m:t>
                        </m:r>
                      </m:e>
                      <m:sub>
                        <m:r>
                          <a:rPr sz="2750" i="1">
                            <a:solidFill>
                              <a:srgbClr val="000000"/>
                            </a:solidFill>
                            <a:latin typeface="Cambria Math" panose="02040503050406030204" pitchFamily="18" charset="0"/>
                          </a:rPr>
                          <m:t>𝐶</m:t>
                        </m:r>
                      </m:sub>
                    </m:sSub>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𝑄</m:t>
                        </m:r>
                      </m:e>
                      <m:sup>
                        <m:r>
                          <a:rPr sz="2750" i="1">
                            <a:solidFill>
                              <a:srgbClr val="000000"/>
                            </a:solidFill>
                            <a:latin typeface="Cambria Math" panose="02040503050406030204" pitchFamily="18" charset="0"/>
                          </a:rPr>
                          <m:t>2</m:t>
                        </m:r>
                      </m:sup>
                    </m:sSup>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m:t>
                        </m:r>
                      </m:e>
                      <m:sub>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𝑢</m:t>
                            </m:r>
                          </m:e>
                        </m:ba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𝑑</m:t>
                            </m:r>
                          </m:e>
                        </m:bar>
                      </m:sub>
                    </m:sSub>
                  </m:oMath>
                </a14:m>
                <a:r>
                  <a:t> behaviors</a:t>
                </a:r>
              </a:p>
            </p:txBody>
          </p:sp>
        </mc:Choice>
        <mc:Fallback xmlns="">
          <p:sp>
            <p:nvSpPr>
              <p:cNvPr id="186" name="The first Lattice QCD result on the form factors of exotic hadrons…"/>
              <p:cNvSpPr txBox="1">
                <a:spLocks noRot="1" noChangeAspect="1" noMove="1" noResize="1" noEditPoints="1" noAdjustHandles="1" noChangeArrowheads="1" noChangeShapeType="1" noTextEdit="1"/>
              </p:cNvSpPr>
              <p:nvPr/>
            </p:nvSpPr>
            <p:spPr>
              <a:xfrm>
                <a:off x="675325" y="6709704"/>
                <a:ext cx="11960148" cy="2556004"/>
              </a:xfrm>
              <a:prstGeom prst="rect">
                <a:avLst/>
              </a:prstGeom>
              <a:blipFill>
                <a:blip r:embed="rId5"/>
                <a:stretch>
                  <a:fillRect t="-7426" b="-1732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187" name="截屏2026-08-25 08.31.14.png" descr="截屏2026-08-25 08.31.14.png"/>
          <p:cNvPicPr>
            <a:picLocks noChangeAspect="1"/>
          </p:cNvPicPr>
          <p:nvPr/>
        </p:nvPicPr>
        <p:blipFill>
          <a:blip r:embed="rId6"/>
          <a:stretch>
            <a:fillRect/>
          </a:stretch>
        </p:blipFill>
        <p:spPr>
          <a:xfrm>
            <a:off x="9490008" y="2100164"/>
            <a:ext cx="3313361" cy="2632312"/>
          </a:xfrm>
          <a:prstGeom prst="rect">
            <a:avLst/>
          </a:prstGeom>
          <a:ln w="12700">
            <a:miter lim="400000"/>
          </a:ln>
        </p:spPr>
      </p:pic>
      <p:sp>
        <p:nvSpPr>
          <p:cNvPr id="188" name="Charge densities"/>
          <p:cNvSpPr txBox="1"/>
          <p:nvPr/>
        </p:nvSpPr>
        <p:spPr>
          <a:xfrm>
            <a:off x="10291438" y="4863031"/>
            <a:ext cx="229525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Charge densities</a:t>
            </a:r>
          </a:p>
        </p:txBody>
      </p:sp>
      <p:sp>
        <p:nvSpPr>
          <p:cNvPr id="189" name="Well defined for stable hadrons"/>
          <p:cNvSpPr txBox="1"/>
          <p:nvPr/>
        </p:nvSpPr>
        <p:spPr>
          <a:xfrm>
            <a:off x="4482441" y="318354"/>
            <a:ext cx="4039918"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Well defined for stable hadrons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 name="Form factors"/>
          <p:cNvSpPr txBox="1"/>
          <p:nvPr/>
        </p:nvSpPr>
        <p:spPr>
          <a:xfrm>
            <a:off x="320280" y="108804"/>
            <a:ext cx="3313361"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Form factors</a:t>
            </a:r>
          </a:p>
        </p:txBody>
      </p:sp>
      <p:sp>
        <p:nvSpPr>
          <p:cNvPr id="192" name="幻灯片编号"/>
          <p:cNvSpPr txBox="1">
            <a:spLocks noGrp="1"/>
          </p:cNvSpPr>
          <p:nvPr>
            <p:ph type="sldNum" sz="quarter" idx="4294967295"/>
          </p:nvPr>
        </p:nvSpPr>
        <p:spPr>
          <a:xfrm>
            <a:off x="6389427" y="9296399"/>
            <a:ext cx="21922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193" name="Magnetic moments in chiral perturbation theory"/>
          <p:cNvSpPr txBox="1"/>
          <p:nvPr/>
        </p:nvSpPr>
        <p:spPr>
          <a:xfrm>
            <a:off x="394770" y="1225134"/>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Magnetic moments in chiral perturbation theory</a:t>
            </a:r>
          </a:p>
        </p:txBody>
      </p:sp>
      <mc:AlternateContent xmlns:mc="http://schemas.openxmlformats.org/markup-compatibility/2006" xmlns:a14="http://schemas.microsoft.com/office/drawing/2010/main">
        <mc:Choice Requires="a14">
          <p:sp>
            <p:nvSpPr>
              <p:cNvPr id="194" name="Motivated by the magnetic moments of decuplet baryons to NNLO in  PT"/>
              <p:cNvSpPr txBox="1"/>
              <p:nvPr/>
            </p:nvSpPr>
            <p:spPr>
              <a:xfrm>
                <a:off x="522326" y="1993959"/>
                <a:ext cx="11960148" cy="54228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Motivated by the magnetic moments of decuplet baryons to NNLO in </a:t>
                </a:r>
                <a14:m>
                  <m:oMath xmlns:m="http://schemas.openxmlformats.org/officeDocument/2006/math">
                    <m:r>
                      <a:rPr sz="2750" i="1">
                        <a:solidFill>
                          <a:srgbClr val="000000"/>
                        </a:solidFill>
                        <a:latin typeface="Cambria Math" panose="02040503050406030204" pitchFamily="18" charset="0"/>
                      </a:rPr>
                      <m:t>𝜒</m:t>
                    </m:r>
                  </m:oMath>
                </a14:m>
                <a:r>
                  <a:t>PT</a:t>
                </a:r>
              </a:p>
            </p:txBody>
          </p:sp>
        </mc:Choice>
        <mc:Fallback xmlns="">
          <p:sp>
            <p:nvSpPr>
              <p:cNvPr id="194" name="Motivated by the magnetic moments of decuplet baryons to NNLO in  PT"/>
              <p:cNvSpPr txBox="1">
                <a:spLocks noRot="1" noChangeAspect="1" noMove="1" noResize="1" noEditPoints="1" noAdjustHandles="1" noChangeArrowheads="1" noChangeShapeType="1" noTextEdit="1"/>
              </p:cNvSpPr>
              <p:nvPr/>
            </p:nvSpPr>
            <p:spPr>
              <a:xfrm>
                <a:off x="522326" y="1993959"/>
                <a:ext cx="11960148" cy="542288"/>
              </a:xfrm>
              <a:prstGeom prst="rect">
                <a:avLst/>
              </a:prstGeom>
              <a:blipFill>
                <a:blip r:embed="rId3"/>
                <a:stretch>
                  <a:fillRect b="-3863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195" name="Li et al., PRD95(2017)076001"/>
          <p:cNvSpPr txBox="1"/>
          <p:nvPr/>
        </p:nvSpPr>
        <p:spPr>
          <a:xfrm>
            <a:off x="7599033" y="2641679"/>
            <a:ext cx="474551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Li et al., PRD95(2017)076001</a:t>
            </a:r>
          </a:p>
        </p:txBody>
      </p:sp>
      <mc:AlternateContent xmlns:mc="http://schemas.openxmlformats.org/markup-compatibility/2006" xmlns:a14="http://schemas.microsoft.com/office/drawing/2010/main">
        <mc:Choice Requires="a14">
          <p:sp>
            <p:nvSpPr>
              <p:cNvPr id="196" name="Magnetic moments of instable hadrons can be accessed via some special processes, e.g.  magnetic moments of   can be measured in"/>
              <p:cNvSpPr txBox="1"/>
              <p:nvPr/>
            </p:nvSpPr>
            <p:spPr>
              <a:xfrm>
                <a:off x="509626" y="2976186"/>
                <a:ext cx="11960148" cy="11899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Magnetic moments of instable hadrons can be accessed via some special processes, e.g.  magnetic moments of </a:t>
                </a:r>
                <a14:m>
                  <m:oMath xmlns:m="http://schemas.openxmlformats.org/officeDocument/2006/math">
                    <m:r>
                      <m:rPr>
                        <m:sty m:val="p"/>
                      </m:rPr>
                      <a:rPr sz="2750" i="1">
                        <a:solidFill>
                          <a:srgbClr val="000000"/>
                        </a:solidFill>
                        <a:latin typeface="Cambria Math" panose="02040503050406030204" pitchFamily="18" charset="0"/>
                      </a:rPr>
                      <m:t>Δ</m:t>
                    </m:r>
                  </m:oMath>
                </a14:m>
                <a:r>
                  <a:t> can be measured in </a:t>
                </a:r>
                <a14:m>
                  <m:oMath xmlns:m="http://schemas.openxmlformats.org/officeDocument/2006/math">
                    <m:r>
                      <a:rPr sz="2750" i="1">
                        <a:solidFill>
                          <a:srgbClr val="000000"/>
                        </a:solidFill>
                        <a:latin typeface="Cambria Math" panose="02040503050406030204" pitchFamily="18" charset="0"/>
                      </a:rPr>
                      <m:t>𝛾</m:t>
                    </m:r>
                    <m:r>
                      <a:rPr sz="2750" i="1">
                        <a:solidFill>
                          <a:srgbClr val="000000"/>
                        </a:solidFill>
                        <a:latin typeface="Cambria Math" panose="02040503050406030204" pitchFamily="18" charset="0"/>
                      </a:rPr>
                      <m:t>𝑁</m:t>
                    </m:r>
                    <m:r>
                      <a:rPr sz="2750" i="1">
                        <a:solidFill>
                          <a:srgbClr val="000000"/>
                        </a:solidFill>
                        <a:latin typeface="Cambria Math" panose="02040503050406030204" pitchFamily="18" charset="0"/>
                      </a:rPr>
                      <m:t>→</m:t>
                    </m:r>
                    <m:r>
                      <m:rPr>
                        <m:sty m:val="p"/>
                      </m:rPr>
                      <a:rPr sz="2750" i="1">
                        <a:solidFill>
                          <a:srgbClr val="000000"/>
                        </a:solidFill>
                        <a:latin typeface="Cambria Math" panose="02040503050406030204" pitchFamily="18" charset="0"/>
                      </a:rPr>
                      <m:t>Δ</m:t>
                    </m:r>
                    <m:r>
                      <a:rPr sz="2750" i="1">
                        <a:solidFill>
                          <a:srgbClr val="000000"/>
                        </a:solidFill>
                        <a:latin typeface="Cambria Math" panose="02040503050406030204" pitchFamily="18" charset="0"/>
                      </a:rPr>
                      <m:t>→</m:t>
                    </m:r>
                    <m:r>
                      <m:rPr>
                        <m:sty m:val="p"/>
                      </m:rPr>
                      <a:rPr sz="2750" i="1">
                        <a:solidFill>
                          <a:srgbClr val="000000"/>
                        </a:solidFill>
                        <a:latin typeface="Cambria Math" panose="02040503050406030204" pitchFamily="18" charset="0"/>
                      </a:rPr>
                      <m:t>Δ</m:t>
                    </m:r>
                    <m:r>
                      <a:rPr sz="2750" i="1">
                        <a:solidFill>
                          <a:srgbClr val="000000"/>
                        </a:solidFill>
                        <a:latin typeface="Cambria Math" panose="02040503050406030204" pitchFamily="18" charset="0"/>
                      </a:rPr>
                      <m:t>𝛾</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𝜋</m:t>
                    </m:r>
                    <m:r>
                      <a:rPr sz="2750" i="1">
                        <a:solidFill>
                          <a:srgbClr val="000000"/>
                        </a:solidFill>
                        <a:latin typeface="Cambria Math" panose="02040503050406030204" pitchFamily="18" charset="0"/>
                      </a:rPr>
                      <m:t>𝑁</m:t>
                    </m:r>
                    <m:r>
                      <a:rPr sz="2750" i="1">
                        <a:solidFill>
                          <a:srgbClr val="000000"/>
                        </a:solidFill>
                        <a:latin typeface="Cambria Math" panose="02040503050406030204" pitchFamily="18" charset="0"/>
                      </a:rPr>
                      <m:t>𝛾</m:t>
                    </m:r>
                  </m:oMath>
                </a14:m>
                <a:endParaRPr/>
              </a:p>
            </p:txBody>
          </p:sp>
        </mc:Choice>
        <mc:Fallback xmlns="">
          <p:sp>
            <p:nvSpPr>
              <p:cNvPr id="196" name="Magnetic moments of instable hadrons can be accessed via some special processes, e.g.  magnetic moments of   can be measured in"/>
              <p:cNvSpPr txBox="1">
                <a:spLocks noRot="1" noChangeAspect="1" noMove="1" noResize="1" noEditPoints="1" noAdjustHandles="1" noChangeArrowheads="1" noChangeShapeType="1" noTextEdit="1"/>
              </p:cNvSpPr>
              <p:nvPr/>
            </p:nvSpPr>
            <p:spPr>
              <a:xfrm>
                <a:off x="509626" y="2976186"/>
                <a:ext cx="11960148" cy="1189987"/>
              </a:xfrm>
              <a:prstGeom prst="rect">
                <a:avLst/>
              </a:prstGeom>
              <a:blipFill>
                <a:blip r:embed="rId4"/>
                <a:stretch>
                  <a:fillRect r="-424" b="-1489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197" name="Pascalutsa et al., PRL94(2005)102003,  PRD77(2008)014027"/>
          <p:cNvSpPr txBox="1"/>
          <p:nvPr/>
        </p:nvSpPr>
        <p:spPr>
          <a:xfrm>
            <a:off x="5462075" y="4340972"/>
            <a:ext cx="705439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Pascalutsa et al., PRL94(2005)102003,  PRD77(2008)014027</a:t>
            </a:r>
          </a:p>
        </p:txBody>
      </p:sp>
      <p:sp>
        <p:nvSpPr>
          <p:cNvPr id="198" name="Magnetic moments of hidden charm pentaquarks in HM, diquark-triquark and diquark-diquark-antiquark pictures"/>
          <p:cNvSpPr txBox="1"/>
          <p:nvPr/>
        </p:nvSpPr>
        <p:spPr>
          <a:xfrm>
            <a:off x="509626" y="4723470"/>
            <a:ext cx="11960148" cy="1181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Magnetic moments of hidden charm pentaquarks in HM, diquark-triquark and diquark-diquark-antiquark pictures</a:t>
            </a:r>
          </a:p>
        </p:txBody>
      </p:sp>
      <p:sp>
        <p:nvSpPr>
          <p:cNvPr id="199" name="Wang et al., PRD94(2016)094018"/>
          <p:cNvSpPr txBox="1"/>
          <p:nvPr/>
        </p:nvSpPr>
        <p:spPr>
          <a:xfrm>
            <a:off x="5462075" y="5493972"/>
            <a:ext cx="705439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Wang et al., PRD94(2016)094018</a:t>
            </a:r>
          </a:p>
        </p:txBody>
      </p:sp>
      <mc:AlternateContent xmlns:mc="http://schemas.openxmlformats.org/markup-compatibility/2006" xmlns:a14="http://schemas.microsoft.com/office/drawing/2010/main">
        <mc:Choice Requires="a14">
          <p:sp>
            <p:nvSpPr>
              <p:cNvPr id="200" name="Applications to other systems, e.g."/>
              <p:cNvSpPr txBox="1"/>
              <p:nvPr/>
            </p:nvSpPr>
            <p:spPr>
              <a:xfrm>
                <a:off x="509626" y="607870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Applications to other systems, e.g.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𝑐𝑠</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𝑐𝑠𝑠𝑠</m:t>
                        </m:r>
                      </m:sub>
                    </m:sSub>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𝑄𝑄𝑄𝑄</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𝑄</m:t>
                        </m:r>
                      </m:e>
                    </m:bar>
                    <m:r>
                      <a:rPr sz="2750" i="1">
                        <a:solidFill>
                          <a:srgbClr val="000000"/>
                        </a:solidFill>
                        <a:latin typeface="Cambria Math" panose="02040503050406030204" pitchFamily="18" charset="0"/>
                      </a:rPr>
                      <m:t>,</m:t>
                    </m:r>
                  </m:oMath>
                </a14:m>
                <a:r>
                  <a:t> </a:t>
                </a:r>
              </a:p>
            </p:txBody>
          </p:sp>
        </mc:Choice>
        <mc:Fallback xmlns="">
          <p:sp>
            <p:nvSpPr>
              <p:cNvPr id="200" name="Applications to other systems, e.g."/>
              <p:cNvSpPr txBox="1">
                <a:spLocks noRot="1" noChangeAspect="1" noMove="1" noResize="1" noEditPoints="1" noAdjustHandles="1" noChangeArrowheads="1" noChangeShapeType="1" noTextEdit="1"/>
              </p:cNvSpPr>
              <p:nvPr/>
            </p:nvSpPr>
            <p:spPr>
              <a:xfrm>
                <a:off x="509626" y="6078709"/>
                <a:ext cx="11960148" cy="542287"/>
              </a:xfrm>
              <a:prstGeom prst="rect">
                <a:avLst/>
              </a:prstGeom>
              <a:blipFill>
                <a:blip r:embed="rId5"/>
                <a:stretch>
                  <a:fillRect b="-4318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201" name="Li et al., PRD104(2021)054016, Zhang et al.,  PRD104(2021)114011,Gao et al., CPC46(2022)123111, Zhou et al., PRD106(2022)034034, Wang et al., PRD106(2022)054020, Wang et al., PRD108(2023)034006, Gou et al., EPJC84(2024)392, Zhang et al., EPJC83(2023)727,"/>
          <p:cNvSpPr txBox="1"/>
          <p:nvPr/>
        </p:nvSpPr>
        <p:spPr>
          <a:xfrm>
            <a:off x="1178382" y="6862832"/>
            <a:ext cx="11038579" cy="106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Li et al., PRD104(2021)054016, Zhang et al.,  PRD104(2021)114011,Gao et al., CPC46(2022)123111, Zhou et al., PRD106(2022)034034, Wang et al., PRD106(2022)054020, Wang et al., PRD108(2023)034006, Gou et al., EPJC84(2024)392, Zhang et al., EPJC83(2023)727, Li et al.,PRD109(2024)094027, Zhu et al., EPJC86(2026)385….     </a:t>
            </a:r>
          </a:p>
        </p:txBody>
      </p:sp>
      <p:sp>
        <p:nvSpPr>
          <p:cNvPr id="202" name="No experimental measurement yet"/>
          <p:cNvSpPr txBox="1"/>
          <p:nvPr/>
        </p:nvSpPr>
        <p:spPr>
          <a:xfrm>
            <a:off x="522326" y="8171469"/>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No experimental measurement yet</a:t>
            </a:r>
          </a:p>
        </p:txBody>
      </p:sp>
      <p:sp>
        <p:nvSpPr>
          <p:cNvPr id="203" name="Talk by Luis Albino Fernandez Rangel on Mon."/>
          <p:cNvSpPr txBox="1"/>
          <p:nvPr/>
        </p:nvSpPr>
        <p:spPr>
          <a:xfrm>
            <a:off x="1859165" y="4252072"/>
            <a:ext cx="5462203"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 by Luis Albino Fernandez Rangel on Mon.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 name="幻灯片编号"/>
          <p:cNvSpPr txBox="1">
            <a:spLocks noGrp="1"/>
          </p:cNvSpPr>
          <p:nvPr>
            <p:ph type="sldNum" sz="quarter" idx="4294967295"/>
          </p:nvPr>
        </p:nvSpPr>
        <p:spPr>
          <a:xfrm>
            <a:off x="6384738" y="9347200"/>
            <a:ext cx="228601" cy="4064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latin typeface="Palatino"/>
                <a:ea typeface="Palatino"/>
                <a:cs typeface="Palatino"/>
                <a:sym typeface="Palatino"/>
              </a:defRPr>
            </a:lvl1pPr>
          </a:lstStyle>
          <a:p>
            <a:fld id="{86CB4B4D-7CA3-9044-876B-883B54F8677D}" type="slidenum">
              <a:t>8</a:t>
            </a:fld>
            <a:endParaRPr/>
          </a:p>
        </p:txBody>
      </p:sp>
      <p:sp>
        <p:nvSpPr>
          <p:cNvPr id="206" name="椭圆形"/>
          <p:cNvSpPr/>
          <p:nvPr/>
        </p:nvSpPr>
        <p:spPr>
          <a:xfrm>
            <a:off x="10238013" y="2587449"/>
            <a:ext cx="927564" cy="943571"/>
          </a:xfrm>
          <a:prstGeom prst="ellipse">
            <a:avLst/>
          </a:prstGeom>
          <a:solidFill>
            <a:schemeClr val="accent3">
              <a:alpha val="94597"/>
            </a:schemeClr>
          </a:solidFill>
          <a:ln w="12700">
            <a:miter lim="400000"/>
          </a:ln>
          <a:effectLst>
            <a:outerShdw blurRad="381000" dist="114300" rotWithShape="0">
              <a:srgbClr val="000000">
                <a:alpha val="7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207" name="椭圆形"/>
          <p:cNvSpPr/>
          <p:nvPr/>
        </p:nvSpPr>
        <p:spPr>
          <a:xfrm>
            <a:off x="9933213" y="1742044"/>
            <a:ext cx="927564" cy="943572"/>
          </a:xfrm>
          <a:prstGeom prst="ellipse">
            <a:avLst/>
          </a:prstGeom>
          <a:solidFill>
            <a:srgbClr val="8E9092">
              <a:alpha val="94597"/>
            </a:srgbClr>
          </a:solidFill>
          <a:ln w="12700">
            <a:miter lim="400000"/>
          </a:ln>
          <a:effectLst>
            <a:outerShdw blurRad="381000" dist="114300" rotWithShape="0">
              <a:srgbClr val="000000">
                <a:alpha val="7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208" name="椭圆形"/>
          <p:cNvSpPr/>
          <p:nvPr/>
        </p:nvSpPr>
        <p:spPr>
          <a:xfrm>
            <a:off x="9154280" y="2061030"/>
            <a:ext cx="927564" cy="943571"/>
          </a:xfrm>
          <a:prstGeom prst="ellipse">
            <a:avLst/>
          </a:prstGeom>
          <a:solidFill>
            <a:schemeClr val="accent3">
              <a:alpha val="94597"/>
            </a:schemeClr>
          </a:solidFill>
          <a:ln w="12700">
            <a:miter lim="400000"/>
          </a:ln>
          <a:effectLst>
            <a:outerShdw blurRad="381000" dist="114300" rotWithShape="0">
              <a:srgbClr val="000000">
                <a:alpha val="7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209" name="椭圆形"/>
          <p:cNvSpPr/>
          <p:nvPr/>
        </p:nvSpPr>
        <p:spPr>
          <a:xfrm>
            <a:off x="9509879" y="2800378"/>
            <a:ext cx="927565" cy="943571"/>
          </a:xfrm>
          <a:prstGeom prst="ellipse">
            <a:avLst/>
          </a:prstGeom>
          <a:solidFill>
            <a:srgbClr val="8E9092">
              <a:alpha val="94597"/>
            </a:srgbClr>
          </a:solidFill>
          <a:ln w="12700">
            <a:miter lim="400000"/>
          </a:ln>
          <a:effectLst>
            <a:outerShdw blurRad="381000" dist="114300" rotWithShape="0">
              <a:srgbClr val="000000">
                <a:alpha val="7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210" name="椭圆形"/>
          <p:cNvSpPr/>
          <p:nvPr/>
        </p:nvSpPr>
        <p:spPr>
          <a:xfrm>
            <a:off x="8983062" y="1578830"/>
            <a:ext cx="2446471" cy="2501430"/>
          </a:xfrm>
          <a:prstGeom prst="ellipse">
            <a:avLst/>
          </a:prstGeom>
          <a:ln w="38100">
            <a:solidFill>
              <a:schemeClr val="accent2"/>
            </a:solidFill>
            <a:custDash>
              <a:ds d="200000" sp="200000"/>
            </a:custDash>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mc:AlternateContent xmlns:mc="http://schemas.openxmlformats.org/markup-compatibility/2006" xmlns:a14="http://schemas.microsoft.com/office/drawing/2010/main">
        <mc:Choice Requires="a14">
          <p:sp>
            <p:nvSpPr>
              <p:cNvPr id="211" name="Solutions…"/>
              <p:cNvSpPr txBox="1"/>
              <p:nvPr/>
            </p:nvSpPr>
            <p:spPr>
              <a:xfrm>
                <a:off x="537834" y="2533432"/>
                <a:ext cx="8694063" cy="11899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r>
                  <a:t>Solutions</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Gaussian expansion method (GEM)</a:t>
                </a:r>
              </a:p>
            </p:txBody>
          </p:sp>
        </mc:Choice>
        <mc:Fallback xmlns="">
          <p:sp>
            <p:nvSpPr>
              <p:cNvPr id="211" name="Solutions…"/>
              <p:cNvSpPr txBox="1">
                <a:spLocks noRot="1" noChangeAspect="1" noMove="1" noResize="1" noEditPoints="1" noAdjustHandles="1" noChangeArrowheads="1" noChangeShapeType="1" noTextEdit="1"/>
              </p:cNvSpPr>
              <p:nvPr/>
            </p:nvSpPr>
            <p:spPr>
              <a:xfrm>
                <a:off x="537834" y="2533432"/>
                <a:ext cx="8694063" cy="1189987"/>
              </a:xfrm>
              <a:prstGeom prst="rect">
                <a:avLst/>
              </a:prstGeom>
              <a:blipFill>
                <a:blip r:embed="rId2"/>
                <a:stretch>
                  <a:fillRect l="-1606" b="-1368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212" name="Hiyama et al., Prog. Part. Nucl. Phys. 51 (2003)223"/>
          <p:cNvSpPr txBox="1"/>
          <p:nvPr/>
        </p:nvSpPr>
        <p:spPr>
          <a:xfrm>
            <a:off x="1241472" y="3925682"/>
            <a:ext cx="4318230"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Hiyama et al., Prog. Part. Nucl. Phys. 51 (2003)223</a:t>
            </a:r>
          </a:p>
        </p:txBody>
      </p:sp>
      <p:sp>
        <p:nvSpPr>
          <p:cNvPr id="213" name="Provide the upper limit of the energy, exponential complexity"/>
          <p:cNvSpPr txBox="1"/>
          <p:nvPr/>
        </p:nvSpPr>
        <p:spPr>
          <a:xfrm>
            <a:off x="550534" y="5567220"/>
            <a:ext cx="1149381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25000"/>
              <a:buBlip>
                <a:blip r:embed="rId3"/>
              </a:buBlip>
              <a:defRPr sz="2500">
                <a:solidFill>
                  <a:srgbClr val="000000"/>
                </a:solidFill>
                <a:latin typeface="Palatino"/>
                <a:ea typeface="Palatino"/>
                <a:cs typeface="Palatino"/>
                <a:sym typeface="Palatino"/>
              </a:defRPr>
            </a:lvl1pPr>
          </a:lstStyle>
          <a:p>
            <a:r>
              <a:t>Provide the upper limit of the energy, exponential complexity</a:t>
            </a:r>
          </a:p>
        </p:txBody>
      </p:sp>
      <p:sp>
        <p:nvSpPr>
          <p:cNvPr id="214" name="Neural-network quantum states (NNQS) based on variational Monte Carlo (VMC) framework"/>
          <p:cNvSpPr txBox="1"/>
          <p:nvPr/>
        </p:nvSpPr>
        <p:spPr>
          <a:xfrm>
            <a:off x="573344" y="7960781"/>
            <a:ext cx="11232806" cy="1181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25000"/>
              <a:buBlip>
                <a:blip r:embed="rId3"/>
              </a:buBlip>
              <a:defRPr sz="2500">
                <a:solidFill>
                  <a:srgbClr val="000000"/>
                </a:solidFill>
                <a:latin typeface="Palatino"/>
                <a:ea typeface="Palatino"/>
                <a:cs typeface="Palatino"/>
                <a:sym typeface="Palatino"/>
              </a:defRPr>
            </a:lvl1pPr>
          </a:lstStyle>
          <a:p>
            <a:r>
              <a:t>Neural-network quantum states (NNQS) based on variational Monte Carlo (VMC) framework</a:t>
            </a:r>
          </a:p>
        </p:txBody>
      </p:sp>
      <mc:AlternateContent xmlns:mc="http://schemas.openxmlformats.org/markup-compatibility/2006" xmlns:a14="http://schemas.microsoft.com/office/drawing/2010/main">
        <mc:Choice Requires="a14">
          <p:sp>
            <p:nvSpPr>
              <p:cNvPr id="215" name="explicitly correlated Gaussian (ECG)"/>
              <p:cNvSpPr txBox="1"/>
              <p:nvPr/>
            </p:nvSpPr>
            <p:spPr>
              <a:xfrm>
                <a:off x="550534" y="4442236"/>
                <a:ext cx="8694063"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explicitly correlated Gaussian (ECG)</a:t>
                </a:r>
              </a:p>
            </p:txBody>
          </p:sp>
        </mc:Choice>
        <mc:Fallback xmlns="">
          <p:sp>
            <p:nvSpPr>
              <p:cNvPr id="215" name="explicitly correlated Gaussian (ECG)"/>
              <p:cNvSpPr txBox="1">
                <a:spLocks noRot="1" noChangeAspect="1" noMove="1" noResize="1" noEditPoints="1" noAdjustHandles="1" noChangeArrowheads="1" noChangeShapeType="1" noTextEdit="1"/>
              </p:cNvSpPr>
              <p:nvPr/>
            </p:nvSpPr>
            <p:spPr>
              <a:xfrm>
                <a:off x="550534" y="4442236"/>
                <a:ext cx="8694063" cy="542287"/>
              </a:xfrm>
              <a:prstGeom prst="rect">
                <a:avLst/>
              </a:prstGeom>
              <a:blipFill>
                <a:blip r:embed="rId4"/>
                <a:stretch>
                  <a:fillRect l="-583"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216" name="Diffusion Monte Carlo (DMC) (sign problem)"/>
          <p:cNvSpPr txBox="1"/>
          <p:nvPr/>
        </p:nvSpPr>
        <p:spPr>
          <a:xfrm>
            <a:off x="537834" y="6437252"/>
            <a:ext cx="9392065"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3"/>
              </a:buBlip>
              <a:defRPr sz="2500">
                <a:solidFill>
                  <a:srgbClr val="000000"/>
                </a:solidFill>
                <a:latin typeface="Palatino"/>
                <a:ea typeface="Palatino"/>
                <a:cs typeface="Palatino"/>
                <a:sym typeface="Palatino"/>
              </a:defRPr>
            </a:lvl1pPr>
          </a:lstStyle>
          <a:p>
            <a:r>
              <a:t>Diffusion Monte Carlo (DMC) (sign problem)</a:t>
            </a:r>
          </a:p>
        </p:txBody>
      </p:sp>
      <p:sp>
        <p:nvSpPr>
          <p:cNvPr id="217" name="Varga, et al., Phys.Rev.C52(1995)2885, Mitroy, et al., Rev. Mod. Phys. 85(2013)693"/>
          <p:cNvSpPr txBox="1"/>
          <p:nvPr/>
        </p:nvSpPr>
        <p:spPr>
          <a:xfrm>
            <a:off x="1268544" y="5104222"/>
            <a:ext cx="685147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Varga, et al., Phys.Rev.C52(1995)2885, Mitroy, et al., Rev. Mod. Phys. 85(2013)693</a:t>
            </a:r>
          </a:p>
        </p:txBody>
      </p:sp>
      <p:sp>
        <p:nvSpPr>
          <p:cNvPr id="218" name="Troyer et al., Phys.Rev.Lett.94(2005)170201, Gordillo, et al., Phys.Rev.D110(2024)094024"/>
          <p:cNvSpPr txBox="1"/>
          <p:nvPr/>
        </p:nvSpPr>
        <p:spPr>
          <a:xfrm>
            <a:off x="1197472" y="7278351"/>
            <a:ext cx="7374788"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Troyer et al., Phys.Rev.Lett.94(2005)170201, Gordillo, et al., Phys.Rev.D110(2024)094024</a:t>
            </a:r>
          </a:p>
        </p:txBody>
      </p:sp>
      <p:sp>
        <p:nvSpPr>
          <p:cNvPr id="219" name="Spectra in QM"/>
          <p:cNvSpPr txBox="1"/>
          <p:nvPr/>
        </p:nvSpPr>
        <p:spPr>
          <a:xfrm>
            <a:off x="320280" y="108804"/>
            <a:ext cx="3757613"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Spectra in QM</a:t>
            </a:r>
          </a:p>
        </p:txBody>
      </p:sp>
      <p:sp>
        <p:nvSpPr>
          <p:cNvPr id="220" name="A simply extension of conventional quark model"/>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A simply extension of conventional quark model</a:t>
            </a:r>
          </a:p>
        </p:txBody>
      </p:sp>
      <p:sp>
        <p:nvSpPr>
          <p:cNvPr id="221" name="Wu et al., PRL136(2026)071901,Li, et al., arXiv:2606.24380[hep-ph]"/>
          <p:cNvSpPr txBox="1"/>
          <p:nvPr/>
        </p:nvSpPr>
        <p:spPr>
          <a:xfrm>
            <a:off x="4546535" y="8798981"/>
            <a:ext cx="5678520"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Wu et al., PRL136(2026)071901,Li, et al., arXiv:2606.24380[hep-ph] </a:t>
            </a:r>
          </a:p>
        </p:txBody>
      </p:sp>
      <mc:AlternateContent xmlns:mc="http://schemas.openxmlformats.org/markup-compatibility/2006" xmlns:a14="http://schemas.microsoft.com/office/drawing/2010/main">
        <mc:Choice Requires="a14">
          <p:sp>
            <p:nvSpPr>
              <p:cNvPr id="222" name="in diquark and antidiquark"/>
              <p:cNvSpPr txBox="1"/>
              <p:nvPr/>
            </p:nvSpPr>
            <p:spPr>
              <a:xfrm>
                <a:off x="550534" y="1942459"/>
                <a:ext cx="1149381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70973" indent="-370973" algn="l">
                  <a:lnSpc>
                    <a:spcPct val="150000"/>
                  </a:lnSpc>
                  <a:buSzPct val="25000"/>
                  <a:buBlip>
                    <a:blip r:embed="rId3"/>
                  </a:buBlip>
                  <a:defRPr sz="2500">
                    <a:solidFill>
                      <a:srgbClr val="000000"/>
                    </a:solidFill>
                    <a:latin typeface="Palatino"/>
                    <a:ea typeface="Palatino"/>
                    <a:cs typeface="Palatino"/>
                    <a:sym typeface="Palatino"/>
                  </a:defRPr>
                </a:pPr>
                <a14:m>
                  <m:oMath xmlns:m="http://schemas.openxmlformats.org/officeDocument/2006/math">
                    <m:r>
                      <m:rPr>
                        <m:sty m:val="p"/>
                      </m:rPr>
                      <a:rPr sz="2750" i="1">
                        <a:solidFill>
                          <a:srgbClr val="000000"/>
                        </a:solidFill>
                        <a:latin typeface="Cambria Math" panose="02040503050406030204" pitchFamily="18" charset="0"/>
                      </a:rPr>
                      <m:t>d</m:t>
                    </m:r>
                    <m:r>
                      <a:rPr sz="2750" i="1">
                        <a:solidFill>
                          <a:srgbClr val="000000"/>
                        </a:solidFill>
                        <a:latin typeface="Cambria Math" panose="02040503050406030204" pitchFamily="18" charset="0"/>
                      </a:rPr>
                      <m:t>.</m:t>
                    </m:r>
                    <m:r>
                      <m:rPr>
                        <m:sty m:val="p"/>
                      </m:rPr>
                      <a:rPr sz="2750" i="1">
                        <a:solidFill>
                          <a:srgbClr val="000000"/>
                        </a:solidFill>
                        <a:latin typeface="Cambria Math" panose="02040503050406030204" pitchFamily="18" charset="0"/>
                      </a:rPr>
                      <m:t>o</m:t>
                    </m:r>
                    <m:r>
                      <a:rPr sz="2750" i="1">
                        <a:solidFill>
                          <a:srgbClr val="000000"/>
                        </a:solidFill>
                        <a:latin typeface="Cambria Math" panose="02040503050406030204" pitchFamily="18" charset="0"/>
                      </a:rPr>
                      <m:t>.</m:t>
                    </m:r>
                    <m:r>
                      <m:rPr>
                        <m:sty m:val="p"/>
                      </m:rPr>
                      <a:rPr sz="2750" i="1">
                        <a:solidFill>
                          <a:srgbClr val="000000"/>
                        </a:solidFill>
                        <a:latin typeface="Cambria Math" panose="02040503050406030204" pitchFamily="18" charset="0"/>
                      </a:rPr>
                      <m:t>f</m:t>
                    </m:r>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3</m:t>
                        </m:r>
                      </m:e>
                      <m:sup>
                        <m:r>
                          <a:rPr sz="2750" i="1">
                            <a:solidFill>
                              <a:srgbClr val="000000"/>
                            </a:solidFill>
                            <a:latin typeface="Cambria Math" panose="02040503050406030204" pitchFamily="18" charset="0"/>
                          </a:rPr>
                          <m:t>4</m:t>
                        </m:r>
                      </m:sup>
                    </m:sSup>
                    <m:r>
                      <a:rPr sz="2750" i="1">
                        <a:solidFill>
                          <a:srgbClr val="000000"/>
                        </a:solidFill>
                        <a:latin typeface="Cambria Math" panose="02040503050406030204" pitchFamily="18" charset="0"/>
                      </a:rPr>
                      <m:t>−3=78→3</m:t>
                    </m:r>
                  </m:oMath>
                </a14:m>
                <a:r>
                  <a:t> in diquark and antidiquark</a:t>
                </a:r>
              </a:p>
            </p:txBody>
          </p:sp>
        </mc:Choice>
        <mc:Fallback xmlns="">
          <p:sp>
            <p:nvSpPr>
              <p:cNvPr id="222" name="in diquark and antidiquark"/>
              <p:cNvSpPr txBox="1">
                <a:spLocks noRot="1" noChangeAspect="1" noMove="1" noResize="1" noEditPoints="1" noAdjustHandles="1" noChangeArrowheads="1" noChangeShapeType="1" noTextEdit="1"/>
              </p:cNvSpPr>
              <p:nvPr/>
            </p:nvSpPr>
            <p:spPr>
              <a:xfrm>
                <a:off x="550534" y="1942459"/>
                <a:ext cx="11493818" cy="542287"/>
              </a:xfrm>
              <a:prstGeom prst="rect">
                <a:avLst/>
              </a:prstGeom>
              <a:blipFill>
                <a:blip r:embed="rId5"/>
                <a:stretch>
                  <a:fillRect b="-3953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223" name="Talk by Jean-Marc Richard on Tue."/>
          <p:cNvSpPr txBox="1"/>
          <p:nvPr/>
        </p:nvSpPr>
        <p:spPr>
          <a:xfrm>
            <a:off x="5729568" y="3859538"/>
            <a:ext cx="4318230"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 by Jean-Marc Richard on Tue.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5" name="截屏2026-08-04 15.35.56.png" descr="截屏2026-08-04 15.35.56.png"/>
          <p:cNvPicPr>
            <a:picLocks noChangeAspect="1"/>
          </p:cNvPicPr>
          <p:nvPr/>
        </p:nvPicPr>
        <p:blipFill>
          <a:blip r:embed="rId2"/>
          <a:stretch>
            <a:fillRect/>
          </a:stretch>
        </p:blipFill>
        <p:spPr>
          <a:xfrm>
            <a:off x="744519" y="5378658"/>
            <a:ext cx="8534552" cy="3521248"/>
          </a:xfrm>
          <a:prstGeom prst="rect">
            <a:avLst/>
          </a:prstGeom>
          <a:ln w="12700">
            <a:miter lim="400000"/>
          </a:ln>
        </p:spPr>
      </p:pic>
      <p:sp>
        <p:nvSpPr>
          <p:cNvPr id="226" name="幻灯片编号"/>
          <p:cNvSpPr txBox="1">
            <a:spLocks noGrp="1"/>
          </p:cNvSpPr>
          <p:nvPr>
            <p:ph type="sldNum" sz="quarter" idx="4294967295"/>
          </p:nvPr>
        </p:nvSpPr>
        <p:spPr>
          <a:xfrm>
            <a:off x="6384738" y="9347200"/>
            <a:ext cx="228601" cy="4064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latin typeface="Palatino"/>
                <a:ea typeface="Palatino"/>
                <a:cs typeface="Palatino"/>
                <a:sym typeface="Palatino"/>
              </a:defRPr>
            </a:lvl1pPr>
          </a:lstStyle>
          <a:p>
            <a:fld id="{86CB4B4D-7CA3-9044-876B-883B54F8677D}" type="slidenum">
              <a:t>9</a:t>
            </a:fld>
            <a:endParaRPr/>
          </a:p>
        </p:txBody>
      </p:sp>
      <p:sp>
        <p:nvSpPr>
          <p:cNvPr id="227" name="Spectra in QM"/>
          <p:cNvSpPr txBox="1"/>
          <p:nvPr/>
        </p:nvSpPr>
        <p:spPr>
          <a:xfrm>
            <a:off x="320280" y="108804"/>
            <a:ext cx="3757613"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Spectra in QM</a:t>
            </a:r>
          </a:p>
        </p:txBody>
      </p:sp>
      <p:sp>
        <p:nvSpPr>
          <p:cNvPr id="228" name="Li, et al., arXiv:2606.24380[hep-ph]"/>
          <p:cNvSpPr txBox="1"/>
          <p:nvPr/>
        </p:nvSpPr>
        <p:spPr>
          <a:xfrm>
            <a:off x="8211385" y="1336122"/>
            <a:ext cx="3021379"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 et al., arXiv:2606.24380[hep-ph]</a:t>
            </a:r>
          </a:p>
        </p:txBody>
      </p:sp>
      <p:sp>
        <p:nvSpPr>
          <p:cNvPr id="229" name="Liu, et al., PRD100(2019)016006, Wang, et al., arXiv:2604.03047[hep-ph]"/>
          <p:cNvSpPr txBox="1"/>
          <p:nvPr/>
        </p:nvSpPr>
        <p:spPr>
          <a:xfrm>
            <a:off x="3690253" y="8952103"/>
            <a:ext cx="6061287"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Liu, et al., PRD100(2019)016006, Wang, et al., arXiv:2604.03047[hep-ph]</a:t>
            </a:r>
          </a:p>
        </p:txBody>
      </p:sp>
      <p:pic>
        <p:nvPicPr>
          <p:cNvPr id="230" name="截屏2026-08-04 15.35.40.png" descr="截屏2026-08-04 15.35.40.png"/>
          <p:cNvPicPr>
            <a:picLocks noChangeAspect="1"/>
          </p:cNvPicPr>
          <p:nvPr/>
        </p:nvPicPr>
        <p:blipFill>
          <a:blip r:embed="rId3"/>
          <a:stretch>
            <a:fillRect/>
          </a:stretch>
        </p:blipFill>
        <p:spPr>
          <a:xfrm>
            <a:off x="363831" y="1957752"/>
            <a:ext cx="8549920" cy="3521249"/>
          </a:xfrm>
          <a:prstGeom prst="rect">
            <a:avLst/>
          </a:prstGeom>
          <a:ln w="12700">
            <a:miter lim="400000"/>
          </a:ln>
        </p:spPr>
      </p:pic>
      <p:sp>
        <p:nvSpPr>
          <p:cNvPr id="231" name="Masses from NNQs is smaller than those from GEM"/>
          <p:cNvSpPr txBox="1"/>
          <p:nvPr/>
        </p:nvSpPr>
        <p:spPr>
          <a:xfrm>
            <a:off x="9573922" y="4573575"/>
            <a:ext cx="3453219" cy="182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500">
                <a:solidFill>
                  <a:srgbClr val="000000"/>
                </a:solidFill>
                <a:latin typeface="Palatino"/>
                <a:ea typeface="Palatino"/>
                <a:cs typeface="Palatino"/>
                <a:sym typeface="Palatino"/>
              </a:defRPr>
            </a:lvl1pPr>
          </a:lstStyle>
          <a:p>
            <a:r>
              <a:t>Masses from NNQs is smaller than those from GEM </a:t>
            </a:r>
          </a:p>
        </p:txBody>
      </p:sp>
      <mc:AlternateContent xmlns:mc="http://schemas.openxmlformats.org/markup-compatibility/2006" xmlns:a14="http://schemas.microsoft.com/office/drawing/2010/main">
        <mc:Choice Requires="a14">
          <p:sp>
            <p:nvSpPr>
              <p:cNvPr id="232" name="方程"/>
              <p:cNvSpPr txBox="1"/>
              <p:nvPr/>
            </p:nvSpPr>
            <p:spPr>
              <a:xfrm>
                <a:off x="10566194" y="3249294"/>
                <a:ext cx="554356" cy="19431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a:rPr sz="2500" i="1">
                          <a:solidFill>
                            <a:srgbClr val="3E2319"/>
                          </a:solidFill>
                          <a:latin typeface="Cambria Math" panose="02040503050406030204" pitchFamily="18" charset="0"/>
                        </a:rPr>
                        <m:t>𝑐𝑐</m:t>
                      </m:r>
                      <m:bar>
                        <m:barPr>
                          <m:pos m:val="top"/>
                          <m:ctrlPr>
                            <a:rPr sz="2500" i="1">
                              <a:solidFill>
                                <a:srgbClr val="3E2319"/>
                              </a:solidFill>
                              <a:latin typeface="Cambria Math" panose="02040503050406030204" pitchFamily="18" charset="0"/>
                            </a:rPr>
                          </m:ctrlPr>
                        </m:barPr>
                        <m:e>
                          <m:r>
                            <a:rPr sz="2500" i="1">
                              <a:solidFill>
                                <a:srgbClr val="3E2319"/>
                              </a:solidFill>
                              <a:latin typeface="Cambria Math" panose="02040503050406030204" pitchFamily="18" charset="0"/>
                            </a:rPr>
                            <m:t>𝑐</m:t>
                          </m:r>
                        </m:e>
                      </m:bar>
                      <m:bar>
                        <m:barPr>
                          <m:pos m:val="top"/>
                          <m:ctrlPr>
                            <a:rPr sz="2500" i="1">
                              <a:solidFill>
                                <a:srgbClr val="3E2319"/>
                              </a:solidFill>
                              <a:latin typeface="Cambria Math" panose="02040503050406030204" pitchFamily="18" charset="0"/>
                            </a:rPr>
                          </m:ctrlPr>
                        </m:barPr>
                        <m:e>
                          <m:r>
                            <a:rPr sz="2500" i="1">
                              <a:solidFill>
                                <a:srgbClr val="3E2319"/>
                              </a:solidFill>
                              <a:latin typeface="Cambria Math" panose="02040503050406030204" pitchFamily="18" charset="0"/>
                            </a:rPr>
                            <m:t>𝑐</m:t>
                          </m:r>
                        </m:e>
                      </m:bar>
                    </m:oMath>
                  </m:oMathPara>
                </a14:m>
                <a:endParaRPr sz="2500">
                  <a:solidFill>
                    <a:srgbClr val="3E231A"/>
                  </a:solidFill>
                </a:endParaRPr>
              </a:p>
            </p:txBody>
          </p:sp>
        </mc:Choice>
        <mc:Fallback xmlns="">
          <p:sp>
            <p:nvSpPr>
              <p:cNvPr id="232" name="方程"/>
              <p:cNvSpPr txBox="1">
                <a:spLocks noRot="1" noChangeAspect="1" noMove="1" noResize="1" noEditPoints="1" noAdjustHandles="1" noChangeArrowheads="1" noChangeShapeType="1" noTextEdit="1"/>
              </p:cNvSpPr>
              <p:nvPr/>
            </p:nvSpPr>
            <p:spPr>
              <a:xfrm>
                <a:off x="10566194" y="3249294"/>
                <a:ext cx="554356" cy="194311"/>
              </a:xfrm>
              <a:prstGeom prst="rect">
                <a:avLst/>
              </a:prstGeom>
              <a:blipFill>
                <a:blip r:embed="rId4"/>
                <a:stretch>
                  <a:fillRect l="-13333" r="-22222" b="-64706"/>
                </a:stretch>
              </a:blipFill>
              <a:ln w="12700">
                <a:miter lim="400000"/>
              </a:ln>
            </p:spPr>
            <p:txBody>
              <a:bodyPr/>
              <a:lstStyle/>
              <a:p>
                <a:r>
                  <a:rPr lang="zh-CN" altLang="en-US">
                    <a:noFill/>
                  </a:rPr>
                  <a:t> </a:t>
                </a:r>
              </a:p>
            </p:txBody>
          </p:sp>
        </mc:Fallback>
      </mc:AlternateContent>
      <p:sp>
        <p:nvSpPr>
          <p:cNvPr id="233" name="Fully heavy tetra quark in NNQ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Fully heavy tetra quark in NNQS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 name="幻灯片编号"/>
          <p:cNvSpPr txBox="1">
            <a:spLocks noGrp="1"/>
          </p:cNvSpPr>
          <p:nvPr>
            <p:ph type="sldNum" sz="quarter" idx="4294967295"/>
          </p:nvPr>
        </p:nvSpPr>
        <p:spPr>
          <a:xfrm>
            <a:off x="6327588" y="9347200"/>
            <a:ext cx="342901" cy="4064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latin typeface="Palatino"/>
                <a:ea typeface="Palatino"/>
                <a:cs typeface="Palatino"/>
                <a:sym typeface="Palatino"/>
              </a:defRPr>
            </a:lvl1pPr>
          </a:lstStyle>
          <a:p>
            <a:fld id="{86CB4B4D-7CA3-9044-876B-883B54F8677D}" type="slidenum">
              <a:t>10</a:t>
            </a:fld>
            <a:endParaRPr/>
          </a:p>
        </p:txBody>
      </p:sp>
      <p:sp>
        <p:nvSpPr>
          <p:cNvPr id="236" name="Spectra in QM"/>
          <p:cNvSpPr txBox="1"/>
          <p:nvPr/>
        </p:nvSpPr>
        <p:spPr>
          <a:xfrm>
            <a:off x="320280" y="108804"/>
            <a:ext cx="3757613"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Spectra in QM</a:t>
            </a:r>
          </a:p>
        </p:txBody>
      </p:sp>
      <p:sp>
        <p:nvSpPr>
          <p:cNvPr id="237" name="Li, et al., arXiv:2606.24380[hep-ph]"/>
          <p:cNvSpPr txBox="1"/>
          <p:nvPr/>
        </p:nvSpPr>
        <p:spPr>
          <a:xfrm>
            <a:off x="8211385" y="1336122"/>
            <a:ext cx="3021379"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 et al., arXiv:2606.24380[hep-ph]</a:t>
            </a:r>
          </a:p>
        </p:txBody>
      </p:sp>
      <p:sp>
        <p:nvSpPr>
          <p:cNvPr id="238" name="Liu, et al., PRD100(2019)016006, Wang, et al., arXiv:2604.03047[hep-ph]"/>
          <p:cNvSpPr txBox="1"/>
          <p:nvPr/>
        </p:nvSpPr>
        <p:spPr>
          <a:xfrm>
            <a:off x="4276064" y="6369860"/>
            <a:ext cx="6061287"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Liu, et al., PRD100(2019)016006, Wang, et al., arXiv:2604.03047[hep-ph]</a:t>
            </a:r>
          </a:p>
        </p:txBody>
      </p:sp>
      <p:sp>
        <p:nvSpPr>
          <p:cNvPr id="239" name="Fully heavy tetraquark in NNQ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Fully heavy tetraquark in NNQS</a:t>
            </a:r>
          </a:p>
        </p:txBody>
      </p:sp>
      <p:pic>
        <p:nvPicPr>
          <p:cNvPr id="240" name="截屏2026-08-04 15.39.40.png" descr="截屏2026-08-04 15.39.40.png"/>
          <p:cNvPicPr>
            <a:picLocks noChangeAspect="1"/>
          </p:cNvPicPr>
          <p:nvPr/>
        </p:nvPicPr>
        <p:blipFill>
          <a:blip r:embed="rId2"/>
          <a:stretch>
            <a:fillRect/>
          </a:stretch>
        </p:blipFill>
        <p:spPr>
          <a:xfrm>
            <a:off x="220182" y="1809499"/>
            <a:ext cx="8043615" cy="3122416"/>
          </a:xfrm>
          <a:prstGeom prst="rect">
            <a:avLst/>
          </a:prstGeom>
          <a:ln w="12700">
            <a:miter lim="400000"/>
          </a:ln>
        </p:spPr>
      </p:pic>
      <p:pic>
        <p:nvPicPr>
          <p:cNvPr id="241" name="截屏2026-08-04 15.39.52.png" descr="截屏2026-08-04 15.39.52.png"/>
          <p:cNvPicPr>
            <a:picLocks noChangeAspect="1"/>
          </p:cNvPicPr>
          <p:nvPr/>
        </p:nvPicPr>
        <p:blipFill>
          <a:blip r:embed="rId3"/>
          <a:stretch>
            <a:fillRect/>
          </a:stretch>
        </p:blipFill>
        <p:spPr>
          <a:xfrm>
            <a:off x="8403997" y="1809499"/>
            <a:ext cx="3990405" cy="3060058"/>
          </a:xfrm>
          <a:prstGeom prst="rect">
            <a:avLst/>
          </a:prstGeom>
          <a:ln w="12700">
            <a:miter lim="400000"/>
          </a:ln>
        </p:spPr>
      </p:pic>
      <p:sp>
        <p:nvSpPr>
          <p:cNvPr id="242" name="Eigenenergy strongly depends on the wave functions…"/>
          <p:cNvSpPr txBox="1"/>
          <p:nvPr/>
        </p:nvSpPr>
        <p:spPr>
          <a:xfrm>
            <a:off x="522326" y="4883960"/>
            <a:ext cx="11960148" cy="182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Eigenenergy strongly depends on the wave functions</a:t>
            </a:r>
          </a:p>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Improved wave functions make the energy closer to those in NNQs, but still larger</a:t>
            </a:r>
          </a:p>
        </p:txBody>
      </p:sp>
      <p:pic>
        <p:nvPicPr>
          <p:cNvPr id="243" name="截屏2026-08-25 13.49.12.png" descr="截屏2026-08-25 13.49.12.png"/>
          <p:cNvPicPr>
            <a:picLocks noChangeAspect="1"/>
          </p:cNvPicPr>
          <p:nvPr/>
        </p:nvPicPr>
        <p:blipFill>
          <a:blip r:embed="rId5"/>
          <a:stretch>
            <a:fillRect/>
          </a:stretch>
        </p:blipFill>
        <p:spPr>
          <a:xfrm>
            <a:off x="8736227" y="6818453"/>
            <a:ext cx="3325945" cy="2952360"/>
          </a:xfrm>
          <a:prstGeom prst="rect">
            <a:avLst/>
          </a:prstGeom>
          <a:ln w="12700">
            <a:miter lim="400000"/>
          </a:ln>
        </p:spPr>
      </p:pic>
      <p:sp>
        <p:nvSpPr>
          <p:cNvPr id="244" name="Design a novel and high-efficiency architecture to solve multi-quark systems problems, i.e. DeepQuark…"/>
          <p:cNvSpPr txBox="1"/>
          <p:nvPr/>
        </p:nvSpPr>
        <p:spPr>
          <a:xfrm>
            <a:off x="522326" y="6813955"/>
            <a:ext cx="7811669" cy="2476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Design a novel and high-efficiency architecture to solve multi-quark systems problems, i.e. DeepQuark</a:t>
            </a:r>
          </a:p>
          <a:p>
            <a:pPr marL="309144" indent="-309144" algn="l">
              <a:lnSpc>
                <a:spcPct val="150000"/>
              </a:lnSpc>
              <a:buSzPct val="25000"/>
              <a:buBlip>
                <a:blip r:embed="rId4"/>
              </a:buBlip>
              <a:defRPr sz="2500">
                <a:solidFill>
                  <a:srgbClr val="000000"/>
                </a:solidFill>
                <a:latin typeface="Palatino"/>
                <a:ea typeface="Palatino"/>
                <a:cs typeface="Palatino"/>
                <a:sym typeface="Palatino"/>
              </a:defRPr>
            </a:pPr>
            <a:r>
              <a:t>The code opens in </a:t>
            </a:r>
            <a:r>
              <a:rPr u="sng">
                <a:hlinkClick r:id="rId6"/>
              </a:rPr>
              <a:t>https://github.com/wlwuphy/DeepQuark</a:t>
            </a:r>
          </a:p>
        </p:txBody>
      </p:sp>
      <p:sp>
        <p:nvSpPr>
          <p:cNvPr id="245" name="Wu et al., PRL136(2026)071901"/>
          <p:cNvSpPr txBox="1"/>
          <p:nvPr/>
        </p:nvSpPr>
        <p:spPr>
          <a:xfrm>
            <a:off x="4520825" y="8294633"/>
            <a:ext cx="267619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rPr dirty="0"/>
              <a:t>Wu et al., PRL136(2026)071901</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7" name="Spectra in QM"/>
          <p:cNvSpPr txBox="1"/>
          <p:nvPr/>
        </p:nvSpPr>
        <p:spPr>
          <a:xfrm>
            <a:off x="320280" y="108804"/>
            <a:ext cx="3757613"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Spectra in QM</a:t>
            </a:r>
          </a:p>
        </p:txBody>
      </p:sp>
      <p:sp>
        <p:nvSpPr>
          <p:cNvPr id="248" name="幻灯片编号"/>
          <p:cNvSpPr txBox="1">
            <a:spLocks noGrp="1"/>
          </p:cNvSpPr>
          <p:nvPr>
            <p:ph type="sldNum" sz="quarter" idx="4294967295"/>
          </p:nvPr>
        </p:nvSpPr>
        <p:spPr>
          <a:xfrm>
            <a:off x="6384292" y="9296399"/>
            <a:ext cx="22949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sp>
        <p:nvSpPr>
          <p:cNvPr id="249" name="Some of exotic hadrons are above the threshold of strong decay channels"/>
          <p:cNvSpPr txBox="1"/>
          <p:nvPr/>
        </p:nvSpPr>
        <p:spPr>
          <a:xfrm>
            <a:off x="522326" y="1950754"/>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Some of exotic hadrons are above the threshold of strong decay channels</a:t>
            </a:r>
          </a:p>
        </p:txBody>
      </p:sp>
      <p:sp>
        <p:nvSpPr>
          <p:cNvPr id="250" name="Olsen et al., RMP90(2018)015003"/>
          <p:cNvSpPr txBox="1"/>
          <p:nvPr/>
        </p:nvSpPr>
        <p:spPr>
          <a:xfrm>
            <a:off x="6178590" y="2538344"/>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Olsen et al., RMP90(2018)015003</a:t>
            </a:r>
          </a:p>
        </p:txBody>
      </p:sp>
      <p:sp>
        <p:nvSpPr>
          <p:cNvPr id="251" name="Resonances in GEM+Complex scaling"/>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Resonances in GEM+Complex scaling </a:t>
            </a:r>
          </a:p>
        </p:txBody>
      </p:sp>
      <p:sp>
        <p:nvSpPr>
          <p:cNvPr id="252" name="Borrow complex scaling method from nuclear physics"/>
          <p:cNvSpPr txBox="1"/>
          <p:nvPr/>
        </p:nvSpPr>
        <p:spPr>
          <a:xfrm>
            <a:off x="522326" y="2935434"/>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Borrow complex scaling method from nuclear physics</a:t>
            </a:r>
          </a:p>
        </p:txBody>
      </p:sp>
      <p:sp>
        <p:nvSpPr>
          <p:cNvPr id="253" name="Aoyama  et al., Prog. Theor. Phys. 116(2006)1"/>
          <p:cNvSpPr txBox="1"/>
          <p:nvPr/>
        </p:nvSpPr>
        <p:spPr>
          <a:xfrm>
            <a:off x="6329415" y="3519653"/>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Aoyama  et al., Prog. Theor. Phys. 116(2006)1</a:t>
            </a:r>
          </a:p>
        </p:txBody>
      </p:sp>
      <mc:AlternateContent xmlns:mc="http://schemas.openxmlformats.org/markup-compatibility/2006" xmlns:a14="http://schemas.microsoft.com/office/drawing/2010/main">
        <mc:Choice Requires="a14">
          <p:sp>
            <p:nvSpPr>
              <p:cNvPr id="254" name="When   resonance is stable on complex plane"/>
              <p:cNvSpPr txBox="1"/>
              <p:nvPr/>
            </p:nvSpPr>
            <p:spPr>
              <a:xfrm>
                <a:off x="509626" y="3920114"/>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When </a:t>
                </a:r>
                <a14:m>
                  <m:oMath xmlns:m="http://schemas.openxmlformats.org/officeDocument/2006/math">
                    <m:r>
                      <a:rPr sz="2750" i="1">
                        <a:solidFill>
                          <a:srgbClr val="000000"/>
                        </a:solidFill>
                        <a:latin typeface="Cambria Math" panose="02040503050406030204" pitchFamily="18" charset="0"/>
                      </a:rPr>
                      <m:t>𝑟</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𝑟</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𝑖</m:t>
                        </m:r>
                        <m:r>
                          <a:rPr sz="2750" i="1">
                            <a:solidFill>
                              <a:srgbClr val="000000"/>
                            </a:solidFill>
                            <a:latin typeface="Cambria Math" panose="02040503050406030204" pitchFamily="18" charset="0"/>
                          </a:rPr>
                          <m:t>𝜃</m:t>
                        </m:r>
                      </m:sup>
                    </m:sSup>
                    <m:r>
                      <a:rPr sz="2750" i="1">
                        <a:solidFill>
                          <a:srgbClr val="000000"/>
                        </a:solidFill>
                        <a:latin typeface="Cambria Math" panose="02040503050406030204" pitchFamily="18" charset="0"/>
                      </a:rPr>
                      <m:t>,</m:t>
                    </m:r>
                  </m:oMath>
                </a14:m>
                <a:r>
                  <a:t> resonance is stable on complex plane</a:t>
                </a:r>
              </a:p>
            </p:txBody>
          </p:sp>
        </mc:Choice>
        <mc:Fallback xmlns="">
          <p:sp>
            <p:nvSpPr>
              <p:cNvPr id="254" name="When   resonance is stable on complex plane"/>
              <p:cNvSpPr txBox="1">
                <a:spLocks noRot="1" noChangeAspect="1" noMove="1" noResize="1" noEditPoints="1" noAdjustHandles="1" noChangeArrowheads="1" noChangeShapeType="1" noTextEdit="1"/>
              </p:cNvSpPr>
              <p:nvPr/>
            </p:nvSpPr>
            <p:spPr>
              <a:xfrm>
                <a:off x="509626" y="3920114"/>
                <a:ext cx="11960148" cy="542287"/>
              </a:xfrm>
              <a:prstGeom prst="rect">
                <a:avLst/>
              </a:prstGeom>
              <a:blipFill>
                <a:blip r:embed="rId3"/>
                <a:stretch>
                  <a:fillRect b="-4090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255" name="Apply to double charm tetraquarks, hidden charm tetraquarks, double charm hexaquarks"/>
          <p:cNvSpPr txBox="1"/>
          <p:nvPr/>
        </p:nvSpPr>
        <p:spPr>
          <a:xfrm>
            <a:off x="6756282" y="5546163"/>
            <a:ext cx="5885379" cy="182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Apply to double charm tetraquarks, hidden charm tetraquarks, double charm hexaquarks</a:t>
            </a:r>
          </a:p>
        </p:txBody>
      </p:sp>
      <p:sp>
        <p:nvSpPr>
          <p:cNvPr id="256" name="Cheng et al., PRD106(2022)016012, Cheng et al., EPJC 83(2023)1071, Cheng et al., PRD107(2023)054018,  Meng et al., PRD111(2025)014018,…"/>
          <p:cNvSpPr txBox="1"/>
          <p:nvPr/>
        </p:nvSpPr>
        <p:spPr>
          <a:xfrm>
            <a:off x="6307599" y="7777627"/>
            <a:ext cx="6342859" cy="1066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a:lnSpc>
                <a:spcPct val="150000"/>
              </a:lnSpc>
              <a:defRPr sz="1500">
                <a:solidFill>
                  <a:srgbClr val="008F00"/>
                </a:solidFill>
                <a:latin typeface="Palatino"/>
                <a:ea typeface="Palatino"/>
                <a:cs typeface="Palatino"/>
                <a:sym typeface="Palatino"/>
              </a:defRPr>
            </a:pPr>
            <a:r>
              <a:t>Cheng et al., PRD106(2022)016012, Cheng et al., EPJC 83(2023)1071, Cheng et al., PRD107(2023)054018,  Meng et al., PRD111(2025)014018, </a:t>
            </a:r>
          </a:p>
          <a:p>
            <a:pPr algn="r">
              <a:lnSpc>
                <a:spcPct val="150000"/>
              </a:lnSpc>
              <a:defRPr sz="1500">
                <a:solidFill>
                  <a:srgbClr val="008F00"/>
                </a:solidFill>
                <a:latin typeface="Palatino"/>
                <a:ea typeface="Palatino"/>
                <a:cs typeface="Palatino"/>
                <a:sym typeface="Palatino"/>
              </a:defRPr>
            </a:pPr>
            <a:r>
              <a:t>Meng et al., PRD111(2025)014018 ……</a:t>
            </a:r>
          </a:p>
        </p:txBody>
      </p:sp>
      <p:sp>
        <p:nvSpPr>
          <p:cNvPr id="257" name="S-wave fully charmed tetra quark resonant states"/>
          <p:cNvSpPr txBox="1"/>
          <p:nvPr/>
        </p:nvSpPr>
        <p:spPr>
          <a:xfrm>
            <a:off x="509626" y="4610100"/>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S-wave fully charmed tetra quark resonant states</a:t>
            </a:r>
          </a:p>
        </p:txBody>
      </p:sp>
      <p:sp>
        <p:nvSpPr>
          <p:cNvPr id="258" name="Wang  et al., PRD106(2022)096005,…"/>
          <p:cNvSpPr txBox="1"/>
          <p:nvPr/>
        </p:nvSpPr>
        <p:spPr>
          <a:xfrm>
            <a:off x="5722412" y="4524374"/>
            <a:ext cx="6739115" cy="704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a:lnSpc>
                <a:spcPct val="150000"/>
              </a:lnSpc>
              <a:defRPr sz="1500">
                <a:solidFill>
                  <a:srgbClr val="008F00"/>
                </a:solidFill>
                <a:latin typeface="Palatino"/>
                <a:ea typeface="Palatino"/>
                <a:cs typeface="Palatino"/>
                <a:sym typeface="Palatino"/>
              </a:defRPr>
            </a:pPr>
            <a:r>
              <a:t>Wang  et al., PRD106(2022)096005, </a:t>
            </a:r>
          </a:p>
          <a:p>
            <a:pPr algn="r">
              <a:lnSpc>
                <a:spcPct val="150000"/>
              </a:lnSpc>
              <a:defRPr sz="1500">
                <a:solidFill>
                  <a:srgbClr val="008F00"/>
                </a:solidFill>
                <a:latin typeface="Palatino"/>
                <a:ea typeface="Palatino"/>
                <a:cs typeface="Palatino"/>
                <a:sym typeface="Palatino"/>
              </a:defRPr>
            </a:pPr>
            <a:r>
              <a:t>Wang et al., PRD108(2023)071501</a:t>
            </a:r>
          </a:p>
        </p:txBody>
      </p:sp>
      <p:pic>
        <p:nvPicPr>
          <p:cNvPr id="259" name="截屏2026-08-25 19.10.03.png" descr="截屏2026-08-25 19.10.03.png"/>
          <p:cNvPicPr>
            <a:picLocks noChangeAspect="1"/>
          </p:cNvPicPr>
          <p:nvPr/>
        </p:nvPicPr>
        <p:blipFill>
          <a:blip r:embed="rId4"/>
          <a:stretch>
            <a:fillRect/>
          </a:stretch>
        </p:blipFill>
        <p:spPr>
          <a:xfrm>
            <a:off x="679730" y="5282157"/>
            <a:ext cx="5597937" cy="4181386"/>
          </a:xfrm>
          <a:prstGeom prst="rect">
            <a:avLst/>
          </a:prstGeom>
          <a:ln w="12700">
            <a:miter lim="400000"/>
          </a:ln>
        </p:spPr>
      </p:pic>
      <mc:AlternateContent xmlns:mc="http://schemas.openxmlformats.org/markup-compatibility/2006" xmlns:a14="http://schemas.microsoft.com/office/drawing/2010/main">
        <mc:Choice Requires="a14">
          <p:sp>
            <p:nvSpPr>
              <p:cNvPr id="260" name="文本"/>
              <p:cNvSpPr txBox="1"/>
              <p:nvPr/>
            </p:nvSpPr>
            <p:spPr>
              <a:xfrm>
                <a:off x="3881237" y="8217563"/>
                <a:ext cx="2975660" cy="43891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pPr/>
                <a14:m>
                  <m:oMathPara xmlns:m="http://schemas.openxmlformats.org/officeDocument/2006/math">
                    <m:oMathParaPr>
                      <m:jc m:val="left"/>
                    </m:oMathParaPr>
                    <m:oMath xmlns:m="http://schemas.openxmlformats.org/officeDocument/2006/math">
                      <m:sSup>
                        <m:sSupPr>
                          <m:ctrlPr>
                            <a:rPr sz="2200" i="1">
                              <a:solidFill>
                                <a:srgbClr val="971700"/>
                              </a:solidFill>
                              <a:latin typeface="Cambria Math" panose="02040503050406030204" pitchFamily="18" charset="0"/>
                            </a:rPr>
                          </m:ctrlPr>
                        </m:sSupPr>
                        <m:e>
                          <m:r>
                            <a:rPr sz="2200" i="1">
                              <a:solidFill>
                                <a:srgbClr val="971700"/>
                              </a:solidFill>
                              <a:latin typeface="Cambria Math" panose="02040503050406030204" pitchFamily="18" charset="0"/>
                            </a:rPr>
                            <m:t>0</m:t>
                          </m:r>
                        </m:e>
                        <m:sup>
                          <m:r>
                            <a:rPr sz="2200" i="1">
                              <a:solidFill>
                                <a:srgbClr val="971700"/>
                              </a:solidFill>
                              <a:latin typeface="Cambria Math" panose="02040503050406030204" pitchFamily="18" charset="0"/>
                            </a:rPr>
                            <m:t>++</m:t>
                          </m:r>
                        </m:sup>
                      </m:sSup>
                      <m:r>
                        <a:rPr sz="2200" i="1">
                          <a:solidFill>
                            <a:srgbClr val="971700"/>
                          </a:solidFill>
                          <a:latin typeface="Cambria Math" panose="02040503050406030204" pitchFamily="18" charset="0"/>
                        </a:rPr>
                        <m:t>𝑐𝑐</m:t>
                      </m:r>
                      <m:bar>
                        <m:barPr>
                          <m:pos m:val="top"/>
                          <m:ctrlPr>
                            <a:rPr sz="2200" i="1">
                              <a:solidFill>
                                <a:srgbClr val="971700"/>
                              </a:solidFill>
                              <a:latin typeface="Cambria Math" panose="02040503050406030204" pitchFamily="18" charset="0"/>
                            </a:rPr>
                          </m:ctrlPr>
                        </m:barPr>
                        <m:e>
                          <m:r>
                            <a:rPr sz="2200" i="1">
                              <a:solidFill>
                                <a:srgbClr val="971700"/>
                              </a:solidFill>
                              <a:latin typeface="Cambria Math" panose="02040503050406030204" pitchFamily="18" charset="0"/>
                            </a:rPr>
                            <m:t>𝑐</m:t>
                          </m:r>
                        </m:e>
                      </m:bar>
                      <m:bar>
                        <m:barPr>
                          <m:pos m:val="top"/>
                          <m:ctrlPr>
                            <a:rPr sz="2200" i="1">
                              <a:solidFill>
                                <a:srgbClr val="971700"/>
                              </a:solidFill>
                              <a:latin typeface="Cambria Math" panose="02040503050406030204" pitchFamily="18" charset="0"/>
                            </a:rPr>
                          </m:ctrlPr>
                        </m:barPr>
                        <m:e>
                          <m:r>
                            <a:rPr sz="2200" i="1">
                              <a:solidFill>
                                <a:srgbClr val="971700"/>
                              </a:solidFill>
                              <a:latin typeface="Cambria Math" panose="02040503050406030204" pitchFamily="18" charset="0"/>
                            </a:rPr>
                            <m:t>𝑐</m:t>
                          </m:r>
                        </m:e>
                      </m:bar>
                    </m:oMath>
                  </m:oMathPara>
                </a14:m>
                <a:endParaRPr>
                  <a:solidFill>
                    <a:srgbClr val="981800"/>
                  </a:solidFill>
                </a:endParaRPr>
              </a:p>
            </p:txBody>
          </p:sp>
        </mc:Choice>
        <mc:Fallback xmlns="">
          <p:sp>
            <p:nvSpPr>
              <p:cNvPr id="260" name="文本"/>
              <p:cNvSpPr txBox="1">
                <a:spLocks noRot="1" noChangeAspect="1" noMove="1" noResize="1" noEditPoints="1" noAdjustHandles="1" noChangeArrowheads="1" noChangeShapeType="1" noTextEdit="1"/>
              </p:cNvSpPr>
              <p:nvPr/>
            </p:nvSpPr>
            <p:spPr>
              <a:xfrm>
                <a:off x="3881237" y="8217563"/>
                <a:ext cx="2975660" cy="438910"/>
              </a:xfrm>
              <a:prstGeom prst="rect">
                <a:avLst/>
              </a:prstGeom>
              <a:blipFill>
                <a:blip r:embed="rId5"/>
                <a:stretch>
                  <a:fillRect l="-1702" b="-285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2" name="Production in various processes"/>
          <p:cNvSpPr txBox="1"/>
          <p:nvPr/>
        </p:nvSpPr>
        <p:spPr>
          <a:xfrm>
            <a:off x="320280" y="108804"/>
            <a:ext cx="8157996"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Production in various processes</a:t>
            </a:r>
          </a:p>
        </p:txBody>
      </p:sp>
      <p:sp>
        <p:nvSpPr>
          <p:cNvPr id="263" name="幻灯片编号"/>
          <p:cNvSpPr txBox="1">
            <a:spLocks noGrp="1"/>
          </p:cNvSpPr>
          <p:nvPr>
            <p:ph type="sldNum" sz="quarter" idx="4294967295"/>
          </p:nvPr>
        </p:nvSpPr>
        <p:spPr>
          <a:xfrm>
            <a:off x="6355159" y="9296399"/>
            <a:ext cx="287760"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264" name="Several typical processe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Several typical processes</a:t>
            </a:r>
          </a:p>
        </p:txBody>
      </p:sp>
      <mc:AlternateContent xmlns:mc="http://schemas.openxmlformats.org/markup-compatibility/2006" xmlns:a14="http://schemas.microsoft.com/office/drawing/2010/main">
        <mc:Choice Requires="a14">
          <p:sp>
            <p:nvSpPr>
              <p:cNvPr id="265" name="Exotic hadrons in   annihilation process"/>
              <p:cNvSpPr txBox="1"/>
              <p:nvPr/>
            </p:nvSpPr>
            <p:spPr>
              <a:xfrm>
                <a:off x="535026" y="180949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Exotic hadrons in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oMath>
                </a14:m>
                <a:r>
                  <a:t> annihilation process</a:t>
                </a:r>
              </a:p>
            </p:txBody>
          </p:sp>
        </mc:Choice>
        <mc:Fallback xmlns="">
          <p:sp>
            <p:nvSpPr>
              <p:cNvPr id="265" name="Exotic hadrons in   annihilation process"/>
              <p:cNvSpPr txBox="1">
                <a:spLocks noRot="1" noChangeAspect="1" noMove="1" noResize="1" noEditPoints="1" noAdjustHandles="1" noChangeArrowheads="1" noChangeShapeType="1" noTextEdit="1"/>
              </p:cNvSpPr>
              <p:nvPr/>
            </p:nvSpPr>
            <p:spPr>
              <a:xfrm>
                <a:off x="535026" y="1809499"/>
                <a:ext cx="11960148" cy="542287"/>
              </a:xfrm>
              <a:prstGeom prst="rect">
                <a:avLst/>
              </a:prstGeom>
              <a:blipFill>
                <a:blip r:embed="rId3"/>
                <a:stretch>
                  <a:fillRect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6" name="BESIII detailed scan within the energy region…"/>
              <p:cNvSpPr txBox="1"/>
              <p:nvPr/>
            </p:nvSpPr>
            <p:spPr>
              <a:xfrm>
                <a:off x="522326" y="2366730"/>
                <a:ext cx="11960148" cy="183798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BESIII detailed scan within the energy region </a:t>
                </a:r>
                <a14:m>
                  <m:oMath xmlns:m="http://schemas.openxmlformats.org/officeDocument/2006/math">
                    <m:r>
                      <a:rPr sz="2750" i="1">
                        <a:solidFill>
                          <a:srgbClr val="000000"/>
                        </a:solidFill>
                        <a:latin typeface="Cambria Math" panose="02040503050406030204" pitchFamily="18" charset="0"/>
                      </a:rPr>
                      <m:t>[4.13,4.36]</m:t>
                    </m:r>
                    <m:r>
                      <m:rPr>
                        <m:sty m:val="p"/>
                      </m:rPr>
                      <a:rPr sz="2750" i="1">
                        <a:solidFill>
                          <a:srgbClr val="000000"/>
                        </a:solidFill>
                        <a:latin typeface="Cambria Math" panose="02040503050406030204" pitchFamily="18" charset="0"/>
                      </a:rPr>
                      <m:t>GeV</m:t>
                    </m:r>
                  </m:oMath>
                </a14:m>
                <a:endParaRP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Accessible for hidden charm vector exotics</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Fully dynamical coupled‑channel analyses</a:t>
                </a:r>
              </a:p>
            </p:txBody>
          </p:sp>
        </mc:Choice>
        <mc:Fallback xmlns="">
          <p:sp>
            <p:nvSpPr>
              <p:cNvPr id="266" name="BESIII detailed scan within the energy region…"/>
              <p:cNvSpPr txBox="1">
                <a:spLocks noRot="1" noChangeAspect="1" noMove="1" noResize="1" noEditPoints="1" noAdjustHandles="1" noChangeArrowheads="1" noChangeShapeType="1" noTextEdit="1"/>
              </p:cNvSpPr>
              <p:nvPr/>
            </p:nvSpPr>
            <p:spPr>
              <a:xfrm>
                <a:off x="522326" y="2366730"/>
                <a:ext cx="11960148" cy="1837985"/>
              </a:xfrm>
              <a:prstGeom prst="rect">
                <a:avLst/>
              </a:prstGeom>
              <a:blipFill>
                <a:blip r:embed="rId4"/>
                <a:stretch>
                  <a:fillRect l="-424" b="-958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267" name="Dong et al., arXiv:2606.06180[hep-ph]"/>
          <p:cNvSpPr txBox="1"/>
          <p:nvPr/>
        </p:nvSpPr>
        <p:spPr>
          <a:xfrm>
            <a:off x="2587742" y="8513694"/>
            <a:ext cx="530056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Dong et al., arXiv:2606.06180[hep-ph]</a:t>
            </a:r>
          </a:p>
        </p:txBody>
      </p:sp>
      <p:pic>
        <p:nvPicPr>
          <p:cNvPr id="268" name="截屏2026-08-27 04.02.26.png" descr="截屏2026-08-27 04.02.26.png"/>
          <p:cNvPicPr>
            <a:picLocks noChangeAspect="1"/>
          </p:cNvPicPr>
          <p:nvPr/>
        </p:nvPicPr>
        <p:blipFill>
          <a:blip r:embed="rId5"/>
          <a:stretch>
            <a:fillRect/>
          </a:stretch>
        </p:blipFill>
        <p:spPr>
          <a:xfrm>
            <a:off x="71925" y="4219659"/>
            <a:ext cx="8157996" cy="4092257"/>
          </a:xfrm>
          <a:prstGeom prst="rect">
            <a:avLst/>
          </a:prstGeom>
          <a:ln w="12700">
            <a:miter lim="400000"/>
          </a:ln>
        </p:spPr>
      </p:pic>
      <p:sp>
        <p:nvSpPr>
          <p:cNvPr id="269" name="19 dynamical channels…"/>
          <p:cNvSpPr txBox="1"/>
          <p:nvPr/>
        </p:nvSpPr>
        <p:spPr>
          <a:xfrm>
            <a:off x="8019378" y="4379836"/>
            <a:ext cx="4750407" cy="3771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19 dynamical channels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Respect HQSS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Satisfy requirement of S-matrix</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Two dynamical poles around 4.23 GeV and 4.32 GeV</a:t>
            </a:r>
          </a:p>
        </p:txBody>
      </p:sp>
      <p:sp>
        <p:nvSpPr>
          <p:cNvPr id="270" name="Detten et al., PRD109(2024)116002"/>
          <p:cNvSpPr txBox="1"/>
          <p:nvPr/>
        </p:nvSpPr>
        <p:spPr>
          <a:xfrm>
            <a:off x="8264714" y="8513694"/>
            <a:ext cx="425973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Detten et al., PRD109(2024)116002</a:t>
            </a:r>
          </a:p>
        </p:txBody>
      </p:sp>
      <p:sp>
        <p:nvSpPr>
          <p:cNvPr id="271" name="A phenomenological analysis, Nakamura et al., PRD112(2025)054027"/>
          <p:cNvSpPr txBox="1"/>
          <p:nvPr/>
        </p:nvSpPr>
        <p:spPr>
          <a:xfrm>
            <a:off x="998296" y="8917747"/>
            <a:ext cx="698000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A phenomenological analysis, Nakamura et al., PRD112(2025)054027</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 name="Production in various processes"/>
          <p:cNvSpPr txBox="1"/>
          <p:nvPr/>
        </p:nvSpPr>
        <p:spPr>
          <a:xfrm>
            <a:off x="320280" y="108804"/>
            <a:ext cx="8157996"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Production in various processes</a:t>
            </a:r>
          </a:p>
        </p:txBody>
      </p:sp>
      <p:sp>
        <p:nvSpPr>
          <p:cNvPr id="274" name="幻灯片编号"/>
          <p:cNvSpPr txBox="1">
            <a:spLocks noGrp="1"/>
          </p:cNvSpPr>
          <p:nvPr>
            <p:ph type="sldNum" sz="quarter" idx="4294967295"/>
          </p:nvPr>
        </p:nvSpPr>
        <p:spPr>
          <a:xfrm>
            <a:off x="6358675" y="9296399"/>
            <a:ext cx="280728"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275" name="Several typical processe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Several typical processes</a:t>
            </a:r>
          </a:p>
        </p:txBody>
      </p:sp>
      <mc:AlternateContent xmlns:mc="http://schemas.openxmlformats.org/markup-compatibility/2006" xmlns:a14="http://schemas.microsoft.com/office/drawing/2010/main">
        <mc:Choice Requires="a14">
          <p:sp>
            <p:nvSpPr>
              <p:cNvPr id="276" name="Exotic hadrons in   and HIC process"/>
              <p:cNvSpPr txBox="1"/>
              <p:nvPr/>
            </p:nvSpPr>
            <p:spPr>
              <a:xfrm>
                <a:off x="535026" y="180949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Exotic hadrons in </a:t>
                </a:r>
                <a14:m>
                  <m:oMath xmlns:m="http://schemas.openxmlformats.org/officeDocument/2006/math">
                    <m:r>
                      <a:rPr sz="2750" i="1">
                        <a:solidFill>
                          <a:srgbClr val="000000"/>
                        </a:solidFill>
                        <a:latin typeface="Cambria Math" panose="02040503050406030204" pitchFamily="18" charset="0"/>
                      </a:rPr>
                      <m:t>𝑝𝑝</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𝑝</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𝑝</m:t>
                        </m:r>
                      </m:e>
                    </m:bar>
                  </m:oMath>
                </a14:m>
                <a:r>
                  <a:t> and HIC process</a:t>
                </a:r>
              </a:p>
            </p:txBody>
          </p:sp>
        </mc:Choice>
        <mc:Fallback xmlns="">
          <p:sp>
            <p:nvSpPr>
              <p:cNvPr id="276" name="Exotic hadrons in   and HIC process"/>
              <p:cNvSpPr txBox="1">
                <a:spLocks noRot="1" noChangeAspect="1" noMove="1" noResize="1" noEditPoints="1" noAdjustHandles="1" noChangeArrowheads="1" noChangeShapeType="1" noTextEdit="1"/>
              </p:cNvSpPr>
              <p:nvPr/>
            </p:nvSpPr>
            <p:spPr>
              <a:xfrm>
                <a:off x="535026" y="1809499"/>
                <a:ext cx="11960148" cy="542287"/>
              </a:xfrm>
              <a:prstGeom prst="rect">
                <a:avLst/>
              </a:prstGeom>
              <a:blipFill>
                <a:blip r:embed="rId3"/>
                <a:stretch>
                  <a:fillRect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7" name="Probe the internal structure in the production"/>
              <p:cNvSpPr txBox="1"/>
              <p:nvPr/>
            </p:nvSpPr>
            <p:spPr>
              <a:xfrm>
                <a:off x="522326" y="2471882"/>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Probe the internal structure in the production</a:t>
                </a:r>
              </a:p>
            </p:txBody>
          </p:sp>
        </mc:Choice>
        <mc:Fallback xmlns="">
          <p:sp>
            <p:nvSpPr>
              <p:cNvPr id="277" name="Probe the internal structure in the production"/>
              <p:cNvSpPr txBox="1">
                <a:spLocks noRot="1" noChangeAspect="1" noMove="1" noResize="1" noEditPoints="1" noAdjustHandles="1" noChangeArrowheads="1" noChangeShapeType="1" noTextEdit="1"/>
              </p:cNvSpPr>
              <p:nvPr/>
            </p:nvSpPr>
            <p:spPr>
              <a:xfrm>
                <a:off x="522326" y="2471882"/>
                <a:ext cx="11960148" cy="542287"/>
              </a:xfrm>
              <a:prstGeom prst="rect">
                <a:avLst/>
              </a:prstGeom>
              <a:blipFill>
                <a:blip r:embed="rId4"/>
                <a:stretch>
                  <a:fillRect l="-424"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278" name="截屏2026-08-27 09.49.44.png" descr="截屏2026-08-27 09.49.44.png"/>
          <p:cNvPicPr>
            <a:picLocks noChangeAspect="1"/>
          </p:cNvPicPr>
          <p:nvPr/>
        </p:nvPicPr>
        <p:blipFill>
          <a:blip r:embed="rId5"/>
          <a:stretch>
            <a:fillRect/>
          </a:stretch>
        </p:blipFill>
        <p:spPr>
          <a:xfrm>
            <a:off x="-186833" y="3460800"/>
            <a:ext cx="6827612" cy="4201608"/>
          </a:xfrm>
          <a:prstGeom prst="rect">
            <a:avLst/>
          </a:prstGeom>
          <a:ln w="12700">
            <a:miter lim="400000"/>
          </a:ln>
        </p:spPr>
      </p:pic>
      <mc:AlternateContent xmlns:mc="http://schemas.openxmlformats.org/markup-compatibility/2006" xmlns:a14="http://schemas.microsoft.com/office/drawing/2010/main">
        <mc:Choice Requires="a14">
          <p:sp>
            <p:nvSpPr>
              <p:cNvPr id="279" name="方程"/>
              <p:cNvSpPr txBox="1"/>
              <p:nvPr/>
            </p:nvSpPr>
            <p:spPr>
              <a:xfrm>
                <a:off x="1877072" y="3796649"/>
                <a:ext cx="4120706" cy="312929"/>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𝜒</m:t>
                          </m:r>
                        </m:e>
                        <m:sub>
                          <m:r>
                            <a:rPr sz="2000" i="1">
                              <a:solidFill>
                                <a:srgbClr val="3E2319"/>
                              </a:solidFill>
                              <a:latin typeface="Cambria Math" panose="02040503050406030204" pitchFamily="18" charset="0"/>
                            </a:rPr>
                            <m:t>𝑐</m:t>
                          </m:r>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(3872):</m:t>
                      </m:r>
                      <m:r>
                        <m:rPr>
                          <m:sty m:val="p"/>
                        </m:rPr>
                        <a:rPr sz="2000" i="1">
                          <a:solidFill>
                            <a:srgbClr val="3E2319"/>
                          </a:solidFill>
                          <a:latin typeface="Cambria Math" panose="02040503050406030204" pitchFamily="18" charset="0"/>
                        </a:rPr>
                        <m:t>Pb</m:t>
                      </m:r>
                      <m:r>
                        <a:rPr sz="2000" i="1">
                          <a:solidFill>
                            <a:srgbClr val="3E2319"/>
                          </a:solidFill>
                          <a:latin typeface="Cambria Math" panose="02040503050406030204" pitchFamily="18" charset="0"/>
                        </a:rPr>
                        <m:t>−</m:t>
                      </m:r>
                      <m:r>
                        <m:rPr>
                          <m:sty m:val="p"/>
                        </m:rPr>
                        <a:rPr sz="2000" i="1">
                          <a:solidFill>
                            <a:srgbClr val="3E2319"/>
                          </a:solidFill>
                          <a:latin typeface="Cambria Math" panose="02040503050406030204" pitchFamily="18" charset="0"/>
                        </a:rPr>
                        <m:t>Pb</m:t>
                      </m:r>
                      <m:r>
                        <a:rPr sz="2000" i="1">
                          <a:solidFill>
                            <a:srgbClr val="3E2319"/>
                          </a:solidFill>
                          <a:latin typeface="Cambria Math" panose="02040503050406030204" pitchFamily="18" charset="0"/>
                        </a:rPr>
                        <m:t>@</m:t>
                      </m:r>
                      <m:rad>
                        <m:radPr>
                          <m:degHide m:val="on"/>
                          <m:ctrlPr>
                            <a:rPr sz="2000" i="1">
                              <a:solidFill>
                                <a:srgbClr val="3E2319"/>
                              </a:solidFill>
                              <a:latin typeface="Cambria Math" panose="02040503050406030204" pitchFamily="18" charset="0"/>
                            </a:rPr>
                          </m:ctrlPr>
                        </m:radPr>
                        <m:deg/>
                        <m:e>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𝑠</m:t>
                              </m:r>
                            </m:e>
                            <m:sub>
                              <m:r>
                                <a:rPr sz="2000" i="1">
                                  <a:solidFill>
                                    <a:srgbClr val="3E2319"/>
                                  </a:solidFill>
                                  <a:latin typeface="Cambria Math" panose="02040503050406030204" pitchFamily="18" charset="0"/>
                                </a:rPr>
                                <m:t>𝑁𝑁</m:t>
                              </m:r>
                            </m:sub>
                          </m:sSub>
                        </m:e>
                      </m:rad>
                      <m:r>
                        <a:rPr sz="2000" i="1">
                          <a:solidFill>
                            <a:srgbClr val="3E2319"/>
                          </a:solidFill>
                          <a:latin typeface="Cambria Math" panose="02040503050406030204" pitchFamily="18" charset="0"/>
                        </a:rPr>
                        <m:t>=5.02</m:t>
                      </m:r>
                      <m:r>
                        <m:rPr>
                          <m:sty m:val="p"/>
                        </m:rPr>
                        <a:rPr sz="2000" i="1">
                          <a:solidFill>
                            <a:srgbClr val="3E2319"/>
                          </a:solidFill>
                          <a:latin typeface="Cambria Math" panose="02040503050406030204" pitchFamily="18" charset="0"/>
                        </a:rPr>
                        <m:t>TeV</m:t>
                      </m:r>
                    </m:oMath>
                  </m:oMathPara>
                </a14:m>
                <a:endParaRPr sz="2000">
                  <a:solidFill>
                    <a:srgbClr val="3E231A"/>
                  </a:solidFill>
                </a:endParaRPr>
              </a:p>
            </p:txBody>
          </p:sp>
        </mc:Choice>
        <mc:Fallback xmlns="">
          <p:sp>
            <p:nvSpPr>
              <p:cNvPr id="279" name="方程"/>
              <p:cNvSpPr txBox="1">
                <a:spLocks noRot="1" noChangeAspect="1" noMove="1" noResize="1" noEditPoints="1" noAdjustHandles="1" noChangeArrowheads="1" noChangeShapeType="1" noTextEdit="1"/>
              </p:cNvSpPr>
              <p:nvPr/>
            </p:nvSpPr>
            <p:spPr>
              <a:xfrm>
                <a:off x="1877072" y="3796649"/>
                <a:ext cx="4120706" cy="312929"/>
              </a:xfrm>
              <a:prstGeom prst="rect">
                <a:avLst/>
              </a:prstGeom>
              <a:blipFill>
                <a:blip r:embed="rId6"/>
                <a:stretch>
                  <a:fillRect l="-1840" t="-12000" r="-2147" b="-20000"/>
                </a:stretch>
              </a:blipFill>
              <a:ln w="12700">
                <a:miter lim="400000"/>
              </a:ln>
            </p:spPr>
            <p:txBody>
              <a:bodyPr/>
              <a:lstStyle/>
              <a:p>
                <a:r>
                  <a:rPr lang="zh-CN" altLang="en-US">
                    <a:noFill/>
                  </a:rPr>
                  <a:t> </a:t>
                </a:r>
              </a:p>
            </p:txBody>
          </p:sp>
        </mc:Fallback>
      </mc:AlternateContent>
      <p:sp>
        <p:nvSpPr>
          <p:cNvPr id="280" name="Abreu et al., PRD110(2024)014011"/>
          <p:cNvSpPr txBox="1"/>
          <p:nvPr/>
        </p:nvSpPr>
        <p:spPr>
          <a:xfrm>
            <a:off x="1188322" y="8591379"/>
            <a:ext cx="530056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Abreu et al., PRD110(2024)014011</a:t>
            </a:r>
          </a:p>
        </p:txBody>
      </p:sp>
      <p:sp>
        <p:nvSpPr>
          <p:cNvPr id="281" name="The yield ratio is significant different!"/>
          <p:cNvSpPr txBox="1"/>
          <p:nvPr/>
        </p:nvSpPr>
        <p:spPr>
          <a:xfrm>
            <a:off x="839919" y="7695859"/>
            <a:ext cx="6195012"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500">
                <a:solidFill>
                  <a:srgbClr val="000000"/>
                </a:solidFill>
                <a:latin typeface="Palatino"/>
                <a:ea typeface="Palatino"/>
                <a:cs typeface="Palatino"/>
                <a:sym typeface="Palatino"/>
              </a:defRPr>
            </a:lvl1pPr>
          </a:lstStyle>
          <a:p>
            <a:r>
              <a:t>The yield ratio is significant different!</a:t>
            </a:r>
          </a:p>
        </p:txBody>
      </p:sp>
      <p:pic>
        <p:nvPicPr>
          <p:cNvPr id="282" name="截屏2026-08-27 10.08.45.png" descr="截屏2026-08-27 10.08.45.png"/>
          <p:cNvPicPr>
            <a:picLocks noChangeAspect="1"/>
          </p:cNvPicPr>
          <p:nvPr/>
        </p:nvPicPr>
        <p:blipFill>
          <a:blip r:embed="rId7"/>
          <a:stretch>
            <a:fillRect/>
          </a:stretch>
        </p:blipFill>
        <p:spPr>
          <a:xfrm>
            <a:off x="6511326" y="3460800"/>
            <a:ext cx="6195012" cy="3788428"/>
          </a:xfrm>
          <a:prstGeom prst="rect">
            <a:avLst/>
          </a:prstGeom>
          <a:ln w="12700">
            <a:miter lim="400000"/>
          </a:ln>
        </p:spPr>
      </p:pic>
      <p:sp>
        <p:nvSpPr>
          <p:cNvPr id="283" name="Compact picture can describe the data from CMS, ATLAS and LHCb"/>
          <p:cNvSpPr txBox="1"/>
          <p:nvPr/>
        </p:nvSpPr>
        <p:spPr>
          <a:xfrm>
            <a:off x="7125661" y="7372009"/>
            <a:ext cx="5747071" cy="1181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500">
                <a:solidFill>
                  <a:srgbClr val="000000"/>
                </a:solidFill>
                <a:latin typeface="Palatino"/>
                <a:ea typeface="Palatino"/>
                <a:cs typeface="Palatino"/>
                <a:sym typeface="Palatino"/>
              </a:defRPr>
            </a:lvl1pPr>
          </a:lstStyle>
          <a:p>
            <a:r>
              <a:t>Compact picture can describe the data from CMS, ATLAS and LHCb</a:t>
            </a:r>
          </a:p>
        </p:txBody>
      </p:sp>
      <p:sp>
        <p:nvSpPr>
          <p:cNvPr id="284" name="Lai et al., PRD112(2025)054005"/>
          <p:cNvSpPr txBox="1"/>
          <p:nvPr/>
        </p:nvSpPr>
        <p:spPr>
          <a:xfrm>
            <a:off x="7076326" y="8720341"/>
            <a:ext cx="530056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Lai et al., PRD112(2025)054005</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 name="Production in various processes"/>
          <p:cNvSpPr txBox="1"/>
          <p:nvPr/>
        </p:nvSpPr>
        <p:spPr>
          <a:xfrm>
            <a:off x="320280" y="108804"/>
            <a:ext cx="8157996"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Production in various processes</a:t>
            </a:r>
          </a:p>
        </p:txBody>
      </p:sp>
      <p:sp>
        <p:nvSpPr>
          <p:cNvPr id="287" name="Several typical processe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Several typical processes</a:t>
            </a:r>
          </a:p>
        </p:txBody>
      </p:sp>
      <mc:AlternateContent xmlns:mc="http://schemas.openxmlformats.org/markup-compatibility/2006" xmlns:a14="http://schemas.microsoft.com/office/drawing/2010/main">
        <mc:Choice Requires="a14">
          <p:sp>
            <p:nvSpPr>
              <p:cNvPr id="288" name="Revealing the nature of the   in   collision"/>
              <p:cNvSpPr txBox="1"/>
              <p:nvPr/>
            </p:nvSpPr>
            <p:spPr>
              <a:xfrm>
                <a:off x="535026" y="180949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Revealing the nature of the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in </a:t>
                </a:r>
                <a14:m>
                  <m:oMath xmlns:m="http://schemas.openxmlformats.org/officeDocument/2006/math">
                    <m:r>
                      <a:rPr sz="2750" i="1">
                        <a:solidFill>
                          <a:srgbClr val="000000"/>
                        </a:solidFill>
                        <a:latin typeface="Cambria Math" panose="02040503050406030204" pitchFamily="18" charset="0"/>
                      </a:rPr>
                      <m:t>𝑝𝑝</m:t>
                    </m:r>
                  </m:oMath>
                </a14:m>
                <a:r>
                  <a:t> collision</a:t>
                </a:r>
              </a:p>
            </p:txBody>
          </p:sp>
        </mc:Choice>
        <mc:Fallback xmlns="">
          <p:sp>
            <p:nvSpPr>
              <p:cNvPr id="288" name="Revealing the nature of the   in   collision"/>
              <p:cNvSpPr txBox="1">
                <a:spLocks noRot="1" noChangeAspect="1" noMove="1" noResize="1" noEditPoints="1" noAdjustHandles="1" noChangeArrowheads="1" noChangeShapeType="1" noTextEdit="1"/>
              </p:cNvSpPr>
              <p:nvPr/>
            </p:nvSpPr>
            <p:spPr>
              <a:xfrm>
                <a:off x="535026" y="1809499"/>
                <a:ext cx="11960148" cy="542287"/>
              </a:xfrm>
              <a:prstGeom prst="rect">
                <a:avLst/>
              </a:prstGeom>
              <a:blipFill>
                <a:blip r:embed="rId3"/>
                <a:stretch>
                  <a:fillRect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289" name="截屏2024-04-09 10.03.34.png" descr="截屏2024-04-09 10.03.34.png"/>
          <p:cNvPicPr>
            <a:picLocks noChangeAspect="1"/>
          </p:cNvPicPr>
          <p:nvPr/>
        </p:nvPicPr>
        <p:blipFill>
          <a:blip r:embed="rId4"/>
          <a:stretch>
            <a:fillRect/>
          </a:stretch>
        </p:blipFill>
        <p:spPr>
          <a:xfrm>
            <a:off x="670435" y="2471882"/>
            <a:ext cx="4973604" cy="7107984"/>
          </a:xfrm>
          <a:prstGeom prst="rect">
            <a:avLst/>
          </a:prstGeom>
          <a:ln w="12700">
            <a:miter lim="400000"/>
          </a:ln>
        </p:spPr>
      </p:pic>
      <p:pic>
        <p:nvPicPr>
          <p:cNvPr id="290" name="截屏2024-04-09 10.05.00.png" descr="截屏2024-04-09 10.05.00.png"/>
          <p:cNvPicPr>
            <a:picLocks noChangeAspect="1"/>
          </p:cNvPicPr>
          <p:nvPr/>
        </p:nvPicPr>
        <p:blipFill>
          <a:blip r:embed="rId5"/>
          <a:stretch>
            <a:fillRect/>
          </a:stretch>
        </p:blipFill>
        <p:spPr>
          <a:xfrm>
            <a:off x="6417528" y="2471882"/>
            <a:ext cx="4968815" cy="7102482"/>
          </a:xfrm>
          <a:prstGeom prst="rect">
            <a:avLst/>
          </a:prstGeom>
          <a:ln w="12700">
            <a:miter lim="400000"/>
          </a:ln>
        </p:spPr>
      </p:pic>
      <p:sp>
        <p:nvSpPr>
          <p:cNvPr id="291" name="Hadronic molecule"/>
          <p:cNvSpPr txBox="1"/>
          <p:nvPr/>
        </p:nvSpPr>
        <p:spPr>
          <a:xfrm>
            <a:off x="2330732" y="2219296"/>
            <a:ext cx="229525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Hadronic molecule</a:t>
            </a:r>
          </a:p>
        </p:txBody>
      </p:sp>
      <p:sp>
        <p:nvSpPr>
          <p:cNvPr id="292" name="Compact tetra quark"/>
          <p:cNvSpPr txBox="1"/>
          <p:nvPr/>
        </p:nvSpPr>
        <p:spPr>
          <a:xfrm>
            <a:off x="7754307" y="2219296"/>
            <a:ext cx="2790485"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Compact tetra quark</a:t>
            </a:r>
          </a:p>
        </p:txBody>
      </p:sp>
      <mc:AlternateContent xmlns:mc="http://schemas.openxmlformats.org/markup-compatibility/2006" xmlns:a14="http://schemas.microsoft.com/office/drawing/2010/main">
        <mc:Choice Requires="a14">
          <p:sp>
            <p:nvSpPr>
              <p:cNvPr id="293" name="方程"/>
              <p:cNvSpPr txBox="1"/>
              <p:nvPr/>
            </p:nvSpPr>
            <p:spPr>
              <a:xfrm>
                <a:off x="10049573" y="1359849"/>
                <a:ext cx="1611429" cy="65850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a:rPr sz="2300" i="1">
                          <a:solidFill>
                            <a:srgbClr val="3E2319"/>
                          </a:solidFill>
                          <a:latin typeface="Cambria Math" panose="02040503050406030204" pitchFamily="18" charset="0"/>
                        </a:rPr>
                        <m:t>𝒜</m:t>
                      </m:r>
                      <m:r>
                        <a:rPr sz="2300" i="1">
                          <a:solidFill>
                            <a:srgbClr val="3E2319"/>
                          </a:solidFill>
                          <a:latin typeface="Cambria Math" panose="02040503050406030204" pitchFamily="18" charset="0"/>
                        </a:rPr>
                        <m:t>≡</m:t>
                      </m:r>
                      <m:f>
                        <m:fPr>
                          <m:ctrlPr>
                            <a:rPr sz="2300" i="1">
                              <a:solidFill>
                                <a:srgbClr val="3E2319"/>
                              </a:solidFill>
                              <a:latin typeface="Cambria Math" panose="02040503050406030204" pitchFamily="18" charset="0"/>
                            </a:rPr>
                          </m:ctrlPr>
                        </m:fPr>
                        <m:num>
                          <m:sSup>
                            <m:sSupPr>
                              <m:ctrlPr>
                                <a:rPr sz="2300" i="1">
                                  <a:solidFill>
                                    <a:srgbClr val="3E2319"/>
                                  </a:solidFill>
                                  <a:latin typeface="Cambria Math" panose="02040503050406030204" pitchFamily="18" charset="0"/>
                                </a:rPr>
                              </m:ctrlPr>
                            </m:sSupPr>
                            <m:e>
                              <m:r>
                                <a:rPr sz="2300" i="1">
                                  <a:solidFill>
                                    <a:srgbClr val="3E2319"/>
                                  </a:solidFill>
                                  <a:latin typeface="Cambria Math" panose="02040503050406030204" pitchFamily="18" charset="0"/>
                                </a:rPr>
                                <m:t>𝜎</m:t>
                              </m:r>
                            </m:e>
                            <m:sup>
                              <m:r>
                                <a:rPr sz="2300" i="1">
                                  <a:solidFill>
                                    <a:srgbClr val="3E2319"/>
                                  </a:solidFill>
                                  <a:latin typeface="Cambria Math" panose="02040503050406030204" pitchFamily="18" charset="0"/>
                                </a:rPr>
                                <m:t>−</m:t>
                              </m:r>
                            </m:sup>
                          </m:sSup>
                          <m:r>
                            <a:rPr sz="2300" i="1">
                              <a:solidFill>
                                <a:srgbClr val="3E2319"/>
                              </a:solidFill>
                              <a:latin typeface="Cambria Math" panose="02040503050406030204" pitchFamily="18" charset="0"/>
                            </a:rPr>
                            <m:t>−</m:t>
                          </m:r>
                          <m:sSup>
                            <m:sSupPr>
                              <m:ctrlPr>
                                <a:rPr sz="2300" i="1">
                                  <a:solidFill>
                                    <a:srgbClr val="3E2319"/>
                                  </a:solidFill>
                                  <a:latin typeface="Cambria Math" panose="02040503050406030204" pitchFamily="18" charset="0"/>
                                </a:rPr>
                              </m:ctrlPr>
                            </m:sSupPr>
                            <m:e>
                              <m:r>
                                <a:rPr sz="2300" i="1">
                                  <a:solidFill>
                                    <a:srgbClr val="3E2319"/>
                                  </a:solidFill>
                                  <a:latin typeface="Cambria Math" panose="02040503050406030204" pitchFamily="18" charset="0"/>
                                </a:rPr>
                                <m:t>𝜎</m:t>
                              </m:r>
                            </m:e>
                            <m:sup>
                              <m:r>
                                <a:rPr sz="2300" i="1">
                                  <a:solidFill>
                                    <a:srgbClr val="3E2319"/>
                                  </a:solidFill>
                                  <a:latin typeface="Cambria Math" panose="02040503050406030204" pitchFamily="18" charset="0"/>
                                </a:rPr>
                                <m:t>+</m:t>
                              </m:r>
                            </m:sup>
                          </m:sSup>
                        </m:num>
                        <m:den>
                          <m:sSup>
                            <m:sSupPr>
                              <m:ctrlPr>
                                <a:rPr sz="2300" i="1">
                                  <a:solidFill>
                                    <a:srgbClr val="3E2319"/>
                                  </a:solidFill>
                                  <a:latin typeface="Cambria Math" panose="02040503050406030204" pitchFamily="18" charset="0"/>
                                </a:rPr>
                              </m:ctrlPr>
                            </m:sSupPr>
                            <m:e>
                              <m:r>
                                <a:rPr sz="2300" i="1">
                                  <a:solidFill>
                                    <a:srgbClr val="3E2319"/>
                                  </a:solidFill>
                                  <a:latin typeface="Cambria Math" panose="02040503050406030204" pitchFamily="18" charset="0"/>
                                </a:rPr>
                                <m:t>𝜎</m:t>
                              </m:r>
                            </m:e>
                            <m:sup>
                              <m:r>
                                <a:rPr sz="2300" i="1">
                                  <a:solidFill>
                                    <a:srgbClr val="3E2319"/>
                                  </a:solidFill>
                                  <a:latin typeface="Cambria Math" panose="02040503050406030204" pitchFamily="18" charset="0"/>
                                </a:rPr>
                                <m:t>−</m:t>
                              </m:r>
                            </m:sup>
                          </m:sSup>
                          <m:r>
                            <a:rPr sz="2300" i="1">
                              <a:solidFill>
                                <a:srgbClr val="3E2319"/>
                              </a:solidFill>
                              <a:latin typeface="Cambria Math" panose="02040503050406030204" pitchFamily="18" charset="0"/>
                            </a:rPr>
                            <m:t>+</m:t>
                          </m:r>
                          <m:sSup>
                            <m:sSupPr>
                              <m:ctrlPr>
                                <a:rPr sz="2300" i="1">
                                  <a:solidFill>
                                    <a:srgbClr val="3E2319"/>
                                  </a:solidFill>
                                  <a:latin typeface="Cambria Math" panose="02040503050406030204" pitchFamily="18" charset="0"/>
                                </a:rPr>
                              </m:ctrlPr>
                            </m:sSupPr>
                            <m:e>
                              <m:r>
                                <a:rPr sz="2300" i="1">
                                  <a:solidFill>
                                    <a:srgbClr val="3E2319"/>
                                  </a:solidFill>
                                  <a:latin typeface="Cambria Math" panose="02040503050406030204" pitchFamily="18" charset="0"/>
                                </a:rPr>
                                <m:t>𝜎</m:t>
                              </m:r>
                            </m:e>
                            <m:sup>
                              <m:r>
                                <a:rPr sz="2300" i="1">
                                  <a:solidFill>
                                    <a:srgbClr val="3E2319"/>
                                  </a:solidFill>
                                  <a:latin typeface="Cambria Math" panose="02040503050406030204" pitchFamily="18" charset="0"/>
                                </a:rPr>
                                <m:t>+</m:t>
                              </m:r>
                            </m:sup>
                          </m:sSup>
                        </m:den>
                      </m:f>
                    </m:oMath>
                  </m:oMathPara>
                </a14:m>
                <a:endParaRPr sz="2300">
                  <a:solidFill>
                    <a:srgbClr val="3E231A"/>
                  </a:solidFill>
                </a:endParaRPr>
              </a:p>
            </p:txBody>
          </p:sp>
        </mc:Choice>
        <mc:Fallback xmlns="">
          <p:sp>
            <p:nvSpPr>
              <p:cNvPr id="293" name="方程"/>
              <p:cNvSpPr txBox="1">
                <a:spLocks noRot="1" noChangeAspect="1" noMove="1" noResize="1" noEditPoints="1" noAdjustHandles="1" noChangeArrowheads="1" noChangeShapeType="1" noTextEdit="1"/>
              </p:cNvSpPr>
              <p:nvPr/>
            </p:nvSpPr>
            <p:spPr>
              <a:xfrm>
                <a:off x="10049573" y="1359849"/>
                <a:ext cx="1611429" cy="658502"/>
              </a:xfrm>
              <a:prstGeom prst="rect">
                <a:avLst/>
              </a:prstGeom>
              <a:blipFill>
                <a:blip r:embed="rId6"/>
                <a:stretch>
                  <a:fillRect l="-6250" r="-9375" b="-19231"/>
                </a:stretch>
              </a:blipFill>
              <a:ln w="12700">
                <a:miter lim="400000"/>
              </a:ln>
            </p:spPr>
            <p:txBody>
              <a:bodyPr/>
              <a:lstStyle/>
              <a:p>
                <a:r>
                  <a:rPr lang="zh-CN" altLang="en-US">
                    <a:noFill/>
                  </a:rPr>
                  <a:t> </a:t>
                </a:r>
              </a:p>
            </p:txBody>
          </p:sp>
        </mc:Fallback>
      </mc:AlternateContent>
      <p:sp>
        <p:nvSpPr>
          <p:cNvPr id="294" name="The asymmetry"/>
          <p:cNvSpPr txBox="1"/>
          <p:nvPr/>
        </p:nvSpPr>
        <p:spPr>
          <a:xfrm>
            <a:off x="7641590" y="1422400"/>
            <a:ext cx="5747071"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500">
                <a:solidFill>
                  <a:srgbClr val="000000"/>
                </a:solidFill>
                <a:latin typeface="Palatino"/>
                <a:ea typeface="Palatino"/>
                <a:cs typeface="Palatino"/>
                <a:sym typeface="Palatino"/>
              </a:defRPr>
            </a:lvl1pPr>
          </a:lstStyle>
          <a:p>
            <a:r>
              <a:t>The asymmetry </a:t>
            </a:r>
          </a:p>
        </p:txBody>
      </p:sp>
      <p:sp>
        <p:nvSpPr>
          <p:cNvPr id="295" name="Hua et al., EPJC84(2024)8"/>
          <p:cNvSpPr txBox="1"/>
          <p:nvPr/>
        </p:nvSpPr>
        <p:spPr>
          <a:xfrm>
            <a:off x="6499267" y="9170040"/>
            <a:ext cx="530056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Hua et al., EPJC84(2024)8</a:t>
            </a:r>
          </a:p>
        </p:txBody>
      </p:sp>
      <p:sp>
        <p:nvSpPr>
          <p:cNvPr id="296" name="LHCb kinematic…"/>
          <p:cNvSpPr txBox="1"/>
          <p:nvPr/>
        </p:nvSpPr>
        <p:spPr>
          <a:xfrm>
            <a:off x="4197131" y="6738832"/>
            <a:ext cx="3177658" cy="927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50000"/>
              </a:lnSpc>
              <a:defRPr sz="2000">
                <a:solidFill>
                  <a:schemeClr val="accent5"/>
                </a:solidFill>
                <a:latin typeface="Palatino"/>
                <a:ea typeface="Palatino"/>
                <a:cs typeface="Palatino"/>
                <a:sym typeface="Palatino"/>
              </a:defRPr>
            </a:pPr>
            <a:r>
              <a:t>LHCb kinematic</a:t>
            </a:r>
          </a:p>
          <a:p>
            <a:pPr algn="l">
              <a:lnSpc>
                <a:spcPct val="150000"/>
              </a:lnSpc>
              <a:defRPr sz="2000">
                <a:solidFill>
                  <a:schemeClr val="accent5"/>
                </a:solidFill>
                <a:latin typeface="Palatino"/>
                <a:ea typeface="Palatino"/>
                <a:cs typeface="Palatino"/>
                <a:sym typeface="Palatino"/>
              </a:defRPr>
            </a:pPr>
            <a:r>
              <a:t> region</a:t>
            </a:r>
          </a:p>
        </p:txBody>
      </p:sp>
      <mc:AlternateContent xmlns:mc="http://schemas.openxmlformats.org/markup-compatibility/2006" xmlns:a14="http://schemas.microsoft.com/office/drawing/2010/main">
        <mc:Choice Requires="a14">
          <p:sp>
            <p:nvSpPr>
              <p:cNvPr id="297" name="方程"/>
              <p:cNvSpPr txBox="1"/>
              <p:nvPr/>
            </p:nvSpPr>
            <p:spPr>
              <a:xfrm>
                <a:off x="4842106" y="5741404"/>
                <a:ext cx="3602961" cy="312929"/>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𝑇</m:t>
                          </m:r>
                        </m:e>
                        <m:sub>
                          <m:r>
                            <a:rPr sz="2000" i="1">
                              <a:solidFill>
                                <a:srgbClr val="3E2319"/>
                              </a:solidFill>
                              <a:latin typeface="Cambria Math" panose="02040503050406030204" pitchFamily="18" charset="0"/>
                            </a:rPr>
                            <m:t>𝑐𝑐</m:t>
                          </m:r>
                        </m:sub>
                      </m:sSub>
                      <m:r>
                        <a:rPr sz="2000" i="1">
                          <a:solidFill>
                            <a:srgbClr val="3E2319"/>
                          </a:solidFill>
                          <a:latin typeface="Cambria Math" panose="02040503050406030204" pitchFamily="18" charset="0"/>
                        </a:rPr>
                        <m:t> </m:t>
                      </m:r>
                      <m:sSub>
                        <m:sSubPr>
                          <m:ctrlPr>
                            <a:rPr sz="2000" i="1">
                              <a:solidFill>
                                <a:srgbClr val="3E2319"/>
                              </a:solidFill>
                              <a:latin typeface="Cambria Math" panose="02040503050406030204" pitchFamily="18" charset="0"/>
                            </a:rPr>
                          </m:ctrlPr>
                        </m:sSubPr>
                        <m:e>
                          <m:bar>
                            <m:barPr>
                              <m:pos m:val="top"/>
                              <m:ctrlPr>
                                <a:rPr sz="2000" i="1">
                                  <a:solidFill>
                                    <a:srgbClr val="3E2319"/>
                                  </a:solidFill>
                                  <a:latin typeface="Cambria Math" panose="02040503050406030204" pitchFamily="18" charset="0"/>
                                </a:rPr>
                              </m:ctrlPr>
                            </m:barPr>
                            <m:e>
                              <m:r>
                                <a:rPr sz="2000" i="1">
                                  <a:solidFill>
                                    <a:srgbClr val="3E2319"/>
                                  </a:solidFill>
                                  <a:latin typeface="Cambria Math" panose="02040503050406030204" pitchFamily="18" charset="0"/>
                                </a:rPr>
                                <m:t>𝑇</m:t>
                              </m:r>
                            </m:e>
                          </m:bar>
                        </m:e>
                        <m:sub>
                          <m:bar>
                            <m:barPr>
                              <m:pos m:val="top"/>
                              <m:ctrlPr>
                                <a:rPr sz="2000" i="1">
                                  <a:solidFill>
                                    <a:srgbClr val="3E2319"/>
                                  </a:solidFill>
                                  <a:latin typeface="Cambria Math" panose="02040503050406030204" pitchFamily="18" charset="0"/>
                                </a:rPr>
                              </m:ctrlPr>
                            </m:barPr>
                            <m:e>
                              <m:r>
                                <a:rPr sz="2000" i="1">
                                  <a:solidFill>
                                    <a:srgbClr val="3E2319"/>
                                  </a:solidFill>
                                  <a:latin typeface="Cambria Math" panose="02040503050406030204" pitchFamily="18" charset="0"/>
                                </a:rPr>
                                <m:t>𝑐</m:t>
                              </m:r>
                            </m:e>
                          </m:bar>
                          <m:bar>
                            <m:barPr>
                              <m:pos m:val="top"/>
                              <m:ctrlPr>
                                <a:rPr sz="2000" i="1">
                                  <a:solidFill>
                                    <a:srgbClr val="3E2319"/>
                                  </a:solidFill>
                                  <a:latin typeface="Cambria Math" panose="02040503050406030204" pitchFamily="18" charset="0"/>
                                </a:rPr>
                              </m:ctrlPr>
                            </m:barPr>
                            <m:e>
                              <m:r>
                                <a:rPr sz="2000" i="1">
                                  <a:solidFill>
                                    <a:srgbClr val="3E2319"/>
                                  </a:solidFill>
                                  <a:latin typeface="Cambria Math" panose="02040503050406030204" pitchFamily="18" charset="0"/>
                                </a:rPr>
                                <m:t>𝑐</m:t>
                              </m:r>
                            </m:e>
                          </m:bar>
                        </m:sub>
                      </m:sSub>
                      <m:r>
                        <a:rPr sz="2000" i="1">
                          <a:solidFill>
                            <a:srgbClr val="3E2319"/>
                          </a:solidFill>
                          <a:latin typeface="Cambria Math" panose="02040503050406030204" pitchFamily="18" charset="0"/>
                        </a:rPr>
                        <m:t>:</m:t>
                      </m:r>
                      <m:r>
                        <m:rPr>
                          <m:sty m:val="p"/>
                        </m:rPr>
                        <a:rPr sz="2000" i="1">
                          <a:solidFill>
                            <a:srgbClr val="3E2319"/>
                          </a:solidFill>
                          <a:latin typeface="Cambria Math" panose="02040503050406030204" pitchFamily="18" charset="0"/>
                        </a:rPr>
                        <m:t>Pb</m:t>
                      </m:r>
                      <m:r>
                        <a:rPr sz="2000" i="1">
                          <a:solidFill>
                            <a:srgbClr val="3E2319"/>
                          </a:solidFill>
                          <a:latin typeface="Cambria Math" panose="02040503050406030204" pitchFamily="18" charset="0"/>
                        </a:rPr>
                        <m:t>−</m:t>
                      </m:r>
                      <m:r>
                        <m:rPr>
                          <m:sty m:val="p"/>
                        </m:rPr>
                        <a:rPr sz="2000" i="1">
                          <a:solidFill>
                            <a:srgbClr val="3E2319"/>
                          </a:solidFill>
                          <a:latin typeface="Cambria Math" panose="02040503050406030204" pitchFamily="18" charset="0"/>
                        </a:rPr>
                        <m:t>Pb</m:t>
                      </m:r>
                      <m:r>
                        <a:rPr sz="2000" i="1">
                          <a:solidFill>
                            <a:srgbClr val="3E2319"/>
                          </a:solidFill>
                          <a:latin typeface="Cambria Math" panose="02040503050406030204" pitchFamily="18" charset="0"/>
                        </a:rPr>
                        <m:t>@</m:t>
                      </m:r>
                      <m:rad>
                        <m:radPr>
                          <m:degHide m:val="on"/>
                          <m:ctrlPr>
                            <a:rPr sz="2000" i="1">
                              <a:solidFill>
                                <a:srgbClr val="3E2319"/>
                              </a:solidFill>
                              <a:latin typeface="Cambria Math" panose="02040503050406030204" pitchFamily="18" charset="0"/>
                            </a:rPr>
                          </m:ctrlPr>
                        </m:radPr>
                        <m:deg/>
                        <m:e>
                          <m:r>
                            <a:rPr sz="2000" i="1">
                              <a:solidFill>
                                <a:srgbClr val="3E2319"/>
                              </a:solidFill>
                              <a:latin typeface="Cambria Math" panose="02040503050406030204" pitchFamily="18" charset="0"/>
                            </a:rPr>
                            <m:t>𝑠</m:t>
                          </m:r>
                        </m:e>
                      </m:rad>
                      <m:r>
                        <a:rPr sz="2000" i="1">
                          <a:solidFill>
                            <a:srgbClr val="3E2319"/>
                          </a:solidFill>
                          <a:latin typeface="Cambria Math" panose="02040503050406030204" pitchFamily="18" charset="0"/>
                        </a:rPr>
                        <m:t>=14</m:t>
                      </m:r>
                      <m:r>
                        <m:rPr>
                          <m:sty m:val="p"/>
                        </m:rPr>
                        <a:rPr sz="2000" i="1">
                          <a:solidFill>
                            <a:srgbClr val="3E2319"/>
                          </a:solidFill>
                          <a:latin typeface="Cambria Math" panose="02040503050406030204" pitchFamily="18" charset="0"/>
                        </a:rPr>
                        <m:t>TeV</m:t>
                      </m:r>
                    </m:oMath>
                  </m:oMathPara>
                </a14:m>
                <a:endParaRPr sz="2000">
                  <a:solidFill>
                    <a:srgbClr val="3E231A"/>
                  </a:solidFill>
                </a:endParaRPr>
              </a:p>
            </p:txBody>
          </p:sp>
        </mc:Choice>
        <mc:Fallback xmlns="">
          <p:sp>
            <p:nvSpPr>
              <p:cNvPr id="297" name="方程"/>
              <p:cNvSpPr txBox="1">
                <a:spLocks noRot="1" noChangeAspect="1" noMove="1" noResize="1" noEditPoints="1" noAdjustHandles="1" noChangeArrowheads="1" noChangeShapeType="1" noTextEdit="1"/>
              </p:cNvSpPr>
              <p:nvPr/>
            </p:nvSpPr>
            <p:spPr>
              <a:xfrm>
                <a:off x="4842106" y="5741404"/>
                <a:ext cx="3602961" cy="312929"/>
              </a:xfrm>
              <a:prstGeom prst="rect">
                <a:avLst/>
              </a:prstGeom>
              <a:blipFill>
                <a:blip r:embed="rId7"/>
                <a:stretch>
                  <a:fillRect t="-8000" b="-36000"/>
                </a:stretch>
              </a:blipFill>
              <a:ln w="12700">
                <a:miter lim="400000"/>
              </a:ln>
            </p:spPr>
            <p:txBody>
              <a:bodyPr/>
              <a:lstStyle/>
              <a:p>
                <a:r>
                  <a:rPr lang="zh-CN" altLang="en-US">
                    <a:noFill/>
                  </a:rPr>
                  <a:t> </a:t>
                </a:r>
              </a:p>
            </p:txBody>
          </p:sp>
        </mc:Fallback>
      </mc:AlternateContent>
      <p:sp>
        <p:nvSpPr>
          <p:cNvPr id="298" name="幻灯片编号"/>
          <p:cNvSpPr txBox="1">
            <a:spLocks noGrp="1"/>
          </p:cNvSpPr>
          <p:nvPr>
            <p:ph type="sldNum" sz="quarter" idx="4294967295"/>
          </p:nvPr>
        </p:nvSpPr>
        <p:spPr>
          <a:xfrm>
            <a:off x="6337858" y="9296399"/>
            <a:ext cx="322362"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0" name="截屏2024-04-09 10.05.38.png" descr="截屏2024-04-09 10.05.38.png"/>
          <p:cNvPicPr>
            <a:picLocks noChangeAspect="1"/>
          </p:cNvPicPr>
          <p:nvPr/>
        </p:nvPicPr>
        <p:blipFill>
          <a:blip r:embed="rId2"/>
          <a:stretch>
            <a:fillRect/>
          </a:stretch>
        </p:blipFill>
        <p:spPr>
          <a:xfrm>
            <a:off x="6514487" y="1552362"/>
            <a:ext cx="5957918" cy="4623345"/>
          </a:xfrm>
          <a:prstGeom prst="rect">
            <a:avLst/>
          </a:prstGeom>
          <a:ln w="12700">
            <a:miter lim="400000"/>
          </a:ln>
        </p:spPr>
      </p:pic>
      <p:sp>
        <p:nvSpPr>
          <p:cNvPr id="301" name="Production in various processes"/>
          <p:cNvSpPr txBox="1"/>
          <p:nvPr/>
        </p:nvSpPr>
        <p:spPr>
          <a:xfrm>
            <a:off x="320280" y="108804"/>
            <a:ext cx="8157996"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Production in various processes</a:t>
            </a:r>
          </a:p>
        </p:txBody>
      </p:sp>
      <p:sp>
        <p:nvSpPr>
          <p:cNvPr id="302" name="幻灯片编号"/>
          <p:cNvSpPr txBox="1">
            <a:spLocks noGrp="1"/>
          </p:cNvSpPr>
          <p:nvPr>
            <p:ph type="sldNum" sz="quarter" idx="4294967295"/>
          </p:nvPr>
        </p:nvSpPr>
        <p:spPr>
          <a:xfrm>
            <a:off x="6357056" y="9296399"/>
            <a:ext cx="283965"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sp>
        <p:nvSpPr>
          <p:cNvPr id="303" name="Several typical processe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Several typical processes</a:t>
            </a:r>
          </a:p>
        </p:txBody>
      </p:sp>
      <mc:AlternateContent xmlns:mc="http://schemas.openxmlformats.org/markup-compatibility/2006" xmlns:a14="http://schemas.microsoft.com/office/drawing/2010/main">
        <mc:Choice Requires="a14">
          <p:sp>
            <p:nvSpPr>
              <p:cNvPr id="304" name="Revealing the nature of the   in   collision"/>
              <p:cNvSpPr txBox="1"/>
              <p:nvPr/>
            </p:nvSpPr>
            <p:spPr>
              <a:xfrm>
                <a:off x="535026" y="180949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3"/>
                  </a:buBlip>
                  <a:defRPr sz="2500">
                    <a:solidFill>
                      <a:srgbClr val="000000"/>
                    </a:solidFill>
                    <a:latin typeface="Palatino"/>
                    <a:ea typeface="Palatino"/>
                    <a:cs typeface="Palatino"/>
                    <a:sym typeface="Palatino"/>
                  </a:defRPr>
                </a:pPr>
                <a:r>
                  <a:t>Revealing the nature of the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in </a:t>
                </a:r>
                <a14:m>
                  <m:oMath xmlns:m="http://schemas.openxmlformats.org/officeDocument/2006/math">
                    <m:r>
                      <a:rPr sz="2750" i="1">
                        <a:solidFill>
                          <a:srgbClr val="000000"/>
                        </a:solidFill>
                        <a:latin typeface="Cambria Math" panose="02040503050406030204" pitchFamily="18" charset="0"/>
                      </a:rPr>
                      <m:t>𝑝𝑝</m:t>
                    </m:r>
                  </m:oMath>
                </a14:m>
                <a:r>
                  <a:t> collision</a:t>
                </a:r>
              </a:p>
            </p:txBody>
          </p:sp>
        </mc:Choice>
        <mc:Fallback xmlns="">
          <p:sp>
            <p:nvSpPr>
              <p:cNvPr id="304" name="Revealing the nature of the   in   collision"/>
              <p:cNvSpPr txBox="1">
                <a:spLocks noRot="1" noChangeAspect="1" noMove="1" noResize="1" noEditPoints="1" noAdjustHandles="1" noChangeArrowheads="1" noChangeShapeType="1" noTextEdit="1"/>
              </p:cNvSpPr>
              <p:nvPr/>
            </p:nvSpPr>
            <p:spPr>
              <a:xfrm>
                <a:off x="535026" y="1809499"/>
                <a:ext cx="11960148" cy="542287"/>
              </a:xfrm>
              <a:prstGeom prst="rect">
                <a:avLst/>
              </a:prstGeom>
              <a:blipFill>
                <a:blip r:embed="rId4"/>
                <a:stretch>
                  <a:fillRect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305" name="Hua et al., EPJC84(2024)8"/>
          <p:cNvSpPr txBox="1"/>
          <p:nvPr/>
        </p:nvSpPr>
        <p:spPr>
          <a:xfrm>
            <a:off x="6499267" y="9170040"/>
            <a:ext cx="530056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Hua et al., EPJC84(2024)8</a:t>
            </a:r>
          </a:p>
        </p:txBody>
      </p:sp>
      <p:pic>
        <p:nvPicPr>
          <p:cNvPr id="306" name="截屏2026-09-07 19.25.10.png" descr="截屏2026-09-07 19.25.10.png"/>
          <p:cNvPicPr>
            <a:picLocks noChangeAspect="1"/>
          </p:cNvPicPr>
          <p:nvPr/>
        </p:nvPicPr>
        <p:blipFill>
          <a:blip r:embed="rId5"/>
          <a:stretch>
            <a:fillRect/>
          </a:stretch>
        </p:blipFill>
        <p:spPr>
          <a:xfrm>
            <a:off x="328023" y="2826617"/>
            <a:ext cx="2512944" cy="5776766"/>
          </a:xfrm>
          <a:prstGeom prst="rect">
            <a:avLst/>
          </a:prstGeom>
          <a:ln w="12700">
            <a:miter lim="400000"/>
          </a:ln>
        </p:spPr>
      </p:pic>
      <p:pic>
        <p:nvPicPr>
          <p:cNvPr id="307" name="截屏2026-09-07 19.26.32.png" descr="截屏2026-09-07 19.26.32.png"/>
          <p:cNvPicPr>
            <a:picLocks noChangeAspect="1"/>
          </p:cNvPicPr>
          <p:nvPr/>
        </p:nvPicPr>
        <p:blipFill>
          <a:blip r:embed="rId6"/>
          <a:stretch>
            <a:fillRect/>
          </a:stretch>
        </p:blipFill>
        <p:spPr>
          <a:xfrm>
            <a:off x="2907631" y="2826617"/>
            <a:ext cx="1974954" cy="5700436"/>
          </a:xfrm>
          <a:prstGeom prst="rect">
            <a:avLst/>
          </a:prstGeom>
          <a:ln w="12700">
            <a:miter lim="400000"/>
          </a:ln>
        </p:spPr>
      </p:pic>
      <p:sp>
        <p:nvSpPr>
          <p:cNvPr id="308" name="HM"/>
          <p:cNvSpPr txBox="1"/>
          <p:nvPr/>
        </p:nvSpPr>
        <p:spPr>
          <a:xfrm>
            <a:off x="3669312" y="2386001"/>
            <a:ext cx="229525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HM</a:t>
            </a:r>
          </a:p>
        </p:txBody>
      </p:sp>
      <p:sp>
        <p:nvSpPr>
          <p:cNvPr id="309" name="CT"/>
          <p:cNvSpPr txBox="1"/>
          <p:nvPr/>
        </p:nvSpPr>
        <p:spPr>
          <a:xfrm>
            <a:off x="5367472" y="2386001"/>
            <a:ext cx="229525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CT</a:t>
            </a:r>
          </a:p>
        </p:txBody>
      </p:sp>
      <p:pic>
        <p:nvPicPr>
          <p:cNvPr id="310" name="截屏2026-09-07 19.27.39.png" descr="截屏2026-09-07 19.27.39.png"/>
          <p:cNvPicPr>
            <a:picLocks noChangeAspect="1"/>
          </p:cNvPicPr>
          <p:nvPr/>
        </p:nvPicPr>
        <p:blipFill>
          <a:blip r:embed="rId7"/>
          <a:stretch>
            <a:fillRect/>
          </a:stretch>
        </p:blipFill>
        <p:spPr>
          <a:xfrm>
            <a:off x="4766938" y="2852017"/>
            <a:ext cx="2108801" cy="5776766"/>
          </a:xfrm>
          <a:prstGeom prst="rect">
            <a:avLst/>
          </a:prstGeom>
          <a:ln w="12700">
            <a:miter lim="400000"/>
          </a:ln>
        </p:spPr>
      </p:pic>
      <p:sp>
        <p:nvSpPr>
          <p:cNvPr id="311" name="Both asymmetries are positive…"/>
          <p:cNvSpPr txBox="1"/>
          <p:nvPr/>
        </p:nvSpPr>
        <p:spPr>
          <a:xfrm>
            <a:off x="6662730" y="6130698"/>
            <a:ext cx="5661431" cy="2768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38150" indent="-438150" algn="l">
              <a:lnSpc>
                <a:spcPct val="150000"/>
              </a:lnSpc>
              <a:buSzPct val="100000"/>
              <a:buAutoNum type="circleNumDbPlain"/>
              <a:defRPr sz="2300">
                <a:solidFill>
                  <a:srgbClr val="000000"/>
                </a:solidFill>
                <a:latin typeface="Palatino"/>
                <a:ea typeface="Palatino"/>
                <a:cs typeface="Palatino"/>
                <a:sym typeface="Palatino"/>
              </a:defRPr>
            </a:pPr>
            <a:r>
              <a:t>Both asymmetries are positive</a:t>
            </a:r>
          </a:p>
          <a:p>
            <a:pPr marL="438150" indent="-438150" algn="l">
              <a:lnSpc>
                <a:spcPct val="150000"/>
              </a:lnSpc>
              <a:buSzPct val="100000"/>
              <a:buAutoNum type="circleNumDbPlain"/>
              <a:defRPr sz="2300">
                <a:solidFill>
                  <a:srgbClr val="000000"/>
                </a:solidFill>
                <a:latin typeface="Palatino"/>
                <a:ea typeface="Palatino"/>
                <a:cs typeface="Palatino"/>
                <a:sym typeface="Palatino"/>
              </a:defRPr>
            </a:pPr>
            <a:r>
              <a:t>The asymmetry of compact tetraquark is larger than that of hadronic molecule</a:t>
            </a:r>
          </a:p>
          <a:p>
            <a:pPr marL="438150" indent="-438150" algn="l">
              <a:lnSpc>
                <a:spcPct val="150000"/>
              </a:lnSpc>
              <a:buSzPct val="100000"/>
              <a:buAutoNum type="circleNumDbPlain"/>
              <a:defRPr sz="2300">
                <a:solidFill>
                  <a:srgbClr val="000000"/>
                </a:solidFill>
                <a:latin typeface="Palatino"/>
                <a:ea typeface="Palatino"/>
                <a:cs typeface="Palatino"/>
                <a:sym typeface="Palatino"/>
              </a:defRPr>
            </a:pPr>
            <a:r>
              <a:t>The asymmetry decrease with the increasing c.m. energy</a:t>
            </a:r>
          </a:p>
        </p:txBody>
      </p:sp>
      <p:cxnSp>
        <p:nvCxnSpPr>
          <p:cNvPr id="4" name="直线连接符 3">
            <a:extLst>
              <a:ext uri="{FF2B5EF4-FFF2-40B4-BE49-F238E27FC236}">
                <a16:creationId xmlns:a16="http://schemas.microsoft.com/office/drawing/2014/main" id="{178FECBC-DBFB-F7B1-AC11-A9BAE2E22464}"/>
              </a:ext>
            </a:extLst>
          </p:cNvPr>
          <p:cNvCxnSpPr/>
          <p:nvPr/>
        </p:nvCxnSpPr>
        <p:spPr>
          <a:xfrm>
            <a:off x="685800" y="5443538"/>
            <a:ext cx="5828687" cy="0"/>
          </a:xfrm>
          <a:prstGeom prst="line">
            <a:avLst/>
          </a:prstGeom>
          <a:ln/>
        </p:spPr>
        <p:style>
          <a:lnRef idx="2">
            <a:schemeClr val="accent5"/>
          </a:lnRef>
          <a:fillRef idx="0">
            <a:schemeClr val="accent5"/>
          </a:fillRef>
          <a:effectRef idx="1">
            <a:schemeClr val="accent5"/>
          </a:effectRef>
          <a:fontRef idx="minor">
            <a:schemeClr val="tx1"/>
          </a:fontRef>
        </p:style>
      </p:cxn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3" name="Production in various processes"/>
          <p:cNvSpPr txBox="1"/>
          <p:nvPr/>
        </p:nvSpPr>
        <p:spPr>
          <a:xfrm>
            <a:off x="320280" y="108804"/>
            <a:ext cx="8157996"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Production in various processes</a:t>
            </a:r>
          </a:p>
        </p:txBody>
      </p:sp>
      <p:sp>
        <p:nvSpPr>
          <p:cNvPr id="314" name="幻灯片编号"/>
          <p:cNvSpPr txBox="1">
            <a:spLocks noGrp="1"/>
          </p:cNvSpPr>
          <p:nvPr>
            <p:ph type="sldNum" sz="quarter" idx="4294967295"/>
          </p:nvPr>
        </p:nvSpPr>
        <p:spPr>
          <a:xfrm>
            <a:off x="6352759" y="9296399"/>
            <a:ext cx="292560"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
        <p:nvSpPr>
          <p:cNvPr id="315" name="Several typical processe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Several typical processes</a:t>
            </a:r>
          </a:p>
        </p:txBody>
      </p:sp>
      <mc:AlternateContent xmlns:mc="http://schemas.openxmlformats.org/markup-compatibility/2006" xmlns:a14="http://schemas.microsoft.com/office/drawing/2010/main">
        <mc:Choice Requires="a14">
          <p:sp>
            <p:nvSpPr>
              <p:cNvPr id="316" name="Exotic hadrons in photo-production, i.e.   process"/>
              <p:cNvSpPr txBox="1"/>
              <p:nvPr/>
            </p:nvSpPr>
            <p:spPr>
              <a:xfrm>
                <a:off x="535026" y="180949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Exotic hadrons in photo-production, i.e. </a:t>
                </a:r>
                <a14:m>
                  <m:oMath xmlns:m="http://schemas.openxmlformats.org/officeDocument/2006/math">
                    <m:r>
                      <a:rPr sz="2750" i="1">
                        <a:solidFill>
                          <a:srgbClr val="000000"/>
                        </a:solidFill>
                        <a:latin typeface="Cambria Math" panose="02040503050406030204" pitchFamily="18" charset="0"/>
                      </a:rPr>
                      <m:t>𝛾</m:t>
                    </m:r>
                    <m:r>
                      <a:rPr sz="2750" i="1">
                        <a:solidFill>
                          <a:srgbClr val="000000"/>
                        </a:solidFill>
                        <a:latin typeface="Cambria Math" panose="02040503050406030204" pitchFamily="18" charset="0"/>
                      </a:rPr>
                      <m:t>𝑝</m:t>
                    </m:r>
                  </m:oMath>
                </a14:m>
                <a:r>
                  <a:t> process</a:t>
                </a:r>
              </a:p>
            </p:txBody>
          </p:sp>
        </mc:Choice>
        <mc:Fallback xmlns="">
          <p:sp>
            <p:nvSpPr>
              <p:cNvPr id="316" name="Exotic hadrons in photo-production, i.e.   process"/>
              <p:cNvSpPr txBox="1">
                <a:spLocks noRot="1" noChangeAspect="1" noMove="1" noResize="1" noEditPoints="1" noAdjustHandles="1" noChangeArrowheads="1" noChangeShapeType="1" noTextEdit="1"/>
              </p:cNvSpPr>
              <p:nvPr/>
            </p:nvSpPr>
            <p:spPr>
              <a:xfrm>
                <a:off x="535026" y="1809499"/>
                <a:ext cx="11960148" cy="542287"/>
              </a:xfrm>
              <a:prstGeom prst="rect">
                <a:avLst/>
              </a:prstGeom>
              <a:blipFill>
                <a:blip r:embed="rId3"/>
                <a:stretch>
                  <a:fillRect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7" name="Search for hidden charm pentaquark in   photo-production (  and  )"/>
              <p:cNvSpPr txBox="1"/>
              <p:nvPr/>
            </p:nvSpPr>
            <p:spPr>
              <a:xfrm>
                <a:off x="496926" y="2471882"/>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Search for hidden charm pentaquark in </a:t>
                </a:r>
                <a14:m>
                  <m:oMath xmlns:m="http://schemas.openxmlformats.org/officeDocument/2006/math">
                    <m:f>
                      <m:fPr>
                        <m:type m:val="lin"/>
                        <m:ctrlPr>
                          <a:rPr sz="2750" i="1">
                            <a:solidFill>
                              <a:srgbClr val="000000"/>
                            </a:solidFill>
                            <a:latin typeface="Cambria Math" panose="02040503050406030204" pitchFamily="18" charset="0"/>
                          </a:rPr>
                        </m:ctrlPr>
                      </m:fPr>
                      <m:num>
                        <m:r>
                          <a:rPr sz="2750" i="1">
                            <a:solidFill>
                              <a:srgbClr val="000000"/>
                            </a:solidFill>
                            <a:latin typeface="Cambria Math" panose="02040503050406030204" pitchFamily="18" charset="0"/>
                          </a:rPr>
                          <m:t>𝐽</m:t>
                        </m:r>
                      </m:num>
                      <m:den>
                        <m:r>
                          <a:rPr sz="2750" i="1">
                            <a:solidFill>
                              <a:srgbClr val="000000"/>
                            </a:solidFill>
                            <a:latin typeface="Cambria Math" panose="02040503050406030204" pitchFamily="18" charset="0"/>
                          </a:rPr>
                          <m:t>𝜓</m:t>
                        </m:r>
                      </m:den>
                    </m:f>
                  </m:oMath>
                </a14:m>
                <a:r>
                  <a:t> photo-production (</a:t>
                </a:r>
                <a14:m>
                  <m:oMath xmlns:m="http://schemas.openxmlformats.org/officeDocument/2006/math">
                    <m:r>
                      <a:rPr sz="2750" i="1">
                        <a:solidFill>
                          <a:srgbClr val="000000"/>
                        </a:solidFill>
                        <a:latin typeface="Cambria Math" panose="02040503050406030204" pitchFamily="18" charset="0"/>
                      </a:rPr>
                      <m:t>𝜎</m:t>
                    </m:r>
                  </m:oMath>
                </a14:m>
                <a:r>
                  <a:t> and </a:t>
                </a:r>
                <a14:m>
                  <m:oMath xmlns:m="http://schemas.openxmlformats.org/officeDocument/2006/math">
                    <m:r>
                      <m:rPr>
                        <m:sty m:val="p"/>
                      </m:rPr>
                      <a:rPr sz="2750" i="1">
                        <a:solidFill>
                          <a:srgbClr val="000000"/>
                        </a:solidFill>
                        <a:latin typeface="Cambria Math" panose="02040503050406030204" pitchFamily="18" charset="0"/>
                      </a:rPr>
                      <m:t>d</m:t>
                    </m:r>
                    <m:r>
                      <a:rPr sz="2750" i="1">
                        <a:solidFill>
                          <a:srgbClr val="000000"/>
                        </a:solidFill>
                        <a:latin typeface="Cambria Math" panose="02040503050406030204" pitchFamily="18" charset="0"/>
                      </a:rPr>
                      <m:t>𝜎</m:t>
                    </m:r>
                    <m:r>
                      <a:rPr sz="2750" i="1">
                        <a:solidFill>
                          <a:srgbClr val="000000"/>
                        </a:solidFill>
                        <a:latin typeface="Cambria Math" panose="02040503050406030204" pitchFamily="18" charset="0"/>
                      </a:rPr>
                      <m:t>/</m:t>
                    </m:r>
                    <m:r>
                      <m:rPr>
                        <m:sty m:val="p"/>
                      </m:rPr>
                      <a:rPr sz="2750" i="1">
                        <a:solidFill>
                          <a:srgbClr val="000000"/>
                        </a:solidFill>
                        <a:latin typeface="Cambria Math" panose="02040503050406030204" pitchFamily="18" charset="0"/>
                      </a:rPr>
                      <m:t>d</m:t>
                    </m:r>
                    <m:r>
                      <a:rPr sz="2750" i="1">
                        <a:solidFill>
                          <a:srgbClr val="000000"/>
                        </a:solidFill>
                        <a:latin typeface="Cambria Math" panose="02040503050406030204" pitchFamily="18" charset="0"/>
                      </a:rPr>
                      <m:t>𝑡</m:t>
                    </m:r>
                  </m:oMath>
                </a14:m>
                <a:r>
                  <a:t>) </a:t>
                </a:r>
              </a:p>
            </p:txBody>
          </p:sp>
        </mc:Choice>
        <mc:Fallback xmlns="">
          <p:sp>
            <p:nvSpPr>
              <p:cNvPr id="317" name="Search for hidden charm pentaquark in   photo-production (  and  )"/>
              <p:cNvSpPr txBox="1">
                <a:spLocks noRot="1" noChangeAspect="1" noMove="1" noResize="1" noEditPoints="1" noAdjustHandles="1" noChangeArrowheads="1" noChangeShapeType="1" noTextEdit="1"/>
              </p:cNvSpPr>
              <p:nvPr/>
            </p:nvSpPr>
            <p:spPr>
              <a:xfrm>
                <a:off x="496926" y="2471882"/>
                <a:ext cx="11960148" cy="542287"/>
              </a:xfrm>
              <a:prstGeom prst="rect">
                <a:avLst/>
              </a:prstGeom>
              <a:blipFill>
                <a:blip r:embed="rId4"/>
                <a:stretch>
                  <a:fillRect l="-425" t="-109091" b="-19318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318" name="截屏2026-08-27 09.29.28.png" descr="截屏2026-08-27 09.29.28.png"/>
          <p:cNvPicPr>
            <a:picLocks noChangeAspect="1"/>
          </p:cNvPicPr>
          <p:nvPr/>
        </p:nvPicPr>
        <p:blipFill>
          <a:blip r:embed="rId5"/>
          <a:stretch>
            <a:fillRect/>
          </a:stretch>
        </p:blipFill>
        <p:spPr>
          <a:xfrm>
            <a:off x="527165" y="3201579"/>
            <a:ext cx="5014261" cy="4651013"/>
          </a:xfrm>
          <a:prstGeom prst="rect">
            <a:avLst/>
          </a:prstGeom>
          <a:ln w="12700">
            <a:miter lim="400000"/>
          </a:ln>
        </p:spPr>
      </p:pic>
      <p:sp>
        <p:nvSpPr>
          <p:cNvPr id="319" name="JPAC Collaboration., PRD108(2023)054018"/>
          <p:cNvSpPr txBox="1"/>
          <p:nvPr/>
        </p:nvSpPr>
        <p:spPr>
          <a:xfrm>
            <a:off x="637616" y="8979713"/>
            <a:ext cx="530056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JPAC Collaboration., PRD108(2023)054018</a:t>
            </a:r>
          </a:p>
        </p:txBody>
      </p:sp>
      <mc:AlternateContent xmlns:mc="http://schemas.openxmlformats.org/markup-compatibility/2006" xmlns:a14="http://schemas.microsoft.com/office/drawing/2010/main">
        <mc:Choice Requires="a14">
          <p:sp>
            <p:nvSpPr>
              <p:cNvPr id="320" name="Coupled channel is non-negligible…"/>
              <p:cNvSpPr txBox="1"/>
              <p:nvPr/>
            </p:nvSpPr>
            <p:spPr>
              <a:xfrm>
                <a:off x="535026" y="7722379"/>
                <a:ext cx="4998539" cy="11899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r>
                  <a:t>Coupled channel is non-negligible</a:t>
                </a:r>
              </a:p>
              <a:p>
                <a:pPr algn="l">
                  <a:lnSpc>
                    <a:spcPct val="150000"/>
                  </a:lnSpc>
                  <a:defRPr sz="2500">
                    <a:solidFill>
                      <a:srgbClr val="000000"/>
                    </a:solidFill>
                    <a:latin typeface="Palatino"/>
                    <a:ea typeface="Palatino"/>
                    <a:cs typeface="Palatino"/>
                    <a:sym typeface="Palatino"/>
                  </a:defRPr>
                </a:pPr>
                <a:r>
                  <a:t>Not clear about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m:t>
                        </m:r>
                      </m:sub>
                    </m:sSub>
                  </m:oMath>
                </a14:m>
                <a:r>
                  <a:t> ’s existence </a:t>
                </a:r>
              </a:p>
            </p:txBody>
          </p:sp>
        </mc:Choice>
        <mc:Fallback xmlns="">
          <p:sp>
            <p:nvSpPr>
              <p:cNvPr id="320" name="Coupled channel is non-negligible…"/>
              <p:cNvSpPr txBox="1">
                <a:spLocks noRot="1" noChangeAspect="1" noMove="1" noResize="1" noEditPoints="1" noAdjustHandles="1" noChangeArrowheads="1" noChangeShapeType="1" noTextEdit="1"/>
              </p:cNvSpPr>
              <p:nvPr/>
            </p:nvSpPr>
            <p:spPr>
              <a:xfrm>
                <a:off x="535026" y="7722379"/>
                <a:ext cx="4998539" cy="1189987"/>
              </a:xfrm>
              <a:prstGeom prst="rect">
                <a:avLst/>
              </a:prstGeom>
              <a:blipFill>
                <a:blip r:embed="rId6"/>
                <a:stretch>
                  <a:fillRect l="-3046" r="-1269" b="-1383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321" name="截屏2026-08-27 10.26.24.png" descr="截屏2026-08-27 10.26.24.png"/>
          <p:cNvPicPr>
            <a:picLocks noChangeAspect="1"/>
          </p:cNvPicPr>
          <p:nvPr/>
        </p:nvPicPr>
        <p:blipFill>
          <a:blip r:embed="rId7"/>
          <a:stretch>
            <a:fillRect/>
          </a:stretch>
        </p:blipFill>
        <p:spPr>
          <a:xfrm>
            <a:off x="5534904" y="3574077"/>
            <a:ext cx="6497534" cy="4183344"/>
          </a:xfrm>
          <a:prstGeom prst="rect">
            <a:avLst/>
          </a:prstGeom>
          <a:ln w="12700">
            <a:miter lim="400000"/>
          </a:ln>
        </p:spPr>
      </p:pic>
      <p:sp>
        <p:nvSpPr>
          <p:cNvPr id="322" name="Zhang,  EPJC85(2025)1120"/>
          <p:cNvSpPr txBox="1"/>
          <p:nvPr/>
        </p:nvSpPr>
        <p:spPr>
          <a:xfrm>
            <a:off x="6780355" y="9024163"/>
            <a:ext cx="530056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Zhang,  EPJC85(2025)1120</a:t>
            </a:r>
          </a:p>
        </p:txBody>
      </p:sp>
      <mc:AlternateContent xmlns:mc="http://schemas.openxmlformats.org/markup-compatibility/2006" xmlns:a14="http://schemas.microsoft.com/office/drawing/2010/main">
        <mc:Choice Requires="a14">
          <p:sp>
            <p:nvSpPr>
              <p:cNvPr id="323" name="Coupled channel is non-negligible…"/>
              <p:cNvSpPr txBox="1"/>
              <p:nvPr/>
            </p:nvSpPr>
            <p:spPr>
              <a:xfrm>
                <a:off x="6653957" y="7722379"/>
                <a:ext cx="4998538" cy="11899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r>
                  <a:t>Coupled channel is non-negligible</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m:t>
                        </m:r>
                      </m:sub>
                    </m:sSub>
                  </m:oMath>
                </a14:m>
                <a:r>
                  <a:t>s as dynamic generate states</a:t>
                </a:r>
              </a:p>
            </p:txBody>
          </p:sp>
        </mc:Choice>
        <mc:Fallback xmlns="">
          <p:sp>
            <p:nvSpPr>
              <p:cNvPr id="323" name="Coupled channel is non-negligible…"/>
              <p:cNvSpPr txBox="1">
                <a:spLocks noRot="1" noChangeAspect="1" noMove="1" noResize="1" noEditPoints="1" noAdjustHandles="1" noChangeArrowheads="1" noChangeShapeType="1" noTextEdit="1"/>
              </p:cNvSpPr>
              <p:nvPr/>
            </p:nvSpPr>
            <p:spPr>
              <a:xfrm>
                <a:off x="6653957" y="7722379"/>
                <a:ext cx="4998538" cy="1189987"/>
              </a:xfrm>
              <a:prstGeom prst="rect">
                <a:avLst/>
              </a:prstGeom>
              <a:blipFill>
                <a:blip r:embed="rId8"/>
                <a:stretch>
                  <a:fillRect l="-3046" r="-1269" b="-1383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324" name="Talk by Alessandro Pilloni on Mon."/>
          <p:cNvSpPr txBox="1"/>
          <p:nvPr/>
        </p:nvSpPr>
        <p:spPr>
          <a:xfrm>
            <a:off x="1632808" y="9270999"/>
            <a:ext cx="4205448"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rPr dirty="0"/>
              <a:t>Talk by Alessandro </a:t>
            </a:r>
            <a:r>
              <a:rPr dirty="0" err="1"/>
              <a:t>Pilloni</a:t>
            </a:r>
            <a:r>
              <a:rPr dirty="0"/>
              <a:t> on Mon.</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6" name="Lineshapes and compositeness"/>
          <p:cNvSpPr txBox="1"/>
          <p:nvPr/>
        </p:nvSpPr>
        <p:spPr>
          <a:xfrm>
            <a:off x="320280" y="108804"/>
            <a:ext cx="7894570"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Lineshapes and compositeness</a:t>
            </a:r>
          </a:p>
        </p:txBody>
      </p:sp>
      <p:sp>
        <p:nvSpPr>
          <p:cNvPr id="327" name="幻灯片编号"/>
          <p:cNvSpPr txBox="1">
            <a:spLocks noGrp="1"/>
          </p:cNvSpPr>
          <p:nvPr>
            <p:ph type="sldNum" sz="quarter" idx="4294967295"/>
          </p:nvPr>
        </p:nvSpPr>
        <p:spPr>
          <a:xfrm>
            <a:off x="6360628" y="9296399"/>
            <a:ext cx="276822"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328" name="A peak or dip in lineshape?"/>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A peak or dip in lineshape?</a:t>
            </a:r>
          </a:p>
        </p:txBody>
      </p:sp>
      <p:pic>
        <p:nvPicPr>
          <p:cNvPr id="329" name="截屏2026-08-27 10.51.47.png" descr="截屏2026-08-27 10.51.47.png"/>
          <p:cNvPicPr>
            <a:picLocks noChangeAspect="1"/>
          </p:cNvPicPr>
          <p:nvPr/>
        </p:nvPicPr>
        <p:blipFill>
          <a:blip r:embed="rId2"/>
          <a:stretch>
            <a:fillRect/>
          </a:stretch>
        </p:blipFill>
        <p:spPr>
          <a:xfrm>
            <a:off x="6076320" y="1960116"/>
            <a:ext cx="6267784" cy="4396804"/>
          </a:xfrm>
          <a:prstGeom prst="rect">
            <a:avLst/>
          </a:prstGeom>
          <a:ln w="12700">
            <a:miter lim="400000"/>
          </a:ln>
        </p:spPr>
      </p:pic>
      <p:pic>
        <p:nvPicPr>
          <p:cNvPr id="330" name="截屏2026-08-27 10.52.20.png" descr="截屏2026-08-27 10.52.20.png"/>
          <p:cNvPicPr>
            <a:picLocks noChangeAspect="1"/>
          </p:cNvPicPr>
          <p:nvPr/>
        </p:nvPicPr>
        <p:blipFill>
          <a:blip r:embed="rId3">
            <a:alphaModFix amt="73544"/>
          </a:blip>
          <a:stretch>
            <a:fillRect/>
          </a:stretch>
        </p:blipFill>
        <p:spPr>
          <a:xfrm>
            <a:off x="884845" y="2108990"/>
            <a:ext cx="4512754" cy="2365422"/>
          </a:xfrm>
          <a:prstGeom prst="rect">
            <a:avLst/>
          </a:prstGeom>
          <a:ln w="12700">
            <a:miter lim="400000"/>
          </a:ln>
        </p:spPr>
      </p:pic>
      <p:pic>
        <p:nvPicPr>
          <p:cNvPr id="331" name="截屏2026-08-27 10.52.32.png" descr="截屏2026-08-27 10.52.32.png"/>
          <p:cNvPicPr>
            <a:picLocks noChangeAspect="1"/>
          </p:cNvPicPr>
          <p:nvPr/>
        </p:nvPicPr>
        <p:blipFill>
          <a:blip r:embed="rId4"/>
          <a:stretch>
            <a:fillRect/>
          </a:stretch>
        </p:blipFill>
        <p:spPr>
          <a:xfrm>
            <a:off x="729051" y="4424751"/>
            <a:ext cx="4512754" cy="2168982"/>
          </a:xfrm>
          <a:prstGeom prst="rect">
            <a:avLst/>
          </a:prstGeom>
          <a:ln w="12700">
            <a:miter lim="400000"/>
          </a:ln>
        </p:spPr>
      </p:pic>
      <p:sp>
        <p:nvSpPr>
          <p:cNvPr id="332" name="Baru  et al., PRD109(2024)L111501"/>
          <p:cNvSpPr txBox="1"/>
          <p:nvPr/>
        </p:nvSpPr>
        <p:spPr>
          <a:xfrm>
            <a:off x="6416545" y="8786883"/>
            <a:ext cx="611265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Baru  et al., PRD109(2024)L111501</a:t>
            </a:r>
          </a:p>
        </p:txBody>
      </p:sp>
      <mc:AlternateContent xmlns:mc="http://schemas.openxmlformats.org/markup-compatibility/2006" xmlns:a14="http://schemas.microsoft.com/office/drawing/2010/main">
        <mc:Choice Requires="a14">
          <p:sp>
            <p:nvSpPr>
              <p:cNvPr id="333" name="A state does not necessary behave as a peak structure…"/>
              <p:cNvSpPr txBox="1"/>
              <p:nvPr/>
            </p:nvSpPr>
            <p:spPr>
              <a:xfrm>
                <a:off x="522326" y="6627634"/>
                <a:ext cx="11960148" cy="246728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5"/>
                  </a:buBlip>
                  <a:defRPr sz="2500">
                    <a:solidFill>
                      <a:srgbClr val="000000"/>
                    </a:solidFill>
                    <a:latin typeface="Palatino"/>
                    <a:ea typeface="Palatino"/>
                    <a:cs typeface="Palatino"/>
                    <a:sym typeface="Palatino"/>
                  </a:defRPr>
                </a:pPr>
                <a:r>
                  <a:t>A state does not necessary behave as a peak structure</a:t>
                </a:r>
              </a:p>
              <a:p>
                <a:pPr marL="309144" indent="-309144" algn="l">
                  <a:lnSpc>
                    <a:spcPct val="150000"/>
                  </a:lnSpc>
                  <a:buSzPct val="25000"/>
                  <a:buBlip>
                    <a:blip r:embed="rId5"/>
                  </a:buBlip>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𝜌</m:t>
                        </m:r>
                      </m:e>
                      <m:sup>
                        <m:r>
                          <a:rPr sz="2750" i="1">
                            <a:solidFill>
                              <a:srgbClr val="000000"/>
                            </a:solidFill>
                            <a:latin typeface="Cambria Math" panose="02040503050406030204" pitchFamily="18" charset="0"/>
                          </a:rPr>
                          <m:t>0</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0</m:t>
                        </m:r>
                      </m:sup>
                    </m:sSup>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𝐷</m:t>
                            </m:r>
                          </m:e>
                        </m:bar>
                      </m:e>
                      <m:sup>
                        <m:r>
                          <a:rPr sz="2750" i="1">
                            <a:solidFill>
                              <a:srgbClr val="000000"/>
                            </a:solidFill>
                            <a:latin typeface="Cambria Math" panose="02040503050406030204" pitchFamily="18" charset="0"/>
                          </a:rPr>
                          <m:t>∗0</m:t>
                        </m:r>
                      </m:sup>
                    </m:sSup>
                  </m:oMath>
                </a14:m>
                <a:r>
                  <a:t> two coupled channel in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m:t>
                        </m:r>
                      </m:sup>
                    </m:sSup>
                  </m:oMath>
                </a14:m>
                <a:r>
                  <a:t> process</a:t>
                </a:r>
              </a:p>
              <a:p>
                <a:pPr marL="309144" indent="-309144" algn="l">
                  <a:lnSpc>
                    <a:spcPct val="150000"/>
                  </a:lnSpc>
                  <a:buSzPct val="25000"/>
                  <a:buBlip>
                    <a:blip r:embed="rId5"/>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𝜒</m:t>
                        </m:r>
                      </m:e>
                      <m:sub>
                        <m:r>
                          <a:rPr sz="2750" i="1">
                            <a:solidFill>
                              <a:srgbClr val="000000"/>
                            </a:solidFill>
                            <a:latin typeface="Cambria Math" panose="02040503050406030204" pitchFamily="18" charset="0"/>
                          </a:rPr>
                          <m:t>𝑐</m:t>
                        </m:r>
                        <m:r>
                          <a:rPr sz="2750" i="1">
                            <a:solidFill>
                              <a:srgbClr val="000000"/>
                            </a:solidFill>
                            <a:latin typeface="Cambria Math" panose="02040503050406030204" pitchFamily="18" charset="0"/>
                          </a:rPr>
                          <m:t>1</m:t>
                        </m:r>
                      </m:sub>
                    </m:sSub>
                    <m:r>
                      <a:rPr sz="2750" i="1">
                        <a:solidFill>
                          <a:srgbClr val="000000"/>
                        </a:solidFill>
                        <a:latin typeface="Cambria Math" panose="02040503050406030204" pitchFamily="18" charset="0"/>
                      </a:rPr>
                      <m:t>(3872)</m:t>
                    </m:r>
                  </m:oMath>
                </a14:m>
                <a:r>
                  <a:t> behaves as a dip, as well as its spin-2 partner in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0</m:t>
                        </m:r>
                      </m:sup>
                    </m:sSup>
                  </m:oMath>
                </a14:m>
                <a:r>
                  <a:t> process</a:t>
                </a:r>
              </a:p>
            </p:txBody>
          </p:sp>
        </mc:Choice>
        <mc:Fallback xmlns="">
          <p:sp>
            <p:nvSpPr>
              <p:cNvPr id="333" name="A state does not necessary behave as a peak structure…"/>
              <p:cNvSpPr txBox="1">
                <a:spLocks noRot="1" noChangeAspect="1" noMove="1" noResize="1" noEditPoints="1" noAdjustHandles="1" noChangeArrowheads="1" noChangeShapeType="1" noTextEdit="1"/>
              </p:cNvSpPr>
              <p:nvPr/>
            </p:nvSpPr>
            <p:spPr>
              <a:xfrm>
                <a:off x="522326" y="6627634"/>
                <a:ext cx="11960148" cy="2467289"/>
              </a:xfrm>
              <a:prstGeom prst="rect">
                <a:avLst/>
              </a:prstGeom>
              <a:blipFill>
                <a:blip r:embed="rId6"/>
                <a:stretch>
                  <a:fillRect b="-918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5" name="Lineshapes and compositeness"/>
          <p:cNvSpPr txBox="1"/>
          <p:nvPr/>
        </p:nvSpPr>
        <p:spPr>
          <a:xfrm>
            <a:off x="320280" y="108804"/>
            <a:ext cx="7894570"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Lineshapes and compositeness</a:t>
            </a:r>
          </a:p>
        </p:txBody>
      </p:sp>
      <p:sp>
        <p:nvSpPr>
          <p:cNvPr id="336" name="幻灯片编号"/>
          <p:cNvSpPr txBox="1">
            <a:spLocks noGrp="1"/>
          </p:cNvSpPr>
          <p:nvPr>
            <p:ph type="sldNum" sz="quarter" idx="4294967295"/>
          </p:nvPr>
        </p:nvSpPr>
        <p:spPr>
          <a:xfrm>
            <a:off x="6356387" y="9296399"/>
            <a:ext cx="28530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337" name="Global analysis with both exp. and lattice data"/>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Global analysis with both exp. and lattice data</a:t>
            </a:r>
          </a:p>
        </p:txBody>
      </p:sp>
      <mc:AlternateContent xmlns:mc="http://schemas.openxmlformats.org/markup-compatibility/2006" xmlns:a14="http://schemas.microsoft.com/office/drawing/2010/main">
        <mc:Choice Requires="a14">
          <p:sp>
            <p:nvSpPr>
              <p:cNvPr id="338" name="Complicated mechanisms, i.e. background, triangle singularity…"/>
              <p:cNvSpPr txBox="1"/>
              <p:nvPr/>
            </p:nvSpPr>
            <p:spPr>
              <a:xfrm>
                <a:off x="522326" y="1723893"/>
                <a:ext cx="11960148" cy="18376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Complicated mechanisms, i.e. background, triangle singularity</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Lattice QCD provides first-principles constraints</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For instance, whether do we need a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(3900)</m:t>
                    </m:r>
                  </m:oMath>
                </a14:m>
                <a:r>
                  <a:t> pole? Or a purely tri. Singularity</a:t>
                </a:r>
              </a:p>
            </p:txBody>
          </p:sp>
        </mc:Choice>
        <mc:Fallback xmlns="">
          <p:sp>
            <p:nvSpPr>
              <p:cNvPr id="338" name="Complicated mechanisms, i.e. background, triangle singularity…"/>
              <p:cNvSpPr txBox="1">
                <a:spLocks noRot="1" noChangeAspect="1" noMove="1" noResize="1" noEditPoints="1" noAdjustHandles="1" noChangeArrowheads="1" noChangeShapeType="1" noTextEdit="1"/>
              </p:cNvSpPr>
              <p:nvPr/>
            </p:nvSpPr>
            <p:spPr>
              <a:xfrm>
                <a:off x="522326" y="1723893"/>
                <a:ext cx="11960148" cy="1837687"/>
              </a:xfrm>
              <a:prstGeom prst="rect">
                <a:avLst/>
              </a:prstGeom>
              <a:blipFill>
                <a:blip r:embed="rId3"/>
                <a:stretch>
                  <a:fillRect b="-68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339" name="截屏2026-08-26 17.06.14.png" descr="截屏2026-08-26 17.06.14.png"/>
          <p:cNvPicPr>
            <a:picLocks noChangeAspect="1"/>
          </p:cNvPicPr>
          <p:nvPr/>
        </p:nvPicPr>
        <p:blipFill>
          <a:blip r:embed="rId4"/>
          <a:stretch>
            <a:fillRect/>
          </a:stretch>
        </p:blipFill>
        <p:spPr>
          <a:xfrm>
            <a:off x="573450" y="3754346"/>
            <a:ext cx="6051623" cy="4343029"/>
          </a:xfrm>
          <a:prstGeom prst="rect">
            <a:avLst/>
          </a:prstGeom>
          <a:ln w="12700">
            <a:miter lim="400000"/>
          </a:ln>
        </p:spPr>
      </p:pic>
      <p:sp>
        <p:nvSpPr>
          <p:cNvPr id="340" name="Chen  et al., CPC43(2019)103103, Sadl et al., PRD111(2025)054513,…"/>
          <p:cNvSpPr txBox="1"/>
          <p:nvPr/>
        </p:nvSpPr>
        <p:spPr>
          <a:xfrm>
            <a:off x="6425575" y="6839777"/>
            <a:ext cx="6112653" cy="704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a:lnSpc>
                <a:spcPct val="150000"/>
              </a:lnSpc>
              <a:defRPr sz="1500">
                <a:solidFill>
                  <a:srgbClr val="008F00"/>
                </a:solidFill>
                <a:latin typeface="Palatino"/>
                <a:ea typeface="Palatino"/>
                <a:cs typeface="Palatino"/>
                <a:sym typeface="Palatino"/>
              </a:defRPr>
            </a:pPr>
            <a:r>
              <a:t>Chen  et al., CPC43(2019)103103, Sadl et al., PRD111(2025)054513, </a:t>
            </a:r>
          </a:p>
          <a:p>
            <a:pPr algn="r">
              <a:lnSpc>
                <a:spcPct val="150000"/>
              </a:lnSpc>
              <a:defRPr sz="1500">
                <a:solidFill>
                  <a:srgbClr val="008F00"/>
                </a:solidFill>
                <a:latin typeface="Palatino"/>
                <a:ea typeface="Palatino"/>
                <a:cs typeface="Palatino"/>
                <a:sym typeface="Palatino"/>
              </a:defRPr>
            </a:pPr>
            <a:r>
              <a:t>Cheung et al., JHEP11(2017)033</a:t>
            </a:r>
          </a:p>
        </p:txBody>
      </p:sp>
      <mc:AlternateContent xmlns:mc="http://schemas.openxmlformats.org/markup-compatibility/2006" xmlns:a14="http://schemas.microsoft.com/office/drawing/2010/main">
        <mc:Choice Requires="a14">
          <p:sp>
            <p:nvSpPr>
              <p:cNvPr id="341" name="17  s…"/>
              <p:cNvSpPr txBox="1"/>
              <p:nvPr/>
            </p:nvSpPr>
            <p:spPr>
              <a:xfrm>
                <a:off x="6796034" y="4003986"/>
                <a:ext cx="6859110" cy="248583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𝑒</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𝐷</m:t>
                    </m:r>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𝐷</m:t>
                            </m:r>
                          </m:e>
                        </m:ba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𝜋</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𝜓𝜋𝜋</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m:t>
                    </m:r>
                    <m:r>
                      <a:rPr sz="2750" i="1">
                        <a:solidFill>
                          <a:srgbClr val="000000"/>
                        </a:solidFill>
                        <a:latin typeface="Cambria Math" panose="02040503050406030204" pitchFamily="18" charset="0"/>
                      </a:rPr>
                      <m:t>𝐾</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𝐾</m:t>
                        </m:r>
                      </m:e>
                    </m:bar>
                    <m:r>
                      <a:rPr sz="2750" i="1">
                        <a:solidFill>
                          <a:srgbClr val="000000"/>
                        </a:solidFill>
                        <a:latin typeface="Cambria Math" panose="02040503050406030204" pitchFamily="18" charset="0"/>
                      </a:rPr>
                      <m:t>@</m:t>
                    </m:r>
                  </m:oMath>
                </a14:m>
                <a:r>
                  <a:t>17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𝐸</m:t>
                        </m:r>
                      </m:e>
                      <m:sub>
                        <m:r>
                          <a:rPr sz="2750" i="1">
                            <a:solidFill>
                              <a:srgbClr val="000000"/>
                            </a:solidFill>
                            <a:latin typeface="Cambria Math" panose="02040503050406030204" pitchFamily="18" charset="0"/>
                          </a:rPr>
                          <m:t>𝑐𝑚</m:t>
                        </m:r>
                      </m:sub>
                    </m:sSub>
                  </m:oMath>
                </a14:m>
                <a:r>
                  <a:t>s </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Both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(3900)</m:t>
                    </m:r>
                  </m:oMath>
                </a14:m>
                <a:r>
                  <a:t> and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𝑐𝑠</m:t>
                        </m:r>
                      </m:sub>
                    </m:sSub>
                    <m:r>
                      <a:rPr sz="2750" i="1">
                        <a:solidFill>
                          <a:srgbClr val="000000"/>
                        </a:solidFill>
                        <a:latin typeface="Cambria Math" panose="02040503050406030204" pitchFamily="18" charset="0"/>
                      </a:rPr>
                      <m:t>(3985)</m:t>
                    </m:r>
                  </m:oMath>
                </a14:m>
                <a:endParaRP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t>
                </a:r>
                <a14:m>
                  <m:oMath xmlns:m="http://schemas.openxmlformats.org/officeDocument/2006/math">
                    <m:r>
                      <a:rPr sz="2750" i="1">
                        <a:solidFill>
                          <a:srgbClr val="000000"/>
                        </a:solidFill>
                        <a:latin typeface="Cambria Math" panose="02040503050406030204" pitchFamily="18" charset="0"/>
                      </a:rPr>
                      <m:t>𝜋𝜋</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𝐾</m:t>
                    </m:r>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𝐾</m:t>
                        </m:r>
                      </m:e>
                    </m:bar>
                  </m:oMath>
                </a14:m>
                <a:r>
                  <a:t> FSI, three-body FSI via KT eq.</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Lattice results from three groups</a:t>
                </a:r>
              </a:p>
            </p:txBody>
          </p:sp>
        </mc:Choice>
        <mc:Fallback xmlns="">
          <p:sp>
            <p:nvSpPr>
              <p:cNvPr id="341" name="17  s…"/>
              <p:cNvSpPr txBox="1">
                <a:spLocks noRot="1" noChangeAspect="1" noMove="1" noResize="1" noEditPoints="1" noAdjustHandles="1" noChangeArrowheads="1" noChangeShapeType="1" noTextEdit="1"/>
              </p:cNvSpPr>
              <p:nvPr/>
            </p:nvSpPr>
            <p:spPr>
              <a:xfrm>
                <a:off x="6796034" y="4003986"/>
                <a:ext cx="6859110" cy="2485834"/>
              </a:xfrm>
              <a:prstGeom prst="rect">
                <a:avLst/>
              </a:prstGeom>
              <a:blipFill>
                <a:blip r:embed="rId5"/>
                <a:stretch>
                  <a:fillRect l="-739" b="-1116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2" name="Both TS and pole cannot neglected."/>
              <p:cNvSpPr txBox="1"/>
              <p:nvPr/>
            </p:nvSpPr>
            <p:spPr>
              <a:xfrm>
                <a:off x="6796034" y="7894585"/>
                <a:ext cx="6859110"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Both TS and pole cannot neglected.</a:t>
                </a:r>
              </a:p>
            </p:txBody>
          </p:sp>
        </mc:Choice>
        <mc:Fallback xmlns="">
          <p:sp>
            <p:nvSpPr>
              <p:cNvPr id="342" name="Both TS and pole cannot neglected."/>
              <p:cNvSpPr txBox="1">
                <a:spLocks noRot="1" noChangeAspect="1" noMove="1" noResize="1" noEditPoints="1" noAdjustHandles="1" noChangeArrowheads="1" noChangeShapeType="1" noTextEdit="1"/>
              </p:cNvSpPr>
              <p:nvPr/>
            </p:nvSpPr>
            <p:spPr>
              <a:xfrm>
                <a:off x="6796034" y="7894585"/>
                <a:ext cx="6859110" cy="542287"/>
              </a:xfrm>
              <a:prstGeom prst="rect">
                <a:avLst/>
              </a:prstGeom>
              <a:blipFill>
                <a:blip r:embed="rId6"/>
                <a:stretch>
                  <a:fillRect l="-739"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343" name="Chen  et al., arXiv:2604.25607[hep-ph]"/>
          <p:cNvSpPr txBox="1"/>
          <p:nvPr/>
        </p:nvSpPr>
        <p:spPr>
          <a:xfrm>
            <a:off x="181534" y="8425854"/>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Chen  et al., arXiv:2604.25607[hep-ph]</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5" name="Lineshapes and compositeness"/>
          <p:cNvSpPr txBox="1"/>
          <p:nvPr/>
        </p:nvSpPr>
        <p:spPr>
          <a:xfrm>
            <a:off x="320280" y="108804"/>
            <a:ext cx="7894570"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Lineshapes and compositeness</a:t>
            </a:r>
          </a:p>
        </p:txBody>
      </p:sp>
      <p:sp>
        <p:nvSpPr>
          <p:cNvPr id="346" name="幻灯片编号"/>
          <p:cNvSpPr txBox="1">
            <a:spLocks noGrp="1"/>
          </p:cNvSpPr>
          <p:nvPr>
            <p:ph type="sldNum" sz="quarter" idx="4294967295"/>
          </p:nvPr>
        </p:nvSpPr>
        <p:spPr>
          <a:xfrm>
            <a:off x="6352759" y="9296399"/>
            <a:ext cx="292560"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347" name="The role of Left-hand cut"/>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The role of Left-hand cut</a:t>
            </a:r>
          </a:p>
        </p:txBody>
      </p:sp>
      <mc:AlternateContent xmlns:mc="http://schemas.openxmlformats.org/markup-compatibility/2006" xmlns:a14="http://schemas.microsoft.com/office/drawing/2010/main">
        <mc:Choice Requires="a14">
          <p:sp>
            <p:nvSpPr>
              <p:cNvPr id="348" name="The singularity in the partial wave amplitude from the crossed-channel…"/>
              <p:cNvSpPr txBox="1"/>
              <p:nvPr/>
            </p:nvSpPr>
            <p:spPr>
              <a:xfrm>
                <a:off x="522326" y="1723819"/>
                <a:ext cx="11960148" cy="183783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The singularity in the partial wave amplitude from the crossed-channel</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LHC locate near threshold when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𝑚</m:t>
                        </m:r>
                      </m:e>
                      <m:sub>
                        <m:r>
                          <m:rPr>
                            <m:nor/>
                          </m:rPr>
                          <a:rPr sz="2750" i="1">
                            <a:solidFill>
                              <a:srgbClr val="000000"/>
                            </a:solidFill>
                            <a:latin typeface="Cambria Math" panose="02040503050406030204" pitchFamily="18" charset="0"/>
                          </a:rPr>
                          <m:t>ex</m:t>
                        </m:r>
                      </m:sub>
                    </m:sSub>
                    <m:r>
                      <a:rPr sz="2750" i="1">
                        <a:solidFill>
                          <a:srgbClr val="000000"/>
                        </a:solidFill>
                        <a:latin typeface="Cambria Math" panose="02040503050406030204" pitchFamily="18" charset="0"/>
                      </a:rPr>
                      <m:t>&gt;|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𝑚</m:t>
                        </m:r>
                      </m:e>
                      <m:sub>
                        <m:r>
                          <a:rPr sz="2750" i="1">
                            <a:solidFill>
                              <a:srgbClr val="000000"/>
                            </a:solidFill>
                            <a:latin typeface="Cambria Math" panose="02040503050406030204" pitchFamily="18" charset="0"/>
                          </a:rPr>
                          <m:t>1</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𝑚</m:t>
                        </m:r>
                      </m:e>
                      <m:sub>
                        <m:r>
                          <a:rPr sz="2750" i="1">
                            <a:solidFill>
                              <a:srgbClr val="000000"/>
                            </a:solidFill>
                            <a:latin typeface="Cambria Math" panose="02040503050406030204" pitchFamily="18" charset="0"/>
                          </a:rPr>
                          <m:t>2</m:t>
                        </m:r>
                      </m:sub>
                    </m:sSub>
                    <m:r>
                      <a:rPr sz="2750" i="1">
                        <a:solidFill>
                          <a:srgbClr val="000000"/>
                        </a:solidFill>
                        <a:latin typeface="Cambria Math" panose="02040503050406030204" pitchFamily="18" charset="0"/>
                      </a:rPr>
                      <m:t>|</m:t>
                    </m:r>
                  </m:oMath>
                </a14:m>
                <a:r>
                  <a:t> or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𝑚</m:t>
                        </m:r>
                      </m:e>
                      <m:sub>
                        <m:r>
                          <m:rPr>
                            <m:nor/>
                          </m:rPr>
                          <a:rPr sz="2750" i="1">
                            <a:solidFill>
                              <a:srgbClr val="000000"/>
                            </a:solidFill>
                            <a:latin typeface="Cambria Math" panose="02040503050406030204" pitchFamily="18" charset="0"/>
                          </a:rPr>
                          <m:t>ex</m:t>
                        </m:r>
                      </m:sub>
                    </m:sSub>
                  </m:oMath>
                </a14:m>
                <a:r>
                  <a:t> sufficient small</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First noticed in the lattice results of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with unphysical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𝜋</m:t>
                    </m:r>
                  </m:oMath>
                </a14:m>
                <a:r>
                  <a:t> mass</a:t>
                </a:r>
              </a:p>
            </p:txBody>
          </p:sp>
        </mc:Choice>
        <mc:Fallback xmlns="">
          <p:sp>
            <p:nvSpPr>
              <p:cNvPr id="348" name="The singularity in the partial wave amplitude from the crossed-channel…"/>
              <p:cNvSpPr txBox="1">
                <a:spLocks noRot="1" noChangeAspect="1" noMove="1" noResize="1" noEditPoints="1" noAdjustHandles="1" noChangeArrowheads="1" noChangeShapeType="1" noTextEdit="1"/>
              </p:cNvSpPr>
              <p:nvPr/>
            </p:nvSpPr>
            <p:spPr>
              <a:xfrm>
                <a:off x="522326" y="1723819"/>
                <a:ext cx="11960148" cy="1837835"/>
              </a:xfrm>
              <a:prstGeom prst="rect">
                <a:avLst/>
              </a:prstGeom>
              <a:blipFill>
                <a:blip r:embed="rId3"/>
                <a:stretch>
                  <a:fillRect b="-890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349" name="截屏2026-08-26 17.41.35.png" descr="截屏2026-08-26 17.41.35.png"/>
          <p:cNvPicPr>
            <a:picLocks noChangeAspect="1"/>
          </p:cNvPicPr>
          <p:nvPr/>
        </p:nvPicPr>
        <p:blipFill>
          <a:blip r:embed="rId4"/>
          <a:stretch>
            <a:fillRect/>
          </a:stretch>
        </p:blipFill>
        <p:spPr>
          <a:xfrm>
            <a:off x="196786" y="3596071"/>
            <a:ext cx="6360367" cy="4422181"/>
          </a:xfrm>
          <a:prstGeom prst="rect">
            <a:avLst/>
          </a:prstGeom>
          <a:ln w="12700">
            <a:miter lim="400000"/>
          </a:ln>
        </p:spPr>
      </p:pic>
      <p:sp>
        <p:nvSpPr>
          <p:cNvPr id="350" name="Du  et al., PRL131(2023)131903"/>
          <p:cNvSpPr txBox="1"/>
          <p:nvPr/>
        </p:nvSpPr>
        <p:spPr>
          <a:xfrm>
            <a:off x="211257" y="8016640"/>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Du  et al., PRL131(2023)131903</a:t>
            </a:r>
          </a:p>
        </p:txBody>
      </p:sp>
      <p:sp>
        <p:nvSpPr>
          <p:cNvPr id="351" name="Meng  et al., PRD109(2024)L071506"/>
          <p:cNvSpPr txBox="1"/>
          <p:nvPr/>
        </p:nvSpPr>
        <p:spPr>
          <a:xfrm>
            <a:off x="6301702" y="5664876"/>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Meng  et al., PRD109(2024)L071506</a:t>
            </a:r>
          </a:p>
        </p:txBody>
      </p:sp>
      <p:sp>
        <p:nvSpPr>
          <p:cNvPr id="352" name="Plane wave basis to solve LHC problem"/>
          <p:cNvSpPr txBox="1"/>
          <p:nvPr/>
        </p:nvSpPr>
        <p:spPr>
          <a:xfrm>
            <a:off x="6723419" y="3898621"/>
            <a:ext cx="6112653"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Plane wave basis to solve LHC problem</a:t>
            </a:r>
          </a:p>
        </p:txBody>
      </p:sp>
      <mc:AlternateContent xmlns:mc="http://schemas.openxmlformats.org/markup-compatibility/2006" xmlns:a14="http://schemas.microsoft.com/office/drawing/2010/main">
        <mc:Choice Requires="a14">
          <p:sp>
            <p:nvSpPr>
              <p:cNvPr id="353" name="FV effect for long-range force…"/>
              <p:cNvSpPr txBox="1"/>
              <p:nvPr/>
            </p:nvSpPr>
            <p:spPr>
              <a:xfrm>
                <a:off x="6698801" y="4453381"/>
                <a:ext cx="6859111" cy="119013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FV effect for long-range force </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Partial wave mixing</a:t>
                </a:r>
              </a:p>
            </p:txBody>
          </p:sp>
        </mc:Choice>
        <mc:Fallback xmlns="">
          <p:sp>
            <p:nvSpPr>
              <p:cNvPr id="353" name="FV effect for long-range force…"/>
              <p:cNvSpPr txBox="1">
                <a:spLocks noRot="1" noChangeAspect="1" noMove="1" noResize="1" noEditPoints="1" noAdjustHandles="1" noChangeArrowheads="1" noChangeShapeType="1" noTextEdit="1"/>
              </p:cNvSpPr>
              <p:nvPr/>
            </p:nvSpPr>
            <p:spPr>
              <a:xfrm>
                <a:off x="6698801" y="4453381"/>
                <a:ext cx="6859111" cy="1190136"/>
              </a:xfrm>
              <a:prstGeom prst="rect">
                <a:avLst/>
              </a:prstGeom>
              <a:blipFill>
                <a:blip r:embed="rId5"/>
                <a:stretch>
                  <a:fillRect l="-739" b="-1578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354" name="ERE with long-range force"/>
          <p:cNvSpPr txBox="1"/>
          <p:nvPr/>
        </p:nvSpPr>
        <p:spPr>
          <a:xfrm>
            <a:off x="6723419" y="6118036"/>
            <a:ext cx="6112653"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ERE with long-range force</a:t>
            </a:r>
          </a:p>
        </p:txBody>
      </p:sp>
      <p:sp>
        <p:nvSpPr>
          <p:cNvPr id="355" name="Du  et al., PRL135(2025)011903"/>
          <p:cNvSpPr txBox="1"/>
          <p:nvPr/>
        </p:nvSpPr>
        <p:spPr>
          <a:xfrm>
            <a:off x="6556936" y="8016640"/>
            <a:ext cx="611265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Du  et al., PRL135(2025)011903</a:t>
            </a:r>
          </a:p>
        </p:txBody>
      </p:sp>
      <mc:AlternateContent xmlns:mc="http://schemas.openxmlformats.org/markup-compatibility/2006" xmlns:a14="http://schemas.microsoft.com/office/drawing/2010/main">
        <mc:Choice Requires="a14">
          <p:sp>
            <p:nvSpPr>
              <p:cNvPr id="356" name="A new parameterization with LHC…"/>
              <p:cNvSpPr txBox="1"/>
              <p:nvPr/>
            </p:nvSpPr>
            <p:spPr>
              <a:xfrm>
                <a:off x="6698801" y="6795287"/>
                <a:ext cx="6859111" cy="119013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 new parameterization with LHC</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There parameters at LO</a:t>
                </a:r>
              </a:p>
            </p:txBody>
          </p:sp>
        </mc:Choice>
        <mc:Fallback xmlns="">
          <p:sp>
            <p:nvSpPr>
              <p:cNvPr id="356" name="A new parameterization with LHC…"/>
              <p:cNvSpPr txBox="1">
                <a:spLocks noRot="1" noChangeAspect="1" noMove="1" noResize="1" noEditPoints="1" noAdjustHandles="1" noChangeArrowheads="1" noChangeShapeType="1" noTextEdit="1"/>
              </p:cNvSpPr>
              <p:nvPr/>
            </p:nvSpPr>
            <p:spPr>
              <a:xfrm>
                <a:off x="6698801" y="6795287"/>
                <a:ext cx="6859111" cy="1190136"/>
              </a:xfrm>
              <a:prstGeom prst="rect">
                <a:avLst/>
              </a:prstGeom>
              <a:blipFill>
                <a:blip r:embed="rId6"/>
                <a:stretch>
                  <a:fillRect l="-739" b="-1702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7" name="Higher order improvement"/>
              <p:cNvSpPr txBox="1"/>
              <p:nvPr/>
            </p:nvSpPr>
            <p:spPr>
              <a:xfrm>
                <a:off x="6698801" y="8403990"/>
                <a:ext cx="6859111" cy="54228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Higher order improvement</a:t>
                </a:r>
              </a:p>
            </p:txBody>
          </p:sp>
        </mc:Choice>
        <mc:Fallback xmlns="">
          <p:sp>
            <p:nvSpPr>
              <p:cNvPr id="357" name="Higher order improvement"/>
              <p:cNvSpPr txBox="1">
                <a:spLocks noRot="1" noChangeAspect="1" noMove="1" noResize="1" noEditPoints="1" noAdjustHandles="1" noChangeArrowheads="1" noChangeShapeType="1" noTextEdit="1"/>
              </p:cNvSpPr>
              <p:nvPr/>
            </p:nvSpPr>
            <p:spPr>
              <a:xfrm>
                <a:off x="6698801" y="8403990"/>
                <a:ext cx="6859111" cy="542288"/>
              </a:xfrm>
              <a:prstGeom prst="rect">
                <a:avLst/>
              </a:prstGeom>
              <a:blipFill>
                <a:blip r:embed="rId7"/>
                <a:stretch>
                  <a:fillRect l="-739"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358" name="Wang  et al., PRD114(2026)014003"/>
          <p:cNvSpPr txBox="1"/>
          <p:nvPr/>
        </p:nvSpPr>
        <p:spPr>
          <a:xfrm>
            <a:off x="6556936" y="9023641"/>
            <a:ext cx="611265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Wang  et al., PRD114(2026)014003</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0" name="Lineshapes and compositeness"/>
          <p:cNvSpPr txBox="1"/>
          <p:nvPr/>
        </p:nvSpPr>
        <p:spPr>
          <a:xfrm>
            <a:off x="320280" y="108804"/>
            <a:ext cx="7894570"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Lineshapes and compositeness</a:t>
            </a:r>
          </a:p>
        </p:txBody>
      </p:sp>
      <p:sp>
        <p:nvSpPr>
          <p:cNvPr id="361" name="幻灯片编号"/>
          <p:cNvSpPr txBox="1">
            <a:spLocks noGrp="1"/>
          </p:cNvSpPr>
          <p:nvPr>
            <p:ph type="sldNum" sz="quarter" idx="4294967295"/>
          </p:nvPr>
        </p:nvSpPr>
        <p:spPr>
          <a:xfrm>
            <a:off x="6308166" y="9296399"/>
            <a:ext cx="381746"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
        <p:nvSpPr>
          <p:cNvPr id="362" name="Compositeness analysi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Compositeness analysis</a:t>
            </a:r>
          </a:p>
        </p:txBody>
      </p:sp>
      <p:sp>
        <p:nvSpPr>
          <p:cNvPr id="363" name="Weinberg compositeness works for bound state in the weak binding limit in 1960s…"/>
          <p:cNvSpPr txBox="1"/>
          <p:nvPr/>
        </p:nvSpPr>
        <p:spPr>
          <a:xfrm>
            <a:off x="522326" y="1728336"/>
            <a:ext cx="11960148" cy="182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Weinberg compositeness works for bound state in the weak binding limit in 1960s</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Extend to virtual state </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Compositeness from isospin breaking effect</a:t>
            </a:r>
          </a:p>
        </p:txBody>
      </p:sp>
      <p:sp>
        <p:nvSpPr>
          <p:cNvPr id="364" name="Matuschek et al., EPJA57(2021)101"/>
          <p:cNvSpPr txBox="1"/>
          <p:nvPr/>
        </p:nvSpPr>
        <p:spPr>
          <a:xfrm>
            <a:off x="6428699" y="2471286"/>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Matuschek et al., EPJA57(2021)101</a:t>
            </a:r>
          </a:p>
        </p:txBody>
      </p:sp>
      <p:sp>
        <p:nvSpPr>
          <p:cNvPr id="365" name="Baru et al., PLB833(2022)137290"/>
          <p:cNvSpPr txBox="1"/>
          <p:nvPr/>
        </p:nvSpPr>
        <p:spPr>
          <a:xfrm>
            <a:off x="6428699" y="3133063"/>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Baru et al., PLB833(2022)137290</a:t>
            </a:r>
          </a:p>
        </p:txBody>
      </p:sp>
      <mc:AlternateContent xmlns:mc="http://schemas.openxmlformats.org/markup-compatibility/2006" xmlns:a14="http://schemas.microsoft.com/office/drawing/2010/main">
        <mc:Choice Requires="a14">
          <p:sp>
            <p:nvSpPr>
              <p:cNvPr id="366" name="方程"/>
              <p:cNvSpPr txBox="1"/>
              <p:nvPr/>
            </p:nvSpPr>
            <p:spPr>
              <a:xfrm>
                <a:off x="1699934" y="3750390"/>
                <a:ext cx="5135261" cy="966110"/>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300" i="1">
                              <a:solidFill>
                                <a:srgbClr val="3E2319"/>
                              </a:solidFill>
                              <a:latin typeface="Cambria Math" panose="02040503050406030204" pitchFamily="18" charset="0"/>
                            </a:rPr>
                          </m:ctrlPr>
                        </m:sSubPr>
                        <m:e>
                          <m:bar>
                            <m:barPr>
                              <m:pos m:val="top"/>
                              <m:ctrlPr>
                                <a:rPr sz="2300" i="1">
                                  <a:solidFill>
                                    <a:srgbClr val="3E2319"/>
                                  </a:solidFill>
                                  <a:latin typeface="Cambria Math" panose="02040503050406030204" pitchFamily="18" charset="0"/>
                                </a:rPr>
                              </m:ctrlPr>
                            </m:barPr>
                            <m:e>
                              <m:r>
                                <a:rPr sz="2300" i="1">
                                  <a:solidFill>
                                    <a:srgbClr val="3E2319"/>
                                  </a:solidFill>
                                  <a:latin typeface="Cambria Math" panose="02040503050406030204" pitchFamily="18" charset="0"/>
                                </a:rPr>
                                <m:t>𝑋</m:t>
                              </m:r>
                            </m:e>
                          </m:bar>
                        </m:e>
                        <m:sub>
                          <m:r>
                            <a:rPr sz="2300" i="1">
                              <a:solidFill>
                                <a:srgbClr val="3E2319"/>
                              </a:solidFill>
                              <a:latin typeface="Cambria Math" panose="02040503050406030204" pitchFamily="18" charset="0"/>
                            </a:rPr>
                            <m:t>𝐴</m:t>
                          </m:r>
                        </m:sub>
                      </m:sSub>
                      <m:r>
                        <a:rPr sz="2300" i="1">
                          <a:solidFill>
                            <a:srgbClr val="3E2319"/>
                          </a:solidFill>
                          <a:latin typeface="Cambria Math" panose="02040503050406030204" pitchFamily="18" charset="0"/>
                        </a:rPr>
                        <m:t>=</m:t>
                      </m:r>
                      <m:sSup>
                        <m:sSupPr>
                          <m:ctrlPr>
                            <a:rPr sz="2300" i="1">
                              <a:solidFill>
                                <a:srgbClr val="3E2319"/>
                              </a:solidFill>
                              <a:latin typeface="Cambria Math" panose="02040503050406030204" pitchFamily="18" charset="0"/>
                            </a:rPr>
                          </m:ctrlPr>
                        </m:sSupPr>
                        <m:e>
                          <m:d>
                            <m:dPr>
                              <m:ctrlPr>
                                <a:rPr sz="2300" i="1">
                                  <a:solidFill>
                                    <a:srgbClr val="3E2319"/>
                                  </a:solidFill>
                                  <a:latin typeface="Cambria Math" panose="02040503050406030204" pitchFamily="18" charset="0"/>
                                </a:rPr>
                              </m:ctrlPr>
                            </m:dPr>
                            <m:e>
                              <m:r>
                                <a:rPr sz="2300" i="1">
                                  <a:solidFill>
                                    <a:srgbClr val="3E2319"/>
                                  </a:solidFill>
                                  <a:latin typeface="Cambria Math" panose="02040503050406030204" pitchFamily="18" charset="0"/>
                                </a:rPr>
                                <m:t>1+2|</m:t>
                              </m:r>
                              <m:f>
                                <m:fPr>
                                  <m:ctrlPr>
                                    <a:rPr sz="2300" i="1">
                                      <a:solidFill>
                                        <a:srgbClr val="3E2319"/>
                                      </a:solidFill>
                                      <a:latin typeface="Cambria Math" panose="02040503050406030204" pitchFamily="18" charset="0"/>
                                    </a:rPr>
                                  </m:ctrlPr>
                                </m:fPr>
                                <m:num>
                                  <m:sSubSup>
                                    <m:sSubSupPr>
                                      <m:ctrlPr>
                                        <a:rPr sz="2300" i="1">
                                          <a:solidFill>
                                            <a:srgbClr val="3E2319"/>
                                          </a:solidFill>
                                          <a:latin typeface="Cambria Math" panose="02040503050406030204" pitchFamily="18" charset="0"/>
                                        </a:rPr>
                                      </m:ctrlPr>
                                    </m:sSubSupPr>
                                    <m:e>
                                      <m:r>
                                        <a:rPr sz="2300" i="1">
                                          <a:solidFill>
                                            <a:srgbClr val="3E2319"/>
                                          </a:solidFill>
                                          <a:latin typeface="Cambria Math" panose="02040503050406030204" pitchFamily="18" charset="0"/>
                                        </a:rPr>
                                        <m:t>𝑟</m:t>
                                      </m:r>
                                    </m:e>
                                    <m:sub>
                                      <m:r>
                                        <a:rPr sz="2300" i="1">
                                          <a:solidFill>
                                            <a:srgbClr val="3E2319"/>
                                          </a:solidFill>
                                          <a:latin typeface="Cambria Math" panose="02040503050406030204" pitchFamily="18" charset="0"/>
                                        </a:rPr>
                                        <m:t>0</m:t>
                                      </m:r>
                                    </m:sub>
                                    <m:sup>
                                      <m:r>
                                        <a:rPr sz="2300" i="1">
                                          <a:solidFill>
                                            <a:srgbClr val="3E2319"/>
                                          </a:solidFill>
                                          <a:latin typeface="Cambria Math" panose="02040503050406030204" pitchFamily="18" charset="0"/>
                                        </a:rPr>
                                        <m:t>′</m:t>
                                      </m:r>
                                    </m:sup>
                                  </m:sSubSup>
                                </m:num>
                                <m:den>
                                  <m:r>
                                    <m:rPr>
                                      <m:sty m:val="p"/>
                                    </m:rPr>
                                    <a:rPr sz="2300" i="1">
                                      <a:solidFill>
                                        <a:srgbClr val="3E2319"/>
                                      </a:solidFill>
                                      <a:latin typeface="Cambria Math" panose="02040503050406030204" pitchFamily="18" charset="0"/>
                                    </a:rPr>
                                    <m:t>Re</m:t>
                                  </m:r>
                                  <m:sSub>
                                    <m:sSubPr>
                                      <m:ctrlPr>
                                        <a:rPr sz="2300" i="1">
                                          <a:solidFill>
                                            <a:srgbClr val="3E2319"/>
                                          </a:solidFill>
                                          <a:latin typeface="Cambria Math" panose="02040503050406030204" pitchFamily="18" charset="0"/>
                                        </a:rPr>
                                      </m:ctrlPr>
                                    </m:sSubPr>
                                    <m:e>
                                      <m:r>
                                        <a:rPr sz="2300" i="1">
                                          <a:solidFill>
                                            <a:srgbClr val="3E2319"/>
                                          </a:solidFill>
                                          <a:latin typeface="Cambria Math" panose="02040503050406030204" pitchFamily="18" charset="0"/>
                                        </a:rPr>
                                        <m:t>𝑎</m:t>
                                      </m:r>
                                    </m:e>
                                    <m:sub>
                                      <m:r>
                                        <a:rPr sz="2300" i="1">
                                          <a:solidFill>
                                            <a:srgbClr val="3E2319"/>
                                          </a:solidFill>
                                          <a:latin typeface="Cambria Math" panose="02040503050406030204" pitchFamily="18" charset="0"/>
                                        </a:rPr>
                                        <m:t>0</m:t>
                                      </m:r>
                                    </m:sub>
                                  </m:sSub>
                                </m:den>
                              </m:f>
                              <m:r>
                                <a:rPr sz="2300" i="1">
                                  <a:solidFill>
                                    <a:srgbClr val="3E2319"/>
                                  </a:solidFill>
                                  <a:latin typeface="Cambria Math" panose="02040503050406030204" pitchFamily="18" charset="0"/>
                                </a:rPr>
                                <m:t>|</m:t>
                              </m:r>
                            </m:e>
                          </m:d>
                        </m:e>
                        <m:sup>
                          <m:r>
                            <a:rPr sz="2300" i="1">
                              <a:solidFill>
                                <a:srgbClr val="3E2319"/>
                              </a:solidFill>
                              <a:latin typeface="Cambria Math" panose="02040503050406030204" pitchFamily="18" charset="0"/>
                            </a:rPr>
                            <m:t>−1/2</m:t>
                          </m:r>
                        </m:sup>
                      </m:sSup>
                      <m:r>
                        <a:rPr sz="2300" i="1">
                          <a:solidFill>
                            <a:srgbClr val="3E2319"/>
                          </a:solidFill>
                          <a:latin typeface="Cambria Math" panose="02040503050406030204" pitchFamily="18" charset="0"/>
                        </a:rPr>
                        <m:t>,</m:t>
                      </m:r>
                      <m:sSubSup>
                        <m:sSubSupPr>
                          <m:ctrlPr>
                            <a:rPr sz="2300" i="1">
                              <a:solidFill>
                                <a:srgbClr val="3E2319"/>
                              </a:solidFill>
                              <a:latin typeface="Cambria Math" panose="02040503050406030204" pitchFamily="18" charset="0"/>
                            </a:rPr>
                          </m:ctrlPr>
                        </m:sSubSupPr>
                        <m:e>
                          <m:r>
                            <a:rPr sz="2300" i="1">
                              <a:solidFill>
                                <a:srgbClr val="3E2319"/>
                              </a:solidFill>
                              <a:latin typeface="Cambria Math" panose="02040503050406030204" pitchFamily="18" charset="0"/>
                            </a:rPr>
                            <m:t>𝑟</m:t>
                          </m:r>
                        </m:e>
                        <m:sub>
                          <m:r>
                            <a:rPr sz="2300" i="1">
                              <a:solidFill>
                                <a:srgbClr val="3E2319"/>
                              </a:solidFill>
                              <a:latin typeface="Cambria Math" panose="02040503050406030204" pitchFamily="18" charset="0"/>
                            </a:rPr>
                            <m:t>0</m:t>
                          </m:r>
                        </m:sub>
                        <m:sup>
                          <m:r>
                            <a:rPr sz="2300" i="1">
                              <a:solidFill>
                                <a:srgbClr val="3E2319"/>
                              </a:solidFill>
                              <a:latin typeface="Cambria Math" panose="02040503050406030204" pitchFamily="18" charset="0"/>
                            </a:rPr>
                            <m:t>′</m:t>
                          </m:r>
                        </m:sup>
                      </m:sSubSup>
                      <m:r>
                        <a:rPr sz="2300" i="1">
                          <a:solidFill>
                            <a:srgbClr val="3E2319"/>
                          </a:solidFill>
                          <a:latin typeface="Cambria Math" panose="02040503050406030204" pitchFamily="18" charset="0"/>
                        </a:rPr>
                        <m:t>=</m:t>
                      </m:r>
                      <m:sSub>
                        <m:sSubPr>
                          <m:ctrlPr>
                            <a:rPr sz="2300" i="1">
                              <a:solidFill>
                                <a:srgbClr val="3E2319"/>
                              </a:solidFill>
                              <a:latin typeface="Cambria Math" panose="02040503050406030204" pitchFamily="18" charset="0"/>
                            </a:rPr>
                          </m:ctrlPr>
                        </m:sSubPr>
                        <m:e>
                          <m:r>
                            <a:rPr sz="2300" i="1">
                              <a:solidFill>
                                <a:srgbClr val="3E2319"/>
                              </a:solidFill>
                              <a:latin typeface="Cambria Math" panose="02040503050406030204" pitchFamily="18" charset="0"/>
                            </a:rPr>
                            <m:t>𝑟</m:t>
                          </m:r>
                        </m:e>
                        <m:sub>
                          <m:r>
                            <a:rPr sz="2300" i="1">
                              <a:solidFill>
                                <a:srgbClr val="3E2319"/>
                              </a:solidFill>
                              <a:latin typeface="Cambria Math" panose="02040503050406030204" pitchFamily="18" charset="0"/>
                            </a:rPr>
                            <m:t>0</m:t>
                          </m:r>
                        </m:sub>
                      </m:sSub>
                      <m:r>
                        <a:rPr sz="2300" i="1">
                          <a:solidFill>
                            <a:srgbClr val="3E2319"/>
                          </a:solidFill>
                          <a:latin typeface="Cambria Math" panose="02040503050406030204" pitchFamily="18" charset="0"/>
                        </a:rPr>
                        <m:t>−</m:t>
                      </m:r>
                      <m:r>
                        <m:rPr>
                          <m:sty m:val="p"/>
                        </m:rPr>
                        <a:rPr sz="2300" i="1">
                          <a:solidFill>
                            <a:srgbClr val="3E2319"/>
                          </a:solidFill>
                          <a:latin typeface="Cambria Math" panose="02040503050406030204" pitchFamily="18" charset="0"/>
                        </a:rPr>
                        <m:t>Δ</m:t>
                      </m:r>
                      <m:sSub>
                        <m:sSubPr>
                          <m:ctrlPr>
                            <a:rPr sz="2300" i="1">
                              <a:solidFill>
                                <a:srgbClr val="3E2319"/>
                              </a:solidFill>
                              <a:latin typeface="Cambria Math" panose="02040503050406030204" pitchFamily="18" charset="0"/>
                            </a:rPr>
                          </m:ctrlPr>
                        </m:sSubPr>
                        <m:e>
                          <m:r>
                            <a:rPr sz="2300" i="1">
                              <a:solidFill>
                                <a:srgbClr val="3E2319"/>
                              </a:solidFill>
                              <a:latin typeface="Cambria Math" panose="02040503050406030204" pitchFamily="18" charset="0"/>
                            </a:rPr>
                            <m:t>𝑟</m:t>
                          </m:r>
                        </m:e>
                        <m:sub>
                          <m:r>
                            <m:rPr>
                              <m:sty m:val="p"/>
                            </m:rPr>
                            <a:rPr sz="2300" i="1">
                              <a:solidFill>
                                <a:srgbClr val="3E2319"/>
                              </a:solidFill>
                              <a:latin typeface="Cambria Math" panose="02040503050406030204" pitchFamily="18" charset="0"/>
                            </a:rPr>
                            <m:t>IV</m:t>
                          </m:r>
                        </m:sub>
                      </m:sSub>
                    </m:oMath>
                  </m:oMathPara>
                </a14:m>
                <a:endParaRPr sz="2300">
                  <a:solidFill>
                    <a:srgbClr val="3E231A"/>
                  </a:solidFill>
                </a:endParaRPr>
              </a:p>
            </p:txBody>
          </p:sp>
        </mc:Choice>
        <mc:Fallback xmlns="">
          <p:sp>
            <p:nvSpPr>
              <p:cNvPr id="366" name="方程"/>
              <p:cNvSpPr txBox="1">
                <a:spLocks noRot="1" noChangeAspect="1" noMove="1" noResize="1" noEditPoints="1" noAdjustHandles="1" noChangeArrowheads="1" noChangeShapeType="1" noTextEdit="1"/>
              </p:cNvSpPr>
              <p:nvPr/>
            </p:nvSpPr>
            <p:spPr>
              <a:xfrm>
                <a:off x="1699934" y="3750390"/>
                <a:ext cx="5135261" cy="966110"/>
              </a:xfrm>
              <a:prstGeom prst="rect">
                <a:avLst/>
              </a:prstGeom>
              <a:blipFill>
                <a:blip r:embed="rId3"/>
                <a:stretch>
                  <a:fillRect l="-739" t="-1299"/>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7" name="方程"/>
              <p:cNvSpPr txBox="1"/>
              <p:nvPr/>
            </p:nvSpPr>
            <p:spPr>
              <a:xfrm>
                <a:off x="7718945" y="3878937"/>
                <a:ext cx="1972706" cy="898209"/>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m:rPr>
                          <m:sty m:val="p"/>
                        </m:rPr>
                        <a:rPr sz="2300" i="1">
                          <a:solidFill>
                            <a:srgbClr val="3E2319"/>
                          </a:solidFill>
                          <a:latin typeface="Cambria Math" panose="02040503050406030204" pitchFamily="18" charset="0"/>
                        </a:rPr>
                        <m:t>Δ</m:t>
                      </m:r>
                      <m:sSub>
                        <m:sSubPr>
                          <m:ctrlPr>
                            <a:rPr sz="2300" i="1">
                              <a:solidFill>
                                <a:srgbClr val="3E2319"/>
                              </a:solidFill>
                              <a:latin typeface="Cambria Math" panose="02040503050406030204" pitchFamily="18" charset="0"/>
                            </a:rPr>
                          </m:ctrlPr>
                        </m:sSubPr>
                        <m:e>
                          <m:r>
                            <a:rPr sz="2300" i="1">
                              <a:solidFill>
                                <a:srgbClr val="3E2319"/>
                              </a:solidFill>
                              <a:latin typeface="Cambria Math" panose="02040503050406030204" pitchFamily="18" charset="0"/>
                            </a:rPr>
                            <m:t>𝑟</m:t>
                          </m:r>
                        </m:e>
                        <m:sub>
                          <m:r>
                            <m:rPr>
                              <m:sty m:val="p"/>
                            </m:rPr>
                            <a:rPr sz="2300" i="1">
                              <a:solidFill>
                                <a:srgbClr val="3E2319"/>
                              </a:solidFill>
                              <a:latin typeface="Cambria Math" panose="02040503050406030204" pitchFamily="18" charset="0"/>
                            </a:rPr>
                            <m:t>IV</m:t>
                          </m:r>
                        </m:sub>
                      </m:sSub>
                      <m:r>
                        <a:rPr sz="2300" i="1">
                          <a:solidFill>
                            <a:srgbClr val="3E2319"/>
                          </a:solidFill>
                          <a:latin typeface="Cambria Math" panose="02040503050406030204" pitchFamily="18" charset="0"/>
                        </a:rPr>
                        <m:t>≡</m:t>
                      </m:r>
                      <m:r>
                        <a:rPr sz="2300" i="1">
                          <a:solidFill>
                            <a:srgbClr val="FF0000"/>
                          </a:solidFill>
                          <a:latin typeface="Cambria Math" panose="02040503050406030204" pitchFamily="18" charset="0"/>
                        </a:rPr>
                        <m:t>−</m:t>
                      </m:r>
                      <m:rad>
                        <m:radPr>
                          <m:degHide m:val="on"/>
                          <m:ctrlPr>
                            <a:rPr sz="2300" i="1">
                              <a:solidFill>
                                <a:srgbClr val="FF0000"/>
                              </a:solidFill>
                              <a:latin typeface="Cambria Math" panose="02040503050406030204" pitchFamily="18" charset="0"/>
                            </a:rPr>
                          </m:ctrlPr>
                        </m:radPr>
                        <m:deg/>
                        <m:e>
                          <m:f>
                            <m:fPr>
                              <m:ctrlPr>
                                <a:rPr sz="2300" i="1">
                                  <a:solidFill>
                                    <a:srgbClr val="FF0000"/>
                                  </a:solidFill>
                                  <a:latin typeface="Cambria Math" panose="02040503050406030204" pitchFamily="18" charset="0"/>
                                </a:rPr>
                              </m:ctrlPr>
                            </m:fPr>
                            <m:num>
                              <m:r>
                                <a:rPr sz="2300" i="1">
                                  <a:solidFill>
                                    <a:srgbClr val="FF0000"/>
                                  </a:solidFill>
                                  <a:latin typeface="Cambria Math" panose="02040503050406030204" pitchFamily="18" charset="0"/>
                                </a:rPr>
                                <m:t>1</m:t>
                              </m:r>
                            </m:num>
                            <m:den>
                              <m:r>
                                <a:rPr sz="2300" i="1">
                                  <a:solidFill>
                                    <a:srgbClr val="FF0000"/>
                                  </a:solidFill>
                                  <a:latin typeface="Cambria Math" panose="02040503050406030204" pitchFamily="18" charset="0"/>
                                </a:rPr>
                                <m:t>2</m:t>
                              </m:r>
                              <m:r>
                                <a:rPr sz="2300" i="1">
                                  <a:solidFill>
                                    <a:srgbClr val="FF0000"/>
                                  </a:solidFill>
                                  <a:latin typeface="Cambria Math" panose="02040503050406030204" pitchFamily="18" charset="0"/>
                                </a:rPr>
                                <m:t>𝜇</m:t>
                              </m:r>
                              <m:r>
                                <m:rPr>
                                  <m:sty m:val="p"/>
                                </m:rPr>
                                <a:rPr sz="2300" i="1">
                                  <a:solidFill>
                                    <a:srgbClr val="FF0000"/>
                                  </a:solidFill>
                                  <a:latin typeface="Cambria Math" panose="02040503050406030204" pitchFamily="18" charset="0"/>
                                </a:rPr>
                                <m:t>Δ</m:t>
                              </m:r>
                            </m:den>
                          </m:f>
                        </m:e>
                      </m:rad>
                    </m:oMath>
                  </m:oMathPara>
                </a14:m>
                <a:endParaRPr sz="2300">
                  <a:solidFill>
                    <a:srgbClr val="3E231A"/>
                  </a:solidFill>
                </a:endParaRPr>
              </a:p>
            </p:txBody>
          </p:sp>
        </mc:Choice>
        <mc:Fallback xmlns="">
          <p:sp>
            <p:nvSpPr>
              <p:cNvPr id="367" name="方程"/>
              <p:cNvSpPr txBox="1">
                <a:spLocks noRot="1" noChangeAspect="1" noMove="1" noResize="1" noEditPoints="1" noAdjustHandles="1" noChangeArrowheads="1" noChangeShapeType="1" noTextEdit="1"/>
              </p:cNvSpPr>
              <p:nvPr/>
            </p:nvSpPr>
            <p:spPr>
              <a:xfrm>
                <a:off x="7718945" y="3878937"/>
                <a:ext cx="1972706" cy="898209"/>
              </a:xfrm>
              <a:prstGeom prst="rect">
                <a:avLst/>
              </a:prstGeom>
              <a:blipFill>
                <a:blip r:embed="rId4"/>
                <a:stretch>
                  <a:fillRect l="-1911" r="-2548" b="-13889"/>
                </a:stretch>
              </a:blipFill>
              <a:ln w="12700">
                <a:miter lim="400000"/>
              </a:ln>
            </p:spPr>
            <p:txBody>
              <a:bodyPr/>
              <a:lstStyle/>
              <a:p>
                <a:r>
                  <a:rPr lang="zh-CN" altLang="en-US">
                    <a:noFill/>
                  </a:rPr>
                  <a:t> </a:t>
                </a:r>
              </a:p>
            </p:txBody>
          </p:sp>
        </mc:Fallback>
      </mc:AlternateContent>
      <p:sp>
        <p:nvSpPr>
          <p:cNvPr id="368" name="Once a bare state considered, a near-threshold state can be non-composite state"/>
          <p:cNvSpPr txBox="1"/>
          <p:nvPr/>
        </p:nvSpPr>
        <p:spPr>
          <a:xfrm>
            <a:off x="522326" y="4946191"/>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Once a bare state considered, a near-threshold state can be non-composite state</a:t>
            </a:r>
          </a:p>
        </p:txBody>
      </p:sp>
      <p:sp>
        <p:nvSpPr>
          <p:cNvPr id="369" name="Kinugawa et al., PRC109(2024)045205, EPJA61(2025)154"/>
          <p:cNvSpPr txBox="1"/>
          <p:nvPr/>
        </p:nvSpPr>
        <p:spPr>
          <a:xfrm>
            <a:off x="6428699" y="5941422"/>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Kinugawa et al., PRC109(2024)045205, EPJA61(2025)154</a:t>
            </a:r>
          </a:p>
        </p:txBody>
      </p:sp>
      <mc:AlternateContent xmlns:mc="http://schemas.openxmlformats.org/markup-compatibility/2006" xmlns:a14="http://schemas.microsoft.com/office/drawing/2010/main">
        <mc:Choice Requires="a14">
          <p:sp>
            <p:nvSpPr>
              <p:cNvPr id="370" name="方程"/>
              <p:cNvSpPr txBox="1"/>
              <p:nvPr/>
            </p:nvSpPr>
            <p:spPr>
              <a:xfrm>
                <a:off x="1474882" y="5607968"/>
                <a:ext cx="4297040" cy="120239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a:rPr sz="2300" i="1">
                          <a:solidFill>
                            <a:srgbClr val="3E2319"/>
                          </a:solidFill>
                          <a:latin typeface="Cambria Math" panose="02040503050406030204" pitchFamily="18" charset="0"/>
                        </a:rPr>
                        <m:t>𝑋</m:t>
                      </m:r>
                      <m:r>
                        <a:rPr sz="2300" i="1">
                          <a:solidFill>
                            <a:srgbClr val="3E2319"/>
                          </a:solidFill>
                          <a:latin typeface="Cambria Math" panose="02040503050406030204" pitchFamily="18" charset="0"/>
                        </a:rPr>
                        <m:t>=</m:t>
                      </m:r>
                      <m:sSup>
                        <m:sSupPr>
                          <m:ctrlPr>
                            <a:rPr sz="2300" i="1">
                              <a:solidFill>
                                <a:srgbClr val="3E2319"/>
                              </a:solidFill>
                              <a:latin typeface="Cambria Math" panose="02040503050406030204" pitchFamily="18" charset="0"/>
                            </a:rPr>
                          </m:ctrlPr>
                        </m:sSupPr>
                        <m:e>
                          <m:d>
                            <m:dPr>
                              <m:begChr m:val="["/>
                              <m:endChr m:val="]"/>
                              <m:ctrlPr>
                                <a:rPr sz="2300" i="1">
                                  <a:solidFill>
                                    <a:srgbClr val="3E2319"/>
                                  </a:solidFill>
                                  <a:latin typeface="Cambria Math" panose="02040503050406030204" pitchFamily="18" charset="0"/>
                                </a:rPr>
                              </m:ctrlPr>
                            </m:dPr>
                            <m:e>
                              <m:r>
                                <a:rPr sz="2300" i="1">
                                  <a:solidFill>
                                    <a:srgbClr val="3E2319"/>
                                  </a:solidFill>
                                  <a:latin typeface="Cambria Math" panose="02040503050406030204" pitchFamily="18" charset="0"/>
                                </a:rPr>
                                <m:t>1+2</m:t>
                              </m:r>
                              <m:r>
                                <a:rPr sz="2300" i="1">
                                  <a:solidFill>
                                    <a:srgbClr val="3E2319"/>
                                  </a:solidFill>
                                  <a:latin typeface="Cambria Math" panose="02040503050406030204" pitchFamily="18" charset="0"/>
                                </a:rPr>
                                <m:t>𝜋</m:t>
                              </m:r>
                              <m:f>
                                <m:fPr>
                                  <m:ctrlPr>
                                    <a:rPr sz="2300" i="1">
                                      <a:solidFill>
                                        <a:srgbClr val="3E2319"/>
                                      </a:solidFill>
                                      <a:latin typeface="Cambria Math" panose="02040503050406030204" pitchFamily="18" charset="0"/>
                                    </a:rPr>
                                  </m:ctrlPr>
                                </m:fPr>
                                <m:num>
                                  <m:sSubSup>
                                    <m:sSubSupPr>
                                      <m:ctrlPr>
                                        <a:rPr sz="2300" i="1">
                                          <a:solidFill>
                                            <a:srgbClr val="3E2319"/>
                                          </a:solidFill>
                                          <a:latin typeface="Cambria Math" panose="02040503050406030204" pitchFamily="18" charset="0"/>
                                        </a:rPr>
                                      </m:ctrlPr>
                                    </m:sSubSupPr>
                                    <m:e>
                                      <m:r>
                                        <a:rPr sz="2300" i="1">
                                          <a:solidFill>
                                            <a:srgbClr val="3E2319"/>
                                          </a:solidFill>
                                          <a:latin typeface="Cambria Math" panose="02040503050406030204" pitchFamily="18" charset="0"/>
                                        </a:rPr>
                                        <m:t>𝑔</m:t>
                                      </m:r>
                                    </m:e>
                                    <m:sub>
                                      <m:r>
                                        <a:rPr sz="2300" i="1">
                                          <a:solidFill>
                                            <a:srgbClr val="3E2319"/>
                                          </a:solidFill>
                                          <a:latin typeface="Cambria Math" panose="02040503050406030204" pitchFamily="18" charset="0"/>
                                        </a:rPr>
                                        <m:t>0</m:t>
                                      </m:r>
                                    </m:sub>
                                    <m:sup>
                                      <m:r>
                                        <a:rPr sz="2300" i="1">
                                          <a:solidFill>
                                            <a:srgbClr val="3E2319"/>
                                          </a:solidFill>
                                          <a:latin typeface="Cambria Math" panose="02040503050406030204" pitchFamily="18" charset="0"/>
                                        </a:rPr>
                                        <m:t>2</m:t>
                                      </m:r>
                                    </m:sup>
                                  </m:sSubSup>
                                </m:num>
                                <m:den>
                                  <m:sSup>
                                    <m:sSupPr>
                                      <m:ctrlPr>
                                        <a:rPr sz="2300" i="1">
                                          <a:solidFill>
                                            <a:srgbClr val="3E2319"/>
                                          </a:solidFill>
                                          <a:latin typeface="Cambria Math" panose="02040503050406030204" pitchFamily="18" charset="0"/>
                                        </a:rPr>
                                      </m:ctrlPr>
                                    </m:sSupPr>
                                    <m:e>
                                      <m:d>
                                        <m:dPr>
                                          <m:ctrlPr>
                                            <a:rPr sz="2300" i="1">
                                              <a:solidFill>
                                                <a:srgbClr val="3E2319"/>
                                              </a:solidFill>
                                              <a:latin typeface="Cambria Math" panose="02040503050406030204" pitchFamily="18" charset="0"/>
                                            </a:rPr>
                                          </m:ctrlPr>
                                        </m:dPr>
                                        <m:e>
                                          <m:r>
                                            <a:rPr sz="2300" i="1">
                                              <a:solidFill>
                                                <a:srgbClr val="3E2319"/>
                                              </a:solidFill>
                                              <a:latin typeface="Cambria Math" panose="02040503050406030204" pitchFamily="18" charset="0"/>
                                            </a:rPr>
                                            <m:t>𝐵</m:t>
                                          </m:r>
                                          <m:r>
                                            <a:rPr sz="2300" i="1">
                                              <a:solidFill>
                                                <a:srgbClr val="3E2319"/>
                                              </a:solidFill>
                                              <a:latin typeface="Cambria Math" panose="02040503050406030204" pitchFamily="18" charset="0"/>
                                            </a:rPr>
                                            <m:t>+</m:t>
                                          </m:r>
                                          <m:sSub>
                                            <m:sSubPr>
                                              <m:ctrlPr>
                                                <a:rPr sz="2300" i="1">
                                                  <a:solidFill>
                                                    <a:srgbClr val="3E2319"/>
                                                  </a:solidFill>
                                                  <a:latin typeface="Cambria Math" panose="02040503050406030204" pitchFamily="18" charset="0"/>
                                                </a:rPr>
                                              </m:ctrlPr>
                                            </m:sSubPr>
                                            <m:e>
                                              <m:r>
                                                <a:rPr sz="2300" i="1">
                                                  <a:solidFill>
                                                    <a:srgbClr val="3E2319"/>
                                                  </a:solidFill>
                                                  <a:latin typeface="Cambria Math" panose="02040503050406030204" pitchFamily="18" charset="0"/>
                                                </a:rPr>
                                                <m:t>𝐸</m:t>
                                              </m:r>
                                            </m:e>
                                            <m:sub>
                                              <m:r>
                                                <a:rPr sz="2300" i="1">
                                                  <a:solidFill>
                                                    <a:srgbClr val="3E2319"/>
                                                  </a:solidFill>
                                                  <a:latin typeface="Cambria Math" panose="02040503050406030204" pitchFamily="18" charset="0"/>
                                                </a:rPr>
                                                <m:t>0</m:t>
                                              </m:r>
                                            </m:sub>
                                          </m:sSub>
                                        </m:e>
                                      </m:d>
                                    </m:e>
                                    <m:sup>
                                      <m:r>
                                        <a:rPr sz="2300" i="1">
                                          <a:solidFill>
                                            <a:srgbClr val="3E2319"/>
                                          </a:solidFill>
                                          <a:latin typeface="Cambria Math" panose="02040503050406030204" pitchFamily="18" charset="0"/>
                                        </a:rPr>
                                        <m:t>2</m:t>
                                      </m:r>
                                    </m:sup>
                                  </m:sSup>
                                </m:den>
                              </m:f>
                              <m:f>
                                <m:fPr>
                                  <m:ctrlPr>
                                    <a:rPr sz="2300" i="1">
                                      <a:solidFill>
                                        <a:srgbClr val="3E2319"/>
                                      </a:solidFill>
                                      <a:latin typeface="Cambria Math" panose="02040503050406030204" pitchFamily="18" charset="0"/>
                                    </a:rPr>
                                  </m:ctrlPr>
                                </m:fPr>
                                <m:num>
                                  <m:r>
                                    <a:rPr sz="2300" i="1">
                                      <a:solidFill>
                                        <a:srgbClr val="3E2319"/>
                                      </a:solidFill>
                                      <a:latin typeface="Cambria Math" panose="02040503050406030204" pitchFamily="18" charset="0"/>
                                    </a:rPr>
                                    <m:t>𝜅</m:t>
                                  </m:r>
                                </m:num>
                                <m:den>
                                  <m:r>
                                    <a:rPr sz="2300" i="1">
                                      <a:solidFill>
                                        <a:srgbClr val="3E2319"/>
                                      </a:solidFill>
                                      <a:latin typeface="Cambria Math" panose="02040503050406030204" pitchFamily="18" charset="0"/>
                                    </a:rPr>
                                    <m:t>𝜇</m:t>
                                  </m:r>
                                  <m:r>
                                    <a:rPr sz="2300" i="1">
                                      <a:solidFill>
                                        <a:srgbClr val="3E2319"/>
                                      </a:solidFill>
                                      <a:latin typeface="Cambria Math" panose="02040503050406030204" pitchFamily="18" charset="0"/>
                                    </a:rPr>
                                    <m:t>(</m:t>
                                  </m:r>
                                  <m:r>
                                    <a:rPr sz="2300" i="1">
                                      <a:solidFill>
                                        <a:srgbClr val="3E2319"/>
                                      </a:solidFill>
                                      <a:latin typeface="Cambria Math" panose="02040503050406030204" pitchFamily="18" charset="0"/>
                                    </a:rPr>
                                    <m:t>𝜇</m:t>
                                  </m:r>
                                  <m:r>
                                    <a:rPr sz="2300" i="1">
                                      <a:solidFill>
                                        <a:srgbClr val="3E2319"/>
                                      </a:solidFill>
                                      <a:latin typeface="Cambria Math" panose="02040503050406030204" pitchFamily="18" charset="0"/>
                                    </a:rPr>
                                    <m:t>+</m:t>
                                  </m:r>
                                  <m:r>
                                    <a:rPr sz="2300" i="1">
                                      <a:solidFill>
                                        <a:srgbClr val="3E2319"/>
                                      </a:solidFill>
                                      <a:latin typeface="Cambria Math" panose="02040503050406030204" pitchFamily="18" charset="0"/>
                                    </a:rPr>
                                    <m:t>𝜅</m:t>
                                  </m:r>
                                  <m:r>
                                    <a:rPr sz="2300" i="1">
                                      <a:solidFill>
                                        <a:srgbClr val="3E2319"/>
                                      </a:solidFill>
                                      <a:latin typeface="Cambria Math" panose="02040503050406030204" pitchFamily="18" charset="0"/>
                                    </a:rPr>
                                    <m:t>)</m:t>
                                  </m:r>
                                </m:den>
                              </m:f>
                            </m:e>
                          </m:d>
                        </m:e>
                        <m:sup>
                          <m:r>
                            <a:rPr sz="2300" i="1">
                              <a:solidFill>
                                <a:srgbClr val="3E2319"/>
                              </a:solidFill>
                              <a:latin typeface="Cambria Math" panose="02040503050406030204" pitchFamily="18" charset="0"/>
                            </a:rPr>
                            <m:t>−1</m:t>
                          </m:r>
                        </m:sup>
                      </m:sSup>
                    </m:oMath>
                  </m:oMathPara>
                </a14:m>
                <a:endParaRPr sz="2300">
                  <a:solidFill>
                    <a:srgbClr val="3E231A"/>
                  </a:solidFill>
                </a:endParaRPr>
              </a:p>
            </p:txBody>
          </p:sp>
        </mc:Choice>
        <mc:Fallback xmlns="">
          <p:sp>
            <p:nvSpPr>
              <p:cNvPr id="370" name="方程"/>
              <p:cNvSpPr txBox="1">
                <a:spLocks noRot="1" noChangeAspect="1" noMove="1" noResize="1" noEditPoints="1" noAdjustHandles="1" noChangeArrowheads="1" noChangeShapeType="1" noTextEdit="1"/>
              </p:cNvSpPr>
              <p:nvPr/>
            </p:nvSpPr>
            <p:spPr>
              <a:xfrm>
                <a:off x="1474882" y="5607968"/>
                <a:ext cx="4297040" cy="1202396"/>
              </a:xfrm>
              <a:prstGeom prst="rect">
                <a:avLst/>
              </a:prstGeom>
              <a:blipFill>
                <a:blip r:embed="rId5"/>
                <a:stretch>
                  <a:fillRect l="-2360" r="-2950"/>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1" name="The compositeness can vary from 0 to 1 by fine tuning"/>
              <p:cNvSpPr txBox="1"/>
              <p:nvPr/>
            </p:nvSpPr>
            <p:spPr>
              <a:xfrm>
                <a:off x="814022" y="7116853"/>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r>
                  <a:t>The compositeness can vary from 0 to 1 by fine tuning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𝐸</m:t>
                        </m:r>
                      </m:e>
                      <m:sub>
                        <m:r>
                          <a:rPr sz="2750" i="1">
                            <a:solidFill>
                              <a:srgbClr val="000000"/>
                            </a:solidFill>
                            <a:latin typeface="Cambria Math" panose="02040503050406030204" pitchFamily="18" charset="0"/>
                          </a:rPr>
                          <m:t>0</m:t>
                        </m:r>
                      </m:sub>
                    </m:sSub>
                  </m:oMath>
                </a14:m>
                <a:endParaRPr/>
              </a:p>
            </p:txBody>
          </p:sp>
        </mc:Choice>
        <mc:Fallback xmlns="">
          <p:sp>
            <p:nvSpPr>
              <p:cNvPr id="371" name="The compositeness can vary from 0 to 1 by fine tuning"/>
              <p:cNvSpPr txBox="1">
                <a:spLocks noRot="1" noChangeAspect="1" noMove="1" noResize="1" noEditPoints="1" noAdjustHandles="1" noChangeArrowheads="1" noChangeShapeType="1" noTextEdit="1"/>
              </p:cNvSpPr>
              <p:nvPr/>
            </p:nvSpPr>
            <p:spPr>
              <a:xfrm>
                <a:off x="814022" y="7116853"/>
                <a:ext cx="11960148" cy="542287"/>
              </a:xfrm>
              <a:prstGeom prst="rect">
                <a:avLst/>
              </a:prstGeom>
              <a:blipFill>
                <a:blip r:embed="rId6"/>
                <a:stretch>
                  <a:fillRect l="-1273" b="-3953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372" name="Finite range correction to compositeness"/>
          <p:cNvSpPr txBox="1"/>
          <p:nvPr/>
        </p:nvSpPr>
        <p:spPr>
          <a:xfrm>
            <a:off x="522326" y="7820000"/>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Finite range correction to compositeness</a:t>
            </a:r>
          </a:p>
        </p:txBody>
      </p:sp>
      <p:sp>
        <p:nvSpPr>
          <p:cNvPr id="373" name="Li et al., PRD105(2022)071501, Song et al., EPJA58(2022)133, Albaladejo et al., EPJC82(2022)724, Kinugawa et al., PRC106(2022)015205, Yin et al., PRC110(2024)055202"/>
          <p:cNvSpPr txBox="1"/>
          <p:nvPr/>
        </p:nvSpPr>
        <p:spPr>
          <a:xfrm>
            <a:off x="601431" y="8428089"/>
            <a:ext cx="2956154" cy="4199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rPr dirty="0"/>
              <a:t>Li et al., PRD105(2022)071501, </a:t>
            </a:r>
          </a:p>
        </p:txBody>
      </p:sp>
      <p:pic>
        <p:nvPicPr>
          <p:cNvPr id="4" name="图片 3">
            <a:extLst>
              <a:ext uri="{FF2B5EF4-FFF2-40B4-BE49-F238E27FC236}">
                <a16:creationId xmlns:a16="http://schemas.microsoft.com/office/drawing/2014/main" id="{4626DB7D-6CE7-70A7-D666-D4C0F44A20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46638" y="7790432"/>
            <a:ext cx="3174420" cy="790781"/>
          </a:xfrm>
          <a:prstGeom prst="rect">
            <a:avLst/>
          </a:prstGeom>
        </p:spPr>
      </p:pic>
      <p:sp>
        <p:nvSpPr>
          <p:cNvPr id="20" name="Li et al., PRD105(2022)071501, Song et al., EPJA58(2022)133, Albaladejo et al., EPJC82(2022)724, Kinugawa et al., PRC106(2022)015205, Yin et al., PRC110(2024)055202">
            <a:extLst>
              <a:ext uri="{FF2B5EF4-FFF2-40B4-BE49-F238E27FC236}">
                <a16:creationId xmlns:a16="http://schemas.microsoft.com/office/drawing/2014/main" id="{6062D772-45A3-7708-C349-97C00D1C2AC4}"/>
              </a:ext>
            </a:extLst>
          </p:cNvPr>
          <p:cNvSpPr txBox="1"/>
          <p:nvPr/>
        </p:nvSpPr>
        <p:spPr>
          <a:xfrm>
            <a:off x="655222" y="8880084"/>
            <a:ext cx="11630482" cy="4199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rPr dirty="0"/>
              <a:t>Song et al., EPJA58(2022)133, </a:t>
            </a:r>
            <a:r>
              <a:rPr dirty="0" err="1"/>
              <a:t>Albaladejo</a:t>
            </a:r>
            <a:r>
              <a:rPr dirty="0"/>
              <a:t> et al., EPJC82(2022)724, Kinugawa et al., PRC106(2022)015205, Yin et al., PRC110(2024)055202</a:t>
            </a:r>
          </a:p>
        </p:txBody>
      </p:sp>
      <p:sp>
        <p:nvSpPr>
          <p:cNvPr id="21" name="Talk by Alessandro Pilloni on Mon.">
            <a:extLst>
              <a:ext uri="{FF2B5EF4-FFF2-40B4-BE49-F238E27FC236}">
                <a16:creationId xmlns:a16="http://schemas.microsoft.com/office/drawing/2014/main" id="{2EF61940-01D8-4352-6E56-924BE50A8BA1}"/>
              </a:ext>
            </a:extLst>
          </p:cNvPr>
          <p:cNvSpPr txBox="1"/>
          <p:nvPr/>
        </p:nvSpPr>
        <p:spPr>
          <a:xfrm>
            <a:off x="6835195" y="8426555"/>
            <a:ext cx="4205448" cy="525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rPr dirty="0"/>
              <a:t>Talk by </a:t>
            </a:r>
            <a:r>
              <a:rPr lang="en-US" dirty="0" err="1"/>
              <a:t>Eulogio</a:t>
            </a:r>
            <a:r>
              <a:rPr lang="en-US" dirty="0"/>
              <a:t> </a:t>
            </a:r>
            <a:r>
              <a:rPr lang="en-US" dirty="0" err="1"/>
              <a:t>Oset</a:t>
            </a:r>
            <a:r>
              <a:rPr lang="en-US" dirty="0"/>
              <a:t> </a:t>
            </a:r>
            <a:r>
              <a:rPr dirty="0"/>
              <a:t>on Mon.</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 name="Partners in various symmetries"/>
          <p:cNvSpPr txBox="1"/>
          <p:nvPr/>
        </p:nvSpPr>
        <p:spPr>
          <a:xfrm>
            <a:off x="320280" y="108804"/>
            <a:ext cx="7996145"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Partners in various symmetries</a:t>
            </a:r>
          </a:p>
        </p:txBody>
      </p:sp>
      <p:sp>
        <p:nvSpPr>
          <p:cNvPr id="376" name="幻灯片编号"/>
          <p:cNvSpPr txBox="1">
            <a:spLocks noGrp="1"/>
          </p:cNvSpPr>
          <p:nvPr>
            <p:ph type="sldNum" sz="quarter" idx="4294967295"/>
          </p:nvPr>
        </p:nvSpPr>
        <p:spPr>
          <a:xfrm>
            <a:off x="6355159" y="9296399"/>
            <a:ext cx="287760"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sp>
        <p:nvSpPr>
          <p:cNvPr id="377" name="Various scenarios"/>
          <p:cNvSpPr txBox="1"/>
          <p:nvPr/>
        </p:nvSpPr>
        <p:spPr>
          <a:xfrm>
            <a:off x="506344"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Various scenarios</a:t>
            </a:r>
          </a:p>
        </p:txBody>
      </p:sp>
      <p:sp>
        <p:nvSpPr>
          <p:cNvPr id="378" name="HM picture"/>
          <p:cNvSpPr txBox="1"/>
          <p:nvPr/>
        </p:nvSpPr>
        <p:spPr>
          <a:xfrm>
            <a:off x="1458185" y="3794222"/>
            <a:ext cx="202784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000000"/>
                </a:solidFill>
                <a:latin typeface="Palatino"/>
                <a:ea typeface="Palatino"/>
                <a:cs typeface="Palatino"/>
                <a:sym typeface="Palatino"/>
              </a:defRPr>
            </a:lvl1pPr>
          </a:lstStyle>
          <a:p>
            <a:r>
              <a:t>HM picture</a:t>
            </a:r>
          </a:p>
        </p:txBody>
      </p:sp>
      <p:sp>
        <p:nvSpPr>
          <p:cNvPr id="379" name="Compact tetra quark"/>
          <p:cNvSpPr txBox="1"/>
          <p:nvPr/>
        </p:nvSpPr>
        <p:spPr>
          <a:xfrm>
            <a:off x="4723367" y="3794222"/>
            <a:ext cx="2703581"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000000"/>
                </a:solidFill>
                <a:latin typeface="Palatino"/>
                <a:ea typeface="Palatino"/>
                <a:cs typeface="Palatino"/>
                <a:sym typeface="Palatino"/>
              </a:defRPr>
            </a:lvl1pPr>
          </a:lstStyle>
          <a:p>
            <a:r>
              <a:t>Compact tetra quark</a:t>
            </a:r>
          </a:p>
        </p:txBody>
      </p:sp>
      <p:sp>
        <p:nvSpPr>
          <p:cNvPr id="380" name="BO-quarkoniumlike state"/>
          <p:cNvSpPr txBox="1"/>
          <p:nvPr/>
        </p:nvSpPr>
        <p:spPr>
          <a:xfrm>
            <a:off x="8275356" y="3794222"/>
            <a:ext cx="3688768"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000000"/>
                </a:solidFill>
                <a:latin typeface="Palatino"/>
                <a:ea typeface="Palatino"/>
                <a:cs typeface="Palatino"/>
                <a:sym typeface="Palatino"/>
              </a:defRPr>
            </a:lvl1pPr>
          </a:lstStyle>
          <a:p>
            <a:r>
              <a:t>BO-quarkoniumlike state</a:t>
            </a:r>
          </a:p>
        </p:txBody>
      </p:sp>
      <p:sp>
        <p:nvSpPr>
          <p:cNvPr id="381" name="圆形"/>
          <p:cNvSpPr/>
          <p:nvPr/>
        </p:nvSpPr>
        <p:spPr>
          <a:xfrm>
            <a:off x="2241894" y="2250060"/>
            <a:ext cx="460429" cy="457201"/>
          </a:xfrm>
          <a:prstGeom prst="ellipse">
            <a:avLst/>
          </a:prstGeom>
          <a:solidFill>
            <a:schemeClr val="accent5">
              <a:hueOff val="-204775"/>
              <a:satOff val="-51551"/>
              <a:lumOff val="27260"/>
            </a:scheme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2" name="圆形"/>
          <p:cNvSpPr/>
          <p:nvPr/>
        </p:nvSpPr>
        <p:spPr>
          <a:xfrm>
            <a:off x="1299340" y="2656602"/>
            <a:ext cx="460429" cy="457201"/>
          </a:xfrm>
          <a:prstGeom prst="ellipse">
            <a:avLst/>
          </a:prstGeom>
          <a:solidFill>
            <a:srgbClr val="CBCBCB"/>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3" name="圆形"/>
          <p:cNvSpPr/>
          <p:nvPr/>
        </p:nvSpPr>
        <p:spPr>
          <a:xfrm>
            <a:off x="2459432" y="2569305"/>
            <a:ext cx="347530" cy="345014"/>
          </a:xfrm>
          <a:prstGeom prst="ellipse">
            <a:avLst/>
          </a:prstGeom>
          <a:solidFill>
            <a:srgbClr val="CBCBCB"/>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4" name="圆形"/>
          <p:cNvSpPr/>
          <p:nvPr/>
        </p:nvSpPr>
        <p:spPr>
          <a:xfrm>
            <a:off x="1529032" y="2988002"/>
            <a:ext cx="347530" cy="345014"/>
          </a:xfrm>
          <a:prstGeom prst="ellipse">
            <a:avLst/>
          </a:prstGeom>
          <a:solidFill>
            <a:schemeClr val="accent5">
              <a:hueOff val="-204775"/>
              <a:satOff val="-51551"/>
              <a:lumOff val="27260"/>
            </a:scheme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5" name="椭圆形"/>
          <p:cNvSpPr/>
          <p:nvPr/>
        </p:nvSpPr>
        <p:spPr>
          <a:xfrm>
            <a:off x="1055642" y="1957482"/>
            <a:ext cx="2027846" cy="1568660"/>
          </a:xfrm>
          <a:prstGeom prst="ellipse">
            <a:avLst/>
          </a:prstGeom>
          <a:ln w="25400">
            <a:solidFill>
              <a:schemeClr val="accent2"/>
            </a:solidFill>
            <a:custDash>
              <a:ds d="200000" sp="200000"/>
            </a:custDash>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6" name="椭圆形"/>
          <p:cNvSpPr/>
          <p:nvPr/>
        </p:nvSpPr>
        <p:spPr>
          <a:xfrm>
            <a:off x="5226132" y="2066463"/>
            <a:ext cx="1365499" cy="1281879"/>
          </a:xfrm>
          <a:prstGeom prst="ellipse">
            <a:avLst/>
          </a:prstGeom>
          <a:ln w="25400">
            <a:solidFill>
              <a:schemeClr val="accent2"/>
            </a:solidFill>
            <a:custDash>
              <a:ds d="200000" sp="200000"/>
            </a:custDash>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7" name="圆形"/>
          <p:cNvSpPr/>
          <p:nvPr/>
        </p:nvSpPr>
        <p:spPr>
          <a:xfrm>
            <a:off x="6002945" y="2478802"/>
            <a:ext cx="460429" cy="457201"/>
          </a:xfrm>
          <a:prstGeom prst="ellipse">
            <a:avLst/>
          </a:prstGeom>
          <a:solidFill>
            <a:schemeClr val="accent5">
              <a:hueOff val="-204775"/>
              <a:satOff val="-51551"/>
              <a:lumOff val="27260"/>
            </a:scheme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8" name="圆形"/>
          <p:cNvSpPr/>
          <p:nvPr/>
        </p:nvSpPr>
        <p:spPr>
          <a:xfrm>
            <a:off x="5376396" y="2569305"/>
            <a:ext cx="460430" cy="457201"/>
          </a:xfrm>
          <a:prstGeom prst="ellipse">
            <a:avLst/>
          </a:prstGeom>
          <a:solidFill>
            <a:srgbClr val="CBCBCB"/>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89" name="圆形"/>
          <p:cNvSpPr/>
          <p:nvPr/>
        </p:nvSpPr>
        <p:spPr>
          <a:xfrm>
            <a:off x="5649244" y="2712696"/>
            <a:ext cx="347530" cy="345013"/>
          </a:xfrm>
          <a:prstGeom prst="ellipse">
            <a:avLst/>
          </a:prstGeom>
          <a:solidFill>
            <a:srgbClr val="CBCBCB"/>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90" name="圆形"/>
          <p:cNvSpPr/>
          <p:nvPr/>
        </p:nvSpPr>
        <p:spPr>
          <a:xfrm>
            <a:off x="5901393" y="2250060"/>
            <a:ext cx="347530" cy="345013"/>
          </a:xfrm>
          <a:prstGeom prst="ellipse">
            <a:avLst/>
          </a:prstGeom>
          <a:solidFill>
            <a:schemeClr val="accent5">
              <a:hueOff val="-204775"/>
              <a:satOff val="-51551"/>
              <a:lumOff val="27260"/>
            </a:scheme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91" name="椭圆形"/>
          <p:cNvSpPr/>
          <p:nvPr/>
        </p:nvSpPr>
        <p:spPr>
          <a:xfrm>
            <a:off x="8562530" y="2013576"/>
            <a:ext cx="2338460" cy="1568660"/>
          </a:xfrm>
          <a:prstGeom prst="ellipse">
            <a:avLst/>
          </a:prstGeom>
          <a:ln w="25400">
            <a:solidFill>
              <a:schemeClr val="accent2"/>
            </a:solidFill>
            <a:custDash>
              <a:ds d="200000" sp="200000"/>
            </a:custDash>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92" name="圆形"/>
          <p:cNvSpPr/>
          <p:nvPr/>
        </p:nvSpPr>
        <p:spPr>
          <a:xfrm>
            <a:off x="10281515" y="2569305"/>
            <a:ext cx="460429" cy="457201"/>
          </a:xfrm>
          <a:prstGeom prst="ellipse">
            <a:avLst/>
          </a:prstGeom>
          <a:solidFill>
            <a:schemeClr val="accent5">
              <a:hueOff val="-204775"/>
              <a:satOff val="-51551"/>
              <a:lumOff val="27260"/>
            </a:scheme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93" name="圆形"/>
          <p:cNvSpPr/>
          <p:nvPr/>
        </p:nvSpPr>
        <p:spPr>
          <a:xfrm>
            <a:off x="8721576" y="2558463"/>
            <a:ext cx="460430" cy="457201"/>
          </a:xfrm>
          <a:prstGeom prst="ellipse">
            <a:avLst/>
          </a:prstGeom>
          <a:solidFill>
            <a:srgbClr val="CBCBCB"/>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94" name="圆形"/>
          <p:cNvSpPr/>
          <p:nvPr/>
        </p:nvSpPr>
        <p:spPr>
          <a:xfrm>
            <a:off x="9769457" y="2625399"/>
            <a:ext cx="347530" cy="345014"/>
          </a:xfrm>
          <a:prstGeom prst="ellipse">
            <a:avLst/>
          </a:prstGeom>
          <a:solidFill>
            <a:srgbClr val="CBCBCB">
              <a:alpha val="50363"/>
            </a:srgb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sp>
        <p:nvSpPr>
          <p:cNvPr id="395" name="圆形"/>
          <p:cNvSpPr/>
          <p:nvPr/>
        </p:nvSpPr>
        <p:spPr>
          <a:xfrm>
            <a:off x="9557995" y="2625399"/>
            <a:ext cx="347530" cy="345014"/>
          </a:xfrm>
          <a:prstGeom prst="ellipse">
            <a:avLst/>
          </a:prstGeom>
          <a:solidFill>
            <a:schemeClr val="accent5">
              <a:hueOff val="-204775"/>
              <a:satOff val="-51551"/>
              <a:lumOff val="27260"/>
              <a:alpha val="40041"/>
            </a:schemeClr>
          </a:solidFill>
          <a:ln w="12700">
            <a:miter lim="400000"/>
          </a:ln>
          <a:effectLst>
            <a:outerShdw blurRad="50800" dist="25400" dir="5400000" rotWithShape="0">
              <a:srgbClr val="000000">
                <a:alpha val="25000"/>
              </a:srgbClr>
            </a:outerShdw>
          </a:effectLst>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p:pic>
        <p:nvPicPr>
          <p:cNvPr id="396" name="截屏2026-09-01 09.25.51.png" descr="截屏2026-09-01 09.25.51.png"/>
          <p:cNvPicPr>
            <a:picLocks noChangeAspect="1"/>
          </p:cNvPicPr>
          <p:nvPr/>
        </p:nvPicPr>
        <p:blipFill>
          <a:blip r:embed="rId2"/>
          <a:stretch>
            <a:fillRect/>
          </a:stretch>
        </p:blipFill>
        <p:spPr>
          <a:xfrm>
            <a:off x="8051876" y="4215812"/>
            <a:ext cx="3610547" cy="4746258"/>
          </a:xfrm>
          <a:prstGeom prst="rect">
            <a:avLst/>
          </a:prstGeom>
          <a:ln w="12700">
            <a:miter lim="400000"/>
          </a:ln>
        </p:spPr>
      </p:pic>
      <p:sp>
        <p:nvSpPr>
          <p:cNvPr id="397" name="Brambilla et al., arXiv:2608.04105[hep-ph]"/>
          <p:cNvSpPr txBox="1"/>
          <p:nvPr/>
        </p:nvSpPr>
        <p:spPr>
          <a:xfrm>
            <a:off x="7497967" y="9027920"/>
            <a:ext cx="4890509"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Brambilla et al., arXiv:2608.04105[hep-ph]</a:t>
            </a:r>
          </a:p>
        </p:txBody>
      </p:sp>
      <p:pic>
        <p:nvPicPr>
          <p:cNvPr id="398" name="截屏2026-09-01 10.19.12.png" descr="截屏2026-09-01 10.19.12.png"/>
          <p:cNvPicPr>
            <a:picLocks noChangeAspect="1"/>
          </p:cNvPicPr>
          <p:nvPr/>
        </p:nvPicPr>
        <p:blipFill>
          <a:blip r:embed="rId3"/>
          <a:stretch>
            <a:fillRect/>
          </a:stretch>
        </p:blipFill>
        <p:spPr>
          <a:xfrm>
            <a:off x="4001223" y="4425310"/>
            <a:ext cx="4463874" cy="2727923"/>
          </a:xfrm>
          <a:prstGeom prst="rect">
            <a:avLst/>
          </a:prstGeom>
          <a:ln w="12700">
            <a:miter lim="400000"/>
          </a:ln>
        </p:spPr>
      </p:pic>
      <mc:AlternateContent xmlns:mc="http://schemas.openxmlformats.org/markup-compatibility/2006" xmlns:a14="http://schemas.microsoft.com/office/drawing/2010/main">
        <mc:Choice Requires="a14">
          <p:sp>
            <p:nvSpPr>
              <p:cNvPr id="399" name="方程"/>
              <p:cNvSpPr txBox="1"/>
              <p:nvPr/>
            </p:nvSpPr>
            <p:spPr>
              <a:xfrm>
                <a:off x="5242918" y="6771342"/>
                <a:ext cx="276607" cy="15316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a:rPr sz="1500" i="1">
                          <a:solidFill>
                            <a:srgbClr val="971700"/>
                          </a:solidFill>
                          <a:latin typeface="Cambria Math" panose="02040503050406030204" pitchFamily="18" charset="0"/>
                        </a:rPr>
                        <m:t>𝐷</m:t>
                      </m:r>
                      <m:bar>
                        <m:barPr>
                          <m:pos m:val="top"/>
                          <m:ctrlPr>
                            <a:rPr sz="1500" i="1">
                              <a:solidFill>
                                <a:srgbClr val="971700"/>
                              </a:solidFill>
                              <a:latin typeface="Cambria Math" panose="02040503050406030204" pitchFamily="18" charset="0"/>
                            </a:rPr>
                          </m:ctrlPr>
                        </m:barPr>
                        <m:e>
                          <m:r>
                            <a:rPr sz="1500" i="1">
                              <a:solidFill>
                                <a:srgbClr val="971700"/>
                              </a:solidFill>
                              <a:latin typeface="Cambria Math" panose="02040503050406030204" pitchFamily="18" charset="0"/>
                            </a:rPr>
                            <m:t>𝐷</m:t>
                          </m:r>
                        </m:e>
                      </m:bar>
                    </m:oMath>
                  </m:oMathPara>
                </a14:m>
                <a:endParaRPr sz="1500">
                  <a:solidFill>
                    <a:srgbClr val="981800"/>
                  </a:solidFill>
                </a:endParaRPr>
              </a:p>
            </p:txBody>
          </p:sp>
        </mc:Choice>
        <mc:Fallback xmlns="">
          <p:sp>
            <p:nvSpPr>
              <p:cNvPr id="399" name="方程"/>
              <p:cNvSpPr txBox="1">
                <a:spLocks noRot="1" noChangeAspect="1" noMove="1" noResize="1" noEditPoints="1" noAdjustHandles="1" noChangeArrowheads="1" noChangeShapeType="1" noTextEdit="1"/>
              </p:cNvSpPr>
              <p:nvPr/>
            </p:nvSpPr>
            <p:spPr>
              <a:xfrm>
                <a:off x="5242918" y="6771342"/>
                <a:ext cx="276607" cy="153163"/>
              </a:xfrm>
              <a:prstGeom prst="rect">
                <a:avLst/>
              </a:prstGeom>
              <a:blipFill>
                <a:blip r:embed="rId4"/>
                <a:stretch>
                  <a:fillRect l="-21739" r="-21739" b="-53846"/>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0" name="方程"/>
              <p:cNvSpPr txBox="1"/>
              <p:nvPr/>
            </p:nvSpPr>
            <p:spPr>
              <a:xfrm>
                <a:off x="4883758" y="5712690"/>
                <a:ext cx="359093" cy="15316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a:rPr sz="1500" i="1">
                          <a:solidFill>
                            <a:srgbClr val="971700"/>
                          </a:solidFill>
                          <a:latin typeface="Cambria Math" panose="02040503050406030204" pitchFamily="18" charset="0"/>
                        </a:rPr>
                        <m:t>𝐷</m:t>
                      </m:r>
                      <m:sSup>
                        <m:sSupPr>
                          <m:ctrlPr>
                            <a:rPr sz="1500" i="1">
                              <a:solidFill>
                                <a:srgbClr val="971700"/>
                              </a:solidFill>
                              <a:latin typeface="Cambria Math" panose="02040503050406030204" pitchFamily="18" charset="0"/>
                            </a:rPr>
                          </m:ctrlPr>
                        </m:sSupPr>
                        <m:e>
                          <m:bar>
                            <m:barPr>
                              <m:pos m:val="top"/>
                              <m:ctrlPr>
                                <a:rPr sz="1500" i="1">
                                  <a:solidFill>
                                    <a:srgbClr val="971700"/>
                                  </a:solidFill>
                                  <a:latin typeface="Cambria Math" panose="02040503050406030204" pitchFamily="18" charset="0"/>
                                </a:rPr>
                              </m:ctrlPr>
                            </m:barPr>
                            <m:e>
                              <m:r>
                                <a:rPr sz="1500" i="1">
                                  <a:solidFill>
                                    <a:srgbClr val="971700"/>
                                  </a:solidFill>
                                  <a:latin typeface="Cambria Math" panose="02040503050406030204" pitchFamily="18" charset="0"/>
                                </a:rPr>
                                <m:t>𝐷</m:t>
                              </m:r>
                            </m:e>
                          </m:bar>
                        </m:e>
                        <m:sup>
                          <m:r>
                            <a:rPr sz="1500" i="1">
                              <a:solidFill>
                                <a:srgbClr val="971700"/>
                              </a:solidFill>
                              <a:latin typeface="Cambria Math" panose="02040503050406030204" pitchFamily="18" charset="0"/>
                            </a:rPr>
                            <m:t>∗</m:t>
                          </m:r>
                        </m:sup>
                      </m:sSup>
                    </m:oMath>
                  </m:oMathPara>
                </a14:m>
                <a:endParaRPr sz="1500">
                  <a:solidFill>
                    <a:srgbClr val="981800"/>
                  </a:solidFill>
                </a:endParaRPr>
              </a:p>
            </p:txBody>
          </p:sp>
        </mc:Choice>
        <mc:Fallback xmlns="">
          <p:sp>
            <p:nvSpPr>
              <p:cNvPr id="400" name="方程"/>
              <p:cNvSpPr txBox="1">
                <a:spLocks noRot="1" noChangeAspect="1" noMove="1" noResize="1" noEditPoints="1" noAdjustHandles="1" noChangeArrowheads="1" noChangeShapeType="1" noTextEdit="1"/>
              </p:cNvSpPr>
              <p:nvPr/>
            </p:nvSpPr>
            <p:spPr>
              <a:xfrm>
                <a:off x="4883758" y="5712690"/>
                <a:ext cx="359093" cy="153163"/>
              </a:xfrm>
              <a:prstGeom prst="rect">
                <a:avLst/>
              </a:prstGeom>
              <a:blipFill>
                <a:blip r:embed="rId5"/>
                <a:stretch>
                  <a:fillRect l="-17241" t="-7692" r="-6897" b="-69231"/>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1" name="方程"/>
              <p:cNvSpPr txBox="1"/>
              <p:nvPr/>
            </p:nvSpPr>
            <p:spPr>
              <a:xfrm>
                <a:off x="5314608" y="4636107"/>
                <a:ext cx="455804" cy="153163"/>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p>
                        <m:sSupPr>
                          <m:ctrlPr>
                            <a:rPr sz="1500" i="1">
                              <a:solidFill>
                                <a:srgbClr val="971700"/>
                              </a:solidFill>
                              <a:latin typeface="Cambria Math" panose="02040503050406030204" pitchFamily="18" charset="0"/>
                            </a:rPr>
                          </m:ctrlPr>
                        </m:sSupPr>
                        <m:e>
                          <m:r>
                            <a:rPr sz="1500" i="1">
                              <a:solidFill>
                                <a:srgbClr val="971700"/>
                              </a:solidFill>
                              <a:latin typeface="Cambria Math" panose="02040503050406030204" pitchFamily="18" charset="0"/>
                            </a:rPr>
                            <m:t>𝐷</m:t>
                          </m:r>
                        </m:e>
                        <m:sup>
                          <m:r>
                            <a:rPr sz="1500" i="1">
                              <a:solidFill>
                                <a:srgbClr val="971700"/>
                              </a:solidFill>
                              <a:latin typeface="Cambria Math" panose="02040503050406030204" pitchFamily="18" charset="0"/>
                            </a:rPr>
                            <m:t>∗</m:t>
                          </m:r>
                        </m:sup>
                      </m:sSup>
                      <m:sSup>
                        <m:sSupPr>
                          <m:ctrlPr>
                            <a:rPr sz="1500" i="1">
                              <a:solidFill>
                                <a:srgbClr val="971700"/>
                              </a:solidFill>
                              <a:latin typeface="Cambria Math" panose="02040503050406030204" pitchFamily="18" charset="0"/>
                            </a:rPr>
                          </m:ctrlPr>
                        </m:sSupPr>
                        <m:e>
                          <m:bar>
                            <m:barPr>
                              <m:pos m:val="top"/>
                              <m:ctrlPr>
                                <a:rPr sz="1500" i="1">
                                  <a:solidFill>
                                    <a:srgbClr val="971700"/>
                                  </a:solidFill>
                                  <a:latin typeface="Cambria Math" panose="02040503050406030204" pitchFamily="18" charset="0"/>
                                </a:rPr>
                              </m:ctrlPr>
                            </m:barPr>
                            <m:e>
                              <m:r>
                                <a:rPr sz="1500" i="1">
                                  <a:solidFill>
                                    <a:srgbClr val="971700"/>
                                  </a:solidFill>
                                  <a:latin typeface="Cambria Math" panose="02040503050406030204" pitchFamily="18" charset="0"/>
                                </a:rPr>
                                <m:t>𝐷</m:t>
                              </m:r>
                            </m:e>
                          </m:bar>
                        </m:e>
                        <m:sup>
                          <m:r>
                            <a:rPr sz="1500" i="1">
                              <a:solidFill>
                                <a:srgbClr val="971700"/>
                              </a:solidFill>
                              <a:latin typeface="Cambria Math" panose="02040503050406030204" pitchFamily="18" charset="0"/>
                            </a:rPr>
                            <m:t>∗</m:t>
                          </m:r>
                        </m:sup>
                      </m:sSup>
                    </m:oMath>
                  </m:oMathPara>
                </a14:m>
                <a:endParaRPr sz="1500">
                  <a:solidFill>
                    <a:srgbClr val="981800"/>
                  </a:solidFill>
                </a:endParaRPr>
              </a:p>
            </p:txBody>
          </p:sp>
        </mc:Choice>
        <mc:Fallback xmlns="">
          <p:sp>
            <p:nvSpPr>
              <p:cNvPr id="401" name="方程"/>
              <p:cNvSpPr txBox="1">
                <a:spLocks noRot="1" noChangeAspect="1" noMove="1" noResize="1" noEditPoints="1" noAdjustHandles="1" noChangeArrowheads="1" noChangeShapeType="1" noTextEdit="1"/>
              </p:cNvSpPr>
              <p:nvPr/>
            </p:nvSpPr>
            <p:spPr>
              <a:xfrm>
                <a:off x="5314608" y="4636107"/>
                <a:ext cx="455804" cy="153163"/>
              </a:xfrm>
              <a:prstGeom prst="rect">
                <a:avLst/>
              </a:prstGeom>
              <a:blipFill>
                <a:blip r:embed="rId6"/>
                <a:stretch>
                  <a:fillRect l="-10811" t="-15385" r="-2703" b="-69231"/>
                </a:stretch>
              </a:blipFill>
              <a:ln w="12700">
                <a:miter lim="400000"/>
              </a:ln>
            </p:spPr>
            <p:txBody>
              <a:bodyPr/>
              <a:lstStyle/>
              <a:p>
                <a:r>
                  <a:rPr lang="zh-CN" altLang="en-US">
                    <a:noFill/>
                  </a:rPr>
                  <a:t> </a:t>
                </a:r>
              </a:p>
            </p:txBody>
          </p:sp>
        </mc:Fallback>
      </mc:AlternateContent>
      <p:sp>
        <p:nvSpPr>
          <p:cNvPr id="402" name="Esposito et al., Phys.Rept.668(2017)1"/>
          <p:cNvSpPr txBox="1"/>
          <p:nvPr/>
        </p:nvSpPr>
        <p:spPr>
          <a:xfrm>
            <a:off x="3463628" y="8261951"/>
            <a:ext cx="4890509"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Esposito et al., Phys.Rept.668(2017)1</a:t>
            </a:r>
          </a:p>
        </p:txBody>
      </p:sp>
      <p:sp>
        <p:nvSpPr>
          <p:cNvPr id="403" name="Guo et al., RMP90(2018)015004"/>
          <p:cNvSpPr txBox="1"/>
          <p:nvPr/>
        </p:nvSpPr>
        <p:spPr>
          <a:xfrm>
            <a:off x="322503" y="8261951"/>
            <a:ext cx="3688768"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Guo et al., RMP90(2018)015004</a:t>
            </a:r>
          </a:p>
        </p:txBody>
      </p:sp>
      <p:pic>
        <p:nvPicPr>
          <p:cNvPr id="404" name="截屏2026-09-05 07.44.51.png" descr="截屏2026-09-05 07.44.51.png"/>
          <p:cNvPicPr>
            <a:picLocks noChangeAspect="1"/>
          </p:cNvPicPr>
          <p:nvPr/>
        </p:nvPicPr>
        <p:blipFill>
          <a:blip r:embed="rId7"/>
          <a:stretch>
            <a:fillRect/>
          </a:stretch>
        </p:blipFill>
        <p:spPr>
          <a:xfrm>
            <a:off x="225181" y="4745147"/>
            <a:ext cx="3688768" cy="2310499"/>
          </a:xfrm>
          <a:prstGeom prst="rect">
            <a:avLst/>
          </a:prstGeom>
          <a:ln w="12700">
            <a:miter lim="400000"/>
          </a:ln>
        </p:spPr>
      </p:pic>
      <p:sp>
        <p:nvSpPr>
          <p:cNvPr id="405" name="Appear around relevant thresholds"/>
          <p:cNvSpPr txBox="1"/>
          <p:nvPr/>
        </p:nvSpPr>
        <p:spPr>
          <a:xfrm>
            <a:off x="786794" y="7195248"/>
            <a:ext cx="3027575" cy="927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000000"/>
                </a:solidFill>
                <a:latin typeface="Palatino"/>
                <a:ea typeface="Palatino"/>
                <a:cs typeface="Palatino"/>
                <a:sym typeface="Palatino"/>
              </a:defRPr>
            </a:lvl1pPr>
          </a:lstStyle>
          <a:p>
            <a:r>
              <a:t>Appear around relevant thresholds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7" name="Partners in various symmetries"/>
          <p:cNvSpPr txBox="1"/>
          <p:nvPr/>
        </p:nvSpPr>
        <p:spPr>
          <a:xfrm>
            <a:off x="320280" y="108804"/>
            <a:ext cx="7996145"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Partners in various symmetries</a:t>
            </a:r>
          </a:p>
        </p:txBody>
      </p:sp>
      <p:sp>
        <p:nvSpPr>
          <p:cNvPr id="408" name="幻灯片编号"/>
          <p:cNvSpPr txBox="1">
            <a:spLocks noGrp="1"/>
          </p:cNvSpPr>
          <p:nvPr>
            <p:ph type="sldNum" sz="quarter" idx="4294967295"/>
          </p:nvPr>
        </p:nvSpPr>
        <p:spPr>
          <a:xfrm>
            <a:off x="6326026" y="9296399"/>
            <a:ext cx="346026"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409" name="Consistent expression in BO potential"/>
          <p:cNvSpPr txBox="1"/>
          <p:nvPr/>
        </p:nvSpPr>
        <p:spPr>
          <a:xfrm>
            <a:off x="506344"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Consistent expression in BO potential</a:t>
            </a:r>
          </a:p>
        </p:txBody>
      </p:sp>
      <p:sp>
        <p:nvSpPr>
          <p:cNvPr id="410" name="Braaten et al., PLB863(2025)139386"/>
          <p:cNvSpPr txBox="1"/>
          <p:nvPr/>
        </p:nvSpPr>
        <p:spPr>
          <a:xfrm>
            <a:off x="828900" y="8622476"/>
            <a:ext cx="4890509"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Braaten et al., PLB863(2025)139386</a:t>
            </a:r>
          </a:p>
        </p:txBody>
      </p:sp>
      <p:grpSp>
        <p:nvGrpSpPr>
          <p:cNvPr id="413" name="成组"/>
          <p:cNvGrpSpPr/>
          <p:nvPr/>
        </p:nvGrpSpPr>
        <p:grpSpPr>
          <a:xfrm>
            <a:off x="1173652" y="2053149"/>
            <a:ext cx="3935264" cy="2759380"/>
            <a:chOff x="0" y="0"/>
            <a:chExt cx="3935262" cy="2759378"/>
          </a:xfrm>
        </p:grpSpPr>
        <p:pic>
          <p:nvPicPr>
            <p:cNvPr id="411" name="截屏2026-09-01 09.39.34.png" descr="截屏2026-09-01 09.39.34.png"/>
            <p:cNvPicPr>
              <a:picLocks noChangeAspect="1"/>
            </p:cNvPicPr>
            <p:nvPr/>
          </p:nvPicPr>
          <p:blipFill>
            <a:blip r:embed="rId2"/>
            <a:stretch>
              <a:fillRect/>
            </a:stretch>
          </p:blipFill>
          <p:spPr>
            <a:xfrm>
              <a:off x="0" y="133241"/>
              <a:ext cx="3935263" cy="2626138"/>
            </a:xfrm>
            <a:prstGeom prst="rect">
              <a:avLst/>
            </a:prstGeom>
            <a:ln w="12700" cap="flat">
              <a:noFill/>
              <a:miter lim="400000"/>
            </a:ln>
            <a:effectLst/>
          </p:spPr>
        </p:pic>
        <p:sp>
          <p:nvSpPr>
            <p:cNvPr id="412" name="圆角矩形"/>
            <p:cNvSpPr/>
            <p:nvPr/>
          </p:nvSpPr>
          <p:spPr>
            <a:xfrm>
              <a:off x="2020940" y="0"/>
              <a:ext cx="612695" cy="437688"/>
            </a:xfrm>
            <a:prstGeom prst="roundRect">
              <a:avLst>
                <a:gd name="adj" fmla="val 20998"/>
              </a:avLst>
            </a:prstGeom>
            <a:solidFill>
              <a:srgbClr val="FFFFFF"/>
            </a:solidFill>
            <a:ln w="12700" cap="flat">
              <a:noFill/>
              <a:miter lim="400000"/>
            </a:ln>
            <a:effectLst/>
          </p:spPr>
          <p:txBody>
            <a:bodyPr wrap="square" lIns="50800" tIns="50800" rIns="50800" bIns="50800" numCol="1" anchor="ctr">
              <a:noAutofit/>
            </a:bodyPr>
            <a:lstStyle/>
            <a:p>
              <a:pPr>
                <a:defRPr sz="3000">
                  <a:solidFill>
                    <a:srgbClr val="FFFFFF"/>
                  </a:solidFill>
                  <a:effectLst>
                    <a:outerShdw blurRad="76200" dist="12700" dir="5400000" rotWithShape="0">
                      <a:srgbClr val="000000">
                        <a:alpha val="50000"/>
                      </a:srgbClr>
                    </a:outerShdw>
                  </a:effectLst>
                </a:defRPr>
              </a:pPr>
              <a:endParaRPr/>
            </a:p>
          </p:txBody>
        </p:sp>
      </p:grpSp>
      <p:sp>
        <p:nvSpPr>
          <p:cNvPr id="414" name="BO-potential"/>
          <p:cNvSpPr txBox="1"/>
          <p:nvPr/>
        </p:nvSpPr>
        <p:spPr>
          <a:xfrm>
            <a:off x="2356349" y="1809499"/>
            <a:ext cx="1835612"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000000"/>
                </a:solidFill>
                <a:latin typeface="Palatino"/>
                <a:ea typeface="Palatino"/>
                <a:cs typeface="Palatino"/>
                <a:sym typeface="Palatino"/>
              </a:defRPr>
            </a:lvl1pPr>
          </a:lstStyle>
          <a:p>
            <a:r>
              <a:t>BO-potential</a:t>
            </a:r>
          </a:p>
        </p:txBody>
      </p:sp>
      <mc:AlternateContent xmlns:mc="http://schemas.openxmlformats.org/markup-compatibility/2006" xmlns:a14="http://schemas.microsoft.com/office/drawing/2010/main">
        <mc:Choice Requires="a14">
          <p:sp>
            <p:nvSpPr>
              <p:cNvPr id="415" name="potential"/>
              <p:cNvSpPr txBox="1"/>
              <p:nvPr/>
            </p:nvSpPr>
            <p:spPr>
              <a:xfrm>
                <a:off x="3750572" y="3544342"/>
                <a:ext cx="2425983" cy="34823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1500">
                    <a:solidFill>
                      <a:srgbClr val="000000"/>
                    </a:solidFill>
                    <a:latin typeface="Palatino"/>
                    <a:ea typeface="Palatino"/>
                    <a:cs typeface="Palatino"/>
                    <a:sym typeface="Palatino"/>
                  </a:defRPr>
                </a:pPr>
                <a14:m>
                  <m:oMath xmlns:m="http://schemas.openxmlformats.org/officeDocument/2006/math">
                    <m:r>
                      <a:rPr sz="1650" i="1">
                        <a:solidFill>
                          <a:srgbClr val="000000"/>
                        </a:solidFill>
                        <a:latin typeface="Cambria Math" panose="02040503050406030204" pitchFamily="18" charset="0"/>
                      </a:rPr>
                      <m:t>3−</m:t>
                    </m:r>
                    <m:sSup>
                      <m:sSupPr>
                        <m:ctrlPr>
                          <a:rPr sz="1650" i="1">
                            <a:solidFill>
                              <a:srgbClr val="000000"/>
                            </a:solidFill>
                            <a:latin typeface="Cambria Math" panose="02040503050406030204" pitchFamily="18" charset="0"/>
                          </a:rPr>
                        </m:ctrlPr>
                      </m:sSupPr>
                      <m:e>
                        <m:r>
                          <a:rPr sz="1650" i="1">
                            <a:solidFill>
                              <a:srgbClr val="000000"/>
                            </a:solidFill>
                            <a:latin typeface="Cambria Math" panose="02040503050406030204" pitchFamily="18" charset="0"/>
                          </a:rPr>
                          <m:t>3</m:t>
                        </m:r>
                      </m:e>
                      <m:sup>
                        <m:r>
                          <a:rPr sz="1650" i="1">
                            <a:solidFill>
                              <a:srgbClr val="000000"/>
                            </a:solidFill>
                            <a:latin typeface="Cambria Math" panose="02040503050406030204" pitchFamily="18" charset="0"/>
                          </a:rPr>
                          <m:t>∗</m:t>
                        </m:r>
                      </m:sup>
                    </m:sSup>
                  </m:oMath>
                </a14:m>
                <a:r>
                  <a:t> potential</a:t>
                </a:r>
              </a:p>
            </p:txBody>
          </p:sp>
        </mc:Choice>
        <mc:Fallback xmlns="">
          <p:sp>
            <p:nvSpPr>
              <p:cNvPr id="415" name="potential"/>
              <p:cNvSpPr txBox="1">
                <a:spLocks noRot="1" noChangeAspect="1" noMove="1" noResize="1" noEditPoints="1" noAdjustHandles="1" noChangeArrowheads="1" noChangeShapeType="1" noTextEdit="1"/>
              </p:cNvSpPr>
              <p:nvPr/>
            </p:nvSpPr>
            <p:spPr>
              <a:xfrm>
                <a:off x="3750572" y="3544342"/>
                <a:ext cx="2425983" cy="348233"/>
              </a:xfrm>
              <a:prstGeom prst="rect">
                <a:avLst/>
              </a:prstGeom>
              <a:blipFill>
                <a:blip r:embed="rId3"/>
                <a:stretch>
                  <a:fillRect l="-1042" b="-3103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6" name="potential"/>
              <p:cNvSpPr txBox="1"/>
              <p:nvPr/>
            </p:nvSpPr>
            <p:spPr>
              <a:xfrm>
                <a:off x="1791377" y="2564581"/>
                <a:ext cx="1505887" cy="34823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1500">
                    <a:solidFill>
                      <a:srgbClr val="000000"/>
                    </a:solidFill>
                    <a:latin typeface="Palatino"/>
                    <a:ea typeface="Palatino"/>
                    <a:cs typeface="Palatino"/>
                    <a:sym typeface="Palatino"/>
                  </a:defRPr>
                </a:pPr>
                <a14:m>
                  <m:oMath xmlns:m="http://schemas.openxmlformats.org/officeDocument/2006/math">
                    <m:r>
                      <a:rPr sz="1650" i="1">
                        <a:solidFill>
                          <a:srgbClr val="000000"/>
                        </a:solidFill>
                        <a:latin typeface="Cambria Math" panose="02040503050406030204" pitchFamily="18" charset="0"/>
                      </a:rPr>
                      <m:t>8</m:t>
                    </m:r>
                  </m:oMath>
                </a14:m>
                <a:r>
                  <a:t> potential</a:t>
                </a:r>
              </a:p>
            </p:txBody>
          </p:sp>
        </mc:Choice>
        <mc:Fallback xmlns="">
          <p:sp>
            <p:nvSpPr>
              <p:cNvPr id="416" name="potential"/>
              <p:cNvSpPr txBox="1">
                <a:spLocks noRot="1" noChangeAspect="1" noMove="1" noResize="1" noEditPoints="1" noAdjustHandles="1" noChangeArrowheads="1" noChangeShapeType="1" noTextEdit="1"/>
              </p:cNvSpPr>
              <p:nvPr/>
            </p:nvSpPr>
            <p:spPr>
              <a:xfrm>
                <a:off x="1791377" y="2564581"/>
                <a:ext cx="1505887" cy="348233"/>
              </a:xfrm>
              <a:prstGeom prst="rect">
                <a:avLst/>
              </a:prstGeom>
              <a:blipFill>
                <a:blip r:embed="rId4"/>
                <a:stretch>
                  <a:fillRect l="-1681" b="-3571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17" name="Bound state"/>
          <p:cNvSpPr txBox="1"/>
          <p:nvPr/>
        </p:nvSpPr>
        <p:spPr>
          <a:xfrm>
            <a:off x="2386924" y="4351898"/>
            <a:ext cx="242598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chemeClr val="accent5"/>
                </a:solidFill>
                <a:latin typeface="Palatino"/>
                <a:ea typeface="Palatino"/>
                <a:cs typeface="Palatino"/>
                <a:sym typeface="Palatino"/>
              </a:defRPr>
            </a:lvl1pPr>
          </a:lstStyle>
          <a:p>
            <a:r>
              <a:t>Bound state</a:t>
            </a:r>
          </a:p>
        </p:txBody>
      </p:sp>
      <p:sp>
        <p:nvSpPr>
          <p:cNvPr id="418" name="Resonance"/>
          <p:cNvSpPr txBox="1"/>
          <p:nvPr/>
        </p:nvSpPr>
        <p:spPr>
          <a:xfrm>
            <a:off x="1928292" y="3518942"/>
            <a:ext cx="242598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chemeClr val="accent5"/>
                </a:solidFill>
                <a:latin typeface="Palatino"/>
                <a:ea typeface="Palatino"/>
                <a:cs typeface="Palatino"/>
                <a:sym typeface="Palatino"/>
              </a:defRPr>
            </a:lvl1pPr>
          </a:lstStyle>
          <a:p>
            <a:r>
              <a:t>Resonance</a:t>
            </a:r>
          </a:p>
        </p:txBody>
      </p:sp>
      <p:sp>
        <p:nvSpPr>
          <p:cNvPr id="419" name="圆角矩形"/>
          <p:cNvSpPr/>
          <p:nvPr/>
        </p:nvSpPr>
        <p:spPr>
          <a:xfrm>
            <a:off x="1976476" y="3493542"/>
            <a:ext cx="1666953" cy="1258749"/>
          </a:xfrm>
          <a:prstGeom prst="roundRect">
            <a:avLst>
              <a:gd name="adj" fmla="val 15134"/>
            </a:avLst>
          </a:prstGeom>
          <a:solidFill>
            <a:srgbClr val="CBCBCB">
              <a:alpha val="36622"/>
            </a:srgbClr>
          </a:solidFill>
          <a:ln w="12700">
            <a:miter lim="400000"/>
          </a:ln>
        </p:spPr>
        <p:txBody>
          <a:bodyPr lIns="50800" tIns="50800" rIns="50800" bIns="50800" anchor="ctr"/>
          <a:lstStyle/>
          <a:p>
            <a:pPr>
              <a:defRPr sz="3000">
                <a:solidFill>
                  <a:srgbClr val="FFFFFF"/>
                </a:solidFill>
                <a:effectLst>
                  <a:outerShdw blurRad="76200" dist="12700" dir="5400000" rotWithShape="0">
                    <a:srgbClr val="000000">
                      <a:alpha val="50000"/>
                    </a:srgbClr>
                  </a:outerShdw>
                </a:effectLst>
              </a:defRPr>
            </a:pPr>
            <a:endParaRPr/>
          </a:p>
        </p:txBody>
      </p:sp>
      <mc:AlternateContent xmlns:mc="http://schemas.openxmlformats.org/markup-compatibility/2006" xmlns:a14="http://schemas.microsoft.com/office/drawing/2010/main">
        <mc:Choice Requires="a14">
          <p:sp>
            <p:nvSpPr>
              <p:cNvPr id="420" name="Gay region unknown, but smooth…"/>
              <p:cNvSpPr txBox="1"/>
              <p:nvPr/>
            </p:nvSpPr>
            <p:spPr>
              <a:xfrm>
                <a:off x="923409" y="5195617"/>
                <a:ext cx="5072997" cy="293908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r>
                  <a:t>Gay region unknown, but smooth</a:t>
                </a:r>
              </a:p>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r>
                  <a:t>Orange(1st one): no bound state </a:t>
                </a:r>
              </a:p>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r>
                  <a:t>Blue potential (3rd one): bound state or resonance, both of them close to open-flavor threshold</a:t>
                </a:r>
              </a:p>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14:m>
                  <m:oMath xmlns:m="http://schemas.openxmlformats.org/officeDocument/2006/math">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𝑉</m:t>
                        </m:r>
                      </m:e>
                      <m:sub>
                        <m:r>
                          <m:rPr>
                            <m:sty m:val="p"/>
                          </m:rPr>
                          <a:rPr sz="2200" i="1">
                            <a:solidFill>
                              <a:srgbClr val="000000"/>
                            </a:solidFill>
                            <a:latin typeface="Cambria Math" panose="02040503050406030204" pitchFamily="18" charset="0"/>
                          </a:rPr>
                          <m:t>SS</m:t>
                        </m:r>
                      </m:sub>
                    </m:sSub>
                    <m:d>
                      <m:dPr>
                        <m:ctrlPr>
                          <a:rPr sz="2200" i="1">
                            <a:solidFill>
                              <a:srgbClr val="000000"/>
                            </a:solidFill>
                            <a:latin typeface="Cambria Math" panose="02040503050406030204" pitchFamily="18" charset="0"/>
                          </a:rPr>
                        </m:ctrlPr>
                      </m:dPr>
                      <m:e>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𝑆</m:t>
                            </m:r>
                          </m:e>
                          <m:sub>
                            <m:r>
                              <a:rPr sz="2200" i="1">
                                <a:solidFill>
                                  <a:srgbClr val="000000"/>
                                </a:solidFill>
                                <a:latin typeface="Cambria Math" panose="02040503050406030204" pitchFamily="18" charset="0"/>
                              </a:rPr>
                              <m:t>1</m:t>
                            </m:r>
                          </m:sub>
                        </m:sSub>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𝑆</m:t>
                            </m:r>
                          </m:e>
                          <m:sub>
                            <m:r>
                              <a:rPr sz="2200" i="1">
                                <a:solidFill>
                                  <a:srgbClr val="000000"/>
                                </a:solidFill>
                                <a:latin typeface="Cambria Math" panose="02040503050406030204" pitchFamily="18" charset="0"/>
                              </a:rPr>
                              <m:t>2</m:t>
                            </m:r>
                          </m:sub>
                        </m:sSub>
                      </m:e>
                    </m:d>
                    <m:r>
                      <a:rPr sz="2200" i="1">
                        <a:solidFill>
                          <a:srgbClr val="000000"/>
                        </a:solidFill>
                        <a:latin typeface="Cambria Math" panose="02040503050406030204" pitchFamily="18" charset="0"/>
                      </a:rPr>
                      <m:t>=</m:t>
                    </m:r>
                    <m:r>
                      <m:rPr>
                        <m:sty m:val="p"/>
                      </m:rPr>
                      <a:rPr sz="2200" i="1">
                        <a:solidFill>
                          <a:srgbClr val="000000"/>
                        </a:solidFill>
                        <a:latin typeface="Cambria Math" panose="02040503050406030204" pitchFamily="18" charset="0"/>
                      </a:rPr>
                      <m:t>Δ</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𝑗</m:t>
                        </m:r>
                      </m:e>
                      <m:sub>
                        <m:r>
                          <a:rPr sz="2200" i="1">
                            <a:solidFill>
                              <a:srgbClr val="000000"/>
                            </a:solidFill>
                            <a:latin typeface="Cambria Math" panose="02040503050406030204" pitchFamily="18" charset="0"/>
                          </a:rPr>
                          <m:t>1</m:t>
                        </m:r>
                      </m:sub>
                    </m:sSub>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𝑆</m:t>
                        </m:r>
                      </m:e>
                      <m:sub>
                        <m:r>
                          <a:rPr sz="2200" i="1">
                            <a:solidFill>
                              <a:srgbClr val="000000"/>
                            </a:solidFill>
                            <a:latin typeface="Cambria Math" panose="02040503050406030204" pitchFamily="18" charset="0"/>
                          </a:rPr>
                          <m:t>1</m:t>
                        </m:r>
                      </m:sub>
                    </m:sSub>
                    <m:r>
                      <a:rPr sz="2200" i="1">
                        <a:solidFill>
                          <a:srgbClr val="000000"/>
                        </a:solidFill>
                        <a:latin typeface="Cambria Math" panose="02040503050406030204" pitchFamily="18" charset="0"/>
                      </a:rPr>
                      <m:t>+</m:t>
                    </m:r>
                    <m:r>
                      <m:rPr>
                        <m:sty m:val="p"/>
                      </m:rPr>
                      <a:rPr sz="2200" i="1">
                        <a:solidFill>
                          <a:srgbClr val="000000"/>
                        </a:solidFill>
                        <a:latin typeface="Cambria Math" panose="02040503050406030204" pitchFamily="18" charset="0"/>
                      </a:rPr>
                      <m:t>Δ</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𝑗</m:t>
                        </m:r>
                      </m:e>
                      <m:sub>
                        <m:r>
                          <a:rPr sz="2200" i="1">
                            <a:solidFill>
                              <a:srgbClr val="000000"/>
                            </a:solidFill>
                            <a:latin typeface="Cambria Math" panose="02040503050406030204" pitchFamily="18" charset="0"/>
                          </a:rPr>
                          <m:t>2</m:t>
                        </m:r>
                      </m:sub>
                    </m:sSub>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𝑆</m:t>
                        </m:r>
                      </m:e>
                      <m:sub>
                        <m:r>
                          <a:rPr sz="2200" i="1">
                            <a:solidFill>
                              <a:srgbClr val="000000"/>
                            </a:solidFill>
                            <a:latin typeface="Cambria Math" panose="02040503050406030204" pitchFamily="18" charset="0"/>
                          </a:rPr>
                          <m:t>2</m:t>
                        </m:r>
                      </m:sub>
                    </m:sSub>
                  </m:oMath>
                </a14:m>
                <a:endParaRPr/>
              </a:p>
            </p:txBody>
          </p:sp>
        </mc:Choice>
        <mc:Fallback xmlns="">
          <p:sp>
            <p:nvSpPr>
              <p:cNvPr id="420" name="Gay region unknown, but smooth…"/>
              <p:cNvSpPr txBox="1">
                <a:spLocks noRot="1" noChangeAspect="1" noMove="1" noResize="1" noEditPoints="1" noAdjustHandles="1" noChangeArrowheads="1" noChangeShapeType="1" noTextEdit="1"/>
              </p:cNvSpPr>
              <p:nvPr/>
            </p:nvSpPr>
            <p:spPr>
              <a:xfrm>
                <a:off x="923409" y="5195617"/>
                <a:ext cx="5072997" cy="2939083"/>
              </a:xfrm>
              <a:prstGeom prst="rect">
                <a:avLst/>
              </a:prstGeom>
              <a:blipFill>
                <a:blip r:embed="rId6"/>
                <a:stretch>
                  <a:fillRect b="-42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21" name="Compact tetra quark"/>
          <p:cNvSpPr txBox="1"/>
          <p:nvPr/>
        </p:nvSpPr>
        <p:spPr>
          <a:xfrm>
            <a:off x="1894069" y="2235825"/>
            <a:ext cx="2102336"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0000"/>
                </a:solidFill>
                <a:latin typeface="Palatino"/>
                <a:ea typeface="Palatino"/>
                <a:cs typeface="Palatino"/>
                <a:sym typeface="Palatino"/>
              </a:defRPr>
            </a:lvl1pPr>
          </a:lstStyle>
          <a:p>
            <a:r>
              <a:t>Compact tetra quark</a:t>
            </a:r>
          </a:p>
        </p:txBody>
      </p:sp>
      <p:sp>
        <p:nvSpPr>
          <p:cNvPr id="422" name="HM picture"/>
          <p:cNvSpPr txBox="1"/>
          <p:nvPr/>
        </p:nvSpPr>
        <p:spPr>
          <a:xfrm>
            <a:off x="3912396" y="3125148"/>
            <a:ext cx="210233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0000"/>
                </a:solidFill>
                <a:latin typeface="Palatino"/>
                <a:ea typeface="Palatino"/>
                <a:cs typeface="Palatino"/>
                <a:sym typeface="Palatino"/>
              </a:defRPr>
            </a:lvl1pPr>
          </a:lstStyle>
          <a:p>
            <a:r>
              <a:t>HM picture</a:t>
            </a:r>
          </a:p>
        </p:txBody>
      </p:sp>
      <mc:AlternateContent xmlns:mc="http://schemas.openxmlformats.org/markup-compatibility/2006" xmlns:a14="http://schemas.microsoft.com/office/drawing/2010/main">
        <mc:Choice Requires="a14">
          <p:sp>
            <p:nvSpPr>
              <p:cNvPr id="423" name="方程"/>
              <p:cNvSpPr txBox="1"/>
              <p:nvPr/>
            </p:nvSpPr>
            <p:spPr>
              <a:xfrm>
                <a:off x="9932103" y="2909644"/>
                <a:ext cx="1570851" cy="54127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𝐸</m:t>
                          </m:r>
                        </m:e>
                        <m:sub>
                          <m:sSup>
                            <m:sSupPr>
                              <m:ctrlPr>
                                <a:rPr sz="2000" i="1">
                                  <a:solidFill>
                                    <a:srgbClr val="3E2319"/>
                                  </a:solidFill>
                                  <a:latin typeface="Cambria Math" panose="02040503050406030204" pitchFamily="18" charset="0"/>
                                </a:rPr>
                              </m:ctrlPr>
                            </m:sSupPr>
                            <m:e>
                              <m:r>
                                <a:rPr sz="2000" i="1">
                                  <a:solidFill>
                                    <a:srgbClr val="3E2319"/>
                                  </a:solidFill>
                                  <a:latin typeface="Cambria Math" panose="02040503050406030204" pitchFamily="18" charset="0"/>
                                </a:rPr>
                                <m:t>1</m:t>
                              </m:r>
                            </m:e>
                            <m:sup>
                              <m:r>
                                <a:rPr sz="2000" i="1">
                                  <a:solidFill>
                                    <a:srgbClr val="3E2319"/>
                                  </a:solidFill>
                                  <a:latin typeface="Cambria Math" panose="02040503050406030204" pitchFamily="18" charset="0"/>
                                </a:rPr>
                                <m:t>++</m:t>
                              </m:r>
                            </m:sup>
                          </m:sSup>
                        </m:sub>
                      </m:sSub>
                      <m:r>
                        <a:rPr sz="2000" i="1">
                          <a:solidFill>
                            <a:srgbClr val="3E2319"/>
                          </a:solidFill>
                          <a:latin typeface="Cambria Math" panose="02040503050406030204" pitchFamily="18" charset="0"/>
                        </a:rPr>
                        <m:t>=</m:t>
                      </m:r>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m:t>
                      </m:r>
                      <m:f>
                        <m:fPr>
                          <m:ctrlPr>
                            <a:rPr sz="2000" i="1">
                              <a:solidFill>
                                <a:srgbClr val="3E2319"/>
                              </a:solidFill>
                              <a:latin typeface="Cambria Math" panose="02040503050406030204" pitchFamily="18" charset="0"/>
                            </a:rPr>
                          </m:ctrlPr>
                        </m:fPr>
                        <m:num>
                          <m:r>
                            <a:rPr sz="2000" i="1">
                              <a:solidFill>
                                <a:srgbClr val="3E2319"/>
                              </a:solidFill>
                              <a:latin typeface="Cambria Math" panose="02040503050406030204" pitchFamily="18" charset="0"/>
                            </a:rPr>
                            <m:t>1</m:t>
                          </m:r>
                        </m:num>
                        <m:den>
                          <m:r>
                            <a:rPr sz="2000" i="1">
                              <a:solidFill>
                                <a:srgbClr val="3E2319"/>
                              </a:solidFill>
                              <a:latin typeface="Cambria Math" panose="02040503050406030204" pitchFamily="18" charset="0"/>
                            </a:rPr>
                            <m:t>2</m:t>
                          </m:r>
                        </m:den>
                      </m:f>
                      <m:r>
                        <m:rPr>
                          <m:sty m:val="p"/>
                        </m:rPr>
                        <a:rPr sz="2000" i="1">
                          <a:solidFill>
                            <a:srgbClr val="3E2319"/>
                          </a:solidFill>
                          <a:latin typeface="Cambria Math" panose="02040503050406030204" pitchFamily="18" charset="0"/>
                        </a:rPr>
                        <m:t>Δ</m:t>
                      </m:r>
                    </m:oMath>
                  </m:oMathPara>
                </a14:m>
                <a:endParaRPr sz="2000">
                  <a:solidFill>
                    <a:srgbClr val="3E231A"/>
                  </a:solidFill>
                </a:endParaRPr>
              </a:p>
            </p:txBody>
          </p:sp>
        </mc:Choice>
        <mc:Fallback xmlns="">
          <p:sp>
            <p:nvSpPr>
              <p:cNvPr id="423" name="方程"/>
              <p:cNvSpPr txBox="1">
                <a:spLocks noRot="1" noChangeAspect="1" noMove="1" noResize="1" noEditPoints="1" noAdjustHandles="1" noChangeArrowheads="1" noChangeShapeType="1" noTextEdit="1"/>
              </p:cNvSpPr>
              <p:nvPr/>
            </p:nvSpPr>
            <p:spPr>
              <a:xfrm>
                <a:off x="9932103" y="2909644"/>
                <a:ext cx="1570851" cy="541275"/>
              </a:xfrm>
              <a:prstGeom prst="rect">
                <a:avLst/>
              </a:prstGeom>
              <a:blipFill>
                <a:blip r:embed="rId7"/>
                <a:stretch>
                  <a:fillRect l="-4800" r="-12800" b="-22727"/>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4" name="方程"/>
              <p:cNvSpPr txBox="1"/>
              <p:nvPr/>
            </p:nvSpPr>
            <p:spPr>
              <a:xfrm>
                <a:off x="7695637" y="2909644"/>
                <a:ext cx="1571105" cy="54127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𝐸</m:t>
                          </m:r>
                        </m:e>
                        <m:sub>
                          <m:sSup>
                            <m:sSupPr>
                              <m:ctrlPr>
                                <a:rPr sz="2000" i="1">
                                  <a:solidFill>
                                    <a:srgbClr val="3E2319"/>
                                  </a:solidFill>
                                  <a:latin typeface="Cambria Math" panose="02040503050406030204" pitchFamily="18" charset="0"/>
                                </a:rPr>
                              </m:ctrlPr>
                            </m:sSupPr>
                            <m:e>
                              <m:r>
                                <a:rPr sz="2000" i="1">
                                  <a:solidFill>
                                    <a:srgbClr val="3E2319"/>
                                  </a:solidFill>
                                  <a:latin typeface="Cambria Math" panose="02040503050406030204" pitchFamily="18" charset="0"/>
                                </a:rPr>
                                <m:t>2</m:t>
                              </m:r>
                            </m:e>
                            <m:sup>
                              <m:r>
                                <a:rPr sz="2000" i="1">
                                  <a:solidFill>
                                    <a:srgbClr val="3E2319"/>
                                  </a:solidFill>
                                  <a:latin typeface="Cambria Math" panose="02040503050406030204" pitchFamily="18" charset="0"/>
                                </a:rPr>
                                <m:t>++</m:t>
                              </m:r>
                            </m:sup>
                          </m:sSup>
                        </m:sub>
                      </m:sSub>
                      <m:r>
                        <a:rPr sz="2000" i="1">
                          <a:solidFill>
                            <a:srgbClr val="3E2319"/>
                          </a:solidFill>
                          <a:latin typeface="Cambria Math" panose="02040503050406030204" pitchFamily="18" charset="0"/>
                        </a:rPr>
                        <m:t>=</m:t>
                      </m:r>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m:t>
                      </m:r>
                      <m:f>
                        <m:fPr>
                          <m:ctrlPr>
                            <a:rPr sz="2000" i="1">
                              <a:solidFill>
                                <a:srgbClr val="3E2319"/>
                              </a:solidFill>
                              <a:latin typeface="Cambria Math" panose="02040503050406030204" pitchFamily="18" charset="0"/>
                            </a:rPr>
                          </m:ctrlPr>
                        </m:fPr>
                        <m:num>
                          <m:r>
                            <a:rPr sz="2000" i="1">
                              <a:solidFill>
                                <a:srgbClr val="3E2319"/>
                              </a:solidFill>
                              <a:latin typeface="Cambria Math" panose="02040503050406030204" pitchFamily="18" charset="0"/>
                            </a:rPr>
                            <m:t>1</m:t>
                          </m:r>
                        </m:num>
                        <m:den>
                          <m:r>
                            <a:rPr sz="2000" i="1">
                              <a:solidFill>
                                <a:srgbClr val="3E2319"/>
                              </a:solidFill>
                              <a:latin typeface="Cambria Math" panose="02040503050406030204" pitchFamily="18" charset="0"/>
                            </a:rPr>
                            <m:t>2</m:t>
                          </m:r>
                        </m:den>
                      </m:f>
                      <m:r>
                        <m:rPr>
                          <m:sty m:val="p"/>
                        </m:rPr>
                        <a:rPr sz="2000" i="1">
                          <a:solidFill>
                            <a:srgbClr val="3E2319"/>
                          </a:solidFill>
                          <a:latin typeface="Cambria Math" panose="02040503050406030204" pitchFamily="18" charset="0"/>
                        </a:rPr>
                        <m:t>Δ</m:t>
                      </m:r>
                    </m:oMath>
                  </m:oMathPara>
                </a14:m>
                <a:endParaRPr sz="2000">
                  <a:solidFill>
                    <a:srgbClr val="3E231A"/>
                  </a:solidFill>
                </a:endParaRPr>
              </a:p>
            </p:txBody>
          </p:sp>
        </mc:Choice>
        <mc:Fallback xmlns="">
          <p:sp>
            <p:nvSpPr>
              <p:cNvPr id="424" name="方程"/>
              <p:cNvSpPr txBox="1">
                <a:spLocks noRot="1" noChangeAspect="1" noMove="1" noResize="1" noEditPoints="1" noAdjustHandles="1" noChangeArrowheads="1" noChangeShapeType="1" noTextEdit="1"/>
              </p:cNvSpPr>
              <p:nvPr/>
            </p:nvSpPr>
            <p:spPr>
              <a:xfrm>
                <a:off x="7695637" y="2909644"/>
                <a:ext cx="1571105" cy="541275"/>
              </a:xfrm>
              <a:prstGeom prst="rect">
                <a:avLst/>
              </a:prstGeom>
              <a:blipFill>
                <a:blip r:embed="rId8"/>
                <a:stretch>
                  <a:fillRect l="-4800" r="-13600" b="-22727"/>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5" name="方程"/>
              <p:cNvSpPr txBox="1"/>
              <p:nvPr/>
            </p:nvSpPr>
            <p:spPr>
              <a:xfrm>
                <a:off x="7605418" y="4485513"/>
                <a:ext cx="4644198" cy="78257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000" i="1">
                              <a:solidFill>
                                <a:srgbClr val="3E2319"/>
                              </a:solidFill>
                              <a:latin typeface="Cambria Math" panose="02040503050406030204" pitchFamily="18" charset="0"/>
                            </a:rPr>
                          </m:ctrlPr>
                        </m:sSubSupPr>
                        <m:e>
                          <m:r>
                            <a:rPr sz="2000" i="1">
                              <a:solidFill>
                                <a:srgbClr val="3E2319"/>
                              </a:solidFill>
                              <a:latin typeface="Cambria Math" panose="02040503050406030204" pitchFamily="18" charset="0"/>
                            </a:rPr>
                            <m:t>𝐸</m:t>
                          </m:r>
                        </m:e>
                        <m:sub>
                          <m:sSup>
                            <m:sSupPr>
                              <m:ctrlPr>
                                <a:rPr sz="2000" i="1">
                                  <a:solidFill>
                                    <a:srgbClr val="3E2319"/>
                                  </a:solidFill>
                                  <a:latin typeface="Cambria Math" panose="02040503050406030204" pitchFamily="18" charset="0"/>
                                </a:rPr>
                              </m:ctrlPr>
                            </m:sSupPr>
                            <m:e>
                              <m:r>
                                <a:rPr sz="2000" i="1">
                                  <a:solidFill>
                                    <a:srgbClr val="3E2319"/>
                                  </a:solidFill>
                                  <a:latin typeface="Cambria Math" panose="02040503050406030204" pitchFamily="18" charset="0"/>
                                </a:rPr>
                                <m:t>0</m:t>
                              </m:r>
                            </m:e>
                            <m:sup>
                              <m:r>
                                <a:rPr sz="2000" i="1">
                                  <a:solidFill>
                                    <a:srgbClr val="3E2319"/>
                                  </a:solidFill>
                                  <a:latin typeface="Cambria Math" panose="02040503050406030204" pitchFamily="18" charset="0"/>
                                </a:rPr>
                                <m:t>++</m:t>
                              </m:r>
                            </m:sup>
                          </m:sSup>
                        </m:sub>
                        <m:sup>
                          <m:r>
                            <a:rPr sz="2000" i="1">
                              <a:solidFill>
                                <a:srgbClr val="3E2319"/>
                              </a:solidFill>
                              <a:latin typeface="Cambria Math" panose="02040503050406030204" pitchFamily="18" charset="0"/>
                            </a:rPr>
                            <m:t>±</m:t>
                          </m:r>
                        </m:sup>
                      </m:sSubSup>
                      <m:r>
                        <a:rPr sz="2000" i="1">
                          <a:solidFill>
                            <a:srgbClr val="3E2319"/>
                          </a:solidFill>
                          <a:latin typeface="Cambria Math" panose="02040503050406030204" pitchFamily="18" charset="0"/>
                        </a:rPr>
                        <m:t>=</m:t>
                      </m:r>
                      <m:f>
                        <m:fPr>
                          <m:ctrlPr>
                            <a:rPr sz="2000" i="1">
                              <a:solidFill>
                                <a:srgbClr val="3E2319"/>
                              </a:solidFill>
                              <a:latin typeface="Cambria Math" panose="02040503050406030204" pitchFamily="18" charset="0"/>
                            </a:rPr>
                          </m:ctrlPr>
                        </m:fPr>
                        <m:num>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m:t>
                          </m:r>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0</m:t>
                              </m:r>
                            </m:sub>
                          </m:sSub>
                          <m:r>
                            <a:rPr sz="2000" i="1">
                              <a:solidFill>
                                <a:srgbClr val="3E2319"/>
                              </a:solidFill>
                              <a:latin typeface="Cambria Math" panose="02040503050406030204" pitchFamily="18" charset="0"/>
                            </a:rPr>
                            <m:t>−</m:t>
                          </m:r>
                          <m:r>
                            <m:rPr>
                              <m:sty m:val="p"/>
                            </m:rPr>
                            <a:rPr sz="2000" i="1">
                              <a:solidFill>
                                <a:srgbClr val="3E2319"/>
                              </a:solidFill>
                              <a:latin typeface="Cambria Math" panose="02040503050406030204" pitchFamily="18" charset="0"/>
                            </a:rPr>
                            <m:t>Δ</m:t>
                          </m:r>
                          <m:r>
                            <a:rPr sz="2000" i="1">
                              <a:solidFill>
                                <a:srgbClr val="3E2319"/>
                              </a:solidFill>
                              <a:latin typeface="Cambria Math" panose="02040503050406030204" pitchFamily="18" charset="0"/>
                            </a:rPr>
                            <m:t>±</m:t>
                          </m:r>
                          <m:rad>
                            <m:radPr>
                              <m:degHide m:val="on"/>
                              <m:ctrlPr>
                                <a:rPr sz="2000" i="1">
                                  <a:solidFill>
                                    <a:srgbClr val="3E2319"/>
                                  </a:solidFill>
                                  <a:latin typeface="Cambria Math" panose="02040503050406030204" pitchFamily="18" charset="0"/>
                                </a:rPr>
                              </m:ctrlPr>
                            </m:radPr>
                            <m:deg/>
                            <m:e>
                              <m:sSup>
                                <m:sSupPr>
                                  <m:ctrlPr>
                                    <a:rPr sz="2000" i="1">
                                      <a:solidFill>
                                        <a:srgbClr val="3E2319"/>
                                      </a:solidFill>
                                      <a:latin typeface="Cambria Math" panose="02040503050406030204" pitchFamily="18" charset="0"/>
                                    </a:rPr>
                                  </m:ctrlPr>
                                </m:sSupPr>
                                <m:e>
                                  <m:d>
                                    <m:dPr>
                                      <m:ctrlPr>
                                        <a:rPr sz="2000" i="1">
                                          <a:solidFill>
                                            <a:srgbClr val="3E2319"/>
                                          </a:solidFill>
                                          <a:latin typeface="Cambria Math" panose="02040503050406030204" pitchFamily="18" charset="0"/>
                                        </a:rPr>
                                      </m:ctrlPr>
                                    </m:dPr>
                                    <m:e>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m:t>
                                      </m:r>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0</m:t>
                                          </m:r>
                                        </m:sub>
                                      </m:sSub>
                                      <m:r>
                                        <a:rPr sz="2000" i="1">
                                          <a:solidFill>
                                            <a:srgbClr val="3E2319"/>
                                          </a:solidFill>
                                          <a:latin typeface="Cambria Math" panose="02040503050406030204" pitchFamily="18" charset="0"/>
                                        </a:rPr>
                                        <m:t>−</m:t>
                                      </m:r>
                                      <m:r>
                                        <m:rPr>
                                          <m:sty m:val="p"/>
                                        </m:rPr>
                                        <a:rPr sz="2000" i="1">
                                          <a:solidFill>
                                            <a:srgbClr val="3E2319"/>
                                          </a:solidFill>
                                          <a:latin typeface="Cambria Math" panose="02040503050406030204" pitchFamily="18" charset="0"/>
                                        </a:rPr>
                                        <m:t>Δ</m:t>
                                      </m:r>
                                    </m:e>
                                  </m:d>
                                </m:e>
                                <m:sup>
                                  <m:r>
                                    <a:rPr sz="2000" i="1">
                                      <a:solidFill>
                                        <a:srgbClr val="3E2319"/>
                                      </a:solidFill>
                                      <a:latin typeface="Cambria Math" panose="02040503050406030204" pitchFamily="18" charset="0"/>
                                    </a:rPr>
                                    <m:t>2</m:t>
                                  </m:r>
                                </m:sup>
                              </m:sSup>
                              <m:r>
                                <a:rPr sz="2000" i="1">
                                  <a:solidFill>
                                    <a:srgbClr val="3E2319"/>
                                  </a:solidFill>
                                  <a:latin typeface="Cambria Math" panose="02040503050406030204" pitchFamily="18" charset="0"/>
                                </a:rPr>
                                <m:t>+3</m:t>
                              </m:r>
                              <m:sSup>
                                <m:sSupPr>
                                  <m:ctrlPr>
                                    <a:rPr sz="2000" i="1">
                                      <a:solidFill>
                                        <a:srgbClr val="3E2319"/>
                                      </a:solidFill>
                                      <a:latin typeface="Cambria Math" panose="02040503050406030204" pitchFamily="18" charset="0"/>
                                    </a:rPr>
                                  </m:ctrlPr>
                                </m:sSupPr>
                                <m:e>
                                  <m:r>
                                    <m:rPr>
                                      <m:sty m:val="p"/>
                                    </m:rPr>
                                    <a:rPr sz="2000" i="1">
                                      <a:solidFill>
                                        <a:srgbClr val="3E2319"/>
                                      </a:solidFill>
                                      <a:latin typeface="Cambria Math" panose="02040503050406030204" pitchFamily="18" charset="0"/>
                                    </a:rPr>
                                    <m:t>Δ</m:t>
                                  </m:r>
                                </m:e>
                                <m:sup>
                                  <m:r>
                                    <a:rPr sz="2000" i="1">
                                      <a:solidFill>
                                        <a:srgbClr val="3E2319"/>
                                      </a:solidFill>
                                      <a:latin typeface="Cambria Math" panose="02040503050406030204" pitchFamily="18" charset="0"/>
                                    </a:rPr>
                                    <m:t>2</m:t>
                                  </m:r>
                                </m:sup>
                              </m:sSup>
                            </m:e>
                          </m:rad>
                        </m:num>
                        <m:den>
                          <m:r>
                            <a:rPr sz="2000" i="1">
                              <a:solidFill>
                                <a:srgbClr val="3E2319"/>
                              </a:solidFill>
                              <a:latin typeface="Cambria Math" panose="02040503050406030204" pitchFamily="18" charset="0"/>
                            </a:rPr>
                            <m:t>2</m:t>
                          </m:r>
                        </m:den>
                      </m:f>
                    </m:oMath>
                  </m:oMathPara>
                </a14:m>
                <a:endParaRPr sz="2000">
                  <a:solidFill>
                    <a:srgbClr val="3E231A"/>
                  </a:solidFill>
                </a:endParaRPr>
              </a:p>
            </p:txBody>
          </p:sp>
        </mc:Choice>
        <mc:Fallback xmlns="">
          <p:sp>
            <p:nvSpPr>
              <p:cNvPr id="425" name="方程"/>
              <p:cNvSpPr txBox="1">
                <a:spLocks noRot="1" noChangeAspect="1" noMove="1" noResize="1" noEditPoints="1" noAdjustHandles="1" noChangeArrowheads="1" noChangeShapeType="1" noTextEdit="1"/>
              </p:cNvSpPr>
              <p:nvPr/>
            </p:nvSpPr>
            <p:spPr>
              <a:xfrm>
                <a:off x="7605418" y="4485513"/>
                <a:ext cx="4644198" cy="782575"/>
              </a:xfrm>
              <a:prstGeom prst="rect">
                <a:avLst/>
              </a:prstGeom>
              <a:blipFill>
                <a:blip r:embed="rId9"/>
                <a:stretch>
                  <a:fillRect l="-1913" r="-4372"/>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6" name="方程"/>
              <p:cNvSpPr txBox="1"/>
              <p:nvPr/>
            </p:nvSpPr>
            <p:spPr>
              <a:xfrm>
                <a:off x="7647020" y="3620290"/>
                <a:ext cx="3575287" cy="78257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000" i="1">
                              <a:solidFill>
                                <a:srgbClr val="3E2319"/>
                              </a:solidFill>
                              <a:latin typeface="Cambria Math" panose="02040503050406030204" pitchFamily="18" charset="0"/>
                            </a:rPr>
                          </m:ctrlPr>
                        </m:sSubSupPr>
                        <m:e>
                          <m:r>
                            <a:rPr sz="2000" i="1">
                              <a:solidFill>
                                <a:srgbClr val="3E2319"/>
                              </a:solidFill>
                              <a:latin typeface="Cambria Math" panose="02040503050406030204" pitchFamily="18" charset="0"/>
                            </a:rPr>
                            <m:t>𝐸</m:t>
                          </m:r>
                        </m:e>
                        <m:sub>
                          <m:sSup>
                            <m:sSupPr>
                              <m:ctrlPr>
                                <a:rPr sz="2000" i="1">
                                  <a:solidFill>
                                    <a:srgbClr val="3E2319"/>
                                  </a:solidFill>
                                  <a:latin typeface="Cambria Math" panose="02040503050406030204" pitchFamily="18" charset="0"/>
                                </a:rPr>
                              </m:ctrlPr>
                            </m:sSupPr>
                            <m:e>
                              <m:r>
                                <a:rPr sz="2000" i="1">
                                  <a:solidFill>
                                    <a:srgbClr val="3E2319"/>
                                  </a:solidFill>
                                  <a:latin typeface="Cambria Math" panose="02040503050406030204" pitchFamily="18" charset="0"/>
                                </a:rPr>
                                <m:t>1</m:t>
                              </m:r>
                            </m:e>
                            <m:sup>
                              <m:r>
                                <a:rPr sz="2000" i="1">
                                  <a:solidFill>
                                    <a:srgbClr val="3E2319"/>
                                  </a:solidFill>
                                  <a:latin typeface="Cambria Math" panose="02040503050406030204" pitchFamily="18" charset="0"/>
                                </a:rPr>
                                <m:t>+−</m:t>
                              </m:r>
                            </m:sup>
                          </m:sSup>
                        </m:sub>
                        <m:sup>
                          <m:r>
                            <a:rPr sz="2000" i="1">
                              <a:solidFill>
                                <a:srgbClr val="3E2319"/>
                              </a:solidFill>
                              <a:latin typeface="Cambria Math" panose="02040503050406030204" pitchFamily="18" charset="0"/>
                            </a:rPr>
                            <m:t>±</m:t>
                          </m:r>
                        </m:sup>
                      </m:sSubSup>
                      <m:r>
                        <a:rPr sz="2000" i="1">
                          <a:solidFill>
                            <a:srgbClr val="3E2319"/>
                          </a:solidFill>
                          <a:latin typeface="Cambria Math" panose="02040503050406030204" pitchFamily="18" charset="0"/>
                        </a:rPr>
                        <m:t>=</m:t>
                      </m:r>
                      <m:f>
                        <m:fPr>
                          <m:ctrlPr>
                            <a:rPr sz="2000" i="1">
                              <a:solidFill>
                                <a:srgbClr val="3E2319"/>
                              </a:solidFill>
                              <a:latin typeface="Cambria Math" panose="02040503050406030204" pitchFamily="18" charset="0"/>
                            </a:rPr>
                          </m:ctrlPr>
                        </m:fPr>
                        <m:num>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m:t>
                          </m:r>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0</m:t>
                              </m:r>
                            </m:sub>
                          </m:sSub>
                          <m:r>
                            <a:rPr sz="2000" i="1">
                              <a:solidFill>
                                <a:srgbClr val="3E2319"/>
                              </a:solidFill>
                              <a:latin typeface="Cambria Math" panose="02040503050406030204" pitchFamily="18" charset="0"/>
                            </a:rPr>
                            <m:t>±</m:t>
                          </m:r>
                          <m:rad>
                            <m:radPr>
                              <m:degHide m:val="on"/>
                              <m:ctrlPr>
                                <a:rPr sz="2000" i="1">
                                  <a:solidFill>
                                    <a:srgbClr val="3E2319"/>
                                  </a:solidFill>
                                  <a:latin typeface="Cambria Math" panose="02040503050406030204" pitchFamily="18" charset="0"/>
                                </a:rPr>
                              </m:ctrlPr>
                            </m:radPr>
                            <m:deg/>
                            <m:e>
                              <m:sSup>
                                <m:sSupPr>
                                  <m:ctrlPr>
                                    <a:rPr sz="2000" i="1">
                                      <a:solidFill>
                                        <a:srgbClr val="3E2319"/>
                                      </a:solidFill>
                                      <a:latin typeface="Cambria Math" panose="02040503050406030204" pitchFamily="18" charset="0"/>
                                    </a:rPr>
                                  </m:ctrlPr>
                                </m:sSupPr>
                                <m:e>
                                  <m:d>
                                    <m:dPr>
                                      <m:ctrlPr>
                                        <a:rPr sz="2000" i="1">
                                          <a:solidFill>
                                            <a:srgbClr val="3E2319"/>
                                          </a:solidFill>
                                          <a:latin typeface="Cambria Math" panose="02040503050406030204" pitchFamily="18" charset="0"/>
                                        </a:rPr>
                                      </m:ctrlPr>
                                    </m:dPr>
                                    <m:e>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1</m:t>
                                          </m:r>
                                        </m:sub>
                                      </m:sSub>
                                      <m:r>
                                        <a:rPr sz="2000" i="1">
                                          <a:solidFill>
                                            <a:srgbClr val="3E2319"/>
                                          </a:solidFill>
                                          <a:latin typeface="Cambria Math" panose="02040503050406030204" pitchFamily="18" charset="0"/>
                                        </a:rPr>
                                        <m:t>−</m:t>
                                      </m:r>
                                      <m:sSub>
                                        <m:sSubPr>
                                          <m:ctrlPr>
                                            <a:rPr sz="2000" i="1">
                                              <a:solidFill>
                                                <a:srgbClr val="3E2319"/>
                                              </a:solidFill>
                                              <a:latin typeface="Cambria Math" panose="02040503050406030204" pitchFamily="18" charset="0"/>
                                            </a:rPr>
                                          </m:ctrlPr>
                                        </m:sSubPr>
                                        <m:e>
                                          <m:r>
                                            <a:rPr sz="2000" i="1">
                                              <a:solidFill>
                                                <a:srgbClr val="3E2319"/>
                                              </a:solidFill>
                                              <a:latin typeface="Cambria Math" panose="02040503050406030204" pitchFamily="18" charset="0"/>
                                            </a:rPr>
                                            <m:t>𝜀</m:t>
                                          </m:r>
                                        </m:e>
                                        <m:sub>
                                          <m:r>
                                            <a:rPr sz="2000" i="1">
                                              <a:solidFill>
                                                <a:srgbClr val="3E2319"/>
                                              </a:solidFill>
                                              <a:latin typeface="Cambria Math" panose="02040503050406030204" pitchFamily="18" charset="0"/>
                                            </a:rPr>
                                            <m:t>0</m:t>
                                          </m:r>
                                        </m:sub>
                                      </m:sSub>
                                    </m:e>
                                  </m:d>
                                </m:e>
                                <m:sup>
                                  <m:r>
                                    <a:rPr sz="2000" i="1">
                                      <a:solidFill>
                                        <a:srgbClr val="3E2319"/>
                                      </a:solidFill>
                                      <a:latin typeface="Cambria Math" panose="02040503050406030204" pitchFamily="18" charset="0"/>
                                    </a:rPr>
                                    <m:t>2</m:t>
                                  </m:r>
                                </m:sup>
                              </m:sSup>
                              <m:r>
                                <a:rPr sz="2000" i="1">
                                  <a:solidFill>
                                    <a:srgbClr val="3E2319"/>
                                  </a:solidFill>
                                  <a:latin typeface="Cambria Math" panose="02040503050406030204" pitchFamily="18" charset="0"/>
                                </a:rPr>
                                <m:t>+</m:t>
                              </m:r>
                              <m:sSup>
                                <m:sSupPr>
                                  <m:ctrlPr>
                                    <a:rPr sz="2000" i="1">
                                      <a:solidFill>
                                        <a:srgbClr val="3E2319"/>
                                      </a:solidFill>
                                      <a:latin typeface="Cambria Math" panose="02040503050406030204" pitchFamily="18" charset="0"/>
                                    </a:rPr>
                                  </m:ctrlPr>
                                </m:sSupPr>
                                <m:e>
                                  <m:r>
                                    <m:rPr>
                                      <m:sty m:val="p"/>
                                    </m:rPr>
                                    <a:rPr sz="2000" i="1">
                                      <a:solidFill>
                                        <a:srgbClr val="3E2319"/>
                                      </a:solidFill>
                                      <a:latin typeface="Cambria Math" panose="02040503050406030204" pitchFamily="18" charset="0"/>
                                    </a:rPr>
                                    <m:t>Δ</m:t>
                                  </m:r>
                                </m:e>
                                <m:sup>
                                  <m:r>
                                    <a:rPr sz="2000" i="1">
                                      <a:solidFill>
                                        <a:srgbClr val="3E2319"/>
                                      </a:solidFill>
                                      <a:latin typeface="Cambria Math" panose="02040503050406030204" pitchFamily="18" charset="0"/>
                                    </a:rPr>
                                    <m:t>2</m:t>
                                  </m:r>
                                </m:sup>
                              </m:sSup>
                            </m:e>
                          </m:rad>
                        </m:num>
                        <m:den>
                          <m:r>
                            <a:rPr sz="2000" i="1">
                              <a:solidFill>
                                <a:srgbClr val="3E2319"/>
                              </a:solidFill>
                              <a:latin typeface="Cambria Math" panose="02040503050406030204" pitchFamily="18" charset="0"/>
                            </a:rPr>
                            <m:t>2</m:t>
                          </m:r>
                        </m:den>
                      </m:f>
                    </m:oMath>
                  </m:oMathPara>
                </a14:m>
                <a:endParaRPr sz="2000">
                  <a:solidFill>
                    <a:srgbClr val="3E231A"/>
                  </a:solidFill>
                </a:endParaRPr>
              </a:p>
            </p:txBody>
          </p:sp>
        </mc:Choice>
        <mc:Fallback xmlns="">
          <p:sp>
            <p:nvSpPr>
              <p:cNvPr id="426" name="方程"/>
              <p:cNvSpPr txBox="1">
                <a:spLocks noRot="1" noChangeAspect="1" noMove="1" noResize="1" noEditPoints="1" noAdjustHandles="1" noChangeArrowheads="1" noChangeShapeType="1" noTextEdit="1"/>
              </p:cNvSpPr>
              <p:nvPr/>
            </p:nvSpPr>
            <p:spPr>
              <a:xfrm>
                <a:off x="7647020" y="3620290"/>
                <a:ext cx="3575287" cy="782575"/>
              </a:xfrm>
              <a:prstGeom prst="rect">
                <a:avLst/>
              </a:prstGeom>
              <a:blipFill>
                <a:blip r:embed="rId10"/>
                <a:stretch>
                  <a:fillRect l="-2120" r="-5300"/>
                </a:stretch>
              </a:blipFill>
              <a:ln w="12700">
                <a:miter lim="400000"/>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7" name="the energy of   8-meson…"/>
              <p:cNvSpPr txBox="1"/>
              <p:nvPr/>
            </p:nvSpPr>
            <p:spPr>
              <a:xfrm>
                <a:off x="7561175" y="1310525"/>
                <a:ext cx="5072997" cy="142974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14:m>
                  <m:oMath xmlns:m="http://schemas.openxmlformats.org/officeDocument/2006/math">
                    <m:sSub>
                      <m:sSubPr>
                        <m:ctrlPr>
                          <a:rPr sz="2200" i="1">
                            <a:solidFill>
                              <a:srgbClr val="FF0000"/>
                            </a:solidFill>
                            <a:latin typeface="Cambria Math" panose="02040503050406030204" pitchFamily="18" charset="0"/>
                          </a:rPr>
                        </m:ctrlPr>
                      </m:sSubPr>
                      <m:e>
                        <m:r>
                          <a:rPr sz="2200" i="1">
                            <a:solidFill>
                              <a:srgbClr val="FF0000"/>
                            </a:solidFill>
                            <a:latin typeface="Cambria Math" panose="02040503050406030204" pitchFamily="18" charset="0"/>
                          </a:rPr>
                          <m:t>𝜀</m:t>
                        </m:r>
                      </m:e>
                      <m:sub>
                        <m:r>
                          <a:rPr sz="2200" i="1">
                            <a:solidFill>
                              <a:srgbClr val="FF0000"/>
                            </a:solidFill>
                            <a:latin typeface="Cambria Math" panose="02040503050406030204" pitchFamily="18" charset="0"/>
                          </a:rPr>
                          <m:t>1</m:t>
                        </m:r>
                      </m:sub>
                    </m:sSub>
                  </m:oMath>
                </a14:m>
                <a:r>
                  <a:t> the energy of </a:t>
                </a:r>
                <a14:m>
                  <m:oMath xmlns:m="http://schemas.openxmlformats.org/officeDocument/2006/math">
                    <m:sSup>
                      <m:sSupPr>
                        <m:ctrlPr>
                          <a:rPr sz="2200" i="1">
                            <a:solidFill>
                              <a:srgbClr val="000000"/>
                            </a:solidFill>
                            <a:latin typeface="Cambria Math" panose="02040503050406030204" pitchFamily="18" charset="0"/>
                          </a:rPr>
                        </m:ctrlPr>
                      </m:sSupPr>
                      <m:e>
                        <m:r>
                          <a:rPr sz="2200" i="1">
                            <a:solidFill>
                              <a:srgbClr val="000000"/>
                            </a:solidFill>
                            <a:latin typeface="Cambria Math" panose="02040503050406030204" pitchFamily="18" charset="0"/>
                          </a:rPr>
                          <m:t>1</m:t>
                        </m:r>
                      </m:e>
                      <m:sup>
                        <m:r>
                          <a:rPr sz="2200" i="1">
                            <a:solidFill>
                              <a:srgbClr val="000000"/>
                            </a:solidFill>
                            <a:latin typeface="Cambria Math" panose="02040503050406030204" pitchFamily="18" charset="0"/>
                          </a:rPr>
                          <m:t>−−</m:t>
                        </m:r>
                      </m:sup>
                    </m:sSup>
                  </m:oMath>
                </a14:m>
                <a:r>
                  <a:t> 8-meson</a:t>
                </a:r>
              </a:p>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14:m>
                  <m:oMath xmlns:m="http://schemas.openxmlformats.org/officeDocument/2006/math">
                    <m:sSub>
                      <m:sSubPr>
                        <m:ctrlPr>
                          <a:rPr sz="2200" i="1">
                            <a:solidFill>
                              <a:srgbClr val="FF0000"/>
                            </a:solidFill>
                            <a:latin typeface="Cambria Math" panose="02040503050406030204" pitchFamily="18" charset="0"/>
                          </a:rPr>
                        </m:ctrlPr>
                      </m:sSubPr>
                      <m:e>
                        <m:r>
                          <a:rPr sz="2200" i="1">
                            <a:solidFill>
                              <a:srgbClr val="FF0000"/>
                            </a:solidFill>
                            <a:latin typeface="Cambria Math" panose="02040503050406030204" pitchFamily="18" charset="0"/>
                          </a:rPr>
                          <m:t>𝜀</m:t>
                        </m:r>
                      </m:e>
                      <m:sub>
                        <m:r>
                          <a:rPr sz="2200" i="1">
                            <a:solidFill>
                              <a:srgbClr val="FF0000"/>
                            </a:solidFill>
                            <a:latin typeface="Cambria Math" panose="02040503050406030204" pitchFamily="18" charset="0"/>
                          </a:rPr>
                          <m:t>0</m:t>
                        </m:r>
                      </m:sub>
                    </m:sSub>
                  </m:oMath>
                </a14:m>
                <a:r>
                  <a:t> the energy of </a:t>
                </a:r>
                <a14:m>
                  <m:oMath xmlns:m="http://schemas.openxmlformats.org/officeDocument/2006/math">
                    <m:sSup>
                      <m:sSupPr>
                        <m:ctrlPr>
                          <a:rPr sz="2200" i="1">
                            <a:solidFill>
                              <a:srgbClr val="000000"/>
                            </a:solidFill>
                            <a:latin typeface="Cambria Math" panose="02040503050406030204" pitchFamily="18" charset="0"/>
                          </a:rPr>
                        </m:ctrlPr>
                      </m:sSupPr>
                      <m:e>
                        <m:r>
                          <a:rPr sz="2200" i="1">
                            <a:solidFill>
                              <a:srgbClr val="000000"/>
                            </a:solidFill>
                            <a:latin typeface="Cambria Math" panose="02040503050406030204" pitchFamily="18" charset="0"/>
                          </a:rPr>
                          <m:t>0</m:t>
                        </m:r>
                      </m:e>
                      <m:sup>
                        <m:r>
                          <a:rPr sz="2200" i="1">
                            <a:solidFill>
                              <a:srgbClr val="000000"/>
                            </a:solidFill>
                            <a:latin typeface="Cambria Math" panose="02040503050406030204" pitchFamily="18" charset="0"/>
                          </a:rPr>
                          <m:t>−+</m:t>
                        </m:r>
                      </m:sup>
                    </m:sSup>
                  </m:oMath>
                </a14:m>
                <a:r>
                  <a:t> 8-meson</a:t>
                </a:r>
              </a:p>
              <a:p>
                <a:pPr marL="309144" indent="-309144" algn="l">
                  <a:lnSpc>
                    <a:spcPct val="150000"/>
                  </a:lnSpc>
                  <a:buSzPct val="25000"/>
                  <a:buBlip>
                    <a:blip r:embed="rId5"/>
                  </a:buBlip>
                  <a:defRPr sz="2000">
                    <a:solidFill>
                      <a:srgbClr val="000000"/>
                    </a:solidFill>
                    <a:latin typeface="Palatino"/>
                    <a:ea typeface="Palatino"/>
                    <a:cs typeface="Palatino"/>
                    <a:sym typeface="Palatino"/>
                  </a:defRPr>
                </a:pPr>
                <a14:m>
                  <m:oMath xmlns:m="http://schemas.openxmlformats.org/officeDocument/2006/math">
                    <m:r>
                      <m:rPr>
                        <m:sty m:val="p"/>
                      </m:rPr>
                      <a:rPr sz="2200" i="1">
                        <a:solidFill>
                          <a:srgbClr val="000000"/>
                        </a:solidFill>
                        <a:latin typeface="Cambria Math" panose="02040503050406030204" pitchFamily="18" charset="0"/>
                      </a:rPr>
                      <m:t>Δ</m:t>
                    </m:r>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𝑚</m:t>
                        </m:r>
                      </m:e>
                      <m:sub>
                        <m:sSup>
                          <m:sSupPr>
                            <m:ctrlPr>
                              <a:rPr sz="2200" i="1">
                                <a:solidFill>
                                  <a:srgbClr val="000000"/>
                                </a:solidFill>
                                <a:latin typeface="Cambria Math" panose="02040503050406030204" pitchFamily="18" charset="0"/>
                              </a:rPr>
                            </m:ctrlPr>
                          </m:sSupPr>
                          <m:e>
                            <m:r>
                              <a:rPr sz="2200" i="1">
                                <a:solidFill>
                                  <a:srgbClr val="000000"/>
                                </a:solidFill>
                                <a:latin typeface="Cambria Math" panose="02040503050406030204" pitchFamily="18" charset="0"/>
                              </a:rPr>
                              <m:t>𝐷</m:t>
                            </m:r>
                          </m:e>
                          <m:sup>
                            <m:r>
                              <a:rPr sz="2200" i="1">
                                <a:solidFill>
                                  <a:srgbClr val="000000"/>
                                </a:solidFill>
                                <a:latin typeface="Cambria Math" panose="02040503050406030204" pitchFamily="18" charset="0"/>
                              </a:rPr>
                              <m:t>∗</m:t>
                            </m:r>
                          </m:sup>
                        </m:sSup>
                      </m:sub>
                    </m:sSub>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𝑚</m:t>
                        </m:r>
                      </m:e>
                      <m:sub>
                        <m:r>
                          <a:rPr sz="2200" i="1">
                            <a:solidFill>
                              <a:srgbClr val="000000"/>
                            </a:solidFill>
                            <a:latin typeface="Cambria Math" panose="02040503050406030204" pitchFamily="18" charset="0"/>
                          </a:rPr>
                          <m:t>𝐷</m:t>
                        </m:r>
                      </m:sub>
                    </m:sSub>
                  </m:oMath>
                </a14:m>
                <a:endParaRPr/>
              </a:p>
            </p:txBody>
          </p:sp>
        </mc:Choice>
        <mc:Fallback xmlns="">
          <p:sp>
            <p:nvSpPr>
              <p:cNvPr id="427" name="the energy of   8-meson…"/>
              <p:cNvSpPr txBox="1">
                <a:spLocks noRot="1" noChangeAspect="1" noMove="1" noResize="1" noEditPoints="1" noAdjustHandles="1" noChangeArrowheads="1" noChangeShapeType="1" noTextEdit="1"/>
              </p:cNvSpPr>
              <p:nvPr/>
            </p:nvSpPr>
            <p:spPr>
              <a:xfrm>
                <a:off x="7561175" y="1310525"/>
                <a:ext cx="5072997" cy="1429748"/>
              </a:xfrm>
              <a:prstGeom prst="rect">
                <a:avLst/>
              </a:prstGeom>
              <a:blipFill>
                <a:blip r:embed="rId11"/>
                <a:stretch>
                  <a:fillRect b="-263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428" name="animation.gif" descr="animation.gif"/>
          <p:cNvPicPr>
            <a:picLocks/>
          </p:cNvPicPr>
          <p:nvPr/>
        </p:nvPicPr>
        <p:blipFill>
          <a:blip r:embed="rId12"/>
          <a:stretch>
            <a:fillRect/>
          </a:stretch>
        </p:blipFill>
        <p:spPr>
          <a:xfrm>
            <a:off x="7382785" y="5350735"/>
            <a:ext cx="4558019" cy="3965273"/>
          </a:xfrm>
          <a:prstGeom prst="rect">
            <a:avLst/>
          </a:prstGeom>
          <a:ln w="12700">
            <a:miter lim="400000"/>
          </a:ln>
        </p:spPr>
      </p:pic>
      <p:sp>
        <p:nvSpPr>
          <p:cNvPr id="429" name="Gauge dependent"/>
          <p:cNvSpPr txBox="1"/>
          <p:nvPr/>
        </p:nvSpPr>
        <p:spPr>
          <a:xfrm>
            <a:off x="8779889" y="831749"/>
            <a:ext cx="2295257"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Gauge dependent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1" name="Partners in various symmetries"/>
          <p:cNvSpPr txBox="1"/>
          <p:nvPr/>
        </p:nvSpPr>
        <p:spPr>
          <a:xfrm>
            <a:off x="320280" y="108804"/>
            <a:ext cx="7996145"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Partners in various symmetries</a:t>
            </a:r>
          </a:p>
        </p:txBody>
      </p:sp>
      <p:sp>
        <p:nvSpPr>
          <p:cNvPr id="432" name="幻灯片编号"/>
          <p:cNvSpPr txBox="1">
            <a:spLocks noGrp="1"/>
          </p:cNvSpPr>
          <p:nvPr>
            <p:ph type="sldNum" sz="quarter" idx="4294967295"/>
          </p:nvPr>
        </p:nvSpPr>
        <p:spPr>
          <a:xfrm>
            <a:off x="6329542" y="9296399"/>
            <a:ext cx="33899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sp>
        <p:nvSpPr>
          <p:cNvPr id="433" name="HQS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HQSS</a:t>
            </a:r>
          </a:p>
        </p:txBody>
      </p:sp>
      <p:sp>
        <p:nvSpPr>
          <p:cNvPr id="434" name="SU(3) flavor symmetry"/>
          <p:cNvSpPr txBox="1"/>
          <p:nvPr/>
        </p:nvSpPr>
        <p:spPr>
          <a:xfrm>
            <a:off x="494190" y="3939338"/>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SU(3) flavor symmetry</a:t>
            </a:r>
          </a:p>
        </p:txBody>
      </p:sp>
      <mc:AlternateContent xmlns:mc="http://schemas.openxmlformats.org/markup-compatibility/2006" xmlns:a14="http://schemas.microsoft.com/office/drawing/2010/main">
        <mc:Choice Requires="a14">
          <p:sp>
            <p:nvSpPr>
              <p:cNvPr id="435" name="the whole HQSS multiplet"/>
              <p:cNvSpPr txBox="1"/>
              <p:nvPr/>
            </p:nvSpPr>
            <p:spPr>
              <a:xfrm>
                <a:off x="522326" y="1807286"/>
                <a:ext cx="11960148" cy="183798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𝜒</m:t>
                        </m:r>
                      </m:e>
                      <m:sub>
                        <m:r>
                          <a:rPr sz="2750" i="1">
                            <a:solidFill>
                              <a:srgbClr val="000000"/>
                            </a:solidFill>
                            <a:latin typeface="Cambria Math" panose="02040503050406030204" pitchFamily="18" charset="0"/>
                          </a:rPr>
                          <m:t>𝑐</m:t>
                        </m:r>
                        <m:r>
                          <a:rPr sz="2750" i="1">
                            <a:solidFill>
                              <a:srgbClr val="000000"/>
                            </a:solidFill>
                            <a:latin typeface="Cambria Math" panose="02040503050406030204" pitchFamily="18" charset="0"/>
                          </a:rPr>
                          <m:t>1</m:t>
                        </m:r>
                      </m:sub>
                    </m:sSub>
                    <m:r>
                      <a:rPr sz="2750" i="1">
                        <a:solidFill>
                          <a:srgbClr val="000000"/>
                        </a:solidFill>
                        <a:latin typeface="Cambria Math" panose="02040503050406030204" pitchFamily="18" charset="0"/>
                      </a:rPr>
                      <m:t>(3872)→</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𝑊</m:t>
                        </m:r>
                      </m:e>
                      <m:sub>
                        <m:r>
                          <a:rPr sz="2750" i="1">
                            <a:solidFill>
                              <a:srgbClr val="000000"/>
                            </a:solidFill>
                            <a:latin typeface="Cambria Math" panose="02040503050406030204" pitchFamily="18" charset="0"/>
                          </a:rPr>
                          <m:t>𝑐</m:t>
                        </m:r>
                        <m:r>
                          <a:rPr sz="2750" i="1">
                            <a:solidFill>
                              <a:srgbClr val="000000"/>
                            </a:solidFill>
                            <a:latin typeface="Cambria Math" panose="02040503050406030204" pitchFamily="18" charset="0"/>
                          </a:rPr>
                          <m:t>1</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𝑋</m:t>
                        </m:r>
                      </m:e>
                      <m:sub>
                        <m:r>
                          <a:rPr sz="2750" i="1">
                            <a:solidFill>
                              <a:srgbClr val="000000"/>
                            </a:solidFill>
                            <a:latin typeface="Cambria Math" panose="02040503050406030204" pitchFamily="18" charset="0"/>
                          </a:rPr>
                          <m:t>0</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𝑋</m:t>
                        </m:r>
                      </m:e>
                      <m:sub>
                        <m:r>
                          <a:rPr sz="2750" i="1">
                            <a:solidFill>
                              <a:srgbClr val="000000"/>
                            </a:solidFill>
                            <a:latin typeface="Cambria Math" panose="02040503050406030204" pitchFamily="18" charset="0"/>
                          </a:rPr>
                          <m:t>2</m:t>
                        </m:r>
                      </m:sub>
                    </m:sSub>
                  </m:oMath>
                </a14:m>
                <a:endParaRP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r>
                      <a:rPr sz="2750" i="1">
                        <a:solidFill>
                          <a:srgbClr val="000000"/>
                        </a:solidFill>
                        <a:latin typeface="Cambria Math" panose="02040503050406030204" pitchFamily="18" charset="0"/>
                      </a:rPr>
                      <m:t>→</m:t>
                    </m:r>
                    <m:sSubSup>
                      <m:sSubSupPr>
                        <m:ctrlPr>
                          <a:rPr sz="2750" i="1">
                            <a:solidFill>
                              <a:srgbClr val="000000"/>
                            </a:solidFill>
                            <a:latin typeface="Cambria Math" panose="02040503050406030204" pitchFamily="18" charset="0"/>
                          </a:rPr>
                        </m:ctrlPr>
                      </m:sSubSup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up>
                        <m:r>
                          <a:rPr sz="2750" i="1">
                            <a:solidFill>
                              <a:srgbClr val="000000"/>
                            </a:solidFill>
                            <a:latin typeface="Cambria Math" panose="02040503050406030204" pitchFamily="18" charset="0"/>
                          </a:rPr>
                          <m:t>′</m:t>
                        </m:r>
                      </m:sup>
                    </m:sSubSup>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𝑏𝑏</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𝑏𝑐</m:t>
                        </m:r>
                      </m:sub>
                    </m:sSub>
                  </m:oMath>
                </a14:m>
                <a:endParaRP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m:t>
                    </m:r>
                  </m:oMath>
                </a14:m>
                <a:r>
                  <a:t>the whole HQSS multiplet</a:t>
                </a:r>
              </a:p>
            </p:txBody>
          </p:sp>
        </mc:Choice>
        <mc:Fallback xmlns="">
          <p:sp>
            <p:nvSpPr>
              <p:cNvPr id="435" name="the whole HQSS multiplet"/>
              <p:cNvSpPr txBox="1">
                <a:spLocks noRot="1" noChangeAspect="1" noMove="1" noResize="1" noEditPoints="1" noAdjustHandles="1" noChangeArrowheads="1" noChangeShapeType="1" noTextEdit="1"/>
              </p:cNvSpPr>
              <p:nvPr/>
            </p:nvSpPr>
            <p:spPr>
              <a:xfrm>
                <a:off x="522326" y="1807286"/>
                <a:ext cx="11960148" cy="1837984"/>
              </a:xfrm>
              <a:prstGeom prst="rect">
                <a:avLst/>
              </a:prstGeom>
              <a:blipFill>
                <a:blip r:embed="rId3"/>
                <a:stretch>
                  <a:fillRect b="-958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36" name="Jia et al., PRD107(2023)074029,Jia et al., PRD108(2023)074018,Sakai et al.,PRD112(2025)074036,……"/>
          <p:cNvSpPr txBox="1"/>
          <p:nvPr/>
        </p:nvSpPr>
        <p:spPr>
          <a:xfrm>
            <a:off x="4059568" y="2594445"/>
            <a:ext cx="848069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Jia et al., PRD107(2023)074029,Jia et al., PRD108(2023)074018,Sakai et al.,PRD112(2025)074036,……</a:t>
            </a:r>
          </a:p>
        </p:txBody>
      </p:sp>
      <mc:AlternateContent xmlns:mc="http://schemas.openxmlformats.org/markup-compatibility/2006" xmlns:a14="http://schemas.microsoft.com/office/drawing/2010/main">
        <mc:Choice Requires="a14">
          <p:sp>
            <p:nvSpPr>
              <p:cNvPr id="437" name="文本"/>
              <p:cNvSpPr txBox="1"/>
              <p:nvPr/>
            </p:nvSpPr>
            <p:spPr>
              <a:xfrm>
                <a:off x="522326" y="4573909"/>
                <a:ext cx="11960148" cy="183798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𝑐𝑠</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𝑐𝑠𝑠</m:t>
                        </m:r>
                      </m:sub>
                    </m:sSub>
                  </m:oMath>
                </a14:m>
                <a:endParaRP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𝑐𝑐𝑠</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𝑐𝑐𝑠𝑠</m:t>
                        </m:r>
                      </m:sub>
                    </m:sSub>
                  </m:oMath>
                </a14:m>
                <a:endParaRP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𝑐𝑠</m:t>
                        </m:r>
                      </m:sub>
                    </m:sSub>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𝑃</m:t>
                        </m:r>
                      </m:e>
                      <m:sub>
                        <m:r>
                          <a:rPr sz="2750" i="1">
                            <a:solidFill>
                              <a:srgbClr val="000000"/>
                            </a:solidFill>
                            <a:latin typeface="Cambria Math" panose="02040503050406030204" pitchFamily="18" charset="0"/>
                          </a:rPr>
                          <m:t>𝑐𝑠𝑠</m:t>
                        </m:r>
                      </m:sub>
                    </m:sSub>
                  </m:oMath>
                </a14:m>
                <a:endParaRPr/>
              </a:p>
            </p:txBody>
          </p:sp>
        </mc:Choice>
        <mc:Fallback xmlns="">
          <p:sp>
            <p:nvSpPr>
              <p:cNvPr id="437" name="文本"/>
              <p:cNvSpPr txBox="1">
                <a:spLocks noRot="1" noChangeAspect="1" noMove="1" noResize="1" noEditPoints="1" noAdjustHandles="1" noChangeArrowheads="1" noChangeShapeType="1" noTextEdit="1"/>
              </p:cNvSpPr>
              <p:nvPr/>
            </p:nvSpPr>
            <p:spPr>
              <a:xfrm>
                <a:off x="522326" y="4573909"/>
                <a:ext cx="11960148" cy="1837984"/>
              </a:xfrm>
              <a:prstGeom prst="rect">
                <a:avLst/>
              </a:prstGeom>
              <a:blipFill>
                <a:blip r:embed="rId4"/>
                <a:stretch>
                  <a:fillRect b="-275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38" name="Methods"/>
          <p:cNvSpPr txBox="1"/>
          <p:nvPr/>
        </p:nvSpPr>
        <p:spPr>
          <a:xfrm>
            <a:off x="584728" y="6529777"/>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Methods</a:t>
            </a:r>
          </a:p>
        </p:txBody>
      </p:sp>
      <p:sp>
        <p:nvSpPr>
          <p:cNvPr id="439" name="Meng et al., Phys.Rept.1019(2023)1"/>
          <p:cNvSpPr txBox="1"/>
          <p:nvPr/>
        </p:nvSpPr>
        <p:spPr>
          <a:xfrm>
            <a:off x="2812262" y="7396229"/>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Meng et al., Phys.Rept.1019(2023)1 </a:t>
            </a:r>
          </a:p>
        </p:txBody>
      </p:sp>
      <p:sp>
        <p:nvSpPr>
          <p:cNvPr id="440" name="Soto et al., PRD102(2020)014005"/>
          <p:cNvSpPr txBox="1"/>
          <p:nvPr/>
        </p:nvSpPr>
        <p:spPr>
          <a:xfrm>
            <a:off x="2536973" y="8059847"/>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Soto et al., PRD102(2020)014005</a:t>
            </a:r>
          </a:p>
        </p:txBody>
      </p:sp>
      <p:sp>
        <p:nvSpPr>
          <p:cNvPr id="441" name="Tanaka et al., PRD110(2024)074015, Zhang et al., PRD113(2026)034029,……"/>
          <p:cNvSpPr txBox="1"/>
          <p:nvPr/>
        </p:nvSpPr>
        <p:spPr>
          <a:xfrm>
            <a:off x="4515627" y="4674245"/>
            <a:ext cx="8224892"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Tanaka et al., PRD110(2024)074015, Zhang et al., PRD113(2026)034029,…… </a:t>
            </a:r>
          </a:p>
        </p:txBody>
      </p:sp>
      <p:sp>
        <p:nvSpPr>
          <p:cNvPr id="442" name="Zhang et al., JHEP08(2024)130,Ganbold et al., PRD111(2025)014014,Wu et al., EPJC84(2024)412,……"/>
          <p:cNvSpPr txBox="1"/>
          <p:nvPr/>
        </p:nvSpPr>
        <p:spPr>
          <a:xfrm>
            <a:off x="3848653" y="1970473"/>
            <a:ext cx="890252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Zhang et al., JHEP08(2024)130,Ganbold et al., PRD111(2025)014014,Wu et al., EPJC84(2024)412,……  </a:t>
            </a:r>
          </a:p>
        </p:txBody>
      </p:sp>
      <p:sp>
        <p:nvSpPr>
          <p:cNvPr id="443" name="Li et al., PRD109(2024)054009, Wang et al., PRD108(2023)034022, Xu et al., PRD111(2025)034022,Chen et al., PRD110(2024)014033,……"/>
          <p:cNvSpPr txBox="1"/>
          <p:nvPr/>
        </p:nvSpPr>
        <p:spPr>
          <a:xfrm>
            <a:off x="571504" y="3634345"/>
            <a:ext cx="1186179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Li et al., PRD109(2024)054009, Wang et al., PRD108(2023)034022, Xu et al., PRD111(2025)034022,Chen et al., PRD110(2024)014033,…… </a:t>
            </a:r>
          </a:p>
        </p:txBody>
      </p:sp>
      <p:sp>
        <p:nvSpPr>
          <p:cNvPr id="444" name="Brambilla et al., arXiv:2608.04105[hep-ph]"/>
          <p:cNvSpPr txBox="1"/>
          <p:nvPr/>
        </p:nvSpPr>
        <p:spPr>
          <a:xfrm>
            <a:off x="4581003" y="8723465"/>
            <a:ext cx="4890509"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Brambilla et al., arXiv:2608.04105[hep-ph]</a:t>
            </a:r>
          </a:p>
        </p:txBody>
      </p:sp>
      <p:sp>
        <p:nvSpPr>
          <p:cNvPr id="445" name="Yang et al., PRD110(2024)034022,Jafarzade et al., PRD112(2025)074040,……"/>
          <p:cNvSpPr txBox="1"/>
          <p:nvPr/>
        </p:nvSpPr>
        <p:spPr>
          <a:xfrm>
            <a:off x="4187469" y="5321450"/>
            <a:ext cx="8224892"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Yang et al., PRD110(2024)034022,Jafarzade et al., PRD112(2025)074040,…… </a:t>
            </a:r>
          </a:p>
        </p:txBody>
      </p:sp>
      <p:sp>
        <p:nvSpPr>
          <p:cNvPr id="446" name="Mutuk et al., EPJC86(2026),Ulas Ozdem, PRD114(2026)014050,……"/>
          <p:cNvSpPr txBox="1"/>
          <p:nvPr/>
        </p:nvSpPr>
        <p:spPr>
          <a:xfrm>
            <a:off x="4187469" y="6046120"/>
            <a:ext cx="8224892"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Mutuk et al., EPJC86(2026),Ulas Ozdem, PRD114(2026)014050,…… </a:t>
            </a:r>
          </a:p>
        </p:txBody>
      </p:sp>
      <p:sp>
        <p:nvSpPr>
          <p:cNvPr id="447" name="Talk by Pan-Pan Shi on Mon."/>
          <p:cNvSpPr txBox="1"/>
          <p:nvPr/>
        </p:nvSpPr>
        <p:spPr>
          <a:xfrm>
            <a:off x="3135302" y="4637727"/>
            <a:ext cx="350464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 by Pan-Pan Shi on Mon.</a:t>
            </a:r>
          </a:p>
        </p:txBody>
      </p:sp>
      <p:sp>
        <p:nvSpPr>
          <p:cNvPr id="448" name="Talk by Vandan Patel on Mon."/>
          <p:cNvSpPr txBox="1"/>
          <p:nvPr/>
        </p:nvSpPr>
        <p:spPr>
          <a:xfrm>
            <a:off x="5838954" y="3110780"/>
            <a:ext cx="3776534" cy="525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rPr dirty="0"/>
              <a:t>Talk by </a:t>
            </a:r>
            <a:r>
              <a:rPr dirty="0" err="1"/>
              <a:t>Vandan</a:t>
            </a:r>
            <a:r>
              <a:rPr dirty="0"/>
              <a:t> Patel on Mon.</a:t>
            </a:r>
          </a:p>
        </p:txBody>
      </p:sp>
      <p:sp>
        <p:nvSpPr>
          <p:cNvPr id="449" name="Talk by Hard Rathod on Tue."/>
          <p:cNvSpPr txBox="1"/>
          <p:nvPr/>
        </p:nvSpPr>
        <p:spPr>
          <a:xfrm>
            <a:off x="3366229" y="6618677"/>
            <a:ext cx="7320058"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 by Hard Rathod on Tue.</a:t>
            </a:r>
          </a:p>
        </p:txBody>
      </p:sp>
      <p:sp>
        <p:nvSpPr>
          <p:cNvPr id="450" name="Talk by Chu-Wen Xiao on Wed."/>
          <p:cNvSpPr txBox="1"/>
          <p:nvPr/>
        </p:nvSpPr>
        <p:spPr>
          <a:xfrm>
            <a:off x="6975972" y="6626054"/>
            <a:ext cx="7320058"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 by Chu-Wen Xiao on Wed.</a:t>
            </a:r>
          </a:p>
        </p:txBody>
      </p:sp>
      <mc:AlternateContent xmlns:mc="http://schemas.openxmlformats.org/markup-compatibility/2006" xmlns:a14="http://schemas.microsoft.com/office/drawing/2010/main">
        <mc:Choice Requires="a14">
          <p:sp>
            <p:nvSpPr>
              <p:cNvPr id="451" name="HH PT/ EFT…"/>
              <p:cNvSpPr txBox="1"/>
              <p:nvPr/>
            </p:nvSpPr>
            <p:spPr>
              <a:xfrm>
                <a:off x="522326" y="7125308"/>
                <a:ext cx="11960148" cy="247665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HH</a:t>
                </a:r>
                <a14:m>
                  <m:oMath xmlns:m="http://schemas.openxmlformats.org/officeDocument/2006/math">
                    <m:r>
                      <a:rPr sz="2750" i="1">
                        <a:solidFill>
                          <a:srgbClr val="000000"/>
                        </a:solidFill>
                        <a:latin typeface="Cambria Math" panose="02040503050406030204" pitchFamily="18" charset="0"/>
                      </a:rPr>
                      <m:t>𝜒</m:t>
                    </m:r>
                  </m:oMath>
                </a14:m>
                <a:r>
                  <a:t>PT/</a:t>
                </a:r>
                <a14:m>
                  <m:oMath xmlns:m="http://schemas.openxmlformats.org/officeDocument/2006/math">
                    <m:r>
                      <a:rPr sz="2750" i="1">
                        <a:solidFill>
                          <a:srgbClr val="000000"/>
                        </a:solidFill>
                        <a:latin typeface="Cambria Math" panose="02040503050406030204" pitchFamily="18" charset="0"/>
                      </a:rPr>
                      <m:t>𝜒</m:t>
                    </m:r>
                  </m:oMath>
                </a14:m>
                <a:r>
                  <a:t>EFT</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NREFT</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BOEFT</a:t>
                </a:r>
              </a:p>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QM</a:t>
                </a:r>
              </a:p>
            </p:txBody>
          </p:sp>
        </mc:Choice>
        <mc:Fallback xmlns="">
          <p:sp>
            <p:nvSpPr>
              <p:cNvPr id="451" name="HH PT/ EFT…"/>
              <p:cNvSpPr txBox="1">
                <a:spLocks noRot="1" noChangeAspect="1" noMove="1" noResize="1" noEditPoints="1" noAdjustHandles="1" noChangeArrowheads="1" noChangeShapeType="1" noTextEdit="1"/>
              </p:cNvSpPr>
              <p:nvPr/>
            </p:nvSpPr>
            <p:spPr>
              <a:xfrm>
                <a:off x="522326" y="7125308"/>
                <a:ext cx="11960148" cy="2476650"/>
              </a:xfrm>
              <a:prstGeom prst="rect">
                <a:avLst/>
              </a:prstGeom>
              <a:blipFill>
                <a:blip r:embed="rId5"/>
                <a:stretch>
                  <a:fillRect b="-461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52" name="Talks by Eulogio Oset, Angel Ramos, Vandan Patel on Mon."/>
          <p:cNvSpPr txBox="1"/>
          <p:nvPr/>
        </p:nvSpPr>
        <p:spPr>
          <a:xfrm>
            <a:off x="3366229" y="6254934"/>
            <a:ext cx="9011223"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Talks by Eulogio Oset, Angel Ramos, Vandan Patel on Mon.</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4" name="Multi-hadron systems"/>
          <p:cNvSpPr txBox="1"/>
          <p:nvPr/>
        </p:nvSpPr>
        <p:spPr>
          <a:xfrm>
            <a:off x="320280" y="108804"/>
            <a:ext cx="5688658"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Multi-hadron systems</a:t>
            </a:r>
          </a:p>
        </p:txBody>
      </p:sp>
      <p:sp>
        <p:nvSpPr>
          <p:cNvPr id="455" name="幻灯片编号"/>
          <p:cNvSpPr txBox="1">
            <a:spLocks noGrp="1"/>
          </p:cNvSpPr>
          <p:nvPr>
            <p:ph type="sldNum" sz="quarter" idx="4294967295"/>
          </p:nvPr>
        </p:nvSpPr>
        <p:spPr>
          <a:xfrm>
            <a:off x="6308725" y="9296399"/>
            <a:ext cx="380628"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sp>
        <p:nvSpPr>
          <p:cNvPr id="456" name="Three-hadron system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Three-hadron systems</a:t>
            </a:r>
          </a:p>
        </p:txBody>
      </p:sp>
      <p:pic>
        <p:nvPicPr>
          <p:cNvPr id="457" name="截屏2025-03-28 11.56.10.png" descr="截屏2025-03-28 11.56.10.png"/>
          <p:cNvPicPr>
            <a:picLocks noChangeAspect="1"/>
          </p:cNvPicPr>
          <p:nvPr/>
        </p:nvPicPr>
        <p:blipFill>
          <a:blip r:embed="rId2"/>
          <a:stretch>
            <a:fillRect/>
          </a:stretch>
        </p:blipFill>
        <p:spPr>
          <a:xfrm>
            <a:off x="818762" y="1978228"/>
            <a:ext cx="11367276" cy="3260468"/>
          </a:xfrm>
          <a:prstGeom prst="rect">
            <a:avLst/>
          </a:prstGeom>
          <a:ln w="12700">
            <a:miter lim="400000"/>
          </a:ln>
        </p:spPr>
      </p:pic>
      <p:sp>
        <p:nvSpPr>
          <p:cNvPr id="458" name="Wu et al., Sci.Bull.67(2022)1735-1738"/>
          <p:cNvSpPr txBox="1"/>
          <p:nvPr/>
        </p:nvSpPr>
        <p:spPr>
          <a:xfrm>
            <a:off x="7900840" y="9006416"/>
            <a:ext cx="4390818"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Wu et al., Sci.Bull.67(2022)1735-1738</a:t>
            </a:r>
          </a:p>
        </p:txBody>
      </p:sp>
      <p:pic>
        <p:nvPicPr>
          <p:cNvPr id="459" name="截屏2025-03-28 12.11.58.png" descr="截屏2025-03-28 12.11.58.png"/>
          <p:cNvPicPr>
            <a:picLocks noChangeAspect="1"/>
          </p:cNvPicPr>
          <p:nvPr/>
        </p:nvPicPr>
        <p:blipFill>
          <a:blip r:embed="rId3"/>
          <a:stretch>
            <a:fillRect/>
          </a:stretch>
        </p:blipFill>
        <p:spPr>
          <a:xfrm>
            <a:off x="6121724" y="3174629"/>
            <a:ext cx="6370049" cy="5673501"/>
          </a:xfrm>
          <a:prstGeom prst="rect">
            <a:avLst/>
          </a:prstGeom>
          <a:ln w="12700">
            <a:miter lim="400000"/>
          </a:ln>
        </p:spPr>
      </p:pic>
      <p:sp>
        <p:nvSpPr>
          <p:cNvPr id="460" name="Liu et al., Phys.Rept.1108(2025)1"/>
          <p:cNvSpPr txBox="1"/>
          <p:nvPr/>
        </p:nvSpPr>
        <p:spPr>
          <a:xfrm>
            <a:off x="2126573" y="9006416"/>
            <a:ext cx="4390818"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Liu et al., Phys.Rept.1108(2025)1</a:t>
            </a:r>
          </a:p>
        </p:txBody>
      </p:sp>
      <p:pic>
        <p:nvPicPr>
          <p:cNvPr id="461" name="截屏2025-03-28 12.15.15.png" descr="截屏2025-03-28 12.15.15.png"/>
          <p:cNvPicPr>
            <a:picLocks noChangeAspect="1"/>
          </p:cNvPicPr>
          <p:nvPr/>
        </p:nvPicPr>
        <p:blipFill>
          <a:blip r:embed="rId4"/>
          <a:stretch>
            <a:fillRect/>
          </a:stretch>
        </p:blipFill>
        <p:spPr>
          <a:xfrm>
            <a:off x="530820" y="5577472"/>
            <a:ext cx="6077081" cy="1686020"/>
          </a:xfrm>
          <a:prstGeom prst="rect">
            <a:avLst/>
          </a:prstGeom>
          <a:ln w="12700">
            <a:miter lim="400000"/>
          </a:ln>
        </p:spPr>
      </p:pic>
      <p:sp>
        <p:nvSpPr>
          <p:cNvPr id="462" name="E. Oset, T. Hyodo, K.P. Khemchandani, A. Martinez Torres, L.S. Geng, C.W. Xiao, M.P. Valderramma, A. Hosaka, F.K. Guo……"/>
          <p:cNvSpPr txBox="1"/>
          <p:nvPr/>
        </p:nvSpPr>
        <p:spPr>
          <a:xfrm>
            <a:off x="538775" y="7401528"/>
            <a:ext cx="6685881" cy="1422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000000"/>
                </a:solidFill>
                <a:latin typeface="Palatino"/>
                <a:ea typeface="Palatino"/>
                <a:cs typeface="Palatino"/>
                <a:sym typeface="Palatino"/>
              </a:defRPr>
            </a:lvl1pPr>
          </a:lstStyle>
          <a:p>
            <a:r>
              <a:t>E. Oset, T. Hyodo, K.P. Khemchandani, A. Martinez Torres, L.S. Geng, C.W. Xiao, M.P. Valderramma, A. Hosaka, F.K. Guo……</a:t>
            </a:r>
          </a:p>
        </p:txBody>
      </p:sp>
      <p:sp>
        <p:nvSpPr>
          <p:cNvPr id="463" name="Test the HM picture of two-hadron system"/>
          <p:cNvSpPr txBox="1"/>
          <p:nvPr/>
        </p:nvSpPr>
        <p:spPr>
          <a:xfrm>
            <a:off x="6211418" y="1511299"/>
            <a:ext cx="4926080"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chemeClr val="accent5"/>
                </a:solidFill>
                <a:latin typeface="Palatino"/>
                <a:ea typeface="Palatino"/>
                <a:cs typeface="Palatino"/>
                <a:sym typeface="Palatino"/>
              </a:defRPr>
            </a:lvl1pPr>
          </a:lstStyle>
          <a:p>
            <a:r>
              <a:t>Test the HM picture of two-hadron system</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5" name="Multi-hadron systems"/>
          <p:cNvSpPr txBox="1"/>
          <p:nvPr/>
        </p:nvSpPr>
        <p:spPr>
          <a:xfrm>
            <a:off x="320280" y="108804"/>
            <a:ext cx="5688658"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Multi-hadron systems</a:t>
            </a:r>
          </a:p>
        </p:txBody>
      </p:sp>
      <p:sp>
        <p:nvSpPr>
          <p:cNvPr id="466" name="幻灯片编号"/>
          <p:cNvSpPr txBox="1">
            <a:spLocks noGrp="1"/>
          </p:cNvSpPr>
          <p:nvPr>
            <p:ph type="sldNum" sz="quarter" idx="4294967295"/>
          </p:nvPr>
        </p:nvSpPr>
        <p:spPr>
          <a:xfrm>
            <a:off x="6327923" y="9296399"/>
            <a:ext cx="342232"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sp>
        <p:nvSpPr>
          <p:cNvPr id="467" name="Three-hadron system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Three-hadron systems</a:t>
            </a:r>
          </a:p>
        </p:txBody>
      </p:sp>
      <mc:AlternateContent xmlns:mc="http://schemas.openxmlformats.org/markup-compatibility/2006" xmlns:a14="http://schemas.microsoft.com/office/drawing/2010/main">
        <mc:Choice Requires="a14">
          <p:sp>
            <p:nvSpPr>
              <p:cNvPr id="468" name="bound state when   is a virtual state with 15MeV below thr."/>
              <p:cNvSpPr txBox="1"/>
              <p:nvPr/>
            </p:nvSpPr>
            <p:spPr>
              <a:xfrm>
                <a:off x="522326" y="1847599"/>
                <a:ext cx="11960148" cy="84647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𝐼</m:t>
                    </m:r>
                    <m:r>
                      <a:rPr sz="2750" i="1">
                        <a:solidFill>
                          <a:srgbClr val="000000"/>
                        </a:solidFill>
                        <a:latin typeface="Cambria Math" panose="02040503050406030204" pitchFamily="18" charset="0"/>
                      </a:rPr>
                      <m:t>=</m:t>
                    </m:r>
                    <m:f>
                      <m:fPr>
                        <m:ctrlPr>
                          <a:rPr sz="2750" i="1">
                            <a:solidFill>
                              <a:srgbClr val="000000"/>
                            </a:solidFill>
                            <a:latin typeface="Cambria Math" panose="02040503050406030204" pitchFamily="18" charset="0"/>
                          </a:rPr>
                        </m:ctrlPr>
                      </m:fPr>
                      <m:num>
                        <m:r>
                          <a:rPr sz="2750" i="1">
                            <a:solidFill>
                              <a:srgbClr val="000000"/>
                            </a:solidFill>
                            <a:latin typeface="Cambria Math" panose="02040503050406030204" pitchFamily="18" charset="0"/>
                          </a:rPr>
                          <m:t>1</m:t>
                        </m:r>
                      </m:num>
                      <m:den>
                        <m:r>
                          <a:rPr sz="2750" i="1">
                            <a:solidFill>
                              <a:srgbClr val="000000"/>
                            </a:solidFill>
                            <a:latin typeface="Cambria Math" panose="02040503050406030204" pitchFamily="18" charset="0"/>
                          </a:rPr>
                          <m:t>2</m:t>
                        </m:r>
                      </m:den>
                    </m:f>
                  </m:oMath>
                </a14:m>
                <a:r>
                  <a:t> </a:t>
                </a:r>
                <a14:m>
                  <m:oMath xmlns:m="http://schemas.openxmlformats.org/officeDocument/2006/math">
                    <m:r>
                      <a:rPr sz="2750" i="1">
                        <a:solidFill>
                          <a:srgbClr val="000000"/>
                        </a:solidFill>
                        <a:latin typeface="Cambria Math" panose="02040503050406030204" pitchFamily="18" charset="0"/>
                      </a:rPr>
                      <m:t>𝐷𝐷</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oMath>
                </a14:m>
                <a:r>
                  <a:t> bound state when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𝑍</m:t>
                        </m:r>
                      </m:e>
                      <m:sub>
                        <m:r>
                          <a:rPr sz="2750" i="1">
                            <a:solidFill>
                              <a:srgbClr val="000000"/>
                            </a:solidFill>
                            <a:latin typeface="Cambria Math" panose="02040503050406030204" pitchFamily="18" charset="0"/>
                          </a:rPr>
                          <m:t>𝑐</m:t>
                        </m:r>
                      </m:sub>
                    </m:sSub>
                    <m:r>
                      <a:rPr sz="2750" i="1">
                        <a:solidFill>
                          <a:srgbClr val="000000"/>
                        </a:solidFill>
                        <a:latin typeface="Cambria Math" panose="02040503050406030204" pitchFamily="18" charset="0"/>
                      </a:rPr>
                      <m:t>(3900)</m:t>
                    </m:r>
                  </m:oMath>
                </a14:m>
                <a:r>
                  <a:t> is a virtual state with 15MeV below thr.</a:t>
                </a:r>
              </a:p>
            </p:txBody>
          </p:sp>
        </mc:Choice>
        <mc:Fallback xmlns="">
          <p:sp>
            <p:nvSpPr>
              <p:cNvPr id="468" name="bound state when   is a virtual state with 15MeV below thr."/>
              <p:cNvSpPr txBox="1">
                <a:spLocks noRot="1" noChangeAspect="1" noMove="1" noResize="1" noEditPoints="1" noAdjustHandles="1" noChangeArrowheads="1" noChangeShapeType="1" noTextEdit="1"/>
              </p:cNvSpPr>
              <p:nvPr/>
            </p:nvSpPr>
            <p:spPr>
              <a:xfrm>
                <a:off x="522326" y="1847599"/>
                <a:ext cx="11960148" cy="846471"/>
              </a:xfrm>
              <a:prstGeom prst="rect">
                <a:avLst/>
              </a:prstGeom>
              <a:blipFill>
                <a:blip r:embed="rId3"/>
                <a:stretch>
                  <a:fillRect b="-1029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69" name="Zhu et al., PRD111(2025)094022"/>
          <p:cNvSpPr txBox="1"/>
          <p:nvPr/>
        </p:nvSpPr>
        <p:spPr>
          <a:xfrm>
            <a:off x="6173465" y="2653596"/>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Zhu et al., PRD111(2025)094022</a:t>
            </a:r>
          </a:p>
        </p:txBody>
      </p:sp>
      <p:sp>
        <p:nvSpPr>
          <p:cNvPr id="470" name="Pan et al., PRL136(2026)151901"/>
          <p:cNvSpPr txBox="1"/>
          <p:nvPr/>
        </p:nvSpPr>
        <p:spPr>
          <a:xfrm>
            <a:off x="6282851" y="5215818"/>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Pan et al., PRL136(2026)151901</a:t>
            </a:r>
          </a:p>
        </p:txBody>
      </p:sp>
      <mc:AlternateContent xmlns:mc="http://schemas.openxmlformats.org/markup-compatibility/2006" xmlns:a14="http://schemas.microsoft.com/office/drawing/2010/main">
        <mc:Choice Requires="a14">
          <p:sp>
            <p:nvSpPr>
              <p:cNvPr id="471" name="and   bound states with exotic quantum numbers…"/>
              <p:cNvSpPr txBox="1"/>
              <p:nvPr/>
            </p:nvSpPr>
            <p:spPr>
              <a:xfrm>
                <a:off x="522326" y="3032333"/>
                <a:ext cx="11960148" cy="247328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𝐼</m:t>
                    </m:r>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𝐽</m:t>
                        </m:r>
                      </m:e>
                      <m:sup>
                        <m:r>
                          <a:rPr sz="2750" i="1">
                            <a:solidFill>
                              <a:srgbClr val="000000"/>
                            </a:solidFill>
                            <a:latin typeface="Cambria Math" panose="02040503050406030204" pitchFamily="18" charset="0"/>
                          </a:rPr>
                          <m:t>𝑃𝐶</m:t>
                        </m:r>
                      </m:sup>
                    </m:sSup>
                    <m:r>
                      <a:rPr sz="2750" i="1">
                        <a:solidFill>
                          <a:srgbClr val="000000"/>
                        </a:solidFill>
                        <a:latin typeface="Cambria Math" panose="02040503050406030204" pitchFamily="18" charset="0"/>
                      </a:rPr>
                      <m:t>)=0(</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0</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b>
                      <m:sSubPr>
                        <m:ctrlPr>
                          <a:rPr sz="2750" i="1">
                            <a:solidFill>
                              <a:srgbClr val="000000"/>
                            </a:solidFill>
                            <a:latin typeface="Cambria Math" panose="02040503050406030204" pitchFamily="18" charset="0"/>
                          </a:rPr>
                        </m:ctrlPr>
                      </m:sSub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𝐷</m:t>
                            </m:r>
                          </m:e>
                        </m:bar>
                      </m:e>
                      <m:sub>
                        <m:r>
                          <a:rPr sz="2750" i="1">
                            <a:solidFill>
                              <a:srgbClr val="000000"/>
                            </a:solidFill>
                            <a:latin typeface="Cambria Math" panose="02040503050406030204" pitchFamily="18" charset="0"/>
                          </a:rPr>
                          <m:t>𝑠</m:t>
                        </m:r>
                      </m:sub>
                    </m:sSub>
                    <m:r>
                      <a:rPr sz="2750" i="1">
                        <a:solidFill>
                          <a:srgbClr val="000000"/>
                        </a:solidFill>
                        <a:latin typeface="Cambria Math" panose="02040503050406030204" pitchFamily="18" charset="0"/>
                      </a:rPr>
                      <m:t>𝐷𝐾</m:t>
                    </m:r>
                  </m:oMath>
                </a14:m>
                <a:r>
                  <a:t> and </a:t>
                </a:r>
                <a14:m>
                  <m:oMath xmlns:m="http://schemas.openxmlformats.org/officeDocument/2006/math">
                    <m:r>
                      <a:rPr sz="2750" i="1">
                        <a:solidFill>
                          <a:srgbClr val="000000"/>
                        </a:solidFill>
                        <a:latin typeface="Cambria Math" panose="02040503050406030204" pitchFamily="18" charset="0"/>
                      </a:rPr>
                      <m:t>𝐼</m:t>
                    </m:r>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𝐽</m:t>
                        </m:r>
                      </m:e>
                      <m:sup>
                        <m:r>
                          <a:rPr sz="2750" i="1">
                            <a:solidFill>
                              <a:srgbClr val="000000"/>
                            </a:solidFill>
                            <a:latin typeface="Cambria Math" panose="02040503050406030204" pitchFamily="18" charset="0"/>
                          </a:rPr>
                          <m:t>𝑃𝐶</m:t>
                        </m:r>
                      </m:sup>
                    </m:sSup>
                    <m:r>
                      <a:rPr sz="2750" i="1">
                        <a:solidFill>
                          <a:srgbClr val="000000"/>
                        </a:solidFill>
                        <a:latin typeface="Cambria Math" panose="02040503050406030204" pitchFamily="18" charset="0"/>
                      </a:rPr>
                      <m:t>)=0(</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𝐷</m:t>
                            </m:r>
                          </m:e>
                        </m:ba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𝐷</m:t>
                    </m:r>
                    <m:r>
                      <a:rPr sz="2750" i="1">
                        <a:solidFill>
                          <a:srgbClr val="000000"/>
                        </a:solidFill>
                        <a:latin typeface="Cambria Math" panose="02040503050406030204" pitchFamily="18" charset="0"/>
                      </a:rPr>
                      <m:t>𝜂</m:t>
                    </m:r>
                  </m:oMath>
                </a14:m>
                <a:r>
                  <a:t> bound states with exotic quantum numbers  </a:t>
                </a:r>
              </a:p>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 good system to determine the three-body force, due to the well-defined charge parity</a:t>
                </a:r>
              </a:p>
            </p:txBody>
          </p:sp>
        </mc:Choice>
        <mc:Fallback xmlns="">
          <p:sp>
            <p:nvSpPr>
              <p:cNvPr id="471" name="and   bound states with exotic quantum numbers…"/>
              <p:cNvSpPr txBox="1">
                <a:spLocks noRot="1" noChangeAspect="1" noMove="1" noResize="1" noEditPoints="1" noAdjustHandles="1" noChangeArrowheads="1" noChangeShapeType="1" noTextEdit="1"/>
              </p:cNvSpPr>
              <p:nvPr/>
            </p:nvSpPr>
            <p:spPr>
              <a:xfrm>
                <a:off x="522326" y="3032333"/>
                <a:ext cx="11960148" cy="2473284"/>
              </a:xfrm>
              <a:prstGeom prst="rect">
                <a:avLst/>
              </a:prstGeom>
              <a:blipFill>
                <a:blip r:embed="rId4"/>
                <a:stretch>
                  <a:fillRect l="-1273" r="-742" b="-816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72" name="Pan et al., PRL136(2026)151901, Wu et al., PRL135(2025)031902"/>
          <p:cNvSpPr txBox="1"/>
          <p:nvPr/>
        </p:nvSpPr>
        <p:spPr>
          <a:xfrm>
            <a:off x="4816393" y="3934707"/>
            <a:ext cx="7531587"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Pan et al., PRL136(2026)151901, Wu et al., PRL135(2025)031902</a:t>
            </a:r>
          </a:p>
        </p:txBody>
      </p:sp>
      <p:sp>
        <p:nvSpPr>
          <p:cNvPr id="473" name="Zhai et al., PRD111(2025)034039"/>
          <p:cNvSpPr txBox="1"/>
          <p:nvPr/>
        </p:nvSpPr>
        <p:spPr>
          <a:xfrm>
            <a:off x="6282851" y="6637778"/>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Zhai et al., PRD111(2025)034039</a:t>
            </a:r>
          </a:p>
        </p:txBody>
      </p:sp>
      <mc:AlternateContent xmlns:mc="http://schemas.openxmlformats.org/markup-compatibility/2006" xmlns:a14="http://schemas.microsoft.com/office/drawing/2010/main">
        <mc:Choice Requires="a14">
          <p:sp>
            <p:nvSpPr>
              <p:cNvPr id="474" name="Five   states with total spin   with binding energies 10 to 30 MeV in Fixed Center Approximation"/>
              <p:cNvSpPr txBox="1"/>
              <p:nvPr/>
            </p:nvSpPr>
            <p:spPr>
              <a:xfrm>
                <a:off x="522326" y="5748881"/>
                <a:ext cx="11960148" cy="118125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Five </a:t>
                </a:r>
                <a14:m>
                  <m:oMath xmlns:m="http://schemas.openxmlformats.org/officeDocument/2006/math">
                    <m:r>
                      <a:rPr sz="2750" i="1">
                        <a:solidFill>
                          <a:srgbClr val="000000"/>
                        </a:solidFill>
                        <a:latin typeface="Cambria Math" panose="02040503050406030204" pitchFamily="18" charset="0"/>
                      </a:rPr>
                      <m:t>𝑁</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𝐾</m:t>
                            </m:r>
                          </m:e>
                        </m:bar>
                      </m:e>
                      <m:sup>
                        <m:r>
                          <a:rPr sz="2750" i="1">
                            <a:solidFill>
                              <a:srgbClr val="000000"/>
                            </a:solidFill>
                            <a:latin typeface="Cambria Math" panose="02040503050406030204" pitchFamily="18" charset="0"/>
                          </a:rPr>
                          <m:t>∗</m:t>
                        </m:r>
                      </m:sup>
                    </m:sSup>
                  </m:oMath>
                </a14:m>
                <a:r>
                  <a:t> states with total spin </a:t>
                </a:r>
                <a14:m>
                  <m:oMath xmlns:m="http://schemas.openxmlformats.org/officeDocument/2006/math">
                    <m:r>
                      <a:rPr sz="2750" i="1">
                        <a:solidFill>
                          <a:srgbClr val="000000"/>
                        </a:solidFill>
                        <a:latin typeface="Cambria Math" panose="02040503050406030204" pitchFamily="18" charset="0"/>
                      </a:rPr>
                      <m:t>1/2,3/2,5/2</m:t>
                    </m:r>
                  </m:oMath>
                </a14:m>
                <a:r>
                  <a:t> with binding energies 10 to 30 MeV in Fixed Center Approximation</a:t>
                </a:r>
              </a:p>
            </p:txBody>
          </p:sp>
        </mc:Choice>
        <mc:Fallback xmlns="">
          <p:sp>
            <p:nvSpPr>
              <p:cNvPr id="474" name="Five   states with total spin   with binding energies 10 to 30 MeV in Fixed Center Approximation"/>
              <p:cNvSpPr txBox="1">
                <a:spLocks noRot="1" noChangeAspect="1" noMove="1" noResize="1" noEditPoints="1" noAdjustHandles="1" noChangeArrowheads="1" noChangeShapeType="1" noTextEdit="1"/>
              </p:cNvSpPr>
              <p:nvPr/>
            </p:nvSpPr>
            <p:spPr>
              <a:xfrm>
                <a:off x="522326" y="5748881"/>
                <a:ext cx="11960148" cy="1181250"/>
              </a:xfrm>
              <a:prstGeom prst="rect">
                <a:avLst/>
              </a:prstGeom>
              <a:blipFill>
                <a:blip r:embed="rId5"/>
                <a:stretch>
                  <a:fillRect b="-2127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5" name="Efimov effect in   system depends on the   interaction"/>
              <p:cNvSpPr txBox="1"/>
              <p:nvPr/>
            </p:nvSpPr>
            <p:spPr>
              <a:xfrm>
                <a:off x="522326" y="7265840"/>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Efimov effect in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oMath>
                </a14:m>
                <a:r>
                  <a:t> system depends on the </a:t>
                </a:r>
                <a14:m>
                  <m:oMath xmlns:m="http://schemas.openxmlformats.org/officeDocument/2006/math">
                    <m:r>
                      <a:rPr sz="2750" i="1">
                        <a:solidFill>
                          <a:srgbClr val="000000"/>
                        </a:solidFill>
                        <a:latin typeface="Cambria Math" panose="02040503050406030204" pitchFamily="18" charset="0"/>
                      </a:rPr>
                      <m:t>𝐼</m:t>
                    </m:r>
                    <m:r>
                      <a:rPr sz="2750" i="1">
                        <a:solidFill>
                          <a:srgbClr val="000000"/>
                        </a:solidFill>
                        <a:latin typeface="Cambria Math" panose="02040503050406030204" pitchFamily="18" charset="0"/>
                      </a:rPr>
                      <m:t>=1</m:t>
                    </m:r>
                  </m:oMath>
                </a14:m>
                <a:r>
                  <a:t> interaction</a:t>
                </a:r>
              </a:p>
            </p:txBody>
          </p:sp>
        </mc:Choice>
        <mc:Fallback xmlns="">
          <p:sp>
            <p:nvSpPr>
              <p:cNvPr id="475" name="Efimov effect in   system depends on the   interaction"/>
              <p:cNvSpPr txBox="1">
                <a:spLocks noRot="1" noChangeAspect="1" noMove="1" noResize="1" noEditPoints="1" noAdjustHandles="1" noChangeArrowheads="1" noChangeShapeType="1" noTextEdit="1"/>
              </p:cNvSpPr>
              <p:nvPr/>
            </p:nvSpPr>
            <p:spPr>
              <a:xfrm>
                <a:off x="522326" y="7265840"/>
                <a:ext cx="11960148" cy="542287"/>
              </a:xfrm>
              <a:prstGeom prst="rect">
                <a:avLst/>
              </a:prstGeom>
              <a:blipFill>
                <a:blip r:embed="rId6"/>
                <a:stretch>
                  <a:fillRect b="-3720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76" name="Fu et al., JHEP07(2025)081"/>
          <p:cNvSpPr txBox="1"/>
          <p:nvPr/>
        </p:nvSpPr>
        <p:spPr>
          <a:xfrm>
            <a:off x="6282851" y="7938775"/>
            <a:ext cx="6112653"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Fu et al., JHEP07(2025)081</a:t>
            </a:r>
          </a:p>
        </p:txBody>
      </p:sp>
      <mc:AlternateContent xmlns:mc="http://schemas.openxmlformats.org/markup-compatibility/2006" xmlns:a14="http://schemas.microsoft.com/office/drawing/2010/main">
        <mc:Choice Requires="a14">
          <p:sp>
            <p:nvSpPr>
              <p:cNvPr id="477" name="Other systems"/>
              <p:cNvSpPr txBox="1"/>
              <p:nvPr/>
            </p:nvSpPr>
            <p:spPr>
              <a:xfrm>
                <a:off x="522326" y="8412323"/>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2"/>
                  </a:buBlip>
                  <a:defRPr sz="2500">
                    <a:solidFill>
                      <a:srgbClr val="000000"/>
                    </a:solidFill>
                    <a:latin typeface="Palatino"/>
                    <a:ea typeface="Palatino"/>
                    <a:cs typeface="Palatino"/>
                    <a:sym typeface="Palatino"/>
                  </a:defRPr>
                </a:pPr>
                <a:r>
                  <a:t>Other systems </a:t>
                </a:r>
                <a14:m>
                  <m:oMath xmlns:m="http://schemas.openxmlformats.org/officeDocument/2006/math">
                    <m:r>
                      <a:rPr sz="2750" i="1">
                        <a:solidFill>
                          <a:srgbClr val="000000"/>
                        </a:solidFill>
                        <a:latin typeface="Cambria Math" panose="02040503050406030204" pitchFamily="18" charset="0"/>
                      </a:rPr>
                      <m:t>𝐾</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oMath>
                </a14:m>
                <a:endParaRPr/>
              </a:p>
            </p:txBody>
          </p:sp>
        </mc:Choice>
        <mc:Fallback xmlns="">
          <p:sp>
            <p:nvSpPr>
              <p:cNvPr id="477" name="Other systems"/>
              <p:cNvSpPr txBox="1">
                <a:spLocks noRot="1" noChangeAspect="1" noMove="1" noResize="1" noEditPoints="1" noAdjustHandles="1" noChangeArrowheads="1" noChangeShapeType="1" noTextEdit="1"/>
              </p:cNvSpPr>
              <p:nvPr/>
            </p:nvSpPr>
            <p:spPr>
              <a:xfrm>
                <a:off x="522326" y="8412323"/>
                <a:ext cx="11960148" cy="542287"/>
              </a:xfrm>
              <a:prstGeom prst="rect">
                <a:avLst/>
              </a:prstGeom>
              <a:blipFill>
                <a:blip r:embed="rId7"/>
                <a:stretch>
                  <a:fillRect b="-3863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78" name="Ren et al., EPJC84(2024)1297, Jia et al., PLB875(2026)140320, Ikeno  et al., Nuovon Cim. C47(2024)4,……"/>
          <p:cNvSpPr txBox="1"/>
          <p:nvPr/>
        </p:nvSpPr>
        <p:spPr>
          <a:xfrm>
            <a:off x="299870" y="8964166"/>
            <a:ext cx="1210833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150000"/>
              </a:lnSpc>
              <a:defRPr sz="1500">
                <a:solidFill>
                  <a:srgbClr val="008F00"/>
                </a:solidFill>
                <a:latin typeface="Palatino"/>
                <a:ea typeface="Palatino"/>
                <a:cs typeface="Palatino"/>
                <a:sym typeface="Palatino"/>
              </a:defRPr>
            </a:lvl1pPr>
          </a:lstStyle>
          <a:p>
            <a:r>
              <a:t>Ren et al., EPJC84(2024)1297, Jia et al., PLB875(2026)140320, Ikeno  et al., Nuovon Cim. C47(2024)4,……</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0" name="幻灯片编号"/>
          <p:cNvSpPr txBox="1">
            <a:spLocks noGrp="1"/>
          </p:cNvSpPr>
          <p:nvPr>
            <p:ph type="sldNum" sz="quarter" idx="4294967295"/>
          </p:nvPr>
        </p:nvSpPr>
        <p:spPr>
          <a:xfrm>
            <a:off x="6323626" y="9296399"/>
            <a:ext cx="350826"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pic>
        <p:nvPicPr>
          <p:cNvPr id="481" name="pasted-image.pdf" descr="pasted-image.pdf"/>
          <p:cNvPicPr>
            <a:picLocks noChangeAspect="1"/>
          </p:cNvPicPr>
          <p:nvPr/>
        </p:nvPicPr>
        <p:blipFill>
          <a:blip r:embed="rId2"/>
          <a:stretch>
            <a:fillRect/>
          </a:stretch>
        </p:blipFill>
        <p:spPr>
          <a:xfrm>
            <a:off x="7556327" y="2521029"/>
            <a:ext cx="5257801" cy="1536701"/>
          </a:xfrm>
          <a:prstGeom prst="rect">
            <a:avLst/>
          </a:prstGeom>
          <a:ln w="12700">
            <a:miter lim="400000"/>
          </a:ln>
        </p:spPr>
      </p:pic>
      <mc:AlternateContent xmlns:mc="http://schemas.openxmlformats.org/markup-compatibility/2006" xmlns:a14="http://schemas.microsoft.com/office/drawing/2010/main">
        <mc:Choice Requires="a14">
          <p:sp>
            <p:nvSpPr>
              <p:cNvPr id="482" name="Lattice EFT…"/>
              <p:cNvSpPr txBox="1"/>
              <p:nvPr/>
            </p:nvSpPr>
            <p:spPr>
              <a:xfrm>
                <a:off x="560721" y="2221540"/>
                <a:ext cx="7900951" cy="18376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70973" indent="-370973" algn="l">
                  <a:lnSpc>
                    <a:spcPct val="150000"/>
                  </a:lnSpc>
                  <a:buSzPct val="25000"/>
                  <a:buBlip>
                    <a:blip r:embed="rId3"/>
                  </a:buBlip>
                  <a:defRPr sz="2500">
                    <a:solidFill>
                      <a:srgbClr val="000000"/>
                    </a:solidFill>
                    <a:latin typeface="Palatino"/>
                    <a:ea typeface="Palatino"/>
                    <a:cs typeface="Palatino"/>
                    <a:sym typeface="Palatino"/>
                  </a:defRPr>
                </a:pPr>
                <a:r>
                  <a:t>Lattice EFT</a:t>
                </a:r>
              </a:p>
              <a:p>
                <a:pPr marL="370973" indent="-370973" algn="l">
                  <a:lnSpc>
                    <a:spcPct val="150000"/>
                  </a:lnSpc>
                  <a:buSzPct val="25000"/>
                  <a:buBlip>
                    <a:blip r:embed="rId3"/>
                  </a:buBlip>
                  <a:defRPr sz="2500">
                    <a:solidFill>
                      <a:srgbClr val="000000"/>
                    </a:solidFill>
                    <a:latin typeface="Palatino"/>
                    <a:ea typeface="Palatino"/>
                    <a:cs typeface="Palatino"/>
                    <a:sym typeface="Palatino"/>
                  </a:defRPr>
                </a:pPr>
                <a:r>
                  <a:t>Advantages for many-body systems</a:t>
                </a:r>
              </a:p>
              <a:p>
                <a:pPr marL="370973" indent="-370973" algn="l">
                  <a:lnSpc>
                    <a:spcPct val="150000"/>
                  </a:lnSpc>
                  <a:buSzPct val="25000"/>
                  <a:buBlip>
                    <a:blip r:embed="rId3"/>
                  </a:buBlip>
                  <a:defRPr sz="2500">
                    <a:solidFill>
                      <a:srgbClr val="000000"/>
                    </a:solidFill>
                    <a:latin typeface="Palatino"/>
                    <a:ea typeface="Palatino"/>
                    <a:cs typeface="Palatino"/>
                    <a:sym typeface="Palatino"/>
                  </a:defRPr>
                </a:pPr>
                <a:r>
                  <a:t>The </a:t>
                </a:r>
                <a14:m>
                  <m:oMath xmlns:m="http://schemas.openxmlformats.org/officeDocument/2006/math">
                    <m:r>
                      <a:rPr sz="2750" i="1">
                        <a:solidFill>
                          <a:srgbClr val="000000"/>
                        </a:solidFill>
                        <a:latin typeface="Cambria Math" panose="02040503050406030204" pitchFamily="18" charset="0"/>
                      </a:rPr>
                      <m:t>𝐷</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𝐾</m:t>
                    </m:r>
                  </m:oMath>
                </a14:m>
                <a:r>
                  <a:t> system on the lattice</a:t>
                </a:r>
              </a:p>
            </p:txBody>
          </p:sp>
        </mc:Choice>
        <mc:Fallback xmlns="">
          <p:sp>
            <p:nvSpPr>
              <p:cNvPr id="482" name="Lattice EFT…"/>
              <p:cNvSpPr txBox="1">
                <a:spLocks noRot="1" noChangeAspect="1" noMove="1" noResize="1" noEditPoints="1" noAdjustHandles="1" noChangeArrowheads="1" noChangeShapeType="1" noTextEdit="1"/>
              </p:cNvSpPr>
              <p:nvPr/>
            </p:nvSpPr>
            <p:spPr>
              <a:xfrm>
                <a:off x="560721" y="2221540"/>
                <a:ext cx="7900951" cy="1837687"/>
              </a:xfrm>
              <a:prstGeom prst="rect">
                <a:avLst/>
              </a:prstGeom>
              <a:blipFill>
                <a:blip r:embed="rId4"/>
                <a:stretch>
                  <a:fillRect b="-68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483" name="Dean Lee, Prog.Part.Nucl.Phys., 63(2009)117,…"/>
          <p:cNvSpPr txBox="1"/>
          <p:nvPr/>
        </p:nvSpPr>
        <p:spPr>
          <a:xfrm>
            <a:off x="2790652" y="2128742"/>
            <a:ext cx="8611784" cy="704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a:lnSpc>
                <a:spcPct val="150000"/>
              </a:lnSpc>
              <a:defRPr sz="1500">
                <a:solidFill>
                  <a:srgbClr val="008F00"/>
                </a:solidFill>
                <a:latin typeface="Palatino"/>
                <a:ea typeface="Palatino"/>
                <a:cs typeface="Palatino"/>
                <a:sym typeface="Palatino"/>
              </a:defRPr>
            </a:pPr>
            <a:r>
              <a:t>Dean Lee, Prog.Part.Nucl.Phys., 63(2009)117, </a:t>
            </a:r>
          </a:p>
          <a:p>
            <a:pPr algn="l">
              <a:lnSpc>
                <a:spcPct val="150000"/>
              </a:lnSpc>
              <a:defRPr sz="1500">
                <a:solidFill>
                  <a:srgbClr val="008F00"/>
                </a:solidFill>
                <a:latin typeface="Palatino"/>
                <a:ea typeface="Palatino"/>
                <a:cs typeface="Palatino"/>
                <a:sym typeface="Palatino"/>
              </a:defRPr>
            </a:pPr>
            <a:r>
              <a:t>Lähde, Meißner, “Nuclear Lattice Effective Field Theory”, Springer (2019).</a:t>
            </a:r>
            <a:r>
              <a:rPr>
                <a:latin typeface="Times Roman"/>
                <a:ea typeface="Times Roman"/>
                <a:cs typeface="Times Roman"/>
                <a:sym typeface="Times Roman"/>
              </a:rPr>
              <a:t> </a:t>
            </a:r>
            <a:r>
              <a:t> </a:t>
            </a:r>
          </a:p>
        </p:txBody>
      </p:sp>
      <p:sp>
        <p:nvSpPr>
          <p:cNvPr id="484" name="Disclaimer: particle number conservation"/>
          <p:cNvSpPr txBox="1"/>
          <p:nvPr/>
        </p:nvSpPr>
        <p:spPr>
          <a:xfrm>
            <a:off x="6852984" y="4071585"/>
            <a:ext cx="6002669"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500">
                <a:solidFill>
                  <a:srgbClr val="0433FF"/>
                </a:solidFill>
                <a:latin typeface="Palatino"/>
                <a:ea typeface="Palatino"/>
                <a:cs typeface="Palatino"/>
                <a:sym typeface="Palatino"/>
              </a:defRPr>
            </a:lvl1pPr>
          </a:lstStyle>
          <a:p>
            <a:r>
              <a:t>Disclaimer: particle number conservation</a:t>
            </a:r>
          </a:p>
        </p:txBody>
      </p:sp>
      <p:sp>
        <p:nvSpPr>
          <p:cNvPr id="485" name="Multi-hadron systems"/>
          <p:cNvSpPr txBox="1"/>
          <p:nvPr/>
        </p:nvSpPr>
        <p:spPr>
          <a:xfrm>
            <a:off x="320280" y="108804"/>
            <a:ext cx="5688658"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Multi-hadron systems</a:t>
            </a:r>
          </a:p>
        </p:txBody>
      </p:sp>
      <p:sp>
        <p:nvSpPr>
          <p:cNvPr id="486" name="Three-hadron systems"/>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Three-hadron systems</a:t>
            </a:r>
          </a:p>
        </p:txBody>
      </p:sp>
      <mc:AlternateContent xmlns:mc="http://schemas.openxmlformats.org/markup-compatibility/2006" xmlns:a14="http://schemas.microsoft.com/office/drawing/2010/main">
        <mc:Choice Requires="a14">
          <p:sp>
            <p:nvSpPr>
              <p:cNvPr id="487" name="The   binding energy with three-body force (  bound state)"/>
              <p:cNvSpPr txBox="1"/>
              <p:nvPr/>
            </p:nvSpPr>
            <p:spPr>
              <a:xfrm>
                <a:off x="566938" y="4766080"/>
                <a:ext cx="11404033" cy="54228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9144" indent="-309144" algn="l">
                  <a:lnSpc>
                    <a:spcPct val="150000"/>
                  </a:lnSpc>
                  <a:buSzPct val="25000"/>
                  <a:buBlip>
                    <a:blip r:embed="rId3"/>
                  </a:buBlip>
                  <a:defRPr sz="2500">
                    <a:solidFill>
                      <a:srgbClr val="000000"/>
                    </a:solidFill>
                    <a:latin typeface="Palatino"/>
                    <a:ea typeface="Palatino"/>
                    <a:cs typeface="Palatino"/>
                    <a:sym typeface="Palatino"/>
                  </a:defRPr>
                </a:pPr>
                <a:r>
                  <a:t>The </a:t>
                </a:r>
                <a14:m>
                  <m:oMath xmlns:m="http://schemas.openxmlformats.org/officeDocument/2006/math">
                    <m:r>
                      <a:rPr sz="2750" i="1">
                        <a:solidFill>
                          <a:srgbClr val="000000"/>
                        </a:solidFill>
                        <a:latin typeface="Cambria Math" panose="02040503050406030204" pitchFamily="18" charset="0"/>
                      </a:rPr>
                      <m:t>𝐷</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𝐾</m:t>
                    </m:r>
                  </m:oMath>
                </a14:m>
                <a:r>
                  <a:t> binding energy with three-body force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1</m:t>
                        </m:r>
                      </m:e>
                      <m:sup>
                        <m:r>
                          <a:rPr sz="2750" i="1">
                            <a:solidFill>
                              <a:srgbClr val="000000"/>
                            </a:solidFill>
                            <a:latin typeface="Cambria Math" panose="02040503050406030204" pitchFamily="18" charset="0"/>
                          </a:rPr>
                          <m:t>−</m:t>
                        </m:r>
                      </m:sup>
                    </m:sSup>
                  </m:oMath>
                </a14:m>
                <a:r>
                  <a:t> bound state) </a:t>
                </a:r>
              </a:p>
            </p:txBody>
          </p:sp>
        </mc:Choice>
        <mc:Fallback xmlns="">
          <p:sp>
            <p:nvSpPr>
              <p:cNvPr id="487" name="The   binding energy with three-body force (  bound state)"/>
              <p:cNvSpPr txBox="1">
                <a:spLocks noRot="1" noChangeAspect="1" noMove="1" noResize="1" noEditPoints="1" noAdjustHandles="1" noChangeArrowheads="1" noChangeShapeType="1" noTextEdit="1"/>
              </p:cNvSpPr>
              <p:nvPr/>
            </p:nvSpPr>
            <p:spPr>
              <a:xfrm>
                <a:off x="566938" y="4766080"/>
                <a:ext cx="11404033" cy="542288"/>
              </a:xfrm>
              <a:prstGeom prst="rect">
                <a:avLst/>
              </a:prstGeom>
              <a:blipFill>
                <a:blip r:embed="rId5"/>
                <a:stretch>
                  <a:fillRect b="-3409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488" name="pasted-image.pdf" descr="pasted-image.pdf"/>
          <p:cNvPicPr>
            <a:picLocks noChangeAspect="1"/>
          </p:cNvPicPr>
          <p:nvPr/>
        </p:nvPicPr>
        <p:blipFill>
          <a:blip r:embed="rId6"/>
          <a:stretch>
            <a:fillRect/>
          </a:stretch>
        </p:blipFill>
        <p:spPr>
          <a:xfrm>
            <a:off x="879411" y="6120805"/>
            <a:ext cx="5624716" cy="2956994"/>
          </a:xfrm>
          <a:prstGeom prst="rect">
            <a:avLst/>
          </a:prstGeom>
          <a:ln w="12700">
            <a:miter lim="400000"/>
          </a:ln>
        </p:spPr>
      </p:pic>
      <p:pic>
        <p:nvPicPr>
          <p:cNvPr id="489" name="pasted-image.pdf" descr="pasted-image.pdf"/>
          <p:cNvPicPr>
            <a:picLocks noChangeAspect="1"/>
          </p:cNvPicPr>
          <p:nvPr/>
        </p:nvPicPr>
        <p:blipFill>
          <a:blip r:embed="rId7"/>
          <a:stretch>
            <a:fillRect/>
          </a:stretch>
        </p:blipFill>
        <p:spPr>
          <a:xfrm>
            <a:off x="6527331" y="6229806"/>
            <a:ext cx="6032267" cy="2956994"/>
          </a:xfrm>
          <a:prstGeom prst="rect">
            <a:avLst/>
          </a:prstGeom>
          <a:ln w="12700">
            <a:miter lim="400000"/>
          </a:ln>
        </p:spPr>
      </p:pic>
      <mc:AlternateContent xmlns:mc="http://schemas.openxmlformats.org/markup-compatibility/2006" xmlns:a14="http://schemas.microsoft.com/office/drawing/2010/main">
        <mc:Choice Requires="a14">
          <p:sp>
            <p:nvSpPr>
              <p:cNvPr id="490" name="方程"/>
              <p:cNvSpPr txBox="1"/>
              <p:nvPr/>
            </p:nvSpPr>
            <p:spPr>
              <a:xfrm>
                <a:off x="9259516" y="5469462"/>
                <a:ext cx="3296401" cy="65134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f>
                        <m:fPr>
                          <m:ctrlPr>
                            <a:rPr sz="1800" i="1">
                              <a:solidFill>
                                <a:srgbClr val="3E2319"/>
                              </a:solidFill>
                              <a:latin typeface="Cambria Math" panose="02040503050406030204" pitchFamily="18" charset="0"/>
                            </a:rPr>
                          </m:ctrlPr>
                        </m:fPr>
                        <m:num>
                          <m:r>
                            <m:rPr>
                              <m:sty m:val="p"/>
                            </m:rPr>
                            <a:rPr sz="1800" i="1">
                              <a:solidFill>
                                <a:srgbClr val="3E2319"/>
                              </a:solidFill>
                              <a:latin typeface="Cambria Math" panose="02040503050406030204" pitchFamily="18" charset="0"/>
                            </a:rPr>
                            <m:t>Δ</m:t>
                          </m:r>
                          <m:r>
                            <a:rPr sz="1800" i="1">
                              <a:solidFill>
                                <a:srgbClr val="3E2319"/>
                              </a:solidFill>
                              <a:latin typeface="Cambria Math" panose="02040503050406030204" pitchFamily="18" charset="0"/>
                            </a:rPr>
                            <m:t>𝐸</m:t>
                          </m:r>
                        </m:num>
                        <m:den>
                          <m:sSub>
                            <m:sSubPr>
                              <m:ctrlPr>
                                <a:rPr sz="1800" i="1">
                                  <a:solidFill>
                                    <a:srgbClr val="3E2319"/>
                                  </a:solidFill>
                                  <a:latin typeface="Cambria Math" panose="02040503050406030204" pitchFamily="18" charset="0"/>
                                </a:rPr>
                              </m:ctrlPr>
                            </m:sSubPr>
                            <m:e>
                              <m:r>
                                <a:rPr sz="1800" i="1">
                                  <a:solidFill>
                                    <a:srgbClr val="3E2319"/>
                                  </a:solidFill>
                                  <a:latin typeface="Cambria Math" panose="02040503050406030204" pitchFamily="18" charset="0"/>
                                </a:rPr>
                                <m:t>𝐸</m:t>
                              </m:r>
                            </m:e>
                            <m:sub>
                              <m:r>
                                <a:rPr sz="1800" i="1">
                                  <a:solidFill>
                                    <a:srgbClr val="3E2319"/>
                                  </a:solidFill>
                                  <a:latin typeface="Cambria Math" panose="02040503050406030204" pitchFamily="18" charset="0"/>
                                </a:rPr>
                                <m:t>𝑇</m:t>
                              </m:r>
                            </m:sub>
                          </m:sSub>
                        </m:den>
                      </m:f>
                      <m:r>
                        <a:rPr sz="1800" i="1">
                          <a:solidFill>
                            <a:srgbClr val="3E2319"/>
                          </a:solidFill>
                          <a:latin typeface="Cambria Math" panose="02040503050406030204" pitchFamily="18" charset="0"/>
                        </a:rPr>
                        <m:t>=−(</m:t>
                      </m:r>
                      <m:r>
                        <a:rPr sz="1800" i="1">
                          <a:solidFill>
                            <a:srgbClr val="3E2319"/>
                          </a:solidFill>
                          <a:latin typeface="Cambria Math" panose="02040503050406030204" pitchFamily="18" charset="0"/>
                        </a:rPr>
                        <m:t>𝜅</m:t>
                      </m:r>
                      <m:r>
                        <a:rPr sz="1800" i="1">
                          <a:solidFill>
                            <a:srgbClr val="3E2319"/>
                          </a:solidFill>
                          <a:latin typeface="Cambria Math" panose="02040503050406030204" pitchFamily="18" charset="0"/>
                        </a:rPr>
                        <m:t>𝐿</m:t>
                      </m:r>
                      <m:sSup>
                        <m:sSupPr>
                          <m:ctrlPr>
                            <a:rPr sz="1800" i="1">
                              <a:solidFill>
                                <a:srgbClr val="3E2319"/>
                              </a:solidFill>
                              <a:latin typeface="Cambria Math" panose="02040503050406030204" pitchFamily="18" charset="0"/>
                            </a:rPr>
                          </m:ctrlPr>
                        </m:sSupPr>
                        <m:e>
                          <m:r>
                            <a:rPr sz="1800" i="1">
                              <a:solidFill>
                                <a:srgbClr val="3E2319"/>
                              </a:solidFill>
                              <a:latin typeface="Cambria Math" panose="02040503050406030204" pitchFamily="18" charset="0"/>
                            </a:rPr>
                            <m:t>)</m:t>
                          </m:r>
                        </m:e>
                        <m:sup>
                          <m:r>
                            <a:rPr sz="1800" i="1">
                              <a:solidFill>
                                <a:srgbClr val="3E2319"/>
                              </a:solidFill>
                              <a:latin typeface="Cambria Math" panose="02040503050406030204" pitchFamily="18" charset="0"/>
                            </a:rPr>
                            <m:t>−3/2</m:t>
                          </m:r>
                        </m:sup>
                      </m:sSup>
                      <m:limUpp>
                        <m:limUppPr>
                          <m:ctrlPr>
                            <a:rPr sz="1800" i="1">
                              <a:solidFill>
                                <a:srgbClr val="3E2319"/>
                              </a:solidFill>
                              <a:latin typeface="Cambria Math" panose="02040503050406030204" pitchFamily="18" charset="0"/>
                            </a:rPr>
                          </m:ctrlPr>
                        </m:limUppPr>
                        <m:e>
                          <m:limLow>
                            <m:limLowPr>
                              <m:ctrlPr>
                                <a:rPr sz="1800" i="1">
                                  <a:solidFill>
                                    <a:srgbClr val="3E2319"/>
                                  </a:solidFill>
                                  <a:latin typeface="Cambria Math" panose="02040503050406030204" pitchFamily="18" charset="0"/>
                                </a:rPr>
                              </m:ctrlPr>
                            </m:limLowPr>
                            <m:e>
                              <m:r>
                                <a:rPr sz="1800" i="1">
                                  <a:solidFill>
                                    <a:srgbClr val="3E2319"/>
                                  </a:solidFill>
                                  <a:latin typeface="Cambria Math" panose="02040503050406030204" pitchFamily="18" charset="0"/>
                                </a:rPr>
                                <m:t>∑</m:t>
                              </m:r>
                            </m:e>
                            <m:lim>
                              <m:r>
                                <a:rPr sz="1800" i="1">
                                  <a:solidFill>
                                    <a:srgbClr val="3E2319"/>
                                  </a:solidFill>
                                  <a:latin typeface="Cambria Math" panose="02040503050406030204" pitchFamily="18" charset="0"/>
                                </a:rPr>
                                <m:t>𝑖</m:t>
                              </m:r>
                              <m:r>
                                <a:rPr sz="1800" i="1">
                                  <a:solidFill>
                                    <a:srgbClr val="3E2319"/>
                                  </a:solidFill>
                                  <a:latin typeface="Cambria Math" panose="02040503050406030204" pitchFamily="18" charset="0"/>
                                </a:rPr>
                                <m:t>=1</m:t>
                              </m:r>
                            </m:lim>
                          </m:limLow>
                        </m:e>
                        <m:lim>
                          <m:r>
                            <a:rPr sz="1800" i="1">
                              <a:solidFill>
                                <a:srgbClr val="3E2319"/>
                              </a:solidFill>
                              <a:latin typeface="Cambria Math" panose="02040503050406030204" pitchFamily="18" charset="0"/>
                            </a:rPr>
                            <m:t>3</m:t>
                          </m:r>
                        </m:lim>
                      </m:limUpp>
                      <m:sSub>
                        <m:sSubPr>
                          <m:ctrlPr>
                            <a:rPr sz="1800" i="1">
                              <a:solidFill>
                                <a:srgbClr val="3E2319"/>
                              </a:solidFill>
                              <a:latin typeface="Cambria Math" panose="02040503050406030204" pitchFamily="18" charset="0"/>
                            </a:rPr>
                          </m:ctrlPr>
                        </m:sSubPr>
                        <m:e>
                          <m:r>
                            <a:rPr sz="1800" i="1">
                              <a:solidFill>
                                <a:srgbClr val="3E2319"/>
                              </a:solidFill>
                              <a:latin typeface="Cambria Math" panose="02040503050406030204" pitchFamily="18" charset="0"/>
                            </a:rPr>
                            <m:t>𝐶</m:t>
                          </m:r>
                        </m:e>
                        <m:sub>
                          <m:r>
                            <a:rPr sz="1800" i="1">
                              <a:solidFill>
                                <a:srgbClr val="3E2319"/>
                              </a:solidFill>
                              <a:latin typeface="Cambria Math" panose="02040503050406030204" pitchFamily="18" charset="0"/>
                            </a:rPr>
                            <m:t>𝑖</m:t>
                          </m:r>
                        </m:sub>
                      </m:sSub>
                      <m:r>
                        <m:rPr>
                          <m:sty m:val="p"/>
                        </m:rPr>
                        <a:rPr sz="1800" i="1">
                          <a:solidFill>
                            <a:srgbClr val="3E2319"/>
                          </a:solidFill>
                          <a:latin typeface="Cambria Math" panose="02040503050406030204" pitchFamily="18" charset="0"/>
                        </a:rPr>
                        <m:t>exp</m:t>
                      </m:r>
                      <m:d>
                        <m:dPr>
                          <m:ctrlPr>
                            <a:rPr sz="1800" i="1">
                              <a:solidFill>
                                <a:srgbClr val="3E2319"/>
                              </a:solidFill>
                              <a:latin typeface="Cambria Math" panose="02040503050406030204" pitchFamily="18" charset="0"/>
                            </a:rPr>
                          </m:ctrlPr>
                        </m:dPr>
                        <m:e>
                          <m:r>
                            <a:rPr sz="1800" i="1">
                              <a:solidFill>
                                <a:srgbClr val="3E2319"/>
                              </a:solidFill>
                              <a:latin typeface="Cambria Math" panose="02040503050406030204" pitchFamily="18" charset="0"/>
                            </a:rPr>
                            <m:t>−</m:t>
                          </m:r>
                          <m:sSub>
                            <m:sSubPr>
                              <m:ctrlPr>
                                <a:rPr sz="1800" i="1">
                                  <a:solidFill>
                                    <a:srgbClr val="3E2319"/>
                                  </a:solidFill>
                                  <a:latin typeface="Cambria Math" panose="02040503050406030204" pitchFamily="18" charset="0"/>
                                </a:rPr>
                              </m:ctrlPr>
                            </m:sSubPr>
                            <m:e>
                              <m:r>
                                <a:rPr sz="1800" i="1">
                                  <a:solidFill>
                                    <a:srgbClr val="3E2319"/>
                                  </a:solidFill>
                                  <a:latin typeface="Cambria Math" panose="02040503050406030204" pitchFamily="18" charset="0"/>
                                </a:rPr>
                                <m:t>𝜇</m:t>
                              </m:r>
                            </m:e>
                            <m:sub>
                              <m:r>
                                <a:rPr sz="1800" i="1">
                                  <a:solidFill>
                                    <a:srgbClr val="3E2319"/>
                                  </a:solidFill>
                                  <a:latin typeface="Cambria Math" panose="02040503050406030204" pitchFamily="18" charset="0"/>
                                </a:rPr>
                                <m:t>𝑖</m:t>
                              </m:r>
                            </m:sub>
                          </m:sSub>
                          <m:r>
                            <a:rPr sz="1800" i="1">
                              <a:solidFill>
                                <a:srgbClr val="3E2319"/>
                              </a:solidFill>
                              <a:latin typeface="Cambria Math" panose="02040503050406030204" pitchFamily="18" charset="0"/>
                            </a:rPr>
                            <m:t>𝜅</m:t>
                          </m:r>
                          <m:r>
                            <a:rPr sz="1800" i="1">
                              <a:solidFill>
                                <a:srgbClr val="3E2319"/>
                              </a:solidFill>
                              <a:latin typeface="Cambria Math" panose="02040503050406030204" pitchFamily="18" charset="0"/>
                            </a:rPr>
                            <m:t>𝐿</m:t>
                          </m:r>
                        </m:e>
                      </m:d>
                    </m:oMath>
                  </m:oMathPara>
                </a14:m>
                <a:endParaRPr>
                  <a:solidFill>
                    <a:srgbClr val="3E231A"/>
                  </a:solidFill>
                </a:endParaRPr>
              </a:p>
            </p:txBody>
          </p:sp>
        </mc:Choice>
        <mc:Fallback xmlns="">
          <p:sp>
            <p:nvSpPr>
              <p:cNvPr id="490" name="方程"/>
              <p:cNvSpPr txBox="1">
                <a:spLocks noRot="1" noChangeAspect="1" noMove="1" noResize="1" noEditPoints="1" noAdjustHandles="1" noChangeArrowheads="1" noChangeShapeType="1" noTextEdit="1"/>
              </p:cNvSpPr>
              <p:nvPr/>
            </p:nvSpPr>
            <p:spPr>
              <a:xfrm>
                <a:off x="9259516" y="5469462"/>
                <a:ext cx="3296401" cy="651344"/>
              </a:xfrm>
              <a:prstGeom prst="rect">
                <a:avLst/>
              </a:prstGeom>
              <a:blipFill>
                <a:blip r:embed="rId8"/>
                <a:stretch>
                  <a:fillRect l="-1923" t="-3846"/>
                </a:stretch>
              </a:blipFill>
              <a:ln w="12700">
                <a:miter lim="400000"/>
              </a:ln>
            </p:spPr>
            <p:txBody>
              <a:bodyPr/>
              <a:lstStyle/>
              <a:p>
                <a:r>
                  <a:rPr lang="zh-CN" altLang="en-US">
                    <a:noFill/>
                  </a:rPr>
                  <a:t> </a:t>
                </a:r>
              </a:p>
            </p:txBody>
          </p:sp>
        </mc:Fallback>
      </mc:AlternateContent>
      <p:sp>
        <p:nvSpPr>
          <p:cNvPr id="491" name="Zhang et al., PRD111(2025)036002"/>
          <p:cNvSpPr txBox="1"/>
          <p:nvPr/>
        </p:nvSpPr>
        <p:spPr>
          <a:xfrm>
            <a:off x="4355428" y="5568949"/>
            <a:ext cx="429394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Zhang et al., PRD111(2025)036002</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3" name="Correlation function in HIC"/>
          <p:cNvSpPr txBox="1"/>
          <p:nvPr/>
        </p:nvSpPr>
        <p:spPr>
          <a:xfrm>
            <a:off x="320280" y="108804"/>
            <a:ext cx="7115455"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Correlation function in HIC</a:t>
            </a:r>
          </a:p>
        </p:txBody>
      </p:sp>
      <p:sp>
        <p:nvSpPr>
          <p:cNvPr id="494" name="幻灯片编号"/>
          <p:cNvSpPr txBox="1">
            <a:spLocks noGrp="1"/>
          </p:cNvSpPr>
          <p:nvPr>
            <p:ph type="sldNum" sz="quarter" idx="4294967295"/>
          </p:nvPr>
        </p:nvSpPr>
        <p:spPr>
          <a:xfrm>
            <a:off x="6331495" y="9296399"/>
            <a:ext cx="335088"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sp>
        <p:nvSpPr>
          <p:cNvPr id="495" name="Two-body correlation function"/>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Two-body correlation function</a:t>
            </a:r>
          </a:p>
        </p:txBody>
      </p:sp>
      <p:sp>
        <p:nvSpPr>
          <p:cNvPr id="496" name="Extract interaction between hadrons, especially unstable hadrons"/>
          <p:cNvSpPr txBox="1"/>
          <p:nvPr/>
        </p:nvSpPr>
        <p:spPr>
          <a:xfrm>
            <a:off x="522326" y="1809499"/>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Extract interaction between hadrons, especially unstable hadrons</a:t>
            </a:r>
          </a:p>
        </p:txBody>
      </p:sp>
      <p:sp>
        <p:nvSpPr>
          <p:cNvPr id="497" name="Fabbietti et al., Ann.Rev.Nucl.Part. Sci.71(2021)377, ALICE Nature 588(2020)232, Adam et al., PLB790(2019)490, Aboona et al., PLB864(2025)139412, Stefaniak, Nuovo Cim. C48(2024)4, Lednicky et al., Yad. Fiz., 35(1981)1316"/>
          <p:cNvSpPr txBox="1"/>
          <p:nvPr/>
        </p:nvSpPr>
        <p:spPr>
          <a:xfrm>
            <a:off x="789714" y="2582024"/>
            <a:ext cx="11960149" cy="704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Fabbietti et al., Ann.Rev.Nucl.Part. Sci.71(2021)377, ALICE Nature 588(2020)232, Adam et al., PLB790(2019)490, Aboona et al., PLB864(2025)139412, Stefaniak, Nuovo Cim. C48(2024)4, Lednicky et al., Yad. Fiz., 35(1981)1316</a:t>
            </a:r>
          </a:p>
        </p:txBody>
      </p:sp>
      <p:sp>
        <p:nvSpPr>
          <p:cNvPr id="498" name="Pin down the interaction between two components in  a given exotic hadron"/>
          <p:cNvSpPr txBox="1"/>
          <p:nvPr/>
        </p:nvSpPr>
        <p:spPr>
          <a:xfrm>
            <a:off x="522326" y="3497493"/>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rgbClr val="000000"/>
                </a:solidFill>
                <a:latin typeface="Palatino"/>
                <a:ea typeface="Palatino"/>
                <a:cs typeface="Palatino"/>
                <a:sym typeface="Palatino"/>
              </a:defRPr>
            </a:lvl1pPr>
          </a:lstStyle>
          <a:p>
            <a:r>
              <a:t>Pin down the interaction between two components in  a given exotic hadron</a:t>
            </a:r>
          </a:p>
        </p:txBody>
      </p:sp>
      <mc:AlternateContent xmlns:mc="http://schemas.openxmlformats.org/markup-compatibility/2006" xmlns:a14="http://schemas.microsoft.com/office/drawing/2010/main">
        <mc:Choice Requires="a14">
          <p:sp>
            <p:nvSpPr>
              <p:cNvPr id="499" name="for"/>
              <p:cNvSpPr txBox="1"/>
              <p:nvPr/>
            </p:nvSpPr>
            <p:spPr>
              <a:xfrm>
                <a:off x="789714" y="4138290"/>
                <a:ext cx="11960148" cy="54228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0</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∗0</m:t>
                        </m:r>
                      </m:sup>
                    </m:sSup>
                  </m:oMath>
                </a14:m>
                <a:r>
                  <a:t> for </a:t>
                </a:r>
                <a14:m>
                  <m:oMath xmlns:m="http://schemas.openxmlformats.org/officeDocument/2006/math">
                    <m:sSubSup>
                      <m:sSubSupPr>
                        <m:ctrlPr>
                          <a:rPr sz="2750" i="1">
                            <a:solidFill>
                              <a:srgbClr val="000000"/>
                            </a:solidFill>
                            <a:latin typeface="Cambria Math" panose="02040503050406030204" pitchFamily="18" charset="0"/>
                          </a:rPr>
                        </m:ctrlPr>
                      </m:sSubSup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up>
                        <m:r>
                          <a:rPr sz="2750" i="1">
                            <a:solidFill>
                              <a:srgbClr val="000000"/>
                            </a:solidFill>
                            <a:latin typeface="Cambria Math" panose="02040503050406030204" pitchFamily="18" charset="0"/>
                          </a:rPr>
                          <m:t>+</m:t>
                        </m:r>
                      </m:sup>
                    </m:sSubSup>
                  </m:oMath>
                </a14:m>
                <a:endParaRPr/>
              </a:p>
            </p:txBody>
          </p:sp>
        </mc:Choice>
        <mc:Fallback xmlns="">
          <p:sp>
            <p:nvSpPr>
              <p:cNvPr id="499" name="for"/>
              <p:cNvSpPr txBox="1">
                <a:spLocks noRot="1" noChangeAspect="1" noMove="1" noResize="1" noEditPoints="1" noAdjustHandles="1" noChangeArrowheads="1" noChangeShapeType="1" noTextEdit="1"/>
              </p:cNvSpPr>
              <p:nvPr/>
            </p:nvSpPr>
            <p:spPr>
              <a:xfrm>
                <a:off x="789714" y="4138290"/>
                <a:ext cx="11960148" cy="542288"/>
              </a:xfrm>
              <a:prstGeom prst="rect">
                <a:avLst/>
              </a:prstGeom>
              <a:blipFill>
                <a:blip r:embed="rId3"/>
                <a:stretch>
                  <a:fillRect l="-530"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00" name="Albaladejo et al., PRD110(2024)114052, Ge et al., PRD114(2026)014054"/>
          <p:cNvSpPr txBox="1"/>
          <p:nvPr/>
        </p:nvSpPr>
        <p:spPr>
          <a:xfrm>
            <a:off x="4386596" y="4259751"/>
            <a:ext cx="8140217"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Albaladejo et al., PRD110(2024)114052, Ge et al., PRD114(2026)014054</a:t>
            </a:r>
          </a:p>
        </p:txBody>
      </p:sp>
      <mc:AlternateContent xmlns:mc="http://schemas.openxmlformats.org/markup-compatibility/2006" xmlns:a14="http://schemas.microsoft.com/office/drawing/2010/main">
        <mc:Choice Requires="a14">
          <p:sp>
            <p:nvSpPr>
              <p:cNvPr id="501" name="for"/>
              <p:cNvSpPr txBox="1"/>
              <p:nvPr/>
            </p:nvSpPr>
            <p:spPr>
              <a:xfrm>
                <a:off x="789714" y="4856909"/>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𝐾</m:t>
                            </m:r>
                          </m:e>
                        </m:bar>
                      </m:e>
                      <m:sup>
                        <m:r>
                          <a:rPr sz="2750" i="1">
                            <a:solidFill>
                              <a:srgbClr val="000000"/>
                            </a:solidFill>
                            <a:latin typeface="Cambria Math" panose="02040503050406030204" pitchFamily="18" charset="0"/>
                          </a:rPr>
                          <m:t>0</m:t>
                        </m:r>
                      </m:sup>
                    </m:sSup>
                    <m:r>
                      <a:rPr sz="2750" i="1">
                        <a:solidFill>
                          <a:srgbClr val="000000"/>
                        </a:solidFill>
                        <a:latin typeface="Cambria Math" panose="02040503050406030204" pitchFamily="18" charset="0"/>
                      </a:rPr>
                      <m:t>𝑝</m:t>
                    </m:r>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0</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0</m:t>
                        </m:r>
                      </m:sup>
                    </m:sSup>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𝜋</m:t>
                        </m:r>
                      </m:e>
                      <m:sup>
                        <m:r>
                          <a:rPr sz="2750" i="1">
                            <a:solidFill>
                              <a:srgbClr val="000000"/>
                            </a:solidFill>
                            <a:latin typeface="Cambria Math" panose="02040503050406030204" pitchFamily="18" charset="0"/>
                          </a:rPr>
                          <m:t>+</m:t>
                        </m:r>
                      </m:sup>
                    </m:sSup>
                    <m:r>
                      <m:rPr>
                        <m:sty m:val="p"/>
                      </m:rPr>
                      <a:rPr sz="2750" i="1">
                        <a:solidFill>
                          <a:srgbClr val="000000"/>
                        </a:solidFill>
                        <a:latin typeface="Cambria Math" panose="02040503050406030204" pitchFamily="18" charset="0"/>
                      </a:rPr>
                      <m:t>Λ</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𝜂</m:t>
                    </m:r>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m:t>
                        </m:r>
                      </m:sup>
                    </m:sSup>
                  </m:oMath>
                </a14:m>
                <a:r>
                  <a:t> for </a:t>
                </a:r>
                <a14:m>
                  <m:oMath xmlns:m="http://schemas.openxmlformats.org/officeDocument/2006/math">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(1430)</m:t>
                    </m:r>
                  </m:oMath>
                </a14:m>
                <a:r>
                  <a:t> </a:t>
                </a:r>
              </a:p>
            </p:txBody>
          </p:sp>
        </mc:Choice>
        <mc:Fallback xmlns="">
          <p:sp>
            <p:nvSpPr>
              <p:cNvPr id="501" name="for"/>
              <p:cNvSpPr txBox="1">
                <a:spLocks noRot="1" noChangeAspect="1" noMove="1" noResize="1" noEditPoints="1" noAdjustHandles="1" noChangeArrowheads="1" noChangeShapeType="1" noTextEdit="1"/>
              </p:cNvSpPr>
              <p:nvPr/>
            </p:nvSpPr>
            <p:spPr>
              <a:xfrm>
                <a:off x="789714" y="4856909"/>
                <a:ext cx="11960148" cy="542287"/>
              </a:xfrm>
              <a:prstGeom prst="rect">
                <a:avLst/>
              </a:prstGeom>
              <a:blipFill>
                <a:blip r:embed="rId4"/>
                <a:stretch>
                  <a:fillRect l="-530" b="-50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02" name="Li et al., PRD110(2024)114018"/>
          <p:cNvSpPr txBox="1"/>
          <p:nvPr/>
        </p:nvSpPr>
        <p:spPr>
          <a:xfrm>
            <a:off x="8905516" y="4880318"/>
            <a:ext cx="440214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 et al., PRD110(2024)114018</a:t>
            </a:r>
          </a:p>
        </p:txBody>
      </p:sp>
      <mc:AlternateContent xmlns:mc="http://schemas.openxmlformats.org/markup-compatibility/2006" xmlns:a14="http://schemas.microsoft.com/office/drawing/2010/main">
        <mc:Choice Requires="a14">
          <p:sp>
            <p:nvSpPr>
              <p:cNvPr id="503" name="for"/>
              <p:cNvSpPr txBox="1"/>
              <p:nvPr/>
            </p:nvSpPr>
            <p:spPr>
              <a:xfrm>
                <a:off x="789714" y="5586606"/>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𝐾</m:t>
                            </m:r>
                          </m:e>
                        </m:bar>
                      </m:e>
                      <m:sup>
                        <m:r>
                          <a:rPr sz="2750" i="1">
                            <a:solidFill>
                              <a:srgbClr val="000000"/>
                            </a:solidFill>
                            <a:latin typeface="Cambria Math" panose="02040503050406030204" pitchFamily="18" charset="0"/>
                          </a:rPr>
                          <m:t>0</m:t>
                        </m:r>
                      </m:sup>
                    </m:sSup>
                  </m:oMath>
                </a14:m>
                <a:r>
                  <a:t> for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𝑎</m:t>
                        </m:r>
                      </m:e>
                      <m:sub>
                        <m:r>
                          <a:rPr sz="2750" i="1">
                            <a:solidFill>
                              <a:srgbClr val="000000"/>
                            </a:solidFill>
                            <a:latin typeface="Cambria Math" panose="02040503050406030204" pitchFamily="18" charset="0"/>
                          </a:rPr>
                          <m:t>0</m:t>
                        </m:r>
                      </m:sub>
                    </m:sSub>
                    <m:r>
                      <a:rPr sz="2750" i="1">
                        <a:solidFill>
                          <a:srgbClr val="000000"/>
                        </a:solidFill>
                        <a:latin typeface="Cambria Math" panose="02040503050406030204" pitchFamily="18" charset="0"/>
                      </a:rPr>
                      <m:t>(980)</m:t>
                    </m:r>
                  </m:oMath>
                </a14:m>
                <a:r>
                  <a:t> </a:t>
                </a:r>
              </a:p>
            </p:txBody>
          </p:sp>
        </mc:Choice>
        <mc:Fallback xmlns="">
          <p:sp>
            <p:nvSpPr>
              <p:cNvPr id="503" name="for"/>
              <p:cNvSpPr txBox="1">
                <a:spLocks noRot="1" noChangeAspect="1" noMove="1" noResize="1" noEditPoints="1" noAdjustHandles="1" noChangeArrowheads="1" noChangeShapeType="1" noTextEdit="1"/>
              </p:cNvSpPr>
              <p:nvPr/>
            </p:nvSpPr>
            <p:spPr>
              <a:xfrm>
                <a:off x="789714" y="5586606"/>
                <a:ext cx="11960148" cy="542287"/>
              </a:xfrm>
              <a:prstGeom prst="rect">
                <a:avLst/>
              </a:prstGeom>
              <a:blipFill>
                <a:blip r:embed="rId5"/>
                <a:stretch>
                  <a:fillRect l="-530" b="-522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04" name="Molina et al., EPJC84(2024)3"/>
          <p:cNvSpPr txBox="1"/>
          <p:nvPr/>
        </p:nvSpPr>
        <p:spPr>
          <a:xfrm>
            <a:off x="9027057" y="5619977"/>
            <a:ext cx="440214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Molina et al., EPJC84(2024)3</a:t>
            </a:r>
          </a:p>
        </p:txBody>
      </p:sp>
      <mc:AlternateContent xmlns:mc="http://schemas.openxmlformats.org/markup-compatibility/2006" xmlns:a14="http://schemas.microsoft.com/office/drawing/2010/main">
        <mc:Choice Requires="a14">
          <p:sp>
            <p:nvSpPr>
              <p:cNvPr id="505" name="for"/>
              <p:cNvSpPr txBox="1"/>
              <p:nvPr/>
            </p:nvSpPr>
            <p:spPr>
              <a:xfrm>
                <a:off x="789714" y="6392503"/>
                <a:ext cx="11960148"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0</m:t>
                        </m:r>
                      </m:sup>
                    </m:sSup>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0</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𝐾</m:t>
                        </m:r>
                      </m:e>
                      <m:sup>
                        <m:r>
                          <a:rPr sz="2750" i="1">
                            <a:solidFill>
                              <a:srgbClr val="000000"/>
                            </a:solidFill>
                            <a:latin typeface="Cambria Math" panose="02040503050406030204" pitchFamily="18" charset="0"/>
                          </a:rPr>
                          <m:t>+</m:t>
                        </m:r>
                      </m:sup>
                    </m:sSup>
                    <m:r>
                      <m:rPr>
                        <m:sty m:val="p"/>
                      </m:rPr>
                      <a:rPr sz="2750" i="1">
                        <a:solidFill>
                          <a:srgbClr val="000000"/>
                        </a:solidFill>
                        <a:latin typeface="Cambria Math" panose="02040503050406030204" pitchFamily="18" charset="0"/>
                      </a:rPr>
                      <m:t>Λ</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𝜂</m:t>
                    </m:r>
                    <m:r>
                      <a:rPr sz="2750" i="1">
                        <a:solidFill>
                          <a:srgbClr val="000000"/>
                        </a:solidFill>
                        <a:latin typeface="Cambria Math" panose="02040503050406030204" pitchFamily="18" charset="0"/>
                      </a:rPr>
                      <m:t>𝑝</m:t>
                    </m:r>
                  </m:oMath>
                </a14:m>
                <a:r>
                  <a:t> for </a:t>
                </a:r>
                <a14:m>
                  <m:oMath xmlns:m="http://schemas.openxmlformats.org/officeDocument/2006/math">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Σ</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(1535)</m:t>
                    </m:r>
                  </m:oMath>
                </a14:m>
                <a:r>
                  <a:t> </a:t>
                </a:r>
              </a:p>
            </p:txBody>
          </p:sp>
        </mc:Choice>
        <mc:Fallback xmlns="">
          <p:sp>
            <p:nvSpPr>
              <p:cNvPr id="505" name="for"/>
              <p:cNvSpPr txBox="1">
                <a:spLocks noRot="1" noChangeAspect="1" noMove="1" noResize="1" noEditPoints="1" noAdjustHandles="1" noChangeArrowheads="1" noChangeShapeType="1" noTextEdit="1"/>
              </p:cNvSpPr>
              <p:nvPr/>
            </p:nvSpPr>
            <p:spPr>
              <a:xfrm>
                <a:off x="789714" y="6392503"/>
                <a:ext cx="11960148" cy="542287"/>
              </a:xfrm>
              <a:prstGeom prst="rect">
                <a:avLst/>
              </a:prstGeom>
              <a:blipFill>
                <a:blip r:embed="rId6"/>
                <a:stretch>
                  <a:fillRect l="-530" b="-3863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06" name="Molina et al., PRD109(2024)054002"/>
          <p:cNvSpPr txBox="1"/>
          <p:nvPr/>
        </p:nvSpPr>
        <p:spPr>
          <a:xfrm>
            <a:off x="8350657" y="6304686"/>
            <a:ext cx="440214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Molina et al., PRD109(2024)054002</a:t>
            </a:r>
          </a:p>
        </p:txBody>
      </p:sp>
      <p:sp>
        <p:nvSpPr>
          <p:cNvPr id="507" name="Feijoo et al., PRD109(2024)016014"/>
          <p:cNvSpPr txBox="1"/>
          <p:nvPr/>
        </p:nvSpPr>
        <p:spPr>
          <a:xfrm>
            <a:off x="8442430" y="7049775"/>
            <a:ext cx="440214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Feijoo et al., PRD109(2024)016014</a:t>
            </a:r>
          </a:p>
        </p:txBody>
      </p:sp>
      <mc:AlternateContent xmlns:mc="http://schemas.openxmlformats.org/markup-compatibility/2006" xmlns:a14="http://schemas.microsoft.com/office/drawing/2010/main">
        <mc:Choice Requires="a14">
          <p:sp>
            <p:nvSpPr>
              <p:cNvPr id="508" name="for"/>
              <p:cNvSpPr txBox="1"/>
              <p:nvPr/>
            </p:nvSpPr>
            <p:spPr>
              <a:xfrm>
                <a:off x="789714" y="7068397"/>
                <a:ext cx="4613709" cy="56763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0</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m:t>
                        </m:r>
                      </m:sup>
                    </m:sSup>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𝐵</m:t>
                        </m:r>
                      </m:e>
                      <m:sup>
                        <m:r>
                          <a:rPr sz="2750" i="1">
                            <a:solidFill>
                              <a:srgbClr val="000000"/>
                            </a:solidFill>
                            <a:latin typeface="Cambria Math" panose="02040503050406030204" pitchFamily="18" charset="0"/>
                          </a:rPr>
                          <m:t>∗0</m:t>
                        </m:r>
                      </m:sup>
                    </m:sSup>
                  </m:oMath>
                </a14:m>
                <a:r>
                  <a:t> for </a:t>
                </a:r>
                <a14:m>
                  <m:oMath xmlns:m="http://schemas.openxmlformats.org/officeDocument/2006/math">
                    <m:sSubSup>
                      <m:sSubSupPr>
                        <m:ctrlPr>
                          <a:rPr sz="2750" i="1">
                            <a:solidFill>
                              <a:srgbClr val="000000"/>
                            </a:solidFill>
                            <a:latin typeface="Cambria Math" panose="02040503050406030204" pitchFamily="18" charset="0"/>
                          </a:rPr>
                        </m:ctrlPr>
                      </m:sSubSup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𝑏𝑏</m:t>
                        </m:r>
                      </m:sub>
                      <m:sup>
                        <m:r>
                          <a:rPr sz="2750" i="1">
                            <a:solidFill>
                              <a:srgbClr val="000000"/>
                            </a:solidFill>
                            <a:latin typeface="Cambria Math" panose="02040503050406030204" pitchFamily="18" charset="0"/>
                          </a:rPr>
                          <m:t>+</m:t>
                        </m:r>
                      </m:sup>
                    </m:sSubSup>
                  </m:oMath>
                </a14:m>
                <a:endParaRPr/>
              </a:p>
            </p:txBody>
          </p:sp>
        </mc:Choice>
        <mc:Fallback xmlns="">
          <p:sp>
            <p:nvSpPr>
              <p:cNvPr id="508" name="for"/>
              <p:cNvSpPr txBox="1">
                <a:spLocks noRot="1" noChangeAspect="1" noMove="1" noResize="1" noEditPoints="1" noAdjustHandles="1" noChangeArrowheads="1" noChangeShapeType="1" noTextEdit="1"/>
              </p:cNvSpPr>
              <p:nvPr/>
            </p:nvSpPr>
            <p:spPr>
              <a:xfrm>
                <a:off x="789714" y="7068397"/>
                <a:ext cx="4613709" cy="567631"/>
              </a:xfrm>
              <a:prstGeom prst="rect">
                <a:avLst/>
              </a:prstGeom>
              <a:blipFill>
                <a:blip r:embed="rId7"/>
                <a:stretch>
                  <a:fillRect l="-1374" b="-3478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09" name="for"/>
              <p:cNvSpPr txBox="1"/>
              <p:nvPr/>
            </p:nvSpPr>
            <p:spPr>
              <a:xfrm>
                <a:off x="789714" y="7769635"/>
                <a:ext cx="4613709" cy="54228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m:t>
                    </m:r>
                    <m:r>
                      <a:rPr sz="2750" i="1">
                        <a:solidFill>
                          <a:srgbClr val="000000"/>
                        </a:solidFill>
                        <a:latin typeface="Cambria Math" panose="02040503050406030204" pitchFamily="18" charset="0"/>
                      </a:rPr>
                      <m:t>𝐽</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𝜓</m:t>
                    </m:r>
                  </m:oMath>
                </a14:m>
                <a:r>
                  <a:t> for </a:t>
                </a:r>
                <a14:m>
                  <m:oMath xmlns:m="http://schemas.openxmlformats.org/officeDocument/2006/math">
                    <m:r>
                      <a:rPr sz="2750" i="1">
                        <a:solidFill>
                          <a:srgbClr val="000000"/>
                        </a:solidFill>
                        <a:latin typeface="Cambria Math" panose="02040503050406030204" pitchFamily="18" charset="0"/>
                      </a:rPr>
                      <m:t>𝑋</m:t>
                    </m:r>
                    <m:r>
                      <a:rPr sz="2750" i="1">
                        <a:solidFill>
                          <a:srgbClr val="000000"/>
                        </a:solidFill>
                        <a:latin typeface="Cambria Math" panose="02040503050406030204" pitchFamily="18" charset="0"/>
                      </a:rPr>
                      <m:t>(6200)</m:t>
                    </m:r>
                  </m:oMath>
                </a14:m>
                <a:endParaRPr/>
              </a:p>
            </p:txBody>
          </p:sp>
        </mc:Choice>
        <mc:Fallback xmlns="">
          <p:sp>
            <p:nvSpPr>
              <p:cNvPr id="509" name="for"/>
              <p:cNvSpPr txBox="1">
                <a:spLocks noRot="1" noChangeAspect="1" noMove="1" noResize="1" noEditPoints="1" noAdjustHandles="1" noChangeArrowheads="1" noChangeShapeType="1" noTextEdit="1"/>
              </p:cNvSpPr>
              <p:nvPr/>
            </p:nvSpPr>
            <p:spPr>
              <a:xfrm>
                <a:off x="789714" y="7769635"/>
                <a:ext cx="4613709" cy="542288"/>
              </a:xfrm>
              <a:prstGeom prst="rect">
                <a:avLst/>
              </a:prstGeom>
              <a:blipFill>
                <a:blip r:embed="rId8"/>
                <a:stretch>
                  <a:fillRect l="-2198" b="-3953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10" name="Liu et al., arXiv:2512.10459[hep-ph]"/>
          <p:cNvSpPr txBox="1"/>
          <p:nvPr/>
        </p:nvSpPr>
        <p:spPr>
          <a:xfrm>
            <a:off x="8350657" y="7729405"/>
            <a:ext cx="440214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Liu et al., arXiv:2512.10459[hep-ph]</a:t>
            </a:r>
          </a:p>
        </p:txBody>
      </p:sp>
      <mc:AlternateContent xmlns:mc="http://schemas.openxmlformats.org/markup-compatibility/2006" xmlns:a14="http://schemas.microsoft.com/office/drawing/2010/main">
        <mc:Choice Requires="a14">
          <p:sp>
            <p:nvSpPr>
              <p:cNvPr id="511" name="for"/>
              <p:cNvSpPr txBox="1"/>
              <p:nvPr/>
            </p:nvSpPr>
            <p:spPr>
              <a:xfrm>
                <a:off x="789714" y="8445529"/>
                <a:ext cx="4613709" cy="54228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sSubSup>
                      <m:sSubSupPr>
                        <m:ctrlPr>
                          <a:rPr sz="2750" i="1">
                            <a:solidFill>
                              <a:srgbClr val="000000"/>
                            </a:solidFill>
                            <a:latin typeface="Cambria Math" panose="02040503050406030204" pitchFamily="18" charset="0"/>
                          </a:rPr>
                        </m:ctrlPr>
                      </m:sSubSupPr>
                      <m:e>
                        <m:r>
                          <a:rPr sz="2750" i="1">
                            <a:solidFill>
                              <a:srgbClr val="000000"/>
                            </a:solidFill>
                            <a:latin typeface="Cambria Math" panose="02040503050406030204" pitchFamily="18" charset="0"/>
                          </a:rPr>
                          <m:t>𝐷</m:t>
                        </m:r>
                      </m:e>
                      <m:sub>
                        <m:r>
                          <a:rPr sz="2750" i="1">
                            <a:solidFill>
                              <a:srgbClr val="000000"/>
                            </a:solidFill>
                            <a:latin typeface="Cambria Math" panose="02040503050406030204" pitchFamily="18" charset="0"/>
                          </a:rPr>
                          <m:t>𝑠</m:t>
                        </m:r>
                      </m:sub>
                      <m:sup>
                        <m:r>
                          <a:rPr sz="2750" i="1">
                            <a:solidFill>
                              <a:srgbClr val="000000"/>
                            </a:solidFill>
                            <a:latin typeface="Cambria Math" panose="02040503050406030204" pitchFamily="18" charset="0"/>
                          </a:rPr>
                          <m:t>+</m:t>
                        </m:r>
                      </m:sup>
                    </m:sSubSup>
                    <m:sSubSup>
                      <m:sSubSupPr>
                        <m:ctrlPr>
                          <a:rPr sz="2750" i="1">
                            <a:solidFill>
                              <a:srgbClr val="000000"/>
                            </a:solidFill>
                            <a:latin typeface="Cambria Math" panose="02040503050406030204" pitchFamily="18" charset="0"/>
                          </a:rPr>
                        </m:ctrlPr>
                      </m:sSubSupPr>
                      <m:e>
                        <m:r>
                          <a:rPr sz="2750" i="1">
                            <a:solidFill>
                              <a:srgbClr val="000000"/>
                            </a:solidFill>
                            <a:latin typeface="Cambria Math" panose="02040503050406030204" pitchFamily="18" charset="0"/>
                          </a:rPr>
                          <m:t>𝐷</m:t>
                        </m:r>
                      </m:e>
                      <m:sub>
                        <m:r>
                          <a:rPr sz="2750" i="1">
                            <a:solidFill>
                              <a:srgbClr val="000000"/>
                            </a:solidFill>
                            <a:latin typeface="Cambria Math" panose="02040503050406030204" pitchFamily="18" charset="0"/>
                          </a:rPr>
                          <m:t>𝑠</m:t>
                        </m:r>
                      </m:sub>
                      <m:sup>
                        <m:r>
                          <a:rPr sz="2750" i="1">
                            <a:solidFill>
                              <a:srgbClr val="000000"/>
                            </a:solidFill>
                            <a:latin typeface="Cambria Math" panose="02040503050406030204" pitchFamily="18" charset="0"/>
                          </a:rPr>
                          <m:t>−</m:t>
                        </m:r>
                      </m:sup>
                    </m:sSubSup>
                  </m:oMath>
                </a14:m>
                <a:r>
                  <a:t> for </a:t>
                </a:r>
                <a14:m>
                  <m:oMath xmlns:m="http://schemas.openxmlformats.org/officeDocument/2006/math">
                    <m:r>
                      <a:rPr sz="2750" i="1">
                        <a:solidFill>
                          <a:srgbClr val="000000"/>
                        </a:solidFill>
                        <a:latin typeface="Cambria Math" panose="02040503050406030204" pitchFamily="18" charset="0"/>
                      </a:rPr>
                      <m:t>𝑋</m:t>
                    </m:r>
                    <m:r>
                      <a:rPr sz="2750" i="1">
                        <a:solidFill>
                          <a:srgbClr val="000000"/>
                        </a:solidFill>
                        <a:latin typeface="Cambria Math" panose="02040503050406030204" pitchFamily="18" charset="0"/>
                      </a:rPr>
                      <m:t>(3960)</m:t>
                    </m:r>
                  </m:oMath>
                </a14:m>
                <a:endParaRPr/>
              </a:p>
            </p:txBody>
          </p:sp>
        </mc:Choice>
        <mc:Fallback xmlns="">
          <p:sp>
            <p:nvSpPr>
              <p:cNvPr id="511" name="for"/>
              <p:cNvSpPr txBox="1">
                <a:spLocks noRot="1" noChangeAspect="1" noMove="1" noResize="1" noEditPoints="1" noAdjustHandles="1" noChangeArrowheads="1" noChangeShapeType="1" noTextEdit="1"/>
              </p:cNvSpPr>
              <p:nvPr/>
            </p:nvSpPr>
            <p:spPr>
              <a:xfrm>
                <a:off x="789714" y="8445529"/>
                <a:ext cx="4613709" cy="542287"/>
              </a:xfrm>
              <a:prstGeom prst="rect">
                <a:avLst/>
              </a:prstGeom>
              <a:blipFill>
                <a:blip r:embed="rId9"/>
                <a:stretch>
                  <a:fillRect l="-1374" b="-3636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12" name="Liu et al., PRD113(2026)114005"/>
          <p:cNvSpPr txBox="1"/>
          <p:nvPr/>
        </p:nvSpPr>
        <p:spPr>
          <a:xfrm>
            <a:off x="8905516" y="8458585"/>
            <a:ext cx="4402145"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Liu et al., PRD113(2026)114005</a:t>
            </a:r>
          </a:p>
        </p:txBody>
      </p:sp>
      <mc:AlternateContent xmlns:mc="http://schemas.openxmlformats.org/markup-compatibility/2006" xmlns:a14="http://schemas.microsoft.com/office/drawing/2010/main">
        <mc:Choice Requires="a14">
          <p:sp>
            <p:nvSpPr>
              <p:cNvPr id="513" name="文本"/>
              <p:cNvSpPr txBox="1"/>
              <p:nvPr/>
            </p:nvSpPr>
            <p:spPr>
              <a:xfrm>
                <a:off x="789714" y="9034381"/>
                <a:ext cx="4613709" cy="54228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a:lnSpc>
                    <a:spcPct val="150000"/>
                  </a:lnSpc>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m:t>
                    </m:r>
                  </m:oMath>
                </a14:m>
                <a:r>
                  <a:t> </a:t>
                </a:r>
              </a:p>
            </p:txBody>
          </p:sp>
        </mc:Choice>
        <mc:Fallback xmlns="">
          <p:sp>
            <p:nvSpPr>
              <p:cNvPr id="513" name="文本"/>
              <p:cNvSpPr txBox="1">
                <a:spLocks noRot="1" noChangeAspect="1" noMove="1" noResize="1" noEditPoints="1" noAdjustHandles="1" noChangeArrowheads="1" noChangeShapeType="1" noTextEdit="1"/>
              </p:cNvSpPr>
              <p:nvPr/>
            </p:nvSpPr>
            <p:spPr>
              <a:xfrm>
                <a:off x="789714" y="9034381"/>
                <a:ext cx="4613709" cy="542288"/>
              </a:xfrm>
              <a:prstGeom prst="rect">
                <a:avLst/>
              </a:prstGeom>
              <a:blipFill>
                <a:blip r:embed="rId10"/>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14" name="Talks by Juan M Nieves, Juan Torres-Rincon, Lisheng Geng on Tue."/>
          <p:cNvSpPr txBox="1"/>
          <p:nvPr/>
        </p:nvSpPr>
        <p:spPr>
          <a:xfrm>
            <a:off x="4028005" y="7900855"/>
            <a:ext cx="4318230" cy="927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Talks by Juan M Nieves, Juan Torres-Rincon, Lisheng Geng on Tue.</a:t>
            </a:r>
          </a:p>
        </p:txBody>
      </p:sp>
      <p:sp>
        <p:nvSpPr>
          <p:cNvPr id="515" name="Talk by Mikel F.Barbat on Tue."/>
          <p:cNvSpPr txBox="1"/>
          <p:nvPr/>
        </p:nvSpPr>
        <p:spPr>
          <a:xfrm>
            <a:off x="4241318" y="5679949"/>
            <a:ext cx="7320058"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rPr dirty="0"/>
              <a:t>Talk by Mikel </a:t>
            </a:r>
            <a:r>
              <a:rPr dirty="0" err="1"/>
              <a:t>F.Barbat</a:t>
            </a:r>
            <a:r>
              <a:rPr dirty="0"/>
              <a:t> on Tue.</a:t>
            </a:r>
          </a:p>
        </p:txBody>
      </p:sp>
      <p:sp>
        <p:nvSpPr>
          <p:cNvPr id="516" name="Talk by Wei-Hong Liang on Mon."/>
          <p:cNvSpPr txBox="1"/>
          <p:nvPr/>
        </p:nvSpPr>
        <p:spPr>
          <a:xfrm>
            <a:off x="4227882" y="5276731"/>
            <a:ext cx="9976376"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2000">
                <a:solidFill>
                  <a:srgbClr val="FF40FF"/>
                </a:solidFill>
                <a:latin typeface="Palatino"/>
                <a:ea typeface="Palatino"/>
                <a:cs typeface="Palatino"/>
                <a:sym typeface="Palatino"/>
              </a:defRPr>
            </a:lvl1pPr>
          </a:lstStyle>
          <a:p>
            <a:r>
              <a:t>Talk by Wei-Hong Liang on Mon.</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3" name="幻灯片编号"/>
          <p:cNvSpPr txBox="1">
            <a:spLocks noGrp="1"/>
          </p:cNvSpPr>
          <p:nvPr>
            <p:ph type="sldNum" sz="quarter" idx="4294967295"/>
          </p:nvPr>
        </p:nvSpPr>
        <p:spPr>
          <a:xfrm>
            <a:off x="6323626" y="9296399"/>
            <a:ext cx="350826"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
        <p:nvSpPr>
          <p:cNvPr id="534" name="Correlation function in HIC"/>
          <p:cNvSpPr txBox="1"/>
          <p:nvPr/>
        </p:nvSpPr>
        <p:spPr>
          <a:xfrm>
            <a:off x="320280" y="108804"/>
            <a:ext cx="7115455"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Correlation function in HIC</a:t>
            </a:r>
          </a:p>
        </p:txBody>
      </p:sp>
      <p:sp>
        <p:nvSpPr>
          <p:cNvPr id="535" name="Debate in two-body correlation function"/>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Debate in two-body correlation function</a:t>
            </a:r>
          </a:p>
        </p:txBody>
      </p:sp>
      <p:sp>
        <p:nvSpPr>
          <p:cNvPr id="536" name="Epelbaum et al., PRL136(2026)21"/>
          <p:cNvSpPr txBox="1"/>
          <p:nvPr/>
        </p:nvSpPr>
        <p:spPr>
          <a:xfrm>
            <a:off x="1450878" y="6016880"/>
            <a:ext cx="440214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Epelbaum et al., PRL136(2026)21</a:t>
            </a:r>
          </a:p>
        </p:txBody>
      </p:sp>
      <p:sp>
        <p:nvSpPr>
          <p:cNvPr id="537" name="Whether the source function is universal or not?"/>
          <p:cNvSpPr txBox="1"/>
          <p:nvPr/>
        </p:nvSpPr>
        <p:spPr>
          <a:xfrm>
            <a:off x="612864" y="1809499"/>
            <a:ext cx="11960148"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09144" indent="-309144" algn="l">
              <a:lnSpc>
                <a:spcPct val="150000"/>
              </a:lnSpc>
              <a:buSzPct val="25000"/>
              <a:buBlip>
                <a:blip r:embed="rId2"/>
              </a:buBlip>
              <a:defRPr sz="2500">
                <a:solidFill>
                  <a:schemeClr val="accent5"/>
                </a:solidFill>
                <a:latin typeface="Palatino"/>
                <a:ea typeface="Palatino"/>
                <a:cs typeface="Palatino"/>
                <a:sym typeface="Palatino"/>
              </a:defRPr>
            </a:lvl1pPr>
          </a:lstStyle>
          <a:p>
            <a:r>
              <a:t>Whether the source function is universal or not?</a:t>
            </a:r>
          </a:p>
        </p:txBody>
      </p:sp>
      <p:pic>
        <p:nvPicPr>
          <p:cNvPr id="538" name="截屏2026-08-28 12.03.11.png" descr="截屏2026-08-28 12.03.11.png"/>
          <p:cNvPicPr>
            <a:picLocks noChangeAspect="1"/>
          </p:cNvPicPr>
          <p:nvPr/>
        </p:nvPicPr>
        <p:blipFill>
          <a:blip r:embed="rId3"/>
          <a:stretch>
            <a:fillRect/>
          </a:stretch>
        </p:blipFill>
        <p:spPr>
          <a:xfrm>
            <a:off x="376214" y="2462996"/>
            <a:ext cx="5003066" cy="3559494"/>
          </a:xfrm>
          <a:prstGeom prst="rect">
            <a:avLst/>
          </a:prstGeom>
          <a:ln w="12700">
            <a:miter lim="400000"/>
          </a:ln>
        </p:spPr>
      </p:pic>
      <mc:AlternateContent xmlns:mc="http://schemas.openxmlformats.org/markup-compatibility/2006" xmlns:a14="http://schemas.microsoft.com/office/drawing/2010/main">
        <mc:Choice Requires="a14">
          <p:sp>
            <p:nvSpPr>
              <p:cNvPr id="539" name="An example to illustrate model-dependence…"/>
              <p:cNvSpPr txBox="1"/>
              <p:nvPr/>
            </p:nvSpPr>
            <p:spPr>
              <a:xfrm>
                <a:off x="5274547" y="2462996"/>
                <a:ext cx="7724329" cy="430858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An example to illustrate model-dependence</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Blue lines and red lines do not coincide</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When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𝑟</m:t>
                        </m:r>
                      </m:e>
                      <m:sub>
                        <m:r>
                          <a:rPr sz="2750" i="1">
                            <a:solidFill>
                              <a:srgbClr val="000000"/>
                            </a:solidFill>
                            <a:latin typeface="Cambria Math" panose="02040503050406030204" pitchFamily="18" charset="0"/>
                          </a:rPr>
                          <m:t>0</m:t>
                        </m:r>
                      </m:sub>
                    </m:sSub>
                    <m:r>
                      <a:rPr sz="2750" i="1">
                        <a:solidFill>
                          <a:srgbClr val="000000"/>
                        </a:solidFill>
                        <a:latin typeface="Cambria Math" panose="02040503050406030204" pitchFamily="18" charset="0"/>
                      </a:rPr>
                      <m:t>&gt;</m:t>
                    </m:r>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𝑟</m:t>
                        </m:r>
                      </m:e>
                      <m:sub>
                        <m:r>
                          <m:rPr>
                            <m:nor/>
                          </m:rPr>
                          <a:rPr sz="2750" i="1">
                            <a:solidFill>
                              <a:srgbClr val="000000"/>
                            </a:solidFill>
                            <a:latin typeface="Cambria Math" panose="02040503050406030204" pitchFamily="18" charset="0"/>
                          </a:rPr>
                          <m:t>range</m:t>
                        </m:r>
                      </m:sub>
                    </m:sSub>
                  </m:oMath>
                </a14:m>
                <a:r>
                  <a:t>, it is not a serious problem, since the large-distance behavior of the wave function </a:t>
                </a:r>
                <a14:m>
                  <m:oMath xmlns:m="http://schemas.openxmlformats.org/officeDocument/2006/math">
                    <m:r>
                      <m:rPr>
                        <m:sty m:val="p"/>
                      </m:rPr>
                      <a:rPr sz="2750" i="1">
                        <a:solidFill>
                          <a:srgbClr val="000000"/>
                        </a:solidFill>
                        <a:latin typeface="Cambria Math" panose="02040503050406030204" pitchFamily="18" charset="0"/>
                      </a:rPr>
                      <m:t>Ψ</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𝐫</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𝐤</m:t>
                    </m:r>
                    <m:r>
                      <a:rPr sz="2750" i="1">
                        <a:solidFill>
                          <a:srgbClr val="000000"/>
                        </a:solidFill>
                        <a:latin typeface="Cambria Math" panose="02040503050406030204" pitchFamily="18" charset="0"/>
                      </a:rPr>
                      <m:t>)</m:t>
                    </m:r>
                  </m:oMath>
                </a14:m>
                <a:r>
                  <a:t> is unambiguously determined by the S-matrix</a:t>
                </a:r>
                <a:endParaRPr sz="1200"/>
              </a:p>
            </p:txBody>
          </p:sp>
        </mc:Choice>
        <mc:Fallback xmlns="">
          <p:sp>
            <p:nvSpPr>
              <p:cNvPr id="539" name="An example to illustrate model-dependence…"/>
              <p:cNvSpPr txBox="1">
                <a:spLocks noRot="1" noChangeAspect="1" noMove="1" noResize="1" noEditPoints="1" noAdjustHandles="1" noChangeArrowheads="1" noChangeShapeType="1" noTextEdit="1"/>
              </p:cNvSpPr>
              <p:nvPr/>
            </p:nvSpPr>
            <p:spPr>
              <a:xfrm>
                <a:off x="5274547" y="2462996"/>
                <a:ext cx="7724329" cy="4308581"/>
              </a:xfrm>
              <a:prstGeom prst="rect">
                <a:avLst/>
              </a:prstGeom>
              <a:blipFill>
                <a:blip r:embed="rId4"/>
                <a:stretch>
                  <a:fillRect l="-1478" r="-197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540" name="截屏2026-08-28 15.19.09.png" descr="截屏2026-08-28 15.19.09.png"/>
          <p:cNvPicPr>
            <a:picLocks noChangeAspect="1"/>
          </p:cNvPicPr>
          <p:nvPr/>
        </p:nvPicPr>
        <p:blipFill>
          <a:blip r:embed="rId5"/>
          <a:stretch>
            <a:fillRect/>
          </a:stretch>
        </p:blipFill>
        <p:spPr>
          <a:xfrm>
            <a:off x="7772267" y="6275316"/>
            <a:ext cx="4538798" cy="2835668"/>
          </a:xfrm>
          <a:prstGeom prst="rect">
            <a:avLst/>
          </a:prstGeom>
          <a:ln w="12700">
            <a:miter lim="400000"/>
          </a:ln>
        </p:spPr>
      </p:pic>
      <p:sp>
        <p:nvSpPr>
          <p:cNvPr id="541" name="Molina et al., PRD112(2025)096006"/>
          <p:cNvSpPr txBox="1"/>
          <p:nvPr/>
        </p:nvSpPr>
        <p:spPr>
          <a:xfrm>
            <a:off x="8086972" y="9008536"/>
            <a:ext cx="4402144"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Molina et al., PRD112(2025)096006</a:t>
            </a:r>
          </a:p>
        </p:txBody>
      </p:sp>
      <mc:AlternateContent xmlns:mc="http://schemas.openxmlformats.org/markup-compatibility/2006" xmlns:a14="http://schemas.microsoft.com/office/drawing/2010/main">
        <mc:Choice Requires="a14">
          <p:sp>
            <p:nvSpPr>
              <p:cNvPr id="542" name="coupled channels for…"/>
              <p:cNvSpPr txBox="1"/>
              <p:nvPr/>
            </p:nvSpPr>
            <p:spPr>
              <a:xfrm>
                <a:off x="296859" y="6796083"/>
                <a:ext cx="7929428" cy="2248347"/>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14:m>
                  <m:oMath xmlns:m="http://schemas.openxmlformats.org/officeDocument/2006/math">
                    <m:r>
                      <a:rPr sz="2750" i="1">
                        <a:solidFill>
                          <a:srgbClr val="000000"/>
                        </a:solidFill>
                        <a:latin typeface="Cambria Math" panose="02040503050406030204" pitchFamily="18" charset="0"/>
                      </a:rPr>
                      <m:t>𝐾</m:t>
                    </m:r>
                    <m:r>
                      <m:rPr>
                        <m:sty m:val="p"/>
                      </m:rPr>
                      <a:rPr sz="2750" i="1">
                        <a:solidFill>
                          <a:srgbClr val="000000"/>
                        </a:solidFill>
                        <a:latin typeface="Cambria Math" panose="02040503050406030204" pitchFamily="18" charset="0"/>
                      </a:rPr>
                      <m:t>Λ</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𝐾</m:t>
                    </m:r>
                    <m:r>
                      <m:rPr>
                        <m:sty m:val="p"/>
                      </m:rPr>
                      <a:rPr sz="2750" i="1">
                        <a:solidFill>
                          <a:srgbClr val="000000"/>
                        </a:solidFill>
                        <a:latin typeface="Cambria Math" panose="02040503050406030204" pitchFamily="18" charset="0"/>
                      </a:rPr>
                      <m:t>Σ</m:t>
                    </m:r>
                    <m:r>
                      <a:rPr sz="2750" i="1">
                        <a:solidFill>
                          <a:srgbClr val="000000"/>
                        </a:solidFill>
                        <a:latin typeface="Cambria Math" panose="02040503050406030204" pitchFamily="18" charset="0"/>
                      </a:rPr>
                      <m:t>,</m:t>
                    </m:r>
                    <m:r>
                      <a:rPr sz="2750" i="1">
                        <a:solidFill>
                          <a:srgbClr val="000000"/>
                        </a:solidFill>
                        <a:latin typeface="Cambria Math" panose="02040503050406030204" pitchFamily="18" charset="0"/>
                      </a:rPr>
                      <m:t>𝜂</m:t>
                    </m:r>
                    <m:r>
                      <a:rPr sz="2750" i="1">
                        <a:solidFill>
                          <a:srgbClr val="000000"/>
                        </a:solidFill>
                        <a:latin typeface="Cambria Math" panose="02040503050406030204" pitchFamily="18" charset="0"/>
                      </a:rPr>
                      <m:t>𝑁</m:t>
                    </m:r>
                  </m:oMath>
                </a14:m>
                <a:r>
                  <a:t> coupled channels for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𝑁</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(1535)</m:t>
                    </m: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Realistic interactions based on </a:t>
                </a:r>
                <a14:m>
                  <m:oMath xmlns:m="http://schemas.openxmlformats.org/officeDocument/2006/math">
                    <m:r>
                      <a:rPr sz="2750" i="1">
                        <a:solidFill>
                          <a:srgbClr val="000000"/>
                        </a:solidFill>
                        <a:latin typeface="Cambria Math" panose="02040503050406030204" pitchFamily="18" charset="0"/>
                      </a:rPr>
                      <m:t>𝜒</m:t>
                    </m:r>
                  </m:oMath>
                </a14:m>
                <a:r>
                  <a:t> dynamics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The uncertainty from off-shell ambiguity is </a:t>
                </a:r>
                <a14:m>
                  <m:oMath xmlns:m="http://schemas.openxmlformats.org/officeDocument/2006/math">
                    <m:r>
                      <a:rPr sz="2750" i="1">
                        <a:solidFill>
                          <a:srgbClr val="000000"/>
                        </a:solidFill>
                        <a:latin typeface="Cambria Math" panose="02040503050406030204" pitchFamily="18" charset="0"/>
                      </a:rPr>
                      <m:t>2∼3%</m:t>
                    </m:r>
                  </m:oMath>
                </a14:m>
                <a:r>
                  <a:t> </a:t>
                </a:r>
                <a:endParaRPr sz="1200"/>
              </a:p>
            </p:txBody>
          </p:sp>
        </mc:Choice>
        <mc:Fallback xmlns="">
          <p:sp>
            <p:nvSpPr>
              <p:cNvPr id="542" name="coupled channels for…"/>
              <p:cNvSpPr txBox="1">
                <a:spLocks noRot="1" noChangeAspect="1" noMove="1" noResize="1" noEditPoints="1" noAdjustHandles="1" noChangeArrowheads="1" noChangeShapeType="1" noTextEdit="1"/>
              </p:cNvSpPr>
              <p:nvPr/>
            </p:nvSpPr>
            <p:spPr>
              <a:xfrm>
                <a:off x="296859" y="6796083"/>
                <a:ext cx="7929428" cy="2248347"/>
              </a:xfrm>
              <a:prstGeom prst="rect">
                <a:avLst/>
              </a:prstGeom>
              <a:blipFill>
                <a:blip r:embed="rId6"/>
                <a:stretch>
                  <a:fillRect l="-176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4" name="Summary and outlook"/>
          <p:cNvSpPr txBox="1"/>
          <p:nvPr/>
        </p:nvSpPr>
        <p:spPr>
          <a:xfrm>
            <a:off x="320280" y="108804"/>
            <a:ext cx="5801674"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Summary and outlook</a:t>
            </a:r>
          </a:p>
        </p:txBody>
      </p:sp>
      <p:sp>
        <p:nvSpPr>
          <p:cNvPr id="545" name="幻灯片编号"/>
          <p:cNvSpPr txBox="1">
            <a:spLocks noGrp="1"/>
          </p:cNvSpPr>
          <p:nvPr>
            <p:ph type="sldNum" sz="quarter" idx="4294967295"/>
          </p:nvPr>
        </p:nvSpPr>
        <p:spPr>
          <a:xfrm>
            <a:off x="6311682" y="9296399"/>
            <a:ext cx="374713"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sp>
        <p:nvSpPr>
          <p:cNvPr id="546" name="The property of exotic hadrons is still challenging"/>
          <p:cNvSpPr txBox="1"/>
          <p:nvPr/>
        </p:nvSpPr>
        <p:spPr>
          <a:xfrm>
            <a:off x="494190" y="1079801"/>
            <a:ext cx="9749755"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L="370973" indent="-370973" algn="l">
              <a:lnSpc>
                <a:spcPct val="150000"/>
              </a:lnSpc>
              <a:buSzPct val="125000"/>
              <a:buChar char="•"/>
              <a:defRPr sz="3000">
                <a:solidFill>
                  <a:schemeClr val="accent5"/>
                </a:solidFill>
                <a:latin typeface="Palatino"/>
                <a:ea typeface="Palatino"/>
                <a:cs typeface="Palatino"/>
                <a:sym typeface="Palatino"/>
              </a:defRPr>
            </a:lvl1pPr>
          </a:lstStyle>
          <a:p>
            <a:r>
              <a:t>The property of exotic hadrons is still challenging</a:t>
            </a:r>
          </a:p>
        </p:txBody>
      </p:sp>
      <mc:AlternateContent xmlns:mc="http://schemas.openxmlformats.org/markup-compatibility/2006" xmlns:a14="http://schemas.microsoft.com/office/drawing/2010/main">
        <mc:Choice Requires="a14">
          <p:sp>
            <p:nvSpPr>
              <p:cNvPr id="547" name="New computational methods — NNQS/DeepQuark and complex scaling — now allow us to solve multiquark systems accurately, and to treat bound states and resonances on the same footing.…"/>
              <p:cNvSpPr txBox="1"/>
              <p:nvPr/>
            </p:nvSpPr>
            <p:spPr>
              <a:xfrm>
                <a:off x="558788" y="1809498"/>
                <a:ext cx="11052537" cy="747143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t>New computational methods — </a:t>
                </a:r>
                <a:r>
                  <a:rPr>
                    <a:solidFill>
                      <a:srgbClr val="0433FF"/>
                    </a:solidFill>
                  </a:rPr>
                  <a:t>NNQS/DeepQuark</a:t>
                </a:r>
                <a:r>
                  <a:t> and </a:t>
                </a:r>
                <a:r>
                  <a:rPr>
                    <a:solidFill>
                      <a:srgbClr val="0433FF"/>
                    </a:solidFill>
                  </a:rPr>
                  <a:t>complex scaling</a:t>
                </a:r>
                <a:r>
                  <a:t> — now allow us to solve multiquark systems accurately, and to treat bound states and resonances on the same footing.</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t>The first lattice results on the </a:t>
                </a:r>
                <a:r>
                  <a:rPr>
                    <a:solidFill>
                      <a:srgbClr val="0433FF"/>
                    </a:solidFill>
                  </a:rPr>
                  <a:t>electromagnetic form factors of </a:t>
                </a:r>
                <a14:m>
                  <m:oMath xmlns:m="http://schemas.openxmlformats.org/officeDocument/2006/math">
                    <m:sSub>
                      <m:sSubPr>
                        <m:ctrlPr>
                          <a:rPr sz="2400" i="1">
                            <a:solidFill>
                              <a:srgbClr val="0432FF"/>
                            </a:solidFill>
                            <a:latin typeface="Cambria Math" panose="02040503050406030204" pitchFamily="18" charset="0"/>
                          </a:rPr>
                        </m:ctrlPr>
                      </m:sSubPr>
                      <m:e>
                        <m:r>
                          <a:rPr sz="2400" i="1">
                            <a:solidFill>
                              <a:srgbClr val="0432FF"/>
                            </a:solidFill>
                            <a:latin typeface="Cambria Math" panose="02040503050406030204" pitchFamily="18" charset="0"/>
                          </a:rPr>
                          <m:t>𝑇</m:t>
                        </m:r>
                      </m:e>
                      <m:sub>
                        <m:r>
                          <a:rPr sz="2400" i="1">
                            <a:solidFill>
                              <a:srgbClr val="0432FF"/>
                            </a:solidFill>
                            <a:latin typeface="Cambria Math" panose="02040503050406030204" pitchFamily="18" charset="0"/>
                          </a:rPr>
                          <m:t>𝑏𝑏</m:t>
                        </m:r>
                      </m:sub>
                    </m:sSub>
                  </m:oMath>
                </a14:m>
                <a:r>
                  <a:rPr>
                    <a:solidFill>
                      <a:srgbClr val="0433FF"/>
                    </a:solidFill>
                  </a:rPr>
                  <a:t> point to a compact structure</a:t>
                </a:r>
                <a:r>
                  <a:t>, while magnetic moments remain a promising, though experimentally unexplored, discriminator.</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rPr>
                    <a:solidFill>
                      <a:srgbClr val="0433FF"/>
                    </a:solidFill>
                  </a:rPr>
                  <a:t>Symmetry-partner networks based on HQSS and SU(3) provide a unified framework</a:t>
                </a:r>
                <a:r>
                  <a:t>, even though different scenarios lead to similar spectra — the real differences show up in the exact pole positions, couplings, and decay patterns.</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rPr>
                    <a:solidFill>
                      <a:srgbClr val="0433FF"/>
                    </a:solidFill>
                  </a:rPr>
                  <a:t>Combined analyses of lattice and experimental data</a:t>
                </a:r>
                <a:r>
                  <a:t> have shown that both dynamical poles and kinematic effects, such as triangle singularities, are essential.</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t>Production in </a:t>
                </a:r>
                <a14:m>
                  <m:oMath xmlns:m="http://schemas.openxmlformats.org/officeDocument/2006/math">
                    <m:sSup>
                      <m:sSupPr>
                        <m:ctrlPr>
                          <a:rPr sz="2400" i="1">
                            <a:solidFill>
                              <a:srgbClr val="000000"/>
                            </a:solidFill>
                            <a:latin typeface="Cambria Math" panose="02040503050406030204" pitchFamily="18" charset="0"/>
                          </a:rPr>
                        </m:ctrlPr>
                      </m:sSupPr>
                      <m:e>
                        <m:r>
                          <a:rPr sz="2400" i="1">
                            <a:solidFill>
                              <a:srgbClr val="000000"/>
                            </a:solidFill>
                            <a:latin typeface="Cambria Math" panose="02040503050406030204" pitchFamily="18" charset="0"/>
                          </a:rPr>
                          <m:t>𝑒</m:t>
                        </m:r>
                      </m:e>
                      <m:sup>
                        <m:r>
                          <a:rPr sz="2400" i="1">
                            <a:solidFill>
                              <a:srgbClr val="000000"/>
                            </a:solidFill>
                            <a:latin typeface="Cambria Math" panose="02040503050406030204" pitchFamily="18" charset="0"/>
                          </a:rPr>
                          <m:t>+</m:t>
                        </m:r>
                      </m:sup>
                    </m:sSup>
                    <m:sSup>
                      <m:sSupPr>
                        <m:ctrlPr>
                          <a:rPr sz="2400" i="1">
                            <a:solidFill>
                              <a:srgbClr val="000000"/>
                            </a:solidFill>
                            <a:latin typeface="Cambria Math" panose="02040503050406030204" pitchFamily="18" charset="0"/>
                          </a:rPr>
                        </m:ctrlPr>
                      </m:sSupPr>
                      <m:e>
                        <m:r>
                          <a:rPr sz="2400" i="1">
                            <a:solidFill>
                              <a:srgbClr val="000000"/>
                            </a:solidFill>
                            <a:latin typeface="Cambria Math" panose="02040503050406030204" pitchFamily="18" charset="0"/>
                          </a:rPr>
                          <m:t>𝑒</m:t>
                        </m:r>
                      </m:e>
                      <m:sup>
                        <m:r>
                          <a:rPr sz="2400" i="1">
                            <a:solidFill>
                              <a:srgbClr val="000000"/>
                            </a:solidFill>
                            <a:latin typeface="Cambria Math" panose="02040503050406030204" pitchFamily="18" charset="0"/>
                          </a:rPr>
                          <m:t>−</m:t>
                        </m:r>
                      </m:sup>
                    </m:sSup>
                  </m:oMath>
                </a14:m>
                <a:r>
                  <a:t> annihilation, hadron colliders, HIC, and photoproduction has become an independent and </a:t>
                </a:r>
                <a:r>
                  <a:rPr>
                    <a:solidFill>
                      <a:srgbClr val="0433FF"/>
                    </a:solidFill>
                  </a:rPr>
                  <a:t>complementary probe of structure</a:t>
                </a:r>
                <a:r>
                  <a:t>.</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t>New quantitative tools — compositeness, left-hand-cut parameterizations, and </a:t>
                </a:r>
                <a:r>
                  <a:rPr>
                    <a:solidFill>
                      <a:srgbClr val="0433FF"/>
                    </a:solidFill>
                  </a:rPr>
                  <a:t>correlation functions with a basis-dependent source function</a:t>
                </a:r>
                <a:r>
                  <a:t> — are sharpening our description of near-threshold states.</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t>Studies </a:t>
                </a:r>
                <a:r>
                  <a:rPr>
                    <a:solidFill>
                      <a:srgbClr val="0433FF"/>
                    </a:solidFill>
                  </a:rPr>
                  <a:t>at finite temperature and density </a:t>
                </a:r>
                <a:r>
                  <a:t>open yet another dimension for structure discrimination, with direct relevance to heavy-ion experiments.</a:t>
                </a:r>
              </a:p>
              <a:p>
                <a:pPr marL="304800" indent="-304800" algn="l" defTabSz="457200">
                  <a:lnSpc>
                    <a:spcPts val="2900"/>
                  </a:lnSpc>
                  <a:buSzPct val="100000"/>
                  <a:buAutoNum type="circleNumDbPlain"/>
                  <a:defRPr sz="2200">
                    <a:solidFill>
                      <a:srgbClr val="000000"/>
                    </a:solidFill>
                    <a:latin typeface="Palatino"/>
                    <a:ea typeface="Palatino"/>
                    <a:cs typeface="Palatino"/>
                    <a:sym typeface="Palatino"/>
                  </a:defRPr>
                </a:pPr>
                <a:r>
                  <a:rPr>
                    <a:solidFill>
                      <a:srgbClr val="0433FF"/>
                    </a:solidFill>
                  </a:rPr>
                  <a:t>Three-hadron systems</a:t>
                </a:r>
                <a:r>
                  <a:t> represent an exciting new frontier, including states with exotic quantum numbers.</a:t>
                </a:r>
              </a:p>
            </p:txBody>
          </p:sp>
        </mc:Choice>
        <mc:Fallback xmlns="">
          <p:sp>
            <p:nvSpPr>
              <p:cNvPr id="547" name="New computational methods — NNQS/DeepQuark and complex scaling — now allow us to solve multiquark systems accurately, and to treat bound states and resonances on the same footing.…"/>
              <p:cNvSpPr txBox="1">
                <a:spLocks noRot="1" noChangeAspect="1" noMove="1" noResize="1" noEditPoints="1" noAdjustHandles="1" noChangeArrowheads="1" noChangeShapeType="1" noTextEdit="1"/>
              </p:cNvSpPr>
              <p:nvPr/>
            </p:nvSpPr>
            <p:spPr>
              <a:xfrm>
                <a:off x="558788" y="1809498"/>
                <a:ext cx="11052537" cy="7471431"/>
              </a:xfrm>
              <a:prstGeom prst="rect">
                <a:avLst/>
              </a:prstGeom>
              <a:blipFill>
                <a:blip r:embed="rId2"/>
                <a:stretch>
                  <a:fillRect l="-918" r="-1263" b="-169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9" name="A photon of NSTAR2009"/>
          <p:cNvSpPr txBox="1"/>
          <p:nvPr/>
        </p:nvSpPr>
        <p:spPr>
          <a:xfrm>
            <a:off x="320280" y="108804"/>
            <a:ext cx="6329921"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A photon of NSTAR2009</a:t>
            </a:r>
          </a:p>
        </p:txBody>
      </p:sp>
      <p:pic>
        <p:nvPicPr>
          <p:cNvPr id="550" name="conference2.jpg" descr="conference2.jpg"/>
          <p:cNvPicPr>
            <a:picLocks noChangeAspect="1"/>
          </p:cNvPicPr>
          <p:nvPr/>
        </p:nvPicPr>
        <p:blipFill>
          <a:blip r:embed="rId2"/>
          <a:stretch>
            <a:fillRect/>
          </a:stretch>
        </p:blipFill>
        <p:spPr>
          <a:xfrm>
            <a:off x="0" y="905729"/>
            <a:ext cx="13004801" cy="8531042"/>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 name="Hadron properties at finite tem. and finite den."/>
          <p:cNvSpPr txBox="1"/>
          <p:nvPr/>
        </p:nvSpPr>
        <p:spPr>
          <a:xfrm>
            <a:off x="320280" y="108804"/>
            <a:ext cx="11923254"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Hadron properties at finite tem. and finite den.</a:t>
            </a:r>
          </a:p>
        </p:txBody>
      </p:sp>
      <p:sp>
        <p:nvSpPr>
          <p:cNvPr id="553" name="幻灯片编号"/>
          <p:cNvSpPr txBox="1">
            <a:spLocks noGrp="1"/>
          </p:cNvSpPr>
          <p:nvPr>
            <p:ph type="sldNum" sz="quarter" idx="4294967295"/>
          </p:nvPr>
        </p:nvSpPr>
        <p:spPr>
          <a:xfrm>
            <a:off x="6329542" y="9296399"/>
            <a:ext cx="338994"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mc:AlternateContent xmlns:mc="http://schemas.openxmlformats.org/markup-compatibility/2006" xmlns:a14="http://schemas.microsoft.com/office/drawing/2010/main">
        <mc:Choice Requires="a14">
          <p:sp>
            <p:nvSpPr>
              <p:cNvPr id="554" name="at finite temperature"/>
              <p:cNvSpPr txBox="1"/>
              <p:nvPr/>
            </p:nvSpPr>
            <p:spPr>
              <a:xfrm>
                <a:off x="494190" y="1074470"/>
                <a:ext cx="9749755" cy="62026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70973" indent="-370973" algn="l">
                  <a:lnSpc>
                    <a:spcPct val="150000"/>
                  </a:lnSpc>
                  <a:buSzPct val="125000"/>
                  <a:buChar char="•"/>
                  <a:defRPr sz="3000">
                    <a:solidFill>
                      <a:schemeClr val="accent5"/>
                    </a:solidFill>
                    <a:latin typeface="Palatino"/>
                    <a:ea typeface="Palatino"/>
                    <a:cs typeface="Palatino"/>
                    <a:sym typeface="Palatino"/>
                  </a:defRPr>
                </a:pPr>
                <a14:m>
                  <m:oMath xmlns:m="http://schemas.openxmlformats.org/officeDocument/2006/math">
                    <m:sSub>
                      <m:sSubPr>
                        <m:ctrlPr>
                          <a:rPr sz="3300" i="1">
                            <a:solidFill>
                              <a:srgbClr val="971700"/>
                            </a:solidFill>
                            <a:latin typeface="Cambria Math" panose="02040503050406030204" pitchFamily="18" charset="0"/>
                          </a:rPr>
                        </m:ctrlPr>
                      </m:sSubPr>
                      <m:e>
                        <m:r>
                          <a:rPr sz="3300" i="1">
                            <a:solidFill>
                              <a:srgbClr val="971700"/>
                            </a:solidFill>
                            <a:latin typeface="Cambria Math" panose="02040503050406030204" pitchFamily="18" charset="0"/>
                          </a:rPr>
                          <m:t>𝑇</m:t>
                        </m:r>
                      </m:e>
                      <m:sub>
                        <m:r>
                          <a:rPr sz="3300" i="1">
                            <a:solidFill>
                              <a:srgbClr val="971700"/>
                            </a:solidFill>
                            <a:latin typeface="Cambria Math" panose="02040503050406030204" pitchFamily="18" charset="0"/>
                          </a:rPr>
                          <m:t>𝑐𝑐</m:t>
                        </m:r>
                      </m:sub>
                    </m:sSub>
                  </m:oMath>
                </a14:m>
                <a:r>
                  <a:t> at finite temperature</a:t>
                </a:r>
                <a:endParaRPr>
                  <a:solidFill>
                    <a:srgbClr val="981800"/>
                  </a:solidFill>
                </a:endParaRPr>
              </a:p>
            </p:txBody>
          </p:sp>
        </mc:Choice>
        <mc:Fallback xmlns="">
          <p:sp>
            <p:nvSpPr>
              <p:cNvPr id="554" name="at finite temperature"/>
              <p:cNvSpPr txBox="1">
                <a:spLocks noRot="1" noChangeAspect="1" noMove="1" noResize="1" noEditPoints="1" noAdjustHandles="1" noChangeArrowheads="1" noChangeShapeType="1" noTextEdit="1"/>
              </p:cNvSpPr>
              <p:nvPr/>
            </p:nvSpPr>
            <p:spPr>
              <a:xfrm>
                <a:off x="494190" y="1074470"/>
                <a:ext cx="9749755" cy="620264"/>
              </a:xfrm>
              <a:prstGeom prst="rect">
                <a:avLst/>
              </a:prstGeom>
              <a:blipFill>
                <a:blip r:embed="rId2"/>
                <a:stretch>
                  <a:fillRect l="-2081" b="-46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555" name="截屏2026-08-29 13.10.36.png" descr="截屏2026-08-29 13.10.36.png"/>
          <p:cNvPicPr>
            <a:picLocks noChangeAspect="1"/>
          </p:cNvPicPr>
          <p:nvPr/>
        </p:nvPicPr>
        <p:blipFill>
          <a:blip r:embed="rId3"/>
          <a:stretch>
            <a:fillRect/>
          </a:stretch>
        </p:blipFill>
        <p:spPr>
          <a:xfrm>
            <a:off x="1373997" y="1654538"/>
            <a:ext cx="8789451" cy="3482796"/>
          </a:xfrm>
          <a:prstGeom prst="rect">
            <a:avLst/>
          </a:prstGeom>
          <a:ln w="12700">
            <a:miter lim="400000"/>
          </a:ln>
        </p:spPr>
      </p:pic>
      <mc:AlternateContent xmlns:mc="http://schemas.openxmlformats.org/markup-compatibility/2006" xmlns:a14="http://schemas.microsoft.com/office/drawing/2010/main">
        <mc:Choice Requires="a14">
          <p:sp>
            <p:nvSpPr>
              <p:cNvPr id="556" name="The   line shapes at various temperatures…"/>
              <p:cNvSpPr txBox="1"/>
              <p:nvPr/>
            </p:nvSpPr>
            <p:spPr>
              <a:xfrm>
                <a:off x="448299" y="5701203"/>
                <a:ext cx="12108202" cy="354404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The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line shapes at various temperatures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For small HM com., the peak shift to higher energy region with increasing </a:t>
                </a:r>
                <a14:m>
                  <m:oMath xmlns:m="http://schemas.openxmlformats.org/officeDocument/2006/math">
                    <m:r>
                      <a:rPr sz="2750" i="1">
                        <a:solidFill>
                          <a:srgbClr val="000000"/>
                        </a:solidFill>
                        <a:latin typeface="Cambria Math" panose="02040503050406030204" pitchFamily="18" charset="0"/>
                      </a:rPr>
                      <m:t>𝑇</m:t>
                    </m:r>
                  </m:oMath>
                </a14:m>
                <a:r>
                  <a:t> </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For large HM com., the peak shift to lower energy region with increasing </a:t>
                </a:r>
                <a14:m>
                  <m:oMath xmlns:m="http://schemas.openxmlformats.org/officeDocument/2006/math">
                    <m:r>
                      <a:rPr sz="2750" i="1">
                        <a:solidFill>
                          <a:srgbClr val="000000"/>
                        </a:solidFill>
                        <a:latin typeface="Cambria Math" panose="02040503050406030204" pitchFamily="18" charset="0"/>
                      </a:rPr>
                      <m:t>𝑇</m:t>
                    </m: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Width in both cases increase with increasing </a:t>
                </a:r>
                <a14:m>
                  <m:oMath xmlns:m="http://schemas.openxmlformats.org/officeDocument/2006/math">
                    <m:r>
                      <a:rPr sz="2750" i="1">
                        <a:solidFill>
                          <a:srgbClr val="000000"/>
                        </a:solidFill>
                        <a:latin typeface="Cambria Math" panose="02040503050406030204" pitchFamily="18" charset="0"/>
                      </a:rPr>
                      <m:t>𝑇</m:t>
                    </m:r>
                  </m:oMath>
                </a14:m>
                <a:r>
                  <a:t> </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For a large HM com.,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melt down around </a:t>
                </a:r>
                <a14:m>
                  <m:oMath xmlns:m="http://schemas.openxmlformats.org/officeDocument/2006/math">
                    <m:r>
                      <a:rPr sz="2750" i="1">
                        <a:solidFill>
                          <a:srgbClr val="000000"/>
                        </a:solidFill>
                        <a:latin typeface="Cambria Math" panose="02040503050406030204" pitchFamily="18" charset="0"/>
                      </a:rPr>
                      <m:t>80</m:t>
                    </m:r>
                    <m:r>
                      <m:rPr>
                        <m:sty m:val="p"/>
                      </m:rPr>
                      <a:rPr sz="2750" i="1">
                        <a:solidFill>
                          <a:srgbClr val="000000"/>
                        </a:solidFill>
                        <a:latin typeface="Cambria Math" panose="02040503050406030204" pitchFamily="18" charset="0"/>
                      </a:rPr>
                      <m:t>MeV</m:t>
                    </m:r>
                  </m:oMath>
                </a14:m>
                <a:r>
                  <a:t> temperature</a:t>
                </a:r>
                <a:endParaRPr sz="1200"/>
              </a:p>
            </p:txBody>
          </p:sp>
        </mc:Choice>
        <mc:Fallback xmlns="">
          <p:sp>
            <p:nvSpPr>
              <p:cNvPr id="556" name="The   line shapes at various temperatures…"/>
              <p:cNvSpPr txBox="1">
                <a:spLocks noRot="1" noChangeAspect="1" noMove="1" noResize="1" noEditPoints="1" noAdjustHandles="1" noChangeArrowheads="1" noChangeShapeType="1" noTextEdit="1"/>
              </p:cNvSpPr>
              <p:nvPr/>
            </p:nvSpPr>
            <p:spPr>
              <a:xfrm>
                <a:off x="448299" y="5701203"/>
                <a:ext cx="12108202" cy="3544044"/>
              </a:xfrm>
              <a:prstGeom prst="rect">
                <a:avLst/>
              </a:prstGeom>
              <a:blipFill>
                <a:blip r:embed="rId4"/>
                <a:stretch>
                  <a:fillRect l="-94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
        <p:nvSpPr>
          <p:cNvPr id="557" name="Montesinos et al., PLB871(2025)140020"/>
          <p:cNvSpPr txBox="1"/>
          <p:nvPr/>
        </p:nvSpPr>
        <p:spPr>
          <a:xfrm>
            <a:off x="6300331" y="5135588"/>
            <a:ext cx="5159682"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Montesinos et al., PLB871(2025)140020</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59" name="截屏2026-08-29 13.13.35.png" descr="截屏2026-08-29 13.13.35.png"/>
          <p:cNvPicPr>
            <a:picLocks noChangeAspect="1"/>
          </p:cNvPicPr>
          <p:nvPr/>
        </p:nvPicPr>
        <p:blipFill>
          <a:blip r:embed="rId2"/>
          <a:stretch>
            <a:fillRect/>
          </a:stretch>
        </p:blipFill>
        <p:spPr>
          <a:xfrm>
            <a:off x="653620" y="1539034"/>
            <a:ext cx="5091492" cy="4002000"/>
          </a:xfrm>
          <a:prstGeom prst="rect">
            <a:avLst/>
          </a:prstGeom>
          <a:ln w="12700">
            <a:miter lim="400000"/>
          </a:ln>
        </p:spPr>
      </p:pic>
      <p:sp>
        <p:nvSpPr>
          <p:cNvPr id="560" name="Hadron properties at finite tem. and finite den."/>
          <p:cNvSpPr txBox="1"/>
          <p:nvPr/>
        </p:nvSpPr>
        <p:spPr>
          <a:xfrm>
            <a:off x="320280" y="108804"/>
            <a:ext cx="11923254" cy="850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500" u="sng">
                <a:solidFill>
                  <a:schemeClr val="accent5"/>
                </a:solidFill>
                <a:latin typeface="Palatino"/>
                <a:ea typeface="Palatino"/>
                <a:cs typeface="Palatino"/>
                <a:sym typeface="Palatino"/>
              </a:defRPr>
            </a:lvl1pPr>
          </a:lstStyle>
          <a:p>
            <a:r>
              <a:t>Hadron properties at finite tem. and finite den.</a:t>
            </a:r>
          </a:p>
        </p:txBody>
      </p:sp>
      <p:sp>
        <p:nvSpPr>
          <p:cNvPr id="561" name="幻灯片编号"/>
          <p:cNvSpPr txBox="1">
            <a:spLocks noGrp="1"/>
          </p:cNvSpPr>
          <p:nvPr>
            <p:ph type="sldNum" sz="quarter" idx="4294967295"/>
          </p:nvPr>
        </p:nvSpPr>
        <p:spPr>
          <a:xfrm>
            <a:off x="6333058" y="9296399"/>
            <a:ext cx="331962" cy="4572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mc:AlternateContent xmlns:mc="http://schemas.openxmlformats.org/markup-compatibility/2006" xmlns:a14="http://schemas.microsoft.com/office/drawing/2010/main">
        <mc:Choice Requires="a14">
          <p:sp>
            <p:nvSpPr>
              <p:cNvPr id="562" name="at finite density"/>
              <p:cNvSpPr txBox="1"/>
              <p:nvPr/>
            </p:nvSpPr>
            <p:spPr>
              <a:xfrm>
                <a:off x="494190" y="1074470"/>
                <a:ext cx="9749755" cy="62026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370973" indent="-370973" algn="l">
                  <a:lnSpc>
                    <a:spcPct val="150000"/>
                  </a:lnSpc>
                  <a:buSzPct val="125000"/>
                  <a:buChar char="•"/>
                  <a:defRPr sz="3000">
                    <a:solidFill>
                      <a:schemeClr val="accent5"/>
                    </a:solidFill>
                    <a:latin typeface="Palatino"/>
                    <a:ea typeface="Palatino"/>
                    <a:cs typeface="Palatino"/>
                    <a:sym typeface="Palatino"/>
                  </a:defRPr>
                </a:pPr>
                <a14:m>
                  <m:oMath xmlns:m="http://schemas.openxmlformats.org/officeDocument/2006/math">
                    <m:sSub>
                      <m:sSubPr>
                        <m:ctrlPr>
                          <a:rPr sz="3300" i="1">
                            <a:solidFill>
                              <a:srgbClr val="971700"/>
                            </a:solidFill>
                            <a:latin typeface="Cambria Math" panose="02040503050406030204" pitchFamily="18" charset="0"/>
                          </a:rPr>
                        </m:ctrlPr>
                      </m:sSubPr>
                      <m:e>
                        <m:r>
                          <a:rPr sz="3300" i="1">
                            <a:solidFill>
                              <a:srgbClr val="971700"/>
                            </a:solidFill>
                            <a:latin typeface="Cambria Math" panose="02040503050406030204" pitchFamily="18" charset="0"/>
                          </a:rPr>
                          <m:t>𝑇</m:t>
                        </m:r>
                      </m:e>
                      <m:sub>
                        <m:r>
                          <a:rPr sz="3300" i="1">
                            <a:solidFill>
                              <a:srgbClr val="971700"/>
                            </a:solidFill>
                            <a:latin typeface="Cambria Math" panose="02040503050406030204" pitchFamily="18" charset="0"/>
                          </a:rPr>
                          <m:t>𝑐𝑐</m:t>
                        </m:r>
                      </m:sub>
                    </m:sSub>
                  </m:oMath>
                </a14:m>
                <a:r>
                  <a:t> at finite density</a:t>
                </a:r>
                <a:endParaRPr>
                  <a:solidFill>
                    <a:srgbClr val="981800"/>
                  </a:solidFill>
                </a:endParaRPr>
              </a:p>
            </p:txBody>
          </p:sp>
        </mc:Choice>
        <mc:Fallback xmlns="">
          <p:sp>
            <p:nvSpPr>
              <p:cNvPr id="562" name="at finite density"/>
              <p:cNvSpPr txBox="1">
                <a:spLocks noRot="1" noChangeAspect="1" noMove="1" noResize="1" noEditPoints="1" noAdjustHandles="1" noChangeArrowheads="1" noChangeShapeType="1" noTextEdit="1"/>
              </p:cNvSpPr>
              <p:nvPr/>
            </p:nvSpPr>
            <p:spPr>
              <a:xfrm>
                <a:off x="494190" y="1074470"/>
                <a:ext cx="9749755" cy="620264"/>
              </a:xfrm>
              <a:prstGeom prst="rect">
                <a:avLst/>
              </a:prstGeom>
              <a:blipFill>
                <a:blip r:embed="rId3"/>
                <a:stretch>
                  <a:fillRect l="-2081" b="-46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pic>
        <p:nvPicPr>
          <p:cNvPr id="563" name="截屏2026-08-29 13.13.48.png" descr="截屏2026-08-29 13.13.48.png"/>
          <p:cNvPicPr>
            <a:picLocks noChangeAspect="1"/>
          </p:cNvPicPr>
          <p:nvPr/>
        </p:nvPicPr>
        <p:blipFill>
          <a:blip r:embed="rId4"/>
          <a:stretch>
            <a:fillRect/>
          </a:stretch>
        </p:blipFill>
        <p:spPr>
          <a:xfrm>
            <a:off x="5818154" y="1681629"/>
            <a:ext cx="4889439" cy="3716811"/>
          </a:xfrm>
          <a:prstGeom prst="rect">
            <a:avLst/>
          </a:prstGeom>
          <a:ln w="12700">
            <a:miter lim="400000"/>
          </a:ln>
        </p:spPr>
      </p:pic>
      <p:sp>
        <p:nvSpPr>
          <p:cNvPr id="564" name="Montesinos et al., PRC108(2023)035205"/>
          <p:cNvSpPr txBox="1"/>
          <p:nvPr/>
        </p:nvSpPr>
        <p:spPr>
          <a:xfrm>
            <a:off x="6427331" y="5324116"/>
            <a:ext cx="5159682"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150000"/>
              </a:lnSpc>
              <a:defRPr sz="1500">
                <a:solidFill>
                  <a:srgbClr val="008F00"/>
                </a:solidFill>
                <a:latin typeface="Palatino"/>
                <a:ea typeface="Palatino"/>
                <a:cs typeface="Palatino"/>
                <a:sym typeface="Palatino"/>
              </a:defRPr>
            </a:lvl1pPr>
          </a:lstStyle>
          <a:p>
            <a:r>
              <a:t>Montesinos et al., PRC108(2023)035205</a:t>
            </a:r>
          </a:p>
        </p:txBody>
      </p:sp>
      <mc:AlternateContent xmlns:mc="http://schemas.openxmlformats.org/markup-compatibility/2006" xmlns:a14="http://schemas.microsoft.com/office/drawing/2010/main">
        <mc:Choice Requires="a14">
          <p:sp>
            <p:nvSpPr>
              <p:cNvPr id="565" name="The   and its antiparticle line shapes at various densities…"/>
              <p:cNvSpPr txBox="1"/>
              <p:nvPr/>
            </p:nvSpPr>
            <p:spPr>
              <a:xfrm>
                <a:off x="448299" y="5688964"/>
                <a:ext cx="12283106" cy="376298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The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and its antiparticle line shapes at various densities</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The normal nuclear density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𝜌</m:t>
                        </m:r>
                      </m:e>
                      <m:sub>
                        <m:r>
                          <a:rPr sz="2750" i="1">
                            <a:solidFill>
                              <a:srgbClr val="000000"/>
                            </a:solidFill>
                            <a:latin typeface="Cambria Math" panose="02040503050406030204" pitchFamily="18" charset="0"/>
                          </a:rPr>
                          <m:t>0</m:t>
                        </m:r>
                      </m:sub>
                    </m:sSub>
                    <m:r>
                      <a:rPr sz="2750" i="1">
                        <a:solidFill>
                          <a:srgbClr val="000000"/>
                        </a:solidFill>
                        <a:latin typeface="Cambria Math" panose="02040503050406030204" pitchFamily="18" charset="0"/>
                      </a:rPr>
                      <m:t>=0.17</m:t>
                    </m:r>
                    <m:sSup>
                      <m:sSupPr>
                        <m:ctrlPr>
                          <a:rPr sz="2750" i="1">
                            <a:solidFill>
                              <a:srgbClr val="000000"/>
                            </a:solidFill>
                            <a:latin typeface="Cambria Math" panose="02040503050406030204" pitchFamily="18" charset="0"/>
                          </a:rPr>
                        </m:ctrlPr>
                      </m:sSupPr>
                      <m:e>
                        <m:r>
                          <m:rPr>
                            <m:sty m:val="p"/>
                          </m:rPr>
                          <a:rPr sz="2750" i="1">
                            <a:solidFill>
                              <a:srgbClr val="000000"/>
                            </a:solidFill>
                            <a:latin typeface="Cambria Math" panose="02040503050406030204" pitchFamily="18" charset="0"/>
                          </a:rPr>
                          <m:t>fm</m:t>
                        </m:r>
                      </m:e>
                      <m:sup>
                        <m:r>
                          <a:rPr sz="2750" i="1">
                            <a:solidFill>
                              <a:srgbClr val="000000"/>
                            </a:solidFill>
                            <a:latin typeface="Cambria Math" panose="02040503050406030204" pitchFamily="18" charset="0"/>
                          </a:rPr>
                          <m:t>−3</m:t>
                        </m:r>
                      </m:sup>
                    </m:sSup>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Significant dif. between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and its antiparticle due to different </a:t>
                </a:r>
                <a14:m>
                  <m:oMath xmlns:m="http://schemas.openxmlformats.org/officeDocument/2006/math">
                    <m:sSup>
                      <m:sSupPr>
                        <m:ctrlPr>
                          <a:rPr sz="2750" i="1">
                            <a:solidFill>
                              <a:srgbClr val="000000"/>
                            </a:solidFill>
                            <a:latin typeface="Cambria Math" panose="02040503050406030204" pitchFamily="18" charset="0"/>
                          </a:rPr>
                        </m:ctrlPr>
                      </m:sSupPr>
                      <m:e>
                        <m:r>
                          <a:rPr sz="2750" i="1">
                            <a:solidFill>
                              <a:srgbClr val="000000"/>
                            </a:solidFill>
                            <a:latin typeface="Cambria Math" panose="02040503050406030204" pitchFamily="18" charset="0"/>
                          </a:rPr>
                          <m:t>𝐷</m:t>
                        </m: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𝑁</m:t>
                    </m:r>
                    <m:r>
                      <a:rPr sz="2750" i="1">
                        <a:solidFill>
                          <a:srgbClr val="000000"/>
                        </a:solidFill>
                        <a:latin typeface="Cambria Math" panose="02040503050406030204" pitchFamily="18" charset="0"/>
                      </a:rPr>
                      <m:t>,</m:t>
                    </m:r>
                    <m:sSup>
                      <m:sSupPr>
                        <m:ctrlPr>
                          <a:rPr sz="2750" i="1">
                            <a:solidFill>
                              <a:srgbClr val="000000"/>
                            </a:solidFill>
                            <a:latin typeface="Cambria Math" panose="02040503050406030204" pitchFamily="18" charset="0"/>
                          </a:rPr>
                        </m:ctrlPr>
                      </m:sSup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𝐷</m:t>
                            </m:r>
                          </m:e>
                        </m:bar>
                      </m:e>
                      <m:sup>
                        <m:r>
                          <a:rPr sz="2750" i="1">
                            <a:solidFill>
                              <a:srgbClr val="000000"/>
                            </a:solidFill>
                            <a:latin typeface="Cambria Math" panose="02040503050406030204" pitchFamily="18" charset="0"/>
                          </a:rPr>
                          <m:t>(∗)</m:t>
                        </m:r>
                      </m:sup>
                    </m:sSup>
                    <m:r>
                      <a:rPr sz="2750" i="1">
                        <a:solidFill>
                          <a:srgbClr val="000000"/>
                        </a:solidFill>
                        <a:latin typeface="Cambria Math" panose="02040503050406030204" pitchFamily="18" charset="0"/>
                      </a:rPr>
                      <m:t>𝑁</m:t>
                    </m:r>
                  </m:oMath>
                </a14:m>
                <a:endParaRP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For the large HM case, the changes are significant  </a:t>
                </a:r>
              </a:p>
              <a:p>
                <a:pPr marL="476250" indent="-476250" algn="l">
                  <a:lnSpc>
                    <a:spcPct val="150000"/>
                  </a:lnSpc>
                  <a:buSzPct val="100000"/>
                  <a:buAutoNum type="circleNumDbPlain"/>
                  <a:defRPr sz="2500">
                    <a:solidFill>
                      <a:srgbClr val="000000"/>
                    </a:solidFill>
                    <a:latin typeface="Palatino"/>
                    <a:ea typeface="Palatino"/>
                    <a:cs typeface="Palatino"/>
                    <a:sym typeface="Palatino"/>
                  </a:defRPr>
                </a:pPr>
                <a:r>
                  <a:t>For a large HM com., </a:t>
                </a:r>
                <a14:m>
                  <m:oMath xmlns:m="http://schemas.openxmlformats.org/officeDocument/2006/math">
                    <m:sSub>
                      <m:sSubPr>
                        <m:ctrlPr>
                          <a:rPr sz="2750" i="1">
                            <a:solidFill>
                              <a:srgbClr val="000000"/>
                            </a:solidFill>
                            <a:latin typeface="Cambria Math" panose="02040503050406030204" pitchFamily="18" charset="0"/>
                          </a:rPr>
                        </m:ctrlPr>
                      </m:sSubPr>
                      <m:e>
                        <m:r>
                          <a:rPr sz="2750" i="1">
                            <a:solidFill>
                              <a:srgbClr val="000000"/>
                            </a:solidFill>
                            <a:latin typeface="Cambria Math" panose="02040503050406030204" pitchFamily="18" charset="0"/>
                          </a:rPr>
                          <m:t>𝑇</m:t>
                        </m:r>
                      </m:e>
                      <m:sub>
                        <m:r>
                          <a:rPr sz="2750" i="1">
                            <a:solidFill>
                              <a:srgbClr val="000000"/>
                            </a:solidFill>
                            <a:latin typeface="Cambria Math" panose="02040503050406030204" pitchFamily="18" charset="0"/>
                          </a:rPr>
                          <m:t>𝑐𝑐</m:t>
                        </m:r>
                      </m:sub>
                    </m:sSub>
                  </m:oMath>
                </a14:m>
                <a:r>
                  <a:t> and </a:t>
                </a:r>
                <a14:m>
                  <m:oMath xmlns:m="http://schemas.openxmlformats.org/officeDocument/2006/math">
                    <m:sSub>
                      <m:sSubPr>
                        <m:ctrlPr>
                          <a:rPr sz="2750" i="1">
                            <a:solidFill>
                              <a:srgbClr val="000000"/>
                            </a:solidFill>
                            <a:latin typeface="Cambria Math" panose="02040503050406030204" pitchFamily="18" charset="0"/>
                          </a:rPr>
                        </m:ctrlPr>
                      </m:sSubPr>
                      <m:e>
                        <m:bar>
                          <m:barPr>
                            <m:pos m:val="top"/>
                            <m:ctrlPr>
                              <a:rPr sz="2750" i="1">
                                <a:solidFill>
                                  <a:srgbClr val="000000"/>
                                </a:solidFill>
                                <a:latin typeface="Cambria Math" panose="02040503050406030204" pitchFamily="18" charset="0"/>
                              </a:rPr>
                            </m:ctrlPr>
                          </m:barPr>
                          <m:e>
                            <m:r>
                              <a:rPr sz="2750" i="1">
                                <a:solidFill>
                                  <a:srgbClr val="000000"/>
                                </a:solidFill>
                                <a:latin typeface="Cambria Math" panose="02040503050406030204" pitchFamily="18" charset="0"/>
                              </a:rPr>
                              <m:t>𝑇</m:t>
                            </m:r>
                          </m:e>
                        </m:bar>
                      </m:e>
                      <m:sub>
                        <m:r>
                          <a:rPr sz="2750" i="1">
                            <a:solidFill>
                              <a:srgbClr val="000000"/>
                            </a:solidFill>
                            <a:latin typeface="Cambria Math" panose="02040503050406030204" pitchFamily="18" charset="0"/>
                          </a:rPr>
                          <m:t>𝑐𝑐</m:t>
                        </m:r>
                      </m:sub>
                    </m:sSub>
                  </m:oMath>
                </a14:m>
                <a:r>
                  <a:t> peaks move to higher energy region with increasing density</a:t>
                </a:r>
              </a:p>
            </p:txBody>
          </p:sp>
        </mc:Choice>
        <mc:Fallback xmlns="">
          <p:sp>
            <p:nvSpPr>
              <p:cNvPr id="565" name="The   and its antiparticle line shapes at various densities…"/>
              <p:cNvSpPr txBox="1">
                <a:spLocks noRot="1" noChangeAspect="1" noMove="1" noResize="1" noEditPoints="1" noAdjustHandles="1" noChangeArrowheads="1" noChangeShapeType="1" noTextEdit="1"/>
              </p:cNvSpPr>
              <p:nvPr/>
            </p:nvSpPr>
            <p:spPr>
              <a:xfrm>
                <a:off x="448299" y="5688964"/>
                <a:ext cx="12283106" cy="3762986"/>
              </a:xfrm>
              <a:prstGeom prst="rect">
                <a:avLst/>
              </a:prstGeom>
              <a:blipFill>
                <a:blip r:embed="rId5"/>
                <a:stretch>
                  <a:fillRect l="-930" b="-704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zh-CN" altLang="en-US">
                    <a:noFill/>
                  </a:rPr>
                  <a:t> </a:t>
                </a:r>
              </a:p>
            </p:txBody>
          </p:sp>
        </mc:Fallback>
      </mc:AlternateContent>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Parchment">
  <a:themeElements>
    <a:clrScheme name="Parchment">
      <a:dk1>
        <a:srgbClr val="3E231A"/>
      </a:dk1>
      <a:lt1>
        <a:srgbClr val="24383E"/>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chment">
  <a:themeElements>
    <a:clrScheme name="Parchment">
      <a:dk1>
        <a:srgbClr val="000000"/>
      </a:dk1>
      <a:lt1>
        <a:srgbClr val="FFFFFF"/>
      </a:lt1>
      <a:dk2>
        <a:srgbClr val="5C5E5F"/>
      </a:dk2>
      <a:lt2>
        <a:srgbClr val="CBCBCB"/>
      </a:lt2>
      <a:accent1>
        <a:srgbClr val="738CAB"/>
      </a:accent1>
      <a:accent2>
        <a:srgbClr val="7E9769"/>
      </a:accent2>
      <a:accent3>
        <a:srgbClr val="D3B64B"/>
      </a:accent3>
      <a:accent4>
        <a:srgbClr val="B99769"/>
      </a:accent4>
      <a:accent5>
        <a:srgbClr val="981800"/>
      </a:accent5>
      <a:accent6>
        <a:srgbClr val="9383A0"/>
      </a:accent6>
      <a:hlink>
        <a:srgbClr val="0000FF"/>
      </a:hlink>
      <a:folHlink>
        <a:srgbClr val="FF00FF"/>
      </a:folHlink>
    </a:clrScheme>
    <a:fontScheme name="Parchment">
      <a:majorFont>
        <a:latin typeface="Papyrus"/>
        <a:ea typeface="Papyrus"/>
        <a:cs typeface="Papyrus"/>
      </a:majorFont>
      <a:minorFont>
        <a:latin typeface="Papyrus"/>
        <a:ea typeface="Papyrus"/>
        <a:cs typeface="Papyrus"/>
      </a:minorFont>
    </a:fontScheme>
    <a:fmtScheme name="Parch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
          <a:effectLst>
            <a:outerShdw blurRad="50800" dist="25400" dir="5400000" rotWithShape="0">
              <a:srgbClr val="000000">
                <a:alpha val="2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2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76200" dist="12700" dir="5400000" rotWithShape="0">
                <a:srgbClr val="000000">
                  <a:alpha val="50000"/>
                </a:srgbClr>
              </a:outerShdw>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3E231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3E231A"/>
            </a:solidFill>
            <a:effectLst/>
            <a:uFillTx/>
            <a:latin typeface="+mn-lt"/>
            <a:ea typeface="+mn-ea"/>
            <a:cs typeface="+mn-cs"/>
            <a:sym typeface="Papyru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TotalTime>
  <Words>3264</Words>
  <Application>Microsoft Macintosh PowerPoint</Application>
  <PresentationFormat>自定义</PresentationFormat>
  <Paragraphs>424</Paragraphs>
  <Slides>32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Times Roman</vt:lpstr>
      <vt:lpstr>Cambria Math</vt:lpstr>
      <vt:lpstr>Helvetica Neue</vt:lpstr>
      <vt:lpstr>Helvetica Neue Light</vt:lpstr>
      <vt:lpstr>Helvetica Neue Medium</vt:lpstr>
      <vt:lpstr>Helvetica Neue Thin</vt:lpstr>
      <vt:lpstr>Palatino</vt:lpstr>
      <vt:lpstr>Papyrus</vt:lpstr>
      <vt:lpstr>Parchment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Microsoft Office User</cp:lastModifiedBy>
  <cp:revision>6</cp:revision>
  <dcterms:modified xsi:type="dcterms:W3CDTF">2026-09-08T05:14:45Z</dcterms:modified>
</cp:coreProperties>
</file>