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  <p:sldMasterId id="2147483696" r:id="rId2"/>
    <p:sldMasterId id="2147483842" r:id="rId3"/>
  </p:sldMasterIdLst>
  <p:notesMasterIdLst>
    <p:notesMasterId r:id="rId46"/>
  </p:notesMasterIdLst>
  <p:handoutMasterIdLst>
    <p:handoutMasterId r:id="rId47"/>
  </p:handoutMasterIdLst>
  <p:sldIdLst>
    <p:sldId id="532" r:id="rId4"/>
    <p:sldId id="823" r:id="rId5"/>
    <p:sldId id="935" r:id="rId6"/>
    <p:sldId id="909" r:id="rId7"/>
    <p:sldId id="934" r:id="rId8"/>
    <p:sldId id="805" r:id="rId9"/>
    <p:sldId id="868" r:id="rId10"/>
    <p:sldId id="659" r:id="rId11"/>
    <p:sldId id="683" r:id="rId12"/>
    <p:sldId id="684" r:id="rId13"/>
    <p:sldId id="718" r:id="rId14"/>
    <p:sldId id="702" r:id="rId15"/>
    <p:sldId id="963" r:id="rId16"/>
    <p:sldId id="782" r:id="rId17"/>
    <p:sldId id="783" r:id="rId18"/>
    <p:sldId id="790" r:id="rId19"/>
    <p:sldId id="901" r:id="rId20"/>
    <p:sldId id="902" r:id="rId21"/>
    <p:sldId id="903" r:id="rId22"/>
    <p:sldId id="904" r:id="rId23"/>
    <p:sldId id="953" r:id="rId24"/>
    <p:sldId id="907" r:id="rId25"/>
    <p:sldId id="955" r:id="rId26"/>
    <p:sldId id="956" r:id="rId27"/>
    <p:sldId id="957" r:id="rId28"/>
    <p:sldId id="958" r:id="rId29"/>
    <p:sldId id="960" r:id="rId30"/>
    <p:sldId id="959" r:id="rId31"/>
    <p:sldId id="961" r:id="rId32"/>
    <p:sldId id="954" r:id="rId33"/>
    <p:sldId id="878" r:id="rId34"/>
    <p:sldId id="906" r:id="rId35"/>
    <p:sldId id="951" r:id="rId36"/>
    <p:sldId id="952" r:id="rId37"/>
    <p:sldId id="962" r:id="rId38"/>
    <p:sldId id="948" r:id="rId39"/>
    <p:sldId id="690" r:id="rId40"/>
    <p:sldId id="806" r:id="rId41"/>
    <p:sldId id="900" r:id="rId42"/>
    <p:sldId id="682" r:id="rId43"/>
    <p:sldId id="967" r:id="rId44"/>
    <p:sldId id="968" r:id="rId45"/>
  </p:sldIdLst>
  <p:sldSz cx="9902825" cy="6858000"/>
  <p:notesSz cx="7102475" cy="10234613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4">
          <p15:clr>
            <a:srgbClr val="A4A3A4"/>
          </p15:clr>
        </p15:guide>
        <p15:guide id="2" pos="5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030A0"/>
    <a:srgbClr val="08E3E8"/>
    <a:srgbClr val="3399FF"/>
    <a:srgbClr val="FF66FF"/>
    <a:srgbClr val="FF3300"/>
    <a:srgbClr val="9966FF"/>
    <a:srgbClr val="000000"/>
    <a:srgbClr val="FFFF66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84" autoAdjust="0"/>
    <p:restoredTop sz="99637" autoAdjust="0"/>
  </p:normalViewPr>
  <p:slideViewPr>
    <p:cSldViewPr>
      <p:cViewPr varScale="1">
        <p:scale>
          <a:sx n="88" d="100"/>
          <a:sy n="88" d="100"/>
        </p:scale>
        <p:origin x="568" y="56"/>
      </p:cViewPr>
      <p:guideLst>
        <p:guide orient="horz" pos="2064"/>
        <p:guide pos="576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68" tIns="47735" rIns="95468" bIns="47735" numCol="1" anchor="t" anchorCtr="0" compatLnSpc="1">
            <a:prstTxWarp prst="textNoShape">
              <a:avLst/>
            </a:prstTxWarp>
          </a:bodyPr>
          <a:lstStyle>
            <a:lvl1pPr algn="l" defTabSz="955470">
              <a:defRPr sz="1400" b="1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6114" y="0"/>
            <a:ext cx="3076362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68" tIns="47735" rIns="95468" bIns="47735" numCol="1" anchor="t" anchorCtr="0" compatLnSpc="1">
            <a:prstTxWarp prst="textNoShape">
              <a:avLst/>
            </a:prstTxWarp>
          </a:bodyPr>
          <a:lstStyle>
            <a:lvl1pPr algn="r" defTabSz="955470">
              <a:defRPr sz="1400" b="1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75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59950"/>
            <a:ext cx="3076363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68" tIns="47735" rIns="95468" bIns="47735" numCol="1" anchor="b" anchorCtr="0" compatLnSpc="1">
            <a:prstTxWarp prst="textNoShape">
              <a:avLst/>
            </a:prstTxWarp>
          </a:bodyPr>
          <a:lstStyle>
            <a:lvl1pPr algn="l" defTabSz="955470">
              <a:defRPr sz="1400" b="1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75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6114" y="9759950"/>
            <a:ext cx="3076362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68" tIns="47735" rIns="95468" bIns="47735" numCol="1" anchor="b" anchorCtr="0" compatLnSpc="1">
            <a:prstTxWarp prst="textNoShape">
              <a:avLst/>
            </a:prstTxWarp>
          </a:bodyPr>
          <a:lstStyle>
            <a:lvl1pPr algn="r" defTabSz="955470">
              <a:defRPr sz="1400" b="1" i="1">
                <a:latin typeface="Times New Roman" pitchFamily="18" charset="0"/>
              </a:defRPr>
            </a:lvl1pPr>
          </a:lstStyle>
          <a:p>
            <a:pPr>
              <a:defRPr/>
            </a:pPr>
            <a:fld id="{4145B33C-09CA-4140-8779-142F4A0B245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4419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2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68" tIns="47735" rIns="95468" bIns="47735" numCol="1" anchor="t" anchorCtr="0" compatLnSpc="1">
            <a:prstTxWarp prst="textNoShape">
              <a:avLst/>
            </a:prstTxWarp>
          </a:bodyPr>
          <a:lstStyle>
            <a:lvl1pPr algn="l" defTabSz="955470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6114" y="0"/>
            <a:ext cx="3076362" cy="512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68" tIns="47735" rIns="95468" bIns="47735" numCol="1" anchor="t" anchorCtr="0" compatLnSpc="1">
            <a:prstTxWarp prst="textNoShape">
              <a:avLst/>
            </a:prstTxWarp>
          </a:bodyPr>
          <a:lstStyle>
            <a:lvl1pPr algn="r" defTabSz="955470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1050" y="768350"/>
            <a:ext cx="554037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574" y="4860926"/>
            <a:ext cx="5209328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68" tIns="47735" rIns="95468" bIns="477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1"/>
            <a:ext cx="3076363" cy="512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68" tIns="47735" rIns="95468" bIns="47735" numCol="1" anchor="b" anchorCtr="0" compatLnSpc="1">
            <a:prstTxWarp prst="textNoShape">
              <a:avLst/>
            </a:prstTxWarp>
          </a:bodyPr>
          <a:lstStyle>
            <a:lvl1pPr algn="l" defTabSz="955470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6114" y="9721851"/>
            <a:ext cx="3076362" cy="512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68" tIns="47735" rIns="95468" bIns="47735" numCol="1" anchor="b" anchorCtr="0" compatLnSpc="1">
            <a:prstTxWarp prst="textNoShape">
              <a:avLst/>
            </a:prstTxWarp>
          </a:bodyPr>
          <a:lstStyle>
            <a:lvl1pPr algn="r" defTabSz="955470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237AC360-B667-4964-90D1-571375BF89D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3931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21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66" indent="-285757" defTabSz="952521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25" indent="-228604" defTabSz="952521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35" indent="-228604" defTabSz="952521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45" indent="-228604" defTabSz="952521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55" indent="-228604" algn="ctr" defTabSz="9525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65" indent="-228604" algn="ctr" defTabSz="9525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75" indent="-228604" algn="ctr" defTabSz="9525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85" indent="-228604" algn="ctr" defTabSz="9525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9830D44E-E8E2-4FBF-B453-E2EC2BB3360E}" type="slidenum">
              <a:rPr lang="en-US" altLang="de-DE" sz="1400">
                <a:latin typeface="Times New Roman" pitchFamily="18" charset="0"/>
              </a:rPr>
              <a:pPr/>
              <a:t>1</a:t>
            </a:fld>
            <a:endParaRPr lang="en-US" altLang="de-DE" sz="1400">
              <a:latin typeface="Times New Roman" pitchFamily="18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82638" y="768350"/>
            <a:ext cx="5541962" cy="3838575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8162" y="4862514"/>
            <a:ext cx="5206152" cy="46037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21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66" indent="-285757" defTabSz="952521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25" indent="-228604" defTabSz="952521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35" indent="-228604" defTabSz="952521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45" indent="-228604" defTabSz="952521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55" indent="-228604" algn="ctr" defTabSz="9525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65" indent="-228604" algn="ctr" defTabSz="9525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75" indent="-228604" algn="ctr" defTabSz="9525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85" indent="-228604" algn="ctr" defTabSz="9525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165679A5-BBE5-4C2B-9BD8-3F98072BE450}" type="slidenum">
              <a:rPr lang="en-US" altLang="de-DE" sz="1400">
                <a:solidFill>
                  <a:prstClr val="black"/>
                </a:solidFill>
                <a:latin typeface="Times New Roman" pitchFamily="18" charset="0"/>
              </a:rPr>
              <a:pPr/>
              <a:t>2</a:t>
            </a:fld>
            <a:endParaRPr lang="en-US" altLang="de-DE" sz="1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5363" y="984250"/>
            <a:ext cx="5111750" cy="3540125"/>
          </a:xfrm>
          <a:solidFill>
            <a:srgbClr val="FFFFFF"/>
          </a:solidFill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9042" y="4868863"/>
            <a:ext cx="4909158" cy="39322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21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66" indent="-285757" defTabSz="952521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25" indent="-228604" defTabSz="952521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35" indent="-228604" defTabSz="952521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45" indent="-228604" defTabSz="952521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55" indent="-228604" algn="ctr" defTabSz="9525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65" indent="-228604" algn="ctr" defTabSz="9525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75" indent="-228604" algn="ctr" defTabSz="9525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85" indent="-228604" algn="ctr" defTabSz="9525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417AD12-40D1-45A2-B996-DD22E402194D}" type="slidenum">
              <a:rPr lang="en-US" altLang="de-DE" sz="1400">
                <a:solidFill>
                  <a:prstClr val="black"/>
                </a:solidFill>
                <a:latin typeface="Times New Roman" pitchFamily="18" charset="0"/>
              </a:rPr>
              <a:pPr/>
              <a:t>6</a:t>
            </a:fld>
            <a:endParaRPr lang="en-US" altLang="de-DE" sz="1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81050" y="768350"/>
            <a:ext cx="5540375" cy="3836988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21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66" indent="-285757" defTabSz="952521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25" indent="-228604" defTabSz="952521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35" indent="-228604" defTabSz="952521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45" indent="-228604" defTabSz="952521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55" indent="-228604" algn="ctr" defTabSz="9525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65" indent="-228604" algn="ctr" defTabSz="9525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75" indent="-228604" algn="ctr" defTabSz="9525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85" indent="-228604" algn="ctr" defTabSz="9525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E17B96C1-0FA2-4968-9656-D3033199EB6D}" type="slidenum">
              <a:rPr lang="en-US" altLang="de-DE" sz="1400">
                <a:solidFill>
                  <a:prstClr val="black"/>
                </a:solidFill>
                <a:latin typeface="Times New Roman" pitchFamily="18" charset="0"/>
              </a:rPr>
              <a:pPr/>
              <a:t>7</a:t>
            </a:fld>
            <a:endParaRPr lang="en-US" altLang="de-DE" sz="1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81050" y="768350"/>
            <a:ext cx="5540375" cy="38369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21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66" indent="-285757" defTabSz="952521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25" indent="-228604" defTabSz="952521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35" indent="-228604" defTabSz="952521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45" indent="-228604" defTabSz="952521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55" indent="-228604" algn="ctr" defTabSz="9525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65" indent="-228604" algn="ctr" defTabSz="9525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75" indent="-228604" algn="ctr" defTabSz="9525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85" indent="-228604" algn="ctr" defTabSz="95252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66B9CCE6-7069-45E5-A46F-734CF2CB6C47}" type="slidenum">
              <a:rPr lang="en-US" altLang="de-DE" sz="1400">
                <a:latin typeface="Times New Roman" pitchFamily="18" charset="0"/>
              </a:rPr>
              <a:pPr/>
              <a:t>8</a:t>
            </a:fld>
            <a:endParaRPr lang="en-US" altLang="de-DE" sz="1400">
              <a:latin typeface="Times New Roman" pitchFamily="18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81050" y="768350"/>
            <a:ext cx="5540375" cy="3836988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charset="0"/>
              </a:defRPr>
            </a:lvl1pPr>
            <a:lvl2pPr marL="772354" indent="-297059">
              <a:defRPr sz="2500">
                <a:solidFill>
                  <a:schemeClr val="tx1"/>
                </a:solidFill>
                <a:latin typeface="Arial" charset="0"/>
              </a:defRPr>
            </a:lvl2pPr>
            <a:lvl3pPr marL="1188236" indent="-237647">
              <a:defRPr sz="2500">
                <a:solidFill>
                  <a:schemeClr val="tx1"/>
                </a:solidFill>
                <a:latin typeface="Arial" charset="0"/>
              </a:defRPr>
            </a:lvl3pPr>
            <a:lvl4pPr marL="1663530" indent="-237647">
              <a:defRPr sz="2500">
                <a:solidFill>
                  <a:schemeClr val="tx1"/>
                </a:solidFill>
                <a:latin typeface="Arial" charset="0"/>
              </a:defRPr>
            </a:lvl4pPr>
            <a:lvl5pPr marL="2138825" indent="-237647">
              <a:defRPr sz="2500">
                <a:solidFill>
                  <a:schemeClr val="tx1"/>
                </a:solidFill>
                <a:latin typeface="Arial" charset="0"/>
              </a:defRPr>
            </a:lvl5pPr>
            <a:lvl6pPr marL="2614119" indent="-237647" algn="ctr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</a:defRPr>
            </a:lvl6pPr>
            <a:lvl7pPr marL="3089413" indent="-237647" algn="ctr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</a:defRPr>
            </a:lvl7pPr>
            <a:lvl8pPr marL="3564708" indent="-237647" algn="ctr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</a:defRPr>
            </a:lvl8pPr>
            <a:lvl9pPr marL="4040003" indent="-237647" algn="ctr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50588"/>
            <a:fld id="{CD635DFA-A6DC-496F-923C-5391137CCA5C}" type="slidenum">
              <a:rPr lang="en-US" sz="1400">
                <a:latin typeface="Times New Roman" pitchFamily="18" charset="0"/>
              </a:rPr>
              <a:pPr defTabSz="950588"/>
              <a:t>37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81050" y="768350"/>
            <a:ext cx="5540375" cy="3836988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81050" y="768350"/>
            <a:ext cx="5540375" cy="3836988"/>
          </a:xfrm>
          <a:ln/>
        </p:spPr>
      </p:sp>
      <p:sp>
        <p:nvSpPr>
          <p:cNvPr id="7065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7066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8940">
              <a:defRPr sz="2500">
                <a:solidFill>
                  <a:schemeClr val="tx1"/>
                </a:solidFill>
                <a:latin typeface="Arial" charset="0"/>
              </a:defRPr>
            </a:lvl1pPr>
            <a:lvl2pPr marL="772354" indent="-297059" defTabSz="948940">
              <a:defRPr sz="2500">
                <a:solidFill>
                  <a:schemeClr val="tx1"/>
                </a:solidFill>
                <a:latin typeface="Arial" charset="0"/>
              </a:defRPr>
            </a:lvl2pPr>
            <a:lvl3pPr marL="1188236" indent="-237647" defTabSz="948940">
              <a:defRPr sz="2500">
                <a:solidFill>
                  <a:schemeClr val="tx1"/>
                </a:solidFill>
                <a:latin typeface="Arial" charset="0"/>
              </a:defRPr>
            </a:lvl3pPr>
            <a:lvl4pPr marL="1663530" indent="-237647" defTabSz="948940">
              <a:defRPr sz="2500">
                <a:solidFill>
                  <a:schemeClr val="tx1"/>
                </a:solidFill>
                <a:latin typeface="Arial" charset="0"/>
              </a:defRPr>
            </a:lvl4pPr>
            <a:lvl5pPr marL="2138825" indent="-237647" defTabSz="948940">
              <a:defRPr sz="2500">
                <a:solidFill>
                  <a:schemeClr val="tx1"/>
                </a:solidFill>
                <a:latin typeface="Arial" charset="0"/>
              </a:defRPr>
            </a:lvl5pPr>
            <a:lvl6pPr marL="2614119" indent="-237647" algn="ctr" defTabSz="94894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</a:defRPr>
            </a:lvl6pPr>
            <a:lvl7pPr marL="3089413" indent="-237647" algn="ctr" defTabSz="94894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</a:defRPr>
            </a:lvl7pPr>
            <a:lvl8pPr marL="3564708" indent="-237647" algn="ctr" defTabSz="94894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</a:defRPr>
            </a:lvl8pPr>
            <a:lvl9pPr marL="4040003" indent="-237647" algn="ctr" defTabSz="94894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9DFBF120-B252-4E90-91B7-F95DB08B0CAF}" type="slidenum">
              <a:rPr lang="en-US" sz="1500">
                <a:solidFill>
                  <a:srgbClr val="000000"/>
                </a:solidFill>
                <a:latin typeface="Times New Roman" pitchFamily="18" charset="0"/>
              </a:rPr>
              <a:pPr/>
              <a:t>40</a:t>
            </a:fld>
            <a:endParaRPr lang="en-US" sz="150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950" y="2130605"/>
            <a:ext cx="8416925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85901" y="3886200"/>
            <a:ext cx="6931024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DA7D6-3B0D-46C5-80B2-1D8280EE76F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131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130414-4CA9-4E12-8678-18BF1036E59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9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638" y="4407080"/>
            <a:ext cx="8416925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16925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0236F-1467-45DA-9FFD-CE490D6D17A4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764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3226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27613" y="1981200"/>
            <a:ext cx="413226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5001D4-83C4-4142-BFEF-F4A63621FB0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70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97" y="274638"/>
            <a:ext cx="891222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515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515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30792" y="1535113"/>
            <a:ext cx="43767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0792" y="2174875"/>
            <a:ext cx="43767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053608-F414-47E6-8546-66483325FF5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699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C117D-F81E-41A9-AB4C-F9D13F176DB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909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B627E-E7D8-4FBF-93F9-5DD0FBD0E94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119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4" y="273050"/>
            <a:ext cx="3257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1913" y="273230"/>
            <a:ext cx="553561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5304" y="1435103"/>
            <a:ext cx="3257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720F20-DFBA-47A6-A442-F9B405B5433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195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610" y="4800600"/>
            <a:ext cx="594042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41610" y="612775"/>
            <a:ext cx="594042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41610" y="5367338"/>
            <a:ext cx="594042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1339A-AF2A-4288-8DBC-3AD9341886E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191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577683-1E0F-46A5-B829-7516E1E89B2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746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056536" y="609600"/>
            <a:ext cx="2103437" cy="54864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42950" y="609600"/>
            <a:ext cx="6161088" cy="5486400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ACCAA1-46A5-42AD-9164-8B352F33741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4612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712" y="2130582"/>
            <a:ext cx="8417401" cy="14700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85424" y="3886200"/>
            <a:ext cx="6931978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9291318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141" y="274638"/>
            <a:ext cx="8912543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95141" y="1600206"/>
            <a:ext cx="8912543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133615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255" y="4407057"/>
            <a:ext cx="8417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2255" y="2906713"/>
            <a:ext cx="8417401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083911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141" y="274638"/>
            <a:ext cx="8912543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95141" y="1600206"/>
            <a:ext cx="4373748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33936" y="1600206"/>
            <a:ext cx="4373748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2751917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141" y="274638"/>
            <a:ext cx="8912543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141" y="1535113"/>
            <a:ext cx="437546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141" y="2174875"/>
            <a:ext cx="437546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30498" y="1535113"/>
            <a:ext cx="4377186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0498" y="2174875"/>
            <a:ext cx="4377186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8599110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141" y="274638"/>
            <a:ext cx="8912543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218870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43421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226" y="273050"/>
            <a:ext cx="3257961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1730" y="273207"/>
            <a:ext cx="5535954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5226" y="1435103"/>
            <a:ext cx="3257961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9835457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023" y="4800600"/>
            <a:ext cx="5941695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41023" y="612775"/>
            <a:ext cx="5941695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41023" y="5367338"/>
            <a:ext cx="5941695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6095706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141" y="274638"/>
            <a:ext cx="8912543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95141" y="1600206"/>
            <a:ext cx="8912543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7400501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179548" y="274795"/>
            <a:ext cx="2228136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95141" y="274795"/>
            <a:ext cx="651936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0649270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495141" y="274795"/>
            <a:ext cx="8912543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6751544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und 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95141" y="274638"/>
            <a:ext cx="8912543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95141" y="1600200"/>
            <a:ext cx="4373748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5033936" y="1600200"/>
            <a:ext cx="4373748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95141" y="3938745"/>
            <a:ext cx="4373748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3936" y="3938745"/>
            <a:ext cx="4373748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6592744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950" y="2130473"/>
            <a:ext cx="8416925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85901" y="3886200"/>
            <a:ext cx="6931024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D2F1A-1C0A-4189-97A4-7976060FE07D}" type="slidenum">
              <a:rPr 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9325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A0259B-6469-4DE7-8367-75E731152D73}" type="slidenum">
              <a:rPr 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6071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638" y="4406948"/>
            <a:ext cx="8416925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16925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A1C56A-2107-47EE-9BEE-DF5D16DD4F7E}" type="slidenum">
              <a:rPr 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5352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3226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27613" y="1981200"/>
            <a:ext cx="413226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6BEFE-AB11-4071-A3C4-44DA3A80F218}" type="slidenum">
              <a:rPr 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6180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26" y="274638"/>
            <a:ext cx="891222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515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515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30792" y="1535113"/>
            <a:ext cx="43767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0792" y="2174875"/>
            <a:ext cx="43767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737020-4EBF-40D7-8126-92D9A668DF1E}" type="slidenum">
              <a:rPr 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9152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BDAB12-A5D7-4BFE-A39D-27B94F467095}" type="slidenum">
              <a:rPr 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1438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1613B3-DA32-4C07-8999-D69287224900}" type="slidenum">
              <a:rPr 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2709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4" y="273050"/>
            <a:ext cx="3257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1913" y="273098"/>
            <a:ext cx="553561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5304" y="1435103"/>
            <a:ext cx="3257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C6809F-F4CB-45EA-A556-2A1E7D2488F5}" type="slidenum">
              <a:rPr 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026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539" y="4800600"/>
            <a:ext cx="594042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41539" y="612775"/>
            <a:ext cx="594042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41539" y="5367338"/>
            <a:ext cx="594042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C7DF3A-0079-4C87-927B-B68A469BB04A}" type="slidenum">
              <a:rPr 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8247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9FC7DF-E875-428B-91AB-EDC72B06EE93}" type="slidenum">
              <a:rPr 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3591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056464" y="609600"/>
            <a:ext cx="2103437" cy="54864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42950" y="609600"/>
            <a:ext cx="6161088" cy="5486400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6735C1-D48D-4F7D-BBC1-08960083DD4E}" type="slidenum">
              <a:rPr 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06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169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1692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edit Master text styles</a:t>
            </a:r>
          </a:p>
          <a:p>
            <a:pPr lvl="1"/>
            <a:r>
              <a:rPr lang="en-US" altLang="de-DE"/>
              <a:t>Second level</a:t>
            </a:r>
          </a:p>
          <a:p>
            <a:pPr lvl="2"/>
            <a:r>
              <a:rPr lang="en-US" altLang="de-DE"/>
              <a:t>Third level</a:t>
            </a:r>
          </a:p>
          <a:p>
            <a:pPr lvl="3"/>
            <a:r>
              <a:rPr lang="en-US" altLang="de-DE"/>
              <a:t>Fourth level</a:t>
            </a:r>
          </a:p>
          <a:p>
            <a:pPr lvl="4"/>
            <a:r>
              <a:rPr lang="en-US" altLang="de-DE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3048" y="6248400"/>
            <a:ext cx="2062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2963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7713" y="6248400"/>
            <a:ext cx="2062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B9CE2849-D3BE-4AD3-A6AF-9C9278FB5CC4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1457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169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1692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edit Master text styles</a:t>
            </a:r>
          </a:p>
          <a:p>
            <a:pPr lvl="1"/>
            <a:r>
              <a:rPr lang="en-US" altLang="de-DE"/>
              <a:t>Second level</a:t>
            </a:r>
          </a:p>
          <a:p>
            <a:pPr lvl="2"/>
            <a:r>
              <a:rPr lang="en-US" altLang="de-DE"/>
              <a:t>Third level</a:t>
            </a:r>
          </a:p>
          <a:p>
            <a:pPr lvl="3"/>
            <a:r>
              <a:rPr lang="en-US" altLang="de-DE"/>
              <a:t>Fourth level</a:t>
            </a:r>
          </a:p>
          <a:p>
            <a:pPr lvl="4"/>
            <a:r>
              <a:rPr lang="en-US" altLang="de-DE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76" y="6248400"/>
            <a:ext cx="2062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2963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7713" y="6248400"/>
            <a:ext cx="2062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1D1C3885-10D7-4FD7-BEEA-1F36A970D3AD}" type="slidenum">
              <a:rPr 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10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emf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image" Target="../media/image44.png"/><Relationship Id="rId7" Type="http://schemas.openxmlformats.org/officeDocument/2006/relationships/image" Target="../media/image45.w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970.png"/><Relationship Id="rId9" Type="http://schemas.openxmlformats.org/officeDocument/2006/relationships/image" Target="../media/image46.w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3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0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59.wmf"/><Relationship Id="rId4" Type="http://schemas.openxmlformats.org/officeDocument/2006/relationships/oleObject" Target="../embeddings/oleObject10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Text Box 2"/>
          <p:cNvSpPr txBox="1">
            <a:spLocks noChangeArrowheads="1"/>
          </p:cNvSpPr>
          <p:nvPr/>
        </p:nvSpPr>
        <p:spPr bwMode="auto">
          <a:xfrm>
            <a:off x="-5654" y="26623"/>
            <a:ext cx="990848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Present and Future of Baryons with the </a:t>
            </a:r>
          </a:p>
          <a:p>
            <a:pPr eaLnBrk="1" hangingPunct="1">
              <a:defRPr/>
            </a:pPr>
            <a:r>
              <a:rPr 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CBELSA/TAPS experiment at ELSA 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291483" y="3162454"/>
            <a:ext cx="13147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de-DE" sz="1600"/>
              <a:t> Introduction</a:t>
            </a:r>
          </a:p>
        </p:txBody>
      </p:sp>
      <p:sp>
        <p:nvSpPr>
          <p:cNvPr id="2053" name="Text Box 7"/>
          <p:cNvSpPr txBox="1">
            <a:spLocks noChangeArrowheads="1"/>
          </p:cNvSpPr>
          <p:nvPr/>
        </p:nvSpPr>
        <p:spPr bwMode="auto">
          <a:xfrm>
            <a:off x="3296260" y="3645024"/>
            <a:ext cx="377218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de-DE" sz="1600" dirty="0"/>
              <a:t> Impact of the new polarization data      </a:t>
            </a:r>
            <a:endParaRPr lang="en-US" altLang="de-DE" sz="1600" baseline="30000" dirty="0"/>
          </a:p>
        </p:txBody>
      </p:sp>
      <p:sp>
        <p:nvSpPr>
          <p:cNvPr id="2054" name="Text Box 11"/>
          <p:cNvSpPr txBox="1">
            <a:spLocks noChangeArrowheads="1"/>
          </p:cNvSpPr>
          <p:nvPr/>
        </p:nvSpPr>
        <p:spPr bwMode="auto">
          <a:xfrm>
            <a:off x="3291482" y="4962654"/>
            <a:ext cx="112082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de-DE" sz="1600" dirty="0"/>
              <a:t> Summary</a:t>
            </a:r>
          </a:p>
        </p:txBody>
      </p:sp>
      <p:sp>
        <p:nvSpPr>
          <p:cNvPr id="2057" name="Oval 14"/>
          <p:cNvSpPr>
            <a:spLocks noChangeArrowheads="1"/>
          </p:cNvSpPr>
          <p:nvPr/>
        </p:nvSpPr>
        <p:spPr bwMode="auto">
          <a:xfrm>
            <a:off x="3223220" y="3313267"/>
            <a:ext cx="71438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DE" altLang="de-DE"/>
          </a:p>
        </p:txBody>
      </p:sp>
      <p:sp>
        <p:nvSpPr>
          <p:cNvPr id="2058" name="Oval 16"/>
          <p:cNvSpPr>
            <a:spLocks noChangeArrowheads="1"/>
          </p:cNvSpPr>
          <p:nvPr/>
        </p:nvSpPr>
        <p:spPr bwMode="auto">
          <a:xfrm>
            <a:off x="3223220" y="3764087"/>
            <a:ext cx="71438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DE" altLang="de-DE"/>
          </a:p>
        </p:txBody>
      </p:sp>
      <p:sp>
        <p:nvSpPr>
          <p:cNvPr id="2060" name="Oval 18"/>
          <p:cNvSpPr>
            <a:spLocks noChangeArrowheads="1"/>
          </p:cNvSpPr>
          <p:nvPr/>
        </p:nvSpPr>
        <p:spPr bwMode="auto">
          <a:xfrm>
            <a:off x="3223220" y="5084892"/>
            <a:ext cx="71438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DE" altLang="de-DE"/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2302657" y="1196752"/>
            <a:ext cx="484844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600" dirty="0"/>
              <a:t>R. Beck </a:t>
            </a:r>
          </a:p>
          <a:p>
            <a:pPr eaLnBrk="1" hangingPunct="1"/>
            <a:r>
              <a:rPr lang="en-US" sz="1600" dirty="0"/>
              <a:t>for the CBELSA/TAPS collaboration </a:t>
            </a:r>
          </a:p>
          <a:p>
            <a:pPr eaLnBrk="1" hangingPunct="1"/>
            <a:endParaRPr lang="en-US" sz="1600" dirty="0"/>
          </a:p>
          <a:p>
            <a:pPr eaLnBrk="1" hangingPunct="1"/>
            <a:r>
              <a:rPr lang="en-US" sz="1600" b="1" dirty="0">
                <a:solidFill>
                  <a:srgbClr val="7030A0"/>
                </a:solidFill>
              </a:rPr>
              <a:t>NSTAR 2026 , Sevilla, September 7</a:t>
            </a:r>
            <a:r>
              <a:rPr lang="en-US" sz="1600" b="1" baseline="30000" dirty="0">
                <a:solidFill>
                  <a:srgbClr val="7030A0"/>
                </a:solidFill>
              </a:rPr>
              <a:t>th</a:t>
            </a:r>
            <a:r>
              <a:rPr lang="en-US" sz="1600" b="1" dirty="0">
                <a:solidFill>
                  <a:srgbClr val="7030A0"/>
                </a:solidFill>
              </a:rPr>
              <a:t> – 11</a:t>
            </a:r>
            <a:r>
              <a:rPr lang="en-US" sz="1600" b="1" baseline="30000" dirty="0">
                <a:solidFill>
                  <a:srgbClr val="7030A0"/>
                </a:solidFill>
              </a:rPr>
              <a:t>th  </a:t>
            </a:r>
            <a:r>
              <a:rPr lang="en-US" sz="1600" b="1" dirty="0">
                <a:solidFill>
                  <a:srgbClr val="7030A0"/>
                </a:solidFill>
              </a:rPr>
              <a:t>2026 </a:t>
            </a: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3291483" y="4509120"/>
            <a:ext cx="46401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de-DE" sz="1600" dirty="0"/>
              <a:t> Future plans of  the CBELSA/TAPS  experiment </a:t>
            </a:r>
          </a:p>
        </p:txBody>
      </p:sp>
      <p:sp>
        <p:nvSpPr>
          <p:cNvPr id="20" name="Oval 14"/>
          <p:cNvSpPr>
            <a:spLocks noChangeArrowheads="1"/>
          </p:cNvSpPr>
          <p:nvPr/>
        </p:nvSpPr>
        <p:spPr bwMode="auto">
          <a:xfrm>
            <a:off x="3223220" y="4659933"/>
            <a:ext cx="71438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DE" altLang="de-DE"/>
          </a:p>
        </p:txBody>
      </p:sp>
      <p:sp>
        <p:nvSpPr>
          <p:cNvPr id="3" name="Text Box 7">
            <a:extLst>
              <a:ext uri="{FF2B5EF4-FFF2-40B4-BE49-F238E27FC236}">
                <a16:creationId xmlns:a16="http://schemas.microsoft.com/office/drawing/2014/main" id="{CB4C189B-F665-7A85-1FA1-60E65AEED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6260" y="4077072"/>
            <a:ext cx="39423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de-DE" sz="1600" dirty="0"/>
              <a:t> Problem with a unique PWA solution       </a:t>
            </a:r>
            <a:endParaRPr lang="en-US" altLang="de-DE" sz="1600" baseline="30000" dirty="0"/>
          </a:p>
        </p:txBody>
      </p:sp>
      <p:sp>
        <p:nvSpPr>
          <p:cNvPr id="5" name="Oval 16">
            <a:extLst>
              <a:ext uri="{FF2B5EF4-FFF2-40B4-BE49-F238E27FC236}">
                <a16:creationId xmlns:a16="http://schemas.microsoft.com/office/drawing/2014/main" id="{C7984289-22A4-49D2-631A-30BC82255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3220" y="4196135"/>
            <a:ext cx="71438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DE" altLang="de-D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Inhaltsplatzhalter 5" descr="ResonanceScheme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79"/>
          <a:stretch>
            <a:fillRect/>
          </a:stretch>
        </p:blipFill>
        <p:spPr bwMode="auto">
          <a:xfrm>
            <a:off x="990972" y="1821036"/>
            <a:ext cx="4664075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270892" y="4880235"/>
            <a:ext cx="63044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de-DE" sz="1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only</a:t>
            </a:r>
            <a:r>
              <a:rPr lang="de-DE" sz="1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7</a:t>
            </a:r>
            <a:r>
              <a:rPr lang="de-DE" sz="1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de-DE" sz="1200" dirty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N*</a:t>
            </a:r>
            <a:r>
              <a:rPr lang="de-DE" sz="1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de-DE" sz="1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and</a:t>
            </a:r>
            <a:r>
              <a:rPr lang="de-DE" sz="1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5</a:t>
            </a:r>
            <a:r>
              <a:rPr lang="de-DE" sz="1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de-DE" sz="1200" b="1" dirty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</a:rPr>
              <a:t>D</a:t>
            </a:r>
            <a:r>
              <a:rPr lang="de-DE" sz="1200" dirty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*</a:t>
            </a:r>
            <a:r>
              <a:rPr lang="de-DE" sz="1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</a:t>
            </a:r>
            <a:r>
              <a:rPr lang="de-DE" sz="12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well</a:t>
            </a:r>
            <a:r>
              <a:rPr lang="de-DE" sz="1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de-DE" sz="1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established</a:t>
            </a:r>
            <a:r>
              <a:rPr lang="de-DE" sz="1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in </a:t>
            </a:r>
            <a:r>
              <a:rPr lang="de-DE" sz="1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the</a:t>
            </a:r>
            <a:r>
              <a:rPr lang="de-DE" sz="1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de-DE" sz="1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mass</a:t>
            </a:r>
            <a:r>
              <a:rPr lang="de-DE" sz="1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de-DE" sz="1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region</a:t>
            </a:r>
            <a:r>
              <a:rPr lang="de-DE" sz="1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1400 </a:t>
            </a:r>
            <a:r>
              <a:rPr lang="de-DE" sz="1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MeV</a:t>
            </a:r>
            <a:r>
              <a:rPr lang="de-DE" sz="1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&lt; W &lt; 2000 </a:t>
            </a:r>
            <a:r>
              <a:rPr lang="de-DE" sz="1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MeV</a:t>
            </a:r>
            <a:endParaRPr lang="de-DE" sz="12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1875206" y="1484784"/>
            <a:ext cx="29322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de-DE" sz="1600" dirty="0">
                <a:solidFill>
                  <a:srgbClr val="000000"/>
                </a:solidFill>
              </a:rPr>
              <a:t> </a:t>
            </a:r>
            <a:r>
              <a:rPr lang="en-US" altLang="de-DE" sz="1600" dirty="0">
                <a:solidFill>
                  <a:srgbClr val="C00000"/>
                </a:solidFill>
              </a:rPr>
              <a:t>Nucleon Excitation Spectrum </a:t>
            </a:r>
          </a:p>
        </p:txBody>
      </p:sp>
      <p:sp>
        <p:nvSpPr>
          <p:cNvPr id="3079" name="Text Box 24"/>
          <p:cNvSpPr txBox="1">
            <a:spLocks noChangeArrowheads="1"/>
          </p:cNvSpPr>
          <p:nvPr/>
        </p:nvSpPr>
        <p:spPr bwMode="auto">
          <a:xfrm>
            <a:off x="395424" y="5470883"/>
            <a:ext cx="3736898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 typeface="Symbol" pitchFamily="18" charset="2"/>
              <a:buNone/>
            </a:pPr>
            <a:r>
              <a:rPr lang="en-US" altLang="de-DE" sz="1600">
                <a:solidFill>
                  <a:srgbClr val="000000"/>
                </a:solidFill>
              </a:rPr>
              <a:t>Energy pattern for the dominant states </a:t>
            </a:r>
            <a:endParaRPr lang="en-US" altLang="de-DE" sz="1600" baseline="-25000">
              <a:solidFill>
                <a:srgbClr val="FF0000"/>
              </a:solidFill>
            </a:endParaRPr>
          </a:p>
        </p:txBody>
      </p:sp>
      <p:sp>
        <p:nvSpPr>
          <p:cNvPr id="3080" name="Text Box 25"/>
          <p:cNvSpPr txBox="1">
            <a:spLocks noChangeArrowheads="1"/>
          </p:cNvSpPr>
          <p:nvPr/>
        </p:nvSpPr>
        <p:spPr bwMode="auto">
          <a:xfrm>
            <a:off x="903767" y="5858233"/>
            <a:ext cx="2512204" cy="30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 typeface="Symbol" pitchFamily="18" charset="2"/>
              <a:buNone/>
            </a:pPr>
            <a:r>
              <a:rPr lang="en-US" altLang="de-DE" sz="1400" dirty="0">
                <a:solidFill>
                  <a:srgbClr val="000000"/>
                </a:solidFill>
              </a:rPr>
              <a:t>-  Constituent Quark Models  </a:t>
            </a:r>
            <a:endParaRPr lang="en-US" altLang="de-DE" sz="1400" baseline="-25000" dirty="0">
              <a:solidFill>
                <a:srgbClr val="FF0000"/>
              </a:solidFill>
            </a:endParaRPr>
          </a:p>
        </p:txBody>
      </p:sp>
      <p:sp>
        <p:nvSpPr>
          <p:cNvPr id="3081" name="Text Box 26"/>
          <p:cNvSpPr txBox="1">
            <a:spLocks noChangeArrowheads="1"/>
          </p:cNvSpPr>
          <p:nvPr/>
        </p:nvSpPr>
        <p:spPr bwMode="auto">
          <a:xfrm>
            <a:off x="916931" y="6145570"/>
            <a:ext cx="2892116" cy="30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 typeface="Symbol" pitchFamily="18" charset="2"/>
              <a:buNone/>
            </a:pPr>
            <a:r>
              <a:rPr lang="en-US" altLang="de-DE" sz="1400" dirty="0">
                <a:solidFill>
                  <a:srgbClr val="000000"/>
                </a:solidFill>
              </a:rPr>
              <a:t>-  Dynamic Models , Lattice QCD  </a:t>
            </a:r>
            <a:endParaRPr lang="en-US" altLang="de-DE" sz="1400" baseline="-25000" dirty="0">
              <a:solidFill>
                <a:srgbClr val="FF0000"/>
              </a:solidFill>
            </a:endParaRPr>
          </a:p>
        </p:txBody>
      </p:sp>
      <p:sp>
        <p:nvSpPr>
          <p:cNvPr id="3083" name="Oval 28"/>
          <p:cNvSpPr>
            <a:spLocks noChangeArrowheads="1"/>
          </p:cNvSpPr>
          <p:nvPr/>
        </p:nvSpPr>
        <p:spPr bwMode="auto">
          <a:xfrm flipV="1">
            <a:off x="342900" y="5616933"/>
            <a:ext cx="69850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3084" name="Text Box 29"/>
          <p:cNvSpPr txBox="1">
            <a:spLocks noChangeArrowheads="1"/>
          </p:cNvSpPr>
          <p:nvPr/>
        </p:nvSpPr>
        <p:spPr bwMode="auto">
          <a:xfrm>
            <a:off x="5082658" y="5470883"/>
            <a:ext cx="4778016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 typeface="Symbol" pitchFamily="18" charset="2"/>
              <a:buNone/>
            </a:pPr>
            <a:r>
              <a:rPr lang="en-US" altLang="de-DE" sz="1600" dirty="0">
                <a:solidFill>
                  <a:srgbClr val="000000"/>
                </a:solidFill>
              </a:rPr>
              <a:t>Various nucleon models predict many more states </a:t>
            </a:r>
            <a:endParaRPr lang="en-US" altLang="de-DE" sz="1600" baseline="-25000" dirty="0">
              <a:solidFill>
                <a:srgbClr val="FF0000"/>
              </a:solidFill>
            </a:endParaRPr>
          </a:p>
        </p:txBody>
      </p:sp>
      <p:sp>
        <p:nvSpPr>
          <p:cNvPr id="3085" name="Oval 30"/>
          <p:cNvSpPr>
            <a:spLocks noChangeArrowheads="1"/>
          </p:cNvSpPr>
          <p:nvPr/>
        </p:nvSpPr>
        <p:spPr bwMode="auto">
          <a:xfrm flipV="1">
            <a:off x="5022850" y="5616933"/>
            <a:ext cx="69850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3086" name="Text Box 31"/>
          <p:cNvSpPr txBox="1">
            <a:spLocks noChangeArrowheads="1"/>
          </p:cNvSpPr>
          <p:nvPr/>
        </p:nvSpPr>
        <p:spPr bwMode="auto">
          <a:xfrm>
            <a:off x="5525447" y="5851883"/>
            <a:ext cx="2869673" cy="30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 typeface="Symbol" pitchFamily="18" charset="2"/>
              <a:buNone/>
            </a:pPr>
            <a:r>
              <a:rPr lang="en-US" altLang="de-DE" sz="1400" dirty="0">
                <a:solidFill>
                  <a:srgbClr val="000000"/>
                </a:solidFill>
              </a:rPr>
              <a:t>-  weak coupling to </a:t>
            </a:r>
            <a:r>
              <a:rPr lang="en-US" altLang="de-DE" sz="1400" dirty="0" err="1">
                <a:solidFill>
                  <a:srgbClr val="000000"/>
                </a:solidFill>
                <a:latin typeface="Symbol" pitchFamily="18" charset="2"/>
              </a:rPr>
              <a:t>p</a:t>
            </a:r>
            <a:r>
              <a:rPr lang="en-US" altLang="de-DE" sz="1400" dirty="0" err="1">
                <a:solidFill>
                  <a:srgbClr val="000000"/>
                </a:solidFill>
              </a:rPr>
              <a:t>N</a:t>
            </a:r>
            <a:r>
              <a:rPr lang="en-US" altLang="de-DE" sz="1400" dirty="0">
                <a:solidFill>
                  <a:srgbClr val="000000"/>
                </a:solidFill>
              </a:rPr>
              <a:t> final state  </a:t>
            </a:r>
            <a:endParaRPr lang="en-US" altLang="de-DE" sz="1400" baseline="-25000" dirty="0">
              <a:solidFill>
                <a:srgbClr val="FF0000"/>
              </a:solidFill>
            </a:endParaRPr>
          </a:p>
        </p:txBody>
      </p:sp>
      <p:sp>
        <p:nvSpPr>
          <p:cNvPr id="3087" name="Text Box 32"/>
          <p:cNvSpPr txBox="1">
            <a:spLocks noChangeArrowheads="1"/>
          </p:cNvSpPr>
          <p:nvPr/>
        </p:nvSpPr>
        <p:spPr bwMode="auto">
          <a:xfrm>
            <a:off x="5514191" y="6142395"/>
            <a:ext cx="2143513" cy="30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 typeface="Symbol" pitchFamily="18" charset="2"/>
              <a:buNone/>
            </a:pPr>
            <a:r>
              <a:rPr lang="en-US" altLang="de-DE" sz="1400" dirty="0">
                <a:solidFill>
                  <a:srgbClr val="000000"/>
                </a:solidFill>
              </a:rPr>
              <a:t>-  incomplete data base  </a:t>
            </a:r>
            <a:endParaRPr lang="en-US" altLang="de-DE" sz="1400" baseline="-25000" dirty="0">
              <a:solidFill>
                <a:srgbClr val="FF0000"/>
              </a:solidFill>
            </a:endParaRPr>
          </a:p>
        </p:txBody>
      </p:sp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68610" y="123113"/>
            <a:ext cx="99084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Introduction  </a:t>
            </a:r>
          </a:p>
        </p:txBody>
      </p:sp>
      <p:sp>
        <p:nvSpPr>
          <p:cNvPr id="19" name="Text Box 21"/>
          <p:cNvSpPr txBox="1">
            <a:spLocks noChangeArrowheads="1"/>
          </p:cNvSpPr>
          <p:nvPr/>
        </p:nvSpPr>
        <p:spPr bwMode="auto">
          <a:xfrm>
            <a:off x="126877" y="786190"/>
            <a:ext cx="727712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de-DE" sz="1600" dirty="0">
                <a:solidFill>
                  <a:srgbClr val="000000"/>
                </a:solidFill>
              </a:rPr>
              <a:t>Experiments at ELSA:  </a:t>
            </a:r>
            <a:r>
              <a:rPr lang="en-US" altLang="de-DE" sz="1600" dirty="0">
                <a:solidFill>
                  <a:srgbClr val="3333CC"/>
                </a:solidFill>
              </a:rPr>
              <a:t>focus on baryon spectroscopy, meson </a:t>
            </a:r>
            <a:r>
              <a:rPr lang="en-US" altLang="de-DE" sz="1600" dirty="0" err="1">
                <a:solidFill>
                  <a:srgbClr val="3333CC"/>
                </a:solidFill>
              </a:rPr>
              <a:t>photoproduction</a:t>
            </a:r>
            <a:endParaRPr lang="en-US" altLang="de-DE" sz="1600" dirty="0">
              <a:solidFill>
                <a:srgbClr val="000000"/>
              </a:solidFill>
            </a:endParaRPr>
          </a:p>
        </p:txBody>
      </p:sp>
      <p:sp>
        <p:nvSpPr>
          <p:cNvPr id="21" name="Text Box 21"/>
          <p:cNvSpPr txBox="1">
            <a:spLocks noChangeArrowheads="1"/>
          </p:cNvSpPr>
          <p:nvPr/>
        </p:nvSpPr>
        <p:spPr bwMode="auto">
          <a:xfrm>
            <a:off x="138639" y="1074222"/>
            <a:ext cx="80457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de-DE" sz="1600" dirty="0">
                <a:solidFill>
                  <a:srgbClr val="000000"/>
                </a:solidFill>
              </a:rPr>
              <a:t>Excitation spectra: </a:t>
            </a:r>
            <a:r>
              <a:rPr lang="en-US" altLang="de-DE" sz="1600" dirty="0">
                <a:solidFill>
                  <a:srgbClr val="3333CC"/>
                </a:solidFill>
              </a:rPr>
              <a:t>information about interaction and dynamics between constituents    </a:t>
            </a: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9665426"/>
              </p:ext>
            </p:extLst>
          </p:nvPr>
        </p:nvGraphicFramePr>
        <p:xfrm>
          <a:off x="7088710" y="4365352"/>
          <a:ext cx="1535112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4" imgW="812520" imgH="228600" progId="Equation.3">
                  <p:embed/>
                </p:oleObj>
              </mc:Choice>
              <mc:Fallback>
                <p:oleObj name="Formel" r:id="rId4" imgW="812520" imgH="228600" progId="Equation.3">
                  <p:embed/>
                  <p:pic>
                    <p:nvPicPr>
                      <p:cNvPr id="0" name="Obj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8710" y="4365352"/>
                        <a:ext cx="1535112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0" name="Group 1885"/>
          <p:cNvGrpSpPr>
            <a:grpSpLocks/>
          </p:cNvGrpSpPr>
          <p:nvPr/>
        </p:nvGrpSpPr>
        <p:grpSpPr bwMode="auto">
          <a:xfrm>
            <a:off x="6545572" y="2885480"/>
            <a:ext cx="3014356" cy="1407616"/>
            <a:chOff x="3803" y="3092"/>
            <a:chExt cx="1861" cy="915"/>
          </a:xfrm>
        </p:grpSpPr>
        <p:sp>
          <p:nvSpPr>
            <p:cNvPr id="51" name="Freeform 43"/>
            <p:cNvSpPr>
              <a:spLocks/>
            </p:cNvSpPr>
            <p:nvPr/>
          </p:nvSpPr>
          <p:spPr bwMode="auto">
            <a:xfrm rot="1980000">
              <a:off x="3803" y="3478"/>
              <a:ext cx="473" cy="34"/>
            </a:xfrm>
            <a:custGeom>
              <a:avLst/>
              <a:gdLst>
                <a:gd name="T0" fmla="*/ 0 w 576"/>
                <a:gd name="T1" fmla="*/ 12 h 48"/>
                <a:gd name="T2" fmla="*/ 21 w 576"/>
                <a:gd name="T3" fmla="*/ 0 h 48"/>
                <a:gd name="T4" fmla="*/ 44 w 576"/>
                <a:gd name="T5" fmla="*/ 12 h 48"/>
                <a:gd name="T6" fmla="*/ 66 w 576"/>
                <a:gd name="T7" fmla="*/ 0 h 48"/>
                <a:gd name="T8" fmla="*/ 88 w 576"/>
                <a:gd name="T9" fmla="*/ 12 h 48"/>
                <a:gd name="T10" fmla="*/ 109 w 576"/>
                <a:gd name="T11" fmla="*/ 0 h 48"/>
                <a:gd name="T12" fmla="*/ 131 w 576"/>
                <a:gd name="T13" fmla="*/ 12 h 48"/>
                <a:gd name="T14" fmla="*/ 153 w 576"/>
                <a:gd name="T15" fmla="*/ 0 h 48"/>
                <a:gd name="T16" fmla="*/ 175 w 576"/>
                <a:gd name="T17" fmla="*/ 12 h 48"/>
                <a:gd name="T18" fmla="*/ 197 w 576"/>
                <a:gd name="T19" fmla="*/ 0 h 48"/>
                <a:gd name="T20" fmla="*/ 218 w 576"/>
                <a:gd name="T21" fmla="*/ 12 h 48"/>
                <a:gd name="T22" fmla="*/ 240 w 576"/>
                <a:gd name="T23" fmla="*/ 0 h 48"/>
                <a:gd name="T24" fmla="*/ 262 w 576"/>
                <a:gd name="T25" fmla="*/ 12 h 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6"/>
                <a:gd name="T40" fmla="*/ 0 h 48"/>
                <a:gd name="T41" fmla="*/ 576 w 576"/>
                <a:gd name="T42" fmla="*/ 48 h 4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6" h="48">
                  <a:moveTo>
                    <a:pt x="0" y="48"/>
                  </a:moveTo>
                  <a:cubicBezTo>
                    <a:pt x="16" y="24"/>
                    <a:pt x="32" y="0"/>
                    <a:pt x="48" y="0"/>
                  </a:cubicBezTo>
                  <a:cubicBezTo>
                    <a:pt x="64" y="0"/>
                    <a:pt x="80" y="48"/>
                    <a:pt x="96" y="48"/>
                  </a:cubicBezTo>
                  <a:cubicBezTo>
                    <a:pt x="112" y="48"/>
                    <a:pt x="128" y="0"/>
                    <a:pt x="144" y="0"/>
                  </a:cubicBezTo>
                  <a:cubicBezTo>
                    <a:pt x="160" y="0"/>
                    <a:pt x="176" y="48"/>
                    <a:pt x="192" y="48"/>
                  </a:cubicBezTo>
                  <a:cubicBezTo>
                    <a:pt x="208" y="48"/>
                    <a:pt x="224" y="0"/>
                    <a:pt x="240" y="0"/>
                  </a:cubicBezTo>
                  <a:cubicBezTo>
                    <a:pt x="256" y="0"/>
                    <a:pt x="272" y="48"/>
                    <a:pt x="288" y="48"/>
                  </a:cubicBezTo>
                  <a:cubicBezTo>
                    <a:pt x="304" y="48"/>
                    <a:pt x="320" y="0"/>
                    <a:pt x="336" y="0"/>
                  </a:cubicBezTo>
                  <a:cubicBezTo>
                    <a:pt x="352" y="0"/>
                    <a:pt x="368" y="48"/>
                    <a:pt x="384" y="48"/>
                  </a:cubicBezTo>
                  <a:cubicBezTo>
                    <a:pt x="400" y="48"/>
                    <a:pt x="416" y="0"/>
                    <a:pt x="432" y="0"/>
                  </a:cubicBezTo>
                  <a:cubicBezTo>
                    <a:pt x="448" y="0"/>
                    <a:pt x="464" y="48"/>
                    <a:pt x="480" y="48"/>
                  </a:cubicBezTo>
                  <a:cubicBezTo>
                    <a:pt x="496" y="48"/>
                    <a:pt x="512" y="0"/>
                    <a:pt x="528" y="0"/>
                  </a:cubicBezTo>
                  <a:cubicBezTo>
                    <a:pt x="544" y="0"/>
                    <a:pt x="568" y="40"/>
                    <a:pt x="576" y="48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algn="l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val 44"/>
            <p:cNvSpPr>
              <a:spLocks noChangeArrowheads="1"/>
            </p:cNvSpPr>
            <p:nvPr/>
          </p:nvSpPr>
          <p:spPr bwMode="auto">
            <a:xfrm>
              <a:off x="4197" y="3581"/>
              <a:ext cx="119" cy="10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l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AutoShape 45"/>
            <p:cNvSpPr>
              <a:spLocks noChangeArrowheads="1"/>
            </p:cNvSpPr>
            <p:nvPr/>
          </p:nvSpPr>
          <p:spPr bwMode="auto">
            <a:xfrm rot="1800000">
              <a:off x="4105" y="3658"/>
              <a:ext cx="65" cy="291"/>
            </a:xfrm>
            <a:prstGeom prst="upArrow">
              <a:avLst>
                <a:gd name="adj1" fmla="val 50000"/>
                <a:gd name="adj2" fmla="val 111923"/>
              </a:avLst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l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Line 46"/>
            <p:cNvSpPr>
              <a:spLocks noChangeShapeType="1"/>
            </p:cNvSpPr>
            <p:nvPr/>
          </p:nvSpPr>
          <p:spPr bwMode="auto">
            <a:xfrm>
              <a:off x="4315" y="3606"/>
              <a:ext cx="51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algn="l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Line 47"/>
            <p:cNvSpPr>
              <a:spLocks noChangeShapeType="1"/>
            </p:cNvSpPr>
            <p:nvPr/>
          </p:nvSpPr>
          <p:spPr bwMode="auto">
            <a:xfrm>
              <a:off x="4318" y="3637"/>
              <a:ext cx="511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algn="l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Line 48"/>
            <p:cNvSpPr>
              <a:spLocks noChangeShapeType="1"/>
            </p:cNvSpPr>
            <p:nvPr/>
          </p:nvSpPr>
          <p:spPr bwMode="auto">
            <a:xfrm>
              <a:off x="4302" y="3667"/>
              <a:ext cx="511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algn="l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Oval 49"/>
            <p:cNvSpPr>
              <a:spLocks noChangeArrowheads="1"/>
            </p:cNvSpPr>
            <p:nvPr/>
          </p:nvSpPr>
          <p:spPr bwMode="auto">
            <a:xfrm>
              <a:off x="4799" y="3589"/>
              <a:ext cx="118" cy="103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l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Line 50"/>
            <p:cNvSpPr>
              <a:spLocks noChangeShapeType="1"/>
            </p:cNvSpPr>
            <p:nvPr/>
          </p:nvSpPr>
          <p:spPr bwMode="auto">
            <a:xfrm flipV="1">
              <a:off x="4894" y="3303"/>
              <a:ext cx="252" cy="287"/>
            </a:xfrm>
            <a:prstGeom prst="line">
              <a:avLst/>
            </a:prstGeom>
            <a:noFill/>
            <a:ln w="31750">
              <a:solidFill>
                <a:srgbClr val="339966"/>
              </a:solidFill>
              <a:prstDash val="sysDot"/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algn="l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AutoShape 51"/>
            <p:cNvSpPr>
              <a:spLocks noChangeArrowheads="1"/>
            </p:cNvSpPr>
            <p:nvPr/>
          </p:nvSpPr>
          <p:spPr bwMode="auto">
            <a:xfrm rot="9000000">
              <a:off x="4941" y="3670"/>
              <a:ext cx="58" cy="290"/>
            </a:xfrm>
            <a:prstGeom prst="upArrow">
              <a:avLst>
                <a:gd name="adj1" fmla="val 50000"/>
                <a:gd name="adj2" fmla="val 125000"/>
              </a:avLst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l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Text Box 54"/>
            <p:cNvSpPr txBox="1">
              <a:spLocks noChangeArrowheads="1"/>
            </p:cNvSpPr>
            <p:nvPr/>
          </p:nvSpPr>
          <p:spPr bwMode="auto">
            <a:xfrm>
              <a:off x="3874" y="3345"/>
              <a:ext cx="276" cy="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l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l-GR" sz="1800" dirty="0">
                  <a:solidFill>
                    <a:srgbClr val="FF0000"/>
                  </a:solidFill>
                  <a:latin typeface="Calibri"/>
                  <a:ea typeface="Times New Roman" charset="0"/>
                  <a:cs typeface="Times New Roman" charset="0"/>
                </a:rPr>
                <a:t>γ</a:t>
              </a:r>
              <a:r>
                <a:rPr lang="en-US" dirty="0">
                  <a:solidFill>
                    <a:srgbClr val="FF0000"/>
                  </a:solidFill>
                  <a:latin typeface="Calibri"/>
                  <a:ea typeface="Times New Roman" charset="0"/>
                  <a:cs typeface="Times New Roman" charset="0"/>
                </a:rPr>
                <a:t> </a:t>
              </a:r>
              <a:endParaRPr lang="el-GR" dirty="0">
                <a:solidFill>
                  <a:srgbClr val="FF0000"/>
                </a:solidFill>
                <a:latin typeface="Calibri"/>
                <a:ea typeface="Times New Roman" charset="0"/>
                <a:cs typeface="Times New Roman" charset="0"/>
              </a:endParaRPr>
            </a:p>
          </p:txBody>
        </p:sp>
        <p:sp>
          <p:nvSpPr>
            <p:cNvPr id="61" name="Text Box 55"/>
            <p:cNvSpPr txBox="1">
              <a:spLocks noChangeArrowheads="1"/>
            </p:cNvSpPr>
            <p:nvPr/>
          </p:nvSpPr>
          <p:spPr bwMode="auto">
            <a:xfrm>
              <a:off x="3872" y="3793"/>
              <a:ext cx="166" cy="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l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MS Reference Sans Serif" charset="0"/>
                </a:rPr>
                <a:t>N</a:t>
              </a:r>
            </a:p>
          </p:txBody>
        </p:sp>
        <p:sp>
          <p:nvSpPr>
            <p:cNvPr id="62" name="Text Box 56"/>
            <p:cNvSpPr txBox="1">
              <a:spLocks noChangeArrowheads="1"/>
            </p:cNvSpPr>
            <p:nvPr/>
          </p:nvSpPr>
          <p:spPr bwMode="auto">
            <a:xfrm>
              <a:off x="5052" y="3807"/>
              <a:ext cx="612" cy="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l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MS Reference Sans Serif"/>
                  <a:cs typeface="MS Reference Sans Serif"/>
                </a:rPr>
                <a:t>baryon</a:t>
              </a:r>
              <a:endParaRPr lang="en-US" sz="1400" b="1" dirty="0">
                <a:solidFill>
                  <a:srgbClr val="000000"/>
                </a:solidFill>
                <a:latin typeface="Symbol" charset="2"/>
              </a:endParaRPr>
            </a:p>
          </p:txBody>
        </p:sp>
        <p:sp>
          <p:nvSpPr>
            <p:cNvPr id="63" name="Text Box 57"/>
            <p:cNvSpPr txBox="1">
              <a:spLocks noChangeArrowheads="1"/>
            </p:cNvSpPr>
            <p:nvPr/>
          </p:nvSpPr>
          <p:spPr bwMode="auto">
            <a:xfrm>
              <a:off x="4343" y="3375"/>
              <a:ext cx="552" cy="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l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400">
                  <a:solidFill>
                    <a:srgbClr val="000000"/>
                  </a:solidFill>
                  <a:latin typeface="MS Reference Sans Serif" charset="0"/>
                </a:rPr>
                <a:t>N*,△*</a:t>
              </a:r>
            </a:p>
          </p:txBody>
        </p:sp>
        <p:sp>
          <p:nvSpPr>
            <p:cNvPr id="64" name="Text Box 61"/>
            <p:cNvSpPr txBox="1">
              <a:spLocks noChangeArrowheads="1"/>
            </p:cNvSpPr>
            <p:nvPr/>
          </p:nvSpPr>
          <p:spPr bwMode="auto">
            <a:xfrm>
              <a:off x="4992" y="3092"/>
              <a:ext cx="531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l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600" i="1" dirty="0">
                  <a:solidFill>
                    <a:srgbClr val="00B050"/>
                  </a:solidFill>
                  <a:latin typeface="Calibri"/>
                  <a:ea typeface="Times New Roman" charset="0"/>
                  <a:cs typeface="Times New Roman" charset="0"/>
                </a:rPr>
                <a:t>mesons</a:t>
              </a:r>
              <a:endParaRPr lang="el-GR" sz="1600" i="1" dirty="0">
                <a:solidFill>
                  <a:srgbClr val="00B050"/>
                </a:solidFill>
                <a:latin typeface="Calibri"/>
                <a:ea typeface="Times New Roman" charset="0"/>
                <a:cs typeface="Times New Roman" charset="0"/>
              </a:endParaRPr>
            </a:p>
          </p:txBody>
        </p:sp>
      </p:grpSp>
      <p:grpSp>
        <p:nvGrpSpPr>
          <p:cNvPr id="32" name="Group 1885"/>
          <p:cNvGrpSpPr>
            <a:grpSpLocks/>
          </p:cNvGrpSpPr>
          <p:nvPr/>
        </p:nvGrpSpPr>
        <p:grpSpPr bwMode="auto">
          <a:xfrm>
            <a:off x="6647357" y="1445320"/>
            <a:ext cx="2902593" cy="1407616"/>
            <a:chOff x="3872" y="3092"/>
            <a:chExt cx="1792" cy="915"/>
          </a:xfrm>
        </p:grpSpPr>
        <p:sp>
          <p:nvSpPr>
            <p:cNvPr id="34" name="Oval 44"/>
            <p:cNvSpPr>
              <a:spLocks noChangeArrowheads="1"/>
            </p:cNvSpPr>
            <p:nvPr/>
          </p:nvSpPr>
          <p:spPr bwMode="auto">
            <a:xfrm>
              <a:off x="4197" y="3581"/>
              <a:ext cx="119" cy="10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l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AutoShape 45"/>
            <p:cNvSpPr>
              <a:spLocks noChangeArrowheads="1"/>
            </p:cNvSpPr>
            <p:nvPr/>
          </p:nvSpPr>
          <p:spPr bwMode="auto">
            <a:xfrm rot="1800000">
              <a:off x="4105" y="3658"/>
              <a:ext cx="65" cy="291"/>
            </a:xfrm>
            <a:prstGeom prst="upArrow">
              <a:avLst>
                <a:gd name="adj1" fmla="val 50000"/>
                <a:gd name="adj2" fmla="val 111923"/>
              </a:avLst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l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Line 46"/>
            <p:cNvSpPr>
              <a:spLocks noChangeShapeType="1"/>
            </p:cNvSpPr>
            <p:nvPr/>
          </p:nvSpPr>
          <p:spPr bwMode="auto">
            <a:xfrm>
              <a:off x="4315" y="3606"/>
              <a:ext cx="51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algn="l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Line 47"/>
            <p:cNvSpPr>
              <a:spLocks noChangeShapeType="1"/>
            </p:cNvSpPr>
            <p:nvPr/>
          </p:nvSpPr>
          <p:spPr bwMode="auto">
            <a:xfrm>
              <a:off x="4318" y="3637"/>
              <a:ext cx="511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algn="l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Line 48"/>
            <p:cNvSpPr>
              <a:spLocks noChangeShapeType="1"/>
            </p:cNvSpPr>
            <p:nvPr/>
          </p:nvSpPr>
          <p:spPr bwMode="auto">
            <a:xfrm>
              <a:off x="4302" y="3667"/>
              <a:ext cx="511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algn="l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Oval 49"/>
            <p:cNvSpPr>
              <a:spLocks noChangeArrowheads="1"/>
            </p:cNvSpPr>
            <p:nvPr/>
          </p:nvSpPr>
          <p:spPr bwMode="auto">
            <a:xfrm>
              <a:off x="4799" y="3589"/>
              <a:ext cx="118" cy="103"/>
            </a:xfrm>
            <a:prstGeom prst="ellipse">
              <a:avLst/>
            </a:prstGeom>
            <a:solidFill>
              <a:srgbClr val="33996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l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Line 50"/>
            <p:cNvSpPr>
              <a:spLocks noChangeShapeType="1"/>
            </p:cNvSpPr>
            <p:nvPr/>
          </p:nvSpPr>
          <p:spPr bwMode="auto">
            <a:xfrm flipV="1">
              <a:off x="4894" y="3303"/>
              <a:ext cx="252" cy="287"/>
            </a:xfrm>
            <a:prstGeom prst="line">
              <a:avLst/>
            </a:prstGeom>
            <a:noFill/>
            <a:ln w="31750">
              <a:solidFill>
                <a:srgbClr val="339966"/>
              </a:solidFill>
              <a:prstDash val="sysDot"/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algn="l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AutoShape 51"/>
            <p:cNvSpPr>
              <a:spLocks noChangeArrowheads="1"/>
            </p:cNvSpPr>
            <p:nvPr/>
          </p:nvSpPr>
          <p:spPr bwMode="auto">
            <a:xfrm rot="9000000">
              <a:off x="4941" y="3670"/>
              <a:ext cx="58" cy="290"/>
            </a:xfrm>
            <a:prstGeom prst="upArrow">
              <a:avLst>
                <a:gd name="adj1" fmla="val 50000"/>
                <a:gd name="adj2" fmla="val 125000"/>
              </a:avLst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l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Text Box 54"/>
            <p:cNvSpPr txBox="1">
              <a:spLocks noChangeArrowheads="1"/>
            </p:cNvSpPr>
            <p:nvPr/>
          </p:nvSpPr>
          <p:spPr bwMode="auto">
            <a:xfrm>
              <a:off x="3874" y="3326"/>
              <a:ext cx="276" cy="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l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de-DE" sz="1800" dirty="0">
                  <a:solidFill>
                    <a:srgbClr val="00B050"/>
                  </a:solidFill>
                  <a:latin typeface="Symbol" panose="05050102010706020507" pitchFamily="18" charset="2"/>
                  <a:ea typeface="Times New Roman" charset="0"/>
                  <a:cs typeface="Times New Roman" charset="0"/>
                </a:rPr>
                <a:t>p</a:t>
              </a:r>
              <a:r>
                <a:rPr lang="en-US" dirty="0">
                  <a:solidFill>
                    <a:srgbClr val="FF0000"/>
                  </a:solidFill>
                  <a:latin typeface="Calibri"/>
                  <a:ea typeface="Times New Roman" charset="0"/>
                  <a:cs typeface="Times New Roman" charset="0"/>
                </a:rPr>
                <a:t> </a:t>
              </a:r>
              <a:endParaRPr lang="el-GR" dirty="0">
                <a:solidFill>
                  <a:srgbClr val="FF0000"/>
                </a:solidFill>
                <a:latin typeface="Calibri"/>
                <a:ea typeface="Times New Roman" charset="0"/>
                <a:cs typeface="Times New Roman" charset="0"/>
              </a:endParaRPr>
            </a:p>
          </p:txBody>
        </p:sp>
        <p:sp>
          <p:nvSpPr>
            <p:cNvPr id="43" name="Text Box 55"/>
            <p:cNvSpPr txBox="1">
              <a:spLocks noChangeArrowheads="1"/>
            </p:cNvSpPr>
            <p:nvPr/>
          </p:nvSpPr>
          <p:spPr bwMode="auto">
            <a:xfrm>
              <a:off x="3872" y="3793"/>
              <a:ext cx="166" cy="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l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MS Reference Sans Serif" charset="0"/>
                </a:rPr>
                <a:t>N</a:t>
              </a:r>
            </a:p>
          </p:txBody>
        </p:sp>
        <p:sp>
          <p:nvSpPr>
            <p:cNvPr id="44" name="Text Box 56"/>
            <p:cNvSpPr txBox="1">
              <a:spLocks noChangeArrowheads="1"/>
            </p:cNvSpPr>
            <p:nvPr/>
          </p:nvSpPr>
          <p:spPr bwMode="auto">
            <a:xfrm>
              <a:off x="5052" y="3807"/>
              <a:ext cx="612" cy="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l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MS Reference Sans Serif"/>
                  <a:cs typeface="MS Reference Sans Serif"/>
                </a:rPr>
                <a:t>baryon</a:t>
              </a:r>
              <a:endParaRPr lang="en-US" sz="1400" b="1" dirty="0">
                <a:solidFill>
                  <a:srgbClr val="000000"/>
                </a:solidFill>
                <a:latin typeface="Symbol" charset="2"/>
              </a:endParaRPr>
            </a:p>
          </p:txBody>
        </p:sp>
        <p:sp>
          <p:nvSpPr>
            <p:cNvPr id="45" name="Text Box 57"/>
            <p:cNvSpPr txBox="1">
              <a:spLocks noChangeArrowheads="1"/>
            </p:cNvSpPr>
            <p:nvPr/>
          </p:nvSpPr>
          <p:spPr bwMode="auto">
            <a:xfrm>
              <a:off x="4343" y="3375"/>
              <a:ext cx="552" cy="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l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400">
                  <a:solidFill>
                    <a:srgbClr val="000000"/>
                  </a:solidFill>
                  <a:latin typeface="MS Reference Sans Serif" charset="0"/>
                </a:rPr>
                <a:t>N*,△*</a:t>
              </a:r>
            </a:p>
          </p:txBody>
        </p:sp>
        <p:sp>
          <p:nvSpPr>
            <p:cNvPr id="46" name="Text Box 61"/>
            <p:cNvSpPr txBox="1">
              <a:spLocks noChangeArrowheads="1"/>
            </p:cNvSpPr>
            <p:nvPr/>
          </p:nvSpPr>
          <p:spPr bwMode="auto">
            <a:xfrm>
              <a:off x="4992" y="3092"/>
              <a:ext cx="531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l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600" i="1" dirty="0">
                  <a:solidFill>
                    <a:srgbClr val="00B050"/>
                  </a:solidFill>
                  <a:latin typeface="Calibri"/>
                  <a:ea typeface="Times New Roman" charset="0"/>
                  <a:cs typeface="Times New Roman" charset="0"/>
                </a:rPr>
                <a:t>mesons</a:t>
              </a:r>
              <a:endParaRPr lang="el-GR" sz="1600" i="1" dirty="0">
                <a:solidFill>
                  <a:srgbClr val="00B050"/>
                </a:solidFill>
                <a:latin typeface="Calibri"/>
                <a:ea typeface="Times New Roman" charset="0"/>
                <a:cs typeface="Times New Roman" charset="0"/>
              </a:endParaRPr>
            </a:p>
          </p:txBody>
        </p:sp>
      </p:grpSp>
      <p:sp>
        <p:nvSpPr>
          <p:cNvPr id="47" name="Line 50"/>
          <p:cNvSpPr>
            <a:spLocks noChangeShapeType="1"/>
          </p:cNvSpPr>
          <p:nvPr/>
        </p:nvSpPr>
        <p:spPr bwMode="auto">
          <a:xfrm>
            <a:off x="6749629" y="1783996"/>
            <a:ext cx="434034" cy="420868"/>
          </a:xfrm>
          <a:prstGeom prst="line">
            <a:avLst/>
          </a:prstGeom>
          <a:noFill/>
          <a:ln w="31750">
            <a:solidFill>
              <a:srgbClr val="339966"/>
            </a:solidFill>
            <a:prstDash val="sysDot"/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pPr algn="l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Text Box 61"/>
          <p:cNvSpPr txBox="1">
            <a:spLocks noChangeArrowheads="1"/>
          </p:cNvSpPr>
          <p:nvPr/>
        </p:nvSpPr>
        <p:spPr bwMode="auto">
          <a:xfrm>
            <a:off x="6319564" y="2957530"/>
            <a:ext cx="860088" cy="338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600" i="1" dirty="0">
                <a:solidFill>
                  <a:srgbClr val="C00000"/>
                </a:solidFill>
                <a:latin typeface="Calibri"/>
                <a:ea typeface="Times New Roman" charset="0"/>
                <a:cs typeface="Times New Roman" charset="0"/>
              </a:rPr>
              <a:t>photon</a:t>
            </a:r>
            <a:endParaRPr lang="el-GR" sz="1600" i="1" dirty="0">
              <a:solidFill>
                <a:srgbClr val="C00000"/>
              </a:solidFill>
              <a:latin typeface="Calibri"/>
              <a:ea typeface="Times New Roman" charset="0"/>
              <a:cs typeface="Times New Roman" charset="0"/>
            </a:endParaRPr>
          </a:p>
        </p:txBody>
      </p:sp>
      <p:sp>
        <p:nvSpPr>
          <p:cNvPr id="49" name="Text Box 61"/>
          <p:cNvSpPr txBox="1">
            <a:spLocks noChangeArrowheads="1"/>
          </p:cNvSpPr>
          <p:nvPr/>
        </p:nvSpPr>
        <p:spPr bwMode="auto">
          <a:xfrm>
            <a:off x="6391572" y="1434374"/>
            <a:ext cx="86008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600" i="1" dirty="0">
                <a:solidFill>
                  <a:srgbClr val="00B050"/>
                </a:solidFill>
                <a:latin typeface="Calibri"/>
                <a:ea typeface="Times New Roman" charset="0"/>
                <a:cs typeface="Times New Roman" charset="0"/>
              </a:rPr>
              <a:t>mesons</a:t>
            </a:r>
            <a:endParaRPr lang="el-GR" sz="1600" i="1" dirty="0">
              <a:solidFill>
                <a:srgbClr val="00B050"/>
              </a:solidFill>
              <a:latin typeface="Calibri"/>
              <a:ea typeface="Times New Roman" charset="0"/>
              <a:cs typeface="Times New Roman" charset="0"/>
            </a:endParaRPr>
          </a:p>
        </p:txBody>
      </p:sp>
      <p:sp>
        <p:nvSpPr>
          <p:cNvPr id="66" name="Textfeld 65"/>
          <p:cNvSpPr txBox="1"/>
          <p:nvPr/>
        </p:nvSpPr>
        <p:spPr>
          <a:xfrm>
            <a:off x="4041825" y="6474822"/>
            <a:ext cx="1531188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/>
              <a:t>C. Morningstar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4D6D24C-4F79-D05B-2854-B11C1701FA6C}"/>
              </a:ext>
            </a:extLst>
          </p:cNvPr>
          <p:cNvSpPr txBox="1"/>
          <p:nvPr/>
        </p:nvSpPr>
        <p:spPr>
          <a:xfrm>
            <a:off x="1014437" y="6474822"/>
            <a:ext cx="1135631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/>
              <a:t>V. </a:t>
            </a:r>
            <a:r>
              <a:rPr lang="en-US" sz="1600" dirty="0" err="1"/>
              <a:t>Mokeev</a:t>
            </a:r>
            <a:endParaRPr lang="en-US" sz="16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AEC208B-6D20-5568-608B-8B4B48752A8B}"/>
              </a:ext>
            </a:extLst>
          </p:cNvPr>
          <p:cNvSpPr txBox="1"/>
          <p:nvPr/>
        </p:nvSpPr>
        <p:spPr>
          <a:xfrm>
            <a:off x="2505957" y="6474822"/>
            <a:ext cx="1176925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/>
              <a:t>D. Carman</a:t>
            </a:r>
          </a:p>
        </p:txBody>
      </p:sp>
    </p:spTree>
    <p:extLst>
      <p:ext uri="{BB962C8B-B14F-4D97-AF65-F5344CB8AC3E}">
        <p14:creationId xmlns:p14="http://schemas.microsoft.com/office/powerpoint/2010/main" val="14389026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5" y="3068960"/>
            <a:ext cx="6086475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0" y="116068"/>
            <a:ext cx="9902825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5" name="Oval 16"/>
          <p:cNvSpPr>
            <a:spLocks noChangeArrowheads="1"/>
          </p:cNvSpPr>
          <p:nvPr/>
        </p:nvSpPr>
        <p:spPr bwMode="auto">
          <a:xfrm>
            <a:off x="1248527" y="1546463"/>
            <a:ext cx="71438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1423020" y="1411525"/>
            <a:ext cx="3673869" cy="58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Precision data for different final states </a:t>
            </a: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p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0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p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+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,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p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, K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+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p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0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p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0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....) 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Text Box 18"/>
          <p:cNvSpPr txBox="1">
            <a:spLocks noChangeArrowheads="1"/>
          </p:cNvSpPr>
          <p:nvPr/>
        </p:nvSpPr>
        <p:spPr bwMode="auto">
          <a:xfrm>
            <a:off x="-8451" y="980728"/>
            <a:ext cx="8063853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kumimoji="0" lang="en-US" altLang="de-DE" sz="1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Worldwide effort at </a:t>
            </a:r>
            <a:r>
              <a:rPr kumimoji="0" lang="en-US" altLang="de-DE" sz="1600" b="0" i="0" u="sng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ELSA (Bonn), </a:t>
            </a:r>
            <a:r>
              <a:rPr kumimoji="0" lang="en-US" altLang="de-DE" sz="1600" b="0" i="0" u="sng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JLab</a:t>
            </a:r>
            <a:r>
              <a:rPr kumimoji="0" lang="en-US" altLang="de-DE" sz="1600" b="0" i="0" u="sng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(USA), MAMI (Mainz)</a:t>
            </a:r>
            <a:r>
              <a:rPr kumimoji="0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</a:t>
            </a:r>
            <a:r>
              <a:rPr kumimoji="0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2DB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Spring8 (Japan), ……….</a:t>
            </a:r>
            <a:endParaRPr kumimoji="0" lang="en-US" altLang="de-DE" sz="1600" b="0" i="0" u="none" strike="noStrike" kern="1200" cap="none" spc="0" normalizeH="0" baseline="-25000" noProof="0" dirty="0">
              <a:ln>
                <a:noFill/>
              </a:ln>
              <a:solidFill>
                <a:srgbClr val="2D2DB9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Oval 19"/>
          <p:cNvSpPr>
            <a:spLocks noChangeArrowheads="1"/>
          </p:cNvSpPr>
          <p:nvPr/>
        </p:nvSpPr>
        <p:spPr bwMode="auto">
          <a:xfrm flipV="1">
            <a:off x="1250115" y="2132374"/>
            <a:ext cx="69850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Text Box 20"/>
          <p:cNvSpPr txBox="1">
            <a:spLocks noChangeArrowheads="1"/>
          </p:cNvSpPr>
          <p:nvPr/>
        </p:nvSpPr>
        <p:spPr bwMode="auto">
          <a:xfrm>
            <a:off x="1469190" y="2011726"/>
            <a:ext cx="4724348" cy="58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kumimoji="0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Polarization experiments (beam, target and recoil)</a:t>
            </a: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kumimoji="0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“complete data base” </a:t>
            </a:r>
            <a:endParaRPr kumimoji="0" lang="en-US" altLang="de-DE" sz="1600" b="0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Oval 19"/>
          <p:cNvSpPr>
            <a:spLocks noChangeArrowheads="1"/>
          </p:cNvSpPr>
          <p:nvPr/>
        </p:nvSpPr>
        <p:spPr bwMode="auto">
          <a:xfrm flipV="1">
            <a:off x="1248527" y="2707049"/>
            <a:ext cx="69850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1" name="Text Box 20"/>
          <p:cNvSpPr txBox="1">
            <a:spLocks noChangeArrowheads="1"/>
          </p:cNvSpPr>
          <p:nvPr/>
        </p:nvSpPr>
        <p:spPr bwMode="auto">
          <a:xfrm>
            <a:off x="1467602" y="2586400"/>
            <a:ext cx="4344629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kumimoji="0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To constrain PWA   </a:t>
            </a:r>
            <a:r>
              <a:rPr kumimoji="0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-&gt;   </a:t>
            </a:r>
            <a:r>
              <a:rPr kumimoji="0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unique PWA solution  </a:t>
            </a:r>
            <a:endParaRPr kumimoji="0" lang="en-US" altLang="de-DE" sz="1600" b="0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2" name="Oval 16"/>
          <p:cNvSpPr>
            <a:spLocks noChangeArrowheads="1"/>
          </p:cNvSpPr>
          <p:nvPr/>
        </p:nvSpPr>
        <p:spPr bwMode="auto">
          <a:xfrm>
            <a:off x="6032102" y="3676506"/>
            <a:ext cx="71438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3" name="Text Box 17"/>
          <p:cNvSpPr txBox="1">
            <a:spLocks noChangeArrowheads="1"/>
          </p:cNvSpPr>
          <p:nvPr/>
        </p:nvSpPr>
        <p:spPr bwMode="auto">
          <a:xfrm>
            <a:off x="6141180" y="3541568"/>
            <a:ext cx="3264012" cy="58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Photoproduction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reactions are an </a:t>
            </a: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excellent tool to probe excitation  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7" name="Oval 19"/>
          <p:cNvSpPr>
            <a:spLocks noChangeArrowheads="1"/>
          </p:cNvSpPr>
          <p:nvPr/>
        </p:nvSpPr>
        <p:spPr bwMode="auto">
          <a:xfrm flipV="1">
            <a:off x="6033690" y="4621068"/>
            <a:ext cx="69850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8" name="Text Box 20"/>
          <p:cNvSpPr txBox="1">
            <a:spLocks noChangeArrowheads="1"/>
          </p:cNvSpPr>
          <p:nvPr/>
        </p:nvSpPr>
        <p:spPr bwMode="auto">
          <a:xfrm>
            <a:off x="6069172" y="4500419"/>
            <a:ext cx="3556849" cy="58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kumimoji="0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Resonances contribute with different </a:t>
            </a: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kumimoji="0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strength to distinct channels   </a:t>
            </a:r>
            <a:endParaRPr kumimoji="0" lang="en-US" altLang="de-DE" sz="1600" b="0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Rechteck 1"/>
          <p:cNvSpPr/>
          <p:nvPr/>
        </p:nvSpPr>
        <p:spPr bwMode="auto">
          <a:xfrm>
            <a:off x="198884" y="6597352"/>
            <a:ext cx="4032448" cy="22445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414908" y="6536387"/>
            <a:ext cx="5292709" cy="276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A. Thiel, F. Afzal, Y. </a:t>
            </a:r>
            <a:r>
              <a:rPr kumimoji="0" 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Wunderlich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</a:t>
            </a:r>
            <a:r>
              <a:rPr kumimoji="0" 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Prog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 Part. </a:t>
            </a:r>
            <a:r>
              <a:rPr kumimoji="0" 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Nuc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 Phys. 125 (2022)  103649</a:t>
            </a:r>
            <a:endParaRPr kumimoji="0" lang="en-US" sz="1200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907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875119" cy="5074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8" y="116042"/>
            <a:ext cx="9902824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Introduction  </a:t>
            </a:r>
            <a:endParaRPr lang="en-US" sz="3200" b="1" baseline="30000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36BCC24E-A7F3-0D47-9D59-A9FA1637C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6996" y="5800087"/>
            <a:ext cx="4536504" cy="4372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de-DE" altLang="de-DE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Text Box 17">
            <a:extLst>
              <a:ext uri="{FF2B5EF4-FFF2-40B4-BE49-F238E27FC236}">
                <a16:creationId xmlns:a16="http://schemas.microsoft.com/office/drawing/2014/main" id="{E4EA4EF2-B979-6328-D660-1AB0891BB9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305" y="930216"/>
            <a:ext cx="2787920" cy="338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Status 2022: </a:t>
            </a:r>
            <a:r>
              <a:rPr lang="en-US" sz="1600" b="1" dirty="0">
                <a:solidFill>
                  <a:srgbClr val="000000"/>
                </a:solidFill>
              </a:rPr>
              <a:t>Data Base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    </a:t>
            </a:r>
            <a:endParaRPr kumimoji="0" lang="en-US" sz="1600" b="1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Oval 19">
            <a:extLst>
              <a:ext uri="{FF2B5EF4-FFF2-40B4-BE49-F238E27FC236}">
                <a16:creationId xmlns:a16="http://schemas.microsoft.com/office/drawing/2014/main" id="{5D6C4C1E-C967-8924-B766-6BD6A8BC4FEC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98884" y="1054894"/>
            <a:ext cx="69850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Text Box 17">
            <a:extLst>
              <a:ext uri="{FF2B5EF4-FFF2-40B4-BE49-F238E27FC236}">
                <a16:creationId xmlns:a16="http://schemas.microsoft.com/office/drawing/2014/main" id="{3D28ACD5-BD6E-D164-FCA3-5137211A1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718" y="6237312"/>
            <a:ext cx="5292709" cy="276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A. Thiel, F. Afzal, Y. </a:t>
            </a:r>
            <a:r>
              <a:rPr kumimoji="0" 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Wunderlich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</a:t>
            </a:r>
            <a:r>
              <a:rPr kumimoji="0" 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Prog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 Part. </a:t>
            </a:r>
            <a:r>
              <a:rPr kumimoji="0" 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Nuc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 Phys. 125 (2022)  103649</a:t>
            </a:r>
            <a:endParaRPr kumimoji="0" lang="en-US" sz="1200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7251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8" y="2014886"/>
            <a:ext cx="6120680" cy="4870498"/>
          </a:xfrm>
          <a:prstGeom prst="rect">
            <a:avLst/>
          </a:prstGeom>
        </p:spPr>
      </p:pic>
      <p:sp>
        <p:nvSpPr>
          <p:cNvPr id="3" name="Text Box 15"/>
          <p:cNvSpPr txBox="1">
            <a:spLocks noChangeArrowheads="1"/>
          </p:cNvSpPr>
          <p:nvPr/>
        </p:nvSpPr>
        <p:spPr bwMode="auto">
          <a:xfrm>
            <a:off x="0" y="116068"/>
            <a:ext cx="9902825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14" name="Oval 16"/>
          <p:cNvSpPr>
            <a:spLocks noChangeArrowheads="1"/>
          </p:cNvSpPr>
          <p:nvPr/>
        </p:nvSpPr>
        <p:spPr bwMode="auto">
          <a:xfrm>
            <a:off x="6425762" y="2267794"/>
            <a:ext cx="71438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6534840" y="2132856"/>
            <a:ext cx="3092491" cy="58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Until 2010: only results from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p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scattering used in the PDG     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 flipV="1">
            <a:off x="6391572" y="3077041"/>
            <a:ext cx="69850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6512317" y="2956392"/>
            <a:ext cx="3047607" cy="83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kumimoji="0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PWA groups:</a:t>
            </a: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kumimoji="0" lang="en-US" alt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BnGa</a:t>
            </a:r>
            <a:r>
              <a:rPr kumimoji="0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</a:t>
            </a:r>
            <a:r>
              <a:rPr kumimoji="0" lang="en-US" alt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JüBo</a:t>
            </a:r>
            <a:r>
              <a:rPr kumimoji="0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 SAID, MAID</a:t>
            </a: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kumimoji="0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include </a:t>
            </a:r>
            <a:r>
              <a:rPr kumimoji="0" lang="en-US" alt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photoproduction</a:t>
            </a:r>
            <a:r>
              <a:rPr kumimoji="0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data   </a:t>
            </a:r>
            <a:endParaRPr kumimoji="0" lang="en-US" altLang="de-DE" sz="1600" b="0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8" name="Oval 16"/>
          <p:cNvSpPr>
            <a:spLocks noChangeArrowheads="1"/>
          </p:cNvSpPr>
          <p:nvPr/>
        </p:nvSpPr>
        <p:spPr bwMode="auto">
          <a:xfrm>
            <a:off x="6463580" y="4171450"/>
            <a:ext cx="71438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6572658" y="4036512"/>
            <a:ext cx="3429378" cy="58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Now: new values from the PWA fits </a:t>
            </a: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are entering the PDG   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/>
        </p:nvGraphicFramePr>
        <p:xfrm>
          <a:off x="414908" y="1653522"/>
          <a:ext cx="936104" cy="2633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3" imgW="812447" imgH="228501" progId="Equation.3">
                  <p:embed/>
                </p:oleObj>
              </mc:Choice>
              <mc:Fallback>
                <p:oleObj name="Formel" r:id="rId3" imgW="812447" imgH="228501" progId="Equation.3">
                  <p:embed/>
                  <p:pic>
                    <p:nvPicPr>
                      <p:cNvPr id="4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908" y="1653522"/>
                        <a:ext cx="936104" cy="2633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368305" y="930216"/>
            <a:ext cx="4325201" cy="338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Status 2022: Light Baryon Resonances      </a:t>
            </a:r>
            <a:endParaRPr kumimoji="0" lang="en-US" sz="1600" b="1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2" name="Oval 19"/>
          <p:cNvSpPr>
            <a:spLocks noChangeArrowheads="1"/>
          </p:cNvSpPr>
          <p:nvPr/>
        </p:nvSpPr>
        <p:spPr bwMode="auto">
          <a:xfrm flipV="1">
            <a:off x="198884" y="1054894"/>
            <a:ext cx="69850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3727276" y="1639843"/>
            <a:ext cx="962101" cy="276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final states </a:t>
            </a:r>
            <a:endParaRPr kumimoji="0" lang="en-US" sz="1200" b="0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1122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7" y="1331920"/>
            <a:ext cx="7038975" cy="488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688" y="3500592"/>
            <a:ext cx="5689600" cy="332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0" y="116786"/>
            <a:ext cx="9902825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CBELSA/TAPS Experiment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6499980" y="1191136"/>
            <a:ext cx="2704458" cy="17338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l"/>
            <a:r>
              <a:rPr lang="en-US" sz="1600" u="sng" dirty="0"/>
              <a:t>Important:</a:t>
            </a:r>
            <a:endParaRPr lang="en-US" sz="1600" dirty="0">
              <a:solidFill>
                <a:schemeClr val="accent6"/>
              </a:solidFill>
            </a:endParaRPr>
          </a:p>
          <a:p>
            <a:pPr algn="l"/>
            <a:endParaRPr lang="en-US" sz="1600" baseline="30000" dirty="0">
              <a:solidFill>
                <a:schemeClr val="accent6"/>
              </a:solidFill>
            </a:endParaRPr>
          </a:p>
          <a:p>
            <a:pPr algn="l"/>
            <a:r>
              <a:rPr lang="en-US" sz="1600" dirty="0">
                <a:solidFill>
                  <a:srgbClr val="000000"/>
                </a:solidFill>
              </a:rPr>
              <a:t>Polarized beam from ELSA </a:t>
            </a:r>
            <a:endParaRPr lang="en-US" sz="1600" baseline="-25000" dirty="0">
              <a:solidFill>
                <a:srgbClr val="FF0000"/>
              </a:solidFill>
            </a:endParaRPr>
          </a:p>
          <a:p>
            <a:pPr algn="l"/>
            <a:r>
              <a:rPr lang="en-US" sz="1600" dirty="0">
                <a:solidFill>
                  <a:srgbClr val="000000"/>
                </a:solidFill>
              </a:rPr>
              <a:t>  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</a:rPr>
              <a:t>Polarized targets </a:t>
            </a:r>
            <a:endParaRPr lang="en-US" sz="1600" dirty="0">
              <a:solidFill>
                <a:srgbClr val="3399FF"/>
              </a:solidFill>
            </a:endParaRPr>
          </a:p>
          <a:p>
            <a:pPr algn="l"/>
            <a:endParaRPr lang="en-US" sz="1600" dirty="0">
              <a:solidFill>
                <a:srgbClr val="3399FF"/>
              </a:solidFill>
            </a:endParaRPr>
          </a:p>
          <a:p>
            <a:pPr algn="l"/>
            <a:r>
              <a:rPr lang="en-US" sz="1600" dirty="0">
                <a:solidFill>
                  <a:srgbClr val="000000"/>
                </a:solidFill>
              </a:rPr>
              <a:t>4</a:t>
            </a:r>
            <a:r>
              <a:rPr lang="en-US" sz="1600" dirty="0">
                <a:solidFill>
                  <a:srgbClr val="000000"/>
                </a:solidFill>
                <a:latin typeface="Symbol" panose="05050102010706020507" pitchFamily="18" charset="2"/>
              </a:rPr>
              <a:t>p</a:t>
            </a:r>
            <a:r>
              <a:rPr lang="en-US" sz="1600" dirty="0">
                <a:solidFill>
                  <a:srgbClr val="000000"/>
                </a:solidFill>
              </a:rPr>
              <a:t>  detector setup  </a:t>
            </a:r>
            <a:r>
              <a:rPr lang="en-US" sz="1600" dirty="0">
                <a:solidFill>
                  <a:schemeClr val="accent6"/>
                </a:solidFill>
              </a:rPr>
              <a:t>  </a:t>
            </a:r>
            <a:endParaRPr lang="en-US" sz="1600" baseline="300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549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 descr="gammpo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63" y="620688"/>
            <a:ext cx="8767762" cy="622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Rectangle 6"/>
          <p:cNvSpPr>
            <a:spLocks noChangeArrowheads="1"/>
          </p:cNvSpPr>
          <p:nvPr/>
        </p:nvSpPr>
        <p:spPr bwMode="auto">
          <a:xfrm>
            <a:off x="0" y="836661"/>
            <a:ext cx="9902825" cy="11525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9221" name="Rectangle 9"/>
          <p:cNvSpPr>
            <a:spLocks noChangeArrowheads="1"/>
          </p:cNvSpPr>
          <p:nvPr/>
        </p:nvSpPr>
        <p:spPr bwMode="auto">
          <a:xfrm>
            <a:off x="1063625" y="5300687"/>
            <a:ext cx="8280400" cy="9366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de-DE" altLang="de-DE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222" name="Text Box 12"/>
          <p:cNvSpPr txBox="1">
            <a:spLocks noChangeArrowheads="1"/>
          </p:cNvSpPr>
          <p:nvPr/>
        </p:nvSpPr>
        <p:spPr bwMode="auto">
          <a:xfrm>
            <a:off x="1422400" y="5497337"/>
            <a:ext cx="33874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/>
            <a:r>
              <a:rPr lang="en-US" altLang="de-DE" sz="1400" dirty="0">
                <a:solidFill>
                  <a:srgbClr val="000000"/>
                </a:solidFill>
              </a:rPr>
              <a:t>high polarization at low photon energies </a:t>
            </a:r>
          </a:p>
        </p:txBody>
      </p:sp>
      <p:sp>
        <p:nvSpPr>
          <p:cNvPr id="9223" name="Text Box 13"/>
          <p:cNvSpPr txBox="1">
            <a:spLocks noChangeArrowheads="1"/>
          </p:cNvSpPr>
          <p:nvPr/>
        </p:nvSpPr>
        <p:spPr bwMode="auto">
          <a:xfrm>
            <a:off x="5743600" y="5497337"/>
            <a:ext cx="345639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/>
            <a:r>
              <a:rPr lang="en-US" altLang="de-DE" sz="1400" dirty="0">
                <a:solidFill>
                  <a:srgbClr val="000000"/>
                </a:solidFill>
              </a:rPr>
              <a:t>high polarization at high photon energies </a:t>
            </a:r>
          </a:p>
        </p:txBody>
      </p:sp>
      <p:sp>
        <p:nvSpPr>
          <p:cNvPr id="9224" name="Text Box 15"/>
          <p:cNvSpPr txBox="1">
            <a:spLocks noChangeArrowheads="1"/>
          </p:cNvSpPr>
          <p:nvPr/>
        </p:nvSpPr>
        <p:spPr bwMode="auto">
          <a:xfrm>
            <a:off x="1804988" y="981123"/>
            <a:ext cx="28119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/>
            <a:r>
              <a:rPr lang="en-US" altLang="de-DE" sz="1600" u="sng" dirty="0">
                <a:solidFill>
                  <a:srgbClr val="C00000"/>
                </a:solidFill>
              </a:rPr>
              <a:t>Linearly polarized photons:</a:t>
            </a:r>
          </a:p>
          <a:p>
            <a:pPr algn="l"/>
            <a:r>
              <a:rPr lang="en-US" altLang="de-DE" sz="800" dirty="0">
                <a:solidFill>
                  <a:srgbClr val="C00000"/>
                </a:solidFill>
              </a:rPr>
              <a:t> </a:t>
            </a:r>
          </a:p>
          <a:p>
            <a:pPr algn="l"/>
            <a:r>
              <a:rPr lang="en-US" altLang="de-DE" sz="1600" dirty="0">
                <a:solidFill>
                  <a:srgbClr val="000000"/>
                </a:solidFill>
              </a:rPr>
              <a:t>    - coherent bremsstrahlung</a:t>
            </a:r>
          </a:p>
          <a:p>
            <a:pPr algn="l"/>
            <a:r>
              <a:rPr lang="en-US" altLang="de-DE" sz="1600" dirty="0">
                <a:solidFill>
                  <a:srgbClr val="000000"/>
                </a:solidFill>
              </a:rPr>
              <a:t>    - diamond radiator</a:t>
            </a:r>
          </a:p>
        </p:txBody>
      </p:sp>
      <p:sp>
        <p:nvSpPr>
          <p:cNvPr id="9225" name="Text Box 16"/>
          <p:cNvSpPr txBox="1">
            <a:spLocks noChangeArrowheads="1"/>
          </p:cNvSpPr>
          <p:nvPr/>
        </p:nvSpPr>
        <p:spPr bwMode="auto">
          <a:xfrm>
            <a:off x="5602288" y="981123"/>
            <a:ext cx="35589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/>
            <a:r>
              <a:rPr lang="en-US" altLang="de-DE" sz="1600" u="sng" dirty="0">
                <a:solidFill>
                  <a:srgbClr val="C00000"/>
                </a:solidFill>
              </a:rPr>
              <a:t>Circularly polarized photons:</a:t>
            </a:r>
            <a:r>
              <a:rPr lang="en-US" altLang="de-DE" sz="1600" dirty="0">
                <a:solidFill>
                  <a:srgbClr val="C00000"/>
                </a:solidFill>
              </a:rPr>
              <a:t> </a:t>
            </a:r>
          </a:p>
          <a:p>
            <a:pPr algn="l"/>
            <a:endParaRPr lang="en-US" altLang="de-DE" sz="800" dirty="0">
              <a:solidFill>
                <a:srgbClr val="C00000"/>
              </a:solidFill>
            </a:endParaRPr>
          </a:p>
          <a:p>
            <a:pPr algn="l"/>
            <a:r>
              <a:rPr lang="en-US" altLang="de-DE" sz="1600" dirty="0">
                <a:solidFill>
                  <a:srgbClr val="000000"/>
                </a:solidFill>
              </a:rPr>
              <a:t>    - longitudinally polarized electrons </a:t>
            </a:r>
          </a:p>
          <a:p>
            <a:pPr algn="l"/>
            <a:r>
              <a:rPr lang="en-US" altLang="de-DE" sz="1600" dirty="0">
                <a:solidFill>
                  <a:srgbClr val="000000"/>
                </a:solidFill>
              </a:rPr>
              <a:t>    - helicity transfer to photon</a:t>
            </a:r>
          </a:p>
        </p:txBody>
      </p:sp>
      <p:sp>
        <p:nvSpPr>
          <p:cNvPr id="9226" name="Rectangle 17"/>
          <p:cNvSpPr>
            <a:spLocks noChangeArrowheads="1"/>
          </p:cNvSpPr>
          <p:nvPr/>
        </p:nvSpPr>
        <p:spPr bwMode="auto">
          <a:xfrm>
            <a:off x="1927251" y="2060623"/>
            <a:ext cx="2519363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9227" name="Rectangle 18"/>
          <p:cNvSpPr>
            <a:spLocks noChangeArrowheads="1"/>
          </p:cNvSpPr>
          <p:nvPr/>
        </p:nvSpPr>
        <p:spPr bwMode="auto">
          <a:xfrm>
            <a:off x="6030914" y="1989138"/>
            <a:ext cx="2665412" cy="3603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9228" name="Text Box 19"/>
          <p:cNvSpPr txBox="1">
            <a:spLocks noChangeArrowheads="1"/>
          </p:cNvSpPr>
          <p:nvPr/>
        </p:nvSpPr>
        <p:spPr bwMode="auto">
          <a:xfrm>
            <a:off x="1836738" y="2060848"/>
            <a:ext cx="257634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/>
            <a:r>
              <a:rPr lang="en-US" altLang="de-DE" sz="1600" dirty="0">
                <a:solidFill>
                  <a:srgbClr val="3333CC"/>
                </a:solidFill>
              </a:rPr>
              <a:t>Linearly polarized photons</a:t>
            </a:r>
            <a:endParaRPr lang="en-US" altLang="de-DE" sz="1600" dirty="0">
              <a:solidFill>
                <a:srgbClr val="000000"/>
              </a:solidFill>
            </a:endParaRPr>
          </a:p>
        </p:txBody>
      </p:sp>
      <p:sp>
        <p:nvSpPr>
          <p:cNvPr id="9229" name="Text Box 20"/>
          <p:cNvSpPr txBox="1">
            <a:spLocks noChangeArrowheads="1"/>
          </p:cNvSpPr>
          <p:nvPr/>
        </p:nvSpPr>
        <p:spPr bwMode="auto">
          <a:xfrm>
            <a:off x="6031532" y="2132856"/>
            <a:ext cx="27126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/>
            <a:r>
              <a:rPr lang="en-US" altLang="de-DE" sz="1600" dirty="0">
                <a:solidFill>
                  <a:srgbClr val="3333CC"/>
                </a:solidFill>
              </a:rPr>
              <a:t>Circularly polarized photons</a:t>
            </a:r>
            <a:endParaRPr lang="en-US" altLang="de-DE" sz="1600" dirty="0">
              <a:solidFill>
                <a:srgbClr val="000000"/>
              </a:solidFill>
            </a:endParaRP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0" y="116680"/>
            <a:ext cx="9902825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Polarized Photons at ELSA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F1C06D60-AB74-DC20-161D-C13B72ACAA8E}"/>
              </a:ext>
            </a:extLst>
          </p:cNvPr>
          <p:cNvSpPr txBox="1"/>
          <p:nvPr/>
        </p:nvSpPr>
        <p:spPr>
          <a:xfrm>
            <a:off x="558924" y="6021288"/>
            <a:ext cx="75758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400" b="1" dirty="0"/>
              <a:t>Important </a:t>
            </a:r>
            <a:r>
              <a:rPr lang="de-DE" sz="1400" b="1" dirty="0" err="1"/>
              <a:t>new</a:t>
            </a:r>
            <a:r>
              <a:rPr lang="de-DE" sz="1400" b="1" dirty="0"/>
              <a:t> </a:t>
            </a:r>
            <a:r>
              <a:rPr lang="de-DE" sz="1400" b="1" dirty="0" err="1"/>
              <a:t>development</a:t>
            </a:r>
            <a:r>
              <a:rPr lang="de-DE" sz="1400" b="1" dirty="0"/>
              <a:t>: </a:t>
            </a:r>
            <a:r>
              <a:rPr lang="de-DE" sz="1400" dirty="0" err="1"/>
              <a:t>use</a:t>
            </a:r>
            <a:r>
              <a:rPr lang="de-DE" sz="1400" dirty="0"/>
              <a:t> of </a:t>
            </a:r>
            <a:r>
              <a:rPr lang="de-DE" sz="1400" dirty="0" err="1"/>
              <a:t>elliptically</a:t>
            </a:r>
            <a:r>
              <a:rPr lang="de-DE" sz="1400" dirty="0"/>
              <a:t> </a:t>
            </a:r>
            <a:r>
              <a:rPr lang="de-DE" sz="1400" dirty="0" err="1"/>
              <a:t>polarized</a:t>
            </a:r>
            <a:r>
              <a:rPr lang="de-DE" sz="1400" dirty="0"/>
              <a:t> </a:t>
            </a:r>
            <a:r>
              <a:rPr lang="de-DE" sz="1400" dirty="0" err="1"/>
              <a:t>photons</a:t>
            </a:r>
            <a:r>
              <a:rPr lang="de-DE" sz="1400" dirty="0"/>
              <a:t> at MAMI, </a:t>
            </a:r>
            <a:r>
              <a:rPr lang="de-DE" sz="1400" dirty="0" err="1"/>
              <a:t>JLab</a:t>
            </a:r>
            <a:r>
              <a:rPr lang="de-DE" sz="1400" dirty="0"/>
              <a:t> and ELSA </a:t>
            </a:r>
          </a:p>
          <a:p>
            <a:pPr algn="l"/>
            <a:r>
              <a:rPr lang="de-DE" sz="1400" dirty="0" err="1"/>
              <a:t>Longitudinally</a:t>
            </a:r>
            <a:r>
              <a:rPr lang="de-DE" sz="1400" dirty="0"/>
              <a:t> </a:t>
            </a:r>
            <a:r>
              <a:rPr lang="de-DE" sz="1400" dirty="0" err="1"/>
              <a:t>polarized</a:t>
            </a:r>
            <a:r>
              <a:rPr lang="de-DE" sz="1400" dirty="0"/>
              <a:t> </a:t>
            </a:r>
            <a:r>
              <a:rPr lang="de-DE" sz="1400" dirty="0" err="1"/>
              <a:t>electrons</a:t>
            </a:r>
            <a:r>
              <a:rPr lang="de-DE" sz="1400" dirty="0"/>
              <a:t> on a </a:t>
            </a:r>
            <a:r>
              <a:rPr lang="de-DE" sz="1400" dirty="0" err="1"/>
              <a:t>diamond</a:t>
            </a:r>
            <a:r>
              <a:rPr lang="de-DE" sz="1400" dirty="0"/>
              <a:t> </a:t>
            </a:r>
            <a:r>
              <a:rPr lang="de-DE" sz="1400" dirty="0" err="1"/>
              <a:t>radiator</a:t>
            </a:r>
            <a:r>
              <a:rPr lang="de-DE" sz="1400" dirty="0"/>
              <a:t> </a:t>
            </a:r>
          </a:p>
          <a:p>
            <a:pPr algn="l"/>
            <a:r>
              <a:rPr lang="de-DE" sz="1200" dirty="0"/>
              <a:t>F. Afzal et al., Phys. Rev. Lett. 132 (2024)12, 121902</a:t>
            </a:r>
          </a:p>
        </p:txBody>
      </p:sp>
    </p:spTree>
    <p:extLst>
      <p:ext uri="{BB962C8B-B14F-4D97-AF65-F5344CB8AC3E}">
        <p14:creationId xmlns:p14="http://schemas.microsoft.com/office/powerpoint/2010/main" val="3963514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2" name="Text Box 4"/>
          <p:cNvSpPr txBox="1">
            <a:spLocks noChangeArrowheads="1"/>
          </p:cNvSpPr>
          <p:nvPr/>
        </p:nvSpPr>
        <p:spPr bwMode="auto">
          <a:xfrm>
            <a:off x="8" y="116067"/>
            <a:ext cx="9902824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Problem with a Unique PWA Solution </a:t>
            </a:r>
          </a:p>
        </p:txBody>
      </p:sp>
      <p:graphicFrame>
        <p:nvGraphicFramePr>
          <p:cNvPr id="9219" name="Object 5"/>
          <p:cNvGraphicFramePr>
            <a:graphicFrameLocks noChangeAspect="1"/>
          </p:cNvGraphicFramePr>
          <p:nvPr/>
        </p:nvGraphicFramePr>
        <p:xfrm>
          <a:off x="3627438" y="874893"/>
          <a:ext cx="174942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3" imgW="1016000" imgH="241300" progId="Equation.3">
                  <p:embed/>
                </p:oleObj>
              </mc:Choice>
              <mc:Fallback>
                <p:oleObj name="Formel" r:id="rId3" imgW="1016000" imgH="241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7438" y="874893"/>
                        <a:ext cx="1749425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0" name="Oval 6"/>
          <p:cNvSpPr>
            <a:spLocks noChangeArrowheads="1"/>
          </p:cNvSpPr>
          <p:nvPr/>
        </p:nvSpPr>
        <p:spPr bwMode="auto">
          <a:xfrm>
            <a:off x="990600" y="2074863"/>
            <a:ext cx="71438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DE" altLang="de-DE"/>
          </a:p>
        </p:txBody>
      </p:sp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1269411" y="1916113"/>
            <a:ext cx="3374620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 typeface="Symbol" pitchFamily="18" charset="2"/>
              <a:buNone/>
            </a:pPr>
            <a:r>
              <a:rPr lang="en-US" altLang="de-DE" sz="1600" dirty="0">
                <a:solidFill>
                  <a:srgbClr val="C00000"/>
                </a:solidFill>
                <a:latin typeface="Symbol" pitchFamily="18" charset="2"/>
              </a:rPr>
              <a:t>p</a:t>
            </a:r>
            <a:r>
              <a:rPr lang="en-US" altLang="de-DE" sz="1600" dirty="0">
                <a:solidFill>
                  <a:srgbClr val="C00000"/>
                </a:solidFill>
              </a:rPr>
              <a:t>- threshold  until  </a:t>
            </a:r>
            <a:r>
              <a:rPr lang="en-US" altLang="de-DE" sz="1600" dirty="0">
                <a:solidFill>
                  <a:srgbClr val="C00000"/>
                </a:solidFill>
                <a:latin typeface="Symbol" pitchFamily="18" charset="2"/>
              </a:rPr>
              <a:t>D</a:t>
            </a:r>
            <a:r>
              <a:rPr lang="en-US" altLang="de-DE" sz="1600" baseline="30000" dirty="0">
                <a:solidFill>
                  <a:srgbClr val="C00000"/>
                </a:solidFill>
                <a:latin typeface="Symbol" pitchFamily="18" charset="2"/>
              </a:rPr>
              <a:t>+</a:t>
            </a:r>
            <a:r>
              <a:rPr lang="en-US" altLang="de-DE" sz="1600" dirty="0">
                <a:solidFill>
                  <a:srgbClr val="C00000"/>
                </a:solidFill>
                <a:latin typeface="Symbol" pitchFamily="18" charset="2"/>
              </a:rPr>
              <a:t>(1232)</a:t>
            </a:r>
            <a:r>
              <a:rPr lang="en-US" altLang="de-DE" sz="1600" dirty="0">
                <a:solidFill>
                  <a:srgbClr val="C00000"/>
                </a:solidFill>
              </a:rPr>
              <a:t>- region </a:t>
            </a:r>
            <a:endParaRPr lang="en-US" altLang="de-DE" sz="1600" baseline="-25000" dirty="0">
              <a:solidFill>
                <a:srgbClr val="C00000"/>
              </a:solidFill>
            </a:endParaRPr>
          </a:p>
        </p:txBody>
      </p:sp>
      <p:sp>
        <p:nvSpPr>
          <p:cNvPr id="9222" name="Text Box 8"/>
          <p:cNvSpPr txBox="1">
            <a:spLocks noChangeArrowheads="1"/>
          </p:cNvSpPr>
          <p:nvPr/>
        </p:nvSpPr>
        <p:spPr bwMode="auto">
          <a:xfrm>
            <a:off x="126885" y="1412875"/>
            <a:ext cx="9805867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buFont typeface="Symbol" pitchFamily="18" charset="2"/>
              <a:buNone/>
            </a:pPr>
            <a:r>
              <a:rPr lang="en-US" altLang="de-DE" sz="1600" dirty="0">
                <a:solidFill>
                  <a:srgbClr val="C00000"/>
                </a:solidFill>
              </a:rPr>
              <a:t>8</a:t>
            </a:r>
            <a:r>
              <a:rPr lang="en-US" altLang="de-DE" sz="1600" dirty="0"/>
              <a:t> well chosen observables have to be measured  to determine the production amplitudes (</a:t>
            </a:r>
            <a:r>
              <a:rPr lang="en-US" altLang="de-DE" sz="1600" dirty="0">
                <a:solidFill>
                  <a:srgbClr val="C00000"/>
                </a:solidFill>
              </a:rPr>
              <a:t>F</a:t>
            </a:r>
            <a:r>
              <a:rPr lang="en-US" altLang="de-DE" sz="1600" baseline="-25000" dirty="0">
                <a:solidFill>
                  <a:srgbClr val="C00000"/>
                </a:solidFill>
              </a:rPr>
              <a:t>1</a:t>
            </a:r>
            <a:r>
              <a:rPr lang="en-US" altLang="de-DE" sz="1600" dirty="0">
                <a:solidFill>
                  <a:schemeClr val="accent2"/>
                </a:solidFill>
              </a:rPr>
              <a:t>,</a:t>
            </a:r>
            <a:r>
              <a:rPr lang="en-US" altLang="de-DE" sz="1600" dirty="0">
                <a:solidFill>
                  <a:srgbClr val="C00000"/>
                </a:solidFill>
              </a:rPr>
              <a:t>F</a:t>
            </a:r>
            <a:r>
              <a:rPr lang="en-US" altLang="de-DE" sz="1600" baseline="-25000" dirty="0">
                <a:solidFill>
                  <a:srgbClr val="C00000"/>
                </a:solidFill>
              </a:rPr>
              <a:t>2</a:t>
            </a:r>
            <a:r>
              <a:rPr lang="en-US" altLang="de-DE" sz="1600" dirty="0">
                <a:solidFill>
                  <a:schemeClr val="accent2"/>
                </a:solidFill>
              </a:rPr>
              <a:t>,</a:t>
            </a:r>
            <a:r>
              <a:rPr lang="en-US" altLang="de-DE" sz="1600" dirty="0">
                <a:solidFill>
                  <a:srgbClr val="C00000"/>
                </a:solidFill>
              </a:rPr>
              <a:t>F</a:t>
            </a:r>
            <a:r>
              <a:rPr lang="en-US" altLang="de-DE" sz="1600" baseline="-25000" dirty="0">
                <a:solidFill>
                  <a:srgbClr val="C00000"/>
                </a:solidFill>
              </a:rPr>
              <a:t>3</a:t>
            </a:r>
            <a:r>
              <a:rPr lang="en-US" altLang="de-DE" sz="1600" dirty="0"/>
              <a:t> and </a:t>
            </a:r>
            <a:r>
              <a:rPr lang="en-US" altLang="de-DE" sz="1600" dirty="0">
                <a:solidFill>
                  <a:srgbClr val="C00000"/>
                </a:solidFill>
              </a:rPr>
              <a:t>F</a:t>
            </a:r>
            <a:r>
              <a:rPr lang="en-US" altLang="de-DE" sz="1600" baseline="-25000" dirty="0">
                <a:solidFill>
                  <a:srgbClr val="C00000"/>
                </a:solidFill>
              </a:rPr>
              <a:t>4</a:t>
            </a:r>
            <a:r>
              <a:rPr lang="en-US" altLang="de-DE" sz="1600" dirty="0"/>
              <a:t>)</a:t>
            </a:r>
            <a:endParaRPr lang="en-US" altLang="de-DE" sz="1600" baseline="-25000" dirty="0">
              <a:solidFill>
                <a:srgbClr val="FF0000"/>
              </a:solidFill>
            </a:endParaRPr>
          </a:p>
        </p:txBody>
      </p:sp>
      <p:sp>
        <p:nvSpPr>
          <p:cNvPr id="9223" name="Oval 11"/>
          <p:cNvSpPr>
            <a:spLocks noChangeArrowheads="1"/>
          </p:cNvSpPr>
          <p:nvPr/>
        </p:nvSpPr>
        <p:spPr bwMode="auto">
          <a:xfrm>
            <a:off x="990600" y="5699125"/>
            <a:ext cx="71438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DE" altLang="de-DE"/>
          </a:p>
        </p:txBody>
      </p:sp>
      <p:sp>
        <p:nvSpPr>
          <p:cNvPr id="9224" name="Text Box 12"/>
          <p:cNvSpPr txBox="1">
            <a:spLocks noChangeArrowheads="1"/>
          </p:cNvSpPr>
          <p:nvPr/>
        </p:nvSpPr>
        <p:spPr bwMode="auto">
          <a:xfrm>
            <a:off x="1324321" y="5540375"/>
            <a:ext cx="2052142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 typeface="Symbol" pitchFamily="18" charset="2"/>
              <a:buNone/>
            </a:pPr>
            <a:r>
              <a:rPr lang="en-US" altLang="de-DE" sz="1600" dirty="0">
                <a:solidFill>
                  <a:srgbClr val="C00000"/>
                </a:solidFill>
              </a:rPr>
              <a:t>above </a:t>
            </a:r>
            <a:r>
              <a:rPr lang="en-US" altLang="de-DE" sz="1600" dirty="0">
                <a:solidFill>
                  <a:srgbClr val="C00000"/>
                </a:solidFill>
                <a:latin typeface="Symbol" pitchFamily="18" charset="2"/>
              </a:rPr>
              <a:t>pp</a:t>
            </a:r>
            <a:r>
              <a:rPr lang="en-US" altLang="de-DE" sz="1600" dirty="0">
                <a:solidFill>
                  <a:srgbClr val="C00000"/>
                </a:solidFill>
              </a:rPr>
              <a:t>- threshold </a:t>
            </a:r>
            <a:endParaRPr lang="en-US" altLang="de-DE" sz="1600" baseline="-25000" dirty="0">
              <a:solidFill>
                <a:srgbClr val="C00000"/>
              </a:solidFill>
            </a:endParaRPr>
          </a:p>
        </p:txBody>
      </p:sp>
      <p:sp>
        <p:nvSpPr>
          <p:cNvPr id="9225" name="Text Box 13"/>
          <p:cNvSpPr txBox="1">
            <a:spLocks noChangeArrowheads="1"/>
          </p:cNvSpPr>
          <p:nvPr/>
        </p:nvSpPr>
        <p:spPr bwMode="auto">
          <a:xfrm>
            <a:off x="1787632" y="2347913"/>
            <a:ext cx="2225267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buFont typeface="Symbol" pitchFamily="18" charset="2"/>
              <a:buNone/>
            </a:pPr>
            <a:r>
              <a:rPr lang="en-US" altLang="de-DE" sz="1600" u="sng" dirty="0">
                <a:solidFill>
                  <a:schemeClr val="accent6"/>
                </a:solidFill>
              </a:rPr>
              <a:t>additional constraints: </a:t>
            </a:r>
            <a:endParaRPr lang="en-US" altLang="de-DE" sz="1600" u="sng" baseline="-25000" dirty="0">
              <a:solidFill>
                <a:schemeClr val="accent6"/>
              </a:solidFill>
            </a:endParaRPr>
          </a:p>
        </p:txBody>
      </p:sp>
      <p:sp>
        <p:nvSpPr>
          <p:cNvPr id="9226" name="Text Box 14"/>
          <p:cNvSpPr txBox="1">
            <a:spLocks noChangeArrowheads="1"/>
          </p:cNvSpPr>
          <p:nvPr/>
        </p:nvSpPr>
        <p:spPr bwMode="auto">
          <a:xfrm>
            <a:off x="2530490" y="2732088"/>
            <a:ext cx="4835212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buFont typeface="Symbol" pitchFamily="18" charset="2"/>
              <a:buNone/>
            </a:pPr>
            <a:r>
              <a:rPr lang="en-US" altLang="de-DE" sz="1600" dirty="0"/>
              <a:t>(a) s- and p- wave approximation    truncated PWA </a:t>
            </a:r>
            <a:endParaRPr lang="en-US" altLang="de-DE" sz="1600" baseline="-25000" dirty="0">
              <a:solidFill>
                <a:srgbClr val="FF0000"/>
              </a:solidFill>
            </a:endParaRPr>
          </a:p>
        </p:txBody>
      </p:sp>
      <p:sp>
        <p:nvSpPr>
          <p:cNvPr id="9227" name="Text Box 15"/>
          <p:cNvSpPr txBox="1">
            <a:spLocks noChangeArrowheads="1"/>
          </p:cNvSpPr>
          <p:nvPr/>
        </p:nvSpPr>
        <p:spPr bwMode="auto">
          <a:xfrm>
            <a:off x="2530582" y="3213100"/>
            <a:ext cx="2701743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buFont typeface="Symbol" pitchFamily="18" charset="2"/>
              <a:buNone/>
            </a:pPr>
            <a:r>
              <a:rPr lang="en-US" altLang="de-DE" sz="1600"/>
              <a:t>(b) Fermi- Watson theorem </a:t>
            </a:r>
            <a:endParaRPr lang="en-US" altLang="de-DE" sz="1600" baseline="-25000">
              <a:solidFill>
                <a:srgbClr val="FF0000"/>
              </a:solidFill>
            </a:endParaRPr>
          </a:p>
        </p:txBody>
      </p:sp>
      <p:graphicFrame>
        <p:nvGraphicFramePr>
          <p:cNvPr id="9228" name="Object 16"/>
          <p:cNvGraphicFramePr>
            <a:graphicFrameLocks noChangeAspect="1"/>
          </p:cNvGraphicFramePr>
          <p:nvPr/>
        </p:nvGraphicFramePr>
        <p:xfrm>
          <a:off x="3382963" y="3613154"/>
          <a:ext cx="1568450" cy="29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5" imgW="1002865" imgH="190417" progId="Equation.3">
                  <p:embed/>
                </p:oleObj>
              </mc:Choice>
              <mc:Fallback>
                <p:oleObj name="Formel" r:id="rId5" imgW="1002865" imgH="190417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2963" y="3613154"/>
                        <a:ext cx="1568450" cy="296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9" name="Object 17"/>
          <p:cNvGraphicFramePr>
            <a:graphicFrameLocks noChangeAspect="1"/>
          </p:cNvGraphicFramePr>
          <p:nvPr/>
        </p:nvGraphicFramePr>
        <p:xfrm>
          <a:off x="3444875" y="3940175"/>
          <a:ext cx="1506538" cy="28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7" imgW="1016000" imgH="190500" progId="Equation.3">
                  <p:embed/>
                </p:oleObj>
              </mc:Choice>
              <mc:Fallback>
                <p:oleObj name="Formel" r:id="rId7" imgW="1016000" imgH="1905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4875" y="3940175"/>
                        <a:ext cx="1506538" cy="280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0" name="Text Box 18"/>
          <p:cNvSpPr txBox="1">
            <a:spLocks noChangeArrowheads="1"/>
          </p:cNvSpPr>
          <p:nvPr/>
        </p:nvSpPr>
        <p:spPr bwMode="auto">
          <a:xfrm>
            <a:off x="5554760" y="3597283"/>
            <a:ext cx="3034783" cy="58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buFont typeface="Symbol" pitchFamily="18" charset="2"/>
              <a:buNone/>
            </a:pPr>
            <a:r>
              <a:rPr lang="en-US" altLang="de-DE" sz="1600"/>
              <a:t>same I, J in the final state</a:t>
            </a:r>
          </a:p>
          <a:p>
            <a:pPr algn="l">
              <a:buFont typeface="Symbol" pitchFamily="18" charset="2"/>
              <a:buNone/>
            </a:pPr>
            <a:r>
              <a:rPr lang="en-US" altLang="de-DE" sz="1600"/>
              <a:t>        same scattering phase </a:t>
            </a:r>
            <a:r>
              <a:rPr lang="en-US" altLang="de-DE" sz="1600">
                <a:latin typeface="Symbol" pitchFamily="18" charset="2"/>
              </a:rPr>
              <a:t>d</a:t>
            </a:r>
            <a:r>
              <a:rPr lang="en-US" altLang="de-DE" sz="1600" baseline="-25000"/>
              <a:t>IJ</a:t>
            </a:r>
            <a:r>
              <a:rPr lang="en-US" altLang="de-DE" sz="1600"/>
              <a:t> </a:t>
            </a:r>
            <a:endParaRPr lang="en-US" altLang="de-DE" sz="1600" baseline="-25000">
              <a:solidFill>
                <a:srgbClr val="FF0000"/>
              </a:solidFill>
            </a:endParaRPr>
          </a:p>
        </p:txBody>
      </p:sp>
      <p:sp>
        <p:nvSpPr>
          <p:cNvPr id="9231" name="Text Box 19"/>
          <p:cNvSpPr txBox="1">
            <a:spLocks noChangeArrowheads="1"/>
          </p:cNvSpPr>
          <p:nvPr/>
        </p:nvSpPr>
        <p:spPr bwMode="auto">
          <a:xfrm>
            <a:off x="1495536" y="4387850"/>
            <a:ext cx="4871311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buFont typeface="Symbol" pitchFamily="18" charset="2"/>
              <a:buNone/>
            </a:pPr>
            <a:r>
              <a:rPr lang="en-US" altLang="de-DE" sz="1600" u="sng" dirty="0">
                <a:solidFill>
                  <a:schemeClr val="accent2"/>
                </a:solidFill>
              </a:rPr>
              <a:t>two observables sufficient for “complete data base”</a:t>
            </a:r>
            <a:r>
              <a:rPr lang="en-US" altLang="de-DE" sz="1600" dirty="0"/>
              <a:t> </a:t>
            </a:r>
            <a:endParaRPr lang="en-US" altLang="de-DE" sz="1600" baseline="-25000" dirty="0">
              <a:solidFill>
                <a:srgbClr val="FF0000"/>
              </a:solidFill>
            </a:endParaRPr>
          </a:p>
        </p:txBody>
      </p:sp>
      <p:sp>
        <p:nvSpPr>
          <p:cNvPr id="9232" name="Line 20"/>
          <p:cNvSpPr>
            <a:spLocks noChangeShapeType="1"/>
          </p:cNvSpPr>
          <p:nvPr/>
        </p:nvSpPr>
        <p:spPr bwMode="auto">
          <a:xfrm>
            <a:off x="5816697" y="4005263"/>
            <a:ext cx="1428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9233" name="Text Box 21"/>
          <p:cNvSpPr txBox="1">
            <a:spLocks noChangeArrowheads="1"/>
          </p:cNvSpPr>
          <p:nvPr/>
        </p:nvSpPr>
        <p:spPr bwMode="auto">
          <a:xfrm>
            <a:off x="2200276" y="4721225"/>
            <a:ext cx="3293956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buFont typeface="Symbol" pitchFamily="18" charset="2"/>
              <a:buNone/>
            </a:pPr>
            <a:r>
              <a:rPr lang="en-US" altLang="de-DE" sz="1600"/>
              <a:t>differential cross section :   d</a:t>
            </a:r>
            <a:r>
              <a:rPr lang="en-US" altLang="de-DE" sz="1600">
                <a:latin typeface="Symbol" pitchFamily="18" charset="2"/>
              </a:rPr>
              <a:t>s/</a:t>
            </a:r>
            <a:r>
              <a:rPr lang="en-US" altLang="de-DE" sz="1600"/>
              <a:t>d</a:t>
            </a:r>
            <a:r>
              <a:rPr lang="en-US" altLang="de-DE" sz="1600">
                <a:latin typeface="Symbol" pitchFamily="18" charset="2"/>
              </a:rPr>
              <a:t>W</a:t>
            </a:r>
            <a:r>
              <a:rPr lang="en-US" altLang="de-DE" sz="1600"/>
              <a:t> </a:t>
            </a:r>
            <a:endParaRPr lang="en-US" altLang="de-DE" sz="1600" baseline="-25000">
              <a:solidFill>
                <a:srgbClr val="FF0000"/>
              </a:solidFill>
            </a:endParaRPr>
          </a:p>
        </p:txBody>
      </p:sp>
      <p:sp>
        <p:nvSpPr>
          <p:cNvPr id="9234" name="Text Box 22"/>
          <p:cNvSpPr txBox="1">
            <a:spLocks noChangeArrowheads="1"/>
          </p:cNvSpPr>
          <p:nvPr/>
        </p:nvSpPr>
        <p:spPr bwMode="auto">
          <a:xfrm>
            <a:off x="2819403" y="5033963"/>
            <a:ext cx="2228473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buFont typeface="Symbol" pitchFamily="18" charset="2"/>
              <a:buNone/>
            </a:pPr>
            <a:r>
              <a:rPr lang="en-US" altLang="de-DE" sz="1600"/>
              <a:t>beam asymmetry :    </a:t>
            </a:r>
            <a:r>
              <a:rPr lang="en-US" altLang="de-DE" sz="1600">
                <a:latin typeface="Symbol" pitchFamily="18" charset="2"/>
              </a:rPr>
              <a:t>S</a:t>
            </a:r>
            <a:endParaRPr lang="en-US" altLang="de-DE" sz="1600" baseline="-25000">
              <a:solidFill>
                <a:srgbClr val="FF0000"/>
              </a:solidFill>
            </a:endParaRPr>
          </a:p>
        </p:txBody>
      </p:sp>
      <p:sp>
        <p:nvSpPr>
          <p:cNvPr id="9235" name="Text Box 23"/>
          <p:cNvSpPr txBox="1">
            <a:spLocks noChangeArrowheads="1"/>
          </p:cNvSpPr>
          <p:nvPr/>
        </p:nvSpPr>
        <p:spPr bwMode="auto">
          <a:xfrm>
            <a:off x="2359043" y="5877272"/>
            <a:ext cx="4253450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buFont typeface="Symbol" pitchFamily="18" charset="2"/>
              <a:buNone/>
            </a:pPr>
            <a:r>
              <a:rPr lang="en-US" altLang="de-DE" sz="1600" dirty="0">
                <a:solidFill>
                  <a:srgbClr val="C00000"/>
                </a:solidFill>
              </a:rPr>
              <a:t>-</a:t>
            </a:r>
            <a:r>
              <a:rPr lang="en-US" altLang="de-DE" sz="1600" dirty="0"/>
              <a:t>  Fermi- Watson theorem not valid any more</a:t>
            </a:r>
            <a:endParaRPr lang="en-US" altLang="de-DE" sz="1600" baseline="-25000" dirty="0">
              <a:solidFill>
                <a:srgbClr val="FF0000"/>
              </a:solidFill>
            </a:endParaRPr>
          </a:p>
        </p:txBody>
      </p:sp>
      <p:sp>
        <p:nvSpPr>
          <p:cNvPr id="9236" name="Text Box 24"/>
          <p:cNvSpPr txBox="1">
            <a:spLocks noChangeArrowheads="1"/>
          </p:cNvSpPr>
          <p:nvPr/>
        </p:nvSpPr>
        <p:spPr bwMode="auto">
          <a:xfrm>
            <a:off x="2373313" y="6166197"/>
            <a:ext cx="5966676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buFont typeface="Symbol" pitchFamily="18" charset="2"/>
              <a:buNone/>
            </a:pPr>
            <a:r>
              <a:rPr lang="en-US" altLang="de-DE" sz="1600" dirty="0">
                <a:solidFill>
                  <a:srgbClr val="C00000"/>
                </a:solidFill>
              </a:rPr>
              <a:t>-</a:t>
            </a:r>
            <a:r>
              <a:rPr lang="en-US" altLang="de-DE" sz="1600" dirty="0"/>
              <a:t>  More observable needed to get a unique partial wave solution</a:t>
            </a:r>
            <a:endParaRPr lang="en-US" altLang="de-DE" sz="1600" baseline="-25000" dirty="0">
              <a:solidFill>
                <a:srgbClr val="FF0000"/>
              </a:solidFill>
            </a:endParaRPr>
          </a:p>
        </p:txBody>
      </p:sp>
      <p:sp>
        <p:nvSpPr>
          <p:cNvPr id="21" name="Text Box 24"/>
          <p:cNvSpPr txBox="1">
            <a:spLocks noChangeArrowheads="1"/>
          </p:cNvSpPr>
          <p:nvPr/>
        </p:nvSpPr>
        <p:spPr bwMode="auto">
          <a:xfrm>
            <a:off x="2359124" y="6452666"/>
            <a:ext cx="6194046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buFont typeface="Symbol" pitchFamily="18" charset="2"/>
              <a:buNone/>
            </a:pPr>
            <a:r>
              <a:rPr lang="en-US" altLang="de-DE" sz="1600" dirty="0">
                <a:solidFill>
                  <a:srgbClr val="C00000"/>
                </a:solidFill>
              </a:rPr>
              <a:t>- </a:t>
            </a:r>
            <a:r>
              <a:rPr lang="en-US" altLang="de-DE" sz="1600" dirty="0"/>
              <a:t> Different final states are important -&gt; coupled PWA are essential</a:t>
            </a:r>
            <a:endParaRPr lang="en-US" altLang="de-DE" sz="1600" baseline="-25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1077738"/>
            <a:ext cx="6769100" cy="573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39" name="Text Box 6"/>
          <p:cNvSpPr txBox="1">
            <a:spLocks noChangeArrowheads="1"/>
          </p:cNvSpPr>
          <p:nvPr/>
        </p:nvSpPr>
        <p:spPr bwMode="auto">
          <a:xfrm>
            <a:off x="-37861" y="3687763"/>
            <a:ext cx="34050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b="1" dirty="0">
                <a:solidFill>
                  <a:srgbClr val="FF3300"/>
                </a:solidFill>
              </a:rPr>
              <a:t>__</a:t>
            </a:r>
            <a:r>
              <a:rPr lang="de-DE" sz="1600" b="1" dirty="0">
                <a:solidFill>
                  <a:srgbClr val="000000"/>
                </a:solidFill>
              </a:rPr>
              <a:t>  </a:t>
            </a:r>
            <a:r>
              <a:rPr lang="de-DE" sz="1600" dirty="0" err="1">
                <a:solidFill>
                  <a:srgbClr val="000000"/>
                </a:solidFill>
              </a:rPr>
              <a:t>BnGa</a:t>
            </a:r>
            <a:r>
              <a:rPr lang="de-DE" sz="1600" dirty="0">
                <a:solidFill>
                  <a:srgbClr val="000000"/>
                </a:solidFill>
              </a:rPr>
              <a:t>       Bonn-</a:t>
            </a:r>
            <a:r>
              <a:rPr lang="de-DE" sz="1600" dirty="0" err="1">
                <a:solidFill>
                  <a:srgbClr val="000000"/>
                </a:solidFill>
              </a:rPr>
              <a:t>Gatchina</a:t>
            </a:r>
            <a:r>
              <a:rPr lang="de-DE" sz="1600" dirty="0">
                <a:solidFill>
                  <a:srgbClr val="000000"/>
                </a:solidFill>
              </a:rPr>
              <a:t> </a:t>
            </a:r>
            <a:r>
              <a:rPr lang="de-DE" sz="1600" dirty="0" err="1">
                <a:solidFill>
                  <a:srgbClr val="000000"/>
                </a:solidFill>
              </a:rPr>
              <a:t>group</a:t>
            </a:r>
            <a:endParaRPr lang="de-DE" sz="1600" b="1" i="1" dirty="0">
              <a:solidFill>
                <a:srgbClr val="000000"/>
              </a:solidFill>
            </a:endParaRPr>
          </a:p>
        </p:txBody>
      </p:sp>
      <p:sp>
        <p:nvSpPr>
          <p:cNvPr id="14340" name="Text Box 7"/>
          <p:cNvSpPr txBox="1">
            <a:spLocks noChangeArrowheads="1"/>
          </p:cNvSpPr>
          <p:nvPr/>
        </p:nvSpPr>
        <p:spPr bwMode="auto">
          <a:xfrm>
            <a:off x="-17057" y="4170364"/>
            <a:ext cx="30656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b="1" dirty="0">
                <a:solidFill>
                  <a:srgbClr val="3366FF"/>
                </a:solidFill>
              </a:rPr>
              <a:t>__  </a:t>
            </a:r>
            <a:r>
              <a:rPr lang="de-DE" sz="1600" dirty="0">
                <a:solidFill>
                  <a:srgbClr val="000000"/>
                </a:solidFill>
              </a:rPr>
              <a:t>SAID       Washington </a:t>
            </a:r>
            <a:r>
              <a:rPr lang="de-DE" sz="1600" dirty="0" err="1">
                <a:solidFill>
                  <a:srgbClr val="000000"/>
                </a:solidFill>
              </a:rPr>
              <a:t>group</a:t>
            </a:r>
            <a:endParaRPr lang="de-DE" sz="1600" b="1" i="1" dirty="0">
              <a:solidFill>
                <a:srgbClr val="000000"/>
              </a:solidFill>
            </a:endParaRPr>
          </a:p>
        </p:txBody>
      </p:sp>
      <p:sp>
        <p:nvSpPr>
          <p:cNvPr id="14341" name="Text Box 8"/>
          <p:cNvSpPr txBox="1">
            <a:spLocks noChangeArrowheads="1"/>
          </p:cNvSpPr>
          <p:nvPr/>
        </p:nvSpPr>
        <p:spPr bwMode="auto">
          <a:xfrm>
            <a:off x="-17140" y="4675189"/>
            <a:ext cx="25154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b="1" dirty="0">
                <a:solidFill>
                  <a:srgbClr val="000000"/>
                </a:solidFill>
              </a:rPr>
              <a:t>__  </a:t>
            </a:r>
            <a:r>
              <a:rPr lang="de-DE" sz="1600" dirty="0">
                <a:solidFill>
                  <a:srgbClr val="000000"/>
                </a:solidFill>
              </a:rPr>
              <a:t>MAID      Mainz </a:t>
            </a:r>
            <a:r>
              <a:rPr lang="de-DE" sz="1600" dirty="0" err="1">
                <a:solidFill>
                  <a:srgbClr val="000000"/>
                </a:solidFill>
              </a:rPr>
              <a:t>group</a:t>
            </a:r>
            <a:endParaRPr lang="de-DE" sz="1600" b="1" i="1" dirty="0">
              <a:solidFill>
                <a:srgbClr val="000000"/>
              </a:solidFill>
            </a:endParaRPr>
          </a:p>
        </p:txBody>
      </p:sp>
      <p:sp>
        <p:nvSpPr>
          <p:cNvPr id="14342" name="Text Box 9"/>
          <p:cNvSpPr txBox="1">
            <a:spLocks noChangeArrowheads="1"/>
          </p:cNvSpPr>
          <p:nvPr/>
        </p:nvSpPr>
        <p:spPr bwMode="auto">
          <a:xfrm>
            <a:off x="198892" y="3021014"/>
            <a:ext cx="24032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800" u="sng" dirty="0">
                <a:solidFill>
                  <a:srgbClr val="000000"/>
                </a:solidFill>
              </a:rPr>
              <a:t>Partial wave analysis:</a:t>
            </a:r>
          </a:p>
        </p:txBody>
      </p:sp>
      <p:graphicFrame>
        <p:nvGraphicFramePr>
          <p:cNvPr id="14344" name="Objekt 7"/>
          <p:cNvGraphicFramePr>
            <a:graphicFrameLocks noChangeAspect="1"/>
          </p:cNvGraphicFramePr>
          <p:nvPr/>
        </p:nvGraphicFramePr>
        <p:xfrm>
          <a:off x="487460" y="2276475"/>
          <a:ext cx="18256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3" imgW="965200" imgH="228600" progId="Equation.3">
                  <p:embed/>
                </p:oleObj>
              </mc:Choice>
              <mc:Fallback>
                <p:oleObj name="Formel" r:id="rId3" imgW="965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460" y="2276475"/>
                        <a:ext cx="182562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8" y="116067"/>
            <a:ext cx="9902824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Problem with a Unique PWA Solution </a:t>
            </a:r>
          </a:p>
        </p:txBody>
      </p:sp>
      <p:sp>
        <p:nvSpPr>
          <p:cNvPr id="14347" name="Text Box 9"/>
          <p:cNvSpPr txBox="1">
            <a:spLocks noChangeArrowheads="1"/>
          </p:cNvSpPr>
          <p:nvPr/>
        </p:nvSpPr>
        <p:spPr bwMode="auto">
          <a:xfrm>
            <a:off x="172781" y="1844675"/>
            <a:ext cx="21468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800" u="sng" dirty="0">
                <a:solidFill>
                  <a:srgbClr val="000000"/>
                </a:solidFill>
              </a:rPr>
              <a:t>Total cross section:</a:t>
            </a:r>
          </a:p>
        </p:txBody>
      </p: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6733891"/>
              </p:ext>
            </p:extLst>
          </p:nvPr>
        </p:nvGraphicFramePr>
        <p:xfrm>
          <a:off x="5646164" y="1485032"/>
          <a:ext cx="18256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3" imgW="965200" imgH="228600" progId="Equation.3">
                  <p:embed/>
                </p:oleObj>
              </mc:Choice>
              <mc:Fallback>
                <p:oleObj name="Formel" r:id="rId3" imgW="965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6164" y="1485032"/>
                        <a:ext cx="182562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feld 14"/>
          <p:cNvSpPr txBox="1"/>
          <p:nvPr/>
        </p:nvSpPr>
        <p:spPr>
          <a:xfrm>
            <a:off x="1783507" y="5191993"/>
            <a:ext cx="4104009" cy="14055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l"/>
            <a:r>
              <a:rPr lang="en-US" sz="1600" u="sng" dirty="0"/>
              <a:t>Total cross section:</a:t>
            </a:r>
          </a:p>
          <a:p>
            <a:pPr algn="l"/>
            <a:r>
              <a:rPr lang="en-US" sz="1600" dirty="0">
                <a:solidFill>
                  <a:schemeClr val="accent6"/>
                </a:solidFill>
              </a:rPr>
              <a:t> </a:t>
            </a:r>
            <a:r>
              <a:rPr lang="en-US" sz="1600" dirty="0" err="1">
                <a:solidFill>
                  <a:schemeClr val="accent6"/>
                </a:solidFill>
                <a:latin typeface="Symbol" pitchFamily="18" charset="2"/>
              </a:rPr>
              <a:t>s</a:t>
            </a:r>
            <a:r>
              <a:rPr lang="en-US" sz="1600" baseline="-25000" dirty="0" err="1">
                <a:solidFill>
                  <a:schemeClr val="accent6"/>
                </a:solidFill>
              </a:rPr>
              <a:t>tot</a:t>
            </a:r>
            <a:r>
              <a:rPr lang="en-US" sz="1600" baseline="-25000" dirty="0">
                <a:solidFill>
                  <a:schemeClr val="accent6"/>
                </a:solidFill>
              </a:rPr>
              <a:t>  </a:t>
            </a:r>
            <a:r>
              <a:rPr lang="en-US" sz="1600" dirty="0">
                <a:solidFill>
                  <a:schemeClr val="accent6"/>
                </a:solidFill>
              </a:rPr>
              <a:t>~ |A(P</a:t>
            </a:r>
            <a:r>
              <a:rPr lang="en-US" sz="1600" baseline="-25000" dirty="0">
                <a:solidFill>
                  <a:schemeClr val="accent6"/>
                </a:solidFill>
              </a:rPr>
              <a:t>33</a:t>
            </a:r>
            <a:r>
              <a:rPr lang="en-US" sz="1600" dirty="0">
                <a:solidFill>
                  <a:schemeClr val="accent6"/>
                </a:solidFill>
              </a:rPr>
              <a:t>)|</a:t>
            </a:r>
            <a:r>
              <a:rPr lang="en-US" sz="1600" baseline="30000" dirty="0">
                <a:solidFill>
                  <a:schemeClr val="accent6"/>
                </a:solidFill>
              </a:rPr>
              <a:t>2</a:t>
            </a:r>
            <a:r>
              <a:rPr lang="en-US" sz="1600" dirty="0">
                <a:solidFill>
                  <a:schemeClr val="accent6"/>
                </a:solidFill>
              </a:rPr>
              <a:t> +</a:t>
            </a:r>
            <a:r>
              <a:rPr lang="en-US" sz="1600" baseline="-25000" dirty="0">
                <a:solidFill>
                  <a:schemeClr val="accent6"/>
                </a:solidFill>
              </a:rPr>
              <a:t> </a:t>
            </a:r>
            <a:r>
              <a:rPr lang="en-US" sz="1600" dirty="0">
                <a:solidFill>
                  <a:schemeClr val="accent6"/>
                </a:solidFill>
              </a:rPr>
              <a:t> |A(D</a:t>
            </a:r>
            <a:r>
              <a:rPr lang="en-US" sz="1600" baseline="-25000" dirty="0">
                <a:solidFill>
                  <a:schemeClr val="accent6"/>
                </a:solidFill>
              </a:rPr>
              <a:t>13</a:t>
            </a:r>
            <a:r>
              <a:rPr lang="en-US" sz="1600" dirty="0">
                <a:solidFill>
                  <a:schemeClr val="accent6"/>
                </a:solidFill>
              </a:rPr>
              <a:t>)|</a:t>
            </a:r>
            <a:r>
              <a:rPr lang="en-US" sz="1600" baseline="30000" dirty="0">
                <a:solidFill>
                  <a:schemeClr val="accent6"/>
                </a:solidFill>
              </a:rPr>
              <a:t>2</a:t>
            </a:r>
            <a:r>
              <a:rPr lang="en-US" sz="1600" dirty="0">
                <a:solidFill>
                  <a:schemeClr val="accent6"/>
                </a:solidFill>
              </a:rPr>
              <a:t> + |A(F</a:t>
            </a:r>
            <a:r>
              <a:rPr lang="en-US" sz="1600" baseline="-25000" dirty="0">
                <a:solidFill>
                  <a:schemeClr val="accent6"/>
                </a:solidFill>
              </a:rPr>
              <a:t>15</a:t>
            </a:r>
            <a:r>
              <a:rPr lang="en-US" sz="1600" dirty="0">
                <a:solidFill>
                  <a:schemeClr val="accent6"/>
                </a:solidFill>
              </a:rPr>
              <a:t>)|</a:t>
            </a:r>
            <a:r>
              <a:rPr lang="en-US" sz="1600" baseline="30000" dirty="0">
                <a:solidFill>
                  <a:schemeClr val="accent6"/>
                </a:solidFill>
              </a:rPr>
              <a:t>2 </a:t>
            </a:r>
            <a:r>
              <a:rPr lang="en-US" sz="1600" dirty="0">
                <a:solidFill>
                  <a:schemeClr val="accent6"/>
                </a:solidFill>
              </a:rPr>
              <a:t>+ ….. </a:t>
            </a:r>
          </a:p>
          <a:p>
            <a:pPr algn="l"/>
            <a:endParaRPr lang="en-US" sz="1600" dirty="0">
              <a:solidFill>
                <a:schemeClr val="accent6"/>
              </a:solidFill>
            </a:endParaRPr>
          </a:p>
          <a:p>
            <a:pPr algn="l"/>
            <a:r>
              <a:rPr lang="en-US" sz="1600" dirty="0">
                <a:solidFill>
                  <a:schemeClr val="accent6"/>
                </a:solidFill>
              </a:rPr>
              <a:t> no interferences between resonances</a:t>
            </a:r>
          </a:p>
          <a:p>
            <a:pPr algn="l"/>
            <a:endParaRPr lang="en-US" sz="1600" baseline="30000" dirty="0">
              <a:solidFill>
                <a:schemeClr val="accent6"/>
              </a:solidFill>
            </a:endParaRPr>
          </a:p>
          <a:p>
            <a:pPr algn="l"/>
            <a:endParaRPr lang="en-US" sz="1600" baseline="30000" dirty="0">
              <a:solidFill>
                <a:schemeClr val="accent6"/>
              </a:solidFill>
            </a:endParaRPr>
          </a:p>
        </p:txBody>
      </p:sp>
      <p:pic>
        <p:nvPicPr>
          <p:cNvPr id="62722" name="Picture 25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232" y="615885"/>
            <a:ext cx="4632115" cy="3029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29"/>
          <p:cNvSpPr txBox="1">
            <a:spLocks noChangeArrowheads="1"/>
          </p:cNvSpPr>
          <p:nvPr/>
        </p:nvSpPr>
        <p:spPr bwMode="auto">
          <a:xfrm>
            <a:off x="7181720" y="1052890"/>
            <a:ext cx="18742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de-DE" sz="1400" b="1" dirty="0">
                <a:solidFill>
                  <a:srgbClr val="000000"/>
                </a:solidFill>
              </a:rPr>
              <a:t>2. </a:t>
            </a:r>
            <a:r>
              <a:rPr lang="de-DE" sz="1400" b="1" dirty="0" err="1">
                <a:solidFill>
                  <a:srgbClr val="000000"/>
                </a:solidFill>
              </a:rPr>
              <a:t>resonance</a:t>
            </a:r>
            <a:r>
              <a:rPr lang="de-DE" sz="1400" b="1" dirty="0">
                <a:solidFill>
                  <a:srgbClr val="000000"/>
                </a:solidFill>
              </a:rPr>
              <a:t> </a:t>
            </a:r>
            <a:r>
              <a:rPr lang="de-DE" sz="1400" b="1" dirty="0" err="1">
                <a:solidFill>
                  <a:srgbClr val="000000"/>
                </a:solidFill>
              </a:rPr>
              <a:t>region</a:t>
            </a:r>
            <a:endParaRPr lang="de-DE" sz="1400" b="1" dirty="0">
              <a:solidFill>
                <a:srgbClr val="000000"/>
              </a:solidFill>
            </a:endParaRPr>
          </a:p>
        </p:txBody>
      </p:sp>
      <p:sp>
        <p:nvSpPr>
          <p:cNvPr id="14" name="Text Box 29"/>
          <p:cNvSpPr txBox="1">
            <a:spLocks noChangeArrowheads="1"/>
          </p:cNvSpPr>
          <p:nvPr/>
        </p:nvSpPr>
        <p:spPr bwMode="auto">
          <a:xfrm>
            <a:off x="7615792" y="1628800"/>
            <a:ext cx="18742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de-DE" sz="1400" b="1" dirty="0">
                <a:solidFill>
                  <a:srgbClr val="000000"/>
                </a:solidFill>
              </a:rPr>
              <a:t>3. </a:t>
            </a:r>
            <a:r>
              <a:rPr lang="de-DE" sz="1400" b="1" dirty="0" err="1">
                <a:solidFill>
                  <a:srgbClr val="000000"/>
                </a:solidFill>
              </a:rPr>
              <a:t>resonance</a:t>
            </a:r>
            <a:r>
              <a:rPr lang="de-DE" sz="1400" b="1" dirty="0">
                <a:solidFill>
                  <a:srgbClr val="000000"/>
                </a:solidFill>
              </a:rPr>
              <a:t> </a:t>
            </a:r>
            <a:r>
              <a:rPr lang="de-DE" sz="1400" b="1" dirty="0" err="1">
                <a:solidFill>
                  <a:srgbClr val="000000"/>
                </a:solidFill>
              </a:rPr>
              <a:t>region</a:t>
            </a:r>
            <a:endParaRPr lang="de-DE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019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902" y="2811869"/>
            <a:ext cx="5089924" cy="3365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042" y="2855913"/>
            <a:ext cx="4890359" cy="3236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2" name="Picture 7" descr="GDH_intr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3" t="11510" r="18480" b="60077"/>
          <a:stretch>
            <a:fillRect/>
          </a:stretch>
        </p:blipFill>
        <p:spPr bwMode="auto">
          <a:xfrm>
            <a:off x="4391123" y="1030289"/>
            <a:ext cx="4881563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363" name="Object 6"/>
          <p:cNvGraphicFramePr>
            <a:graphicFrameLocks noChangeAspect="1"/>
          </p:cNvGraphicFramePr>
          <p:nvPr/>
        </p:nvGraphicFramePr>
        <p:xfrm>
          <a:off x="1495425" y="1154113"/>
          <a:ext cx="1728788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5" imgW="1002865" imgH="228501" progId="Equation.3">
                  <p:embed/>
                </p:oleObj>
              </mc:Choice>
              <mc:Fallback>
                <p:oleObj name="Formel" r:id="rId5" imgW="1002865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5425" y="1154113"/>
                        <a:ext cx="1728788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4" name="Text Box 7"/>
          <p:cNvSpPr txBox="1">
            <a:spLocks noChangeArrowheads="1"/>
          </p:cNvSpPr>
          <p:nvPr/>
        </p:nvSpPr>
        <p:spPr bwMode="auto">
          <a:xfrm>
            <a:off x="393902" y="1147764"/>
            <a:ext cx="107593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800" u="sng">
                <a:solidFill>
                  <a:srgbClr val="000000"/>
                </a:solidFill>
              </a:rPr>
              <a:t>reaction</a:t>
            </a:r>
            <a:r>
              <a:rPr lang="en-US" sz="2000" u="sng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713223" y="1603375"/>
            <a:ext cx="266771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600" dirty="0">
                <a:solidFill>
                  <a:schemeClr val="accent6"/>
                </a:solidFill>
              </a:rPr>
              <a:t>circularly polarized photons</a:t>
            </a:r>
          </a:p>
        </p:txBody>
      </p:sp>
      <p:sp>
        <p:nvSpPr>
          <p:cNvPr id="15366" name="Text Box 9"/>
          <p:cNvSpPr txBox="1">
            <a:spLocks noChangeArrowheads="1"/>
          </p:cNvSpPr>
          <p:nvPr/>
        </p:nvSpPr>
        <p:spPr bwMode="auto">
          <a:xfrm>
            <a:off x="702605" y="1939925"/>
            <a:ext cx="28937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600" dirty="0">
                <a:solidFill>
                  <a:srgbClr val="C00000"/>
                </a:solidFill>
              </a:rPr>
              <a:t>longitudinally polarized proton</a:t>
            </a:r>
          </a:p>
        </p:txBody>
      </p:sp>
      <p:sp>
        <p:nvSpPr>
          <p:cNvPr id="15369" name="Text Box 6"/>
          <p:cNvSpPr txBox="1">
            <a:spLocks noChangeArrowheads="1"/>
          </p:cNvSpPr>
          <p:nvPr/>
        </p:nvSpPr>
        <p:spPr bwMode="auto">
          <a:xfrm>
            <a:off x="3804867" y="6237289"/>
            <a:ext cx="105189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b="1" dirty="0">
                <a:solidFill>
                  <a:srgbClr val="FF3300"/>
                </a:solidFill>
              </a:rPr>
              <a:t>__ </a:t>
            </a:r>
            <a:r>
              <a:rPr lang="de-DE" sz="1600" b="1" dirty="0">
                <a:solidFill>
                  <a:srgbClr val="000000"/>
                </a:solidFill>
              </a:rPr>
              <a:t> </a:t>
            </a:r>
            <a:r>
              <a:rPr lang="de-DE" sz="1600" dirty="0" err="1">
                <a:solidFill>
                  <a:srgbClr val="000000"/>
                </a:solidFill>
              </a:rPr>
              <a:t>BnGa</a:t>
            </a:r>
            <a:endParaRPr lang="de-DE" sz="1600" b="1" i="1" dirty="0">
              <a:solidFill>
                <a:srgbClr val="000000"/>
              </a:solidFill>
            </a:endParaRPr>
          </a:p>
        </p:txBody>
      </p:sp>
      <p:sp>
        <p:nvSpPr>
          <p:cNvPr id="15370" name="Text Box 7"/>
          <p:cNvSpPr txBox="1">
            <a:spLocks noChangeArrowheads="1"/>
          </p:cNvSpPr>
          <p:nvPr/>
        </p:nvSpPr>
        <p:spPr bwMode="auto">
          <a:xfrm>
            <a:off x="5570631" y="6237312"/>
            <a:ext cx="10631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b="1" dirty="0">
                <a:solidFill>
                  <a:srgbClr val="3366FF"/>
                </a:solidFill>
              </a:rPr>
              <a:t>__  </a:t>
            </a:r>
            <a:r>
              <a:rPr lang="de-DE" sz="1600" dirty="0">
                <a:solidFill>
                  <a:srgbClr val="000000"/>
                </a:solidFill>
              </a:rPr>
              <a:t>SAID </a:t>
            </a:r>
            <a:endParaRPr lang="de-DE" sz="1600" b="1" i="1" dirty="0">
              <a:solidFill>
                <a:srgbClr val="000000"/>
              </a:solidFill>
            </a:endParaRPr>
          </a:p>
        </p:txBody>
      </p:sp>
      <p:sp>
        <p:nvSpPr>
          <p:cNvPr id="15371" name="Text Box 8"/>
          <p:cNvSpPr txBox="1">
            <a:spLocks noChangeArrowheads="1"/>
          </p:cNvSpPr>
          <p:nvPr/>
        </p:nvSpPr>
        <p:spPr bwMode="auto">
          <a:xfrm>
            <a:off x="7324295" y="6237289"/>
            <a:ext cx="10406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b="1" dirty="0">
                <a:solidFill>
                  <a:srgbClr val="000000"/>
                </a:solidFill>
              </a:rPr>
              <a:t>__  </a:t>
            </a:r>
            <a:r>
              <a:rPr lang="de-DE" sz="1600" dirty="0">
                <a:solidFill>
                  <a:srgbClr val="000000"/>
                </a:solidFill>
              </a:rPr>
              <a:t>MAID</a:t>
            </a:r>
            <a:endParaRPr lang="de-DE" sz="1600" b="1" i="1" dirty="0">
              <a:solidFill>
                <a:srgbClr val="000000"/>
              </a:solidFill>
            </a:endParaRPr>
          </a:p>
        </p:txBody>
      </p:sp>
      <p:sp>
        <p:nvSpPr>
          <p:cNvPr id="15372" name="Text Box 9"/>
          <p:cNvSpPr txBox="1">
            <a:spLocks noChangeArrowheads="1"/>
          </p:cNvSpPr>
          <p:nvPr/>
        </p:nvSpPr>
        <p:spPr bwMode="auto">
          <a:xfrm>
            <a:off x="342983" y="6309410"/>
            <a:ext cx="324138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en-US" sz="1600" u="sng" dirty="0">
                <a:solidFill>
                  <a:srgbClr val="000000"/>
                </a:solidFill>
              </a:rPr>
              <a:t>Partial wave analysis predictions :</a:t>
            </a:r>
          </a:p>
        </p:txBody>
      </p:sp>
      <p:sp>
        <p:nvSpPr>
          <p:cNvPr id="15373" name="Text Box 7"/>
          <p:cNvSpPr txBox="1">
            <a:spLocks noChangeArrowheads="1"/>
          </p:cNvSpPr>
          <p:nvPr/>
        </p:nvSpPr>
        <p:spPr bwMode="auto">
          <a:xfrm>
            <a:off x="486916" y="2648099"/>
            <a:ext cx="3796296" cy="27699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dirty="0">
                <a:solidFill>
                  <a:srgbClr val="000000"/>
                </a:solidFill>
              </a:rPr>
              <a:t>CBELSA/TAPS </a:t>
            </a:r>
            <a:r>
              <a:rPr lang="en-US" sz="1200" dirty="0"/>
              <a:t>, </a:t>
            </a:r>
            <a:r>
              <a:rPr lang="de-DE" altLang="de-DE" sz="1200" i="1" dirty="0">
                <a:latin typeface="Droid Serif" pitchFamily="18" charset="0"/>
              </a:rPr>
              <a:t>M. Gottschall, PRL 112 (2014), 012003</a:t>
            </a:r>
            <a:endParaRPr lang="en-US" sz="1200" dirty="0"/>
          </a:p>
        </p:txBody>
      </p:sp>
      <p:sp>
        <p:nvSpPr>
          <p:cNvPr id="15374" name="Text Box 11"/>
          <p:cNvSpPr txBox="1">
            <a:spLocks noChangeArrowheads="1"/>
          </p:cNvSpPr>
          <p:nvPr/>
        </p:nvSpPr>
        <p:spPr bwMode="auto">
          <a:xfrm>
            <a:off x="3586162" y="3028950"/>
            <a:ext cx="62388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2000" dirty="0">
                <a:solidFill>
                  <a:srgbClr val="C00000"/>
                </a:solidFill>
                <a:latin typeface="Symbol" pitchFamily="18" charset="2"/>
              </a:rPr>
              <a:t>s</a:t>
            </a:r>
            <a:r>
              <a:rPr lang="de-DE" sz="2000" baseline="-25000" dirty="0">
                <a:solidFill>
                  <a:srgbClr val="C00000"/>
                </a:solidFill>
              </a:rPr>
              <a:t>1/2 </a:t>
            </a:r>
          </a:p>
        </p:txBody>
      </p:sp>
      <p:sp>
        <p:nvSpPr>
          <p:cNvPr id="15375" name="Text Box 11"/>
          <p:cNvSpPr txBox="1">
            <a:spLocks noChangeArrowheads="1"/>
          </p:cNvSpPr>
          <p:nvPr/>
        </p:nvSpPr>
        <p:spPr bwMode="auto">
          <a:xfrm>
            <a:off x="8479871" y="2997200"/>
            <a:ext cx="5757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2000">
                <a:solidFill>
                  <a:srgbClr val="C00000"/>
                </a:solidFill>
                <a:latin typeface="Symbol" pitchFamily="18" charset="2"/>
              </a:rPr>
              <a:t>s</a:t>
            </a:r>
            <a:r>
              <a:rPr lang="de-DE" sz="2000" baseline="-25000">
                <a:solidFill>
                  <a:srgbClr val="C00000"/>
                </a:solidFill>
              </a:rPr>
              <a:t>3/2</a:t>
            </a: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0" y="116067"/>
            <a:ext cx="9902825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Helicity Dependent Cross Section for p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  <a:cs typeface="Arial" charset="0"/>
              </a:rPr>
              <a:t>p</a:t>
            </a:r>
            <a:r>
              <a:rPr lang="en-US" sz="3200" b="1" baseline="3000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  <a:cs typeface="Arial" charset="0"/>
              </a:rPr>
              <a:t>0</a:t>
            </a:r>
            <a:endParaRPr lang="en-US" sz="3200" b="1" baseline="30000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Arial" charset="0"/>
            </a:endParaRPr>
          </a:p>
        </p:txBody>
      </p:sp>
      <p:sp>
        <p:nvSpPr>
          <p:cNvPr id="15377" name="Text Box 29"/>
          <p:cNvSpPr txBox="1">
            <a:spLocks noChangeArrowheads="1"/>
          </p:cNvSpPr>
          <p:nvPr/>
        </p:nvSpPr>
        <p:spPr bwMode="auto">
          <a:xfrm>
            <a:off x="1135086" y="3429003"/>
            <a:ext cx="18742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de-DE" sz="1400" b="1" dirty="0">
                <a:solidFill>
                  <a:srgbClr val="000000"/>
                </a:solidFill>
              </a:rPr>
              <a:t>2. </a:t>
            </a:r>
            <a:r>
              <a:rPr lang="de-DE" sz="1400" b="1" dirty="0" err="1">
                <a:solidFill>
                  <a:srgbClr val="000000"/>
                </a:solidFill>
              </a:rPr>
              <a:t>resonance</a:t>
            </a:r>
            <a:r>
              <a:rPr lang="de-DE" sz="1400" b="1" dirty="0">
                <a:solidFill>
                  <a:srgbClr val="000000"/>
                </a:solidFill>
              </a:rPr>
              <a:t> </a:t>
            </a:r>
            <a:r>
              <a:rPr lang="de-DE" sz="1400" b="1" dirty="0" err="1">
                <a:solidFill>
                  <a:srgbClr val="000000"/>
                </a:solidFill>
              </a:rPr>
              <a:t>region</a:t>
            </a:r>
            <a:endParaRPr lang="de-DE" sz="1400" b="1" dirty="0">
              <a:solidFill>
                <a:srgbClr val="000000"/>
              </a:solidFill>
            </a:endParaRPr>
          </a:p>
        </p:txBody>
      </p:sp>
      <p:sp>
        <p:nvSpPr>
          <p:cNvPr id="15378" name="Text Box 29"/>
          <p:cNvSpPr txBox="1">
            <a:spLocks noChangeArrowheads="1"/>
          </p:cNvSpPr>
          <p:nvPr/>
        </p:nvSpPr>
        <p:spPr bwMode="auto">
          <a:xfrm>
            <a:off x="1495132" y="4345168"/>
            <a:ext cx="18742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de-DE" sz="1400" b="1" dirty="0">
                <a:solidFill>
                  <a:srgbClr val="000000"/>
                </a:solidFill>
              </a:rPr>
              <a:t>3. </a:t>
            </a:r>
            <a:r>
              <a:rPr lang="de-DE" sz="1400" b="1" dirty="0" err="1">
                <a:solidFill>
                  <a:srgbClr val="000000"/>
                </a:solidFill>
              </a:rPr>
              <a:t>resonance</a:t>
            </a:r>
            <a:r>
              <a:rPr lang="de-DE" sz="1400" b="1" dirty="0">
                <a:solidFill>
                  <a:srgbClr val="000000"/>
                </a:solidFill>
              </a:rPr>
              <a:t> </a:t>
            </a:r>
            <a:r>
              <a:rPr lang="de-DE" sz="1400" b="1" dirty="0" err="1">
                <a:solidFill>
                  <a:srgbClr val="000000"/>
                </a:solidFill>
              </a:rPr>
              <a:t>region</a:t>
            </a:r>
            <a:endParaRPr lang="de-DE" sz="1400" b="1" dirty="0">
              <a:solidFill>
                <a:srgbClr val="000000"/>
              </a:solidFill>
            </a:endParaRPr>
          </a:p>
        </p:txBody>
      </p:sp>
      <p:sp>
        <p:nvSpPr>
          <p:cNvPr id="15379" name="Text Box 29"/>
          <p:cNvSpPr txBox="1">
            <a:spLocks noChangeArrowheads="1"/>
          </p:cNvSpPr>
          <p:nvPr/>
        </p:nvSpPr>
        <p:spPr bwMode="auto">
          <a:xfrm>
            <a:off x="5959621" y="3069140"/>
            <a:ext cx="18742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de-DE" sz="1400" b="1" dirty="0">
                <a:solidFill>
                  <a:srgbClr val="000000"/>
                </a:solidFill>
              </a:rPr>
              <a:t>2. </a:t>
            </a:r>
            <a:r>
              <a:rPr lang="de-DE" sz="1400" b="1" dirty="0" err="1">
                <a:solidFill>
                  <a:srgbClr val="000000"/>
                </a:solidFill>
              </a:rPr>
              <a:t>resonance</a:t>
            </a:r>
            <a:r>
              <a:rPr lang="de-DE" sz="1400" b="1" dirty="0">
                <a:solidFill>
                  <a:srgbClr val="000000"/>
                </a:solidFill>
              </a:rPr>
              <a:t> </a:t>
            </a:r>
            <a:r>
              <a:rPr lang="de-DE" sz="1400" b="1" dirty="0" err="1">
                <a:solidFill>
                  <a:srgbClr val="000000"/>
                </a:solidFill>
              </a:rPr>
              <a:t>region</a:t>
            </a:r>
            <a:endParaRPr lang="de-DE" sz="1400" b="1" dirty="0">
              <a:solidFill>
                <a:srgbClr val="000000"/>
              </a:solidFill>
            </a:endParaRPr>
          </a:p>
        </p:txBody>
      </p:sp>
      <p:sp>
        <p:nvSpPr>
          <p:cNvPr id="15380" name="Text Box 29"/>
          <p:cNvSpPr txBox="1">
            <a:spLocks noChangeArrowheads="1"/>
          </p:cNvSpPr>
          <p:nvPr/>
        </p:nvSpPr>
        <p:spPr bwMode="auto">
          <a:xfrm>
            <a:off x="6751716" y="3716344"/>
            <a:ext cx="18742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de-DE" sz="1400" b="1" dirty="0">
                <a:solidFill>
                  <a:srgbClr val="000000"/>
                </a:solidFill>
              </a:rPr>
              <a:t>3. </a:t>
            </a:r>
            <a:r>
              <a:rPr lang="de-DE" sz="1400" b="1" dirty="0" err="1">
                <a:solidFill>
                  <a:srgbClr val="000000"/>
                </a:solidFill>
              </a:rPr>
              <a:t>resonance</a:t>
            </a:r>
            <a:r>
              <a:rPr lang="de-DE" sz="1400" b="1" dirty="0">
                <a:solidFill>
                  <a:srgbClr val="000000"/>
                </a:solidFill>
              </a:rPr>
              <a:t> </a:t>
            </a:r>
            <a:r>
              <a:rPr lang="de-DE" sz="1400" b="1" dirty="0" err="1">
                <a:solidFill>
                  <a:srgbClr val="000000"/>
                </a:solidFill>
              </a:rPr>
              <a:t>region</a:t>
            </a:r>
            <a:endParaRPr lang="de-DE" sz="1400" b="1" dirty="0">
              <a:solidFill>
                <a:srgbClr val="000000"/>
              </a:solidFill>
            </a:endParaRPr>
          </a:p>
        </p:txBody>
      </p:sp>
      <p:sp>
        <p:nvSpPr>
          <p:cNvPr id="15381" name="Text Box 29"/>
          <p:cNvSpPr txBox="1">
            <a:spLocks noChangeArrowheads="1"/>
          </p:cNvSpPr>
          <p:nvPr/>
        </p:nvSpPr>
        <p:spPr bwMode="auto">
          <a:xfrm>
            <a:off x="7543902" y="4437243"/>
            <a:ext cx="18742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de-DE" sz="1400" b="1">
                <a:solidFill>
                  <a:srgbClr val="000000"/>
                </a:solidFill>
              </a:rPr>
              <a:t>4. resonance region</a:t>
            </a:r>
          </a:p>
        </p:txBody>
      </p:sp>
      <p:sp>
        <p:nvSpPr>
          <p:cNvPr id="15382" name="Text Box 29"/>
          <p:cNvSpPr txBox="1">
            <a:spLocks noChangeArrowheads="1"/>
          </p:cNvSpPr>
          <p:nvPr/>
        </p:nvSpPr>
        <p:spPr bwMode="auto">
          <a:xfrm>
            <a:off x="2647253" y="4797332"/>
            <a:ext cx="18742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de-DE" sz="1400" b="1" dirty="0">
                <a:solidFill>
                  <a:srgbClr val="000000"/>
                </a:solidFill>
              </a:rPr>
              <a:t>4. </a:t>
            </a:r>
            <a:r>
              <a:rPr lang="de-DE" sz="1400" b="1" dirty="0" err="1">
                <a:solidFill>
                  <a:srgbClr val="000000"/>
                </a:solidFill>
              </a:rPr>
              <a:t>resonance</a:t>
            </a:r>
            <a:r>
              <a:rPr lang="de-DE" sz="1400" b="1" dirty="0">
                <a:solidFill>
                  <a:srgbClr val="000000"/>
                </a:solidFill>
              </a:rPr>
              <a:t> </a:t>
            </a:r>
            <a:r>
              <a:rPr lang="de-DE" sz="1400" b="1" dirty="0" err="1">
                <a:solidFill>
                  <a:srgbClr val="000000"/>
                </a:solidFill>
              </a:rPr>
              <a:t>region</a:t>
            </a:r>
            <a:endParaRPr lang="de-DE" sz="1400" b="1" dirty="0">
              <a:solidFill>
                <a:srgbClr val="000000"/>
              </a:solidFill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2287124" y="4725298"/>
            <a:ext cx="4083169" cy="14875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l"/>
            <a:r>
              <a:rPr lang="de-DE" sz="1600" u="sng" dirty="0" err="1"/>
              <a:t>Helicity</a:t>
            </a:r>
            <a:r>
              <a:rPr lang="de-DE" sz="1600" u="sng" dirty="0"/>
              <a:t> </a:t>
            </a:r>
            <a:r>
              <a:rPr lang="de-DE" sz="1600" u="sng" dirty="0" err="1"/>
              <a:t>dependent</a:t>
            </a:r>
            <a:r>
              <a:rPr lang="de-DE" sz="1600" u="sng" dirty="0"/>
              <a:t> </a:t>
            </a:r>
            <a:r>
              <a:rPr lang="de-DE" sz="1600" u="sng" dirty="0" err="1"/>
              <a:t>cross</a:t>
            </a:r>
            <a:r>
              <a:rPr lang="de-DE" sz="1600" u="sng" dirty="0"/>
              <a:t> </a:t>
            </a:r>
            <a:r>
              <a:rPr lang="de-DE" sz="1600" u="sng" dirty="0" err="1"/>
              <a:t>section</a:t>
            </a:r>
            <a:endParaRPr lang="de-DE" sz="1600" u="sng" dirty="0"/>
          </a:p>
          <a:p>
            <a:pPr algn="l"/>
            <a:r>
              <a:rPr lang="de-DE" sz="1600" dirty="0">
                <a:solidFill>
                  <a:schemeClr val="accent6"/>
                </a:solidFill>
              </a:rPr>
              <a:t> </a:t>
            </a:r>
            <a:r>
              <a:rPr lang="de-DE" sz="1600" dirty="0">
                <a:solidFill>
                  <a:schemeClr val="accent6"/>
                </a:solidFill>
                <a:latin typeface="Symbol" pitchFamily="18" charset="2"/>
              </a:rPr>
              <a:t>s</a:t>
            </a:r>
            <a:r>
              <a:rPr lang="de-DE" sz="1600" baseline="-25000" dirty="0">
                <a:solidFill>
                  <a:schemeClr val="accent6"/>
                </a:solidFill>
              </a:rPr>
              <a:t>1/2  </a:t>
            </a:r>
            <a:r>
              <a:rPr lang="de-DE" sz="1600" dirty="0">
                <a:solidFill>
                  <a:schemeClr val="accent6"/>
                </a:solidFill>
              </a:rPr>
              <a:t>~ |A(P</a:t>
            </a:r>
            <a:r>
              <a:rPr lang="de-DE" sz="1600" baseline="-25000" dirty="0">
                <a:solidFill>
                  <a:schemeClr val="accent6"/>
                </a:solidFill>
              </a:rPr>
              <a:t>33</a:t>
            </a:r>
            <a:r>
              <a:rPr lang="de-DE" sz="1600" dirty="0">
                <a:solidFill>
                  <a:schemeClr val="accent6"/>
                </a:solidFill>
              </a:rPr>
              <a:t>)|</a:t>
            </a:r>
            <a:r>
              <a:rPr lang="de-DE" sz="1600" baseline="30000" dirty="0">
                <a:solidFill>
                  <a:schemeClr val="accent6"/>
                </a:solidFill>
              </a:rPr>
              <a:t>2</a:t>
            </a:r>
            <a:r>
              <a:rPr lang="de-DE" sz="1600" dirty="0">
                <a:solidFill>
                  <a:schemeClr val="accent6"/>
                </a:solidFill>
              </a:rPr>
              <a:t> +</a:t>
            </a:r>
            <a:r>
              <a:rPr lang="de-DE" sz="1600" baseline="-25000" dirty="0">
                <a:solidFill>
                  <a:schemeClr val="accent6"/>
                </a:solidFill>
              </a:rPr>
              <a:t> </a:t>
            </a:r>
            <a:r>
              <a:rPr lang="de-DE" sz="1600" dirty="0">
                <a:solidFill>
                  <a:schemeClr val="accent6"/>
                </a:solidFill>
              </a:rPr>
              <a:t> |A(D</a:t>
            </a:r>
            <a:r>
              <a:rPr lang="de-DE" sz="1600" baseline="-25000" dirty="0">
                <a:solidFill>
                  <a:schemeClr val="accent6"/>
                </a:solidFill>
              </a:rPr>
              <a:t>13</a:t>
            </a:r>
            <a:r>
              <a:rPr lang="de-DE" sz="1600" dirty="0">
                <a:solidFill>
                  <a:schemeClr val="accent6"/>
                </a:solidFill>
              </a:rPr>
              <a:t>)|</a:t>
            </a:r>
            <a:r>
              <a:rPr lang="de-DE" sz="1600" baseline="30000" dirty="0">
                <a:solidFill>
                  <a:schemeClr val="accent6"/>
                </a:solidFill>
              </a:rPr>
              <a:t>2</a:t>
            </a:r>
            <a:r>
              <a:rPr lang="de-DE" sz="1600" dirty="0">
                <a:solidFill>
                  <a:schemeClr val="accent6"/>
                </a:solidFill>
              </a:rPr>
              <a:t> + |A(F</a:t>
            </a:r>
            <a:r>
              <a:rPr lang="de-DE" sz="1600" baseline="-25000" dirty="0">
                <a:solidFill>
                  <a:schemeClr val="accent6"/>
                </a:solidFill>
              </a:rPr>
              <a:t>15</a:t>
            </a:r>
            <a:r>
              <a:rPr lang="de-DE" sz="1600" dirty="0">
                <a:solidFill>
                  <a:schemeClr val="accent6"/>
                </a:solidFill>
              </a:rPr>
              <a:t>)|</a:t>
            </a:r>
            <a:r>
              <a:rPr lang="de-DE" sz="1600" baseline="30000" dirty="0">
                <a:solidFill>
                  <a:schemeClr val="accent6"/>
                </a:solidFill>
              </a:rPr>
              <a:t>2 </a:t>
            </a:r>
            <a:r>
              <a:rPr lang="de-DE" sz="1600" dirty="0">
                <a:solidFill>
                  <a:schemeClr val="accent6"/>
                </a:solidFill>
              </a:rPr>
              <a:t>+ …..</a:t>
            </a:r>
          </a:p>
          <a:p>
            <a:pPr algn="l"/>
            <a:endParaRPr lang="de-DE" sz="1600" baseline="30000" dirty="0">
              <a:solidFill>
                <a:schemeClr val="accent6"/>
              </a:solidFill>
            </a:endParaRPr>
          </a:p>
          <a:p>
            <a:pPr algn="l"/>
            <a:r>
              <a:rPr lang="de-DE" sz="1600" dirty="0">
                <a:solidFill>
                  <a:schemeClr val="accent6"/>
                </a:solidFill>
              </a:rPr>
              <a:t>+ </a:t>
            </a:r>
            <a:r>
              <a:rPr lang="de-DE" sz="1600" dirty="0" err="1">
                <a:solidFill>
                  <a:schemeClr val="accent6"/>
                </a:solidFill>
              </a:rPr>
              <a:t>Interference</a:t>
            </a:r>
            <a:r>
              <a:rPr lang="de-DE" sz="1600" dirty="0">
                <a:solidFill>
                  <a:schemeClr val="accent6"/>
                </a:solidFill>
              </a:rPr>
              <a:t> </a:t>
            </a:r>
            <a:r>
              <a:rPr lang="de-DE" sz="1600" dirty="0" err="1">
                <a:solidFill>
                  <a:schemeClr val="accent6"/>
                </a:solidFill>
              </a:rPr>
              <a:t>terms</a:t>
            </a:r>
            <a:r>
              <a:rPr lang="de-DE" sz="1600" dirty="0">
                <a:solidFill>
                  <a:schemeClr val="accent6"/>
                </a:solidFill>
              </a:rPr>
              <a:t> </a:t>
            </a:r>
            <a:r>
              <a:rPr lang="de-DE" sz="1600" dirty="0" err="1">
                <a:solidFill>
                  <a:schemeClr val="accent6"/>
                </a:solidFill>
              </a:rPr>
              <a:t>with</a:t>
            </a:r>
            <a:r>
              <a:rPr lang="de-DE" sz="1600" dirty="0">
                <a:solidFill>
                  <a:schemeClr val="accent6"/>
                </a:solidFill>
              </a:rPr>
              <a:t> same </a:t>
            </a:r>
            <a:r>
              <a:rPr lang="de-DE" sz="1600" dirty="0" err="1">
                <a:solidFill>
                  <a:schemeClr val="accent6"/>
                </a:solidFill>
              </a:rPr>
              <a:t>L</a:t>
            </a:r>
            <a:r>
              <a:rPr lang="de-DE" sz="1600" dirty="0" err="1">
                <a:solidFill>
                  <a:schemeClr val="accent6"/>
                </a:solidFill>
                <a:latin typeface="Symbol" panose="05050102010706020507" pitchFamily="18" charset="2"/>
              </a:rPr>
              <a:t>p</a:t>
            </a:r>
            <a:endParaRPr lang="de-DE" sz="1600" dirty="0">
              <a:solidFill>
                <a:schemeClr val="accent6"/>
              </a:solidFill>
            </a:endParaRPr>
          </a:p>
          <a:p>
            <a:pPr algn="l"/>
            <a:endParaRPr lang="de-DE" sz="1600" dirty="0">
              <a:solidFill>
                <a:schemeClr val="accent6"/>
              </a:solidFill>
            </a:endParaRPr>
          </a:p>
          <a:p>
            <a:pPr algn="l"/>
            <a:r>
              <a:rPr lang="de-DE" sz="1600" dirty="0"/>
              <a:t>like</a:t>
            </a:r>
            <a:r>
              <a:rPr lang="de-DE" sz="1600" dirty="0">
                <a:solidFill>
                  <a:schemeClr val="accent6"/>
                </a:solidFill>
              </a:rPr>
              <a:t>  E</a:t>
            </a:r>
            <a:r>
              <a:rPr lang="de-DE" sz="1600" baseline="-25000" dirty="0">
                <a:solidFill>
                  <a:schemeClr val="accent6"/>
                </a:solidFill>
              </a:rPr>
              <a:t>1+ </a:t>
            </a:r>
            <a:r>
              <a:rPr lang="de-DE" sz="1600" dirty="0">
                <a:solidFill>
                  <a:schemeClr val="accent6"/>
                </a:solidFill>
              </a:rPr>
              <a:t>M</a:t>
            </a:r>
            <a:r>
              <a:rPr lang="de-DE" sz="1600" baseline="-25000" dirty="0">
                <a:solidFill>
                  <a:schemeClr val="accent6"/>
                </a:solidFill>
              </a:rPr>
              <a:t>1+  </a:t>
            </a:r>
            <a:r>
              <a:rPr lang="de-DE" sz="1600" dirty="0" err="1">
                <a:solidFill>
                  <a:schemeClr val="accent6"/>
                </a:solidFill>
              </a:rPr>
              <a:t>for</a:t>
            </a:r>
            <a:r>
              <a:rPr lang="de-DE" sz="1600" dirty="0">
                <a:solidFill>
                  <a:schemeClr val="accent6"/>
                </a:solidFill>
              </a:rPr>
              <a:t> P</a:t>
            </a:r>
            <a:r>
              <a:rPr lang="de-DE" sz="1600" baseline="-25000" dirty="0">
                <a:solidFill>
                  <a:schemeClr val="accent6"/>
                </a:solidFill>
              </a:rPr>
              <a:t>33</a:t>
            </a:r>
            <a:r>
              <a:rPr lang="de-DE" sz="1600" dirty="0">
                <a:solidFill>
                  <a:schemeClr val="accent6"/>
                </a:solidFill>
              </a:rPr>
              <a:t>  </a:t>
            </a:r>
            <a:r>
              <a:rPr lang="de-DE" sz="1600" dirty="0" err="1"/>
              <a:t>or</a:t>
            </a:r>
            <a:r>
              <a:rPr lang="de-DE" sz="1600" dirty="0"/>
              <a:t> </a:t>
            </a:r>
            <a:r>
              <a:rPr lang="de-DE" sz="1600" dirty="0">
                <a:solidFill>
                  <a:schemeClr val="accent6"/>
                </a:solidFill>
              </a:rPr>
              <a:t>   E</a:t>
            </a:r>
            <a:r>
              <a:rPr lang="de-DE" sz="1600" baseline="-25000" dirty="0">
                <a:solidFill>
                  <a:schemeClr val="accent6"/>
                </a:solidFill>
              </a:rPr>
              <a:t>2-</a:t>
            </a:r>
            <a:r>
              <a:rPr lang="de-DE" sz="1600" dirty="0">
                <a:solidFill>
                  <a:schemeClr val="accent6"/>
                </a:solidFill>
              </a:rPr>
              <a:t> M</a:t>
            </a:r>
            <a:r>
              <a:rPr lang="de-DE" sz="1600" baseline="-25000" dirty="0">
                <a:solidFill>
                  <a:schemeClr val="accent6"/>
                </a:solidFill>
              </a:rPr>
              <a:t>2-</a:t>
            </a:r>
            <a:r>
              <a:rPr lang="de-DE" sz="1600" dirty="0">
                <a:solidFill>
                  <a:schemeClr val="accent6"/>
                </a:solidFill>
              </a:rPr>
              <a:t>  </a:t>
            </a:r>
            <a:r>
              <a:rPr lang="de-DE" sz="1600" dirty="0" err="1">
                <a:solidFill>
                  <a:schemeClr val="accent6"/>
                </a:solidFill>
              </a:rPr>
              <a:t>for</a:t>
            </a:r>
            <a:r>
              <a:rPr lang="de-DE" sz="1600" dirty="0">
                <a:solidFill>
                  <a:schemeClr val="accent6"/>
                </a:solidFill>
              </a:rPr>
              <a:t> D</a:t>
            </a:r>
            <a:r>
              <a:rPr lang="de-DE" sz="1600" baseline="-25000" dirty="0">
                <a:solidFill>
                  <a:schemeClr val="accent6"/>
                </a:solidFill>
              </a:rPr>
              <a:t>13</a:t>
            </a:r>
            <a:r>
              <a:rPr lang="de-DE" sz="1600" dirty="0">
                <a:solidFill>
                  <a:schemeClr val="accent6"/>
                </a:solidFill>
              </a:rPr>
              <a:t>  </a:t>
            </a:r>
            <a:endParaRPr lang="de-DE" sz="1600" baseline="300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862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11"/>
          <p:cNvSpPr txBox="1">
            <a:spLocks noChangeArrowheads="1"/>
          </p:cNvSpPr>
          <p:nvPr/>
        </p:nvSpPr>
        <p:spPr bwMode="auto">
          <a:xfrm>
            <a:off x="541826" y="2308225"/>
            <a:ext cx="12410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2000" dirty="0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de-DE" sz="2000" baseline="-25000" dirty="0">
                <a:solidFill>
                  <a:srgbClr val="000000"/>
                </a:solidFill>
              </a:rPr>
              <a:t>1/2 </a:t>
            </a:r>
            <a:r>
              <a:rPr lang="de-DE" sz="2000" dirty="0">
                <a:solidFill>
                  <a:srgbClr val="000000"/>
                </a:solidFill>
              </a:rPr>
              <a:t> - </a:t>
            </a:r>
            <a:r>
              <a:rPr lang="de-DE" sz="2000" dirty="0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de-DE" sz="2000" baseline="-25000" dirty="0">
                <a:solidFill>
                  <a:srgbClr val="000000"/>
                </a:solidFill>
              </a:rPr>
              <a:t>3/2</a:t>
            </a:r>
          </a:p>
        </p:txBody>
      </p:sp>
      <p:sp>
        <p:nvSpPr>
          <p:cNvPr id="16389" name="Text Box 6"/>
          <p:cNvSpPr txBox="1">
            <a:spLocks noChangeArrowheads="1"/>
          </p:cNvSpPr>
          <p:nvPr/>
        </p:nvSpPr>
        <p:spPr bwMode="auto">
          <a:xfrm>
            <a:off x="112267" y="4887913"/>
            <a:ext cx="105189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b="1" dirty="0">
                <a:solidFill>
                  <a:srgbClr val="FF3300"/>
                </a:solidFill>
              </a:rPr>
              <a:t>__</a:t>
            </a:r>
            <a:r>
              <a:rPr lang="de-DE" sz="1600" b="1" dirty="0"/>
              <a:t>  </a:t>
            </a:r>
            <a:r>
              <a:rPr lang="de-DE" sz="1600" dirty="0" err="1"/>
              <a:t>BnGa</a:t>
            </a:r>
            <a:endParaRPr lang="de-DE" sz="1600" b="1" i="1" dirty="0"/>
          </a:p>
        </p:txBody>
      </p:sp>
      <p:sp>
        <p:nvSpPr>
          <p:cNvPr id="16390" name="Text Box 7"/>
          <p:cNvSpPr txBox="1">
            <a:spLocks noChangeArrowheads="1"/>
          </p:cNvSpPr>
          <p:nvPr/>
        </p:nvSpPr>
        <p:spPr bwMode="auto">
          <a:xfrm>
            <a:off x="115031" y="5373688"/>
            <a:ext cx="112082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b="1" dirty="0">
                <a:solidFill>
                  <a:srgbClr val="3366FF"/>
                </a:solidFill>
              </a:rPr>
              <a:t>__  </a:t>
            </a:r>
            <a:r>
              <a:rPr lang="de-DE" sz="1600" dirty="0"/>
              <a:t>SAID  </a:t>
            </a:r>
            <a:endParaRPr lang="de-DE" sz="1600" b="1" i="1" dirty="0"/>
          </a:p>
        </p:txBody>
      </p:sp>
      <p:sp>
        <p:nvSpPr>
          <p:cNvPr id="16391" name="Text Box 8"/>
          <p:cNvSpPr txBox="1">
            <a:spLocks noChangeArrowheads="1"/>
          </p:cNvSpPr>
          <p:nvPr/>
        </p:nvSpPr>
        <p:spPr bwMode="auto">
          <a:xfrm>
            <a:off x="169435" y="5875338"/>
            <a:ext cx="10406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b="1" dirty="0"/>
              <a:t>__  </a:t>
            </a:r>
            <a:r>
              <a:rPr lang="de-DE" sz="1600" dirty="0"/>
              <a:t>MAID</a:t>
            </a:r>
            <a:endParaRPr lang="de-DE" sz="1600" b="1" i="1" dirty="0"/>
          </a:p>
        </p:txBody>
      </p:sp>
      <p:sp>
        <p:nvSpPr>
          <p:cNvPr id="16392" name="Text Box 9"/>
          <p:cNvSpPr txBox="1">
            <a:spLocks noChangeArrowheads="1"/>
          </p:cNvSpPr>
          <p:nvPr/>
        </p:nvSpPr>
        <p:spPr bwMode="auto">
          <a:xfrm>
            <a:off x="-103166" y="4221317"/>
            <a:ext cx="209704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600" u="sng" dirty="0"/>
              <a:t>Partial wave analysis</a:t>
            </a:r>
          </a:p>
          <a:p>
            <a:r>
              <a:rPr lang="en-US" sz="1600" u="sng" dirty="0"/>
              <a:t>prediction:</a:t>
            </a:r>
          </a:p>
        </p:txBody>
      </p:sp>
      <p:sp>
        <p:nvSpPr>
          <p:cNvPr id="16393" name="Text Box 11"/>
          <p:cNvSpPr txBox="1">
            <a:spLocks noChangeArrowheads="1"/>
          </p:cNvSpPr>
          <p:nvPr/>
        </p:nvSpPr>
        <p:spPr bwMode="auto">
          <a:xfrm>
            <a:off x="533921" y="2671763"/>
            <a:ext cx="12346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2000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de-DE" sz="2000" baseline="-25000">
                <a:solidFill>
                  <a:srgbClr val="000000"/>
                </a:solidFill>
              </a:rPr>
              <a:t>1/2 </a:t>
            </a:r>
            <a:r>
              <a:rPr lang="de-DE" sz="2000">
                <a:solidFill>
                  <a:srgbClr val="000000"/>
                </a:solidFill>
              </a:rPr>
              <a:t>+ </a:t>
            </a:r>
            <a:r>
              <a:rPr lang="de-DE" sz="2000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de-DE" sz="2000" baseline="-25000">
                <a:solidFill>
                  <a:srgbClr val="000000"/>
                </a:solidFill>
              </a:rPr>
              <a:t>3/2</a:t>
            </a:r>
          </a:p>
        </p:txBody>
      </p:sp>
      <p:cxnSp>
        <p:nvCxnSpPr>
          <p:cNvPr id="16394" name="Gerade Verbindung 15"/>
          <p:cNvCxnSpPr>
            <a:cxnSpLocks noChangeShapeType="1"/>
          </p:cNvCxnSpPr>
          <p:nvPr/>
        </p:nvCxnSpPr>
        <p:spPr bwMode="auto">
          <a:xfrm>
            <a:off x="617835" y="2708275"/>
            <a:ext cx="10795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-20902" y="2492375"/>
            <a:ext cx="5757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2000">
                <a:solidFill>
                  <a:srgbClr val="000000"/>
                </a:solidFill>
              </a:rPr>
              <a:t>E =</a:t>
            </a:r>
            <a:endParaRPr lang="de-DE" sz="2000" baseline="-25000">
              <a:solidFill>
                <a:srgbClr val="000000"/>
              </a:solidFill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6" y="115888"/>
            <a:ext cx="9920288" cy="584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CBELSA/TAPS: Helicity Asymmetry E for p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  <a:cs typeface="Arial" charset="0"/>
              </a:rPr>
              <a:t>p</a:t>
            </a:r>
            <a:r>
              <a:rPr lang="en-US" sz="3200" b="1" baseline="3000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  <a:cs typeface="Arial" charset="0"/>
              </a:rPr>
              <a:t>0</a:t>
            </a:r>
            <a:endParaRPr lang="en-US" sz="3200" b="1" baseline="30000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Arial" charset="0"/>
            </a:endParaRPr>
          </a:p>
        </p:txBody>
      </p:sp>
      <p:graphicFrame>
        <p:nvGraphicFramePr>
          <p:cNvPr id="16397" name="Object 9"/>
          <p:cNvGraphicFramePr>
            <a:graphicFrameLocks noChangeAspect="1"/>
          </p:cNvGraphicFramePr>
          <p:nvPr/>
        </p:nvGraphicFramePr>
        <p:xfrm>
          <a:off x="1679575" y="839791"/>
          <a:ext cx="1616075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2" imgW="1002865" imgH="228501" progId="Equation.3">
                  <p:embed/>
                </p:oleObj>
              </mc:Choice>
              <mc:Fallback>
                <p:oleObj name="Formel" r:id="rId2" imgW="1002865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9575" y="839791"/>
                        <a:ext cx="1616075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8" name="Text Box 10"/>
          <p:cNvSpPr txBox="1">
            <a:spLocks noChangeArrowheads="1"/>
          </p:cNvSpPr>
          <p:nvPr/>
        </p:nvSpPr>
        <p:spPr bwMode="auto">
          <a:xfrm>
            <a:off x="626177" y="836613"/>
            <a:ext cx="9717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600" u="sng"/>
              <a:t>reaction:</a:t>
            </a:r>
          </a:p>
        </p:txBody>
      </p:sp>
      <p:pic>
        <p:nvPicPr>
          <p:cNvPr id="16399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788" y="1719263"/>
            <a:ext cx="8064500" cy="502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86" name="Text Box 7"/>
          <p:cNvSpPr txBox="1">
            <a:spLocks noChangeArrowheads="1"/>
          </p:cNvSpPr>
          <p:nvPr/>
        </p:nvSpPr>
        <p:spPr bwMode="auto">
          <a:xfrm>
            <a:off x="5950926" y="1495971"/>
            <a:ext cx="3753014" cy="27699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dirty="0">
                <a:solidFill>
                  <a:srgbClr val="000000"/>
                </a:solidFill>
              </a:rPr>
              <a:t>CBELSA/TAPS, </a:t>
            </a:r>
            <a:r>
              <a:rPr lang="de-DE" altLang="de-DE" sz="1200" i="1" dirty="0">
                <a:latin typeface="Droid Serif" pitchFamily="18" charset="0"/>
              </a:rPr>
              <a:t>M. Gottschall, PRL 112 (2014), 012003</a:t>
            </a:r>
            <a:endParaRPr lang="en-US" sz="1200" dirty="0"/>
          </a:p>
        </p:txBody>
      </p:sp>
      <p:sp>
        <p:nvSpPr>
          <p:cNvPr id="16" name="Textfeld 15"/>
          <p:cNvSpPr txBox="1"/>
          <p:nvPr/>
        </p:nvSpPr>
        <p:spPr>
          <a:xfrm>
            <a:off x="3310395" y="3237565"/>
            <a:ext cx="4881465" cy="14875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l"/>
            <a:r>
              <a:rPr lang="en-US" sz="1600" u="sng" dirty="0"/>
              <a:t>Angular distributions</a:t>
            </a:r>
            <a:endParaRPr lang="en-US" sz="1600" dirty="0">
              <a:solidFill>
                <a:schemeClr val="accent6"/>
              </a:solidFill>
            </a:endParaRPr>
          </a:p>
          <a:p>
            <a:pPr algn="l"/>
            <a:endParaRPr lang="en-US" sz="1600" baseline="30000" dirty="0">
              <a:solidFill>
                <a:schemeClr val="accent6"/>
              </a:solidFill>
            </a:endParaRPr>
          </a:p>
          <a:p>
            <a:pPr algn="l"/>
            <a:r>
              <a:rPr lang="en-US" sz="1600" dirty="0">
                <a:solidFill>
                  <a:schemeClr val="accent6"/>
                </a:solidFill>
              </a:rPr>
              <a:t>Sensitive to interference terms with different </a:t>
            </a:r>
            <a:r>
              <a:rPr lang="en-US" sz="1600" dirty="0" err="1">
                <a:solidFill>
                  <a:schemeClr val="accent6"/>
                </a:solidFill>
              </a:rPr>
              <a:t>L</a:t>
            </a:r>
            <a:r>
              <a:rPr lang="en-US" sz="1600" dirty="0" err="1">
                <a:solidFill>
                  <a:schemeClr val="accent6"/>
                </a:solidFill>
                <a:latin typeface="Symbol" panose="05050102010706020507" pitchFamily="18" charset="2"/>
              </a:rPr>
              <a:t>p</a:t>
            </a:r>
            <a:endParaRPr lang="en-US" sz="1600" dirty="0">
              <a:solidFill>
                <a:schemeClr val="accent6"/>
              </a:solidFill>
            </a:endParaRPr>
          </a:p>
          <a:p>
            <a:pPr algn="l"/>
            <a:endParaRPr lang="en-US" sz="1600" dirty="0">
              <a:solidFill>
                <a:schemeClr val="accent6"/>
              </a:solidFill>
            </a:endParaRPr>
          </a:p>
          <a:p>
            <a:pPr algn="l"/>
            <a:r>
              <a:rPr lang="en-US" sz="1600" dirty="0">
                <a:solidFill>
                  <a:schemeClr val="accent6"/>
                </a:solidFill>
              </a:rPr>
              <a:t>Highest sensitivity to small resonance contributions </a:t>
            </a:r>
          </a:p>
          <a:p>
            <a:pPr algn="l"/>
            <a:r>
              <a:rPr lang="en-US" sz="1600" dirty="0">
                <a:solidFill>
                  <a:schemeClr val="accent6"/>
                </a:solidFill>
              </a:rPr>
              <a:t>  </a:t>
            </a:r>
            <a:endParaRPr lang="en-US" sz="1600" baseline="300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74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 txBox="1">
            <a:spLocks noChangeArrowheads="1"/>
          </p:cNvSpPr>
          <p:nvPr/>
        </p:nvSpPr>
        <p:spPr bwMode="auto">
          <a:xfrm>
            <a:off x="0" y="116068"/>
            <a:ext cx="9902825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Impact of the new polarization data</a:t>
            </a:r>
            <a:endParaRPr lang="en-US" sz="3200" b="1" baseline="30000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nhaltsplatzhalter 5" descr="ResonanceScheme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79"/>
          <a:stretch>
            <a:fillRect/>
          </a:stretch>
        </p:blipFill>
        <p:spPr bwMode="auto">
          <a:xfrm>
            <a:off x="143321" y="836712"/>
            <a:ext cx="4664075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198438" y="3861048"/>
            <a:ext cx="7887073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buFont typeface="Symbol" pitchFamily="18" charset="2"/>
              <a:buNone/>
            </a:pPr>
            <a:r>
              <a:rPr lang="en-US" sz="1600" dirty="0">
                <a:solidFill>
                  <a:srgbClr val="000000"/>
                </a:solidFill>
              </a:rPr>
              <a:t>Which </a:t>
            </a:r>
            <a:r>
              <a:rPr lang="en-US" sz="1600" dirty="0" err="1">
                <a:solidFill>
                  <a:schemeClr val="accent6"/>
                </a:solidFill>
              </a:rPr>
              <a:t>L</a:t>
            </a:r>
            <a:r>
              <a:rPr lang="en-US" sz="1600" baseline="-25000" dirty="0" err="1">
                <a:solidFill>
                  <a:schemeClr val="accent6"/>
                </a:solidFill>
              </a:rPr>
              <a:t>max</a:t>
            </a:r>
            <a:r>
              <a:rPr lang="en-US" sz="1600" dirty="0">
                <a:solidFill>
                  <a:srgbClr val="000000"/>
                </a:solidFill>
              </a:rPr>
              <a:t> is seen in the new polarization data ? </a:t>
            </a:r>
            <a:r>
              <a:rPr lang="en-US" sz="1600" dirty="0"/>
              <a:t> 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-&gt;</a:t>
            </a:r>
            <a:r>
              <a:rPr lang="en-US" sz="1600" dirty="0"/>
              <a:t>  </a:t>
            </a:r>
            <a:r>
              <a:rPr lang="en-US" sz="1600" dirty="0">
                <a:solidFill>
                  <a:srgbClr val="000000"/>
                </a:solidFill>
              </a:rPr>
              <a:t>Search for missing resonances</a:t>
            </a:r>
            <a:endParaRPr lang="en-US" sz="1600" baseline="-25000" dirty="0">
              <a:solidFill>
                <a:srgbClr val="FF0000"/>
              </a:solidFill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198884" y="4314592"/>
            <a:ext cx="7148666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buFont typeface="Symbol" pitchFamily="18" charset="2"/>
              <a:buNone/>
            </a:pPr>
            <a:r>
              <a:rPr lang="en-US" sz="1600" dirty="0" err="1">
                <a:solidFill>
                  <a:schemeClr val="accent6"/>
                </a:solidFill>
              </a:rPr>
              <a:t>L</a:t>
            </a:r>
            <a:r>
              <a:rPr lang="en-US" sz="1600" baseline="-25000" dirty="0" err="1">
                <a:solidFill>
                  <a:schemeClr val="accent6"/>
                </a:solidFill>
              </a:rPr>
              <a:t>max</a:t>
            </a:r>
            <a:r>
              <a:rPr lang="en-US" sz="1600" dirty="0">
                <a:solidFill>
                  <a:schemeClr val="accent6"/>
                </a:solidFill>
              </a:rPr>
              <a:t> = 0 </a:t>
            </a:r>
            <a:r>
              <a:rPr lang="en-US" sz="1600" dirty="0">
                <a:solidFill>
                  <a:srgbClr val="000000"/>
                </a:solidFill>
              </a:rPr>
              <a:t>, </a:t>
            </a:r>
            <a:r>
              <a:rPr lang="en-US" sz="1600" dirty="0">
                <a:solidFill>
                  <a:srgbClr val="C00000"/>
                </a:solidFill>
              </a:rPr>
              <a:t>S-wave</a:t>
            </a:r>
            <a:r>
              <a:rPr lang="en-US" sz="1600" dirty="0">
                <a:solidFill>
                  <a:srgbClr val="000000"/>
                </a:solidFill>
              </a:rPr>
              <a:t> ,  resonances in S-wave: S</a:t>
            </a:r>
            <a:r>
              <a:rPr lang="en-US" sz="1600" baseline="-25000" dirty="0">
                <a:solidFill>
                  <a:srgbClr val="000000"/>
                </a:solidFill>
              </a:rPr>
              <a:t>11</a:t>
            </a:r>
            <a:r>
              <a:rPr lang="en-US" sz="1600" dirty="0">
                <a:solidFill>
                  <a:srgbClr val="000000"/>
                </a:solidFill>
              </a:rPr>
              <a:t>(1535) , S</a:t>
            </a:r>
            <a:r>
              <a:rPr lang="en-US" sz="1600" baseline="-25000" dirty="0">
                <a:solidFill>
                  <a:srgbClr val="000000"/>
                </a:solidFill>
              </a:rPr>
              <a:t>11</a:t>
            </a:r>
            <a:r>
              <a:rPr lang="en-US" sz="1600" dirty="0">
                <a:solidFill>
                  <a:srgbClr val="000000"/>
                </a:solidFill>
              </a:rPr>
              <a:t>(1650) , S</a:t>
            </a:r>
            <a:r>
              <a:rPr lang="en-US" sz="1600" baseline="-25000" dirty="0">
                <a:solidFill>
                  <a:srgbClr val="000000"/>
                </a:solidFill>
              </a:rPr>
              <a:t>31</a:t>
            </a:r>
            <a:r>
              <a:rPr lang="en-US" sz="1600" dirty="0">
                <a:solidFill>
                  <a:srgbClr val="000000"/>
                </a:solidFill>
              </a:rPr>
              <a:t>(1620) </a:t>
            </a:r>
            <a:endParaRPr lang="en-US" sz="1600" baseline="-25000" dirty="0">
              <a:solidFill>
                <a:srgbClr val="FF0000"/>
              </a:solidFill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98885" y="4797152"/>
            <a:ext cx="8101363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buFont typeface="Symbol" pitchFamily="18" charset="2"/>
              <a:buNone/>
            </a:pPr>
            <a:r>
              <a:rPr lang="en-US" sz="1600" dirty="0" err="1">
                <a:solidFill>
                  <a:schemeClr val="accent6"/>
                </a:solidFill>
              </a:rPr>
              <a:t>L</a:t>
            </a:r>
            <a:r>
              <a:rPr lang="en-US" sz="1600" baseline="-25000" dirty="0" err="1">
                <a:solidFill>
                  <a:schemeClr val="accent6"/>
                </a:solidFill>
              </a:rPr>
              <a:t>max</a:t>
            </a:r>
            <a:r>
              <a:rPr lang="en-US" sz="1600" dirty="0">
                <a:solidFill>
                  <a:schemeClr val="accent6"/>
                </a:solidFill>
              </a:rPr>
              <a:t> = 1 </a:t>
            </a:r>
            <a:r>
              <a:rPr lang="en-US" sz="1600" dirty="0">
                <a:solidFill>
                  <a:srgbClr val="000000"/>
                </a:solidFill>
              </a:rPr>
              <a:t>, </a:t>
            </a:r>
            <a:r>
              <a:rPr lang="en-US" sz="1600" dirty="0">
                <a:solidFill>
                  <a:srgbClr val="C00000"/>
                </a:solidFill>
              </a:rPr>
              <a:t>P-wave</a:t>
            </a:r>
            <a:r>
              <a:rPr lang="en-US" sz="1600" dirty="0">
                <a:solidFill>
                  <a:srgbClr val="000000"/>
                </a:solidFill>
              </a:rPr>
              <a:t> ,  resonances in P-wave: P</a:t>
            </a:r>
            <a:r>
              <a:rPr lang="en-US" sz="1600" baseline="-25000" dirty="0">
                <a:solidFill>
                  <a:srgbClr val="000000"/>
                </a:solidFill>
              </a:rPr>
              <a:t>11</a:t>
            </a:r>
            <a:r>
              <a:rPr lang="en-US" sz="1600" dirty="0">
                <a:solidFill>
                  <a:srgbClr val="000000"/>
                </a:solidFill>
              </a:rPr>
              <a:t>(1440) , P</a:t>
            </a:r>
            <a:r>
              <a:rPr lang="en-US" sz="1600" baseline="-25000" dirty="0">
                <a:solidFill>
                  <a:srgbClr val="000000"/>
                </a:solidFill>
              </a:rPr>
              <a:t>13</a:t>
            </a:r>
            <a:r>
              <a:rPr lang="en-US" sz="1600" dirty="0">
                <a:solidFill>
                  <a:srgbClr val="000000"/>
                </a:solidFill>
              </a:rPr>
              <a:t>(1710) , P</a:t>
            </a:r>
            <a:r>
              <a:rPr lang="en-US" sz="1600" baseline="-25000" dirty="0">
                <a:solidFill>
                  <a:srgbClr val="000000"/>
                </a:solidFill>
              </a:rPr>
              <a:t>33</a:t>
            </a:r>
            <a:r>
              <a:rPr lang="en-US" sz="1600" dirty="0">
                <a:solidFill>
                  <a:srgbClr val="000000"/>
                </a:solidFill>
              </a:rPr>
              <a:t>(1232) , </a:t>
            </a:r>
            <a:r>
              <a:rPr lang="en-US" sz="1600" dirty="0">
                <a:solidFill>
                  <a:srgbClr val="FF0000"/>
                </a:solidFill>
              </a:rPr>
              <a:t>P</a:t>
            </a:r>
            <a:r>
              <a:rPr lang="en-US" sz="1600" baseline="-25000" dirty="0">
                <a:solidFill>
                  <a:srgbClr val="FF0000"/>
                </a:solidFill>
              </a:rPr>
              <a:t>31</a:t>
            </a:r>
            <a:r>
              <a:rPr lang="en-US" sz="1600" dirty="0">
                <a:solidFill>
                  <a:srgbClr val="FF0000"/>
                </a:solidFill>
              </a:rPr>
              <a:t>(?) ,   </a:t>
            </a:r>
            <a:endParaRPr lang="en-US" sz="1600" baseline="-25000" dirty="0">
              <a:solidFill>
                <a:srgbClr val="FF0000"/>
              </a:solidFill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198884" y="5301208"/>
            <a:ext cx="7947987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buFont typeface="Symbol" pitchFamily="18" charset="2"/>
              <a:buNone/>
            </a:pPr>
            <a:r>
              <a:rPr lang="en-US" sz="1600" dirty="0" err="1">
                <a:solidFill>
                  <a:schemeClr val="accent6"/>
                </a:solidFill>
              </a:rPr>
              <a:t>L</a:t>
            </a:r>
            <a:r>
              <a:rPr lang="en-US" sz="1600" baseline="-25000" dirty="0" err="1">
                <a:solidFill>
                  <a:schemeClr val="accent6"/>
                </a:solidFill>
              </a:rPr>
              <a:t>max</a:t>
            </a:r>
            <a:r>
              <a:rPr lang="en-US" sz="1600" dirty="0">
                <a:solidFill>
                  <a:schemeClr val="accent6"/>
                </a:solidFill>
              </a:rPr>
              <a:t> = 2 </a:t>
            </a:r>
            <a:r>
              <a:rPr lang="en-US" sz="1600" dirty="0">
                <a:solidFill>
                  <a:srgbClr val="000000"/>
                </a:solidFill>
              </a:rPr>
              <a:t>, </a:t>
            </a:r>
            <a:r>
              <a:rPr lang="en-US" sz="1600" dirty="0">
                <a:solidFill>
                  <a:srgbClr val="C00000"/>
                </a:solidFill>
              </a:rPr>
              <a:t>D-wave</a:t>
            </a:r>
            <a:r>
              <a:rPr lang="en-US" sz="1600" dirty="0">
                <a:solidFill>
                  <a:srgbClr val="000000"/>
                </a:solidFill>
              </a:rPr>
              <a:t> ,  resonances in D-wave: D</a:t>
            </a:r>
            <a:r>
              <a:rPr lang="en-US" sz="1600" baseline="-25000" dirty="0">
                <a:solidFill>
                  <a:srgbClr val="000000"/>
                </a:solidFill>
              </a:rPr>
              <a:t>13</a:t>
            </a:r>
            <a:r>
              <a:rPr lang="en-US" sz="1600" dirty="0">
                <a:solidFill>
                  <a:srgbClr val="000000"/>
                </a:solidFill>
              </a:rPr>
              <a:t>(1520), D</a:t>
            </a:r>
            <a:r>
              <a:rPr lang="en-US" sz="1600" baseline="-25000" dirty="0">
                <a:solidFill>
                  <a:srgbClr val="000000"/>
                </a:solidFill>
              </a:rPr>
              <a:t>15</a:t>
            </a:r>
            <a:r>
              <a:rPr lang="en-US" sz="1600" dirty="0">
                <a:solidFill>
                  <a:srgbClr val="000000"/>
                </a:solidFill>
              </a:rPr>
              <a:t>(1680), D</a:t>
            </a:r>
            <a:r>
              <a:rPr lang="en-US" sz="1600" baseline="-25000" dirty="0">
                <a:solidFill>
                  <a:srgbClr val="000000"/>
                </a:solidFill>
              </a:rPr>
              <a:t>33</a:t>
            </a:r>
            <a:r>
              <a:rPr lang="en-US" sz="1600" dirty="0">
                <a:solidFill>
                  <a:srgbClr val="000000"/>
                </a:solidFill>
              </a:rPr>
              <a:t>(1700) , </a:t>
            </a:r>
            <a:r>
              <a:rPr lang="en-US" sz="1600" dirty="0">
                <a:solidFill>
                  <a:srgbClr val="FF0000"/>
                </a:solidFill>
              </a:rPr>
              <a:t>D</a:t>
            </a:r>
            <a:r>
              <a:rPr lang="en-US" sz="1600" baseline="-25000" dirty="0">
                <a:solidFill>
                  <a:srgbClr val="FF0000"/>
                </a:solidFill>
              </a:rPr>
              <a:t>35</a:t>
            </a:r>
            <a:r>
              <a:rPr lang="en-US" sz="1600" dirty="0">
                <a:solidFill>
                  <a:srgbClr val="FF0000"/>
                </a:solidFill>
              </a:rPr>
              <a:t>(?),  </a:t>
            </a:r>
            <a:endParaRPr lang="en-US" sz="1600" baseline="-25000" dirty="0">
              <a:solidFill>
                <a:srgbClr val="FF0000"/>
              </a:solidFill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198884" y="5805418"/>
            <a:ext cx="8280920" cy="58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en-US" sz="1600" dirty="0" err="1">
                <a:solidFill>
                  <a:schemeClr val="accent6"/>
                </a:solidFill>
              </a:rPr>
              <a:t>L</a:t>
            </a:r>
            <a:r>
              <a:rPr lang="en-US" sz="1600" baseline="-25000" dirty="0" err="1">
                <a:solidFill>
                  <a:schemeClr val="accent6"/>
                </a:solidFill>
              </a:rPr>
              <a:t>max</a:t>
            </a:r>
            <a:r>
              <a:rPr lang="en-US" sz="1600" dirty="0">
                <a:solidFill>
                  <a:schemeClr val="accent6"/>
                </a:solidFill>
              </a:rPr>
              <a:t> = 3 </a:t>
            </a:r>
            <a:r>
              <a:rPr lang="en-US" sz="1600" dirty="0">
                <a:solidFill>
                  <a:srgbClr val="000000"/>
                </a:solidFill>
              </a:rPr>
              <a:t>, </a:t>
            </a:r>
            <a:r>
              <a:rPr lang="en-US" sz="1600" dirty="0">
                <a:solidFill>
                  <a:srgbClr val="C00000"/>
                </a:solidFill>
              </a:rPr>
              <a:t>F-wave</a:t>
            </a:r>
            <a:r>
              <a:rPr lang="en-US" sz="1600" dirty="0">
                <a:solidFill>
                  <a:srgbClr val="000000"/>
                </a:solidFill>
              </a:rPr>
              <a:t> ,  resonances in F-wave: F</a:t>
            </a:r>
            <a:r>
              <a:rPr lang="en-US" sz="1600" baseline="-25000" dirty="0">
                <a:solidFill>
                  <a:srgbClr val="000000"/>
                </a:solidFill>
              </a:rPr>
              <a:t>15</a:t>
            </a:r>
            <a:r>
              <a:rPr lang="en-US" sz="1600" dirty="0">
                <a:solidFill>
                  <a:srgbClr val="000000"/>
                </a:solidFill>
              </a:rPr>
              <a:t>(1680) , </a:t>
            </a:r>
            <a:r>
              <a:rPr lang="en-US" sz="1600" dirty="0">
                <a:solidFill>
                  <a:srgbClr val="FF0000"/>
                </a:solidFill>
              </a:rPr>
              <a:t>F</a:t>
            </a:r>
            <a:r>
              <a:rPr lang="en-US" sz="1600" baseline="-25000" dirty="0">
                <a:solidFill>
                  <a:srgbClr val="FF0000"/>
                </a:solidFill>
              </a:rPr>
              <a:t>17</a:t>
            </a:r>
            <a:r>
              <a:rPr lang="en-US" sz="1600" dirty="0">
                <a:solidFill>
                  <a:srgbClr val="FF0000"/>
                </a:solidFill>
              </a:rPr>
              <a:t>(?) </a:t>
            </a:r>
            <a:r>
              <a:rPr lang="en-US" sz="1600" dirty="0">
                <a:solidFill>
                  <a:srgbClr val="000000"/>
                </a:solidFill>
              </a:rPr>
              <a:t>, </a:t>
            </a:r>
            <a:r>
              <a:rPr lang="en-US" sz="1600" dirty="0">
                <a:solidFill>
                  <a:srgbClr val="FF0000"/>
                </a:solidFill>
              </a:rPr>
              <a:t>F</a:t>
            </a:r>
            <a:r>
              <a:rPr lang="en-US" sz="1600" baseline="-25000" dirty="0">
                <a:solidFill>
                  <a:srgbClr val="FF0000"/>
                </a:solidFill>
              </a:rPr>
              <a:t>35</a:t>
            </a:r>
            <a:r>
              <a:rPr lang="en-US" sz="1600" dirty="0">
                <a:solidFill>
                  <a:srgbClr val="FF0000"/>
                </a:solidFill>
              </a:rPr>
              <a:t>(?) </a:t>
            </a:r>
            <a:r>
              <a:rPr lang="en-US" sz="1600" dirty="0">
                <a:solidFill>
                  <a:srgbClr val="000000"/>
                </a:solidFill>
              </a:rPr>
              <a:t>, F</a:t>
            </a:r>
            <a:r>
              <a:rPr lang="en-US" sz="1600" baseline="-25000" dirty="0">
                <a:solidFill>
                  <a:srgbClr val="000000"/>
                </a:solidFill>
              </a:rPr>
              <a:t>37</a:t>
            </a:r>
            <a:r>
              <a:rPr lang="en-US" sz="1600" dirty="0">
                <a:solidFill>
                  <a:srgbClr val="000000"/>
                </a:solidFill>
              </a:rPr>
              <a:t>(1950) </a:t>
            </a:r>
            <a:endParaRPr lang="en-US" sz="1600" baseline="-25000" dirty="0">
              <a:solidFill>
                <a:srgbClr val="FF0000"/>
              </a:solidFill>
            </a:endParaRPr>
          </a:p>
          <a:p>
            <a:pPr algn="l"/>
            <a:r>
              <a:rPr lang="en-US" sz="1600" dirty="0">
                <a:solidFill>
                  <a:srgbClr val="000000"/>
                </a:solidFill>
              </a:rPr>
              <a:t>   </a:t>
            </a:r>
            <a:endParaRPr lang="en-US" sz="1600" baseline="-25000" dirty="0">
              <a:solidFill>
                <a:srgbClr val="FF0000"/>
              </a:solidFill>
            </a:endParaRP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198884" y="6309320"/>
            <a:ext cx="7704856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buFont typeface="Symbol" pitchFamily="18" charset="2"/>
              <a:buNone/>
            </a:pPr>
            <a:r>
              <a:rPr lang="en-US" sz="1600" dirty="0" err="1">
                <a:solidFill>
                  <a:schemeClr val="accent6"/>
                </a:solidFill>
              </a:rPr>
              <a:t>L</a:t>
            </a:r>
            <a:r>
              <a:rPr lang="en-US" sz="1600" baseline="-25000" dirty="0" err="1">
                <a:solidFill>
                  <a:schemeClr val="accent6"/>
                </a:solidFill>
              </a:rPr>
              <a:t>max</a:t>
            </a:r>
            <a:r>
              <a:rPr lang="en-US" sz="1600" dirty="0">
                <a:solidFill>
                  <a:schemeClr val="accent6"/>
                </a:solidFill>
              </a:rPr>
              <a:t> = 4 </a:t>
            </a:r>
            <a:r>
              <a:rPr lang="en-US" sz="1600" dirty="0">
                <a:solidFill>
                  <a:srgbClr val="000000"/>
                </a:solidFill>
              </a:rPr>
              <a:t>, </a:t>
            </a:r>
            <a:r>
              <a:rPr lang="en-US" sz="1600" dirty="0">
                <a:solidFill>
                  <a:srgbClr val="C00000"/>
                </a:solidFill>
              </a:rPr>
              <a:t>G-wave</a:t>
            </a:r>
            <a:r>
              <a:rPr lang="en-US" sz="1600" dirty="0">
                <a:solidFill>
                  <a:srgbClr val="000000"/>
                </a:solidFill>
              </a:rPr>
              <a:t> ,  resonances in G-wave: </a:t>
            </a:r>
            <a:r>
              <a:rPr lang="en-US" sz="1600" dirty="0">
                <a:solidFill>
                  <a:srgbClr val="FF0000"/>
                </a:solidFill>
              </a:rPr>
              <a:t>G</a:t>
            </a:r>
            <a:r>
              <a:rPr lang="en-US" sz="1600" baseline="-25000" dirty="0">
                <a:solidFill>
                  <a:srgbClr val="FF0000"/>
                </a:solidFill>
              </a:rPr>
              <a:t>17</a:t>
            </a:r>
            <a:r>
              <a:rPr lang="en-US" sz="1600" dirty="0">
                <a:solidFill>
                  <a:srgbClr val="FF0000"/>
                </a:solidFill>
              </a:rPr>
              <a:t>(?)</a:t>
            </a:r>
            <a:r>
              <a:rPr lang="en-US" sz="1600" dirty="0">
                <a:solidFill>
                  <a:srgbClr val="000000"/>
                </a:solidFill>
              </a:rPr>
              <a:t> , </a:t>
            </a:r>
            <a:r>
              <a:rPr lang="en-US" sz="1600" dirty="0">
                <a:solidFill>
                  <a:srgbClr val="FF0000"/>
                </a:solidFill>
              </a:rPr>
              <a:t>G</a:t>
            </a:r>
            <a:r>
              <a:rPr lang="en-US" sz="1600" baseline="-25000" dirty="0">
                <a:solidFill>
                  <a:srgbClr val="FF0000"/>
                </a:solidFill>
              </a:rPr>
              <a:t>19</a:t>
            </a:r>
            <a:r>
              <a:rPr lang="en-US" sz="1600" dirty="0">
                <a:solidFill>
                  <a:srgbClr val="FF0000"/>
                </a:solidFill>
              </a:rPr>
              <a:t>(?)</a:t>
            </a:r>
            <a:r>
              <a:rPr lang="en-US" sz="1600" dirty="0">
                <a:solidFill>
                  <a:srgbClr val="000000"/>
                </a:solidFill>
              </a:rPr>
              <a:t> , </a:t>
            </a:r>
            <a:r>
              <a:rPr lang="en-US" sz="1600" dirty="0">
                <a:solidFill>
                  <a:srgbClr val="FF0000"/>
                </a:solidFill>
              </a:rPr>
              <a:t>G</a:t>
            </a:r>
            <a:r>
              <a:rPr lang="en-US" sz="1600" baseline="-25000" dirty="0">
                <a:solidFill>
                  <a:srgbClr val="FF0000"/>
                </a:solidFill>
              </a:rPr>
              <a:t>37</a:t>
            </a:r>
            <a:r>
              <a:rPr lang="en-US" sz="1600" dirty="0">
                <a:solidFill>
                  <a:srgbClr val="FF0000"/>
                </a:solidFill>
              </a:rPr>
              <a:t>(?)</a:t>
            </a:r>
            <a:r>
              <a:rPr lang="en-US" sz="1600" dirty="0">
                <a:solidFill>
                  <a:srgbClr val="000000"/>
                </a:solidFill>
              </a:rPr>
              <a:t> , </a:t>
            </a:r>
            <a:r>
              <a:rPr lang="en-US" sz="1600" dirty="0">
                <a:solidFill>
                  <a:srgbClr val="FF0000"/>
                </a:solidFill>
              </a:rPr>
              <a:t>G</a:t>
            </a:r>
            <a:r>
              <a:rPr lang="en-US" sz="1600" baseline="-25000" dirty="0">
                <a:solidFill>
                  <a:srgbClr val="FF0000"/>
                </a:solidFill>
              </a:rPr>
              <a:t>39</a:t>
            </a:r>
            <a:r>
              <a:rPr lang="en-US" sz="1600" dirty="0">
                <a:solidFill>
                  <a:srgbClr val="FF0000"/>
                </a:solidFill>
              </a:rPr>
              <a:t>(?) </a:t>
            </a:r>
            <a:endParaRPr lang="en-US" sz="1600" baseline="-25000" dirty="0">
              <a:solidFill>
                <a:srgbClr val="FF0000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518" y="797511"/>
            <a:ext cx="4464497" cy="29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29"/>
          <p:cNvSpPr txBox="1">
            <a:spLocks noChangeArrowheads="1"/>
          </p:cNvSpPr>
          <p:nvPr/>
        </p:nvSpPr>
        <p:spPr bwMode="auto">
          <a:xfrm>
            <a:off x="6823709" y="1124898"/>
            <a:ext cx="18742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de-DE" sz="1400" b="1" dirty="0">
                <a:solidFill>
                  <a:srgbClr val="000000"/>
                </a:solidFill>
              </a:rPr>
              <a:t>2. </a:t>
            </a:r>
            <a:r>
              <a:rPr lang="de-DE" sz="1400" b="1" dirty="0" err="1">
                <a:solidFill>
                  <a:srgbClr val="000000"/>
                </a:solidFill>
              </a:rPr>
              <a:t>resonance</a:t>
            </a:r>
            <a:r>
              <a:rPr lang="de-DE" sz="1400" b="1" dirty="0">
                <a:solidFill>
                  <a:srgbClr val="000000"/>
                </a:solidFill>
              </a:rPr>
              <a:t> </a:t>
            </a:r>
            <a:r>
              <a:rPr lang="de-DE" sz="1400" b="1" dirty="0" err="1">
                <a:solidFill>
                  <a:srgbClr val="000000"/>
                </a:solidFill>
              </a:rPr>
              <a:t>region</a:t>
            </a:r>
            <a:endParaRPr lang="de-DE" sz="1400" b="1" dirty="0">
              <a:solidFill>
                <a:srgbClr val="000000"/>
              </a:solidFill>
            </a:endParaRPr>
          </a:p>
        </p:txBody>
      </p:sp>
      <p:sp>
        <p:nvSpPr>
          <p:cNvPr id="13" name="Text Box 29"/>
          <p:cNvSpPr txBox="1">
            <a:spLocks noChangeArrowheads="1"/>
          </p:cNvSpPr>
          <p:nvPr/>
        </p:nvSpPr>
        <p:spPr bwMode="auto">
          <a:xfrm>
            <a:off x="7327760" y="1753072"/>
            <a:ext cx="18742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de-DE" sz="1400" b="1" dirty="0">
                <a:solidFill>
                  <a:srgbClr val="000000"/>
                </a:solidFill>
              </a:rPr>
              <a:t>3. </a:t>
            </a:r>
            <a:r>
              <a:rPr lang="de-DE" sz="1400" b="1" dirty="0" err="1">
                <a:solidFill>
                  <a:srgbClr val="000000"/>
                </a:solidFill>
              </a:rPr>
              <a:t>resonance</a:t>
            </a:r>
            <a:r>
              <a:rPr lang="de-DE" sz="1400" b="1" dirty="0">
                <a:solidFill>
                  <a:srgbClr val="000000"/>
                </a:solidFill>
              </a:rPr>
              <a:t> </a:t>
            </a:r>
            <a:r>
              <a:rPr lang="de-DE" sz="1400" b="1" dirty="0" err="1">
                <a:solidFill>
                  <a:srgbClr val="000000"/>
                </a:solidFill>
              </a:rPr>
              <a:t>region</a:t>
            </a:r>
            <a:endParaRPr lang="de-DE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498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4E70A-1BF2-D178-94ED-D086FBC82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>
            <a:extLst>
              <a:ext uri="{FF2B5EF4-FFF2-40B4-BE49-F238E27FC236}">
                <a16:creationId xmlns:a16="http://schemas.microsoft.com/office/drawing/2014/main" id="{37468A3C-55A7-6355-BBC6-5F2EA06C7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412" y="3933056"/>
            <a:ext cx="4442496" cy="2908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71B6DE0-D80D-365A-5025-099AEF142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08241"/>
            <a:ext cx="4663379" cy="2977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feil nach unten 4">
            <a:extLst>
              <a:ext uri="{FF2B5EF4-FFF2-40B4-BE49-F238E27FC236}">
                <a16:creationId xmlns:a16="http://schemas.microsoft.com/office/drawing/2014/main" id="{F34DD114-48EE-F066-F853-AE41E6B84056}"/>
              </a:ext>
            </a:extLst>
          </p:cNvPr>
          <p:cNvSpPr/>
          <p:nvPr/>
        </p:nvSpPr>
        <p:spPr bwMode="auto">
          <a:xfrm>
            <a:off x="6869336" y="4293096"/>
            <a:ext cx="242316" cy="834392"/>
          </a:xfrm>
          <a:prstGeom prst="downArrow">
            <a:avLst/>
          </a:prstGeom>
          <a:solidFill>
            <a:srgbClr val="FF3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sp>
        <p:nvSpPr>
          <p:cNvPr id="12" name="Pfeil nach unten 11">
            <a:extLst>
              <a:ext uri="{FF2B5EF4-FFF2-40B4-BE49-F238E27FC236}">
                <a16:creationId xmlns:a16="http://schemas.microsoft.com/office/drawing/2014/main" id="{C9C5B042-2D55-8931-E834-0550E808DC16}"/>
              </a:ext>
            </a:extLst>
          </p:cNvPr>
          <p:cNvSpPr/>
          <p:nvPr/>
        </p:nvSpPr>
        <p:spPr bwMode="auto">
          <a:xfrm>
            <a:off x="2044800" y="4293096"/>
            <a:ext cx="242316" cy="834392"/>
          </a:xfrm>
          <a:prstGeom prst="downArrow">
            <a:avLst/>
          </a:prstGeom>
          <a:solidFill>
            <a:srgbClr val="FF3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pic>
        <p:nvPicPr>
          <p:cNvPr id="72707" name="Picture 3">
            <a:extLst>
              <a:ext uri="{FF2B5EF4-FFF2-40B4-BE49-F238E27FC236}">
                <a16:creationId xmlns:a16="http://schemas.microsoft.com/office/drawing/2014/main" id="{C45E7400-260F-9C42-890C-409C17F93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" y="700664"/>
            <a:ext cx="4419926" cy="316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7">
            <a:extLst>
              <a:ext uri="{FF2B5EF4-FFF2-40B4-BE49-F238E27FC236}">
                <a16:creationId xmlns:a16="http://schemas.microsoft.com/office/drawing/2014/main" id="{87770E13-2DF2-D221-A9FD-2E508958A9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2009" y="1135931"/>
            <a:ext cx="1041375" cy="27699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en-US" sz="1200" dirty="0">
                <a:solidFill>
                  <a:srgbClr val="000000"/>
                </a:solidFill>
              </a:rPr>
              <a:t>GRAAL data</a:t>
            </a:r>
          </a:p>
        </p:txBody>
      </p:sp>
      <p:sp>
        <p:nvSpPr>
          <p:cNvPr id="15" name="Text Box 7">
            <a:extLst>
              <a:ext uri="{FF2B5EF4-FFF2-40B4-BE49-F238E27FC236}">
                <a16:creationId xmlns:a16="http://schemas.microsoft.com/office/drawing/2014/main" id="{DF8EB032-97E6-6ACA-DDAF-C81E7DD4E8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969" y="1362254"/>
            <a:ext cx="14205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b="1" dirty="0">
                <a:solidFill>
                  <a:srgbClr val="00B050"/>
                </a:solidFill>
              </a:rPr>
              <a:t> </a:t>
            </a:r>
            <a:r>
              <a:rPr lang="de-DE" sz="1600" b="1" dirty="0">
                <a:solidFill>
                  <a:srgbClr val="0070C0"/>
                </a:solidFill>
              </a:rPr>
              <a:t>___</a:t>
            </a:r>
            <a:r>
              <a:rPr lang="de-DE" sz="1600" b="1" dirty="0">
                <a:solidFill>
                  <a:srgbClr val="3399FF"/>
                </a:solidFill>
              </a:rPr>
              <a:t> </a:t>
            </a:r>
            <a:r>
              <a:rPr lang="de-DE" sz="1600" b="1" dirty="0">
                <a:solidFill>
                  <a:srgbClr val="3366FF"/>
                </a:solidFill>
              </a:rPr>
              <a:t> </a:t>
            </a:r>
            <a:r>
              <a:rPr lang="de-DE" sz="1600" dirty="0" err="1">
                <a:solidFill>
                  <a:srgbClr val="000000"/>
                </a:solidFill>
              </a:rPr>
              <a:t>L</a:t>
            </a:r>
            <a:r>
              <a:rPr lang="de-DE" sz="1600" baseline="-25000" dirty="0" err="1">
                <a:solidFill>
                  <a:srgbClr val="000000"/>
                </a:solidFill>
              </a:rPr>
              <a:t>max</a:t>
            </a:r>
            <a:r>
              <a:rPr lang="de-DE" sz="1600" dirty="0">
                <a:solidFill>
                  <a:srgbClr val="000000"/>
                </a:solidFill>
              </a:rPr>
              <a:t> = 2</a:t>
            </a:r>
            <a:endParaRPr lang="de-DE" sz="1600" b="1" i="1" dirty="0">
              <a:solidFill>
                <a:srgbClr val="000000"/>
              </a:solidFill>
            </a:endParaRPr>
          </a:p>
        </p:txBody>
      </p:sp>
      <p:sp>
        <p:nvSpPr>
          <p:cNvPr id="16" name="Text Box 7">
            <a:extLst>
              <a:ext uri="{FF2B5EF4-FFF2-40B4-BE49-F238E27FC236}">
                <a16:creationId xmlns:a16="http://schemas.microsoft.com/office/drawing/2014/main" id="{26779A6F-9935-7B20-8C84-47E08649B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969" y="1650286"/>
            <a:ext cx="14205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b="1" dirty="0">
                <a:solidFill>
                  <a:srgbClr val="00B050"/>
                </a:solidFill>
              </a:rPr>
              <a:t> </a:t>
            </a:r>
            <a:r>
              <a:rPr lang="de-DE" sz="1600" b="1" dirty="0">
                <a:solidFill>
                  <a:srgbClr val="FF0000"/>
                </a:solidFill>
              </a:rPr>
              <a:t>___</a:t>
            </a:r>
            <a:r>
              <a:rPr lang="de-DE" sz="1600" b="1" dirty="0">
                <a:solidFill>
                  <a:srgbClr val="3399FF"/>
                </a:solidFill>
              </a:rPr>
              <a:t> </a:t>
            </a:r>
            <a:r>
              <a:rPr lang="de-DE" sz="1600" b="1" dirty="0">
                <a:solidFill>
                  <a:srgbClr val="3366FF"/>
                </a:solidFill>
              </a:rPr>
              <a:t> </a:t>
            </a:r>
            <a:r>
              <a:rPr lang="de-DE" sz="1600" dirty="0" err="1">
                <a:solidFill>
                  <a:srgbClr val="000000"/>
                </a:solidFill>
              </a:rPr>
              <a:t>L</a:t>
            </a:r>
            <a:r>
              <a:rPr lang="de-DE" sz="1600" baseline="-25000" dirty="0" err="1">
                <a:solidFill>
                  <a:srgbClr val="000000"/>
                </a:solidFill>
              </a:rPr>
              <a:t>max</a:t>
            </a:r>
            <a:r>
              <a:rPr lang="de-DE" sz="1600" dirty="0">
                <a:solidFill>
                  <a:srgbClr val="000000"/>
                </a:solidFill>
              </a:rPr>
              <a:t> = 3</a:t>
            </a:r>
            <a:endParaRPr lang="de-DE" sz="1600" b="1" i="1" dirty="0">
              <a:solidFill>
                <a:srgbClr val="000000"/>
              </a:solidFill>
            </a:endParaRPr>
          </a:p>
        </p:txBody>
      </p:sp>
      <p:sp>
        <p:nvSpPr>
          <p:cNvPr id="17" name="Text Box 7">
            <a:extLst>
              <a:ext uri="{FF2B5EF4-FFF2-40B4-BE49-F238E27FC236}">
                <a16:creationId xmlns:a16="http://schemas.microsoft.com/office/drawing/2014/main" id="{4CB8B30B-6FF2-960E-29FB-D27374908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969" y="1938318"/>
            <a:ext cx="14205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b="1" dirty="0">
                <a:solidFill>
                  <a:srgbClr val="00B050"/>
                </a:solidFill>
              </a:rPr>
              <a:t> </a:t>
            </a:r>
            <a:r>
              <a:rPr lang="de-DE" sz="1600" b="1" dirty="0">
                <a:solidFill>
                  <a:srgbClr val="F977E0"/>
                </a:solidFill>
              </a:rPr>
              <a:t>___</a:t>
            </a:r>
            <a:r>
              <a:rPr lang="de-DE" sz="1600" b="1" dirty="0">
                <a:solidFill>
                  <a:srgbClr val="3399FF"/>
                </a:solidFill>
              </a:rPr>
              <a:t> </a:t>
            </a:r>
            <a:r>
              <a:rPr lang="de-DE" sz="1600" b="1" dirty="0">
                <a:solidFill>
                  <a:srgbClr val="3366FF"/>
                </a:solidFill>
              </a:rPr>
              <a:t> </a:t>
            </a:r>
            <a:r>
              <a:rPr lang="de-DE" sz="1600" dirty="0" err="1">
                <a:solidFill>
                  <a:srgbClr val="000000"/>
                </a:solidFill>
              </a:rPr>
              <a:t>L</a:t>
            </a:r>
            <a:r>
              <a:rPr lang="de-DE" sz="1600" baseline="-25000" dirty="0" err="1">
                <a:solidFill>
                  <a:srgbClr val="000000"/>
                </a:solidFill>
              </a:rPr>
              <a:t>max</a:t>
            </a:r>
            <a:r>
              <a:rPr lang="de-DE" sz="1600" dirty="0">
                <a:solidFill>
                  <a:srgbClr val="000000"/>
                </a:solidFill>
              </a:rPr>
              <a:t> = 4</a:t>
            </a:r>
            <a:endParaRPr lang="de-DE" sz="1600" b="1" i="1" dirty="0">
              <a:solidFill>
                <a:srgbClr val="000000"/>
              </a:solidFill>
            </a:endParaRPr>
          </a:p>
        </p:txBody>
      </p:sp>
      <p:sp>
        <p:nvSpPr>
          <p:cNvPr id="18" name="Text Box 7">
            <a:extLst>
              <a:ext uri="{FF2B5EF4-FFF2-40B4-BE49-F238E27FC236}">
                <a16:creationId xmlns:a16="http://schemas.microsoft.com/office/drawing/2014/main" id="{878001AB-0112-48AD-EE48-1606CC058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969" y="1052736"/>
            <a:ext cx="14205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b="1" dirty="0">
                <a:solidFill>
                  <a:srgbClr val="00B050"/>
                </a:solidFill>
              </a:rPr>
              <a:t> </a:t>
            </a:r>
            <a:r>
              <a:rPr lang="de-DE" sz="1600" b="1" dirty="0">
                <a:solidFill>
                  <a:srgbClr val="92D050"/>
                </a:solidFill>
              </a:rPr>
              <a:t>___</a:t>
            </a:r>
            <a:r>
              <a:rPr lang="de-DE" sz="1600" b="1" dirty="0">
                <a:solidFill>
                  <a:srgbClr val="3399FF"/>
                </a:solidFill>
              </a:rPr>
              <a:t> </a:t>
            </a:r>
            <a:r>
              <a:rPr lang="de-DE" sz="1600" b="1" dirty="0">
                <a:solidFill>
                  <a:srgbClr val="3366FF"/>
                </a:solidFill>
              </a:rPr>
              <a:t> </a:t>
            </a:r>
            <a:r>
              <a:rPr lang="de-DE" sz="1600" dirty="0" err="1">
                <a:solidFill>
                  <a:srgbClr val="000000"/>
                </a:solidFill>
              </a:rPr>
              <a:t>L</a:t>
            </a:r>
            <a:r>
              <a:rPr lang="de-DE" sz="1600" baseline="-25000" dirty="0" err="1">
                <a:solidFill>
                  <a:srgbClr val="000000"/>
                </a:solidFill>
              </a:rPr>
              <a:t>max</a:t>
            </a:r>
            <a:r>
              <a:rPr lang="de-DE" sz="1600" dirty="0">
                <a:solidFill>
                  <a:srgbClr val="000000"/>
                </a:solidFill>
              </a:rPr>
              <a:t> = 1</a:t>
            </a:r>
            <a:endParaRPr lang="de-DE" sz="1600" b="1" i="1" dirty="0">
              <a:solidFill>
                <a:srgbClr val="000000"/>
              </a:solidFill>
            </a:endParaRPr>
          </a:p>
        </p:txBody>
      </p:sp>
      <p:sp>
        <p:nvSpPr>
          <p:cNvPr id="4" name="Text Box 6">
            <a:extLst>
              <a:ext uri="{FF2B5EF4-FFF2-40B4-BE49-F238E27FC236}">
                <a16:creationId xmlns:a16="http://schemas.microsoft.com/office/drawing/2014/main" id="{CFFD9982-CBC3-1430-B1A4-5AF13B411E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" y="116042"/>
            <a:ext cx="9902824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3200" b="1" baseline="-25000" dirty="0" err="1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Interpretation of 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  <a:cs typeface="Arial" charset="0"/>
              </a:rPr>
              <a:t>S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Asymmetry in p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p</a:t>
            </a:r>
            <a:r>
              <a:rPr lang="en-US" sz="3200" b="1" baseline="3000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0</a:t>
            </a:r>
            <a:endParaRPr lang="en-US" sz="3200" b="1" baseline="30000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C5DAC5D3-388D-7FC2-121B-F231590896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9774" y="1628800"/>
            <a:ext cx="3050749" cy="720080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9188F2C7-6CDA-9ABC-DE4D-A9340B334224}"/>
              </a:ext>
            </a:extLst>
          </p:cNvPr>
          <p:cNvSpPr txBox="1"/>
          <p:nvPr/>
        </p:nvSpPr>
        <p:spPr>
          <a:xfrm>
            <a:off x="5239444" y="1628800"/>
            <a:ext cx="4283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>
                <a:latin typeface="Symbol" panose="05050102010706020507" pitchFamily="18" charset="2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117090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412" y="3933056"/>
            <a:ext cx="4442496" cy="2908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33210"/>
            <a:ext cx="4598630" cy="292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0663"/>
            <a:ext cx="4519364" cy="3240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feil nach unten 4"/>
          <p:cNvSpPr/>
          <p:nvPr/>
        </p:nvSpPr>
        <p:spPr bwMode="auto">
          <a:xfrm>
            <a:off x="7733432" y="4754848"/>
            <a:ext cx="242316" cy="834392"/>
          </a:xfrm>
          <a:prstGeom prst="downArrow">
            <a:avLst/>
          </a:prstGeom>
          <a:solidFill>
            <a:srgbClr val="FF3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6032680" y="980729"/>
            <a:ext cx="3671261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en-US" sz="1800" dirty="0"/>
              <a:t>Significant L = 3 signal seen </a:t>
            </a:r>
          </a:p>
          <a:p>
            <a:pPr algn="l"/>
            <a:r>
              <a:rPr lang="en-US" sz="1800" dirty="0"/>
              <a:t>above W = 1500 MeV </a:t>
            </a:r>
          </a:p>
          <a:p>
            <a:pPr algn="l"/>
            <a:endParaRPr lang="en-US" sz="1800" dirty="0"/>
          </a:p>
          <a:p>
            <a:pPr algn="l"/>
            <a:r>
              <a:rPr lang="en-US" sz="1800" dirty="0"/>
              <a:t>Below L ≤ 2 seems to be sufficient</a:t>
            </a:r>
          </a:p>
          <a:p>
            <a:pPr algn="l"/>
            <a:endParaRPr lang="en-US" sz="1800" dirty="0"/>
          </a:p>
          <a:p>
            <a:pPr algn="l"/>
            <a:endParaRPr lang="en-US" sz="1800" dirty="0"/>
          </a:p>
          <a:p>
            <a:pPr algn="l"/>
            <a:r>
              <a:rPr lang="en-US" sz="1800" dirty="0"/>
              <a:t>L = 4 signal above W = 1700 MeV</a:t>
            </a:r>
          </a:p>
        </p:txBody>
      </p:sp>
      <p:sp>
        <p:nvSpPr>
          <p:cNvPr id="8" name="Oval 14"/>
          <p:cNvSpPr>
            <a:spLocks noChangeArrowheads="1"/>
          </p:cNvSpPr>
          <p:nvPr/>
        </p:nvSpPr>
        <p:spPr bwMode="auto">
          <a:xfrm>
            <a:off x="5816078" y="1124744"/>
            <a:ext cx="71438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DE" altLang="de-DE"/>
          </a:p>
        </p:txBody>
      </p:sp>
      <p:sp>
        <p:nvSpPr>
          <p:cNvPr id="9" name="Oval 14"/>
          <p:cNvSpPr>
            <a:spLocks noChangeArrowheads="1"/>
          </p:cNvSpPr>
          <p:nvPr/>
        </p:nvSpPr>
        <p:spPr bwMode="auto">
          <a:xfrm>
            <a:off x="5815508" y="1988840"/>
            <a:ext cx="71438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DE" altLang="de-DE"/>
          </a:p>
        </p:txBody>
      </p:sp>
      <p:sp>
        <p:nvSpPr>
          <p:cNvPr id="10" name="Oval 14"/>
          <p:cNvSpPr>
            <a:spLocks noChangeArrowheads="1"/>
          </p:cNvSpPr>
          <p:nvPr/>
        </p:nvSpPr>
        <p:spPr bwMode="auto">
          <a:xfrm>
            <a:off x="5815508" y="2780928"/>
            <a:ext cx="71438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DE" altLang="de-DE"/>
          </a:p>
        </p:txBody>
      </p:sp>
      <p:sp>
        <p:nvSpPr>
          <p:cNvPr id="12" name="Pfeil nach unten 11"/>
          <p:cNvSpPr/>
          <p:nvPr/>
        </p:nvSpPr>
        <p:spPr bwMode="auto">
          <a:xfrm>
            <a:off x="1639044" y="4365104"/>
            <a:ext cx="242316" cy="834392"/>
          </a:xfrm>
          <a:prstGeom prst="downArrow">
            <a:avLst/>
          </a:prstGeom>
          <a:solidFill>
            <a:srgbClr val="FF3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918969" y="1650286"/>
            <a:ext cx="14205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b="1" dirty="0">
                <a:solidFill>
                  <a:srgbClr val="00B050"/>
                </a:solidFill>
              </a:rPr>
              <a:t> </a:t>
            </a:r>
            <a:r>
              <a:rPr lang="de-DE" sz="1600" b="1" dirty="0">
                <a:solidFill>
                  <a:srgbClr val="0070C0"/>
                </a:solidFill>
              </a:rPr>
              <a:t>___</a:t>
            </a:r>
            <a:r>
              <a:rPr lang="de-DE" sz="1600" b="1" dirty="0">
                <a:solidFill>
                  <a:srgbClr val="3399FF"/>
                </a:solidFill>
              </a:rPr>
              <a:t> </a:t>
            </a:r>
            <a:r>
              <a:rPr lang="de-DE" sz="1600" b="1" dirty="0">
                <a:solidFill>
                  <a:srgbClr val="3366FF"/>
                </a:solidFill>
              </a:rPr>
              <a:t> </a:t>
            </a:r>
            <a:r>
              <a:rPr lang="de-DE" sz="1600" dirty="0" err="1">
                <a:solidFill>
                  <a:srgbClr val="000000"/>
                </a:solidFill>
              </a:rPr>
              <a:t>L</a:t>
            </a:r>
            <a:r>
              <a:rPr lang="de-DE" sz="1600" baseline="-25000" dirty="0" err="1">
                <a:solidFill>
                  <a:srgbClr val="000000"/>
                </a:solidFill>
              </a:rPr>
              <a:t>max</a:t>
            </a:r>
            <a:r>
              <a:rPr lang="de-DE" sz="1600" dirty="0">
                <a:solidFill>
                  <a:srgbClr val="000000"/>
                </a:solidFill>
              </a:rPr>
              <a:t> = 2</a:t>
            </a:r>
            <a:endParaRPr lang="de-DE" sz="1600" b="1" i="1" dirty="0">
              <a:solidFill>
                <a:srgbClr val="000000"/>
              </a:solidFill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918969" y="1938318"/>
            <a:ext cx="14205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b="1" dirty="0">
                <a:solidFill>
                  <a:srgbClr val="00B050"/>
                </a:solidFill>
              </a:rPr>
              <a:t> </a:t>
            </a:r>
            <a:r>
              <a:rPr lang="de-DE" sz="1600" b="1" dirty="0">
                <a:solidFill>
                  <a:srgbClr val="FF0000"/>
                </a:solidFill>
              </a:rPr>
              <a:t>___</a:t>
            </a:r>
            <a:r>
              <a:rPr lang="de-DE" sz="1600" b="1" dirty="0">
                <a:solidFill>
                  <a:srgbClr val="3399FF"/>
                </a:solidFill>
              </a:rPr>
              <a:t> </a:t>
            </a:r>
            <a:r>
              <a:rPr lang="de-DE" sz="1600" b="1" dirty="0">
                <a:solidFill>
                  <a:srgbClr val="3366FF"/>
                </a:solidFill>
              </a:rPr>
              <a:t> </a:t>
            </a:r>
            <a:r>
              <a:rPr lang="de-DE" sz="1600" dirty="0" err="1">
                <a:solidFill>
                  <a:srgbClr val="000000"/>
                </a:solidFill>
              </a:rPr>
              <a:t>L</a:t>
            </a:r>
            <a:r>
              <a:rPr lang="de-DE" sz="1600" baseline="-25000" dirty="0" err="1">
                <a:solidFill>
                  <a:srgbClr val="000000"/>
                </a:solidFill>
              </a:rPr>
              <a:t>max</a:t>
            </a:r>
            <a:r>
              <a:rPr lang="de-DE" sz="1600" dirty="0">
                <a:solidFill>
                  <a:srgbClr val="000000"/>
                </a:solidFill>
              </a:rPr>
              <a:t> = 3</a:t>
            </a:r>
            <a:endParaRPr lang="de-DE" sz="1600" b="1" i="1" dirty="0">
              <a:solidFill>
                <a:srgbClr val="000000"/>
              </a:solidFill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918969" y="2226350"/>
            <a:ext cx="14205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b="1" dirty="0">
                <a:solidFill>
                  <a:srgbClr val="00B050"/>
                </a:solidFill>
              </a:rPr>
              <a:t> </a:t>
            </a:r>
            <a:r>
              <a:rPr lang="de-DE" sz="1600" b="1" dirty="0">
                <a:solidFill>
                  <a:srgbClr val="F977E0"/>
                </a:solidFill>
              </a:rPr>
              <a:t>___</a:t>
            </a:r>
            <a:r>
              <a:rPr lang="de-DE" sz="1600" b="1" dirty="0">
                <a:solidFill>
                  <a:srgbClr val="3399FF"/>
                </a:solidFill>
              </a:rPr>
              <a:t> </a:t>
            </a:r>
            <a:r>
              <a:rPr lang="de-DE" sz="1600" b="1" dirty="0">
                <a:solidFill>
                  <a:srgbClr val="3366FF"/>
                </a:solidFill>
              </a:rPr>
              <a:t> </a:t>
            </a:r>
            <a:r>
              <a:rPr lang="de-DE" sz="1600" dirty="0" err="1">
                <a:solidFill>
                  <a:srgbClr val="000000"/>
                </a:solidFill>
              </a:rPr>
              <a:t>L</a:t>
            </a:r>
            <a:r>
              <a:rPr lang="de-DE" sz="1600" baseline="-25000" dirty="0" err="1">
                <a:solidFill>
                  <a:srgbClr val="000000"/>
                </a:solidFill>
              </a:rPr>
              <a:t>max</a:t>
            </a:r>
            <a:r>
              <a:rPr lang="de-DE" sz="1600" dirty="0">
                <a:solidFill>
                  <a:srgbClr val="000000"/>
                </a:solidFill>
              </a:rPr>
              <a:t> = 4</a:t>
            </a:r>
            <a:endParaRPr lang="de-DE" sz="1600" b="1" i="1" dirty="0">
              <a:solidFill>
                <a:srgbClr val="000000"/>
              </a:solidFill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918969" y="1340768"/>
            <a:ext cx="14205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b="1" dirty="0">
                <a:solidFill>
                  <a:srgbClr val="00B050"/>
                </a:solidFill>
              </a:rPr>
              <a:t> </a:t>
            </a:r>
            <a:r>
              <a:rPr lang="de-DE" sz="1600" b="1" dirty="0">
                <a:solidFill>
                  <a:srgbClr val="92D050"/>
                </a:solidFill>
              </a:rPr>
              <a:t>___</a:t>
            </a:r>
            <a:r>
              <a:rPr lang="de-DE" sz="1600" b="1" dirty="0">
                <a:solidFill>
                  <a:srgbClr val="3399FF"/>
                </a:solidFill>
              </a:rPr>
              <a:t> </a:t>
            </a:r>
            <a:r>
              <a:rPr lang="de-DE" sz="1600" b="1" dirty="0">
                <a:solidFill>
                  <a:srgbClr val="3366FF"/>
                </a:solidFill>
              </a:rPr>
              <a:t> </a:t>
            </a:r>
            <a:r>
              <a:rPr lang="de-DE" sz="1600" dirty="0" err="1">
                <a:solidFill>
                  <a:srgbClr val="000000"/>
                </a:solidFill>
              </a:rPr>
              <a:t>L</a:t>
            </a:r>
            <a:r>
              <a:rPr lang="de-DE" sz="1600" baseline="-25000" dirty="0" err="1">
                <a:solidFill>
                  <a:srgbClr val="000000"/>
                </a:solidFill>
              </a:rPr>
              <a:t>max</a:t>
            </a:r>
            <a:r>
              <a:rPr lang="de-DE" sz="1600" dirty="0">
                <a:solidFill>
                  <a:srgbClr val="000000"/>
                </a:solidFill>
              </a:rPr>
              <a:t> = 1</a:t>
            </a:r>
            <a:endParaRPr lang="de-DE" sz="1600" b="1" i="1" dirty="0">
              <a:solidFill>
                <a:srgbClr val="000000"/>
              </a:solidFill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6275266" y="3030054"/>
            <a:ext cx="2943433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1600" dirty="0"/>
              <a:t>High precision data for </a:t>
            </a:r>
            <a:r>
              <a: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  <a:cs typeface="Arial" charset="0"/>
              </a:rPr>
              <a:t>S</a:t>
            </a:r>
            <a:r>
              <a:rPr lang="en-US" sz="1600" dirty="0"/>
              <a:t>  from</a:t>
            </a:r>
          </a:p>
          <a:p>
            <a:r>
              <a:rPr lang="en-US" sz="1600" dirty="0"/>
              <a:t>CBELSA/TAPS</a:t>
            </a:r>
          </a:p>
          <a:p>
            <a:r>
              <a:rPr lang="en-US" sz="1600" dirty="0"/>
              <a:t>CLAS</a:t>
            </a:r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2862495" y="1052890"/>
            <a:ext cx="1224822" cy="46166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dirty="0">
                <a:solidFill>
                  <a:srgbClr val="000000"/>
                </a:solidFill>
              </a:rPr>
              <a:t>CBELSA/TAPS</a:t>
            </a:r>
          </a:p>
          <a:p>
            <a:r>
              <a:rPr lang="en-US" sz="1200" dirty="0">
                <a:solidFill>
                  <a:srgbClr val="000000"/>
                </a:solidFill>
              </a:rPr>
              <a:t>CLAS</a:t>
            </a:r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id="{AAA4BD13-A25B-1E20-138F-69D61174D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" y="116042"/>
            <a:ext cx="9902824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3200" b="1" baseline="-25000" dirty="0" err="1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Interpretation of 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  <a:cs typeface="Arial" charset="0"/>
              </a:rPr>
              <a:t>S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Asymmetry in p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p</a:t>
            </a:r>
            <a:r>
              <a:rPr lang="en-US" sz="3200" b="1" baseline="3000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0</a:t>
            </a:r>
            <a:endParaRPr lang="en-US" sz="3200" b="1" baseline="30000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522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412" y="3933056"/>
            <a:ext cx="4442496" cy="2908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33210"/>
            <a:ext cx="4598630" cy="292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feil nach unten 4"/>
          <p:cNvSpPr/>
          <p:nvPr/>
        </p:nvSpPr>
        <p:spPr bwMode="auto">
          <a:xfrm>
            <a:off x="8623819" y="5042880"/>
            <a:ext cx="242316" cy="834392"/>
          </a:xfrm>
          <a:prstGeom prst="downArrow">
            <a:avLst/>
          </a:prstGeom>
          <a:solidFill>
            <a:srgbClr val="FF3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sp>
        <p:nvSpPr>
          <p:cNvPr id="12" name="Pfeil nach unten 11"/>
          <p:cNvSpPr/>
          <p:nvPr/>
        </p:nvSpPr>
        <p:spPr bwMode="auto">
          <a:xfrm>
            <a:off x="3799284" y="5186896"/>
            <a:ext cx="242316" cy="834392"/>
          </a:xfrm>
          <a:prstGeom prst="downArrow">
            <a:avLst/>
          </a:prstGeom>
          <a:solidFill>
            <a:srgbClr val="FF3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2" y="678160"/>
            <a:ext cx="4551943" cy="3264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6032680" y="980729"/>
            <a:ext cx="3651384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en-US" sz="1800" dirty="0"/>
              <a:t>Significant L = 3 signal seen </a:t>
            </a:r>
          </a:p>
          <a:p>
            <a:pPr algn="l"/>
            <a:r>
              <a:rPr lang="en-US" sz="1800" dirty="0"/>
              <a:t>above W = 1500 MeV </a:t>
            </a:r>
          </a:p>
          <a:p>
            <a:pPr algn="l"/>
            <a:endParaRPr lang="en-US" sz="1800" dirty="0"/>
          </a:p>
          <a:p>
            <a:pPr algn="l"/>
            <a:r>
              <a:rPr lang="en-US" sz="1800" dirty="0"/>
              <a:t>Below W =1500 MeV</a:t>
            </a:r>
          </a:p>
          <a:p>
            <a:pPr algn="l"/>
            <a:r>
              <a:rPr lang="en-US" sz="1800" dirty="0"/>
              <a:t>L ≤ 2 seems to be sufficient</a:t>
            </a:r>
          </a:p>
          <a:p>
            <a:pPr algn="l"/>
            <a:endParaRPr lang="en-US" sz="1800" dirty="0"/>
          </a:p>
          <a:p>
            <a:pPr algn="l"/>
            <a:r>
              <a:rPr lang="en-US" sz="1800" dirty="0"/>
              <a:t>L = 4 signal above W = 1700 MeV</a:t>
            </a:r>
          </a:p>
        </p:txBody>
      </p:sp>
      <p:sp>
        <p:nvSpPr>
          <p:cNvPr id="17" name="Oval 14"/>
          <p:cNvSpPr>
            <a:spLocks noChangeArrowheads="1"/>
          </p:cNvSpPr>
          <p:nvPr/>
        </p:nvSpPr>
        <p:spPr bwMode="auto">
          <a:xfrm>
            <a:off x="5816078" y="1124744"/>
            <a:ext cx="71438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DE" altLang="de-DE"/>
          </a:p>
        </p:txBody>
      </p:sp>
      <p:sp>
        <p:nvSpPr>
          <p:cNvPr id="18" name="Oval 14"/>
          <p:cNvSpPr>
            <a:spLocks noChangeArrowheads="1"/>
          </p:cNvSpPr>
          <p:nvPr/>
        </p:nvSpPr>
        <p:spPr bwMode="auto">
          <a:xfrm>
            <a:off x="5815508" y="1988840"/>
            <a:ext cx="71438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DE" altLang="de-DE"/>
          </a:p>
        </p:txBody>
      </p:sp>
      <p:sp>
        <p:nvSpPr>
          <p:cNvPr id="19" name="Oval 14"/>
          <p:cNvSpPr>
            <a:spLocks noChangeArrowheads="1"/>
          </p:cNvSpPr>
          <p:nvPr/>
        </p:nvSpPr>
        <p:spPr bwMode="auto">
          <a:xfrm>
            <a:off x="5815508" y="2780928"/>
            <a:ext cx="71438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DE" altLang="de-DE"/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630938" y="1794302"/>
            <a:ext cx="14205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b="1" dirty="0">
                <a:solidFill>
                  <a:srgbClr val="00B050"/>
                </a:solidFill>
              </a:rPr>
              <a:t> </a:t>
            </a:r>
            <a:r>
              <a:rPr lang="de-DE" sz="1600" b="1" dirty="0">
                <a:solidFill>
                  <a:srgbClr val="0070C0"/>
                </a:solidFill>
              </a:rPr>
              <a:t>___</a:t>
            </a:r>
            <a:r>
              <a:rPr lang="de-DE" sz="1600" b="1" dirty="0">
                <a:solidFill>
                  <a:srgbClr val="3399FF"/>
                </a:solidFill>
              </a:rPr>
              <a:t> </a:t>
            </a:r>
            <a:r>
              <a:rPr lang="de-DE" sz="1600" b="1" dirty="0">
                <a:solidFill>
                  <a:srgbClr val="3366FF"/>
                </a:solidFill>
              </a:rPr>
              <a:t> </a:t>
            </a:r>
            <a:r>
              <a:rPr lang="de-DE" sz="1600" dirty="0" err="1">
                <a:solidFill>
                  <a:srgbClr val="000000"/>
                </a:solidFill>
              </a:rPr>
              <a:t>L</a:t>
            </a:r>
            <a:r>
              <a:rPr lang="de-DE" sz="1600" baseline="-25000" dirty="0" err="1">
                <a:solidFill>
                  <a:srgbClr val="000000"/>
                </a:solidFill>
              </a:rPr>
              <a:t>max</a:t>
            </a:r>
            <a:r>
              <a:rPr lang="de-DE" sz="1600" dirty="0">
                <a:solidFill>
                  <a:srgbClr val="000000"/>
                </a:solidFill>
              </a:rPr>
              <a:t> = 2</a:t>
            </a:r>
            <a:endParaRPr lang="de-DE" sz="1600" b="1" i="1" dirty="0">
              <a:solidFill>
                <a:srgbClr val="000000"/>
              </a:solidFill>
            </a:endParaRP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630938" y="2082334"/>
            <a:ext cx="14205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b="1" dirty="0">
                <a:solidFill>
                  <a:srgbClr val="00B050"/>
                </a:solidFill>
              </a:rPr>
              <a:t> </a:t>
            </a:r>
            <a:r>
              <a:rPr lang="de-DE" sz="1600" b="1" dirty="0">
                <a:solidFill>
                  <a:srgbClr val="FF0000"/>
                </a:solidFill>
              </a:rPr>
              <a:t>___</a:t>
            </a:r>
            <a:r>
              <a:rPr lang="de-DE" sz="1600" b="1" dirty="0">
                <a:solidFill>
                  <a:srgbClr val="3399FF"/>
                </a:solidFill>
              </a:rPr>
              <a:t> </a:t>
            </a:r>
            <a:r>
              <a:rPr lang="de-DE" sz="1600" b="1" dirty="0">
                <a:solidFill>
                  <a:srgbClr val="3366FF"/>
                </a:solidFill>
              </a:rPr>
              <a:t> </a:t>
            </a:r>
            <a:r>
              <a:rPr lang="de-DE" sz="1600" dirty="0" err="1">
                <a:solidFill>
                  <a:srgbClr val="000000"/>
                </a:solidFill>
              </a:rPr>
              <a:t>L</a:t>
            </a:r>
            <a:r>
              <a:rPr lang="de-DE" sz="1600" baseline="-25000" dirty="0" err="1">
                <a:solidFill>
                  <a:srgbClr val="000000"/>
                </a:solidFill>
              </a:rPr>
              <a:t>max</a:t>
            </a:r>
            <a:r>
              <a:rPr lang="de-DE" sz="1600" dirty="0">
                <a:solidFill>
                  <a:srgbClr val="000000"/>
                </a:solidFill>
              </a:rPr>
              <a:t> = 3</a:t>
            </a:r>
            <a:endParaRPr lang="de-DE" sz="1600" b="1" i="1" dirty="0">
              <a:solidFill>
                <a:srgbClr val="000000"/>
              </a:solidFill>
            </a:endParaRPr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630938" y="2370366"/>
            <a:ext cx="14205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b="1" dirty="0">
                <a:solidFill>
                  <a:srgbClr val="00B050"/>
                </a:solidFill>
              </a:rPr>
              <a:t> </a:t>
            </a:r>
            <a:r>
              <a:rPr lang="de-DE" sz="1600" b="1" dirty="0">
                <a:solidFill>
                  <a:srgbClr val="F977E0"/>
                </a:solidFill>
              </a:rPr>
              <a:t>___</a:t>
            </a:r>
            <a:r>
              <a:rPr lang="de-DE" sz="1600" b="1" dirty="0">
                <a:solidFill>
                  <a:srgbClr val="3399FF"/>
                </a:solidFill>
              </a:rPr>
              <a:t> </a:t>
            </a:r>
            <a:r>
              <a:rPr lang="de-DE" sz="1600" b="1" dirty="0">
                <a:solidFill>
                  <a:srgbClr val="3366FF"/>
                </a:solidFill>
              </a:rPr>
              <a:t> </a:t>
            </a:r>
            <a:r>
              <a:rPr lang="de-DE" sz="1600" dirty="0" err="1">
                <a:solidFill>
                  <a:srgbClr val="000000"/>
                </a:solidFill>
              </a:rPr>
              <a:t>L</a:t>
            </a:r>
            <a:r>
              <a:rPr lang="de-DE" sz="1600" baseline="-25000" dirty="0" err="1">
                <a:solidFill>
                  <a:srgbClr val="000000"/>
                </a:solidFill>
              </a:rPr>
              <a:t>max</a:t>
            </a:r>
            <a:r>
              <a:rPr lang="de-DE" sz="1600" dirty="0">
                <a:solidFill>
                  <a:srgbClr val="000000"/>
                </a:solidFill>
              </a:rPr>
              <a:t> = 4</a:t>
            </a:r>
            <a:endParaRPr lang="de-DE" sz="1600" b="1" i="1" dirty="0">
              <a:solidFill>
                <a:srgbClr val="000000"/>
              </a:solidFill>
            </a:endParaRPr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630938" y="1484784"/>
            <a:ext cx="14205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b="1" dirty="0">
                <a:solidFill>
                  <a:srgbClr val="00B050"/>
                </a:solidFill>
              </a:rPr>
              <a:t> </a:t>
            </a:r>
            <a:r>
              <a:rPr lang="de-DE" sz="1600" b="1" dirty="0">
                <a:solidFill>
                  <a:srgbClr val="92D050"/>
                </a:solidFill>
              </a:rPr>
              <a:t>___</a:t>
            </a:r>
            <a:r>
              <a:rPr lang="de-DE" sz="1600" b="1" dirty="0">
                <a:solidFill>
                  <a:srgbClr val="3399FF"/>
                </a:solidFill>
              </a:rPr>
              <a:t> </a:t>
            </a:r>
            <a:r>
              <a:rPr lang="de-DE" sz="1600" b="1" dirty="0">
                <a:solidFill>
                  <a:srgbClr val="3366FF"/>
                </a:solidFill>
              </a:rPr>
              <a:t> </a:t>
            </a:r>
            <a:r>
              <a:rPr lang="de-DE" sz="1600" dirty="0" err="1">
                <a:solidFill>
                  <a:srgbClr val="000000"/>
                </a:solidFill>
              </a:rPr>
              <a:t>L</a:t>
            </a:r>
            <a:r>
              <a:rPr lang="de-DE" sz="1600" baseline="-25000" dirty="0" err="1">
                <a:solidFill>
                  <a:srgbClr val="000000"/>
                </a:solidFill>
              </a:rPr>
              <a:t>max</a:t>
            </a:r>
            <a:r>
              <a:rPr lang="de-DE" sz="1600" dirty="0">
                <a:solidFill>
                  <a:srgbClr val="000000"/>
                </a:solidFill>
              </a:rPr>
              <a:t> = 1</a:t>
            </a:r>
            <a:endParaRPr lang="de-DE" sz="1600" b="1" i="1" dirty="0">
              <a:solidFill>
                <a:srgbClr val="000000"/>
              </a:solidFill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6275267" y="3030054"/>
            <a:ext cx="2943433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1600" dirty="0"/>
              <a:t>High precision data for </a:t>
            </a:r>
            <a:r>
              <a: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  <a:cs typeface="Arial" charset="0"/>
              </a:rPr>
              <a:t>S</a:t>
            </a:r>
            <a:r>
              <a:rPr lang="en-US" sz="1600" dirty="0"/>
              <a:t>  from</a:t>
            </a:r>
          </a:p>
          <a:p>
            <a:r>
              <a:rPr lang="en-US" sz="1600" dirty="0"/>
              <a:t>CBELSA/TAPS</a:t>
            </a:r>
          </a:p>
          <a:p>
            <a:r>
              <a:rPr lang="en-US" sz="1600" dirty="0"/>
              <a:t>CLAS</a:t>
            </a: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2934502" y="1052890"/>
            <a:ext cx="1224822" cy="46166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dirty="0">
                <a:solidFill>
                  <a:srgbClr val="000000"/>
                </a:solidFill>
              </a:rPr>
              <a:t>CBELSA/TAPS</a:t>
            </a:r>
          </a:p>
          <a:p>
            <a:r>
              <a:rPr lang="en-US" sz="1200" dirty="0">
                <a:solidFill>
                  <a:srgbClr val="000000"/>
                </a:solidFill>
              </a:rPr>
              <a:t>CLAS</a:t>
            </a:r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id="{9BBE2608-FC68-3C53-BE0B-D28100E4F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" y="116042"/>
            <a:ext cx="9902824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3200" b="1" baseline="-25000" dirty="0" err="1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Interpretation of 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  <a:cs typeface="Arial" charset="0"/>
              </a:rPr>
              <a:t>S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Asymmetry in p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p</a:t>
            </a:r>
            <a:r>
              <a:rPr lang="en-US" sz="3200" b="1" baseline="3000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0</a:t>
            </a:r>
            <a:endParaRPr lang="en-US" sz="3200" b="1" baseline="30000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850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96" y="887632"/>
            <a:ext cx="8152343" cy="5845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1783156" y="2189182"/>
            <a:ext cx="5216493" cy="18158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l"/>
            <a:r>
              <a:rPr lang="en-US" sz="1600" u="sng" dirty="0"/>
              <a:t>Precision data are required</a:t>
            </a:r>
          </a:p>
          <a:p>
            <a:pPr algn="l"/>
            <a:endParaRPr lang="en-US" sz="1600" dirty="0">
              <a:solidFill>
                <a:schemeClr val="accent6"/>
              </a:solidFill>
            </a:endParaRPr>
          </a:p>
          <a:p>
            <a:pPr algn="l"/>
            <a:r>
              <a:rPr lang="en-US" sz="1600" baseline="30000" dirty="0">
                <a:solidFill>
                  <a:schemeClr val="accent6"/>
                </a:solidFill>
              </a:rPr>
              <a:t> </a:t>
            </a:r>
            <a:r>
              <a:rPr lang="en-US" sz="1600" dirty="0">
                <a:solidFill>
                  <a:schemeClr val="accent6"/>
                </a:solidFill>
              </a:rPr>
              <a:t>    - for large L contributions  </a:t>
            </a:r>
          </a:p>
          <a:p>
            <a:pPr algn="l"/>
            <a:endParaRPr lang="en-US" sz="1600" dirty="0">
              <a:solidFill>
                <a:schemeClr val="accent6"/>
              </a:solidFill>
            </a:endParaRPr>
          </a:p>
          <a:p>
            <a:pPr algn="l"/>
            <a:r>
              <a:rPr lang="en-US" sz="1600" dirty="0">
                <a:solidFill>
                  <a:schemeClr val="accent6"/>
                </a:solidFill>
              </a:rPr>
              <a:t>     - full angular coverage and good angular resolution  </a:t>
            </a:r>
          </a:p>
          <a:p>
            <a:pPr algn="l"/>
            <a:endParaRPr lang="en-US" sz="1600" dirty="0">
              <a:solidFill>
                <a:schemeClr val="accent6"/>
              </a:solidFill>
            </a:endParaRPr>
          </a:p>
          <a:p>
            <a:pPr algn="l"/>
            <a:r>
              <a:rPr lang="en-US" sz="1600" dirty="0">
                <a:solidFill>
                  <a:schemeClr val="accent6"/>
                </a:solidFill>
              </a:rPr>
              <a:t>     - small systematic error in angular dependence</a:t>
            </a:r>
            <a:endParaRPr lang="en-US" sz="1600" baseline="30000" dirty="0">
              <a:solidFill>
                <a:schemeClr val="accent6"/>
              </a:solidFill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8283359" y="2442374"/>
            <a:ext cx="14205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b="1" dirty="0">
                <a:solidFill>
                  <a:srgbClr val="00B050"/>
                </a:solidFill>
              </a:rPr>
              <a:t> </a:t>
            </a:r>
            <a:r>
              <a:rPr lang="de-DE" sz="1600" b="1" dirty="0">
                <a:solidFill>
                  <a:srgbClr val="0070C0"/>
                </a:solidFill>
              </a:rPr>
              <a:t>___</a:t>
            </a:r>
            <a:r>
              <a:rPr lang="de-DE" sz="1600" b="1" dirty="0">
                <a:solidFill>
                  <a:srgbClr val="3399FF"/>
                </a:solidFill>
              </a:rPr>
              <a:t> </a:t>
            </a:r>
            <a:r>
              <a:rPr lang="de-DE" sz="1600" b="1" dirty="0">
                <a:solidFill>
                  <a:srgbClr val="3366FF"/>
                </a:solidFill>
              </a:rPr>
              <a:t> </a:t>
            </a:r>
            <a:r>
              <a:rPr lang="de-DE" sz="1600" dirty="0" err="1">
                <a:solidFill>
                  <a:srgbClr val="000000"/>
                </a:solidFill>
              </a:rPr>
              <a:t>L</a:t>
            </a:r>
            <a:r>
              <a:rPr lang="de-DE" sz="1600" baseline="-25000" dirty="0" err="1">
                <a:solidFill>
                  <a:srgbClr val="000000"/>
                </a:solidFill>
              </a:rPr>
              <a:t>max</a:t>
            </a:r>
            <a:r>
              <a:rPr lang="de-DE" sz="1600" dirty="0">
                <a:solidFill>
                  <a:srgbClr val="000000"/>
                </a:solidFill>
              </a:rPr>
              <a:t> = 2</a:t>
            </a:r>
            <a:endParaRPr lang="de-DE" sz="1600" b="1" i="1" dirty="0">
              <a:solidFill>
                <a:srgbClr val="000000"/>
              </a:solidFill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8283359" y="2874422"/>
            <a:ext cx="14205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b="1" dirty="0">
                <a:solidFill>
                  <a:srgbClr val="00B050"/>
                </a:solidFill>
              </a:rPr>
              <a:t> </a:t>
            </a:r>
            <a:r>
              <a:rPr lang="de-DE" sz="1600" b="1" dirty="0">
                <a:solidFill>
                  <a:srgbClr val="FF0000"/>
                </a:solidFill>
              </a:rPr>
              <a:t>___</a:t>
            </a:r>
            <a:r>
              <a:rPr lang="de-DE" sz="1600" b="1" dirty="0">
                <a:solidFill>
                  <a:srgbClr val="3399FF"/>
                </a:solidFill>
              </a:rPr>
              <a:t> </a:t>
            </a:r>
            <a:r>
              <a:rPr lang="de-DE" sz="1600" b="1" dirty="0">
                <a:solidFill>
                  <a:srgbClr val="3366FF"/>
                </a:solidFill>
              </a:rPr>
              <a:t> </a:t>
            </a:r>
            <a:r>
              <a:rPr lang="de-DE" sz="1600" dirty="0" err="1">
                <a:solidFill>
                  <a:srgbClr val="000000"/>
                </a:solidFill>
              </a:rPr>
              <a:t>L</a:t>
            </a:r>
            <a:r>
              <a:rPr lang="de-DE" sz="1600" baseline="-25000" dirty="0" err="1">
                <a:solidFill>
                  <a:srgbClr val="000000"/>
                </a:solidFill>
              </a:rPr>
              <a:t>max</a:t>
            </a:r>
            <a:r>
              <a:rPr lang="de-DE" sz="1600" dirty="0">
                <a:solidFill>
                  <a:srgbClr val="000000"/>
                </a:solidFill>
              </a:rPr>
              <a:t> = 3</a:t>
            </a:r>
            <a:endParaRPr lang="de-DE" sz="1600" b="1" i="1" dirty="0">
              <a:solidFill>
                <a:srgbClr val="000000"/>
              </a:solidFill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8283359" y="3306470"/>
            <a:ext cx="14205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b="1" dirty="0">
                <a:solidFill>
                  <a:srgbClr val="00B050"/>
                </a:solidFill>
              </a:rPr>
              <a:t> </a:t>
            </a:r>
            <a:r>
              <a:rPr lang="de-DE" sz="1600" b="1" dirty="0">
                <a:solidFill>
                  <a:srgbClr val="F977E0"/>
                </a:solidFill>
              </a:rPr>
              <a:t>___</a:t>
            </a:r>
            <a:r>
              <a:rPr lang="de-DE" sz="1600" b="1" dirty="0">
                <a:solidFill>
                  <a:srgbClr val="3399FF"/>
                </a:solidFill>
              </a:rPr>
              <a:t> </a:t>
            </a:r>
            <a:r>
              <a:rPr lang="de-DE" sz="1600" b="1" dirty="0">
                <a:solidFill>
                  <a:srgbClr val="3366FF"/>
                </a:solidFill>
              </a:rPr>
              <a:t> </a:t>
            </a:r>
            <a:r>
              <a:rPr lang="de-DE" sz="1600" dirty="0" err="1">
                <a:solidFill>
                  <a:srgbClr val="000000"/>
                </a:solidFill>
              </a:rPr>
              <a:t>L</a:t>
            </a:r>
            <a:r>
              <a:rPr lang="de-DE" sz="1600" baseline="-25000" dirty="0" err="1">
                <a:solidFill>
                  <a:srgbClr val="000000"/>
                </a:solidFill>
              </a:rPr>
              <a:t>max</a:t>
            </a:r>
            <a:r>
              <a:rPr lang="de-DE" sz="1600" dirty="0">
                <a:solidFill>
                  <a:srgbClr val="000000"/>
                </a:solidFill>
              </a:rPr>
              <a:t> = 4</a:t>
            </a:r>
            <a:endParaRPr lang="de-DE" sz="1600" b="1" i="1" dirty="0">
              <a:solidFill>
                <a:srgbClr val="000000"/>
              </a:solidFill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8283359" y="1988840"/>
            <a:ext cx="14205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b="1" dirty="0">
                <a:solidFill>
                  <a:srgbClr val="00B050"/>
                </a:solidFill>
              </a:rPr>
              <a:t> </a:t>
            </a:r>
            <a:r>
              <a:rPr lang="de-DE" sz="1600" b="1" dirty="0">
                <a:solidFill>
                  <a:srgbClr val="92D050"/>
                </a:solidFill>
              </a:rPr>
              <a:t>___</a:t>
            </a:r>
            <a:r>
              <a:rPr lang="de-DE" sz="1600" b="1" dirty="0">
                <a:solidFill>
                  <a:srgbClr val="3399FF"/>
                </a:solidFill>
              </a:rPr>
              <a:t> </a:t>
            </a:r>
            <a:r>
              <a:rPr lang="de-DE" sz="1600" b="1" dirty="0">
                <a:solidFill>
                  <a:srgbClr val="3366FF"/>
                </a:solidFill>
              </a:rPr>
              <a:t> </a:t>
            </a:r>
            <a:r>
              <a:rPr lang="de-DE" sz="1600" dirty="0" err="1">
                <a:solidFill>
                  <a:srgbClr val="000000"/>
                </a:solidFill>
              </a:rPr>
              <a:t>L</a:t>
            </a:r>
            <a:r>
              <a:rPr lang="de-DE" sz="1600" baseline="-25000" dirty="0" err="1">
                <a:solidFill>
                  <a:srgbClr val="000000"/>
                </a:solidFill>
              </a:rPr>
              <a:t>max</a:t>
            </a:r>
            <a:r>
              <a:rPr lang="de-DE" sz="1600" dirty="0">
                <a:solidFill>
                  <a:srgbClr val="000000"/>
                </a:solidFill>
              </a:rPr>
              <a:t> = 1</a:t>
            </a:r>
            <a:endParaRPr lang="de-DE" sz="1600" b="1" i="1" dirty="0">
              <a:solidFill>
                <a:srgbClr val="000000"/>
              </a:solidFill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8283359" y="3810526"/>
            <a:ext cx="14205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1600" b="1" dirty="0">
                <a:solidFill>
                  <a:srgbClr val="00B0F0"/>
                </a:solidFill>
              </a:rPr>
              <a:t> </a:t>
            </a:r>
            <a:r>
              <a:rPr lang="de-DE" sz="1600" b="1" dirty="0">
                <a:solidFill>
                  <a:srgbClr val="08E3E8"/>
                </a:solidFill>
              </a:rPr>
              <a:t>___ </a:t>
            </a:r>
            <a:r>
              <a:rPr lang="de-DE" sz="1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de-DE" sz="1600" dirty="0" err="1">
                <a:solidFill>
                  <a:srgbClr val="000000"/>
                </a:solidFill>
              </a:rPr>
              <a:t>L</a:t>
            </a:r>
            <a:r>
              <a:rPr lang="de-DE" sz="1600" baseline="-25000" dirty="0" err="1">
                <a:solidFill>
                  <a:srgbClr val="000000"/>
                </a:solidFill>
              </a:rPr>
              <a:t>max</a:t>
            </a:r>
            <a:r>
              <a:rPr lang="de-DE" sz="1600" dirty="0">
                <a:solidFill>
                  <a:srgbClr val="000000"/>
                </a:solidFill>
              </a:rPr>
              <a:t> = 5</a:t>
            </a:r>
            <a:endParaRPr lang="de-DE" sz="1600" b="1" i="1" dirty="0">
              <a:solidFill>
                <a:srgbClr val="000000"/>
              </a:solidFill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6751612" y="1700810"/>
            <a:ext cx="1224822" cy="46166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dirty="0">
                <a:solidFill>
                  <a:srgbClr val="000000"/>
                </a:solidFill>
              </a:rPr>
              <a:t>CBELSA/TAPS</a:t>
            </a:r>
          </a:p>
          <a:p>
            <a:r>
              <a:rPr lang="en-US" sz="1200" dirty="0">
                <a:solidFill>
                  <a:srgbClr val="000000"/>
                </a:solidFill>
              </a:rPr>
              <a:t>CLAS</a:t>
            </a:r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F25E325C-F751-2462-0BA4-7E167CC6A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" y="116042"/>
            <a:ext cx="9902824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3200" b="1" baseline="-25000" dirty="0" err="1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Interpretation of 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  <a:cs typeface="Arial" charset="0"/>
              </a:rPr>
              <a:t>S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Asymmetry in p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p</a:t>
            </a:r>
            <a:r>
              <a:rPr lang="en-US" sz="3200" b="1" baseline="3000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0</a:t>
            </a:r>
            <a:endParaRPr lang="en-US" sz="3200" b="1" baseline="30000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37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25870"/>
            <a:ext cx="9902824" cy="5939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8" y="116042"/>
            <a:ext cx="9902824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3200" b="1" baseline="-25000" dirty="0" err="1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Interpretation of 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  <a:cs typeface="Arial" charset="0"/>
              </a:rPr>
              <a:t>S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Asymmetry in </a:t>
            </a: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h</a:t>
            </a:r>
            <a:endParaRPr lang="en-US" sz="3200" b="1" baseline="30000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9407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9875652" cy="5776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698E6611-7B18-2323-6B4E-7D81C5D937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" y="116042"/>
            <a:ext cx="9902824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3200" b="1" baseline="-25000" dirty="0" err="1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Interpretation of 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  <a:cs typeface="Arial" charset="0"/>
              </a:rPr>
              <a:t>S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Asymmetry in </a:t>
            </a: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h</a:t>
            </a:r>
            <a:endParaRPr lang="en-US" sz="3200" b="1" baseline="30000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5730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348064"/>
            <a:ext cx="9902825" cy="496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B04DB571-FC05-FD95-CC8A-195EA80F5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" y="116042"/>
            <a:ext cx="9902824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3200" b="1" baseline="-25000" dirty="0" err="1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Interpretation of 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  <a:cs typeface="Arial" charset="0"/>
              </a:rPr>
              <a:t>S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Asymmetry in </a:t>
            </a: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h</a:t>
            </a:r>
            <a:endParaRPr lang="en-US" sz="3200" b="1" baseline="30000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8213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9924181" cy="502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25A5C0DD-A439-8827-34E4-89E8B1EFC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" y="116042"/>
            <a:ext cx="9902824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3200" b="1" baseline="-25000" dirty="0" err="1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Interpretation of 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  <a:cs typeface="Arial" charset="0"/>
              </a:rPr>
              <a:t>S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Asymmetry in </a:t>
            </a: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h</a:t>
            </a:r>
            <a:endParaRPr lang="en-US" sz="3200" b="1" baseline="30000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8DEFC51-4BCA-CDBF-4566-0F26390DCCD3}"/>
              </a:ext>
            </a:extLst>
          </p:cNvPr>
          <p:cNvSpPr txBox="1"/>
          <p:nvPr/>
        </p:nvSpPr>
        <p:spPr>
          <a:xfrm>
            <a:off x="7039644" y="1988840"/>
            <a:ext cx="16121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600" b="1" dirty="0"/>
              <a:t>GRAAL</a:t>
            </a:r>
            <a:r>
              <a:rPr lang="de-DE" sz="1600" dirty="0"/>
              <a:t> </a:t>
            </a:r>
          </a:p>
          <a:p>
            <a:pPr algn="l"/>
            <a:r>
              <a:rPr lang="de-DE" sz="1600" b="1" dirty="0">
                <a:solidFill>
                  <a:srgbClr val="009900"/>
                </a:solidFill>
              </a:rPr>
              <a:t>CLAS</a:t>
            </a:r>
            <a:r>
              <a:rPr lang="de-DE" sz="1600" dirty="0"/>
              <a:t> </a:t>
            </a:r>
          </a:p>
          <a:p>
            <a:pPr algn="l"/>
            <a:r>
              <a:rPr lang="de-DE" sz="1600" b="1" dirty="0">
                <a:solidFill>
                  <a:schemeClr val="accent2"/>
                </a:solidFill>
              </a:rPr>
              <a:t>CBELSA/TAPS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1BD453DB-D650-BE62-A898-A5DCF1241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7835" y="2924944"/>
            <a:ext cx="1152129" cy="50405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de-DE" altLang="de-DE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4520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553CC3C-5F86-FD5C-F7FC-B8BE4D484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927" y="1450622"/>
            <a:ext cx="9852146" cy="5002714"/>
          </a:xfrm>
          <a:prstGeom prst="rect">
            <a:avLst/>
          </a:prstGeom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D63E82C3-3175-37C8-A5DD-A006D880A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" y="116042"/>
            <a:ext cx="9902824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Third s-wave resonance N(1895)</a:t>
            </a:r>
            <a:r>
              <a:rPr lang="en-US" sz="3200" b="1" baseline="3000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½</a:t>
            </a:r>
          </a:p>
        </p:txBody>
      </p:sp>
      <p:sp>
        <p:nvSpPr>
          <p:cNvPr id="6" name="Text Box 17">
            <a:extLst>
              <a:ext uri="{FF2B5EF4-FFF2-40B4-BE49-F238E27FC236}">
                <a16:creationId xmlns:a16="http://schemas.microsoft.com/office/drawing/2014/main" id="{8199EF74-BB0D-7B0B-0C28-A61327582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908" y="980728"/>
            <a:ext cx="3518890" cy="338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lvl="0" algn="l" defTabSz="449263">
              <a:defRPr/>
            </a:pPr>
            <a:r>
              <a:rPr lang="en-US" sz="1600" b="1" dirty="0">
                <a:solidFill>
                  <a:srgbClr val="000000"/>
                </a:solidFill>
              </a:rPr>
              <a:t>Precise MAMI data for </a:t>
            </a:r>
            <a:r>
              <a:rPr lang="en-US" sz="1600" b="1" dirty="0" err="1">
                <a:solidFill>
                  <a:srgbClr val="000000"/>
                </a:solidFill>
              </a:rPr>
              <a:t>p</a:t>
            </a:r>
            <a:r>
              <a:rPr lang="en-US" sz="1600" b="1" dirty="0" err="1">
                <a:solidFill>
                  <a:srgbClr val="000000"/>
                </a:solidFill>
                <a:latin typeface="Symbol" panose="05050102010706020507" pitchFamily="18" charset="2"/>
              </a:rPr>
              <a:t>h</a:t>
            </a:r>
            <a:r>
              <a:rPr lang="en-US" sz="1600" b="1" dirty="0">
                <a:solidFill>
                  <a:srgbClr val="000000"/>
                </a:solidFill>
                <a:latin typeface="Symbol" panose="05050102010706020507" pitchFamily="18" charset="2"/>
              </a:rPr>
              <a:t> </a:t>
            </a:r>
            <a:r>
              <a:rPr lang="en-US" sz="1600" b="1" dirty="0">
                <a:solidFill>
                  <a:srgbClr val="000000"/>
                </a:solidFill>
              </a:rPr>
              <a:t>and </a:t>
            </a:r>
            <a:r>
              <a:rPr lang="en-US" sz="1600" b="1" dirty="0" err="1">
                <a:solidFill>
                  <a:srgbClr val="000000"/>
                </a:solidFill>
              </a:rPr>
              <a:t>p</a:t>
            </a:r>
            <a:r>
              <a:rPr lang="en-US" sz="1600" b="1" dirty="0" err="1">
                <a:solidFill>
                  <a:srgbClr val="000000"/>
                </a:solidFill>
                <a:latin typeface="Symbol" panose="05050102010706020507" pitchFamily="18" charset="2"/>
              </a:rPr>
              <a:t>h</a:t>
            </a:r>
            <a:r>
              <a:rPr lang="en-US" sz="1600" b="1" dirty="0">
                <a:solidFill>
                  <a:srgbClr val="000000"/>
                </a:solidFill>
              </a:rPr>
              <a:t>’</a:t>
            </a:r>
            <a:endParaRPr kumimoji="0" lang="en-US" sz="1200" b="1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60705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8" y="116042"/>
            <a:ext cx="9902824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Impact of the polarization data </a:t>
            </a:r>
            <a:endParaRPr lang="en-US" sz="3200" b="1" baseline="30000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5D1420E-F22D-FFBA-6841-2F6DE60F4C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85322"/>
            <a:ext cx="9869767" cy="462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5335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6405A26-EC68-FA5E-F061-FCCF83519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298" y="1140709"/>
            <a:ext cx="8360229" cy="5672667"/>
          </a:xfrm>
          <a:prstGeom prst="rect">
            <a:avLst/>
          </a:prstGeom>
        </p:spPr>
      </p:pic>
      <p:sp>
        <p:nvSpPr>
          <p:cNvPr id="5" name="Text Box 4">
            <a:extLst>
              <a:ext uri="{FF2B5EF4-FFF2-40B4-BE49-F238E27FC236}">
                <a16:creationId xmlns:a16="http://schemas.microsoft.com/office/drawing/2014/main" id="{140C4846-A2EB-F38B-3357-F27BA244C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641"/>
            <a:ext cx="99028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New precise target asymmetry data in p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p</a:t>
            </a:r>
            <a:r>
              <a:rPr lang="en-US" sz="3200" b="1" baseline="30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0</a:t>
            </a:r>
          </a:p>
        </p:txBody>
      </p:sp>
      <p:sp>
        <p:nvSpPr>
          <p:cNvPr id="7" name="Text Box 17">
            <a:extLst>
              <a:ext uri="{FF2B5EF4-FFF2-40B4-BE49-F238E27FC236}">
                <a16:creationId xmlns:a16="http://schemas.microsoft.com/office/drawing/2014/main" id="{CAD86CB3-05B9-1FCC-90A2-CFAD1BC19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908" y="836712"/>
            <a:ext cx="5456728" cy="276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lang="en-US" sz="1200" b="1" dirty="0">
                <a:solidFill>
                  <a:srgbClr val="000000"/>
                </a:solidFill>
              </a:rPr>
              <a:t>CBELSA/TAPS: S. </a:t>
            </a:r>
            <a:r>
              <a:rPr lang="en-US" sz="1200" b="1" dirty="0" err="1">
                <a:solidFill>
                  <a:srgbClr val="000000"/>
                </a:solidFill>
              </a:rPr>
              <a:t>Ciupka</a:t>
            </a:r>
            <a:r>
              <a:rPr lang="en-US" sz="1200" b="1" dirty="0">
                <a:solidFill>
                  <a:srgbClr val="000000"/>
                </a:solidFill>
              </a:rPr>
              <a:t>, PhD Thesis (2026), final data, to be published</a:t>
            </a:r>
            <a:endParaRPr kumimoji="0" lang="en-US" sz="1200" b="1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76737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C371554-FCD8-AA95-C3E8-5C5537DD1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298" y="1068701"/>
            <a:ext cx="8360229" cy="5672667"/>
          </a:xfrm>
          <a:prstGeom prst="rect">
            <a:avLst/>
          </a:prstGeom>
        </p:spPr>
      </p:pic>
      <p:sp>
        <p:nvSpPr>
          <p:cNvPr id="5" name="Text Box 4">
            <a:extLst>
              <a:ext uri="{FF2B5EF4-FFF2-40B4-BE49-F238E27FC236}">
                <a16:creationId xmlns:a16="http://schemas.microsoft.com/office/drawing/2014/main" id="{AEFD3B8F-0310-2A07-A4E3-4003C1273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641"/>
            <a:ext cx="99028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New precise target asymmetry data in p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p</a:t>
            </a:r>
            <a:r>
              <a:rPr lang="en-US" sz="3200" b="1" baseline="30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0</a:t>
            </a:r>
          </a:p>
        </p:txBody>
      </p:sp>
      <p:sp>
        <p:nvSpPr>
          <p:cNvPr id="7" name="Text Box 17">
            <a:extLst>
              <a:ext uri="{FF2B5EF4-FFF2-40B4-BE49-F238E27FC236}">
                <a16:creationId xmlns:a16="http://schemas.microsoft.com/office/drawing/2014/main" id="{37691BBC-2136-AF4F-1F07-B3D104B66B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908" y="836712"/>
            <a:ext cx="4288331" cy="276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lang="en-US" sz="1200" b="1" dirty="0">
                <a:solidFill>
                  <a:srgbClr val="000000"/>
                </a:solidFill>
              </a:rPr>
              <a:t>S. </a:t>
            </a:r>
            <a:r>
              <a:rPr lang="en-US" sz="1200" b="1" dirty="0" err="1">
                <a:solidFill>
                  <a:srgbClr val="000000"/>
                </a:solidFill>
              </a:rPr>
              <a:t>Ciupka</a:t>
            </a:r>
            <a:r>
              <a:rPr lang="en-US" sz="1200" b="1" dirty="0">
                <a:solidFill>
                  <a:srgbClr val="000000"/>
                </a:solidFill>
              </a:rPr>
              <a:t>, PhD Thesis (2026), final data, to be published</a:t>
            </a:r>
            <a:endParaRPr kumimoji="0" lang="en-US" sz="1200" b="1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81077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B198A48-E32A-B23A-5186-BFD2162AD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298" y="1140709"/>
            <a:ext cx="8360229" cy="5672667"/>
          </a:xfrm>
          <a:prstGeom prst="rect">
            <a:avLst/>
          </a:prstGeom>
        </p:spPr>
      </p:pic>
      <p:sp>
        <p:nvSpPr>
          <p:cNvPr id="5" name="Text Box 4">
            <a:extLst>
              <a:ext uri="{FF2B5EF4-FFF2-40B4-BE49-F238E27FC236}">
                <a16:creationId xmlns:a16="http://schemas.microsoft.com/office/drawing/2014/main" id="{07D85A6D-520A-07F9-BB75-0F661EF18B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641"/>
            <a:ext cx="99028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New precise target asymmetry data in p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p</a:t>
            </a:r>
            <a:r>
              <a:rPr lang="en-US" sz="3200" b="1" baseline="30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0</a:t>
            </a:r>
          </a:p>
        </p:txBody>
      </p:sp>
      <p:sp>
        <p:nvSpPr>
          <p:cNvPr id="7" name="Text Box 17">
            <a:extLst>
              <a:ext uri="{FF2B5EF4-FFF2-40B4-BE49-F238E27FC236}">
                <a16:creationId xmlns:a16="http://schemas.microsoft.com/office/drawing/2014/main" id="{23CAD6FC-C067-86A8-324F-E3C27C362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908" y="836712"/>
            <a:ext cx="4288331" cy="276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lang="en-US" sz="1200" b="1" dirty="0">
                <a:solidFill>
                  <a:srgbClr val="000000"/>
                </a:solidFill>
              </a:rPr>
              <a:t>S. </a:t>
            </a:r>
            <a:r>
              <a:rPr lang="en-US" sz="1200" b="1" dirty="0" err="1">
                <a:solidFill>
                  <a:srgbClr val="000000"/>
                </a:solidFill>
              </a:rPr>
              <a:t>Cuipka</a:t>
            </a:r>
            <a:r>
              <a:rPr lang="en-US" sz="1200" b="1" dirty="0">
                <a:solidFill>
                  <a:srgbClr val="000000"/>
                </a:solidFill>
              </a:rPr>
              <a:t>, PhD Thesis (2026), final data, to be published</a:t>
            </a:r>
            <a:endParaRPr kumimoji="0" lang="en-US" sz="1200" b="1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52243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10CACE3E-4A90-FF9D-6E04-8AC9889B8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298" y="1140709"/>
            <a:ext cx="8360229" cy="5672667"/>
          </a:xfrm>
          <a:prstGeom prst="rect">
            <a:avLst/>
          </a:prstGeom>
        </p:spPr>
      </p:pic>
      <p:sp>
        <p:nvSpPr>
          <p:cNvPr id="5" name="Text Box 4">
            <a:extLst>
              <a:ext uri="{FF2B5EF4-FFF2-40B4-BE49-F238E27FC236}">
                <a16:creationId xmlns:a16="http://schemas.microsoft.com/office/drawing/2014/main" id="{CF89FBE0-A01C-E717-65A6-BD9195099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641"/>
            <a:ext cx="99028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New precise target asymmetry data in p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p</a:t>
            </a:r>
            <a:r>
              <a:rPr lang="en-US" sz="3200" b="1" baseline="30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0</a:t>
            </a:r>
          </a:p>
        </p:txBody>
      </p:sp>
      <p:sp>
        <p:nvSpPr>
          <p:cNvPr id="7" name="Text Box 17">
            <a:extLst>
              <a:ext uri="{FF2B5EF4-FFF2-40B4-BE49-F238E27FC236}">
                <a16:creationId xmlns:a16="http://schemas.microsoft.com/office/drawing/2014/main" id="{6A5882F4-95DB-34FE-4D56-B9209BFC6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908" y="836712"/>
            <a:ext cx="4288331" cy="276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lang="en-US" sz="1200" b="1" dirty="0">
                <a:solidFill>
                  <a:srgbClr val="000000"/>
                </a:solidFill>
              </a:rPr>
              <a:t>S. </a:t>
            </a:r>
            <a:r>
              <a:rPr lang="en-US" sz="1200" b="1" dirty="0" err="1">
                <a:solidFill>
                  <a:srgbClr val="000000"/>
                </a:solidFill>
              </a:rPr>
              <a:t>Ciupka</a:t>
            </a:r>
            <a:r>
              <a:rPr lang="en-US" sz="1200" b="1" dirty="0">
                <a:solidFill>
                  <a:srgbClr val="000000"/>
                </a:solidFill>
              </a:rPr>
              <a:t>, PhD Thesis (2026), final data, to be published</a:t>
            </a:r>
            <a:endParaRPr kumimoji="0" lang="en-US" sz="1200" b="1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60959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9A6358C-7013-83B9-5C4B-6990EADE1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67" y="1775884"/>
            <a:ext cx="7424125" cy="5037492"/>
          </a:xfrm>
          <a:prstGeom prst="rect">
            <a:avLst/>
          </a:prstGeom>
        </p:spPr>
      </p:pic>
      <p:sp>
        <p:nvSpPr>
          <p:cNvPr id="5" name="Text Box 4">
            <a:extLst>
              <a:ext uri="{FF2B5EF4-FFF2-40B4-BE49-F238E27FC236}">
                <a16:creationId xmlns:a16="http://schemas.microsoft.com/office/drawing/2014/main" id="{354E073F-DCDF-799D-46B5-32E62A8C8A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641"/>
            <a:ext cx="99028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New precise target asymmetry data in p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p</a:t>
            </a:r>
            <a:r>
              <a:rPr lang="en-US" sz="3200" b="1" baseline="30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0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4BCE97A-F16F-E25E-8CFD-031F8C7CC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9004" y="2492896"/>
            <a:ext cx="1152129" cy="50405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de-DE" altLang="de-DE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" name="Text Box 21">
            <a:extLst>
              <a:ext uri="{FF2B5EF4-FFF2-40B4-BE49-F238E27FC236}">
                <a16:creationId xmlns:a16="http://schemas.microsoft.com/office/drawing/2014/main" id="{EC018895-CA2C-BDD0-3AE9-4666B07F5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7130" y="2420888"/>
            <a:ext cx="2933816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en-US" altLang="de-DE" sz="1600" b="1" dirty="0">
                <a:solidFill>
                  <a:srgbClr val="000000"/>
                </a:solidFill>
              </a:rPr>
              <a:t>Existing data on T constrain</a:t>
            </a:r>
          </a:p>
          <a:p>
            <a:pPr algn="l"/>
            <a:r>
              <a:rPr lang="en-US" altLang="de-DE" sz="1600" b="1" dirty="0">
                <a:solidFill>
                  <a:srgbClr val="000000"/>
                </a:solidFill>
              </a:rPr>
              <a:t>the PWA solutions </a:t>
            </a:r>
          </a:p>
          <a:p>
            <a:pPr algn="l"/>
            <a:endParaRPr lang="en-US" altLang="de-DE" sz="1600" dirty="0">
              <a:solidFill>
                <a:srgbClr val="000000"/>
              </a:solidFill>
            </a:endParaRPr>
          </a:p>
          <a:p>
            <a:pPr algn="l"/>
            <a:r>
              <a:rPr lang="en-US" altLang="de-DE" sz="1600" b="1" dirty="0">
                <a:solidFill>
                  <a:srgbClr val="000000"/>
                </a:solidFill>
              </a:rPr>
              <a:t>CBELSA/TAPS</a:t>
            </a:r>
          </a:p>
          <a:p>
            <a:pPr algn="l"/>
            <a:r>
              <a:rPr lang="en-US" altLang="de-DE" sz="1400" dirty="0">
                <a:solidFill>
                  <a:srgbClr val="000000"/>
                </a:solidFill>
              </a:rPr>
              <a:t>J. Hartmann et al., 2017</a:t>
            </a:r>
          </a:p>
          <a:p>
            <a:pPr algn="l"/>
            <a:endParaRPr lang="en-US" altLang="de-DE" sz="1600" dirty="0">
              <a:solidFill>
                <a:srgbClr val="000000"/>
              </a:solidFill>
            </a:endParaRPr>
          </a:p>
          <a:p>
            <a:pPr algn="l"/>
            <a:r>
              <a:rPr lang="en-US" altLang="de-DE" sz="1600" b="1" dirty="0">
                <a:solidFill>
                  <a:srgbClr val="000000"/>
                </a:solidFill>
              </a:rPr>
              <a:t>CLAS</a:t>
            </a:r>
          </a:p>
          <a:p>
            <a:pPr algn="l"/>
            <a:r>
              <a:rPr lang="en-US" altLang="de-DE" sz="1400" dirty="0">
                <a:solidFill>
                  <a:srgbClr val="000000"/>
                </a:solidFill>
              </a:rPr>
              <a:t>H. Jiang et al., 2025</a:t>
            </a:r>
          </a:p>
          <a:p>
            <a:pPr algn="l"/>
            <a:r>
              <a:rPr lang="en-US" altLang="de-DE" sz="1600" dirty="0">
                <a:solidFill>
                  <a:srgbClr val="000000"/>
                </a:solidFill>
              </a:rPr>
              <a:t> </a:t>
            </a:r>
          </a:p>
          <a:p>
            <a:pPr algn="l"/>
            <a:r>
              <a:rPr lang="en-US" altLang="de-DE" sz="16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207C55E-0AB4-0A2F-9F95-45BE918360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3020" y="2645296"/>
            <a:ext cx="1152129" cy="50405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de-DE" altLang="de-DE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75C3F474-7706-B127-CD9C-565C48B121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5027" y="2348880"/>
            <a:ext cx="1152129" cy="50405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de-DE" altLang="de-DE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1" name="Text Box 17">
            <a:extLst>
              <a:ext uri="{FF2B5EF4-FFF2-40B4-BE49-F238E27FC236}">
                <a16:creationId xmlns:a16="http://schemas.microsoft.com/office/drawing/2014/main" id="{24DF16C7-D770-3D8E-5DFE-9CF769A23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876" y="1340768"/>
            <a:ext cx="5173445" cy="276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lang="en-US" sz="1200" dirty="0">
                <a:solidFill>
                  <a:srgbClr val="C00000"/>
                </a:solidFill>
              </a:rPr>
              <a:t>CBELSA/TAPS: S. </a:t>
            </a:r>
            <a:r>
              <a:rPr lang="en-US" sz="1200" dirty="0" err="1">
                <a:solidFill>
                  <a:srgbClr val="C00000"/>
                </a:solidFill>
              </a:rPr>
              <a:t>Ciupka</a:t>
            </a:r>
            <a:r>
              <a:rPr lang="en-US" sz="1200" dirty="0">
                <a:solidFill>
                  <a:srgbClr val="C00000"/>
                </a:solidFill>
              </a:rPr>
              <a:t>, PhD Thesis (2026), final data, to be published</a:t>
            </a:r>
            <a:endParaRPr kumimoji="0" lang="en-US" sz="1200" i="0" u="none" strike="noStrike" kern="1200" cap="none" spc="0" normalizeH="0" baseline="-2500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70746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4E9AC0E-1122-ECF3-C562-33BE85366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9" y="1772816"/>
            <a:ext cx="7428646" cy="5040560"/>
          </a:xfrm>
          <a:prstGeom prst="rect">
            <a:avLst/>
          </a:prstGeom>
        </p:spPr>
      </p:pic>
      <p:sp>
        <p:nvSpPr>
          <p:cNvPr id="5" name="Text Box 4">
            <a:extLst>
              <a:ext uri="{FF2B5EF4-FFF2-40B4-BE49-F238E27FC236}">
                <a16:creationId xmlns:a16="http://schemas.microsoft.com/office/drawing/2014/main" id="{4A12D1CA-3020-D726-E2CE-8626797AE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641"/>
            <a:ext cx="99028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New precise target asymmetry data in p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p</a:t>
            </a:r>
            <a:r>
              <a:rPr lang="en-US" sz="3200" b="1" baseline="30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0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6BB64B8-59C0-9AFA-A65E-D76D88C71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9004" y="2492896"/>
            <a:ext cx="1152129" cy="50405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de-DE" altLang="de-DE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" name="Text Box 21">
            <a:extLst>
              <a:ext uri="{FF2B5EF4-FFF2-40B4-BE49-F238E27FC236}">
                <a16:creationId xmlns:a16="http://schemas.microsoft.com/office/drawing/2014/main" id="{9BB1C5C0-8A59-1A26-DFAE-7DE0F560C7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7130" y="2420888"/>
            <a:ext cx="2305439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en-US" altLang="de-DE" sz="1600" b="1" dirty="0">
                <a:solidFill>
                  <a:srgbClr val="000000"/>
                </a:solidFill>
              </a:rPr>
              <a:t>Medium energy range</a:t>
            </a:r>
          </a:p>
          <a:p>
            <a:pPr algn="l"/>
            <a:endParaRPr lang="en-US" altLang="de-DE" sz="1600" dirty="0">
              <a:solidFill>
                <a:srgbClr val="000000"/>
              </a:solidFill>
            </a:endParaRPr>
          </a:p>
          <a:p>
            <a:pPr algn="l"/>
            <a:r>
              <a:rPr lang="en-US" altLang="de-DE" sz="1600" dirty="0">
                <a:solidFill>
                  <a:srgbClr val="000000"/>
                </a:solidFill>
              </a:rPr>
              <a:t>Extreme forward and</a:t>
            </a:r>
          </a:p>
          <a:p>
            <a:pPr algn="l"/>
            <a:r>
              <a:rPr lang="en-US" altLang="de-DE" sz="1600" dirty="0">
                <a:solidFill>
                  <a:srgbClr val="000000"/>
                </a:solidFill>
              </a:rPr>
              <a:t>Backward angle ? </a:t>
            </a:r>
          </a:p>
          <a:p>
            <a:pPr algn="l"/>
            <a:endParaRPr lang="en-US" altLang="de-DE" sz="1600" dirty="0">
              <a:solidFill>
                <a:srgbClr val="000000"/>
              </a:solidFill>
            </a:endParaRPr>
          </a:p>
          <a:p>
            <a:pPr algn="l"/>
            <a:endParaRPr lang="en-US" altLang="de-DE" sz="1600" dirty="0">
              <a:solidFill>
                <a:srgbClr val="000000"/>
              </a:solidFill>
            </a:endParaRPr>
          </a:p>
          <a:p>
            <a:pPr algn="l"/>
            <a:r>
              <a:rPr lang="en-US" altLang="de-DE" sz="1600" dirty="0">
                <a:solidFill>
                  <a:srgbClr val="000000"/>
                </a:solidFill>
              </a:rPr>
              <a:t> </a:t>
            </a:r>
          </a:p>
          <a:p>
            <a:pPr algn="l"/>
            <a:r>
              <a:rPr lang="en-US" altLang="de-DE" sz="16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4034332-A331-3D09-A62B-A81824365F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9004" y="2492896"/>
            <a:ext cx="1152129" cy="50405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de-DE" altLang="de-DE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85A5A869-8DC4-A47C-9380-64C930103D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3020" y="2645296"/>
            <a:ext cx="1152129" cy="50405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de-DE" altLang="de-DE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DB5F5793-4C47-9CA4-6018-5A0815E4B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5027" y="2348880"/>
            <a:ext cx="1152129" cy="50405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de-DE" altLang="de-DE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5" name="Text Box 17">
            <a:extLst>
              <a:ext uri="{FF2B5EF4-FFF2-40B4-BE49-F238E27FC236}">
                <a16:creationId xmlns:a16="http://schemas.microsoft.com/office/drawing/2014/main" id="{3CF677F2-77AF-AF2A-4CC9-77FD15937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876" y="1340768"/>
            <a:ext cx="5173445" cy="276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lang="en-US" sz="1200" dirty="0">
                <a:solidFill>
                  <a:srgbClr val="C00000"/>
                </a:solidFill>
              </a:rPr>
              <a:t>CBELSA/TAPS: S. </a:t>
            </a:r>
            <a:r>
              <a:rPr lang="en-US" sz="1200" dirty="0" err="1">
                <a:solidFill>
                  <a:srgbClr val="C00000"/>
                </a:solidFill>
              </a:rPr>
              <a:t>Ciupka</a:t>
            </a:r>
            <a:r>
              <a:rPr lang="en-US" sz="1200" dirty="0">
                <a:solidFill>
                  <a:srgbClr val="C00000"/>
                </a:solidFill>
              </a:rPr>
              <a:t>, PhD Thesis (2026), final data, to be published</a:t>
            </a:r>
            <a:endParaRPr kumimoji="0" lang="en-US" sz="1200" i="0" u="none" strike="noStrike" kern="1200" cap="none" spc="0" normalizeH="0" baseline="-2500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14842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0BE4B64-85A7-D58E-ADC4-728387793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46" y="1772816"/>
            <a:ext cx="7428646" cy="5040560"/>
          </a:xfrm>
          <a:prstGeom prst="rect">
            <a:avLst/>
          </a:prstGeom>
        </p:spPr>
      </p:pic>
      <p:sp>
        <p:nvSpPr>
          <p:cNvPr id="5" name="Text Box 4">
            <a:extLst>
              <a:ext uri="{FF2B5EF4-FFF2-40B4-BE49-F238E27FC236}">
                <a16:creationId xmlns:a16="http://schemas.microsoft.com/office/drawing/2014/main" id="{DDDEB34A-93E4-F2C4-2DA4-6A9928BED0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641"/>
            <a:ext cx="99028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New precise target asymmetry data in p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p</a:t>
            </a:r>
            <a:r>
              <a:rPr lang="en-US" sz="3200" b="1" baseline="30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0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16043813-5F5F-BADE-77EC-C52CE5B446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9004" y="2492896"/>
            <a:ext cx="1152129" cy="50405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de-DE" altLang="de-DE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" name="Text Box 21">
            <a:extLst>
              <a:ext uri="{FF2B5EF4-FFF2-40B4-BE49-F238E27FC236}">
                <a16:creationId xmlns:a16="http://schemas.microsoft.com/office/drawing/2014/main" id="{69CB1159-65FA-322C-3689-096E8CEE02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7130" y="2420888"/>
            <a:ext cx="2223686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en-US" altLang="de-DE" sz="1600" b="1" dirty="0">
                <a:solidFill>
                  <a:srgbClr val="000000"/>
                </a:solidFill>
              </a:rPr>
              <a:t>High energy region</a:t>
            </a:r>
          </a:p>
          <a:p>
            <a:pPr algn="l"/>
            <a:endParaRPr lang="en-US" altLang="de-DE" sz="1600" dirty="0">
              <a:solidFill>
                <a:srgbClr val="000000"/>
              </a:solidFill>
            </a:endParaRPr>
          </a:p>
          <a:p>
            <a:pPr algn="l"/>
            <a:r>
              <a:rPr lang="en-US" altLang="de-DE" sz="1600" dirty="0">
                <a:solidFill>
                  <a:srgbClr val="000000"/>
                </a:solidFill>
              </a:rPr>
              <a:t>Prediction of PWAs in </a:t>
            </a:r>
          </a:p>
          <a:p>
            <a:pPr algn="l"/>
            <a:r>
              <a:rPr lang="en-US" altLang="de-DE" sz="1600" dirty="0">
                <a:solidFill>
                  <a:srgbClr val="000000"/>
                </a:solidFill>
              </a:rPr>
              <a:t>discrepancy with new </a:t>
            </a:r>
          </a:p>
          <a:p>
            <a:pPr algn="l"/>
            <a:r>
              <a:rPr lang="en-US" altLang="de-DE" sz="1600" dirty="0">
                <a:solidFill>
                  <a:srgbClr val="000000"/>
                </a:solidFill>
              </a:rPr>
              <a:t>data</a:t>
            </a:r>
          </a:p>
          <a:p>
            <a:pPr algn="l"/>
            <a:endParaRPr lang="en-US" altLang="de-DE" sz="1600" dirty="0">
              <a:solidFill>
                <a:srgbClr val="000000"/>
              </a:solidFill>
            </a:endParaRPr>
          </a:p>
          <a:p>
            <a:pPr algn="l"/>
            <a:endParaRPr lang="en-US" altLang="de-DE" sz="1600" dirty="0">
              <a:solidFill>
                <a:srgbClr val="000000"/>
              </a:solidFill>
            </a:endParaRPr>
          </a:p>
          <a:p>
            <a:pPr algn="l"/>
            <a:r>
              <a:rPr lang="en-US" altLang="de-DE" sz="1600" dirty="0">
                <a:solidFill>
                  <a:srgbClr val="000000"/>
                </a:solidFill>
              </a:rPr>
              <a:t> </a:t>
            </a:r>
          </a:p>
          <a:p>
            <a:pPr algn="l"/>
            <a:r>
              <a:rPr lang="en-US" altLang="de-DE" sz="16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EF17761-3BB6-828E-4496-9B1CC8E46D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9004" y="2492896"/>
            <a:ext cx="1152129" cy="50405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de-DE" altLang="de-DE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DADD16F2-4AB7-042E-BAA3-1C922D02C6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3020" y="2645296"/>
            <a:ext cx="1152129" cy="50405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de-DE" altLang="de-DE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D1370314-D81E-2CD4-D901-9B6CE1FEC0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3020" y="2348880"/>
            <a:ext cx="1152129" cy="50405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de-DE" altLang="de-DE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3" name="Text Box 17">
            <a:extLst>
              <a:ext uri="{FF2B5EF4-FFF2-40B4-BE49-F238E27FC236}">
                <a16:creationId xmlns:a16="http://schemas.microsoft.com/office/drawing/2014/main" id="{5241E260-1309-9BF1-7D66-64CF33BB8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876" y="1340768"/>
            <a:ext cx="5173445" cy="276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lang="en-US" sz="1200" dirty="0">
                <a:solidFill>
                  <a:srgbClr val="C00000"/>
                </a:solidFill>
              </a:rPr>
              <a:t>CBELSA/TAPS: S. </a:t>
            </a:r>
            <a:r>
              <a:rPr lang="en-US" sz="1200" dirty="0" err="1">
                <a:solidFill>
                  <a:srgbClr val="C00000"/>
                </a:solidFill>
              </a:rPr>
              <a:t>Ciupka</a:t>
            </a:r>
            <a:r>
              <a:rPr lang="en-US" sz="1200" dirty="0">
                <a:solidFill>
                  <a:srgbClr val="C00000"/>
                </a:solidFill>
              </a:rPr>
              <a:t>, PhD Thesis (2026), final data, to be published</a:t>
            </a:r>
            <a:endParaRPr kumimoji="0" lang="en-US" sz="1200" i="0" u="none" strike="noStrike" kern="1200" cap="none" spc="0" normalizeH="0" baseline="-2500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21239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8421D05-2300-99BA-7CD0-B415A29F7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274" y="692696"/>
            <a:ext cx="9960980" cy="5112567"/>
          </a:xfrm>
          <a:prstGeom prst="rect">
            <a:avLst/>
          </a:prstGeom>
        </p:spPr>
      </p:pic>
      <p:sp>
        <p:nvSpPr>
          <p:cNvPr id="5" name="Text Box 6">
            <a:extLst>
              <a:ext uri="{FF2B5EF4-FFF2-40B4-BE49-F238E27FC236}">
                <a16:creationId xmlns:a16="http://schemas.microsoft.com/office/drawing/2014/main" id="{6E03A438-0BE5-C09C-D7DC-6AA85AACF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" y="116042"/>
            <a:ext cx="9902824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Importance of cascade decays in N 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pp</a:t>
            </a:r>
            <a:endParaRPr lang="en-US" sz="3200" b="1" baseline="30000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17">
            <a:extLst>
              <a:ext uri="{FF2B5EF4-FFF2-40B4-BE49-F238E27FC236}">
                <a16:creationId xmlns:a16="http://schemas.microsoft.com/office/drawing/2014/main" id="{9CDB372A-AE90-1F8C-2C40-C662E3106B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3998" y="6176347"/>
            <a:ext cx="3567814" cy="276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lang="en-US" sz="1200" dirty="0">
                <a:solidFill>
                  <a:srgbClr val="000000"/>
                </a:solidFill>
              </a:rPr>
              <a:t>T. </a:t>
            </a:r>
            <a:r>
              <a:rPr lang="en-US" sz="1200" dirty="0" err="1">
                <a:solidFill>
                  <a:srgbClr val="000000"/>
                </a:solidFill>
              </a:rPr>
              <a:t>Seifen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et al., Eur. Phys. J. A.61 (2025) 7, 173</a:t>
            </a:r>
            <a:endParaRPr kumimoji="0" lang="en-US" sz="1200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30062608-513B-DF12-C089-E63BF9E43F07}"/>
              </a:ext>
            </a:extLst>
          </p:cNvPr>
          <p:cNvSpPr txBox="1"/>
          <p:nvPr/>
        </p:nvSpPr>
        <p:spPr>
          <a:xfrm>
            <a:off x="342900" y="6453336"/>
            <a:ext cx="1689566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/>
              <a:t>Talk: L. Reschke</a:t>
            </a:r>
          </a:p>
        </p:txBody>
      </p:sp>
      <p:sp>
        <p:nvSpPr>
          <p:cNvPr id="15" name="Text Box 17">
            <a:extLst>
              <a:ext uri="{FF2B5EF4-FFF2-40B4-BE49-F238E27FC236}">
                <a16:creationId xmlns:a16="http://schemas.microsoft.com/office/drawing/2014/main" id="{D2ACA69A-068A-60A5-A14B-559844E88D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3561" y="6536387"/>
            <a:ext cx="4277559" cy="276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lang="en-US" sz="1200" dirty="0">
                <a:solidFill>
                  <a:srgbClr val="000000"/>
                </a:solidFill>
              </a:rPr>
              <a:t>N. </a:t>
            </a:r>
            <a:r>
              <a:rPr lang="en-US" sz="1200" dirty="0" err="1">
                <a:solidFill>
                  <a:srgbClr val="000000"/>
                </a:solidFill>
              </a:rPr>
              <a:t>Stausberg</a:t>
            </a:r>
            <a:r>
              <a:rPr lang="en-US" sz="1200" dirty="0">
                <a:solidFill>
                  <a:srgbClr val="000000"/>
                </a:solidFill>
              </a:rPr>
              <a:t>, PhD Thesis (2025), final data, to be published</a:t>
            </a:r>
            <a:endParaRPr kumimoji="0" lang="en-US" sz="1200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Text Box 17">
            <a:extLst>
              <a:ext uri="{FF2B5EF4-FFF2-40B4-BE49-F238E27FC236}">
                <a16:creationId xmlns:a16="http://schemas.microsoft.com/office/drawing/2014/main" id="{60783032-D400-5F9E-F2EE-6645A6AC33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6165304"/>
            <a:ext cx="3073704" cy="276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lang="en-US" sz="1200" dirty="0">
                <a:solidFill>
                  <a:srgbClr val="000000"/>
                </a:solidFill>
              </a:rPr>
              <a:t>N. </a:t>
            </a:r>
            <a:r>
              <a:rPr lang="en-US" sz="1200" dirty="0" err="1">
                <a:solidFill>
                  <a:srgbClr val="000000"/>
                </a:solidFill>
              </a:rPr>
              <a:t>Reinertz</a:t>
            </a:r>
            <a:r>
              <a:rPr lang="en-US" sz="1200" dirty="0">
                <a:solidFill>
                  <a:srgbClr val="000000"/>
                </a:solidFill>
              </a:rPr>
              <a:t>, PhD Thesis, will finish in 2027</a:t>
            </a:r>
            <a:endParaRPr kumimoji="0" lang="en-US" sz="1200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4CC4A60B-EEEC-22F5-1038-08E125556DE7}"/>
              </a:ext>
            </a:extLst>
          </p:cNvPr>
          <p:cNvSpPr txBox="1"/>
          <p:nvPr/>
        </p:nvSpPr>
        <p:spPr>
          <a:xfrm>
            <a:off x="4509516" y="5826750"/>
            <a:ext cx="46903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Proton data 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</a:rPr>
              <a:t> in </a:t>
            </a:r>
            <a:r>
              <a:rPr lang="en-US" sz="1600" b="1" dirty="0">
                <a:solidFill>
                  <a:srgbClr val="000000"/>
                </a:solidFill>
                <a:latin typeface="Symbol" pitchFamily="18" charset="2"/>
              </a:rPr>
              <a:t>p</a:t>
            </a:r>
            <a:r>
              <a:rPr lang="en-US" sz="1600" b="1" baseline="30000" dirty="0">
                <a:solidFill>
                  <a:srgbClr val="000000"/>
                </a:solidFill>
                <a:latin typeface="Symbol" pitchFamily="18" charset="2"/>
              </a:rPr>
              <a:t>0</a:t>
            </a:r>
            <a:r>
              <a:rPr lang="en-US" sz="1600" b="1" dirty="0">
                <a:solidFill>
                  <a:srgbClr val="000000"/>
                </a:solidFill>
                <a:latin typeface="Symbol" pitchFamily="18" charset="2"/>
              </a:rPr>
              <a:t>p</a:t>
            </a:r>
            <a:r>
              <a:rPr lang="en-US" sz="1600" b="1" baseline="30000" dirty="0">
                <a:solidFill>
                  <a:srgbClr val="000000"/>
                </a:solidFill>
                <a:latin typeface="Symbol" pitchFamily="18" charset="2"/>
              </a:rPr>
              <a:t>0</a:t>
            </a:r>
            <a:r>
              <a:rPr lang="en-US" sz="1600" b="1" dirty="0">
                <a:solidFill>
                  <a:srgbClr val="000000"/>
                </a:solidFill>
                <a:latin typeface="Symbol" pitchFamily="18" charset="2"/>
              </a:rPr>
              <a:t> 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</a:rPr>
              <a:t>a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nd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p</a:t>
            </a:r>
            <a:r>
              <a:rPr kumimoji="0" lang="en-US" sz="16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0</a:t>
            </a:r>
            <a:r>
              <a:rPr lang="en-US" sz="1600" b="1" dirty="0">
                <a:solidFill>
                  <a:srgbClr val="000000"/>
                </a:solidFill>
                <a:latin typeface="Symbol" pitchFamily="18" charset="2"/>
              </a:rPr>
              <a:t>h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1A43EFB-CBAD-1B48-16C2-863B22EEA770}"/>
              </a:ext>
            </a:extLst>
          </p:cNvPr>
          <p:cNvSpPr txBox="1"/>
          <p:nvPr/>
        </p:nvSpPr>
        <p:spPr>
          <a:xfrm>
            <a:off x="-377180" y="5826750"/>
            <a:ext cx="46903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Neutron data in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600" b="1" dirty="0">
                <a:solidFill>
                  <a:srgbClr val="000000"/>
                </a:solidFill>
                <a:latin typeface="Symbol" pitchFamily="18" charset="2"/>
              </a:rPr>
              <a:t>p</a:t>
            </a:r>
            <a:r>
              <a:rPr lang="en-US" sz="1600" b="1" baseline="30000" dirty="0">
                <a:solidFill>
                  <a:srgbClr val="000000"/>
                </a:solidFill>
                <a:latin typeface="Symbol" pitchFamily="18" charset="2"/>
              </a:rPr>
              <a:t>0</a:t>
            </a:r>
            <a:r>
              <a:rPr lang="en-US" sz="1600" b="1" dirty="0">
                <a:solidFill>
                  <a:srgbClr val="000000"/>
                </a:solidFill>
                <a:latin typeface="Symbol" pitchFamily="18" charset="2"/>
              </a:rPr>
              <a:t>p</a:t>
            </a:r>
            <a:r>
              <a:rPr lang="en-US" sz="1600" b="1" baseline="30000" dirty="0">
                <a:solidFill>
                  <a:srgbClr val="000000"/>
                </a:solidFill>
                <a:latin typeface="Symbol" pitchFamily="18" charset="2"/>
              </a:rPr>
              <a:t>0</a:t>
            </a:r>
            <a:r>
              <a:rPr lang="en-US" sz="1600" b="1" dirty="0">
                <a:solidFill>
                  <a:srgbClr val="000000"/>
                </a:solidFill>
                <a:latin typeface="Symbol" pitchFamily="18" charset="2"/>
              </a:rPr>
              <a:t> 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</a:rPr>
              <a:t>a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nd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p</a:t>
            </a:r>
            <a:r>
              <a:rPr kumimoji="0" lang="en-US" sz="16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0</a:t>
            </a:r>
            <a:r>
              <a:rPr lang="en-US" sz="1600" b="1" dirty="0">
                <a:solidFill>
                  <a:srgbClr val="000000"/>
                </a:solidFill>
                <a:latin typeface="Symbol" pitchFamily="18" charset="2"/>
              </a:rPr>
              <a:t>h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261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67" y="1772816"/>
            <a:ext cx="4639478" cy="4167724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0168" y="3717032"/>
            <a:ext cx="3712296" cy="26992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feld 3"/>
              <p:cNvSpPr txBox="1"/>
              <p:nvPr/>
            </p:nvSpPr>
            <p:spPr>
              <a:xfrm>
                <a:off x="5575283" y="2111251"/>
                <a:ext cx="3495879" cy="13177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 eaLnBrk="1" hangingPunct="1"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de-DE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ℳ</m:t>
                          </m:r>
                        </m:e>
                        <m:sub>
                          <m:r>
                            <a:rPr lang="de-DE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de-DE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</m:sub>
                        <m:sup>
                          <m:r>
                            <a:rPr lang="de-DE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de-DE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de-DE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de-DE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de-DE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sSup>
                            <m:sSupPr>
                              <m:ctrlPr>
                                <a:rPr lang="de-DE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de-DE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de-DE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de-DE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de-DE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   </m:t>
                          </m:r>
                          <m:r>
                            <a:rPr lang="de-DE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ℳ</m:t>
                          </m:r>
                        </m:e>
                        <m:sub>
                          <m:r>
                            <a:rPr lang="de-DE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de-DE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e-DE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de-DE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bSup>
                      <m:r>
                        <a:rPr lang="de-DE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de-DE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de-DE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bSup>
                        <m:sSubSupPr>
                          <m:ctrlPr>
                            <a:rPr lang="de-DE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ℳ</m:t>
                          </m:r>
                        </m:e>
                        <m:sub>
                          <m:r>
                            <a:rPr lang="de-DE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de-DE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3/2</m:t>
                          </m:r>
                        </m:sup>
                      </m:sSubSup>
                    </m:oMath>
                  </m:oMathPara>
                </a14:m>
                <a:endParaRPr lang="de-DE" sz="1800" dirty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  <a:p>
                <a:pPr algn="l" eaLnBrk="1" hangingPunct="1"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de-DE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ℳ</m:t>
                          </m:r>
                        </m:e>
                        <m:sub>
                          <m:r>
                            <a:rPr lang="de-DE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de-DE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</m:sub>
                        <m:sup>
                          <m:r>
                            <a:rPr lang="de-DE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de-DE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de-DE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de-DE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de-DE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sSup>
                            <m:sSupPr>
                              <m:ctrlPr>
                                <a:rPr lang="de-DE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de-DE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de-DE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de-DE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de-DE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ℳ</m:t>
                          </m:r>
                        </m:e>
                        <m:sub>
                          <m:r>
                            <a:rPr lang="de-DE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de-DE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e-DE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de-DE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bSup>
                      <m:r>
                        <a:rPr lang="de-DE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de-DE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de-DE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bSup>
                        <m:sSubSupPr>
                          <m:ctrlPr>
                            <a:rPr lang="de-DE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ℳ</m:t>
                          </m:r>
                        </m:e>
                        <m:sub>
                          <m:r>
                            <a:rPr lang="de-DE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de-DE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3/2</m:t>
                          </m:r>
                        </m:sup>
                      </m:sSubSup>
                    </m:oMath>
                  </m:oMathPara>
                </a14:m>
                <a:endParaRPr lang="de-DE" sz="1800" dirty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  <a:p>
                <a:pPr algn="l" eaLnBrk="1" hangingPunct="1"/>
                <a:endParaRPr lang="de-DE" sz="1800" dirty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feld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5283" y="2111203"/>
                <a:ext cx="3495879" cy="131779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0" y="188641"/>
            <a:ext cx="99028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Spectroscopy off the Neutron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931520" y="6021330"/>
            <a:ext cx="3443828" cy="27699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200" dirty="0">
                <a:solidFill>
                  <a:srgbClr val="000000"/>
                </a:solidFill>
              </a:rPr>
              <a:t>CBELSA/TAPS,</a:t>
            </a:r>
            <a:r>
              <a:rPr lang="de-DE" altLang="de-DE" sz="1200" i="1" dirty="0">
                <a:solidFill>
                  <a:srgbClr val="636363"/>
                </a:solidFill>
                <a:latin typeface="Droid Serif" pitchFamily="18" charset="0"/>
              </a:rPr>
              <a:t> </a:t>
            </a:r>
            <a:r>
              <a:rPr lang="de-DE" altLang="de-DE" sz="1200" i="1" dirty="0">
                <a:solidFill>
                  <a:srgbClr val="C00000"/>
                </a:solidFill>
                <a:latin typeface="Droid Serif" pitchFamily="18" charset="0"/>
              </a:rPr>
              <a:t>I. </a:t>
            </a:r>
            <a:r>
              <a:rPr lang="de-DE" altLang="de-DE" sz="1200" i="1" dirty="0" err="1">
                <a:solidFill>
                  <a:srgbClr val="C00000"/>
                </a:solidFill>
                <a:latin typeface="Droid Serif" pitchFamily="18" charset="0"/>
              </a:rPr>
              <a:t>Jaegle</a:t>
            </a:r>
            <a:r>
              <a:rPr lang="de-DE" altLang="de-DE" sz="1200" i="1" dirty="0">
                <a:solidFill>
                  <a:srgbClr val="C00000"/>
                </a:solidFill>
                <a:latin typeface="Droid Serif" pitchFamily="18" charset="0"/>
              </a:rPr>
              <a:t>, PRL 100 (2008), 252002</a:t>
            </a: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65657" y="908720"/>
            <a:ext cx="84712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800" dirty="0"/>
              <a:t>    Nucleon resonances (Isospin I =1/2) couple differently to Neutron and Proton  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9" name="Oval 13"/>
          <p:cNvSpPr>
            <a:spLocks noChangeArrowheads="1"/>
          </p:cNvSpPr>
          <p:nvPr/>
        </p:nvSpPr>
        <p:spPr bwMode="auto">
          <a:xfrm>
            <a:off x="414934" y="1052736"/>
            <a:ext cx="71437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9499959"/>
              </p:ext>
            </p:extLst>
          </p:nvPr>
        </p:nvGraphicFramePr>
        <p:xfrm>
          <a:off x="1949722" y="1340768"/>
          <a:ext cx="1633538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6" imgW="863280" imgH="177480" progId="Equation.3">
                  <p:embed/>
                </p:oleObj>
              </mc:Choice>
              <mc:Fallback>
                <p:oleObj name="Formel" r:id="rId6" imgW="863280" imgH="177480" progId="Equation.3">
                  <p:embed/>
                  <p:pic>
                    <p:nvPicPr>
                      <p:cNvPr id="0" name="Objek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9722" y="1340768"/>
                        <a:ext cx="1633538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k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9884582"/>
              </p:ext>
            </p:extLst>
          </p:nvPr>
        </p:nvGraphicFramePr>
        <p:xfrm>
          <a:off x="6329388" y="1557040"/>
          <a:ext cx="1754187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8" imgW="927000" imgH="228600" progId="Equation.3">
                  <p:embed/>
                </p:oleObj>
              </mc:Choice>
              <mc:Fallback>
                <p:oleObj name="Formel" r:id="rId8" imgW="927000" imgH="228600" progId="Equation.3">
                  <p:embed/>
                  <p:pic>
                    <p:nvPicPr>
                      <p:cNvPr id="0" name="Objek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9388" y="1557040"/>
                        <a:ext cx="1754187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627131" y="6444044"/>
            <a:ext cx="89263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800" dirty="0"/>
              <a:t>    CBELSA/TAPS  experiment has been upgraded for measurements on the neutron</a:t>
            </a:r>
            <a:endParaRPr lang="en-US" sz="1800" baseline="30000" dirty="0"/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558950" y="6589482"/>
            <a:ext cx="71437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8431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0688"/>
            <a:ext cx="9881986" cy="4925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8" y="116042"/>
            <a:ext cx="9902824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Upgrade of the CBELSA/TAPS-Experiment</a:t>
            </a:r>
            <a:endParaRPr lang="en-US" sz="3200" b="1" baseline="30000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609214" y="5898758"/>
            <a:ext cx="549432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de-DE" sz="1600" dirty="0">
                <a:solidFill>
                  <a:srgbClr val="000000"/>
                </a:solidFill>
              </a:rPr>
              <a:t>New data on T, P, H off  the proton for different final states </a:t>
            </a:r>
          </a:p>
        </p:txBody>
      </p:sp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596009" y="6186790"/>
            <a:ext cx="57235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de-DE" sz="1600" dirty="0">
                <a:solidFill>
                  <a:srgbClr val="000000"/>
                </a:solidFill>
              </a:rPr>
              <a:t>New data on T, P, H off the neutron for different final states</a:t>
            </a:r>
            <a:r>
              <a:rPr lang="en-US" altLang="de-DE" sz="1600" dirty="0">
                <a:solidFill>
                  <a:srgbClr val="3333CC"/>
                </a:solidFill>
              </a:rPr>
              <a:t>    </a:t>
            </a:r>
          </a:p>
        </p:txBody>
      </p:sp>
      <p:sp>
        <p:nvSpPr>
          <p:cNvPr id="7" name="Text Box 21"/>
          <p:cNvSpPr txBox="1">
            <a:spLocks noChangeArrowheads="1"/>
          </p:cNvSpPr>
          <p:nvPr/>
        </p:nvSpPr>
        <p:spPr bwMode="auto">
          <a:xfrm>
            <a:off x="611363" y="5517232"/>
            <a:ext cx="21619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de-DE" sz="1600" b="1" dirty="0">
                <a:solidFill>
                  <a:srgbClr val="C00000"/>
                </a:solidFill>
              </a:rPr>
              <a:t>Since NSTAR 2022 :</a:t>
            </a:r>
            <a:r>
              <a:rPr lang="en-US" altLang="de-DE" sz="1600" b="1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91041D20-C3CB-8AC9-7AEA-CB6645190B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5548" y="1675846"/>
            <a:ext cx="2664296" cy="276989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de-DE" altLang="de-DE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" name="Text Box 17">
            <a:extLst>
              <a:ext uri="{FF2B5EF4-FFF2-40B4-BE49-F238E27FC236}">
                <a16:creationId xmlns:a16="http://schemas.microsoft.com/office/drawing/2014/main" id="{800CEC47-3A99-2162-35DC-7BD469B02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5548" y="1567835"/>
            <a:ext cx="2598766" cy="276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lang="en-US" sz="1200" dirty="0">
                <a:solidFill>
                  <a:srgbClr val="000000"/>
                </a:solidFill>
              </a:rPr>
              <a:t>C. </a:t>
            </a:r>
            <a:r>
              <a:rPr lang="en-US" sz="1200" dirty="0" err="1">
                <a:solidFill>
                  <a:srgbClr val="000000"/>
                </a:solidFill>
              </a:rPr>
              <a:t>Honisch</a:t>
            </a:r>
            <a:r>
              <a:rPr lang="en-US" sz="1200" dirty="0">
                <a:solidFill>
                  <a:srgbClr val="000000"/>
                </a:solidFill>
              </a:rPr>
              <a:t> et al., arXiv:2212.12364</a:t>
            </a:r>
            <a:endParaRPr kumimoji="0" lang="en-US" sz="1200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9028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B93A606-C04E-E134-6085-C907BA2DE2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140" y="1412776"/>
            <a:ext cx="9870225" cy="4536504"/>
          </a:xfrm>
          <a:prstGeom prst="rect">
            <a:avLst/>
          </a:prstGeom>
        </p:spPr>
      </p:pic>
      <p:sp>
        <p:nvSpPr>
          <p:cNvPr id="5" name="Text Box 4">
            <a:extLst>
              <a:ext uri="{FF2B5EF4-FFF2-40B4-BE49-F238E27FC236}">
                <a16:creationId xmlns:a16="http://schemas.microsoft.com/office/drawing/2014/main" id="{6AAF76AE-0E0E-4C39-387D-7F54A6FFF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641"/>
            <a:ext cx="99028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Measurements off Neutron: narrow peak in </a:t>
            </a: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n</a:t>
            </a: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h</a:t>
            </a:r>
            <a:endParaRPr lang="en-US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8378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07EB0F6-D75E-BDFE-CD98-F32F32916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11" y="1360310"/>
            <a:ext cx="9884789" cy="4444954"/>
          </a:xfrm>
          <a:prstGeom prst="rect">
            <a:avLst/>
          </a:prstGeom>
        </p:spPr>
      </p:pic>
      <p:sp>
        <p:nvSpPr>
          <p:cNvPr id="5" name="Text Box 4">
            <a:extLst>
              <a:ext uri="{FF2B5EF4-FFF2-40B4-BE49-F238E27FC236}">
                <a16:creationId xmlns:a16="http://schemas.microsoft.com/office/drawing/2014/main" id="{7CD9B3A9-6017-9FF8-DDF8-55D9C2C135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641"/>
            <a:ext cx="99028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Measurements off Neutron: narrow peak in </a:t>
            </a: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n</a:t>
            </a: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cs typeface="Arial" panose="020B0604020202020204" pitchFamily="34" charset="0"/>
              </a:rPr>
              <a:t>h</a:t>
            </a:r>
            <a:endParaRPr lang="en-US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cs typeface="Arial" panose="020B0604020202020204" pitchFamily="34" charset="0"/>
            </a:endParaRPr>
          </a:p>
        </p:txBody>
      </p:sp>
      <p:sp>
        <p:nvSpPr>
          <p:cNvPr id="4" name="Text Box 17">
            <a:extLst>
              <a:ext uri="{FF2B5EF4-FFF2-40B4-BE49-F238E27FC236}">
                <a16:creationId xmlns:a16="http://schemas.microsoft.com/office/drawing/2014/main" id="{91F2F912-37A7-45AB-3BAC-3699DDB3C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908" y="6536387"/>
            <a:ext cx="3720227" cy="276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5" rIns="91429" bIns="45715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None/>
              <a:tabLst/>
              <a:defRPr/>
            </a:pPr>
            <a:r>
              <a:rPr lang="en-US" sz="1200" b="1" dirty="0">
                <a:solidFill>
                  <a:srgbClr val="000000"/>
                </a:solidFill>
              </a:rPr>
              <a:t>N. Jerman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et al.  Eur. Phys. J. A 59 (2023) 10, 232</a:t>
            </a:r>
            <a:endParaRPr kumimoji="0" lang="en-US" sz="1200" b="1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43C737C-0C14-9454-CD58-C411E23842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908" y="5553236"/>
            <a:ext cx="2664296" cy="39604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de-DE" altLang="de-DE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6882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818A6F8-0BBE-6E56-AFF9-757C6C88A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59" y="1340768"/>
            <a:ext cx="9762909" cy="5030771"/>
          </a:xfrm>
          <a:prstGeom prst="rect">
            <a:avLst/>
          </a:prstGeom>
        </p:spPr>
      </p:pic>
      <p:sp>
        <p:nvSpPr>
          <p:cNvPr id="5" name="Text Box 6">
            <a:extLst>
              <a:ext uri="{FF2B5EF4-FFF2-40B4-BE49-F238E27FC236}">
                <a16:creationId xmlns:a16="http://schemas.microsoft.com/office/drawing/2014/main" id="{F19951C7-031A-0CEF-1B2F-DF06D563F6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" y="116042"/>
            <a:ext cx="9902824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Baryon Spectroscopy Future at ELSA </a:t>
            </a:r>
            <a:endParaRPr lang="en-US" sz="3200" b="1" baseline="30000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6635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DE92306-2F9E-1F81-FB96-ABD002E90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85" y="1196752"/>
            <a:ext cx="9792860" cy="4896544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0F53054F-1EA8-779D-CEC0-8050A8FDBC7C}"/>
              </a:ext>
            </a:extLst>
          </p:cNvPr>
          <p:cNvSpPr txBox="1"/>
          <p:nvPr/>
        </p:nvSpPr>
        <p:spPr>
          <a:xfrm>
            <a:off x="612699" y="1772816"/>
            <a:ext cx="2754537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/>
              <a:t>Talk on Thursday: U. </a:t>
            </a:r>
            <a:r>
              <a:rPr lang="en-US" sz="1600" dirty="0" err="1"/>
              <a:t>Thoma</a:t>
            </a:r>
            <a:endParaRPr lang="en-US" sz="1600" dirty="0"/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26788527-8093-C593-B696-F737BD8FA7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" y="116042"/>
            <a:ext cx="9902824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Major Upgrade of CBELSA/TAPS-Experiment</a:t>
            </a:r>
            <a:endParaRPr lang="en-US" sz="3200" b="1" baseline="30000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FCF3F6C5-BEDE-E6E9-C1B6-B0E34449BA85}"/>
              </a:ext>
            </a:extLst>
          </p:cNvPr>
          <p:cNvSpPr txBox="1"/>
          <p:nvPr/>
        </p:nvSpPr>
        <p:spPr>
          <a:xfrm>
            <a:off x="5095428" y="5733256"/>
            <a:ext cx="487505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600" b="1" u="sng" dirty="0"/>
              <a:t>Funding:</a:t>
            </a:r>
          </a:p>
          <a:p>
            <a:pPr algn="l"/>
            <a:r>
              <a:rPr lang="de-DE" sz="1600" dirty="0"/>
              <a:t>    - Major </a:t>
            </a:r>
            <a:r>
              <a:rPr lang="de-DE" sz="1600" dirty="0" err="1"/>
              <a:t>detector</a:t>
            </a:r>
            <a:r>
              <a:rPr lang="de-DE" sz="1600" dirty="0"/>
              <a:t> upgrade</a:t>
            </a:r>
          </a:p>
          <a:p>
            <a:pPr algn="l"/>
            <a:r>
              <a:rPr lang="de-DE" sz="1600" dirty="0"/>
              <a:t>    - ELSA </a:t>
            </a:r>
            <a:r>
              <a:rPr lang="de-DE" sz="1600" dirty="0" err="1"/>
              <a:t>infrastructure</a:t>
            </a:r>
            <a:r>
              <a:rPr lang="de-DE" sz="1600" dirty="0"/>
              <a:t> </a:t>
            </a:r>
          </a:p>
          <a:p>
            <a:pPr algn="l"/>
            <a:r>
              <a:rPr lang="de-DE" sz="1600" dirty="0"/>
              <a:t>    - a </a:t>
            </a:r>
            <a:r>
              <a:rPr lang="de-DE" sz="1600" dirty="0" err="1"/>
              <a:t>new</a:t>
            </a:r>
            <a:r>
              <a:rPr lang="de-DE" sz="1600" dirty="0"/>
              <a:t> Professor </a:t>
            </a:r>
            <a:r>
              <a:rPr lang="de-DE" sz="1600" dirty="0" err="1"/>
              <a:t>position</a:t>
            </a:r>
            <a:r>
              <a:rPr lang="de-DE" sz="1600" dirty="0"/>
              <a:t> in </a:t>
            </a:r>
            <a:r>
              <a:rPr lang="de-DE" sz="1600" dirty="0" err="1"/>
              <a:t>accelerator</a:t>
            </a:r>
            <a:r>
              <a:rPr lang="de-DE" sz="1600" dirty="0"/>
              <a:t> </a:t>
            </a:r>
            <a:r>
              <a:rPr lang="de-DE" sz="1600" dirty="0" err="1"/>
              <a:t>physics</a:t>
            </a:r>
            <a:r>
              <a:rPr lang="de-DE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557206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4"/>
          <p:cNvSpPr txBox="1">
            <a:spLocks noChangeArrowheads="1"/>
          </p:cNvSpPr>
          <p:nvPr/>
        </p:nvSpPr>
        <p:spPr bwMode="auto">
          <a:xfrm>
            <a:off x="0" y="35961"/>
            <a:ext cx="99028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57347" name="Text Box 6"/>
          <p:cNvSpPr txBox="1">
            <a:spLocks noChangeArrowheads="1"/>
          </p:cNvSpPr>
          <p:nvPr/>
        </p:nvSpPr>
        <p:spPr bwMode="auto">
          <a:xfrm>
            <a:off x="537659" y="908720"/>
            <a:ext cx="60195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800" dirty="0"/>
              <a:t>    Precise polarization data from </a:t>
            </a:r>
            <a:r>
              <a:rPr lang="en-US" sz="1800" dirty="0">
                <a:solidFill>
                  <a:srgbClr val="C00000"/>
                </a:solidFill>
              </a:rPr>
              <a:t>ELSA, </a:t>
            </a:r>
            <a:r>
              <a:rPr lang="en-US" sz="1800" dirty="0" err="1">
                <a:solidFill>
                  <a:srgbClr val="C00000"/>
                </a:solidFill>
              </a:rPr>
              <a:t>JLab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dirty="0"/>
              <a:t>and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  <a:r>
              <a:rPr lang="en-US" sz="1800" dirty="0">
                <a:solidFill>
                  <a:srgbClr val="C00000"/>
                </a:solidFill>
              </a:rPr>
              <a:t>MAMI</a:t>
            </a:r>
            <a:r>
              <a:rPr lang="en-US" sz="1800" dirty="0"/>
              <a:t> 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57350" name="Text Box 11"/>
          <p:cNvSpPr txBox="1">
            <a:spLocks noChangeArrowheads="1"/>
          </p:cNvSpPr>
          <p:nvPr/>
        </p:nvSpPr>
        <p:spPr bwMode="auto">
          <a:xfrm>
            <a:off x="537744" y="2420888"/>
            <a:ext cx="40767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800" dirty="0"/>
              <a:t>    Impact of the new polarization data</a:t>
            </a:r>
            <a:r>
              <a:rPr lang="en-US" sz="1800" dirty="0">
                <a:solidFill>
                  <a:schemeClr val="accent2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57351" name="Oval 12"/>
          <p:cNvSpPr>
            <a:spLocks noChangeArrowheads="1"/>
          </p:cNvSpPr>
          <p:nvPr/>
        </p:nvSpPr>
        <p:spPr bwMode="auto">
          <a:xfrm>
            <a:off x="486941" y="2565351"/>
            <a:ext cx="71437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57352" name="Oval 13"/>
          <p:cNvSpPr>
            <a:spLocks noChangeArrowheads="1"/>
          </p:cNvSpPr>
          <p:nvPr/>
        </p:nvSpPr>
        <p:spPr bwMode="auto">
          <a:xfrm>
            <a:off x="486941" y="1052736"/>
            <a:ext cx="71437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609667" y="4500605"/>
            <a:ext cx="33159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800" dirty="0"/>
              <a:t>    In the high W-mass region  </a:t>
            </a:r>
            <a:r>
              <a:rPr lang="en-US" sz="1800" dirty="0">
                <a:solidFill>
                  <a:schemeClr val="accent2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558950" y="4645068"/>
            <a:ext cx="71437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990915" y="2790220"/>
            <a:ext cx="61689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600" dirty="0"/>
              <a:t> - </a:t>
            </a:r>
            <a:r>
              <a:rPr lang="en-US" sz="1600" dirty="0">
                <a:solidFill>
                  <a:schemeClr val="accent2"/>
                </a:solidFill>
              </a:rPr>
              <a:t>the new polarization data </a:t>
            </a:r>
            <a:r>
              <a:rPr lang="en-US" sz="1600" dirty="0">
                <a:solidFill>
                  <a:srgbClr val="C00000"/>
                </a:solidFill>
              </a:rPr>
              <a:t>constrain</a:t>
            </a:r>
            <a:r>
              <a:rPr lang="en-US" sz="1600" dirty="0">
                <a:solidFill>
                  <a:schemeClr val="accent2"/>
                </a:solidFill>
              </a:rPr>
              <a:t> the possible PWA solutions</a:t>
            </a:r>
            <a:r>
              <a:rPr lang="en-US" sz="1600" dirty="0"/>
              <a:t> </a:t>
            </a:r>
            <a:r>
              <a:rPr lang="en-US" sz="1600" dirty="0">
                <a:solidFill>
                  <a:schemeClr val="accent2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1062926" y="4242574"/>
            <a:ext cx="2936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600" dirty="0"/>
              <a:t> </a:t>
            </a:r>
            <a:r>
              <a:rPr lang="en-US" sz="1600" dirty="0">
                <a:solidFill>
                  <a:schemeClr val="accent2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1038112" y="4941168"/>
            <a:ext cx="484940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600" dirty="0"/>
              <a:t> - </a:t>
            </a:r>
            <a:r>
              <a:rPr lang="en-US" sz="1600" dirty="0">
                <a:solidFill>
                  <a:schemeClr val="accent6"/>
                </a:solidFill>
              </a:rPr>
              <a:t>the necessary precision in the data is still missing</a:t>
            </a:r>
            <a:endParaRPr lang="en-US" sz="1600" dirty="0">
              <a:solidFill>
                <a:schemeClr val="accent6"/>
              </a:solidFill>
              <a:latin typeface="Times New Roman" pitchFamily="18" charset="0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986641" y="1628800"/>
            <a:ext cx="693330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600" dirty="0"/>
              <a:t> - </a:t>
            </a:r>
            <a:r>
              <a:rPr lang="en-US" sz="1600" dirty="0">
                <a:solidFill>
                  <a:schemeClr val="accent6"/>
                </a:solidFill>
              </a:rPr>
              <a:t>full angular coverage and </a:t>
            </a:r>
            <a:r>
              <a:rPr lang="en-US" sz="1600" dirty="0">
                <a:solidFill>
                  <a:srgbClr val="C00000"/>
                </a:solidFill>
              </a:rPr>
              <a:t>precision</a:t>
            </a:r>
            <a:r>
              <a:rPr lang="en-US" sz="1600" dirty="0">
                <a:solidFill>
                  <a:schemeClr val="accent6"/>
                </a:solidFill>
              </a:rPr>
              <a:t> is important to find </a:t>
            </a:r>
            <a:r>
              <a:rPr lang="en-US" sz="1600" dirty="0">
                <a:solidFill>
                  <a:srgbClr val="C00000"/>
                </a:solidFill>
              </a:rPr>
              <a:t>high spin </a:t>
            </a:r>
            <a:r>
              <a:rPr lang="en-US" sz="1600" dirty="0">
                <a:solidFill>
                  <a:schemeClr val="accent6"/>
                </a:solidFill>
              </a:rPr>
              <a:t>states  </a:t>
            </a:r>
            <a:r>
              <a:rPr lang="en-US" sz="1600" dirty="0">
                <a:solidFill>
                  <a:schemeClr val="accent6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986645" y="1290246"/>
            <a:ext cx="585166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600" dirty="0"/>
              <a:t> - </a:t>
            </a:r>
            <a:r>
              <a:rPr lang="en-US" sz="1600" dirty="0">
                <a:solidFill>
                  <a:schemeClr val="accent6"/>
                </a:solidFill>
              </a:rPr>
              <a:t>polarization data are essential to get </a:t>
            </a:r>
            <a:r>
              <a:rPr lang="en-US" sz="1600" dirty="0">
                <a:solidFill>
                  <a:srgbClr val="C00000"/>
                </a:solidFill>
              </a:rPr>
              <a:t>unique</a:t>
            </a:r>
            <a:r>
              <a:rPr lang="en-US" sz="1600" dirty="0">
                <a:solidFill>
                  <a:schemeClr val="accent2"/>
                </a:solidFill>
              </a:rPr>
              <a:t> </a:t>
            </a:r>
            <a:r>
              <a:rPr lang="en-US" sz="1600" dirty="0">
                <a:solidFill>
                  <a:schemeClr val="accent6"/>
                </a:solidFill>
              </a:rPr>
              <a:t>PWA- solution  </a:t>
            </a:r>
            <a:r>
              <a:rPr lang="en-US" sz="1600" dirty="0">
                <a:solidFill>
                  <a:schemeClr val="accent6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990938" y="1988840"/>
            <a:ext cx="59838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600" dirty="0"/>
              <a:t> - </a:t>
            </a:r>
            <a:r>
              <a:rPr lang="en-US" sz="1600" dirty="0">
                <a:solidFill>
                  <a:schemeClr val="accent6"/>
                </a:solidFill>
              </a:rPr>
              <a:t>different final states are important, coupled channel analysis  </a:t>
            </a:r>
            <a:r>
              <a:rPr lang="en-US" sz="1600" dirty="0">
                <a:solidFill>
                  <a:schemeClr val="accent6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990965" y="3140968"/>
            <a:ext cx="531587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600" dirty="0"/>
              <a:t> - </a:t>
            </a:r>
            <a:r>
              <a:rPr lang="en-US" sz="1600" dirty="0">
                <a:solidFill>
                  <a:schemeClr val="accent2"/>
                </a:solidFill>
              </a:rPr>
              <a:t>new states have been found, for example N(1895)</a:t>
            </a:r>
            <a:r>
              <a:rPr lang="en-US" sz="1600" baseline="30000" dirty="0">
                <a:solidFill>
                  <a:schemeClr val="accent2"/>
                </a:solidFill>
              </a:rPr>
              <a:t>1/2 -</a:t>
            </a:r>
            <a:r>
              <a:rPr lang="en-US" sz="1600" dirty="0"/>
              <a:t> </a:t>
            </a:r>
            <a:r>
              <a:rPr lang="en-US" sz="1600" dirty="0">
                <a:solidFill>
                  <a:schemeClr val="accent2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25" name="Text Box 26"/>
          <p:cNvSpPr txBox="1">
            <a:spLocks noChangeArrowheads="1"/>
          </p:cNvSpPr>
          <p:nvPr/>
        </p:nvSpPr>
        <p:spPr bwMode="auto">
          <a:xfrm>
            <a:off x="3692535" y="4499828"/>
            <a:ext cx="50321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de-DE" sz="1800" dirty="0">
                <a:latin typeface="Times New Roman" pitchFamily="18" charset="0"/>
              </a:rPr>
              <a:t>p </a:t>
            </a:r>
            <a:r>
              <a:rPr lang="de-DE" sz="1800" dirty="0">
                <a:latin typeface="Symbol" pitchFamily="18" charset="2"/>
              </a:rPr>
              <a:t>h , </a:t>
            </a:r>
            <a:r>
              <a:rPr lang="de-DE" sz="1800" dirty="0">
                <a:latin typeface="Times New Roman" pitchFamily="18" charset="0"/>
              </a:rPr>
              <a:t>p </a:t>
            </a:r>
            <a:r>
              <a:rPr lang="de-DE" sz="1800" dirty="0">
                <a:latin typeface="Symbol" pitchFamily="18" charset="2"/>
              </a:rPr>
              <a:t>h</a:t>
            </a:r>
            <a:r>
              <a:rPr lang="de-DE" sz="1800" dirty="0">
                <a:latin typeface="Times New Roman" pitchFamily="18" charset="0"/>
              </a:rPr>
              <a:t>‘ ,</a:t>
            </a:r>
            <a:r>
              <a:rPr lang="en-US" sz="1800" b="1" dirty="0">
                <a:solidFill>
                  <a:srgbClr val="000000"/>
                </a:solidFill>
                <a:latin typeface="Symbol" pitchFamily="18" charset="2"/>
              </a:rPr>
              <a:t> N </a:t>
            </a:r>
            <a:r>
              <a:rPr lang="en-US" sz="1800" dirty="0">
                <a:solidFill>
                  <a:srgbClr val="000000"/>
                </a:solidFill>
                <a:latin typeface="Symbol" pitchFamily="18" charset="2"/>
              </a:rPr>
              <a:t>pp</a:t>
            </a:r>
            <a:r>
              <a:rPr lang="de-DE" sz="1800" dirty="0">
                <a:latin typeface="Times New Roman" pitchFamily="18" charset="0"/>
              </a:rPr>
              <a:t> and K</a:t>
            </a:r>
            <a:r>
              <a:rPr lang="de-DE" sz="1800" baseline="30000" dirty="0">
                <a:latin typeface="Times New Roman" pitchFamily="18" charset="0"/>
              </a:rPr>
              <a:t>+</a:t>
            </a:r>
            <a:r>
              <a:rPr lang="de-DE" sz="1800" dirty="0">
                <a:latin typeface="Times New Roman" pitchFamily="18" charset="0"/>
              </a:rPr>
              <a:t> </a:t>
            </a:r>
            <a:r>
              <a:rPr lang="de-DE" sz="1800" dirty="0">
                <a:latin typeface="Symbol" pitchFamily="18" charset="2"/>
              </a:rPr>
              <a:t>L , </a:t>
            </a:r>
            <a:r>
              <a:rPr lang="de-DE" sz="1800" dirty="0">
                <a:latin typeface="Times New Roman" pitchFamily="18" charset="0"/>
              </a:rPr>
              <a:t>K</a:t>
            </a:r>
            <a:r>
              <a:rPr lang="de-DE" sz="1800" baseline="30000" dirty="0">
                <a:latin typeface="Times New Roman" pitchFamily="18" charset="0"/>
              </a:rPr>
              <a:t>+</a:t>
            </a:r>
            <a:r>
              <a:rPr lang="de-DE" sz="1800" dirty="0">
                <a:latin typeface="Times New Roman" pitchFamily="18" charset="0"/>
              </a:rPr>
              <a:t> </a:t>
            </a:r>
            <a:r>
              <a:rPr lang="de-DE" sz="1800" dirty="0">
                <a:latin typeface="Symbol" pitchFamily="18" charset="2"/>
              </a:rPr>
              <a:t>S</a:t>
            </a:r>
            <a:r>
              <a:rPr lang="de-DE" sz="1800" baseline="30000" dirty="0">
                <a:latin typeface="Symbol" pitchFamily="18" charset="2"/>
              </a:rPr>
              <a:t>0</a:t>
            </a:r>
            <a:r>
              <a:rPr lang="de-DE" sz="1800" dirty="0">
                <a:latin typeface="Times New Roman" pitchFamily="18" charset="0"/>
              </a:rPr>
              <a:t> will </a:t>
            </a:r>
            <a:r>
              <a:rPr lang="de-DE" sz="1800" dirty="0" err="1">
                <a:latin typeface="Times New Roman" pitchFamily="18" charset="0"/>
              </a:rPr>
              <a:t>be</a:t>
            </a:r>
            <a:r>
              <a:rPr lang="de-DE" sz="1800" dirty="0">
                <a:latin typeface="Times New Roman" pitchFamily="18" charset="0"/>
              </a:rPr>
              <a:t> important</a:t>
            </a:r>
            <a:r>
              <a:rPr lang="de-DE" sz="1800" dirty="0">
                <a:latin typeface="Symbol" pitchFamily="18" charset="2"/>
              </a:rPr>
              <a:t> </a:t>
            </a:r>
          </a:p>
        </p:txBody>
      </p: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627131" y="5435932"/>
            <a:ext cx="50791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800" dirty="0"/>
              <a:t>    Major upgrade of CBELSA/TAPS experiment </a:t>
            </a:r>
            <a:endParaRPr lang="en-US" sz="1800" baseline="30000" dirty="0"/>
          </a:p>
        </p:txBody>
      </p:sp>
      <p:sp>
        <p:nvSpPr>
          <p:cNvPr id="26" name="Oval 15"/>
          <p:cNvSpPr>
            <a:spLocks noChangeArrowheads="1"/>
          </p:cNvSpPr>
          <p:nvPr/>
        </p:nvSpPr>
        <p:spPr bwMode="auto">
          <a:xfrm>
            <a:off x="558950" y="5581370"/>
            <a:ext cx="71437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-17135" y="3645028"/>
            <a:ext cx="99028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Baryon Spectroscopy Future at ELSA</a:t>
            </a:r>
          </a:p>
        </p:txBody>
      </p:sp>
      <p:sp>
        <p:nvSpPr>
          <p:cNvPr id="27" name="Text Box 11"/>
          <p:cNvSpPr txBox="1">
            <a:spLocks noChangeArrowheads="1"/>
          </p:cNvSpPr>
          <p:nvPr/>
        </p:nvSpPr>
        <p:spPr bwMode="auto">
          <a:xfrm>
            <a:off x="1062980" y="5949280"/>
            <a:ext cx="27024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600" dirty="0"/>
              <a:t> - </a:t>
            </a:r>
            <a:r>
              <a:rPr lang="en-US" sz="1600" dirty="0">
                <a:solidFill>
                  <a:srgbClr val="C00000"/>
                </a:solidFill>
              </a:rPr>
              <a:t>new INSIGHT experiment</a:t>
            </a:r>
            <a:endParaRPr lang="en-US" sz="1600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A9DE6F55-0A78-3101-2632-58CC555D90F5}"/>
              </a:ext>
            </a:extLst>
          </p:cNvPr>
          <p:cNvSpPr txBox="1"/>
          <p:nvPr/>
        </p:nvSpPr>
        <p:spPr>
          <a:xfrm>
            <a:off x="1783060" y="6330806"/>
            <a:ext cx="1560812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/>
              <a:t>Talk: U. </a:t>
            </a:r>
            <a:r>
              <a:rPr lang="en-US" sz="1600" dirty="0" err="1"/>
              <a:t>Thoma</a:t>
            </a:r>
            <a:endParaRPr lang="en-US" sz="160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223A1C8-66E7-C338-2CD9-55AB332769D1}"/>
              </a:ext>
            </a:extLst>
          </p:cNvPr>
          <p:cNvSpPr txBox="1"/>
          <p:nvPr/>
        </p:nvSpPr>
        <p:spPr>
          <a:xfrm>
            <a:off x="5743500" y="5898758"/>
            <a:ext cx="1607812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 err="1"/>
              <a:t>Talk:N</a:t>
            </a:r>
            <a:r>
              <a:rPr lang="en-US" sz="1600" dirty="0"/>
              <a:t>. </a:t>
            </a:r>
            <a:r>
              <a:rPr lang="en-US" sz="1600" dirty="0" err="1"/>
              <a:t>Kolanus</a:t>
            </a:r>
            <a:endParaRPr lang="en-US" sz="16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C2D09A0-7504-DA58-2CEF-9DB20B74B2AF}"/>
              </a:ext>
            </a:extLst>
          </p:cNvPr>
          <p:cNvSpPr txBox="1"/>
          <p:nvPr/>
        </p:nvSpPr>
        <p:spPr>
          <a:xfrm>
            <a:off x="5743500" y="6330806"/>
            <a:ext cx="1689566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/>
              <a:t>Talk: L. Reschke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F842D39-0C52-44F4-8097-32539514CD19}"/>
              </a:ext>
            </a:extLst>
          </p:cNvPr>
          <p:cNvSpPr txBox="1"/>
          <p:nvPr/>
        </p:nvSpPr>
        <p:spPr>
          <a:xfrm>
            <a:off x="7834156" y="5877272"/>
            <a:ext cx="1267656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 err="1"/>
              <a:t>Talk:T</a:t>
            </a:r>
            <a:r>
              <a:rPr lang="en-US" sz="1600" dirty="0"/>
              <a:t>. Jude</a:t>
            </a:r>
          </a:p>
        </p:txBody>
      </p:sp>
    </p:spTree>
    <p:extLst>
      <p:ext uri="{BB962C8B-B14F-4D97-AF65-F5344CB8AC3E}">
        <p14:creationId xmlns:p14="http://schemas.microsoft.com/office/powerpoint/2010/main" val="1146668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 txBox="1">
            <a:spLocks noChangeArrowheads="1"/>
          </p:cNvSpPr>
          <p:nvPr/>
        </p:nvSpPr>
        <p:spPr bwMode="auto">
          <a:xfrm>
            <a:off x="0" y="3140974"/>
            <a:ext cx="9902825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Thank you for your attention  </a:t>
            </a:r>
            <a:endParaRPr lang="en-US" sz="3200" b="1" baseline="30000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532" y="188640"/>
            <a:ext cx="3671384" cy="275353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90" y="188682"/>
            <a:ext cx="3671380" cy="2753535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80" y="3915093"/>
            <a:ext cx="3672412" cy="2754309"/>
          </a:xfrm>
          <a:prstGeom prst="rect">
            <a:avLst/>
          </a:prstGeom>
        </p:spPr>
      </p:pic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748" y="3913460"/>
            <a:ext cx="41402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3971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ryostat_mainz 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11452" y="1124744"/>
            <a:ext cx="4551810" cy="2800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0" y="116680"/>
            <a:ext cx="9902825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Mainz-Dubna Polarized Target at ELSA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 t="14648" b="12109"/>
          <a:stretch>
            <a:fillRect/>
          </a:stretch>
        </p:blipFill>
        <p:spPr bwMode="auto">
          <a:xfrm>
            <a:off x="6751617" y="4221088"/>
            <a:ext cx="2113625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270892" y="899428"/>
            <a:ext cx="37240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800" dirty="0"/>
              <a:t>    Mainz-</a:t>
            </a:r>
            <a:r>
              <a:rPr lang="en-US" sz="1800" dirty="0" err="1"/>
              <a:t>Dubna</a:t>
            </a:r>
            <a:r>
              <a:rPr lang="en-US" sz="1800" dirty="0"/>
              <a:t> polarized target : 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18" name="Oval 13"/>
          <p:cNvSpPr>
            <a:spLocks noChangeArrowheads="1"/>
          </p:cNvSpPr>
          <p:nvPr/>
        </p:nvSpPr>
        <p:spPr bwMode="auto">
          <a:xfrm>
            <a:off x="414934" y="1043444"/>
            <a:ext cx="71437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198884" y="1556792"/>
            <a:ext cx="6048016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algn="l" eaLnBrk="1" hangingPunct="1">
              <a:buFontTx/>
              <a:buChar char="-"/>
            </a:pPr>
            <a:r>
              <a:rPr lang="en-US" sz="1600" baseline="30000" dirty="0">
                <a:solidFill>
                  <a:schemeClr val="accent6"/>
                </a:solidFill>
              </a:rPr>
              <a:t>3</a:t>
            </a:r>
            <a:r>
              <a:rPr lang="en-US" sz="1600" dirty="0">
                <a:solidFill>
                  <a:schemeClr val="accent6"/>
                </a:solidFill>
              </a:rPr>
              <a:t>He</a:t>
            </a:r>
            <a:r>
              <a:rPr lang="en-US" sz="1600" baseline="30000" dirty="0">
                <a:solidFill>
                  <a:schemeClr val="accent6"/>
                </a:solidFill>
              </a:rPr>
              <a:t>4</a:t>
            </a:r>
            <a:r>
              <a:rPr lang="en-US" sz="1600" dirty="0">
                <a:solidFill>
                  <a:schemeClr val="accent6"/>
                </a:solidFill>
              </a:rPr>
              <a:t>He Dilution refrigerator (Mainz, JINR </a:t>
            </a:r>
            <a:r>
              <a:rPr lang="en-US" sz="1600" dirty="0" err="1">
                <a:solidFill>
                  <a:schemeClr val="accent6"/>
                </a:solidFill>
              </a:rPr>
              <a:t>Dubna</a:t>
            </a:r>
            <a:r>
              <a:rPr lang="en-US" sz="1600" dirty="0">
                <a:solidFill>
                  <a:schemeClr val="accent6"/>
                </a:solidFill>
              </a:rPr>
              <a:t>)</a:t>
            </a:r>
          </a:p>
          <a:p>
            <a:pPr algn="l" eaLnBrk="1" hangingPunct="1"/>
            <a:r>
              <a:rPr lang="en-US" sz="1600" dirty="0">
                <a:solidFill>
                  <a:schemeClr val="accent6"/>
                </a:solidFill>
              </a:rPr>
              <a:t>      based on Bonn Frozen spin target design</a:t>
            </a:r>
          </a:p>
          <a:p>
            <a:pPr algn="l" eaLnBrk="1" hangingPunct="1"/>
            <a:endParaRPr lang="en-US" sz="1600" dirty="0">
              <a:solidFill>
                <a:schemeClr val="accent6"/>
              </a:solidFill>
            </a:endParaRPr>
          </a:p>
          <a:p>
            <a:pPr marL="285750" indent="-285750" algn="l" eaLnBrk="1" hangingPunct="1">
              <a:buFontTx/>
              <a:buChar char="-"/>
            </a:pPr>
            <a:r>
              <a:rPr lang="en-US" sz="1600" dirty="0">
                <a:solidFill>
                  <a:schemeClr val="accent6"/>
                </a:solidFill>
              </a:rPr>
              <a:t>Frozen spin target (25 </a:t>
            </a:r>
            <a:r>
              <a:rPr lang="en-US" sz="1600" dirty="0" err="1">
                <a:solidFill>
                  <a:schemeClr val="accent6"/>
                </a:solidFill>
              </a:rPr>
              <a:t>mK</a:t>
            </a:r>
            <a:r>
              <a:rPr lang="en-US" sz="1600" dirty="0">
                <a:solidFill>
                  <a:schemeClr val="accent6"/>
                </a:solidFill>
              </a:rPr>
              <a:t> at 0.6 T)</a:t>
            </a:r>
            <a:endParaRPr lang="en-US" sz="1600" baseline="-25000" dirty="0">
              <a:solidFill>
                <a:schemeClr val="accent6"/>
              </a:solidFill>
            </a:endParaRPr>
          </a:p>
          <a:p>
            <a:pPr algn="l" eaLnBrk="1" hangingPunct="1"/>
            <a:r>
              <a:rPr lang="en-US" sz="1600" dirty="0">
                <a:solidFill>
                  <a:schemeClr val="accent6"/>
                </a:solidFill>
              </a:rPr>
              <a:t>  </a:t>
            </a:r>
          </a:p>
          <a:p>
            <a:pPr marL="285750" indent="-285750" algn="l" eaLnBrk="1" hangingPunct="1">
              <a:buFontTx/>
              <a:buChar char="-"/>
            </a:pPr>
            <a:r>
              <a:rPr lang="en-US" sz="1600" dirty="0">
                <a:solidFill>
                  <a:schemeClr val="accent6"/>
                </a:solidFill>
              </a:rPr>
              <a:t>Transverse holding coil (saddle coil at 1.2 K)</a:t>
            </a:r>
          </a:p>
          <a:p>
            <a:pPr marL="285750" indent="-285750" algn="l" eaLnBrk="1" hangingPunct="1">
              <a:buFontTx/>
              <a:buChar char="-"/>
            </a:pPr>
            <a:endParaRPr lang="en-US" sz="1600" dirty="0">
              <a:solidFill>
                <a:schemeClr val="accent6"/>
              </a:solidFill>
            </a:endParaRPr>
          </a:p>
          <a:p>
            <a:pPr marL="285750" indent="-285750" algn="l" eaLnBrk="1" hangingPunct="1">
              <a:buFontTx/>
              <a:buChar char="-"/>
            </a:pPr>
            <a:r>
              <a:rPr lang="en-US" sz="1600" dirty="0">
                <a:solidFill>
                  <a:schemeClr val="accent6"/>
                </a:solidFill>
              </a:rPr>
              <a:t>Since 2010 in operation with the Crystal Ball </a:t>
            </a:r>
          </a:p>
          <a:p>
            <a:pPr algn="l" eaLnBrk="1" hangingPunct="1"/>
            <a:r>
              <a:rPr lang="en-US" sz="1600" dirty="0">
                <a:solidFill>
                  <a:schemeClr val="accent6"/>
                </a:solidFill>
              </a:rPr>
              <a:t>     at MAMI, since 2017 in Bonn      </a:t>
            </a:r>
          </a:p>
          <a:p>
            <a:pPr marL="285750" indent="-285750" algn="l" eaLnBrk="1" hangingPunct="1">
              <a:buFontTx/>
              <a:buChar char="-"/>
            </a:pPr>
            <a:endParaRPr lang="en-US" sz="1600" dirty="0">
              <a:solidFill>
                <a:schemeClr val="accent6"/>
              </a:solidFill>
            </a:endParaRPr>
          </a:p>
          <a:p>
            <a:pPr marL="285750" indent="-285750" algn="l" eaLnBrk="1" hangingPunct="1">
              <a:buFontTx/>
              <a:buChar char="-"/>
            </a:pPr>
            <a:r>
              <a:rPr lang="en-US" sz="1600" dirty="0">
                <a:solidFill>
                  <a:schemeClr val="accent6"/>
                </a:solidFill>
              </a:rPr>
              <a:t>Operated and maintained by Bonn, Bochum, Dubna and Mainz polarized target groups (H. </a:t>
            </a:r>
            <a:r>
              <a:rPr lang="en-US" sz="1600" dirty="0" err="1">
                <a:solidFill>
                  <a:schemeClr val="accent6"/>
                </a:solidFill>
              </a:rPr>
              <a:t>Dutz</a:t>
            </a:r>
            <a:r>
              <a:rPr lang="en-US" sz="1600" dirty="0">
                <a:solidFill>
                  <a:schemeClr val="accent6"/>
                </a:solidFill>
              </a:rPr>
              <a:t>, G. </a:t>
            </a:r>
            <a:r>
              <a:rPr lang="en-US" sz="1600" dirty="0" err="1">
                <a:solidFill>
                  <a:schemeClr val="accent6"/>
                </a:solidFill>
              </a:rPr>
              <a:t>Reichertz</a:t>
            </a:r>
            <a:r>
              <a:rPr lang="en-US" sz="1600" dirty="0">
                <a:solidFill>
                  <a:schemeClr val="accent6"/>
                </a:solidFill>
              </a:rPr>
              <a:t>, Y. </a:t>
            </a:r>
            <a:r>
              <a:rPr lang="en-US" sz="1600" dirty="0" err="1">
                <a:solidFill>
                  <a:schemeClr val="accent6"/>
                </a:solidFill>
              </a:rPr>
              <a:t>Usov</a:t>
            </a:r>
            <a:r>
              <a:rPr lang="en-US" sz="1600" dirty="0">
                <a:solidFill>
                  <a:schemeClr val="accent6"/>
                </a:solidFill>
              </a:rPr>
              <a:t> and A. Thomas) </a:t>
            </a:r>
          </a:p>
          <a:p>
            <a:pPr algn="l" eaLnBrk="1" hangingPunct="1"/>
            <a:r>
              <a:rPr lang="en-US" sz="1600" dirty="0">
                <a:solidFill>
                  <a:schemeClr val="accent6"/>
                </a:solidFill>
              </a:rPr>
              <a:t>  </a:t>
            </a:r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270892" y="5373216"/>
            <a:ext cx="867000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800" dirty="0"/>
              <a:t>    Common effort of the Bonn, Bochum, </a:t>
            </a:r>
            <a:r>
              <a:rPr lang="en-US" sz="1800" dirty="0" err="1"/>
              <a:t>Dubna</a:t>
            </a:r>
            <a:r>
              <a:rPr lang="en-US" sz="1800" dirty="0"/>
              <a:t> and Mainz polarized target groups 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21" name="Oval 13"/>
          <p:cNvSpPr>
            <a:spLocks noChangeArrowheads="1"/>
          </p:cNvSpPr>
          <p:nvPr/>
        </p:nvSpPr>
        <p:spPr bwMode="auto">
          <a:xfrm>
            <a:off x="414927" y="5517232"/>
            <a:ext cx="71437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198883" y="5805264"/>
            <a:ext cx="73884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algn="l" eaLnBrk="1" hangingPunct="1">
              <a:buFontTx/>
              <a:buChar char="-"/>
            </a:pPr>
            <a:r>
              <a:rPr lang="en-US" sz="1600" dirty="0">
                <a:solidFill>
                  <a:schemeClr val="accent6"/>
                </a:solidFill>
              </a:rPr>
              <a:t>New second   </a:t>
            </a:r>
            <a:r>
              <a:rPr lang="en-US" sz="1600" baseline="30000" dirty="0">
                <a:solidFill>
                  <a:schemeClr val="accent6"/>
                </a:solidFill>
              </a:rPr>
              <a:t>3</a:t>
            </a:r>
            <a:r>
              <a:rPr lang="en-US" sz="1600" dirty="0">
                <a:solidFill>
                  <a:schemeClr val="accent6"/>
                </a:solidFill>
              </a:rPr>
              <a:t>He</a:t>
            </a:r>
            <a:r>
              <a:rPr lang="en-US" sz="1600" baseline="30000" dirty="0">
                <a:solidFill>
                  <a:schemeClr val="accent6"/>
                </a:solidFill>
              </a:rPr>
              <a:t>4</a:t>
            </a:r>
            <a:r>
              <a:rPr lang="en-US" sz="1600" dirty="0">
                <a:solidFill>
                  <a:schemeClr val="accent6"/>
                </a:solidFill>
              </a:rPr>
              <a:t>He Dilution refrigerator at Bonn finished and under tests</a:t>
            </a:r>
          </a:p>
          <a:p>
            <a:pPr marL="285750" indent="-285750" algn="l" eaLnBrk="1" hangingPunct="1">
              <a:buFontTx/>
              <a:buChar char="-"/>
            </a:pPr>
            <a:r>
              <a:rPr lang="en-US" sz="1600" dirty="0">
                <a:solidFill>
                  <a:schemeClr val="accent6"/>
                </a:solidFill>
              </a:rPr>
              <a:t>Corona and the Ukrainian war delayed the final tests    </a:t>
            </a:r>
          </a:p>
          <a:p>
            <a:pPr algn="l" eaLnBrk="1" hangingPunct="1"/>
            <a:r>
              <a:rPr lang="en-US" sz="1600" dirty="0">
                <a:solidFill>
                  <a:schemeClr val="accent6"/>
                </a:solidFill>
              </a:rPr>
              <a:t>  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4E56C7E-EC09-15DF-13C8-3FE1EB5E0A50}"/>
              </a:ext>
            </a:extLst>
          </p:cNvPr>
          <p:cNvSpPr txBox="1"/>
          <p:nvPr/>
        </p:nvSpPr>
        <p:spPr>
          <a:xfrm>
            <a:off x="3184938" y="3656057"/>
            <a:ext cx="20841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rgbClr val="C00000"/>
                </a:solidFill>
              </a:rPr>
              <a:t>Great Thanks to Mainz </a:t>
            </a:r>
            <a:r>
              <a:rPr lang="de-DE" sz="1200" dirty="0">
                <a:solidFill>
                  <a:srgbClr val="C0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536453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3" y="2565400"/>
            <a:ext cx="9004300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Oval 16"/>
          <p:cNvSpPr>
            <a:spLocks noChangeArrowheads="1"/>
          </p:cNvSpPr>
          <p:nvPr/>
        </p:nvSpPr>
        <p:spPr bwMode="auto">
          <a:xfrm>
            <a:off x="1135161" y="1473200"/>
            <a:ext cx="71437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13316" name="Text Box 17"/>
          <p:cNvSpPr txBox="1">
            <a:spLocks noChangeArrowheads="1"/>
          </p:cNvSpPr>
          <p:nvPr/>
        </p:nvSpPr>
        <p:spPr bwMode="auto">
          <a:xfrm>
            <a:off x="1332108" y="1338264"/>
            <a:ext cx="6427699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 typeface="Symbol" pitchFamily="18" charset="2"/>
              <a:buNone/>
            </a:pPr>
            <a:r>
              <a:rPr lang="en-US" sz="1600" dirty="0">
                <a:solidFill>
                  <a:srgbClr val="000000"/>
                </a:solidFill>
              </a:rPr>
              <a:t>all three single polarization observables  </a:t>
            </a:r>
            <a:r>
              <a:rPr lang="en-US" sz="1600" dirty="0">
                <a:solidFill>
                  <a:srgbClr val="00B050"/>
                </a:solidFill>
                <a:latin typeface="Symbol" pitchFamily="18" charset="2"/>
              </a:rPr>
              <a:t>S</a:t>
            </a:r>
            <a:r>
              <a:rPr lang="en-US" sz="1600" dirty="0">
                <a:solidFill>
                  <a:srgbClr val="000000"/>
                </a:solidFill>
                <a:latin typeface="Symbol" pitchFamily="18" charset="2"/>
              </a:rPr>
              <a:t>,</a:t>
            </a:r>
            <a:r>
              <a:rPr lang="en-US" sz="16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600" dirty="0">
                <a:solidFill>
                  <a:srgbClr val="3399FF"/>
                </a:solidFill>
                <a:latin typeface="Times New Roman" pitchFamily="18" charset="0"/>
              </a:rPr>
              <a:t>P</a:t>
            </a:r>
            <a:r>
              <a:rPr lang="en-US" sz="1600" dirty="0">
                <a:solidFill>
                  <a:srgbClr val="000000"/>
                </a:solidFill>
                <a:latin typeface="Times New Roman" pitchFamily="18" charset="0"/>
              </a:rPr>
              <a:t> , </a:t>
            </a:r>
            <a:r>
              <a:rPr lang="en-US" sz="1600" dirty="0">
                <a:solidFill>
                  <a:srgbClr val="3399FF"/>
                </a:solidFill>
                <a:latin typeface="Times New Roman" pitchFamily="18" charset="0"/>
              </a:rPr>
              <a:t>T</a:t>
            </a:r>
            <a:r>
              <a:rPr lang="en-US" sz="1600" dirty="0">
                <a:solidFill>
                  <a:srgbClr val="000000"/>
                </a:solidFill>
                <a:latin typeface="Times New Roman" pitchFamily="18" charset="0"/>
              </a:rPr>
              <a:t>  </a:t>
            </a:r>
            <a:r>
              <a:rPr lang="en-US" sz="1600" dirty="0">
                <a:solidFill>
                  <a:srgbClr val="000000"/>
                </a:solidFill>
              </a:rPr>
              <a:t>and cross section </a:t>
            </a:r>
            <a:r>
              <a:rPr lang="en-US" sz="1600" dirty="0">
                <a:solidFill>
                  <a:srgbClr val="00B050"/>
                </a:solidFill>
                <a:latin typeface="Symbol" pitchFamily="18" charset="2"/>
              </a:rPr>
              <a:t>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endParaRPr lang="en-US" sz="1600" baseline="-25000" dirty="0">
              <a:solidFill>
                <a:srgbClr val="FF0000"/>
              </a:solidFill>
            </a:endParaRPr>
          </a:p>
        </p:txBody>
      </p:sp>
      <p:sp>
        <p:nvSpPr>
          <p:cNvPr id="13317" name="Text Box 18"/>
          <p:cNvSpPr txBox="1">
            <a:spLocks noChangeArrowheads="1"/>
          </p:cNvSpPr>
          <p:nvPr/>
        </p:nvSpPr>
        <p:spPr bwMode="auto">
          <a:xfrm>
            <a:off x="962393" y="908051"/>
            <a:ext cx="6971758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 typeface="Symbol" pitchFamily="18" charset="2"/>
              <a:buNone/>
            </a:pPr>
            <a:r>
              <a:rPr lang="en-US" sz="1600" dirty="0" err="1">
                <a:solidFill>
                  <a:srgbClr val="000000"/>
                </a:solidFill>
              </a:rPr>
              <a:t>photoproduction</a:t>
            </a:r>
            <a:r>
              <a:rPr lang="en-US" sz="1600" dirty="0">
                <a:solidFill>
                  <a:srgbClr val="000000"/>
                </a:solidFill>
              </a:rPr>
              <a:t> of </a:t>
            </a:r>
            <a:r>
              <a:rPr lang="en-US" sz="1600" dirty="0" err="1">
                <a:solidFill>
                  <a:srgbClr val="000000"/>
                </a:solidFill>
              </a:rPr>
              <a:t>pseudoscalar</a:t>
            </a:r>
            <a:r>
              <a:rPr lang="en-US" sz="1600" dirty="0">
                <a:solidFill>
                  <a:srgbClr val="000000"/>
                </a:solidFill>
              </a:rPr>
              <a:t> mesons with polarized beam and target : </a:t>
            </a:r>
            <a:endParaRPr lang="en-US" sz="1600" baseline="-25000" dirty="0">
              <a:solidFill>
                <a:srgbClr val="FF0000"/>
              </a:solidFill>
            </a:endParaRPr>
          </a:p>
        </p:txBody>
      </p:sp>
      <p:sp>
        <p:nvSpPr>
          <p:cNvPr id="13318" name="Oval 19"/>
          <p:cNvSpPr>
            <a:spLocks noChangeArrowheads="1"/>
          </p:cNvSpPr>
          <p:nvPr/>
        </p:nvSpPr>
        <p:spPr bwMode="auto">
          <a:xfrm flipV="1">
            <a:off x="1136650" y="1843088"/>
            <a:ext cx="69850" cy="698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13319" name="Text Box 20"/>
          <p:cNvSpPr txBox="1">
            <a:spLocks noChangeArrowheads="1"/>
          </p:cNvSpPr>
          <p:nvPr/>
        </p:nvSpPr>
        <p:spPr bwMode="auto">
          <a:xfrm>
            <a:off x="1355725" y="1722439"/>
            <a:ext cx="4782056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buFont typeface="Symbol" pitchFamily="18" charset="2"/>
              <a:buNone/>
            </a:pPr>
            <a:r>
              <a:rPr lang="en-US" sz="1600" dirty="0">
                <a:solidFill>
                  <a:srgbClr val="000000"/>
                </a:solidFill>
              </a:rPr>
              <a:t>4 double polarization observables  </a:t>
            </a:r>
            <a:r>
              <a:rPr lang="en-US" sz="1600" dirty="0">
                <a:solidFill>
                  <a:srgbClr val="FF0000"/>
                </a:solidFill>
              </a:rPr>
              <a:t>G</a:t>
            </a:r>
            <a:r>
              <a:rPr lang="en-US" sz="1600" dirty="0">
                <a:solidFill>
                  <a:srgbClr val="000000"/>
                </a:solidFill>
              </a:rPr>
              <a:t> , </a:t>
            </a:r>
            <a:r>
              <a:rPr lang="en-US" sz="1600" dirty="0">
                <a:solidFill>
                  <a:srgbClr val="FF0000"/>
                </a:solidFill>
              </a:rPr>
              <a:t>E</a:t>
            </a:r>
            <a:r>
              <a:rPr lang="en-US" sz="1600" dirty="0">
                <a:solidFill>
                  <a:srgbClr val="000000"/>
                </a:solidFill>
              </a:rPr>
              <a:t> , F and </a:t>
            </a:r>
            <a:r>
              <a:rPr lang="en-US" sz="1600" dirty="0">
                <a:solidFill>
                  <a:srgbClr val="3399FF"/>
                </a:solidFill>
              </a:rPr>
              <a:t>H </a:t>
            </a:r>
            <a:endParaRPr lang="en-US" sz="1600" baseline="-25000" dirty="0">
              <a:solidFill>
                <a:srgbClr val="3399FF"/>
              </a:solidFill>
            </a:endParaRPr>
          </a:p>
        </p:txBody>
      </p:sp>
      <p:sp>
        <p:nvSpPr>
          <p:cNvPr id="13320" name="Text Box 18"/>
          <p:cNvSpPr txBox="1">
            <a:spLocks noChangeArrowheads="1"/>
          </p:cNvSpPr>
          <p:nvPr/>
        </p:nvSpPr>
        <p:spPr bwMode="auto">
          <a:xfrm>
            <a:off x="1035459" y="2133600"/>
            <a:ext cx="1827721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defTabSz="449263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 typeface="Symbol" pitchFamily="18" charset="2"/>
              <a:buNone/>
            </a:pPr>
            <a:r>
              <a:rPr lang="en-US" sz="1600" dirty="0">
                <a:solidFill>
                  <a:srgbClr val="000000"/>
                </a:solidFill>
              </a:rPr>
              <a:t>can be measured </a:t>
            </a:r>
            <a:endParaRPr lang="en-US" sz="1600" baseline="-25000" dirty="0">
              <a:solidFill>
                <a:srgbClr val="FF0000"/>
              </a:solidFill>
            </a:endParaRPr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8" y="188641"/>
            <a:ext cx="990282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Beam-Target Polarization Observables</a:t>
            </a:r>
            <a:r>
              <a:rPr lang="en-US" sz="28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54951" y="5109765"/>
            <a:ext cx="6821547" cy="17338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l"/>
            <a:r>
              <a:rPr lang="en-US" sz="1600" u="sng" dirty="0"/>
              <a:t>ELSA- Experiments:</a:t>
            </a:r>
            <a:endParaRPr lang="en-US" sz="1600" dirty="0">
              <a:solidFill>
                <a:schemeClr val="accent6"/>
              </a:solidFill>
            </a:endParaRPr>
          </a:p>
          <a:p>
            <a:pPr algn="l"/>
            <a:endParaRPr lang="en-US" sz="1600" baseline="30000" dirty="0">
              <a:solidFill>
                <a:schemeClr val="accent6"/>
              </a:solidFill>
            </a:endParaRPr>
          </a:p>
          <a:p>
            <a:pPr algn="l"/>
            <a:r>
              <a:rPr lang="en-US" sz="1600" dirty="0">
                <a:solidFill>
                  <a:srgbClr val="000000"/>
                </a:solidFill>
              </a:rPr>
              <a:t>Data on all three single pol. observables  </a:t>
            </a:r>
            <a:r>
              <a:rPr lang="en-US" sz="1600" dirty="0">
                <a:solidFill>
                  <a:srgbClr val="00B050"/>
                </a:solidFill>
                <a:latin typeface="Symbol" pitchFamily="18" charset="2"/>
              </a:rPr>
              <a:t>S</a:t>
            </a:r>
            <a:r>
              <a:rPr lang="en-US" sz="1600" dirty="0">
                <a:solidFill>
                  <a:srgbClr val="000000"/>
                </a:solidFill>
                <a:latin typeface="Symbol" pitchFamily="18" charset="2"/>
              </a:rPr>
              <a:t>,</a:t>
            </a:r>
            <a:r>
              <a:rPr lang="en-US" sz="16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600" dirty="0">
                <a:solidFill>
                  <a:srgbClr val="3399FF"/>
                </a:solidFill>
                <a:latin typeface="Times New Roman" pitchFamily="18" charset="0"/>
              </a:rPr>
              <a:t>P</a:t>
            </a:r>
            <a:r>
              <a:rPr lang="en-US" sz="1600" dirty="0">
                <a:solidFill>
                  <a:srgbClr val="000000"/>
                </a:solidFill>
                <a:latin typeface="Times New Roman" pitchFamily="18" charset="0"/>
              </a:rPr>
              <a:t> , </a:t>
            </a:r>
            <a:r>
              <a:rPr lang="en-US" sz="1600" dirty="0">
                <a:solidFill>
                  <a:srgbClr val="3399FF"/>
                </a:solidFill>
                <a:latin typeface="Times New Roman" pitchFamily="18" charset="0"/>
              </a:rPr>
              <a:t>T</a:t>
            </a:r>
            <a:r>
              <a:rPr lang="en-US" sz="16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600" dirty="0">
                <a:solidFill>
                  <a:srgbClr val="000000"/>
                </a:solidFill>
              </a:rPr>
              <a:t>and diff. cross section </a:t>
            </a:r>
            <a:r>
              <a:rPr lang="en-US" sz="1600" dirty="0">
                <a:solidFill>
                  <a:srgbClr val="00B050"/>
                </a:solidFill>
                <a:latin typeface="Symbol" pitchFamily="18" charset="2"/>
              </a:rPr>
              <a:t>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endParaRPr lang="en-US" sz="1600" baseline="-25000" dirty="0">
              <a:solidFill>
                <a:srgbClr val="FF0000"/>
              </a:solidFill>
            </a:endParaRPr>
          </a:p>
          <a:p>
            <a:pPr algn="l"/>
            <a:r>
              <a:rPr lang="en-US" sz="1600" dirty="0">
                <a:solidFill>
                  <a:srgbClr val="000000"/>
                </a:solidFill>
              </a:rPr>
              <a:t>  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</a:rPr>
              <a:t>and on four double polarization observables  </a:t>
            </a:r>
            <a:r>
              <a:rPr lang="en-US" sz="1600" dirty="0">
                <a:solidFill>
                  <a:srgbClr val="FF0000"/>
                </a:solidFill>
              </a:rPr>
              <a:t>G</a:t>
            </a:r>
            <a:r>
              <a:rPr lang="en-US" sz="1600" dirty="0">
                <a:solidFill>
                  <a:srgbClr val="000000"/>
                </a:solidFill>
              </a:rPr>
              <a:t> , </a:t>
            </a:r>
            <a:r>
              <a:rPr lang="en-US" sz="1600" dirty="0">
                <a:solidFill>
                  <a:srgbClr val="FF0000"/>
                </a:solidFill>
              </a:rPr>
              <a:t>E</a:t>
            </a:r>
            <a:r>
              <a:rPr lang="en-US" sz="1600" dirty="0">
                <a:solidFill>
                  <a:srgbClr val="000000"/>
                </a:solidFill>
              </a:rPr>
              <a:t>  and </a:t>
            </a:r>
            <a:r>
              <a:rPr lang="en-US" sz="1600" dirty="0">
                <a:solidFill>
                  <a:srgbClr val="3399FF"/>
                </a:solidFill>
              </a:rPr>
              <a:t>H </a:t>
            </a:r>
            <a:r>
              <a:rPr lang="en-US" sz="1600" dirty="0"/>
              <a:t>and (F)</a:t>
            </a:r>
            <a:r>
              <a:rPr lang="en-US" sz="1600" dirty="0">
                <a:solidFill>
                  <a:srgbClr val="3399FF"/>
                </a:solidFill>
              </a:rPr>
              <a:t> </a:t>
            </a:r>
          </a:p>
          <a:p>
            <a:pPr algn="l"/>
            <a:endParaRPr lang="en-US" sz="1600" dirty="0">
              <a:solidFill>
                <a:srgbClr val="3399FF"/>
              </a:solidFill>
            </a:endParaRPr>
          </a:p>
          <a:p>
            <a:pPr algn="l"/>
            <a:r>
              <a:rPr lang="en-US" sz="1600" dirty="0">
                <a:solidFill>
                  <a:srgbClr val="000000"/>
                </a:solidFill>
              </a:rPr>
              <a:t>for                         and  </a:t>
            </a:r>
            <a:r>
              <a:rPr lang="en-US" sz="1600" dirty="0">
                <a:solidFill>
                  <a:schemeClr val="accent6"/>
                </a:solidFill>
              </a:rPr>
              <a:t>  </a:t>
            </a:r>
            <a:endParaRPr lang="en-US" sz="1600" baseline="30000" dirty="0">
              <a:solidFill>
                <a:schemeClr val="accent6"/>
              </a:solidFill>
            </a:endParaRP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9681256"/>
              </p:ext>
            </p:extLst>
          </p:nvPr>
        </p:nvGraphicFramePr>
        <p:xfrm>
          <a:off x="486916" y="6502226"/>
          <a:ext cx="1112838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4" imgW="812520" imgH="228600" progId="Equation.3">
                  <p:embed/>
                </p:oleObj>
              </mc:Choice>
              <mc:Fallback>
                <p:oleObj name="Formel" r:id="rId4" imgW="81252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916" y="6502226"/>
                        <a:ext cx="1112838" cy="311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1437479"/>
              </p:ext>
            </p:extLst>
          </p:nvPr>
        </p:nvGraphicFramePr>
        <p:xfrm>
          <a:off x="2287199" y="6500638"/>
          <a:ext cx="3700463" cy="31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6" imgW="2705040" imgH="228600" progId="Equation.3">
                  <p:embed/>
                </p:oleObj>
              </mc:Choice>
              <mc:Fallback>
                <p:oleObj name="Formel" r:id="rId6" imgW="270504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7199" y="6500638"/>
                        <a:ext cx="3700463" cy="312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155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71750EB-32BB-0879-AD25-5385AABC4B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0053" y="3426178"/>
            <a:ext cx="22718" cy="5644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80A84449-C450-A8C7-1CC0-D5248565D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0053" y="3426178"/>
            <a:ext cx="22718" cy="564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FFCA0BD-B128-84F4-8A9F-1679B96C2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0053" y="3426178"/>
            <a:ext cx="22718" cy="5644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FCF0188-7E5A-31E3-851F-C0BD775A70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59618"/>
            <a:ext cx="9902825" cy="553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6616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8EF5813-DB67-F277-B2EB-E8CCE19EA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9618"/>
            <a:ext cx="9902825" cy="553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206247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it-IT" sz="3600" b="0" i="0" u="none" strike="noStrike" cap="none" normalizeH="0" baseline="0" smtClean="0">
            <a:ln>
              <a:noFill/>
            </a:ln>
            <a:solidFill>
              <a:srgbClr val="66FF33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it-IT" sz="3600" b="0" i="0" u="none" strike="noStrike" cap="none" normalizeH="0" baseline="0" smtClean="0">
            <a:ln>
              <a:noFill/>
            </a:ln>
            <a:solidFill>
              <a:srgbClr val="66FF33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2092</Words>
  <Application>Microsoft Office PowerPoint</Application>
  <PresentationFormat>Benutzerdefiniert</PresentationFormat>
  <Paragraphs>356</Paragraphs>
  <Slides>42</Slides>
  <Notes>7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3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42</vt:i4>
      </vt:variant>
    </vt:vector>
  </HeadingPairs>
  <TitlesOfParts>
    <vt:vector size="54" baseType="lpstr">
      <vt:lpstr>Arial</vt:lpstr>
      <vt:lpstr>Calibri</vt:lpstr>
      <vt:lpstr>Cambria Math</vt:lpstr>
      <vt:lpstr>Comic Sans MS</vt:lpstr>
      <vt:lpstr>Droid Serif</vt:lpstr>
      <vt:lpstr>MS Reference Sans Serif</vt:lpstr>
      <vt:lpstr>Symbol</vt:lpstr>
      <vt:lpstr>Times New Roman</vt:lpstr>
      <vt:lpstr>Standarddesign</vt:lpstr>
      <vt:lpstr>Custom Design</vt:lpstr>
      <vt:lpstr>2_Standarddesign</vt:lpstr>
      <vt:lpstr>Formel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CERN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duns</dc:creator>
  <cp:lastModifiedBy>beck@hiskp.uni-bonn.de</cp:lastModifiedBy>
  <cp:revision>1262</cp:revision>
  <cp:lastPrinted>2022-10-17T14:08:57Z</cp:lastPrinted>
  <dcterms:created xsi:type="dcterms:W3CDTF">1999-05-18T18:37:44Z</dcterms:created>
  <dcterms:modified xsi:type="dcterms:W3CDTF">2026-09-09T11:00:02Z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2</vt:i4>
  </property>
  <property fmtid="{D5CDD505-2E9C-101B-9397-08002B2CF9AE}" pid="4" name="Compression">
    <vt:i4>70</vt:i4>
  </property>
  <property fmtid="{D5CDD505-2E9C-101B-9397-08002B2CF9AE}" pid="5" name="ScreenSize">
    <vt:i4>2</vt:i4>
  </property>
  <property fmtid="{D5CDD505-2E9C-101B-9397-08002B2CF9AE}" pid="6" name="ScreenUsage">
    <vt:i4>2</vt:i4>
  </property>
  <property fmtid="{D5CDD505-2E9C-101B-9397-08002B2CF9AE}" pid="7" name="MailAddress">
    <vt:lpwstr>Christian.Zeitnitz@Uni-Mainz.de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1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I:\Talks\Samstag\HTML</vt:lpwstr>
  </property>
</Properties>
</file>