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handoutMasterIdLst>
    <p:handoutMasterId r:id="rId55"/>
  </p:handoutMasterIdLst>
  <p:sldIdLst>
    <p:sldId id="2525" r:id="rId2"/>
    <p:sldId id="2903" r:id="rId3"/>
    <p:sldId id="2904" r:id="rId4"/>
    <p:sldId id="2886" r:id="rId5"/>
    <p:sldId id="2771" r:id="rId6"/>
    <p:sldId id="2767" r:id="rId7"/>
    <p:sldId id="2887" r:id="rId8"/>
    <p:sldId id="2760" r:id="rId9"/>
    <p:sldId id="2663" r:id="rId10"/>
    <p:sldId id="2710" r:id="rId11"/>
    <p:sldId id="2539" r:id="rId12"/>
    <p:sldId id="2828" r:id="rId13"/>
    <p:sldId id="2720" r:id="rId14"/>
    <p:sldId id="2891" r:id="rId15"/>
    <p:sldId id="2900" r:id="rId16"/>
    <p:sldId id="2901" r:id="rId17"/>
    <p:sldId id="2813" r:id="rId18"/>
    <p:sldId id="2748" r:id="rId19"/>
    <p:sldId id="2750" r:id="rId20"/>
    <p:sldId id="2752" r:id="rId21"/>
    <p:sldId id="2892" r:id="rId22"/>
    <p:sldId id="2893" r:id="rId23"/>
    <p:sldId id="2753" r:id="rId24"/>
    <p:sldId id="2884" r:id="rId25"/>
    <p:sldId id="2669" r:id="rId26"/>
    <p:sldId id="2889" r:id="rId27"/>
    <p:sldId id="2546" r:id="rId28"/>
    <p:sldId id="2894" r:id="rId29"/>
    <p:sldId id="2905" r:id="rId30"/>
    <p:sldId id="2895" r:id="rId31"/>
    <p:sldId id="2896" r:id="rId32"/>
    <p:sldId id="2906" r:id="rId33"/>
    <p:sldId id="2897" r:id="rId34"/>
    <p:sldId id="2898" r:id="rId35"/>
    <p:sldId id="2524" r:id="rId36"/>
    <p:sldId id="2818" r:id="rId37"/>
    <p:sldId id="2827" r:id="rId38"/>
    <p:sldId id="2804" r:id="rId39"/>
    <p:sldId id="2770" r:id="rId40"/>
    <p:sldId id="2772" r:id="rId41"/>
    <p:sldId id="2773" r:id="rId42"/>
    <p:sldId id="2774" r:id="rId43"/>
    <p:sldId id="2751" r:id="rId44"/>
    <p:sldId id="2899" r:id="rId45"/>
    <p:sldId id="2695" r:id="rId46"/>
    <p:sldId id="2694" r:id="rId47"/>
    <p:sldId id="2697" r:id="rId48"/>
    <p:sldId id="2698" r:id="rId49"/>
    <p:sldId id="2699" r:id="rId50"/>
    <p:sldId id="2700" r:id="rId51"/>
    <p:sldId id="2701" r:id="rId52"/>
    <p:sldId id="2702" r:id="rId53"/>
  </p:sldIdLst>
  <p:sldSz cx="12192000" cy="6858000"/>
  <p:notesSz cx="7315200" cy="9601200"/>
  <p:custDataLst>
    <p:tags r:id="rId5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008000"/>
    <a:srgbClr val="CC9900"/>
    <a:srgbClr val="FFCD3F"/>
    <a:srgbClr val="FFC319"/>
    <a:srgbClr val="F2B300"/>
    <a:srgbClr val="FFFF99"/>
    <a:srgbClr val="00FFFF"/>
    <a:srgbClr val="FFFF66"/>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28" autoAdjust="0"/>
    <p:restoredTop sz="95000" autoAdjust="0"/>
  </p:normalViewPr>
  <p:slideViewPr>
    <p:cSldViewPr>
      <p:cViewPr varScale="1">
        <p:scale>
          <a:sx n="96" d="100"/>
          <a:sy n="96" d="100"/>
        </p:scale>
        <p:origin x="168" y="6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40" d="100"/>
        <a:sy n="140" d="100"/>
      </p:scale>
      <p:origin x="0" y="0"/>
    </p:cViewPr>
  </p:sorterViewPr>
  <p:notesViewPr>
    <p:cSldViewPr>
      <p:cViewPr varScale="1">
        <p:scale>
          <a:sx n="84" d="100"/>
          <a:sy n="84" d="100"/>
        </p:scale>
        <p:origin x="3792"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5" descr="slide footer_blue_646.jpg"/>
          <p:cNvPicPr>
            <a:picLocks noChangeAspect="1"/>
          </p:cNvPicPr>
          <p:nvPr/>
        </p:nvPicPr>
        <p:blipFill>
          <a:blip r:embed="rId2" cstate="print"/>
          <a:srcRect/>
          <a:stretch>
            <a:fillRect/>
          </a:stretch>
        </p:blipFill>
        <p:spPr bwMode="auto">
          <a:xfrm>
            <a:off x="0" y="9044464"/>
            <a:ext cx="9753600" cy="556736"/>
          </a:xfrm>
          <a:prstGeom prst="rect">
            <a:avLst/>
          </a:prstGeom>
          <a:noFill/>
          <a:ln w="9525">
            <a:noFill/>
            <a:miter lim="800000"/>
            <a:headEnd/>
            <a:tailEnd/>
          </a:ln>
        </p:spPr>
      </p:pic>
      <p:pic>
        <p:nvPicPr>
          <p:cNvPr id="6" name="Picture 7" descr="slide header_646.jpg"/>
          <p:cNvPicPr>
            <a:picLocks noChangeAspect="1"/>
          </p:cNvPicPr>
          <p:nvPr/>
        </p:nvPicPr>
        <p:blipFill>
          <a:blip r:embed="rId3" cstate="print"/>
          <a:srcRect/>
          <a:stretch>
            <a:fillRect/>
          </a:stretch>
        </p:blipFill>
        <p:spPr bwMode="auto">
          <a:xfrm>
            <a:off x="-2438400" y="0"/>
            <a:ext cx="9753600" cy="163354"/>
          </a:xfrm>
          <a:prstGeom prst="rect">
            <a:avLst/>
          </a:prstGeom>
          <a:noFill/>
          <a:ln w="9525">
            <a:noFill/>
            <a:miter lim="800000"/>
            <a:headEnd/>
            <a:tailEnd/>
          </a:ln>
        </p:spPr>
      </p:pic>
      <p:sp>
        <p:nvSpPr>
          <p:cNvPr id="2" name="Header Placeholder 1"/>
          <p:cNvSpPr>
            <a:spLocks noGrp="1"/>
          </p:cNvSpPr>
          <p:nvPr>
            <p:ph type="hdr" sz="quarter"/>
          </p:nvPr>
        </p:nvSpPr>
        <p:spPr>
          <a:xfrm>
            <a:off x="0" y="0"/>
            <a:ext cx="3169920" cy="480060"/>
          </a:xfrm>
          <a:prstGeom prst="rect">
            <a:avLst/>
          </a:prstGeom>
        </p:spPr>
        <p:txBody>
          <a:bodyPr vert="horz" lIns="95747" tIns="47873" rIns="95747" bIns="47873" rtlCol="0"/>
          <a:lstStyle>
            <a:lvl1pPr algn="l">
              <a:defRPr sz="1300"/>
            </a:lvl1pPr>
          </a:lstStyle>
          <a:p>
            <a:endParaRPr lang="en-US"/>
          </a:p>
        </p:txBody>
      </p:sp>
      <p:sp>
        <p:nvSpPr>
          <p:cNvPr id="3" name="Date Placeholder 2"/>
          <p:cNvSpPr>
            <a:spLocks noGrp="1"/>
          </p:cNvSpPr>
          <p:nvPr>
            <p:ph type="dt" sz="quarter" idx="1"/>
          </p:nvPr>
        </p:nvSpPr>
        <p:spPr>
          <a:xfrm>
            <a:off x="5283201" y="160020"/>
            <a:ext cx="2030307" cy="320040"/>
          </a:xfrm>
          <a:prstGeom prst="rect">
            <a:avLst/>
          </a:prstGeom>
        </p:spPr>
        <p:txBody>
          <a:bodyPr vert="horz" lIns="95747" tIns="47873" rIns="95747" bIns="47873" rtlCol="0"/>
          <a:lstStyle>
            <a:lvl1pPr algn="r">
              <a:defRPr sz="1300"/>
            </a:lvl1pPr>
          </a:lstStyle>
          <a:p>
            <a:fld id="{80B18B65-4CBA-DB46-9D73-AD0C58E7BE22}" type="datetime1">
              <a:rPr lang="en-US" smtClean="0"/>
              <a:pPr/>
              <a:t>9/7/26</a:t>
            </a:fld>
            <a:endParaRPr lang="en-US"/>
          </a:p>
        </p:txBody>
      </p:sp>
      <p:sp>
        <p:nvSpPr>
          <p:cNvPr id="4" name="Footer Placeholder 3"/>
          <p:cNvSpPr>
            <a:spLocks noGrp="1"/>
          </p:cNvSpPr>
          <p:nvPr>
            <p:ph type="ftr" sz="quarter" idx="2"/>
          </p:nvPr>
        </p:nvSpPr>
        <p:spPr>
          <a:xfrm>
            <a:off x="812800" y="9041131"/>
            <a:ext cx="5852160" cy="240030"/>
          </a:xfrm>
          <a:prstGeom prst="rect">
            <a:avLst/>
          </a:prstGeom>
        </p:spPr>
        <p:txBody>
          <a:bodyPr vert="horz" lIns="95747" tIns="47873" rIns="95747" bIns="47873" rtlCol="0" anchor="b"/>
          <a:lstStyle>
            <a:lvl1pPr algn="l">
              <a:defRPr sz="1300"/>
            </a:lvl1pPr>
          </a:lstStyle>
          <a:p>
            <a:r>
              <a:rPr lang="en-US"/>
              <a:t>Go to ”Insert (View) | Header and Footer" to add your organization, sponsor, meeting name here; then, click "Apply to All"</a:t>
            </a:r>
            <a:endParaRPr lang="en-US" dirty="0"/>
          </a:p>
        </p:txBody>
      </p:sp>
      <p:sp>
        <p:nvSpPr>
          <p:cNvPr id="5" name="Slide Number Placeholder 4"/>
          <p:cNvSpPr>
            <a:spLocks noGrp="1"/>
          </p:cNvSpPr>
          <p:nvPr>
            <p:ph type="sldNum" sz="quarter" idx="3"/>
          </p:nvPr>
        </p:nvSpPr>
        <p:spPr>
          <a:xfrm>
            <a:off x="6746241" y="9119474"/>
            <a:ext cx="567267" cy="480060"/>
          </a:xfrm>
          <a:prstGeom prst="rect">
            <a:avLst/>
          </a:prstGeom>
        </p:spPr>
        <p:txBody>
          <a:bodyPr vert="horz" lIns="95747" tIns="47873" rIns="95747" bIns="47873" rtlCol="0" anchor="b"/>
          <a:lstStyle>
            <a:lvl1pPr algn="r">
              <a:defRPr sz="1300"/>
            </a:lvl1pPr>
          </a:lstStyle>
          <a:p>
            <a:fld id="{9CA05E24-A365-DF40-BF27-0C4D1E380F5C}" type="slidenum">
              <a:rPr lang="en-US" smtClean="0"/>
              <a:pPr/>
              <a:t>‹#›</a:t>
            </a:fld>
            <a:endParaRPr lang="en-US" dirty="0"/>
          </a:p>
        </p:txBody>
      </p:sp>
    </p:spTree>
    <p:extLst>
      <p:ext uri="{BB962C8B-B14F-4D97-AF65-F5344CB8AC3E}">
        <p14:creationId xmlns:p14="http://schemas.microsoft.com/office/powerpoint/2010/main" val="89586358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5747" tIns="47873" rIns="95747" bIns="47873"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5747" tIns="47873" rIns="95747" bIns="47873" rtlCol="0"/>
          <a:lstStyle>
            <a:lvl1pPr algn="r">
              <a:defRPr sz="1300"/>
            </a:lvl1pPr>
          </a:lstStyle>
          <a:p>
            <a:fld id="{4C269693-4B73-3F4B-BE08-27CE2957F7EB}" type="datetime1">
              <a:rPr lang="en-US" smtClean="0"/>
              <a:pPr/>
              <a:t>9/7/26</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5747" tIns="47873" rIns="95747" bIns="47873"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5747" tIns="47873" rIns="95747" bIns="4787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5747" tIns="47873" rIns="95747" bIns="47873" rtlCol="0" anchor="b"/>
          <a:lstStyle>
            <a:lvl1pPr algn="l">
              <a:defRPr sz="1300"/>
            </a:lvl1pPr>
          </a:lstStyle>
          <a:p>
            <a:r>
              <a:rPr lang="en-US"/>
              <a:t>Go to ”Insert (View) | Header and Footer" to add your organization, sponsor, meeting name here; then, click "Apply to All"</a:t>
            </a:r>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5747" tIns="47873" rIns="95747" bIns="47873" rtlCol="0" anchor="b"/>
          <a:lstStyle>
            <a:lvl1pPr algn="r">
              <a:defRPr sz="1300"/>
            </a:lvl1pPr>
          </a:lstStyle>
          <a:p>
            <a:fld id="{BB1A7F71-A600-874B-8C52-75C3F91F2DFD}" type="slidenum">
              <a:rPr lang="en-US" smtClean="0"/>
              <a:pPr/>
              <a:t>‹#›</a:t>
            </a:fld>
            <a:endParaRPr lang="en-US"/>
          </a:p>
        </p:txBody>
      </p:sp>
    </p:spTree>
    <p:extLst>
      <p:ext uri="{BB962C8B-B14F-4D97-AF65-F5344CB8AC3E}">
        <p14:creationId xmlns:p14="http://schemas.microsoft.com/office/powerpoint/2010/main" val="2599900987"/>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25+5</a:t>
            </a:r>
          </a:p>
        </p:txBody>
      </p:sp>
      <p:sp>
        <p:nvSpPr>
          <p:cNvPr id="4" name="Footer Placeholder 3"/>
          <p:cNvSpPr>
            <a:spLocks noGrp="1"/>
          </p:cNvSpPr>
          <p:nvPr>
            <p:ph type="ftr" sz="quarter" idx="10"/>
          </p:nvPr>
        </p:nvSpPr>
        <p:spPr/>
        <p:txBody>
          <a:bodyPr/>
          <a:lstStyle/>
          <a:p>
            <a:r>
              <a:rPr lang="en-US"/>
              <a:t>Go to ”Insert (View) | Header and Footer" to add your organization, sponsor, meeting name here; then, click "Apply to All"</a:t>
            </a:r>
          </a:p>
        </p:txBody>
      </p:sp>
      <p:sp>
        <p:nvSpPr>
          <p:cNvPr id="5" name="Slide Number Placeholder 4"/>
          <p:cNvSpPr>
            <a:spLocks noGrp="1"/>
          </p:cNvSpPr>
          <p:nvPr>
            <p:ph type="sldNum" sz="quarter" idx="11"/>
          </p:nvPr>
        </p:nvSpPr>
        <p:spPr/>
        <p:txBody>
          <a:bodyPr/>
          <a:lstStyle/>
          <a:p>
            <a:fld id="{BB1A7F71-A600-874B-8C52-75C3F91F2DFD}" type="slidenum">
              <a:rPr lang="en-US" smtClean="0"/>
              <a:pPr/>
              <a:t>1</a:t>
            </a:fld>
            <a:endParaRPr lang="en-US"/>
          </a:p>
        </p:txBody>
      </p:sp>
    </p:spTree>
    <p:extLst>
      <p:ext uri="{BB962C8B-B14F-4D97-AF65-F5344CB8AC3E}">
        <p14:creationId xmlns:p14="http://schemas.microsoft.com/office/powerpoint/2010/main" val="317458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0A139-FFAF-17C0-1451-F6AC76B48F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484D09-A69C-1FDB-AA2F-ECDFA16E41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DA2916-BFEB-6B43-72C8-B76F769A2752}"/>
              </a:ext>
            </a:extLst>
          </p:cNvPr>
          <p:cNvSpPr>
            <a:spLocks noGrp="1"/>
          </p:cNvSpPr>
          <p:nvPr>
            <p:ph type="body" idx="1"/>
          </p:nvPr>
        </p:nvSpPr>
        <p:spPr/>
        <p:txBody>
          <a:bodyPr/>
          <a:lstStyle/>
          <a:p>
            <a:r>
              <a:rPr lang="en-AU" dirty="0"/>
              <a:t>20+5</a:t>
            </a:r>
          </a:p>
        </p:txBody>
      </p:sp>
      <p:sp>
        <p:nvSpPr>
          <p:cNvPr id="4" name="Footer Placeholder 3">
            <a:extLst>
              <a:ext uri="{FF2B5EF4-FFF2-40B4-BE49-F238E27FC236}">
                <a16:creationId xmlns:a16="http://schemas.microsoft.com/office/drawing/2014/main" id="{880D3895-06D3-0FFC-60BA-CE4DB0901283}"/>
              </a:ext>
            </a:extLst>
          </p:cNvPr>
          <p:cNvSpPr>
            <a:spLocks noGrp="1"/>
          </p:cNvSpPr>
          <p:nvPr>
            <p:ph type="ftr" sz="quarter" idx="4"/>
          </p:nvPr>
        </p:nvSpPr>
        <p:spPr/>
        <p:txBody>
          <a:bodyPr/>
          <a:lstStyle/>
          <a:p>
            <a:r>
              <a:rPr lang="en-US"/>
              <a:t>Go to ”Insert (View) | Header and Footer" to add your organization, sponsor, meeting name here; then, click "Apply to All"</a:t>
            </a:r>
          </a:p>
        </p:txBody>
      </p:sp>
      <p:sp>
        <p:nvSpPr>
          <p:cNvPr id="5" name="Slide Number Placeholder 4">
            <a:extLst>
              <a:ext uri="{FF2B5EF4-FFF2-40B4-BE49-F238E27FC236}">
                <a16:creationId xmlns:a16="http://schemas.microsoft.com/office/drawing/2014/main" id="{6B22A1D0-BCFE-77E9-B957-40CF7EF60C40}"/>
              </a:ext>
            </a:extLst>
          </p:cNvPr>
          <p:cNvSpPr>
            <a:spLocks noGrp="1"/>
          </p:cNvSpPr>
          <p:nvPr>
            <p:ph type="sldNum" sz="quarter" idx="5"/>
          </p:nvPr>
        </p:nvSpPr>
        <p:spPr/>
        <p:txBody>
          <a:bodyPr/>
          <a:lstStyle/>
          <a:p>
            <a:fld id="{BB1A7F71-A600-874B-8C52-75C3F91F2DFD}" type="slidenum">
              <a:rPr lang="en-US" smtClean="0"/>
              <a:pPr/>
              <a:t>4</a:t>
            </a:fld>
            <a:endParaRPr lang="en-US"/>
          </a:p>
        </p:txBody>
      </p:sp>
    </p:spTree>
    <p:extLst>
      <p:ext uri="{BB962C8B-B14F-4D97-AF65-F5344CB8AC3E}">
        <p14:creationId xmlns:p14="http://schemas.microsoft.com/office/powerpoint/2010/main" val="3247160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4"/>
          </p:nvPr>
        </p:nvSpPr>
        <p:spPr/>
        <p:txBody>
          <a:bodyPr/>
          <a:lstStyle/>
          <a:p>
            <a:r>
              <a:rPr lang="en-US"/>
              <a:t>Go to ”Insert (View) | Header and Footer" to add your organization, sponsor, meeting name here; then, click "Apply to All"</a:t>
            </a:r>
          </a:p>
        </p:txBody>
      </p:sp>
      <p:sp>
        <p:nvSpPr>
          <p:cNvPr id="5" name="Slide Number Placeholder 4"/>
          <p:cNvSpPr>
            <a:spLocks noGrp="1"/>
          </p:cNvSpPr>
          <p:nvPr>
            <p:ph type="sldNum" sz="quarter" idx="5"/>
          </p:nvPr>
        </p:nvSpPr>
        <p:spPr/>
        <p:txBody>
          <a:bodyPr/>
          <a:lstStyle/>
          <a:p>
            <a:fld id="{BB1A7F71-A600-874B-8C52-75C3F91F2DFD}" type="slidenum">
              <a:rPr lang="en-US" smtClean="0"/>
              <a:pPr/>
              <a:t>6</a:t>
            </a:fld>
            <a:endParaRPr lang="en-US"/>
          </a:p>
        </p:txBody>
      </p:sp>
    </p:spTree>
    <p:extLst>
      <p:ext uri="{BB962C8B-B14F-4D97-AF65-F5344CB8AC3E}">
        <p14:creationId xmlns:p14="http://schemas.microsoft.com/office/powerpoint/2010/main" val="3736807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4"/>
          </p:nvPr>
        </p:nvSpPr>
        <p:spPr/>
        <p:txBody>
          <a:bodyPr/>
          <a:lstStyle/>
          <a:p>
            <a:r>
              <a:rPr lang="en-US"/>
              <a:t>Go to ”Insert (View) | Header and Footer" to add your organization, sponsor, meeting name here; then, click "Apply to All"</a:t>
            </a:r>
          </a:p>
        </p:txBody>
      </p:sp>
      <p:sp>
        <p:nvSpPr>
          <p:cNvPr id="5" name="Slide Number Placeholder 4"/>
          <p:cNvSpPr>
            <a:spLocks noGrp="1"/>
          </p:cNvSpPr>
          <p:nvPr>
            <p:ph type="sldNum" sz="quarter" idx="5"/>
          </p:nvPr>
        </p:nvSpPr>
        <p:spPr/>
        <p:txBody>
          <a:bodyPr/>
          <a:lstStyle/>
          <a:p>
            <a:fld id="{BB1A7F71-A600-874B-8C52-75C3F91F2DFD}" type="slidenum">
              <a:rPr lang="en-US" smtClean="0"/>
              <a:pPr/>
              <a:t>33</a:t>
            </a:fld>
            <a:endParaRPr lang="en-US"/>
          </a:p>
        </p:txBody>
      </p:sp>
    </p:spTree>
    <p:extLst>
      <p:ext uri="{BB962C8B-B14F-4D97-AF65-F5344CB8AC3E}">
        <p14:creationId xmlns:p14="http://schemas.microsoft.com/office/powerpoint/2010/main" val="29408654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042416"/>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60" y="-1278447"/>
            <a:ext cx="12192000" cy="1042416"/>
          </a:xfrm>
          <a:prstGeom prst="rect">
            <a:avLst/>
          </a:prstGeom>
        </p:spPr>
      </p:pic>
      <p:sp>
        <p:nvSpPr>
          <p:cNvPr id="3074" name="Rectangle 2"/>
          <p:cNvSpPr>
            <a:spLocks noGrp="1" noChangeArrowheads="1"/>
          </p:cNvSpPr>
          <p:nvPr>
            <p:ph type="ctrTitle"/>
          </p:nvPr>
        </p:nvSpPr>
        <p:spPr>
          <a:xfrm>
            <a:off x="1314451" y="1671639"/>
            <a:ext cx="10261600" cy="1069975"/>
          </a:xfrm>
        </p:spPr>
        <p:txBody>
          <a:bodyPr/>
          <a:lstStyle>
            <a:lvl1pPr>
              <a:defRPr sz="3000"/>
            </a:lvl1pPr>
          </a:lstStyle>
          <a:p>
            <a:r>
              <a:rPr lang="en-US"/>
              <a:t>Click to edit Master title style</a:t>
            </a:r>
            <a:endParaRPr lang="en-US" dirty="0"/>
          </a:p>
        </p:txBody>
      </p:sp>
      <p:sp>
        <p:nvSpPr>
          <p:cNvPr id="3075" name="Rectangle 3"/>
          <p:cNvSpPr>
            <a:spLocks noGrp="1" noChangeArrowheads="1"/>
          </p:cNvSpPr>
          <p:nvPr>
            <p:ph type="subTitle" idx="1"/>
          </p:nvPr>
        </p:nvSpPr>
        <p:spPr>
          <a:xfrm>
            <a:off x="1314451" y="3125788"/>
            <a:ext cx="8534400" cy="1752600"/>
          </a:xfrm>
        </p:spPr>
        <p:txBody>
          <a:bodyPr/>
          <a:lstStyle>
            <a:lvl1pPr marL="0" indent="0">
              <a:buFont typeface="Wingdings" pitchFamily="2" charset="2"/>
              <a:buNone/>
              <a:defRPr/>
            </a:lvl1pPr>
          </a:lstStyle>
          <a:p>
            <a:r>
              <a:rPr lang="en-US"/>
              <a:t>Click to edit Master subtitle style</a:t>
            </a:r>
            <a:endParaRPr lang="en-US" dirty="0"/>
          </a:p>
        </p:txBody>
      </p:sp>
      <p:pic>
        <p:nvPicPr>
          <p:cNvPr id="9" name="Picture 8" descr="title footer_Blue_646.jpg"/>
          <p:cNvPicPr>
            <a:picLocks noChangeAspect="1"/>
          </p:cNvPicPr>
          <p:nvPr userDrawn="1"/>
        </p:nvPicPr>
        <p:blipFill>
          <a:blip r:embed="rId4" cstate="print">
            <a:duotone>
              <a:schemeClr val="accent3">
                <a:shade val="45000"/>
                <a:satMod val="135000"/>
              </a:schemeClr>
              <a:prstClr val="white"/>
            </a:duotone>
          </a:blip>
          <a:srcRect/>
          <a:stretch>
            <a:fillRect/>
          </a:stretch>
        </p:blipFill>
        <p:spPr bwMode="auto">
          <a:xfrm>
            <a:off x="0" y="6794500"/>
            <a:ext cx="12192000" cy="63500"/>
          </a:xfrm>
          <a:prstGeom prst="rect">
            <a:avLst/>
          </a:prstGeom>
          <a:gradFill flip="none" rotWithShape="0">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9525">
            <a:noFill/>
            <a:miter lim="800000"/>
            <a:headEnd/>
            <a:tailEnd/>
          </a:ln>
        </p:spPr>
      </p:pic>
      <p:pic>
        <p:nvPicPr>
          <p:cNvPr id="12" name="图片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52600" y="0"/>
            <a:ext cx="1067274" cy="1066800"/>
          </a:xfrm>
          <a:prstGeom prst="rect">
            <a:avLst/>
          </a:prstGeom>
        </p:spPr>
      </p:pic>
      <p:sp>
        <p:nvSpPr>
          <p:cNvPr id="3" name="文本框 2"/>
          <p:cNvSpPr txBox="1"/>
          <p:nvPr userDrawn="1"/>
        </p:nvSpPr>
        <p:spPr>
          <a:xfrm>
            <a:off x="153964" y="228600"/>
            <a:ext cx="1370036" cy="369332"/>
          </a:xfrm>
          <a:prstGeom prst="rect">
            <a:avLst/>
          </a:prstGeom>
          <a:noFill/>
        </p:spPr>
        <p:txBody>
          <a:bodyPr wrap="square" rtlCol="0">
            <a:spAutoFit/>
          </a:bodyPr>
          <a:lstStyle/>
          <a:p>
            <a:r>
              <a:rPr kumimoji="1" lang="en-US" altLang="zh-CN" sz="1800" b="1" dirty="0">
                <a:solidFill>
                  <a:schemeClr val="accent1">
                    <a:lumMod val="50000"/>
                  </a:schemeClr>
                </a:solidFill>
                <a:latin typeface="Adobe Hebrew" charset="0"/>
                <a:ea typeface="Adobe Hebrew" charset="0"/>
                <a:cs typeface="Adobe Hebrew" charset="0"/>
              </a:rPr>
              <a:t>NANJING</a:t>
            </a:r>
            <a:r>
              <a:rPr kumimoji="1" lang="zh-CN" altLang="en-US" sz="1800" b="1" dirty="0">
                <a:solidFill>
                  <a:schemeClr val="accent1">
                    <a:lumMod val="50000"/>
                  </a:schemeClr>
                </a:solidFill>
                <a:latin typeface="Adobe Hebrew" charset="0"/>
                <a:ea typeface="Adobe Hebrew" charset="0"/>
                <a:cs typeface="Adobe Hebrew" charset="0"/>
              </a:rPr>
              <a:t> </a:t>
            </a:r>
          </a:p>
        </p:txBody>
      </p:sp>
      <p:sp>
        <p:nvSpPr>
          <p:cNvPr id="4" name="文本框 3"/>
          <p:cNvSpPr txBox="1"/>
          <p:nvPr userDrawn="1"/>
        </p:nvSpPr>
        <p:spPr>
          <a:xfrm>
            <a:off x="240506" y="515035"/>
            <a:ext cx="1816894"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b="1" dirty="0">
                <a:solidFill>
                  <a:schemeClr val="accent1">
                    <a:lumMod val="50000"/>
                  </a:schemeClr>
                </a:solidFill>
                <a:latin typeface="Adobe Hebrew" charset="0"/>
                <a:ea typeface="Adobe Hebrew" charset="0"/>
                <a:cs typeface="Adobe Hebrew" charset="0"/>
              </a:rPr>
              <a:t>UNIVERSITY</a:t>
            </a:r>
            <a:endParaRPr kumimoji="1" lang="zh-CN" altLang="en-US" b="1" dirty="0">
              <a:solidFill>
                <a:schemeClr val="accent1">
                  <a:lumMod val="50000"/>
                </a:schemeClr>
              </a:solidFill>
              <a:latin typeface="Adobe Hebrew" charset="0"/>
              <a:ea typeface="Adobe Hebrew" charset="0"/>
              <a:cs typeface="Adobe Hebrew"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1143000"/>
          </a:xfrm>
        </p:spPr>
        <p:txBody>
          <a:bodyPr/>
          <a:lstStyle>
            <a:lvl1pPr>
              <a:defRPr sz="2600"/>
            </a:lvl1pPr>
          </a:lstStyle>
          <a:p>
            <a:r>
              <a:rPr lang="en-US" dirty="0"/>
              <a:t>Click to edit Master title style</a:t>
            </a:r>
          </a:p>
        </p:txBody>
      </p:sp>
      <p:sp>
        <p:nvSpPr>
          <p:cNvPr id="3" name="Content Placeholder 2"/>
          <p:cNvSpPr>
            <a:spLocks noGrp="1"/>
          </p:cNvSpPr>
          <p:nvPr>
            <p:ph idx="1"/>
          </p:nvPr>
        </p:nvSpPr>
        <p:spPr/>
        <p:txBody>
          <a:bodyPr/>
          <a:lstStyle>
            <a:lvl1pPr>
              <a:buFont typeface="Wingdings" pitchFamily="2" charset="2"/>
              <a:buChar char="Ø"/>
              <a:defRPr sz="2200">
                <a:solidFill>
                  <a:schemeClr val="tx2">
                    <a:lumMod val="75000"/>
                  </a:schemeClr>
                </a:solidFill>
              </a:defRPr>
            </a:lvl1pPr>
            <a:lvl2pPr>
              <a:defRPr sz="2000">
                <a:solidFill>
                  <a:schemeClr val="tx2">
                    <a:lumMod val="75000"/>
                  </a:schemeClr>
                </a:solidFill>
              </a:defRPr>
            </a:lvl2pPr>
            <a:lvl3pPr>
              <a:defRPr sz="1600">
                <a:solidFill>
                  <a:schemeClr val="tx2">
                    <a:lumMod val="75000"/>
                  </a:schemeClr>
                </a:solidFill>
              </a:defRPr>
            </a:lvl3pPr>
            <a:lvl4pPr>
              <a:defRPr sz="1600">
                <a:solidFill>
                  <a:schemeClr val="tx2">
                    <a:lumMod val="75000"/>
                  </a:schemeClr>
                </a:solidFill>
              </a:defRPr>
            </a:lvl4pPr>
            <a:lvl5pPr>
              <a:defRPr sz="1600">
                <a:solidFill>
                  <a:schemeClr val="tx2">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7668684" y="6611938"/>
            <a:ext cx="4523316" cy="255011"/>
          </a:xfrm>
        </p:spPr>
        <p:txBody>
          <a:bodyPr/>
          <a:lstStyle>
            <a:lvl1pPr>
              <a:defRPr>
                <a:solidFill>
                  <a:schemeClr val="accent1">
                    <a:lumMod val="50000"/>
                  </a:schemeClr>
                </a:solidFill>
              </a:defRPr>
            </a:lvl1pPr>
          </a:lstStyle>
          <a:p>
            <a:r>
              <a:rPr lang="en-US"/>
              <a:t>.                                                   NSTAR 26 Sevilla 2026 Sep 7 – 11                           (34)</a:t>
            </a:r>
            <a:endParaRPr lang="en-US" dirty="0"/>
          </a:p>
        </p:txBody>
      </p:sp>
      <p:sp>
        <p:nvSpPr>
          <p:cNvPr id="5" name="Footer Placeholder 4"/>
          <p:cNvSpPr>
            <a:spLocks noGrp="1"/>
          </p:cNvSpPr>
          <p:nvPr>
            <p:ph type="ftr" sz="quarter" idx="11"/>
          </p:nvPr>
        </p:nvSpPr>
        <p:spPr/>
        <p:txBody>
          <a:bodyPr/>
          <a:lstStyle>
            <a:lvl1pPr>
              <a:defRPr i="1">
                <a:solidFill>
                  <a:schemeClr val="accent1">
                    <a:lumMod val="50000"/>
                  </a:schemeClr>
                </a:solidFill>
              </a:defRPr>
            </a:lvl1pPr>
          </a:lstStyle>
          <a:p>
            <a:r>
              <a:rPr lang="en-US"/>
              <a:t>Craig Roberts: cdroberts@nju.edu.cn  482 .. 26/09/07 ..."Insights into N Resonances using CSMs"</a:t>
            </a:r>
            <a:endParaRPr lang="en-US" dirty="0"/>
          </a:p>
        </p:txBody>
      </p:sp>
      <p:sp>
        <p:nvSpPr>
          <p:cNvPr id="6" name="Slide Number Placeholder 5"/>
          <p:cNvSpPr>
            <a:spLocks noGrp="1"/>
          </p:cNvSpPr>
          <p:nvPr>
            <p:ph type="sldNum" sz="quarter" idx="12"/>
          </p:nvPr>
        </p:nvSpPr>
        <p:spPr/>
        <p:txBody>
          <a:bodyPr/>
          <a:lstStyle>
            <a:lvl1pPr>
              <a:defRPr/>
            </a:lvl1pPr>
          </a:lstStyle>
          <a:p>
            <a:fld id="{87034D8C-3CB4-402A-BC46-2AB14C0FE9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1"/>
            <a:ext cx="10363200" cy="1362075"/>
          </a:xfrm>
        </p:spPr>
        <p:txBody>
          <a:bodyPr/>
          <a:lstStyle>
            <a:lvl1pPr algn="l">
              <a:defRPr sz="3000" b="1" cap="none" baseline="0"/>
            </a:lvl1pPr>
          </a:lstStyle>
          <a:p>
            <a:r>
              <a:rPr lang="en-US" dirty="0"/>
              <a:t>Click to Edit Master Text Styles</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8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a:xfrm>
            <a:off x="7645400" y="6629400"/>
            <a:ext cx="4704744" cy="381000"/>
          </a:xfrm>
        </p:spPr>
        <p:txBody>
          <a:bodyPr/>
          <a:lstStyle>
            <a:lvl1pPr>
              <a:defRPr/>
            </a:lvl1pPr>
          </a:lstStyle>
          <a:p>
            <a:r>
              <a:rPr lang="en-US"/>
              <a:t>.                                                   NSTAR 26 Sevilla 2026 Sep 7 – 11                           (34)</a:t>
            </a:r>
            <a:endParaRPr lang="en-US" dirty="0"/>
          </a:p>
        </p:txBody>
      </p:sp>
      <p:sp>
        <p:nvSpPr>
          <p:cNvPr id="5" name="Footer Placeholder 4"/>
          <p:cNvSpPr>
            <a:spLocks noGrp="1"/>
          </p:cNvSpPr>
          <p:nvPr>
            <p:ph type="ftr" sz="quarter" idx="11"/>
          </p:nvPr>
        </p:nvSpPr>
        <p:spPr/>
        <p:txBody>
          <a:bodyPr/>
          <a:lstStyle>
            <a:lvl1pPr>
              <a:defRPr/>
            </a:lvl1pPr>
          </a:lstStyle>
          <a:p>
            <a:r>
              <a:rPr lang="en-US"/>
              <a:t>Craig Roberts: cdroberts@nju.edu.cn  482 .. 26/09/07 ..."Insights into N Resonances using CSMs"</a:t>
            </a:r>
          </a:p>
        </p:txBody>
      </p:sp>
      <p:sp>
        <p:nvSpPr>
          <p:cNvPr id="6" name="Slide Number Placeholder 5"/>
          <p:cNvSpPr>
            <a:spLocks noGrp="1"/>
          </p:cNvSpPr>
          <p:nvPr>
            <p:ph type="sldNum" sz="quarter" idx="12"/>
          </p:nvPr>
        </p:nvSpPr>
        <p:spPr/>
        <p:txBody>
          <a:bodyPr/>
          <a:lstStyle>
            <a:lvl1pPr>
              <a:defRPr/>
            </a:lvl1pPr>
          </a:lstStyle>
          <a:p>
            <a:fld id="{87034D8C-3CB4-402A-BC46-2AB14C0FE9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1143000"/>
          </a:xfrm>
        </p:spPr>
        <p:txBody>
          <a:bodyPr/>
          <a:lstStyle>
            <a:lvl1pPr>
              <a:defRPr sz="2600"/>
            </a:lvl1pPr>
          </a:lstStyle>
          <a:p>
            <a:r>
              <a:rPr lang="en-US"/>
              <a:t>Click to edit Master title style</a:t>
            </a:r>
            <a:endParaRPr lang="en-US" dirty="0"/>
          </a:p>
        </p:txBody>
      </p:sp>
      <p:sp>
        <p:nvSpPr>
          <p:cNvPr id="3" name="Content Placeholder 2"/>
          <p:cNvSpPr>
            <a:spLocks noGrp="1"/>
          </p:cNvSpPr>
          <p:nvPr>
            <p:ph sz="half" idx="1"/>
          </p:nvPr>
        </p:nvSpPr>
        <p:spPr>
          <a:xfrm>
            <a:off x="609600" y="1600201"/>
            <a:ext cx="5384800" cy="4525963"/>
          </a:xfrm>
        </p:spPr>
        <p:txBody>
          <a:bodyPr/>
          <a:lstStyle>
            <a:lvl1pPr>
              <a:defRPr sz="1800"/>
            </a:lvl1pPr>
            <a:lvl2pPr>
              <a:defRPr sz="16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00201"/>
            <a:ext cx="5384800" cy="4525963"/>
          </a:xfrm>
        </p:spPr>
        <p:txBody>
          <a:bodyPr/>
          <a:lstStyle>
            <a:lvl1pPr>
              <a:defRPr sz="1800"/>
            </a:lvl1pPr>
            <a:lvl2pPr>
              <a:defRPr sz="1600"/>
            </a:lvl2pPr>
            <a:lvl3pPr>
              <a:defRPr sz="1400"/>
            </a:lvl3pPr>
            <a:lvl4pPr>
              <a:defRPr sz="1400"/>
            </a:lvl4pPr>
            <a:lvl5pPr>
              <a:defRPr sz="1400" u="none"/>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688358" y="6629400"/>
            <a:ext cx="4394201" cy="228600"/>
          </a:xfrm>
        </p:spPr>
        <p:txBody>
          <a:bodyPr/>
          <a:lstStyle>
            <a:lvl1pPr>
              <a:defRPr/>
            </a:lvl1pPr>
          </a:lstStyle>
          <a:p>
            <a:r>
              <a:rPr lang="en-US"/>
              <a:t>.                                                   NSTAR 26 Sevilla 2026 Sep 7 – 11                           (34)</a:t>
            </a:r>
          </a:p>
        </p:txBody>
      </p:sp>
      <p:sp>
        <p:nvSpPr>
          <p:cNvPr id="6" name="Footer Placeholder 5"/>
          <p:cNvSpPr>
            <a:spLocks noGrp="1"/>
          </p:cNvSpPr>
          <p:nvPr>
            <p:ph type="ftr" sz="quarter" idx="11"/>
          </p:nvPr>
        </p:nvSpPr>
        <p:spPr/>
        <p:txBody>
          <a:bodyPr/>
          <a:lstStyle>
            <a:lvl1pPr>
              <a:defRPr/>
            </a:lvl1pPr>
          </a:lstStyle>
          <a:p>
            <a:r>
              <a:rPr lang="en-US"/>
              <a:t>Craig Roberts: cdroberts@nju.edu.cn  482 .. 26/09/07 ..."Insights into N Resonances using CSMs"</a:t>
            </a:r>
          </a:p>
        </p:txBody>
      </p:sp>
      <p:sp>
        <p:nvSpPr>
          <p:cNvPr id="7" name="Slide Number Placeholder 6"/>
          <p:cNvSpPr>
            <a:spLocks noGrp="1"/>
          </p:cNvSpPr>
          <p:nvPr>
            <p:ph type="sldNum" sz="quarter" idx="12"/>
          </p:nvPr>
        </p:nvSpPr>
        <p:spPr/>
        <p:txBody>
          <a:bodyPr/>
          <a:lstStyle>
            <a:lvl1pPr>
              <a:defRPr/>
            </a:lvl1pPr>
          </a:lstStyle>
          <a:p>
            <a:fld id="{87034D8C-3CB4-402A-BC46-2AB14C0FE9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600"/>
            </a:lvl1pPr>
          </a:lstStyle>
          <a:p>
            <a:r>
              <a:rPr lang="en-US"/>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6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6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lvl1pPr>
          </a:lstStyle>
          <a:p>
            <a:r>
              <a:rPr lang="en-US"/>
              <a:t>.                                                   NSTAR 26 Sevilla 2026 Sep 7 – 11                           (34)</a:t>
            </a:r>
          </a:p>
        </p:txBody>
      </p:sp>
      <p:sp>
        <p:nvSpPr>
          <p:cNvPr id="8" name="Footer Placeholder 7"/>
          <p:cNvSpPr>
            <a:spLocks noGrp="1"/>
          </p:cNvSpPr>
          <p:nvPr>
            <p:ph type="ftr" sz="quarter" idx="11"/>
          </p:nvPr>
        </p:nvSpPr>
        <p:spPr/>
        <p:txBody>
          <a:bodyPr/>
          <a:lstStyle>
            <a:lvl1pPr>
              <a:defRPr/>
            </a:lvl1pPr>
          </a:lstStyle>
          <a:p>
            <a:r>
              <a:rPr lang="en-US"/>
              <a:t>Craig Roberts: cdroberts@nju.edu.cn  482 .. 26/09/07 ..."Insights into N Resonances using CSMs"</a:t>
            </a:r>
          </a:p>
        </p:txBody>
      </p:sp>
      <p:sp>
        <p:nvSpPr>
          <p:cNvPr id="9" name="Slide Number Placeholder 8"/>
          <p:cNvSpPr>
            <a:spLocks noGrp="1"/>
          </p:cNvSpPr>
          <p:nvPr>
            <p:ph type="sldNum" sz="quarter" idx="12"/>
          </p:nvPr>
        </p:nvSpPr>
        <p:spPr/>
        <p:txBody>
          <a:bodyPr/>
          <a:lstStyle>
            <a:lvl1pPr>
              <a:defRPr/>
            </a:lvl1pPr>
          </a:lstStyle>
          <a:p>
            <a:fld id="{87034D8C-3CB4-402A-BC46-2AB14C0FE9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6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i="1">
                <a:solidFill>
                  <a:schemeClr val="tx2">
                    <a:lumMod val="75000"/>
                  </a:schemeClr>
                </a:solidFill>
              </a:defRPr>
            </a:lvl1pPr>
          </a:lstStyle>
          <a:p>
            <a:r>
              <a:rPr lang="en-US"/>
              <a:t>.                                                   NSTAR 26 Sevilla 2026 Sep 7 – 11                           (34)</a:t>
            </a:r>
            <a:endParaRPr lang="en-US" dirty="0"/>
          </a:p>
        </p:txBody>
      </p:sp>
      <p:sp>
        <p:nvSpPr>
          <p:cNvPr id="4" name="Footer Placeholder 3"/>
          <p:cNvSpPr>
            <a:spLocks noGrp="1"/>
          </p:cNvSpPr>
          <p:nvPr>
            <p:ph type="ftr" sz="quarter" idx="11"/>
          </p:nvPr>
        </p:nvSpPr>
        <p:spPr/>
        <p:txBody>
          <a:bodyPr/>
          <a:lstStyle>
            <a:lvl1pPr>
              <a:defRPr i="1">
                <a:solidFill>
                  <a:schemeClr val="tx2">
                    <a:lumMod val="75000"/>
                  </a:schemeClr>
                </a:solidFill>
              </a:defRPr>
            </a:lvl1pPr>
          </a:lstStyle>
          <a:p>
            <a:r>
              <a:rPr lang="en-US"/>
              <a:t>Craig Roberts: cdroberts@nju.edu.cn  482 .. 26/09/07 ..."Insights into N Resonances using CSMs"</a:t>
            </a:r>
            <a:endParaRPr lang="en-US" dirty="0"/>
          </a:p>
        </p:txBody>
      </p:sp>
      <p:sp>
        <p:nvSpPr>
          <p:cNvPr id="5" name="Slide Number Placeholder 4"/>
          <p:cNvSpPr>
            <a:spLocks noGrp="1"/>
          </p:cNvSpPr>
          <p:nvPr>
            <p:ph type="sldNum" sz="quarter" idx="12"/>
          </p:nvPr>
        </p:nvSpPr>
        <p:spPr/>
        <p:txBody>
          <a:bodyPr/>
          <a:lstStyle>
            <a:lvl1pPr>
              <a:defRPr/>
            </a:lvl1pPr>
          </a:lstStyle>
          <a:p>
            <a:fld id="{87034D8C-3CB4-402A-BC46-2AB14C0FE9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t>.                                                   NSTAR 26 Sevilla 2026 Sep 7 – 11                           (34)</a:t>
            </a:r>
          </a:p>
        </p:txBody>
      </p:sp>
      <p:sp>
        <p:nvSpPr>
          <p:cNvPr id="3" name="Footer Placeholder 2"/>
          <p:cNvSpPr>
            <a:spLocks noGrp="1"/>
          </p:cNvSpPr>
          <p:nvPr>
            <p:ph type="ftr" sz="quarter" idx="11"/>
          </p:nvPr>
        </p:nvSpPr>
        <p:spPr/>
        <p:txBody>
          <a:bodyPr/>
          <a:lstStyle>
            <a:lvl1pPr>
              <a:defRPr/>
            </a:lvl1pPr>
          </a:lstStyle>
          <a:p>
            <a:r>
              <a:rPr lang="en-US"/>
              <a:t>Craig Roberts: cdroberts@nju.edu.cn  482 .. 26/09/07 ..."Insights into N Resonances using CSMs"</a:t>
            </a:r>
          </a:p>
        </p:txBody>
      </p:sp>
      <p:sp>
        <p:nvSpPr>
          <p:cNvPr id="4" name="Slide Number Placeholder 3"/>
          <p:cNvSpPr>
            <a:spLocks noGrp="1"/>
          </p:cNvSpPr>
          <p:nvPr>
            <p:ph type="sldNum" sz="quarter" idx="12"/>
          </p:nvPr>
        </p:nvSpPr>
        <p:spPr/>
        <p:txBody>
          <a:bodyPr/>
          <a:lstStyle>
            <a:lvl1pPr>
              <a:defRPr/>
            </a:lvl1pPr>
          </a:lstStyle>
          <a:p>
            <a:fld id="{87034D8C-3CB4-402A-BC46-2AB14C0FE9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479550"/>
          </a:xfrm>
        </p:spPr>
        <p:txBody>
          <a:bodyPr anchor="t"/>
          <a:lstStyle>
            <a:lvl1pPr algn="l">
              <a:defRPr sz="2600" b="1"/>
            </a:lvl1pPr>
          </a:lstStyle>
          <a:p>
            <a:r>
              <a:rPr lang="en-US"/>
              <a:t>Click to edit Master title style</a:t>
            </a:r>
            <a:endParaRPr lang="en-US" dirty="0"/>
          </a:p>
        </p:txBody>
      </p:sp>
      <p:sp>
        <p:nvSpPr>
          <p:cNvPr id="3" name="Content Placeholder 2"/>
          <p:cNvSpPr>
            <a:spLocks noGrp="1"/>
          </p:cNvSpPr>
          <p:nvPr>
            <p:ph idx="1"/>
          </p:nvPr>
        </p:nvSpPr>
        <p:spPr>
          <a:xfrm>
            <a:off x="4766733" y="273051"/>
            <a:ext cx="6815667" cy="5853113"/>
          </a:xfrm>
        </p:spPr>
        <p:txBody>
          <a:bodyPr/>
          <a:lstStyle>
            <a:lvl1pPr>
              <a:defRPr sz="1800"/>
            </a:lvl1pPr>
            <a:lvl2pPr>
              <a:defRPr sz="1600"/>
            </a:lvl2pPr>
            <a:lvl3pPr>
              <a:defRPr sz="14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1752601"/>
            <a:ext cx="4011084" cy="4419600"/>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13357" y="6596148"/>
            <a:ext cx="4868025" cy="228600"/>
          </a:xfrm>
        </p:spPr>
        <p:txBody>
          <a:bodyPr/>
          <a:lstStyle>
            <a:lvl1pPr>
              <a:defRPr/>
            </a:lvl1pPr>
          </a:lstStyle>
          <a:p>
            <a:r>
              <a:rPr lang="en-US"/>
              <a:t>.                                                   NSTAR 26 Sevilla 2026 Sep 7 – 11                           (34)</a:t>
            </a:r>
          </a:p>
        </p:txBody>
      </p:sp>
      <p:sp>
        <p:nvSpPr>
          <p:cNvPr id="6" name="Footer Placeholder 5"/>
          <p:cNvSpPr>
            <a:spLocks noGrp="1"/>
          </p:cNvSpPr>
          <p:nvPr>
            <p:ph type="ftr" sz="quarter" idx="11"/>
          </p:nvPr>
        </p:nvSpPr>
        <p:spPr/>
        <p:txBody>
          <a:bodyPr/>
          <a:lstStyle>
            <a:lvl1pPr>
              <a:defRPr/>
            </a:lvl1pPr>
          </a:lstStyle>
          <a:p>
            <a:r>
              <a:rPr lang="en-US"/>
              <a:t>Craig Roberts: cdroberts@nju.edu.cn  482 .. 26/09/07 ..."Insights into N Resonances using CSMs"</a:t>
            </a:r>
          </a:p>
        </p:txBody>
      </p:sp>
      <p:sp>
        <p:nvSpPr>
          <p:cNvPr id="7" name="Slide Number Placeholder 6"/>
          <p:cNvSpPr>
            <a:spLocks noGrp="1"/>
          </p:cNvSpPr>
          <p:nvPr>
            <p:ph type="sldNum" sz="quarter" idx="12"/>
          </p:nvPr>
        </p:nvSpPr>
        <p:spPr/>
        <p:txBody>
          <a:bodyPr/>
          <a:lstStyle>
            <a:lvl1pPr>
              <a:defRPr/>
            </a:lvl1pPr>
          </a:lstStyle>
          <a:p>
            <a:fld id="{87034D8C-3CB4-402A-BC46-2AB14C0FE9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600" b="1"/>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r>
              <a:rPr lang="en-US"/>
              <a:t>.                                                   NSTAR 26 Sevilla 2026 Sep 7 – 11                           (34)</a:t>
            </a:r>
          </a:p>
        </p:txBody>
      </p:sp>
      <p:sp>
        <p:nvSpPr>
          <p:cNvPr id="6" name="Footer Placeholder 5"/>
          <p:cNvSpPr>
            <a:spLocks noGrp="1"/>
          </p:cNvSpPr>
          <p:nvPr>
            <p:ph type="ftr" sz="quarter" idx="11"/>
          </p:nvPr>
        </p:nvSpPr>
        <p:spPr/>
        <p:txBody>
          <a:bodyPr/>
          <a:lstStyle>
            <a:lvl1pPr>
              <a:defRPr/>
            </a:lvl1pPr>
          </a:lstStyle>
          <a:p>
            <a:r>
              <a:rPr lang="en-US"/>
              <a:t>Craig Roberts: cdroberts@nju.edu.cn  482 .. 26/09/07 ..."Insights into N Resonances using CSMs"</a:t>
            </a:r>
          </a:p>
        </p:txBody>
      </p:sp>
      <p:sp>
        <p:nvSpPr>
          <p:cNvPr id="7" name="Slide Number Placeholder 6"/>
          <p:cNvSpPr>
            <a:spLocks noGrp="1"/>
          </p:cNvSpPr>
          <p:nvPr>
            <p:ph type="sldNum" sz="quarter" idx="12"/>
          </p:nvPr>
        </p:nvSpPr>
        <p:spPr/>
        <p:txBody>
          <a:bodyPr/>
          <a:lstStyle>
            <a:lvl1pPr>
              <a:defRPr/>
            </a:lvl1pPr>
          </a:lstStyle>
          <a:p>
            <a:fld id="{87034D8C-3CB4-402A-BC46-2AB14C0FE9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6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sz="1800"/>
            </a:lvl1pPr>
            <a:lvl2pPr>
              <a:defRPr sz="16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r>
              <a:rPr lang="en-US"/>
              <a:t>.                                                   NSTAR 26 Sevilla 2026 Sep 7 – 11                           (34)</a:t>
            </a:r>
          </a:p>
        </p:txBody>
      </p:sp>
      <p:sp>
        <p:nvSpPr>
          <p:cNvPr id="5" name="Footer Placeholder 4"/>
          <p:cNvSpPr>
            <a:spLocks noGrp="1"/>
          </p:cNvSpPr>
          <p:nvPr>
            <p:ph type="ftr" sz="quarter" idx="11"/>
          </p:nvPr>
        </p:nvSpPr>
        <p:spPr/>
        <p:txBody>
          <a:bodyPr/>
          <a:lstStyle>
            <a:lvl1pPr>
              <a:defRPr/>
            </a:lvl1pPr>
          </a:lstStyle>
          <a:p>
            <a:r>
              <a:rPr lang="en-US"/>
              <a:t>Craig Roberts: cdroberts@nju.edu.cn  482 .. 26/09/07 ..."Insights into N Resonances using CSMs"</a:t>
            </a:r>
          </a:p>
        </p:txBody>
      </p:sp>
      <p:sp>
        <p:nvSpPr>
          <p:cNvPr id="6" name="Slide Number Placeholder 5"/>
          <p:cNvSpPr>
            <a:spLocks noGrp="1"/>
          </p:cNvSpPr>
          <p:nvPr>
            <p:ph type="sldNum" sz="quarter" idx="12"/>
          </p:nvPr>
        </p:nvSpPr>
        <p:spPr/>
        <p:txBody>
          <a:bodyPr/>
          <a:lstStyle>
            <a:lvl1pPr>
              <a:defRPr/>
            </a:lvl1pPr>
          </a:lstStyle>
          <a:p>
            <a:fld id="{87034D8C-3CB4-402A-BC46-2AB14C0FE9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lvl1pPr>
              <a:defRPr sz="26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1800"/>
            </a:lvl1pPr>
            <a:lvl2pPr>
              <a:defRPr sz="16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r>
              <a:rPr lang="en-US"/>
              <a:t>.                                                   NSTAR 26 Sevilla 2026 Sep 7 – 11                           (34)</a:t>
            </a:r>
          </a:p>
        </p:txBody>
      </p:sp>
      <p:sp>
        <p:nvSpPr>
          <p:cNvPr id="5" name="Footer Placeholder 4"/>
          <p:cNvSpPr>
            <a:spLocks noGrp="1"/>
          </p:cNvSpPr>
          <p:nvPr>
            <p:ph type="ftr" sz="quarter" idx="11"/>
          </p:nvPr>
        </p:nvSpPr>
        <p:spPr/>
        <p:txBody>
          <a:bodyPr/>
          <a:lstStyle>
            <a:lvl1pPr>
              <a:defRPr/>
            </a:lvl1pPr>
          </a:lstStyle>
          <a:p>
            <a:r>
              <a:rPr lang="en-US"/>
              <a:t>Craig Roberts: cdroberts@nju.edu.cn  482 .. 26/09/07 ..."Insights into N Resonances using CSMs"</a:t>
            </a:r>
          </a:p>
        </p:txBody>
      </p:sp>
      <p:sp>
        <p:nvSpPr>
          <p:cNvPr id="6" name="Slide Number Placeholder 5"/>
          <p:cNvSpPr>
            <a:spLocks noGrp="1"/>
          </p:cNvSpPr>
          <p:nvPr>
            <p:ph type="sldNum" sz="quarter" idx="12"/>
          </p:nvPr>
        </p:nvSpPr>
        <p:spPr/>
        <p:txBody>
          <a:bodyPr/>
          <a:lstStyle>
            <a:lvl1pPr>
              <a:defRPr/>
            </a:lvl1pPr>
          </a:lstStyle>
          <a:p>
            <a:fld id="{87034D8C-3CB4-402A-BC46-2AB14C0FE90A}"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6354699"/>
            <a:ext cx="12192000" cy="530352"/>
          </a:xfrm>
          <a:prstGeom prst="rect">
            <a:avLst/>
          </a:prstGeom>
        </p:spPr>
      </p:pic>
      <p:sp>
        <p:nvSpPr>
          <p:cNvPr id="1026" name="Rectangle 2"/>
          <p:cNvSpPr>
            <a:spLocks noGrp="1" noChangeArrowheads="1"/>
          </p:cNvSpPr>
          <p:nvPr>
            <p:ph type="title"/>
          </p:nvPr>
        </p:nvSpPr>
        <p:spPr bwMode="auto">
          <a:xfrm>
            <a:off x="539631" y="1018446"/>
            <a:ext cx="10972800" cy="114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9387110" y="6505575"/>
            <a:ext cx="2796116"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i="1">
                <a:solidFill>
                  <a:schemeClr val="tx2">
                    <a:lumMod val="75000"/>
                  </a:schemeClr>
                </a:solidFill>
              </a:defRPr>
            </a:lvl1pPr>
          </a:lstStyle>
          <a:p>
            <a:r>
              <a:rPr lang="en-US"/>
              <a:t>.                                                   NSTAR 26 Sevilla 2026 Sep 7 – 11                           (34)</a:t>
            </a:r>
            <a:endParaRPr lang="en-US" dirty="0"/>
          </a:p>
        </p:txBody>
      </p:sp>
      <p:sp>
        <p:nvSpPr>
          <p:cNvPr id="1029" name="Rectangle 5"/>
          <p:cNvSpPr>
            <a:spLocks noGrp="1" noChangeArrowheads="1"/>
          </p:cNvSpPr>
          <p:nvPr>
            <p:ph type="ftr" sz="quarter" idx="3"/>
          </p:nvPr>
        </p:nvSpPr>
        <p:spPr bwMode="auto">
          <a:xfrm>
            <a:off x="876301" y="6307138"/>
            <a:ext cx="7922684"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i="1">
                <a:solidFill>
                  <a:schemeClr val="tx2">
                    <a:lumMod val="75000"/>
                  </a:schemeClr>
                </a:solidFill>
              </a:defRPr>
            </a:lvl1pPr>
          </a:lstStyle>
          <a:p>
            <a:r>
              <a:rPr lang="en-US"/>
              <a:t>Craig Roberts: cdroberts@nju.edu.cn  482 .. 26/09/07 ..."Insights into N Resonances using CSMs"</a:t>
            </a:r>
            <a:endParaRPr lang="en-US" dirty="0"/>
          </a:p>
        </p:txBody>
      </p:sp>
      <p:sp>
        <p:nvSpPr>
          <p:cNvPr id="1030" name="Rectangle 6"/>
          <p:cNvSpPr>
            <a:spLocks noGrp="1" noChangeArrowheads="1"/>
          </p:cNvSpPr>
          <p:nvPr>
            <p:ph type="sldNum" sz="quarter" idx="4"/>
          </p:nvPr>
        </p:nvSpPr>
        <p:spPr bwMode="auto">
          <a:xfrm>
            <a:off x="11480801" y="6489701"/>
            <a:ext cx="512233" cy="365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a:lvl1pPr>
          </a:lstStyle>
          <a:p>
            <a:fld id="{87034D8C-3CB4-402A-BC46-2AB14C0FE90A}" type="slidenum">
              <a:rPr lang="en-US" smtClean="0"/>
              <a:pPr/>
              <a:t>‹#›</a:t>
            </a:fld>
            <a:endParaRPr lang="en-US"/>
          </a:p>
        </p:txBody>
      </p:sp>
      <p:pic>
        <p:nvPicPr>
          <p:cNvPr id="4" name="图片 3"/>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158496"/>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rtl="0" eaLnBrk="1" fontAlgn="base" hangingPunct="1">
        <a:spcBef>
          <a:spcPct val="0"/>
        </a:spcBef>
        <a:spcAft>
          <a:spcPct val="0"/>
        </a:spcAft>
        <a:defRPr sz="2600" b="1">
          <a:solidFill>
            <a:schemeClr val="tx2"/>
          </a:solidFill>
          <a:latin typeface="+mj-lt"/>
          <a:ea typeface="+mj-ea"/>
          <a:cs typeface="+mj-cs"/>
        </a:defRPr>
      </a:lvl1pPr>
      <a:lvl2pPr algn="l" rtl="0" eaLnBrk="1" fontAlgn="base" hangingPunct="1">
        <a:spcBef>
          <a:spcPct val="0"/>
        </a:spcBef>
        <a:spcAft>
          <a:spcPct val="0"/>
        </a:spcAft>
        <a:defRPr sz="2600" b="1">
          <a:solidFill>
            <a:schemeClr val="tx2"/>
          </a:solidFill>
          <a:latin typeface="Trebuchet MS" pitchFamily="34" charset="0"/>
        </a:defRPr>
      </a:lvl2pPr>
      <a:lvl3pPr algn="l" rtl="0" eaLnBrk="1" fontAlgn="base" hangingPunct="1">
        <a:spcBef>
          <a:spcPct val="0"/>
        </a:spcBef>
        <a:spcAft>
          <a:spcPct val="0"/>
        </a:spcAft>
        <a:defRPr sz="2600" b="1">
          <a:solidFill>
            <a:schemeClr val="tx2"/>
          </a:solidFill>
          <a:latin typeface="Trebuchet MS" pitchFamily="34" charset="0"/>
        </a:defRPr>
      </a:lvl3pPr>
      <a:lvl4pPr algn="l" rtl="0" eaLnBrk="1" fontAlgn="base" hangingPunct="1">
        <a:spcBef>
          <a:spcPct val="0"/>
        </a:spcBef>
        <a:spcAft>
          <a:spcPct val="0"/>
        </a:spcAft>
        <a:defRPr sz="2600" b="1">
          <a:solidFill>
            <a:schemeClr val="tx2"/>
          </a:solidFill>
          <a:latin typeface="Trebuchet MS" pitchFamily="34" charset="0"/>
        </a:defRPr>
      </a:lvl4pPr>
      <a:lvl5pPr algn="l" rtl="0" eaLnBrk="1" fontAlgn="base" hangingPunct="1">
        <a:spcBef>
          <a:spcPct val="0"/>
        </a:spcBef>
        <a:spcAft>
          <a:spcPct val="0"/>
        </a:spcAft>
        <a:defRPr sz="2600" b="1">
          <a:solidFill>
            <a:schemeClr val="tx2"/>
          </a:solidFill>
          <a:latin typeface="Trebuchet MS" pitchFamily="34" charset="0"/>
        </a:defRPr>
      </a:lvl5pPr>
      <a:lvl6pPr marL="457200" algn="l" rtl="0" eaLnBrk="1" fontAlgn="base" hangingPunct="1">
        <a:spcBef>
          <a:spcPct val="0"/>
        </a:spcBef>
        <a:spcAft>
          <a:spcPct val="0"/>
        </a:spcAft>
        <a:defRPr sz="2600" b="1">
          <a:solidFill>
            <a:schemeClr val="tx2"/>
          </a:solidFill>
          <a:latin typeface="Trebuchet MS" pitchFamily="34" charset="0"/>
        </a:defRPr>
      </a:lvl6pPr>
      <a:lvl7pPr marL="914400" algn="l" rtl="0" eaLnBrk="1" fontAlgn="base" hangingPunct="1">
        <a:spcBef>
          <a:spcPct val="0"/>
        </a:spcBef>
        <a:spcAft>
          <a:spcPct val="0"/>
        </a:spcAft>
        <a:defRPr sz="2600" b="1">
          <a:solidFill>
            <a:schemeClr val="tx2"/>
          </a:solidFill>
          <a:latin typeface="Trebuchet MS" pitchFamily="34" charset="0"/>
        </a:defRPr>
      </a:lvl7pPr>
      <a:lvl8pPr marL="1371600" algn="l" rtl="0" eaLnBrk="1" fontAlgn="base" hangingPunct="1">
        <a:spcBef>
          <a:spcPct val="0"/>
        </a:spcBef>
        <a:spcAft>
          <a:spcPct val="0"/>
        </a:spcAft>
        <a:defRPr sz="2600" b="1">
          <a:solidFill>
            <a:schemeClr val="tx2"/>
          </a:solidFill>
          <a:latin typeface="Trebuchet MS" pitchFamily="34" charset="0"/>
        </a:defRPr>
      </a:lvl8pPr>
      <a:lvl9pPr marL="1828800" algn="l" rtl="0" eaLnBrk="1" fontAlgn="base" hangingPunct="1">
        <a:spcBef>
          <a:spcPct val="0"/>
        </a:spcBef>
        <a:spcAft>
          <a:spcPct val="0"/>
        </a:spcAft>
        <a:defRPr sz="2600" b="1">
          <a:solidFill>
            <a:schemeClr val="tx2"/>
          </a:solidFill>
          <a:latin typeface="Trebuchet MS" pitchFamily="34" charset="0"/>
        </a:defRPr>
      </a:lvl9pPr>
    </p:titleStyle>
    <p:bodyStyle>
      <a:lvl1pPr marL="342900" indent="-342900" algn="l" rtl="0" eaLnBrk="1" fontAlgn="base" hangingPunct="1">
        <a:spcBef>
          <a:spcPct val="20000"/>
        </a:spcBef>
        <a:spcAft>
          <a:spcPct val="0"/>
        </a:spcAft>
        <a:buClr>
          <a:srgbClr val="1F497D"/>
        </a:buClr>
        <a:buFont typeface="Wingdings" pitchFamily="2" charset="2"/>
        <a:buChar char="§"/>
        <a:defRPr>
          <a:solidFill>
            <a:schemeClr val="tx1"/>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1600">
          <a:solidFill>
            <a:schemeClr val="tx1"/>
          </a:solidFill>
          <a:latin typeface="+mn-lt"/>
        </a:defRPr>
      </a:lvl2pPr>
      <a:lvl3pPr marL="1143000" indent="-228600" algn="l" rtl="0" eaLnBrk="1" fontAlgn="base" hangingPunct="1">
        <a:spcBef>
          <a:spcPct val="20000"/>
        </a:spcBef>
        <a:spcAft>
          <a:spcPct val="0"/>
        </a:spcAft>
        <a:buClr>
          <a:srgbClr val="1F497D"/>
        </a:buClr>
        <a:buChar char="•"/>
        <a:defRPr sz="1400">
          <a:solidFill>
            <a:schemeClr val="tx1"/>
          </a:solidFill>
          <a:latin typeface="+mn-lt"/>
        </a:defRPr>
      </a:lvl3pPr>
      <a:lvl4pPr marL="1600200" indent="-228600" algn="l" rtl="0" eaLnBrk="1" fontAlgn="base" hangingPunct="1">
        <a:spcBef>
          <a:spcPct val="20000"/>
        </a:spcBef>
        <a:spcAft>
          <a:spcPct val="0"/>
        </a:spcAft>
        <a:buClr>
          <a:srgbClr val="1F497D"/>
        </a:buClr>
        <a:buChar char="–"/>
        <a:defRPr sz="1400">
          <a:solidFill>
            <a:schemeClr val="tx1"/>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hyperlink" Target="http://inp.nju.edu.cn/"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jpeg"/><Relationship Id="rId11" Type="http://schemas.openxmlformats.org/officeDocument/2006/relationships/image" Target="../media/image21.pn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14.jpeg"/><Relationship Id="rId9" Type="http://schemas.openxmlformats.org/officeDocument/2006/relationships/image" Target="../media/image19.jpg"/></Relationships>
</file>

<file path=ppt/slides/_rels/slide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1.png"/><Relationship Id="rId7" Type="http://schemas.openxmlformats.org/officeDocument/2006/relationships/image" Target="../media/image5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0.png"/><Relationship Id="rId5" Type="http://schemas.openxmlformats.org/officeDocument/2006/relationships/image" Target="../media/image25.jpeg"/><Relationship Id="rId4" Type="http://schemas.openxmlformats.org/officeDocument/2006/relationships/image" Target="../media/image24.gif"/></Relationships>
</file>

<file path=ppt/slides/_rels/slide7.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170.png"/><Relationship Id="rId1" Type="http://schemas.openxmlformats.org/officeDocument/2006/relationships/slideLayout" Target="../slideLayouts/slideLayout2.xml"/><Relationship Id="rId6" Type="http://schemas.openxmlformats.org/officeDocument/2006/relationships/image" Target="../media/image220.png"/><Relationship Id="rId5" Type="http://schemas.openxmlformats.org/officeDocument/2006/relationships/image" Target="../media/image180.png"/><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8" Type="http://schemas.openxmlformats.org/officeDocument/2006/relationships/hyperlink" Target="http://www.google.com/url?q=http%3A%2F%2Fcpc.ihep.ac.cn%2Farticle%2Fdoi%2F10.1088%2F1674-1137%2F44%2F8%2F083102&amp;sa=D&amp;sntz=1&amp;usg=AFQjCNG6FBW7FVAvE_kugoNC2xYymh1WmA" TargetMode="External"/><Relationship Id="rId3" Type="http://schemas.openxmlformats.org/officeDocument/2006/relationships/image" Target="../media/image69.png"/><Relationship Id="rId7" Type="http://schemas.openxmlformats.org/officeDocument/2006/relationships/hyperlink" Target="http://www.google.com/url?q=http%3A%2F%2Finspirehep.net%2Frecord%2F1771514%3Fln%3Den&amp;sa=D&amp;sntz=1&amp;usg=AFQjCNET20BeXjPH93dCyyROC0b_FEzg6w" TargetMode="External"/><Relationship Id="rId2" Type="http://schemas.openxmlformats.org/officeDocument/2006/relationships/image" Target="../media/image26.jp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hyperlink" Target="https://inspirehep.net/literature/2637736" TargetMode="External"/><Relationship Id="rId4" Type="http://schemas.openxmlformats.org/officeDocument/2006/relationships/hyperlink" Target="http://inspirehep.net/record/1504060?ln=en" TargetMode="External"/><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inspirehep.net/literature/2768352" TargetMode="External"/><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hyperlink" Target="https://doi.org/10.1140/epja/s10050-025-01557-x" TargetMode="External"/><Relationship Id="rId5" Type="http://schemas.openxmlformats.org/officeDocument/2006/relationships/hyperlink" Target="https://inspirehep.net/literature/2832391" TargetMode="External"/><Relationship Id="rId4" Type="http://schemas.openxmlformats.org/officeDocument/2006/relationships/image" Target="../media/image117.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70.png"/><Relationship Id="rId2" Type="http://schemas.openxmlformats.org/officeDocument/2006/relationships/image" Target="../media/image40.jpg"/><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520.png"/><Relationship Id="rId5" Type="http://schemas.openxmlformats.org/officeDocument/2006/relationships/image" Target="../media/image44.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hyperlink" Target="https://link.springer.com/article/10.1140/epjc/s10052-026-15422-8" TargetMode="External"/><Relationship Id="rId4" Type="http://schemas.openxmlformats.org/officeDocument/2006/relationships/hyperlink" Target="https://inspirehep.net/literature/3066766"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340.pn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3610.png"/></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hyperlink" Target="https://rdcu.be/ePqxw" TargetMode="External"/><Relationship Id="rId5" Type="http://schemas.openxmlformats.org/officeDocument/2006/relationships/hyperlink" Target="https://inspirehep.net/literature/2950738" TargetMode="External"/><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hyperlink" Target="https://journals.aps.org/prd/abstract/10.1103/PhysRevD.107.014002" TargetMode="External"/><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hyperlink" Target="https://inspirehep.net/literature/2142281" TargetMode="External"/><Relationship Id="rId5" Type="http://schemas.openxmlformats.org/officeDocument/2006/relationships/image" Target="../media/image63.png"/><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hyperlink" Target="https://www.actaphys.uj.edu.pl/R/57/2-A13/pdf" TargetMode="External"/><Relationship Id="rId5" Type="http://schemas.openxmlformats.org/officeDocument/2006/relationships/hyperlink" Target="https://inspirehep.net/literature/3091720" TargetMode="External"/><Relationship Id="rId4" Type="http://schemas.openxmlformats.org/officeDocument/2006/relationships/image" Target="../media/image56.png"/></Relationships>
</file>

<file path=ppt/slides/_rels/slide31.xml.rels><?xml version="1.0" encoding="UTF-8" standalone="yes"?>
<Relationships xmlns="http://schemas.openxmlformats.org/package/2006/relationships"><Relationship Id="rId8" Type="http://schemas.openxmlformats.org/officeDocument/2006/relationships/image" Target="../media/image68.png"/><Relationship Id="rId7" Type="http://schemas.openxmlformats.org/officeDocument/2006/relationships/hyperlink" Target="https://www.actaphys.uj.edu.pl/R/57/2-A13/pdf" TargetMode="External"/><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hyperlink" Target="https://inspirehep.net/literature/3091720" TargetMode="External"/><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85.png"/><Relationship Id="rId9" Type="http://schemas.openxmlformats.org/officeDocument/2006/relationships/image" Target="../media/image70.png"/></Relationships>
</file>

<file path=ppt/slides/_rels/slide3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72.png"/><Relationship Id="rId7" Type="http://schemas.openxmlformats.org/officeDocument/2006/relationships/image" Target="../media/image68.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hyperlink" Target="https://www.actaphys.uj.edu.pl/R/57/2-A13/pdf" TargetMode="External"/><Relationship Id="rId5" Type="http://schemas.openxmlformats.org/officeDocument/2006/relationships/hyperlink" Target="https://inspirehep.net/literature/3091720" TargetMode="External"/><Relationship Id="rId4" Type="http://schemas.openxmlformats.org/officeDocument/2006/relationships/image" Target="../media/image73.png"/><Relationship Id="rId9" Type="http://schemas.openxmlformats.org/officeDocument/2006/relationships/image" Target="../media/image71.png"/></Relationships>
</file>

<file path=ppt/slides/_rels/slide3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30.jpeg"/><Relationship Id="rId4" Type="http://schemas.openxmlformats.org/officeDocument/2006/relationships/image" Target="../media/image29.jpeg"/></Relationships>
</file>

<file path=ppt/slides/_rels/slide3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0.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3" Type="http://schemas.openxmlformats.org/officeDocument/2006/relationships/image" Target="../media/image4400.png"/><Relationship Id="rId2" Type="http://schemas.openxmlformats.org/officeDocument/2006/relationships/image" Target="../media/image26.jpg"/><Relationship Id="rId1" Type="http://schemas.openxmlformats.org/officeDocument/2006/relationships/slideLayout" Target="../slideLayouts/slideLayout2.xml"/><Relationship Id="rId6" Type="http://schemas.openxmlformats.org/officeDocument/2006/relationships/image" Target="../media/image360.png"/><Relationship Id="rId5" Type="http://schemas.openxmlformats.org/officeDocument/2006/relationships/image" Target="../media/image76.jpg"/><Relationship Id="rId4" Type="http://schemas.openxmlformats.org/officeDocument/2006/relationships/image" Target="../media/image75.jpg"/></Relationships>
</file>

<file path=ppt/slides/_rels/slide40.xml.rels><?xml version="1.0" encoding="UTF-8" standalone="yes"?>
<Relationships xmlns="http://schemas.openxmlformats.org/package/2006/relationships"><Relationship Id="rId2" Type="http://schemas.openxmlformats.org/officeDocument/2006/relationships/image" Target="../media/image4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20.png"/><Relationship Id="rId2" Type="http://schemas.openxmlformats.org/officeDocument/2006/relationships/image" Target="../media/image870.png"/><Relationship Id="rId1" Type="http://schemas.openxmlformats.org/officeDocument/2006/relationships/slideLayout" Target="../slideLayouts/slideLayout2.xml"/><Relationship Id="rId4" Type="http://schemas.openxmlformats.org/officeDocument/2006/relationships/image" Target="../media/image77.jpg"/></Relationships>
</file>

<file path=ppt/slides/_rels/slide44.xml.rels><?xml version="1.0" encoding="UTF-8" standalone="yes"?>
<Relationships xmlns="http://schemas.openxmlformats.org/package/2006/relationships"><Relationship Id="rId3" Type="http://schemas.openxmlformats.org/officeDocument/2006/relationships/image" Target="../media/image700.png"/><Relationship Id="rId7" Type="http://schemas.openxmlformats.org/officeDocument/2006/relationships/image" Target="../media/image79.jpg"/><Relationship Id="rId2" Type="http://schemas.openxmlformats.org/officeDocument/2006/relationships/image" Target="../media/image78.jpeg"/><Relationship Id="rId1" Type="http://schemas.openxmlformats.org/officeDocument/2006/relationships/slideLayout" Target="../slideLayouts/slideLayout2.xml"/><Relationship Id="rId6" Type="http://schemas.openxmlformats.org/officeDocument/2006/relationships/hyperlink" Target="https://link.springer.com/article/10.1140/epjc/s10052-026-15422-8" TargetMode="External"/><Relationship Id="rId5" Type="http://schemas.openxmlformats.org/officeDocument/2006/relationships/hyperlink" Target="https://inspirehep.net/literature/3066766" TargetMode="External"/><Relationship Id="rId4" Type="http://schemas.openxmlformats.org/officeDocument/2006/relationships/image" Target="../media/image710.png"/></Relationships>
</file>

<file path=ppt/slides/_rels/slide45.xml.rels><?xml version="1.0" encoding="UTF-8" standalone="yes"?>
<Relationships xmlns="http://schemas.openxmlformats.org/package/2006/relationships"><Relationship Id="rId3" Type="http://schemas.openxmlformats.org/officeDocument/2006/relationships/image" Target="../media/image730.png"/><Relationship Id="rId2" Type="http://schemas.openxmlformats.org/officeDocument/2006/relationships/image" Target="../media/image78.jpeg"/><Relationship Id="rId1" Type="http://schemas.openxmlformats.org/officeDocument/2006/relationships/slideLayout" Target="../slideLayouts/slideLayout2.xml"/><Relationship Id="rId5" Type="http://schemas.openxmlformats.org/officeDocument/2006/relationships/image" Target="../media/image740.png"/><Relationship Id="rId4" Type="http://schemas.openxmlformats.org/officeDocument/2006/relationships/image" Target="../media/image510.png"/></Relationships>
</file>

<file path=ppt/slides/_rels/slide46.xml.rels><?xml version="1.0" encoding="UTF-8" standalone="yes"?>
<Relationships xmlns="http://schemas.openxmlformats.org/package/2006/relationships"><Relationship Id="rId3" Type="http://schemas.openxmlformats.org/officeDocument/2006/relationships/image" Target="../media/image490.png"/><Relationship Id="rId7" Type="http://schemas.openxmlformats.org/officeDocument/2006/relationships/hyperlink" Target="https://link.springer.com/article/10.1140/epjc/s10052-026-15422-8" TargetMode="External"/><Relationship Id="rId2"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hyperlink" Target="https://inspirehep.net/literature/3066766" TargetMode="External"/><Relationship Id="rId5" Type="http://schemas.openxmlformats.org/officeDocument/2006/relationships/image" Target="../media/image79.png"/><Relationship Id="rId4" Type="http://schemas.openxmlformats.org/officeDocument/2006/relationships/image" Target="../media/image78.jpeg"/></Relationships>
</file>

<file path=ppt/slides/_rels/slide4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NULL"/><Relationship Id="rId1" Type="http://schemas.openxmlformats.org/officeDocument/2006/relationships/slideLayout" Target="../slideLayouts/slideLayout8.xml"/><Relationship Id="rId4" Type="http://schemas.openxmlformats.org/officeDocument/2006/relationships/image" Target="../media/image560.png"/></Relationships>
</file>

<file path=ppt/slides/_rels/slide4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NULL"/><Relationship Id="rId1" Type="http://schemas.openxmlformats.org/officeDocument/2006/relationships/slideLayout" Target="../slideLayouts/slideLayout8.xml"/><Relationship Id="rId4" Type="http://schemas.openxmlformats.org/officeDocument/2006/relationships/image" Target="../media/image610.png"/></Relationships>
</file>

<file path=ppt/slides/_rels/slide4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NULL"/><Relationship Id="rId1" Type="http://schemas.openxmlformats.org/officeDocument/2006/relationships/slideLayout" Target="../slideLayouts/slideLayout8.xml"/><Relationship Id="rId4" Type="http://schemas.openxmlformats.org/officeDocument/2006/relationships/image" Target="../media/image630.png"/></Relationships>
</file>

<file path=ppt/slides/_rels/slide5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NULL"/><Relationship Id="rId1" Type="http://schemas.openxmlformats.org/officeDocument/2006/relationships/slideLayout" Target="../slideLayouts/slideLayout8.xml"/><Relationship Id="rId5" Type="http://schemas.openxmlformats.org/officeDocument/2006/relationships/image" Target="NULL"/><Relationship Id="rId4" Type="http://schemas.openxmlformats.org/officeDocument/2006/relationships/image" Target="../media/image650.png"/></Relationships>
</file>

<file path=ppt/slides/_rels/slide51.xml.rels><?xml version="1.0" encoding="UTF-8" standalone="yes"?>
<Relationships xmlns="http://schemas.openxmlformats.org/package/2006/relationships"><Relationship Id="rId3" Type="http://schemas.openxmlformats.org/officeDocument/2006/relationships/hyperlink" Target="https://inp.nju.edu.cn/Publications/Bytime/20230216/i238578.html" TargetMode="External"/><Relationship Id="rId7" Type="http://schemas.openxmlformats.org/officeDocument/2006/relationships/image" Target="../media/image78.jpeg"/><Relationship Id="rId2" Type="http://schemas.openxmlformats.org/officeDocument/2006/relationships/image" Target="../media/image660.png"/><Relationship Id="rId1" Type="http://schemas.openxmlformats.org/officeDocument/2006/relationships/slideLayout" Target="../slideLayouts/slideLayout2.xml"/><Relationship Id="rId6" Type="http://schemas.openxmlformats.org/officeDocument/2006/relationships/image" Target="../media/image670.png"/><Relationship Id="rId5" Type="http://schemas.openxmlformats.org/officeDocument/2006/relationships/hyperlink" Target="https://cpl.iphy.ac.cn/10.1088/0256-307X/40/4/041201#1" TargetMode="External"/><Relationship Id="rId4" Type="http://schemas.openxmlformats.org/officeDocument/2006/relationships/hyperlink" Target="https://inspirehep.net/literature/2632768"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NUL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8A6AA22-6F62-A23D-FA41-7C6695E03C9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87" y="1032389"/>
            <a:ext cx="12180825" cy="5825612"/>
          </a:xfrm>
          <a:prstGeom prst="rect">
            <a:avLst/>
          </a:prstGeom>
        </p:spPr>
      </p:pic>
      <p:sp>
        <p:nvSpPr>
          <p:cNvPr id="14" name="Rectangle 13"/>
          <p:cNvSpPr/>
          <p:nvPr/>
        </p:nvSpPr>
        <p:spPr>
          <a:xfrm>
            <a:off x="152400" y="1737192"/>
            <a:ext cx="12202082" cy="969496"/>
          </a:xfrm>
          <a:prstGeom prst="rect">
            <a:avLst/>
          </a:prstGeom>
          <a:noFill/>
        </p:spPr>
        <p:txBody>
          <a:bodyPr wrap="square" lIns="91440" tIns="45720" rIns="91440" bIns="45720">
            <a:spAutoFit/>
          </a:bodyPr>
          <a:lstStyle/>
          <a:p>
            <a:pPr algn="ctr"/>
            <a:endParaRPr lang="en-US" sz="5700" i="1" dirty="0">
              <a:ln w="0">
                <a:solidFill>
                  <a:schemeClr val="tx2">
                    <a:lumMod val="50000"/>
                  </a:schemeClr>
                </a:solidFill>
              </a:ln>
              <a:solidFill>
                <a:schemeClr val="accent1">
                  <a:lumMod val="75000"/>
                </a:schemeClr>
              </a:solidFill>
              <a:effectLst>
                <a:outerShdw blurRad="38100" dist="25400" dir="5400000" algn="ctr" rotWithShape="0">
                  <a:srgbClr val="6E747A">
                    <a:alpha val="43000"/>
                  </a:srgbClr>
                </a:outerShdw>
              </a:effectLst>
              <a:latin typeface="Lucida Handwriting" panose="03010101010101010101" pitchFamily="66" charset="0"/>
            </a:endParaRPr>
          </a:p>
        </p:txBody>
      </p:sp>
      <p:sp>
        <p:nvSpPr>
          <p:cNvPr id="15" name="Title 14"/>
          <p:cNvSpPr>
            <a:spLocks noGrp="1"/>
          </p:cNvSpPr>
          <p:nvPr>
            <p:ph type="ctrTitle"/>
          </p:nvPr>
        </p:nvSpPr>
        <p:spPr>
          <a:xfrm>
            <a:off x="2509838" y="1447801"/>
            <a:ext cx="7696200" cy="1069975"/>
          </a:xfrm>
        </p:spPr>
        <p:txBody>
          <a:bodyPr/>
          <a:lstStyle/>
          <a:p>
            <a:r>
              <a:rPr lang="en-US" dirty="0"/>
              <a:t> </a:t>
            </a:r>
          </a:p>
        </p:txBody>
      </p:sp>
      <p:sp>
        <p:nvSpPr>
          <p:cNvPr id="2" name="Subtitle 1"/>
          <p:cNvSpPr>
            <a:spLocks noGrp="1"/>
          </p:cNvSpPr>
          <p:nvPr>
            <p:ph type="subTitle" idx="1"/>
          </p:nvPr>
        </p:nvSpPr>
        <p:spPr>
          <a:xfrm>
            <a:off x="2509838" y="2895600"/>
            <a:ext cx="6400800" cy="1752600"/>
          </a:xfrm>
        </p:spPr>
        <p:txBody>
          <a:bodyPr/>
          <a:lstStyle/>
          <a:p>
            <a:endParaRPr lang="en-GB" dirty="0"/>
          </a:p>
        </p:txBody>
      </p:sp>
      <p:sp>
        <p:nvSpPr>
          <p:cNvPr id="9" name="Subtitle 7"/>
          <p:cNvSpPr txBox="1">
            <a:spLocks/>
          </p:cNvSpPr>
          <p:nvPr/>
        </p:nvSpPr>
        <p:spPr bwMode="auto">
          <a:xfrm>
            <a:off x="6172200" y="4916"/>
            <a:ext cx="6019800" cy="53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1F497D"/>
              </a:buClr>
              <a:buFont typeface="Wingdings" pitchFamily="2" charset="2"/>
              <a:buNone/>
              <a:defRPr>
                <a:solidFill>
                  <a:schemeClr val="tx1"/>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1600">
                <a:solidFill>
                  <a:schemeClr val="tx1"/>
                </a:solidFill>
                <a:latin typeface="+mn-lt"/>
              </a:defRPr>
            </a:lvl2pPr>
            <a:lvl3pPr marL="1143000" indent="-228600" algn="l" rtl="0" eaLnBrk="1" fontAlgn="base" hangingPunct="1">
              <a:spcBef>
                <a:spcPct val="20000"/>
              </a:spcBef>
              <a:spcAft>
                <a:spcPct val="0"/>
              </a:spcAft>
              <a:buClr>
                <a:srgbClr val="1F497D"/>
              </a:buClr>
              <a:buChar char="•"/>
              <a:defRPr sz="1400">
                <a:solidFill>
                  <a:schemeClr val="tx1"/>
                </a:solidFill>
                <a:latin typeface="+mn-lt"/>
              </a:defRPr>
            </a:lvl3pPr>
            <a:lvl4pPr marL="1600200" indent="-228600" algn="l" rtl="0" eaLnBrk="1" fontAlgn="base" hangingPunct="1">
              <a:spcBef>
                <a:spcPct val="20000"/>
              </a:spcBef>
              <a:spcAft>
                <a:spcPct val="0"/>
              </a:spcAft>
              <a:buClr>
                <a:srgbClr val="1F497D"/>
              </a:buClr>
              <a:buChar char="–"/>
              <a:defRPr sz="1400">
                <a:solidFill>
                  <a:schemeClr val="tx1"/>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r>
              <a:rPr lang="en-US" sz="2000" kern="0" dirty="0">
                <a:solidFill>
                  <a:schemeClr val="bg1"/>
                </a:solidFill>
              </a:rPr>
              <a:t>Craig Roberts … </a:t>
            </a:r>
            <a:r>
              <a:rPr lang="en-US" sz="2000" dirty="0">
                <a:solidFill>
                  <a:schemeClr val="bg1"/>
                </a:solidFill>
                <a:hlinkClick r:id="rId4">
                  <a:extLst>
                    <a:ext uri="{A12FA001-AC4F-418D-AE19-62706E023703}">
                      <ahyp:hlinkClr xmlns:ahyp="http://schemas.microsoft.com/office/drawing/2018/hyperlinkcolor" val="tx"/>
                    </a:ext>
                  </a:extLst>
                </a:hlinkClick>
              </a:rPr>
              <a:t>http://inp.nju.edu.cn/</a:t>
            </a:r>
            <a:endParaRPr lang="en-US" sz="2000" kern="0" dirty="0">
              <a:solidFill>
                <a:schemeClr val="bg1"/>
              </a:solidFill>
            </a:endParaRPr>
          </a:p>
        </p:txBody>
      </p:sp>
      <p:sp>
        <p:nvSpPr>
          <p:cNvPr id="10" name="Subtitle 1">
            <a:extLst>
              <a:ext uri="{FF2B5EF4-FFF2-40B4-BE49-F238E27FC236}">
                <a16:creationId xmlns:a16="http://schemas.microsoft.com/office/drawing/2014/main" id="{0CD000EE-0D0D-4F96-8253-6D55DF13EF80}"/>
              </a:ext>
            </a:extLst>
          </p:cNvPr>
          <p:cNvSpPr txBox="1">
            <a:spLocks/>
          </p:cNvSpPr>
          <p:nvPr/>
        </p:nvSpPr>
        <p:spPr bwMode="auto">
          <a:xfrm>
            <a:off x="1" y="969706"/>
            <a:ext cx="12191999" cy="165043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1F497D"/>
              </a:buClr>
              <a:buFont typeface="Wingdings" pitchFamily="2" charset="2"/>
              <a:buNone/>
              <a:defRPr>
                <a:solidFill>
                  <a:schemeClr val="tx1"/>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1600">
                <a:solidFill>
                  <a:schemeClr val="tx1"/>
                </a:solidFill>
                <a:latin typeface="+mn-lt"/>
              </a:defRPr>
            </a:lvl2pPr>
            <a:lvl3pPr marL="1143000" indent="-228600" algn="l" rtl="0" eaLnBrk="1" fontAlgn="base" hangingPunct="1">
              <a:spcBef>
                <a:spcPct val="20000"/>
              </a:spcBef>
              <a:spcAft>
                <a:spcPct val="0"/>
              </a:spcAft>
              <a:buClr>
                <a:srgbClr val="1F497D"/>
              </a:buClr>
              <a:buChar char="•"/>
              <a:defRPr sz="1400">
                <a:solidFill>
                  <a:schemeClr val="tx1"/>
                </a:solidFill>
                <a:latin typeface="+mn-lt"/>
              </a:defRPr>
            </a:lvl3pPr>
            <a:lvl4pPr marL="1600200" indent="-228600" algn="l" rtl="0" eaLnBrk="1" fontAlgn="base" hangingPunct="1">
              <a:spcBef>
                <a:spcPct val="20000"/>
              </a:spcBef>
              <a:spcAft>
                <a:spcPct val="0"/>
              </a:spcAft>
              <a:buClr>
                <a:srgbClr val="1F497D"/>
              </a:buClr>
              <a:buChar char="–"/>
              <a:defRPr sz="1400">
                <a:solidFill>
                  <a:schemeClr val="tx1"/>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pPr algn="ctr"/>
            <a:r>
              <a:rPr lang="en-US" sz="8800" b="1" dirty="0">
                <a:solidFill>
                  <a:schemeClr val="accent4">
                    <a:lumMod val="50000"/>
                  </a:schemeClr>
                </a:solidFill>
                <a:latin typeface="Freestyle Script" panose="030804020302050B0404" pitchFamily="66" charset="0"/>
              </a:rPr>
              <a:t>Insights into N Resonances using CSMs </a:t>
            </a:r>
          </a:p>
          <a:p>
            <a:pPr algn="ctr"/>
            <a:r>
              <a:rPr lang="en-US" sz="8000" b="1" dirty="0">
                <a:solidFill>
                  <a:schemeClr val="bg1"/>
                </a:solidFill>
                <a:latin typeface="Freestyle Script" panose="030804020302050B0404" pitchFamily="66" charset="0"/>
              </a:rPr>
              <a:t>  </a:t>
            </a:r>
            <a:endParaRPr lang="en-US" sz="6600" b="1" dirty="0">
              <a:solidFill>
                <a:schemeClr val="bg1"/>
              </a:solidFill>
              <a:latin typeface="Freestyle Script" panose="030804020302050B0404" pitchFamily="66" charset="0"/>
            </a:endParaRPr>
          </a:p>
        </p:txBody>
      </p:sp>
      <p:pic>
        <p:nvPicPr>
          <p:cNvPr id="8" name="Picture 7" descr="A picture containing shape&#10;&#10;Description automatically generated">
            <a:extLst>
              <a:ext uri="{FF2B5EF4-FFF2-40B4-BE49-F238E27FC236}">
                <a16:creationId xmlns:a16="http://schemas.microsoft.com/office/drawing/2014/main" id="{B52EF143-E305-4E80-8CCC-B91CAC0535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7000" y="-48926"/>
            <a:ext cx="1908200" cy="1081314"/>
          </a:xfrm>
          <a:prstGeom prst="rect">
            <a:avLst/>
          </a:prstGeom>
        </p:spPr>
      </p:pic>
      <p:sp>
        <p:nvSpPr>
          <p:cNvPr id="11" name="TextBox 10">
            <a:extLst>
              <a:ext uri="{FF2B5EF4-FFF2-40B4-BE49-F238E27FC236}">
                <a16:creationId xmlns:a16="http://schemas.microsoft.com/office/drawing/2014/main" id="{14A91752-E202-4C64-B120-5810F17E0440}"/>
              </a:ext>
            </a:extLst>
          </p:cNvPr>
          <p:cNvSpPr txBox="1"/>
          <p:nvPr/>
        </p:nvSpPr>
        <p:spPr>
          <a:xfrm>
            <a:off x="10299700" y="-54597"/>
            <a:ext cx="1892299" cy="307777"/>
          </a:xfrm>
          <a:prstGeom prst="rect">
            <a:avLst/>
          </a:prstGeom>
          <a:noFill/>
        </p:spPr>
        <p:txBody>
          <a:bodyPr wrap="square" rtlCol="0">
            <a:spAutoFit/>
          </a:bodyPr>
          <a:lstStyle/>
          <a:p>
            <a:r>
              <a:rPr lang="en-US" sz="1400" dirty="0">
                <a:ln w="0"/>
                <a:solidFill>
                  <a:schemeClr val="accent6">
                    <a:lumMod val="50000"/>
                  </a:schemeClr>
                </a:solidFill>
                <a:effectLst>
                  <a:outerShdw blurRad="38100" dist="25400" dir="5400000" algn="ctr" rotWithShape="0">
                    <a:srgbClr val="6E747A">
                      <a:alpha val="43000"/>
                    </a:srgbClr>
                  </a:outerShdw>
                </a:effectLst>
              </a:rPr>
              <a:t>Grant no. 12135007</a:t>
            </a:r>
          </a:p>
        </p:txBody>
      </p:sp>
    </p:spTree>
    <p:extLst>
      <p:ext uri="{BB962C8B-B14F-4D97-AF65-F5344CB8AC3E}">
        <p14:creationId xmlns:p14="http://schemas.microsoft.com/office/powerpoint/2010/main" val="51549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EB0E5E-0B89-46CE-98E5-F04F289DD5E8}"/>
              </a:ext>
            </a:extLst>
          </p:cNvPr>
          <p:cNvSpPr>
            <a:spLocks noGrp="1"/>
          </p:cNvSpPr>
          <p:nvPr>
            <p:ph idx="1"/>
          </p:nvPr>
        </p:nvSpPr>
        <p:spPr>
          <a:xfrm>
            <a:off x="615462" y="731837"/>
            <a:ext cx="10972800" cy="4525963"/>
          </a:xfrm>
        </p:spPr>
        <p:txBody>
          <a:bodyPr/>
          <a:lstStyle/>
          <a:p>
            <a:r>
              <a:rPr lang="en-GB" dirty="0"/>
              <a:t>Standard Model of Particle Physics has one obvious mass-generating mechanism</a:t>
            </a:r>
          </a:p>
          <a:p>
            <a:pPr marL="0" indent="0">
              <a:spcBef>
                <a:spcPts val="0"/>
              </a:spcBef>
              <a:buNone/>
            </a:pPr>
            <a:r>
              <a:rPr lang="en-GB" dirty="0"/>
              <a:t>	 = </a:t>
            </a:r>
            <a:r>
              <a:rPr lang="en-GB" sz="2400" dirty="0">
                <a:ln w="0"/>
                <a:solidFill>
                  <a:schemeClr val="accent1"/>
                </a:solidFill>
                <a:effectLst>
                  <a:outerShdw blurRad="38100" dist="25400" dir="5400000" algn="ctr" rotWithShape="0">
                    <a:srgbClr val="6E747A">
                      <a:alpha val="43000"/>
                    </a:srgbClr>
                  </a:outerShdw>
                </a:effectLst>
              </a:rPr>
              <a:t>Higgs Boson</a:t>
            </a:r>
            <a:r>
              <a:rPr lang="en-GB" dirty="0"/>
              <a:t> … impacts are critical to evolution of Universe as we know it</a:t>
            </a:r>
          </a:p>
          <a:p>
            <a:r>
              <a:rPr lang="en-GB" dirty="0"/>
              <a:t>But … Proton mass budget … only 9 MeV/939 MeV is directly from Higgs </a:t>
            </a:r>
          </a:p>
        </p:txBody>
      </p:sp>
      <p:pic>
        <p:nvPicPr>
          <p:cNvPr id="8" name="Picture 7" descr="Chart, pie chart&#10;&#10;Description automatically generated">
            <a:extLst>
              <a:ext uri="{FF2B5EF4-FFF2-40B4-BE49-F238E27FC236}">
                <a16:creationId xmlns:a16="http://schemas.microsoft.com/office/drawing/2014/main" id="{852D85DA-0C46-42AA-90F8-20215465D6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2036" y="1997472"/>
            <a:ext cx="6201470" cy="3320256"/>
          </a:xfrm>
          <a:prstGeom prst="rect">
            <a:avLst/>
          </a:prstGeom>
        </p:spPr>
      </p:pic>
      <p:sp>
        <p:nvSpPr>
          <p:cNvPr id="2" name="Title 1">
            <a:extLst>
              <a:ext uri="{FF2B5EF4-FFF2-40B4-BE49-F238E27FC236}">
                <a16:creationId xmlns:a16="http://schemas.microsoft.com/office/drawing/2014/main" id="{DE61F4E2-B5BD-4BD5-AB28-6CA2621B0FFC}"/>
              </a:ext>
            </a:extLst>
          </p:cNvPr>
          <p:cNvSpPr>
            <a:spLocks noGrp="1"/>
          </p:cNvSpPr>
          <p:nvPr>
            <p:ph type="title"/>
          </p:nvPr>
        </p:nvSpPr>
        <p:spPr>
          <a:xfrm>
            <a:off x="609600" y="228600"/>
            <a:ext cx="10972800" cy="1143000"/>
          </a:xfrm>
        </p:spPr>
        <p:txBody>
          <a:bodyPr/>
          <a:lstStyle/>
          <a:p>
            <a:r>
              <a:rPr lang="en-GB" dirty="0"/>
              <a:t>Emergence of Hadron Mass</a:t>
            </a:r>
            <a:endParaRPr lang="en-US" dirty="0"/>
          </a:p>
        </p:txBody>
      </p:sp>
      <p:sp>
        <p:nvSpPr>
          <p:cNvPr id="4" name="Date Placeholder 3">
            <a:extLst>
              <a:ext uri="{FF2B5EF4-FFF2-40B4-BE49-F238E27FC236}">
                <a16:creationId xmlns:a16="http://schemas.microsoft.com/office/drawing/2014/main" id="{8CB5C809-E115-47CD-AED7-951724E51B64}"/>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C02AD908-BD9D-44D0-8688-D5EF6B8F7AA9}"/>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670125A2-CE7D-4950-BC19-09139BD6D754}"/>
              </a:ext>
            </a:extLst>
          </p:cNvPr>
          <p:cNvSpPr>
            <a:spLocks noGrp="1"/>
          </p:cNvSpPr>
          <p:nvPr>
            <p:ph type="sldNum" sz="quarter" idx="12"/>
          </p:nvPr>
        </p:nvSpPr>
        <p:spPr/>
        <p:txBody>
          <a:bodyPr/>
          <a:lstStyle/>
          <a:p>
            <a:fld id="{87034D8C-3CB4-402A-BC46-2AB14C0FE90A}" type="slidenum">
              <a:rPr lang="en-US" smtClean="0"/>
              <a:pPr/>
              <a:t>2</a:t>
            </a:fld>
            <a:endParaRPr lang="en-US"/>
          </a:p>
        </p:txBody>
      </p:sp>
      <p:cxnSp>
        <p:nvCxnSpPr>
          <p:cNvPr id="10" name="Straight Arrow Connector 9">
            <a:extLst>
              <a:ext uri="{FF2B5EF4-FFF2-40B4-BE49-F238E27FC236}">
                <a16:creationId xmlns:a16="http://schemas.microsoft.com/office/drawing/2014/main" id="{A1488F52-8C5B-4843-9056-259E268257DD}"/>
              </a:ext>
            </a:extLst>
          </p:cNvPr>
          <p:cNvCxnSpPr>
            <a:cxnSpLocks/>
          </p:cNvCxnSpPr>
          <p:nvPr/>
        </p:nvCxnSpPr>
        <p:spPr bwMode="auto">
          <a:xfrm>
            <a:off x="5584723" y="1905000"/>
            <a:ext cx="3635477" cy="625872"/>
          </a:xfrm>
          <a:prstGeom prst="straightConnector1">
            <a:avLst/>
          </a:prstGeom>
          <a:ln w="19050">
            <a:headEnd type="none" w="med" len="med"/>
            <a:tailEnd type="triangle"/>
          </a:ln>
        </p:spPr>
        <p:style>
          <a:lnRef idx="1">
            <a:schemeClr val="accent2"/>
          </a:lnRef>
          <a:fillRef idx="0">
            <a:schemeClr val="accent2"/>
          </a:fillRef>
          <a:effectRef idx="0">
            <a:schemeClr val="accent2"/>
          </a:effectRef>
          <a:fontRef idx="minor">
            <a:schemeClr val="tx1"/>
          </a:fontRef>
        </p:style>
      </p:cxnSp>
      <p:sp>
        <p:nvSpPr>
          <p:cNvPr id="11" name="Content Placeholder 2">
            <a:extLst>
              <a:ext uri="{FF2B5EF4-FFF2-40B4-BE49-F238E27FC236}">
                <a16:creationId xmlns:a16="http://schemas.microsoft.com/office/drawing/2014/main" id="{9A55C524-63D1-45C2-BFAB-B6445F812F6D}"/>
              </a:ext>
            </a:extLst>
          </p:cNvPr>
          <p:cNvSpPr txBox="1">
            <a:spLocks/>
          </p:cNvSpPr>
          <p:nvPr/>
        </p:nvSpPr>
        <p:spPr bwMode="auto">
          <a:xfrm>
            <a:off x="609600" y="2127738"/>
            <a:ext cx="6019800" cy="268953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F497D"/>
              </a:buClr>
              <a:buFont typeface="Wingdings" pitchFamily="2" charset="2"/>
              <a:buChar char="Ø"/>
              <a:defRPr sz="2200">
                <a:solidFill>
                  <a:schemeClr val="tx2">
                    <a:lumMod val="75000"/>
                  </a:schemeClr>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2000">
                <a:solidFill>
                  <a:schemeClr val="tx2">
                    <a:lumMod val="75000"/>
                  </a:schemeClr>
                </a:solidFill>
                <a:latin typeface="+mn-lt"/>
              </a:defRPr>
            </a:lvl2pPr>
            <a:lvl3pPr marL="1143000" indent="-228600" algn="l" rtl="0" eaLnBrk="1" fontAlgn="base" hangingPunct="1">
              <a:spcBef>
                <a:spcPct val="20000"/>
              </a:spcBef>
              <a:spcAft>
                <a:spcPct val="0"/>
              </a:spcAft>
              <a:buClr>
                <a:srgbClr val="1F497D"/>
              </a:buClr>
              <a:buChar char="•"/>
              <a:defRPr sz="1600">
                <a:solidFill>
                  <a:schemeClr val="tx2">
                    <a:lumMod val="75000"/>
                  </a:schemeClr>
                </a:solidFill>
                <a:latin typeface="+mn-lt"/>
              </a:defRPr>
            </a:lvl3pPr>
            <a:lvl4pPr marL="1600200" indent="-228600" algn="l" rtl="0" eaLnBrk="1" fontAlgn="base" hangingPunct="1">
              <a:spcBef>
                <a:spcPct val="20000"/>
              </a:spcBef>
              <a:spcAft>
                <a:spcPct val="0"/>
              </a:spcAft>
              <a:buClr>
                <a:srgbClr val="1F497D"/>
              </a:buClr>
              <a:buChar char="–"/>
              <a:defRPr sz="1600">
                <a:solidFill>
                  <a:schemeClr val="tx2">
                    <a:lumMod val="75000"/>
                  </a:schemeClr>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600">
                <a:solidFill>
                  <a:schemeClr val="tx2">
                    <a:lumMod val="75000"/>
                  </a:schemeClr>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r>
              <a:rPr lang="en-GB" kern="0" dirty="0"/>
              <a:t>Evidently, there is another phenomenon in Nature that is </a:t>
            </a:r>
            <a:r>
              <a:rPr lang="en-GB" i="1" kern="0" dirty="0"/>
              <a:t>very</a:t>
            </a:r>
            <a:r>
              <a:rPr lang="en-GB" kern="0" dirty="0"/>
              <a:t> effective in producing mass:</a:t>
            </a:r>
          </a:p>
          <a:p>
            <a:pPr marL="0" indent="0">
              <a:buNone/>
            </a:pPr>
            <a:r>
              <a:rPr lang="en-GB" kern="0" dirty="0"/>
              <a:t>	</a:t>
            </a:r>
            <a:r>
              <a:rPr lang="en-GB" sz="2400" kern="0" dirty="0">
                <a:ln w="0"/>
                <a:solidFill>
                  <a:schemeClr val="accent1"/>
                </a:solidFill>
                <a:effectLst>
                  <a:outerShdw blurRad="38100" dist="25400" dir="5400000" algn="ctr" rotWithShape="0">
                    <a:srgbClr val="6E747A">
                      <a:alpha val="43000"/>
                    </a:srgbClr>
                  </a:outerShdw>
                </a:effectLst>
              </a:rPr>
              <a:t>Emergent Hadron Mass (EHM)</a:t>
            </a:r>
          </a:p>
          <a:p>
            <a:pPr lvl="1">
              <a:buFont typeface="Wingdings" panose="05000000000000000000" pitchFamily="2" charset="2"/>
              <a:buChar char="ü"/>
            </a:pPr>
            <a:r>
              <a:rPr lang="en-GB" sz="2200" kern="0" dirty="0"/>
              <a:t>Alone, it produces </a:t>
            </a:r>
            <a:r>
              <a:rPr lang="en-GB" sz="2200" kern="0" dirty="0">
                <a:solidFill>
                  <a:srgbClr val="0000FF"/>
                </a:solidFill>
              </a:rPr>
              <a:t>94%</a:t>
            </a:r>
            <a:r>
              <a:rPr lang="en-GB" sz="2200" kern="0" dirty="0"/>
              <a:t> of the proton’s mass</a:t>
            </a:r>
          </a:p>
          <a:p>
            <a:pPr lvl="1">
              <a:buFont typeface="Wingdings" panose="05000000000000000000" pitchFamily="2" charset="2"/>
              <a:buChar char="ü"/>
            </a:pPr>
            <a:r>
              <a:rPr lang="en-GB" sz="2200" kern="0" dirty="0"/>
              <a:t>Remaining </a:t>
            </a:r>
            <a:r>
              <a:rPr lang="en-GB" sz="2200" kern="0" dirty="0">
                <a:solidFill>
                  <a:srgbClr val="FF6600"/>
                </a:solidFill>
              </a:rPr>
              <a:t>5%</a:t>
            </a:r>
            <a:r>
              <a:rPr lang="en-GB" sz="2200" kern="0" dirty="0"/>
              <a:t> is generated by constructive interference between EHM and Higgs-boson</a:t>
            </a:r>
          </a:p>
          <a:p>
            <a:pPr>
              <a:buFont typeface="Wingdings" panose="05000000000000000000" pitchFamily="2" charset="2"/>
              <a:buChar char="ü"/>
            </a:pPr>
            <a:endParaRPr lang="en-US" sz="2400" kern="0" dirty="0">
              <a:ln w="0"/>
              <a:solidFill>
                <a:schemeClr val="accent1"/>
              </a:solidFill>
              <a:effectLst>
                <a:outerShdw blurRad="38100" dist="25400" dir="5400000" algn="ctr" rotWithShape="0">
                  <a:srgbClr val="6E747A">
                    <a:alpha val="43000"/>
                  </a:srgbClr>
                </a:outerShdw>
              </a:effectLst>
            </a:endParaRPr>
          </a:p>
        </p:txBody>
      </p:sp>
      <p:cxnSp>
        <p:nvCxnSpPr>
          <p:cNvPr id="15" name="Straight Arrow Connector 14">
            <a:extLst>
              <a:ext uri="{FF2B5EF4-FFF2-40B4-BE49-F238E27FC236}">
                <a16:creationId xmlns:a16="http://schemas.microsoft.com/office/drawing/2014/main" id="{57B2374F-5515-4531-80E0-18BEA5DC8638}"/>
              </a:ext>
            </a:extLst>
          </p:cNvPr>
          <p:cNvCxnSpPr/>
          <p:nvPr/>
        </p:nvCxnSpPr>
        <p:spPr bwMode="auto">
          <a:xfrm>
            <a:off x="5562600" y="4648200"/>
            <a:ext cx="22123" cy="22123"/>
          </a:xfrm>
          <a:prstGeom prst="straightConnector1">
            <a:avLst/>
          </a:prstGeom>
          <a:noFill/>
          <a:ln w="9525" cap="flat" cmpd="sng" algn="ctr">
            <a:no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829DD77D-3E94-4269-BD3B-A5128859D669}"/>
              </a:ext>
            </a:extLst>
          </p:cNvPr>
          <p:cNvCxnSpPr>
            <a:cxnSpLocks/>
          </p:cNvCxnSpPr>
          <p:nvPr/>
        </p:nvCxnSpPr>
        <p:spPr bwMode="auto">
          <a:xfrm flipV="1">
            <a:off x="6549427" y="3276600"/>
            <a:ext cx="994373" cy="304800"/>
          </a:xfrm>
          <a:prstGeom prst="straightConnector1">
            <a:avLst/>
          </a:prstGeom>
          <a:noFill/>
          <a:ln w="12700" cap="flat" cmpd="sng" algn="ctr">
            <a:solidFill>
              <a:srgbClr val="0000FF"/>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866E41FD-865A-49D7-A6BB-9D7E197FD782}"/>
              </a:ext>
            </a:extLst>
          </p:cNvPr>
          <p:cNvCxnSpPr>
            <a:cxnSpLocks/>
          </p:cNvCxnSpPr>
          <p:nvPr/>
        </p:nvCxnSpPr>
        <p:spPr bwMode="auto">
          <a:xfrm flipV="1">
            <a:off x="6549427" y="2819400"/>
            <a:ext cx="2289773" cy="1295400"/>
          </a:xfrm>
          <a:prstGeom prst="straightConnector1">
            <a:avLst/>
          </a:prstGeom>
          <a:noFill/>
          <a:ln w="12700" cap="flat" cmpd="sng" algn="ctr">
            <a:solidFill>
              <a:srgbClr val="FF6600"/>
            </a:solidFill>
            <a:prstDash val="solid"/>
            <a:round/>
            <a:headEnd type="none" w="med" len="med"/>
            <a:tailEnd type="triangle"/>
          </a:ln>
          <a:effectLst/>
        </p:spPr>
      </p:cxnSp>
      <p:sp>
        <p:nvSpPr>
          <p:cNvPr id="16" name="Content Placeholder 2">
            <a:extLst>
              <a:ext uri="{FF2B5EF4-FFF2-40B4-BE49-F238E27FC236}">
                <a16:creationId xmlns:a16="http://schemas.microsoft.com/office/drawing/2014/main" id="{D6D36C64-3B6B-4C8E-AE36-F9AB4A465559}"/>
              </a:ext>
            </a:extLst>
          </p:cNvPr>
          <p:cNvSpPr txBox="1">
            <a:spLocks/>
          </p:cNvSpPr>
          <p:nvPr/>
        </p:nvSpPr>
        <p:spPr bwMode="auto">
          <a:xfrm>
            <a:off x="577644" y="4724400"/>
            <a:ext cx="11341507" cy="268953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F497D"/>
              </a:buClr>
              <a:buFont typeface="Wingdings" pitchFamily="2" charset="2"/>
              <a:buChar char="Ø"/>
              <a:defRPr sz="2200">
                <a:solidFill>
                  <a:schemeClr val="tx2">
                    <a:lumMod val="75000"/>
                  </a:schemeClr>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2000">
                <a:solidFill>
                  <a:schemeClr val="tx2">
                    <a:lumMod val="75000"/>
                  </a:schemeClr>
                </a:solidFill>
                <a:latin typeface="+mn-lt"/>
              </a:defRPr>
            </a:lvl2pPr>
            <a:lvl3pPr marL="1143000" indent="-228600" algn="l" rtl="0" eaLnBrk="1" fontAlgn="base" hangingPunct="1">
              <a:spcBef>
                <a:spcPct val="20000"/>
              </a:spcBef>
              <a:spcAft>
                <a:spcPct val="0"/>
              </a:spcAft>
              <a:buClr>
                <a:srgbClr val="1F497D"/>
              </a:buClr>
              <a:buChar char="•"/>
              <a:defRPr sz="1600">
                <a:solidFill>
                  <a:schemeClr val="tx2">
                    <a:lumMod val="75000"/>
                  </a:schemeClr>
                </a:solidFill>
                <a:latin typeface="+mn-lt"/>
              </a:defRPr>
            </a:lvl3pPr>
            <a:lvl4pPr marL="1600200" indent="-228600" algn="l" rtl="0" eaLnBrk="1" fontAlgn="base" hangingPunct="1">
              <a:spcBef>
                <a:spcPct val="20000"/>
              </a:spcBef>
              <a:spcAft>
                <a:spcPct val="0"/>
              </a:spcAft>
              <a:buClr>
                <a:srgbClr val="1F497D"/>
              </a:buClr>
              <a:buChar char="–"/>
              <a:defRPr sz="1600">
                <a:solidFill>
                  <a:schemeClr val="tx2">
                    <a:lumMod val="75000"/>
                  </a:schemeClr>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600">
                <a:solidFill>
                  <a:schemeClr val="tx2">
                    <a:lumMod val="75000"/>
                  </a:schemeClr>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pPr>
              <a:buFont typeface="Wingdings" panose="05000000000000000000" pitchFamily="2" charset="2"/>
              <a:buChar char="ü"/>
            </a:pPr>
            <a:r>
              <a:rPr lang="en-GB" sz="2400" kern="0" dirty="0">
                <a:ln w="0"/>
                <a:solidFill>
                  <a:schemeClr val="accent1"/>
                </a:solidFill>
                <a:effectLst>
                  <a:outerShdw blurRad="38100" dist="25400" dir="5400000" algn="ctr" rotWithShape="0">
                    <a:srgbClr val="6E747A">
                      <a:alpha val="43000"/>
                    </a:srgbClr>
                  </a:outerShdw>
                </a:effectLst>
              </a:rPr>
              <a:t>What is EHM?</a:t>
            </a:r>
          </a:p>
          <a:p>
            <a:pPr>
              <a:buFont typeface="Wingdings" panose="05000000000000000000" pitchFamily="2" charset="2"/>
              <a:buChar char="ü"/>
            </a:pPr>
            <a:r>
              <a:rPr lang="en-GB" sz="2400" kern="0" dirty="0">
                <a:ln w="0"/>
                <a:solidFill>
                  <a:schemeClr val="accent1"/>
                </a:solidFill>
                <a:effectLst>
                  <a:outerShdw blurRad="38100" dist="25400" dir="5400000" algn="ctr" rotWithShape="0">
                    <a:srgbClr val="6E747A">
                      <a:alpha val="43000"/>
                    </a:srgbClr>
                  </a:outerShdw>
                </a:effectLst>
              </a:rPr>
              <a:t>Does it have a reductionist explanation, </a:t>
            </a:r>
          </a:p>
          <a:p>
            <a:pPr marL="0" indent="0">
              <a:spcBef>
                <a:spcPts val="0"/>
              </a:spcBef>
              <a:buNone/>
            </a:pPr>
            <a:r>
              <a:rPr lang="en-GB" sz="2400" i="1" kern="0" dirty="0">
                <a:ln w="0"/>
                <a:solidFill>
                  <a:schemeClr val="accent1"/>
                </a:solidFill>
                <a:effectLst>
                  <a:outerShdw blurRad="38100" dist="25400" dir="5400000" algn="ctr" rotWithShape="0">
                    <a:srgbClr val="6E747A">
                      <a:alpha val="43000"/>
                    </a:srgbClr>
                  </a:outerShdw>
                </a:effectLst>
              </a:rPr>
              <a:t>	i.e</a:t>
            </a:r>
            <a:r>
              <a:rPr lang="en-GB" sz="2400" kern="0" dirty="0">
                <a:ln w="0"/>
                <a:solidFill>
                  <a:schemeClr val="accent1"/>
                </a:solidFill>
                <a:effectLst>
                  <a:outerShdw blurRad="38100" dist="25400" dir="5400000" algn="ctr" rotWithShape="0">
                    <a:srgbClr val="6E747A">
                      <a:alpha val="43000"/>
                    </a:srgbClr>
                  </a:outerShdw>
                </a:effectLst>
              </a:rPr>
              <a:t>. like a Swiss watch, can it be explained by mere “mechanics”</a:t>
            </a:r>
          </a:p>
          <a:p>
            <a:pPr>
              <a:buFont typeface="Wingdings" panose="05000000000000000000" pitchFamily="2" charset="2"/>
              <a:buChar char="ü"/>
            </a:pPr>
            <a:r>
              <a:rPr lang="en-GB" sz="2400" kern="0" dirty="0">
                <a:ln w="0"/>
                <a:solidFill>
                  <a:schemeClr val="accent1"/>
                </a:solidFill>
                <a:effectLst>
                  <a:outerShdw blurRad="38100" dist="25400" dir="5400000" algn="ctr" rotWithShape="0">
                    <a:srgbClr val="6E747A">
                      <a:alpha val="43000"/>
                    </a:srgbClr>
                  </a:outerShdw>
                </a:effectLst>
              </a:rPr>
              <a:t>If so, what is it and does it lie within the Standard Model?</a:t>
            </a:r>
          </a:p>
          <a:p>
            <a:pPr>
              <a:buFont typeface="Wingdings" panose="05000000000000000000" pitchFamily="2" charset="2"/>
              <a:buChar char="ü"/>
            </a:pPr>
            <a:endParaRPr lang="en-US" sz="2400" kern="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180491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par>
                                <p:cTn id="8" presetID="6" presetClass="entr" presetSubtype="16"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circle(in)">
                                      <p:cBhvr>
                                        <p:cTn id="10" dur="2000"/>
                                        <p:tgtEl>
                                          <p:spTgt spid="17"/>
                                        </p:tgtEl>
                                      </p:cBhvr>
                                    </p:animEffect>
                                  </p:childTnLst>
                                </p:cTn>
                              </p:par>
                              <p:par>
                                <p:cTn id="11" presetID="6" presetClass="entr" presetSubtype="16"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circle(in)">
                                      <p:cBhvr>
                                        <p:cTn id="13" dur="20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192000" cy="6929063"/>
          </a:xfrm>
          <a:prstGeom prst="rect">
            <a:avLst/>
          </a:prstGeom>
        </p:spPr>
      </p:pic>
      <p:sp>
        <p:nvSpPr>
          <p:cNvPr id="2" name="Title 1"/>
          <p:cNvSpPr>
            <a:spLocks noGrp="1"/>
          </p:cNvSpPr>
          <p:nvPr>
            <p:ph type="title"/>
          </p:nvPr>
        </p:nvSpPr>
        <p:spPr>
          <a:xfrm>
            <a:off x="539631" y="152400"/>
            <a:ext cx="10972800" cy="1143000"/>
          </a:xfrm>
        </p:spPr>
        <p:txBody>
          <a:bodyPr>
            <a:scene3d>
              <a:camera prst="orthographicFront"/>
              <a:lightRig rig="threePt" dir="t"/>
            </a:scene3d>
            <a:sp3d extrusionH="57150">
              <a:bevelT w="38100" h="38100" prst="convex"/>
            </a:sp3d>
          </a:bodyPr>
          <a:lstStyle/>
          <a:p>
            <a:pPr algn="ctr"/>
            <a:r>
              <a:rPr lang="en-GB" sz="4800" dirty="0">
                <a:solidFill>
                  <a:schemeClr val="bg1"/>
                </a:solidFill>
                <a:effectLst>
                  <a:reflection blurRad="6350" stA="55000" endA="50" endPos="85000" dist="60007" dir="5400000" sy="-100000" algn="bl" rotWithShape="0"/>
                </a:effectLst>
              </a:rPr>
              <a:t>Our Universe</a:t>
            </a:r>
            <a:endParaRPr lang="en-GB" sz="3600" dirty="0">
              <a:solidFill>
                <a:schemeClr val="bg1"/>
              </a:solidFill>
              <a:effectLst>
                <a:reflection blurRad="6350" stA="55000" endA="50" endPos="85000" dist="60007" dir="5400000" sy="-100000" algn="bl" rotWithShape="0"/>
              </a:effectLst>
            </a:endParaRPr>
          </a:p>
        </p:txBody>
      </p:sp>
      <p:sp>
        <p:nvSpPr>
          <p:cNvPr id="3" name="Date Placeholder 2"/>
          <p:cNvSpPr>
            <a:spLocks noGrp="1"/>
          </p:cNvSpPr>
          <p:nvPr>
            <p:ph type="dt" sz="half" idx="10"/>
          </p:nvPr>
        </p:nvSpPr>
        <p:spPr>
          <a:xfrm>
            <a:off x="6324600" y="6651658"/>
            <a:ext cx="4487026" cy="257175"/>
          </a:xfrm>
        </p:spPr>
        <p:txBody>
          <a:bodyPr/>
          <a:lstStyle/>
          <a:p>
            <a:r>
              <a:rPr lang="en-US">
                <a:solidFill>
                  <a:schemeClr val="bg1"/>
                </a:solidFill>
              </a:rPr>
              <a:t>.                                                   NSTAR 26 Sevilla 2026 Sep 7 – 11                           (34)</a:t>
            </a:r>
            <a:endParaRPr lang="en-US" dirty="0">
              <a:solidFill>
                <a:schemeClr val="bg1"/>
              </a:solidFill>
            </a:endParaRPr>
          </a:p>
        </p:txBody>
      </p:sp>
      <p:sp>
        <p:nvSpPr>
          <p:cNvPr id="4" name="Footer Placeholder 3"/>
          <p:cNvSpPr>
            <a:spLocks noGrp="1"/>
          </p:cNvSpPr>
          <p:nvPr>
            <p:ph type="ftr" sz="quarter" idx="11"/>
          </p:nvPr>
        </p:nvSpPr>
        <p:spPr/>
        <p:txBody>
          <a:bodyPr/>
          <a:lstStyle/>
          <a:p>
            <a:r>
              <a:rPr lang="en-US">
                <a:solidFill>
                  <a:schemeClr val="bg1"/>
                </a:solidFill>
              </a:rPr>
              <a:t>Craig Roberts: cdroberts@nju.edu.cn  482 .. 26/09/07 ..."Insights into N Resonances using CSMs"</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87034D8C-3CB4-402A-BC46-2AB14C0FE90A}" type="slidenum">
              <a:rPr lang="en-US" smtClean="0"/>
              <a:pPr/>
              <a:t>3</a:t>
            </a:fld>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F81E7DB-C26F-4FE9-AB1F-C26527D5DAF1}"/>
                  </a:ext>
                </a:extLst>
              </p:cNvPr>
              <p:cNvSpPr txBox="1"/>
              <p:nvPr/>
            </p:nvSpPr>
            <p:spPr>
              <a:xfrm>
                <a:off x="535350" y="345586"/>
                <a:ext cx="2741250" cy="923330"/>
              </a:xfrm>
              <a:prstGeom prst="rect">
                <a:avLst/>
              </a:prstGeom>
              <a:noFill/>
            </p:spPr>
            <p:txBody>
              <a:bodyPr wrap="square" rtlCol="0">
                <a:spAutoFit/>
              </a:bodyPr>
              <a:lstStyle/>
              <a:p>
                <a:r>
                  <a:rPr lang="en-GB" dirty="0">
                    <a:solidFill>
                      <a:schemeClr val="accent5">
                        <a:lumMod val="20000"/>
                        <a:lumOff val="80000"/>
                      </a:schemeClr>
                    </a:solidFill>
                  </a:rPr>
                  <a:t>Nuclear-scale mass emerged 1</a:t>
                </a:r>
                <a14:m>
                  <m:oMath xmlns:m="http://schemas.openxmlformats.org/officeDocument/2006/math">
                    <m:r>
                      <a:rPr lang="en-AU" b="0" i="1" smtClean="0">
                        <a:solidFill>
                          <a:schemeClr val="accent5">
                            <a:lumMod val="20000"/>
                            <a:lumOff val="80000"/>
                          </a:schemeClr>
                        </a:solidFill>
                        <a:latin typeface="Cambria Math" panose="02040503050406030204" pitchFamily="18" charset="0"/>
                      </a:rPr>
                      <m:t>𝜇</m:t>
                    </m:r>
                  </m:oMath>
                </a14:m>
                <a:r>
                  <a:rPr lang="en-GB" dirty="0">
                    <a:solidFill>
                      <a:schemeClr val="accent5">
                        <a:lumMod val="20000"/>
                        <a:lumOff val="80000"/>
                      </a:schemeClr>
                    </a:solidFill>
                  </a:rPr>
                  <a:t>s after</a:t>
                </a:r>
              </a:p>
              <a:p>
                <a:r>
                  <a:rPr lang="en-GB" dirty="0">
                    <a:solidFill>
                      <a:schemeClr val="accent5">
                        <a:lumMod val="20000"/>
                        <a:lumOff val="80000"/>
                      </a:schemeClr>
                    </a:solidFill>
                  </a:rPr>
                  <a:t>Big Bang</a:t>
                </a:r>
                <a:endParaRPr lang="en-US" dirty="0">
                  <a:solidFill>
                    <a:schemeClr val="accent5">
                      <a:lumMod val="20000"/>
                      <a:lumOff val="80000"/>
                    </a:schemeClr>
                  </a:solidFill>
                </a:endParaRPr>
              </a:p>
            </p:txBody>
          </p:sp>
        </mc:Choice>
        <mc:Fallback xmlns="">
          <p:sp>
            <p:nvSpPr>
              <p:cNvPr id="7" name="TextBox 6">
                <a:extLst>
                  <a:ext uri="{FF2B5EF4-FFF2-40B4-BE49-F238E27FC236}">
                    <a16:creationId xmlns:a16="http://schemas.microsoft.com/office/drawing/2014/main" id="{8F81E7DB-C26F-4FE9-AB1F-C26527D5DAF1}"/>
                  </a:ext>
                </a:extLst>
              </p:cNvPr>
              <p:cNvSpPr txBox="1">
                <a:spLocks noRot="1" noChangeAspect="1" noMove="1" noResize="1" noEditPoints="1" noAdjustHandles="1" noChangeArrowheads="1" noChangeShapeType="1" noTextEdit="1"/>
              </p:cNvSpPr>
              <p:nvPr/>
            </p:nvSpPr>
            <p:spPr>
              <a:xfrm>
                <a:off x="535350" y="345586"/>
                <a:ext cx="2741250" cy="923330"/>
              </a:xfrm>
              <a:prstGeom prst="rect">
                <a:avLst/>
              </a:prstGeom>
              <a:blipFill>
                <a:blip r:embed="rId3"/>
                <a:stretch>
                  <a:fillRect l="-2000" t="-3974" b="-9934"/>
                </a:stretch>
              </a:blipFill>
            </p:spPr>
            <p:txBody>
              <a:bodyPr/>
              <a:lstStyle/>
              <a:p>
                <a:r>
                  <a:rPr lang="en-AU">
                    <a:noFill/>
                  </a:rPr>
                  <a:t> </a:t>
                </a:r>
              </a:p>
            </p:txBody>
          </p:sp>
        </mc:Fallback>
      </mc:AlternateContent>
      <p:sp>
        <p:nvSpPr>
          <p:cNvPr id="8" name="TextBox 7">
            <a:extLst>
              <a:ext uri="{FF2B5EF4-FFF2-40B4-BE49-F238E27FC236}">
                <a16:creationId xmlns:a16="http://schemas.microsoft.com/office/drawing/2014/main" id="{23AE0CEE-2C41-5DC8-7343-4619255DA570}"/>
              </a:ext>
            </a:extLst>
          </p:cNvPr>
          <p:cNvSpPr txBox="1"/>
          <p:nvPr/>
        </p:nvSpPr>
        <p:spPr>
          <a:xfrm>
            <a:off x="535350" y="4793205"/>
            <a:ext cx="2450174" cy="1200329"/>
          </a:xfrm>
          <a:prstGeom prst="rect">
            <a:avLst/>
          </a:prstGeom>
          <a:noFill/>
        </p:spPr>
        <p:txBody>
          <a:bodyPr wrap="square" rtlCol="0">
            <a:spAutoFit/>
          </a:bodyPr>
          <a:lstStyle/>
          <a:p>
            <a:r>
              <a:rPr lang="en-GB" dirty="0">
                <a:solidFill>
                  <a:schemeClr val="accent5">
                    <a:lumMod val="20000"/>
                    <a:lumOff val="80000"/>
                  </a:schemeClr>
                </a:solidFill>
              </a:rPr>
              <a:t>Its appearance was crucial to the formation of the Universe as we know it</a:t>
            </a:r>
            <a:endParaRPr lang="en-US" dirty="0">
              <a:solidFill>
                <a:schemeClr val="accent5">
                  <a:lumMod val="20000"/>
                  <a:lumOff val="80000"/>
                </a:schemeClr>
              </a:solidFill>
            </a:endParaRPr>
          </a:p>
        </p:txBody>
      </p:sp>
    </p:spTree>
    <p:extLst>
      <p:ext uri="{BB962C8B-B14F-4D97-AF65-F5344CB8AC3E}">
        <p14:creationId xmlns:p14="http://schemas.microsoft.com/office/powerpoint/2010/main" val="98027745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56405-D9AB-5753-7D33-A98F4EAF0F9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CEF94B-4A02-3863-5F47-4C9799FC71E6}"/>
              </a:ext>
            </a:extLst>
          </p:cNvPr>
          <p:cNvSpPr>
            <a:spLocks noGrp="1"/>
          </p:cNvSpPr>
          <p:nvPr>
            <p:ph idx="1"/>
          </p:nvPr>
        </p:nvSpPr>
        <p:spPr>
          <a:xfrm>
            <a:off x="685800" y="350837"/>
            <a:ext cx="10972800" cy="4525963"/>
          </a:xfrm>
        </p:spPr>
        <p:txBody>
          <a:bodyPr/>
          <a:lstStyle/>
          <a:p>
            <a:pPr>
              <a:spcBef>
                <a:spcPts val="600"/>
              </a:spcBef>
            </a:pPr>
            <a:r>
              <a:rPr lang="en-US" sz="2100" dirty="0">
                <a:ln w="0"/>
                <a:solidFill>
                  <a:schemeClr val="accent5">
                    <a:lumMod val="50000"/>
                  </a:schemeClr>
                </a:solidFill>
                <a:effectLst>
                  <a:outerShdw blurRad="38100" dist="25400" dir="5400000" algn="ctr" rotWithShape="0">
                    <a:srgbClr val="6E747A">
                      <a:alpha val="43000"/>
                    </a:srgbClr>
                  </a:outerShdw>
                </a:effectLst>
              </a:rPr>
              <a:t>How do Hadron Masses Emerge?</a:t>
            </a:r>
          </a:p>
          <a:p>
            <a:r>
              <a:rPr lang="en-US" sz="2100" dirty="0">
                <a:ln w="0"/>
                <a:solidFill>
                  <a:schemeClr val="accent5">
                    <a:lumMod val="50000"/>
                  </a:schemeClr>
                </a:solidFill>
                <a:effectLst>
                  <a:outerShdw blurRad="38100" dist="25400" dir="5400000" algn="ctr" rotWithShape="0">
                    <a:srgbClr val="6E747A">
                      <a:alpha val="43000"/>
                    </a:srgbClr>
                  </a:outerShdw>
                </a:effectLst>
              </a:rPr>
              <a:t>How do Hadron Spins Emerge?</a:t>
            </a:r>
          </a:p>
          <a:p>
            <a:r>
              <a:rPr lang="en-US" sz="2100" dirty="0">
                <a:ln w="0"/>
                <a:solidFill>
                  <a:schemeClr val="accent5">
                    <a:lumMod val="50000"/>
                  </a:schemeClr>
                </a:solidFill>
                <a:effectLst>
                  <a:outerShdw blurRad="38100" dist="25400" dir="5400000" algn="ctr" rotWithShape="0">
                    <a:srgbClr val="6E747A">
                      <a:alpha val="43000"/>
                    </a:srgbClr>
                  </a:outerShdw>
                </a:effectLst>
              </a:rPr>
              <a:t> What role, if any, do gluons play </a:t>
            </a:r>
          </a:p>
          <a:p>
            <a:pPr marL="0" indent="0">
              <a:spcBef>
                <a:spcPts val="0"/>
              </a:spcBef>
              <a:buNone/>
            </a:pPr>
            <a:r>
              <a:rPr lang="en-US" sz="2100" dirty="0">
                <a:ln w="0"/>
                <a:solidFill>
                  <a:schemeClr val="accent5">
                    <a:lumMod val="50000"/>
                  </a:schemeClr>
                </a:solidFill>
                <a:effectLst>
                  <a:outerShdw blurRad="38100" dist="25400" dir="5400000" algn="ctr" rotWithShape="0">
                    <a:srgbClr val="6E747A">
                      <a:alpha val="43000"/>
                    </a:srgbClr>
                  </a:outerShdw>
                </a:effectLst>
              </a:rPr>
              <a:t>	in producing emergent features of strong interactions?</a:t>
            </a:r>
          </a:p>
          <a:p>
            <a:r>
              <a:rPr lang="en-US" dirty="0"/>
              <a:t>To answer these questions</a:t>
            </a:r>
          </a:p>
          <a:p>
            <a:pPr marL="400050" lvl="1" indent="0">
              <a:spcBef>
                <a:spcPts val="0"/>
              </a:spcBef>
              <a:buNone/>
            </a:pPr>
            <a:r>
              <a:rPr lang="en-US" sz="2200" dirty="0"/>
              <a:t>International community is operating, building, and planning an array of high-intensity facilities with the potential for delivering answers</a:t>
            </a:r>
            <a:endParaRPr lang="en-US" dirty="0"/>
          </a:p>
        </p:txBody>
      </p:sp>
      <p:sp>
        <p:nvSpPr>
          <p:cNvPr id="2" name="Title 1">
            <a:extLst>
              <a:ext uri="{FF2B5EF4-FFF2-40B4-BE49-F238E27FC236}">
                <a16:creationId xmlns:a16="http://schemas.microsoft.com/office/drawing/2014/main" id="{FABB3E81-1C66-D566-03F3-BC333BD5F61C}"/>
              </a:ext>
            </a:extLst>
          </p:cNvPr>
          <p:cNvSpPr>
            <a:spLocks noGrp="1"/>
          </p:cNvSpPr>
          <p:nvPr>
            <p:ph type="title"/>
          </p:nvPr>
        </p:nvSpPr>
        <p:spPr/>
        <p:txBody>
          <a:bodyPr/>
          <a:lstStyle/>
          <a:p>
            <a:pPr algn="r"/>
            <a:r>
              <a:rPr lang="en-AU" sz="2800" b="0" i="1" dirty="0">
                <a:ln w="0"/>
                <a:solidFill>
                  <a:schemeClr val="accent1"/>
                </a:solidFill>
                <a:effectLst>
                  <a:outerShdw blurRad="38100" dist="25400" dir="5400000" algn="ctr" rotWithShape="0">
                    <a:srgbClr val="6E747A">
                      <a:alpha val="43000"/>
                    </a:srgbClr>
                  </a:outerShdw>
                </a:effectLst>
              </a:rPr>
              <a:t>Fundamental Science Questions </a:t>
            </a:r>
            <a:br>
              <a:rPr lang="en-AU" sz="2800" b="0" i="1" dirty="0">
                <a:ln w="0"/>
                <a:solidFill>
                  <a:schemeClr val="accent1"/>
                </a:solidFill>
                <a:effectLst>
                  <a:outerShdw blurRad="38100" dist="25400" dir="5400000" algn="ctr" rotWithShape="0">
                    <a:srgbClr val="6E747A">
                      <a:alpha val="43000"/>
                    </a:srgbClr>
                  </a:outerShdw>
                </a:effectLst>
              </a:rPr>
            </a:br>
            <a:r>
              <a:rPr lang="en-AU" sz="2800" b="0" i="1" dirty="0">
                <a:ln w="0"/>
                <a:solidFill>
                  <a:schemeClr val="accent1"/>
                </a:solidFill>
                <a:effectLst>
                  <a:outerShdw blurRad="38100" dist="25400" dir="5400000" algn="ctr" rotWithShape="0">
                    <a:srgbClr val="6E747A">
                      <a:alpha val="43000"/>
                    </a:srgbClr>
                  </a:outerShdw>
                </a:effectLst>
              </a:rPr>
              <a:t>for 21</a:t>
            </a:r>
            <a:r>
              <a:rPr lang="en-AU" sz="2800" b="0" i="1" baseline="30000" dirty="0">
                <a:ln w="0"/>
                <a:solidFill>
                  <a:schemeClr val="accent1"/>
                </a:solidFill>
                <a:effectLst>
                  <a:outerShdw blurRad="38100" dist="25400" dir="5400000" algn="ctr" rotWithShape="0">
                    <a:srgbClr val="6E747A">
                      <a:alpha val="43000"/>
                    </a:srgbClr>
                  </a:outerShdw>
                </a:effectLst>
              </a:rPr>
              <a:t>st</a:t>
            </a:r>
            <a:r>
              <a:rPr lang="en-AU" sz="2800" b="0" i="1" dirty="0">
                <a:ln w="0"/>
                <a:solidFill>
                  <a:schemeClr val="accent1"/>
                </a:solidFill>
                <a:effectLst>
                  <a:outerShdw blurRad="38100" dist="25400" dir="5400000" algn="ctr" rotWithShape="0">
                    <a:srgbClr val="6E747A">
                      <a:alpha val="43000"/>
                    </a:srgbClr>
                  </a:outerShdw>
                </a:effectLst>
              </a:rPr>
              <a:t> Century</a:t>
            </a:r>
          </a:p>
        </p:txBody>
      </p:sp>
      <p:sp>
        <p:nvSpPr>
          <p:cNvPr id="4" name="Date Placeholder 3">
            <a:extLst>
              <a:ext uri="{FF2B5EF4-FFF2-40B4-BE49-F238E27FC236}">
                <a16:creationId xmlns:a16="http://schemas.microsoft.com/office/drawing/2014/main" id="{AEA0BE76-2CFF-260B-26D4-A0B1F8E5FDE5}"/>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70D08890-AA83-DA27-6D75-2DEDD35F8F3A}"/>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51EE2759-4295-67CF-24EB-9C16933FEE81}"/>
              </a:ext>
            </a:extLst>
          </p:cNvPr>
          <p:cNvSpPr>
            <a:spLocks noGrp="1"/>
          </p:cNvSpPr>
          <p:nvPr>
            <p:ph type="sldNum" sz="quarter" idx="12"/>
          </p:nvPr>
        </p:nvSpPr>
        <p:spPr/>
        <p:txBody>
          <a:bodyPr/>
          <a:lstStyle/>
          <a:p>
            <a:fld id="{87034D8C-3CB4-402A-BC46-2AB14C0FE90A}" type="slidenum">
              <a:rPr lang="en-US" smtClean="0"/>
              <a:pPr/>
              <a:t>4</a:t>
            </a:fld>
            <a:endParaRPr lang="en-US"/>
          </a:p>
        </p:txBody>
      </p:sp>
      <p:pic>
        <p:nvPicPr>
          <p:cNvPr id="7" name="Picture 6" descr="A close-up of a logo&#10;&#10;Description automatically generated">
            <a:extLst>
              <a:ext uri="{FF2B5EF4-FFF2-40B4-BE49-F238E27FC236}">
                <a16:creationId xmlns:a16="http://schemas.microsoft.com/office/drawing/2014/main" id="{DE8FEB22-1FD7-4AFB-A60A-09F9BC1F30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2820" y="2799228"/>
            <a:ext cx="1292501" cy="118126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8" name="Picture 7" descr="A picture containing text, clipart&#10;&#10;Description automatically generated">
            <a:extLst>
              <a:ext uri="{FF2B5EF4-FFF2-40B4-BE49-F238E27FC236}">
                <a16:creationId xmlns:a16="http://schemas.microsoft.com/office/drawing/2014/main" id="{41263914-11ED-1CCB-4DA5-AEB030659A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72481" y="3029184"/>
            <a:ext cx="3499719" cy="760808"/>
          </a:xfrm>
          <a:prstGeom prst="rect">
            <a:avLst/>
          </a:prstGeom>
        </p:spPr>
      </p:pic>
      <p:pic>
        <p:nvPicPr>
          <p:cNvPr id="9" name="Picture 8" descr="A picture containing text, clipart&#10;&#10;Description automatically generated">
            <a:extLst>
              <a:ext uri="{FF2B5EF4-FFF2-40B4-BE49-F238E27FC236}">
                <a16:creationId xmlns:a16="http://schemas.microsoft.com/office/drawing/2014/main" id="{FDBECC9E-EA30-837E-3D63-72A98EB338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72618" y="4632238"/>
            <a:ext cx="1312907" cy="126941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0" name="Picture 9" descr="A picture containing diagram&#10;&#10;Description automatically generated">
            <a:extLst>
              <a:ext uri="{FF2B5EF4-FFF2-40B4-BE49-F238E27FC236}">
                <a16:creationId xmlns:a16="http://schemas.microsoft.com/office/drawing/2014/main" id="{ED350EB4-14ED-72FF-487F-F944624AF6D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84060" y="3980492"/>
            <a:ext cx="1903925" cy="18346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Content Placeholder 12" descr="Diagram&#10;&#10;Description automatically generated">
            <a:extLst>
              <a:ext uri="{FF2B5EF4-FFF2-40B4-BE49-F238E27FC236}">
                <a16:creationId xmlns:a16="http://schemas.microsoft.com/office/drawing/2014/main" id="{D547FF02-B072-7694-0EF3-FFD3E8B1635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bwMode="auto">
          <a:xfrm>
            <a:off x="392724" y="3920727"/>
            <a:ext cx="1380080" cy="1954193"/>
          </a:xfrm>
          <a:prstGeom prst="roundRect">
            <a:avLst>
              <a:gd name="adj" fmla="val 4167"/>
            </a:avLst>
          </a:prstGeom>
          <a:solidFill>
            <a:srgbClr val="FFFFFF"/>
          </a:solidFill>
          <a:ln w="76200" cap="sq">
            <a:solidFill>
              <a:srgbClr val="EAEAEA"/>
            </a:solidFill>
            <a:miter lim="800000"/>
            <a:headEnd/>
            <a:tailEnd/>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3" name="Picture 12" descr="A logo with blue and green text&#10;&#10;Description automatically generated">
            <a:extLst>
              <a:ext uri="{FF2B5EF4-FFF2-40B4-BE49-F238E27FC236}">
                <a16:creationId xmlns:a16="http://schemas.microsoft.com/office/drawing/2014/main" id="{AF2F67ED-4343-693D-19C8-0B85BB72D81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71590" y="4899200"/>
            <a:ext cx="1810810" cy="900714"/>
          </a:xfrm>
          <a:prstGeom prst="rect">
            <a:avLst/>
          </a:prstGeom>
          <a:ln>
            <a:noFill/>
          </a:ln>
          <a:effectLst>
            <a:outerShdw blurRad="190500" algn="tl" rotWithShape="0">
              <a:srgbClr val="000000">
                <a:alpha val="70000"/>
              </a:srgbClr>
            </a:outerShdw>
          </a:effectLst>
        </p:spPr>
      </p:pic>
      <p:pic>
        <p:nvPicPr>
          <p:cNvPr id="14" name="Picture 13" descr="A close-up of a logo&#10;&#10;Description automatically generated">
            <a:extLst>
              <a:ext uri="{FF2B5EF4-FFF2-40B4-BE49-F238E27FC236}">
                <a16:creationId xmlns:a16="http://schemas.microsoft.com/office/drawing/2014/main" id="{FAB31807-53B7-0DA8-39E9-6E9BEB1BD6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84472" y="3499589"/>
            <a:ext cx="2050328" cy="1051009"/>
          </a:xfrm>
          <a:prstGeom prst="rect">
            <a:avLst/>
          </a:prstGeom>
          <a:ln>
            <a:noFill/>
          </a:ln>
          <a:effectLst>
            <a:outerShdw blurRad="190500" algn="tl" rotWithShape="0">
              <a:srgbClr val="000000">
                <a:alpha val="70000"/>
              </a:srgbClr>
            </a:outerShdw>
          </a:effectLst>
        </p:spPr>
      </p:pic>
      <p:pic>
        <p:nvPicPr>
          <p:cNvPr id="1026" name="Picture 2" descr="CEPC">
            <a:extLst>
              <a:ext uri="{FF2B5EF4-FFF2-40B4-BE49-F238E27FC236}">
                <a16:creationId xmlns:a16="http://schemas.microsoft.com/office/drawing/2014/main" id="{A405F435-F509-AFE3-E3E5-337081A930E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638801" y="5219976"/>
            <a:ext cx="2043436" cy="120530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FAF3FC7-9C24-8088-C080-D015451AD884}"/>
              </a:ext>
            </a:extLst>
          </p:cNvPr>
          <p:cNvSpPr txBox="1"/>
          <p:nvPr/>
        </p:nvSpPr>
        <p:spPr>
          <a:xfrm>
            <a:off x="7726967" y="1238254"/>
            <a:ext cx="4491871" cy="830997"/>
          </a:xfrm>
          <a:prstGeom prst="rect">
            <a:avLst/>
          </a:prstGeom>
          <a:noFill/>
        </p:spPr>
        <p:txBody>
          <a:bodyPr wrap="none" rtlCol="0">
            <a:spAutoFit/>
          </a:bodyPr>
          <a:lstStyle/>
          <a:p>
            <a:r>
              <a:rPr lang="en-US" sz="2400" i="1" dirty="0">
                <a:ln w="0"/>
                <a:solidFill>
                  <a:srgbClr val="FF0000"/>
                </a:solidFill>
                <a:effectLst>
                  <a:outerShdw blurRad="38100" dist="25400" dir="5400000" algn="ctr" rotWithShape="0">
                    <a:srgbClr val="6E747A">
                      <a:alpha val="43000"/>
                    </a:srgbClr>
                  </a:outerShdw>
                </a:effectLst>
              </a:rPr>
              <a:t>Can’t build a Theory of Everything </a:t>
            </a:r>
          </a:p>
          <a:p>
            <a:r>
              <a:rPr lang="en-US" sz="2400" i="1" dirty="0">
                <a:ln w="0"/>
                <a:solidFill>
                  <a:srgbClr val="FF0000"/>
                </a:solidFill>
                <a:effectLst>
                  <a:outerShdw blurRad="38100" dist="25400" dir="5400000" algn="ctr" rotWithShape="0">
                    <a:srgbClr val="6E747A">
                      <a:alpha val="43000"/>
                    </a:srgbClr>
                  </a:outerShdw>
                </a:effectLst>
              </a:rPr>
              <a:t>before status of QCD is decided</a:t>
            </a:r>
          </a:p>
        </p:txBody>
      </p:sp>
      <p:pic>
        <p:nvPicPr>
          <p:cNvPr id="16" name="Picture 15" descr="CERN Director-General designated Prof. Mark Thomson has ...">
            <a:extLst>
              <a:ext uri="{FF2B5EF4-FFF2-40B4-BE49-F238E27FC236}">
                <a16:creationId xmlns:a16="http://schemas.microsoft.com/office/drawing/2014/main" id="{E988B78D-CCDD-1A49-F268-E0155AF71163}"/>
              </a:ext>
            </a:extLst>
          </p:cNvPr>
          <p:cNvPicPr>
            <a:picLocks noChangeAspect="1"/>
          </p:cNvPicPr>
          <p:nvPr/>
        </p:nvPicPr>
        <p:blipFill>
          <a:blip r:embed="rId11"/>
          <a:stretch>
            <a:fillRect/>
          </a:stretch>
        </p:blipFill>
        <p:spPr>
          <a:xfrm>
            <a:off x="5181601" y="4054175"/>
            <a:ext cx="2792072" cy="11661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737110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4" end="4"/>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 calcmode="lin" valueType="num">
                                      <p:cBhvr>
                                        <p:cTn id="1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5" end="5"/>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par>
                                <p:cTn id="35" presetID="53" presetClass="entr" presetSubtype="16" fill="hold" nodeType="withEffect">
                                  <p:stCondLst>
                                    <p:cond delay="0"/>
                                  </p:stCondLst>
                                  <p:childTnLst>
                                    <p:set>
                                      <p:cBhvr>
                                        <p:cTn id="36" dur="1" fill="hold">
                                          <p:stCondLst>
                                            <p:cond delay="0"/>
                                          </p:stCondLst>
                                        </p:cTn>
                                        <p:tgtEl>
                                          <p:spTgt spid="1026"/>
                                        </p:tgtEl>
                                        <p:attrNameLst>
                                          <p:attrName>style.visibility</p:attrName>
                                        </p:attrNameLst>
                                      </p:cBhvr>
                                      <p:to>
                                        <p:strVal val="visible"/>
                                      </p:to>
                                    </p:set>
                                    <p:anim calcmode="lin" valueType="num">
                                      <p:cBhvr>
                                        <p:cTn id="37" dur="500" fill="hold"/>
                                        <p:tgtEl>
                                          <p:spTgt spid="1026"/>
                                        </p:tgtEl>
                                        <p:attrNameLst>
                                          <p:attrName>ppt_w</p:attrName>
                                        </p:attrNameLst>
                                      </p:cBhvr>
                                      <p:tavLst>
                                        <p:tav tm="0">
                                          <p:val>
                                            <p:fltVal val="0"/>
                                          </p:val>
                                        </p:tav>
                                        <p:tav tm="100000">
                                          <p:val>
                                            <p:strVal val="#ppt_w"/>
                                          </p:val>
                                        </p:tav>
                                      </p:tavLst>
                                    </p:anim>
                                    <p:anim calcmode="lin" valueType="num">
                                      <p:cBhvr>
                                        <p:cTn id="38" dur="500" fill="hold"/>
                                        <p:tgtEl>
                                          <p:spTgt spid="1026"/>
                                        </p:tgtEl>
                                        <p:attrNameLst>
                                          <p:attrName>ppt_h</p:attrName>
                                        </p:attrNameLst>
                                      </p:cBhvr>
                                      <p:tavLst>
                                        <p:tav tm="0">
                                          <p:val>
                                            <p:fltVal val="0"/>
                                          </p:val>
                                        </p:tav>
                                        <p:tav tm="100000">
                                          <p:val>
                                            <p:strVal val="#ppt_h"/>
                                          </p:val>
                                        </p:tav>
                                      </p:tavLst>
                                    </p:anim>
                                    <p:animEffect transition="in" filter="fade">
                                      <p:cBhvr>
                                        <p:cTn id="39" dur="500"/>
                                        <p:tgtEl>
                                          <p:spTgt spid="1026"/>
                                        </p:tgtEl>
                                      </p:cBhvr>
                                    </p:animEffect>
                                  </p:childTnLst>
                                </p:cTn>
                              </p:par>
                              <p:par>
                                <p:cTn id="40" presetID="53" presetClass="entr" presetSubtype="16"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Effect transition="in" filter="fade">
                                      <p:cBhvr>
                                        <p:cTn id="49" dur="500"/>
                                        <p:tgtEl>
                                          <p:spTgt spid="9"/>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par>
                                <p:cTn id="60" presetID="25"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65" dur="1000" fill="hold"/>
                                        <p:tgtEl>
                                          <p:spTgt spid="15"/>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9412A-754B-2D96-8C01-3FAF6F5D71BE}"/>
            </a:ext>
          </a:extLst>
        </p:cNvPr>
        <p:cNvGrpSpPr/>
        <p:nvPr/>
      </p:nvGrpSpPr>
      <p:grpSpPr>
        <a:xfrm>
          <a:off x="0" y="0"/>
          <a:ext cx="0" cy="0"/>
          <a:chOff x="0" y="0"/>
          <a:chExt cx="0" cy="0"/>
        </a:xfrm>
      </p:grpSpPr>
      <p:pic>
        <p:nvPicPr>
          <p:cNvPr id="6" name="Picture 5" descr="A picture containing black, nature, night sky&#10;&#10;Description automatically generated">
            <a:extLst>
              <a:ext uri="{FF2B5EF4-FFF2-40B4-BE49-F238E27FC236}">
                <a16:creationId xmlns:a16="http://schemas.microsoft.com/office/drawing/2014/main" id="{2F163F4B-D0AA-42EF-A3AE-3F1F85E5C2B8}"/>
              </a:ext>
            </a:extLst>
          </p:cNvPr>
          <p:cNvPicPr>
            <a:picLocks noChangeAspect="1"/>
          </p:cNvPicPr>
          <p:nvPr/>
        </p:nvPicPr>
        <p:blipFill rotWithShape="1">
          <a:blip r:embed="rId2">
            <a:extLst>
              <a:ext uri="{28A0092B-C50C-407E-A947-70E740481C1C}">
                <a14:useLocalDpi xmlns:a14="http://schemas.microsoft.com/office/drawing/2010/main" val="0"/>
              </a:ext>
            </a:extLst>
          </a:blip>
          <a:srcRect t="16203" b="4292"/>
          <a:stretch/>
        </p:blipFill>
        <p:spPr>
          <a:xfrm>
            <a:off x="20" y="10"/>
            <a:ext cx="12191980" cy="6857990"/>
          </a:xfrm>
          <a:prstGeom prst="rect">
            <a:avLst/>
          </a:prstGeom>
          <a:noFill/>
        </p:spPr>
      </p:pic>
      <p:sp>
        <p:nvSpPr>
          <p:cNvPr id="2" name="Date Placeholder 1" hidden="1">
            <a:extLst>
              <a:ext uri="{FF2B5EF4-FFF2-40B4-BE49-F238E27FC236}">
                <a16:creationId xmlns:a16="http://schemas.microsoft.com/office/drawing/2014/main" id="{C016BA92-AE0D-E82A-82FD-CEA2650F4554}"/>
              </a:ext>
            </a:extLst>
          </p:cNvPr>
          <p:cNvSpPr>
            <a:spLocks noGrp="1"/>
          </p:cNvSpPr>
          <p:nvPr>
            <p:ph type="dt" sz="half" idx="10"/>
          </p:nvPr>
        </p:nvSpPr>
        <p:spPr/>
        <p:txBody>
          <a:bodyPr/>
          <a:lstStyle/>
          <a:p>
            <a:pPr>
              <a:spcAft>
                <a:spcPts val="600"/>
              </a:spcAft>
            </a:pPr>
            <a:r>
              <a:rPr lang="en-US"/>
              <a:t>.                                                   NSTAR 26 Sevilla 2026 Sep 7 – 11                           (34)</a:t>
            </a:r>
          </a:p>
        </p:txBody>
      </p:sp>
      <p:sp>
        <p:nvSpPr>
          <p:cNvPr id="3" name="Footer Placeholder 2">
            <a:extLst>
              <a:ext uri="{FF2B5EF4-FFF2-40B4-BE49-F238E27FC236}">
                <a16:creationId xmlns:a16="http://schemas.microsoft.com/office/drawing/2014/main" id="{08C2FF8D-97C8-B8B3-07F5-5AA0078CEB89}"/>
              </a:ext>
            </a:extLst>
          </p:cNvPr>
          <p:cNvSpPr>
            <a:spLocks noGrp="1"/>
          </p:cNvSpPr>
          <p:nvPr>
            <p:ph type="ftr" sz="quarter" idx="11"/>
          </p:nvPr>
        </p:nvSpPr>
        <p:spPr/>
        <p:txBody>
          <a:bodyPr/>
          <a:lstStyle/>
          <a:p>
            <a:pPr>
              <a:spcAft>
                <a:spcPts val="600"/>
              </a:spcAft>
            </a:pPr>
            <a:r>
              <a:rPr lang="en-US"/>
              <a:t>Craig Roberts: cdroberts@nju.edu.cn  482 .. 26/09/07 ..."Insights into N Resonances using CSMs"</a:t>
            </a:r>
          </a:p>
        </p:txBody>
      </p:sp>
      <p:sp>
        <p:nvSpPr>
          <p:cNvPr id="4" name="Slide Number Placeholder 3" hidden="1">
            <a:extLst>
              <a:ext uri="{FF2B5EF4-FFF2-40B4-BE49-F238E27FC236}">
                <a16:creationId xmlns:a16="http://schemas.microsoft.com/office/drawing/2014/main" id="{17269534-6032-5FFB-C6C6-F5C9622386B7}"/>
              </a:ext>
            </a:extLst>
          </p:cNvPr>
          <p:cNvSpPr>
            <a:spLocks noGrp="1"/>
          </p:cNvSpPr>
          <p:nvPr>
            <p:ph type="sldNum" sz="quarter" idx="12"/>
          </p:nvPr>
        </p:nvSpPr>
        <p:spPr/>
        <p:txBody>
          <a:bodyPr/>
          <a:lstStyle/>
          <a:p>
            <a:pPr>
              <a:spcAft>
                <a:spcPts val="600"/>
              </a:spcAft>
            </a:pPr>
            <a:fld id="{87034D8C-3CB4-402A-BC46-2AB14C0FE90A}" type="slidenum">
              <a:rPr lang="en-US" smtClean="0"/>
              <a:pPr>
                <a:spcAft>
                  <a:spcPts val="600"/>
                </a:spcAft>
              </a:pPr>
              <a:t>5</a:t>
            </a:fld>
            <a:endParaRPr lang="en-US"/>
          </a:p>
        </p:txBody>
      </p:sp>
      <p:pic>
        <p:nvPicPr>
          <p:cNvPr id="5" name="Picture 4" descr="A picture containing drawing, food&#10;&#10;Description automatically generated">
            <a:extLst>
              <a:ext uri="{FF2B5EF4-FFF2-40B4-BE49-F238E27FC236}">
                <a16:creationId xmlns:a16="http://schemas.microsoft.com/office/drawing/2014/main" id="{8D274345-7102-9BA2-D32F-670E16B63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800" y="2362200"/>
            <a:ext cx="5010150" cy="3907917"/>
          </a:xfrm>
          <a:prstGeom prst="rect">
            <a:avLst/>
          </a:prstGeom>
        </p:spPr>
      </p:pic>
      <p:sp>
        <p:nvSpPr>
          <p:cNvPr id="7" name="TextBox 6">
            <a:extLst>
              <a:ext uri="{FF2B5EF4-FFF2-40B4-BE49-F238E27FC236}">
                <a16:creationId xmlns:a16="http://schemas.microsoft.com/office/drawing/2014/main" id="{68D2A662-B330-FBA8-316A-339650D85254}"/>
              </a:ext>
            </a:extLst>
          </p:cNvPr>
          <p:cNvSpPr txBox="1"/>
          <p:nvPr/>
        </p:nvSpPr>
        <p:spPr>
          <a:xfrm>
            <a:off x="4826469" y="6333254"/>
            <a:ext cx="2824812" cy="523220"/>
          </a:xfrm>
          <a:prstGeom prst="rect">
            <a:avLst/>
          </a:prstGeom>
          <a:noFill/>
        </p:spPr>
        <p:txBody>
          <a:bodyPr wrap="none" rtlCol="0">
            <a:spAutoFit/>
          </a:bodyPr>
          <a:lstStyle/>
          <a:p>
            <a:r>
              <a:rPr lang="en-AU" sz="2800" i="1" dirty="0">
                <a:ln w="0"/>
                <a:solidFill>
                  <a:schemeClr val="bg1"/>
                </a:solidFill>
                <a:effectLst>
                  <a:outerShdw blurRad="38100" dist="25400" dir="5400000" algn="ctr" rotWithShape="0">
                    <a:srgbClr val="6E747A">
                      <a:alpha val="43000"/>
                    </a:srgbClr>
                  </a:outerShdw>
                </a:effectLst>
              </a:rPr>
              <a:t>In the Beginning…</a:t>
            </a:r>
          </a:p>
        </p:txBody>
      </p:sp>
      <p:sp>
        <p:nvSpPr>
          <p:cNvPr id="8" name="Subtitle 1">
            <a:extLst>
              <a:ext uri="{FF2B5EF4-FFF2-40B4-BE49-F238E27FC236}">
                <a16:creationId xmlns:a16="http://schemas.microsoft.com/office/drawing/2014/main" id="{2D10851E-5133-2552-2B1B-BAF16F737C49}"/>
              </a:ext>
            </a:extLst>
          </p:cNvPr>
          <p:cNvSpPr txBox="1">
            <a:spLocks/>
          </p:cNvSpPr>
          <p:nvPr/>
        </p:nvSpPr>
        <p:spPr bwMode="auto">
          <a:xfrm>
            <a:off x="1019175" y="0"/>
            <a:ext cx="10439400" cy="165043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1F497D"/>
              </a:buClr>
              <a:buFont typeface="Wingdings" pitchFamily="2" charset="2"/>
              <a:buNone/>
              <a:defRPr>
                <a:solidFill>
                  <a:schemeClr val="tx1"/>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1600">
                <a:solidFill>
                  <a:schemeClr val="tx1"/>
                </a:solidFill>
                <a:latin typeface="+mn-lt"/>
              </a:defRPr>
            </a:lvl2pPr>
            <a:lvl3pPr marL="1143000" indent="-228600" algn="l" rtl="0" eaLnBrk="1" fontAlgn="base" hangingPunct="1">
              <a:spcBef>
                <a:spcPct val="20000"/>
              </a:spcBef>
              <a:spcAft>
                <a:spcPct val="0"/>
              </a:spcAft>
              <a:buClr>
                <a:srgbClr val="1F497D"/>
              </a:buClr>
              <a:buChar char="•"/>
              <a:defRPr sz="1400">
                <a:solidFill>
                  <a:schemeClr val="tx1"/>
                </a:solidFill>
                <a:latin typeface="+mn-lt"/>
              </a:defRPr>
            </a:lvl3pPr>
            <a:lvl4pPr marL="1600200" indent="-228600" algn="l" rtl="0" eaLnBrk="1" fontAlgn="base" hangingPunct="1">
              <a:spcBef>
                <a:spcPct val="20000"/>
              </a:spcBef>
              <a:spcAft>
                <a:spcPct val="0"/>
              </a:spcAft>
              <a:buClr>
                <a:srgbClr val="1F497D"/>
              </a:buClr>
              <a:buChar char="–"/>
              <a:defRPr sz="1400">
                <a:solidFill>
                  <a:schemeClr val="tx1"/>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pPr algn="ctr"/>
            <a:r>
              <a:rPr lang="en-US" sz="7200" b="1" dirty="0">
                <a:solidFill>
                  <a:schemeClr val="accent6">
                    <a:lumMod val="60000"/>
                    <a:lumOff val="40000"/>
                  </a:schemeClr>
                </a:solidFill>
                <a:latin typeface="Freestyle Script" panose="030804020302050B0404" pitchFamily="66" charset="0"/>
              </a:rPr>
              <a:t>Origin of Mass: The Frontier of Physics</a:t>
            </a:r>
            <a:endParaRPr lang="en-GB" sz="7200" kern="0" dirty="0">
              <a:solidFill>
                <a:schemeClr val="accent6">
                  <a:lumMod val="60000"/>
                  <a:lumOff val="40000"/>
                </a:schemeClr>
              </a:solidFill>
              <a:latin typeface="Freestyle Script" panose="030804020302050B0404" pitchFamily="66" charset="0"/>
            </a:endParaRPr>
          </a:p>
        </p:txBody>
      </p:sp>
    </p:spTree>
    <p:extLst>
      <p:ext uri="{BB962C8B-B14F-4D97-AF65-F5344CB8AC3E}">
        <p14:creationId xmlns:p14="http://schemas.microsoft.com/office/powerpoint/2010/main" val="326257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Effect transition="in" filter="fade">
                                      <p:cBhvr>
                                        <p:cTn id="14" dur="1000"/>
                                        <p:tgtEl>
                                          <p:spTgt spid="5"/>
                                        </p:tgtEl>
                                      </p:cBhvr>
                                    </p:animEffect>
                                  </p:childTnLst>
                                </p:cTn>
                              </p:par>
                              <p:par>
                                <p:cTn id="15" presetID="6"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6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C03EC-CBF2-41E0-9F83-DE9B30B64046}"/>
              </a:ext>
            </a:extLst>
          </p:cNvPr>
          <p:cNvSpPr>
            <a:spLocks noGrp="1"/>
          </p:cNvSpPr>
          <p:nvPr>
            <p:ph type="title"/>
          </p:nvPr>
        </p:nvSpPr>
        <p:spPr/>
        <p:txBody>
          <a:bodyPr/>
          <a:lstStyle/>
          <a:p>
            <a:pPr algn="ctr"/>
            <a:r>
              <a:rPr lang="en-GB" sz="3600" b="0" i="1" dirty="0">
                <a:ln w="0"/>
                <a:solidFill>
                  <a:schemeClr val="accent1"/>
                </a:solidFill>
                <a:effectLst>
                  <a:outerShdw blurRad="38100" dist="25400" dir="5400000" algn="ctr" rotWithShape="0">
                    <a:srgbClr val="6E747A">
                      <a:alpha val="43000"/>
                    </a:srgbClr>
                  </a:outerShdw>
                </a:effectLst>
              </a:rPr>
              <a:t>Ancient History</a:t>
            </a:r>
            <a:endParaRPr lang="en-US" sz="3200" b="0" i="1" dirty="0">
              <a:ln w="0"/>
              <a:solidFill>
                <a:schemeClr val="accent1"/>
              </a:solidFill>
              <a:effectLst>
                <a:outerShdw blurRad="38100" dist="25400" dir="5400000" algn="ctr" rotWithShape="0">
                  <a:srgbClr val="6E747A">
                    <a:alpha val="43000"/>
                  </a:srgbClr>
                </a:outerShdw>
              </a:effectLst>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6F1F72F-3358-490B-95EC-44A85623D25D}"/>
                  </a:ext>
                </a:extLst>
              </p:cNvPr>
              <p:cNvSpPr>
                <a:spLocks noGrp="1"/>
              </p:cNvSpPr>
              <p:nvPr>
                <p:ph idx="1"/>
              </p:nvPr>
            </p:nvSpPr>
            <p:spPr/>
            <p:txBody>
              <a:bodyPr/>
              <a:lstStyle/>
              <a:p>
                <a14:m>
                  <m:oMath xmlns:m="http://schemas.openxmlformats.org/officeDocument/2006/math">
                    <m:r>
                      <a:rPr lang="en-AU" sz="2400" b="0" i="1" smtClean="0">
                        <a:solidFill>
                          <a:schemeClr val="accent1">
                            <a:lumMod val="50000"/>
                          </a:schemeClr>
                        </a:solidFill>
                        <a:latin typeface="Cambria Math" panose="02040503050406030204" pitchFamily="18" charset="0"/>
                      </a:rPr>
                      <m:t>≈</m:t>
                    </m:r>
                  </m:oMath>
                </a14:m>
                <a:r>
                  <a:rPr lang="en-US" sz="2400" dirty="0">
                    <a:solidFill>
                      <a:schemeClr val="accent1">
                        <a:lumMod val="50000"/>
                      </a:schemeClr>
                    </a:solidFill>
                  </a:rPr>
                  <a:t> 45 years ago </a:t>
                </a:r>
              </a:p>
              <a:p>
                <a:pPr marL="400050" lvl="1" indent="0">
                  <a:buNone/>
                </a:pPr>
                <a:r>
                  <a:rPr lang="en-US" sz="2200" i="1" dirty="0">
                    <a:solidFill>
                      <a:schemeClr val="accent1">
                        <a:lumMod val="50000"/>
                      </a:schemeClr>
                    </a:solidFill>
                  </a:rPr>
                  <a:t>Dynamical mass generation in continuum quantum chromodynamics, </a:t>
                </a:r>
              </a:p>
              <a:p>
                <a:pPr marL="400050" lvl="1" indent="0">
                  <a:spcBef>
                    <a:spcPts val="0"/>
                  </a:spcBef>
                  <a:buNone/>
                </a:pPr>
                <a:r>
                  <a:rPr lang="en-US" sz="2200" dirty="0">
                    <a:solidFill>
                      <a:schemeClr val="accent1">
                        <a:lumMod val="50000"/>
                      </a:schemeClr>
                    </a:solidFill>
                  </a:rPr>
                  <a:t>J.M. Cornwall, Phys. Rev. D </a:t>
                </a:r>
                <a:r>
                  <a:rPr lang="en-US" sz="2200" b="1" dirty="0">
                    <a:solidFill>
                      <a:schemeClr val="accent1">
                        <a:lumMod val="50000"/>
                      </a:schemeClr>
                    </a:solidFill>
                  </a:rPr>
                  <a:t>26 (</a:t>
                </a:r>
                <a:r>
                  <a:rPr lang="en-US" sz="2200" dirty="0">
                    <a:solidFill>
                      <a:schemeClr val="accent1">
                        <a:lumMod val="50000"/>
                      </a:schemeClr>
                    </a:solidFill>
                  </a:rPr>
                  <a:t>1981) 1453 … </a:t>
                </a:r>
                <a14:m>
                  <m:oMath xmlns:m="http://schemas.openxmlformats.org/officeDocument/2006/math">
                    <m:r>
                      <a:rPr lang="en-AU" sz="2200" b="0" i="1" smtClean="0">
                        <a:solidFill>
                          <a:schemeClr val="accent1">
                            <a:lumMod val="50000"/>
                          </a:schemeClr>
                        </a:solidFill>
                        <a:latin typeface="Cambria Math" panose="02040503050406030204" pitchFamily="18" charset="0"/>
                      </a:rPr>
                      <m:t>&gt;</m:t>
                    </m:r>
                    <m:r>
                      <a:rPr lang="en-GB" sz="2200" b="0" i="1" smtClean="0">
                        <a:solidFill>
                          <a:schemeClr val="accent1">
                            <a:lumMod val="50000"/>
                          </a:schemeClr>
                        </a:solidFill>
                        <a:latin typeface="Cambria Math" panose="02040503050406030204" pitchFamily="18" charset="0"/>
                      </a:rPr>
                      <m:t>1100</m:t>
                    </m:r>
                  </m:oMath>
                </a14:m>
                <a:r>
                  <a:rPr lang="en-US" sz="2200" dirty="0">
                    <a:solidFill>
                      <a:schemeClr val="accent1">
                        <a:lumMod val="50000"/>
                      </a:schemeClr>
                    </a:solidFill>
                  </a:rPr>
                  <a:t> citations </a:t>
                </a:r>
              </a:p>
              <a:p>
                <a:r>
                  <a:rPr lang="en-US" sz="2400" dirty="0">
                    <a:solidFill>
                      <a:schemeClr val="accent1">
                        <a:lumMod val="50000"/>
                      </a:schemeClr>
                    </a:solidFill>
                  </a:rPr>
                  <a:t>Owing to strong self-interactions, gluon </a:t>
                </a:r>
                <a:r>
                  <a:rPr lang="en-US" sz="2400" dirty="0" err="1">
                    <a:solidFill>
                      <a:schemeClr val="accent1">
                        <a:lumMod val="50000"/>
                      </a:schemeClr>
                    </a:solidFill>
                  </a:rPr>
                  <a:t>partons</a:t>
                </a:r>
                <a:r>
                  <a:rPr lang="en-US" sz="2400" dirty="0">
                    <a:solidFill>
                      <a:schemeClr val="accent1">
                        <a:lumMod val="50000"/>
                      </a:schemeClr>
                    </a:solidFill>
                  </a:rPr>
                  <a:t> </a:t>
                </a:r>
                <a14:m>
                  <m:oMath xmlns:m="http://schemas.openxmlformats.org/officeDocument/2006/math">
                    <m:r>
                      <a:rPr lang="en-GB" sz="2400" b="0" i="1" dirty="0" smtClean="0">
                        <a:solidFill>
                          <a:schemeClr val="accent1">
                            <a:lumMod val="50000"/>
                          </a:schemeClr>
                        </a:solidFill>
                        <a:latin typeface="Cambria Math" panose="02040503050406030204" pitchFamily="18" charset="0"/>
                      </a:rPr>
                      <m:t>⇒</m:t>
                    </m:r>
                  </m:oMath>
                </a14:m>
                <a:r>
                  <a:rPr lang="en-US" sz="2400" dirty="0">
                    <a:solidFill>
                      <a:schemeClr val="accent1">
                        <a:lumMod val="50000"/>
                      </a:schemeClr>
                    </a:solidFill>
                  </a:rPr>
                  <a:t> gluon quasiparticles, </a:t>
                </a:r>
              </a:p>
              <a:p>
                <a:pPr marL="0" indent="0">
                  <a:spcBef>
                    <a:spcPts val="0"/>
                  </a:spcBef>
                  <a:buNone/>
                </a:pPr>
                <a:r>
                  <a:rPr lang="en-US" sz="2400" dirty="0">
                    <a:solidFill>
                      <a:schemeClr val="accent1">
                        <a:lumMod val="50000"/>
                      </a:schemeClr>
                    </a:solidFill>
                  </a:rPr>
                  <a:t>	described by a mass function that is large at infrared momenta</a:t>
                </a:r>
              </a:p>
              <a:p>
                <a:endParaRPr lang="en-US" dirty="0"/>
              </a:p>
            </p:txBody>
          </p:sp>
        </mc:Choice>
        <mc:Fallback xmlns="">
          <p:sp>
            <p:nvSpPr>
              <p:cNvPr id="3" name="Content Placeholder 2">
                <a:extLst>
                  <a:ext uri="{FF2B5EF4-FFF2-40B4-BE49-F238E27FC236}">
                    <a16:creationId xmlns:a16="http://schemas.microsoft.com/office/drawing/2014/main" id="{76F1F72F-3358-490B-95EC-44A85623D25D}"/>
                  </a:ext>
                </a:extLst>
              </p:cNvPr>
              <p:cNvSpPr>
                <a:spLocks noGrp="1" noRot="1" noChangeAspect="1" noMove="1" noResize="1" noEditPoints="1" noAdjustHandles="1" noChangeArrowheads="1" noChangeShapeType="1" noTextEdit="1"/>
              </p:cNvSpPr>
              <p:nvPr>
                <p:ph idx="1"/>
              </p:nvPr>
            </p:nvSpPr>
            <p:spPr>
              <a:blipFill>
                <a:blip r:embed="rId3"/>
                <a:stretch>
                  <a:fillRect l="-722" t="-1078"/>
                </a:stretch>
              </a:blipFill>
            </p:spPr>
            <p:txBody>
              <a:bodyPr/>
              <a:lstStyle/>
              <a:p>
                <a:r>
                  <a:rPr lang="en-AU">
                    <a:noFill/>
                  </a:rPr>
                  <a:t> </a:t>
                </a:r>
              </a:p>
            </p:txBody>
          </p:sp>
        </mc:Fallback>
      </mc:AlternateContent>
      <p:sp>
        <p:nvSpPr>
          <p:cNvPr id="4" name="Date Placeholder 3">
            <a:extLst>
              <a:ext uri="{FF2B5EF4-FFF2-40B4-BE49-F238E27FC236}">
                <a16:creationId xmlns:a16="http://schemas.microsoft.com/office/drawing/2014/main" id="{E451D4CE-A8F9-4B06-8C67-BCF7DCD98C56}"/>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833AE176-565E-4537-98CA-9812B2D03D94}"/>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BA01EFA2-3997-479D-8C21-94B4D8B8319A}"/>
              </a:ext>
            </a:extLst>
          </p:cNvPr>
          <p:cNvSpPr>
            <a:spLocks noGrp="1"/>
          </p:cNvSpPr>
          <p:nvPr>
            <p:ph type="sldNum" sz="quarter" idx="12"/>
          </p:nvPr>
        </p:nvSpPr>
        <p:spPr/>
        <p:txBody>
          <a:bodyPr/>
          <a:lstStyle/>
          <a:p>
            <a:fld id="{87034D8C-3CB4-402A-BC46-2AB14C0FE90A}" type="slidenum">
              <a:rPr lang="en-US" smtClean="0"/>
              <a:pPr/>
              <a:t>6</a:t>
            </a:fld>
            <a:endParaRPr lang="en-US"/>
          </a:p>
        </p:txBody>
      </p:sp>
      <p:pic>
        <p:nvPicPr>
          <p:cNvPr id="7" name="Picture 6" descr="3gluon4gluon.gif">
            <a:extLst>
              <a:ext uri="{FF2B5EF4-FFF2-40B4-BE49-F238E27FC236}">
                <a16:creationId xmlns:a16="http://schemas.microsoft.com/office/drawing/2014/main" id="{DE46E9F2-A2FF-4232-90C8-C5C91296B02B}"/>
              </a:ext>
            </a:extLst>
          </p:cNvPr>
          <p:cNvPicPr>
            <a:picLocks noChangeAspect="1"/>
          </p:cNvPicPr>
          <p:nvPr/>
        </p:nvPicPr>
        <p:blipFill>
          <a:blip r:embed="rId4" cstate="print"/>
          <a:stretch>
            <a:fillRect/>
          </a:stretch>
        </p:blipFill>
        <p:spPr>
          <a:xfrm rot="5400000">
            <a:off x="9782909" y="2332892"/>
            <a:ext cx="3294183" cy="1219199"/>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08873176-5E4C-4EEF-BC48-8F9E8067F3E7}"/>
              </a:ext>
            </a:extLst>
          </p:cNvPr>
          <p:cNvSpPr txBox="1"/>
          <p:nvPr/>
        </p:nvSpPr>
        <p:spPr>
          <a:xfrm>
            <a:off x="9584812" y="1834072"/>
            <a:ext cx="1535805" cy="369332"/>
          </a:xfrm>
          <a:prstGeom prst="rect">
            <a:avLst/>
          </a:prstGeom>
          <a:noFill/>
        </p:spPr>
        <p:txBody>
          <a:bodyPr wrap="none" rtlCol="0">
            <a:spAutoFit/>
          </a:bodyPr>
          <a:lstStyle/>
          <a:p>
            <a:r>
              <a:rPr lang="en-US" dirty="0">
                <a:solidFill>
                  <a:srgbClr val="FF0000"/>
                </a:solidFill>
              </a:rPr>
              <a:t>3-gluon vertex</a:t>
            </a:r>
          </a:p>
        </p:txBody>
      </p:sp>
      <p:sp>
        <p:nvSpPr>
          <p:cNvPr id="9" name="TextBox 8">
            <a:extLst>
              <a:ext uri="{FF2B5EF4-FFF2-40B4-BE49-F238E27FC236}">
                <a16:creationId xmlns:a16="http://schemas.microsoft.com/office/drawing/2014/main" id="{5BA01342-9569-4E83-9190-49D1B9C2871F}"/>
              </a:ext>
            </a:extLst>
          </p:cNvPr>
          <p:cNvSpPr txBox="1"/>
          <p:nvPr/>
        </p:nvSpPr>
        <p:spPr>
          <a:xfrm>
            <a:off x="9614164" y="3655175"/>
            <a:ext cx="1535805" cy="369332"/>
          </a:xfrm>
          <a:prstGeom prst="rect">
            <a:avLst/>
          </a:prstGeom>
          <a:noFill/>
        </p:spPr>
        <p:txBody>
          <a:bodyPr wrap="none" rtlCol="0">
            <a:spAutoFit/>
          </a:bodyPr>
          <a:lstStyle/>
          <a:p>
            <a:r>
              <a:rPr lang="en-US" dirty="0">
                <a:solidFill>
                  <a:srgbClr val="FF0000"/>
                </a:solidFill>
              </a:rPr>
              <a:t>4-gluon vertex</a:t>
            </a:r>
          </a:p>
        </p:txBody>
      </p:sp>
      <p:pic>
        <p:nvPicPr>
          <p:cNvPr id="10" name="Picture 9" descr="A screenshot of a cell phone&#10;&#10;Description automatically generated">
            <a:extLst>
              <a:ext uri="{FF2B5EF4-FFF2-40B4-BE49-F238E27FC236}">
                <a16:creationId xmlns:a16="http://schemas.microsoft.com/office/drawing/2014/main" id="{17C094B5-E572-4E68-BB93-B3D343F0F91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4361" y="3657600"/>
            <a:ext cx="4034633" cy="2648960"/>
          </a:xfrm>
          <a:prstGeom prst="rect">
            <a:avLst/>
          </a:prstGeom>
        </p:spPr>
      </p:pic>
      <p:sp>
        <p:nvSpPr>
          <p:cNvPr id="11" name="TextBox 10">
            <a:extLst>
              <a:ext uri="{FF2B5EF4-FFF2-40B4-BE49-F238E27FC236}">
                <a16:creationId xmlns:a16="http://schemas.microsoft.com/office/drawing/2014/main" id="{4375B9A6-F3B7-44A2-8757-5B481C8A3BF0}"/>
              </a:ext>
            </a:extLst>
          </p:cNvPr>
          <p:cNvSpPr txBox="1"/>
          <p:nvPr/>
        </p:nvSpPr>
        <p:spPr>
          <a:xfrm>
            <a:off x="2598585" y="4458809"/>
            <a:ext cx="1697568" cy="830997"/>
          </a:xfrm>
          <a:prstGeom prst="rect">
            <a:avLst/>
          </a:prstGeom>
          <a:noFill/>
        </p:spPr>
        <p:txBody>
          <a:bodyPr wrap="square" rtlCol="0">
            <a:spAutoFit/>
          </a:bodyPr>
          <a:lstStyle/>
          <a:p>
            <a:r>
              <a:rPr lang="en-GB" sz="1600" dirty="0">
                <a:solidFill>
                  <a:srgbClr val="0070C0"/>
                </a:solidFill>
              </a:rPr>
              <a:t>Gluon propagator … </a:t>
            </a:r>
            <a:r>
              <a:rPr lang="en-US" sz="1600" dirty="0">
                <a:solidFill>
                  <a:srgbClr val="0070C0"/>
                </a:solidFill>
              </a:rPr>
              <a:t>c</a:t>
            </a:r>
            <a:r>
              <a:rPr lang="en-GB" sz="1600" dirty="0" err="1">
                <a:solidFill>
                  <a:srgbClr val="0070C0"/>
                </a:solidFill>
              </a:rPr>
              <a:t>ontinuum</a:t>
            </a:r>
            <a:r>
              <a:rPr lang="en-GB" sz="1600" dirty="0">
                <a:solidFill>
                  <a:srgbClr val="0070C0"/>
                </a:solidFill>
              </a:rPr>
              <a:t> and lattice QCD agree</a:t>
            </a:r>
            <a:endParaRPr lang="en-US" sz="1600" dirty="0">
              <a:solidFill>
                <a:srgbClr val="0070C0"/>
              </a:solidFill>
            </a:endParaRPr>
          </a:p>
        </p:txBody>
      </p:sp>
      <p:sp>
        <p:nvSpPr>
          <p:cNvPr id="12" name="TextBox 11">
            <a:extLst>
              <a:ext uri="{FF2B5EF4-FFF2-40B4-BE49-F238E27FC236}">
                <a16:creationId xmlns:a16="http://schemas.microsoft.com/office/drawing/2014/main" id="{FC432FE2-BF44-4A81-A5E4-5B9ABE40CC45}"/>
              </a:ext>
            </a:extLst>
          </p:cNvPr>
          <p:cNvSpPr txBox="1"/>
          <p:nvPr/>
        </p:nvSpPr>
        <p:spPr>
          <a:xfrm>
            <a:off x="5213083" y="4009129"/>
            <a:ext cx="3626117" cy="1754326"/>
          </a:xfrm>
          <a:prstGeom prst="rect">
            <a:avLst/>
          </a:prstGeom>
          <a:noFill/>
        </p:spPr>
        <p:txBody>
          <a:bodyPr wrap="square" rtlCol="0">
            <a:spAutoFit/>
          </a:bodyPr>
          <a:lstStyle/>
          <a:p>
            <a:r>
              <a:rPr lang="en-GB" i="1" dirty="0">
                <a:solidFill>
                  <a:srgbClr val="008000"/>
                </a:solidFill>
              </a:rPr>
              <a:t>Truly </a:t>
            </a:r>
            <a:r>
              <a:rPr lang="en-GB" u="sng" dirty="0">
                <a:solidFill>
                  <a:srgbClr val="008000"/>
                </a:solidFill>
              </a:rPr>
              <a:t>mass from nothing</a:t>
            </a:r>
            <a:r>
              <a:rPr lang="en-GB" i="1" dirty="0">
                <a:solidFill>
                  <a:srgbClr val="008000"/>
                </a:solidFill>
              </a:rPr>
              <a:t> </a:t>
            </a:r>
          </a:p>
          <a:p>
            <a:r>
              <a:rPr lang="en-GB" i="1" dirty="0">
                <a:solidFill>
                  <a:srgbClr val="008000"/>
                </a:solidFill>
              </a:rPr>
              <a:t>An interacting theory, written in terms of massless gluon fields, produces dressed gluon fields that are characterised by a mass function that is large at infrared momenta </a:t>
            </a:r>
            <a:endParaRPr lang="en-US" i="1" dirty="0">
              <a:solidFill>
                <a:srgbClr val="008000"/>
              </a:solidFill>
            </a:endParaRPr>
          </a:p>
        </p:txBody>
      </p:sp>
      <p:sp>
        <p:nvSpPr>
          <p:cNvPr id="13" name="TextBox 12">
            <a:extLst>
              <a:ext uri="{FF2B5EF4-FFF2-40B4-BE49-F238E27FC236}">
                <a16:creationId xmlns:a16="http://schemas.microsoft.com/office/drawing/2014/main" id="{188B8402-6667-4B6D-81E6-D21AB5F5984F}"/>
              </a:ext>
            </a:extLst>
          </p:cNvPr>
          <p:cNvSpPr txBox="1"/>
          <p:nvPr/>
        </p:nvSpPr>
        <p:spPr>
          <a:xfrm>
            <a:off x="8610600" y="4572000"/>
            <a:ext cx="3626117" cy="1646605"/>
          </a:xfrm>
          <a:prstGeom prst="rect">
            <a:avLst/>
          </a:prstGeom>
          <a:noFill/>
        </p:spPr>
        <p:txBody>
          <a:bodyPr wrap="square" rtlCol="0">
            <a:spAutoFit/>
          </a:bodyPr>
          <a:lstStyle/>
          <a:p>
            <a:pPr marL="342900" indent="-342900">
              <a:buFont typeface="Wingdings" panose="05000000000000000000" pitchFamily="2" charset="2"/>
              <a:buChar char="ü"/>
            </a:pPr>
            <a:r>
              <a:rPr lang="en-GB" sz="2400" i="1" dirty="0">
                <a:ln w="0"/>
                <a:solidFill>
                  <a:schemeClr val="accent1"/>
                </a:solidFill>
                <a:effectLst>
                  <a:outerShdw blurRad="38100" dist="25400" dir="5400000" algn="ctr" rotWithShape="0">
                    <a:srgbClr val="6E747A">
                      <a:alpha val="43000"/>
                    </a:srgbClr>
                  </a:outerShdw>
                </a:effectLst>
              </a:rPr>
              <a:t>QCD fact</a:t>
            </a:r>
          </a:p>
          <a:p>
            <a:pPr marL="342900" indent="-342900">
              <a:buFont typeface="Wingdings" panose="05000000000000000000" pitchFamily="2" charset="2"/>
              <a:buChar char="ü"/>
            </a:pPr>
            <a:r>
              <a:rPr lang="en-GB" sz="2400" i="1" dirty="0">
                <a:ln w="0"/>
                <a:solidFill>
                  <a:schemeClr val="accent1"/>
                </a:solidFill>
                <a:effectLst>
                  <a:outerShdw blurRad="38100" dist="25400" dir="5400000" algn="ctr" rotWithShape="0">
                    <a:srgbClr val="6E747A">
                      <a:alpha val="43000"/>
                    </a:srgbClr>
                  </a:outerShdw>
                </a:effectLst>
              </a:rPr>
              <a:t>Continuum theory and lattice simulations agree</a:t>
            </a:r>
          </a:p>
          <a:p>
            <a:pPr marL="342900" indent="-342900">
              <a:spcBef>
                <a:spcPts val="600"/>
              </a:spcBef>
              <a:buFont typeface="Wingdings" panose="05000000000000000000" pitchFamily="2" charset="2"/>
              <a:buChar char="ü"/>
            </a:pPr>
            <a:r>
              <a:rPr lang="en-GB" sz="2400" i="1" dirty="0">
                <a:ln w="0"/>
                <a:solidFill>
                  <a:schemeClr val="accent1"/>
                </a:solidFill>
                <a:effectLst>
                  <a:outerShdw blurRad="38100" dist="25400" dir="5400000" algn="ctr" rotWithShape="0">
                    <a:srgbClr val="6E747A">
                      <a:alpha val="43000"/>
                    </a:srgbClr>
                  </a:outerShdw>
                </a:effectLst>
              </a:rPr>
              <a:t>Empirical verification?</a:t>
            </a:r>
            <a:endParaRPr lang="en-US" sz="2400" i="1" dirty="0">
              <a:ln w="0"/>
              <a:solidFill>
                <a:schemeClr val="accent1"/>
              </a:solidFill>
              <a:effectLst>
                <a:outerShdw blurRad="38100" dist="25400" dir="5400000" algn="ctr" rotWithShape="0">
                  <a:srgbClr val="6E747A">
                    <a:alpha val="43000"/>
                  </a:srgbClr>
                </a:outerShdw>
              </a:effectLst>
            </a:endParaRP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9C16605-3F79-1189-F485-D504D81D5C84}"/>
                  </a:ext>
                </a:extLst>
              </p:cNvPr>
              <p:cNvSpPr txBox="1"/>
              <p:nvPr/>
            </p:nvSpPr>
            <p:spPr>
              <a:xfrm>
                <a:off x="249565" y="3810000"/>
                <a:ext cx="360035" cy="608821"/>
              </a:xfrm>
              <a:prstGeom prst="rect">
                <a:avLst/>
              </a:prstGeom>
              <a:noFill/>
            </p:spPr>
            <p:txBody>
              <a:bodyPr wrap="none" lIns="0" tIns="0" rIns="0" bIns="0" rtlCol="0">
                <a:spAutoFit/>
              </a:bodyPr>
              <a:lstStyle/>
              <a:p>
                <a:pPr/>
                <a14:m>
                  <m:oMathPara xmlns:m="http://schemas.openxmlformats.org/officeDocument/2006/math">
                    <m:oMath>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𝑚</m:t>
                              </m:r>
                            </m:e>
                            <m:sub>
                              <m:r>
                                <a:rPr lang="en-GB" b="0" i="1" smtClean="0">
                                  <a:latin typeface="Cambria Math" panose="02040503050406030204" pitchFamily="18" charset="0"/>
                                </a:rPr>
                                <m:t>𝑔</m:t>
                              </m:r>
                            </m:sub>
                            <m:sup>
                              <m:r>
                                <a:rPr lang="en-GB" b="0" i="1" smtClean="0">
                                  <a:latin typeface="Cambria Math" panose="02040503050406030204" pitchFamily="18" charset="0"/>
                                </a:rPr>
                                <m:t>2</m:t>
                              </m:r>
                            </m:sup>
                          </m:sSubSup>
                        </m:den>
                      </m:f>
                    </m:oMath>
                  </m:oMathPara>
                </a14:m>
                <a:endParaRPr lang="en-US" dirty="0"/>
              </a:p>
            </p:txBody>
          </p:sp>
        </mc:Choice>
        <mc:Fallback xmlns="">
          <p:sp>
            <p:nvSpPr>
              <p:cNvPr id="14" name="TextBox 13">
                <a:extLst>
                  <a:ext uri="{FF2B5EF4-FFF2-40B4-BE49-F238E27FC236}">
                    <a16:creationId xmlns:a16="http://schemas.microsoft.com/office/drawing/2014/main" id="{39C16605-3F79-1189-F485-D504D81D5C84}"/>
                  </a:ext>
                </a:extLst>
              </p:cNvPr>
              <p:cNvSpPr txBox="1">
                <a:spLocks noRot="1" noChangeAspect="1" noMove="1" noResize="1" noEditPoints="1" noAdjustHandles="1" noChangeArrowheads="1" noChangeShapeType="1" noTextEdit="1"/>
              </p:cNvSpPr>
              <p:nvPr/>
            </p:nvSpPr>
            <p:spPr>
              <a:xfrm>
                <a:off x="249565" y="3810000"/>
                <a:ext cx="360035" cy="608821"/>
              </a:xfrm>
              <a:prstGeom prst="rect">
                <a:avLst/>
              </a:prstGeom>
              <a:blipFill>
                <a:blip r:embed="rId6"/>
                <a:stretch>
                  <a:fillRect/>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AE96CA1E-735E-9551-9169-06E6D016EA5C}"/>
              </a:ext>
            </a:extLst>
          </p:cNvPr>
          <p:cNvCxnSpPr>
            <a:cxnSpLocks/>
          </p:cNvCxnSpPr>
          <p:nvPr/>
        </p:nvCxnSpPr>
        <p:spPr bwMode="auto">
          <a:xfrm flipV="1">
            <a:off x="644013" y="3906155"/>
            <a:ext cx="358642" cy="208256"/>
          </a:xfrm>
          <a:prstGeom prst="straightConnector1">
            <a:avLst/>
          </a:prstGeom>
          <a:ln w="19050">
            <a:solidFill>
              <a:srgbClr val="009900"/>
            </a:solidFill>
            <a:headEnd type="none" w="med" len="med"/>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11BD30C-B992-E87E-09C3-C545CE85BF40}"/>
                  </a:ext>
                </a:extLst>
              </p:cNvPr>
              <p:cNvSpPr txBox="1"/>
              <p:nvPr/>
            </p:nvSpPr>
            <p:spPr>
              <a:xfrm>
                <a:off x="3260760" y="846247"/>
                <a:ext cx="5905848" cy="613886"/>
              </a:xfrm>
              <a:prstGeom prst="rect">
                <a:avLst/>
              </a:prstGeom>
              <a:noFill/>
            </p:spPr>
            <p:txBody>
              <a:bodyPr wrap="none" rtlCol="0">
                <a:spAutoFit/>
              </a:bodyPr>
              <a:lstStyle/>
              <a:p>
                <a:r>
                  <a:rPr lang="en-AU" sz="2400" dirty="0">
                    <a:ln w="0"/>
                    <a:solidFill>
                      <a:srgbClr val="008000"/>
                    </a:solidFill>
                    <a:effectLst>
                      <a:outerShdw blurRad="38100" dist="25400" dir="5400000" algn="ctr" rotWithShape="0">
                        <a:srgbClr val="6E747A">
                          <a:alpha val="43000"/>
                        </a:srgbClr>
                      </a:outerShdw>
                    </a:effectLst>
                  </a:rPr>
                  <a:t>Cornwall’s estimate: </a:t>
                </a:r>
                <a14:m>
                  <m:oMath xmlns:m="http://schemas.openxmlformats.org/officeDocument/2006/math">
                    <m:sSub>
                      <m:sSubPr>
                        <m:ctrlPr>
                          <a:rPr lang="en-AU" sz="2400" i="0"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ctrlPr>
                      </m:sSubPr>
                      <m:e>
                        <m:r>
                          <m:rPr>
                            <m:sty m:val="p"/>
                          </m:rPr>
                          <a:rPr lang="en-AU" sz="2400" i="0"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t>m</m:t>
                        </m:r>
                      </m:e>
                      <m:sub>
                        <m:r>
                          <m:rPr>
                            <m:sty m:val="p"/>
                          </m:rPr>
                          <a:rPr lang="en-AU" sz="2400" i="0"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t>g</m:t>
                        </m:r>
                      </m:sub>
                    </m:sSub>
                    <m:r>
                      <a:rPr lang="en-AU" sz="2400" i="0"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t>=0.5</m:t>
                    </m:r>
                    <m:d>
                      <m:dPr>
                        <m:ctrlPr>
                          <a:rPr lang="en-AU" sz="2400" i="0"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ctrlPr>
                      </m:dPr>
                      <m:e>
                        <m:r>
                          <a:rPr lang="en-AU" sz="2400" i="0"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t>2</m:t>
                        </m:r>
                      </m:e>
                    </m:d>
                    <m:r>
                      <m:rPr>
                        <m:sty m:val="p"/>
                      </m:rPr>
                      <a:rPr lang="en-AU" sz="2400" i="0"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t>GeV</m:t>
                    </m:r>
                    <m:r>
                      <a:rPr lang="en-AU" sz="2400" b="0" i="1"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t>≈</m:t>
                    </m:r>
                    <m:f>
                      <m:fPr>
                        <m:ctrlPr>
                          <a:rPr lang="en-AU" sz="2400" b="0" i="1"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ctrlPr>
                      </m:fPr>
                      <m:num>
                        <m:r>
                          <a:rPr lang="en-AU" sz="2400" b="0" i="1"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t>1</m:t>
                        </m:r>
                      </m:num>
                      <m:den>
                        <m:r>
                          <a:rPr lang="en-AU" sz="2400" b="0" i="1"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t>2</m:t>
                        </m:r>
                      </m:den>
                    </m:f>
                    <m:sSub>
                      <m:sSubPr>
                        <m:ctrlPr>
                          <a:rPr lang="en-AU" sz="2400" b="0" i="1"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ctrlPr>
                      </m:sSubPr>
                      <m:e>
                        <m:r>
                          <a:rPr lang="en-AU" sz="2400" b="0" i="1"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t>𝑚</m:t>
                        </m:r>
                      </m:e>
                      <m:sub>
                        <m:r>
                          <a:rPr lang="en-AU" sz="2400" b="0" i="1"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t>𝑝</m:t>
                        </m:r>
                      </m:sub>
                    </m:sSub>
                  </m:oMath>
                </a14:m>
                <a:endParaRPr lang="en-AU" sz="2400" dirty="0">
                  <a:ln w="0"/>
                  <a:solidFill>
                    <a:srgbClr val="008000"/>
                  </a:solidFill>
                  <a:effectLst>
                    <a:outerShdw blurRad="38100" dist="25400" dir="5400000" algn="ctr" rotWithShape="0">
                      <a:srgbClr val="6E747A">
                        <a:alpha val="43000"/>
                      </a:srgbClr>
                    </a:outerShdw>
                  </a:effectLst>
                </a:endParaRPr>
              </a:p>
            </p:txBody>
          </p:sp>
        </mc:Choice>
        <mc:Fallback xmlns="">
          <p:sp>
            <p:nvSpPr>
              <p:cNvPr id="16" name="TextBox 15">
                <a:extLst>
                  <a:ext uri="{FF2B5EF4-FFF2-40B4-BE49-F238E27FC236}">
                    <a16:creationId xmlns:a16="http://schemas.microsoft.com/office/drawing/2014/main" id="{411BD30C-B992-E87E-09C3-C545CE85BF40}"/>
                  </a:ext>
                </a:extLst>
              </p:cNvPr>
              <p:cNvSpPr txBox="1">
                <a:spLocks noRot="1" noChangeAspect="1" noMove="1" noResize="1" noEditPoints="1" noAdjustHandles="1" noChangeArrowheads="1" noChangeShapeType="1" noTextEdit="1"/>
              </p:cNvSpPr>
              <p:nvPr/>
            </p:nvSpPr>
            <p:spPr>
              <a:xfrm>
                <a:off x="3260760" y="846247"/>
                <a:ext cx="5905848" cy="613886"/>
              </a:xfrm>
              <a:prstGeom prst="rect">
                <a:avLst/>
              </a:prstGeom>
              <a:blipFill>
                <a:blip r:embed="rId7"/>
                <a:stretch>
                  <a:fillRect l="-1961" b="-15842"/>
                </a:stretch>
              </a:blipFill>
            </p:spPr>
            <p:txBody>
              <a:bodyPr/>
              <a:lstStyle/>
              <a:p>
                <a:r>
                  <a:rPr lang="en-AU">
                    <a:noFill/>
                  </a:rPr>
                  <a:t> </a:t>
                </a:r>
              </a:p>
            </p:txBody>
          </p:sp>
        </mc:Fallback>
      </mc:AlternateContent>
    </p:spTree>
    <p:extLst>
      <p:ext uri="{BB962C8B-B14F-4D97-AF65-F5344CB8AC3E}">
        <p14:creationId xmlns:p14="http://schemas.microsoft.com/office/powerpoint/2010/main" val="351724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4"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par>
                                <p:cTn id="13" presetID="2" presetClass="entr" presetSubtype="2"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1+#ppt_w/2"/>
                                          </p:val>
                                        </p:tav>
                                        <p:tav tm="100000">
                                          <p:val>
                                            <p:strVal val="#ppt_x"/>
                                          </p:val>
                                        </p:tav>
                                      </p:tavLst>
                                    </p:anim>
                                    <p:anim calcmode="lin" valueType="num">
                                      <p:cBhvr additive="base">
                                        <p:cTn id="20" dur="1000" fill="hold"/>
                                        <p:tgtEl>
                                          <p:spTgt spid="9"/>
                                        </p:tgtEl>
                                        <p:attrNameLst>
                                          <p:attrName>ppt_y</p:attrName>
                                        </p:attrNameLst>
                                      </p:cBhvr>
                                      <p:tavLst>
                                        <p:tav tm="0">
                                          <p:val>
                                            <p:strVal val="#ppt_y"/>
                                          </p:val>
                                        </p:tav>
                                        <p:tav tm="100000">
                                          <p:val>
                                            <p:strVal val="#ppt_y"/>
                                          </p:val>
                                        </p:tav>
                                      </p:tavLst>
                                    </p:anim>
                                  </p:childTnLst>
                                </p:cTn>
                              </p:par>
                              <p:par>
                                <p:cTn id="21" presetID="6"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circle(in)">
                                      <p:cBhvr>
                                        <p:cTn id="23" dur="2000"/>
                                        <p:tgtEl>
                                          <p:spTgt spid="11"/>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circle(in)">
                                      <p:cBhvr>
                                        <p:cTn id="26" dur="2000"/>
                                        <p:tgtEl>
                                          <p:spTgt spid="12"/>
                                        </p:tgtEl>
                                      </p:cBhvr>
                                    </p:animEffect>
                                  </p:childTnLst>
                                </p:cTn>
                              </p:par>
                              <p:par>
                                <p:cTn id="27" presetID="6" presetClass="entr" presetSubtype="16"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circle(in)">
                                      <p:cBhvr>
                                        <p:cTn id="29" dur="20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circle(in)">
                                      <p:cBhvr>
                                        <p:cTn id="34"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13"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C03EC-CBF2-41E0-9F83-DE9B30B64046}"/>
              </a:ext>
            </a:extLst>
          </p:cNvPr>
          <p:cNvSpPr>
            <a:spLocks noGrp="1"/>
          </p:cNvSpPr>
          <p:nvPr>
            <p:ph type="title"/>
          </p:nvPr>
        </p:nvSpPr>
        <p:spPr/>
        <p:txBody>
          <a:bodyPr/>
          <a:lstStyle/>
          <a:p>
            <a:pPr algn="ctr"/>
            <a:r>
              <a:rPr lang="en-GB" sz="3600" b="0" i="1" dirty="0">
                <a:ln w="0"/>
                <a:solidFill>
                  <a:schemeClr val="accent1"/>
                </a:solidFill>
                <a:effectLst>
                  <a:outerShdw blurRad="38100" dist="25400" dir="5400000" algn="ctr" rotWithShape="0">
                    <a:srgbClr val="6E747A">
                      <a:alpha val="43000"/>
                    </a:srgbClr>
                  </a:outerShdw>
                </a:effectLst>
              </a:rPr>
              <a:t>Ancient History</a:t>
            </a:r>
            <a:endParaRPr lang="en-US" sz="3600" b="0" i="1" dirty="0">
              <a:ln w="0"/>
              <a:solidFill>
                <a:schemeClr val="accent1"/>
              </a:solidFill>
              <a:effectLst>
                <a:outerShdw blurRad="38100" dist="25400" dir="5400000" algn="ctr" rotWithShape="0">
                  <a:srgbClr val="6E747A">
                    <a:alpha val="43000"/>
                  </a:srgbClr>
                </a:outerShdw>
              </a:effectLst>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6F1F72F-3358-490B-95EC-44A85623D25D}"/>
                  </a:ext>
                </a:extLst>
              </p:cNvPr>
              <p:cNvSpPr>
                <a:spLocks noGrp="1"/>
              </p:cNvSpPr>
              <p:nvPr>
                <p:ph idx="1"/>
              </p:nvPr>
            </p:nvSpPr>
            <p:spPr/>
            <p:txBody>
              <a:bodyPr/>
              <a:lstStyle/>
              <a:p>
                <a:r>
                  <a:rPr lang="en-US" sz="2400" dirty="0">
                    <a:solidFill>
                      <a:schemeClr val="accent1">
                        <a:lumMod val="50000"/>
                      </a:schemeClr>
                    </a:solidFill>
                  </a:rPr>
                  <a:t>More than 40 years ago </a:t>
                </a:r>
              </a:p>
              <a:p>
                <a:pPr marL="400050" lvl="1" indent="0">
                  <a:buNone/>
                </a:pPr>
                <a:r>
                  <a:rPr lang="en-US" sz="2200" i="1" dirty="0">
                    <a:solidFill>
                      <a:schemeClr val="accent1">
                        <a:lumMod val="50000"/>
                      </a:schemeClr>
                    </a:solidFill>
                  </a:rPr>
                  <a:t>Dynamical mass generation in continuum quantum chromodynamics, </a:t>
                </a:r>
              </a:p>
              <a:p>
                <a:pPr marL="400050" lvl="1" indent="0">
                  <a:spcBef>
                    <a:spcPts val="0"/>
                  </a:spcBef>
                  <a:buNone/>
                </a:pPr>
                <a:r>
                  <a:rPr lang="en-US" sz="2200" dirty="0">
                    <a:solidFill>
                      <a:schemeClr val="accent1">
                        <a:lumMod val="50000"/>
                      </a:schemeClr>
                    </a:solidFill>
                  </a:rPr>
                  <a:t>J.M. Cornwall, Phys. Rev. D </a:t>
                </a:r>
                <a:r>
                  <a:rPr lang="en-US" sz="2200" b="1" dirty="0">
                    <a:solidFill>
                      <a:schemeClr val="accent1">
                        <a:lumMod val="50000"/>
                      </a:schemeClr>
                    </a:solidFill>
                  </a:rPr>
                  <a:t>26 (</a:t>
                </a:r>
                <a:r>
                  <a:rPr lang="en-US" sz="2200" dirty="0">
                    <a:solidFill>
                      <a:schemeClr val="accent1">
                        <a:lumMod val="50000"/>
                      </a:schemeClr>
                    </a:solidFill>
                  </a:rPr>
                  <a:t>1981) 1453 … </a:t>
                </a:r>
                <a14:m>
                  <m:oMath xmlns:m="http://schemas.openxmlformats.org/officeDocument/2006/math">
                    <m:r>
                      <a:rPr lang="en-GB" sz="2200" b="0" i="1" smtClean="0">
                        <a:solidFill>
                          <a:schemeClr val="accent1">
                            <a:lumMod val="50000"/>
                          </a:schemeClr>
                        </a:solidFill>
                        <a:latin typeface="Cambria Math" panose="02040503050406030204" pitchFamily="18" charset="0"/>
                      </a:rPr>
                      <m:t>∼1050</m:t>
                    </m:r>
                  </m:oMath>
                </a14:m>
                <a:r>
                  <a:rPr lang="en-US" sz="2200" dirty="0">
                    <a:solidFill>
                      <a:schemeClr val="accent1">
                        <a:lumMod val="50000"/>
                      </a:schemeClr>
                    </a:solidFill>
                  </a:rPr>
                  <a:t> citations </a:t>
                </a:r>
              </a:p>
              <a:p>
                <a:r>
                  <a:rPr lang="en-US" sz="2400" dirty="0">
                    <a:solidFill>
                      <a:schemeClr val="accent1">
                        <a:lumMod val="50000"/>
                      </a:schemeClr>
                    </a:solidFill>
                  </a:rPr>
                  <a:t>Owing to strong self-interactions, gluon </a:t>
                </a:r>
                <a:r>
                  <a:rPr lang="en-US" sz="2400" dirty="0" err="1">
                    <a:solidFill>
                      <a:schemeClr val="accent1">
                        <a:lumMod val="50000"/>
                      </a:schemeClr>
                    </a:solidFill>
                  </a:rPr>
                  <a:t>partons</a:t>
                </a:r>
                <a:r>
                  <a:rPr lang="en-US" sz="2400" dirty="0">
                    <a:solidFill>
                      <a:schemeClr val="accent1">
                        <a:lumMod val="50000"/>
                      </a:schemeClr>
                    </a:solidFill>
                  </a:rPr>
                  <a:t> </a:t>
                </a:r>
                <a14:m>
                  <m:oMath xmlns:m="http://schemas.openxmlformats.org/officeDocument/2006/math">
                    <m:r>
                      <a:rPr lang="en-GB" sz="2400" b="0" i="1" dirty="0" smtClean="0">
                        <a:solidFill>
                          <a:schemeClr val="accent1">
                            <a:lumMod val="50000"/>
                          </a:schemeClr>
                        </a:solidFill>
                        <a:latin typeface="Cambria Math" panose="02040503050406030204" pitchFamily="18" charset="0"/>
                      </a:rPr>
                      <m:t>⇒</m:t>
                    </m:r>
                  </m:oMath>
                </a14:m>
                <a:r>
                  <a:rPr lang="en-US" sz="2400" dirty="0">
                    <a:solidFill>
                      <a:schemeClr val="accent1">
                        <a:lumMod val="50000"/>
                      </a:schemeClr>
                    </a:solidFill>
                  </a:rPr>
                  <a:t> gluon quasiparticles, </a:t>
                </a:r>
              </a:p>
              <a:p>
                <a:pPr marL="0" indent="0">
                  <a:spcBef>
                    <a:spcPts val="0"/>
                  </a:spcBef>
                  <a:buNone/>
                </a:pPr>
                <a:r>
                  <a:rPr lang="en-US" sz="2400" dirty="0">
                    <a:solidFill>
                      <a:schemeClr val="accent1">
                        <a:lumMod val="50000"/>
                      </a:schemeClr>
                    </a:solidFill>
                  </a:rPr>
                  <a:t>	described by a mass function that is large at infrared momenta</a:t>
                </a:r>
              </a:p>
              <a:p>
                <a:endParaRPr lang="en-US" dirty="0"/>
              </a:p>
            </p:txBody>
          </p:sp>
        </mc:Choice>
        <mc:Fallback xmlns="">
          <p:sp>
            <p:nvSpPr>
              <p:cNvPr id="3" name="Content Placeholder 2">
                <a:extLst>
                  <a:ext uri="{FF2B5EF4-FFF2-40B4-BE49-F238E27FC236}">
                    <a16:creationId xmlns:a16="http://schemas.microsoft.com/office/drawing/2014/main" id="{76F1F72F-3358-490B-95EC-44A85623D25D}"/>
                  </a:ext>
                </a:extLst>
              </p:cNvPr>
              <p:cNvSpPr>
                <a:spLocks noGrp="1" noRot="1" noChangeAspect="1" noMove="1" noResize="1" noEditPoints="1" noAdjustHandles="1" noChangeArrowheads="1" noChangeShapeType="1" noTextEdit="1"/>
              </p:cNvSpPr>
              <p:nvPr>
                <p:ph idx="1"/>
              </p:nvPr>
            </p:nvSpPr>
            <p:spPr>
              <a:blipFill>
                <a:blip r:embed="rId2"/>
                <a:stretch>
                  <a:fillRect l="-722" t="-107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E451D4CE-A8F9-4B06-8C67-BCF7DCD98C56}"/>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833AE176-565E-4537-98CA-9812B2D03D94}"/>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BA01EFA2-3997-479D-8C21-94B4D8B8319A}"/>
              </a:ext>
            </a:extLst>
          </p:cNvPr>
          <p:cNvSpPr>
            <a:spLocks noGrp="1"/>
          </p:cNvSpPr>
          <p:nvPr>
            <p:ph type="sldNum" sz="quarter" idx="12"/>
          </p:nvPr>
        </p:nvSpPr>
        <p:spPr/>
        <p:txBody>
          <a:bodyPr/>
          <a:lstStyle/>
          <a:p>
            <a:fld id="{87034D8C-3CB4-402A-BC46-2AB14C0FE90A}" type="slidenum">
              <a:rPr lang="en-US" smtClean="0"/>
              <a:pPr/>
              <a:t>7</a:t>
            </a:fld>
            <a:endParaRPr lang="en-US"/>
          </a:p>
        </p:txBody>
      </p:sp>
      <p:pic>
        <p:nvPicPr>
          <p:cNvPr id="7" name="Picture 6" descr="3gluon4gluon.gif">
            <a:extLst>
              <a:ext uri="{FF2B5EF4-FFF2-40B4-BE49-F238E27FC236}">
                <a16:creationId xmlns:a16="http://schemas.microsoft.com/office/drawing/2014/main" id="{DE46E9F2-A2FF-4232-90C8-C5C91296B02B}"/>
              </a:ext>
            </a:extLst>
          </p:cNvPr>
          <p:cNvPicPr>
            <a:picLocks noChangeAspect="1"/>
          </p:cNvPicPr>
          <p:nvPr/>
        </p:nvPicPr>
        <p:blipFill>
          <a:blip r:embed="rId3" cstate="print"/>
          <a:stretch>
            <a:fillRect/>
          </a:stretch>
        </p:blipFill>
        <p:spPr>
          <a:xfrm rot="5400000">
            <a:off x="9782909" y="2332892"/>
            <a:ext cx="3294183" cy="1219199"/>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08873176-5E4C-4EEF-BC48-8F9E8067F3E7}"/>
              </a:ext>
            </a:extLst>
          </p:cNvPr>
          <p:cNvSpPr txBox="1"/>
          <p:nvPr/>
        </p:nvSpPr>
        <p:spPr>
          <a:xfrm>
            <a:off x="9584812" y="1834072"/>
            <a:ext cx="1535805" cy="369332"/>
          </a:xfrm>
          <a:prstGeom prst="rect">
            <a:avLst/>
          </a:prstGeom>
          <a:noFill/>
        </p:spPr>
        <p:txBody>
          <a:bodyPr wrap="none" rtlCol="0">
            <a:spAutoFit/>
          </a:bodyPr>
          <a:lstStyle/>
          <a:p>
            <a:r>
              <a:rPr lang="en-US" dirty="0">
                <a:solidFill>
                  <a:srgbClr val="FF0000"/>
                </a:solidFill>
              </a:rPr>
              <a:t>3-gluon vertex</a:t>
            </a:r>
          </a:p>
        </p:txBody>
      </p:sp>
      <p:sp>
        <p:nvSpPr>
          <p:cNvPr id="9" name="TextBox 8">
            <a:extLst>
              <a:ext uri="{FF2B5EF4-FFF2-40B4-BE49-F238E27FC236}">
                <a16:creationId xmlns:a16="http://schemas.microsoft.com/office/drawing/2014/main" id="{5BA01342-9569-4E83-9190-49D1B9C2871F}"/>
              </a:ext>
            </a:extLst>
          </p:cNvPr>
          <p:cNvSpPr txBox="1"/>
          <p:nvPr/>
        </p:nvSpPr>
        <p:spPr>
          <a:xfrm>
            <a:off x="9614164" y="3655175"/>
            <a:ext cx="1535805" cy="369332"/>
          </a:xfrm>
          <a:prstGeom prst="rect">
            <a:avLst/>
          </a:prstGeom>
          <a:noFill/>
        </p:spPr>
        <p:txBody>
          <a:bodyPr wrap="none" rtlCol="0">
            <a:spAutoFit/>
          </a:bodyPr>
          <a:lstStyle/>
          <a:p>
            <a:r>
              <a:rPr lang="en-US" dirty="0">
                <a:solidFill>
                  <a:srgbClr val="FF0000"/>
                </a:solidFill>
              </a:rPr>
              <a:t>4-gluon vertex</a:t>
            </a:r>
          </a:p>
        </p:txBody>
      </p:sp>
      <p:pic>
        <p:nvPicPr>
          <p:cNvPr id="10" name="Picture 9" descr="A screenshot of a cell phone&#10;&#10;Description automatically generated">
            <a:extLst>
              <a:ext uri="{FF2B5EF4-FFF2-40B4-BE49-F238E27FC236}">
                <a16:creationId xmlns:a16="http://schemas.microsoft.com/office/drawing/2014/main" id="{17C094B5-E572-4E68-BB93-B3D343F0F9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361" y="3657600"/>
            <a:ext cx="4034633" cy="2648960"/>
          </a:xfrm>
          <a:prstGeom prst="rect">
            <a:avLst/>
          </a:prstGeom>
        </p:spPr>
      </p:pic>
      <p:sp>
        <p:nvSpPr>
          <p:cNvPr id="11" name="TextBox 10">
            <a:extLst>
              <a:ext uri="{FF2B5EF4-FFF2-40B4-BE49-F238E27FC236}">
                <a16:creationId xmlns:a16="http://schemas.microsoft.com/office/drawing/2014/main" id="{4375B9A6-F3B7-44A2-8757-5B481C8A3BF0}"/>
              </a:ext>
            </a:extLst>
          </p:cNvPr>
          <p:cNvSpPr txBox="1"/>
          <p:nvPr/>
        </p:nvSpPr>
        <p:spPr>
          <a:xfrm>
            <a:off x="2598585" y="4458809"/>
            <a:ext cx="1697568" cy="830997"/>
          </a:xfrm>
          <a:prstGeom prst="rect">
            <a:avLst/>
          </a:prstGeom>
          <a:noFill/>
        </p:spPr>
        <p:txBody>
          <a:bodyPr wrap="square" rtlCol="0">
            <a:spAutoFit/>
          </a:bodyPr>
          <a:lstStyle/>
          <a:p>
            <a:r>
              <a:rPr lang="en-GB" sz="1600" dirty="0">
                <a:solidFill>
                  <a:srgbClr val="0070C0"/>
                </a:solidFill>
              </a:rPr>
              <a:t>Gluon propagator … </a:t>
            </a:r>
            <a:r>
              <a:rPr lang="en-US" sz="1600" dirty="0">
                <a:solidFill>
                  <a:srgbClr val="0070C0"/>
                </a:solidFill>
              </a:rPr>
              <a:t>c</a:t>
            </a:r>
            <a:r>
              <a:rPr lang="en-GB" sz="1600" dirty="0" err="1">
                <a:solidFill>
                  <a:srgbClr val="0070C0"/>
                </a:solidFill>
              </a:rPr>
              <a:t>ontinuum</a:t>
            </a:r>
            <a:r>
              <a:rPr lang="en-GB" sz="1600" dirty="0">
                <a:solidFill>
                  <a:srgbClr val="0070C0"/>
                </a:solidFill>
              </a:rPr>
              <a:t> and lattice QCD agree</a:t>
            </a:r>
            <a:endParaRPr lang="en-US" sz="1600" dirty="0">
              <a:solidFill>
                <a:srgbClr val="0070C0"/>
              </a:solidFill>
            </a:endParaRPr>
          </a:p>
        </p:txBody>
      </p:sp>
      <p:sp>
        <p:nvSpPr>
          <p:cNvPr id="12" name="TextBox 11">
            <a:extLst>
              <a:ext uri="{FF2B5EF4-FFF2-40B4-BE49-F238E27FC236}">
                <a16:creationId xmlns:a16="http://schemas.microsoft.com/office/drawing/2014/main" id="{FC432FE2-BF44-4A81-A5E4-5B9ABE40CC45}"/>
              </a:ext>
            </a:extLst>
          </p:cNvPr>
          <p:cNvSpPr txBox="1"/>
          <p:nvPr/>
        </p:nvSpPr>
        <p:spPr>
          <a:xfrm>
            <a:off x="5213083" y="4009129"/>
            <a:ext cx="3626117" cy="1754326"/>
          </a:xfrm>
          <a:prstGeom prst="rect">
            <a:avLst/>
          </a:prstGeom>
          <a:noFill/>
        </p:spPr>
        <p:txBody>
          <a:bodyPr wrap="square" rtlCol="0">
            <a:spAutoFit/>
          </a:bodyPr>
          <a:lstStyle/>
          <a:p>
            <a:r>
              <a:rPr lang="en-GB" i="1" dirty="0">
                <a:solidFill>
                  <a:srgbClr val="008000"/>
                </a:solidFill>
              </a:rPr>
              <a:t>Truly </a:t>
            </a:r>
            <a:r>
              <a:rPr lang="en-GB" u="sng" dirty="0">
                <a:solidFill>
                  <a:srgbClr val="008000"/>
                </a:solidFill>
              </a:rPr>
              <a:t>mass from nothing</a:t>
            </a:r>
            <a:r>
              <a:rPr lang="en-GB" i="1" dirty="0">
                <a:solidFill>
                  <a:srgbClr val="008000"/>
                </a:solidFill>
              </a:rPr>
              <a:t> </a:t>
            </a:r>
          </a:p>
          <a:p>
            <a:r>
              <a:rPr lang="en-GB" i="1" dirty="0">
                <a:solidFill>
                  <a:srgbClr val="008000"/>
                </a:solidFill>
              </a:rPr>
              <a:t>An interacting theory, written in terms of massless gluon fields, produces dressed gluon fields that are characterised by a mass function that is large at infrared momenta </a:t>
            </a:r>
            <a:endParaRPr lang="en-US" i="1" dirty="0">
              <a:solidFill>
                <a:srgbClr val="008000"/>
              </a:solidFill>
            </a:endParaRPr>
          </a:p>
        </p:txBody>
      </p:sp>
      <p:sp>
        <p:nvSpPr>
          <p:cNvPr id="13" name="TextBox 12">
            <a:extLst>
              <a:ext uri="{FF2B5EF4-FFF2-40B4-BE49-F238E27FC236}">
                <a16:creationId xmlns:a16="http://schemas.microsoft.com/office/drawing/2014/main" id="{188B8402-6667-4B6D-81E6-D21AB5F5984F}"/>
              </a:ext>
            </a:extLst>
          </p:cNvPr>
          <p:cNvSpPr txBox="1"/>
          <p:nvPr/>
        </p:nvSpPr>
        <p:spPr>
          <a:xfrm>
            <a:off x="8612773" y="4572000"/>
            <a:ext cx="3626117" cy="1646605"/>
          </a:xfrm>
          <a:prstGeom prst="rect">
            <a:avLst/>
          </a:prstGeom>
          <a:noFill/>
        </p:spPr>
        <p:txBody>
          <a:bodyPr wrap="square" rtlCol="0">
            <a:spAutoFit/>
          </a:bodyPr>
          <a:lstStyle/>
          <a:p>
            <a:pPr marL="342900" indent="-342900">
              <a:buFont typeface="Wingdings" panose="05000000000000000000" pitchFamily="2" charset="2"/>
              <a:buChar char="ü"/>
            </a:pPr>
            <a:r>
              <a:rPr lang="en-GB" sz="2400" i="1" dirty="0">
                <a:ln w="0"/>
                <a:solidFill>
                  <a:schemeClr val="accent1"/>
                </a:solidFill>
                <a:effectLst>
                  <a:outerShdw blurRad="38100" dist="25400" dir="5400000" algn="ctr" rotWithShape="0">
                    <a:srgbClr val="6E747A">
                      <a:alpha val="43000"/>
                    </a:srgbClr>
                  </a:outerShdw>
                </a:effectLst>
              </a:rPr>
              <a:t>QCD fact</a:t>
            </a:r>
          </a:p>
          <a:p>
            <a:pPr marL="342900" indent="-342900">
              <a:buFont typeface="Wingdings" panose="05000000000000000000" pitchFamily="2" charset="2"/>
              <a:buChar char="ü"/>
            </a:pPr>
            <a:r>
              <a:rPr lang="en-GB" sz="2400" i="1" dirty="0">
                <a:ln w="0"/>
                <a:solidFill>
                  <a:schemeClr val="accent1"/>
                </a:solidFill>
                <a:effectLst>
                  <a:outerShdw blurRad="38100" dist="25400" dir="5400000" algn="ctr" rotWithShape="0">
                    <a:srgbClr val="6E747A">
                      <a:alpha val="43000"/>
                    </a:srgbClr>
                  </a:outerShdw>
                </a:effectLst>
              </a:rPr>
              <a:t>Continuum theory and lattice simulations agree</a:t>
            </a:r>
          </a:p>
          <a:p>
            <a:pPr marL="342900" indent="-342900">
              <a:spcBef>
                <a:spcPts val="600"/>
              </a:spcBef>
              <a:buFont typeface="Wingdings" panose="05000000000000000000" pitchFamily="2" charset="2"/>
              <a:buChar char="ü"/>
            </a:pPr>
            <a:r>
              <a:rPr lang="en-GB" sz="2400" i="1" dirty="0">
                <a:ln w="0"/>
                <a:solidFill>
                  <a:schemeClr val="accent1"/>
                </a:solidFill>
                <a:effectLst>
                  <a:outerShdw blurRad="38100" dist="25400" dir="5400000" algn="ctr" rotWithShape="0">
                    <a:srgbClr val="6E747A">
                      <a:alpha val="43000"/>
                    </a:srgbClr>
                  </a:outerShdw>
                </a:effectLst>
              </a:rPr>
              <a:t>Empirical verification?</a:t>
            </a:r>
            <a:endParaRPr lang="en-US" sz="2400" i="1" dirty="0">
              <a:ln w="0"/>
              <a:solidFill>
                <a:schemeClr val="accent1"/>
              </a:solidFill>
              <a:effectLst>
                <a:outerShdw blurRad="38100" dist="25400" dir="5400000" algn="ctr" rotWithShape="0">
                  <a:srgbClr val="6E747A">
                    <a:alpha val="43000"/>
                  </a:srgbClr>
                </a:outerShdw>
              </a:effectLst>
            </a:endParaRPr>
          </a:p>
        </p:txBody>
      </p:sp>
      <p:sp>
        <p:nvSpPr>
          <p:cNvPr id="16" name="TextBox 15">
            <a:extLst>
              <a:ext uri="{FF2B5EF4-FFF2-40B4-BE49-F238E27FC236}">
                <a16:creationId xmlns:a16="http://schemas.microsoft.com/office/drawing/2014/main" id="{9337A9E7-EB8D-2B1A-9405-ECF06E752954}"/>
              </a:ext>
            </a:extLst>
          </p:cNvPr>
          <p:cNvSpPr txBox="1"/>
          <p:nvPr/>
        </p:nvSpPr>
        <p:spPr>
          <a:xfrm>
            <a:off x="3880338" y="1289802"/>
            <a:ext cx="5029200" cy="5170646"/>
          </a:xfrm>
          <a:prstGeom prst="rect">
            <a:avLst/>
          </a:prstGeom>
          <a:solidFill>
            <a:srgbClr val="FFFFCC"/>
          </a:solidFill>
          <a:scene3d>
            <a:camera prst="orthographicFront"/>
            <a:lightRig rig="threePt" dir="t"/>
          </a:scene3d>
          <a:sp3d>
            <a:bevelT/>
          </a:sp3d>
        </p:spPr>
        <p:txBody>
          <a:bodyPr wrap="square" rtlCol="0">
            <a:spAutoFit/>
          </a:bodyPr>
          <a:lstStyle/>
          <a:p>
            <a:pPr algn="ctr"/>
            <a:r>
              <a:rPr lang="en-GB" sz="6600" dirty="0">
                <a:ln w="0"/>
                <a:solidFill>
                  <a:schemeClr val="accent1"/>
                </a:solidFill>
                <a:effectLst>
                  <a:outerShdw blurRad="38100" dist="25400" dir="5400000" algn="ctr" rotWithShape="0">
                    <a:srgbClr val="6E747A">
                      <a:alpha val="43000"/>
                    </a:srgbClr>
                  </a:outerShdw>
                </a:effectLst>
              </a:rPr>
              <a:t>EHM means</a:t>
            </a:r>
          </a:p>
          <a:p>
            <a:pPr algn="ctr"/>
            <a:r>
              <a:rPr lang="en-GB" sz="6600" dirty="0">
                <a:ln w="0"/>
                <a:solidFill>
                  <a:schemeClr val="accent1"/>
                </a:solidFill>
                <a:effectLst>
                  <a:outerShdw blurRad="38100" dist="25400" dir="5400000" algn="ctr" rotWithShape="0">
                    <a:srgbClr val="6E747A">
                      <a:alpha val="43000"/>
                    </a:srgbClr>
                  </a:outerShdw>
                </a:effectLst>
              </a:rPr>
              <a:t>Gluons are massive via Schwinger Mechanism</a:t>
            </a:r>
            <a:endParaRPr lang="en-US" sz="6600" dirty="0">
              <a:ln w="0"/>
              <a:solidFill>
                <a:schemeClr val="accent1"/>
              </a:solidFill>
              <a:effectLst>
                <a:outerShdw blurRad="38100" dist="25400" dir="5400000" algn="ctr" rotWithShape="0">
                  <a:srgbClr val="6E747A">
                    <a:alpha val="43000"/>
                  </a:srgbClr>
                </a:outerShdw>
              </a:effectLst>
            </a:endParaRP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F230E93-E9BD-B01B-D084-7B566C129759}"/>
                  </a:ext>
                </a:extLst>
              </p:cNvPr>
              <p:cNvSpPr txBox="1"/>
              <p:nvPr/>
            </p:nvSpPr>
            <p:spPr>
              <a:xfrm>
                <a:off x="249565" y="3849988"/>
                <a:ext cx="360035" cy="608821"/>
              </a:xfrm>
              <a:prstGeom prst="rect">
                <a:avLst/>
              </a:prstGeom>
              <a:noFill/>
            </p:spPr>
            <p:txBody>
              <a:bodyPr wrap="none" lIns="0" tIns="0" rIns="0" bIns="0" rtlCol="0">
                <a:spAutoFit/>
              </a:bodyPr>
              <a:lstStyle/>
              <a:p>
                <a:pPr/>
                <a14:m>
                  <m:oMathPara xmlns:m="http://schemas.openxmlformats.org/officeDocument/2006/math">
                    <m:oMath>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𝑚</m:t>
                              </m:r>
                            </m:e>
                            <m:sub>
                              <m:r>
                                <a:rPr lang="en-GB" b="0" i="1" smtClean="0">
                                  <a:latin typeface="Cambria Math" panose="02040503050406030204" pitchFamily="18" charset="0"/>
                                </a:rPr>
                                <m:t>𝑔</m:t>
                              </m:r>
                            </m:sub>
                            <m:sup>
                              <m:r>
                                <a:rPr lang="en-GB" b="0" i="1" smtClean="0">
                                  <a:latin typeface="Cambria Math" panose="02040503050406030204" pitchFamily="18" charset="0"/>
                                </a:rPr>
                                <m:t>2</m:t>
                              </m:r>
                            </m:sup>
                          </m:sSubSup>
                        </m:den>
                      </m:f>
                    </m:oMath>
                  </m:oMathPara>
                </a14:m>
                <a:endParaRPr lang="en-US" dirty="0"/>
              </a:p>
            </p:txBody>
          </p:sp>
        </mc:Choice>
        <mc:Fallback xmlns="">
          <p:sp>
            <p:nvSpPr>
              <p:cNvPr id="17" name="TextBox 16">
                <a:extLst>
                  <a:ext uri="{FF2B5EF4-FFF2-40B4-BE49-F238E27FC236}">
                    <a16:creationId xmlns:a16="http://schemas.microsoft.com/office/drawing/2014/main" id="{FF230E93-E9BD-B01B-D084-7B566C129759}"/>
                  </a:ext>
                </a:extLst>
              </p:cNvPr>
              <p:cNvSpPr txBox="1">
                <a:spLocks noRot="1" noChangeAspect="1" noMove="1" noResize="1" noEditPoints="1" noAdjustHandles="1" noChangeArrowheads="1" noChangeShapeType="1" noTextEdit="1"/>
              </p:cNvSpPr>
              <p:nvPr/>
            </p:nvSpPr>
            <p:spPr>
              <a:xfrm>
                <a:off x="249565" y="3849988"/>
                <a:ext cx="360035" cy="608821"/>
              </a:xfrm>
              <a:prstGeom prst="rect">
                <a:avLst/>
              </a:prstGeom>
              <a:blipFill>
                <a:blip r:embed="rId5"/>
                <a:stretch>
                  <a:fillRect b="-1010"/>
                </a:stretch>
              </a:blipFill>
            </p:spPr>
            <p:txBody>
              <a:bodyPr/>
              <a:lstStyle/>
              <a:p>
                <a:r>
                  <a:rPr lang="en-US">
                    <a:noFill/>
                  </a:rPr>
                  <a:t> </a:t>
                </a:r>
              </a:p>
            </p:txBody>
          </p:sp>
        </mc:Fallback>
      </mc:AlternateContent>
      <p:cxnSp>
        <p:nvCxnSpPr>
          <p:cNvPr id="18" name="Straight Arrow Connector 17">
            <a:extLst>
              <a:ext uri="{FF2B5EF4-FFF2-40B4-BE49-F238E27FC236}">
                <a16:creationId xmlns:a16="http://schemas.microsoft.com/office/drawing/2014/main" id="{DF82EF29-FC6B-B204-76D5-5892A8A575DE}"/>
              </a:ext>
            </a:extLst>
          </p:cNvPr>
          <p:cNvCxnSpPr>
            <a:cxnSpLocks/>
          </p:cNvCxnSpPr>
          <p:nvPr/>
        </p:nvCxnSpPr>
        <p:spPr bwMode="auto">
          <a:xfrm flipV="1">
            <a:off x="644013" y="3946143"/>
            <a:ext cx="358642" cy="208256"/>
          </a:xfrm>
          <a:prstGeom prst="straightConnector1">
            <a:avLst/>
          </a:prstGeom>
          <a:ln w="19050">
            <a:solidFill>
              <a:srgbClr val="009900"/>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3D79ECB-B1CB-4F02-9175-46388628B7C1}"/>
              </a:ext>
            </a:extLst>
          </p:cNvPr>
          <p:cNvSpPr txBox="1"/>
          <p:nvPr/>
        </p:nvSpPr>
        <p:spPr>
          <a:xfrm>
            <a:off x="152399" y="0"/>
            <a:ext cx="3279597" cy="1685077"/>
          </a:xfrm>
          <a:prstGeom prst="rect">
            <a:avLst/>
          </a:prstGeom>
          <a:noFill/>
        </p:spPr>
        <p:txBody>
          <a:bodyPr wrap="square" rtlCol="0">
            <a:spAutoFit/>
          </a:bodyPr>
          <a:lstStyle/>
          <a:p>
            <a:pPr>
              <a:spcAft>
                <a:spcPts val="600"/>
              </a:spcAft>
            </a:pPr>
            <a:r>
              <a:rPr lang="en-AU" sz="1200" dirty="0">
                <a:solidFill>
                  <a:schemeClr val="accent6">
                    <a:lumMod val="75000"/>
                  </a:schemeClr>
                </a:solidFill>
              </a:rPr>
              <a:t>D. Binosi, </a:t>
            </a:r>
            <a:r>
              <a:rPr lang="en-AU" sz="1200" i="1" dirty="0">
                <a:solidFill>
                  <a:schemeClr val="accent6">
                    <a:lumMod val="75000"/>
                  </a:schemeClr>
                </a:solidFill>
              </a:rPr>
              <a:t>Emergent Hadron Mass in Strong Dynamics</a:t>
            </a:r>
            <a:r>
              <a:rPr lang="en-AU" sz="1200" dirty="0">
                <a:solidFill>
                  <a:schemeClr val="accent6">
                    <a:lumMod val="75000"/>
                  </a:schemeClr>
                </a:solidFill>
              </a:rPr>
              <a:t>, Few Body Syst. </a:t>
            </a:r>
            <a:r>
              <a:rPr lang="en-AU" sz="1200" b="1" dirty="0">
                <a:solidFill>
                  <a:schemeClr val="accent6">
                    <a:lumMod val="75000"/>
                  </a:schemeClr>
                </a:solidFill>
              </a:rPr>
              <a:t>63</a:t>
            </a:r>
            <a:r>
              <a:rPr lang="en-AU" sz="1200" dirty="0">
                <a:solidFill>
                  <a:schemeClr val="accent6">
                    <a:lumMod val="75000"/>
                  </a:schemeClr>
                </a:solidFill>
              </a:rPr>
              <a:t> (2022) 42.</a:t>
            </a:r>
          </a:p>
          <a:p>
            <a:pPr>
              <a:spcAft>
                <a:spcPts val="300"/>
              </a:spcAft>
            </a:pPr>
            <a:r>
              <a:rPr lang="en-AU" sz="1200" dirty="0">
                <a:solidFill>
                  <a:schemeClr val="accent6">
                    <a:lumMod val="75000"/>
                  </a:schemeClr>
                </a:solidFill>
              </a:rPr>
              <a:t>M. N. Ferreira, J. </a:t>
            </a:r>
            <a:r>
              <a:rPr lang="en-AU" sz="1200" dirty="0" err="1">
                <a:solidFill>
                  <a:schemeClr val="accent6">
                    <a:lumMod val="75000"/>
                  </a:schemeClr>
                </a:solidFill>
              </a:rPr>
              <a:t>Papavassiliou</a:t>
            </a:r>
            <a:r>
              <a:rPr lang="en-AU" sz="1200" dirty="0">
                <a:solidFill>
                  <a:schemeClr val="accent6">
                    <a:lumMod val="75000"/>
                  </a:schemeClr>
                </a:solidFill>
              </a:rPr>
              <a:t>, </a:t>
            </a:r>
            <a:r>
              <a:rPr lang="en-AU" sz="1200" i="1" dirty="0">
                <a:solidFill>
                  <a:schemeClr val="accent6">
                    <a:lumMod val="75000"/>
                  </a:schemeClr>
                </a:solidFill>
              </a:rPr>
              <a:t>Gauge Sector Dynamics in QCD</a:t>
            </a:r>
            <a:r>
              <a:rPr lang="en-AU" sz="1200" dirty="0">
                <a:solidFill>
                  <a:schemeClr val="accent6">
                    <a:lumMod val="75000"/>
                  </a:schemeClr>
                </a:solidFill>
              </a:rPr>
              <a:t>, Particles </a:t>
            </a:r>
            <a:r>
              <a:rPr lang="en-AU" sz="1200" b="1" dirty="0">
                <a:solidFill>
                  <a:schemeClr val="accent6">
                    <a:lumMod val="75000"/>
                  </a:schemeClr>
                </a:solidFill>
              </a:rPr>
              <a:t>6</a:t>
            </a:r>
            <a:r>
              <a:rPr lang="en-AU" sz="1200" dirty="0">
                <a:solidFill>
                  <a:schemeClr val="accent6">
                    <a:lumMod val="75000"/>
                  </a:schemeClr>
                </a:solidFill>
              </a:rPr>
              <a:t> (1) (2023) 312–363.</a:t>
            </a:r>
          </a:p>
          <a:p>
            <a:r>
              <a:rPr lang="en-US" sz="1200" dirty="0">
                <a:solidFill>
                  <a:schemeClr val="accent6">
                    <a:lumMod val="75000"/>
                  </a:schemeClr>
                </a:solidFill>
              </a:rPr>
              <a:t>D. Binosi, </a:t>
            </a:r>
            <a:r>
              <a:rPr lang="en-US" sz="1200" i="1" dirty="0">
                <a:solidFill>
                  <a:schemeClr val="accent6">
                    <a:lumMod val="75000"/>
                  </a:schemeClr>
                </a:solidFill>
              </a:rPr>
              <a:t>Gauge Symmetry Beyond Perturbation Theory: BRST and anti-BRST Structure, Background Fields, and Infrared Dynamics of Yang--Mills Theory</a:t>
            </a:r>
            <a:r>
              <a:rPr lang="en-US" sz="1200" dirty="0">
                <a:solidFill>
                  <a:schemeClr val="accent6">
                    <a:lumMod val="75000"/>
                  </a:schemeClr>
                </a:solidFill>
              </a:rPr>
              <a:t>, Particles 9 (2026) 2, 59</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30D2A55-B48F-0999-87C2-D9F71F0AB204}"/>
                  </a:ext>
                </a:extLst>
              </p:cNvPr>
              <p:cNvSpPr txBox="1"/>
              <p:nvPr/>
            </p:nvSpPr>
            <p:spPr>
              <a:xfrm>
                <a:off x="3631287" y="843419"/>
                <a:ext cx="5592621" cy="506292"/>
              </a:xfrm>
              <a:prstGeom prst="rect">
                <a:avLst/>
              </a:prstGeom>
              <a:noFill/>
            </p:spPr>
            <p:txBody>
              <a:bodyPr wrap="none" rtlCol="0">
                <a:spAutoFit/>
              </a:bodyPr>
              <a:lstStyle/>
              <a:p>
                <a:r>
                  <a:rPr lang="en-AU" sz="2400" dirty="0">
                    <a:ln w="0"/>
                    <a:solidFill>
                      <a:srgbClr val="008000"/>
                    </a:solidFill>
                    <a:effectLst>
                      <a:outerShdw blurRad="38100" dist="25400" dir="5400000" algn="ctr" rotWithShape="0">
                        <a:srgbClr val="6E747A">
                          <a:alpha val="43000"/>
                        </a:srgbClr>
                      </a:outerShdw>
                    </a:effectLst>
                  </a:rPr>
                  <a:t>Today’s best estimate: </a:t>
                </a:r>
                <a14:m>
                  <m:oMath xmlns:m="http://schemas.openxmlformats.org/officeDocument/2006/math">
                    <m:sSubSup>
                      <m:sSubSupPr>
                        <m:ctrlPr>
                          <a:rPr lang="en-AU" sz="2400" i="1"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ctrlPr>
                      </m:sSubSupPr>
                      <m:e>
                        <m:r>
                          <a:rPr lang="en-AU" sz="2400" i="1"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t>𝑚</m:t>
                        </m:r>
                      </m:e>
                      <m:sub>
                        <m:r>
                          <a:rPr lang="en-AU" sz="2400" i="1"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t>𝑔</m:t>
                        </m:r>
                      </m:sub>
                      <m:sup>
                        <m:r>
                          <m:rPr>
                            <m:sty m:val="p"/>
                          </m:rPr>
                          <a:rPr lang="en-AU" sz="2400" b="0" i="0"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t>RGI</m:t>
                        </m:r>
                      </m:sup>
                    </m:sSubSup>
                    <m:r>
                      <a:rPr lang="en-AU" sz="2400" i="1"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t>=0.</m:t>
                    </m:r>
                    <m:r>
                      <a:rPr lang="en-AU" sz="2400" b="0" i="1"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t>43</m:t>
                    </m:r>
                    <m:d>
                      <m:dPr>
                        <m:ctrlPr>
                          <a:rPr lang="en-AU" sz="2400" b="0" i="1"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ctrlPr>
                      </m:dPr>
                      <m:e>
                        <m:r>
                          <a:rPr lang="en-AU" sz="2400" b="0" i="1"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t>1</m:t>
                        </m:r>
                      </m:e>
                    </m:d>
                    <m:r>
                      <m:rPr>
                        <m:sty m:val="p"/>
                      </m:rPr>
                      <a:rPr lang="en-AU" sz="2400" i="0" smtClean="0">
                        <a:ln w="0"/>
                        <a:solidFill>
                          <a:srgbClr val="008000"/>
                        </a:solidFill>
                        <a:effectLst>
                          <a:outerShdw blurRad="38100" dist="25400" dir="5400000" algn="ctr" rotWithShape="0">
                            <a:srgbClr val="6E747A">
                              <a:alpha val="43000"/>
                            </a:srgbClr>
                          </a:outerShdw>
                        </a:effectLst>
                        <a:latin typeface="Cambria Math" panose="02040503050406030204" pitchFamily="18" charset="0"/>
                      </a:rPr>
                      <m:t>GeV</m:t>
                    </m:r>
                  </m:oMath>
                </a14:m>
                <a:endParaRPr lang="en-AU" sz="2400" dirty="0">
                  <a:ln w="0"/>
                  <a:solidFill>
                    <a:srgbClr val="008000"/>
                  </a:solidFill>
                  <a:effectLst>
                    <a:outerShdw blurRad="38100" dist="25400" dir="5400000" algn="ctr" rotWithShape="0">
                      <a:srgbClr val="6E747A">
                        <a:alpha val="43000"/>
                      </a:srgbClr>
                    </a:outerShdw>
                  </a:effectLst>
                </a:endParaRPr>
              </a:p>
            </p:txBody>
          </p:sp>
        </mc:Choice>
        <mc:Fallback xmlns="">
          <p:sp>
            <p:nvSpPr>
              <p:cNvPr id="15" name="TextBox 14">
                <a:extLst>
                  <a:ext uri="{FF2B5EF4-FFF2-40B4-BE49-F238E27FC236}">
                    <a16:creationId xmlns:a16="http://schemas.microsoft.com/office/drawing/2014/main" id="{530D2A55-B48F-0999-87C2-D9F71F0AB204}"/>
                  </a:ext>
                </a:extLst>
              </p:cNvPr>
              <p:cNvSpPr txBox="1">
                <a:spLocks noRot="1" noChangeAspect="1" noMove="1" noResize="1" noEditPoints="1" noAdjustHandles="1" noChangeArrowheads="1" noChangeShapeType="1" noTextEdit="1"/>
              </p:cNvSpPr>
              <p:nvPr/>
            </p:nvSpPr>
            <p:spPr>
              <a:xfrm>
                <a:off x="3631287" y="843419"/>
                <a:ext cx="5592621" cy="506292"/>
              </a:xfrm>
              <a:prstGeom prst="rect">
                <a:avLst/>
              </a:prstGeom>
              <a:blipFill>
                <a:blip r:embed="rId6"/>
                <a:stretch>
                  <a:fillRect l="-2072" t="-7229" b="-28916"/>
                </a:stretch>
              </a:blipFill>
            </p:spPr>
            <p:txBody>
              <a:bodyPr/>
              <a:lstStyle/>
              <a:p>
                <a:r>
                  <a:rPr lang="en-AU">
                    <a:noFill/>
                  </a:rPr>
                  <a:t> </a:t>
                </a:r>
              </a:p>
            </p:txBody>
          </p:sp>
        </mc:Fallback>
      </mc:AlternateContent>
      <p:sp>
        <p:nvSpPr>
          <p:cNvPr id="19" name="TextBox 18">
            <a:extLst>
              <a:ext uri="{FF2B5EF4-FFF2-40B4-BE49-F238E27FC236}">
                <a16:creationId xmlns:a16="http://schemas.microsoft.com/office/drawing/2014/main" id="{948A149E-9145-5D67-B5C8-A0DF27250451}"/>
              </a:ext>
            </a:extLst>
          </p:cNvPr>
          <p:cNvSpPr txBox="1"/>
          <p:nvPr/>
        </p:nvSpPr>
        <p:spPr>
          <a:xfrm>
            <a:off x="39166" y="1705710"/>
            <a:ext cx="3847033" cy="1815882"/>
          </a:xfrm>
          <a:prstGeom prst="rect">
            <a:avLst/>
          </a:prstGeom>
          <a:solidFill>
            <a:schemeClr val="bg1"/>
          </a:solidFill>
        </p:spPr>
        <p:txBody>
          <a:bodyPr wrap="square" rtlCol="0">
            <a:spAutoFit/>
          </a:bodyPr>
          <a:lstStyle/>
          <a:p>
            <a:r>
              <a:rPr lang="en-US" sz="1600" i="1" dirty="0"/>
              <a:t>Gauge Invariance and Mass</a:t>
            </a:r>
            <a:r>
              <a:rPr lang="en-US" sz="1600" dirty="0"/>
              <a:t>, </a:t>
            </a:r>
          </a:p>
          <a:p>
            <a:r>
              <a:rPr lang="en-US" sz="1600" dirty="0"/>
              <a:t>J. S. Schwinger</a:t>
            </a:r>
          </a:p>
          <a:p>
            <a:r>
              <a:rPr lang="en-US" sz="1600" dirty="0"/>
              <a:t>Phys. Rev. 125 (1962) 397-398</a:t>
            </a:r>
          </a:p>
          <a:p>
            <a:r>
              <a:rPr lang="en-US" sz="1600" i="1" dirty="0">
                <a:ln w="0"/>
                <a:solidFill>
                  <a:srgbClr val="008000"/>
                </a:solidFill>
                <a:effectLst>
                  <a:outerShdw blurRad="38100" dist="25400" dir="5400000" algn="ctr" rotWithShape="0">
                    <a:srgbClr val="6E747A">
                      <a:alpha val="43000"/>
                    </a:srgbClr>
                  </a:outerShdw>
                </a:effectLst>
              </a:rPr>
              <a:t>It is argued that the gauge invariance of a vector field does not necessarily imply zero mass for an associated particle if the current vector coupling is sufficiently strong.</a:t>
            </a:r>
            <a:endParaRPr lang="en-US" sz="1600" i="1" dirty="0">
              <a:solidFill>
                <a:srgbClr val="008000"/>
              </a:solidFill>
            </a:endParaRPr>
          </a:p>
        </p:txBody>
      </p:sp>
    </p:spTree>
    <p:extLst>
      <p:ext uri="{BB962C8B-B14F-4D97-AF65-F5344CB8AC3E}">
        <p14:creationId xmlns:p14="http://schemas.microsoft.com/office/powerpoint/2010/main" val="25282243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582C8C5-E26E-4187-B9D0-FD1FF121237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248400" y="1231391"/>
            <a:ext cx="5737572" cy="4344477"/>
          </a:xfrm>
          <a:prstGeom prst="rect">
            <a:avLst/>
          </a:prstGeom>
        </p:spPr>
      </p:pic>
      <p:sp>
        <p:nvSpPr>
          <p:cNvPr id="2" name="Title 1">
            <a:extLst>
              <a:ext uri="{FF2B5EF4-FFF2-40B4-BE49-F238E27FC236}">
                <a16:creationId xmlns:a16="http://schemas.microsoft.com/office/drawing/2014/main" id="{E61D5C43-333B-49A0-B653-5068C8D09DC5}"/>
              </a:ext>
            </a:extLst>
          </p:cNvPr>
          <p:cNvSpPr>
            <a:spLocks noGrp="1"/>
          </p:cNvSpPr>
          <p:nvPr>
            <p:ph type="title"/>
          </p:nvPr>
        </p:nvSpPr>
        <p:spPr/>
        <p:txBody>
          <a:bodyPr/>
          <a:lstStyle/>
          <a:p>
            <a:pPr algn="r"/>
            <a:r>
              <a:rPr lang="en-GB" sz="3200" b="0" i="1" dirty="0">
                <a:ln w="0"/>
                <a:solidFill>
                  <a:schemeClr val="accent1"/>
                </a:solidFill>
                <a:effectLst>
                  <a:outerShdw blurRad="38100" dist="25400" dir="5400000" algn="ctr" rotWithShape="0">
                    <a:srgbClr val="6E747A">
                      <a:alpha val="43000"/>
                    </a:srgbClr>
                  </a:outerShdw>
                </a:effectLst>
              </a:rPr>
              <a:t>Process independent </a:t>
            </a:r>
            <a:br>
              <a:rPr lang="en-GB" sz="3200" b="0" i="1" dirty="0">
                <a:ln w="0"/>
                <a:solidFill>
                  <a:schemeClr val="accent1"/>
                </a:solidFill>
                <a:effectLst>
                  <a:outerShdw blurRad="38100" dist="25400" dir="5400000" algn="ctr" rotWithShape="0">
                    <a:srgbClr val="6E747A">
                      <a:alpha val="43000"/>
                    </a:srgbClr>
                  </a:outerShdw>
                </a:effectLst>
              </a:rPr>
            </a:br>
            <a:r>
              <a:rPr lang="en-GB" sz="3200" b="0" i="1" dirty="0">
                <a:ln w="0"/>
                <a:solidFill>
                  <a:schemeClr val="accent1"/>
                </a:solidFill>
                <a:effectLst>
                  <a:outerShdw blurRad="38100" dist="25400" dir="5400000" algn="ctr" rotWithShape="0">
                    <a:srgbClr val="6E747A">
                      <a:alpha val="43000"/>
                    </a:srgbClr>
                  </a:outerShdw>
                </a:effectLst>
              </a:rPr>
              <a:t>effective charge = running coupling</a:t>
            </a:r>
            <a:endParaRPr lang="en-US" sz="3200" b="0" i="1" dirty="0">
              <a:ln w="0"/>
              <a:solidFill>
                <a:schemeClr val="accent1"/>
              </a:solidFill>
              <a:effectLst>
                <a:outerShdw blurRad="38100" dist="25400" dir="5400000" algn="ctr" rotWithShape="0">
                  <a:srgbClr val="6E747A">
                    <a:alpha val="43000"/>
                  </a:srgbClr>
                </a:outerShdw>
              </a:effectLst>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C2D5552-ACE1-4296-920F-17131EB81A94}"/>
                  </a:ext>
                </a:extLst>
              </p:cNvPr>
              <p:cNvSpPr>
                <a:spLocks noGrp="1"/>
              </p:cNvSpPr>
              <p:nvPr>
                <p:ph idx="1"/>
              </p:nvPr>
            </p:nvSpPr>
            <p:spPr>
              <a:xfrm>
                <a:off x="609600" y="1371600"/>
                <a:ext cx="6172200" cy="4525963"/>
              </a:xfrm>
            </p:spPr>
            <p:txBody>
              <a:bodyPr/>
              <a:lstStyle/>
              <a:p>
                <a:r>
                  <a:rPr lang="en-GB" dirty="0"/>
                  <a:t>Modern theory – exploiting pinch technique and background field method – enables unique QCD analogue of</a:t>
                </a:r>
              </a:p>
              <a:p>
                <a:pPr marL="0" indent="0">
                  <a:buNone/>
                </a:pPr>
                <a:r>
                  <a:rPr lang="en-GB" dirty="0"/>
                  <a:t>       “Gell-Mann – Low” </a:t>
                </a:r>
              </a:p>
              <a:p>
                <a:pPr marL="400050" lvl="1" indent="0">
                  <a:buNone/>
                </a:pPr>
                <a:r>
                  <a:rPr lang="en-GB" sz="2200" dirty="0"/>
                  <a:t>running charge to be </a:t>
                </a:r>
              </a:p>
              <a:p>
                <a:pPr marL="400050" lvl="1" indent="0">
                  <a:spcBef>
                    <a:spcPts val="0"/>
                  </a:spcBef>
                  <a:buNone/>
                </a:pPr>
                <a:r>
                  <a:rPr lang="en-GB" sz="2200" dirty="0"/>
                  <a:t>    rigorously defined and calculated</a:t>
                </a:r>
              </a:p>
              <a:p>
                <a:r>
                  <a:rPr lang="en-GB" dirty="0"/>
                  <a:t>Analysis of QCD’s gauge sector </a:t>
                </a:r>
              </a:p>
              <a:p>
                <a:pPr marL="400050" lvl="1" indent="0">
                  <a:buNone/>
                </a:pPr>
                <a:r>
                  <a:rPr lang="en-GB" sz="2200" dirty="0"/>
                  <a:t>	        yields a  </a:t>
                </a:r>
                <a:r>
                  <a:rPr lang="en-GB" sz="2200" i="1" dirty="0">
                    <a:solidFill>
                      <a:srgbClr val="0000FF"/>
                    </a:solidFill>
                  </a:rPr>
                  <a:t>parameter-free prediction</a:t>
                </a:r>
              </a:p>
              <a:p>
                <a:r>
                  <a:rPr lang="en-GB" dirty="0"/>
                  <a:t>N.B. Qualitative change in </a:t>
                </a:r>
                <a:r>
                  <a:rPr lang="en-GB" i="1" dirty="0"/>
                  <a:t>α̂</a:t>
                </a:r>
                <a:r>
                  <a:rPr lang="en-GB" i="1" baseline="-25000" dirty="0"/>
                  <a:t>PI</a:t>
                </a:r>
                <a:r>
                  <a:rPr lang="en-GB" dirty="0"/>
                  <a:t>(</a:t>
                </a:r>
                <a:r>
                  <a:rPr lang="en-GB" i="1" dirty="0">
                    <a:latin typeface="Times New Roman" panose="02020603050405020304" pitchFamily="18" charset="0"/>
                    <a:cs typeface="Times New Roman" panose="02020603050405020304" pitchFamily="18" charset="0"/>
                  </a:rPr>
                  <a:t>k</a:t>
                </a:r>
                <a:r>
                  <a:rPr lang="en-GB" dirty="0"/>
                  <a:t>) at </a:t>
                </a:r>
                <a:r>
                  <a:rPr lang="en-GB" i="1" dirty="0">
                    <a:latin typeface="Times New Roman" panose="02020603050405020304" pitchFamily="18" charset="0"/>
                    <a:cs typeface="Times New Roman" panose="02020603050405020304" pitchFamily="18" charset="0"/>
                  </a:rPr>
                  <a:t>k </a:t>
                </a:r>
                <a:r>
                  <a:rPr lang="en-GB" dirty="0"/>
                  <a:t>≈ ½ </a:t>
                </a:r>
                <a:r>
                  <a:rPr lang="en-GB" i="1" dirty="0" err="1">
                    <a:latin typeface="Times New Roman" panose="02020603050405020304" pitchFamily="18" charset="0"/>
                    <a:cs typeface="Times New Roman" panose="02020603050405020304" pitchFamily="18" charset="0"/>
                  </a:rPr>
                  <a:t>m</a:t>
                </a:r>
                <a:r>
                  <a:rPr lang="en-GB" i="1" baseline="-25000" dirty="0" err="1">
                    <a:latin typeface="Times New Roman" panose="02020603050405020304" pitchFamily="18" charset="0"/>
                    <a:cs typeface="Times New Roman" panose="02020603050405020304" pitchFamily="18" charset="0"/>
                  </a:rPr>
                  <a:t>p</a:t>
                </a:r>
                <a:endParaRPr lang="en-GB" i="1" baseline="-25000" dirty="0">
                  <a:latin typeface="Times New Roman" panose="02020603050405020304" pitchFamily="18" charset="0"/>
                  <a:cs typeface="Times New Roman" panose="02020603050405020304" pitchFamily="18" charset="0"/>
                </a:endParaRPr>
              </a:p>
              <a:p>
                <a:r>
                  <a:rPr lang="en-GB" dirty="0"/>
                  <a:t>No Landau Pole</a:t>
                </a:r>
                <a:endParaRPr lang="en-GB" i="1" dirty="0">
                  <a:ln w="0"/>
                  <a:solidFill>
                    <a:srgbClr val="FF0000"/>
                  </a:solidFill>
                  <a:effectLst>
                    <a:outerShdw blurRad="38100" dist="25400" dir="5400000" algn="ctr" rotWithShape="0">
                      <a:srgbClr val="6E747A">
                        <a:alpha val="43000"/>
                      </a:srgbClr>
                    </a:outerShdw>
                  </a:effectLst>
                </a:endParaRPr>
              </a:p>
              <a:p>
                <a:r>
                  <a:rPr lang="en-GB" dirty="0"/>
                  <a:t>Below </a:t>
                </a:r>
                <a14:m>
                  <m:oMath xmlns:m="http://schemas.openxmlformats.org/officeDocument/2006/math">
                    <m:r>
                      <a:rPr lang="en-GB" b="0" i="1" smtClean="0">
                        <a:latin typeface="Cambria Math" panose="02040503050406030204" pitchFamily="18" charset="0"/>
                      </a:rPr>
                      <m:t>𝑘</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sSub>
                          <m:sSubPr>
                            <m:ctrlPr>
                              <a:rPr lang="en-GB" b="0" i="1" smtClean="0">
                                <a:latin typeface="Cambria Math" panose="02040503050406030204" pitchFamily="18" charset="0"/>
                              </a:rPr>
                            </m:ctrlPr>
                          </m:sSubPr>
                          <m:e>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𝑚</m:t>
                                </m:r>
                              </m:e>
                            </m:acc>
                          </m:e>
                          <m:sub>
                            <m:r>
                              <a:rPr lang="en-GB" b="0" i="1" smtClean="0">
                                <a:latin typeface="Cambria Math" panose="02040503050406030204" pitchFamily="18" charset="0"/>
                              </a:rPr>
                              <m:t>0</m:t>
                            </m:r>
                          </m:sub>
                        </m:sSub>
                      </m:e>
                      <m:sub>
                        <m:r>
                          <a:rPr lang="en-GB" b="0" i="1" smtClean="0">
                            <a:latin typeface="Cambria Math" panose="02040503050406030204" pitchFamily="18" charset="0"/>
                          </a:rPr>
                          <m:t> </m:t>
                        </m:r>
                      </m:sub>
                    </m:sSub>
                    <m:r>
                      <a:rPr lang="en-GB" b="0" i="0" smtClean="0">
                        <a:latin typeface="Cambria Math" panose="02040503050406030204" pitchFamily="18" charset="0"/>
                      </a:rPr>
                      <m:t>, </m:t>
                    </m:r>
                  </m:oMath>
                </a14:m>
                <a:r>
                  <a:rPr lang="en-GB" dirty="0"/>
                  <a:t>interactions become scale independent, just as they were in the Lagrangian; so, QCD becomes practically conformal again</a:t>
                </a:r>
              </a:p>
              <a:p>
                <a:endParaRPr lang="en-US" dirty="0"/>
              </a:p>
            </p:txBody>
          </p:sp>
        </mc:Choice>
        <mc:Fallback xmlns="">
          <p:sp>
            <p:nvSpPr>
              <p:cNvPr id="3" name="Content Placeholder 2">
                <a:extLst>
                  <a:ext uri="{FF2B5EF4-FFF2-40B4-BE49-F238E27FC236}">
                    <a16:creationId xmlns:a16="http://schemas.microsoft.com/office/drawing/2014/main" id="{0C2D5552-ACE1-4296-920F-17131EB81A94}"/>
                  </a:ext>
                </a:extLst>
              </p:cNvPr>
              <p:cNvSpPr>
                <a:spLocks noGrp="1" noRot="1" noChangeAspect="1" noMove="1" noResize="1" noEditPoints="1" noAdjustHandles="1" noChangeArrowheads="1" noChangeShapeType="1" noTextEdit="1"/>
              </p:cNvSpPr>
              <p:nvPr>
                <p:ph idx="1"/>
              </p:nvPr>
            </p:nvSpPr>
            <p:spPr>
              <a:xfrm>
                <a:off x="609600" y="1371600"/>
                <a:ext cx="6172200" cy="4525963"/>
              </a:xfrm>
              <a:blipFill>
                <a:blip r:embed="rId3"/>
                <a:stretch>
                  <a:fillRect l="-1283" t="-943" r="-1579" b="-12264"/>
                </a:stretch>
              </a:blipFill>
            </p:spPr>
            <p:txBody>
              <a:bodyPr/>
              <a:lstStyle/>
              <a:p>
                <a:r>
                  <a:rPr lang="en-AU">
                    <a:noFill/>
                  </a:rPr>
                  <a:t> </a:t>
                </a:r>
              </a:p>
            </p:txBody>
          </p:sp>
        </mc:Fallback>
      </mc:AlternateContent>
      <p:sp>
        <p:nvSpPr>
          <p:cNvPr id="4" name="Date Placeholder 3">
            <a:extLst>
              <a:ext uri="{FF2B5EF4-FFF2-40B4-BE49-F238E27FC236}">
                <a16:creationId xmlns:a16="http://schemas.microsoft.com/office/drawing/2014/main" id="{3C42DF46-5741-4D85-ABAA-739F12F7BBAA}"/>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169E3A21-161E-4E4A-A56E-F5EFF8648122}"/>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0B34CE32-E62C-400D-894C-6700F2C19574}"/>
              </a:ext>
            </a:extLst>
          </p:cNvPr>
          <p:cNvSpPr>
            <a:spLocks noGrp="1"/>
          </p:cNvSpPr>
          <p:nvPr>
            <p:ph type="sldNum" sz="quarter" idx="12"/>
          </p:nvPr>
        </p:nvSpPr>
        <p:spPr/>
        <p:txBody>
          <a:bodyPr/>
          <a:lstStyle/>
          <a:p>
            <a:fld id="{87034D8C-3CB4-402A-BC46-2AB14C0FE90A}" type="slidenum">
              <a:rPr lang="en-US" smtClean="0"/>
              <a:pPr/>
              <a:t>8</a:t>
            </a:fld>
            <a:endParaRPr lang="en-US"/>
          </a:p>
        </p:txBody>
      </p:sp>
      <p:sp>
        <p:nvSpPr>
          <p:cNvPr id="8" name="TextBox 7">
            <a:extLst>
              <a:ext uri="{FF2B5EF4-FFF2-40B4-BE49-F238E27FC236}">
                <a16:creationId xmlns:a16="http://schemas.microsoft.com/office/drawing/2014/main" id="{5B7413D1-7F5A-46CF-9AE9-45C2B8655E80}"/>
              </a:ext>
            </a:extLst>
          </p:cNvPr>
          <p:cNvSpPr txBox="1"/>
          <p:nvPr/>
        </p:nvSpPr>
        <p:spPr>
          <a:xfrm>
            <a:off x="6879377" y="5334000"/>
            <a:ext cx="5312624" cy="1523494"/>
          </a:xfrm>
          <a:prstGeom prst="rect">
            <a:avLst/>
          </a:prstGeom>
          <a:noFill/>
        </p:spPr>
        <p:txBody>
          <a:bodyPr wrap="square" rtlCol="0">
            <a:spAutoFit/>
          </a:bodyPr>
          <a:lstStyle/>
          <a:p>
            <a:pPr marL="171450" indent="-171450">
              <a:buFont typeface="Wingdings" panose="05000000000000000000" pitchFamily="2" charset="2"/>
              <a:buChar char="ü"/>
            </a:pPr>
            <a:r>
              <a:rPr lang="en-GB" sz="1100" i="1" dirty="0">
                <a:solidFill>
                  <a:schemeClr val="tx2">
                    <a:lumMod val="60000"/>
                    <a:lumOff val="40000"/>
                  </a:schemeClr>
                </a:solidFill>
              </a:rPr>
              <a:t>Process independent strong running coupling</a:t>
            </a:r>
          </a:p>
          <a:p>
            <a:pPr>
              <a:spcAft>
                <a:spcPts val="300"/>
              </a:spcAft>
            </a:pPr>
            <a:r>
              <a:rPr lang="en-GB" sz="1100" dirty="0">
                <a:solidFill>
                  <a:schemeClr val="tx2">
                    <a:lumMod val="60000"/>
                    <a:lumOff val="40000"/>
                  </a:schemeClr>
                </a:solidFill>
              </a:rPr>
              <a:t>     Daniele Binosi </a:t>
            </a:r>
            <a:r>
              <a:rPr lang="en-GB" sz="1100" i="1" dirty="0">
                <a:solidFill>
                  <a:schemeClr val="tx2">
                    <a:lumMod val="60000"/>
                    <a:lumOff val="40000"/>
                  </a:schemeClr>
                </a:solidFill>
              </a:rPr>
              <a:t>et al</a:t>
            </a:r>
            <a:r>
              <a:rPr lang="en-GB" sz="1100" dirty="0">
                <a:solidFill>
                  <a:schemeClr val="tx2">
                    <a:lumMod val="60000"/>
                    <a:lumOff val="40000"/>
                  </a:schemeClr>
                </a:solidFill>
              </a:rPr>
              <a:t>., </a:t>
            </a:r>
            <a:r>
              <a:rPr lang="en-GB" sz="1100" dirty="0">
                <a:hlinkClick r:id="rId4"/>
              </a:rPr>
              <a:t>arXiv:1612.04835 [</a:t>
            </a:r>
            <a:r>
              <a:rPr lang="en-GB" sz="1100" dirty="0" err="1">
                <a:hlinkClick r:id="rId4"/>
              </a:rPr>
              <a:t>nucl-th</a:t>
            </a:r>
            <a:r>
              <a:rPr lang="en-GB" sz="1100" dirty="0">
                <a:hlinkClick r:id="rId4"/>
              </a:rPr>
              <a:t>]</a:t>
            </a:r>
            <a:r>
              <a:rPr lang="en-GB" sz="1100" dirty="0"/>
              <a:t>, </a:t>
            </a:r>
            <a:r>
              <a:rPr lang="en-GB" sz="1100" dirty="0">
                <a:solidFill>
                  <a:schemeClr val="tx2">
                    <a:lumMod val="60000"/>
                    <a:lumOff val="40000"/>
                  </a:schemeClr>
                </a:solidFill>
              </a:rPr>
              <a:t>Phys. Rev. D 96 (2017) 054026/1-7</a:t>
            </a:r>
          </a:p>
          <a:p>
            <a:pPr marL="171450" indent="-171450">
              <a:buFont typeface="Wingdings" panose="05000000000000000000" pitchFamily="2" charset="2"/>
              <a:buChar char="ü"/>
            </a:pPr>
            <a:r>
              <a:rPr lang="en-US" sz="1100" i="1" dirty="0">
                <a:solidFill>
                  <a:schemeClr val="tx2">
                    <a:lumMod val="60000"/>
                    <a:lumOff val="40000"/>
                  </a:schemeClr>
                </a:solidFill>
              </a:rPr>
              <a:t>Experimental determination of the QCD effective charge α</a:t>
            </a:r>
            <a:r>
              <a:rPr lang="en-US" sz="1100" i="1" baseline="-25000" dirty="0">
                <a:solidFill>
                  <a:schemeClr val="tx2">
                    <a:lumMod val="60000"/>
                    <a:lumOff val="40000"/>
                  </a:schemeClr>
                </a:solidFill>
              </a:rPr>
              <a:t>g1</a:t>
            </a:r>
            <a:r>
              <a:rPr lang="en-US" sz="1100" i="1" dirty="0">
                <a:solidFill>
                  <a:schemeClr val="tx2">
                    <a:lumMod val="60000"/>
                    <a:lumOff val="40000"/>
                  </a:schemeClr>
                </a:solidFill>
              </a:rPr>
              <a:t>(Q). </a:t>
            </a:r>
          </a:p>
          <a:p>
            <a:pPr>
              <a:spcAft>
                <a:spcPts val="300"/>
              </a:spcAft>
            </a:pPr>
            <a:r>
              <a:rPr lang="en-US" sz="1100" dirty="0">
                <a:solidFill>
                  <a:schemeClr val="tx2">
                    <a:lumMod val="60000"/>
                    <a:lumOff val="40000"/>
                  </a:schemeClr>
                </a:solidFill>
              </a:rPr>
              <a:t>     A. </a:t>
            </a:r>
            <a:r>
              <a:rPr lang="en-US" sz="1100" dirty="0" err="1">
                <a:solidFill>
                  <a:schemeClr val="tx2">
                    <a:lumMod val="60000"/>
                    <a:lumOff val="40000"/>
                  </a:schemeClr>
                </a:solidFill>
              </a:rPr>
              <a:t>Deur</a:t>
            </a:r>
            <a:r>
              <a:rPr lang="en-US" sz="1100" dirty="0">
                <a:solidFill>
                  <a:schemeClr val="tx2">
                    <a:lumMod val="60000"/>
                    <a:lumOff val="40000"/>
                  </a:schemeClr>
                </a:solidFill>
              </a:rPr>
              <a:t>; V. Burkert; J.-P. Chen; W. </a:t>
            </a:r>
            <a:r>
              <a:rPr lang="en-US" sz="1100" dirty="0" err="1">
                <a:solidFill>
                  <a:schemeClr val="tx2">
                    <a:lumMod val="60000"/>
                    <a:lumOff val="40000"/>
                  </a:schemeClr>
                </a:solidFill>
              </a:rPr>
              <a:t>Korsch</a:t>
            </a:r>
            <a:r>
              <a:rPr lang="en-US" sz="1100" dirty="0">
                <a:solidFill>
                  <a:schemeClr val="tx2">
                    <a:lumMod val="60000"/>
                    <a:lumOff val="40000"/>
                  </a:schemeClr>
                </a:solidFill>
              </a:rPr>
              <a:t>, Particles 5 (2022) 171</a:t>
            </a:r>
          </a:p>
          <a:p>
            <a:pPr marL="171450" indent="-171450">
              <a:buFont typeface="Wingdings" panose="05000000000000000000" pitchFamily="2" charset="2"/>
              <a:buChar char="ü"/>
            </a:pPr>
            <a:r>
              <a:rPr lang="en-AU" sz="1100" b="0" i="1" dirty="0">
                <a:solidFill>
                  <a:schemeClr val="tx2">
                    <a:lumMod val="60000"/>
                    <a:lumOff val="40000"/>
                  </a:schemeClr>
                </a:solidFill>
                <a:effectLst/>
              </a:rPr>
              <a:t>QCD Running Couplings and Effective Charges, </a:t>
            </a:r>
            <a:r>
              <a:rPr lang="en-AU" sz="1100" b="0" i="0" dirty="0">
                <a:solidFill>
                  <a:schemeClr val="tx2">
                    <a:lumMod val="60000"/>
                    <a:lumOff val="40000"/>
                  </a:schemeClr>
                </a:solidFill>
                <a:effectLst/>
              </a:rPr>
              <a:t>Alexandre </a:t>
            </a:r>
            <a:r>
              <a:rPr lang="en-AU" sz="1100" b="0" i="0" dirty="0" err="1">
                <a:solidFill>
                  <a:schemeClr val="tx2">
                    <a:lumMod val="60000"/>
                    <a:lumOff val="40000"/>
                  </a:schemeClr>
                </a:solidFill>
                <a:effectLst/>
              </a:rPr>
              <a:t>Deur</a:t>
            </a:r>
            <a:r>
              <a:rPr lang="en-AU" sz="1100" b="0" i="0" dirty="0">
                <a:solidFill>
                  <a:schemeClr val="tx2">
                    <a:lumMod val="60000"/>
                    <a:lumOff val="40000"/>
                  </a:schemeClr>
                </a:solidFill>
                <a:effectLst/>
              </a:rPr>
              <a:t>, Stanley J. Brodsky and Craig Roberts,  </a:t>
            </a:r>
            <a:r>
              <a:rPr lang="en-AU" sz="1100" b="0" i="0" u="sng" strike="noStrike" dirty="0">
                <a:solidFill>
                  <a:srgbClr val="0066FF"/>
                </a:solidFill>
                <a:effectLst/>
                <a:hlinkClick r:id="rId5">
                  <a:extLst>
                    <a:ext uri="{A12FA001-AC4F-418D-AE19-62706E023703}">
                      <ahyp:hlinkClr xmlns:ahyp="http://schemas.microsoft.com/office/drawing/2018/hyperlinkcolor" val="tx"/>
                    </a:ext>
                  </a:extLst>
                </a:hlinkClick>
              </a:rPr>
              <a:t>e-Print: 2303.00723 [hep-</a:t>
            </a:r>
            <a:r>
              <a:rPr lang="en-AU" sz="1100" b="0" i="0" u="sng" strike="noStrike" dirty="0" err="1">
                <a:solidFill>
                  <a:srgbClr val="0066FF"/>
                </a:solidFill>
                <a:effectLst/>
                <a:hlinkClick r:id="rId5">
                  <a:extLst>
                    <a:ext uri="{A12FA001-AC4F-418D-AE19-62706E023703}">
                      <ahyp:hlinkClr xmlns:ahyp="http://schemas.microsoft.com/office/drawing/2018/hyperlinkcolor" val="tx"/>
                    </a:ext>
                  </a:extLst>
                </a:hlinkClick>
              </a:rPr>
              <a:t>ph</a:t>
            </a:r>
            <a:r>
              <a:rPr lang="en-AU" sz="1100" b="0" i="0" u="sng" strike="noStrike" dirty="0">
                <a:solidFill>
                  <a:schemeClr val="tx2">
                    <a:lumMod val="60000"/>
                    <a:lumOff val="40000"/>
                  </a:schemeClr>
                </a:solidFill>
                <a:effectLst/>
                <a:hlinkClick r:id="rId5">
                  <a:extLst>
                    <a:ext uri="{A12FA001-AC4F-418D-AE19-62706E023703}">
                      <ahyp:hlinkClr xmlns:ahyp="http://schemas.microsoft.com/office/drawing/2018/hyperlinkcolor" val="tx"/>
                    </a:ext>
                  </a:extLst>
                </a:hlinkClick>
              </a:rPr>
              <a:t>]</a:t>
            </a:r>
            <a:r>
              <a:rPr lang="en-US" sz="1100" dirty="0">
                <a:solidFill>
                  <a:schemeClr val="tx2">
                    <a:lumMod val="60000"/>
                    <a:lumOff val="40000"/>
                  </a:schemeClr>
                </a:solidFill>
              </a:rPr>
              <a:t>, Prog. Part. </a:t>
            </a:r>
            <a:r>
              <a:rPr lang="en-US" sz="1100" dirty="0" err="1">
                <a:solidFill>
                  <a:schemeClr val="tx2">
                    <a:lumMod val="60000"/>
                    <a:lumOff val="40000"/>
                  </a:schemeClr>
                </a:solidFill>
              </a:rPr>
              <a:t>Nucl</a:t>
            </a:r>
            <a:r>
              <a:rPr lang="en-US" sz="1100" dirty="0">
                <a:solidFill>
                  <a:schemeClr val="tx2">
                    <a:lumMod val="60000"/>
                    <a:lumOff val="40000"/>
                  </a:schemeClr>
                </a:solidFill>
              </a:rPr>
              <a:t>. Phys. </a:t>
            </a:r>
            <a:r>
              <a:rPr lang="en-US" sz="1100" b="1" dirty="0">
                <a:solidFill>
                  <a:schemeClr val="tx2">
                    <a:lumMod val="60000"/>
                    <a:lumOff val="40000"/>
                  </a:schemeClr>
                </a:solidFill>
              </a:rPr>
              <a:t>134</a:t>
            </a:r>
            <a:r>
              <a:rPr lang="en-US" sz="1100" dirty="0">
                <a:solidFill>
                  <a:schemeClr val="tx2">
                    <a:lumMod val="60000"/>
                    <a:lumOff val="40000"/>
                  </a:schemeClr>
                </a:solidFill>
              </a:rPr>
              <a:t> (2024) 104081</a:t>
            </a:r>
            <a:endParaRPr lang="en-AU" sz="1100" i="1" dirty="0">
              <a:solidFill>
                <a:schemeClr val="tx2">
                  <a:lumMod val="60000"/>
                  <a:lumOff val="40000"/>
                </a:schemeClr>
              </a:solidFill>
            </a:endParaRPr>
          </a:p>
          <a:p>
            <a:endParaRPr lang="en-US" sz="1100" dirty="0">
              <a:solidFill>
                <a:schemeClr val="tx2">
                  <a:lumMod val="60000"/>
                  <a:lumOff val="40000"/>
                </a:schemeClr>
              </a:solidFill>
            </a:endParaRPr>
          </a:p>
          <a:p>
            <a:endParaRPr lang="en-GB" sz="1100" dirty="0">
              <a:solidFill>
                <a:schemeClr val="tx2">
                  <a:lumMod val="60000"/>
                  <a:lumOff val="40000"/>
                </a:schemeClr>
              </a:solidFill>
            </a:endParaRPr>
          </a:p>
        </p:txBody>
      </p:sp>
      <p:cxnSp>
        <p:nvCxnSpPr>
          <p:cNvPr id="9" name="Straight Arrow Connector 8">
            <a:extLst>
              <a:ext uri="{FF2B5EF4-FFF2-40B4-BE49-F238E27FC236}">
                <a16:creationId xmlns:a16="http://schemas.microsoft.com/office/drawing/2014/main" id="{4D857808-0FD9-4E33-9248-3D46C6710FBF}"/>
              </a:ext>
            </a:extLst>
          </p:cNvPr>
          <p:cNvCxnSpPr>
            <a:cxnSpLocks/>
          </p:cNvCxnSpPr>
          <p:nvPr/>
        </p:nvCxnSpPr>
        <p:spPr>
          <a:xfrm flipV="1">
            <a:off x="4572000" y="1691814"/>
            <a:ext cx="2827424" cy="2346786"/>
          </a:xfrm>
          <a:prstGeom prst="straightConnector1">
            <a:avLst/>
          </a:prstGeom>
          <a:ln w="28575">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0" name="Freeform: Shape 9">
            <a:extLst>
              <a:ext uri="{FF2B5EF4-FFF2-40B4-BE49-F238E27FC236}">
                <a16:creationId xmlns:a16="http://schemas.microsoft.com/office/drawing/2014/main" id="{684508A3-EC3B-426C-A66D-1B9B2B3C4340}"/>
              </a:ext>
            </a:extLst>
          </p:cNvPr>
          <p:cNvSpPr/>
          <p:nvPr/>
        </p:nvSpPr>
        <p:spPr bwMode="auto">
          <a:xfrm rot="20529003">
            <a:off x="6030619" y="4037545"/>
            <a:ext cx="3766567" cy="880372"/>
          </a:xfrm>
          <a:custGeom>
            <a:avLst/>
            <a:gdLst>
              <a:gd name="connsiteX0" fmla="*/ 0 w 3872753"/>
              <a:gd name="connsiteY0" fmla="*/ 0 h 998423"/>
              <a:gd name="connsiteX1" fmla="*/ 2390588 w 3872753"/>
              <a:gd name="connsiteY1" fmla="*/ 998070 h 998423"/>
              <a:gd name="connsiteX2" fmla="*/ 3872753 w 3872753"/>
              <a:gd name="connsiteY2" fmla="*/ 89647 h 998423"/>
            </a:gdLst>
            <a:ahLst/>
            <a:cxnLst>
              <a:cxn ang="0">
                <a:pos x="connsiteX0" y="connsiteY0"/>
              </a:cxn>
              <a:cxn ang="0">
                <a:pos x="connsiteX1" y="connsiteY1"/>
              </a:cxn>
              <a:cxn ang="0">
                <a:pos x="connsiteX2" y="connsiteY2"/>
              </a:cxn>
            </a:cxnLst>
            <a:rect l="l" t="t" r="r" b="b"/>
            <a:pathLst>
              <a:path w="3872753" h="998423">
                <a:moveTo>
                  <a:pt x="0" y="0"/>
                </a:moveTo>
                <a:cubicBezTo>
                  <a:pt x="872564" y="491564"/>
                  <a:pt x="1745129" y="983129"/>
                  <a:pt x="2390588" y="998070"/>
                </a:cubicBezTo>
                <a:cubicBezTo>
                  <a:pt x="3036047" y="1013011"/>
                  <a:pt x="3454400" y="551329"/>
                  <a:pt x="3872753" y="89647"/>
                </a:cubicBezTo>
              </a:path>
            </a:pathLst>
          </a:custGeom>
          <a:noFill/>
          <a:ln w="19050" cap="flat" cmpd="sng" algn="ctr">
            <a:solidFill>
              <a:srgbClr val="008000"/>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Calibri" pitchFamily="34" charset="0"/>
            </a:endParaRPr>
          </a:p>
        </p:txBody>
      </p:sp>
      <p:cxnSp>
        <p:nvCxnSpPr>
          <p:cNvPr id="12" name="Straight Connector 11">
            <a:extLst>
              <a:ext uri="{FF2B5EF4-FFF2-40B4-BE49-F238E27FC236}">
                <a16:creationId xmlns:a16="http://schemas.microsoft.com/office/drawing/2014/main" id="{7A9D4E01-C9B4-42D7-85B1-8944A6C8C416}"/>
              </a:ext>
            </a:extLst>
          </p:cNvPr>
          <p:cNvCxnSpPr/>
          <p:nvPr/>
        </p:nvCxnSpPr>
        <p:spPr bwMode="auto">
          <a:xfrm flipH="1">
            <a:off x="9560166" y="1282131"/>
            <a:ext cx="10687" cy="3537720"/>
          </a:xfrm>
          <a:prstGeom prst="line">
            <a:avLst/>
          </a:prstGeom>
          <a:noFill/>
          <a:ln w="19050" cap="flat" cmpd="sng" algn="ctr">
            <a:solidFill>
              <a:schemeClr val="tx2"/>
            </a:solidFill>
            <a:prstDash val="lgDash"/>
            <a:round/>
            <a:headEnd type="none" w="med" len="med"/>
            <a:tailEnd type="none" w="med" len="med"/>
          </a:ln>
          <a:effectLst/>
        </p:spPr>
      </p:cxnSp>
      <p:sp>
        <p:nvSpPr>
          <p:cNvPr id="11" name="TextBox 10">
            <a:extLst>
              <a:ext uri="{FF2B5EF4-FFF2-40B4-BE49-F238E27FC236}">
                <a16:creationId xmlns:a16="http://schemas.microsoft.com/office/drawing/2014/main" id="{6372EA4F-77CB-432D-B7FC-3F0E73A9F83B}"/>
              </a:ext>
            </a:extLst>
          </p:cNvPr>
          <p:cNvSpPr txBox="1"/>
          <p:nvPr/>
        </p:nvSpPr>
        <p:spPr>
          <a:xfrm>
            <a:off x="0" y="10180"/>
            <a:ext cx="6553200" cy="523220"/>
          </a:xfrm>
          <a:prstGeom prst="rect">
            <a:avLst/>
          </a:prstGeom>
          <a:noFill/>
        </p:spPr>
        <p:txBody>
          <a:bodyPr wrap="square" rtlCol="0">
            <a:spAutoFit/>
          </a:bodyPr>
          <a:lstStyle/>
          <a:p>
            <a:r>
              <a:rPr lang="en-US" sz="1400" dirty="0">
                <a:ln w="0"/>
                <a:solidFill>
                  <a:schemeClr val="accent1"/>
                </a:solidFill>
                <a:effectLst>
                  <a:outerShdw blurRad="38100" dist="25400" dir="5400000" algn="ctr" rotWithShape="0">
                    <a:srgbClr val="6E747A">
                      <a:alpha val="43000"/>
                    </a:srgbClr>
                  </a:outerShdw>
                </a:effectLst>
              </a:rPr>
              <a:t>W  </a:t>
            </a:r>
            <a:r>
              <a:rPr lang="en-US" sz="1400" dirty="0" err="1">
                <a:ln w="0"/>
                <a:solidFill>
                  <a:schemeClr val="accent1"/>
                </a:solidFill>
                <a:effectLst>
                  <a:outerShdw blurRad="38100" dist="25400" dir="5400000" algn="ctr" rotWithShape="0">
                    <a:srgbClr val="6E747A">
                      <a:alpha val="43000"/>
                    </a:srgbClr>
                  </a:outerShdw>
                </a:effectLst>
              </a:rPr>
              <a:t>orkshop</a:t>
            </a:r>
            <a:r>
              <a:rPr lang="en-US" sz="1400" dirty="0">
                <a:ln w="0"/>
                <a:solidFill>
                  <a:schemeClr val="accent1"/>
                </a:solidFill>
                <a:effectLst>
                  <a:outerShdw blurRad="38100" dist="25400" dir="5400000" algn="ctr" rotWithShape="0">
                    <a:srgbClr val="6E747A">
                      <a:alpha val="43000"/>
                    </a:srgbClr>
                  </a:outerShdw>
                </a:effectLst>
              </a:rPr>
              <a:t> on Dyson-Schwinger Equations in Modern Mathematics </a:t>
            </a:r>
          </a:p>
          <a:p>
            <a:r>
              <a:rPr lang="en-US" sz="1400" dirty="0">
                <a:ln w="0"/>
                <a:solidFill>
                  <a:schemeClr val="accent1"/>
                </a:solidFill>
                <a:effectLst>
                  <a:outerShdw blurRad="38100" dist="25400" dir="5400000" algn="ctr" rotWithShape="0">
                    <a:srgbClr val="6E747A">
                      <a:alpha val="43000"/>
                    </a:srgbClr>
                  </a:outerShdw>
                </a:effectLst>
              </a:rPr>
              <a:t>                           and Physics (DSEMP2014) Trento, Italy, September 22-26, 2014</a:t>
            </a:r>
          </a:p>
        </p:txBody>
      </p:sp>
      <p:pic>
        <p:nvPicPr>
          <p:cNvPr id="14" name="Picture 13" descr="A picture containing text&#10;&#10;Description automatically generated">
            <a:extLst>
              <a:ext uri="{FF2B5EF4-FFF2-40B4-BE49-F238E27FC236}">
                <a16:creationId xmlns:a16="http://schemas.microsoft.com/office/drawing/2014/main" id="{FD0ED629-7C57-4718-A4FF-AC2B5C8999F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16" y="56536"/>
            <a:ext cx="1128713" cy="424014"/>
          </a:xfrm>
          <a:prstGeom prst="rect">
            <a:avLst/>
          </a:prstGeom>
        </p:spPr>
      </p:pic>
      <p:sp>
        <p:nvSpPr>
          <p:cNvPr id="13" name="TextBox 12">
            <a:extLst>
              <a:ext uri="{FF2B5EF4-FFF2-40B4-BE49-F238E27FC236}">
                <a16:creationId xmlns:a16="http://schemas.microsoft.com/office/drawing/2014/main" id="{302B9436-79FD-E64D-4846-9C28D2D0E2AC}"/>
              </a:ext>
            </a:extLst>
          </p:cNvPr>
          <p:cNvSpPr txBox="1"/>
          <p:nvPr/>
        </p:nvSpPr>
        <p:spPr>
          <a:xfrm>
            <a:off x="0" y="562722"/>
            <a:ext cx="5648324" cy="430887"/>
          </a:xfrm>
          <a:prstGeom prst="rect">
            <a:avLst/>
          </a:prstGeom>
          <a:noFill/>
        </p:spPr>
        <p:txBody>
          <a:bodyPr wrap="square" rtlCol="0">
            <a:spAutoFit/>
          </a:bodyPr>
          <a:lstStyle/>
          <a:p>
            <a:r>
              <a:rPr lang="en-US" sz="1100" dirty="0">
                <a:ln w="0"/>
                <a:solidFill>
                  <a:schemeClr val="accent1"/>
                </a:solidFill>
                <a:effectLst>
                  <a:outerShdw blurRad="38100" dist="25400" dir="5400000" algn="ctr" rotWithShape="0">
                    <a:srgbClr val="6E747A">
                      <a:alpha val="43000"/>
                    </a:srgbClr>
                  </a:outerShdw>
                </a:effectLst>
                <a:latin typeface="Open Sans"/>
              </a:rPr>
              <a:t>Effective charge from lattice QCD</a:t>
            </a:r>
            <a:r>
              <a:rPr lang="en-US" sz="1100" i="1" dirty="0">
                <a:ln w="0"/>
                <a:solidFill>
                  <a:schemeClr val="accent1"/>
                </a:solidFill>
                <a:effectLst>
                  <a:outerShdw blurRad="38100" dist="25400" dir="5400000" algn="ctr" rotWithShape="0">
                    <a:srgbClr val="6E747A">
                      <a:alpha val="43000"/>
                    </a:srgbClr>
                  </a:outerShdw>
                </a:effectLst>
                <a:latin typeface="Open Sans"/>
              </a:rPr>
              <a:t>, Jin-Li Zhang et al., </a:t>
            </a:r>
          </a:p>
          <a:p>
            <a:r>
              <a:rPr lang="en-US" sz="1100" i="1" dirty="0">
                <a:ln w="0"/>
                <a:solidFill>
                  <a:schemeClr val="accent1"/>
                </a:solidFill>
                <a:effectLst>
                  <a:outerShdw blurRad="38100" dist="25400" dir="5400000" algn="ctr" rotWithShape="0">
                    <a:srgbClr val="6E747A">
                      <a:alpha val="43000"/>
                    </a:srgbClr>
                  </a:outerShdw>
                </a:effectLst>
                <a:latin typeface="Open Sans"/>
              </a:rPr>
              <a:t>NJU-INP 014/19, </a:t>
            </a:r>
            <a:r>
              <a:rPr lang="en-US" sz="1100" i="1" u="none" strike="noStrike" dirty="0">
                <a:ln w="0"/>
                <a:solidFill>
                  <a:schemeClr val="accent1"/>
                </a:solidFill>
                <a:effectLst>
                  <a:outerShdw blurRad="38100" dist="25400" dir="5400000" algn="ctr" rotWithShape="0">
                    <a:srgbClr val="6E747A">
                      <a:alpha val="43000"/>
                    </a:srgbClr>
                  </a:outerShdw>
                </a:effectLst>
                <a:latin typeface="Open Sans"/>
                <a:hlinkClick r:id="rId7"/>
              </a:rPr>
              <a:t>arXiv:1912.08232 [hep-</a:t>
            </a:r>
            <a:r>
              <a:rPr lang="en-US" sz="1100" i="1" u="none" strike="noStrike" dirty="0" err="1">
                <a:ln w="0"/>
                <a:solidFill>
                  <a:schemeClr val="accent1"/>
                </a:solidFill>
                <a:effectLst>
                  <a:outerShdw blurRad="38100" dist="25400" dir="5400000" algn="ctr" rotWithShape="0">
                    <a:srgbClr val="6E747A">
                      <a:alpha val="43000"/>
                    </a:srgbClr>
                  </a:outerShdw>
                </a:effectLst>
                <a:latin typeface="Open Sans"/>
                <a:hlinkClick r:id="rId7"/>
              </a:rPr>
              <a:t>ph</a:t>
            </a:r>
            <a:r>
              <a:rPr lang="en-US" sz="1100" i="1" u="none" strike="noStrike" dirty="0">
                <a:ln w="0"/>
                <a:solidFill>
                  <a:schemeClr val="accent1"/>
                </a:solidFill>
                <a:effectLst>
                  <a:outerShdw blurRad="38100" dist="25400" dir="5400000" algn="ctr" rotWithShape="0">
                    <a:srgbClr val="6E747A">
                      <a:alpha val="43000"/>
                    </a:srgbClr>
                  </a:outerShdw>
                </a:effectLst>
                <a:latin typeface="Open Sans"/>
                <a:hlinkClick r:id="rId7"/>
              </a:rPr>
              <a:t>]</a:t>
            </a:r>
            <a:r>
              <a:rPr lang="en-US" sz="1100" i="1" dirty="0">
                <a:ln w="0"/>
                <a:solidFill>
                  <a:schemeClr val="accent1"/>
                </a:solidFill>
                <a:effectLst>
                  <a:outerShdw blurRad="38100" dist="25400" dir="5400000" algn="ctr" rotWithShape="0">
                    <a:srgbClr val="6E747A">
                      <a:alpha val="43000"/>
                    </a:srgbClr>
                  </a:outerShdw>
                </a:effectLst>
                <a:latin typeface="Open Sans"/>
              </a:rPr>
              <a:t>, </a:t>
            </a:r>
            <a:r>
              <a:rPr lang="en-US" sz="1100" i="1" u="none" strike="noStrike" dirty="0">
                <a:ln w="0"/>
                <a:solidFill>
                  <a:schemeClr val="accent1"/>
                </a:solidFill>
                <a:effectLst>
                  <a:outerShdw blurRad="38100" dist="25400" dir="5400000" algn="ctr" rotWithShape="0">
                    <a:srgbClr val="6E747A">
                      <a:alpha val="43000"/>
                    </a:srgbClr>
                  </a:outerShdw>
                </a:effectLst>
                <a:latin typeface="Open Sans"/>
                <a:hlinkClick r:id="rId8"/>
              </a:rPr>
              <a:t>Chin. Phys. C 44 (2020) 083102/1-10</a:t>
            </a:r>
            <a:endParaRPr lang="en-US" sz="1100" i="1" dirty="0">
              <a:ln w="0"/>
              <a:solidFill>
                <a:schemeClr val="accent1"/>
              </a:solidFill>
              <a:effectLst>
                <a:outerShdw blurRad="38100" dist="25400" dir="5400000" algn="ctr" rotWithShape="0">
                  <a:srgbClr val="6E747A">
                    <a:alpha val="43000"/>
                  </a:srgbClr>
                </a:outerShdw>
              </a:effectLst>
            </a:endParaRP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0377304-6237-423A-97E5-C366A65E4AD3}"/>
                  </a:ext>
                </a:extLst>
              </p:cNvPr>
              <p:cNvSpPr txBox="1"/>
              <p:nvPr/>
            </p:nvSpPr>
            <p:spPr>
              <a:xfrm>
                <a:off x="0" y="957590"/>
                <a:ext cx="1553803" cy="261610"/>
              </a:xfrm>
              <a:prstGeom prst="rect">
                <a:avLst/>
              </a:prstGeom>
              <a:noFill/>
            </p:spPr>
            <p:txBody>
              <a:bodyPr wrap="square" rtlCol="0">
                <a:spAutoFit/>
              </a:bodyPr>
              <a:lstStyle/>
              <a:p>
                <a14:m>
                  <m:oMath xmlns:m="http://schemas.openxmlformats.org/officeDocument/2006/math">
                    <m:r>
                      <a:rPr lang="en-AU" sz="1100" b="1" i="1" smtClean="0">
                        <a:latin typeface="Cambria Math" panose="02040503050406030204" pitchFamily="18" charset="0"/>
                      </a:rPr>
                      <m:t>𝟑𝟔𝟖</m:t>
                    </m:r>
                    <m:r>
                      <a:rPr lang="en-US" sz="1100" b="1" i="1" smtClean="0">
                        <a:latin typeface="Cambria Math" panose="02040503050406030204" pitchFamily="18" charset="0"/>
                      </a:rPr>
                      <m:t>𝟒</m:t>
                    </m:r>
                  </m:oMath>
                </a14:m>
                <a:r>
                  <a:rPr lang="en-GB" sz="1100" b="1" dirty="0"/>
                  <a:t> total downloads</a:t>
                </a:r>
                <a:endParaRPr lang="en-US" sz="1100" b="1" dirty="0"/>
              </a:p>
            </p:txBody>
          </p:sp>
        </mc:Choice>
        <mc:Fallback xmlns="">
          <p:sp>
            <p:nvSpPr>
              <p:cNvPr id="15" name="TextBox 14">
                <a:extLst>
                  <a:ext uri="{FF2B5EF4-FFF2-40B4-BE49-F238E27FC236}">
                    <a16:creationId xmlns:a16="http://schemas.microsoft.com/office/drawing/2014/main" id="{90377304-6237-423A-97E5-C366A65E4AD3}"/>
                  </a:ext>
                </a:extLst>
              </p:cNvPr>
              <p:cNvSpPr txBox="1">
                <a:spLocks noRot="1" noChangeAspect="1" noMove="1" noResize="1" noEditPoints="1" noAdjustHandles="1" noChangeArrowheads="1" noChangeShapeType="1" noTextEdit="1"/>
              </p:cNvSpPr>
              <p:nvPr/>
            </p:nvSpPr>
            <p:spPr>
              <a:xfrm>
                <a:off x="0" y="957590"/>
                <a:ext cx="1553803" cy="261610"/>
              </a:xfrm>
              <a:prstGeom prst="rect">
                <a:avLst/>
              </a:prstGeom>
              <a:blipFill>
                <a:blip r:embed="rId9"/>
                <a:stretch>
                  <a:fillRect b="-14286"/>
                </a:stretch>
              </a:blipFill>
            </p:spPr>
            <p:txBody>
              <a:bodyPr/>
              <a:lstStyle/>
              <a:p>
                <a:r>
                  <a:rPr lang="en-US">
                    <a:noFill/>
                  </a:rPr>
                  <a:t> </a:t>
                </a:r>
              </a:p>
            </p:txBody>
          </p:sp>
        </mc:Fallback>
      </mc:AlternateContent>
    </p:spTree>
    <p:extLst>
      <p:ext uri="{BB962C8B-B14F-4D97-AF65-F5344CB8AC3E}">
        <p14:creationId xmlns:p14="http://schemas.microsoft.com/office/powerpoint/2010/main" val="303441708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330205-1B06-484C-BAF6-D925AA608E9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483939" y="2362201"/>
            <a:ext cx="2529422" cy="1916718"/>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F4FC7954-E2E9-4BAD-8822-8AAA182F356E}"/>
              </a:ext>
            </a:extLst>
          </p:cNvPr>
          <p:cNvSpPr>
            <a:spLocks noGrp="1"/>
          </p:cNvSpPr>
          <p:nvPr>
            <p:ph type="title"/>
          </p:nvPr>
        </p:nvSpPr>
        <p:spPr/>
        <p:txBody>
          <a:bodyPr/>
          <a:lstStyle/>
          <a:p>
            <a:r>
              <a:rPr lang="en-GB" sz="4400" b="0" i="1" dirty="0">
                <a:ln w="0"/>
                <a:solidFill>
                  <a:schemeClr val="accent1"/>
                </a:solidFill>
                <a:effectLst>
                  <a:outerShdw blurRad="38100" dist="25400" dir="5400000" algn="ctr" rotWithShape="0">
                    <a:srgbClr val="6E747A">
                      <a:alpha val="43000"/>
                    </a:srgbClr>
                  </a:outerShdw>
                </a:effectLst>
              </a:rPr>
              <a:t>EHM Basics</a:t>
            </a:r>
            <a:endParaRPr lang="en-US" sz="4400" b="0" i="1" dirty="0">
              <a:ln w="0"/>
              <a:solidFill>
                <a:schemeClr val="accent1"/>
              </a:solidFill>
              <a:effectLst>
                <a:outerShdw blurRad="38100" dist="25400" dir="5400000" algn="ctr" rotWithShape="0">
                  <a:srgbClr val="6E747A">
                    <a:alpha val="43000"/>
                  </a:srgbClr>
                </a:outerShdw>
              </a:effectLst>
            </a:endParaRPr>
          </a:p>
        </p:txBody>
      </p:sp>
      <p:sp>
        <p:nvSpPr>
          <p:cNvPr id="3" name="Content Placeholder 2">
            <a:extLst>
              <a:ext uri="{FF2B5EF4-FFF2-40B4-BE49-F238E27FC236}">
                <a16:creationId xmlns:a16="http://schemas.microsoft.com/office/drawing/2014/main" id="{69BE27CE-2842-4F01-8A5E-FC6016E490D2}"/>
              </a:ext>
            </a:extLst>
          </p:cNvPr>
          <p:cNvSpPr>
            <a:spLocks noGrp="1"/>
          </p:cNvSpPr>
          <p:nvPr>
            <p:ph idx="1"/>
          </p:nvPr>
        </p:nvSpPr>
        <p:spPr>
          <a:xfrm>
            <a:off x="609600" y="1036637"/>
            <a:ext cx="10972800" cy="4525963"/>
          </a:xfrm>
        </p:spPr>
        <p:txBody>
          <a:bodyPr/>
          <a:lstStyle/>
          <a:p>
            <a:r>
              <a:rPr lang="en-GB" dirty="0"/>
              <a:t>Absent Higgs boson couplings, QCD Lagrangian is scale invariant</a:t>
            </a:r>
          </a:p>
          <a:p>
            <a:r>
              <a:rPr lang="en-US" dirty="0"/>
              <a:t>Yet … </a:t>
            </a:r>
          </a:p>
          <a:p>
            <a:pPr lvl="1"/>
            <a:r>
              <a:rPr lang="en-US" sz="2200" dirty="0"/>
              <a:t>Massless gluons become massive</a:t>
            </a:r>
          </a:p>
          <a:p>
            <a:pPr lvl="1"/>
            <a:r>
              <a:rPr lang="en-US" sz="2200" dirty="0"/>
              <a:t>A momentum-dependent charge is produced</a:t>
            </a:r>
          </a:p>
          <a:p>
            <a:pPr lvl="1"/>
            <a:r>
              <a:rPr lang="en-US" sz="2200" dirty="0"/>
              <a:t>Massless quarks become massive</a:t>
            </a:r>
          </a:p>
          <a:p>
            <a:r>
              <a:rPr lang="en-US" dirty="0"/>
              <a:t>EHM is expressed in </a:t>
            </a:r>
          </a:p>
          <a:p>
            <a:pPr marL="800100" lvl="2" indent="0">
              <a:spcBef>
                <a:spcPts val="0"/>
              </a:spcBef>
              <a:buNone/>
            </a:pPr>
            <a:r>
              <a:rPr lang="en-US" sz="2200" dirty="0"/>
              <a:t>EVERY strong interaction observable</a:t>
            </a:r>
          </a:p>
          <a:p>
            <a:r>
              <a:rPr lang="en-US" dirty="0">
                <a:ln w="0"/>
                <a:solidFill>
                  <a:schemeClr val="accent1"/>
                </a:solidFill>
                <a:effectLst>
                  <a:outerShdw blurRad="38100" dist="25400" dir="5400000" algn="ctr" rotWithShape="0">
                    <a:srgbClr val="6E747A">
                      <a:alpha val="43000"/>
                    </a:srgbClr>
                  </a:outerShdw>
                </a:effectLst>
              </a:rPr>
              <a:t>Challenge to Theory</a:t>
            </a:r>
            <a:r>
              <a:rPr lang="en-US" dirty="0"/>
              <a:t> = </a:t>
            </a:r>
          </a:p>
          <a:p>
            <a:pPr marL="800100" lvl="2" indent="0">
              <a:buNone/>
            </a:pPr>
            <a:r>
              <a:rPr lang="en-US" sz="2200" dirty="0"/>
              <a:t>Elucidate all observable consequences of these phenomena </a:t>
            </a:r>
          </a:p>
          <a:p>
            <a:pPr marL="800100" lvl="2" indent="0">
              <a:spcBef>
                <a:spcPts val="0"/>
              </a:spcBef>
              <a:buNone/>
            </a:pPr>
            <a:r>
              <a:rPr lang="en-US" sz="2200" dirty="0"/>
              <a:t>and highlight the paths to measuring them</a:t>
            </a:r>
          </a:p>
          <a:p>
            <a:r>
              <a:rPr lang="en-US" dirty="0">
                <a:ln w="0"/>
                <a:solidFill>
                  <a:schemeClr val="accent1"/>
                </a:solidFill>
                <a:effectLst>
                  <a:outerShdw blurRad="38100" dist="25400" dir="5400000" algn="ctr" rotWithShape="0">
                    <a:srgbClr val="6E747A">
                      <a:alpha val="43000"/>
                    </a:srgbClr>
                  </a:outerShdw>
                </a:effectLst>
              </a:rPr>
              <a:t>Challenge to Experiment</a:t>
            </a:r>
            <a:r>
              <a:rPr lang="en-US" dirty="0"/>
              <a:t> = </a:t>
            </a:r>
          </a:p>
          <a:p>
            <a:pPr marL="800100" lvl="2" indent="0">
              <a:buNone/>
            </a:pPr>
            <a:r>
              <a:rPr lang="en-US" sz="2200" dirty="0"/>
              <a:t>Test the theory predictions so that </a:t>
            </a:r>
          </a:p>
          <a:p>
            <a:pPr marL="800100" lvl="2" indent="0">
              <a:spcBef>
                <a:spcPts val="0"/>
              </a:spcBef>
              <a:buNone/>
            </a:pPr>
            <a:r>
              <a:rPr lang="en-US" sz="2200" dirty="0"/>
              <a:t>the boundaries of the Standard Model can finally be drawn</a:t>
            </a:r>
          </a:p>
        </p:txBody>
      </p:sp>
      <p:sp>
        <p:nvSpPr>
          <p:cNvPr id="4" name="Date Placeholder 3">
            <a:extLst>
              <a:ext uri="{FF2B5EF4-FFF2-40B4-BE49-F238E27FC236}">
                <a16:creationId xmlns:a16="http://schemas.microsoft.com/office/drawing/2014/main" id="{8F221E6A-84E8-41AC-AE0A-97EF0356F757}"/>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17BC975F-D009-452C-89E8-423900927F71}"/>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331C9FE4-EB73-43B5-9651-AA0616A87120}"/>
              </a:ext>
            </a:extLst>
          </p:cNvPr>
          <p:cNvSpPr>
            <a:spLocks noGrp="1"/>
          </p:cNvSpPr>
          <p:nvPr>
            <p:ph type="sldNum" sz="quarter" idx="12"/>
          </p:nvPr>
        </p:nvSpPr>
        <p:spPr/>
        <p:txBody>
          <a:bodyPr/>
          <a:lstStyle/>
          <a:p>
            <a:fld id="{87034D8C-3CB4-402A-BC46-2AB14C0FE90A}" type="slidenum">
              <a:rPr lang="en-US" smtClean="0"/>
              <a:pPr/>
              <a:t>9</a:t>
            </a:fld>
            <a:endParaRPr lang="en-US"/>
          </a:p>
        </p:txBody>
      </p:sp>
      <p:pic>
        <p:nvPicPr>
          <p:cNvPr id="7" name="Picture 6" descr="A screenshot of a cell phone&#10;&#10;Description automatically generated">
            <a:extLst>
              <a:ext uri="{FF2B5EF4-FFF2-40B4-BE49-F238E27FC236}">
                <a16:creationId xmlns:a16="http://schemas.microsoft.com/office/drawing/2014/main" id="{A492C55D-2CEC-4AF0-85E8-9FC69F7FF1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4057" y="365198"/>
            <a:ext cx="2539082" cy="1667048"/>
          </a:xfrm>
          <a:prstGeom prst="rect">
            <a:avLst/>
          </a:prstGeom>
          <a:ln>
            <a:noFill/>
          </a:ln>
          <a:effectLst>
            <a:outerShdw blurRad="292100" dist="139700" dir="2700000" algn="tl" rotWithShape="0">
              <a:srgbClr val="333333">
                <a:alpha val="65000"/>
              </a:srgbClr>
            </a:outerShdw>
          </a:effectLst>
        </p:spPr>
      </p:pic>
      <p:pic>
        <p:nvPicPr>
          <p:cNvPr id="9" name="Picture 8" descr="Chart, line chart&#10;&#10;Description automatically generated">
            <a:extLst>
              <a:ext uri="{FF2B5EF4-FFF2-40B4-BE49-F238E27FC236}">
                <a16:creationId xmlns:a16="http://schemas.microsoft.com/office/drawing/2014/main" id="{C5BDA307-F8E5-4F17-A460-94533575D4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60072" y="2650776"/>
            <a:ext cx="2627903" cy="1988494"/>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A21D16D8-1757-A5D9-4BC4-0A0A299EF490}"/>
              </a:ext>
            </a:extLst>
          </p:cNvPr>
          <p:cNvSpPr txBox="1"/>
          <p:nvPr/>
        </p:nvSpPr>
        <p:spPr>
          <a:xfrm>
            <a:off x="8008206" y="1138955"/>
            <a:ext cx="1581557" cy="1200329"/>
          </a:xfrm>
          <a:prstGeom prst="rect">
            <a:avLst/>
          </a:prstGeom>
          <a:noFill/>
        </p:spPr>
        <p:txBody>
          <a:bodyPr wrap="square" rtlCol="0">
            <a:spAutoFit/>
          </a:bodyPr>
          <a:lstStyle/>
          <a:p>
            <a:pPr algn="ctr"/>
            <a:r>
              <a:rPr lang="en-AU" sz="2400" dirty="0">
                <a:ln w="0"/>
                <a:solidFill>
                  <a:schemeClr val="accent1"/>
                </a:solidFill>
                <a:effectLst>
                  <a:outerShdw blurRad="38100" dist="25400" dir="5400000" algn="ctr" rotWithShape="0">
                    <a:srgbClr val="6E747A">
                      <a:alpha val="43000"/>
                    </a:srgbClr>
                  </a:outerShdw>
                </a:effectLst>
                <a:latin typeface="Algerian" panose="04020705040A02060702" pitchFamily="82" charset="0"/>
              </a:rPr>
              <a:t>Three pillars of EHM</a:t>
            </a:r>
          </a:p>
        </p:txBody>
      </p:sp>
      <p:cxnSp>
        <p:nvCxnSpPr>
          <p:cNvPr id="12" name="Straight Arrow Connector 11">
            <a:extLst>
              <a:ext uri="{FF2B5EF4-FFF2-40B4-BE49-F238E27FC236}">
                <a16:creationId xmlns:a16="http://schemas.microsoft.com/office/drawing/2014/main" id="{10360660-4D51-86AF-7082-9850A81AEACC}"/>
              </a:ext>
            </a:extLst>
          </p:cNvPr>
          <p:cNvCxnSpPr>
            <a:cxnSpLocks/>
          </p:cNvCxnSpPr>
          <p:nvPr/>
        </p:nvCxnSpPr>
        <p:spPr bwMode="auto">
          <a:xfrm flipV="1">
            <a:off x="9144000" y="3269306"/>
            <a:ext cx="679595" cy="1836094"/>
          </a:xfrm>
          <a:prstGeom prst="straightConnector1">
            <a:avLst/>
          </a:prstGeom>
          <a:ln>
            <a:headEnd type="none" w="med" len="med"/>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A0F4DEC-FDD3-1643-9AA2-1A3AB4CB958B}"/>
                  </a:ext>
                </a:extLst>
              </p:cNvPr>
              <p:cNvSpPr txBox="1"/>
              <p:nvPr/>
            </p:nvSpPr>
            <p:spPr>
              <a:xfrm>
                <a:off x="8112231" y="5105400"/>
                <a:ext cx="4079769" cy="1569660"/>
              </a:xfrm>
              <a:prstGeom prst="rect">
                <a:avLst/>
              </a:prstGeom>
              <a:noFill/>
            </p:spPr>
            <p:txBody>
              <a:bodyPr wrap="square" rtlCol="0">
                <a:spAutoFit/>
              </a:bodyPr>
              <a:lstStyle/>
              <a:p>
                <a:pPr marL="285750" indent="-285750">
                  <a:buFont typeface="Wingdings" panose="05000000000000000000" pitchFamily="2" charset="2"/>
                  <a:buChar char="ü"/>
                </a:pPr>
                <a14:m>
                  <m:oMath xmlns:m="http://schemas.openxmlformats.org/officeDocument/2006/math">
                    <m:r>
                      <a:rPr lang="en-AU" sz="2400" i="1" smtClean="0">
                        <a:ln w="0"/>
                        <a:solidFill>
                          <a:schemeClr val="accent1">
                            <a:lumMod val="75000"/>
                          </a:schemeClr>
                        </a:solidFill>
                        <a:effectLst>
                          <a:outerShdw blurRad="38100" dist="25400" dir="5400000" algn="ctr" rotWithShape="0">
                            <a:srgbClr val="6E747A">
                              <a:alpha val="43000"/>
                            </a:srgbClr>
                          </a:outerShdw>
                        </a:effectLst>
                        <a:latin typeface="Cambria Math" panose="02040503050406030204" pitchFamily="18" charset="0"/>
                      </a:rPr>
                      <m:t>3×</m:t>
                    </m:r>
                    <m:r>
                      <a:rPr lang="en-AU" sz="2400" i="1" smtClean="0">
                        <a:ln w="0"/>
                        <a:solidFill>
                          <a:schemeClr val="accent1">
                            <a:lumMod val="75000"/>
                          </a:schemeClr>
                        </a:solidFill>
                        <a:effectLst>
                          <a:outerShdw blurRad="38100" dist="25400" dir="5400000" algn="ctr" rotWithShape="0">
                            <a:srgbClr val="6E747A">
                              <a:alpha val="43000"/>
                            </a:srgbClr>
                          </a:outerShdw>
                        </a:effectLst>
                        <a:latin typeface="Cambria Math" panose="02040503050406030204" pitchFamily="18" charset="0"/>
                      </a:rPr>
                      <m:t>𝑀</m:t>
                    </m:r>
                    <m:d>
                      <m:dPr>
                        <m:ctrlPr>
                          <a:rPr lang="en-AU" sz="2400" i="1" smtClean="0">
                            <a:ln w="0"/>
                            <a:solidFill>
                              <a:schemeClr val="accent1">
                                <a:lumMod val="75000"/>
                              </a:schemeClr>
                            </a:solidFill>
                            <a:effectLst>
                              <a:outerShdw blurRad="38100" dist="25400" dir="5400000" algn="ctr" rotWithShape="0">
                                <a:srgbClr val="6E747A">
                                  <a:alpha val="43000"/>
                                </a:srgbClr>
                              </a:outerShdw>
                            </a:effectLst>
                            <a:latin typeface="Cambria Math" panose="02040503050406030204" pitchFamily="18" charset="0"/>
                          </a:rPr>
                        </m:ctrlPr>
                      </m:dPr>
                      <m:e>
                        <m:r>
                          <a:rPr lang="en-AU" sz="2400" i="1" smtClean="0">
                            <a:ln w="0"/>
                            <a:solidFill>
                              <a:schemeClr val="accent1">
                                <a:lumMod val="75000"/>
                              </a:schemeClr>
                            </a:solidFill>
                            <a:effectLst>
                              <a:outerShdw blurRad="38100" dist="25400" dir="5400000" algn="ctr" rotWithShape="0">
                                <a:srgbClr val="6E747A">
                                  <a:alpha val="43000"/>
                                </a:srgbClr>
                              </a:outerShdw>
                            </a:effectLst>
                            <a:latin typeface="Cambria Math" panose="02040503050406030204" pitchFamily="18" charset="0"/>
                          </a:rPr>
                          <m:t>0</m:t>
                        </m:r>
                      </m:e>
                    </m:d>
                  </m:oMath>
                </a14:m>
                <a:r>
                  <a:rPr lang="en-AU" sz="2400" dirty="0">
                    <a:ln w="0"/>
                    <a:solidFill>
                      <a:schemeClr val="accent1">
                        <a:lumMod val="75000"/>
                      </a:schemeClr>
                    </a:solidFill>
                    <a:effectLst>
                      <a:outerShdw blurRad="38100" dist="25400" dir="5400000" algn="ctr" rotWithShape="0">
                        <a:srgbClr val="6E747A">
                          <a:alpha val="43000"/>
                        </a:srgbClr>
                      </a:outerShdw>
                    </a:effectLst>
                  </a:rPr>
                  <a:t> sets the scale of the proton mass.  </a:t>
                </a:r>
              </a:p>
              <a:p>
                <a:pPr marL="285750" indent="-285750">
                  <a:buFont typeface="Wingdings" panose="05000000000000000000" pitchFamily="2" charset="2"/>
                  <a:buChar char="ü"/>
                </a:pPr>
                <a:r>
                  <a:rPr lang="en-AU" sz="2400" dirty="0">
                    <a:ln w="0"/>
                    <a:solidFill>
                      <a:schemeClr val="accent1">
                        <a:lumMod val="75000"/>
                      </a:schemeClr>
                    </a:solidFill>
                    <a:effectLst>
                      <a:outerShdw blurRad="38100" dist="25400" dir="5400000" algn="ctr" rotWithShape="0">
                        <a:srgbClr val="6E747A">
                          <a:alpha val="43000"/>
                        </a:srgbClr>
                      </a:outerShdw>
                    </a:effectLst>
                  </a:rPr>
                  <a:t>Meson-loops provide </a:t>
                </a:r>
                <a14:m>
                  <m:oMath xmlns:m="http://schemas.openxmlformats.org/officeDocument/2006/math">
                    <m:r>
                      <a:rPr lang="en-AU" sz="2400" i="1" smtClean="0">
                        <a:ln w="0"/>
                        <a:solidFill>
                          <a:schemeClr val="accent1">
                            <a:lumMod val="75000"/>
                          </a:schemeClr>
                        </a:solidFill>
                        <a:effectLst>
                          <a:outerShdw blurRad="38100" dist="25400" dir="5400000" algn="ctr" rotWithShape="0">
                            <a:srgbClr val="6E747A">
                              <a:alpha val="43000"/>
                            </a:srgbClr>
                          </a:outerShdw>
                        </a:effectLst>
                        <a:latin typeface="Cambria Math" panose="02040503050406030204" pitchFamily="18" charset="0"/>
                      </a:rPr>
                      <m:t>20</m:t>
                    </m:r>
                  </m:oMath>
                </a14:m>
                <a:r>
                  <a:rPr lang="en-AU" sz="2400" dirty="0">
                    <a:ln w="0"/>
                    <a:solidFill>
                      <a:schemeClr val="accent1">
                        <a:lumMod val="75000"/>
                      </a:schemeClr>
                    </a:solidFill>
                    <a:effectLst>
                      <a:outerShdw blurRad="38100" dist="25400" dir="5400000" algn="ctr" rotWithShape="0">
                        <a:srgbClr val="6E747A">
                          <a:alpha val="43000"/>
                        </a:srgbClr>
                      </a:outerShdw>
                    </a:effectLst>
                  </a:rPr>
                  <a:t>% quantum corrections</a:t>
                </a:r>
              </a:p>
            </p:txBody>
          </p:sp>
        </mc:Choice>
        <mc:Fallback xmlns="">
          <p:sp>
            <p:nvSpPr>
              <p:cNvPr id="13" name="TextBox 12">
                <a:extLst>
                  <a:ext uri="{FF2B5EF4-FFF2-40B4-BE49-F238E27FC236}">
                    <a16:creationId xmlns:a16="http://schemas.microsoft.com/office/drawing/2014/main" id="{EA0F4DEC-FDD3-1643-9AA2-1A3AB4CB958B}"/>
                  </a:ext>
                </a:extLst>
              </p:cNvPr>
              <p:cNvSpPr txBox="1">
                <a:spLocks noRot="1" noChangeAspect="1" noMove="1" noResize="1" noEditPoints="1" noAdjustHandles="1" noChangeArrowheads="1" noChangeShapeType="1" noTextEdit="1"/>
              </p:cNvSpPr>
              <p:nvPr/>
            </p:nvSpPr>
            <p:spPr>
              <a:xfrm>
                <a:off x="8112231" y="5105400"/>
                <a:ext cx="4079769" cy="1569660"/>
              </a:xfrm>
              <a:prstGeom prst="rect">
                <a:avLst/>
              </a:prstGeom>
              <a:blipFill>
                <a:blip r:embed="rId5"/>
                <a:stretch>
                  <a:fillRect l="-2541" t="-3502" b="-10117"/>
                </a:stretch>
              </a:blipFill>
            </p:spPr>
            <p:txBody>
              <a:bodyPr/>
              <a:lstStyle/>
              <a:p>
                <a:r>
                  <a:rPr lang="en-AU">
                    <a:noFill/>
                  </a:rPr>
                  <a:t> </a:t>
                </a:r>
              </a:p>
            </p:txBody>
          </p:sp>
        </mc:Fallback>
      </mc:AlternateContent>
    </p:spTree>
    <p:extLst>
      <p:ext uri="{BB962C8B-B14F-4D97-AF65-F5344CB8AC3E}">
        <p14:creationId xmlns:p14="http://schemas.microsoft.com/office/powerpoint/2010/main" val="3900854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 calcmode="lin" valueType="num">
                                      <p:cBhvr>
                                        <p:cTn id="7"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8" dur="500" fill="hold"/>
                                        <p:tgtEl>
                                          <p:spTgt spid="3">
                                            <p:txEl>
                                              <p:pRg st="7" end="7"/>
                                            </p:txEl>
                                          </p:spTgt>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anim calcmode="lin" valueType="num">
                                      <p:cBhvr>
                                        <p:cTn id="11"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8" end="8"/>
                                            </p:txEl>
                                          </p:spTgt>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 calcmode="lin" valueType="num">
                                      <p:cBhvr>
                                        <p:cTn id="15"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9" end="9"/>
                                            </p:txEl>
                                          </p:spTgt>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anim calcmode="lin" valueType="num">
                                      <p:cBhvr>
                                        <p:cTn id="19"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0" end="10"/>
                                            </p:txEl>
                                          </p:spTgt>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anim calcmode="lin" valueType="num">
                                      <p:cBhvr>
                                        <p:cTn id="23"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11" end="11"/>
                                            </p:txEl>
                                          </p:spTgt>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anim calcmode="lin" valueType="num">
                                      <p:cBhvr>
                                        <p:cTn id="27" dur="500" fill="hold"/>
                                        <p:tgtEl>
                                          <p:spTgt spid="3">
                                            <p:txEl>
                                              <p:pRg st="12" end="12"/>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12" end="12"/>
                                            </p:txEl>
                                          </p:spTgt>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p:tgtEl>
                                          <p:spTgt spid="13"/>
                                        </p:tgtEl>
                                        <p:attrNameLst>
                                          <p:attrName>ppt_y</p:attrName>
                                        </p:attrNameLst>
                                      </p:cBhvr>
                                      <p:tavLst>
                                        <p:tav tm="0">
                                          <p:val>
                                            <p:strVal val="#ppt_y+#ppt_h*1.125000"/>
                                          </p:val>
                                        </p:tav>
                                        <p:tav tm="100000">
                                          <p:val>
                                            <p:strVal val="#ppt_y"/>
                                          </p:val>
                                        </p:tav>
                                      </p:tavLst>
                                    </p:anim>
                                    <p:animEffect transition="in" filter="wipe(up)">
                                      <p:cBhvr>
                                        <p:cTn id="34" dur="500"/>
                                        <p:tgtEl>
                                          <p:spTgt spid="13"/>
                                        </p:tgtEl>
                                      </p:cBhvr>
                                    </p:animEffect>
                                  </p:childTnLst>
                                </p:cTn>
                              </p:par>
                              <p:par>
                                <p:cTn id="35" presetID="12" presetClass="entr" presetSubtype="4"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ppt_y</p:attrName>
                                        </p:attrNameLst>
                                      </p:cBhvr>
                                      <p:tavLst>
                                        <p:tav tm="0">
                                          <p:val>
                                            <p:strVal val="#ppt_y+#ppt_h*1.125000"/>
                                          </p:val>
                                        </p:tav>
                                        <p:tav tm="100000">
                                          <p:val>
                                            <p:strVal val="#ppt_y"/>
                                          </p:val>
                                        </p:tav>
                                      </p:tavLst>
                                    </p:anim>
                                    <p:animEffect transition="in" filter="wipe(up)">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sunset, light, blur, night sky&#10;&#10;Description automatically generated">
            <a:extLst>
              <a:ext uri="{FF2B5EF4-FFF2-40B4-BE49-F238E27FC236}">
                <a16:creationId xmlns:a16="http://schemas.microsoft.com/office/drawing/2014/main" id="{73347FF2-6316-A52F-D34A-EC57CDC901EE}"/>
              </a:ext>
            </a:extLst>
          </p:cNvPr>
          <p:cNvPicPr>
            <a:picLocks noChangeAspect="1"/>
          </p:cNvPicPr>
          <p:nvPr/>
        </p:nvPicPr>
        <p:blipFill>
          <a:blip r:embed="rId2">
            <a:alphaModFix amt="3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4FC7954-E2E9-4BAD-8822-8AAA182F356E}"/>
              </a:ext>
            </a:extLst>
          </p:cNvPr>
          <p:cNvSpPr>
            <a:spLocks noGrp="1"/>
          </p:cNvSpPr>
          <p:nvPr>
            <p:ph type="title"/>
          </p:nvPr>
        </p:nvSpPr>
        <p:spPr/>
        <p:txBody>
          <a:bodyPr/>
          <a:lstStyle/>
          <a:p>
            <a:pPr algn="ctr"/>
            <a:r>
              <a:rPr lang="en-GB" sz="4400" b="0" i="1" dirty="0">
                <a:ln w="0"/>
                <a:solidFill>
                  <a:schemeClr val="accent1"/>
                </a:solidFill>
                <a:effectLst>
                  <a:outerShdw blurRad="38100" dist="25400" dir="5400000" algn="ctr" rotWithShape="0">
                    <a:srgbClr val="6E747A">
                      <a:alpha val="43000"/>
                    </a:srgbClr>
                  </a:outerShdw>
                </a:effectLst>
              </a:rPr>
              <a:t>Charting EHM</a:t>
            </a:r>
            <a:endParaRPr lang="en-US" sz="4400" b="0" i="1" dirty="0">
              <a:ln w="0"/>
              <a:solidFill>
                <a:schemeClr val="accent1"/>
              </a:solidFill>
              <a:effectLst>
                <a:outerShdw blurRad="38100" dist="25400" dir="5400000" algn="ctr" rotWithShape="0">
                  <a:srgbClr val="6E747A">
                    <a:alpha val="43000"/>
                  </a:srgbClr>
                </a:outerShdw>
              </a:effectLst>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9BE27CE-2842-4F01-8A5E-FC6016E490D2}"/>
                  </a:ext>
                </a:extLst>
              </p:cNvPr>
              <p:cNvSpPr>
                <a:spLocks noGrp="1"/>
              </p:cNvSpPr>
              <p:nvPr>
                <p:ph idx="1"/>
              </p:nvPr>
            </p:nvSpPr>
            <p:spPr>
              <a:xfrm>
                <a:off x="609600" y="990600"/>
                <a:ext cx="11277600" cy="5316538"/>
              </a:xfrm>
            </p:spPr>
            <p:txBody>
              <a:bodyPr/>
              <a:lstStyle/>
              <a:p>
                <a:r>
                  <a:rPr lang="en-GB" dirty="0"/>
                  <a:t>Proton was discovered 100 years ago … It is stable; hence, an ideal target in experiments</a:t>
                </a:r>
              </a:p>
              <a:p>
                <a:r>
                  <a:rPr lang="en-GB" dirty="0"/>
                  <a:t>But just as studying the hydrogen atom ground state didn’t give us QED,</a:t>
                </a:r>
              </a:p>
              <a:p>
                <a:pPr marL="0" indent="0">
                  <a:spcBef>
                    <a:spcPts val="0"/>
                  </a:spcBef>
                  <a:buNone/>
                </a:pPr>
                <a:r>
                  <a:rPr lang="en-GB" dirty="0"/>
                  <a:t>	focusing on the ground state of only one form of hadron matter will not solve QCD</a:t>
                </a:r>
              </a:p>
              <a:p>
                <a:r>
                  <a:rPr lang="en-GB" dirty="0"/>
                  <a:t>New era is dawning … high energy + high luminosity </a:t>
                </a:r>
              </a:p>
              <a:p>
                <a:pPr marL="0" indent="0">
                  <a:spcBef>
                    <a:spcPts val="0"/>
                  </a:spcBef>
                  <a:buNone/>
                </a:pPr>
                <a:r>
                  <a:rPr lang="en-GB" b="0" dirty="0"/>
                  <a:t>	</a:t>
                </a:r>
                <a14:m>
                  <m:oMath xmlns:m="http://schemas.openxmlformats.org/officeDocument/2006/math">
                    <m:r>
                      <a:rPr lang="en-AU" b="0" i="1" smtClean="0">
                        <a:latin typeface="Cambria Math" panose="02040503050406030204" pitchFamily="18" charset="0"/>
                      </a:rPr>
                      <m:t>⇒</m:t>
                    </m:r>
                  </m:oMath>
                </a14:m>
                <a:r>
                  <a:rPr lang="en-GB" dirty="0"/>
                  <a:t> </a:t>
                </a:r>
                <a:r>
                  <a:rPr lang="en-GB" sz="2400" dirty="0">
                    <a:ln w="0"/>
                    <a:solidFill>
                      <a:srgbClr val="FF0000"/>
                    </a:solidFill>
                    <a:effectLst>
                      <a:outerShdw blurRad="38100" dist="25400" dir="5400000" algn="ctr" rotWithShape="0">
                        <a:srgbClr val="6E747A">
                          <a:alpha val="43000"/>
                        </a:srgbClr>
                      </a:outerShdw>
                    </a:effectLst>
                  </a:rPr>
                  <a:t>Science can move beyond the focus on the proton</a:t>
                </a:r>
                <a:endParaRPr lang="en-GB" dirty="0">
                  <a:solidFill>
                    <a:srgbClr val="FF0000"/>
                  </a:solidFill>
                </a:endParaRPr>
              </a:p>
              <a:p>
                <a:r>
                  <a:rPr lang="en-GB" dirty="0"/>
                  <a:t>Precision studies of the structure of </a:t>
                </a:r>
              </a:p>
              <a:p>
                <a:pPr lvl="1">
                  <a:spcBef>
                    <a:spcPts val="0"/>
                  </a:spcBef>
                </a:pPr>
                <a:r>
                  <a:rPr lang="en-GB" sz="2200" dirty="0"/>
                  <a:t>Nature’s most fundamental Nambu-Goldstone bosons (</a:t>
                </a:r>
                <a14:m>
                  <m:oMath xmlns:m="http://schemas.openxmlformats.org/officeDocument/2006/math">
                    <m:r>
                      <a:rPr lang="en-AU" sz="2200" b="0" i="1" smtClean="0">
                        <a:latin typeface="Cambria Math" panose="02040503050406030204" pitchFamily="18" charset="0"/>
                      </a:rPr>
                      <m:t>𝜋</m:t>
                    </m:r>
                  </m:oMath>
                </a14:m>
                <a:r>
                  <a:rPr lang="en-GB" sz="2200" dirty="0"/>
                  <a:t> &amp; </a:t>
                </a:r>
                <a:r>
                  <a:rPr lang="en-GB" sz="2200" i="1" dirty="0"/>
                  <a:t>K</a:t>
                </a:r>
                <a:r>
                  <a:rPr lang="en-GB" sz="2200" dirty="0"/>
                  <a:t>) will become possible</a:t>
                </a:r>
              </a:p>
              <a:p>
                <a:pPr lvl="1">
                  <a:spcBef>
                    <a:spcPts val="0"/>
                  </a:spcBef>
                </a:pPr>
                <a:r>
                  <a:rPr lang="en-GB" sz="2200" dirty="0"/>
                  <a:t>Baryon excited states </a:t>
                </a:r>
              </a:p>
              <a:p>
                <a:pPr lvl="2">
                  <a:spcBef>
                    <a:spcPts val="0"/>
                  </a:spcBef>
                  <a:buFont typeface="Wingdings" panose="05000000000000000000" pitchFamily="2" charset="2"/>
                  <a:buChar char="ü"/>
                </a:pPr>
                <a:r>
                  <a:rPr lang="en-US" sz="2200" dirty="0"/>
                  <a:t>Baryons are the most fundamental three-body systems in Nature</a:t>
                </a:r>
              </a:p>
              <a:p>
                <a:pPr lvl="2">
                  <a:spcBef>
                    <a:spcPts val="0"/>
                  </a:spcBef>
                  <a:buFont typeface="Wingdings" panose="05000000000000000000" pitchFamily="2" charset="2"/>
                  <a:buChar char="ü"/>
                </a:pPr>
                <a:r>
                  <a:rPr lang="en-US" sz="2200" dirty="0"/>
                  <a:t>If we don’t understand how QCD, a </a:t>
                </a:r>
                <a:r>
                  <a:rPr lang="en-US" sz="2200" u="sng" dirty="0"/>
                  <a:t>Poincaré-invariant quantum field theory</a:t>
                </a:r>
                <a:r>
                  <a:rPr lang="en-US" sz="2200" dirty="0"/>
                  <a:t>, builds each of the baryons in the complete spectrum, then we don't understand Nature. </a:t>
                </a:r>
              </a:p>
              <a:p>
                <a:pPr>
                  <a:spcBef>
                    <a:spcPts val="0"/>
                  </a:spcBef>
                </a:pPr>
                <a:r>
                  <a:rPr lang="en-US" sz="2400" dirty="0">
                    <a:ln w="0"/>
                    <a:solidFill>
                      <a:srgbClr val="FF0000"/>
                    </a:solidFill>
                    <a:effectLst>
                      <a:outerShdw blurRad="38100" dist="25400" dir="5400000" algn="ctr" rotWithShape="0">
                        <a:srgbClr val="6E747A">
                          <a:alpha val="43000"/>
                        </a:srgbClr>
                      </a:outerShdw>
                    </a:effectLst>
                  </a:rPr>
                  <a:t>EHM is </a:t>
                </a:r>
                <a:r>
                  <a:rPr lang="en-US" sz="2400" u="sng" dirty="0">
                    <a:ln w="0"/>
                    <a:solidFill>
                      <a:srgbClr val="FF0000"/>
                    </a:solidFill>
                    <a:effectLst>
                      <a:outerShdw blurRad="38100" dist="25400" dir="5400000" algn="ctr" rotWithShape="0">
                        <a:srgbClr val="6E747A">
                          <a:alpha val="43000"/>
                        </a:srgbClr>
                      </a:outerShdw>
                    </a:effectLst>
                  </a:rPr>
                  <a:t>not</a:t>
                </a:r>
                <a:r>
                  <a:rPr lang="en-US" sz="2400" dirty="0">
                    <a:ln w="0"/>
                    <a:solidFill>
                      <a:srgbClr val="FF0000"/>
                    </a:solidFill>
                    <a:effectLst>
                      <a:outerShdw blurRad="38100" dist="25400" dir="5400000" algn="ctr" rotWithShape="0">
                        <a:srgbClr val="6E747A">
                          <a:alpha val="43000"/>
                        </a:srgbClr>
                      </a:outerShdw>
                    </a:effectLst>
                  </a:rPr>
                  <a:t> immutable</a:t>
                </a:r>
                <a:r>
                  <a:rPr lang="en-US" sz="2400" dirty="0"/>
                  <a:t> </a:t>
                </a:r>
              </a:p>
              <a:p>
                <a:pPr lvl="1">
                  <a:spcBef>
                    <a:spcPts val="0"/>
                  </a:spcBef>
                </a:pPr>
                <a:r>
                  <a:rPr lang="en-US" sz="2200" dirty="0"/>
                  <a:t>its manifestations are manifold</a:t>
                </a:r>
              </a:p>
              <a:p>
                <a:pPr lvl="1">
                  <a:spcBef>
                    <a:spcPts val="0"/>
                  </a:spcBef>
                </a:pPr>
                <a:r>
                  <a:rPr lang="en-US" sz="2200" dirty="0"/>
                  <a:t>experience </a:t>
                </a:r>
                <a14:m>
                  <m:oMath xmlns:m="http://schemas.openxmlformats.org/officeDocument/2006/math">
                    <m:r>
                      <a:rPr lang="en-AU" sz="2200" b="0" i="1" dirty="0" smtClean="0">
                        <a:latin typeface="Cambria Math" panose="02040503050406030204" pitchFamily="18" charset="0"/>
                      </a:rPr>
                      <m:t>⇒</m:t>
                    </m:r>
                  </m:oMath>
                </a14:m>
                <a:r>
                  <a:rPr lang="en-US" sz="2200" dirty="0"/>
                  <a:t> each hadron reveals different facets</a:t>
                </a:r>
              </a:p>
              <a:p>
                <a:pPr lvl="1">
                  <a:spcBef>
                    <a:spcPts val="0"/>
                  </a:spcBef>
                </a:pPr>
                <a:r>
                  <a:rPr lang="en-US" sz="2200" dirty="0">
                    <a:ln w="0"/>
                    <a:solidFill>
                      <a:srgbClr val="FF0000"/>
                    </a:solidFill>
                    <a:effectLst>
                      <a:outerShdw blurRad="38100" dist="25400" dir="5400000" algn="ctr" rotWithShape="0">
                        <a:srgbClr val="6E747A">
                          <a:alpha val="43000"/>
                        </a:srgbClr>
                      </a:outerShdw>
                    </a:effectLst>
                  </a:rPr>
                  <a:t>One piece does not complete a puzzle</a:t>
                </a:r>
                <a:endParaRPr lang="en-GB" sz="2200" dirty="0">
                  <a:solidFill>
                    <a:srgbClr val="FF0000"/>
                  </a:solidFill>
                </a:endParaRPr>
              </a:p>
            </p:txBody>
          </p:sp>
        </mc:Choice>
        <mc:Fallback xmlns="">
          <p:sp>
            <p:nvSpPr>
              <p:cNvPr id="3" name="Content Placeholder 2">
                <a:extLst>
                  <a:ext uri="{FF2B5EF4-FFF2-40B4-BE49-F238E27FC236}">
                    <a16:creationId xmlns:a16="http://schemas.microsoft.com/office/drawing/2014/main" id="{69BE27CE-2842-4F01-8A5E-FC6016E490D2}"/>
                  </a:ext>
                </a:extLst>
              </p:cNvPr>
              <p:cNvSpPr>
                <a:spLocks noGrp="1" noRot="1" noChangeAspect="1" noMove="1" noResize="1" noEditPoints="1" noAdjustHandles="1" noChangeArrowheads="1" noChangeShapeType="1" noTextEdit="1"/>
              </p:cNvSpPr>
              <p:nvPr>
                <p:ph idx="1"/>
              </p:nvPr>
            </p:nvSpPr>
            <p:spPr>
              <a:xfrm>
                <a:off x="609600" y="990600"/>
                <a:ext cx="11277600" cy="5316538"/>
              </a:xfrm>
              <a:blipFill>
                <a:blip r:embed="rId3"/>
                <a:stretch>
                  <a:fillRect l="-865" t="-803" b="-4128"/>
                </a:stretch>
              </a:blipFill>
            </p:spPr>
            <p:txBody>
              <a:bodyPr/>
              <a:lstStyle/>
              <a:p>
                <a:r>
                  <a:rPr lang="en-AU">
                    <a:noFill/>
                  </a:rPr>
                  <a:t> </a:t>
                </a:r>
              </a:p>
            </p:txBody>
          </p:sp>
        </mc:Fallback>
      </mc:AlternateContent>
      <p:sp>
        <p:nvSpPr>
          <p:cNvPr id="4" name="Date Placeholder 3">
            <a:extLst>
              <a:ext uri="{FF2B5EF4-FFF2-40B4-BE49-F238E27FC236}">
                <a16:creationId xmlns:a16="http://schemas.microsoft.com/office/drawing/2014/main" id="{8F221E6A-84E8-41AC-AE0A-97EF0356F757}"/>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17BC975F-D009-452C-89E8-423900927F71}"/>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331C9FE4-EB73-43B5-9651-AA0616A87120}"/>
              </a:ext>
            </a:extLst>
          </p:cNvPr>
          <p:cNvSpPr>
            <a:spLocks noGrp="1"/>
          </p:cNvSpPr>
          <p:nvPr>
            <p:ph type="sldNum" sz="quarter" idx="12"/>
          </p:nvPr>
        </p:nvSpPr>
        <p:spPr/>
        <p:txBody>
          <a:bodyPr/>
          <a:lstStyle/>
          <a:p>
            <a:fld id="{87034D8C-3CB4-402A-BC46-2AB14C0FE90A}" type="slidenum">
              <a:rPr lang="en-US" smtClean="0"/>
              <a:pPr/>
              <a:t>10</a:t>
            </a:fld>
            <a:endParaRPr lang="en-US"/>
          </a:p>
        </p:txBody>
      </p:sp>
      <p:pic>
        <p:nvPicPr>
          <p:cNvPr id="8" name="Picture 7" descr="A white puzzle with a missing piece&#10;&#10;Description automatically generated">
            <a:extLst>
              <a:ext uri="{FF2B5EF4-FFF2-40B4-BE49-F238E27FC236}">
                <a16:creationId xmlns:a16="http://schemas.microsoft.com/office/drawing/2014/main" id="{B76BFE6B-3F1C-5CA2-34F0-89BF40EAFD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7467600" y="5113201"/>
            <a:ext cx="1759665" cy="1460637"/>
          </a:xfrm>
          <a:prstGeom prst="rect">
            <a:avLst/>
          </a:prstGeom>
        </p:spPr>
      </p:pic>
      <p:sp>
        <p:nvSpPr>
          <p:cNvPr id="9" name="TextBox 8">
            <a:extLst>
              <a:ext uri="{FF2B5EF4-FFF2-40B4-BE49-F238E27FC236}">
                <a16:creationId xmlns:a16="http://schemas.microsoft.com/office/drawing/2014/main" id="{B5184408-2AD6-B363-ED3D-5118E6FBD987}"/>
              </a:ext>
            </a:extLst>
          </p:cNvPr>
          <p:cNvSpPr txBox="1"/>
          <p:nvPr/>
        </p:nvSpPr>
        <p:spPr>
          <a:xfrm>
            <a:off x="9407168" y="4842808"/>
            <a:ext cx="2743200" cy="1938992"/>
          </a:xfrm>
          <a:prstGeom prst="rect">
            <a:avLst/>
          </a:prstGeom>
          <a:noFill/>
          <a:effectLst>
            <a:innerShdw blurRad="63500" dist="50800" dir="2700000">
              <a:prstClr val="black">
                <a:alpha val="50000"/>
              </a:prstClr>
            </a:innerShdw>
          </a:effectLst>
        </p:spPr>
        <p:txBody>
          <a:bodyPr wrap="square" rtlCol="0">
            <a:spAutoFit/>
          </a:bodyPr>
          <a:lstStyle/>
          <a:p>
            <a:r>
              <a:rPr lang="en-AU" sz="2400" dirty="0">
                <a:ln w="0"/>
                <a:solidFill>
                  <a:srgbClr val="C00000"/>
                </a:solidFill>
                <a:effectLst>
                  <a:outerShdw blurRad="38100" dist="25400" dir="5400000" algn="ctr" rotWithShape="0">
                    <a:srgbClr val="6E747A">
                      <a:alpha val="43000"/>
                    </a:srgbClr>
                  </a:outerShdw>
                </a:effectLst>
              </a:rPr>
              <a:t>AMBER @ CERN</a:t>
            </a:r>
          </a:p>
          <a:p>
            <a:r>
              <a:rPr lang="en-AU" sz="2400" dirty="0">
                <a:ln w="0"/>
                <a:solidFill>
                  <a:srgbClr val="C00000"/>
                </a:solidFill>
                <a:effectLst>
                  <a:outerShdw blurRad="38100" dist="25400" dir="5400000" algn="ctr" rotWithShape="0">
                    <a:srgbClr val="6E747A">
                      <a:alpha val="43000"/>
                    </a:srgbClr>
                  </a:outerShdw>
                </a:effectLst>
              </a:rPr>
              <a:t>EIC</a:t>
            </a:r>
          </a:p>
          <a:p>
            <a:r>
              <a:rPr lang="en-AU" sz="2400" dirty="0" err="1">
                <a:ln w="0"/>
                <a:solidFill>
                  <a:srgbClr val="C00000"/>
                </a:solidFill>
                <a:effectLst>
                  <a:outerShdw blurRad="38100" dist="25400" dir="5400000" algn="ctr" rotWithShape="0">
                    <a:srgbClr val="6E747A">
                      <a:alpha val="43000"/>
                    </a:srgbClr>
                  </a:outerShdw>
                </a:effectLst>
              </a:rPr>
              <a:t>EicC</a:t>
            </a:r>
            <a:r>
              <a:rPr lang="en-AU" sz="2400" dirty="0">
                <a:ln w="0"/>
                <a:solidFill>
                  <a:srgbClr val="C00000"/>
                </a:solidFill>
                <a:effectLst>
                  <a:outerShdw blurRad="38100" dist="25400" dir="5400000" algn="ctr" rotWithShape="0">
                    <a:srgbClr val="6E747A">
                      <a:alpha val="43000"/>
                    </a:srgbClr>
                  </a:outerShdw>
                </a:effectLst>
              </a:rPr>
              <a:t> &amp; SCT &amp; CEPC</a:t>
            </a:r>
          </a:p>
          <a:p>
            <a:r>
              <a:rPr lang="en-AU" sz="2400" dirty="0">
                <a:ln w="0"/>
                <a:solidFill>
                  <a:srgbClr val="C00000"/>
                </a:solidFill>
                <a:effectLst>
                  <a:outerShdw blurRad="38100" dist="25400" dir="5400000" algn="ctr" rotWithShape="0">
                    <a:srgbClr val="6E747A">
                      <a:alpha val="43000"/>
                    </a:srgbClr>
                  </a:outerShdw>
                </a:effectLst>
              </a:rPr>
              <a:t>JLab12 &amp; JLab20+</a:t>
            </a:r>
          </a:p>
          <a:p>
            <a:r>
              <a:rPr lang="en-AU" sz="2400" dirty="0">
                <a:ln w="0"/>
                <a:solidFill>
                  <a:srgbClr val="C00000"/>
                </a:solidFill>
                <a:effectLst>
                  <a:outerShdw blurRad="38100" dist="25400" dir="5400000" algn="ctr" rotWithShape="0">
                    <a:srgbClr val="6E747A">
                      <a:alpha val="43000"/>
                    </a:srgbClr>
                  </a:outerShdw>
                </a:effectLst>
              </a:rPr>
              <a:t>QCD @ FAIR</a:t>
            </a:r>
          </a:p>
        </p:txBody>
      </p:sp>
    </p:spTree>
    <p:extLst>
      <p:ext uri="{BB962C8B-B14F-4D97-AF65-F5344CB8AC3E}">
        <p14:creationId xmlns:p14="http://schemas.microsoft.com/office/powerpoint/2010/main" val="422494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2000"/>
                                        <p:tgtEl>
                                          <p:spTgt spid="8"/>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0" end="10"/>
                                            </p:txEl>
                                          </p:spTgt>
                                        </p:tgtEl>
                                        <p:attrNameLst>
                                          <p:attrName>style.visibility</p:attrName>
                                        </p:attrNameLst>
                                      </p:cBhvr>
                                      <p:to>
                                        <p:strVal val="visible"/>
                                      </p:to>
                                    </p:set>
                                    <p:animEffect transition="in" filter="circle(in)">
                                      <p:cBhvr>
                                        <p:cTn id="10" dur="2000"/>
                                        <p:tgtEl>
                                          <p:spTgt spid="3">
                                            <p:txEl>
                                              <p:pRg st="10" end="10"/>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animEffect transition="in" filter="circle(in)">
                                      <p:cBhvr>
                                        <p:cTn id="13" dur="2000"/>
                                        <p:tgtEl>
                                          <p:spTgt spid="3">
                                            <p:txEl>
                                              <p:pRg st="11" end="11"/>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12" end="12"/>
                                            </p:txEl>
                                          </p:spTgt>
                                        </p:tgtEl>
                                        <p:attrNameLst>
                                          <p:attrName>style.visibility</p:attrName>
                                        </p:attrNameLst>
                                      </p:cBhvr>
                                      <p:to>
                                        <p:strVal val="visible"/>
                                      </p:to>
                                    </p:set>
                                    <p:animEffect transition="in" filter="circle(in)">
                                      <p:cBhvr>
                                        <p:cTn id="16" dur="2000"/>
                                        <p:tgtEl>
                                          <p:spTgt spid="3">
                                            <p:txEl>
                                              <p:pRg st="12" end="12"/>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13" end="13"/>
                                            </p:txEl>
                                          </p:spTgt>
                                        </p:tgtEl>
                                        <p:attrNameLst>
                                          <p:attrName>style.visibility</p:attrName>
                                        </p:attrNameLst>
                                      </p:cBhvr>
                                      <p:to>
                                        <p:strVal val="visible"/>
                                      </p:to>
                                    </p:set>
                                    <p:animEffect transition="in" filter="circle(in)">
                                      <p:cBhvr>
                                        <p:cTn id="19" dur="2000"/>
                                        <p:tgtEl>
                                          <p:spTgt spid="3">
                                            <p:txEl>
                                              <p:pRg st="13" end="1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100"/>
                                        <p:tgtEl>
                                          <p:spTgt spid="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Effect transition="in" filter="fade">
                                      <p:cBhvr>
                                        <p:cTn id="2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4C51D-4914-47AB-A4C4-0EB2FA156702}"/>
              </a:ext>
            </a:extLst>
          </p:cNvPr>
          <p:cNvSpPr>
            <a:spLocks noGrp="1"/>
          </p:cNvSpPr>
          <p:nvPr>
            <p:ph type="title"/>
          </p:nvPr>
        </p:nvSpPr>
        <p:spPr>
          <a:xfrm>
            <a:off x="990600" y="5003559"/>
            <a:ext cx="10363200" cy="1362075"/>
          </a:xfrm>
        </p:spPr>
        <p:txBody>
          <a:bodyPr/>
          <a:lstStyle/>
          <a:p>
            <a:pPr algn="ctr"/>
            <a:r>
              <a:rPr lang="en-US" sz="54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eflection blurRad="6350" stA="55000" endA="300" endPos="45500" dir="5400000" sy="-100000" algn="bl" rotWithShape="0"/>
                </a:effectLst>
              </a:rPr>
              <a:t>Faddeev</a:t>
            </a:r>
            <a:r>
              <a:rPr lang="en-US" sz="54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eflection blurRad="6350" stA="55000" endA="300" endPos="45500" dir="5400000" sy="-100000" algn="bl" rotWithShape="0"/>
                </a:effectLst>
              </a:rPr>
              <a:t> Equation for Baryons</a:t>
            </a:r>
            <a:endParaRPr lang="en-US" sz="4800" dirty="0"/>
          </a:p>
        </p:txBody>
      </p:sp>
      <p:sp>
        <p:nvSpPr>
          <p:cNvPr id="3" name="Text Placeholder 2">
            <a:extLst>
              <a:ext uri="{FF2B5EF4-FFF2-40B4-BE49-F238E27FC236}">
                <a16:creationId xmlns:a16="http://schemas.microsoft.com/office/drawing/2014/main" id="{F8FA9942-9C06-429C-9A11-CD87F032AD09}"/>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DC277C13-66B6-4B83-A723-6690BB7FF8C7}"/>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23193D9B-55CF-4A45-A168-DBDCD44D24BE}"/>
              </a:ext>
            </a:extLst>
          </p:cNvPr>
          <p:cNvSpPr>
            <a:spLocks noGrp="1"/>
          </p:cNvSpPr>
          <p:nvPr>
            <p:ph type="ftr" sz="quarter" idx="11"/>
          </p:nvPr>
        </p:nvSpPr>
        <p:spPr/>
        <p:txBody>
          <a:bodyPr/>
          <a:lstStyle/>
          <a:p>
            <a:r>
              <a:rPr lang="en-US"/>
              <a:t>Craig Roberts: cdroberts@nju.edu.cn  482 .. 26/09/07 ..."Insights into N Resonances using CSMs"</a:t>
            </a:r>
          </a:p>
        </p:txBody>
      </p:sp>
      <p:sp>
        <p:nvSpPr>
          <p:cNvPr id="6" name="Slide Number Placeholder 5">
            <a:extLst>
              <a:ext uri="{FF2B5EF4-FFF2-40B4-BE49-F238E27FC236}">
                <a16:creationId xmlns:a16="http://schemas.microsoft.com/office/drawing/2014/main" id="{EFD01936-C505-4AC3-A8E8-F5DDA2704CE2}"/>
              </a:ext>
            </a:extLst>
          </p:cNvPr>
          <p:cNvSpPr>
            <a:spLocks noGrp="1"/>
          </p:cNvSpPr>
          <p:nvPr>
            <p:ph type="sldNum" sz="quarter" idx="12"/>
          </p:nvPr>
        </p:nvSpPr>
        <p:spPr/>
        <p:txBody>
          <a:bodyPr/>
          <a:lstStyle/>
          <a:p>
            <a:fld id="{87034D8C-3CB4-402A-BC46-2AB14C0FE90A}" type="slidenum">
              <a:rPr lang="en-US" smtClean="0"/>
              <a:pPr/>
              <a:t>11</a:t>
            </a:fld>
            <a:endParaRPr lang="en-US"/>
          </a:p>
        </p:txBody>
      </p:sp>
      <p:pic>
        <p:nvPicPr>
          <p:cNvPr id="7" name="Picture 6">
            <a:extLst>
              <a:ext uri="{FF2B5EF4-FFF2-40B4-BE49-F238E27FC236}">
                <a16:creationId xmlns:a16="http://schemas.microsoft.com/office/drawing/2014/main" id="{DA6C69F2-F477-4CE3-929E-FDC94C81196B}"/>
              </a:ext>
            </a:extLst>
          </p:cNvPr>
          <p:cNvPicPr>
            <a:picLocks noChangeAspect="1"/>
          </p:cNvPicPr>
          <p:nvPr/>
        </p:nvPicPr>
        <p:blipFill>
          <a:blip r:embed="rId2" cstate="print">
            <a:extLst>
              <a:ext uri="{28A0092B-C50C-407E-A947-70E740481C1C}">
                <a14:useLocalDpi xmlns:a14="http://schemas.microsoft.com/office/drawing/2010/main" val="0"/>
              </a:ext>
            </a:extLst>
          </a:blip>
          <a:srcRect l="2112" r="2112"/>
          <a:stretch/>
        </p:blipFill>
        <p:spPr>
          <a:xfrm>
            <a:off x="1271971" y="1441371"/>
            <a:ext cx="9648058" cy="36112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22E96093-9D75-49F5-9ABD-E9C21C619586}"/>
              </a:ext>
            </a:extLst>
          </p:cNvPr>
          <p:cNvSpPr txBox="1"/>
          <p:nvPr/>
        </p:nvSpPr>
        <p:spPr>
          <a:xfrm>
            <a:off x="39932" y="0"/>
            <a:ext cx="4971682" cy="1638910"/>
          </a:xfrm>
          <a:prstGeom prst="rect">
            <a:avLst/>
          </a:prstGeom>
          <a:noFill/>
        </p:spPr>
        <p:txBody>
          <a:bodyPr wrap="none" rtlCol="0">
            <a:spAutoFit/>
          </a:bodyPr>
          <a:lstStyle/>
          <a:p>
            <a:pPr marL="285750" indent="-285750">
              <a:buFont typeface="Wingdings" panose="05000000000000000000" pitchFamily="2" charset="2"/>
              <a:buChar char="ü"/>
            </a:pPr>
            <a:r>
              <a:rPr lang="en-GB" sz="1400" i="1" dirty="0">
                <a:solidFill>
                  <a:schemeClr val="accent1">
                    <a:lumMod val="50000"/>
                  </a:schemeClr>
                </a:solidFill>
              </a:rPr>
              <a:t>Nucleon mass from a covariant three-quark Faddeev equation</a:t>
            </a:r>
          </a:p>
          <a:p>
            <a:r>
              <a:rPr lang="en-GB" sz="1400" dirty="0">
                <a:solidFill>
                  <a:schemeClr val="accent1">
                    <a:lumMod val="50000"/>
                  </a:schemeClr>
                </a:solidFill>
              </a:rPr>
              <a:t>       G. Eichmann </a:t>
            </a:r>
            <a:r>
              <a:rPr lang="en-GB" sz="1400" i="1" dirty="0">
                <a:solidFill>
                  <a:schemeClr val="accent1">
                    <a:lumMod val="50000"/>
                  </a:schemeClr>
                </a:solidFill>
              </a:rPr>
              <a:t>et al</a:t>
            </a:r>
            <a:r>
              <a:rPr lang="en-GB" sz="1400" dirty="0">
                <a:solidFill>
                  <a:schemeClr val="accent1">
                    <a:lumMod val="50000"/>
                  </a:schemeClr>
                </a:solidFill>
              </a:rPr>
              <a:t>., Phys. Rev. Lett. 104 (2010) 201601</a:t>
            </a:r>
          </a:p>
          <a:p>
            <a:pPr marL="285750" indent="-285750">
              <a:buFont typeface="Wingdings" panose="05000000000000000000" pitchFamily="2" charset="2"/>
              <a:buChar char="ü"/>
            </a:pPr>
            <a:r>
              <a:rPr lang="en-GB" sz="1400" i="1" dirty="0">
                <a:solidFill>
                  <a:schemeClr val="accent1">
                    <a:lumMod val="50000"/>
                  </a:schemeClr>
                </a:solidFill>
              </a:rPr>
              <a:t>Poincaré-covariant analysis of heavy-quark baryons</a:t>
            </a:r>
            <a:r>
              <a:rPr lang="en-GB" sz="1400" dirty="0">
                <a:solidFill>
                  <a:schemeClr val="accent1">
                    <a:lumMod val="50000"/>
                  </a:schemeClr>
                </a:solidFill>
              </a:rPr>
              <a:t> </a:t>
            </a:r>
          </a:p>
          <a:p>
            <a:r>
              <a:rPr lang="en-GB" sz="1400" dirty="0">
                <a:solidFill>
                  <a:schemeClr val="accent1">
                    <a:lumMod val="50000"/>
                  </a:schemeClr>
                </a:solidFill>
              </a:rPr>
              <a:t>       Si-Xue Qin (</a:t>
            </a:r>
            <a:r>
              <a:rPr lang="ja-JP" altLang="en-US" sz="1400" dirty="0">
                <a:solidFill>
                  <a:schemeClr val="accent1">
                    <a:lumMod val="50000"/>
                  </a:schemeClr>
                </a:solidFill>
              </a:rPr>
              <a:t>秦思学</a:t>
            </a:r>
            <a:r>
              <a:rPr lang="en-GB" sz="1400" dirty="0">
                <a:solidFill>
                  <a:schemeClr val="accent1">
                    <a:lumMod val="50000"/>
                  </a:schemeClr>
                </a:solidFill>
              </a:rPr>
              <a:t>) </a:t>
            </a:r>
            <a:r>
              <a:rPr lang="en-GB" sz="1400" i="1" dirty="0">
                <a:solidFill>
                  <a:schemeClr val="accent1">
                    <a:lumMod val="50000"/>
                  </a:schemeClr>
                </a:solidFill>
              </a:rPr>
              <a:t>et al</a:t>
            </a:r>
            <a:r>
              <a:rPr lang="en-GB" sz="1400" dirty="0">
                <a:solidFill>
                  <a:schemeClr val="accent1">
                    <a:lumMod val="50000"/>
                  </a:schemeClr>
                </a:solidFill>
              </a:rPr>
              <a:t>., </a:t>
            </a:r>
            <a:r>
              <a:rPr lang="en-GB" sz="1400" dirty="0" err="1">
                <a:solidFill>
                  <a:schemeClr val="accent1">
                    <a:lumMod val="50000"/>
                  </a:schemeClr>
                </a:solidFill>
              </a:rPr>
              <a:t>Phys.Rev</a:t>
            </a:r>
            <a:r>
              <a:rPr lang="en-GB" sz="1400" dirty="0">
                <a:solidFill>
                  <a:schemeClr val="accent1">
                    <a:lumMod val="50000"/>
                  </a:schemeClr>
                </a:solidFill>
              </a:rPr>
              <a:t>. D 97 (2018) 114017/1-13</a:t>
            </a:r>
          </a:p>
          <a:p>
            <a:pPr marL="285750" indent="-285750">
              <a:spcBef>
                <a:spcPts val="300"/>
              </a:spcBef>
              <a:buFont typeface="Wingdings" panose="05000000000000000000" pitchFamily="2" charset="2"/>
              <a:buChar char="ü"/>
            </a:pPr>
            <a:r>
              <a:rPr lang="en-GB" sz="1400" i="1" dirty="0">
                <a:solidFill>
                  <a:schemeClr val="accent1">
                    <a:lumMod val="50000"/>
                  </a:schemeClr>
                </a:solidFill>
              </a:rPr>
              <a:t>Nucleon Gravitational Form Factors, </a:t>
            </a:r>
          </a:p>
          <a:p>
            <a:r>
              <a:rPr lang="en-GB" sz="1400" i="1" dirty="0">
                <a:solidFill>
                  <a:schemeClr val="accent1">
                    <a:lumMod val="50000"/>
                  </a:schemeClr>
                </a:solidFill>
              </a:rPr>
              <a:t>       Z.-Q. Yao (</a:t>
            </a:r>
            <a:r>
              <a:rPr lang="ja-JP" altLang="en-US" sz="1400" i="1" dirty="0">
                <a:solidFill>
                  <a:schemeClr val="accent1">
                    <a:lumMod val="50000"/>
                  </a:schemeClr>
                </a:solidFill>
              </a:rPr>
              <a:t>姚照千</a:t>
            </a:r>
            <a:r>
              <a:rPr lang="en-US" altLang="ja-JP" sz="1400" i="1" dirty="0">
                <a:solidFill>
                  <a:schemeClr val="accent1">
                    <a:lumMod val="50000"/>
                  </a:schemeClr>
                </a:solidFill>
              </a:rPr>
              <a:t>) et al.</a:t>
            </a:r>
            <a:r>
              <a:rPr lang="en-GB" sz="1400" i="1" dirty="0">
                <a:solidFill>
                  <a:schemeClr val="accent1">
                    <a:lumMod val="50000"/>
                  </a:schemeClr>
                </a:solidFill>
              </a:rPr>
              <a:t>, Eur. Phys. J. A 61 (2025) 92/1-13</a:t>
            </a:r>
            <a:endParaRPr lang="en-GB" sz="1400" dirty="0">
              <a:solidFill>
                <a:schemeClr val="accent1">
                  <a:lumMod val="50000"/>
                </a:schemeClr>
              </a:solidFill>
            </a:endParaRPr>
          </a:p>
          <a:p>
            <a:endParaRPr lang="en-GB" sz="1400" dirty="0">
              <a:solidFill>
                <a:schemeClr val="accent1">
                  <a:lumMod val="50000"/>
                </a:schemeClr>
              </a:solidFill>
            </a:endParaRPr>
          </a:p>
        </p:txBody>
      </p:sp>
    </p:spTree>
    <p:extLst>
      <p:ext uri="{BB962C8B-B14F-4D97-AF65-F5344CB8AC3E}">
        <p14:creationId xmlns:p14="http://schemas.microsoft.com/office/powerpoint/2010/main" val="29249325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1000" tmFilter="0, 0; .2, .5; .8, .5; 1, 0"/>
                                        <p:tgtEl>
                                          <p:spTgt spid="8"/>
                                        </p:tgtEl>
                                      </p:cBhvr>
                                    </p:animEffect>
                                    <p:animScale>
                                      <p:cBhvr>
                                        <p:cTn id="7" dur="50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D002E-2611-7D1D-8C5F-A2F9BAE8135C}"/>
              </a:ext>
            </a:extLst>
          </p:cNvPr>
          <p:cNvSpPr>
            <a:spLocks noGrp="1"/>
          </p:cNvSpPr>
          <p:nvPr>
            <p:ph type="title"/>
          </p:nvPr>
        </p:nvSpPr>
        <p:spPr/>
        <p:txBody>
          <a:bodyPr/>
          <a:lstStyle/>
          <a:p>
            <a:r>
              <a:rPr lang="en-AU" dirty="0"/>
              <a:t>Nucleon as a Bound State</a:t>
            </a:r>
          </a:p>
        </p:txBody>
      </p:sp>
      <p:sp>
        <p:nvSpPr>
          <p:cNvPr id="3" name="Content Placeholder 2">
            <a:extLst>
              <a:ext uri="{FF2B5EF4-FFF2-40B4-BE49-F238E27FC236}">
                <a16:creationId xmlns:a16="http://schemas.microsoft.com/office/drawing/2014/main" id="{A5692375-F2BA-F8AD-1AD5-30F0E3F42B2C}"/>
              </a:ext>
            </a:extLst>
          </p:cNvPr>
          <p:cNvSpPr>
            <a:spLocks noGrp="1"/>
          </p:cNvSpPr>
          <p:nvPr>
            <p:ph idx="1"/>
          </p:nvPr>
        </p:nvSpPr>
        <p:spPr>
          <a:xfrm>
            <a:off x="609600" y="1600200"/>
            <a:ext cx="10972800" cy="4525963"/>
          </a:xfrm>
        </p:spPr>
        <p:txBody>
          <a:bodyPr/>
          <a:lstStyle/>
          <a:p>
            <a:r>
              <a:rPr lang="en-US" dirty="0"/>
              <a:t>Nucleon bound-state problem can be addressed </a:t>
            </a:r>
          </a:p>
          <a:p>
            <a:pPr marL="0" indent="0">
              <a:spcBef>
                <a:spcPts val="0"/>
              </a:spcBef>
              <a:buNone/>
            </a:pPr>
            <a:r>
              <a:rPr lang="en-US" dirty="0"/>
              <a:t>      in any approach that provides access to the three-quark six-point Schwinger function</a:t>
            </a:r>
          </a:p>
          <a:p>
            <a:pPr lvl="1"/>
            <a:r>
              <a:rPr lang="en-US" sz="2200" dirty="0"/>
              <a:t>Using CSMs, one begins with the Poincaré-invariant </a:t>
            </a:r>
            <a:r>
              <a:rPr lang="en-US" sz="2200" dirty="0" err="1"/>
              <a:t>Faddeev</a:t>
            </a:r>
            <a:r>
              <a:rPr lang="en-US" sz="2200" dirty="0"/>
              <a:t> equation</a:t>
            </a:r>
          </a:p>
          <a:p>
            <a:pPr>
              <a:spcBef>
                <a:spcPts val="1200"/>
              </a:spcBef>
            </a:pPr>
            <a:r>
              <a:rPr lang="en-US" dirty="0"/>
              <a:t>Modern such analyses use </a:t>
            </a:r>
            <a:r>
              <a:rPr lang="en-US" u="sng" dirty="0"/>
              <a:t>precisely</a:t>
            </a:r>
            <a:r>
              <a:rPr lang="en-US" dirty="0"/>
              <a:t> the same approach (approximation and interaction) as that employed for pion and kaon electromagnetic form factors</a:t>
            </a:r>
          </a:p>
          <a:p>
            <a:pPr lvl="1"/>
            <a:r>
              <a:rPr lang="en-US" sz="2200" dirty="0"/>
              <a:t>Thus, one arrives at unifying set of parameter-free predictions for all pion and kaon and nucleon elastic electromagnetic and gravitational form factors and their species separations to large values of momentum transfer</a:t>
            </a:r>
          </a:p>
          <a:p>
            <a:pPr lvl="1"/>
            <a:r>
              <a:rPr lang="en-US" sz="2200" dirty="0"/>
              <a:t>All predictions link observables directly with fundamental QCD Schwinger functions and thereby expose novel expressions of emergent phenomena in QCD.</a:t>
            </a:r>
          </a:p>
          <a:p>
            <a:endParaRPr lang="en-AU" dirty="0"/>
          </a:p>
        </p:txBody>
      </p:sp>
      <p:sp>
        <p:nvSpPr>
          <p:cNvPr id="4" name="Date Placeholder 3">
            <a:extLst>
              <a:ext uri="{FF2B5EF4-FFF2-40B4-BE49-F238E27FC236}">
                <a16:creationId xmlns:a16="http://schemas.microsoft.com/office/drawing/2014/main" id="{1CA03137-3686-D578-C7C3-309D2519CC85}"/>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04961B7B-B52A-0617-BF69-8865CB542C1D}"/>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654230B2-F860-A4BF-1FE4-C6CEFC229A51}"/>
              </a:ext>
            </a:extLst>
          </p:cNvPr>
          <p:cNvSpPr>
            <a:spLocks noGrp="1"/>
          </p:cNvSpPr>
          <p:nvPr>
            <p:ph type="sldNum" sz="quarter" idx="12"/>
          </p:nvPr>
        </p:nvSpPr>
        <p:spPr/>
        <p:txBody>
          <a:bodyPr/>
          <a:lstStyle/>
          <a:p>
            <a:fld id="{87034D8C-3CB4-402A-BC46-2AB14C0FE90A}" type="slidenum">
              <a:rPr lang="en-US" smtClean="0"/>
              <a:pPr/>
              <a:t>12</a:t>
            </a:fld>
            <a:endParaRPr lang="en-US"/>
          </a:p>
        </p:txBody>
      </p:sp>
      <p:pic>
        <p:nvPicPr>
          <p:cNvPr id="7" name="Picture 6">
            <a:extLst>
              <a:ext uri="{FF2B5EF4-FFF2-40B4-BE49-F238E27FC236}">
                <a16:creationId xmlns:a16="http://schemas.microsoft.com/office/drawing/2014/main" id="{B2184649-7581-B24B-9111-DB5E6057DD9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505817" y="255384"/>
            <a:ext cx="4389003" cy="1573416"/>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id="{E26E9A7F-DE38-DE2F-7C8E-91114B4E6B4A}"/>
              </a:ext>
            </a:extLst>
          </p:cNvPr>
          <p:cNvSpPr txBox="1"/>
          <p:nvPr/>
        </p:nvSpPr>
        <p:spPr>
          <a:xfrm>
            <a:off x="297180" y="724621"/>
            <a:ext cx="5951219" cy="738664"/>
          </a:xfrm>
          <a:prstGeom prst="rect">
            <a:avLst/>
          </a:prstGeom>
          <a:noFill/>
        </p:spPr>
        <p:txBody>
          <a:bodyPr wrap="square" rtlCol="0">
            <a:spAutoFit/>
          </a:bodyPr>
          <a:lstStyle/>
          <a:p>
            <a:r>
              <a:rPr lang="en-AU" sz="1200" b="0" i="1" dirty="0">
                <a:solidFill>
                  <a:schemeClr val="accent1">
                    <a:lumMod val="75000"/>
                  </a:schemeClr>
                </a:solidFill>
                <a:effectLst/>
              </a:rPr>
              <a:t>Nucleon charge and magnetisation distributions: flavour separation and zeroes, </a:t>
            </a:r>
          </a:p>
          <a:p>
            <a:r>
              <a:rPr lang="en-AU" sz="1200" b="0" i="0" u="sng" dirty="0">
                <a:solidFill>
                  <a:schemeClr val="accent1">
                    <a:lumMod val="75000"/>
                  </a:schemeClr>
                </a:solidFill>
                <a:effectLst/>
              </a:rPr>
              <a:t>Zhao-Qian Yao (</a:t>
            </a:r>
            <a:r>
              <a:rPr lang="ja-JP" altLang="en-US" sz="1200" b="0" i="0" u="sng" dirty="0">
                <a:solidFill>
                  <a:schemeClr val="accent1">
                    <a:lumMod val="75000"/>
                  </a:schemeClr>
                </a:solidFill>
                <a:effectLst/>
              </a:rPr>
              <a:t>姚照</a:t>
            </a:r>
            <a:r>
              <a:rPr lang="ja-JP" altLang="en-US" sz="1200" b="0" i="0" u="sng">
                <a:solidFill>
                  <a:schemeClr val="accent1">
                    <a:lumMod val="75000"/>
                  </a:schemeClr>
                </a:solidFill>
                <a:effectLst/>
              </a:rPr>
              <a:t>千</a:t>
            </a:r>
            <a:r>
              <a:rPr lang="en-US" altLang="ja-JP" sz="1200" b="0" i="0" u="sng" dirty="0">
                <a:solidFill>
                  <a:schemeClr val="accent1">
                    <a:lumMod val="75000"/>
                  </a:schemeClr>
                </a:solidFill>
                <a:effectLst/>
              </a:rPr>
              <a:t>) </a:t>
            </a:r>
            <a:r>
              <a:rPr lang="en-US" altLang="ja-JP" sz="1200" b="0" i="1" u="sng" dirty="0">
                <a:solidFill>
                  <a:schemeClr val="accent1">
                    <a:lumMod val="75000"/>
                  </a:schemeClr>
                </a:solidFill>
                <a:effectLst/>
              </a:rPr>
              <a:t>et al</a:t>
            </a:r>
            <a:r>
              <a:rPr lang="en-US" altLang="ja-JP" sz="1200" b="0" i="0" u="sng" dirty="0">
                <a:solidFill>
                  <a:schemeClr val="accent1">
                    <a:lumMod val="75000"/>
                  </a:schemeClr>
                </a:solidFill>
                <a:effectLst/>
              </a:rPr>
              <a:t>.</a:t>
            </a:r>
            <a:r>
              <a:rPr lang="en-US" altLang="ja-JP" sz="1200" b="0" i="0" dirty="0">
                <a:solidFill>
                  <a:schemeClr val="accent1">
                    <a:lumMod val="75000"/>
                  </a:schemeClr>
                </a:solidFill>
                <a:effectLst/>
              </a:rPr>
              <a:t>,</a:t>
            </a:r>
            <a:r>
              <a:rPr lang="en-AU" sz="1200" b="0" i="1" dirty="0">
                <a:solidFill>
                  <a:schemeClr val="accent1">
                    <a:lumMod val="75000"/>
                  </a:schemeClr>
                </a:solidFill>
                <a:effectLst/>
              </a:rPr>
              <a:t> </a:t>
            </a:r>
            <a:r>
              <a:rPr lang="en-AU" sz="1200" b="0" i="0" u="sng" strike="noStrike" dirty="0">
                <a:solidFill>
                  <a:srgbClr val="0066FF"/>
                </a:solidFill>
                <a:effectLst/>
                <a:hlinkClick r:id="rId3">
                  <a:extLst>
                    <a:ext uri="{A12FA001-AC4F-418D-AE19-62706E023703}">
                      <ahyp:hlinkClr xmlns:ahyp="http://schemas.microsoft.com/office/drawing/2018/hyperlinkcolor" val="tx"/>
                    </a:ext>
                  </a:extLst>
                </a:hlinkClick>
              </a:rPr>
              <a:t>e-Print: 2403.08088 [hep-ph</a:t>
            </a:r>
            <a:r>
              <a:rPr lang="en-AU" sz="1200" b="0" i="0" u="sng" strike="noStrike" dirty="0">
                <a:solidFill>
                  <a:schemeClr val="accent1">
                    <a:lumMod val="75000"/>
                  </a:schemeClr>
                </a:solidFill>
                <a:effectLst/>
                <a:hlinkClick r:id="rId3">
                  <a:extLst>
                    <a:ext uri="{A12FA001-AC4F-418D-AE19-62706E023703}">
                      <ahyp:hlinkClr xmlns:ahyp="http://schemas.microsoft.com/office/drawing/2018/hyperlinkcolor" val="tx"/>
                    </a:ext>
                  </a:extLst>
                </a:hlinkClick>
              </a:rPr>
              <a:t>]</a:t>
            </a:r>
            <a:r>
              <a:rPr lang="en-AU" sz="1200" b="0" i="1" dirty="0">
                <a:solidFill>
                  <a:schemeClr val="accent1">
                    <a:lumMod val="75000"/>
                  </a:schemeClr>
                </a:solidFill>
                <a:effectLst/>
              </a:rPr>
              <a:t>, Fund. Res. 6 (2026) 1409-1416</a:t>
            </a:r>
            <a:endParaRPr lang="en-AU" sz="1200" b="0" i="0" dirty="0">
              <a:solidFill>
                <a:schemeClr val="accent1">
                  <a:lumMod val="75000"/>
                </a:schemeClr>
              </a:solidFill>
              <a:effectLst/>
            </a:endParaRPr>
          </a:p>
          <a:p>
            <a:endParaRPr lang="en-AU" dirty="0"/>
          </a:p>
        </p:txBody>
      </p:sp>
    </p:spTree>
    <p:extLst>
      <p:ext uri="{BB962C8B-B14F-4D97-AF65-F5344CB8AC3E}">
        <p14:creationId xmlns:p14="http://schemas.microsoft.com/office/powerpoint/2010/main" val="1803554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barn(inVertical)">
                                      <p:cBhvr>
                                        <p:cTn id="10" dur="500"/>
                                        <p:tgtEl>
                                          <p:spTgt spid="3">
                                            <p:txEl>
                                              <p:pRg st="4" end="4"/>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barn(inVertical)">
                                      <p:cBhvr>
                                        <p:cTn id="1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0121B-8A5C-E31C-3635-D004FC85F71F}"/>
              </a:ext>
            </a:extLst>
          </p:cNvPr>
          <p:cNvSpPr>
            <a:spLocks noGrp="1"/>
          </p:cNvSpPr>
          <p:nvPr>
            <p:ph type="title"/>
          </p:nvPr>
        </p:nvSpPr>
        <p:spPr/>
        <p:txBody>
          <a:bodyPr/>
          <a:lstStyle/>
          <a:p>
            <a:r>
              <a:rPr lang="en-AU" sz="2800" b="0" i="1" dirty="0">
                <a:ln w="0"/>
                <a:solidFill>
                  <a:schemeClr val="accent1"/>
                </a:solidFill>
                <a:effectLst>
                  <a:outerShdw blurRad="38100" dist="25400" dir="5400000" algn="ctr" rotWithShape="0">
                    <a:srgbClr val="6E747A">
                      <a:alpha val="43000"/>
                    </a:srgbClr>
                  </a:outerShdw>
                </a:effectLst>
              </a:rPr>
              <a:t>Baryon Structure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1D80115-1C37-7E9D-251D-E036D58459D5}"/>
                  </a:ext>
                </a:extLst>
              </p:cNvPr>
              <p:cNvSpPr>
                <a:spLocks noGrp="1"/>
              </p:cNvSpPr>
              <p:nvPr>
                <p:ph idx="1"/>
              </p:nvPr>
            </p:nvSpPr>
            <p:spPr>
              <a:xfrm>
                <a:off x="609600" y="960437"/>
                <a:ext cx="11201400" cy="4525963"/>
              </a:xfrm>
            </p:spPr>
            <p:txBody>
              <a:bodyPr/>
              <a:lstStyle/>
              <a:p>
                <a:r>
                  <a:rPr lang="en-US" dirty="0"/>
                  <a:t>Poincaré covariance </a:t>
                </a:r>
                <a14:m>
                  <m:oMath xmlns:m="http://schemas.openxmlformats.org/officeDocument/2006/math">
                    <m:r>
                      <a:rPr lang="en-AU" b="0" i="1" smtClean="0">
                        <a:latin typeface="Cambria Math" panose="02040503050406030204" pitchFamily="18" charset="0"/>
                      </a:rPr>
                      <m:t>⇒</m:t>
                    </m:r>
                  </m:oMath>
                </a14:m>
                <a:r>
                  <a:rPr lang="en-US" dirty="0"/>
                  <a:t> irrespective of quark model assignments </a:t>
                </a:r>
                <a14:m>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𝑛</m:t>
                        </m:r>
                      </m:e>
                      <m:sup>
                        <m:r>
                          <a:rPr lang="en-AU" b="0" i="1" smtClean="0">
                            <a:latin typeface="Cambria Math" panose="02040503050406030204" pitchFamily="18" charset="0"/>
                          </a:rPr>
                          <m:t>2</m:t>
                        </m:r>
                        <m:r>
                          <a:rPr lang="en-AU" b="0" i="1" smtClean="0">
                            <a:latin typeface="Cambria Math" panose="02040503050406030204" pitchFamily="18" charset="0"/>
                          </a:rPr>
                          <m:t>𝑠</m:t>
                        </m:r>
                        <m:r>
                          <a:rPr lang="en-AU" b="0" i="1" smtClean="0">
                            <a:latin typeface="Cambria Math" panose="02040503050406030204" pitchFamily="18" charset="0"/>
                          </a:rPr>
                          <m:t>+1</m:t>
                        </m:r>
                      </m:sup>
                    </m:sSup>
                    <m:sSub>
                      <m:sSubPr>
                        <m:ctrlPr>
                          <a:rPr lang="en-AU" b="0" i="1" smtClean="0">
                            <a:latin typeface="Cambria Math" panose="02040503050406030204" pitchFamily="18" charset="0"/>
                          </a:rPr>
                        </m:ctrlPr>
                      </m:sSubPr>
                      <m:e>
                        <m:r>
                          <m:rPr>
                            <m:sty m:val="p"/>
                          </m:rPr>
                          <a:rPr lang="en-AU" b="0" i="1" smtClean="0">
                            <a:latin typeface="Cambria Math" panose="02040503050406030204" pitchFamily="18" charset="0"/>
                          </a:rPr>
                          <m:t>ℓ</m:t>
                        </m:r>
                      </m:e>
                      <m:sub>
                        <m:r>
                          <a:rPr lang="en-AU" b="0" i="1" smtClean="0">
                            <a:latin typeface="Cambria Math" panose="02040503050406030204" pitchFamily="18" charset="0"/>
                          </a:rPr>
                          <m:t>𝐽</m:t>
                        </m:r>
                      </m:sub>
                    </m:sSub>
                  </m:oMath>
                </a14:m>
                <a:r>
                  <a:rPr lang="en-US" dirty="0"/>
                  <a:t>,</a:t>
                </a:r>
              </a:p>
              <a:p>
                <a:pPr marL="0" indent="0">
                  <a:spcBef>
                    <a:spcPts val="0"/>
                  </a:spcBef>
                  <a:buNone/>
                </a:pPr>
                <a:r>
                  <a:rPr lang="en-US" dirty="0"/>
                  <a:t>	every hadron contains orbital angular momentum, </a:t>
                </a:r>
                <a:r>
                  <a:rPr lang="en-US" i="1" dirty="0"/>
                  <a:t>e.g</a:t>
                </a:r>
                <a:r>
                  <a:rPr lang="en-US" dirty="0"/>
                  <a:t>.,</a:t>
                </a:r>
              </a:p>
              <a:p>
                <a:pPr lvl="1">
                  <a:spcBef>
                    <a:spcPts val="0"/>
                  </a:spcBef>
                </a:pPr>
                <a14:m>
                  <m:oMath xmlns:m="http://schemas.openxmlformats.org/officeDocument/2006/math">
                    <m:r>
                      <a:rPr lang="en-AU" sz="2200" b="0" i="1" smtClean="0">
                        <a:latin typeface="Cambria Math" panose="02040503050406030204" pitchFamily="18" charset="0"/>
                      </a:rPr>
                      <m:t>𝜋</m:t>
                    </m:r>
                  </m:oMath>
                </a14:m>
                <a:r>
                  <a:rPr lang="en-US" sz="2200" dirty="0"/>
                  <a:t> contains two S-wave components and two P-wave components</a:t>
                </a:r>
              </a:p>
              <a:p>
                <a:pPr lvl="1">
                  <a:spcBef>
                    <a:spcPts val="0"/>
                  </a:spcBef>
                </a:pPr>
                <a:r>
                  <a:rPr lang="en-US" sz="2200" dirty="0"/>
                  <a:t>Few systems are simply radial excitations of another</a:t>
                </a:r>
              </a:p>
              <a:p>
                <a:r>
                  <a:rPr lang="en-US" dirty="0"/>
                  <a:t>No separation of </a:t>
                </a:r>
                <a14:m>
                  <m:oMath xmlns:m="http://schemas.openxmlformats.org/officeDocument/2006/math">
                    <m:r>
                      <a:rPr lang="en-AU" b="0" i="1" smtClean="0">
                        <a:latin typeface="Cambria Math" panose="02040503050406030204" pitchFamily="18" charset="0"/>
                      </a:rPr>
                      <m:t>𝐽</m:t>
                    </m:r>
                  </m:oMath>
                </a14:m>
                <a:r>
                  <a:rPr lang="en-US" dirty="0"/>
                  <a:t> into </a:t>
                </a:r>
                <a14:m>
                  <m:oMath xmlns:m="http://schemas.openxmlformats.org/officeDocument/2006/math">
                    <m:r>
                      <a:rPr lang="en-AU" b="0" i="1" smtClean="0">
                        <a:latin typeface="Cambria Math" panose="02040503050406030204" pitchFamily="18" charset="0"/>
                      </a:rPr>
                      <m:t>𝐿</m:t>
                    </m:r>
                    <m:r>
                      <a:rPr lang="en-AU" b="0" i="1" smtClean="0">
                        <a:latin typeface="Cambria Math" panose="02040503050406030204" pitchFamily="18" charset="0"/>
                      </a:rPr>
                      <m:t>+</m:t>
                    </m:r>
                    <m:r>
                      <a:rPr lang="en-AU" b="0" i="1" smtClean="0">
                        <a:latin typeface="Cambria Math" panose="02040503050406030204" pitchFamily="18" charset="0"/>
                      </a:rPr>
                      <m:t>𝑆</m:t>
                    </m:r>
                  </m:oMath>
                </a14:m>
                <a:r>
                  <a:rPr lang="en-US" dirty="0"/>
                  <a:t> is Poincaré invariant</a:t>
                </a:r>
              </a:p>
              <a:p>
                <a:pPr lvl="1">
                  <a:spcBef>
                    <a:spcPts val="0"/>
                  </a:spcBef>
                </a:pPr>
                <a:r>
                  <a:rPr lang="en-US" sz="2200" dirty="0"/>
                  <a:t>Consequently, </a:t>
                </a:r>
                <a:r>
                  <a:rPr lang="en-US" sz="2200" i="1" dirty="0"/>
                  <a:t>e.g</a:t>
                </a:r>
                <a:r>
                  <a:rPr lang="en-US" sz="2200" dirty="0"/>
                  <a:t>., negative parity states are </a:t>
                </a:r>
                <a:r>
                  <a:rPr lang="en-US" sz="2200" u="sng" dirty="0"/>
                  <a:t>not</a:t>
                </a:r>
                <a:r>
                  <a:rPr lang="en-US" sz="2200" dirty="0"/>
                  <a:t> simply orbital angular momentum excitations of positive parity ground states </a:t>
                </a:r>
              </a:p>
              <a:p>
                <a:r>
                  <a:rPr lang="en-US" dirty="0"/>
                  <a:t>In quantum field theory, NO direct connection between parity and orbital angular momentum</a:t>
                </a:r>
              </a:p>
              <a:p>
                <a:pPr lvl="1">
                  <a:spcBef>
                    <a:spcPts val="0"/>
                  </a:spcBef>
                </a:pPr>
                <a:r>
                  <a:rPr lang="en-US" sz="2200" dirty="0"/>
                  <a:t>Parity is a Poincaré invariant quantum number</a:t>
                </a:r>
              </a:p>
              <a:p>
                <a:pPr lvl="1">
                  <a:spcBef>
                    <a:spcPts val="0"/>
                  </a:spcBef>
                </a:pPr>
                <a14:m>
                  <m:oMath xmlns:m="http://schemas.openxmlformats.org/officeDocument/2006/math">
                    <m:r>
                      <a:rPr lang="en-AU" sz="2200" b="0" i="1" smtClean="0">
                        <a:latin typeface="Cambria Math" panose="02040503050406030204" pitchFamily="18" charset="0"/>
                      </a:rPr>
                      <m:t>𝐿</m:t>
                    </m:r>
                  </m:oMath>
                </a14:m>
                <a:r>
                  <a:rPr lang="en-US" sz="2200" dirty="0"/>
                  <a:t> is not Poincaré invariant = value depends on the observer’s frame of reference</a:t>
                </a:r>
                <a:endParaRPr lang="en-US" dirty="0"/>
              </a:p>
              <a:p>
                <a:r>
                  <a:rPr lang="en-US" dirty="0"/>
                  <a:t>QCD structure of hadrons – mesons and baryons – is far richer than can be produced by quark models, relativized or not</a:t>
                </a:r>
              </a:p>
              <a:p>
                <a:pPr lvl="1">
                  <a:spcBef>
                    <a:spcPts val="0"/>
                  </a:spcBef>
                  <a:buFont typeface="Wingdings" panose="05000000000000000000" pitchFamily="2" charset="2"/>
                  <a:buChar char="ü"/>
                </a:pPr>
                <a:r>
                  <a:rPr lang="en-US" sz="2200" i="1" dirty="0">
                    <a:ln w="0"/>
                    <a:solidFill>
                      <a:srgbClr val="C00000"/>
                    </a:solidFill>
                    <a:effectLst>
                      <a:outerShdw blurRad="38100" dist="25400" dir="5400000" algn="ctr" rotWithShape="0">
                        <a:srgbClr val="6E747A">
                          <a:alpha val="43000"/>
                        </a:srgbClr>
                      </a:outerShdw>
                    </a:effectLst>
                  </a:rPr>
                  <a:t>Baryons are the most fundamental three-body systems in Nature</a:t>
                </a:r>
              </a:p>
              <a:p>
                <a:pPr lvl="1">
                  <a:spcBef>
                    <a:spcPts val="0"/>
                  </a:spcBef>
                  <a:buFont typeface="Wingdings" panose="05000000000000000000" pitchFamily="2" charset="2"/>
                  <a:buChar char="ü"/>
                </a:pPr>
                <a:r>
                  <a:rPr lang="en-US" sz="2200" i="1" dirty="0">
                    <a:ln w="0"/>
                    <a:solidFill>
                      <a:srgbClr val="C00000"/>
                    </a:solidFill>
                    <a:effectLst>
                      <a:outerShdw blurRad="38100" dist="25400" dir="5400000" algn="ctr" rotWithShape="0">
                        <a:srgbClr val="6E747A">
                          <a:alpha val="43000"/>
                        </a:srgbClr>
                      </a:outerShdw>
                    </a:effectLst>
                  </a:rPr>
                  <a:t>If we don’t understand how QCD, a </a:t>
                </a:r>
                <a:r>
                  <a:rPr lang="en-US" sz="2200" i="1" u="sng" dirty="0">
                    <a:ln w="0"/>
                    <a:solidFill>
                      <a:srgbClr val="C00000"/>
                    </a:solidFill>
                    <a:effectLst>
                      <a:outerShdw blurRad="38100" dist="25400" dir="5400000" algn="ctr" rotWithShape="0">
                        <a:srgbClr val="6E747A">
                          <a:alpha val="43000"/>
                        </a:srgbClr>
                      </a:outerShdw>
                    </a:effectLst>
                  </a:rPr>
                  <a:t>Poincaré-invariant quantum field theory</a:t>
                </a:r>
                <a:r>
                  <a:rPr lang="en-US" sz="2200" i="1" dirty="0">
                    <a:ln w="0"/>
                    <a:solidFill>
                      <a:srgbClr val="C00000"/>
                    </a:solidFill>
                    <a:effectLst>
                      <a:outerShdw blurRad="38100" dist="25400" dir="5400000" algn="ctr" rotWithShape="0">
                        <a:srgbClr val="6E747A">
                          <a:alpha val="43000"/>
                        </a:srgbClr>
                      </a:outerShdw>
                    </a:effectLst>
                  </a:rPr>
                  <a:t>, builds each and every one of the baryons in the complete spectrum, then we don't understand Nature. </a:t>
                </a:r>
                <a:endParaRPr lang="en-GB" sz="2200" i="1" dirty="0">
                  <a:ln w="0"/>
                  <a:solidFill>
                    <a:srgbClr val="C00000"/>
                  </a:solidFill>
                  <a:effectLst>
                    <a:outerShdw blurRad="38100" dist="25400" dir="5400000" algn="ctr" rotWithShape="0">
                      <a:srgbClr val="6E747A">
                        <a:alpha val="43000"/>
                      </a:srgbClr>
                    </a:outerShdw>
                  </a:effectLst>
                </a:endParaRPr>
              </a:p>
              <a:p>
                <a:endParaRPr lang="en-AU" dirty="0"/>
              </a:p>
            </p:txBody>
          </p:sp>
        </mc:Choice>
        <mc:Fallback xmlns="">
          <p:sp>
            <p:nvSpPr>
              <p:cNvPr id="3" name="Content Placeholder 2">
                <a:extLst>
                  <a:ext uri="{FF2B5EF4-FFF2-40B4-BE49-F238E27FC236}">
                    <a16:creationId xmlns:a16="http://schemas.microsoft.com/office/drawing/2014/main" id="{21D80115-1C37-7E9D-251D-E036D58459D5}"/>
                  </a:ext>
                </a:extLst>
              </p:cNvPr>
              <p:cNvSpPr>
                <a:spLocks noGrp="1" noRot="1" noChangeAspect="1" noMove="1" noResize="1" noEditPoints="1" noAdjustHandles="1" noChangeArrowheads="1" noChangeShapeType="1" noTextEdit="1"/>
              </p:cNvSpPr>
              <p:nvPr>
                <p:ph idx="1"/>
              </p:nvPr>
            </p:nvSpPr>
            <p:spPr>
              <a:xfrm>
                <a:off x="609600" y="960437"/>
                <a:ext cx="11201400" cy="4525963"/>
              </a:xfrm>
              <a:blipFill>
                <a:blip r:embed="rId2"/>
                <a:stretch>
                  <a:fillRect l="-566" t="-838" r="-793" b="-2122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F6E807D-05BB-338D-6BEA-6BD602784525}"/>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160126FF-6031-4296-2825-A2B956C6F9E9}"/>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DC4BDBEC-A6C2-8BF2-FBBA-A2E7F0AF958B}"/>
              </a:ext>
            </a:extLst>
          </p:cNvPr>
          <p:cNvSpPr>
            <a:spLocks noGrp="1"/>
          </p:cNvSpPr>
          <p:nvPr>
            <p:ph type="sldNum" sz="quarter" idx="12"/>
          </p:nvPr>
        </p:nvSpPr>
        <p:spPr/>
        <p:txBody>
          <a:bodyPr/>
          <a:lstStyle/>
          <a:p>
            <a:fld id="{87034D8C-3CB4-402A-BC46-2AB14C0FE90A}" type="slidenum">
              <a:rPr lang="en-US" smtClean="0"/>
              <a:pPr/>
              <a:t>13</a:t>
            </a:fld>
            <a:endParaRPr lang="en-US"/>
          </a:p>
        </p:txBody>
      </p:sp>
      <p:pic>
        <p:nvPicPr>
          <p:cNvPr id="9" name="Picture 8">
            <a:extLst>
              <a:ext uri="{FF2B5EF4-FFF2-40B4-BE49-F238E27FC236}">
                <a16:creationId xmlns:a16="http://schemas.microsoft.com/office/drawing/2014/main" id="{6F7FB9D0-F612-9D75-CCEE-3B6D9ED6A3D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670522" y="177272"/>
            <a:ext cx="2464328" cy="2464328"/>
          </a:xfrm>
          <a:prstGeom prst="rect">
            <a:avLst/>
          </a:prstGeom>
        </p:spPr>
      </p:pic>
      <p:sp>
        <p:nvSpPr>
          <p:cNvPr id="7" name="Rectangle 6">
            <a:extLst>
              <a:ext uri="{FF2B5EF4-FFF2-40B4-BE49-F238E27FC236}">
                <a16:creationId xmlns:a16="http://schemas.microsoft.com/office/drawing/2014/main" id="{AE8C4666-29E3-6529-7AD6-5BD2AC062E12}"/>
              </a:ext>
            </a:extLst>
          </p:cNvPr>
          <p:cNvSpPr/>
          <p:nvPr/>
        </p:nvSpPr>
        <p:spPr bwMode="auto">
          <a:xfrm>
            <a:off x="5334000" y="960437"/>
            <a:ext cx="4012672" cy="487363"/>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Calibri" pitchFamily="34" charset="0"/>
            </a:endParaRPr>
          </a:p>
        </p:txBody>
      </p:sp>
      <p:sp>
        <p:nvSpPr>
          <p:cNvPr id="8" name="TextBox 7">
            <a:extLst>
              <a:ext uri="{FF2B5EF4-FFF2-40B4-BE49-F238E27FC236}">
                <a16:creationId xmlns:a16="http://schemas.microsoft.com/office/drawing/2014/main" id="{2690C115-06EF-1D5A-DEDC-80304EC03D26}"/>
              </a:ext>
            </a:extLst>
          </p:cNvPr>
          <p:cNvSpPr txBox="1"/>
          <p:nvPr/>
        </p:nvSpPr>
        <p:spPr>
          <a:xfrm>
            <a:off x="6070470" y="607054"/>
            <a:ext cx="2311530" cy="369332"/>
          </a:xfrm>
          <a:prstGeom prst="rect">
            <a:avLst/>
          </a:prstGeom>
          <a:noFill/>
        </p:spPr>
        <p:txBody>
          <a:bodyPr wrap="none" rtlCol="0">
            <a:spAutoFit/>
          </a:bodyPr>
          <a:lstStyle/>
          <a:p>
            <a:r>
              <a:rPr lang="en-US" i="1" dirty="0">
                <a:ln w="0"/>
                <a:solidFill>
                  <a:srgbClr val="FF0000"/>
                </a:solidFill>
                <a:effectLst>
                  <a:outerShdw blurRad="38100" dist="25400" dir="5400000" algn="ctr" rotWithShape="0">
                    <a:srgbClr val="6E747A">
                      <a:alpha val="43000"/>
                    </a:srgbClr>
                  </a:outerShdw>
                </a:effectLst>
              </a:rPr>
              <a:t>Physically Meaningless</a:t>
            </a:r>
          </a:p>
        </p:txBody>
      </p:sp>
    </p:spTree>
    <p:extLst>
      <p:ext uri="{BB962C8B-B14F-4D97-AF65-F5344CB8AC3E}">
        <p14:creationId xmlns:p14="http://schemas.microsoft.com/office/powerpoint/2010/main" val="4280212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arn(inVertical)">
                                      <p:cBhvr>
                                        <p:cTn id="7" dur="500"/>
                                        <p:tgtEl>
                                          <p:spTgt spid="3">
                                            <p:txEl>
                                              <p:pRg st="4" end="4"/>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barn(inVertical)">
                                      <p:cBhvr>
                                        <p:cTn id="10" dur="500"/>
                                        <p:tgtEl>
                                          <p:spTgt spid="3">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1000"/>
                                        <p:tgtEl>
                                          <p:spTgt spid="3">
                                            <p:txEl>
                                              <p:pRg st="6" end="6"/>
                                            </p:txEl>
                                          </p:spTgt>
                                        </p:tgtEl>
                                      </p:cBhvr>
                                    </p:animEffect>
                                    <p:anim calcmode="lin" valueType="num">
                                      <p:cBhvr>
                                        <p:cTn id="1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6" end="6"/>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fade">
                                      <p:cBhvr>
                                        <p:cTn id="20" dur="1000"/>
                                        <p:tgtEl>
                                          <p:spTgt spid="3">
                                            <p:txEl>
                                              <p:pRg st="7" end="7"/>
                                            </p:txEl>
                                          </p:spTgt>
                                        </p:tgtEl>
                                      </p:cBhvr>
                                    </p:animEffect>
                                    <p:anim calcmode="lin" valueType="num">
                                      <p:cBhvr>
                                        <p:cTn id="2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7" end="7"/>
                                            </p:txEl>
                                          </p:spTgt>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1000"/>
                                        <p:tgtEl>
                                          <p:spTgt spid="3">
                                            <p:txEl>
                                              <p:pRg st="8" end="8"/>
                                            </p:txEl>
                                          </p:spTgt>
                                        </p:tgtEl>
                                      </p:cBhvr>
                                    </p:animEffect>
                                    <p:anim calcmode="lin" valueType="num">
                                      <p:cBhvr>
                                        <p:cTn id="2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checkerboard(across)">
                                      <p:cBhvr>
                                        <p:cTn id="32" dur="500"/>
                                        <p:tgtEl>
                                          <p:spTgt spid="3">
                                            <p:txEl>
                                              <p:pRg st="9" end="9"/>
                                            </p:txEl>
                                          </p:spTgt>
                                        </p:tgtEl>
                                      </p:cBhvr>
                                    </p:animEffect>
                                  </p:childTnLst>
                                </p:cTn>
                              </p:par>
                              <p:par>
                                <p:cTn id="33" presetID="5" presetClass="entr" presetSubtype="1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35" dur="500"/>
                                        <p:tgtEl>
                                          <p:spTgt spid="3">
                                            <p:txEl>
                                              <p:pRg st="10" end="10"/>
                                            </p:txEl>
                                          </p:spTgt>
                                        </p:tgtEl>
                                      </p:cBhvr>
                                    </p:animEffect>
                                  </p:childTnLst>
                                </p:cTn>
                              </p:par>
                              <p:par>
                                <p:cTn id="36" presetID="5" presetClass="entr" presetSubtype="10" fill="hold" nodeType="with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checkerboard(across)">
                                      <p:cBhvr>
                                        <p:cTn id="38" dur="500"/>
                                        <p:tgtEl>
                                          <p:spTgt spid="3">
                                            <p:txEl>
                                              <p:pRg st="11" end="11"/>
                                            </p:txEl>
                                          </p:spTgt>
                                        </p:tgtEl>
                                      </p:cBhvr>
                                    </p:animEffect>
                                  </p:childTnLst>
                                </p:cTn>
                              </p:par>
                              <p:par>
                                <p:cTn id="39" presetID="55"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1000" fill="hold"/>
                                        <p:tgtEl>
                                          <p:spTgt spid="8"/>
                                        </p:tgtEl>
                                        <p:attrNameLst>
                                          <p:attrName>ppt_w</p:attrName>
                                        </p:attrNameLst>
                                      </p:cBhvr>
                                      <p:tavLst>
                                        <p:tav tm="0">
                                          <p:val>
                                            <p:strVal val="#ppt_w*0.70"/>
                                          </p:val>
                                        </p:tav>
                                        <p:tav tm="100000">
                                          <p:val>
                                            <p:strVal val="#ppt_w"/>
                                          </p:val>
                                        </p:tav>
                                      </p:tavLst>
                                    </p:anim>
                                    <p:anim calcmode="lin" valueType="num">
                                      <p:cBhvr>
                                        <p:cTn id="42" dur="1000" fill="hold"/>
                                        <p:tgtEl>
                                          <p:spTgt spid="8"/>
                                        </p:tgtEl>
                                        <p:attrNameLst>
                                          <p:attrName>ppt_h</p:attrName>
                                        </p:attrNameLst>
                                      </p:cBhvr>
                                      <p:tavLst>
                                        <p:tav tm="0">
                                          <p:val>
                                            <p:strVal val="#ppt_h"/>
                                          </p:val>
                                        </p:tav>
                                        <p:tav tm="100000">
                                          <p:val>
                                            <p:strVal val="#ppt_h"/>
                                          </p:val>
                                        </p:tav>
                                      </p:tavLst>
                                    </p:anim>
                                    <p:animEffect transition="in" filter="fade">
                                      <p:cBhvr>
                                        <p:cTn id="43" dur="1000"/>
                                        <p:tgtEl>
                                          <p:spTgt spid="8"/>
                                        </p:tgtEl>
                                      </p:cBhvr>
                                    </p:animEffect>
                                  </p:childTnLst>
                                </p:cTn>
                              </p:par>
                              <p:par>
                                <p:cTn id="44" presetID="55" presetClass="entr" presetSubtype="0"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1000" fill="hold"/>
                                        <p:tgtEl>
                                          <p:spTgt spid="7"/>
                                        </p:tgtEl>
                                        <p:attrNameLst>
                                          <p:attrName>ppt_w</p:attrName>
                                        </p:attrNameLst>
                                      </p:cBhvr>
                                      <p:tavLst>
                                        <p:tav tm="0">
                                          <p:val>
                                            <p:strVal val="#ppt_w*0.70"/>
                                          </p:val>
                                        </p:tav>
                                        <p:tav tm="100000">
                                          <p:val>
                                            <p:strVal val="#ppt_w"/>
                                          </p:val>
                                        </p:tav>
                                      </p:tavLst>
                                    </p:anim>
                                    <p:anim calcmode="lin" valueType="num">
                                      <p:cBhvr>
                                        <p:cTn id="47" dur="1000" fill="hold"/>
                                        <p:tgtEl>
                                          <p:spTgt spid="7"/>
                                        </p:tgtEl>
                                        <p:attrNameLst>
                                          <p:attrName>ppt_h</p:attrName>
                                        </p:attrNameLst>
                                      </p:cBhvr>
                                      <p:tavLst>
                                        <p:tav tm="0">
                                          <p:val>
                                            <p:strVal val="#ppt_h"/>
                                          </p:val>
                                        </p:tav>
                                        <p:tav tm="100000">
                                          <p:val>
                                            <p:strVal val="#ppt_h"/>
                                          </p:val>
                                        </p:tav>
                                      </p:tavLst>
                                    </p:anim>
                                    <p:animEffect transition="in" filter="fade">
                                      <p:cBhvr>
                                        <p:cTn id="4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3F042-0A91-D31B-579E-B59F170ED3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44ABD7-24D5-05FC-BB5E-1238276A4DB5}"/>
              </a:ext>
            </a:extLst>
          </p:cNvPr>
          <p:cNvSpPr>
            <a:spLocks noGrp="1"/>
          </p:cNvSpPr>
          <p:nvPr>
            <p:ph type="title"/>
          </p:nvPr>
        </p:nvSpPr>
        <p:spPr>
          <a:xfrm>
            <a:off x="609600" y="228600"/>
            <a:ext cx="10972800" cy="1143000"/>
          </a:xfrm>
        </p:spPr>
        <p:txBody>
          <a:bodyPr wrap="square" anchor="t">
            <a:normAutofit/>
          </a:bodyPr>
          <a:lstStyle/>
          <a:p>
            <a:r>
              <a:rPr lang="en-GB" sz="3200" b="0" dirty="0">
                <a:ln w="0"/>
                <a:solidFill>
                  <a:schemeClr val="accent1"/>
                </a:solidFill>
                <a:effectLst>
                  <a:outerShdw blurRad="38100" dist="25400" dir="5400000" algn="ctr" rotWithShape="0">
                    <a:srgbClr val="6E747A">
                      <a:alpha val="43000"/>
                    </a:srgbClr>
                  </a:outerShdw>
                </a:effectLst>
              </a:rPr>
              <a:t>EHM Measurements: </a:t>
            </a:r>
            <a:r>
              <a:rPr lang="en-US" sz="3200" b="0" dirty="0">
                <a:ln w="0"/>
                <a:solidFill>
                  <a:schemeClr val="accent1"/>
                </a:solidFill>
                <a:effectLst>
                  <a:outerShdw blurRad="38100" dist="25400" dir="5400000" algn="ctr" rotWithShape="0">
                    <a:srgbClr val="6E747A">
                      <a:alpha val="43000"/>
                    </a:srgbClr>
                  </a:outerShdw>
                </a:effectLst>
              </a:rPr>
              <a:t>How does nucleon mass arise?</a:t>
            </a:r>
            <a:br>
              <a:rPr lang="en-US" sz="3200" b="0" dirty="0">
                <a:ln w="0"/>
                <a:solidFill>
                  <a:schemeClr val="accent1"/>
                </a:solidFill>
                <a:effectLst>
                  <a:outerShdw blurRad="38100" dist="25400" dir="5400000" algn="ctr" rotWithShape="0">
                    <a:srgbClr val="6E747A">
                      <a:alpha val="43000"/>
                    </a:srgbClr>
                  </a:outerShdw>
                </a:effectLst>
              </a:rPr>
            </a:br>
            <a:r>
              <a:rPr lang="en-US" sz="3200" b="0" dirty="0">
                <a:ln w="0"/>
                <a:solidFill>
                  <a:schemeClr val="accent1"/>
                </a:solidFill>
                <a:effectLst>
                  <a:outerShdw blurRad="38100" dist="25400" dir="5400000" algn="ctr" rotWithShape="0">
                    <a:srgbClr val="6E747A">
                      <a:alpha val="43000"/>
                    </a:srgbClr>
                  </a:outerShdw>
                </a:effectLst>
              </a:rPr>
              <a:t>… </a:t>
            </a:r>
            <a:r>
              <a:rPr lang="en-AU" sz="3200" b="0" dirty="0">
                <a:ln w="0"/>
                <a:solidFill>
                  <a:schemeClr val="accent1"/>
                </a:solidFill>
                <a:effectLst>
                  <a:outerShdw blurRad="38100" dist="25400" dir="5400000" algn="ctr" rotWithShape="0">
                    <a:srgbClr val="6E747A">
                      <a:alpha val="43000"/>
                    </a:srgbClr>
                  </a:outerShdw>
                </a:effectLst>
              </a:rPr>
              <a:t>Trace Anomaly Form Factor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C6ED51F-A3F5-C39D-7159-88E3E8B62AC2}"/>
                  </a:ext>
                </a:extLst>
              </p:cNvPr>
              <p:cNvSpPr>
                <a:spLocks noGrp="1"/>
              </p:cNvSpPr>
              <p:nvPr>
                <p:ph sz="half" idx="1"/>
              </p:nvPr>
            </p:nvSpPr>
            <p:spPr>
              <a:xfrm>
                <a:off x="609600" y="1600201"/>
                <a:ext cx="5384800" cy="4525963"/>
              </a:xfrm>
            </p:spPr>
            <p:txBody>
              <a:bodyPr wrap="square" anchor="t">
                <a:normAutofit fontScale="92500" lnSpcReduction="20000"/>
              </a:bodyPr>
              <a:lstStyle/>
              <a:p>
                <a:pPr>
                  <a:buFont typeface="Wingdings" panose="05000000000000000000" pitchFamily="2" charset="2"/>
                  <a:buChar char="Ø"/>
                </a:pPr>
                <a:r>
                  <a:rPr lang="en-AU" sz="2000" dirty="0"/>
                  <a:t>Some practitioners imagine that access to in-proton expectation value of trace of QCD energy momentum tensor</a:t>
                </a:r>
              </a:p>
              <a:p>
                <a:pPr marL="0" indent="0">
                  <a:buNone/>
                </a:pPr>
                <a14:m>
                  <m:oMathPara xmlns:m="http://schemas.openxmlformats.org/officeDocument/2006/math">
                    <m:oMath>
                      <m:r>
                        <a:rPr lang="en-AU" sz="2000" b="0" i="1" smtClean="0">
                          <a:latin typeface="Cambria Math" panose="02040503050406030204" pitchFamily="18" charset="0"/>
                        </a:rPr>
                        <m:t>⟨</m:t>
                      </m:r>
                      <m:sSub>
                        <m:sSubPr>
                          <m:ctrlPr>
                            <a:rPr lang="en-AU" sz="2000" b="0" i="1" smtClean="0">
                              <a:latin typeface="Cambria Math" panose="02040503050406030204" pitchFamily="18" charset="0"/>
                            </a:rPr>
                          </m:ctrlPr>
                        </m:sSubPr>
                        <m:e>
                          <m:r>
                            <a:rPr lang="en-AU" sz="2000" b="0" i="1" smtClean="0">
                              <a:latin typeface="Cambria Math" panose="02040503050406030204" pitchFamily="18" charset="0"/>
                            </a:rPr>
                            <m:t>𝑝</m:t>
                          </m:r>
                        </m:e>
                        <m:sub>
                          <m:sSub>
                            <m:sSubPr>
                              <m:ctrlPr>
                                <a:rPr lang="en-AU" sz="2000" b="0" i="1" smtClean="0">
                                  <a:latin typeface="Cambria Math" panose="02040503050406030204" pitchFamily="18" charset="0"/>
                                </a:rPr>
                              </m:ctrlPr>
                            </m:sSubPr>
                            <m:e>
                              <m:r>
                                <a:rPr lang="en-AU" sz="2000" b="0" i="1" smtClean="0">
                                  <a:latin typeface="Cambria Math" panose="02040503050406030204" pitchFamily="18" charset="0"/>
                                </a:rPr>
                                <m:t>𝑘</m:t>
                              </m:r>
                            </m:e>
                            <m:sub>
                              <m:r>
                                <a:rPr lang="en-AU" sz="2000" b="0" i="1" smtClean="0">
                                  <a:latin typeface="Cambria Math" panose="02040503050406030204" pitchFamily="18" charset="0"/>
                                </a:rPr>
                                <m:t>2</m:t>
                              </m:r>
                            </m:sub>
                          </m:sSub>
                        </m:sub>
                      </m:sSub>
                      <m:r>
                        <a:rPr lang="en-AU" sz="2000" b="0" i="1" smtClean="0">
                          <a:latin typeface="Cambria Math" panose="02040503050406030204" pitchFamily="18" charset="0"/>
                        </a:rPr>
                        <m:t>|</m:t>
                      </m:r>
                      <m:sSub>
                        <m:sSubPr>
                          <m:ctrlPr>
                            <a:rPr lang="en-AU" sz="2000" b="0" i="1" smtClean="0">
                              <a:latin typeface="Cambria Math" panose="02040503050406030204" pitchFamily="18" charset="0"/>
                            </a:rPr>
                          </m:ctrlPr>
                        </m:sSubPr>
                        <m:e>
                          <m:r>
                            <a:rPr lang="en-AU" sz="2000" b="0" i="1" smtClean="0">
                              <a:latin typeface="Cambria Math" panose="02040503050406030204" pitchFamily="18" charset="0"/>
                            </a:rPr>
                            <m:t>𝑇</m:t>
                          </m:r>
                        </m:e>
                        <m:sub>
                          <m:r>
                            <a:rPr lang="en-AU" sz="2000" b="0" i="1" smtClean="0">
                              <a:latin typeface="Cambria Math" panose="02040503050406030204" pitchFamily="18" charset="0"/>
                            </a:rPr>
                            <m:t>𝜇𝜈</m:t>
                          </m:r>
                        </m:sub>
                      </m:sSub>
                      <m:d>
                        <m:dPr>
                          <m:ctrlPr>
                            <a:rPr lang="en-AU" sz="2000" b="0" i="1" smtClean="0">
                              <a:latin typeface="Cambria Math" panose="02040503050406030204" pitchFamily="18" charset="0"/>
                            </a:rPr>
                          </m:ctrlPr>
                        </m:dPr>
                        <m:e>
                          <m:r>
                            <a:rPr lang="en-AU" sz="2000" b="0" i="1" smtClean="0">
                              <a:latin typeface="Cambria Math" panose="02040503050406030204" pitchFamily="18" charset="0"/>
                            </a:rPr>
                            <m:t>𝑄</m:t>
                          </m:r>
                        </m:e>
                      </m:d>
                      <m:r>
                        <a:rPr lang="en-AU" sz="2000" b="0" i="1" smtClean="0">
                          <a:latin typeface="Cambria Math" panose="02040503050406030204" pitchFamily="18" charset="0"/>
                        </a:rPr>
                        <m:t>|</m:t>
                      </m:r>
                      <m:r>
                        <a:rPr lang="en-AU" sz="2000" b="0" i="1" smtClean="0">
                          <a:latin typeface="Cambria Math" panose="02040503050406030204" pitchFamily="18" charset="0"/>
                        </a:rPr>
                        <m:t>𝑝</m:t>
                      </m:r>
                      <m:r>
                        <a:rPr lang="en-AU" sz="2000" b="0" i="1" smtClean="0">
                          <a:latin typeface="Cambria Math" panose="02040503050406030204" pitchFamily="18" charset="0"/>
                        </a:rPr>
                        <m:t>(</m:t>
                      </m:r>
                      <m:sSub>
                        <m:sSubPr>
                          <m:ctrlPr>
                            <a:rPr lang="en-AU" sz="2000" b="0" i="1" smtClean="0">
                              <a:latin typeface="Cambria Math" panose="02040503050406030204" pitchFamily="18" charset="0"/>
                            </a:rPr>
                          </m:ctrlPr>
                        </m:sSubPr>
                        <m:e>
                          <m:r>
                            <a:rPr lang="en-AU" sz="2000" b="0" i="1" smtClean="0">
                              <a:latin typeface="Cambria Math" panose="02040503050406030204" pitchFamily="18" charset="0"/>
                            </a:rPr>
                            <m:t>𝑘</m:t>
                          </m:r>
                        </m:e>
                        <m:sub>
                          <m:r>
                            <a:rPr lang="en-AU" sz="2000" b="0" i="1" smtClean="0">
                              <a:latin typeface="Cambria Math" panose="02040503050406030204" pitchFamily="18" charset="0"/>
                            </a:rPr>
                            <m:t>1</m:t>
                          </m:r>
                        </m:sub>
                      </m:sSub>
                      <m:r>
                        <a:rPr lang="en-AU" sz="2000" b="0" i="1" smtClean="0">
                          <a:latin typeface="Cambria Math" panose="02040503050406030204" pitchFamily="18" charset="0"/>
                        </a:rPr>
                        <m:t>⟩</m:t>
                      </m:r>
                    </m:oMath>
                  </m:oMathPara>
                </a14:m>
                <a:endParaRPr lang="en-AU" sz="2000" dirty="0"/>
              </a:p>
              <a:p>
                <a:pPr marL="400050" lvl="1" indent="0">
                  <a:buNone/>
                </a:pPr>
                <a:r>
                  <a:rPr lang="en-AU" sz="2100" dirty="0"/>
                  <a:t>possible via photoproduction from proton of vector mesons that share no valence degrees of freedom in common with the proton</a:t>
                </a:r>
              </a:p>
              <a:p>
                <a:pPr>
                  <a:spcBef>
                    <a:spcPts val="1200"/>
                  </a:spcBef>
                  <a:buFont typeface="Wingdings" panose="05000000000000000000" pitchFamily="2" charset="2"/>
                  <a:buChar char="Ø"/>
                </a:pPr>
                <a:r>
                  <a:rPr lang="en-AU" sz="2000" dirty="0"/>
                  <a:t>Consequently, extensive new data available on    </a:t>
                </a:r>
              </a:p>
              <a:p>
                <a:pPr marL="0" indent="0">
                  <a:spcBef>
                    <a:spcPts val="1200"/>
                  </a:spcBef>
                  <a:buNone/>
                </a:pPr>
                <a14:m>
                  <m:oMathPara xmlns:m="http://schemas.openxmlformats.org/officeDocument/2006/math">
                    <m:oMath>
                      <m:r>
                        <a:rPr lang="en-AU" sz="2000" b="0" i="1" smtClean="0">
                          <a:latin typeface="Cambria Math" panose="02040503050406030204" pitchFamily="18" charset="0"/>
                        </a:rPr>
                        <m:t>𝛾</m:t>
                      </m:r>
                      <m:r>
                        <a:rPr lang="en-AU" sz="2000" b="0" i="1" smtClean="0">
                          <a:latin typeface="Cambria Math" panose="02040503050406030204" pitchFamily="18" charset="0"/>
                        </a:rPr>
                        <m:t>+</m:t>
                      </m:r>
                      <m:r>
                        <a:rPr lang="en-AU" sz="2000" b="0" i="1" smtClean="0">
                          <a:latin typeface="Cambria Math" panose="02040503050406030204" pitchFamily="18" charset="0"/>
                        </a:rPr>
                        <m:t>𝑝</m:t>
                      </m:r>
                      <m:r>
                        <a:rPr lang="en-AU" sz="2000" b="0" i="1" smtClean="0">
                          <a:latin typeface="Cambria Math" panose="02040503050406030204" pitchFamily="18" charset="0"/>
                        </a:rPr>
                        <m:t>→</m:t>
                      </m:r>
                      <m:r>
                        <a:rPr lang="en-AU" sz="2000" b="0" i="1" smtClean="0">
                          <a:latin typeface="Cambria Math" panose="02040503050406030204" pitchFamily="18" charset="0"/>
                        </a:rPr>
                        <m:t>𝐽</m:t>
                      </m:r>
                      <m:r>
                        <a:rPr lang="en-AU" sz="2000" b="0" i="1" smtClean="0">
                          <a:latin typeface="Cambria Math" panose="02040503050406030204" pitchFamily="18" charset="0"/>
                        </a:rPr>
                        <m:t>/</m:t>
                      </m:r>
                      <m:r>
                        <a:rPr lang="en-AU" sz="2000" b="0" i="1" smtClean="0">
                          <a:latin typeface="Cambria Math" panose="02040503050406030204" pitchFamily="18" charset="0"/>
                        </a:rPr>
                        <m:t>𝜓</m:t>
                      </m:r>
                      <m:r>
                        <a:rPr lang="en-AU" sz="2000" b="0" i="1" dirty="0" smtClean="0">
                          <a:latin typeface="Cambria Math" panose="02040503050406030204" pitchFamily="18" charset="0"/>
                        </a:rPr>
                        <m:t>+</m:t>
                      </m:r>
                      <m:r>
                        <a:rPr lang="en-AU" sz="2000" b="0" i="1" dirty="0" smtClean="0">
                          <a:latin typeface="Cambria Math" panose="02040503050406030204" pitchFamily="18" charset="0"/>
                        </a:rPr>
                        <m:t>𝑝</m:t>
                      </m:r>
                    </m:oMath>
                  </m:oMathPara>
                </a14:m>
                <a:endParaRPr lang="en-AU" sz="2000" dirty="0"/>
              </a:p>
              <a:p>
                <a:pPr>
                  <a:spcBef>
                    <a:spcPts val="1200"/>
                  </a:spcBef>
                  <a:buFont typeface="Wingdings" panose="05000000000000000000" pitchFamily="2" charset="2"/>
                  <a:buChar char="Ø"/>
                </a:pPr>
                <a:r>
                  <a:rPr lang="en-AU" sz="2000" dirty="0"/>
                  <a:t>Desire to calculate/predict the trace anomaly form factor </a:t>
                </a:r>
              </a:p>
              <a:p>
                <a:pPr>
                  <a:spcBef>
                    <a:spcPts val="1200"/>
                  </a:spcBef>
                  <a:buFont typeface="Wingdings" panose="05000000000000000000" pitchFamily="2" charset="2"/>
                  <a:buChar char="Ø"/>
                </a:pPr>
                <a:r>
                  <a:rPr lang="en-AU" sz="2000" dirty="0">
                    <a:solidFill>
                      <a:srgbClr val="FF0000"/>
                    </a:solidFill>
                  </a:rPr>
                  <a:t>Also, its species decomposition</a:t>
                </a:r>
              </a:p>
              <a:p>
                <a:pPr lvl="1">
                  <a:spcBef>
                    <a:spcPts val="600"/>
                  </a:spcBef>
                  <a:buFont typeface="Wingdings" panose="05000000000000000000" pitchFamily="2" charset="2"/>
                  <a:buChar char="q"/>
                </a:pPr>
                <a:r>
                  <a:rPr lang="en-AU" sz="2000" dirty="0">
                    <a:solidFill>
                      <a:srgbClr val="FF0000"/>
                    </a:solidFill>
                  </a:rPr>
                  <a:t>In misguided attempt to decide whether the gluon parton density extends further than the proton charge radius</a:t>
                </a:r>
              </a:p>
            </p:txBody>
          </p:sp>
        </mc:Choice>
        <mc:Fallback xmlns="">
          <p:sp>
            <p:nvSpPr>
              <p:cNvPr id="3" name="Content Placeholder 2">
                <a:extLst>
                  <a:ext uri="{FF2B5EF4-FFF2-40B4-BE49-F238E27FC236}">
                    <a16:creationId xmlns:a16="http://schemas.microsoft.com/office/drawing/2014/main" id="{9C6ED51F-A3F5-C39D-7159-88E3E8B62AC2}"/>
                  </a:ext>
                </a:extLst>
              </p:cNvPr>
              <p:cNvSpPr>
                <a:spLocks noGrp="1" noRot="1" noChangeAspect="1" noMove="1" noResize="1" noEditPoints="1" noAdjustHandles="1" noChangeArrowheads="1" noChangeShapeType="1" noTextEdit="1"/>
              </p:cNvSpPr>
              <p:nvPr>
                <p:ph sz="half" idx="1"/>
              </p:nvPr>
            </p:nvSpPr>
            <p:spPr>
              <a:xfrm>
                <a:off x="609600" y="1600201"/>
                <a:ext cx="5384800" cy="4525963"/>
              </a:xfrm>
              <a:blipFill>
                <a:blip r:embed="rId2"/>
                <a:stretch>
                  <a:fillRect l="-943" t="-1961" r="-236"/>
                </a:stretch>
              </a:blipFill>
            </p:spPr>
            <p:txBody>
              <a:bodyPr/>
              <a:lstStyle/>
              <a:p>
                <a:r>
                  <a:rPr lang="en-US">
                    <a:noFill/>
                  </a:rPr>
                  <a:t> </a:t>
                </a:r>
              </a:p>
            </p:txBody>
          </p:sp>
        </mc:Fallback>
      </mc:AlternateContent>
      <p:pic>
        <p:nvPicPr>
          <p:cNvPr id="7" name="Picture 6" descr="Diagram&#10;&#10;Description automatically generated">
            <a:extLst>
              <a:ext uri="{FF2B5EF4-FFF2-40B4-BE49-F238E27FC236}">
                <a16:creationId xmlns:a16="http://schemas.microsoft.com/office/drawing/2014/main" id="{DCA3DEA6-A04B-7BC9-62A9-DEE3AE1BDB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50955" y="1600201"/>
            <a:ext cx="5278089" cy="4525963"/>
          </a:xfrm>
          <a:prstGeom prst="rect">
            <a:avLst/>
          </a:prstGeom>
          <a:noFill/>
          <a:ln>
            <a:noFill/>
          </a:ln>
          <a:effectLst>
            <a:outerShdw blurRad="190500" algn="tl" rotWithShape="0">
              <a:srgbClr val="000000">
                <a:alpha val="70000"/>
              </a:srgbClr>
            </a:outerShdw>
          </a:effectLst>
        </p:spPr>
      </p:pic>
      <p:sp>
        <p:nvSpPr>
          <p:cNvPr id="4" name="Date Placeholder 3">
            <a:extLst>
              <a:ext uri="{FF2B5EF4-FFF2-40B4-BE49-F238E27FC236}">
                <a16:creationId xmlns:a16="http://schemas.microsoft.com/office/drawing/2014/main" id="{1BA68B26-8A31-3108-9717-645D2DD6CBB5}"/>
              </a:ext>
            </a:extLst>
          </p:cNvPr>
          <p:cNvSpPr>
            <a:spLocks noGrp="1"/>
          </p:cNvSpPr>
          <p:nvPr>
            <p:ph type="dt" sz="half" idx="10"/>
          </p:nvPr>
        </p:nvSpPr>
        <p:spPr>
          <a:xfrm>
            <a:off x="7688358" y="6629400"/>
            <a:ext cx="4394201" cy="228600"/>
          </a:xfrm>
        </p:spPr>
        <p:txBody>
          <a:bodyPr wrap="square" anchor="t">
            <a:normAutofit/>
          </a:bodyPr>
          <a:lstStyle/>
          <a:p>
            <a:pPr>
              <a:lnSpc>
                <a:spcPct val="90000"/>
              </a:lnSpc>
              <a:spcAft>
                <a:spcPts val="600"/>
              </a:spcAft>
            </a:pPr>
            <a:r>
              <a:rPr lang="en-US"/>
              <a:t>.                                                   NSTAR 26 Sevilla 2026 Sep 7 – 11                           (34)</a:t>
            </a:r>
          </a:p>
        </p:txBody>
      </p:sp>
      <p:sp>
        <p:nvSpPr>
          <p:cNvPr id="5" name="Footer Placeholder 4">
            <a:extLst>
              <a:ext uri="{FF2B5EF4-FFF2-40B4-BE49-F238E27FC236}">
                <a16:creationId xmlns:a16="http://schemas.microsoft.com/office/drawing/2014/main" id="{FC56F186-590C-188B-23F7-A5B0DB5198D3}"/>
              </a:ext>
            </a:extLst>
          </p:cNvPr>
          <p:cNvSpPr>
            <a:spLocks noGrp="1"/>
          </p:cNvSpPr>
          <p:nvPr>
            <p:ph type="ftr" sz="quarter" idx="11"/>
          </p:nvPr>
        </p:nvSpPr>
        <p:spPr>
          <a:xfrm>
            <a:off x="876301" y="6307138"/>
            <a:ext cx="7922684" cy="228600"/>
          </a:xfrm>
        </p:spPr>
        <p:txBody>
          <a:bodyPr wrap="square" anchor="t">
            <a:normAutofit/>
          </a:bodyPr>
          <a:lstStyle/>
          <a:p>
            <a:pPr>
              <a:spcAft>
                <a:spcPts val="600"/>
              </a:spcAft>
            </a:pPr>
            <a:r>
              <a:rPr lang="en-US"/>
              <a:t>Craig Roberts: cdroberts@nju.edu.cn  482 .. 26/09/07 ..."Insights into N Resonances using CSMs"</a:t>
            </a:r>
          </a:p>
        </p:txBody>
      </p:sp>
      <p:sp>
        <p:nvSpPr>
          <p:cNvPr id="6" name="Slide Number Placeholder 5">
            <a:extLst>
              <a:ext uri="{FF2B5EF4-FFF2-40B4-BE49-F238E27FC236}">
                <a16:creationId xmlns:a16="http://schemas.microsoft.com/office/drawing/2014/main" id="{5E46757B-B926-B8B0-0893-5427126A65B5}"/>
              </a:ext>
            </a:extLst>
          </p:cNvPr>
          <p:cNvSpPr>
            <a:spLocks noGrp="1"/>
          </p:cNvSpPr>
          <p:nvPr>
            <p:ph type="sldNum" sz="quarter" idx="12"/>
          </p:nvPr>
        </p:nvSpPr>
        <p:spPr>
          <a:xfrm>
            <a:off x="11480801" y="6489701"/>
            <a:ext cx="512233" cy="365125"/>
          </a:xfrm>
        </p:spPr>
        <p:txBody>
          <a:bodyPr wrap="square" anchor="t">
            <a:normAutofit/>
          </a:bodyPr>
          <a:lstStyle/>
          <a:p>
            <a:pPr>
              <a:spcAft>
                <a:spcPts val="600"/>
              </a:spcAft>
            </a:pPr>
            <a:fld id="{87034D8C-3CB4-402A-BC46-2AB14C0FE90A}" type="slidenum">
              <a:rPr lang="en-US" smtClean="0"/>
              <a:pPr>
                <a:spcAft>
                  <a:spcPts val="600"/>
                </a:spcAft>
              </a:pPr>
              <a:t>14</a:t>
            </a:fld>
            <a:endParaRPr lang="en-US"/>
          </a:p>
        </p:txBody>
      </p:sp>
      <p:sp>
        <p:nvSpPr>
          <p:cNvPr id="8" name="TextBox 7">
            <a:extLst>
              <a:ext uri="{FF2B5EF4-FFF2-40B4-BE49-F238E27FC236}">
                <a16:creationId xmlns:a16="http://schemas.microsoft.com/office/drawing/2014/main" id="{E3EC1399-A0C8-ADCD-33E5-9E0300B79D7C}"/>
              </a:ext>
            </a:extLst>
          </p:cNvPr>
          <p:cNvSpPr txBox="1"/>
          <p:nvPr/>
        </p:nvSpPr>
        <p:spPr>
          <a:xfrm>
            <a:off x="6553200" y="3654703"/>
            <a:ext cx="1799467" cy="369332"/>
          </a:xfrm>
          <a:prstGeom prst="rect">
            <a:avLst/>
          </a:prstGeom>
          <a:noFill/>
        </p:spPr>
        <p:txBody>
          <a:bodyPr wrap="none" rtlCol="0">
            <a:spAutoFit/>
          </a:bodyPr>
          <a:lstStyle/>
          <a:p>
            <a:r>
              <a:rPr lang="en-AU" i="1" dirty="0">
                <a:ln w="0"/>
                <a:solidFill>
                  <a:srgbClr val="FF0000"/>
                </a:solidFill>
                <a:effectLst>
                  <a:outerShdw blurRad="38100" dist="25400" dir="5400000" algn="ctr" rotWithShape="0">
                    <a:srgbClr val="6E747A">
                      <a:alpha val="43000"/>
                    </a:srgbClr>
                  </a:outerShdw>
                </a:effectLst>
              </a:rPr>
              <a:t>VMD assumption</a:t>
            </a:r>
          </a:p>
        </p:txBody>
      </p:sp>
    </p:spTree>
    <p:extLst>
      <p:ext uri="{BB962C8B-B14F-4D97-AF65-F5344CB8AC3E}">
        <p14:creationId xmlns:p14="http://schemas.microsoft.com/office/powerpoint/2010/main" val="4050416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checkerboard(across)">
                                      <p:cBhvr>
                                        <p:cTn id="7" dur="500"/>
                                        <p:tgtEl>
                                          <p:spTgt spid="3">
                                            <p:txEl>
                                              <p:pRg st="6" end="6"/>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checkerboard(across)">
                                      <p:cBhvr>
                                        <p:cTn id="1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36CFA-D87E-24F0-4A65-EF4EF2EDC80F}"/>
            </a:ext>
          </a:extLst>
        </p:cNvPr>
        <p:cNvGrpSpPr/>
        <p:nvPr/>
      </p:nvGrpSpPr>
      <p:grpSpPr>
        <a:xfrm>
          <a:off x="0" y="0"/>
          <a:ext cx="0" cy="0"/>
          <a:chOff x="0" y="0"/>
          <a:chExt cx="0" cy="0"/>
        </a:xfrm>
      </p:grpSpPr>
      <p:pic>
        <p:nvPicPr>
          <p:cNvPr id="8" name="Picture 7" descr="Diagram&#10;&#10;Description automatically generated">
            <a:extLst>
              <a:ext uri="{FF2B5EF4-FFF2-40B4-BE49-F238E27FC236}">
                <a16:creationId xmlns:a16="http://schemas.microsoft.com/office/drawing/2014/main" id="{39F9B5B3-FF43-AAFF-76F0-E63F78641D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59206" y="3352800"/>
            <a:ext cx="3332794" cy="2854931"/>
          </a:xfrm>
          <a:prstGeom prst="rect">
            <a:avLst/>
          </a:prstGeom>
        </p:spPr>
      </p:pic>
      <p:sp>
        <p:nvSpPr>
          <p:cNvPr id="2" name="Title 1">
            <a:extLst>
              <a:ext uri="{FF2B5EF4-FFF2-40B4-BE49-F238E27FC236}">
                <a16:creationId xmlns:a16="http://schemas.microsoft.com/office/drawing/2014/main" id="{DD5D786C-55E7-F55C-75E4-8B450B588ABC}"/>
              </a:ext>
            </a:extLst>
          </p:cNvPr>
          <p:cNvSpPr>
            <a:spLocks noGrp="1"/>
          </p:cNvSpPr>
          <p:nvPr>
            <p:ph type="title"/>
          </p:nvPr>
        </p:nvSpPr>
        <p:spPr>
          <a:xfrm>
            <a:off x="609600" y="228600"/>
            <a:ext cx="10972800" cy="1143000"/>
          </a:xfrm>
        </p:spPr>
        <p:txBody>
          <a:bodyPr/>
          <a:lstStyle/>
          <a:p>
            <a:pPr algn="ctr"/>
            <a:r>
              <a:rPr lang="en-GB" sz="3600" b="0" dirty="0">
                <a:ln w="0"/>
                <a:solidFill>
                  <a:schemeClr val="accent1"/>
                </a:solidFill>
                <a:effectLst>
                  <a:outerShdw blurRad="38100" dist="25400" dir="5400000" algn="ctr" rotWithShape="0">
                    <a:srgbClr val="6E747A">
                      <a:alpha val="43000"/>
                    </a:srgbClr>
                  </a:outerShdw>
                </a:effectLst>
              </a:rPr>
              <a:t>EHM Measurements: </a:t>
            </a:r>
            <a:r>
              <a:rPr lang="en-US" sz="3600" b="0" dirty="0">
                <a:ln w="0"/>
                <a:solidFill>
                  <a:schemeClr val="accent1"/>
                </a:solidFill>
                <a:effectLst>
                  <a:outerShdw blurRad="38100" dist="25400" dir="5400000" algn="ctr" rotWithShape="0">
                    <a:srgbClr val="6E747A">
                      <a:alpha val="43000"/>
                    </a:srgbClr>
                  </a:outerShdw>
                </a:effectLst>
              </a:rPr>
              <a:t>How does nucleon mass arise?</a:t>
            </a:r>
            <a:br>
              <a:rPr lang="en-US" sz="3600" b="0" dirty="0">
                <a:ln w="0"/>
                <a:solidFill>
                  <a:schemeClr val="accent1"/>
                </a:solidFill>
                <a:effectLst>
                  <a:outerShdw blurRad="38100" dist="25400" dir="5400000" algn="ctr" rotWithShape="0">
                    <a:srgbClr val="6E747A">
                      <a:alpha val="43000"/>
                    </a:srgbClr>
                  </a:outerShdw>
                </a:effectLst>
              </a:rPr>
            </a:br>
            <a:endParaRPr lang="en-US" sz="3600" b="0" dirty="0">
              <a:ln w="0"/>
              <a:solidFill>
                <a:schemeClr val="accent1"/>
              </a:solidFill>
              <a:effectLst>
                <a:outerShdw blurRad="38100" dist="25400" dir="5400000" algn="ctr" rotWithShape="0">
                  <a:srgbClr val="6E747A">
                    <a:alpha val="43000"/>
                  </a:srgbClr>
                </a:outerShdw>
              </a:effectLst>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D4A1F03-083D-6B55-BB07-F38CD2294C23}"/>
                  </a:ext>
                </a:extLst>
              </p:cNvPr>
              <p:cNvSpPr>
                <a:spLocks noGrp="1"/>
              </p:cNvSpPr>
              <p:nvPr>
                <p:ph idx="1"/>
              </p:nvPr>
            </p:nvSpPr>
            <p:spPr>
              <a:xfrm>
                <a:off x="609600" y="1036637"/>
                <a:ext cx="8686800" cy="5059363"/>
              </a:xfrm>
            </p:spPr>
            <p:txBody>
              <a:bodyPr/>
              <a:lstStyle/>
              <a:p>
                <a:pPr>
                  <a:spcBef>
                    <a:spcPts val="0"/>
                  </a:spcBef>
                </a:pPr>
                <a:r>
                  <a:rPr lang="en-US" sz="2400" dirty="0"/>
                  <a:t>But … </a:t>
                </a:r>
              </a:p>
              <a:p>
                <a:pPr lvl="1"/>
                <a:r>
                  <a:rPr lang="en-US" i="1" dirty="0"/>
                  <a:t>Deciphering the mechanism of near-threshold J/</a:t>
                </a:r>
                <a:r>
                  <a:rPr lang="el-GR" i="1" dirty="0"/>
                  <a:t>ψ </a:t>
                </a:r>
                <a:r>
                  <a:rPr lang="en-US" i="1" dirty="0"/>
                  <a:t>photoproduction</a:t>
                </a:r>
                <a:r>
                  <a:rPr lang="en-US" dirty="0"/>
                  <a:t>, M.-L. Du </a:t>
                </a:r>
                <a:r>
                  <a:rPr lang="en-US" i="1" dirty="0"/>
                  <a:t>et al</a:t>
                </a:r>
                <a:r>
                  <a:rPr lang="en-US" dirty="0"/>
                  <a:t>., Eur. Phys. J. C </a:t>
                </a:r>
                <a:r>
                  <a:rPr lang="en-US" b="1" dirty="0"/>
                  <a:t>80</a:t>
                </a:r>
                <a:r>
                  <a:rPr lang="en-US" dirty="0"/>
                  <a:t>, 1053 (2020) </a:t>
                </a:r>
              </a:p>
              <a:p>
                <a:pPr lvl="1"/>
                <a:r>
                  <a:rPr lang="en-US" i="1" dirty="0"/>
                  <a:t>Vector-meson production and vector meson dominance</a:t>
                </a:r>
                <a:r>
                  <a:rPr lang="en-US" dirty="0"/>
                  <a:t>, Yin-Zhen Xu </a:t>
                </a:r>
                <a:r>
                  <a:rPr lang="en-US" i="1" dirty="0"/>
                  <a:t>et al</a:t>
                </a:r>
                <a:r>
                  <a:rPr lang="en-US" dirty="0"/>
                  <a:t>.</a:t>
                </a:r>
                <a:r>
                  <a:rPr lang="en-US" altLang="ja-JP" dirty="0"/>
                  <a:t>, </a:t>
                </a:r>
                <a:r>
                  <a:rPr lang="en-US" dirty="0"/>
                  <a:t>Eur. Phys. J. C </a:t>
                </a:r>
                <a:r>
                  <a:rPr lang="en-US" b="1" dirty="0"/>
                  <a:t>81</a:t>
                </a:r>
                <a:r>
                  <a:rPr lang="en-US" dirty="0"/>
                  <a:t> (2021) 895/1-11 </a:t>
                </a:r>
              </a:p>
              <a:p>
                <a:pPr lvl="1"/>
                <a:r>
                  <a:rPr lang="en-US" i="1" dirty="0"/>
                  <a:t>Near threshold heavy quarkonium photoproduction at large momentum transfer</a:t>
                </a:r>
                <a:r>
                  <a:rPr lang="en-US" dirty="0"/>
                  <a:t>, P. Sun </a:t>
                </a:r>
                <a:r>
                  <a:rPr lang="en-US" i="1" dirty="0"/>
                  <a:t>et al</a:t>
                </a:r>
                <a:r>
                  <a:rPr lang="en-US" dirty="0"/>
                  <a:t>., Phys. Rev. D </a:t>
                </a:r>
                <a:r>
                  <a:rPr lang="en-US" b="1" dirty="0"/>
                  <a:t>105</a:t>
                </a:r>
                <a:r>
                  <a:rPr lang="en-US" dirty="0"/>
                  <a:t> (2022) 5, 054032</a:t>
                </a:r>
              </a:p>
              <a:p>
                <a:pPr lvl="1"/>
                <a:r>
                  <a:rPr lang="en-US" i="1" dirty="0"/>
                  <a:t>Exclusive photoproduction of light and heavy vector mesons: thresholds to very high energies</a:t>
                </a:r>
                <a:r>
                  <a:rPr lang="en-US" dirty="0"/>
                  <a:t>, Lin Tang (</a:t>
                </a:r>
                <a:r>
                  <a:rPr lang="zh-CN" altLang="en-US" dirty="0"/>
                  <a:t>唐淋</a:t>
                </a:r>
                <a:r>
                  <a:rPr lang="en-US" altLang="zh-CN" dirty="0"/>
                  <a:t>) </a:t>
                </a:r>
                <a:r>
                  <a:rPr lang="en-US" altLang="zh-CN" i="1" dirty="0"/>
                  <a:t>et al</a:t>
                </a:r>
                <a:r>
                  <a:rPr lang="en-US" altLang="zh-CN" dirty="0"/>
                  <a:t>., </a:t>
                </a:r>
                <a:r>
                  <a:rPr lang="en-US" dirty="0"/>
                  <a:t>Eur. Phys. J. C 86 (2026) 284/1-19</a:t>
                </a:r>
                <a:endParaRPr lang="en-US" sz="2200" dirty="0"/>
              </a:p>
              <a:p>
                <a:pPr>
                  <a:spcBef>
                    <a:spcPts val="1200"/>
                  </a:spcBef>
                </a:pPr>
                <a:r>
                  <a:rPr lang="en-US" sz="2400" dirty="0">
                    <a:ln w="0"/>
                    <a:solidFill>
                      <a:srgbClr val="FF0000"/>
                    </a:solidFill>
                    <a:effectLst>
                      <a:outerShdw blurRad="38100" dist="25400" dir="5400000" algn="ctr" rotWithShape="0">
                        <a:srgbClr val="6E747A">
                          <a:alpha val="43000"/>
                        </a:srgbClr>
                      </a:outerShdw>
                    </a:effectLst>
                  </a:rPr>
                  <a:t>There is no objective, model-independent means by which to connect </a:t>
                </a:r>
                <a14:m>
                  <m:oMath xmlns:m="http://schemas.openxmlformats.org/officeDocument/2006/math">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𝑒</m:t>
                    </m:r>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m:t>
                    </m:r>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𝑝</m:t>
                    </m:r>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m:t>
                    </m:r>
                    <m:sSup>
                      <m:sSupPr>
                        <m:ctrlP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ctrlPr>
                      </m:sSupPr>
                      <m:e>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𝑒</m:t>
                        </m:r>
                      </m:e>
                      <m:sup>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m:t>
                        </m:r>
                      </m:sup>
                    </m:sSup>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m:t>
                    </m:r>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𝑉</m:t>
                    </m:r>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m:t>
                    </m:r>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𝑝</m:t>
                    </m:r>
                  </m:oMath>
                </a14:m>
                <a:r>
                  <a:rPr lang="en-US" sz="2400" dirty="0">
                    <a:ln w="0"/>
                    <a:solidFill>
                      <a:srgbClr val="FF0000"/>
                    </a:solidFill>
                    <a:effectLst>
                      <a:outerShdw blurRad="38100" dist="25400" dir="5400000" algn="ctr" rotWithShape="0">
                        <a:srgbClr val="6E747A">
                          <a:alpha val="43000"/>
                        </a:srgbClr>
                      </a:outerShdw>
                    </a:effectLst>
                  </a:rPr>
                  <a:t> with </a:t>
                </a:r>
                <a14:m>
                  <m:oMath xmlns:m="http://schemas.openxmlformats.org/officeDocument/2006/math">
                    <m:r>
                      <a:rPr lang="en-GB"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𝑉</m:t>
                    </m:r>
                    <m:r>
                      <a:rPr lang="en-GB"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m:t>
                    </m:r>
                    <m:r>
                      <a:rPr lang="en-GB"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𝑝</m:t>
                    </m:r>
                    <m:r>
                      <a:rPr lang="en-GB"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m:t>
                    </m:r>
                    <m:r>
                      <a:rPr lang="en-GB"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𝑉</m:t>
                    </m:r>
                    <m:r>
                      <a:rPr lang="en-GB"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m:t>
                    </m:r>
                    <m:r>
                      <a:rPr lang="en-GB"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𝑝</m:t>
                    </m:r>
                  </m:oMath>
                </a14:m>
                <a:endParaRPr lang="en-GB" sz="2400" dirty="0">
                  <a:ln w="0"/>
                  <a:solidFill>
                    <a:srgbClr val="FF0000"/>
                  </a:solidFill>
                  <a:effectLst>
                    <a:outerShdw blurRad="38100" dist="25400" dir="5400000" algn="ctr" rotWithShape="0">
                      <a:srgbClr val="6E747A">
                        <a:alpha val="43000"/>
                      </a:srgbClr>
                    </a:outerShdw>
                  </a:effectLst>
                </a:endParaRPr>
              </a:p>
              <a:p>
                <a:pPr>
                  <a:spcBef>
                    <a:spcPts val="1200"/>
                  </a:spcBef>
                </a:pPr>
                <a:r>
                  <a:rPr lang="en-GB" sz="2400" dirty="0">
                    <a:ln w="0"/>
                    <a:solidFill>
                      <a:srgbClr val="FF0000"/>
                    </a:solidFill>
                    <a:effectLst>
                      <a:outerShdw blurRad="38100" dist="25400" dir="5400000" algn="ctr" rotWithShape="0">
                        <a:srgbClr val="6E747A">
                          <a:alpha val="43000"/>
                        </a:srgbClr>
                      </a:outerShdw>
                    </a:effectLst>
                  </a:rPr>
                  <a:t>Hence, vector meson photoproduction does not provide a path to the QCD trace anomaly (or anything else)</a:t>
                </a:r>
              </a:p>
              <a:p>
                <a:endParaRPr lang="en-US" dirty="0"/>
              </a:p>
              <a:p>
                <a:pPr marL="457200" lvl="1" indent="0">
                  <a:buNone/>
                </a:pPr>
                <a:endParaRPr lang="en-US" dirty="0"/>
              </a:p>
            </p:txBody>
          </p:sp>
        </mc:Choice>
        <mc:Fallback xmlns="">
          <p:sp>
            <p:nvSpPr>
              <p:cNvPr id="3" name="Content Placeholder 2">
                <a:extLst>
                  <a:ext uri="{FF2B5EF4-FFF2-40B4-BE49-F238E27FC236}">
                    <a16:creationId xmlns:a16="http://schemas.microsoft.com/office/drawing/2014/main" id="{6D4A1F03-083D-6B55-BB07-F38CD2294C23}"/>
                  </a:ext>
                </a:extLst>
              </p:cNvPr>
              <p:cNvSpPr>
                <a:spLocks noGrp="1" noRot="1" noChangeAspect="1" noMove="1" noResize="1" noEditPoints="1" noAdjustHandles="1" noChangeArrowheads="1" noChangeShapeType="1" noTextEdit="1"/>
              </p:cNvSpPr>
              <p:nvPr>
                <p:ph idx="1"/>
              </p:nvPr>
            </p:nvSpPr>
            <p:spPr>
              <a:xfrm>
                <a:off x="609600" y="1036637"/>
                <a:ext cx="8686800" cy="5059363"/>
              </a:xfrm>
              <a:blipFill>
                <a:blip r:embed="rId3"/>
                <a:stretch>
                  <a:fillRect l="-1316" t="-1000" r="-2047" b="-25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B8B4676-59F6-BC44-4250-74EEE8E65603}"/>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78D9C9C0-897D-F836-A5F1-8A76A18979AF}"/>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C2DF0CC5-00B9-2B27-22BA-99E6B33A8935}"/>
              </a:ext>
            </a:extLst>
          </p:cNvPr>
          <p:cNvSpPr>
            <a:spLocks noGrp="1"/>
          </p:cNvSpPr>
          <p:nvPr>
            <p:ph type="sldNum" sz="quarter" idx="12"/>
          </p:nvPr>
        </p:nvSpPr>
        <p:spPr/>
        <p:txBody>
          <a:bodyPr/>
          <a:lstStyle/>
          <a:p>
            <a:fld id="{87034D8C-3CB4-402A-BC46-2AB14C0FE90A}" type="slidenum">
              <a:rPr lang="en-US" smtClean="0"/>
              <a:pPr/>
              <a:t>15</a:t>
            </a:fld>
            <a:endParaRPr lang="en-US"/>
          </a:p>
        </p:txBody>
      </p:sp>
    </p:spTree>
    <p:extLst>
      <p:ext uri="{BB962C8B-B14F-4D97-AF65-F5344CB8AC3E}">
        <p14:creationId xmlns:p14="http://schemas.microsoft.com/office/powerpoint/2010/main" val="472511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0B5D9-6AF8-A84F-98D5-7425DF442C3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8658E01C-6137-239A-6631-BE9F22AA14C2}"/>
                  </a:ext>
                </a:extLst>
              </p:cNvPr>
              <p:cNvSpPr>
                <a:spLocks noGrp="1"/>
              </p:cNvSpPr>
              <p:nvPr>
                <p:ph idx="1"/>
              </p:nvPr>
            </p:nvSpPr>
            <p:spPr>
              <a:xfrm>
                <a:off x="609600" y="1036637"/>
                <a:ext cx="8686800" cy="5059363"/>
              </a:xfrm>
            </p:spPr>
            <p:txBody>
              <a:bodyPr/>
              <a:lstStyle/>
              <a:p>
                <a:pPr>
                  <a:spcBef>
                    <a:spcPts val="0"/>
                  </a:spcBef>
                </a:pPr>
                <a:r>
                  <a:rPr lang="en-US" sz="2400" dirty="0"/>
                  <a:t>But … </a:t>
                </a:r>
              </a:p>
              <a:p>
                <a:pPr lvl="1"/>
                <a:r>
                  <a:rPr lang="en-US" i="1" dirty="0"/>
                  <a:t>Deciphering the mechanism of near-threshold J/</a:t>
                </a:r>
                <a:r>
                  <a:rPr lang="el-GR" i="1" dirty="0"/>
                  <a:t>ψ </a:t>
                </a:r>
                <a:r>
                  <a:rPr lang="en-US" i="1" dirty="0"/>
                  <a:t>photoproduction</a:t>
                </a:r>
                <a:r>
                  <a:rPr lang="en-US" dirty="0"/>
                  <a:t>, M.-L. Du </a:t>
                </a:r>
                <a:r>
                  <a:rPr lang="en-US" i="1" dirty="0"/>
                  <a:t>et al</a:t>
                </a:r>
                <a:r>
                  <a:rPr lang="en-US" dirty="0"/>
                  <a:t>., Eur. Phys. J. C </a:t>
                </a:r>
                <a:r>
                  <a:rPr lang="en-US" b="1" dirty="0"/>
                  <a:t>80</a:t>
                </a:r>
                <a:r>
                  <a:rPr lang="en-US" dirty="0"/>
                  <a:t>, 1053 (2020) </a:t>
                </a:r>
              </a:p>
              <a:p>
                <a:pPr lvl="1"/>
                <a:r>
                  <a:rPr lang="en-US" i="1" dirty="0"/>
                  <a:t>Vector-meson production and vector meson dominance</a:t>
                </a:r>
                <a:r>
                  <a:rPr lang="en-US" dirty="0"/>
                  <a:t>, Yin-Zhen Xu </a:t>
                </a:r>
                <a:r>
                  <a:rPr lang="en-US" i="1" dirty="0"/>
                  <a:t>et al</a:t>
                </a:r>
                <a:r>
                  <a:rPr lang="en-US" dirty="0"/>
                  <a:t>.</a:t>
                </a:r>
                <a:r>
                  <a:rPr lang="en-US" altLang="ja-JP" dirty="0"/>
                  <a:t>, </a:t>
                </a:r>
                <a:r>
                  <a:rPr lang="en-US" dirty="0"/>
                  <a:t>Eur. Phys. J. C </a:t>
                </a:r>
                <a:r>
                  <a:rPr lang="en-US" b="1" dirty="0"/>
                  <a:t>81</a:t>
                </a:r>
                <a:r>
                  <a:rPr lang="en-US" dirty="0"/>
                  <a:t> (2021) 895/1-11 </a:t>
                </a:r>
              </a:p>
              <a:p>
                <a:pPr lvl="1"/>
                <a:r>
                  <a:rPr lang="en-US" i="1" dirty="0"/>
                  <a:t>Near threshold heavy quarkonium photoproduction at large momentum transfer</a:t>
                </a:r>
                <a:r>
                  <a:rPr lang="en-US" dirty="0"/>
                  <a:t>, P. Sun </a:t>
                </a:r>
                <a:r>
                  <a:rPr lang="en-US" i="1" dirty="0"/>
                  <a:t>et al</a:t>
                </a:r>
                <a:r>
                  <a:rPr lang="en-US" dirty="0"/>
                  <a:t>., Phys. Rev. D </a:t>
                </a:r>
                <a:r>
                  <a:rPr lang="en-US" b="1" dirty="0"/>
                  <a:t>105</a:t>
                </a:r>
                <a:r>
                  <a:rPr lang="en-US" dirty="0"/>
                  <a:t> (2022) 5, 054032</a:t>
                </a:r>
              </a:p>
              <a:p>
                <a:pPr lvl="1"/>
                <a:r>
                  <a:rPr lang="en-US" i="1" dirty="0"/>
                  <a:t>Exclusive photoproduction of light and heavy vector mesons: thresholds to very high energies</a:t>
                </a:r>
                <a:r>
                  <a:rPr lang="en-US" dirty="0"/>
                  <a:t>, Lin Tang (</a:t>
                </a:r>
                <a:r>
                  <a:rPr lang="zh-CN" altLang="en-US" dirty="0"/>
                  <a:t>唐淋</a:t>
                </a:r>
                <a:r>
                  <a:rPr lang="en-US" altLang="zh-CN" dirty="0"/>
                  <a:t>) </a:t>
                </a:r>
                <a:r>
                  <a:rPr lang="en-US" altLang="zh-CN" i="1" dirty="0"/>
                  <a:t>et al</a:t>
                </a:r>
                <a:r>
                  <a:rPr lang="en-US" altLang="zh-CN" dirty="0"/>
                  <a:t>., </a:t>
                </a:r>
                <a:r>
                  <a:rPr lang="en-US" dirty="0"/>
                  <a:t>Eur. Phys. J. C 86 (2026) 284/1-19</a:t>
                </a:r>
                <a:endParaRPr lang="en-US" sz="2200" dirty="0"/>
              </a:p>
              <a:p>
                <a:pPr>
                  <a:spcBef>
                    <a:spcPts val="1200"/>
                  </a:spcBef>
                </a:pPr>
                <a:r>
                  <a:rPr lang="en-US" sz="2400" dirty="0">
                    <a:ln w="0"/>
                    <a:solidFill>
                      <a:srgbClr val="FF0000"/>
                    </a:solidFill>
                    <a:effectLst>
                      <a:outerShdw blurRad="38100" dist="25400" dir="5400000" algn="ctr" rotWithShape="0">
                        <a:srgbClr val="6E747A">
                          <a:alpha val="43000"/>
                        </a:srgbClr>
                      </a:outerShdw>
                    </a:effectLst>
                  </a:rPr>
                  <a:t>There is no objective, model-independent means by which to connect </a:t>
                </a:r>
                <a14:m>
                  <m:oMath xmlns:m="http://schemas.openxmlformats.org/officeDocument/2006/math">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𝑒</m:t>
                    </m:r>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m:t>
                    </m:r>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𝑝</m:t>
                    </m:r>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m:t>
                    </m:r>
                    <m:sSup>
                      <m:sSupPr>
                        <m:ctrlP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ctrlPr>
                      </m:sSupPr>
                      <m:e>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𝑒</m:t>
                        </m:r>
                      </m:e>
                      <m:sup>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m:t>
                        </m:r>
                      </m:sup>
                    </m:sSup>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m:t>
                    </m:r>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𝑉</m:t>
                    </m:r>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m:t>
                    </m:r>
                    <m:r>
                      <a:rPr lang="en-GB"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𝑝</m:t>
                    </m:r>
                  </m:oMath>
                </a14:m>
                <a:r>
                  <a:rPr lang="en-US" sz="2400" dirty="0">
                    <a:ln w="0"/>
                    <a:solidFill>
                      <a:srgbClr val="FF0000"/>
                    </a:solidFill>
                    <a:effectLst>
                      <a:outerShdw blurRad="38100" dist="25400" dir="5400000" algn="ctr" rotWithShape="0">
                        <a:srgbClr val="6E747A">
                          <a:alpha val="43000"/>
                        </a:srgbClr>
                      </a:outerShdw>
                    </a:effectLst>
                  </a:rPr>
                  <a:t> with </a:t>
                </a:r>
                <a14:m>
                  <m:oMath xmlns:m="http://schemas.openxmlformats.org/officeDocument/2006/math">
                    <m:r>
                      <a:rPr lang="en-GB"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𝑉</m:t>
                    </m:r>
                    <m:r>
                      <a:rPr lang="en-GB"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m:t>
                    </m:r>
                    <m:r>
                      <a:rPr lang="en-GB"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𝑝</m:t>
                    </m:r>
                    <m:r>
                      <a:rPr lang="en-GB"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m:t>
                    </m:r>
                    <m:r>
                      <a:rPr lang="en-GB"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𝑉</m:t>
                    </m:r>
                    <m:r>
                      <a:rPr lang="en-GB"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m:t>
                    </m:r>
                    <m:r>
                      <a:rPr lang="en-GB"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𝑝</m:t>
                    </m:r>
                  </m:oMath>
                </a14:m>
                <a:endParaRPr lang="en-GB" sz="2400" dirty="0">
                  <a:ln w="0"/>
                  <a:solidFill>
                    <a:srgbClr val="FF0000"/>
                  </a:solidFill>
                  <a:effectLst>
                    <a:outerShdw blurRad="38100" dist="25400" dir="5400000" algn="ctr" rotWithShape="0">
                      <a:srgbClr val="6E747A">
                        <a:alpha val="43000"/>
                      </a:srgbClr>
                    </a:outerShdw>
                  </a:effectLst>
                </a:endParaRPr>
              </a:p>
              <a:p>
                <a:pPr>
                  <a:spcBef>
                    <a:spcPts val="1200"/>
                  </a:spcBef>
                </a:pPr>
                <a:r>
                  <a:rPr lang="en-GB" sz="2400" dirty="0">
                    <a:ln w="0"/>
                    <a:solidFill>
                      <a:srgbClr val="FF0000"/>
                    </a:solidFill>
                    <a:effectLst>
                      <a:outerShdw blurRad="38100" dist="25400" dir="5400000" algn="ctr" rotWithShape="0">
                        <a:srgbClr val="6E747A">
                          <a:alpha val="43000"/>
                        </a:srgbClr>
                      </a:outerShdw>
                    </a:effectLst>
                  </a:rPr>
                  <a:t>Hence, vector meson photoproduction does not provide a path to the QCD trace anomaly (or anything else)</a:t>
                </a:r>
              </a:p>
              <a:p>
                <a:endParaRPr lang="en-US" dirty="0"/>
              </a:p>
              <a:p>
                <a:pPr marL="457200" lvl="1" indent="0">
                  <a:buNone/>
                </a:pPr>
                <a:endParaRPr lang="en-US" dirty="0"/>
              </a:p>
            </p:txBody>
          </p:sp>
        </mc:Choice>
        <mc:Fallback xmlns="">
          <p:sp>
            <p:nvSpPr>
              <p:cNvPr id="12" name="Content Placeholder 2">
                <a:extLst>
                  <a:ext uri="{FF2B5EF4-FFF2-40B4-BE49-F238E27FC236}">
                    <a16:creationId xmlns:a16="http://schemas.microsoft.com/office/drawing/2014/main" id="{8658E01C-6137-239A-6631-BE9F22AA14C2}"/>
                  </a:ext>
                </a:extLst>
              </p:cNvPr>
              <p:cNvSpPr>
                <a:spLocks noGrp="1" noRot="1" noChangeAspect="1" noMove="1" noResize="1" noEditPoints="1" noAdjustHandles="1" noChangeArrowheads="1" noChangeShapeType="1" noTextEdit="1"/>
              </p:cNvSpPr>
              <p:nvPr>
                <p:ph idx="1"/>
              </p:nvPr>
            </p:nvSpPr>
            <p:spPr>
              <a:xfrm>
                <a:off x="609600" y="1036637"/>
                <a:ext cx="8686800" cy="5059363"/>
              </a:xfrm>
              <a:blipFill>
                <a:blip r:embed="rId2"/>
                <a:stretch>
                  <a:fillRect l="-1316" t="-1000" r="-2047" b="-250"/>
                </a:stretch>
              </a:blipFill>
            </p:spPr>
            <p:txBody>
              <a:bodyPr/>
              <a:lstStyle/>
              <a:p>
                <a:r>
                  <a:rPr lang="en-US">
                    <a:noFill/>
                  </a:rPr>
                  <a:t> </a:t>
                </a:r>
              </a:p>
            </p:txBody>
          </p:sp>
        </mc:Fallback>
      </mc:AlternateContent>
      <p:pic>
        <p:nvPicPr>
          <p:cNvPr id="8" name="Picture 7" descr="Diagram&#10;&#10;Description automatically generated">
            <a:extLst>
              <a:ext uri="{FF2B5EF4-FFF2-40B4-BE49-F238E27FC236}">
                <a16:creationId xmlns:a16="http://schemas.microsoft.com/office/drawing/2014/main" id="{2555B04F-0A91-4865-4F0F-273A7528A6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59206" y="3352800"/>
            <a:ext cx="3332794" cy="2854931"/>
          </a:xfrm>
          <a:prstGeom prst="rect">
            <a:avLst/>
          </a:prstGeom>
        </p:spPr>
      </p:pic>
      <p:sp>
        <p:nvSpPr>
          <p:cNvPr id="2" name="Title 1">
            <a:extLst>
              <a:ext uri="{FF2B5EF4-FFF2-40B4-BE49-F238E27FC236}">
                <a16:creationId xmlns:a16="http://schemas.microsoft.com/office/drawing/2014/main" id="{295C5846-896C-517A-786A-BCB2F3AF1DAC}"/>
              </a:ext>
            </a:extLst>
          </p:cNvPr>
          <p:cNvSpPr>
            <a:spLocks noGrp="1"/>
          </p:cNvSpPr>
          <p:nvPr>
            <p:ph type="title"/>
          </p:nvPr>
        </p:nvSpPr>
        <p:spPr>
          <a:xfrm>
            <a:off x="609600" y="228600"/>
            <a:ext cx="10972800" cy="1143000"/>
          </a:xfrm>
        </p:spPr>
        <p:txBody>
          <a:bodyPr/>
          <a:lstStyle/>
          <a:p>
            <a:pPr algn="ctr"/>
            <a:r>
              <a:rPr lang="en-GB" sz="3600" b="0" dirty="0">
                <a:ln w="0"/>
                <a:solidFill>
                  <a:schemeClr val="accent1"/>
                </a:solidFill>
                <a:effectLst>
                  <a:outerShdw blurRad="38100" dist="25400" dir="5400000" algn="ctr" rotWithShape="0">
                    <a:srgbClr val="6E747A">
                      <a:alpha val="43000"/>
                    </a:srgbClr>
                  </a:outerShdw>
                </a:effectLst>
              </a:rPr>
              <a:t>EHM Measurements: </a:t>
            </a:r>
            <a:r>
              <a:rPr lang="en-US" sz="3600" b="0" dirty="0">
                <a:ln w="0"/>
                <a:solidFill>
                  <a:schemeClr val="accent1"/>
                </a:solidFill>
                <a:effectLst>
                  <a:outerShdw blurRad="38100" dist="25400" dir="5400000" algn="ctr" rotWithShape="0">
                    <a:srgbClr val="6E747A">
                      <a:alpha val="43000"/>
                    </a:srgbClr>
                  </a:outerShdw>
                </a:effectLst>
              </a:rPr>
              <a:t>How does nucleon mass arise?</a:t>
            </a:r>
            <a:br>
              <a:rPr lang="en-US" sz="3600" b="0" dirty="0">
                <a:ln w="0"/>
                <a:solidFill>
                  <a:schemeClr val="accent1"/>
                </a:solidFill>
                <a:effectLst>
                  <a:outerShdw blurRad="38100" dist="25400" dir="5400000" algn="ctr" rotWithShape="0">
                    <a:srgbClr val="6E747A">
                      <a:alpha val="43000"/>
                    </a:srgbClr>
                  </a:outerShdw>
                </a:effectLst>
              </a:rPr>
            </a:br>
            <a:endParaRPr lang="en-US" sz="3600" b="0" dirty="0">
              <a:ln w="0"/>
              <a:solidFill>
                <a:schemeClr val="accent1"/>
              </a:solidFill>
              <a:effectLst>
                <a:outerShdw blurRad="38100" dist="25400" dir="5400000" algn="ctr" rotWithShape="0">
                  <a:srgbClr val="6E747A">
                    <a:alpha val="43000"/>
                  </a:srgbClr>
                </a:outerShdw>
              </a:effectLst>
            </a:endParaRPr>
          </a:p>
        </p:txBody>
      </p:sp>
      <p:sp>
        <p:nvSpPr>
          <p:cNvPr id="4" name="Date Placeholder 3">
            <a:extLst>
              <a:ext uri="{FF2B5EF4-FFF2-40B4-BE49-F238E27FC236}">
                <a16:creationId xmlns:a16="http://schemas.microsoft.com/office/drawing/2014/main" id="{6F3FE18A-0CD1-614F-DF38-B4DDF0CBC813}"/>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4066952D-FD86-5842-5C01-161687EEB3A7}"/>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2AFCA69B-6354-E29A-A3DF-A1011A4A9F53}"/>
              </a:ext>
            </a:extLst>
          </p:cNvPr>
          <p:cNvSpPr>
            <a:spLocks noGrp="1"/>
          </p:cNvSpPr>
          <p:nvPr>
            <p:ph type="sldNum" sz="quarter" idx="12"/>
          </p:nvPr>
        </p:nvSpPr>
        <p:spPr/>
        <p:txBody>
          <a:bodyPr/>
          <a:lstStyle/>
          <a:p>
            <a:fld id="{87034D8C-3CB4-402A-BC46-2AB14C0FE90A}" type="slidenum">
              <a:rPr lang="en-US" smtClean="0"/>
              <a:pPr/>
              <a:t>16</a:t>
            </a:fld>
            <a:endParaRPr lang="en-US"/>
          </a:p>
        </p:txBody>
      </p:sp>
      <p:sp>
        <p:nvSpPr>
          <p:cNvPr id="7" name="TextBox 6">
            <a:extLst>
              <a:ext uri="{FF2B5EF4-FFF2-40B4-BE49-F238E27FC236}">
                <a16:creationId xmlns:a16="http://schemas.microsoft.com/office/drawing/2014/main" id="{38EF0EB4-D17A-C5CE-CE74-25354F86CAAC}"/>
              </a:ext>
            </a:extLst>
          </p:cNvPr>
          <p:cNvSpPr txBox="1"/>
          <p:nvPr/>
        </p:nvSpPr>
        <p:spPr>
          <a:xfrm rot="20507500">
            <a:off x="2514600" y="2974423"/>
            <a:ext cx="6095999" cy="2062103"/>
          </a:xfrm>
          <a:prstGeom prst="rect">
            <a:avLst/>
          </a:prstGeom>
          <a:solidFill>
            <a:srgbClr val="FFFFCC"/>
          </a:solidFill>
        </p:spPr>
        <p:txBody>
          <a:bodyPr wrap="square" rtlCol="0">
            <a:spAutoFit/>
          </a:bodyPr>
          <a:lstStyle/>
          <a:p>
            <a:pPr algn="ctr">
              <a:spcBef>
                <a:spcPts val="0"/>
              </a:spcBef>
            </a:pPr>
            <a:r>
              <a:rPr lang="en-GB" sz="3600" i="1" dirty="0">
                <a:ln w="0"/>
                <a:solidFill>
                  <a:srgbClr val="7030A0"/>
                </a:solidFill>
                <a:effectLst>
                  <a:outerShdw blurRad="38100" dist="25400" dir="5400000" algn="ctr" rotWithShape="0">
                    <a:srgbClr val="6E747A">
                      <a:alpha val="43000"/>
                    </a:srgbClr>
                  </a:outerShdw>
                </a:effectLst>
              </a:rPr>
              <a:t>Notwithstanding, hadron GFFs </a:t>
            </a:r>
          </a:p>
          <a:p>
            <a:pPr algn="ctr">
              <a:spcBef>
                <a:spcPts val="0"/>
              </a:spcBef>
            </a:pPr>
            <a:r>
              <a:rPr lang="en-GB" sz="3600" i="1" dirty="0">
                <a:ln w="0"/>
                <a:solidFill>
                  <a:srgbClr val="7030A0"/>
                </a:solidFill>
                <a:effectLst>
                  <a:outerShdw blurRad="38100" dist="25400" dir="5400000" algn="ctr" rotWithShape="0">
                    <a:srgbClr val="6E747A">
                      <a:alpha val="43000"/>
                    </a:srgbClr>
                  </a:outerShdw>
                </a:effectLst>
              </a:rPr>
              <a:t>might be accessible </a:t>
            </a:r>
          </a:p>
          <a:p>
            <a:pPr algn="ctr"/>
            <a:r>
              <a:rPr lang="en-GB" sz="3600" i="1" dirty="0">
                <a:ln w="0"/>
                <a:solidFill>
                  <a:srgbClr val="7030A0"/>
                </a:solidFill>
                <a:effectLst>
                  <a:outerShdw blurRad="38100" dist="25400" dir="5400000" algn="ctr" rotWithShape="0">
                    <a:srgbClr val="6E747A">
                      <a:alpha val="43000"/>
                    </a:srgbClr>
                  </a:outerShdw>
                </a:effectLst>
              </a:rPr>
              <a:t>via DVCS and GPDs</a:t>
            </a:r>
          </a:p>
          <a:p>
            <a:endParaRPr lang="en-US" sz="2000" dirty="0">
              <a:solidFill>
                <a:srgbClr val="7030A0"/>
              </a:solidFill>
            </a:endParaRPr>
          </a:p>
        </p:txBody>
      </p:sp>
    </p:spTree>
    <p:extLst>
      <p:ext uri="{BB962C8B-B14F-4D97-AF65-F5344CB8AC3E}">
        <p14:creationId xmlns:p14="http://schemas.microsoft.com/office/powerpoint/2010/main" val="2610520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2E55-6846-E872-DA32-194F5F4B084C}"/>
              </a:ext>
            </a:extLst>
          </p:cNvPr>
          <p:cNvSpPr>
            <a:spLocks noGrp="1"/>
          </p:cNvSpPr>
          <p:nvPr>
            <p:ph type="title"/>
          </p:nvPr>
        </p:nvSpPr>
        <p:spPr/>
        <p:txBody>
          <a:bodyPr/>
          <a:lstStyle/>
          <a:p>
            <a:r>
              <a:rPr lang="en-AU" sz="3200" b="0" i="1" dirty="0">
                <a:ln w="0"/>
                <a:solidFill>
                  <a:schemeClr val="accent1"/>
                </a:solidFill>
                <a:effectLst>
                  <a:outerShdw blurRad="38100" dist="25400" dir="5400000" algn="ctr" rotWithShape="0">
                    <a:srgbClr val="6E747A">
                      <a:alpha val="43000"/>
                    </a:srgbClr>
                  </a:outerShdw>
                </a:effectLst>
              </a:rPr>
              <a:t>Hadron Gravitational Form Factors</a:t>
            </a:r>
          </a:p>
        </p:txBody>
      </p:sp>
      <p:sp>
        <p:nvSpPr>
          <p:cNvPr id="3" name="Content Placeholder 2">
            <a:extLst>
              <a:ext uri="{FF2B5EF4-FFF2-40B4-BE49-F238E27FC236}">
                <a16:creationId xmlns:a16="http://schemas.microsoft.com/office/drawing/2014/main" id="{7C8A97A0-FB0D-4705-6B4D-83B5F2C7E0A8}"/>
              </a:ext>
            </a:extLst>
          </p:cNvPr>
          <p:cNvSpPr>
            <a:spLocks noGrp="1"/>
          </p:cNvSpPr>
          <p:nvPr>
            <p:ph idx="1"/>
          </p:nvPr>
        </p:nvSpPr>
        <p:spPr>
          <a:xfrm>
            <a:off x="609600" y="1341437"/>
            <a:ext cx="10972800" cy="4525963"/>
          </a:xfrm>
        </p:spPr>
        <p:txBody>
          <a:bodyPr/>
          <a:lstStyle/>
          <a:p>
            <a:r>
              <a:rPr lang="en-US" i="1" dirty="0">
                <a:solidFill>
                  <a:schemeClr val="accent1">
                    <a:lumMod val="75000"/>
                  </a:schemeClr>
                </a:solidFill>
              </a:rPr>
              <a:t>Forces inside hadrons: pressure, surface tension, mechanical radius, and all that</a:t>
            </a:r>
            <a:r>
              <a:rPr lang="en-US" dirty="0">
                <a:solidFill>
                  <a:schemeClr val="accent1">
                    <a:lumMod val="75000"/>
                  </a:schemeClr>
                </a:solidFill>
              </a:rPr>
              <a:t>, </a:t>
            </a:r>
          </a:p>
          <a:p>
            <a:pPr marL="0" indent="0">
              <a:spcBef>
                <a:spcPts val="0"/>
              </a:spcBef>
              <a:buNone/>
            </a:pPr>
            <a:r>
              <a:rPr lang="en-US" dirty="0">
                <a:solidFill>
                  <a:schemeClr val="accent1">
                    <a:lumMod val="75000"/>
                  </a:schemeClr>
                </a:solidFill>
              </a:rPr>
              <a:t>     M. V. Polyakov, P. Schweitzer, Int. J. Mod. Phys. A  33 (2018) 26</a:t>
            </a:r>
          </a:p>
          <a:p>
            <a:pPr marL="400050" lvl="1" indent="0">
              <a:buNone/>
            </a:pPr>
            <a:r>
              <a:rPr lang="en-US" sz="2200" dirty="0">
                <a:solidFill>
                  <a:schemeClr val="accent1">
                    <a:lumMod val="75000"/>
                  </a:schemeClr>
                </a:solidFill>
              </a:rPr>
              <a:t>“The physics related to the form factors of the energy momentum tensor spans a wide spectrum of problems, and includes </a:t>
            </a:r>
          </a:p>
          <a:p>
            <a:pPr lvl="1" indent="-342900">
              <a:buFont typeface="Wingdings" panose="05000000000000000000" pitchFamily="2" charset="2"/>
              <a:buChar char="ü"/>
            </a:pPr>
            <a:r>
              <a:rPr lang="en-US" sz="2200" dirty="0">
                <a:solidFill>
                  <a:schemeClr val="accent1">
                    <a:lumMod val="75000"/>
                  </a:schemeClr>
                </a:solidFill>
              </a:rPr>
              <a:t>gravitational physics, </a:t>
            </a:r>
          </a:p>
          <a:p>
            <a:pPr lvl="1" indent="-342900">
              <a:buFont typeface="Wingdings" panose="05000000000000000000" pitchFamily="2" charset="2"/>
              <a:buChar char="ü"/>
            </a:pPr>
            <a:r>
              <a:rPr lang="en-US" sz="2200" dirty="0">
                <a:solidFill>
                  <a:schemeClr val="accent1">
                    <a:lumMod val="75000"/>
                  </a:schemeClr>
                </a:solidFill>
              </a:rPr>
              <a:t>hard exclusive reactions, </a:t>
            </a:r>
          </a:p>
          <a:p>
            <a:pPr lvl="1" indent="-342900">
              <a:buFont typeface="Wingdings" panose="05000000000000000000" pitchFamily="2" charset="2"/>
              <a:buChar char="ü"/>
            </a:pPr>
            <a:r>
              <a:rPr lang="en-US" sz="2200" dirty="0">
                <a:solidFill>
                  <a:schemeClr val="accent1">
                    <a:lumMod val="75000"/>
                  </a:schemeClr>
                </a:solidFill>
              </a:rPr>
              <a:t>hadronic decays of heavy </a:t>
            </a:r>
            <a:r>
              <a:rPr lang="en-US" sz="2200" dirty="0" err="1">
                <a:solidFill>
                  <a:schemeClr val="accent1">
                    <a:lumMod val="75000"/>
                  </a:schemeClr>
                </a:solidFill>
              </a:rPr>
              <a:t>quarkonia</a:t>
            </a:r>
            <a:r>
              <a:rPr lang="en-US" sz="2200" dirty="0">
                <a:solidFill>
                  <a:schemeClr val="accent1">
                    <a:lumMod val="75000"/>
                  </a:schemeClr>
                </a:solidFill>
              </a:rPr>
              <a:t>, </a:t>
            </a:r>
          </a:p>
          <a:p>
            <a:pPr lvl="1" indent="-342900">
              <a:buFont typeface="Wingdings" panose="05000000000000000000" pitchFamily="2" charset="2"/>
              <a:buChar char="ü"/>
            </a:pPr>
            <a:r>
              <a:rPr lang="en-US" sz="2200" dirty="0">
                <a:solidFill>
                  <a:schemeClr val="accent1">
                    <a:lumMod val="75000"/>
                  </a:schemeClr>
                </a:solidFill>
              </a:rPr>
              <a:t>and the physics of exotic hadrons described as </a:t>
            </a:r>
            <a:r>
              <a:rPr lang="en-US" sz="2200" dirty="0" err="1">
                <a:solidFill>
                  <a:schemeClr val="accent1">
                    <a:lumMod val="75000"/>
                  </a:schemeClr>
                </a:solidFill>
              </a:rPr>
              <a:t>hadroquarkonia</a:t>
            </a:r>
            <a:r>
              <a:rPr lang="en-US" sz="2200" dirty="0">
                <a:solidFill>
                  <a:schemeClr val="accent1">
                    <a:lumMod val="75000"/>
                  </a:schemeClr>
                </a:solidFill>
              </a:rPr>
              <a:t>. </a:t>
            </a:r>
          </a:p>
          <a:p>
            <a:pPr marL="400050" lvl="1" indent="0">
              <a:buNone/>
            </a:pPr>
            <a:r>
              <a:rPr lang="en-US" sz="2200" dirty="0">
                <a:solidFill>
                  <a:schemeClr val="accent1">
                    <a:lumMod val="75000"/>
                  </a:schemeClr>
                </a:solidFill>
              </a:rPr>
              <a:t>It also provides access to the “last global unknown property:” the D-term. </a:t>
            </a:r>
          </a:p>
          <a:p>
            <a:pPr marL="400050" lvl="1" indent="0">
              <a:buNone/>
            </a:pPr>
            <a:r>
              <a:rPr lang="en-US" sz="2200" dirty="0">
                <a:solidFill>
                  <a:schemeClr val="accent1">
                    <a:lumMod val="75000"/>
                  </a:schemeClr>
                </a:solidFill>
              </a:rPr>
              <a:t>We review the physics associated with the form factors of the energy-momentum tensor and the D-term, their interpretations in terms of mechanical properties, their applications, and the current experimental status.” </a:t>
            </a:r>
            <a:endParaRPr lang="en-AU" sz="2200" dirty="0">
              <a:solidFill>
                <a:schemeClr val="accent1">
                  <a:lumMod val="75000"/>
                </a:schemeClr>
              </a:solidFill>
            </a:endParaRPr>
          </a:p>
        </p:txBody>
      </p:sp>
      <p:sp>
        <p:nvSpPr>
          <p:cNvPr id="4" name="Date Placeholder 3">
            <a:extLst>
              <a:ext uri="{FF2B5EF4-FFF2-40B4-BE49-F238E27FC236}">
                <a16:creationId xmlns:a16="http://schemas.microsoft.com/office/drawing/2014/main" id="{B9CB37D6-F9EC-EC5F-6136-73F992A75890}"/>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878A7855-54CC-138F-082F-DDAE4E9DC3C3}"/>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206CA644-6BA0-46CA-0B98-5ED4CBEBF637}"/>
              </a:ext>
            </a:extLst>
          </p:cNvPr>
          <p:cNvSpPr>
            <a:spLocks noGrp="1"/>
          </p:cNvSpPr>
          <p:nvPr>
            <p:ph type="sldNum" sz="quarter" idx="12"/>
          </p:nvPr>
        </p:nvSpPr>
        <p:spPr/>
        <p:txBody>
          <a:bodyPr/>
          <a:lstStyle/>
          <a:p>
            <a:fld id="{87034D8C-3CB4-402A-BC46-2AB14C0FE90A}" type="slidenum">
              <a:rPr lang="en-US" smtClean="0"/>
              <a:pPr/>
              <a:t>17</a:t>
            </a:fld>
            <a:endParaRPr lang="en-US"/>
          </a:p>
        </p:txBody>
      </p:sp>
    </p:spTree>
    <p:extLst>
      <p:ext uri="{BB962C8B-B14F-4D97-AF65-F5344CB8AC3E}">
        <p14:creationId xmlns:p14="http://schemas.microsoft.com/office/powerpoint/2010/main" val="3935280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mph" presetSubtype="0" fill="hold" nodeType="clickEffect">
                                  <p:stCondLst>
                                    <p:cond delay="0"/>
                                  </p:stCondLst>
                                  <p:childTnLst>
                                    <p:animClr clrSpc="hsl" dir="cw">
                                      <p:cBhvr override="childStyle">
                                        <p:cTn id="6" dur="500" fill="hold"/>
                                        <p:tgtEl>
                                          <p:spTgt spid="3">
                                            <p:txEl>
                                              <p:pRg st="2" end="2"/>
                                            </p:txEl>
                                          </p:spTgt>
                                        </p:tgtEl>
                                        <p:attrNameLst>
                                          <p:attrName>style.color</p:attrName>
                                        </p:attrNameLst>
                                      </p:cBhvr>
                                      <p:by>
                                        <p:hsl h="-7200000" s="0" l="0"/>
                                      </p:by>
                                    </p:animClr>
                                    <p:animClr clrSpc="hsl" dir="cw">
                                      <p:cBhvr>
                                        <p:cTn id="7" dur="500" fill="hold"/>
                                        <p:tgtEl>
                                          <p:spTgt spid="3">
                                            <p:txEl>
                                              <p:pRg st="2" end="2"/>
                                            </p:txEl>
                                          </p:spTgt>
                                        </p:tgtEl>
                                        <p:attrNameLst>
                                          <p:attrName>fillcolor</p:attrName>
                                        </p:attrNameLst>
                                      </p:cBhvr>
                                      <p:by>
                                        <p:hsl h="-7200000" s="0" l="0"/>
                                      </p:by>
                                    </p:animClr>
                                    <p:animClr clrSpc="hsl" dir="cw">
                                      <p:cBhvr>
                                        <p:cTn id="8" dur="500" fill="hold"/>
                                        <p:tgtEl>
                                          <p:spTgt spid="3">
                                            <p:txEl>
                                              <p:pRg st="2" end="2"/>
                                            </p:txEl>
                                          </p:spTgt>
                                        </p:tgtEl>
                                        <p:attrNameLst>
                                          <p:attrName>stroke.color</p:attrName>
                                        </p:attrNameLst>
                                      </p:cBhvr>
                                      <p:by>
                                        <p:hsl h="-7200000" s="0" l="0"/>
                                      </p:by>
                                    </p:animClr>
                                    <p:set>
                                      <p:cBhvr>
                                        <p:cTn id="9" dur="500" fill="hold"/>
                                        <p:tgtEl>
                                          <p:spTgt spid="3">
                                            <p:txEl>
                                              <p:pRg st="2" end="2"/>
                                            </p:txEl>
                                          </p:spTgt>
                                        </p:tgtEl>
                                        <p:attrNameLst>
                                          <p:attrName>fill.type</p:attrName>
                                        </p:attrNameLst>
                                      </p:cBhvr>
                                      <p:to>
                                        <p:strVal val="solid"/>
                                      </p:to>
                                    </p:set>
                                  </p:childTnLst>
                                </p:cTn>
                              </p:par>
                              <p:par>
                                <p:cTn id="10" presetID="22" presetClass="emph" presetSubtype="0" fill="hold" nodeType="withEffect">
                                  <p:stCondLst>
                                    <p:cond delay="0"/>
                                  </p:stCondLst>
                                  <p:childTnLst>
                                    <p:animClr clrSpc="hsl" dir="cw">
                                      <p:cBhvr override="childStyle">
                                        <p:cTn id="11" dur="500" fill="hold"/>
                                        <p:tgtEl>
                                          <p:spTgt spid="3">
                                            <p:txEl>
                                              <p:pRg st="3" end="3"/>
                                            </p:txEl>
                                          </p:spTgt>
                                        </p:tgtEl>
                                        <p:attrNameLst>
                                          <p:attrName>style.color</p:attrName>
                                        </p:attrNameLst>
                                      </p:cBhvr>
                                      <p:by>
                                        <p:hsl h="-7200000" s="0" l="0"/>
                                      </p:by>
                                    </p:animClr>
                                    <p:animClr clrSpc="hsl" dir="cw">
                                      <p:cBhvr>
                                        <p:cTn id="12" dur="500" fill="hold"/>
                                        <p:tgtEl>
                                          <p:spTgt spid="3">
                                            <p:txEl>
                                              <p:pRg st="3" end="3"/>
                                            </p:txEl>
                                          </p:spTgt>
                                        </p:tgtEl>
                                        <p:attrNameLst>
                                          <p:attrName>fillcolor</p:attrName>
                                        </p:attrNameLst>
                                      </p:cBhvr>
                                      <p:by>
                                        <p:hsl h="-7200000" s="0" l="0"/>
                                      </p:by>
                                    </p:animClr>
                                    <p:animClr clrSpc="hsl" dir="cw">
                                      <p:cBhvr>
                                        <p:cTn id="13" dur="500" fill="hold"/>
                                        <p:tgtEl>
                                          <p:spTgt spid="3">
                                            <p:txEl>
                                              <p:pRg st="3" end="3"/>
                                            </p:txEl>
                                          </p:spTgt>
                                        </p:tgtEl>
                                        <p:attrNameLst>
                                          <p:attrName>stroke.color</p:attrName>
                                        </p:attrNameLst>
                                      </p:cBhvr>
                                      <p:by>
                                        <p:hsl h="-7200000" s="0" l="0"/>
                                      </p:by>
                                    </p:animClr>
                                    <p:set>
                                      <p:cBhvr>
                                        <p:cTn id="14" dur="500" fill="hold"/>
                                        <p:tgtEl>
                                          <p:spTgt spid="3">
                                            <p:txEl>
                                              <p:pRg st="3" end="3"/>
                                            </p:txEl>
                                          </p:spTgt>
                                        </p:tgtEl>
                                        <p:attrNameLst>
                                          <p:attrName>fill.type</p:attrName>
                                        </p:attrNameLst>
                                      </p:cBhvr>
                                      <p:to>
                                        <p:strVal val="solid"/>
                                      </p:to>
                                    </p:set>
                                  </p:childTnLst>
                                </p:cTn>
                              </p:par>
                              <p:par>
                                <p:cTn id="15" presetID="22" presetClass="emph" presetSubtype="0" fill="hold" nodeType="withEffect">
                                  <p:stCondLst>
                                    <p:cond delay="0"/>
                                  </p:stCondLst>
                                  <p:childTnLst>
                                    <p:animClr clrSpc="hsl" dir="cw">
                                      <p:cBhvr override="childStyle">
                                        <p:cTn id="16" dur="500" fill="hold"/>
                                        <p:tgtEl>
                                          <p:spTgt spid="3">
                                            <p:txEl>
                                              <p:pRg st="4" end="4"/>
                                            </p:txEl>
                                          </p:spTgt>
                                        </p:tgtEl>
                                        <p:attrNameLst>
                                          <p:attrName>style.color</p:attrName>
                                        </p:attrNameLst>
                                      </p:cBhvr>
                                      <p:by>
                                        <p:hsl h="-7200000" s="0" l="0"/>
                                      </p:by>
                                    </p:animClr>
                                    <p:animClr clrSpc="hsl" dir="cw">
                                      <p:cBhvr>
                                        <p:cTn id="17" dur="500" fill="hold"/>
                                        <p:tgtEl>
                                          <p:spTgt spid="3">
                                            <p:txEl>
                                              <p:pRg st="4" end="4"/>
                                            </p:txEl>
                                          </p:spTgt>
                                        </p:tgtEl>
                                        <p:attrNameLst>
                                          <p:attrName>fillcolor</p:attrName>
                                        </p:attrNameLst>
                                      </p:cBhvr>
                                      <p:by>
                                        <p:hsl h="-7200000" s="0" l="0"/>
                                      </p:by>
                                    </p:animClr>
                                    <p:animClr clrSpc="hsl" dir="cw">
                                      <p:cBhvr>
                                        <p:cTn id="18" dur="500" fill="hold"/>
                                        <p:tgtEl>
                                          <p:spTgt spid="3">
                                            <p:txEl>
                                              <p:pRg st="4" end="4"/>
                                            </p:txEl>
                                          </p:spTgt>
                                        </p:tgtEl>
                                        <p:attrNameLst>
                                          <p:attrName>stroke.color</p:attrName>
                                        </p:attrNameLst>
                                      </p:cBhvr>
                                      <p:by>
                                        <p:hsl h="-7200000" s="0" l="0"/>
                                      </p:by>
                                    </p:animClr>
                                    <p:set>
                                      <p:cBhvr>
                                        <p:cTn id="19" dur="500" fill="hold"/>
                                        <p:tgtEl>
                                          <p:spTgt spid="3">
                                            <p:txEl>
                                              <p:pRg st="4" end="4"/>
                                            </p:txEl>
                                          </p:spTgt>
                                        </p:tgtEl>
                                        <p:attrNameLst>
                                          <p:attrName>fill.type</p:attrName>
                                        </p:attrNameLst>
                                      </p:cBhvr>
                                      <p:to>
                                        <p:strVal val="solid"/>
                                      </p:to>
                                    </p:set>
                                  </p:childTnLst>
                                </p:cTn>
                              </p:par>
                              <p:par>
                                <p:cTn id="20" presetID="22" presetClass="emph" presetSubtype="0" fill="hold" nodeType="withEffect">
                                  <p:stCondLst>
                                    <p:cond delay="0"/>
                                  </p:stCondLst>
                                  <p:childTnLst>
                                    <p:animClr clrSpc="hsl" dir="cw">
                                      <p:cBhvr override="childStyle">
                                        <p:cTn id="21" dur="500" fill="hold"/>
                                        <p:tgtEl>
                                          <p:spTgt spid="3">
                                            <p:txEl>
                                              <p:pRg st="5" end="5"/>
                                            </p:txEl>
                                          </p:spTgt>
                                        </p:tgtEl>
                                        <p:attrNameLst>
                                          <p:attrName>style.color</p:attrName>
                                        </p:attrNameLst>
                                      </p:cBhvr>
                                      <p:by>
                                        <p:hsl h="-7200000" s="0" l="0"/>
                                      </p:by>
                                    </p:animClr>
                                    <p:animClr clrSpc="hsl" dir="cw">
                                      <p:cBhvr>
                                        <p:cTn id="22" dur="500" fill="hold"/>
                                        <p:tgtEl>
                                          <p:spTgt spid="3">
                                            <p:txEl>
                                              <p:pRg st="5" end="5"/>
                                            </p:txEl>
                                          </p:spTgt>
                                        </p:tgtEl>
                                        <p:attrNameLst>
                                          <p:attrName>fillcolor</p:attrName>
                                        </p:attrNameLst>
                                      </p:cBhvr>
                                      <p:by>
                                        <p:hsl h="-7200000" s="0" l="0"/>
                                      </p:by>
                                    </p:animClr>
                                    <p:animClr clrSpc="hsl" dir="cw">
                                      <p:cBhvr>
                                        <p:cTn id="23" dur="500" fill="hold"/>
                                        <p:tgtEl>
                                          <p:spTgt spid="3">
                                            <p:txEl>
                                              <p:pRg st="5" end="5"/>
                                            </p:txEl>
                                          </p:spTgt>
                                        </p:tgtEl>
                                        <p:attrNameLst>
                                          <p:attrName>stroke.color</p:attrName>
                                        </p:attrNameLst>
                                      </p:cBhvr>
                                      <p:by>
                                        <p:hsl h="-7200000" s="0" l="0"/>
                                      </p:by>
                                    </p:animClr>
                                    <p:set>
                                      <p:cBhvr>
                                        <p:cTn id="24" dur="500" fill="hold"/>
                                        <p:tgtEl>
                                          <p:spTgt spid="3">
                                            <p:txEl>
                                              <p:pRg st="5" end="5"/>
                                            </p:txEl>
                                          </p:spTgt>
                                        </p:tgtEl>
                                        <p:attrNameLst>
                                          <p:attrName>fill.type</p:attrName>
                                        </p:attrNameLst>
                                      </p:cBhvr>
                                      <p:to>
                                        <p:strVal val="solid"/>
                                      </p:to>
                                    </p:set>
                                  </p:childTnLst>
                                </p:cTn>
                              </p:par>
                              <p:par>
                                <p:cTn id="25" presetID="22" presetClass="emph" presetSubtype="0" fill="hold" nodeType="withEffect">
                                  <p:stCondLst>
                                    <p:cond delay="0"/>
                                  </p:stCondLst>
                                  <p:childTnLst>
                                    <p:animClr clrSpc="hsl" dir="cw">
                                      <p:cBhvr override="childStyle">
                                        <p:cTn id="26" dur="500" fill="hold"/>
                                        <p:tgtEl>
                                          <p:spTgt spid="3">
                                            <p:txEl>
                                              <p:pRg st="6" end="6"/>
                                            </p:txEl>
                                          </p:spTgt>
                                        </p:tgtEl>
                                        <p:attrNameLst>
                                          <p:attrName>style.color</p:attrName>
                                        </p:attrNameLst>
                                      </p:cBhvr>
                                      <p:by>
                                        <p:hsl h="-7200000" s="0" l="0"/>
                                      </p:by>
                                    </p:animClr>
                                    <p:animClr clrSpc="hsl" dir="cw">
                                      <p:cBhvr>
                                        <p:cTn id="27" dur="500" fill="hold"/>
                                        <p:tgtEl>
                                          <p:spTgt spid="3">
                                            <p:txEl>
                                              <p:pRg st="6" end="6"/>
                                            </p:txEl>
                                          </p:spTgt>
                                        </p:tgtEl>
                                        <p:attrNameLst>
                                          <p:attrName>fillcolor</p:attrName>
                                        </p:attrNameLst>
                                      </p:cBhvr>
                                      <p:by>
                                        <p:hsl h="-7200000" s="0" l="0"/>
                                      </p:by>
                                    </p:animClr>
                                    <p:animClr clrSpc="hsl" dir="cw">
                                      <p:cBhvr>
                                        <p:cTn id="28" dur="500" fill="hold"/>
                                        <p:tgtEl>
                                          <p:spTgt spid="3">
                                            <p:txEl>
                                              <p:pRg st="6" end="6"/>
                                            </p:txEl>
                                          </p:spTgt>
                                        </p:tgtEl>
                                        <p:attrNameLst>
                                          <p:attrName>stroke.color</p:attrName>
                                        </p:attrNameLst>
                                      </p:cBhvr>
                                      <p:by>
                                        <p:hsl h="-7200000" s="0" l="0"/>
                                      </p:by>
                                    </p:animClr>
                                    <p:set>
                                      <p:cBhvr>
                                        <p:cTn id="29" dur="500" fill="hold"/>
                                        <p:tgtEl>
                                          <p:spTgt spid="3">
                                            <p:txEl>
                                              <p:pRg st="6" end="6"/>
                                            </p:txEl>
                                          </p:spTgt>
                                        </p:tgtEl>
                                        <p:attrNameLst>
                                          <p:attrName>fill.type</p:attrName>
                                        </p:attrNameLst>
                                      </p:cBhvr>
                                      <p:to>
                                        <p:strVal val="solid"/>
                                      </p:to>
                                    </p:set>
                                  </p:childTnLst>
                                </p:cTn>
                              </p:par>
                              <p:par>
                                <p:cTn id="30" presetID="22" presetClass="emph" presetSubtype="0" fill="hold" nodeType="withEffect">
                                  <p:stCondLst>
                                    <p:cond delay="0"/>
                                  </p:stCondLst>
                                  <p:childTnLst>
                                    <p:animClr clrSpc="hsl" dir="cw">
                                      <p:cBhvr override="childStyle">
                                        <p:cTn id="31" dur="500" fill="hold"/>
                                        <p:tgtEl>
                                          <p:spTgt spid="3">
                                            <p:txEl>
                                              <p:pRg st="7" end="7"/>
                                            </p:txEl>
                                          </p:spTgt>
                                        </p:tgtEl>
                                        <p:attrNameLst>
                                          <p:attrName>style.color</p:attrName>
                                        </p:attrNameLst>
                                      </p:cBhvr>
                                      <p:by>
                                        <p:hsl h="-7200000" s="0" l="0"/>
                                      </p:by>
                                    </p:animClr>
                                    <p:animClr clrSpc="hsl" dir="cw">
                                      <p:cBhvr>
                                        <p:cTn id="32" dur="500" fill="hold"/>
                                        <p:tgtEl>
                                          <p:spTgt spid="3">
                                            <p:txEl>
                                              <p:pRg st="7" end="7"/>
                                            </p:txEl>
                                          </p:spTgt>
                                        </p:tgtEl>
                                        <p:attrNameLst>
                                          <p:attrName>fillcolor</p:attrName>
                                        </p:attrNameLst>
                                      </p:cBhvr>
                                      <p:by>
                                        <p:hsl h="-7200000" s="0" l="0"/>
                                      </p:by>
                                    </p:animClr>
                                    <p:animClr clrSpc="hsl" dir="cw">
                                      <p:cBhvr>
                                        <p:cTn id="33" dur="500" fill="hold"/>
                                        <p:tgtEl>
                                          <p:spTgt spid="3">
                                            <p:txEl>
                                              <p:pRg st="7" end="7"/>
                                            </p:txEl>
                                          </p:spTgt>
                                        </p:tgtEl>
                                        <p:attrNameLst>
                                          <p:attrName>stroke.color</p:attrName>
                                        </p:attrNameLst>
                                      </p:cBhvr>
                                      <p:by>
                                        <p:hsl h="-7200000" s="0" l="0"/>
                                      </p:by>
                                    </p:animClr>
                                    <p:set>
                                      <p:cBhvr>
                                        <p:cTn id="34" dur="500" fill="hold"/>
                                        <p:tgtEl>
                                          <p:spTgt spid="3">
                                            <p:txEl>
                                              <p:pRg st="7" end="7"/>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diagram of a circuit&#10;&#10;Description automatically generated">
            <a:extLst>
              <a:ext uri="{FF2B5EF4-FFF2-40B4-BE49-F238E27FC236}">
                <a16:creationId xmlns:a16="http://schemas.microsoft.com/office/drawing/2014/main" id="{0B626ABA-3FD9-E446-4BC4-C72CD57DFF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99869" y="762000"/>
            <a:ext cx="8192262" cy="2165848"/>
          </a:xfrm>
          <a:prstGeom prst="rect">
            <a:avLst/>
          </a:prstGeom>
        </p:spPr>
      </p:pic>
      <p:sp>
        <p:nvSpPr>
          <p:cNvPr id="3" name="Content Placeholder 2">
            <a:extLst>
              <a:ext uri="{FF2B5EF4-FFF2-40B4-BE49-F238E27FC236}">
                <a16:creationId xmlns:a16="http://schemas.microsoft.com/office/drawing/2014/main" id="{97237E8A-2FAE-5D6D-17E4-F6C5A36381C9}"/>
              </a:ext>
            </a:extLst>
          </p:cNvPr>
          <p:cNvSpPr>
            <a:spLocks noGrp="1"/>
          </p:cNvSpPr>
          <p:nvPr>
            <p:ph idx="1"/>
          </p:nvPr>
        </p:nvSpPr>
        <p:spPr>
          <a:xfrm>
            <a:off x="609600" y="2789236"/>
            <a:ext cx="10972800" cy="3611564"/>
          </a:xfrm>
        </p:spPr>
        <p:txBody>
          <a:bodyPr/>
          <a:lstStyle/>
          <a:p>
            <a:r>
              <a:rPr lang="en-AU" dirty="0"/>
              <a:t>Current … completing solution of </a:t>
            </a:r>
            <a:r>
              <a:rPr lang="en-AU" dirty="0" err="1"/>
              <a:t>Faddeev</a:t>
            </a:r>
            <a:r>
              <a:rPr lang="en-AU" dirty="0"/>
              <a:t> equation, then all elements are known</a:t>
            </a:r>
            <a:endParaRPr lang="en-AU" b="0" i="0" dirty="0">
              <a:solidFill>
                <a:srgbClr val="212121"/>
              </a:solidFill>
              <a:effectLst/>
            </a:endParaRPr>
          </a:p>
          <a:p>
            <a:r>
              <a:rPr lang="en-AU" dirty="0"/>
              <a:t>Current … </a:t>
            </a:r>
          </a:p>
        </p:txBody>
      </p:sp>
      <p:pic>
        <p:nvPicPr>
          <p:cNvPr id="10" name="Picture 9" descr="A group of letters and numbers&#10;&#10;Description automatically generated">
            <a:extLst>
              <a:ext uri="{FF2B5EF4-FFF2-40B4-BE49-F238E27FC236}">
                <a16:creationId xmlns:a16="http://schemas.microsoft.com/office/drawing/2014/main" id="{55FD4D67-EA58-41CE-35B1-6DFD7DAA8E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3664164"/>
            <a:ext cx="5943601" cy="1542946"/>
          </a:xfrm>
          <a:prstGeom prst="rect">
            <a:avLst/>
          </a:prstGeom>
        </p:spPr>
      </p:pic>
      <p:sp>
        <p:nvSpPr>
          <p:cNvPr id="2" name="Title 1">
            <a:extLst>
              <a:ext uri="{FF2B5EF4-FFF2-40B4-BE49-F238E27FC236}">
                <a16:creationId xmlns:a16="http://schemas.microsoft.com/office/drawing/2014/main" id="{9649E0CC-5A01-A5AE-43CC-B47C072329A3}"/>
              </a:ext>
            </a:extLst>
          </p:cNvPr>
          <p:cNvSpPr>
            <a:spLocks noGrp="1"/>
          </p:cNvSpPr>
          <p:nvPr>
            <p:ph type="title"/>
          </p:nvPr>
        </p:nvSpPr>
        <p:spPr/>
        <p:txBody>
          <a:bodyPr/>
          <a:lstStyle/>
          <a:p>
            <a:r>
              <a:rPr lang="en-AU" sz="2800" b="0" i="1" dirty="0">
                <a:ln w="0"/>
                <a:solidFill>
                  <a:schemeClr val="accent1"/>
                </a:solidFill>
                <a:effectLst>
                  <a:outerShdw blurRad="38100" dist="25400" dir="5400000" algn="ctr" rotWithShape="0">
                    <a:srgbClr val="6E747A">
                      <a:alpha val="43000"/>
                    </a:srgbClr>
                  </a:outerShdw>
                </a:effectLst>
              </a:rPr>
              <a:t>Nucleon Gravitational Form Factors</a:t>
            </a:r>
          </a:p>
        </p:txBody>
      </p:sp>
      <p:sp>
        <p:nvSpPr>
          <p:cNvPr id="4" name="Date Placeholder 3">
            <a:extLst>
              <a:ext uri="{FF2B5EF4-FFF2-40B4-BE49-F238E27FC236}">
                <a16:creationId xmlns:a16="http://schemas.microsoft.com/office/drawing/2014/main" id="{ADD93518-F747-7D0A-B563-9DC94C78624D}"/>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FFA1CFAC-C5D3-19AC-A807-7A0E7B43565C}"/>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D5846364-DF37-0FC2-7978-2C1EBF48F02B}"/>
              </a:ext>
            </a:extLst>
          </p:cNvPr>
          <p:cNvSpPr>
            <a:spLocks noGrp="1"/>
          </p:cNvSpPr>
          <p:nvPr>
            <p:ph type="sldNum" sz="quarter" idx="12"/>
          </p:nvPr>
        </p:nvSpPr>
        <p:spPr/>
        <p:txBody>
          <a:bodyPr/>
          <a:lstStyle/>
          <a:p>
            <a:fld id="{87034D8C-3CB4-402A-BC46-2AB14C0FE90A}" type="slidenum">
              <a:rPr lang="en-US" smtClean="0"/>
              <a:pPr/>
              <a:t>18</a:t>
            </a:fld>
            <a:endParaRPr 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2421B29-D70A-75C8-6184-8DA364F0E452}"/>
                  </a:ext>
                </a:extLst>
              </p:cNvPr>
              <p:cNvSpPr txBox="1"/>
              <p:nvPr/>
            </p:nvSpPr>
            <p:spPr>
              <a:xfrm>
                <a:off x="7488941" y="3492984"/>
                <a:ext cx="4631268" cy="2215991"/>
              </a:xfrm>
              <a:prstGeom prst="rect">
                <a:avLst/>
              </a:prstGeom>
              <a:noFill/>
            </p:spPr>
            <p:txBody>
              <a:bodyPr wrap="none" rtlCol="0">
                <a:spAutoFit/>
              </a:bodyPr>
              <a:lstStyle/>
              <a:p>
                <a:pPr marL="285750" indent="-285750">
                  <a:buFont typeface="Arial" panose="020B0604020202020204" pitchFamily="34" charset="0"/>
                  <a:buChar char="•"/>
                </a:pPr>
                <a14:m>
                  <m:oMath xmlns:m="http://schemas.openxmlformats.org/officeDocument/2006/math">
                    <m:r>
                      <a:rPr lang="en-AU" sz="2000" b="0" i="1" smtClean="0">
                        <a:latin typeface="Cambria Math" panose="02040503050406030204" pitchFamily="18" charset="0"/>
                      </a:rPr>
                      <m:t>𝐴</m:t>
                    </m:r>
                    <m:r>
                      <a:rPr lang="en-AU" sz="2000" b="0" i="1" smtClean="0">
                        <a:latin typeface="Cambria Math" panose="02040503050406030204" pitchFamily="18" charset="0"/>
                      </a:rPr>
                      <m:t>(</m:t>
                    </m:r>
                    <m:sSup>
                      <m:sSupPr>
                        <m:ctrlPr>
                          <a:rPr lang="en-AU" sz="2000" b="0" i="1" smtClean="0">
                            <a:latin typeface="Cambria Math" panose="02040503050406030204" pitchFamily="18" charset="0"/>
                          </a:rPr>
                        </m:ctrlPr>
                      </m:sSupPr>
                      <m:e>
                        <m:r>
                          <a:rPr lang="en-AU" sz="2000" b="0" i="1" smtClean="0">
                            <a:latin typeface="Cambria Math" panose="02040503050406030204" pitchFamily="18" charset="0"/>
                          </a:rPr>
                          <m:t>𝑄</m:t>
                        </m:r>
                      </m:e>
                      <m:sup>
                        <m:r>
                          <a:rPr lang="en-AU" sz="2000" b="0" i="1" smtClean="0">
                            <a:latin typeface="Cambria Math" panose="02040503050406030204" pitchFamily="18" charset="0"/>
                          </a:rPr>
                          <m:t>2</m:t>
                        </m:r>
                      </m:sup>
                    </m:sSup>
                    <m:r>
                      <a:rPr lang="en-AU" sz="2000" b="0" i="1" smtClean="0">
                        <a:latin typeface="Cambria Math" panose="02040503050406030204" pitchFamily="18" charset="0"/>
                      </a:rPr>
                      <m:t>)</m:t>
                    </m:r>
                  </m:oMath>
                </a14:m>
                <a:r>
                  <a:rPr lang="en-AU" sz="2000" dirty="0"/>
                  <a:t> mass distribution form factor</a:t>
                </a:r>
              </a:p>
              <a:p>
                <a:pPr/>
                <a14:m>
                  <m:oMathPara xmlns:m="http://schemas.openxmlformats.org/officeDocument/2006/math">
                    <m:oMath>
                      <m:r>
                        <a:rPr lang="en-AU" sz="2000" b="0" i="1" smtClean="0">
                          <a:latin typeface="Cambria Math" panose="02040503050406030204" pitchFamily="18" charset="0"/>
                        </a:rPr>
                        <m:t>𝐴</m:t>
                      </m:r>
                      <m:d>
                        <m:dPr>
                          <m:ctrlPr>
                            <a:rPr lang="en-AU" sz="2000" b="0" i="1" smtClean="0">
                              <a:latin typeface="Cambria Math" panose="02040503050406030204" pitchFamily="18" charset="0"/>
                            </a:rPr>
                          </m:ctrlPr>
                        </m:dPr>
                        <m:e>
                          <m:sSup>
                            <m:sSupPr>
                              <m:ctrlPr>
                                <a:rPr lang="en-AU" sz="2000" b="0" i="1" smtClean="0">
                                  <a:latin typeface="Cambria Math" panose="02040503050406030204" pitchFamily="18" charset="0"/>
                                </a:rPr>
                              </m:ctrlPr>
                            </m:sSupPr>
                            <m:e>
                              <m:r>
                                <a:rPr lang="en-AU" sz="2000" b="0" i="1" smtClean="0">
                                  <a:latin typeface="Cambria Math" panose="02040503050406030204" pitchFamily="18" charset="0"/>
                                </a:rPr>
                                <m:t>𝑄</m:t>
                              </m:r>
                            </m:e>
                            <m:sup>
                              <m:r>
                                <a:rPr lang="en-AU" sz="2000" b="0" i="1" smtClean="0">
                                  <a:latin typeface="Cambria Math" panose="02040503050406030204" pitchFamily="18" charset="0"/>
                                </a:rPr>
                                <m:t>2</m:t>
                              </m:r>
                            </m:sup>
                          </m:sSup>
                          <m:r>
                            <a:rPr lang="en-AU" sz="2000" b="0" i="1" smtClean="0">
                              <a:latin typeface="Cambria Math" panose="02040503050406030204" pitchFamily="18" charset="0"/>
                            </a:rPr>
                            <m:t>=0</m:t>
                          </m:r>
                        </m:e>
                      </m:d>
                      <m:r>
                        <a:rPr lang="en-AU" sz="2000" b="0" i="1" smtClean="0">
                          <a:latin typeface="Cambria Math" panose="02040503050406030204" pitchFamily="18" charset="0"/>
                        </a:rPr>
                        <m:t>=1</m:t>
                      </m:r>
                    </m:oMath>
                  </m:oMathPara>
                </a14:m>
                <a:endParaRPr lang="en-AU" sz="2000" dirty="0"/>
              </a:p>
              <a:p>
                <a:pPr marL="285750" indent="-285750">
                  <a:buFont typeface="Arial" panose="020B0604020202020204" pitchFamily="34" charset="0"/>
                  <a:buChar char="•"/>
                </a:pPr>
                <a14:m>
                  <m:oMath xmlns:m="http://schemas.openxmlformats.org/officeDocument/2006/math">
                    <m:r>
                      <a:rPr lang="en-AU" sz="2000" b="0" i="1" smtClean="0">
                        <a:latin typeface="Cambria Math" panose="02040503050406030204" pitchFamily="18" charset="0"/>
                      </a:rPr>
                      <m:t>𝐽</m:t>
                    </m:r>
                    <m:r>
                      <a:rPr lang="en-AU" sz="2000" b="0" i="1" smtClean="0">
                        <a:latin typeface="Cambria Math" panose="02040503050406030204" pitchFamily="18" charset="0"/>
                      </a:rPr>
                      <m:t>(</m:t>
                    </m:r>
                    <m:sSup>
                      <m:sSupPr>
                        <m:ctrlPr>
                          <a:rPr lang="en-AU" sz="2000" b="0" i="1" smtClean="0">
                            <a:latin typeface="Cambria Math" panose="02040503050406030204" pitchFamily="18" charset="0"/>
                          </a:rPr>
                        </m:ctrlPr>
                      </m:sSupPr>
                      <m:e>
                        <m:r>
                          <a:rPr lang="en-AU" sz="2000" b="0" i="1" smtClean="0">
                            <a:latin typeface="Cambria Math" panose="02040503050406030204" pitchFamily="18" charset="0"/>
                          </a:rPr>
                          <m:t>𝑄</m:t>
                        </m:r>
                      </m:e>
                      <m:sup>
                        <m:r>
                          <a:rPr lang="en-AU" sz="2000" b="0" i="1" smtClean="0">
                            <a:latin typeface="Cambria Math" panose="02040503050406030204" pitchFamily="18" charset="0"/>
                          </a:rPr>
                          <m:t>2</m:t>
                        </m:r>
                      </m:sup>
                    </m:sSup>
                    <m:r>
                      <a:rPr lang="en-AU" sz="2000" b="0" i="1" smtClean="0">
                        <a:latin typeface="Cambria Math" panose="02040503050406030204" pitchFamily="18" charset="0"/>
                      </a:rPr>
                      <m:t>)</m:t>
                    </m:r>
                  </m:oMath>
                </a14:m>
                <a:r>
                  <a:rPr lang="en-AU" sz="2000" dirty="0"/>
                  <a:t> spin distribution form factor</a:t>
                </a:r>
              </a:p>
              <a:p>
                <a:pPr/>
                <a14:m>
                  <m:oMathPara xmlns:m="http://schemas.openxmlformats.org/officeDocument/2006/math">
                    <m:oMath>
                      <m:r>
                        <a:rPr lang="en-AU" sz="2000" b="0" i="1" smtClean="0">
                          <a:latin typeface="Cambria Math" panose="02040503050406030204" pitchFamily="18" charset="0"/>
                        </a:rPr>
                        <m:t>𝐽</m:t>
                      </m:r>
                      <m:d>
                        <m:dPr>
                          <m:ctrlPr>
                            <a:rPr lang="en-AU" sz="2000" b="0" i="1" smtClean="0">
                              <a:latin typeface="Cambria Math" panose="02040503050406030204" pitchFamily="18" charset="0"/>
                            </a:rPr>
                          </m:ctrlPr>
                        </m:dPr>
                        <m:e>
                          <m:sSup>
                            <m:sSupPr>
                              <m:ctrlPr>
                                <a:rPr lang="en-AU" sz="2000" b="0" i="1" smtClean="0">
                                  <a:latin typeface="Cambria Math" panose="02040503050406030204" pitchFamily="18" charset="0"/>
                                </a:rPr>
                              </m:ctrlPr>
                            </m:sSupPr>
                            <m:e>
                              <m:r>
                                <a:rPr lang="en-AU" sz="2000" b="0" i="1" smtClean="0">
                                  <a:latin typeface="Cambria Math" panose="02040503050406030204" pitchFamily="18" charset="0"/>
                                </a:rPr>
                                <m:t>𝑄</m:t>
                              </m:r>
                            </m:e>
                            <m:sup>
                              <m:r>
                                <a:rPr lang="en-AU" sz="2000" b="0" i="1" smtClean="0">
                                  <a:latin typeface="Cambria Math" panose="02040503050406030204" pitchFamily="18" charset="0"/>
                                </a:rPr>
                                <m:t>2</m:t>
                              </m:r>
                            </m:sup>
                          </m:sSup>
                          <m:r>
                            <a:rPr lang="en-AU" sz="2000" b="0" i="1" smtClean="0">
                              <a:latin typeface="Cambria Math" panose="02040503050406030204" pitchFamily="18" charset="0"/>
                            </a:rPr>
                            <m:t>=0</m:t>
                          </m:r>
                        </m:e>
                      </m:d>
                      <m:r>
                        <a:rPr lang="en-AU" sz="2000" b="0" i="1" smtClean="0">
                          <a:latin typeface="Cambria Math" panose="02040503050406030204" pitchFamily="18" charset="0"/>
                        </a:rPr>
                        <m:t>=1/2</m:t>
                      </m:r>
                    </m:oMath>
                  </m:oMathPara>
                </a14:m>
                <a:endParaRPr lang="en-AU" sz="2000" dirty="0"/>
              </a:p>
              <a:p>
                <a:pPr marL="285750" indent="-285750">
                  <a:buFont typeface="Arial" panose="020B0604020202020204" pitchFamily="34" charset="0"/>
                  <a:buChar char="•"/>
                </a:pPr>
                <a14:m>
                  <m:oMath xmlns:m="http://schemas.openxmlformats.org/officeDocument/2006/math">
                    <m:r>
                      <a:rPr lang="en-AU" sz="2000" b="0" i="1" smtClean="0">
                        <a:latin typeface="Cambria Math" panose="02040503050406030204" pitchFamily="18" charset="0"/>
                      </a:rPr>
                      <m:t>𝐷</m:t>
                    </m:r>
                    <m:r>
                      <a:rPr lang="en-AU" sz="2000" b="0" i="1" smtClean="0">
                        <a:latin typeface="Cambria Math" panose="02040503050406030204" pitchFamily="18" charset="0"/>
                      </a:rPr>
                      <m:t>(</m:t>
                    </m:r>
                    <m:sSup>
                      <m:sSupPr>
                        <m:ctrlPr>
                          <a:rPr lang="en-AU" sz="2000" b="0" i="1" smtClean="0">
                            <a:latin typeface="Cambria Math" panose="02040503050406030204" pitchFamily="18" charset="0"/>
                          </a:rPr>
                        </m:ctrlPr>
                      </m:sSupPr>
                      <m:e>
                        <m:r>
                          <a:rPr lang="en-AU" sz="2000" b="0" i="1" smtClean="0">
                            <a:latin typeface="Cambria Math" panose="02040503050406030204" pitchFamily="18" charset="0"/>
                          </a:rPr>
                          <m:t>𝑄</m:t>
                        </m:r>
                      </m:e>
                      <m:sup>
                        <m:r>
                          <a:rPr lang="en-AU" sz="2000" b="0" i="1" smtClean="0">
                            <a:latin typeface="Cambria Math" panose="02040503050406030204" pitchFamily="18" charset="0"/>
                          </a:rPr>
                          <m:t>2</m:t>
                        </m:r>
                      </m:sup>
                    </m:sSup>
                    <m:r>
                      <a:rPr lang="en-AU" sz="2000" b="0" i="1" smtClean="0">
                        <a:latin typeface="Cambria Math" panose="02040503050406030204" pitchFamily="18" charset="0"/>
                      </a:rPr>
                      <m:t>)</m:t>
                    </m:r>
                  </m:oMath>
                </a14:m>
                <a:r>
                  <a:rPr lang="en-AU" sz="2000" dirty="0"/>
                  <a:t> pressure distribution form factor</a:t>
                </a:r>
              </a:p>
              <a:p>
                <a:pPr/>
                <a14:m>
                  <m:oMathPara xmlns:m="http://schemas.openxmlformats.org/officeDocument/2006/math">
                    <m:oMath>
                      <m:r>
                        <a:rPr lang="en-AU" sz="2000" b="0" i="1" smtClean="0">
                          <a:latin typeface="Cambria Math" panose="02040503050406030204" pitchFamily="18" charset="0"/>
                        </a:rPr>
                        <m:t>𝐷</m:t>
                      </m:r>
                      <m:d>
                        <m:dPr>
                          <m:ctrlPr>
                            <a:rPr lang="en-AU" sz="2000" b="0" i="1" smtClean="0">
                              <a:latin typeface="Cambria Math" panose="02040503050406030204" pitchFamily="18" charset="0"/>
                            </a:rPr>
                          </m:ctrlPr>
                        </m:dPr>
                        <m:e>
                          <m:sSup>
                            <m:sSupPr>
                              <m:ctrlPr>
                                <a:rPr lang="en-AU" sz="2000" b="0" i="1" smtClean="0">
                                  <a:latin typeface="Cambria Math" panose="02040503050406030204" pitchFamily="18" charset="0"/>
                                </a:rPr>
                              </m:ctrlPr>
                            </m:sSupPr>
                            <m:e>
                              <m:r>
                                <a:rPr lang="en-AU" sz="2000" b="0" i="1" smtClean="0">
                                  <a:latin typeface="Cambria Math" panose="02040503050406030204" pitchFamily="18" charset="0"/>
                                </a:rPr>
                                <m:t>𝑄</m:t>
                              </m:r>
                            </m:e>
                            <m:sup>
                              <m:r>
                                <a:rPr lang="en-AU" sz="2000" b="0" i="1" smtClean="0">
                                  <a:latin typeface="Cambria Math" panose="02040503050406030204" pitchFamily="18" charset="0"/>
                                </a:rPr>
                                <m:t>2</m:t>
                              </m:r>
                            </m:sup>
                          </m:sSup>
                          <m:r>
                            <a:rPr lang="en-AU" sz="2000" b="0" i="1" smtClean="0">
                              <a:latin typeface="Cambria Math" panose="02040503050406030204" pitchFamily="18" charset="0"/>
                            </a:rPr>
                            <m:t>=0</m:t>
                          </m:r>
                        </m:e>
                      </m:d>
                      <m:r>
                        <a:rPr lang="en-AU" sz="2000" b="0" i="1" smtClean="0">
                          <a:latin typeface="Cambria Math" panose="02040503050406030204" pitchFamily="18" charset="0"/>
                        </a:rPr>
                        <m:t>=?</m:t>
                      </m:r>
                    </m:oMath>
                  </m:oMathPara>
                </a14:m>
                <a:endParaRPr lang="en-AU" sz="2000" dirty="0"/>
              </a:p>
              <a:p>
                <a:pPr marL="285750" indent="-285750">
                  <a:buFont typeface="Arial" panose="020B0604020202020204" pitchFamily="34" charset="0"/>
                  <a:buChar char="•"/>
                </a:pPr>
                <a:endParaRPr lang="en-AU" dirty="0"/>
              </a:p>
            </p:txBody>
          </p:sp>
        </mc:Choice>
        <mc:Fallback xmlns="">
          <p:sp>
            <p:nvSpPr>
              <p:cNvPr id="11" name="TextBox 10">
                <a:extLst>
                  <a:ext uri="{FF2B5EF4-FFF2-40B4-BE49-F238E27FC236}">
                    <a16:creationId xmlns:a16="http://schemas.microsoft.com/office/drawing/2014/main" id="{C2421B29-D70A-75C8-6184-8DA364F0E452}"/>
                  </a:ext>
                </a:extLst>
              </p:cNvPr>
              <p:cNvSpPr txBox="1">
                <a:spLocks noRot="1" noChangeAspect="1" noMove="1" noResize="1" noEditPoints="1" noAdjustHandles="1" noChangeArrowheads="1" noChangeShapeType="1" noTextEdit="1"/>
              </p:cNvSpPr>
              <p:nvPr/>
            </p:nvSpPr>
            <p:spPr>
              <a:xfrm>
                <a:off x="7488941" y="3492984"/>
                <a:ext cx="4631268" cy="2215991"/>
              </a:xfrm>
              <a:prstGeom prst="rect">
                <a:avLst/>
              </a:prstGeom>
              <a:blipFill>
                <a:blip r:embed="rId4"/>
                <a:stretch>
                  <a:fillRect l="-1186" t="-1648" r="-1054"/>
                </a:stretch>
              </a:blipFill>
            </p:spPr>
            <p:txBody>
              <a:bodyPr/>
              <a:lstStyle/>
              <a:p>
                <a:r>
                  <a:rPr lang="en-AU">
                    <a:noFill/>
                  </a:rPr>
                  <a:t> </a:t>
                </a:r>
              </a:p>
            </p:txBody>
          </p:sp>
        </mc:Fallback>
      </mc:AlternateContent>
      <p:cxnSp>
        <p:nvCxnSpPr>
          <p:cNvPr id="13" name="Straight Arrow Connector 12">
            <a:extLst>
              <a:ext uri="{FF2B5EF4-FFF2-40B4-BE49-F238E27FC236}">
                <a16:creationId xmlns:a16="http://schemas.microsoft.com/office/drawing/2014/main" id="{D8AAAE04-43BD-A86F-9E97-99ED8F014A03}"/>
              </a:ext>
            </a:extLst>
          </p:cNvPr>
          <p:cNvCxnSpPr>
            <a:cxnSpLocks/>
          </p:cNvCxnSpPr>
          <p:nvPr/>
        </p:nvCxnSpPr>
        <p:spPr bwMode="auto">
          <a:xfrm flipV="1">
            <a:off x="5943600" y="5031969"/>
            <a:ext cx="1828800" cy="389622"/>
          </a:xfrm>
          <a:prstGeom prst="straightConnector1">
            <a:avLst/>
          </a:prstGeom>
          <a:ln w="19050">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F5E86A3-D99B-BB07-7BAC-B0FF9334C9E0}"/>
              </a:ext>
            </a:extLst>
          </p:cNvPr>
          <p:cNvSpPr txBox="1"/>
          <p:nvPr/>
        </p:nvSpPr>
        <p:spPr>
          <a:xfrm>
            <a:off x="498758" y="5323717"/>
            <a:ext cx="6990183" cy="461665"/>
          </a:xfrm>
          <a:prstGeom prst="rect">
            <a:avLst/>
          </a:prstGeom>
          <a:noFill/>
        </p:spPr>
        <p:txBody>
          <a:bodyPr wrap="none" rtlCol="0">
            <a:spAutoFit/>
          </a:bodyPr>
          <a:lstStyle/>
          <a:p>
            <a:r>
              <a:rPr lang="en-AU" sz="2400" dirty="0"/>
              <a:t>Last unknown/unmeasured global property of nucleon</a:t>
            </a:r>
          </a:p>
        </p:txBody>
      </p:sp>
      <p:sp>
        <p:nvSpPr>
          <p:cNvPr id="7" name="TextBox 6">
            <a:extLst>
              <a:ext uri="{FF2B5EF4-FFF2-40B4-BE49-F238E27FC236}">
                <a16:creationId xmlns:a16="http://schemas.microsoft.com/office/drawing/2014/main" id="{973FC861-5D3E-03E6-1BA0-80B7D1E39C1C}"/>
              </a:ext>
            </a:extLst>
          </p:cNvPr>
          <p:cNvSpPr txBox="1"/>
          <p:nvPr/>
        </p:nvSpPr>
        <p:spPr>
          <a:xfrm>
            <a:off x="528575" y="5844032"/>
            <a:ext cx="5604711" cy="738664"/>
          </a:xfrm>
          <a:prstGeom prst="rect">
            <a:avLst/>
          </a:prstGeom>
          <a:noFill/>
        </p:spPr>
        <p:txBody>
          <a:bodyPr wrap="square" rtlCol="0">
            <a:spAutoFit/>
          </a:bodyPr>
          <a:lstStyle/>
          <a:p>
            <a:pPr marL="0" indent="0" algn="l" rtl="0">
              <a:spcBef>
                <a:spcPts val="450"/>
              </a:spcBef>
            </a:pPr>
            <a:r>
              <a:rPr lang="en-AU" sz="1200" b="0" i="1" dirty="0">
                <a:solidFill>
                  <a:srgbClr val="212121"/>
                </a:solidFill>
                <a:effectLst/>
              </a:rPr>
              <a:t>Nucleon Gravitational Form Factors</a:t>
            </a:r>
            <a:r>
              <a:rPr lang="en-AU" sz="1200" b="0" i="0" dirty="0">
                <a:solidFill>
                  <a:srgbClr val="212121"/>
                </a:solidFill>
                <a:effectLst/>
              </a:rPr>
              <a:t>, Z.-Q. Yao (</a:t>
            </a:r>
            <a:r>
              <a:rPr lang="ja-JP" altLang="en-US" sz="1200" b="0" i="0" dirty="0">
                <a:solidFill>
                  <a:srgbClr val="212121"/>
                </a:solidFill>
                <a:effectLst/>
              </a:rPr>
              <a:t>姚照千</a:t>
            </a:r>
            <a:r>
              <a:rPr lang="en-US" altLang="ja-JP" sz="1200" b="0" i="0" dirty="0">
                <a:solidFill>
                  <a:srgbClr val="212121"/>
                </a:solidFill>
                <a:effectLst/>
              </a:rPr>
              <a:t>) </a:t>
            </a:r>
            <a:r>
              <a:rPr lang="en-US" altLang="ja-JP" sz="1200" b="0" i="1" dirty="0">
                <a:solidFill>
                  <a:srgbClr val="212121"/>
                </a:solidFill>
                <a:effectLst/>
              </a:rPr>
              <a:t>et al</a:t>
            </a:r>
            <a:r>
              <a:rPr lang="en-US" altLang="ja-JP" sz="1200" b="0" i="0" dirty="0">
                <a:solidFill>
                  <a:srgbClr val="212121"/>
                </a:solidFill>
                <a:effectLst/>
              </a:rPr>
              <a:t>.</a:t>
            </a:r>
            <a:r>
              <a:rPr lang="en-AU" sz="1200" b="0" i="0" dirty="0">
                <a:solidFill>
                  <a:srgbClr val="212121"/>
                </a:solidFill>
                <a:effectLst/>
              </a:rPr>
              <a:t>, </a:t>
            </a:r>
            <a:r>
              <a:rPr lang="en-AU" sz="1200" b="0" i="0" u="sng" strike="noStrike" dirty="0">
                <a:solidFill>
                  <a:srgbClr val="212121"/>
                </a:solidFill>
                <a:effectLst/>
                <a:hlinkClick r:id="rId5"/>
              </a:rPr>
              <a:t>e-Print: 2409.15547 [hep-</a:t>
            </a:r>
            <a:r>
              <a:rPr lang="en-AU" sz="1200" b="0" i="0" u="sng" strike="noStrike" dirty="0" err="1">
                <a:solidFill>
                  <a:srgbClr val="212121"/>
                </a:solidFill>
                <a:effectLst/>
                <a:hlinkClick r:id="rId5"/>
              </a:rPr>
              <a:t>ph</a:t>
            </a:r>
            <a:r>
              <a:rPr lang="en-AU" sz="1200" b="0" i="0" u="sng" strike="noStrike" dirty="0">
                <a:solidFill>
                  <a:srgbClr val="212121"/>
                </a:solidFill>
                <a:effectLst/>
                <a:hlinkClick r:id="rId5"/>
              </a:rPr>
              <a:t>]</a:t>
            </a:r>
            <a:r>
              <a:rPr lang="en-AU" sz="1200" b="0" i="0" dirty="0">
                <a:solidFill>
                  <a:srgbClr val="212121"/>
                </a:solidFill>
                <a:effectLst/>
              </a:rPr>
              <a:t>, </a:t>
            </a:r>
            <a:r>
              <a:rPr lang="en-AU" sz="1200" b="0" i="0" u="sng" strike="noStrike" dirty="0">
                <a:solidFill>
                  <a:srgbClr val="212121"/>
                </a:solidFill>
                <a:effectLst/>
                <a:hlinkClick r:id="rId6"/>
              </a:rPr>
              <a:t>Eur. Phys. J. A </a:t>
            </a:r>
            <a:r>
              <a:rPr lang="en-AU" sz="1200" b="1" i="0" u="sng" strike="noStrike" dirty="0">
                <a:solidFill>
                  <a:srgbClr val="212121"/>
                </a:solidFill>
                <a:effectLst/>
                <a:hlinkClick r:id="rId6"/>
              </a:rPr>
              <a:t>61</a:t>
            </a:r>
            <a:r>
              <a:rPr lang="en-AU" sz="1200" b="0" i="0" u="sng" strike="noStrike" dirty="0">
                <a:solidFill>
                  <a:srgbClr val="212121"/>
                </a:solidFill>
                <a:effectLst/>
                <a:hlinkClick r:id="rId6"/>
              </a:rPr>
              <a:t> (2025) 92/1-13</a:t>
            </a:r>
            <a:endParaRPr lang="en-AU" sz="1200" b="0" i="0" dirty="0">
              <a:solidFill>
                <a:srgbClr val="212121"/>
              </a:solidFill>
              <a:effectLst/>
            </a:endParaRPr>
          </a:p>
          <a:p>
            <a:endParaRPr lang="en-AU" dirty="0"/>
          </a:p>
        </p:txBody>
      </p:sp>
    </p:spTree>
    <p:extLst>
      <p:ext uri="{BB962C8B-B14F-4D97-AF65-F5344CB8AC3E}">
        <p14:creationId xmlns:p14="http://schemas.microsoft.com/office/powerpoint/2010/main" val="1252780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par>
                                <p:cTn id="11" presetID="53" presetClass="entr" presetSubtype="16"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animEffect transition="in" filter="fade">
                                      <p:cBhvr>
                                        <p:cTn id="20" dur="500"/>
                                        <p:tgtEl>
                                          <p:spTgt spid="14"/>
                                        </p:tgtEl>
                                      </p:cBhvr>
                                    </p:animEffect>
                                  </p:childTnLst>
                                </p:cTn>
                              </p:par>
                              <p:par>
                                <p:cTn id="21" presetID="53" presetClass="entr" presetSubtype="16"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diagram of a graph&#10;&#10;Description automatically generated with medium confidence">
            <a:extLst>
              <a:ext uri="{FF2B5EF4-FFF2-40B4-BE49-F238E27FC236}">
                <a16:creationId xmlns:a16="http://schemas.microsoft.com/office/drawing/2014/main" id="{E50815BF-781F-A712-5887-3B671F7525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0" y="152400"/>
            <a:ext cx="2927753" cy="6535738"/>
          </a:xfrm>
          <a:prstGeom prst="rect">
            <a:avLst/>
          </a:prstGeom>
        </p:spPr>
      </p:pic>
      <p:sp>
        <p:nvSpPr>
          <p:cNvPr id="2" name="Title 1">
            <a:extLst>
              <a:ext uri="{FF2B5EF4-FFF2-40B4-BE49-F238E27FC236}">
                <a16:creationId xmlns:a16="http://schemas.microsoft.com/office/drawing/2014/main" id="{FFC472F7-CDC9-381E-F4B0-407960016856}"/>
              </a:ext>
            </a:extLst>
          </p:cNvPr>
          <p:cNvSpPr>
            <a:spLocks noGrp="1"/>
          </p:cNvSpPr>
          <p:nvPr>
            <p:ph type="title"/>
          </p:nvPr>
        </p:nvSpPr>
        <p:spPr/>
        <p:txBody>
          <a:bodyPr/>
          <a:lstStyle/>
          <a:p>
            <a:r>
              <a:rPr lang="en-AU" dirty="0"/>
              <a:t>Predicted GFFs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0C19741-FC29-D550-ECA2-A1DBBBEC64C1}"/>
                  </a:ext>
                </a:extLst>
              </p:cNvPr>
              <p:cNvSpPr>
                <a:spLocks noGrp="1"/>
              </p:cNvSpPr>
              <p:nvPr>
                <p:ph idx="1"/>
              </p:nvPr>
            </p:nvSpPr>
            <p:spPr>
              <a:xfrm>
                <a:off x="381000" y="1265237"/>
                <a:ext cx="7772400" cy="4525963"/>
              </a:xfrm>
            </p:spPr>
            <p:txBody>
              <a:bodyPr/>
              <a:lstStyle/>
              <a:p>
                <a:r>
                  <a:rPr lang="en-AU" dirty="0"/>
                  <a:t>Solid curves … CSM predictions</a:t>
                </a:r>
              </a:p>
              <a:p>
                <a:r>
                  <a:rPr lang="en-AU" dirty="0"/>
                  <a:t>Points </a:t>
                </a:r>
                <a:r>
                  <a:rPr lang="en-AU" dirty="0" err="1"/>
                  <a:t>lQCD</a:t>
                </a:r>
                <a:r>
                  <a:rPr lang="en-AU" dirty="0"/>
                  <a:t> results [Hackett:2023rif]</a:t>
                </a:r>
              </a:p>
              <a:p>
                <a:pPr lvl="1"/>
                <a:r>
                  <a:rPr lang="en-AU" sz="2200" dirty="0"/>
                  <a:t>Agreement within (large) lattice uncertainties</a:t>
                </a:r>
              </a:p>
              <a:p>
                <a:r>
                  <a:rPr lang="en-AU" dirty="0"/>
                  <a:t>Symmetry-preserving character of CSM analysis is evident in values of </a:t>
                </a:r>
              </a:p>
              <a:p>
                <a:pPr lvl="1"/>
                <a14:m>
                  <m:oMath xmlns:m="http://schemas.openxmlformats.org/officeDocument/2006/math">
                    <m:r>
                      <a:rPr lang="en-AU" sz="2200" b="0" i="1" smtClean="0">
                        <a:latin typeface="Cambria Math" panose="02040503050406030204" pitchFamily="18" charset="0"/>
                      </a:rPr>
                      <m:t>𝐴</m:t>
                    </m:r>
                    <m:d>
                      <m:dPr>
                        <m:ctrlPr>
                          <a:rPr lang="en-AU" sz="2200" b="0" i="1" smtClean="0">
                            <a:latin typeface="Cambria Math" panose="02040503050406030204" pitchFamily="18" charset="0"/>
                          </a:rPr>
                        </m:ctrlPr>
                      </m:dPr>
                      <m:e>
                        <m:r>
                          <a:rPr lang="en-AU" sz="2200" b="0" i="1" smtClean="0">
                            <a:latin typeface="Cambria Math" panose="02040503050406030204" pitchFamily="18" charset="0"/>
                          </a:rPr>
                          <m:t>0</m:t>
                        </m:r>
                      </m:e>
                    </m:d>
                    <m:r>
                      <a:rPr lang="en-AU" sz="2200" b="0" i="1" smtClean="0">
                        <a:latin typeface="Cambria Math" panose="02040503050406030204" pitchFamily="18" charset="0"/>
                      </a:rPr>
                      <m:t>=1</m:t>
                    </m:r>
                  </m:oMath>
                </a14:m>
                <a:endParaRPr lang="en-AU" sz="2200" b="0" i="1" dirty="0">
                  <a:latin typeface="Cambria Math" panose="02040503050406030204" pitchFamily="18" charset="0"/>
                </a:endParaRPr>
              </a:p>
              <a:p>
                <a:pPr lvl="1"/>
                <a14:m>
                  <m:oMath xmlns:m="http://schemas.openxmlformats.org/officeDocument/2006/math">
                    <m:r>
                      <a:rPr lang="en-AU" sz="2200" b="0" i="1" smtClean="0">
                        <a:latin typeface="Cambria Math" panose="02040503050406030204" pitchFamily="18" charset="0"/>
                      </a:rPr>
                      <m:t>𝐽</m:t>
                    </m:r>
                    <m:d>
                      <m:dPr>
                        <m:ctrlPr>
                          <a:rPr lang="en-AU" sz="2200" i="1">
                            <a:latin typeface="Cambria Math" panose="02040503050406030204" pitchFamily="18" charset="0"/>
                          </a:rPr>
                        </m:ctrlPr>
                      </m:dPr>
                      <m:e>
                        <m:r>
                          <a:rPr lang="en-AU" sz="2200" i="1">
                            <a:latin typeface="Cambria Math" panose="02040503050406030204" pitchFamily="18" charset="0"/>
                          </a:rPr>
                          <m:t>0</m:t>
                        </m:r>
                      </m:e>
                    </m:d>
                    <m:r>
                      <a:rPr lang="en-AU" sz="2200" i="1">
                        <a:latin typeface="Cambria Math" panose="02040503050406030204" pitchFamily="18" charset="0"/>
                      </a:rPr>
                      <m:t>=1</m:t>
                    </m:r>
                    <m:r>
                      <a:rPr lang="en-AU" sz="2200" b="0" i="1" smtClean="0">
                        <a:latin typeface="Cambria Math" panose="02040503050406030204" pitchFamily="18" charset="0"/>
                      </a:rPr>
                      <m:t>/2</m:t>
                    </m:r>
                  </m:oMath>
                </a14:m>
                <a:endParaRPr lang="en-AU" sz="2200" dirty="0"/>
              </a:p>
              <a:p>
                <a:r>
                  <a:rPr lang="en-AU" dirty="0"/>
                  <a:t>With </a:t>
                </a:r>
                <a14:m>
                  <m:oMath xmlns:m="http://schemas.openxmlformats.org/officeDocument/2006/math">
                    <m:r>
                      <a:rPr lang="en-AU" b="0" i="1" smtClean="0">
                        <a:latin typeface="Cambria Math" panose="02040503050406030204" pitchFamily="18" charset="0"/>
                      </a:rPr>
                      <m:t>𝐽</m:t>
                    </m:r>
                    <m:d>
                      <m:dPr>
                        <m:ctrlPr>
                          <a:rPr lang="en-AU" i="1">
                            <a:latin typeface="Cambria Math" panose="02040503050406030204" pitchFamily="18" charset="0"/>
                          </a:rPr>
                        </m:ctrlPr>
                      </m:dPr>
                      <m:e>
                        <m:r>
                          <a:rPr lang="en-AU" i="1">
                            <a:latin typeface="Cambria Math" panose="02040503050406030204" pitchFamily="18" charset="0"/>
                          </a:rPr>
                          <m:t>0</m:t>
                        </m:r>
                      </m:e>
                    </m:d>
                    <m:r>
                      <a:rPr lang="en-AU" i="1">
                        <a:latin typeface="Cambria Math" panose="02040503050406030204" pitchFamily="18" charset="0"/>
                      </a:rPr>
                      <m:t>=1</m:t>
                    </m:r>
                    <m:r>
                      <a:rPr lang="en-AU" b="0" i="1" smtClean="0">
                        <a:latin typeface="Cambria Math" panose="02040503050406030204" pitchFamily="18" charset="0"/>
                      </a:rPr>
                      <m:t>/2</m:t>
                    </m:r>
                  </m:oMath>
                </a14:m>
                <a:r>
                  <a:rPr lang="en-AU" dirty="0"/>
                  <a:t>, confirm that the anomalous gravitomagnetic moment of a spin-</a:t>
                </a:r>
                <a14:m>
                  <m:oMath xmlns:m="http://schemas.openxmlformats.org/officeDocument/2006/math">
                    <m:r>
                      <a:rPr lang="en-AU" b="0" i="1" smtClean="0">
                        <a:latin typeface="Cambria Math" panose="02040503050406030204" pitchFamily="18" charset="0"/>
                      </a:rPr>
                      <m:t>1/2</m:t>
                    </m:r>
                  </m:oMath>
                </a14:m>
                <a:r>
                  <a:rPr lang="en-AU" dirty="0"/>
                  <a:t> system is zero [Kobzarev:1962wt, Teryaev:1999su, Brodsky:2000ii].  </a:t>
                </a:r>
              </a:p>
              <a:p>
                <a:r>
                  <a:rPr lang="en-AU" sz="2400" i="1" dirty="0">
                    <a:ln w="0"/>
                    <a:solidFill>
                      <a:srgbClr val="FF0000"/>
                    </a:solidFill>
                    <a:effectLst>
                      <a:outerShdw blurRad="38100" dist="25400" dir="5400000" algn="ctr" rotWithShape="0">
                        <a:srgbClr val="6E747A">
                          <a:alpha val="43000"/>
                        </a:srgbClr>
                      </a:outerShdw>
                    </a:effectLst>
                  </a:rPr>
                  <a:t>nucleon “D-term” … prediction </a:t>
                </a:r>
                <a14:m>
                  <m:oMath xmlns:m="http://schemas.openxmlformats.org/officeDocument/2006/math">
                    <m:r>
                      <a:rPr lang="en-AU"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𝐷</m:t>
                    </m:r>
                    <m:d>
                      <m:dPr>
                        <m:ctrlPr>
                          <a:rPr lang="en-AU"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ctrlPr>
                      </m:dPr>
                      <m:e>
                        <m:r>
                          <a:rPr lang="en-AU"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0</m:t>
                        </m:r>
                      </m:e>
                    </m:d>
                    <m:r>
                      <a:rPr lang="en-AU" sz="24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=−3.11(1) </m:t>
                    </m:r>
                  </m:oMath>
                </a14:m>
                <a:endParaRPr lang="en-AU" sz="2400" i="1" dirty="0">
                  <a:ln w="0"/>
                  <a:solidFill>
                    <a:srgbClr val="FF0000"/>
                  </a:solidFill>
                  <a:effectLst>
                    <a:outerShdw blurRad="38100" dist="25400" dir="5400000" algn="ctr" rotWithShape="0">
                      <a:srgbClr val="6E747A">
                        <a:alpha val="43000"/>
                      </a:srgbClr>
                    </a:outerShdw>
                  </a:effectLst>
                </a:endParaRPr>
              </a:p>
              <a:p>
                <a:pPr marL="0" indent="0">
                  <a:buNone/>
                </a:pPr>
                <a:r>
                  <a:rPr lang="en-AU" sz="2400" i="1" dirty="0">
                    <a:ln w="0"/>
                    <a:solidFill>
                      <a:srgbClr val="FF0000"/>
                    </a:solidFill>
                    <a:effectLst>
                      <a:outerShdw blurRad="38100" dist="25400" dir="5400000" algn="ctr" rotWithShape="0">
                        <a:srgbClr val="6E747A">
                          <a:alpha val="43000"/>
                        </a:srgbClr>
                      </a:outerShdw>
                    </a:effectLst>
                  </a:rPr>
                  <a:t>         analogue for pion is symmetry constrained </a:t>
                </a:r>
                <a14:m>
                  <m:oMath xmlns:m="http://schemas.openxmlformats.org/officeDocument/2006/math">
                    <m:sSub>
                      <m:sSubPr>
                        <m:ctrlPr>
                          <a:rPr lang="en-AU"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ctrlPr>
                      </m:sSubPr>
                      <m:e>
                        <m:r>
                          <a:rPr lang="en-AU"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𝐷</m:t>
                        </m:r>
                      </m:e>
                      <m:sub>
                        <m:r>
                          <a:rPr lang="en-AU"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𝜋</m:t>
                        </m:r>
                      </m:sub>
                    </m:sSub>
                    <m:d>
                      <m:dPr>
                        <m:ctrlPr>
                          <a:rPr lang="en-AU"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ctrlPr>
                      </m:dPr>
                      <m:e>
                        <m:r>
                          <a:rPr lang="en-AU"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0</m:t>
                        </m:r>
                      </m:e>
                    </m:d>
                    <m:r>
                      <a:rPr lang="en-AU" sz="2400" i="1">
                        <a:ln w="0"/>
                        <a:solidFill>
                          <a:srgbClr val="FF0000"/>
                        </a:solidFill>
                        <a:effectLst>
                          <a:outerShdw blurRad="38100" dist="25400" dir="5400000" algn="ctr" rotWithShape="0">
                            <a:srgbClr val="6E747A">
                              <a:alpha val="43000"/>
                            </a:srgbClr>
                          </a:outerShdw>
                        </a:effectLst>
                        <a:latin typeface="Cambria Math" panose="02040503050406030204" pitchFamily="18" charset="0"/>
                      </a:rPr>
                      <m:t>≈−1</m:t>
                    </m:r>
                  </m:oMath>
                </a14:m>
                <a:endParaRPr lang="en-AU" sz="2400" i="1" dirty="0">
                  <a:ln w="0"/>
                  <a:solidFill>
                    <a:srgbClr val="FF0000"/>
                  </a:solidFill>
                  <a:effectLst>
                    <a:outerShdw blurRad="38100" dist="25400" dir="5400000" algn="ctr" rotWithShape="0">
                      <a:srgbClr val="6E747A">
                        <a:alpha val="43000"/>
                      </a:srgbClr>
                    </a:outerShdw>
                  </a:effectLst>
                </a:endParaRPr>
              </a:p>
              <a:p>
                <a:endParaRPr lang="en-AU" dirty="0"/>
              </a:p>
              <a:p>
                <a:pPr marL="0" indent="0">
                  <a:buNone/>
                </a:pPr>
                <a:r>
                  <a:rPr lang="en-AU" dirty="0"/>
                  <a:t> </a:t>
                </a:r>
              </a:p>
            </p:txBody>
          </p:sp>
        </mc:Choice>
        <mc:Fallback xmlns="">
          <p:sp>
            <p:nvSpPr>
              <p:cNvPr id="3" name="Content Placeholder 2">
                <a:extLst>
                  <a:ext uri="{FF2B5EF4-FFF2-40B4-BE49-F238E27FC236}">
                    <a16:creationId xmlns:a16="http://schemas.microsoft.com/office/drawing/2014/main" id="{10C19741-FC29-D550-ECA2-A1DBBBEC64C1}"/>
                  </a:ext>
                </a:extLst>
              </p:cNvPr>
              <p:cNvSpPr>
                <a:spLocks noGrp="1" noRot="1" noChangeAspect="1" noMove="1" noResize="1" noEditPoints="1" noAdjustHandles="1" noChangeArrowheads="1" noChangeShapeType="1" noTextEdit="1"/>
              </p:cNvSpPr>
              <p:nvPr>
                <p:ph idx="1"/>
              </p:nvPr>
            </p:nvSpPr>
            <p:spPr>
              <a:xfrm>
                <a:off x="381000" y="1265237"/>
                <a:ext cx="7772400" cy="4525963"/>
              </a:xfrm>
              <a:blipFill>
                <a:blip r:embed="rId3"/>
                <a:stretch>
                  <a:fillRect l="-1468" t="-838" r="-163" b="-2458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59580C1B-658D-DC10-1FCB-6CC09762D053}"/>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9CAA6BFF-09F9-2DC0-28A6-218AFB58A726}"/>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E0382BC7-F443-3594-B1EF-4142827EF90A}"/>
              </a:ext>
            </a:extLst>
          </p:cNvPr>
          <p:cNvSpPr>
            <a:spLocks noGrp="1"/>
          </p:cNvSpPr>
          <p:nvPr>
            <p:ph type="sldNum" sz="quarter" idx="12"/>
          </p:nvPr>
        </p:nvSpPr>
        <p:spPr/>
        <p:txBody>
          <a:bodyPr/>
          <a:lstStyle/>
          <a:p>
            <a:fld id="{87034D8C-3CB4-402A-BC46-2AB14C0FE90A}" type="slidenum">
              <a:rPr lang="en-US" smtClean="0"/>
              <a:pPr/>
              <a:t>19</a:t>
            </a:fld>
            <a:endParaRPr lang="en-US"/>
          </a:p>
        </p:txBody>
      </p:sp>
    </p:spTree>
    <p:extLst>
      <p:ext uri="{BB962C8B-B14F-4D97-AF65-F5344CB8AC3E}">
        <p14:creationId xmlns:p14="http://schemas.microsoft.com/office/powerpoint/2010/main" val="2351151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down)">
                                      <p:cBhvr>
                                        <p:cTn id="12" dur="500"/>
                                        <p:tgtEl>
                                          <p:spTgt spid="3">
                                            <p:txEl>
                                              <p:pRg st="4" end="4"/>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wipe(down)">
                                      <p:cBhvr>
                                        <p:cTn id="15" dur="500"/>
                                        <p:tgtEl>
                                          <p:spTgt spid="3">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1000"/>
                                        <p:tgtEl>
                                          <p:spTgt spid="3">
                                            <p:txEl>
                                              <p:pRg st="6" end="6"/>
                                            </p:txEl>
                                          </p:spTgt>
                                        </p:tgtEl>
                                      </p:cBhvr>
                                    </p:animEffect>
                                    <p:anim calcmode="lin" valueType="num">
                                      <p:cBhvr>
                                        <p:cTn id="2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edge">
                                      <p:cBhvr>
                                        <p:cTn id="27" dur="20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blinds(horizontal)">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C67F35D-0080-C557-1A54-A2C71F1B56E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48913" y="1346361"/>
            <a:ext cx="4544121" cy="3984259"/>
          </a:xfrm>
          <a:prstGeom prst="rect">
            <a:avLst/>
          </a:prstGeom>
        </p:spPr>
      </p:pic>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4CD8735-7BCA-0DCA-08F4-A59C34D8C5BC}"/>
                  </a:ext>
                </a:extLst>
              </p:cNvPr>
              <p:cNvSpPr>
                <a:spLocks noGrp="1"/>
              </p:cNvSpPr>
              <p:nvPr>
                <p:ph type="title"/>
              </p:nvPr>
            </p:nvSpPr>
            <p:spPr/>
            <p:txBody>
              <a:bodyPr/>
              <a:lstStyle/>
              <a:p>
                <a:r>
                  <a:rPr lang="en-AU" dirty="0"/>
                  <a:t>GFF Species Decomposition (scale dependent, </a:t>
                </a:r>
                <a14:m>
                  <m:oMath xmlns:m="http://schemas.openxmlformats.org/officeDocument/2006/math">
                    <m:sSub>
                      <m:sSubPr>
                        <m:ctrlPr>
                          <a:rPr lang="en-AU" b="1" i="1" smtClean="0">
                            <a:latin typeface="Cambria Math" panose="02040503050406030204" pitchFamily="18" charset="0"/>
                          </a:rPr>
                        </m:ctrlPr>
                      </m:sSubPr>
                      <m:e>
                        <m:r>
                          <a:rPr lang="en-AU" b="1" i="1" smtClean="0">
                            <a:latin typeface="Cambria Math" panose="02040503050406030204" pitchFamily="18" charset="0"/>
                          </a:rPr>
                          <m:t>𝜻</m:t>
                        </m:r>
                      </m:e>
                      <m:sub>
                        <m:r>
                          <a:rPr lang="en-AU" b="1" i="1" smtClean="0">
                            <a:latin typeface="Cambria Math" panose="02040503050406030204" pitchFamily="18" charset="0"/>
                          </a:rPr>
                          <m:t>𝟐</m:t>
                        </m:r>
                      </m:sub>
                    </m:sSub>
                    <m:r>
                      <a:rPr lang="en-AU" b="1" i="1" smtClean="0">
                        <a:latin typeface="Cambria Math" panose="02040503050406030204" pitchFamily="18" charset="0"/>
                      </a:rPr>
                      <m:t>=</m:t>
                    </m:r>
                    <m:r>
                      <a:rPr lang="en-AU" b="1" i="1" smtClean="0">
                        <a:latin typeface="Cambria Math" panose="02040503050406030204" pitchFamily="18" charset="0"/>
                      </a:rPr>
                      <m:t>𝟐𝐆𝐞𝐕</m:t>
                    </m:r>
                  </m:oMath>
                </a14:m>
                <a:r>
                  <a:rPr lang="en-AU" dirty="0"/>
                  <a:t>)</a:t>
                </a:r>
              </a:p>
            </p:txBody>
          </p:sp>
        </mc:Choice>
        <mc:Fallback xmlns="">
          <p:sp>
            <p:nvSpPr>
              <p:cNvPr id="2" name="Title 1">
                <a:extLst>
                  <a:ext uri="{FF2B5EF4-FFF2-40B4-BE49-F238E27FC236}">
                    <a16:creationId xmlns:a16="http://schemas.microsoft.com/office/drawing/2014/main" id="{A4CD8735-7BCA-0DCA-08F4-A59C34D8C5BC}"/>
                  </a:ext>
                </a:extLst>
              </p:cNvPr>
              <p:cNvSpPr>
                <a:spLocks noGrp="1" noRot="1" noChangeAspect="1" noMove="1" noResize="1" noEditPoints="1" noAdjustHandles="1" noChangeArrowheads="1" noChangeShapeType="1" noTextEdit="1"/>
              </p:cNvSpPr>
              <p:nvPr>
                <p:ph type="title"/>
              </p:nvPr>
            </p:nvSpPr>
            <p:spPr>
              <a:blipFill>
                <a:blip r:embed="rId3"/>
                <a:stretch>
                  <a:fillRect l="-1000" t="-5348"/>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196AECA-2649-E6C0-F910-EE660E8CCA53}"/>
                  </a:ext>
                </a:extLst>
              </p:cNvPr>
              <p:cNvSpPr>
                <a:spLocks noGrp="1"/>
              </p:cNvSpPr>
              <p:nvPr>
                <p:ph idx="1"/>
              </p:nvPr>
            </p:nvSpPr>
            <p:spPr>
              <a:xfrm>
                <a:off x="609600" y="1036637"/>
                <a:ext cx="7059084" cy="4525963"/>
              </a:xfrm>
            </p:spPr>
            <p:txBody>
              <a:bodyPr/>
              <a:lstStyle/>
              <a:p>
                <a:r>
                  <a:rPr lang="en-US" dirty="0"/>
                  <a:t>CSM prediction – species decomposition, </a:t>
                </a:r>
              </a:p>
              <a:p>
                <a:pPr marL="0" indent="0">
                  <a:buNone/>
                </a:pPr>
                <a:r>
                  <a:rPr lang="en-US" dirty="0"/>
                  <a:t>      for each form factor:</a:t>
                </a:r>
              </a:p>
              <a:p>
                <a:pPr marL="0" indent="0">
                  <a:buNone/>
                </a:pPr>
                <a14:m>
                  <m:oMathPara xmlns:m="http://schemas.openxmlformats.org/officeDocument/2006/math">
                    <m:oMath>
                      <m:f>
                        <m:fPr>
                          <m:ctrlPr>
                            <a:rPr lang="en-AU" b="0" i="1" smtClean="0">
                              <a:latin typeface="Cambria Math" panose="02040503050406030204" pitchFamily="18" charset="0"/>
                            </a:rPr>
                          </m:ctrlPr>
                        </m:fPr>
                        <m:num>
                          <m:sSup>
                            <m:sSupPr>
                              <m:ctrlPr>
                                <a:rPr lang="en-AU" b="0" i="1" smtClean="0">
                                  <a:latin typeface="Cambria Math" panose="02040503050406030204" pitchFamily="18" charset="0"/>
                                </a:rPr>
                              </m:ctrlPr>
                            </m:sSupPr>
                            <m:e>
                              <m:r>
                                <a:rPr lang="en-AU" b="0" i="1" smtClean="0">
                                  <a:latin typeface="Cambria Math" panose="02040503050406030204" pitchFamily="18" charset="0"/>
                                </a:rPr>
                                <m:t>𝐹</m:t>
                              </m:r>
                            </m:e>
                            <m:sup>
                              <m:r>
                                <m:rPr>
                                  <m:sty m:val="p"/>
                                </m:rPr>
                                <a:rPr lang="en-AU" b="0" i="0" smtClean="0">
                                  <a:latin typeface="Cambria Math" panose="02040503050406030204" pitchFamily="18" charset="0"/>
                                </a:rPr>
                                <m:t>glue</m:t>
                              </m:r>
                            </m:sup>
                          </m:sSup>
                          <m:d>
                            <m:dPr>
                              <m:ctrlPr>
                                <a:rPr lang="en-AU" b="0" i="1" smtClean="0">
                                  <a:latin typeface="Cambria Math" panose="02040503050406030204" pitchFamily="18" charset="0"/>
                                </a:rPr>
                              </m:ctrlPr>
                            </m:dPr>
                            <m:e>
                              <m:sSup>
                                <m:sSupPr>
                                  <m:ctrlPr>
                                    <a:rPr lang="en-AU" b="0" i="1" smtClean="0">
                                      <a:latin typeface="Cambria Math" panose="02040503050406030204" pitchFamily="18" charset="0"/>
                                    </a:rPr>
                                  </m:ctrlPr>
                                </m:sSupPr>
                                <m:e>
                                  <m:r>
                                    <a:rPr lang="en-AU" b="0" i="1" smtClean="0">
                                      <a:latin typeface="Cambria Math" panose="02040503050406030204" pitchFamily="18" charset="0"/>
                                    </a:rPr>
                                    <m:t>𝑄</m:t>
                                  </m:r>
                                </m:e>
                                <m:sup>
                                  <m:r>
                                    <a:rPr lang="en-AU" b="0" i="1" smtClean="0">
                                      <a:latin typeface="Cambria Math" panose="02040503050406030204" pitchFamily="18" charset="0"/>
                                    </a:rPr>
                                    <m:t>2</m:t>
                                  </m:r>
                                </m:sup>
                              </m:sSup>
                              <m:r>
                                <a:rPr lang="en-AU" b="0" i="1" smtClean="0">
                                  <a:latin typeface="Cambria Math" panose="02040503050406030204" pitchFamily="18" charset="0"/>
                                </a:rPr>
                                <m:t>;</m:t>
                              </m:r>
                              <m:r>
                                <a:rPr lang="en-AU" b="0" i="1" smtClean="0">
                                  <a:latin typeface="Cambria Math" panose="02040503050406030204" pitchFamily="18" charset="0"/>
                                </a:rPr>
                                <m:t>𝜁</m:t>
                              </m:r>
                            </m:e>
                          </m:d>
                        </m:num>
                        <m:den>
                          <m:sSup>
                            <m:sSupPr>
                              <m:ctrlPr>
                                <a:rPr lang="en-AU" b="0" i="1" smtClean="0">
                                  <a:latin typeface="Cambria Math" panose="02040503050406030204" pitchFamily="18" charset="0"/>
                                </a:rPr>
                              </m:ctrlPr>
                            </m:sSupPr>
                            <m:e>
                              <m:r>
                                <a:rPr lang="en-AU" b="0" i="1" smtClean="0">
                                  <a:latin typeface="Cambria Math" panose="02040503050406030204" pitchFamily="18" charset="0"/>
                                </a:rPr>
                                <m:t>𝐹</m:t>
                              </m:r>
                            </m:e>
                            <m:sup>
                              <m:r>
                                <m:rPr>
                                  <m:sty m:val="p"/>
                                </m:rPr>
                                <a:rPr lang="en-AU" b="0" i="0" smtClean="0">
                                  <a:latin typeface="Cambria Math" panose="02040503050406030204" pitchFamily="18" charset="0"/>
                                </a:rPr>
                                <m:t>quark</m:t>
                              </m:r>
                            </m:sup>
                          </m:sSup>
                          <m:d>
                            <m:dPr>
                              <m:ctrlPr>
                                <a:rPr lang="en-AU" b="0" i="1" smtClean="0">
                                  <a:latin typeface="Cambria Math" panose="02040503050406030204" pitchFamily="18" charset="0"/>
                                </a:rPr>
                              </m:ctrlPr>
                            </m:dPr>
                            <m:e>
                              <m:sSup>
                                <m:sSupPr>
                                  <m:ctrlPr>
                                    <a:rPr lang="en-AU" b="0" i="1" smtClean="0">
                                      <a:latin typeface="Cambria Math" panose="02040503050406030204" pitchFamily="18" charset="0"/>
                                    </a:rPr>
                                  </m:ctrlPr>
                                </m:sSupPr>
                                <m:e>
                                  <m:r>
                                    <a:rPr lang="en-AU" b="0" i="1" smtClean="0">
                                      <a:latin typeface="Cambria Math" panose="02040503050406030204" pitchFamily="18" charset="0"/>
                                    </a:rPr>
                                    <m:t>𝑄</m:t>
                                  </m:r>
                                </m:e>
                                <m:sup>
                                  <m:r>
                                    <a:rPr lang="en-AU" b="0" i="1" smtClean="0">
                                      <a:latin typeface="Cambria Math" panose="02040503050406030204" pitchFamily="18" charset="0"/>
                                    </a:rPr>
                                    <m:t>2</m:t>
                                  </m:r>
                                </m:sup>
                              </m:sSup>
                              <m:r>
                                <a:rPr lang="en-AU" b="0" i="1" smtClean="0">
                                  <a:latin typeface="Cambria Math" panose="02040503050406030204" pitchFamily="18" charset="0"/>
                                </a:rPr>
                                <m:t>;</m:t>
                              </m:r>
                              <m:r>
                                <a:rPr lang="en-AU" b="0" i="1" smtClean="0">
                                  <a:latin typeface="Cambria Math" panose="02040503050406030204" pitchFamily="18" charset="0"/>
                                </a:rPr>
                                <m:t>𝜁</m:t>
                              </m:r>
                            </m:e>
                          </m:d>
                        </m:den>
                      </m:f>
                      <m:r>
                        <a:rPr lang="en-AU" b="0" i="1" smtClean="0">
                          <a:latin typeface="Cambria Math" panose="02040503050406030204" pitchFamily="18" charset="0"/>
                        </a:rPr>
                        <m:t>=</m:t>
                      </m:r>
                      <m:r>
                        <m:rPr>
                          <m:sty m:val="p"/>
                        </m:rPr>
                        <a:rPr lang="en-AU" b="0" i="0" smtClean="0">
                          <a:latin typeface="Cambria Math" panose="02040503050406030204" pitchFamily="18" charset="0"/>
                        </a:rPr>
                        <m:t>constant</m:t>
                      </m:r>
                      <m:r>
                        <a:rPr lang="en-AU" b="0" i="1" smtClean="0">
                          <a:latin typeface="Cambria Math" panose="02040503050406030204" pitchFamily="18" charset="0"/>
                        </a:rPr>
                        <m:t>(</m:t>
                      </m:r>
                      <m:r>
                        <a:rPr lang="en-AU" b="0" i="1" smtClean="0">
                          <a:latin typeface="Cambria Math" panose="02040503050406030204" pitchFamily="18" charset="0"/>
                        </a:rPr>
                        <m:t>𝜁</m:t>
                      </m:r>
                      <m:r>
                        <a:rPr lang="en-AU" b="0" i="1" smtClean="0">
                          <a:latin typeface="Cambria Math" panose="02040503050406030204" pitchFamily="18" charset="0"/>
                        </a:rPr>
                        <m:t>)</m:t>
                      </m:r>
                    </m:oMath>
                  </m:oMathPara>
                </a14:m>
                <a:endParaRPr lang="en-US" dirty="0"/>
              </a:p>
              <a:p>
                <a14:m>
                  <m:oMath xmlns:m="http://schemas.openxmlformats.org/officeDocument/2006/math">
                    <m:r>
                      <m:rPr>
                        <m:sty m:val="p"/>
                      </m:rPr>
                      <a:rPr lang="en-AU">
                        <a:latin typeface="Cambria Math" panose="02040503050406030204" pitchFamily="18" charset="0"/>
                      </a:rPr>
                      <m:t>constant</m:t>
                    </m:r>
                    <m:d>
                      <m:dPr>
                        <m:ctrlPr>
                          <a:rPr lang="en-AU" i="1">
                            <a:latin typeface="Cambria Math" panose="02040503050406030204" pitchFamily="18" charset="0"/>
                          </a:rPr>
                        </m:ctrlPr>
                      </m:dPr>
                      <m:e>
                        <m:sSub>
                          <m:sSubPr>
                            <m:ctrlPr>
                              <a:rPr lang="en-AU" i="1">
                                <a:latin typeface="Cambria Math" panose="02040503050406030204" pitchFamily="18" charset="0"/>
                              </a:rPr>
                            </m:ctrlPr>
                          </m:sSubPr>
                          <m:e>
                            <m:r>
                              <a:rPr lang="en-AU" i="1">
                                <a:latin typeface="Cambria Math" panose="02040503050406030204" pitchFamily="18" charset="0"/>
                              </a:rPr>
                              <m:t>𝜁</m:t>
                            </m:r>
                          </m:e>
                          <m:sub>
                            <m:r>
                              <a:rPr lang="en-AU" b="0" i="1" smtClean="0">
                                <a:latin typeface="Cambria Math" panose="02040503050406030204" pitchFamily="18" charset="0"/>
                              </a:rPr>
                              <m:t>2</m:t>
                            </m:r>
                          </m:sub>
                        </m:sSub>
                      </m:e>
                    </m:d>
                    <m:r>
                      <a:rPr lang="en-AU" b="0" i="1" smtClean="0">
                        <a:latin typeface="Cambria Math" panose="02040503050406030204" pitchFamily="18" charset="0"/>
                      </a:rPr>
                      <m:t>=0.71(4)</m:t>
                    </m:r>
                  </m:oMath>
                </a14:m>
                <a:endParaRPr lang="en-US" dirty="0"/>
              </a:p>
              <a:p>
                <a:pPr marL="0" indent="0">
                  <a:buNone/>
                </a:pPr>
                <a:r>
                  <a:rPr lang="en-US" dirty="0"/>
                  <a:t>     </a:t>
                </a:r>
                <a:r>
                  <a:rPr lang="en-US" dirty="0">
                    <a:ln w="0"/>
                    <a:solidFill>
                      <a:srgbClr val="C00000"/>
                    </a:solidFill>
                    <a:effectLst>
                      <a:outerShdw blurRad="38100" dist="25400" dir="5400000" algn="ctr" rotWithShape="0">
                        <a:srgbClr val="6E747A">
                          <a:alpha val="43000"/>
                        </a:srgbClr>
                      </a:outerShdw>
                    </a:effectLst>
                  </a:rPr>
                  <a:t>namely, the ratio of </a:t>
                </a:r>
                <a:r>
                  <a:rPr lang="en-US" dirty="0" err="1">
                    <a:ln w="0"/>
                    <a:solidFill>
                      <a:srgbClr val="C00000"/>
                    </a:solidFill>
                    <a:effectLst>
                      <a:outerShdw blurRad="38100" dist="25400" dir="5400000" algn="ctr" rotWithShape="0">
                        <a:srgbClr val="6E747A">
                          <a:alpha val="43000"/>
                        </a:srgbClr>
                      </a:outerShdw>
                    </a:effectLst>
                  </a:rPr>
                  <a:t>glue:quark</a:t>
                </a:r>
                <a:r>
                  <a:rPr lang="en-US" dirty="0">
                    <a:ln w="0"/>
                    <a:solidFill>
                      <a:srgbClr val="C00000"/>
                    </a:solidFill>
                    <a:effectLst>
                      <a:outerShdw blurRad="38100" dist="25400" dir="5400000" algn="ctr" rotWithShape="0">
                        <a:srgbClr val="6E747A">
                          <a:alpha val="43000"/>
                        </a:srgbClr>
                      </a:outerShdw>
                    </a:effectLst>
                  </a:rPr>
                  <a:t> contributions is the same</a:t>
                </a:r>
              </a:p>
              <a:p>
                <a:pPr marL="0" indent="0">
                  <a:buNone/>
                </a:pPr>
                <a:r>
                  <a:rPr lang="en-US" dirty="0">
                    <a:ln w="0"/>
                    <a:solidFill>
                      <a:srgbClr val="C00000"/>
                    </a:solidFill>
                    <a:effectLst>
                      <a:outerShdw blurRad="38100" dist="25400" dir="5400000" algn="ctr" rotWithShape="0">
                        <a:srgbClr val="6E747A">
                          <a:alpha val="43000"/>
                        </a:srgbClr>
                      </a:outerShdw>
                    </a:effectLst>
                  </a:rPr>
                  <a:t>     </a:t>
                </a:r>
                <a14:m>
                  <m:oMath xmlns:m="http://schemas.openxmlformats.org/officeDocument/2006/math">
                    <m:sSup>
                      <m:sSupPr>
                        <m:ctrlPr>
                          <a:rPr lang="en-AU" i="1" smtClean="0">
                            <a:ln w="0"/>
                            <a:solidFill>
                              <a:srgbClr val="C00000"/>
                            </a:solidFill>
                            <a:effectLst>
                              <a:outerShdw blurRad="38100" dist="25400" dir="5400000" algn="ctr" rotWithShape="0">
                                <a:srgbClr val="6E747A">
                                  <a:alpha val="43000"/>
                                </a:srgbClr>
                              </a:outerShdw>
                            </a:effectLst>
                            <a:latin typeface="Cambria Math" panose="02040503050406030204" pitchFamily="18" charset="0"/>
                          </a:rPr>
                        </m:ctrlPr>
                      </m:sSupPr>
                      <m:e>
                        <m:r>
                          <a:rPr lang="en-AU" i="1" smtClean="0">
                            <a:ln w="0"/>
                            <a:solidFill>
                              <a:srgbClr val="C00000"/>
                            </a:solidFill>
                            <a:effectLst>
                              <a:outerShdw blurRad="38100" dist="25400" dir="5400000" algn="ctr" rotWithShape="0">
                                <a:srgbClr val="6E747A">
                                  <a:alpha val="43000"/>
                                </a:srgbClr>
                              </a:outerShdw>
                            </a:effectLst>
                            <a:latin typeface="Cambria Math" panose="02040503050406030204" pitchFamily="18" charset="0"/>
                          </a:rPr>
                          <m:t>𝑄</m:t>
                        </m:r>
                      </m:e>
                      <m:sup>
                        <m:r>
                          <a:rPr lang="en-AU" i="1" smtClean="0">
                            <a:ln w="0"/>
                            <a:solidFill>
                              <a:srgbClr val="C00000"/>
                            </a:solidFill>
                            <a:effectLst>
                              <a:outerShdw blurRad="38100" dist="25400" dir="5400000" algn="ctr" rotWithShape="0">
                                <a:srgbClr val="6E747A">
                                  <a:alpha val="43000"/>
                                </a:srgbClr>
                              </a:outerShdw>
                            </a:effectLst>
                            <a:latin typeface="Cambria Math" panose="02040503050406030204" pitchFamily="18" charset="0"/>
                          </a:rPr>
                          <m:t>2</m:t>
                        </m:r>
                      </m:sup>
                    </m:sSup>
                  </m:oMath>
                </a14:m>
                <a:r>
                  <a:rPr lang="en-US" dirty="0">
                    <a:ln w="0"/>
                    <a:solidFill>
                      <a:srgbClr val="C00000"/>
                    </a:solidFill>
                    <a:effectLst>
                      <a:outerShdw blurRad="38100" dist="25400" dir="5400000" algn="ctr" rotWithShape="0">
                        <a:srgbClr val="6E747A">
                          <a:alpha val="43000"/>
                        </a:srgbClr>
                      </a:outerShdw>
                    </a:effectLst>
                  </a:rPr>
                  <a:t>-independent number for each form factor</a:t>
                </a:r>
              </a:p>
              <a:p>
                <a:pPr marL="0" indent="0">
                  <a:buNone/>
                </a:pPr>
                <a:r>
                  <a:rPr lang="en-US" dirty="0"/>
                  <a:t>     Important to test this prediction … </a:t>
                </a:r>
                <a:r>
                  <a:rPr lang="en-US" i="1" dirty="0">
                    <a:ln w="0"/>
                    <a:solidFill>
                      <a:schemeClr val="accent1"/>
                    </a:solidFill>
                    <a:effectLst>
                      <a:outerShdw blurRad="38100" dist="25400" dir="5400000" algn="ctr" rotWithShape="0">
                        <a:srgbClr val="6E747A">
                          <a:alpha val="43000"/>
                        </a:srgbClr>
                      </a:outerShdw>
                    </a:effectLst>
                  </a:rPr>
                  <a:t>entails that no species decomposition contains new information: everything that can be known is already contained in the scale-invariant observable form factors</a:t>
                </a:r>
                <a:endParaRPr lang="en-US" i="1" dirty="0"/>
              </a:p>
              <a:p>
                <a:r>
                  <a:rPr lang="en-US" dirty="0" err="1"/>
                  <a:t>lQCD</a:t>
                </a:r>
                <a:r>
                  <a:rPr lang="en-US" dirty="0"/>
                  <a:t> results … see figure</a:t>
                </a:r>
              </a:p>
              <a:p>
                <a:pPr lvl="1">
                  <a:spcBef>
                    <a:spcPts val="0"/>
                  </a:spcBef>
                </a:pPr>
                <a:r>
                  <a:rPr lang="en-US" sz="2200" dirty="0"/>
                  <a:t>Consistent with prediction </a:t>
                </a:r>
              </a:p>
              <a:p>
                <a:pPr lvl="1">
                  <a:spcBef>
                    <a:spcPts val="0"/>
                  </a:spcBef>
                </a:pPr>
                <a14:m>
                  <m:oMath xmlns:m="http://schemas.openxmlformats.org/officeDocument/2006/math">
                    <m:sSub>
                      <m:sSubPr>
                        <m:ctrlPr>
                          <a:rPr lang="en-AU" sz="2200" smtClean="0">
                            <a:latin typeface="Cambria Math" panose="02040503050406030204" pitchFamily="18" charset="0"/>
                          </a:rPr>
                        </m:ctrlPr>
                      </m:sSubPr>
                      <m:e>
                        <m:r>
                          <m:rPr>
                            <m:sty m:val="p"/>
                          </m:rPr>
                          <a:rPr lang="en-AU" sz="2200" smtClean="0">
                            <a:latin typeface="Cambria Math" panose="02040503050406030204" pitchFamily="18" charset="0"/>
                          </a:rPr>
                          <m:t>constant</m:t>
                        </m:r>
                      </m:e>
                      <m:sub>
                        <m:r>
                          <m:rPr>
                            <m:sty m:val="p"/>
                          </m:rPr>
                          <a:rPr lang="en-AU" sz="2200" b="0" i="0" smtClean="0">
                            <a:latin typeface="Cambria Math" panose="02040503050406030204" pitchFamily="18" charset="0"/>
                          </a:rPr>
                          <m:t>lQCD</m:t>
                        </m:r>
                      </m:sub>
                    </m:sSub>
                    <m:d>
                      <m:dPr>
                        <m:ctrlPr>
                          <a:rPr lang="en-AU" sz="2200" i="1">
                            <a:latin typeface="Cambria Math" panose="02040503050406030204" pitchFamily="18" charset="0"/>
                          </a:rPr>
                        </m:ctrlPr>
                      </m:dPr>
                      <m:e>
                        <m:sSub>
                          <m:sSubPr>
                            <m:ctrlPr>
                              <a:rPr lang="en-AU" sz="2200" i="1">
                                <a:latin typeface="Cambria Math" panose="02040503050406030204" pitchFamily="18" charset="0"/>
                              </a:rPr>
                            </m:ctrlPr>
                          </m:sSubPr>
                          <m:e>
                            <m:r>
                              <a:rPr lang="en-AU" sz="2200" i="1">
                                <a:latin typeface="Cambria Math" panose="02040503050406030204" pitchFamily="18" charset="0"/>
                              </a:rPr>
                              <m:t>𝜁</m:t>
                            </m:r>
                          </m:e>
                          <m:sub>
                            <m:r>
                              <a:rPr lang="en-AU" sz="2200" b="0" i="1" smtClean="0">
                                <a:latin typeface="Cambria Math" panose="02040503050406030204" pitchFamily="18" charset="0"/>
                              </a:rPr>
                              <m:t>2</m:t>
                            </m:r>
                          </m:sub>
                        </m:sSub>
                      </m:e>
                    </m:d>
                    <m:r>
                      <a:rPr lang="en-AU" sz="2200" b="0" i="1" smtClean="0">
                        <a:latin typeface="Cambria Math" panose="02040503050406030204" pitchFamily="18" charset="0"/>
                      </a:rPr>
                      <m:t>=0.82(18)</m:t>
                    </m:r>
                  </m:oMath>
                </a14:m>
                <a:endParaRPr lang="en-US" sz="2200" dirty="0"/>
              </a:p>
            </p:txBody>
          </p:sp>
        </mc:Choice>
        <mc:Fallback xmlns="">
          <p:sp>
            <p:nvSpPr>
              <p:cNvPr id="3" name="Content Placeholder 2">
                <a:extLst>
                  <a:ext uri="{FF2B5EF4-FFF2-40B4-BE49-F238E27FC236}">
                    <a16:creationId xmlns:a16="http://schemas.microsoft.com/office/drawing/2014/main" id="{A196AECA-2649-E6C0-F910-EE660E8CCA53}"/>
                  </a:ext>
                </a:extLst>
              </p:cNvPr>
              <p:cNvSpPr>
                <a:spLocks noGrp="1" noRot="1" noChangeAspect="1" noMove="1" noResize="1" noEditPoints="1" noAdjustHandles="1" noChangeArrowheads="1" noChangeShapeType="1" noTextEdit="1"/>
              </p:cNvSpPr>
              <p:nvPr>
                <p:ph idx="1"/>
              </p:nvPr>
            </p:nvSpPr>
            <p:spPr>
              <a:xfrm>
                <a:off x="609600" y="1036637"/>
                <a:ext cx="7059084" cy="4525963"/>
              </a:xfrm>
              <a:blipFill>
                <a:blip r:embed="rId4"/>
                <a:stretch>
                  <a:fillRect l="-1382" t="-942" r="-1123" b="-18843"/>
                </a:stretch>
              </a:blipFill>
            </p:spPr>
            <p:txBody>
              <a:bodyPr/>
              <a:lstStyle/>
              <a:p>
                <a:r>
                  <a:rPr lang="en-AU">
                    <a:noFill/>
                  </a:rPr>
                  <a:t> </a:t>
                </a:r>
              </a:p>
            </p:txBody>
          </p:sp>
        </mc:Fallback>
      </mc:AlternateContent>
      <p:sp>
        <p:nvSpPr>
          <p:cNvPr id="4" name="Date Placeholder 3">
            <a:extLst>
              <a:ext uri="{FF2B5EF4-FFF2-40B4-BE49-F238E27FC236}">
                <a16:creationId xmlns:a16="http://schemas.microsoft.com/office/drawing/2014/main" id="{7A2E9F2A-F7D2-1E10-320F-D4B26E937E95}"/>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3270B4A9-2958-1CF6-8E07-CBAC7D3DCB02}"/>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C697AAB6-3569-68AC-15F5-C7ADA9FC243F}"/>
              </a:ext>
            </a:extLst>
          </p:cNvPr>
          <p:cNvSpPr>
            <a:spLocks noGrp="1"/>
          </p:cNvSpPr>
          <p:nvPr>
            <p:ph type="sldNum" sz="quarter" idx="12"/>
          </p:nvPr>
        </p:nvSpPr>
        <p:spPr/>
        <p:txBody>
          <a:bodyPr/>
          <a:lstStyle/>
          <a:p>
            <a:fld id="{87034D8C-3CB4-402A-BC46-2AB14C0FE90A}" type="slidenum">
              <a:rPr lang="en-US" smtClean="0"/>
              <a:pPr/>
              <a:t>20</a:t>
            </a:fld>
            <a:endParaRPr lang="en-US"/>
          </a:p>
        </p:txBody>
      </p:sp>
    </p:spTree>
    <p:extLst>
      <p:ext uri="{BB962C8B-B14F-4D97-AF65-F5344CB8AC3E}">
        <p14:creationId xmlns:p14="http://schemas.microsoft.com/office/powerpoint/2010/main" val="99335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ADAAD-663B-4EE9-9A2B-F778AB4290C5}"/>
            </a:ext>
          </a:extLst>
        </p:cNvPr>
        <p:cNvGrpSpPr/>
        <p:nvPr/>
      </p:nvGrpSpPr>
      <p:grpSpPr>
        <a:xfrm>
          <a:off x="0" y="0"/>
          <a:ext cx="0" cy="0"/>
          <a:chOff x="0" y="0"/>
          <a:chExt cx="0" cy="0"/>
        </a:xfrm>
      </p:grpSpPr>
      <p:pic>
        <p:nvPicPr>
          <p:cNvPr id="8" name="Picture 7" descr="A math equation with black letters&#10;&#10;AI-generated content may be incorrect.">
            <a:extLst>
              <a:ext uri="{FF2B5EF4-FFF2-40B4-BE49-F238E27FC236}">
                <a16:creationId xmlns:a16="http://schemas.microsoft.com/office/drawing/2014/main" id="{A300F92A-A169-F79E-8F4C-085D365A2D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996232"/>
            <a:ext cx="5200222" cy="817306"/>
          </a:xfrm>
          <a:prstGeom prst="rect">
            <a:avLst/>
          </a:prstGeom>
        </p:spPr>
      </p:pic>
      <p:sp>
        <p:nvSpPr>
          <p:cNvPr id="3" name="Content Placeholder 2">
            <a:extLst>
              <a:ext uri="{FF2B5EF4-FFF2-40B4-BE49-F238E27FC236}">
                <a16:creationId xmlns:a16="http://schemas.microsoft.com/office/drawing/2014/main" id="{7FB86DA9-2769-D12C-434D-2610981BBB16}"/>
              </a:ext>
            </a:extLst>
          </p:cNvPr>
          <p:cNvSpPr>
            <a:spLocks noGrp="1"/>
          </p:cNvSpPr>
          <p:nvPr>
            <p:ph idx="1"/>
          </p:nvPr>
        </p:nvSpPr>
        <p:spPr>
          <a:xfrm>
            <a:off x="609600" y="655636"/>
            <a:ext cx="10972800" cy="5364164"/>
          </a:xfrm>
        </p:spPr>
        <p:txBody>
          <a:bodyPr/>
          <a:lstStyle/>
          <a:p>
            <a:pPr>
              <a:spcAft>
                <a:spcPts val="1200"/>
              </a:spcAft>
            </a:pPr>
            <a:r>
              <a:rPr lang="en-AU" dirty="0"/>
              <a:t>Mass-energy density form factor</a:t>
            </a:r>
            <a:endParaRPr lang="en-US" dirty="0"/>
          </a:p>
          <a:p>
            <a:pPr marL="400050" lvl="1" indent="0">
              <a:buNone/>
            </a:pPr>
            <a:r>
              <a:rPr lang="en-US" sz="2200" dirty="0"/>
              <a:t>                           Nonnegative function = good for a mass distribution</a:t>
            </a:r>
          </a:p>
          <a:p>
            <a:r>
              <a:rPr lang="en-US" dirty="0"/>
              <a:t>In-proton expectation value of QCD trace anomaly:</a:t>
            </a:r>
          </a:p>
          <a:p>
            <a:pPr marL="0" indent="0">
              <a:buNone/>
            </a:pPr>
            <a:endParaRPr lang="en-US" dirty="0"/>
          </a:p>
          <a:p>
            <a:pPr marL="0" indent="0">
              <a:buNone/>
            </a:pPr>
            <a:endParaRPr lang="en-US" dirty="0"/>
          </a:p>
          <a:p>
            <a:endParaRPr lang="en-US" dirty="0"/>
          </a:p>
          <a:p>
            <a:endParaRPr lang="en-US" dirty="0"/>
          </a:p>
          <a:p>
            <a:endParaRPr lang="en-AU" dirty="0"/>
          </a:p>
        </p:txBody>
      </p:sp>
      <p:pic>
        <p:nvPicPr>
          <p:cNvPr id="11" name="Picture 10" descr="A graph of a function&#10;&#10;AI-generated content may be incorrect.">
            <a:extLst>
              <a:ext uri="{FF2B5EF4-FFF2-40B4-BE49-F238E27FC236}">
                <a16:creationId xmlns:a16="http://schemas.microsoft.com/office/drawing/2014/main" id="{45C2ED7E-A0B9-2E76-918A-54CE7378A1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57150"/>
            <a:ext cx="7799495" cy="3078588"/>
          </a:xfrm>
          <a:prstGeom prst="rect">
            <a:avLst/>
          </a:prstGeom>
        </p:spPr>
      </p:pic>
      <p:sp>
        <p:nvSpPr>
          <p:cNvPr id="2" name="Title 1">
            <a:extLst>
              <a:ext uri="{FF2B5EF4-FFF2-40B4-BE49-F238E27FC236}">
                <a16:creationId xmlns:a16="http://schemas.microsoft.com/office/drawing/2014/main" id="{9336DB55-0E42-FFDC-C2DE-FBB647E9C6EB}"/>
              </a:ext>
            </a:extLst>
          </p:cNvPr>
          <p:cNvSpPr>
            <a:spLocks noGrp="1"/>
          </p:cNvSpPr>
          <p:nvPr>
            <p:ph type="title"/>
          </p:nvPr>
        </p:nvSpPr>
        <p:spPr/>
        <p:txBody>
          <a:bodyPr/>
          <a:lstStyle/>
          <a:p>
            <a:r>
              <a:rPr lang="en-AU" dirty="0"/>
              <a:t>Trace Anomaly Form Factor</a:t>
            </a:r>
          </a:p>
        </p:txBody>
      </p:sp>
      <p:sp>
        <p:nvSpPr>
          <p:cNvPr id="4" name="Date Placeholder 3">
            <a:extLst>
              <a:ext uri="{FF2B5EF4-FFF2-40B4-BE49-F238E27FC236}">
                <a16:creationId xmlns:a16="http://schemas.microsoft.com/office/drawing/2014/main" id="{7D30BAC6-5BBC-007C-D1A0-C46E255598C9}"/>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6449053C-C66C-B87D-4FD0-935F84B1138B}"/>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628BE55E-26AE-9AC6-E79E-B422522FFAC7}"/>
              </a:ext>
            </a:extLst>
          </p:cNvPr>
          <p:cNvSpPr>
            <a:spLocks noGrp="1"/>
          </p:cNvSpPr>
          <p:nvPr>
            <p:ph type="sldNum" sz="quarter" idx="12"/>
          </p:nvPr>
        </p:nvSpPr>
        <p:spPr/>
        <p:txBody>
          <a:bodyPr/>
          <a:lstStyle/>
          <a:p>
            <a:fld id="{87034D8C-3CB4-402A-BC46-2AB14C0FE90A}" type="slidenum">
              <a:rPr lang="en-US" smtClean="0"/>
              <a:pPr/>
              <a:t>21</a:t>
            </a:fld>
            <a:endParaRPr lang="en-US"/>
          </a:p>
        </p:txBody>
      </p:sp>
      <p:pic>
        <p:nvPicPr>
          <p:cNvPr id="9" name="Picture 8">
            <a:extLst>
              <a:ext uri="{FF2B5EF4-FFF2-40B4-BE49-F238E27FC236}">
                <a16:creationId xmlns:a16="http://schemas.microsoft.com/office/drawing/2014/main" id="{1AF7AC46-F9BA-F360-6F2D-F920B2D776F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068573" y="518794"/>
            <a:ext cx="5200222" cy="776606"/>
          </a:xfrm>
          <a:prstGeom prst="rect">
            <a:avLst/>
          </a:prstGeom>
        </p:spPr>
      </p:pic>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531986C0-2763-C376-78A7-24F64CE38634}"/>
                  </a:ext>
                </a:extLst>
              </p:cNvPr>
              <p:cNvSpPr txBox="1">
                <a:spLocks/>
              </p:cNvSpPr>
              <p:nvPr/>
            </p:nvSpPr>
            <p:spPr bwMode="auto">
              <a:xfrm>
                <a:off x="7620000" y="1646237"/>
                <a:ext cx="4523315"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F497D"/>
                  </a:buClr>
                  <a:buFont typeface="Wingdings" pitchFamily="2" charset="2"/>
                  <a:buChar char="Ø"/>
                  <a:defRPr sz="2200">
                    <a:solidFill>
                      <a:schemeClr val="tx2">
                        <a:lumMod val="75000"/>
                      </a:schemeClr>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2000">
                    <a:solidFill>
                      <a:schemeClr val="tx2">
                        <a:lumMod val="75000"/>
                      </a:schemeClr>
                    </a:solidFill>
                    <a:latin typeface="+mn-lt"/>
                  </a:defRPr>
                </a:lvl2pPr>
                <a:lvl3pPr marL="1143000" indent="-228600" algn="l" rtl="0" eaLnBrk="1" fontAlgn="base" hangingPunct="1">
                  <a:spcBef>
                    <a:spcPct val="20000"/>
                  </a:spcBef>
                  <a:spcAft>
                    <a:spcPct val="0"/>
                  </a:spcAft>
                  <a:buClr>
                    <a:srgbClr val="1F497D"/>
                  </a:buClr>
                  <a:buChar char="•"/>
                  <a:defRPr sz="1600">
                    <a:solidFill>
                      <a:schemeClr val="tx2">
                        <a:lumMod val="75000"/>
                      </a:schemeClr>
                    </a:solidFill>
                    <a:latin typeface="+mn-lt"/>
                  </a:defRPr>
                </a:lvl3pPr>
                <a:lvl4pPr marL="1600200" indent="-228600" algn="l" rtl="0" eaLnBrk="1" fontAlgn="base" hangingPunct="1">
                  <a:spcBef>
                    <a:spcPct val="20000"/>
                  </a:spcBef>
                  <a:spcAft>
                    <a:spcPct val="0"/>
                  </a:spcAft>
                  <a:buClr>
                    <a:srgbClr val="1F497D"/>
                  </a:buClr>
                  <a:buChar char="–"/>
                  <a:defRPr sz="1600">
                    <a:solidFill>
                      <a:schemeClr val="tx2">
                        <a:lumMod val="75000"/>
                      </a:schemeClr>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600">
                    <a:solidFill>
                      <a:schemeClr val="tx2">
                        <a:lumMod val="75000"/>
                      </a:schemeClr>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14:m>
                  <m:oMath xmlns:m="http://schemas.openxmlformats.org/officeDocument/2006/math">
                    <m:r>
                      <a:rPr lang="en-AU" sz="2000" b="0" i="1" kern="0" smtClean="0">
                        <a:latin typeface="Cambria Math" panose="02040503050406030204" pitchFamily="18" charset="0"/>
                      </a:rPr>
                      <m:t>𝜃</m:t>
                    </m:r>
                    <m:r>
                      <a:rPr lang="en-AU" sz="2000" b="0" i="1" kern="0" smtClean="0">
                        <a:latin typeface="Cambria Math" panose="02040503050406030204" pitchFamily="18" charset="0"/>
                      </a:rPr>
                      <m:t>(</m:t>
                    </m:r>
                    <m:sSup>
                      <m:sSupPr>
                        <m:ctrlPr>
                          <a:rPr lang="en-AU" sz="2000" b="0" i="1" kern="0" smtClean="0">
                            <a:latin typeface="Cambria Math" panose="02040503050406030204" pitchFamily="18" charset="0"/>
                          </a:rPr>
                        </m:ctrlPr>
                      </m:sSupPr>
                      <m:e>
                        <m:r>
                          <a:rPr lang="en-AU" sz="2000" b="0" i="1" kern="0" smtClean="0">
                            <a:latin typeface="Cambria Math" panose="02040503050406030204" pitchFamily="18" charset="0"/>
                          </a:rPr>
                          <m:t>𝑄</m:t>
                        </m:r>
                      </m:e>
                      <m:sup>
                        <m:r>
                          <a:rPr lang="en-AU" sz="2000" b="0" i="1" kern="0" smtClean="0">
                            <a:latin typeface="Cambria Math" panose="02040503050406030204" pitchFamily="18" charset="0"/>
                          </a:rPr>
                          <m:t>2</m:t>
                        </m:r>
                      </m:sup>
                    </m:sSup>
                    <m:r>
                      <a:rPr lang="en-AU" sz="2000" b="0" i="1" kern="0" smtClean="0">
                        <a:latin typeface="Cambria Math" panose="02040503050406030204" pitchFamily="18" charset="0"/>
                      </a:rPr>
                      <m:t>)</m:t>
                    </m:r>
                  </m:oMath>
                </a14:m>
                <a:r>
                  <a:rPr lang="en-AU" sz="2000" kern="0" dirty="0"/>
                  <a:t> is not positive definite</a:t>
                </a:r>
              </a:p>
              <a:p>
                <a:pPr lvl="1"/>
                <a:r>
                  <a:rPr lang="en-US" dirty="0"/>
                  <a:t>species decompositions have same feature. </a:t>
                </a:r>
              </a:p>
              <a:p>
                <a:r>
                  <a:rPr lang="en-US" sz="2000" dirty="0"/>
                  <a:t>Unusual outcome for global property of a nucleon mass distribution </a:t>
                </a:r>
              </a:p>
              <a:p>
                <a:r>
                  <a:rPr lang="en-US" sz="2000" dirty="0"/>
                  <a:t>Distributions of charge involve positive and negative charge carriers, hence can possess domains of negative support</a:t>
                </a:r>
              </a:p>
              <a:p>
                <a:r>
                  <a:rPr lang="en-US" sz="2000" dirty="0"/>
                  <a:t>All physical mass is positive definite, so there is no good reason why a form factor definitive of mass should become negative. </a:t>
                </a:r>
              </a:p>
              <a:p>
                <a:r>
                  <a:rPr lang="en-US" sz="2000" dirty="0"/>
                  <a:t>Somewhat arbitrary outcome: just </a:t>
                </a:r>
                <a14:m>
                  <m:oMath xmlns:m="http://schemas.openxmlformats.org/officeDocument/2006/math">
                    <m:r>
                      <a:rPr lang="en-AU" sz="2000" b="0" i="1" smtClean="0">
                        <a:latin typeface="Cambria Math" panose="02040503050406030204" pitchFamily="18" charset="0"/>
                      </a:rPr>
                      <m:t>𝑀</m:t>
                    </m:r>
                    <m:r>
                      <a:rPr lang="en-AU" sz="2000" b="0" i="1" smtClean="0">
                        <a:latin typeface="Cambria Math" panose="02040503050406030204" pitchFamily="18" charset="0"/>
                      </a:rPr>
                      <m:t>:</m:t>
                    </m:r>
                    <m:r>
                      <a:rPr lang="en-AU" sz="2000" b="0" i="1" smtClean="0">
                        <a:latin typeface="Cambria Math" panose="02040503050406030204" pitchFamily="18" charset="0"/>
                      </a:rPr>
                      <m:t>𝐷</m:t>
                    </m:r>
                    <m:r>
                      <a:rPr lang="en-AU" sz="2000" b="0" i="1" smtClean="0">
                        <a:latin typeface="Cambria Math" panose="02040503050406030204" pitchFamily="18" charset="0"/>
                      </a:rPr>
                      <m:t>→</m:t>
                    </m:r>
                    <m:r>
                      <a:rPr lang="en-AU" sz="2000" b="0" i="1" smtClean="0">
                        <a:latin typeface="Cambria Math" panose="02040503050406030204" pitchFamily="18" charset="0"/>
                      </a:rPr>
                      <m:t>𝜃</m:t>
                    </m:r>
                    <m:r>
                      <a:rPr lang="en-AU" sz="2000" b="0" i="1" smtClean="0">
                        <a:latin typeface="Cambria Math" panose="02040503050406030204" pitchFamily="18" charset="0"/>
                      </a:rPr>
                      <m:t>:3</m:t>
                    </m:r>
                    <m:r>
                      <a:rPr lang="en-AU" sz="2000" b="0" i="1" smtClean="0">
                        <a:latin typeface="Cambria Math" panose="02040503050406030204" pitchFamily="18" charset="0"/>
                      </a:rPr>
                      <m:t>𝐷</m:t>
                    </m:r>
                  </m:oMath>
                </a14:m>
                <a:endParaRPr lang="en-US" sz="2000" dirty="0"/>
              </a:p>
            </p:txBody>
          </p:sp>
        </mc:Choice>
        <mc:Fallback xmlns="">
          <p:sp>
            <p:nvSpPr>
              <p:cNvPr id="12" name="Content Placeholder 2">
                <a:extLst>
                  <a:ext uri="{FF2B5EF4-FFF2-40B4-BE49-F238E27FC236}">
                    <a16:creationId xmlns:a16="http://schemas.microsoft.com/office/drawing/2014/main" id="{531986C0-2763-C376-78A7-24F64CE38634}"/>
                  </a:ext>
                </a:extLst>
              </p:cNvPr>
              <p:cNvSpPr txBox="1">
                <a:spLocks noRot="1" noChangeAspect="1" noMove="1" noResize="1" noEditPoints="1" noAdjustHandles="1" noChangeArrowheads="1" noChangeShapeType="1" noTextEdit="1"/>
              </p:cNvSpPr>
              <p:nvPr/>
            </p:nvSpPr>
            <p:spPr bwMode="auto">
              <a:xfrm>
                <a:off x="7620000" y="1646237"/>
                <a:ext cx="4523315" cy="4525963"/>
              </a:xfrm>
              <a:prstGeom prst="rect">
                <a:avLst/>
              </a:prstGeom>
              <a:blipFill>
                <a:blip r:embed="rId5"/>
                <a:stretch>
                  <a:fillRect l="-1120" t="-559" r="-2521" b="-9218"/>
                </a:stretch>
              </a:blipFill>
              <a:ln w="9525">
                <a:noFill/>
                <a:miter lim="800000"/>
                <a:headEnd/>
                <a:tailEnd/>
              </a:ln>
              <a:effectLst/>
            </p:spPr>
            <p:txBody>
              <a:bodyPr/>
              <a:lstStyle/>
              <a:p>
                <a:r>
                  <a:rPr lang="en-US">
                    <a:noFill/>
                  </a:rPr>
                  <a:t> </a:t>
                </a:r>
              </a:p>
            </p:txBody>
          </p:sp>
        </mc:Fallback>
      </mc:AlternateContent>
      <p:sp>
        <p:nvSpPr>
          <p:cNvPr id="15" name="Oval 14">
            <a:extLst>
              <a:ext uri="{FF2B5EF4-FFF2-40B4-BE49-F238E27FC236}">
                <a16:creationId xmlns:a16="http://schemas.microsoft.com/office/drawing/2014/main" id="{58DEE406-F4E4-011C-1020-06A5B0AAE0C6}"/>
              </a:ext>
            </a:extLst>
          </p:cNvPr>
          <p:cNvSpPr/>
          <p:nvPr/>
        </p:nvSpPr>
        <p:spPr bwMode="auto">
          <a:xfrm>
            <a:off x="5334000" y="2209800"/>
            <a:ext cx="838200" cy="396513"/>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a:ln>
                <a:solidFill>
                  <a:srgbClr val="FF0000"/>
                </a:solidFill>
              </a:ln>
              <a:solidFill>
                <a:schemeClr val="tx1"/>
              </a:solidFill>
              <a:effectLst/>
              <a:latin typeface="Calibri" pitchFamily="34" charset="0"/>
            </a:endParaRPr>
          </a:p>
        </p:txBody>
      </p:sp>
      <p:sp>
        <p:nvSpPr>
          <p:cNvPr id="16" name="Oval 15">
            <a:extLst>
              <a:ext uri="{FF2B5EF4-FFF2-40B4-BE49-F238E27FC236}">
                <a16:creationId xmlns:a16="http://schemas.microsoft.com/office/drawing/2014/main" id="{A87BAC2E-CDB0-81FD-7654-579AB0531290}"/>
              </a:ext>
            </a:extLst>
          </p:cNvPr>
          <p:cNvSpPr/>
          <p:nvPr/>
        </p:nvSpPr>
        <p:spPr bwMode="auto">
          <a:xfrm>
            <a:off x="5334000" y="2193861"/>
            <a:ext cx="838200" cy="412451"/>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a:ln>
                <a:noFill/>
              </a:ln>
              <a:solidFill>
                <a:schemeClr val="tx1"/>
              </a:solidFill>
              <a:effectLst/>
              <a:latin typeface="Calibri" pitchFamily="34" charset="0"/>
            </a:endParaRPr>
          </a:p>
        </p:txBody>
      </p:sp>
      <p:sp>
        <p:nvSpPr>
          <p:cNvPr id="17" name="Oval 16">
            <a:extLst>
              <a:ext uri="{FF2B5EF4-FFF2-40B4-BE49-F238E27FC236}">
                <a16:creationId xmlns:a16="http://schemas.microsoft.com/office/drawing/2014/main" id="{CDDA7910-ACF6-7A52-7908-8B645C77C89D}"/>
              </a:ext>
            </a:extLst>
          </p:cNvPr>
          <p:cNvSpPr/>
          <p:nvPr/>
        </p:nvSpPr>
        <p:spPr bwMode="auto">
          <a:xfrm>
            <a:off x="9430595" y="696666"/>
            <a:ext cx="838200" cy="412451"/>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a:ln>
                <a:noFill/>
              </a:ln>
              <a:solidFill>
                <a:schemeClr val="tx1"/>
              </a:solidFill>
              <a:effectLst/>
              <a:latin typeface="Calibri" pitchFamily="34" charset="0"/>
            </a:endParaRPr>
          </a:p>
        </p:txBody>
      </p:sp>
    </p:spTree>
    <p:extLst>
      <p:ext uri="{BB962C8B-B14F-4D97-AF65-F5344CB8AC3E}">
        <p14:creationId xmlns:p14="http://schemas.microsoft.com/office/powerpoint/2010/main" val="2050459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ircle(in)">
                                      <p:cBhvr>
                                        <p:cTn id="10" dur="2000"/>
                                        <p:tgtEl>
                                          <p:spTgt spid="16"/>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circle(in)">
                                      <p:cBhvr>
                                        <p:cTn id="13"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animBg="1"/>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5D650-94D3-79E9-D77E-66C33314501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601EFA-0345-C44C-8773-84BDB67F13D1}"/>
              </a:ext>
            </a:extLst>
          </p:cNvPr>
          <p:cNvSpPr>
            <a:spLocks noGrp="1"/>
          </p:cNvSpPr>
          <p:nvPr>
            <p:ph idx="1"/>
          </p:nvPr>
        </p:nvSpPr>
        <p:spPr>
          <a:xfrm>
            <a:off x="609600" y="655636"/>
            <a:ext cx="10972800" cy="5364164"/>
          </a:xfrm>
        </p:spPr>
        <p:txBody>
          <a:bodyPr/>
          <a:lstStyle/>
          <a:p>
            <a:pPr>
              <a:spcAft>
                <a:spcPts val="1200"/>
              </a:spcAft>
            </a:pPr>
            <a:r>
              <a:rPr lang="en-AU" dirty="0"/>
              <a:t>Mass-energy density form factor</a:t>
            </a:r>
            <a:endParaRPr lang="en-US" dirty="0"/>
          </a:p>
          <a:p>
            <a:pPr marL="400050" lvl="1" indent="0">
              <a:buNone/>
            </a:pPr>
            <a:r>
              <a:rPr lang="en-US" sz="2200" dirty="0"/>
              <a:t>                           Nonnegative function = good for a mass distribution</a:t>
            </a:r>
          </a:p>
          <a:p>
            <a:r>
              <a:rPr lang="en-US" dirty="0"/>
              <a:t>In-proton expectation value of QCD trace anomaly:</a:t>
            </a:r>
          </a:p>
          <a:p>
            <a:pPr marL="0" indent="0">
              <a:buNone/>
            </a:pPr>
            <a:endParaRPr lang="en-US" dirty="0"/>
          </a:p>
          <a:p>
            <a:pPr marL="0" indent="0">
              <a:buNone/>
            </a:pPr>
            <a:endParaRPr lang="en-US" dirty="0"/>
          </a:p>
          <a:p>
            <a:endParaRPr lang="en-US" dirty="0"/>
          </a:p>
          <a:p>
            <a:endParaRPr lang="en-US" dirty="0"/>
          </a:p>
          <a:p>
            <a:endParaRPr lang="en-AU" dirty="0"/>
          </a:p>
        </p:txBody>
      </p:sp>
      <p:pic>
        <p:nvPicPr>
          <p:cNvPr id="11" name="Picture 10" descr="A graph of a function&#10;&#10;AI-generated content may be incorrect.">
            <a:extLst>
              <a:ext uri="{FF2B5EF4-FFF2-40B4-BE49-F238E27FC236}">
                <a16:creationId xmlns:a16="http://schemas.microsoft.com/office/drawing/2014/main" id="{64F419C1-6FBF-4585-E917-30228A0C46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57150"/>
            <a:ext cx="7799495" cy="3078588"/>
          </a:xfrm>
          <a:prstGeom prst="rect">
            <a:avLst/>
          </a:prstGeom>
        </p:spPr>
      </p:pic>
      <p:pic>
        <p:nvPicPr>
          <p:cNvPr id="14" name="Picture 13" descr="A black text with a white background&#10;&#10;AI-generated content may be incorrect.">
            <a:extLst>
              <a:ext uri="{FF2B5EF4-FFF2-40B4-BE49-F238E27FC236}">
                <a16:creationId xmlns:a16="http://schemas.microsoft.com/office/drawing/2014/main" id="{689700B5-04EC-EFEA-3103-1DEEBE3AE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968" y="2735533"/>
            <a:ext cx="3985605" cy="541067"/>
          </a:xfrm>
          <a:prstGeom prst="rect">
            <a:avLst/>
          </a:prstGeom>
        </p:spPr>
      </p:pic>
      <p:sp>
        <p:nvSpPr>
          <p:cNvPr id="2" name="Title 1">
            <a:extLst>
              <a:ext uri="{FF2B5EF4-FFF2-40B4-BE49-F238E27FC236}">
                <a16:creationId xmlns:a16="http://schemas.microsoft.com/office/drawing/2014/main" id="{A1B8862B-FC97-648B-5303-E4C571D7B4EA}"/>
              </a:ext>
            </a:extLst>
          </p:cNvPr>
          <p:cNvSpPr>
            <a:spLocks noGrp="1"/>
          </p:cNvSpPr>
          <p:nvPr>
            <p:ph type="title"/>
          </p:nvPr>
        </p:nvSpPr>
        <p:spPr/>
        <p:txBody>
          <a:bodyPr/>
          <a:lstStyle/>
          <a:p>
            <a:r>
              <a:rPr lang="en-AU" dirty="0"/>
              <a:t>Trace Anomaly Form Factor</a:t>
            </a:r>
          </a:p>
        </p:txBody>
      </p:sp>
      <p:sp>
        <p:nvSpPr>
          <p:cNvPr id="4" name="Date Placeholder 3">
            <a:extLst>
              <a:ext uri="{FF2B5EF4-FFF2-40B4-BE49-F238E27FC236}">
                <a16:creationId xmlns:a16="http://schemas.microsoft.com/office/drawing/2014/main" id="{7798E61E-726A-B5C1-D7BA-0B7D64475C98}"/>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D7CB8182-9BBF-20DA-B844-33E05B2EC061}"/>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C6FD0824-C1CE-3B1F-683C-00EB932C0C87}"/>
              </a:ext>
            </a:extLst>
          </p:cNvPr>
          <p:cNvSpPr>
            <a:spLocks noGrp="1"/>
          </p:cNvSpPr>
          <p:nvPr>
            <p:ph type="sldNum" sz="quarter" idx="12"/>
          </p:nvPr>
        </p:nvSpPr>
        <p:spPr/>
        <p:txBody>
          <a:bodyPr/>
          <a:lstStyle/>
          <a:p>
            <a:fld id="{87034D8C-3CB4-402A-BC46-2AB14C0FE90A}" type="slidenum">
              <a:rPr lang="en-US" smtClean="0"/>
              <a:pPr/>
              <a:t>22</a:t>
            </a:fld>
            <a:endParaRPr lang="en-US"/>
          </a:p>
        </p:txBody>
      </p:sp>
      <p:pic>
        <p:nvPicPr>
          <p:cNvPr id="8" name="Picture 7" descr="A math equation with black letters&#10;&#10;AI-generated content may be incorrect.">
            <a:extLst>
              <a:ext uri="{FF2B5EF4-FFF2-40B4-BE49-F238E27FC236}">
                <a16:creationId xmlns:a16="http://schemas.microsoft.com/office/drawing/2014/main" id="{F8FFCE3B-76B7-59C9-B843-07A004402B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1992924"/>
            <a:ext cx="5200222" cy="817306"/>
          </a:xfrm>
          <a:prstGeom prst="rect">
            <a:avLst/>
          </a:prstGeom>
        </p:spPr>
      </p:pic>
      <p:pic>
        <p:nvPicPr>
          <p:cNvPr id="9" name="Picture 8">
            <a:extLst>
              <a:ext uri="{FF2B5EF4-FFF2-40B4-BE49-F238E27FC236}">
                <a16:creationId xmlns:a16="http://schemas.microsoft.com/office/drawing/2014/main" id="{29F41054-8446-516A-0ED7-A005745BB27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68573" y="518794"/>
            <a:ext cx="5200222" cy="776606"/>
          </a:xfrm>
          <a:prstGeom prst="rect">
            <a:avLst/>
          </a:prstGeom>
        </p:spPr>
      </p:pic>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53CA73D8-83AD-84FB-BE8B-82CF1FB04A5F}"/>
                  </a:ext>
                </a:extLst>
              </p:cNvPr>
              <p:cNvSpPr txBox="1">
                <a:spLocks/>
              </p:cNvSpPr>
              <p:nvPr/>
            </p:nvSpPr>
            <p:spPr bwMode="auto">
              <a:xfrm>
                <a:off x="7620000" y="1641234"/>
                <a:ext cx="4523315"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F497D"/>
                  </a:buClr>
                  <a:buFont typeface="Wingdings" pitchFamily="2" charset="2"/>
                  <a:buChar char="Ø"/>
                  <a:defRPr sz="2200">
                    <a:solidFill>
                      <a:schemeClr val="tx2">
                        <a:lumMod val="75000"/>
                      </a:schemeClr>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2000">
                    <a:solidFill>
                      <a:schemeClr val="tx2">
                        <a:lumMod val="75000"/>
                      </a:schemeClr>
                    </a:solidFill>
                    <a:latin typeface="+mn-lt"/>
                  </a:defRPr>
                </a:lvl2pPr>
                <a:lvl3pPr marL="1143000" indent="-228600" algn="l" rtl="0" eaLnBrk="1" fontAlgn="base" hangingPunct="1">
                  <a:spcBef>
                    <a:spcPct val="20000"/>
                  </a:spcBef>
                  <a:spcAft>
                    <a:spcPct val="0"/>
                  </a:spcAft>
                  <a:buClr>
                    <a:srgbClr val="1F497D"/>
                  </a:buClr>
                  <a:buChar char="•"/>
                  <a:defRPr sz="1600">
                    <a:solidFill>
                      <a:schemeClr val="tx2">
                        <a:lumMod val="75000"/>
                      </a:schemeClr>
                    </a:solidFill>
                    <a:latin typeface="+mn-lt"/>
                  </a:defRPr>
                </a:lvl3pPr>
                <a:lvl4pPr marL="1600200" indent="-228600" algn="l" rtl="0" eaLnBrk="1" fontAlgn="base" hangingPunct="1">
                  <a:spcBef>
                    <a:spcPct val="20000"/>
                  </a:spcBef>
                  <a:spcAft>
                    <a:spcPct val="0"/>
                  </a:spcAft>
                  <a:buClr>
                    <a:srgbClr val="1F497D"/>
                  </a:buClr>
                  <a:buChar char="–"/>
                  <a:defRPr sz="1600">
                    <a:solidFill>
                      <a:schemeClr val="tx2">
                        <a:lumMod val="75000"/>
                      </a:schemeClr>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600">
                    <a:solidFill>
                      <a:schemeClr val="tx2">
                        <a:lumMod val="75000"/>
                      </a:schemeClr>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14:m>
                  <m:oMath xmlns:m="http://schemas.openxmlformats.org/officeDocument/2006/math">
                    <m:r>
                      <a:rPr lang="en-AU" sz="2000" b="0" i="1" kern="0" smtClean="0">
                        <a:latin typeface="Cambria Math" panose="02040503050406030204" pitchFamily="18" charset="0"/>
                      </a:rPr>
                      <m:t>𝜃</m:t>
                    </m:r>
                    <m:r>
                      <a:rPr lang="en-AU" sz="2000" b="0" i="1" kern="0" smtClean="0">
                        <a:latin typeface="Cambria Math" panose="02040503050406030204" pitchFamily="18" charset="0"/>
                      </a:rPr>
                      <m:t>(</m:t>
                    </m:r>
                    <m:sSup>
                      <m:sSupPr>
                        <m:ctrlPr>
                          <a:rPr lang="en-AU" sz="2000" b="0" i="1" kern="0" smtClean="0">
                            <a:latin typeface="Cambria Math" panose="02040503050406030204" pitchFamily="18" charset="0"/>
                          </a:rPr>
                        </m:ctrlPr>
                      </m:sSupPr>
                      <m:e>
                        <m:r>
                          <a:rPr lang="en-AU" sz="2000" b="0" i="1" kern="0" smtClean="0">
                            <a:latin typeface="Cambria Math" panose="02040503050406030204" pitchFamily="18" charset="0"/>
                          </a:rPr>
                          <m:t>𝑄</m:t>
                        </m:r>
                      </m:e>
                      <m:sup>
                        <m:r>
                          <a:rPr lang="en-AU" sz="2000" b="0" i="1" kern="0" smtClean="0">
                            <a:latin typeface="Cambria Math" panose="02040503050406030204" pitchFamily="18" charset="0"/>
                          </a:rPr>
                          <m:t>2</m:t>
                        </m:r>
                      </m:sup>
                    </m:sSup>
                    <m:r>
                      <a:rPr lang="en-AU" sz="2000" b="0" i="1" kern="0" smtClean="0">
                        <a:latin typeface="Cambria Math" panose="02040503050406030204" pitchFamily="18" charset="0"/>
                      </a:rPr>
                      <m:t>)</m:t>
                    </m:r>
                  </m:oMath>
                </a14:m>
                <a:r>
                  <a:rPr lang="en-AU" sz="2000" kern="0" dirty="0"/>
                  <a:t> is not positive definite</a:t>
                </a:r>
              </a:p>
              <a:p>
                <a:pPr lvl="1"/>
                <a:r>
                  <a:rPr lang="en-US" dirty="0"/>
                  <a:t>species decompositions have same feature. </a:t>
                </a:r>
              </a:p>
              <a:p>
                <a:r>
                  <a:rPr lang="en-US" sz="2000" dirty="0"/>
                  <a:t>Unusual outcome for global property of a nucleon mass distribution </a:t>
                </a:r>
              </a:p>
              <a:p>
                <a:r>
                  <a:rPr lang="en-US" sz="2000" dirty="0"/>
                  <a:t>Distributions of charge involve positive and negative charge carriers, hence can possess domains of negative support</a:t>
                </a:r>
              </a:p>
              <a:p>
                <a:r>
                  <a:rPr lang="en-US" sz="2000" dirty="0"/>
                  <a:t>All physical mass is positive definite, so there is no good reason why a form factor definitive of mass should become negative. </a:t>
                </a:r>
              </a:p>
              <a:p>
                <a:r>
                  <a:rPr lang="en-US" sz="2000" dirty="0"/>
                  <a:t>Somewhat arbitrary outcome: just </a:t>
                </a:r>
                <a14:m>
                  <m:oMath xmlns:m="http://schemas.openxmlformats.org/officeDocument/2006/math">
                    <m:sSub>
                      <m:sSubPr>
                        <m:ctrlPr>
                          <a:rPr lang="en-AU" sz="2000" b="0" i="1" smtClean="0">
                            <a:latin typeface="Cambria Math" panose="02040503050406030204" pitchFamily="18" charset="0"/>
                          </a:rPr>
                        </m:ctrlPr>
                      </m:sSubPr>
                      <m:e>
                        <m:r>
                          <a:rPr lang="en-AU" sz="2000" b="0" i="1" smtClean="0">
                            <a:latin typeface="Cambria Math" panose="02040503050406030204" pitchFamily="18" charset="0"/>
                          </a:rPr>
                          <m:t>𝐷</m:t>
                        </m:r>
                      </m:e>
                      <m:sub>
                        <m:r>
                          <a:rPr lang="en-AU" sz="2000" b="0" i="1" smtClean="0">
                            <a:latin typeface="Cambria Math" panose="02040503050406030204" pitchFamily="18" charset="0"/>
                          </a:rPr>
                          <m:t>𝑀</m:t>
                        </m:r>
                      </m:sub>
                    </m:sSub>
                    <m:r>
                      <a:rPr lang="en-AU" sz="2000" b="0" i="1" smtClean="0">
                        <a:latin typeface="Cambria Math" panose="02040503050406030204" pitchFamily="18" charset="0"/>
                      </a:rPr>
                      <m:t>→3</m:t>
                    </m:r>
                    <m:sSub>
                      <m:sSubPr>
                        <m:ctrlPr>
                          <a:rPr lang="en-AU" sz="2000" b="0" i="1" smtClean="0">
                            <a:latin typeface="Cambria Math" panose="02040503050406030204" pitchFamily="18" charset="0"/>
                          </a:rPr>
                        </m:ctrlPr>
                      </m:sSubPr>
                      <m:e>
                        <m:r>
                          <a:rPr lang="en-AU" sz="2000" b="0" i="1" smtClean="0">
                            <a:latin typeface="Cambria Math" panose="02040503050406030204" pitchFamily="18" charset="0"/>
                          </a:rPr>
                          <m:t>𝐷</m:t>
                        </m:r>
                      </m:e>
                      <m:sub>
                        <m:r>
                          <a:rPr lang="en-AU" sz="2000" b="0" i="1" smtClean="0">
                            <a:latin typeface="Cambria Math" panose="02040503050406030204" pitchFamily="18" charset="0"/>
                          </a:rPr>
                          <m:t>𝜃</m:t>
                        </m:r>
                      </m:sub>
                    </m:sSub>
                  </m:oMath>
                </a14:m>
                <a:endParaRPr lang="en-US" sz="2000" dirty="0"/>
              </a:p>
            </p:txBody>
          </p:sp>
        </mc:Choice>
        <mc:Fallback xmlns="">
          <p:sp>
            <p:nvSpPr>
              <p:cNvPr id="12" name="Content Placeholder 2">
                <a:extLst>
                  <a:ext uri="{FF2B5EF4-FFF2-40B4-BE49-F238E27FC236}">
                    <a16:creationId xmlns:a16="http://schemas.microsoft.com/office/drawing/2014/main" id="{AC8B4132-5F99-615B-55DA-9D9AAB776CFD}"/>
                  </a:ext>
                </a:extLst>
              </p:cNvPr>
              <p:cNvSpPr txBox="1">
                <a:spLocks noRot="1" noChangeAspect="1" noMove="1" noResize="1" noEditPoints="1" noAdjustHandles="1" noChangeArrowheads="1" noChangeShapeType="1" noTextEdit="1"/>
              </p:cNvSpPr>
              <p:nvPr/>
            </p:nvSpPr>
            <p:spPr bwMode="auto">
              <a:xfrm>
                <a:off x="7620000" y="1641234"/>
                <a:ext cx="4523315" cy="4525963"/>
              </a:xfrm>
              <a:prstGeom prst="rect">
                <a:avLst/>
              </a:prstGeom>
              <a:blipFill>
                <a:blip r:embed="rId6"/>
                <a:stretch>
                  <a:fillRect l="-1213" t="-673" r="-2426" b="-9960"/>
                </a:stretch>
              </a:blipFill>
              <a:ln w="9525">
                <a:noFill/>
                <a:miter lim="800000"/>
                <a:headEnd/>
                <a:tailEnd/>
              </a:ln>
              <a:effectLst/>
            </p:spPr>
            <p:txBody>
              <a:bodyPr/>
              <a:lstStyle/>
              <a:p>
                <a:r>
                  <a:rPr lang="en-AU">
                    <a:noFill/>
                  </a:rPr>
                  <a:t> </a:t>
                </a:r>
              </a:p>
            </p:txBody>
          </p:sp>
        </mc:Fallback>
      </mc:AlternateContent>
      <p:sp>
        <p:nvSpPr>
          <p:cNvPr id="7" name="TextBox 6">
            <a:extLst>
              <a:ext uri="{FF2B5EF4-FFF2-40B4-BE49-F238E27FC236}">
                <a16:creationId xmlns:a16="http://schemas.microsoft.com/office/drawing/2014/main" id="{3585A6DE-A4C5-187B-3C31-EEA2AE87FBD3}"/>
              </a:ext>
            </a:extLst>
          </p:cNvPr>
          <p:cNvSpPr txBox="1"/>
          <p:nvPr/>
        </p:nvSpPr>
        <p:spPr>
          <a:xfrm>
            <a:off x="990601" y="3271138"/>
            <a:ext cx="6629399" cy="2108269"/>
          </a:xfrm>
          <a:prstGeom prst="rect">
            <a:avLst/>
          </a:prstGeom>
          <a:solidFill>
            <a:schemeClr val="bg1"/>
          </a:solidFill>
        </p:spPr>
        <p:txBody>
          <a:bodyPr wrap="square" rtlCol="0">
            <a:spAutoFit/>
          </a:bodyPr>
          <a:lstStyle/>
          <a:p>
            <a:pPr marL="285750" indent="-285750">
              <a:buFont typeface="Wingdings" panose="05000000000000000000" pitchFamily="2" charset="2"/>
              <a:buChar char="ü"/>
            </a:pPr>
            <a:r>
              <a:rPr lang="en-US" i="1" dirty="0">
                <a:ln w="0"/>
                <a:solidFill>
                  <a:srgbClr val="FF0000"/>
                </a:solidFill>
                <a:effectLst>
                  <a:outerShdw blurRad="38100" dist="25400" dir="5400000" algn="ctr" rotWithShape="0">
                    <a:srgbClr val="6E747A">
                      <a:alpha val="43000"/>
                    </a:srgbClr>
                  </a:outerShdw>
                </a:effectLst>
              </a:rPr>
              <a:t>Objective interpretation of this result = one particular combination of proton gravitational form factors has a larger slope than another chosen combination of electromagnetic form factors. </a:t>
            </a:r>
          </a:p>
          <a:p>
            <a:pPr marL="285750" indent="-285750">
              <a:spcBef>
                <a:spcPts val="600"/>
              </a:spcBef>
              <a:buFont typeface="Wingdings" panose="05000000000000000000" pitchFamily="2" charset="2"/>
              <a:buChar char="ü"/>
            </a:pPr>
            <a:r>
              <a:rPr lang="en-US" i="1" dirty="0">
                <a:ln w="0"/>
                <a:solidFill>
                  <a:srgbClr val="FF0000"/>
                </a:solidFill>
                <a:effectLst>
                  <a:outerShdw blurRad="38100" dist="25400" dir="5400000" algn="ctr" rotWithShape="0">
                    <a:srgbClr val="6E747A">
                      <a:alpha val="43000"/>
                    </a:srgbClr>
                  </a:outerShdw>
                </a:effectLst>
              </a:rPr>
              <a:t>No sense in which this means that gluons are distributed over a larger spacetime volume than quarks because total form factor, being scale invariant, does not express information about a subjective species decomposition.</a:t>
            </a:r>
            <a:endParaRPr lang="en-AU" i="1" dirty="0">
              <a:ln w="0"/>
              <a:solidFill>
                <a:srgbClr val="FF00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799288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aph of a function&#10;&#10;Description automatically generated with medium confidence">
            <a:extLst>
              <a:ext uri="{FF2B5EF4-FFF2-40B4-BE49-F238E27FC236}">
                <a16:creationId xmlns:a16="http://schemas.microsoft.com/office/drawing/2014/main" id="{4FC9988C-E1FF-E003-C83E-4D10813F3B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218943"/>
            <a:ext cx="3810000" cy="6064438"/>
          </a:xfrm>
          <a:prstGeom prst="rect">
            <a:avLst/>
          </a:prstGeom>
        </p:spPr>
      </p:pic>
      <p:sp>
        <p:nvSpPr>
          <p:cNvPr id="2" name="Title 1">
            <a:extLst>
              <a:ext uri="{FF2B5EF4-FFF2-40B4-BE49-F238E27FC236}">
                <a16:creationId xmlns:a16="http://schemas.microsoft.com/office/drawing/2014/main" id="{041E2D7F-7F8F-1AA2-A60B-CAB5FFA0620A}"/>
              </a:ext>
            </a:extLst>
          </p:cNvPr>
          <p:cNvSpPr>
            <a:spLocks noGrp="1"/>
          </p:cNvSpPr>
          <p:nvPr>
            <p:ph type="title"/>
          </p:nvPr>
        </p:nvSpPr>
        <p:spPr/>
        <p:txBody>
          <a:bodyPr/>
          <a:lstStyle/>
          <a:p>
            <a:r>
              <a:rPr lang="en-AU" sz="2800" dirty="0"/>
              <a:t>Proton Pressure Profiles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34B418A-1CCF-FBFD-19E7-C6D729C7925F}"/>
                  </a:ext>
                </a:extLst>
              </p:cNvPr>
              <p:cNvSpPr>
                <a:spLocks noGrp="1"/>
              </p:cNvSpPr>
              <p:nvPr>
                <p:ph idx="1"/>
              </p:nvPr>
            </p:nvSpPr>
            <p:spPr>
              <a:xfrm>
                <a:off x="445476" y="808036"/>
                <a:ext cx="7922684" cy="5135564"/>
              </a:xfrm>
            </p:spPr>
            <p:txBody>
              <a:bodyPr/>
              <a:lstStyle/>
              <a:p>
                <a:r>
                  <a:rPr lang="en-US" dirty="0"/>
                  <a:t>Pressure and shear-force density profiles: determined by </a:t>
                </a:r>
                <a14:m>
                  <m:oMath xmlns:m="http://schemas.openxmlformats.org/officeDocument/2006/math">
                    <m:r>
                      <a:rPr lang="en-AU" b="0" i="1" smtClean="0">
                        <a:latin typeface="Cambria Math" panose="02040503050406030204" pitchFamily="18" charset="0"/>
                      </a:rPr>
                      <m:t>𝐷</m:t>
                    </m:r>
                    <m:d>
                      <m:dPr>
                        <m:ctrlPr>
                          <a:rPr lang="en-AU" b="0" i="1" smtClean="0">
                            <a:latin typeface="Cambria Math" panose="02040503050406030204" pitchFamily="18" charset="0"/>
                          </a:rPr>
                        </m:ctrlPr>
                      </m:dPr>
                      <m:e>
                        <m:sSup>
                          <m:sSupPr>
                            <m:ctrlPr>
                              <a:rPr lang="en-AU" b="0" i="1" smtClean="0">
                                <a:latin typeface="Cambria Math" panose="02040503050406030204" pitchFamily="18" charset="0"/>
                              </a:rPr>
                            </m:ctrlPr>
                          </m:sSupPr>
                          <m:e>
                            <m:r>
                              <a:rPr lang="en-AU" b="0" i="1" smtClean="0">
                                <a:latin typeface="Cambria Math" panose="02040503050406030204" pitchFamily="18" charset="0"/>
                              </a:rPr>
                              <m:t>𝑄</m:t>
                            </m:r>
                          </m:e>
                          <m:sup>
                            <m:r>
                              <a:rPr lang="en-AU" b="0" i="1" smtClean="0">
                                <a:latin typeface="Cambria Math" panose="02040503050406030204" pitchFamily="18" charset="0"/>
                              </a:rPr>
                              <m:t>2</m:t>
                            </m:r>
                          </m:sup>
                        </m:sSup>
                      </m:e>
                    </m:d>
                  </m:oMath>
                </a14:m>
                <a:r>
                  <a:rPr lang="en-US" dirty="0"/>
                  <a:t> for proton and </a:t>
                </a:r>
                <a14:m>
                  <m:oMath xmlns:m="http://schemas.openxmlformats.org/officeDocument/2006/math">
                    <m:sSub>
                      <m:sSubPr>
                        <m:ctrlPr>
                          <a:rPr lang="en-AU" b="0" i="1" smtClean="0">
                            <a:latin typeface="Cambria Math" panose="02040503050406030204" pitchFamily="18" charset="0"/>
                          </a:rPr>
                        </m:ctrlPr>
                      </m:sSubPr>
                      <m:e>
                        <m:r>
                          <a:rPr lang="en-AU" b="0" i="1" smtClean="0">
                            <a:latin typeface="Cambria Math" panose="02040503050406030204" pitchFamily="18" charset="0"/>
                          </a:rPr>
                          <m:t>𝜃</m:t>
                        </m:r>
                      </m:e>
                      <m:sub>
                        <m:r>
                          <a:rPr lang="en-AU" b="0" i="1" smtClean="0">
                            <a:latin typeface="Cambria Math" panose="02040503050406030204" pitchFamily="18" charset="0"/>
                          </a:rPr>
                          <m:t>1</m:t>
                        </m:r>
                      </m:sub>
                    </m:sSub>
                    <m:d>
                      <m:dPr>
                        <m:ctrlPr>
                          <a:rPr lang="en-AU" b="0" i="1" smtClean="0">
                            <a:latin typeface="Cambria Math" panose="02040503050406030204" pitchFamily="18" charset="0"/>
                          </a:rPr>
                        </m:ctrlPr>
                      </m:dPr>
                      <m:e>
                        <m:sSup>
                          <m:sSupPr>
                            <m:ctrlPr>
                              <a:rPr lang="en-AU" b="0" i="1" smtClean="0">
                                <a:latin typeface="Cambria Math" panose="02040503050406030204" pitchFamily="18" charset="0"/>
                              </a:rPr>
                            </m:ctrlPr>
                          </m:sSupPr>
                          <m:e>
                            <m:r>
                              <a:rPr lang="en-AU" b="0" i="1" smtClean="0">
                                <a:latin typeface="Cambria Math" panose="02040503050406030204" pitchFamily="18" charset="0"/>
                              </a:rPr>
                              <m:t>𝑄</m:t>
                            </m:r>
                          </m:e>
                          <m:sup>
                            <m:r>
                              <a:rPr lang="en-AU" b="0" i="1" smtClean="0">
                                <a:latin typeface="Cambria Math" panose="02040503050406030204" pitchFamily="18" charset="0"/>
                              </a:rPr>
                              <m:t>2</m:t>
                            </m:r>
                          </m:sup>
                        </m:sSup>
                      </m:e>
                    </m:d>
                  </m:oMath>
                </a14:m>
                <a:r>
                  <a:rPr lang="en-US" dirty="0"/>
                  <a:t> for pion</a:t>
                </a:r>
              </a:p>
              <a:p>
                <a:pPr>
                  <a:spcBef>
                    <a:spcPts val="0"/>
                  </a:spcBef>
                </a:pPr>
                <a:r>
                  <a:rPr lang="en-US" dirty="0"/>
                  <a:t>Pion (</a:t>
                </a:r>
                <a:r>
                  <a:rPr lang="en-US" dirty="0">
                    <a:solidFill>
                      <a:srgbClr val="00B050"/>
                    </a:solidFill>
                  </a:rPr>
                  <a:t>green</a:t>
                </a:r>
                <a:r>
                  <a:rPr lang="en-US" dirty="0"/>
                  <a:t>) peak values are roughly twice those in the proton</a:t>
                </a:r>
              </a:p>
              <a:p>
                <a:pPr lvl="1">
                  <a:spcBef>
                    <a:spcPts val="0"/>
                  </a:spcBef>
                </a:pPr>
                <a:r>
                  <a:rPr lang="en-US" sz="2200" dirty="0"/>
                  <a:t>Expected because </a:t>
                </a:r>
              </a:p>
              <a:p>
                <a:pPr lvl="2">
                  <a:spcBef>
                    <a:spcPts val="0"/>
                  </a:spcBef>
                </a:pPr>
                <a:r>
                  <a:rPr lang="en-US" sz="2200" dirty="0"/>
                  <a:t>pressures </a:t>
                </a:r>
                <a14:m>
                  <m:oMath xmlns:m="http://schemas.openxmlformats.org/officeDocument/2006/math">
                    <m:r>
                      <a:rPr lang="en-AU" sz="2200" b="0" i="1" smtClean="0">
                        <a:latin typeface="Cambria Math" panose="02040503050406030204" pitchFamily="18" charset="0"/>
                      </a:rPr>
                      <m:t>∼</m:t>
                    </m:r>
                    <m:sSup>
                      <m:sSupPr>
                        <m:ctrlPr>
                          <a:rPr lang="en-AU" sz="2200" b="0" i="0" smtClean="0">
                            <a:latin typeface="Cambria Math" panose="02040503050406030204" pitchFamily="18" charset="0"/>
                          </a:rPr>
                        </m:ctrlPr>
                      </m:sSupPr>
                      <m:e>
                        <m:r>
                          <m:rPr>
                            <m:sty m:val="p"/>
                          </m:rPr>
                          <a:rPr lang="en-AU" sz="2200" b="0" i="0" smtClean="0">
                            <a:latin typeface="Cambria Math" panose="02040503050406030204" pitchFamily="18" charset="0"/>
                          </a:rPr>
                          <m:t>Ψ</m:t>
                        </m:r>
                      </m:e>
                      <m:sup>
                        <m:r>
                          <a:rPr lang="en-AU" sz="2200" b="0" i="1" smtClean="0">
                            <a:latin typeface="Cambria Math" panose="02040503050406030204" pitchFamily="18" charset="0"/>
                          </a:rPr>
                          <m:t>2</m:t>
                        </m:r>
                      </m:sup>
                    </m:sSup>
                  </m:oMath>
                </a14:m>
                <a:r>
                  <a:rPr lang="en-US" sz="2200" dirty="0"/>
                  <a:t> </a:t>
                </a:r>
              </a:p>
              <a:p>
                <a:pPr lvl="2">
                  <a:spcBef>
                    <a:spcPts val="0"/>
                  </a:spcBef>
                </a:pPr>
                <a:r>
                  <a:rPr lang="en-US" sz="2200" dirty="0"/>
                  <a:t>similar interior QCD dynamics + more compact object</a:t>
                </a:r>
              </a:p>
              <a:p>
                <a:pPr marL="800100" lvl="2" indent="0">
                  <a:spcBef>
                    <a:spcPts val="0"/>
                  </a:spcBef>
                  <a:buNone/>
                </a:pPr>
                <a:r>
                  <a:rPr lang="en-US" sz="2200" dirty="0"/>
                  <a:t>     </a:t>
                </a:r>
                <a14:m>
                  <m:oMath xmlns:m="http://schemas.openxmlformats.org/officeDocument/2006/math">
                    <m:r>
                      <a:rPr lang="en-AU" sz="2200" b="0" i="1" smtClean="0">
                        <a:latin typeface="Cambria Math" panose="02040503050406030204" pitchFamily="18" charset="0"/>
                      </a:rPr>
                      <m:t>⇒</m:t>
                    </m:r>
                    <m:f>
                      <m:fPr>
                        <m:ctrlPr>
                          <a:rPr lang="en-AU" sz="2200" b="0" i="1" smtClean="0">
                            <a:latin typeface="Cambria Math" panose="02040503050406030204" pitchFamily="18" charset="0"/>
                          </a:rPr>
                        </m:ctrlPr>
                      </m:fPr>
                      <m:num>
                        <m:sSub>
                          <m:sSubPr>
                            <m:ctrlPr>
                              <a:rPr lang="en-AU" sz="2200" b="0" i="1" smtClean="0">
                                <a:latin typeface="Cambria Math" panose="02040503050406030204" pitchFamily="18" charset="0"/>
                              </a:rPr>
                            </m:ctrlPr>
                          </m:sSubPr>
                          <m:e>
                            <m:r>
                              <a:rPr lang="en-AU" sz="2200" b="0" i="1" smtClean="0">
                                <a:latin typeface="Cambria Math" panose="02040503050406030204" pitchFamily="18" charset="0"/>
                              </a:rPr>
                              <m:t>𝑝</m:t>
                            </m:r>
                          </m:e>
                          <m:sub>
                            <m:r>
                              <a:rPr lang="en-AU" sz="2200" b="0" i="1" smtClean="0">
                                <a:latin typeface="Cambria Math" panose="02040503050406030204" pitchFamily="18" charset="0"/>
                              </a:rPr>
                              <m:t>𝜋</m:t>
                            </m:r>
                          </m:sub>
                        </m:sSub>
                      </m:num>
                      <m:den>
                        <m:sSubSup>
                          <m:sSubSupPr>
                            <m:ctrlPr>
                              <a:rPr lang="en-AU" sz="2200" b="0" i="1" smtClean="0">
                                <a:latin typeface="Cambria Math" panose="02040503050406030204" pitchFamily="18" charset="0"/>
                              </a:rPr>
                            </m:ctrlPr>
                          </m:sSubSupPr>
                          <m:e>
                            <m:r>
                              <a:rPr lang="en-AU" sz="2200" b="0" i="1" smtClean="0">
                                <a:latin typeface="Cambria Math" panose="02040503050406030204" pitchFamily="18" charset="0"/>
                              </a:rPr>
                              <m:t>𝑟</m:t>
                            </m:r>
                          </m:e>
                          <m:sub>
                            <m:r>
                              <a:rPr lang="en-AU" sz="2200" b="0" i="1" smtClean="0">
                                <a:latin typeface="Cambria Math" panose="02040503050406030204" pitchFamily="18" charset="0"/>
                              </a:rPr>
                              <m:t>𝜋</m:t>
                            </m:r>
                          </m:sub>
                          <m:sup>
                            <m:r>
                              <a:rPr lang="en-AU" sz="2200" b="0" i="1" smtClean="0">
                                <a:latin typeface="Cambria Math" panose="02040503050406030204" pitchFamily="18" charset="0"/>
                              </a:rPr>
                              <m:t>2</m:t>
                            </m:r>
                          </m:sup>
                        </m:sSubSup>
                      </m:den>
                    </m:f>
                    <m:r>
                      <a:rPr lang="en-AU" sz="2200" b="0" i="1" smtClean="0">
                        <a:latin typeface="Cambria Math" panose="02040503050406030204" pitchFamily="18" charset="0"/>
                      </a:rPr>
                      <m:t>≈</m:t>
                    </m:r>
                    <m:sSub>
                      <m:sSubPr>
                        <m:ctrlPr>
                          <a:rPr lang="en-AU" sz="2200" b="0" i="1" smtClean="0">
                            <a:latin typeface="Cambria Math" panose="02040503050406030204" pitchFamily="18" charset="0"/>
                          </a:rPr>
                        </m:ctrlPr>
                      </m:sSubPr>
                      <m:e>
                        <m:r>
                          <a:rPr lang="en-AU" sz="2200" b="0" i="1" smtClean="0">
                            <a:latin typeface="Cambria Math" panose="02040503050406030204" pitchFamily="18" charset="0"/>
                          </a:rPr>
                          <m:t>𝑝</m:t>
                        </m:r>
                      </m:e>
                      <m:sub>
                        <m:r>
                          <a:rPr lang="en-AU" sz="2200" b="0" i="1" smtClean="0">
                            <a:latin typeface="Cambria Math" panose="02040503050406030204" pitchFamily="18" charset="0"/>
                          </a:rPr>
                          <m:t>𝑝</m:t>
                        </m:r>
                      </m:sub>
                    </m:sSub>
                    <m:r>
                      <a:rPr lang="en-AU" sz="2200" b="0" i="1" smtClean="0">
                        <a:latin typeface="Cambria Math" panose="02040503050406030204" pitchFamily="18" charset="0"/>
                      </a:rPr>
                      <m:t>/</m:t>
                    </m:r>
                    <m:sSubSup>
                      <m:sSubSupPr>
                        <m:ctrlPr>
                          <a:rPr lang="en-AU" sz="2200" b="0" i="1" smtClean="0">
                            <a:latin typeface="Cambria Math" panose="02040503050406030204" pitchFamily="18" charset="0"/>
                          </a:rPr>
                        </m:ctrlPr>
                      </m:sSubSupPr>
                      <m:e>
                        <m:r>
                          <a:rPr lang="en-AU" sz="2200" b="0" i="1" smtClean="0">
                            <a:latin typeface="Cambria Math" panose="02040503050406030204" pitchFamily="18" charset="0"/>
                          </a:rPr>
                          <m:t>𝑟</m:t>
                        </m:r>
                      </m:e>
                      <m:sub>
                        <m:r>
                          <a:rPr lang="en-AU" sz="2200" b="0" i="1" smtClean="0">
                            <a:latin typeface="Cambria Math" panose="02040503050406030204" pitchFamily="18" charset="0"/>
                          </a:rPr>
                          <m:t>𝑝</m:t>
                        </m:r>
                      </m:sub>
                      <m:sup>
                        <m:r>
                          <a:rPr lang="en-AU" sz="2200" b="0" i="1" smtClean="0">
                            <a:latin typeface="Cambria Math" panose="02040503050406030204" pitchFamily="18" charset="0"/>
                          </a:rPr>
                          <m:t>2</m:t>
                        </m:r>
                      </m:sup>
                    </m:sSubSup>
                    <m:r>
                      <a:rPr lang="en-AU" sz="2200" b="0" i="1" smtClean="0">
                        <a:latin typeface="Cambria Math" panose="02040503050406030204" pitchFamily="18" charset="0"/>
                      </a:rPr>
                      <m:t> </m:t>
                    </m:r>
                  </m:oMath>
                </a14:m>
                <a:r>
                  <a:rPr lang="en-AU" sz="2200" b="0" dirty="0"/>
                  <a:t> &amp;  </a:t>
                </a:r>
                <a14:m>
                  <m:oMath xmlns:m="http://schemas.openxmlformats.org/officeDocument/2006/math">
                    <m:sSubSup>
                      <m:sSubSupPr>
                        <m:ctrlPr>
                          <a:rPr lang="en-AU" sz="2200" b="0" i="1" smtClean="0">
                            <a:latin typeface="Cambria Math" panose="02040503050406030204" pitchFamily="18" charset="0"/>
                          </a:rPr>
                        </m:ctrlPr>
                      </m:sSubSupPr>
                      <m:e>
                        <m:r>
                          <a:rPr lang="en-AU" sz="2200" b="0" i="1" smtClean="0">
                            <a:latin typeface="Cambria Math" panose="02040503050406030204" pitchFamily="18" charset="0"/>
                          </a:rPr>
                          <m:t>𝑟</m:t>
                        </m:r>
                      </m:e>
                      <m:sub>
                        <m:r>
                          <a:rPr lang="en-AU" sz="2200" b="0" i="1" smtClean="0">
                            <a:latin typeface="Cambria Math" panose="02040503050406030204" pitchFamily="18" charset="0"/>
                          </a:rPr>
                          <m:t>𝑝</m:t>
                        </m:r>
                      </m:sub>
                      <m:sup>
                        <m:r>
                          <a:rPr lang="en-AU" sz="2200" b="0" i="1" smtClean="0">
                            <a:latin typeface="Cambria Math" panose="02040503050406030204" pitchFamily="18" charset="0"/>
                          </a:rPr>
                          <m:t>2</m:t>
                        </m:r>
                      </m:sup>
                    </m:sSubSup>
                    <m:r>
                      <a:rPr lang="en-AU" sz="2200" b="0" i="1" smtClean="0">
                        <a:latin typeface="Cambria Math" panose="02040503050406030204" pitchFamily="18" charset="0"/>
                      </a:rPr>
                      <m:t>≈2</m:t>
                    </m:r>
                    <m:sSubSup>
                      <m:sSubSupPr>
                        <m:ctrlPr>
                          <a:rPr lang="en-AU" sz="2200" b="0" i="1" smtClean="0">
                            <a:latin typeface="Cambria Math" panose="02040503050406030204" pitchFamily="18" charset="0"/>
                          </a:rPr>
                        </m:ctrlPr>
                      </m:sSubSupPr>
                      <m:e>
                        <m:r>
                          <a:rPr lang="en-AU" sz="2200" b="0" i="1" smtClean="0">
                            <a:latin typeface="Cambria Math" panose="02040503050406030204" pitchFamily="18" charset="0"/>
                          </a:rPr>
                          <m:t> </m:t>
                        </m:r>
                        <m:r>
                          <a:rPr lang="en-AU" sz="2200" b="0" i="1" smtClean="0">
                            <a:latin typeface="Cambria Math" panose="02040503050406030204" pitchFamily="18" charset="0"/>
                          </a:rPr>
                          <m:t>𝑟</m:t>
                        </m:r>
                      </m:e>
                      <m:sub>
                        <m:r>
                          <a:rPr lang="en-AU" sz="2200" b="0" i="1" smtClean="0">
                            <a:latin typeface="Cambria Math" panose="02040503050406030204" pitchFamily="18" charset="0"/>
                          </a:rPr>
                          <m:t>𝜋</m:t>
                        </m:r>
                      </m:sub>
                      <m:sup>
                        <m:r>
                          <a:rPr lang="en-AU" sz="2200" b="0" i="1" smtClean="0">
                            <a:latin typeface="Cambria Math" panose="02040503050406030204" pitchFamily="18" charset="0"/>
                          </a:rPr>
                          <m:t>2</m:t>
                        </m:r>
                      </m:sup>
                    </m:sSubSup>
                  </m:oMath>
                </a14:m>
                <a:endParaRPr lang="en-AU" sz="2200" dirty="0"/>
              </a:p>
              <a:p>
                <a:pPr marL="457200" indent="-457200"/>
                <a:r>
                  <a:rPr lang="en-AU" sz="2400" dirty="0"/>
                  <a:t>Scale is order-of-magnitude greater than neutron star core</a:t>
                </a:r>
              </a:p>
              <a:p>
                <a:pPr marL="457200" indent="-457200"/>
                <a14:m>
                  <m:oMath xmlns:m="http://schemas.openxmlformats.org/officeDocument/2006/math">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𝑟</m:t>
                        </m:r>
                      </m:e>
                      <m:sub>
                        <m:r>
                          <m:rPr>
                            <m:sty m:val="p"/>
                          </m:rPr>
                          <a:rPr lang="en-AU" sz="2400" b="0" i="0" smtClean="0">
                            <a:latin typeface="Cambria Math" panose="02040503050406030204" pitchFamily="18" charset="0"/>
                          </a:rPr>
                          <m:t>mass</m:t>
                        </m:r>
                      </m:sub>
                    </m:sSub>
                    <m:r>
                      <a:rPr lang="en-AU" sz="2400" b="0" i="1" smtClean="0">
                        <a:latin typeface="Cambria Math" panose="02040503050406030204" pitchFamily="18" charset="0"/>
                      </a:rPr>
                      <m:t>=0.81</m:t>
                    </m:r>
                    <m:d>
                      <m:dPr>
                        <m:ctrlPr>
                          <a:rPr lang="en-AU" sz="2400" b="0" i="1" smtClean="0">
                            <a:latin typeface="Cambria Math" panose="02040503050406030204" pitchFamily="18" charset="0"/>
                          </a:rPr>
                        </m:ctrlPr>
                      </m:dPr>
                      <m:e>
                        <m:r>
                          <a:rPr lang="en-AU" sz="2400" b="0" i="1" smtClean="0">
                            <a:latin typeface="Cambria Math" panose="02040503050406030204" pitchFamily="18" charset="0"/>
                          </a:rPr>
                          <m:t>5</m:t>
                        </m:r>
                      </m:e>
                    </m:d>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𝑟</m:t>
                        </m:r>
                      </m:e>
                      <m:sub>
                        <m:r>
                          <m:rPr>
                            <m:sty m:val="p"/>
                          </m:rPr>
                          <a:rPr lang="en-AU" sz="2400" b="0" i="0" smtClean="0">
                            <a:latin typeface="Cambria Math" panose="02040503050406030204" pitchFamily="18" charset="0"/>
                          </a:rPr>
                          <m:t>ch</m:t>
                        </m:r>
                      </m:sub>
                    </m:sSub>
                  </m:oMath>
                </a14:m>
                <a:r>
                  <a:rPr lang="en-AU" sz="2400" dirty="0"/>
                  <a:t>  </a:t>
                </a:r>
                <a14:m>
                  <m:oMath xmlns:m="http://schemas.openxmlformats.org/officeDocument/2006/math">
                    <m:r>
                      <a:rPr lang="en-AU" sz="2400" i="1" dirty="0" smtClean="0">
                        <a:latin typeface="Cambria Math" panose="02040503050406030204" pitchFamily="18" charset="0"/>
                      </a:rPr>
                      <m:t>&gt;</m:t>
                    </m:r>
                  </m:oMath>
                </a14:m>
                <a:r>
                  <a:rPr lang="en-AU" sz="2400" dirty="0"/>
                  <a:t>  </a:t>
                </a:r>
                <a14:m>
                  <m:oMath xmlns:m="http://schemas.openxmlformats.org/officeDocument/2006/math">
                    <m:sSub>
                      <m:sSubPr>
                        <m:ctrlPr>
                          <a:rPr lang="en-AU" sz="2400" i="1">
                            <a:latin typeface="Cambria Math" panose="02040503050406030204" pitchFamily="18" charset="0"/>
                          </a:rPr>
                        </m:ctrlPr>
                      </m:sSubPr>
                      <m:e>
                        <m:r>
                          <a:rPr lang="en-AU" sz="2400" i="1">
                            <a:latin typeface="Cambria Math" panose="02040503050406030204" pitchFamily="18" charset="0"/>
                          </a:rPr>
                          <m:t>𝑟</m:t>
                        </m:r>
                      </m:e>
                      <m:sub>
                        <m:r>
                          <m:rPr>
                            <m:sty m:val="p"/>
                          </m:rPr>
                          <a:rPr lang="en-AU" sz="2400">
                            <a:latin typeface="Cambria Math" panose="02040503050406030204" pitchFamily="18" charset="0"/>
                          </a:rPr>
                          <m:t>m</m:t>
                        </m:r>
                        <m:r>
                          <m:rPr>
                            <m:sty m:val="p"/>
                          </m:rPr>
                          <a:rPr lang="en-AU" sz="2400" b="0" i="0" smtClean="0">
                            <a:latin typeface="Cambria Math" panose="02040503050406030204" pitchFamily="18" charset="0"/>
                          </a:rPr>
                          <m:t>ech</m:t>
                        </m:r>
                      </m:sub>
                    </m:sSub>
                    <m:r>
                      <a:rPr lang="en-AU" sz="2400" i="1">
                        <a:latin typeface="Cambria Math" panose="02040503050406030204" pitchFamily="18" charset="0"/>
                      </a:rPr>
                      <m:t>=0.</m:t>
                    </m:r>
                    <m:r>
                      <a:rPr lang="en-AU" sz="2400" b="0" i="1" smtClean="0">
                        <a:latin typeface="Cambria Math" panose="02040503050406030204" pitchFamily="18" charset="0"/>
                      </a:rPr>
                      <m:t>72</m:t>
                    </m:r>
                    <m:d>
                      <m:dPr>
                        <m:ctrlPr>
                          <a:rPr lang="en-AU" sz="2400" b="0" i="1" smtClean="0">
                            <a:latin typeface="Cambria Math" panose="02040503050406030204" pitchFamily="18" charset="0"/>
                          </a:rPr>
                        </m:ctrlPr>
                      </m:dPr>
                      <m:e>
                        <m:r>
                          <a:rPr lang="en-AU" sz="2400" b="0" i="1" smtClean="0">
                            <a:latin typeface="Cambria Math" panose="02040503050406030204" pitchFamily="18" charset="0"/>
                          </a:rPr>
                          <m:t>2</m:t>
                        </m:r>
                      </m:e>
                    </m:d>
                    <m:sSub>
                      <m:sSubPr>
                        <m:ctrlPr>
                          <a:rPr lang="en-AU" sz="2400" i="1">
                            <a:latin typeface="Cambria Math" panose="02040503050406030204" pitchFamily="18" charset="0"/>
                          </a:rPr>
                        </m:ctrlPr>
                      </m:sSubPr>
                      <m:e>
                        <m:r>
                          <a:rPr lang="en-AU" sz="2400" i="1">
                            <a:latin typeface="Cambria Math" panose="02040503050406030204" pitchFamily="18" charset="0"/>
                          </a:rPr>
                          <m:t>𝑟</m:t>
                        </m:r>
                      </m:e>
                      <m:sub>
                        <m:r>
                          <m:rPr>
                            <m:sty m:val="p"/>
                          </m:rPr>
                          <a:rPr lang="en-AU" sz="2400">
                            <a:latin typeface="Cambria Math" panose="02040503050406030204" pitchFamily="18" charset="0"/>
                          </a:rPr>
                          <m:t>ch</m:t>
                        </m:r>
                      </m:sub>
                    </m:sSub>
                  </m:oMath>
                </a14:m>
                <a:endParaRPr lang="en-AU" sz="2400" dirty="0"/>
              </a:p>
              <a:p>
                <a:pPr marL="457200" indent="-457200"/>
                <a:r>
                  <a:rPr lang="en-AU" sz="2400" dirty="0"/>
                  <a:t>Species decomposition (</a:t>
                </a:r>
                <a14:m>
                  <m:oMath xmlns:m="http://schemas.openxmlformats.org/officeDocument/2006/math">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𝜁</m:t>
                        </m:r>
                      </m:e>
                      <m:sub>
                        <m:r>
                          <a:rPr lang="en-AU" sz="2400" b="0" i="1" smtClean="0">
                            <a:latin typeface="Cambria Math" panose="02040503050406030204" pitchFamily="18" charset="0"/>
                          </a:rPr>
                          <m:t>2</m:t>
                        </m:r>
                      </m:sub>
                    </m:sSub>
                  </m:oMath>
                </a14:m>
                <a:r>
                  <a:rPr lang="en-AU" sz="2400" dirty="0"/>
                  <a:t>)</a:t>
                </a:r>
              </a:p>
              <a:p>
                <a:pPr marL="857250" lvl="1" indent="-457200"/>
                <a14:m>
                  <m:oMath xmlns:m="http://schemas.openxmlformats.org/officeDocument/2006/math">
                    <m:sSubSup>
                      <m:sSubSupPr>
                        <m:ctrlPr>
                          <a:rPr lang="en-AU" sz="2200" b="0" i="1" smtClean="0">
                            <a:latin typeface="Cambria Math" panose="02040503050406030204" pitchFamily="18" charset="0"/>
                          </a:rPr>
                        </m:ctrlPr>
                      </m:sSubSupPr>
                      <m:e>
                        <m:r>
                          <a:rPr lang="en-AU" sz="2200" b="0" i="1" smtClean="0">
                            <a:latin typeface="Cambria Math" panose="02040503050406030204" pitchFamily="18" charset="0"/>
                          </a:rPr>
                          <m:t>𝑟</m:t>
                        </m:r>
                      </m:e>
                      <m:sub>
                        <m:r>
                          <m:rPr>
                            <m:sty m:val="p"/>
                          </m:rPr>
                          <a:rPr lang="en-AU" sz="2200" b="0" i="0" smtClean="0">
                            <a:latin typeface="Cambria Math" panose="02040503050406030204" pitchFamily="18" charset="0"/>
                          </a:rPr>
                          <m:t>mass</m:t>
                        </m:r>
                      </m:sub>
                      <m:sup>
                        <m:r>
                          <a:rPr lang="en-AU" sz="2200" b="0" i="1" smtClean="0">
                            <a:latin typeface="Cambria Math" panose="02040503050406030204" pitchFamily="18" charset="0"/>
                          </a:rPr>
                          <m:t>𝑞</m:t>
                        </m:r>
                      </m:sup>
                    </m:sSubSup>
                    <m:r>
                      <a:rPr lang="en-AU" sz="2200" b="0" i="1" smtClean="0">
                        <a:latin typeface="Cambria Math" panose="02040503050406030204" pitchFamily="18" charset="0"/>
                      </a:rPr>
                      <m:t>=0.62</m:t>
                    </m:r>
                    <m:d>
                      <m:dPr>
                        <m:ctrlPr>
                          <a:rPr lang="en-AU" sz="2200" b="0" i="1" smtClean="0">
                            <a:latin typeface="Cambria Math" panose="02040503050406030204" pitchFamily="18" charset="0"/>
                          </a:rPr>
                        </m:ctrlPr>
                      </m:dPr>
                      <m:e>
                        <m:r>
                          <a:rPr lang="en-AU" sz="2200" b="0" i="1" smtClean="0">
                            <a:latin typeface="Cambria Math" panose="02040503050406030204" pitchFamily="18" charset="0"/>
                          </a:rPr>
                          <m:t>4</m:t>
                        </m:r>
                      </m:e>
                    </m:d>
                    <m:sSub>
                      <m:sSubPr>
                        <m:ctrlPr>
                          <a:rPr lang="en-AU" sz="2200" b="0" i="1" smtClean="0">
                            <a:latin typeface="Cambria Math" panose="02040503050406030204" pitchFamily="18" charset="0"/>
                          </a:rPr>
                        </m:ctrlPr>
                      </m:sSubPr>
                      <m:e>
                        <m:r>
                          <a:rPr lang="en-AU" sz="2200" b="0" i="1" smtClean="0">
                            <a:latin typeface="Cambria Math" panose="02040503050406030204" pitchFamily="18" charset="0"/>
                          </a:rPr>
                          <m:t>𝑟</m:t>
                        </m:r>
                      </m:e>
                      <m:sub>
                        <m:r>
                          <m:rPr>
                            <m:sty m:val="p"/>
                          </m:rPr>
                          <a:rPr lang="en-AU" sz="2200" b="0" i="0" smtClean="0">
                            <a:latin typeface="Cambria Math" panose="02040503050406030204" pitchFamily="18" charset="0"/>
                          </a:rPr>
                          <m:t>ch</m:t>
                        </m:r>
                      </m:sub>
                    </m:sSub>
                  </m:oMath>
                </a14:m>
                <a:r>
                  <a:rPr lang="en-AU" sz="2200" dirty="0"/>
                  <a:t>  </a:t>
                </a:r>
                <a14:m>
                  <m:oMath xmlns:m="http://schemas.openxmlformats.org/officeDocument/2006/math">
                    <m:r>
                      <a:rPr lang="en-AU" sz="2200" i="1" dirty="0" smtClean="0">
                        <a:latin typeface="Cambria Math" panose="02040503050406030204" pitchFamily="18" charset="0"/>
                      </a:rPr>
                      <m:t>&gt;</m:t>
                    </m:r>
                  </m:oMath>
                </a14:m>
                <a:r>
                  <a:rPr lang="en-AU" sz="2200" dirty="0"/>
                  <a:t>  </a:t>
                </a:r>
                <a14:m>
                  <m:oMath xmlns:m="http://schemas.openxmlformats.org/officeDocument/2006/math">
                    <m:sSubSup>
                      <m:sSubSupPr>
                        <m:ctrlPr>
                          <a:rPr lang="en-AU" sz="2200" b="0" i="1" smtClean="0">
                            <a:latin typeface="Cambria Math" panose="02040503050406030204" pitchFamily="18" charset="0"/>
                          </a:rPr>
                        </m:ctrlPr>
                      </m:sSubSupPr>
                      <m:e>
                        <m:r>
                          <a:rPr lang="en-AU" sz="2200" b="0" i="1" smtClean="0">
                            <a:latin typeface="Cambria Math" panose="02040503050406030204" pitchFamily="18" charset="0"/>
                          </a:rPr>
                          <m:t>𝑟</m:t>
                        </m:r>
                      </m:e>
                      <m:sub>
                        <m:r>
                          <m:rPr>
                            <m:sty m:val="p"/>
                          </m:rPr>
                          <a:rPr lang="en-AU" sz="2200" b="0" i="0" smtClean="0">
                            <a:latin typeface="Cambria Math" panose="02040503050406030204" pitchFamily="18" charset="0"/>
                          </a:rPr>
                          <m:t>mass</m:t>
                        </m:r>
                      </m:sub>
                      <m:sup>
                        <m:r>
                          <a:rPr lang="en-AU" sz="2200" b="0" i="1" smtClean="0">
                            <a:latin typeface="Cambria Math" panose="02040503050406030204" pitchFamily="18" charset="0"/>
                          </a:rPr>
                          <m:t>𝑔</m:t>
                        </m:r>
                      </m:sup>
                    </m:sSubSup>
                    <m:r>
                      <a:rPr lang="en-AU" sz="2200" b="0" i="1" smtClean="0">
                        <a:latin typeface="Cambria Math" panose="02040503050406030204" pitchFamily="18" charset="0"/>
                      </a:rPr>
                      <m:t>=0.52</m:t>
                    </m:r>
                    <m:d>
                      <m:dPr>
                        <m:ctrlPr>
                          <a:rPr lang="en-AU" sz="2200" b="0" i="1" smtClean="0">
                            <a:latin typeface="Cambria Math" panose="02040503050406030204" pitchFamily="18" charset="0"/>
                          </a:rPr>
                        </m:ctrlPr>
                      </m:dPr>
                      <m:e>
                        <m:r>
                          <a:rPr lang="en-AU" sz="2200" b="0" i="1" smtClean="0">
                            <a:latin typeface="Cambria Math" panose="02040503050406030204" pitchFamily="18" charset="0"/>
                          </a:rPr>
                          <m:t>3</m:t>
                        </m:r>
                      </m:e>
                    </m:d>
                    <m:sSub>
                      <m:sSubPr>
                        <m:ctrlPr>
                          <a:rPr lang="en-AU" sz="2200" b="0" i="1" smtClean="0">
                            <a:latin typeface="Cambria Math" panose="02040503050406030204" pitchFamily="18" charset="0"/>
                          </a:rPr>
                        </m:ctrlPr>
                      </m:sSubPr>
                      <m:e>
                        <m:r>
                          <a:rPr lang="en-AU" sz="2200" b="0" i="1" smtClean="0">
                            <a:latin typeface="Cambria Math" panose="02040503050406030204" pitchFamily="18" charset="0"/>
                          </a:rPr>
                          <m:t>𝑟</m:t>
                        </m:r>
                      </m:e>
                      <m:sub>
                        <m:r>
                          <m:rPr>
                            <m:sty m:val="p"/>
                          </m:rPr>
                          <a:rPr lang="en-AU" sz="2200" b="0" i="0" smtClean="0">
                            <a:latin typeface="Cambria Math" panose="02040503050406030204" pitchFamily="18" charset="0"/>
                          </a:rPr>
                          <m:t>ch</m:t>
                        </m:r>
                      </m:sub>
                    </m:sSub>
                  </m:oMath>
                </a14:m>
                <a:endParaRPr lang="en-AU" sz="2200" dirty="0"/>
              </a:p>
              <a:p>
                <a:pPr marL="857250" lvl="1" indent="-457200"/>
                <a14:m>
                  <m:oMath xmlns:m="http://schemas.openxmlformats.org/officeDocument/2006/math">
                    <m:sSubSup>
                      <m:sSubSupPr>
                        <m:ctrlPr>
                          <a:rPr lang="en-AU" sz="2200" b="0" i="1" smtClean="0">
                            <a:latin typeface="Cambria Math" panose="02040503050406030204" pitchFamily="18" charset="0"/>
                          </a:rPr>
                        </m:ctrlPr>
                      </m:sSubSupPr>
                      <m:e>
                        <m:r>
                          <a:rPr lang="en-AU" sz="2200" b="0" i="1" smtClean="0">
                            <a:latin typeface="Cambria Math" panose="02040503050406030204" pitchFamily="18" charset="0"/>
                          </a:rPr>
                          <m:t>𝑟</m:t>
                        </m:r>
                      </m:e>
                      <m:sub>
                        <m:r>
                          <m:rPr>
                            <m:sty m:val="p"/>
                          </m:rPr>
                          <a:rPr lang="en-AU" sz="2200" b="0" i="0" smtClean="0">
                            <a:latin typeface="Cambria Math" panose="02040503050406030204" pitchFamily="18" charset="0"/>
                          </a:rPr>
                          <m:t>mech</m:t>
                        </m:r>
                      </m:sub>
                      <m:sup>
                        <m:r>
                          <a:rPr lang="en-AU" sz="2200" b="0" i="1" smtClean="0">
                            <a:latin typeface="Cambria Math" panose="02040503050406030204" pitchFamily="18" charset="0"/>
                          </a:rPr>
                          <m:t>𝑞</m:t>
                        </m:r>
                      </m:sup>
                    </m:sSubSup>
                    <m:r>
                      <a:rPr lang="en-AU" sz="2200" b="0" i="1" smtClean="0">
                        <a:latin typeface="Cambria Math" panose="02040503050406030204" pitchFamily="18" charset="0"/>
                      </a:rPr>
                      <m:t>=0.55</m:t>
                    </m:r>
                    <m:d>
                      <m:dPr>
                        <m:ctrlPr>
                          <a:rPr lang="en-AU" sz="2200" b="0" i="1" smtClean="0">
                            <a:latin typeface="Cambria Math" panose="02040503050406030204" pitchFamily="18" charset="0"/>
                          </a:rPr>
                        </m:ctrlPr>
                      </m:dPr>
                      <m:e>
                        <m:r>
                          <a:rPr lang="en-AU" sz="2200" b="0" i="1" smtClean="0">
                            <a:latin typeface="Cambria Math" panose="02040503050406030204" pitchFamily="18" charset="0"/>
                          </a:rPr>
                          <m:t>4</m:t>
                        </m:r>
                      </m:e>
                    </m:d>
                    <m:sSub>
                      <m:sSubPr>
                        <m:ctrlPr>
                          <a:rPr lang="en-AU" sz="2200" b="0" i="1" smtClean="0">
                            <a:latin typeface="Cambria Math" panose="02040503050406030204" pitchFamily="18" charset="0"/>
                          </a:rPr>
                        </m:ctrlPr>
                      </m:sSubPr>
                      <m:e>
                        <m:r>
                          <a:rPr lang="en-AU" sz="2200" b="0" i="1" smtClean="0">
                            <a:latin typeface="Cambria Math" panose="02040503050406030204" pitchFamily="18" charset="0"/>
                          </a:rPr>
                          <m:t>𝑟</m:t>
                        </m:r>
                      </m:e>
                      <m:sub>
                        <m:r>
                          <m:rPr>
                            <m:sty m:val="p"/>
                          </m:rPr>
                          <a:rPr lang="en-AU" sz="2200" b="0" i="0" smtClean="0">
                            <a:latin typeface="Cambria Math" panose="02040503050406030204" pitchFamily="18" charset="0"/>
                          </a:rPr>
                          <m:t>ch</m:t>
                        </m:r>
                      </m:sub>
                    </m:sSub>
                  </m:oMath>
                </a14:m>
                <a:r>
                  <a:rPr lang="en-AU" sz="2200" dirty="0"/>
                  <a:t>  </a:t>
                </a:r>
                <a14:m>
                  <m:oMath xmlns:m="http://schemas.openxmlformats.org/officeDocument/2006/math">
                    <m:r>
                      <a:rPr lang="en-AU" sz="2200" i="1" dirty="0" smtClean="0">
                        <a:latin typeface="Cambria Math" panose="02040503050406030204" pitchFamily="18" charset="0"/>
                      </a:rPr>
                      <m:t>&gt;</m:t>
                    </m:r>
                  </m:oMath>
                </a14:m>
                <a:r>
                  <a:rPr lang="en-AU" sz="2200" dirty="0"/>
                  <a:t>  </a:t>
                </a:r>
                <a14:m>
                  <m:oMath xmlns:m="http://schemas.openxmlformats.org/officeDocument/2006/math">
                    <m:sSubSup>
                      <m:sSubSupPr>
                        <m:ctrlPr>
                          <a:rPr lang="en-AU" sz="2200" b="0" i="1" smtClean="0">
                            <a:latin typeface="Cambria Math" panose="02040503050406030204" pitchFamily="18" charset="0"/>
                          </a:rPr>
                        </m:ctrlPr>
                      </m:sSubSupPr>
                      <m:e>
                        <m:r>
                          <a:rPr lang="en-AU" sz="2200" b="0" i="1" smtClean="0">
                            <a:latin typeface="Cambria Math" panose="02040503050406030204" pitchFamily="18" charset="0"/>
                          </a:rPr>
                          <m:t>𝑟</m:t>
                        </m:r>
                      </m:e>
                      <m:sub>
                        <m:r>
                          <m:rPr>
                            <m:sty m:val="p"/>
                          </m:rPr>
                          <a:rPr lang="en-AU" sz="2200" b="0" i="0" smtClean="0">
                            <a:latin typeface="Cambria Math" panose="02040503050406030204" pitchFamily="18" charset="0"/>
                          </a:rPr>
                          <m:t>mech</m:t>
                        </m:r>
                      </m:sub>
                      <m:sup>
                        <m:r>
                          <a:rPr lang="en-AU" sz="2200" b="0" i="1" smtClean="0">
                            <a:latin typeface="Cambria Math" panose="02040503050406030204" pitchFamily="18" charset="0"/>
                          </a:rPr>
                          <m:t>𝑔</m:t>
                        </m:r>
                      </m:sup>
                    </m:sSubSup>
                    <m:r>
                      <a:rPr lang="en-AU" sz="2200" b="0" i="1" smtClean="0">
                        <a:latin typeface="Cambria Math" panose="02040503050406030204" pitchFamily="18" charset="0"/>
                      </a:rPr>
                      <m:t>=0.47</m:t>
                    </m:r>
                    <m:d>
                      <m:dPr>
                        <m:ctrlPr>
                          <a:rPr lang="en-AU" sz="2200" b="0" i="1" smtClean="0">
                            <a:latin typeface="Cambria Math" panose="02040503050406030204" pitchFamily="18" charset="0"/>
                          </a:rPr>
                        </m:ctrlPr>
                      </m:dPr>
                      <m:e>
                        <m:r>
                          <a:rPr lang="en-AU" sz="2200" b="0" i="1" smtClean="0">
                            <a:latin typeface="Cambria Math" panose="02040503050406030204" pitchFamily="18" charset="0"/>
                          </a:rPr>
                          <m:t>3</m:t>
                        </m:r>
                      </m:e>
                    </m:d>
                    <m:sSub>
                      <m:sSubPr>
                        <m:ctrlPr>
                          <a:rPr lang="en-AU" sz="2200" b="0" i="1" smtClean="0">
                            <a:latin typeface="Cambria Math" panose="02040503050406030204" pitchFamily="18" charset="0"/>
                          </a:rPr>
                        </m:ctrlPr>
                      </m:sSubPr>
                      <m:e>
                        <m:r>
                          <a:rPr lang="en-AU" sz="2200" b="0" i="1" smtClean="0">
                            <a:latin typeface="Cambria Math" panose="02040503050406030204" pitchFamily="18" charset="0"/>
                          </a:rPr>
                          <m:t>𝑟</m:t>
                        </m:r>
                      </m:e>
                      <m:sub>
                        <m:r>
                          <m:rPr>
                            <m:sty m:val="p"/>
                          </m:rPr>
                          <a:rPr lang="en-AU" sz="2200" b="0" i="0" smtClean="0">
                            <a:latin typeface="Cambria Math" panose="02040503050406030204" pitchFamily="18" charset="0"/>
                          </a:rPr>
                          <m:t>ch</m:t>
                        </m:r>
                      </m:sub>
                    </m:sSub>
                  </m:oMath>
                </a14:m>
                <a:endParaRPr lang="en-AU" sz="2200" dirty="0"/>
              </a:p>
              <a:p>
                <a:pPr marL="457200" indent="-457200"/>
                <a:r>
                  <a:rPr lang="en-AU" sz="2400" i="1" dirty="0">
                    <a:ln w="0"/>
                    <a:solidFill>
                      <a:srgbClr val="FF0000"/>
                    </a:solidFill>
                    <a:effectLst>
                      <a:outerShdw blurRad="38100" dist="25400" dir="5400000" algn="ctr" rotWithShape="0">
                        <a:srgbClr val="6E747A">
                          <a:alpha val="43000"/>
                        </a:srgbClr>
                      </a:outerShdw>
                    </a:effectLst>
                  </a:rPr>
                  <a:t>Contrary to practitioner desires … no existing experiment provides information on </a:t>
                </a:r>
                <a:r>
                  <a:rPr lang="en-US" sz="2400" i="1" dirty="0">
                    <a:ln w="0"/>
                    <a:solidFill>
                      <a:srgbClr val="FF0000"/>
                    </a:solidFill>
                    <a:effectLst>
                      <a:outerShdw blurRad="38100" dist="25400" dir="5400000" algn="ctr" rotWithShape="0">
                        <a:srgbClr val="6E747A">
                          <a:alpha val="43000"/>
                        </a:srgbClr>
                      </a:outerShdw>
                    </a:effectLst>
                  </a:rPr>
                  <a:t>glue contributions to proton GFFs</a:t>
                </a:r>
                <a:endParaRPr lang="en-AU" sz="2400" i="1" dirty="0">
                  <a:ln w="0"/>
                  <a:solidFill>
                    <a:srgbClr val="FF0000"/>
                  </a:solidFill>
                  <a:effectLst>
                    <a:outerShdw blurRad="38100" dist="25400" dir="5400000" algn="ctr" rotWithShape="0">
                      <a:srgbClr val="6E747A">
                        <a:alpha val="43000"/>
                      </a:srgbClr>
                    </a:outerShdw>
                  </a:effectLst>
                </a:endParaRPr>
              </a:p>
            </p:txBody>
          </p:sp>
        </mc:Choice>
        <mc:Fallback xmlns="">
          <p:sp>
            <p:nvSpPr>
              <p:cNvPr id="3" name="Content Placeholder 2">
                <a:extLst>
                  <a:ext uri="{FF2B5EF4-FFF2-40B4-BE49-F238E27FC236}">
                    <a16:creationId xmlns:a16="http://schemas.microsoft.com/office/drawing/2014/main" id="{334B418A-1CCF-FBFD-19E7-C6D729C7925F}"/>
                  </a:ext>
                </a:extLst>
              </p:cNvPr>
              <p:cNvSpPr>
                <a:spLocks noGrp="1" noRot="1" noChangeAspect="1" noMove="1" noResize="1" noEditPoints="1" noAdjustHandles="1" noChangeArrowheads="1" noChangeShapeType="1" noTextEdit="1"/>
              </p:cNvSpPr>
              <p:nvPr>
                <p:ph idx="1"/>
              </p:nvPr>
            </p:nvSpPr>
            <p:spPr>
              <a:xfrm>
                <a:off x="445476" y="808036"/>
                <a:ext cx="7922684" cy="5135564"/>
              </a:xfrm>
              <a:blipFill>
                <a:blip r:embed="rId3"/>
                <a:stretch>
                  <a:fillRect l="-1231" t="-831" r="-923" b="-12470"/>
                </a:stretch>
              </a:blipFill>
            </p:spPr>
            <p:txBody>
              <a:bodyPr/>
              <a:lstStyle/>
              <a:p>
                <a:r>
                  <a:rPr lang="en-AU">
                    <a:noFill/>
                  </a:rPr>
                  <a:t> </a:t>
                </a:r>
              </a:p>
            </p:txBody>
          </p:sp>
        </mc:Fallback>
      </mc:AlternateContent>
      <p:sp>
        <p:nvSpPr>
          <p:cNvPr id="4" name="Date Placeholder 3">
            <a:extLst>
              <a:ext uri="{FF2B5EF4-FFF2-40B4-BE49-F238E27FC236}">
                <a16:creationId xmlns:a16="http://schemas.microsoft.com/office/drawing/2014/main" id="{10DF6CEA-D38F-1022-9136-75B1AF806959}"/>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4FE092F2-E45D-F8EF-2940-C1F5AE4E0FBD}"/>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D6CFFA5C-761F-28C4-1211-C3C7F4C43F5D}"/>
              </a:ext>
            </a:extLst>
          </p:cNvPr>
          <p:cNvSpPr>
            <a:spLocks noGrp="1"/>
          </p:cNvSpPr>
          <p:nvPr>
            <p:ph type="sldNum" sz="quarter" idx="12"/>
          </p:nvPr>
        </p:nvSpPr>
        <p:spPr/>
        <p:txBody>
          <a:bodyPr/>
          <a:lstStyle/>
          <a:p>
            <a:fld id="{87034D8C-3CB4-402A-BC46-2AB14C0FE90A}" type="slidenum">
              <a:rPr lang="en-US" smtClean="0"/>
              <a:pPr/>
              <a:t>23</a:t>
            </a:fld>
            <a:endParaRPr lang="en-US"/>
          </a:p>
        </p:txBody>
      </p:sp>
      <p:sp>
        <p:nvSpPr>
          <p:cNvPr id="7" name="TextBox 6">
            <a:extLst>
              <a:ext uri="{FF2B5EF4-FFF2-40B4-BE49-F238E27FC236}">
                <a16:creationId xmlns:a16="http://schemas.microsoft.com/office/drawing/2014/main" id="{CFA43008-EE85-347A-1016-8AE7EBF2114B}"/>
              </a:ext>
            </a:extLst>
          </p:cNvPr>
          <p:cNvSpPr txBox="1"/>
          <p:nvPr/>
        </p:nvSpPr>
        <p:spPr>
          <a:xfrm>
            <a:off x="6019800" y="6266750"/>
            <a:ext cx="6172201" cy="461665"/>
          </a:xfrm>
          <a:prstGeom prst="rect">
            <a:avLst/>
          </a:prstGeom>
          <a:noFill/>
        </p:spPr>
        <p:txBody>
          <a:bodyPr wrap="square" rtlCol="0">
            <a:spAutoFit/>
          </a:bodyPr>
          <a:lstStyle/>
          <a:p>
            <a:r>
              <a:rPr lang="en-AU" sz="1200" i="1" dirty="0"/>
              <a:t>Exclusive photoproduction of light and heavy vector mesons: thresholds to very high energies, </a:t>
            </a:r>
            <a:r>
              <a:rPr lang="en-AU" sz="1200" dirty="0"/>
              <a:t>Lin Tang (</a:t>
            </a:r>
            <a:r>
              <a:rPr lang="en-AU" sz="1200" dirty="0" err="1"/>
              <a:t>唐淋</a:t>
            </a:r>
            <a:r>
              <a:rPr lang="en-AU" sz="1200" dirty="0"/>
              <a:t>) </a:t>
            </a:r>
            <a:r>
              <a:rPr lang="en-AU" sz="1200" i="1" dirty="0"/>
              <a:t>et al</a:t>
            </a:r>
            <a:r>
              <a:rPr lang="en-AU" sz="1200" dirty="0"/>
              <a:t>., </a:t>
            </a:r>
            <a:r>
              <a:rPr lang="en-AU" sz="1200" u="sng" dirty="0">
                <a:hlinkClick r:id="rId4"/>
              </a:rPr>
              <a:t>e-Print: 2510.08845 [hep-</a:t>
            </a:r>
            <a:r>
              <a:rPr lang="en-AU" sz="1200" u="sng" dirty="0" err="1">
                <a:hlinkClick r:id="rId4"/>
              </a:rPr>
              <a:t>ph</a:t>
            </a:r>
            <a:r>
              <a:rPr lang="en-AU" sz="1200" u="sng" dirty="0">
                <a:hlinkClick r:id="rId4"/>
              </a:rPr>
              <a:t>]</a:t>
            </a:r>
            <a:r>
              <a:rPr lang="en-AU" sz="1200" dirty="0"/>
              <a:t>, </a:t>
            </a:r>
            <a:r>
              <a:rPr lang="en-AU" sz="1200" u="sng" dirty="0">
                <a:hlinkClick r:id="rId5"/>
              </a:rPr>
              <a:t>Eur. Phys. J. C 86 (2026) 284/1-19</a:t>
            </a:r>
            <a:r>
              <a:rPr lang="en-AU" sz="1200" dirty="0"/>
              <a:t>. </a:t>
            </a:r>
            <a:endParaRPr lang="en-AU" sz="900" dirty="0"/>
          </a:p>
        </p:txBody>
      </p:sp>
    </p:spTree>
    <p:extLst>
      <p:ext uri="{BB962C8B-B14F-4D97-AF65-F5344CB8AC3E}">
        <p14:creationId xmlns:p14="http://schemas.microsoft.com/office/powerpoint/2010/main" val="112148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wipe(up)">
                                      <p:cBhvr>
                                        <p:cTn id="7" dur="500"/>
                                        <p:tgtEl>
                                          <p:spTgt spid="3">
                                            <p:txEl>
                                              <p:pRg st="7" end="7"/>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wipe(up)">
                                      <p:cBhvr>
                                        <p:cTn id="10" dur="500"/>
                                        <p:tgtEl>
                                          <p:spTgt spid="3">
                                            <p:txEl>
                                              <p:pRg st="8" end="8"/>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Effect transition="in" filter="wipe(up)">
                                      <p:cBhvr>
                                        <p:cTn id="13" dur="500"/>
                                        <p:tgtEl>
                                          <p:spTgt spid="3">
                                            <p:txEl>
                                              <p:pRg st="9" end="9"/>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3">
                                            <p:txEl>
                                              <p:pRg st="10" end="10"/>
                                            </p:txEl>
                                          </p:spTgt>
                                        </p:tgtEl>
                                        <p:attrNameLst>
                                          <p:attrName>style.visibility</p:attrName>
                                        </p:attrNameLst>
                                      </p:cBhvr>
                                      <p:to>
                                        <p:strVal val="visible"/>
                                      </p:to>
                                    </p:set>
                                    <p:animEffect transition="in" filter="wipe(up)">
                                      <p:cBhvr>
                                        <p:cTn id="16" dur="500"/>
                                        <p:tgtEl>
                                          <p:spTgt spid="3">
                                            <p:txEl>
                                              <p:pRg st="10" end="1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animEffect transition="in" filter="barn(inVertical)">
                                      <p:cBhvr>
                                        <p:cTn id="21" dur="500"/>
                                        <p:tgtEl>
                                          <p:spTgt spid="3">
                                            <p:txEl>
                                              <p:pRg st="11" end="11"/>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F8B06-406F-002F-0E9A-CDF8CBB8D1F5}"/>
              </a:ext>
            </a:extLst>
          </p:cNvPr>
          <p:cNvSpPr>
            <a:spLocks noGrp="1"/>
          </p:cNvSpPr>
          <p:nvPr>
            <p:ph type="title"/>
          </p:nvPr>
        </p:nvSpPr>
        <p:spPr/>
        <p:txBody>
          <a:bodyPr/>
          <a:lstStyle/>
          <a:p>
            <a:r>
              <a:rPr lang="en-AU" dirty="0"/>
              <a:t>Relative Spacetime Volumes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E641FD0-A90E-12B2-6FC8-B89F61E780E5}"/>
                  </a:ext>
                </a:extLst>
              </p:cNvPr>
              <p:cNvSpPr>
                <a:spLocks noGrp="1"/>
              </p:cNvSpPr>
              <p:nvPr>
                <p:ph idx="1"/>
              </p:nvPr>
            </p:nvSpPr>
            <p:spPr>
              <a:xfrm>
                <a:off x="609600" y="1524000"/>
                <a:ext cx="6781800" cy="4525963"/>
              </a:xfrm>
            </p:spPr>
            <p:txBody>
              <a:bodyPr/>
              <a:lstStyle/>
              <a:p>
                <a:r>
                  <a:rPr lang="en-US" dirty="0"/>
                  <a:t>Panel A. … Relative sizes of in-proton spacetime volumes occupied by quark and gluon mass-energy distributions at resolving scale </a:t>
                </a:r>
                <a14:m>
                  <m:oMath xmlns:m="http://schemas.openxmlformats.org/officeDocument/2006/math">
                    <m:sSub>
                      <m:sSubPr>
                        <m:ctrlPr>
                          <a:rPr lang="en-AU" b="0" i="1" dirty="0" smtClean="0">
                            <a:latin typeface="Cambria Math" panose="02040503050406030204" pitchFamily="18" charset="0"/>
                          </a:rPr>
                        </m:ctrlPr>
                      </m:sSubPr>
                      <m:e>
                        <m:r>
                          <a:rPr lang="en-AU" b="0" i="1" dirty="0" smtClean="0">
                            <a:latin typeface="Cambria Math" panose="02040503050406030204" pitchFamily="18" charset="0"/>
                          </a:rPr>
                          <m:t>𝜁</m:t>
                        </m:r>
                      </m:e>
                      <m:sub>
                        <m:r>
                          <a:rPr lang="en-AU" b="0" i="1" dirty="0" smtClean="0">
                            <a:latin typeface="Cambria Math" panose="02040503050406030204" pitchFamily="18" charset="0"/>
                          </a:rPr>
                          <m:t>2</m:t>
                        </m:r>
                      </m:sub>
                    </m:sSub>
                    <m:r>
                      <a:rPr lang="en-AU" b="0" i="1" dirty="0" smtClean="0">
                        <a:latin typeface="Cambria Math" panose="02040503050406030204" pitchFamily="18" charset="0"/>
                      </a:rPr>
                      <m:t>=2</m:t>
                    </m:r>
                  </m:oMath>
                </a14:m>
                <a:r>
                  <a:rPr lang="en-US" dirty="0"/>
                  <a:t> GeV. </a:t>
                </a:r>
              </a:p>
              <a:p>
                <a:r>
                  <a:rPr lang="en-US" dirty="0"/>
                  <a:t>Panel B. Combined as required, the scale-dependent distributions in the upper panel yield the scale-invariant (observable) mass-energy distribution (purple 3/4-sphere) in this image. </a:t>
                </a:r>
              </a:p>
              <a:p>
                <a:r>
                  <a:rPr lang="en-US" dirty="0"/>
                  <a:t>Plainly, the spacetime volume occupied by the proton mass-energy distribution is far smaller than that occupied by the charge distribution (grey 3/4-sphere). </a:t>
                </a:r>
                <a:endParaRPr lang="en-AU" dirty="0"/>
              </a:p>
            </p:txBody>
          </p:sp>
        </mc:Choice>
        <mc:Fallback xmlns="">
          <p:sp>
            <p:nvSpPr>
              <p:cNvPr id="3" name="Content Placeholder 2">
                <a:extLst>
                  <a:ext uri="{FF2B5EF4-FFF2-40B4-BE49-F238E27FC236}">
                    <a16:creationId xmlns:a16="http://schemas.microsoft.com/office/drawing/2014/main" id="{6E641FD0-A90E-12B2-6FC8-B89F61E780E5}"/>
                  </a:ext>
                </a:extLst>
              </p:cNvPr>
              <p:cNvSpPr>
                <a:spLocks noGrp="1" noRot="1" noChangeAspect="1" noMove="1" noResize="1" noEditPoints="1" noAdjustHandles="1" noChangeArrowheads="1" noChangeShapeType="1" noTextEdit="1"/>
              </p:cNvSpPr>
              <p:nvPr>
                <p:ph idx="1"/>
              </p:nvPr>
            </p:nvSpPr>
            <p:spPr>
              <a:xfrm>
                <a:off x="609600" y="1524000"/>
                <a:ext cx="6781800" cy="4525963"/>
              </a:xfrm>
              <a:blipFill>
                <a:blip r:embed="rId2"/>
                <a:stretch>
                  <a:fillRect l="-988" t="-943" r="-1887"/>
                </a:stretch>
              </a:blipFill>
            </p:spPr>
            <p:txBody>
              <a:bodyPr/>
              <a:lstStyle/>
              <a:p>
                <a:r>
                  <a:rPr lang="en-AU">
                    <a:noFill/>
                  </a:rPr>
                  <a:t> </a:t>
                </a:r>
              </a:p>
            </p:txBody>
          </p:sp>
        </mc:Fallback>
      </mc:AlternateContent>
      <p:sp>
        <p:nvSpPr>
          <p:cNvPr id="4" name="Date Placeholder 3">
            <a:extLst>
              <a:ext uri="{FF2B5EF4-FFF2-40B4-BE49-F238E27FC236}">
                <a16:creationId xmlns:a16="http://schemas.microsoft.com/office/drawing/2014/main" id="{787CEBC8-755E-5519-E783-5BD4D4E4C0F1}"/>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F1912B0A-0601-D8C6-400B-DBD86C52BB20}"/>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982CB5AC-734E-97AC-510F-4B36162216E0}"/>
              </a:ext>
            </a:extLst>
          </p:cNvPr>
          <p:cNvSpPr>
            <a:spLocks noGrp="1"/>
          </p:cNvSpPr>
          <p:nvPr>
            <p:ph type="sldNum" sz="quarter" idx="12"/>
          </p:nvPr>
        </p:nvSpPr>
        <p:spPr/>
        <p:txBody>
          <a:bodyPr/>
          <a:lstStyle/>
          <a:p>
            <a:fld id="{87034D8C-3CB4-402A-BC46-2AB14C0FE90A}" type="slidenum">
              <a:rPr lang="en-US" smtClean="0"/>
              <a:pPr/>
              <a:t>24</a:t>
            </a:fld>
            <a:endParaRPr lang="en-US"/>
          </a:p>
        </p:txBody>
      </p:sp>
      <p:pic>
        <p:nvPicPr>
          <p:cNvPr id="8" name="Picture 7">
            <a:extLst>
              <a:ext uri="{FF2B5EF4-FFF2-40B4-BE49-F238E27FC236}">
                <a16:creationId xmlns:a16="http://schemas.microsoft.com/office/drawing/2014/main" id="{3AEB39CF-66B3-631E-709E-94B329D830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1755" y="324642"/>
            <a:ext cx="4155368" cy="5906295"/>
          </a:xfrm>
          <a:prstGeom prst="rect">
            <a:avLst/>
          </a:prstGeom>
        </p:spPr>
      </p:pic>
    </p:spTree>
    <p:extLst>
      <p:ext uri="{BB962C8B-B14F-4D97-AF65-F5344CB8AC3E}">
        <p14:creationId xmlns:p14="http://schemas.microsoft.com/office/powerpoint/2010/main" val="3821886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4A8C2-5879-483B-BF56-808B820AC7E9}"/>
              </a:ext>
            </a:extLst>
          </p:cNvPr>
          <p:cNvSpPr>
            <a:spLocks noGrp="1"/>
          </p:cNvSpPr>
          <p:nvPr>
            <p:ph type="title"/>
          </p:nvPr>
        </p:nvSpPr>
        <p:spPr/>
        <p:txBody>
          <a:bodyPr/>
          <a:lstStyle/>
          <a:p>
            <a:pPr algn="r"/>
            <a:r>
              <a:rPr lang="en-US" sz="3200" dirty="0"/>
              <a:t>Structure of Baryons</a:t>
            </a:r>
          </a:p>
        </p:txBody>
      </p:sp>
      <p:sp>
        <p:nvSpPr>
          <p:cNvPr id="3" name="Content Placeholder 2">
            <a:extLst>
              <a:ext uri="{FF2B5EF4-FFF2-40B4-BE49-F238E27FC236}">
                <a16:creationId xmlns:a16="http://schemas.microsoft.com/office/drawing/2014/main" id="{DB91A0E6-4537-4799-AE8B-CD74847C5325}"/>
              </a:ext>
            </a:extLst>
          </p:cNvPr>
          <p:cNvSpPr>
            <a:spLocks noGrp="1"/>
          </p:cNvSpPr>
          <p:nvPr>
            <p:ph idx="1"/>
          </p:nvPr>
        </p:nvSpPr>
        <p:spPr>
          <a:xfrm>
            <a:off x="609600" y="1600201"/>
            <a:ext cx="11125200" cy="4525963"/>
          </a:xfrm>
        </p:spPr>
        <p:txBody>
          <a:bodyPr/>
          <a:lstStyle/>
          <a:p>
            <a:r>
              <a:rPr lang="en-US" dirty="0" err="1">
                <a:solidFill>
                  <a:srgbClr val="7030A0"/>
                </a:solidFill>
              </a:rPr>
              <a:t>Poincaré</a:t>
            </a:r>
            <a:r>
              <a:rPr lang="en-US" dirty="0">
                <a:solidFill>
                  <a:srgbClr val="7030A0"/>
                </a:solidFill>
              </a:rPr>
              <a:t> covariant </a:t>
            </a:r>
            <a:r>
              <a:rPr lang="en-US" dirty="0" err="1">
                <a:solidFill>
                  <a:srgbClr val="7030A0"/>
                </a:solidFill>
              </a:rPr>
              <a:t>Faddeev</a:t>
            </a:r>
            <a:r>
              <a:rPr lang="en-US" dirty="0">
                <a:solidFill>
                  <a:srgbClr val="7030A0"/>
                </a:solidFill>
              </a:rPr>
              <a:t> equation</a:t>
            </a:r>
            <a:r>
              <a:rPr lang="en-US" dirty="0"/>
              <a:t> sums all possible exchanges and interactions that can take place between three dressed-quarks</a:t>
            </a:r>
          </a:p>
          <a:p>
            <a:r>
              <a:rPr lang="en-US" dirty="0"/>
              <a:t>As seen … direct solution of Faddeev equation using rainbow-ladder truncation is now possible, but remains challenging problem – algorithms and numerical analysis</a:t>
            </a:r>
          </a:p>
        </p:txBody>
      </p:sp>
      <p:sp>
        <p:nvSpPr>
          <p:cNvPr id="4" name="Date Placeholder 3">
            <a:extLst>
              <a:ext uri="{FF2B5EF4-FFF2-40B4-BE49-F238E27FC236}">
                <a16:creationId xmlns:a16="http://schemas.microsoft.com/office/drawing/2014/main" id="{170B907E-01DD-45F7-9D5A-3F56CAAA30ED}"/>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6A4A073D-8EA3-454D-9C4A-63F120791814}"/>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16F1459D-A67F-4AEB-A1ED-5F20EEDE0F9B}"/>
              </a:ext>
            </a:extLst>
          </p:cNvPr>
          <p:cNvSpPr>
            <a:spLocks noGrp="1"/>
          </p:cNvSpPr>
          <p:nvPr>
            <p:ph type="sldNum" sz="quarter" idx="12"/>
          </p:nvPr>
        </p:nvSpPr>
        <p:spPr/>
        <p:txBody>
          <a:bodyPr/>
          <a:lstStyle/>
          <a:p>
            <a:fld id="{87034D8C-3CB4-402A-BC46-2AB14C0FE90A}" type="slidenum">
              <a:rPr lang="en-US" smtClean="0"/>
              <a:pPr/>
              <a:t>25</a:t>
            </a:fld>
            <a:endParaRPr lang="en-US"/>
          </a:p>
        </p:txBody>
      </p:sp>
      <p:pic>
        <p:nvPicPr>
          <p:cNvPr id="10" name="Picture 9">
            <a:extLst>
              <a:ext uri="{FF2B5EF4-FFF2-40B4-BE49-F238E27FC236}">
                <a16:creationId xmlns:a16="http://schemas.microsoft.com/office/drawing/2014/main" id="{7AD01E4D-B471-C3B9-EA9D-9AF110B7C0A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3959332"/>
            <a:ext cx="2464328" cy="2464328"/>
          </a:xfrm>
          <a:prstGeom prst="rect">
            <a:avLst/>
          </a:prstGeom>
        </p:spPr>
      </p:pic>
      <p:pic>
        <p:nvPicPr>
          <p:cNvPr id="12" name="Picture 11">
            <a:extLst>
              <a:ext uri="{FF2B5EF4-FFF2-40B4-BE49-F238E27FC236}">
                <a16:creationId xmlns:a16="http://schemas.microsoft.com/office/drawing/2014/main" id="{D25B9536-384D-7361-1144-AE2F57071927}"/>
              </a:ext>
            </a:extLst>
          </p:cNvPr>
          <p:cNvPicPr>
            <a:picLocks noChangeAspect="1"/>
          </p:cNvPicPr>
          <p:nvPr/>
        </p:nvPicPr>
        <p:blipFill>
          <a:blip r:embed="rId3" cstate="print">
            <a:extLst>
              <a:ext uri="{28A0092B-C50C-407E-A947-70E740481C1C}">
                <a14:useLocalDpi xmlns:a14="http://schemas.microsoft.com/office/drawing/2010/main" val="0"/>
              </a:ext>
            </a:extLst>
          </a:blip>
          <a:srcRect t="4284" b="4284"/>
          <a:stretch/>
        </p:blipFill>
        <p:spPr>
          <a:xfrm>
            <a:off x="0" y="0"/>
            <a:ext cx="4570016" cy="149795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162346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7B15CE4-5B0F-0B10-7913-1F84CAD146C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602815" y="4070925"/>
            <a:ext cx="3236385" cy="2482275"/>
          </a:xfrm>
          <a:prstGeom prst="rect">
            <a:avLst/>
          </a:prstGeom>
        </p:spPr>
      </p:pic>
      <p:pic>
        <p:nvPicPr>
          <p:cNvPr id="13" name="Picture 12">
            <a:extLst>
              <a:ext uri="{FF2B5EF4-FFF2-40B4-BE49-F238E27FC236}">
                <a16:creationId xmlns:a16="http://schemas.microsoft.com/office/drawing/2014/main" id="{B7050EDA-B700-51D7-01A5-7D4EAEDF7BD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3959332"/>
            <a:ext cx="2464328" cy="2464328"/>
          </a:xfrm>
          <a:prstGeom prst="rect">
            <a:avLst/>
          </a:prstGeom>
        </p:spPr>
      </p:pic>
      <p:sp>
        <p:nvSpPr>
          <p:cNvPr id="2" name="Title 1">
            <a:extLst>
              <a:ext uri="{FF2B5EF4-FFF2-40B4-BE49-F238E27FC236}">
                <a16:creationId xmlns:a16="http://schemas.microsoft.com/office/drawing/2014/main" id="{D284A8C2-5879-483B-BF56-808B820AC7E9}"/>
              </a:ext>
            </a:extLst>
          </p:cNvPr>
          <p:cNvSpPr>
            <a:spLocks noGrp="1"/>
          </p:cNvSpPr>
          <p:nvPr>
            <p:ph type="title"/>
          </p:nvPr>
        </p:nvSpPr>
        <p:spPr/>
        <p:txBody>
          <a:bodyPr/>
          <a:lstStyle/>
          <a:p>
            <a:pPr algn="r"/>
            <a:r>
              <a:rPr lang="en-US" sz="3200" dirty="0"/>
              <a:t>Structure of Baryons</a:t>
            </a:r>
          </a:p>
        </p:txBody>
      </p:sp>
      <p:sp>
        <p:nvSpPr>
          <p:cNvPr id="3" name="Content Placeholder 2">
            <a:extLst>
              <a:ext uri="{FF2B5EF4-FFF2-40B4-BE49-F238E27FC236}">
                <a16:creationId xmlns:a16="http://schemas.microsoft.com/office/drawing/2014/main" id="{DB91A0E6-4537-4799-AE8B-CD74847C5325}"/>
              </a:ext>
            </a:extLst>
          </p:cNvPr>
          <p:cNvSpPr>
            <a:spLocks noGrp="1"/>
          </p:cNvSpPr>
          <p:nvPr>
            <p:ph idx="1"/>
          </p:nvPr>
        </p:nvSpPr>
        <p:spPr>
          <a:xfrm>
            <a:off x="609600" y="1600201"/>
            <a:ext cx="11125200" cy="4525963"/>
          </a:xfrm>
        </p:spPr>
        <p:txBody>
          <a:bodyPr/>
          <a:lstStyle/>
          <a:p>
            <a:r>
              <a:rPr lang="en-US" dirty="0" err="1">
                <a:solidFill>
                  <a:srgbClr val="7030A0"/>
                </a:solidFill>
              </a:rPr>
              <a:t>Poincaré</a:t>
            </a:r>
            <a:r>
              <a:rPr lang="en-US" dirty="0">
                <a:solidFill>
                  <a:srgbClr val="7030A0"/>
                </a:solidFill>
              </a:rPr>
              <a:t> covariant </a:t>
            </a:r>
            <a:r>
              <a:rPr lang="en-US" dirty="0" err="1">
                <a:solidFill>
                  <a:srgbClr val="7030A0"/>
                </a:solidFill>
              </a:rPr>
              <a:t>Faddeev</a:t>
            </a:r>
            <a:r>
              <a:rPr lang="en-US" dirty="0">
                <a:solidFill>
                  <a:srgbClr val="7030A0"/>
                </a:solidFill>
              </a:rPr>
              <a:t> equation</a:t>
            </a:r>
            <a:r>
              <a:rPr lang="en-US" dirty="0"/>
              <a:t> sums all possible exchanges and interactions that can take place between three dressed-quarks</a:t>
            </a:r>
          </a:p>
          <a:p>
            <a:r>
              <a:rPr lang="en-US" dirty="0"/>
              <a:t>As seen … direct solution of Faddeev equation using rainbow-ladder truncation is now possible, but remains challenging problem – algorithms and numerical analysis</a:t>
            </a:r>
          </a:p>
          <a:p>
            <a:r>
              <a:rPr lang="en-US" dirty="0"/>
              <a:t>For many/most applications, diquark approximation to </a:t>
            </a:r>
            <a:r>
              <a:rPr lang="en-US" dirty="0" err="1"/>
              <a:t>quark+quark</a:t>
            </a:r>
            <a:r>
              <a:rPr lang="en-US" dirty="0"/>
              <a:t> scattering kernel is used</a:t>
            </a:r>
          </a:p>
          <a:p>
            <a:r>
              <a:rPr lang="en-US" b="1" i="1" dirty="0">
                <a:solidFill>
                  <a:srgbClr val="FF0000"/>
                </a:solidFill>
              </a:rPr>
              <a:t>Prediction</a:t>
            </a:r>
            <a:r>
              <a:rPr lang="en-US" dirty="0"/>
              <a:t>: owing to EHM</a:t>
            </a:r>
            <a:r>
              <a:rPr lang="en-US" i="1" dirty="0"/>
              <a:t>, strong diquark (quark + quark) correlations exist</a:t>
            </a:r>
          </a:p>
          <a:p>
            <a:pPr marL="0" indent="0">
              <a:spcBef>
                <a:spcPts val="0"/>
              </a:spcBef>
              <a:buNone/>
            </a:pPr>
            <a:r>
              <a:rPr lang="en-US" i="1" dirty="0"/>
              <a:t>               within baryons</a:t>
            </a:r>
            <a:r>
              <a:rPr lang="en-US" sz="2200" dirty="0"/>
              <a:t> - proton &amp; neutron … both scalar and axial-vector diquarks are present</a:t>
            </a:r>
            <a:endParaRPr lang="en-US" sz="2200" i="1" dirty="0">
              <a:solidFill>
                <a:srgbClr val="0000FF"/>
              </a:solidFill>
            </a:endParaRPr>
          </a:p>
          <a:p>
            <a:endParaRPr lang="en-US" dirty="0"/>
          </a:p>
        </p:txBody>
      </p:sp>
      <p:sp>
        <p:nvSpPr>
          <p:cNvPr id="4" name="Date Placeholder 3">
            <a:extLst>
              <a:ext uri="{FF2B5EF4-FFF2-40B4-BE49-F238E27FC236}">
                <a16:creationId xmlns:a16="http://schemas.microsoft.com/office/drawing/2014/main" id="{170B907E-01DD-45F7-9D5A-3F56CAAA30ED}"/>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6A4A073D-8EA3-454D-9C4A-63F120791814}"/>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16F1459D-A67F-4AEB-A1ED-5F20EEDE0F9B}"/>
              </a:ext>
            </a:extLst>
          </p:cNvPr>
          <p:cNvSpPr>
            <a:spLocks noGrp="1"/>
          </p:cNvSpPr>
          <p:nvPr>
            <p:ph type="sldNum" sz="quarter" idx="12"/>
          </p:nvPr>
        </p:nvSpPr>
        <p:spPr/>
        <p:txBody>
          <a:bodyPr/>
          <a:lstStyle/>
          <a:p>
            <a:fld id="{87034D8C-3CB4-402A-BC46-2AB14C0FE90A}" type="slidenum">
              <a:rPr lang="en-US" smtClean="0"/>
              <a:pPr/>
              <a:t>26</a:t>
            </a:fld>
            <a:endParaRPr lang="en-US"/>
          </a:p>
        </p:txBody>
      </p:sp>
      <p:pic>
        <p:nvPicPr>
          <p:cNvPr id="7" name="Picture 6">
            <a:extLst>
              <a:ext uri="{FF2B5EF4-FFF2-40B4-BE49-F238E27FC236}">
                <a16:creationId xmlns:a16="http://schemas.microsoft.com/office/drawing/2014/main" id="{C961F3D2-9B1D-4EEF-B11B-EC0CD1D5B303}"/>
              </a:ext>
            </a:extLst>
          </p:cNvPr>
          <p:cNvPicPr>
            <a:picLocks noChangeAspect="1"/>
          </p:cNvPicPr>
          <p:nvPr/>
        </p:nvPicPr>
        <p:blipFill>
          <a:blip r:embed="rId4" cstate="print">
            <a:extLst>
              <a:ext uri="{28A0092B-C50C-407E-A947-70E740481C1C}">
                <a14:useLocalDpi xmlns:a14="http://schemas.microsoft.com/office/drawing/2010/main" val="0"/>
              </a:ext>
            </a:extLst>
          </a:blip>
          <a:srcRect t="4284" b="4284"/>
          <a:stretch/>
        </p:blipFill>
        <p:spPr>
          <a:xfrm>
            <a:off x="0" y="0"/>
            <a:ext cx="4570016" cy="149795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60F5FBC-46BA-CBAF-F61F-5586B71A80D1}"/>
                  </a:ext>
                </a:extLst>
              </p:cNvPr>
              <p:cNvSpPr txBox="1"/>
              <p:nvPr/>
            </p:nvSpPr>
            <p:spPr>
              <a:xfrm>
                <a:off x="3048000" y="4293275"/>
                <a:ext cx="2590801" cy="2031325"/>
              </a:xfrm>
              <a:prstGeom prst="rect">
                <a:avLst/>
              </a:prstGeom>
              <a:noFill/>
            </p:spPr>
            <p:txBody>
              <a:bodyPr wrap="square" rtlCol="0">
                <a:spAutoFit/>
              </a:bodyPr>
              <a:lstStyle/>
              <a:p>
                <a:pPr marL="285750" indent="-285750">
                  <a:buFont typeface="Wingdings" panose="05000000000000000000" pitchFamily="2" charset="2"/>
                  <a:buChar char="ü"/>
                </a:pPr>
                <a:r>
                  <a:rPr lang="en-US" dirty="0">
                    <a:solidFill>
                      <a:srgbClr val="C00000"/>
                    </a:solidFill>
                  </a:rPr>
                  <a:t>CSM prediction = presence of </a:t>
                </a:r>
                <a:r>
                  <a:rPr lang="en-US" dirty="0" err="1">
                    <a:solidFill>
                      <a:srgbClr val="C00000"/>
                    </a:solidFill>
                  </a:rPr>
                  <a:t>axialvector</a:t>
                </a:r>
                <a:r>
                  <a:rPr lang="en-US" dirty="0">
                    <a:solidFill>
                      <a:srgbClr val="C00000"/>
                    </a:solidFill>
                  </a:rPr>
                  <a:t> (AV) diquark correlation in the proton</a:t>
                </a:r>
              </a:p>
              <a:p>
                <a:pPr marL="285750" indent="-285750">
                  <a:buFont typeface="Wingdings" panose="05000000000000000000" pitchFamily="2" charset="2"/>
                  <a:buChar char="ü"/>
                </a:pPr>
                <a:r>
                  <a:rPr lang="en-US" dirty="0">
                    <a:solidFill>
                      <a:srgbClr val="C00000"/>
                    </a:solidFill>
                  </a:rPr>
                  <a:t>AV Responsible for </a:t>
                </a:r>
                <a14:m>
                  <m:oMath xmlns:m="http://schemas.openxmlformats.org/officeDocument/2006/math">
                    <m:r>
                      <a:rPr lang="en-GB" b="0" i="1" smtClean="0">
                        <a:solidFill>
                          <a:srgbClr val="C00000"/>
                        </a:solidFill>
                        <a:latin typeface="Cambria Math" panose="02040503050406030204" pitchFamily="18" charset="0"/>
                      </a:rPr>
                      <m:t>≈40</m:t>
                    </m:r>
                    <m:r>
                      <a:rPr lang="en-GB" b="0" i="0" smtClean="0">
                        <a:solidFill>
                          <a:srgbClr val="C00000"/>
                        </a:solidFill>
                        <a:latin typeface="Cambria Math" panose="02040503050406030204" pitchFamily="18" charset="0"/>
                      </a:rPr>
                      <m:t>%</m:t>
                    </m:r>
                  </m:oMath>
                </a14:m>
                <a:r>
                  <a:rPr lang="en-US" dirty="0">
                    <a:solidFill>
                      <a:srgbClr val="C00000"/>
                    </a:solidFill>
                  </a:rPr>
                  <a:t> of proton charge</a:t>
                </a:r>
              </a:p>
            </p:txBody>
          </p:sp>
        </mc:Choice>
        <mc:Fallback xmlns="">
          <p:sp>
            <p:nvSpPr>
              <p:cNvPr id="10" name="TextBox 9">
                <a:extLst>
                  <a:ext uri="{FF2B5EF4-FFF2-40B4-BE49-F238E27FC236}">
                    <a16:creationId xmlns:a16="http://schemas.microsoft.com/office/drawing/2014/main" id="{560F5FBC-46BA-CBAF-F61F-5586B71A80D1}"/>
                  </a:ext>
                </a:extLst>
              </p:cNvPr>
              <p:cNvSpPr txBox="1">
                <a:spLocks noRot="1" noChangeAspect="1" noMove="1" noResize="1" noEditPoints="1" noAdjustHandles="1" noChangeArrowheads="1" noChangeShapeType="1" noTextEdit="1"/>
              </p:cNvSpPr>
              <p:nvPr/>
            </p:nvSpPr>
            <p:spPr>
              <a:xfrm>
                <a:off x="3048000" y="4293275"/>
                <a:ext cx="2590801" cy="2031325"/>
              </a:xfrm>
              <a:prstGeom prst="rect">
                <a:avLst/>
              </a:prstGeom>
              <a:blipFill>
                <a:blip r:embed="rId5"/>
                <a:stretch>
                  <a:fillRect l="-1412" t="-1497" b="-3593"/>
                </a:stretch>
              </a:blipFill>
            </p:spPr>
            <p:txBody>
              <a:bodyPr/>
              <a:lstStyle/>
              <a:p>
                <a:r>
                  <a:rPr lang="en-AU">
                    <a:noFill/>
                  </a:rPr>
                  <a:t> </a:t>
                </a:r>
              </a:p>
            </p:txBody>
          </p:sp>
        </mc:Fallback>
      </mc:AlternateContent>
      <p:sp>
        <p:nvSpPr>
          <p:cNvPr id="8" name="TextBox 7">
            <a:extLst>
              <a:ext uri="{FF2B5EF4-FFF2-40B4-BE49-F238E27FC236}">
                <a16:creationId xmlns:a16="http://schemas.microsoft.com/office/drawing/2014/main" id="{F7481F23-48B7-F332-09DD-93E59DC6FEE7}"/>
              </a:ext>
            </a:extLst>
          </p:cNvPr>
          <p:cNvSpPr txBox="1"/>
          <p:nvPr/>
        </p:nvSpPr>
        <p:spPr>
          <a:xfrm>
            <a:off x="4953000" y="399871"/>
            <a:ext cx="3169301" cy="1200329"/>
          </a:xfrm>
          <a:prstGeom prst="rect">
            <a:avLst/>
          </a:prstGeom>
          <a:noFill/>
        </p:spPr>
        <p:txBody>
          <a:bodyPr wrap="square" rtlCol="0">
            <a:spAutoFit/>
          </a:bodyPr>
          <a:lstStyle/>
          <a:p>
            <a:r>
              <a:rPr lang="en-AU" sz="2400" i="1" dirty="0">
                <a:ln w="0"/>
                <a:solidFill>
                  <a:srgbClr val="C00000"/>
                </a:solidFill>
                <a:effectLst>
                  <a:outerShdw blurRad="38100" dist="25400" dir="5400000" algn="ctr" rotWithShape="0">
                    <a:srgbClr val="6E747A">
                      <a:alpha val="43000"/>
                    </a:srgbClr>
                  </a:outerShdw>
                </a:effectLst>
              </a:rPr>
              <a:t>Solution delivers </a:t>
            </a:r>
          </a:p>
          <a:p>
            <a:r>
              <a:rPr lang="en-AU" sz="2400" i="1" dirty="0">
                <a:ln w="0"/>
                <a:solidFill>
                  <a:srgbClr val="C00000"/>
                </a:solidFill>
                <a:effectLst>
                  <a:outerShdw blurRad="38100" dist="25400" dir="5400000" algn="ctr" rotWithShape="0">
                    <a:srgbClr val="6E747A">
                      <a:alpha val="43000"/>
                    </a:srgbClr>
                  </a:outerShdw>
                </a:effectLst>
              </a:rPr>
              <a:t>Poincaré-covariant </a:t>
            </a:r>
          </a:p>
          <a:p>
            <a:r>
              <a:rPr lang="en-AU" sz="2400" i="1" dirty="0">
                <a:ln w="0"/>
                <a:solidFill>
                  <a:srgbClr val="C00000"/>
                </a:solidFill>
                <a:effectLst>
                  <a:outerShdw blurRad="38100" dist="25400" dir="5400000" algn="ctr" rotWithShape="0">
                    <a:srgbClr val="6E747A">
                      <a:alpha val="43000"/>
                    </a:srgbClr>
                  </a:outerShdw>
                </a:effectLst>
              </a:rPr>
              <a:t>proton wave function</a:t>
            </a:r>
          </a:p>
        </p:txBody>
      </p:sp>
    </p:spTree>
    <p:extLst>
      <p:ext uri="{BB962C8B-B14F-4D97-AF65-F5344CB8AC3E}">
        <p14:creationId xmlns:p14="http://schemas.microsoft.com/office/powerpoint/2010/main" val="49444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7506B8A-2859-4459-4DBA-732F1E930BF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3959332"/>
            <a:ext cx="2464328" cy="2464328"/>
          </a:xfrm>
          <a:prstGeom prst="rect">
            <a:avLst/>
          </a:prstGeom>
        </p:spPr>
      </p:pic>
      <p:pic>
        <p:nvPicPr>
          <p:cNvPr id="9" name="Picture 8">
            <a:extLst>
              <a:ext uri="{FF2B5EF4-FFF2-40B4-BE49-F238E27FC236}">
                <a16:creationId xmlns:a16="http://schemas.microsoft.com/office/drawing/2014/main" id="{97B15CE4-5B0F-0B10-7913-1F84CAD146C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655460" y="4211789"/>
            <a:ext cx="3031339" cy="2541425"/>
          </a:xfrm>
          <a:prstGeom prst="rect">
            <a:avLst/>
          </a:prstGeom>
        </p:spPr>
      </p:pic>
      <p:sp>
        <p:nvSpPr>
          <p:cNvPr id="2" name="Title 1">
            <a:extLst>
              <a:ext uri="{FF2B5EF4-FFF2-40B4-BE49-F238E27FC236}">
                <a16:creationId xmlns:a16="http://schemas.microsoft.com/office/drawing/2014/main" id="{D284A8C2-5879-483B-BF56-808B820AC7E9}"/>
              </a:ext>
            </a:extLst>
          </p:cNvPr>
          <p:cNvSpPr>
            <a:spLocks noGrp="1"/>
          </p:cNvSpPr>
          <p:nvPr>
            <p:ph type="title"/>
          </p:nvPr>
        </p:nvSpPr>
        <p:spPr/>
        <p:txBody>
          <a:bodyPr/>
          <a:lstStyle/>
          <a:p>
            <a:pPr algn="r"/>
            <a:r>
              <a:rPr lang="en-US" sz="3200" dirty="0"/>
              <a:t>Structure of Baryons</a:t>
            </a:r>
          </a:p>
        </p:txBody>
      </p:sp>
      <p:sp>
        <p:nvSpPr>
          <p:cNvPr id="3" name="Content Placeholder 2">
            <a:extLst>
              <a:ext uri="{FF2B5EF4-FFF2-40B4-BE49-F238E27FC236}">
                <a16:creationId xmlns:a16="http://schemas.microsoft.com/office/drawing/2014/main" id="{DB91A0E6-4537-4799-AE8B-CD74847C5325}"/>
              </a:ext>
            </a:extLst>
          </p:cNvPr>
          <p:cNvSpPr>
            <a:spLocks noGrp="1"/>
          </p:cNvSpPr>
          <p:nvPr>
            <p:ph idx="1"/>
          </p:nvPr>
        </p:nvSpPr>
        <p:spPr>
          <a:xfrm>
            <a:off x="609600" y="1600201"/>
            <a:ext cx="11125200" cy="4525963"/>
          </a:xfrm>
        </p:spPr>
        <p:txBody>
          <a:bodyPr/>
          <a:lstStyle/>
          <a:p>
            <a:r>
              <a:rPr lang="en-US" dirty="0" err="1">
                <a:solidFill>
                  <a:srgbClr val="7030A0"/>
                </a:solidFill>
              </a:rPr>
              <a:t>Poincaré</a:t>
            </a:r>
            <a:r>
              <a:rPr lang="en-US" dirty="0">
                <a:solidFill>
                  <a:srgbClr val="7030A0"/>
                </a:solidFill>
              </a:rPr>
              <a:t> covariant </a:t>
            </a:r>
            <a:r>
              <a:rPr lang="en-US" dirty="0" err="1">
                <a:solidFill>
                  <a:srgbClr val="7030A0"/>
                </a:solidFill>
              </a:rPr>
              <a:t>Faddeev</a:t>
            </a:r>
            <a:r>
              <a:rPr lang="en-US" dirty="0">
                <a:solidFill>
                  <a:srgbClr val="7030A0"/>
                </a:solidFill>
              </a:rPr>
              <a:t> equation</a:t>
            </a:r>
            <a:r>
              <a:rPr lang="en-US" dirty="0"/>
              <a:t> sums all possible exchanges and interactions that can take place between three dressed-quarks</a:t>
            </a:r>
          </a:p>
          <a:p>
            <a:r>
              <a:rPr lang="en-US" dirty="0"/>
              <a:t>As seen … direct solution of Faddeev equation using rainbow-ladder truncation is now possible, but remains challenging problem – algorithms and numerical analysis</a:t>
            </a:r>
          </a:p>
          <a:p>
            <a:r>
              <a:rPr lang="en-US" dirty="0"/>
              <a:t>For many/most applications, diquark approximation to </a:t>
            </a:r>
            <a:r>
              <a:rPr lang="en-US" dirty="0" err="1"/>
              <a:t>quark+quark</a:t>
            </a:r>
            <a:r>
              <a:rPr lang="en-US" dirty="0"/>
              <a:t> scattering kernel is used</a:t>
            </a:r>
          </a:p>
          <a:p>
            <a:r>
              <a:rPr lang="en-US" b="1" i="1" dirty="0">
                <a:solidFill>
                  <a:srgbClr val="FF0000"/>
                </a:solidFill>
              </a:rPr>
              <a:t>Prediction</a:t>
            </a:r>
            <a:r>
              <a:rPr lang="en-US" dirty="0"/>
              <a:t>: owing to EHM</a:t>
            </a:r>
            <a:r>
              <a:rPr lang="en-US" i="1" dirty="0"/>
              <a:t>: </a:t>
            </a:r>
          </a:p>
          <a:p>
            <a:pPr marL="0" indent="0">
              <a:buNone/>
            </a:pPr>
            <a:r>
              <a:rPr lang="en-US" i="1" dirty="0"/>
              <a:t>                      proton wave function is not just S-wave, but contains strong P-wave contributions</a:t>
            </a:r>
          </a:p>
          <a:p>
            <a:pPr marL="0" indent="0">
              <a:buNone/>
            </a:pPr>
            <a:r>
              <a:rPr lang="en-US" i="1" dirty="0"/>
              <a:t>                            baryon wave functions </a:t>
            </a:r>
          </a:p>
          <a:p>
            <a:pPr marL="0" indent="0">
              <a:buNone/>
            </a:pPr>
            <a:r>
              <a:rPr lang="en-US" i="1" dirty="0"/>
              <a:t>                            necessarily contain </a:t>
            </a:r>
          </a:p>
          <a:p>
            <a:pPr marL="0" indent="0">
              <a:buNone/>
            </a:pPr>
            <a:r>
              <a:rPr lang="en-US" i="1" dirty="0"/>
              <a:t>                            orbital angular momentum</a:t>
            </a:r>
            <a:endParaRPr lang="en-US" dirty="0"/>
          </a:p>
        </p:txBody>
      </p:sp>
      <p:sp>
        <p:nvSpPr>
          <p:cNvPr id="4" name="Date Placeholder 3">
            <a:extLst>
              <a:ext uri="{FF2B5EF4-FFF2-40B4-BE49-F238E27FC236}">
                <a16:creationId xmlns:a16="http://schemas.microsoft.com/office/drawing/2014/main" id="{170B907E-01DD-45F7-9D5A-3F56CAAA30ED}"/>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6A4A073D-8EA3-454D-9C4A-63F120791814}"/>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16F1459D-A67F-4AEB-A1ED-5F20EEDE0F9B}"/>
              </a:ext>
            </a:extLst>
          </p:cNvPr>
          <p:cNvSpPr>
            <a:spLocks noGrp="1"/>
          </p:cNvSpPr>
          <p:nvPr>
            <p:ph type="sldNum" sz="quarter" idx="12"/>
          </p:nvPr>
        </p:nvSpPr>
        <p:spPr/>
        <p:txBody>
          <a:bodyPr/>
          <a:lstStyle/>
          <a:p>
            <a:fld id="{87034D8C-3CB4-402A-BC46-2AB14C0FE90A}" type="slidenum">
              <a:rPr lang="en-US" smtClean="0"/>
              <a:pPr/>
              <a:t>27</a:t>
            </a:fld>
            <a:endParaRPr lang="en-US"/>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60F5FBC-46BA-CBAF-F61F-5586B71A80D1}"/>
                  </a:ext>
                </a:extLst>
              </p:cNvPr>
              <p:cNvSpPr txBox="1"/>
              <p:nvPr/>
            </p:nvSpPr>
            <p:spPr>
              <a:xfrm>
                <a:off x="8798985" y="4299994"/>
                <a:ext cx="3194049" cy="2031325"/>
              </a:xfrm>
              <a:prstGeom prst="rect">
                <a:avLst/>
              </a:prstGeom>
              <a:noFill/>
            </p:spPr>
            <p:txBody>
              <a:bodyPr wrap="square" rtlCol="0">
                <a:spAutoFit/>
              </a:bodyPr>
              <a:lstStyle/>
              <a:p>
                <a:pPr marL="285750" indent="-285750">
                  <a:buFont typeface="Wingdings" panose="05000000000000000000" pitchFamily="2" charset="2"/>
                  <a:buChar char="ü"/>
                </a:pPr>
                <a:r>
                  <a:rPr lang="en-US" dirty="0">
                    <a:solidFill>
                      <a:srgbClr val="C00000"/>
                    </a:solidFill>
                  </a:rPr>
                  <a:t>CSM prediction = canonical normalization dominated by </a:t>
                </a:r>
                <a14:m>
                  <m:oMath xmlns:m="http://schemas.openxmlformats.org/officeDocument/2006/math">
                    <m:r>
                      <a:rPr lang="en-AU" b="0" i="1" smtClean="0">
                        <a:solidFill>
                          <a:srgbClr val="C00000"/>
                        </a:solidFill>
                        <a:latin typeface="Cambria Math" panose="02040503050406030204" pitchFamily="18" charset="0"/>
                      </a:rPr>
                      <m:t>𝑆</m:t>
                    </m:r>
                    <m:r>
                      <a:rPr lang="en-AU" b="0" i="1" smtClean="0">
                        <a:solidFill>
                          <a:srgbClr val="C00000"/>
                        </a:solidFill>
                        <a:latin typeface="Cambria Math" panose="02040503050406030204" pitchFamily="18" charset="0"/>
                      </a:rPr>
                      <m:t>⊗</m:t>
                    </m:r>
                    <m:r>
                      <a:rPr lang="en-AU" b="0" i="1" smtClean="0">
                        <a:solidFill>
                          <a:srgbClr val="C00000"/>
                        </a:solidFill>
                        <a:latin typeface="Cambria Math" panose="02040503050406030204" pitchFamily="18" charset="0"/>
                      </a:rPr>
                      <m:t>𝑆</m:t>
                    </m:r>
                  </m:oMath>
                </a14:m>
                <a:r>
                  <a:rPr lang="en-US" dirty="0">
                    <a:solidFill>
                      <a:srgbClr val="C00000"/>
                    </a:solidFill>
                  </a:rPr>
                  <a:t>, but receives large </a:t>
                </a:r>
                <a14:m>
                  <m:oMath xmlns:m="http://schemas.openxmlformats.org/officeDocument/2006/math">
                    <m:r>
                      <a:rPr lang="en-AU" b="0" i="1" smtClean="0">
                        <a:solidFill>
                          <a:srgbClr val="C00000"/>
                        </a:solidFill>
                        <a:latin typeface="Cambria Math" panose="02040503050406030204" pitchFamily="18" charset="0"/>
                      </a:rPr>
                      <m:t>𝑆</m:t>
                    </m:r>
                    <m:r>
                      <a:rPr lang="en-AU" b="0" i="1" smtClean="0">
                        <a:solidFill>
                          <a:srgbClr val="C00000"/>
                        </a:solidFill>
                        <a:latin typeface="Cambria Math" panose="02040503050406030204" pitchFamily="18" charset="0"/>
                      </a:rPr>
                      <m:t>⊗</m:t>
                    </m:r>
                    <m:r>
                      <a:rPr lang="en-AU" b="0" i="1" smtClean="0">
                        <a:solidFill>
                          <a:srgbClr val="C00000"/>
                        </a:solidFill>
                        <a:latin typeface="Cambria Math" panose="02040503050406030204" pitchFamily="18" charset="0"/>
                      </a:rPr>
                      <m:t>𝑃</m:t>
                    </m:r>
                  </m:oMath>
                </a14:m>
                <a:r>
                  <a:rPr lang="en-US" dirty="0">
                    <a:solidFill>
                      <a:srgbClr val="C00000"/>
                    </a:solidFill>
                  </a:rPr>
                  <a:t> and </a:t>
                </a:r>
                <a14:m>
                  <m:oMath xmlns:m="http://schemas.openxmlformats.org/officeDocument/2006/math">
                    <m:r>
                      <a:rPr lang="en-AU" b="0" i="1" smtClean="0">
                        <a:solidFill>
                          <a:srgbClr val="C00000"/>
                        </a:solidFill>
                        <a:latin typeface="Cambria Math" panose="02040503050406030204" pitchFamily="18" charset="0"/>
                      </a:rPr>
                      <m:t>𝑃</m:t>
                    </m:r>
                    <m:r>
                      <a:rPr lang="en-AU" b="0" i="1" smtClean="0">
                        <a:solidFill>
                          <a:srgbClr val="C00000"/>
                        </a:solidFill>
                        <a:latin typeface="Cambria Math" panose="02040503050406030204" pitchFamily="18" charset="0"/>
                      </a:rPr>
                      <m:t>⊗</m:t>
                    </m:r>
                    <m:r>
                      <a:rPr lang="en-AU" i="1">
                        <a:solidFill>
                          <a:srgbClr val="C00000"/>
                        </a:solidFill>
                        <a:latin typeface="Cambria Math" panose="02040503050406030204" pitchFamily="18" charset="0"/>
                      </a:rPr>
                      <m:t>𝑃</m:t>
                    </m:r>
                    <m:r>
                      <a:rPr lang="en-AU" i="1">
                        <a:solidFill>
                          <a:srgbClr val="C00000"/>
                        </a:solidFill>
                        <a:latin typeface="Cambria Math" panose="02040503050406030204" pitchFamily="18" charset="0"/>
                      </a:rPr>
                      <m:t> </m:t>
                    </m:r>
                  </m:oMath>
                </a14:m>
                <a:endParaRPr lang="en-AU" dirty="0">
                  <a:solidFill>
                    <a:srgbClr val="C00000"/>
                  </a:solidFill>
                </a:endParaRPr>
              </a:p>
              <a:p>
                <a:r>
                  <a:rPr lang="en-US" dirty="0">
                    <a:solidFill>
                      <a:srgbClr val="C00000"/>
                    </a:solidFill>
                  </a:rPr>
                  <a:t>      contributions</a:t>
                </a:r>
              </a:p>
              <a:p>
                <a:pPr marL="285750" indent="-285750">
                  <a:buFont typeface="Wingdings" panose="05000000000000000000" pitchFamily="2" charset="2"/>
                  <a:buChar char="ü"/>
                </a:pPr>
                <a:r>
                  <a:rPr lang="en-US" dirty="0">
                    <a:solidFill>
                      <a:srgbClr val="C00000"/>
                    </a:solidFill>
                  </a:rPr>
                  <a:t>Non-</a:t>
                </a:r>
                <a14:m>
                  <m:oMath xmlns:m="http://schemas.openxmlformats.org/officeDocument/2006/math">
                    <m:r>
                      <a:rPr lang="en-AU" i="1">
                        <a:solidFill>
                          <a:srgbClr val="C00000"/>
                        </a:solidFill>
                        <a:latin typeface="Cambria Math" panose="02040503050406030204" pitchFamily="18" charset="0"/>
                      </a:rPr>
                      <m:t>𝑆</m:t>
                    </m:r>
                    <m:r>
                      <a:rPr lang="en-AU" i="1">
                        <a:solidFill>
                          <a:srgbClr val="C00000"/>
                        </a:solidFill>
                        <a:latin typeface="Cambria Math" panose="02040503050406030204" pitchFamily="18" charset="0"/>
                      </a:rPr>
                      <m:t>⊗</m:t>
                    </m:r>
                    <m:r>
                      <a:rPr lang="en-AU" i="1">
                        <a:solidFill>
                          <a:srgbClr val="C00000"/>
                        </a:solidFill>
                        <a:latin typeface="Cambria Math" panose="02040503050406030204" pitchFamily="18" charset="0"/>
                      </a:rPr>
                      <m:t>𝑆</m:t>
                    </m:r>
                    <m:r>
                      <a:rPr lang="en-AU" i="1">
                        <a:solidFill>
                          <a:srgbClr val="C00000"/>
                        </a:solidFill>
                        <a:latin typeface="Cambria Math" panose="02040503050406030204" pitchFamily="18" charset="0"/>
                      </a:rPr>
                      <m:t> </m:t>
                    </m:r>
                  </m:oMath>
                </a14:m>
                <a:r>
                  <a:rPr lang="en-US" dirty="0">
                    <a:solidFill>
                      <a:srgbClr val="C00000"/>
                    </a:solidFill>
                  </a:rPr>
                  <a:t>make-up </a:t>
                </a:r>
                <a:r>
                  <a:rPr lang="en-AU" dirty="0">
                    <a:solidFill>
                      <a:srgbClr val="C00000"/>
                    </a:solidFill>
                  </a:rPr>
                  <a:t>6</a:t>
                </a:r>
                <a14:m>
                  <m:oMath xmlns:m="http://schemas.openxmlformats.org/officeDocument/2006/math">
                    <m:r>
                      <a:rPr lang="en-GB" b="0" i="1" smtClean="0">
                        <a:solidFill>
                          <a:srgbClr val="C00000"/>
                        </a:solidFill>
                        <a:latin typeface="Cambria Math" panose="02040503050406030204" pitchFamily="18" charset="0"/>
                      </a:rPr>
                      <m:t>0</m:t>
                    </m:r>
                    <m:r>
                      <a:rPr lang="en-GB" b="0" i="0" smtClean="0">
                        <a:solidFill>
                          <a:srgbClr val="C00000"/>
                        </a:solidFill>
                        <a:latin typeface="Cambria Math" panose="02040503050406030204" pitchFamily="18" charset="0"/>
                      </a:rPr>
                      <m:t>%</m:t>
                    </m:r>
                  </m:oMath>
                </a14:m>
                <a:r>
                  <a:rPr lang="en-US" dirty="0">
                    <a:solidFill>
                      <a:srgbClr val="C00000"/>
                    </a:solidFill>
                  </a:rPr>
                  <a:t> of proton charge</a:t>
                </a:r>
              </a:p>
            </p:txBody>
          </p:sp>
        </mc:Choice>
        <mc:Fallback xmlns="">
          <p:sp>
            <p:nvSpPr>
              <p:cNvPr id="10" name="TextBox 9">
                <a:extLst>
                  <a:ext uri="{FF2B5EF4-FFF2-40B4-BE49-F238E27FC236}">
                    <a16:creationId xmlns:a16="http://schemas.microsoft.com/office/drawing/2014/main" id="{560F5FBC-46BA-CBAF-F61F-5586B71A80D1}"/>
                  </a:ext>
                </a:extLst>
              </p:cNvPr>
              <p:cNvSpPr txBox="1">
                <a:spLocks noRot="1" noChangeAspect="1" noMove="1" noResize="1" noEditPoints="1" noAdjustHandles="1" noChangeArrowheads="1" noChangeShapeType="1" noTextEdit="1"/>
              </p:cNvSpPr>
              <p:nvPr/>
            </p:nvSpPr>
            <p:spPr>
              <a:xfrm>
                <a:off x="8798985" y="4299994"/>
                <a:ext cx="3194049" cy="2031325"/>
              </a:xfrm>
              <a:prstGeom prst="rect">
                <a:avLst/>
              </a:prstGeom>
              <a:blipFill>
                <a:blip r:embed="rId5"/>
                <a:stretch>
                  <a:fillRect l="-1527" t="-1497" r="-954" b="-3593"/>
                </a:stretch>
              </a:blipFill>
            </p:spPr>
            <p:txBody>
              <a:bodyPr/>
              <a:lstStyle/>
              <a:p>
                <a:r>
                  <a:rPr lang="en-AU">
                    <a:noFill/>
                  </a:rPr>
                  <a:t> </a:t>
                </a:r>
              </a:p>
            </p:txBody>
          </p:sp>
        </mc:Fallback>
      </mc:AlternateContent>
      <p:sp>
        <p:nvSpPr>
          <p:cNvPr id="8" name="TextBox 7">
            <a:extLst>
              <a:ext uri="{FF2B5EF4-FFF2-40B4-BE49-F238E27FC236}">
                <a16:creationId xmlns:a16="http://schemas.microsoft.com/office/drawing/2014/main" id="{F7481F23-48B7-F332-09DD-93E59DC6FEE7}"/>
              </a:ext>
            </a:extLst>
          </p:cNvPr>
          <p:cNvSpPr txBox="1"/>
          <p:nvPr/>
        </p:nvSpPr>
        <p:spPr>
          <a:xfrm>
            <a:off x="4953000" y="399871"/>
            <a:ext cx="3169301" cy="1200329"/>
          </a:xfrm>
          <a:prstGeom prst="rect">
            <a:avLst/>
          </a:prstGeom>
          <a:noFill/>
        </p:spPr>
        <p:txBody>
          <a:bodyPr wrap="square" rtlCol="0">
            <a:spAutoFit/>
          </a:bodyPr>
          <a:lstStyle/>
          <a:p>
            <a:r>
              <a:rPr lang="en-AU" sz="2400" i="1" dirty="0">
                <a:ln w="0"/>
                <a:solidFill>
                  <a:srgbClr val="C00000"/>
                </a:solidFill>
                <a:effectLst>
                  <a:outerShdw blurRad="38100" dist="25400" dir="5400000" algn="ctr" rotWithShape="0">
                    <a:srgbClr val="6E747A">
                      <a:alpha val="43000"/>
                    </a:srgbClr>
                  </a:outerShdw>
                </a:effectLst>
              </a:rPr>
              <a:t>Solution delivers </a:t>
            </a:r>
          </a:p>
          <a:p>
            <a:r>
              <a:rPr lang="en-AU" sz="2400" i="1" dirty="0">
                <a:ln w="0"/>
                <a:solidFill>
                  <a:srgbClr val="C00000"/>
                </a:solidFill>
                <a:effectLst>
                  <a:outerShdw blurRad="38100" dist="25400" dir="5400000" algn="ctr" rotWithShape="0">
                    <a:srgbClr val="6E747A">
                      <a:alpha val="43000"/>
                    </a:srgbClr>
                  </a:outerShdw>
                </a:effectLst>
              </a:rPr>
              <a:t>Poincaré-covariant </a:t>
            </a:r>
          </a:p>
          <a:p>
            <a:r>
              <a:rPr lang="en-AU" sz="2400" i="1" dirty="0">
                <a:ln w="0"/>
                <a:solidFill>
                  <a:srgbClr val="C00000"/>
                </a:solidFill>
                <a:effectLst>
                  <a:outerShdw blurRad="38100" dist="25400" dir="5400000" algn="ctr" rotWithShape="0">
                    <a:srgbClr val="6E747A">
                      <a:alpha val="43000"/>
                    </a:srgbClr>
                  </a:outerShdw>
                </a:effectLst>
              </a:rPr>
              <a:t>proton wave function</a:t>
            </a:r>
          </a:p>
        </p:txBody>
      </p:sp>
      <p:pic>
        <p:nvPicPr>
          <p:cNvPr id="13" name="Picture 12">
            <a:extLst>
              <a:ext uri="{FF2B5EF4-FFF2-40B4-BE49-F238E27FC236}">
                <a16:creationId xmlns:a16="http://schemas.microsoft.com/office/drawing/2014/main" id="{2B169767-F898-604D-B69F-378EBD6B13AC}"/>
              </a:ext>
            </a:extLst>
          </p:cNvPr>
          <p:cNvPicPr>
            <a:picLocks noChangeAspect="1"/>
          </p:cNvPicPr>
          <p:nvPr/>
        </p:nvPicPr>
        <p:blipFill>
          <a:blip r:embed="rId6" cstate="print">
            <a:extLst>
              <a:ext uri="{28A0092B-C50C-407E-A947-70E740481C1C}">
                <a14:useLocalDpi xmlns:a14="http://schemas.microsoft.com/office/drawing/2010/main" val="0"/>
              </a:ext>
            </a:extLst>
          </a:blip>
          <a:srcRect t="4284" b="4284"/>
          <a:stretch/>
        </p:blipFill>
        <p:spPr>
          <a:xfrm>
            <a:off x="0" y="0"/>
            <a:ext cx="4570016" cy="149795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72052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D1F1B68-587F-3E10-FEBA-51C7C0E190D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620000" y="381000"/>
            <a:ext cx="4442034" cy="6172698"/>
          </a:xfrm>
          <a:prstGeom prst="rect">
            <a:avLst/>
          </a:prstGeom>
        </p:spPr>
      </p:pic>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97352C4B-9EC1-2F8F-CA4A-C0494D236F15}"/>
                  </a:ext>
                </a:extLst>
              </p:cNvPr>
              <p:cNvSpPr>
                <a:spLocks noGrp="1"/>
              </p:cNvSpPr>
              <p:nvPr>
                <p:ph type="title"/>
              </p:nvPr>
            </p:nvSpPr>
            <p:spPr/>
            <p:txBody>
              <a:bodyPr/>
              <a:lstStyle/>
              <a:p>
                <a:r>
                  <a:rPr lang="en-AU" sz="2800" dirty="0"/>
                  <a:t>Modern </a:t>
                </a:r>
                <a14:m>
                  <m:oMath xmlns:m="http://schemas.openxmlformats.org/officeDocument/2006/math">
                    <m:r>
                      <a:rPr lang="en-AU" sz="2800" i="1" dirty="0" smtClean="0">
                        <a:latin typeface="Cambria Math" panose="02040503050406030204" pitchFamily="18" charset="0"/>
                      </a:rPr>
                      <m:t>𝑞</m:t>
                    </m:r>
                    <m:r>
                      <a:rPr lang="en-AU" sz="2800" i="1" dirty="0" smtClean="0">
                        <a:latin typeface="Cambria Math" panose="02040503050406030204" pitchFamily="18" charset="0"/>
                      </a:rPr>
                      <m:t>(</m:t>
                    </m:r>
                    <m:r>
                      <a:rPr lang="en-AU" sz="2800" i="1" dirty="0" err="1">
                        <a:latin typeface="Cambria Math" panose="02040503050406030204" pitchFamily="18" charset="0"/>
                      </a:rPr>
                      <m:t>𝑞𝑞</m:t>
                    </m:r>
                    <m:r>
                      <a:rPr lang="en-AU" sz="2800" i="1" dirty="0">
                        <a:latin typeface="Cambria Math" panose="02040503050406030204" pitchFamily="18" charset="0"/>
                      </a:rPr>
                      <m:t>)</m:t>
                    </m:r>
                  </m:oMath>
                </a14:m>
                <a:r>
                  <a:rPr lang="en-AU" sz="2800" dirty="0"/>
                  <a:t> formulation of baryon problem</a:t>
                </a:r>
              </a:p>
            </p:txBody>
          </p:sp>
        </mc:Choice>
        <mc:Fallback xmlns="">
          <p:sp>
            <p:nvSpPr>
              <p:cNvPr id="2" name="Title 1">
                <a:extLst>
                  <a:ext uri="{FF2B5EF4-FFF2-40B4-BE49-F238E27FC236}">
                    <a16:creationId xmlns:a16="http://schemas.microsoft.com/office/drawing/2014/main" id="{97352C4B-9EC1-2F8F-CA4A-C0494D236F15}"/>
                  </a:ext>
                </a:extLst>
              </p:cNvPr>
              <p:cNvSpPr>
                <a:spLocks noGrp="1" noRot="1" noChangeAspect="1" noMove="1" noResize="1" noEditPoints="1" noAdjustHandles="1" noChangeArrowheads="1" noChangeShapeType="1" noTextEdit="1"/>
              </p:cNvSpPr>
              <p:nvPr>
                <p:ph type="title"/>
              </p:nvPr>
            </p:nvSpPr>
            <p:spPr>
              <a:blipFill>
                <a:blip r:embed="rId3"/>
                <a:stretch>
                  <a:fillRect l="-1272" t="-65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11F3D58-5C0B-3B8D-FC35-1F389D5B7E8E}"/>
                  </a:ext>
                </a:extLst>
              </p:cNvPr>
              <p:cNvSpPr>
                <a:spLocks noGrp="1"/>
              </p:cNvSpPr>
              <p:nvPr>
                <p:ph idx="1"/>
              </p:nvPr>
            </p:nvSpPr>
            <p:spPr>
              <a:xfrm>
                <a:off x="609600" y="1600201"/>
                <a:ext cx="6477000" cy="4525963"/>
              </a:xfrm>
            </p:spPr>
            <p:txBody>
              <a:bodyPr/>
              <a:lstStyle/>
              <a:p>
                <a:r>
                  <a:rPr lang="en-AU" dirty="0"/>
                  <a:t>Modern </a:t>
                </a:r>
                <a14:m>
                  <m:oMath xmlns:m="http://schemas.openxmlformats.org/officeDocument/2006/math">
                    <m:r>
                      <a:rPr lang="en-AU" i="1" dirty="0" smtClean="0">
                        <a:latin typeface="Cambria Math" panose="02040503050406030204" pitchFamily="18" charset="0"/>
                      </a:rPr>
                      <m:t>𝑞</m:t>
                    </m:r>
                    <m:r>
                      <a:rPr lang="en-AU" i="1" dirty="0" smtClean="0">
                        <a:latin typeface="Cambria Math" panose="02040503050406030204" pitchFamily="18" charset="0"/>
                      </a:rPr>
                      <m:t>(</m:t>
                    </m:r>
                    <m:r>
                      <a:rPr lang="en-AU" i="1" dirty="0" err="1">
                        <a:latin typeface="Cambria Math" panose="02040503050406030204" pitchFamily="18" charset="0"/>
                      </a:rPr>
                      <m:t>𝑞𝑞</m:t>
                    </m:r>
                    <m:r>
                      <a:rPr lang="en-AU" i="1" dirty="0">
                        <a:latin typeface="Cambria Math" panose="02040503050406030204" pitchFamily="18" charset="0"/>
                      </a:rPr>
                      <m:t>)</m:t>
                    </m:r>
                  </m:oMath>
                </a14:m>
                <a:r>
                  <a:rPr lang="en-AU" dirty="0"/>
                  <a:t> results for nucleon form factors are practically identical with those obtained in </a:t>
                </a:r>
                <a14:m>
                  <m:oMath xmlns:m="http://schemas.openxmlformats.org/officeDocument/2006/math">
                    <m:r>
                      <a:rPr lang="en-AU" i="1" dirty="0" smtClean="0">
                        <a:latin typeface="Cambria Math" panose="02040503050406030204" pitchFamily="18" charset="0"/>
                      </a:rPr>
                      <m:t>𝑞𝑞𝑞</m:t>
                    </m:r>
                  </m:oMath>
                </a14:m>
                <a:r>
                  <a:rPr lang="en-AU" dirty="0"/>
                  <a:t> picture</a:t>
                </a:r>
              </a:p>
              <a:p>
                <a14:m>
                  <m:oMath xmlns:m="http://schemas.openxmlformats.org/officeDocument/2006/math">
                    <m:r>
                      <a:rPr lang="en-AU" i="1" dirty="0" smtClean="0">
                        <a:latin typeface="Cambria Math" panose="02040503050406030204" pitchFamily="18" charset="0"/>
                      </a:rPr>
                      <m:t>𝑞𝑞𝑞</m:t>
                    </m:r>
                  </m:oMath>
                </a14:m>
                <a:r>
                  <a:rPr lang="en-AU" dirty="0"/>
                  <a:t> has not yet been applied to resonance excitation form factors</a:t>
                </a:r>
              </a:p>
              <a:p>
                <a14:m>
                  <m:oMath xmlns:m="http://schemas.openxmlformats.org/officeDocument/2006/math">
                    <m:r>
                      <a:rPr lang="en-AU" i="1" dirty="0" smtClean="0">
                        <a:latin typeface="Cambria Math" panose="02040503050406030204" pitchFamily="18" charset="0"/>
                      </a:rPr>
                      <m:t>𝑞</m:t>
                    </m:r>
                    <m:r>
                      <a:rPr lang="en-AU" i="1" dirty="0" smtClean="0">
                        <a:latin typeface="Cambria Math" panose="02040503050406030204" pitchFamily="18" charset="0"/>
                      </a:rPr>
                      <m:t>(</m:t>
                    </m:r>
                    <m:r>
                      <a:rPr lang="en-AU" i="1" dirty="0" err="1">
                        <a:latin typeface="Cambria Math" panose="02040503050406030204" pitchFamily="18" charset="0"/>
                      </a:rPr>
                      <m:t>𝑞𝑞</m:t>
                    </m:r>
                    <m:r>
                      <a:rPr lang="en-AU" i="1" dirty="0">
                        <a:latin typeface="Cambria Math" panose="02040503050406030204" pitchFamily="18" charset="0"/>
                      </a:rPr>
                      <m:t>)</m:t>
                    </m:r>
                  </m:oMath>
                </a14:m>
                <a:r>
                  <a:rPr lang="en-AU" dirty="0"/>
                  <a:t> approach has been applied to many such transitions </a:t>
                </a:r>
              </a:p>
              <a:p>
                <a:r>
                  <a:rPr lang="en-AU" dirty="0"/>
                  <a:t>New example </a:t>
                </a:r>
                <a14:m>
                  <m:oMath xmlns:m="http://schemas.openxmlformats.org/officeDocument/2006/math">
                    <m:r>
                      <a:rPr lang="en-AU" b="0" i="1" smtClean="0">
                        <a:latin typeface="Cambria Math" panose="02040503050406030204" pitchFamily="18" charset="0"/>
                      </a:rPr>
                      <m:t>𝑁</m:t>
                    </m:r>
                    <m:r>
                      <a:rPr lang="en-AU" b="0" i="1" smtClean="0">
                        <a:latin typeface="Cambria Math" panose="02040503050406030204" pitchFamily="18" charset="0"/>
                      </a:rPr>
                      <m:t>→</m:t>
                    </m:r>
                    <m:r>
                      <a:rPr lang="en-AU" b="0" i="1" smtClean="0">
                        <a:latin typeface="Cambria Math" panose="02040503050406030204" pitchFamily="18" charset="0"/>
                      </a:rPr>
                      <m:t>𝑁</m:t>
                    </m:r>
                    <m:d>
                      <m:dPr>
                        <m:ctrlPr>
                          <a:rPr lang="en-AU" b="0" i="1" smtClean="0">
                            <a:latin typeface="Cambria Math" panose="02040503050406030204" pitchFamily="18" charset="0"/>
                          </a:rPr>
                        </m:ctrlPr>
                      </m:dPr>
                      <m:e>
                        <m:r>
                          <a:rPr lang="en-AU" b="0" i="1" smtClean="0">
                            <a:latin typeface="Cambria Math" panose="02040503050406030204" pitchFamily="18" charset="0"/>
                          </a:rPr>
                          <m:t>1520</m:t>
                        </m:r>
                      </m:e>
                    </m:d>
                    <m:r>
                      <a:rPr lang="en-AU" b="0" i="1" smtClean="0">
                        <a:latin typeface="Cambria Math" panose="02040503050406030204" pitchFamily="18" charset="0"/>
                      </a:rPr>
                      <m:t> </m:t>
                    </m:r>
                    <m:r>
                      <a:rPr lang="en-AU" b="0" i="1" smtClean="0">
                        <a:latin typeface="Cambria Math" panose="02040503050406030204" pitchFamily="18" charset="0"/>
                      </a:rPr>
                      <m:t>𝐼</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2</m:t>
                        </m:r>
                      </m:den>
                    </m:f>
                    <m:r>
                      <a:rPr lang="en-AU" b="0" i="1" smtClean="0">
                        <a:latin typeface="Cambria Math" panose="02040503050406030204" pitchFamily="18" charset="0"/>
                      </a:rPr>
                      <m:t>, </m:t>
                    </m:r>
                    <m:r>
                      <a:rPr lang="en-AU" b="0" i="1" smtClean="0">
                        <a:latin typeface="Cambria Math" panose="02040503050406030204" pitchFamily="18" charset="0"/>
                      </a:rPr>
                      <m:t>𝐽</m:t>
                    </m:r>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f>
                          <m:fPr>
                            <m:ctrlPr>
                              <a:rPr lang="en-AU" b="0" i="1" smtClean="0">
                                <a:latin typeface="Cambria Math" panose="02040503050406030204" pitchFamily="18" charset="0"/>
                              </a:rPr>
                            </m:ctrlPr>
                          </m:fPr>
                          <m:num>
                            <m:r>
                              <a:rPr lang="en-AU" b="0" i="1" smtClean="0">
                                <a:latin typeface="Cambria Math" panose="02040503050406030204" pitchFamily="18" charset="0"/>
                              </a:rPr>
                              <m:t>3</m:t>
                            </m:r>
                          </m:num>
                          <m:den>
                            <m:r>
                              <a:rPr lang="en-AU" b="0" i="1" smtClean="0">
                                <a:latin typeface="Cambria Math" panose="02040503050406030204" pitchFamily="18" charset="0"/>
                              </a:rPr>
                              <m:t>2</m:t>
                            </m:r>
                          </m:den>
                        </m:f>
                      </m:e>
                      <m:sup>
                        <m:r>
                          <a:rPr lang="en-AU" b="0" i="1" smtClean="0">
                            <a:latin typeface="Cambria Math" panose="02040503050406030204" pitchFamily="18" charset="0"/>
                          </a:rPr>
                          <m:t>−</m:t>
                        </m:r>
                      </m:sup>
                    </m:sSup>
                  </m:oMath>
                </a14:m>
                <a:endParaRPr lang="en-AU" dirty="0"/>
              </a:p>
            </p:txBody>
          </p:sp>
        </mc:Choice>
        <mc:Fallback xmlns="">
          <p:sp>
            <p:nvSpPr>
              <p:cNvPr id="3" name="Content Placeholder 2">
                <a:extLst>
                  <a:ext uri="{FF2B5EF4-FFF2-40B4-BE49-F238E27FC236}">
                    <a16:creationId xmlns:a16="http://schemas.microsoft.com/office/drawing/2014/main" id="{311F3D58-5C0B-3B8D-FC35-1F389D5B7E8E}"/>
                  </a:ext>
                </a:extLst>
              </p:cNvPr>
              <p:cNvSpPr>
                <a:spLocks noGrp="1" noRot="1" noChangeAspect="1" noMove="1" noResize="1" noEditPoints="1" noAdjustHandles="1" noChangeArrowheads="1" noChangeShapeType="1" noTextEdit="1"/>
              </p:cNvSpPr>
              <p:nvPr>
                <p:ph idx="1"/>
              </p:nvPr>
            </p:nvSpPr>
            <p:spPr>
              <a:xfrm>
                <a:off x="609600" y="1600201"/>
                <a:ext cx="6477000" cy="4525963"/>
              </a:xfrm>
              <a:blipFill>
                <a:blip r:embed="rId4"/>
                <a:stretch>
                  <a:fillRect l="-978" t="-112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FF1CF0BD-F884-A6CC-B3A7-014A69443E91}"/>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A4AB2D50-D03C-714A-0419-1538550DF9C9}"/>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9A6A0BB7-EFE3-7049-0B59-0DE67C04554C}"/>
              </a:ext>
            </a:extLst>
          </p:cNvPr>
          <p:cNvSpPr>
            <a:spLocks noGrp="1"/>
          </p:cNvSpPr>
          <p:nvPr>
            <p:ph type="sldNum" sz="quarter" idx="12"/>
          </p:nvPr>
        </p:nvSpPr>
        <p:spPr/>
        <p:txBody>
          <a:bodyPr/>
          <a:lstStyle/>
          <a:p>
            <a:fld id="{87034D8C-3CB4-402A-BC46-2AB14C0FE90A}" type="slidenum">
              <a:rPr lang="en-US" smtClean="0"/>
              <a:pPr/>
              <a:t>28</a:t>
            </a:fld>
            <a:endParaRPr lang="en-US"/>
          </a:p>
        </p:txBody>
      </p:sp>
      <p:sp>
        <p:nvSpPr>
          <p:cNvPr id="7" name="TextBox 6">
            <a:extLst>
              <a:ext uri="{FF2B5EF4-FFF2-40B4-BE49-F238E27FC236}">
                <a16:creationId xmlns:a16="http://schemas.microsoft.com/office/drawing/2014/main" id="{E7E6F211-7AC4-7232-661B-298C16E90561}"/>
              </a:ext>
            </a:extLst>
          </p:cNvPr>
          <p:cNvSpPr txBox="1"/>
          <p:nvPr/>
        </p:nvSpPr>
        <p:spPr>
          <a:xfrm>
            <a:off x="594360" y="731700"/>
            <a:ext cx="7010400" cy="769441"/>
          </a:xfrm>
          <a:prstGeom prst="rect">
            <a:avLst/>
          </a:prstGeom>
          <a:noFill/>
        </p:spPr>
        <p:txBody>
          <a:bodyPr wrap="square" rtlCol="0">
            <a:spAutoFit/>
          </a:bodyPr>
          <a:lstStyle/>
          <a:p>
            <a:r>
              <a:rPr lang="en-AU" sz="1300" i="1" dirty="0"/>
              <a:t>Quark + Diquark Description of Nucleon Elastic Electromagnetic Form Factors</a:t>
            </a:r>
            <a:r>
              <a:rPr lang="en-AU" sz="1300" dirty="0"/>
              <a:t>, Peng Cheng (程鹏) </a:t>
            </a:r>
            <a:r>
              <a:rPr lang="en-AU" sz="1300" i="1" dirty="0"/>
              <a:t>et al</a:t>
            </a:r>
            <a:r>
              <a:rPr lang="en-AU" sz="1300" dirty="0"/>
              <a:t>., </a:t>
            </a:r>
            <a:r>
              <a:rPr lang="en-AU" sz="1300" u="sng" dirty="0">
                <a:hlinkClick r:id="rId5"/>
              </a:rPr>
              <a:t>e-Print: 2507.13484 [hep-</a:t>
            </a:r>
            <a:r>
              <a:rPr lang="en-AU" sz="1300" u="sng" dirty="0" err="1">
                <a:hlinkClick r:id="rId5"/>
              </a:rPr>
              <a:t>ph</a:t>
            </a:r>
            <a:r>
              <a:rPr lang="en-AU" sz="1300" u="sng" dirty="0">
                <a:hlinkClick r:id="rId5"/>
              </a:rPr>
              <a:t>]</a:t>
            </a:r>
            <a:r>
              <a:rPr lang="en-AU" sz="1300" dirty="0"/>
              <a:t>, </a:t>
            </a:r>
            <a:r>
              <a:rPr lang="en-AU" sz="1300" u="sng" dirty="0">
                <a:hlinkClick r:id="rId6"/>
              </a:rPr>
              <a:t>Eur. Phys. J. A (2025) 61:255/1-20</a:t>
            </a:r>
            <a:endParaRPr lang="en-AU" sz="1300" dirty="0"/>
          </a:p>
          <a:p>
            <a:endParaRPr lang="en-AU" dirty="0"/>
          </a:p>
        </p:txBody>
      </p:sp>
    </p:spTree>
    <p:extLst>
      <p:ext uri="{BB962C8B-B14F-4D97-AF65-F5344CB8AC3E}">
        <p14:creationId xmlns:p14="http://schemas.microsoft.com/office/powerpoint/2010/main" val="3342831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935B365-A899-579B-583F-29B3A071D8EF}"/>
              </a:ext>
            </a:extLst>
          </p:cNvPr>
          <p:cNvPicPr>
            <a:picLocks noChangeAspect="1"/>
          </p:cNvPicPr>
          <p:nvPr/>
        </p:nvPicPr>
        <p:blipFill>
          <a:blip r:embed="rId2"/>
          <a:stretch>
            <a:fillRect/>
          </a:stretch>
        </p:blipFill>
        <p:spPr>
          <a:xfrm>
            <a:off x="6832600" y="152400"/>
            <a:ext cx="5359400" cy="4191000"/>
          </a:xfrm>
          <a:prstGeom prst="rect">
            <a:avLst/>
          </a:prstGeom>
        </p:spPr>
      </p:pic>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9DE8A50-EDD5-0FD1-B20F-E0935C12F27F}"/>
                  </a:ext>
                </a:extLst>
              </p:cNvPr>
              <p:cNvSpPr>
                <a:spLocks noGrp="1"/>
              </p:cNvSpPr>
              <p:nvPr>
                <p:ph type="title"/>
              </p:nvPr>
            </p:nvSpPr>
            <p:spPr>
              <a:xfrm>
                <a:off x="609600" y="457200"/>
                <a:ext cx="10972800" cy="1143000"/>
              </a:xfrm>
            </p:spPr>
            <p:txBody>
              <a:bodyPr/>
              <a:lstStyle/>
              <a:p>
                <a:pPr>
                  <a:spcBef>
                    <a:spcPts val="1200"/>
                  </a:spcBef>
                </a:pPr>
                <a:r>
                  <a:rPr lang="en-US" sz="3200" b="1" dirty="0"/>
                  <a:t>CSMs &amp; </a:t>
                </a:r>
                <a14:m>
                  <m:oMath xmlns:m="http://schemas.openxmlformats.org/officeDocument/2006/math">
                    <m:r>
                      <a:rPr lang="en-US" sz="3200" b="1" i="1" dirty="0" smtClean="0">
                        <a:latin typeface="Cambria Math" panose="02040503050406030204" pitchFamily="18" charset="0"/>
                      </a:rPr>
                      <m:t>𝑵</m:t>
                    </m:r>
                    <m:d>
                      <m:dPr>
                        <m:ctrlPr>
                          <a:rPr lang="en-US" sz="3200" b="1" i="1" dirty="0" smtClean="0">
                            <a:latin typeface="Cambria Math" panose="02040503050406030204" pitchFamily="18" charset="0"/>
                          </a:rPr>
                        </m:ctrlPr>
                      </m:dPr>
                      <m:e>
                        <m:r>
                          <a:rPr lang="en-US" sz="3200" b="1" i="1" dirty="0" smtClean="0">
                            <a:latin typeface="Cambria Math" panose="02040503050406030204" pitchFamily="18" charset="0"/>
                          </a:rPr>
                          <m:t>𝟏𝟓𝟐𝟎</m:t>
                        </m:r>
                      </m:e>
                    </m:d>
                    <m:sSup>
                      <m:sSupPr>
                        <m:ctrlPr>
                          <a:rPr lang="en-US" sz="3200" b="1" i="1" dirty="0" smtClean="0">
                            <a:latin typeface="Cambria Math" panose="02040503050406030204" pitchFamily="18" charset="0"/>
                          </a:rPr>
                        </m:ctrlPr>
                      </m:sSupPr>
                      <m:e>
                        <m:f>
                          <m:fPr>
                            <m:ctrlPr>
                              <a:rPr lang="en-US" sz="3200" b="1" i="1" dirty="0" smtClean="0">
                                <a:latin typeface="Cambria Math" panose="02040503050406030204" pitchFamily="18" charset="0"/>
                              </a:rPr>
                            </m:ctrlPr>
                          </m:fPr>
                          <m:num>
                            <m:r>
                              <a:rPr lang="en-US" sz="3200" b="1" i="1" dirty="0" smtClean="0">
                                <a:latin typeface="Cambria Math" panose="02040503050406030204" pitchFamily="18" charset="0"/>
                              </a:rPr>
                              <m:t>𝟑</m:t>
                            </m:r>
                          </m:num>
                          <m:den>
                            <m:r>
                              <a:rPr lang="en-US" sz="3200" b="1" i="1" dirty="0" smtClean="0">
                                <a:latin typeface="Cambria Math" panose="02040503050406030204" pitchFamily="18" charset="0"/>
                              </a:rPr>
                              <m:t>𝟐</m:t>
                            </m:r>
                          </m:den>
                        </m:f>
                      </m:e>
                      <m:sup>
                        <m:r>
                          <a:rPr lang="en-US" sz="3200" b="1" i="1" dirty="0" smtClean="0">
                            <a:latin typeface="Cambria Math" panose="02040503050406030204" pitchFamily="18" charset="0"/>
                          </a:rPr>
                          <m:t>−</m:t>
                        </m:r>
                      </m:sup>
                    </m:sSup>
                  </m:oMath>
                </a14:m>
                <a:r>
                  <a:rPr lang="en-US" sz="3200" dirty="0"/>
                  <a:t>Structure</a:t>
                </a:r>
                <a:br>
                  <a:rPr lang="en-US" sz="3200" b="1" i="1" dirty="0">
                    <a:latin typeface="Cambria Math" panose="02040503050406030204" pitchFamily="18" charset="0"/>
                  </a:rPr>
                </a:br>
                <a14:m>
                  <m:oMathPara xmlns:m="http://schemas.openxmlformats.org/officeDocument/2006/math">
                    <m:oMathParaPr>
                      <m:jc m:val="left"/>
                    </m:oMathParaPr>
                    <m:oMath>
                      <m:r>
                        <a:rPr lang="en-US" b="1" i="1" dirty="0" smtClean="0">
                          <a:latin typeface="Cambria Math" panose="02040503050406030204" pitchFamily="18" charset="0"/>
                        </a:rPr>
                        <m:t> </m:t>
                      </m:r>
                    </m:oMath>
                  </m:oMathPara>
                </a14:m>
                <a:endParaRPr lang="en-US" sz="3200" b="1" i="1" dirty="0">
                  <a:latin typeface="Cambria Math" panose="02040503050406030204" pitchFamily="18" charset="0"/>
                </a:endParaRPr>
              </a:p>
            </p:txBody>
          </p:sp>
        </mc:Choice>
        <mc:Fallback xmlns="">
          <p:sp>
            <p:nvSpPr>
              <p:cNvPr id="2" name="Title 1">
                <a:extLst>
                  <a:ext uri="{FF2B5EF4-FFF2-40B4-BE49-F238E27FC236}">
                    <a16:creationId xmlns:a16="http://schemas.microsoft.com/office/drawing/2014/main" id="{09DE8A50-EDD5-0FD1-B20F-E0935C12F27F}"/>
                  </a:ext>
                </a:extLst>
              </p:cNvPr>
              <p:cNvSpPr>
                <a:spLocks noGrp="1" noRot="1" noChangeAspect="1" noMove="1" noResize="1" noEditPoints="1" noAdjustHandles="1" noChangeArrowheads="1" noChangeShapeType="1" noTextEdit="1"/>
              </p:cNvSpPr>
              <p:nvPr>
                <p:ph type="title"/>
              </p:nvPr>
            </p:nvSpPr>
            <p:spPr>
              <a:xfrm>
                <a:off x="609600" y="457200"/>
                <a:ext cx="10972800" cy="1143000"/>
              </a:xfrm>
              <a:blipFill>
                <a:blip r:embed="rId3"/>
                <a:stretch>
                  <a:fillRect l="-1387" b="-175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5FE9B8E-0B70-FEC3-D82A-FAC9353BF68E}"/>
                  </a:ext>
                </a:extLst>
              </p:cNvPr>
              <p:cNvSpPr>
                <a:spLocks noGrp="1"/>
              </p:cNvSpPr>
              <p:nvPr>
                <p:ph idx="1"/>
              </p:nvPr>
            </p:nvSpPr>
            <p:spPr>
              <a:xfrm>
                <a:off x="609600" y="1219200"/>
                <a:ext cx="6629400" cy="4525963"/>
              </a:xfrm>
            </p:spPr>
            <p:txBody>
              <a:bodyPr/>
              <a:lstStyle/>
              <a:p>
                <a:r>
                  <a:rPr lang="en-US" dirty="0"/>
                  <a:t>Rest Frame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𝑞</m:t>
                        </m:r>
                        <m:r>
                          <a:rPr lang="en-US" b="0" i="1" smtClean="0">
                            <a:latin typeface="Cambria Math" panose="02040503050406030204" pitchFamily="18" charset="0"/>
                          </a:rPr>
                          <m:t>(</m:t>
                        </m:r>
                        <m:r>
                          <a:rPr lang="en-US" b="0" i="1" smtClean="0">
                            <a:latin typeface="Cambria Math" panose="02040503050406030204" pitchFamily="18" charset="0"/>
                          </a:rPr>
                          <m:t>𝑞𝑞</m:t>
                        </m:r>
                        <m:r>
                          <a:rPr lang="en-US" b="0" i="1" smtClean="0">
                            <a:latin typeface="Cambria Math" panose="02040503050406030204" pitchFamily="18" charset="0"/>
                          </a:rPr>
                          <m:t>)</m:t>
                        </m:r>
                      </m:sub>
                    </m:sSub>
                  </m:oMath>
                </a14:m>
                <a:r>
                  <a:rPr lang="en-US" dirty="0"/>
                  <a:t> decomposition of </a:t>
                </a:r>
                <a14:m>
                  <m:oMath xmlns:m="http://schemas.openxmlformats.org/officeDocument/2006/math">
                    <m:r>
                      <a:rPr lang="en-US" sz="2400" b="0" i="1" dirty="0">
                        <a:latin typeface="Cambria Math" panose="02040503050406030204" pitchFamily="18" charset="0"/>
                      </a:rPr>
                      <m:t>𝑁</m:t>
                    </m:r>
                    <m:d>
                      <m:dPr>
                        <m:ctrlPr>
                          <a:rPr lang="en-US" sz="2400" b="0" i="1" dirty="0">
                            <a:latin typeface="Cambria Math" panose="02040503050406030204" pitchFamily="18" charset="0"/>
                          </a:rPr>
                        </m:ctrlPr>
                      </m:dPr>
                      <m:e>
                        <m:r>
                          <a:rPr lang="en-US" sz="2400" b="0" i="1" dirty="0">
                            <a:latin typeface="Cambria Math" panose="02040503050406030204" pitchFamily="18" charset="0"/>
                          </a:rPr>
                          <m:t>1520</m:t>
                        </m:r>
                      </m:e>
                    </m:d>
                    <m:sSup>
                      <m:sSupPr>
                        <m:ctrlPr>
                          <a:rPr lang="en-US" sz="2400" b="0" i="1" dirty="0">
                            <a:latin typeface="Cambria Math" panose="02040503050406030204" pitchFamily="18" charset="0"/>
                          </a:rPr>
                        </m:ctrlPr>
                      </m:sSupPr>
                      <m:e>
                        <m:f>
                          <m:fPr>
                            <m:ctrlPr>
                              <a:rPr lang="en-US" sz="2400" b="0" i="1" dirty="0">
                                <a:latin typeface="Cambria Math" panose="02040503050406030204" pitchFamily="18" charset="0"/>
                              </a:rPr>
                            </m:ctrlPr>
                          </m:fPr>
                          <m:num>
                            <m:r>
                              <a:rPr lang="en-US" sz="2400" b="0" i="1" dirty="0">
                                <a:latin typeface="Cambria Math" panose="02040503050406030204" pitchFamily="18" charset="0"/>
                              </a:rPr>
                              <m:t>3</m:t>
                            </m:r>
                          </m:num>
                          <m:den>
                            <m:r>
                              <a:rPr lang="en-US" sz="2400" b="0" i="1" dirty="0">
                                <a:latin typeface="Cambria Math" panose="02040503050406030204" pitchFamily="18" charset="0"/>
                              </a:rPr>
                              <m:t>2</m:t>
                            </m:r>
                          </m:den>
                        </m:f>
                      </m:e>
                      <m:sup>
                        <m:r>
                          <a:rPr lang="en-US" sz="2400" b="0" i="1" dirty="0">
                            <a:latin typeface="Cambria Math" panose="02040503050406030204" pitchFamily="18" charset="0"/>
                          </a:rPr>
                          <m:t>−</m:t>
                        </m:r>
                      </m:sup>
                    </m:sSup>
                  </m:oMath>
                </a14:m>
                <a:r>
                  <a:rPr lang="en-US" dirty="0"/>
                  <a:t> canonical normalization constant </a:t>
                </a:r>
              </a:p>
              <a:p>
                <a:pPr lvl="1">
                  <a:buFont typeface="Wingdings" pitchFamily="2" charset="2"/>
                  <a:buChar char="ü"/>
                </a:pPr>
                <a:r>
                  <a:rPr lang="en-US" sz="2200" dirty="0"/>
                  <a:t>Most prominent positive contributions are provided by constructive P ⊗ D-wave interference terms</a:t>
                </a:r>
              </a:p>
              <a:p>
                <a:pPr lvl="1">
                  <a:buFont typeface="Wingdings" pitchFamily="2" charset="2"/>
                  <a:buChar char="ü"/>
                </a:pPr>
                <a:r>
                  <a:rPr lang="en-US" sz="2200" dirty="0"/>
                  <a:t>Contributions from purely P-wave components are visible, but interfere destructively</a:t>
                </a:r>
              </a:p>
              <a:p>
                <a:pPr lvl="1">
                  <a:buFont typeface="Wingdings" pitchFamily="2" charset="2"/>
                  <a:buChar char="ü"/>
                </a:pPr>
                <a:r>
                  <a:rPr lang="en-US" sz="2200" dirty="0"/>
                  <a:t>Pure D-wave terms are responsible for largely destructive interference.</a:t>
                </a:r>
              </a:p>
              <a:p>
                <a:r>
                  <a:rPr lang="en-US" dirty="0"/>
                  <a:t>Plainly, </a:t>
                </a:r>
                <a:r>
                  <a:rPr lang="en-US" dirty="0" err="1"/>
                  <a:t>Poincaré</a:t>
                </a:r>
                <a:r>
                  <a:rPr lang="en-US" dirty="0"/>
                  <a:t>-covariant wave function is structurally complex</a:t>
                </a:r>
              </a:p>
              <a:p>
                <a:r>
                  <a:rPr lang="en-US" dirty="0"/>
                  <a:t>Test picture via comparison with </a:t>
                </a:r>
                <a14:m>
                  <m:oMath xmlns:m="http://schemas.openxmlformats.org/officeDocument/2006/math">
                    <m:r>
                      <a:rPr lang="en-AU" i="1">
                        <a:latin typeface="Cambria Math" panose="02040503050406030204" pitchFamily="18" charset="0"/>
                      </a:rPr>
                      <m:t>𝑁</m:t>
                    </m:r>
                    <m:r>
                      <a:rPr lang="en-AU" i="1">
                        <a:latin typeface="Cambria Math" panose="02040503050406030204" pitchFamily="18" charset="0"/>
                      </a:rPr>
                      <m:t>→</m:t>
                    </m:r>
                    <m:r>
                      <a:rPr lang="en-AU" i="1">
                        <a:latin typeface="Cambria Math" panose="02040503050406030204" pitchFamily="18" charset="0"/>
                      </a:rPr>
                      <m:t>𝑁</m:t>
                    </m:r>
                    <m:d>
                      <m:dPr>
                        <m:ctrlPr>
                          <a:rPr lang="en-AU" i="1">
                            <a:latin typeface="Cambria Math" panose="02040503050406030204" pitchFamily="18" charset="0"/>
                          </a:rPr>
                        </m:ctrlPr>
                      </m:dPr>
                      <m:e>
                        <m:r>
                          <a:rPr lang="en-AU" i="1">
                            <a:latin typeface="Cambria Math" panose="02040503050406030204" pitchFamily="18" charset="0"/>
                          </a:rPr>
                          <m:t>1520</m:t>
                        </m:r>
                      </m:e>
                    </m:d>
                  </m:oMath>
                </a14:m>
                <a:r>
                  <a:rPr lang="en-US" dirty="0"/>
                  <a:t> electroproduction data</a:t>
                </a:r>
              </a:p>
              <a:p>
                <a:pPr>
                  <a:buFont typeface="Wingdings" pitchFamily="2" charset="2"/>
                  <a:buChar char="ü"/>
                </a:pPr>
                <a:endParaRPr lang="en-US" sz="2400" dirty="0"/>
              </a:p>
              <a:p>
                <a:endParaRPr lang="en-US" dirty="0"/>
              </a:p>
              <a:p>
                <a:endParaRPr lang="en-US" dirty="0"/>
              </a:p>
            </p:txBody>
          </p:sp>
        </mc:Choice>
        <mc:Fallback xmlns="">
          <p:sp>
            <p:nvSpPr>
              <p:cNvPr id="3" name="Content Placeholder 2">
                <a:extLst>
                  <a:ext uri="{FF2B5EF4-FFF2-40B4-BE49-F238E27FC236}">
                    <a16:creationId xmlns:a16="http://schemas.microsoft.com/office/drawing/2014/main" id="{55FE9B8E-0B70-FEC3-D82A-FAC9353BF68E}"/>
                  </a:ext>
                </a:extLst>
              </p:cNvPr>
              <p:cNvSpPr>
                <a:spLocks noGrp="1" noRot="1" noChangeAspect="1" noMove="1" noResize="1" noEditPoints="1" noAdjustHandles="1" noChangeArrowheads="1" noChangeShapeType="1" noTextEdit="1"/>
              </p:cNvSpPr>
              <p:nvPr>
                <p:ph idx="1"/>
              </p:nvPr>
            </p:nvSpPr>
            <p:spPr>
              <a:xfrm>
                <a:off x="609600" y="1219200"/>
                <a:ext cx="6629400" cy="4525963"/>
              </a:xfrm>
              <a:blipFill>
                <a:blip r:embed="rId4"/>
                <a:stretch>
                  <a:fillRect l="-956" b="-12325"/>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5ABF84E-D184-ACD8-099B-D781E2C0B4D2}"/>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495C7C2C-E2C3-D3B4-900D-7CBBFFC7B593}"/>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76B201CF-5813-361F-6354-0559D17B0CD3}"/>
              </a:ext>
            </a:extLst>
          </p:cNvPr>
          <p:cNvSpPr>
            <a:spLocks noGrp="1"/>
          </p:cNvSpPr>
          <p:nvPr>
            <p:ph type="sldNum" sz="quarter" idx="12"/>
          </p:nvPr>
        </p:nvSpPr>
        <p:spPr/>
        <p:txBody>
          <a:bodyPr/>
          <a:lstStyle/>
          <a:p>
            <a:fld id="{87034D8C-3CB4-402A-BC46-2AB14C0FE90A}" type="slidenum">
              <a:rPr lang="en-US" smtClean="0"/>
              <a:pPr/>
              <a:t>29</a:t>
            </a:fld>
            <a:endParaRPr lang="en-US"/>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81F5B84-1DC0-C349-3C67-0FB88465F34E}"/>
                  </a:ext>
                </a:extLst>
              </p:cNvPr>
              <p:cNvSpPr txBox="1"/>
              <p:nvPr/>
            </p:nvSpPr>
            <p:spPr>
              <a:xfrm>
                <a:off x="7108358" y="4434070"/>
                <a:ext cx="5058833" cy="1687963"/>
              </a:xfrm>
              <a:prstGeom prst="rect">
                <a:avLst/>
              </a:prstGeom>
              <a:noFill/>
            </p:spPr>
            <p:txBody>
              <a:bodyPr wrap="square" rtlCol="0">
                <a:spAutoFit/>
              </a:bodyPr>
              <a:lstStyle/>
              <a:p>
                <a:r>
                  <a:rPr lang="en-US" i="1" dirty="0">
                    <a:solidFill>
                      <a:schemeClr val="accent6">
                        <a:lumMod val="75000"/>
                      </a:schemeClr>
                    </a:solidFill>
                  </a:rPr>
                  <a:t>This picture is very different from that obtained from quark models built upon (weakly broken) SU(6) spin-</a:t>
                </a:r>
                <a:r>
                  <a:rPr lang="en-US" i="1" dirty="0" err="1">
                    <a:solidFill>
                      <a:schemeClr val="accent6">
                        <a:lumMod val="75000"/>
                      </a:schemeClr>
                    </a:solidFill>
                  </a:rPr>
                  <a:t>flavour</a:t>
                </a:r>
                <a:r>
                  <a:rPr lang="en-US" i="1" dirty="0">
                    <a:solidFill>
                      <a:schemeClr val="accent6">
                        <a:lumMod val="75000"/>
                      </a:schemeClr>
                    </a:solidFill>
                  </a:rPr>
                  <a:t> symmetry … </a:t>
                </a:r>
              </a:p>
              <a:p>
                <a:pPr>
                  <a:spcBef>
                    <a:spcPts val="600"/>
                  </a:spcBef>
                </a:pPr>
                <a:r>
                  <a:rPr lang="en-US" i="1" dirty="0">
                    <a:solidFill>
                      <a:schemeClr val="accent6">
                        <a:lumMod val="75000"/>
                      </a:schemeClr>
                    </a:solidFill>
                  </a:rPr>
                  <a:t>Constituent-quark orbital angular </a:t>
                </a:r>
                <a14:m>
                  <m:oMath xmlns:m="http://schemas.openxmlformats.org/officeDocument/2006/math">
                    <m:sSub>
                      <m:sSubPr>
                        <m:ctrlPr>
                          <a:rPr lang="en-US" b="0" i="1" smtClean="0">
                            <a:solidFill>
                              <a:schemeClr val="accent6">
                                <a:lumMod val="75000"/>
                              </a:schemeClr>
                            </a:solidFill>
                            <a:latin typeface="Cambria Math" panose="02040503050406030204" pitchFamily="18" charset="0"/>
                          </a:rPr>
                        </m:ctrlPr>
                      </m:sSubPr>
                      <m:e>
                        <m:r>
                          <a:rPr lang="en-US" b="0" i="1" smtClean="0">
                            <a:solidFill>
                              <a:schemeClr val="accent6">
                                <a:lumMod val="75000"/>
                              </a:schemeClr>
                            </a:solidFill>
                            <a:latin typeface="Cambria Math" panose="02040503050406030204" pitchFamily="18" charset="0"/>
                          </a:rPr>
                          <m:t>𝐿</m:t>
                        </m:r>
                      </m:e>
                      <m:sub>
                        <m:r>
                          <a:rPr lang="en-US" b="0" i="1" smtClean="0">
                            <a:solidFill>
                              <a:schemeClr val="accent6">
                                <a:lumMod val="75000"/>
                              </a:schemeClr>
                            </a:solidFill>
                            <a:latin typeface="Cambria Math" panose="02040503050406030204" pitchFamily="18" charset="0"/>
                          </a:rPr>
                          <m:t>𝑄𝑄𝑄</m:t>
                        </m:r>
                      </m:sub>
                    </m:sSub>
                    <m:r>
                      <a:rPr lang="en-US" b="0" i="1" smtClean="0">
                        <a:solidFill>
                          <a:schemeClr val="accent6">
                            <a:lumMod val="75000"/>
                          </a:schemeClr>
                        </a:solidFill>
                        <a:latin typeface="Cambria Math" panose="02040503050406030204" pitchFamily="18" charset="0"/>
                      </a:rPr>
                      <m:t>=1 &amp; </m:t>
                    </m:r>
                  </m:oMath>
                </a14:m>
                <a:r>
                  <a:rPr lang="en-US" i="1" dirty="0">
                    <a:solidFill>
                      <a:schemeClr val="accent6">
                        <a:lumMod val="75000"/>
                      </a:schemeClr>
                    </a:solidFill>
                  </a:rPr>
                  <a:t> three constituent-quark spins being coupled to </a:t>
                </a:r>
                <a14:m>
                  <m:oMath xmlns:m="http://schemas.openxmlformats.org/officeDocument/2006/math">
                    <m:sSub>
                      <m:sSubPr>
                        <m:ctrlPr>
                          <a:rPr lang="en-US" b="0" i="1" smtClean="0">
                            <a:solidFill>
                              <a:schemeClr val="accent6">
                                <a:lumMod val="75000"/>
                              </a:schemeClr>
                            </a:solidFill>
                            <a:latin typeface="Cambria Math" panose="02040503050406030204" pitchFamily="18" charset="0"/>
                          </a:rPr>
                        </m:ctrlPr>
                      </m:sSubPr>
                      <m:e>
                        <m:r>
                          <a:rPr lang="en-US" b="0" i="1" smtClean="0">
                            <a:solidFill>
                              <a:schemeClr val="accent6">
                                <a:lumMod val="75000"/>
                              </a:schemeClr>
                            </a:solidFill>
                            <a:latin typeface="Cambria Math" panose="02040503050406030204" pitchFamily="18" charset="0"/>
                          </a:rPr>
                          <m:t>𝑆</m:t>
                        </m:r>
                      </m:e>
                      <m:sub>
                        <m:r>
                          <a:rPr lang="en-US" b="0" i="1" smtClean="0">
                            <a:solidFill>
                              <a:schemeClr val="accent6">
                                <a:lumMod val="75000"/>
                              </a:schemeClr>
                            </a:solidFill>
                            <a:latin typeface="Cambria Math" panose="02040503050406030204" pitchFamily="18" charset="0"/>
                          </a:rPr>
                          <m:t>𝑄𝑄𝑄</m:t>
                        </m:r>
                      </m:sub>
                    </m:sSub>
                    <m:r>
                      <a:rPr lang="en-US" b="0" i="1" smtClean="0">
                        <a:solidFill>
                          <a:schemeClr val="accent6">
                            <a:lumMod val="75000"/>
                          </a:schemeClr>
                        </a:solidFill>
                        <a:latin typeface="Cambria Math" panose="02040503050406030204" pitchFamily="18" charset="0"/>
                      </a:rPr>
                      <m:t>=</m:t>
                    </m:r>
                    <m:f>
                      <m:fPr>
                        <m:ctrlPr>
                          <a:rPr lang="en-US" b="0" i="1" smtClean="0">
                            <a:solidFill>
                              <a:schemeClr val="accent6">
                                <a:lumMod val="75000"/>
                              </a:schemeClr>
                            </a:solidFill>
                            <a:latin typeface="Cambria Math" panose="02040503050406030204" pitchFamily="18" charset="0"/>
                          </a:rPr>
                        </m:ctrlPr>
                      </m:fPr>
                      <m:num>
                        <m:r>
                          <a:rPr lang="en-US" b="0" i="1" smtClean="0">
                            <a:solidFill>
                              <a:schemeClr val="accent6">
                                <a:lumMod val="75000"/>
                              </a:schemeClr>
                            </a:solidFill>
                            <a:latin typeface="Cambria Math" panose="02040503050406030204" pitchFamily="18" charset="0"/>
                          </a:rPr>
                          <m:t>1</m:t>
                        </m:r>
                      </m:num>
                      <m:den>
                        <m:r>
                          <a:rPr lang="en-US" b="0" i="1" smtClean="0">
                            <a:solidFill>
                              <a:schemeClr val="accent6">
                                <a:lumMod val="75000"/>
                              </a:schemeClr>
                            </a:solidFill>
                            <a:latin typeface="Cambria Math" panose="02040503050406030204" pitchFamily="18" charset="0"/>
                          </a:rPr>
                          <m:t>2</m:t>
                        </m:r>
                      </m:den>
                    </m:f>
                  </m:oMath>
                </a14:m>
                <a:endParaRPr lang="en-US" i="1" dirty="0">
                  <a:solidFill>
                    <a:schemeClr val="accent6">
                      <a:lumMod val="75000"/>
                    </a:schemeClr>
                  </a:solidFill>
                </a:endParaRPr>
              </a:p>
            </p:txBody>
          </p:sp>
        </mc:Choice>
        <mc:Fallback xmlns="">
          <p:sp>
            <p:nvSpPr>
              <p:cNvPr id="8" name="TextBox 7">
                <a:extLst>
                  <a:ext uri="{FF2B5EF4-FFF2-40B4-BE49-F238E27FC236}">
                    <a16:creationId xmlns:a16="http://schemas.microsoft.com/office/drawing/2014/main" id="{881F5B84-1DC0-C349-3C67-0FB88465F34E}"/>
                  </a:ext>
                </a:extLst>
              </p:cNvPr>
              <p:cNvSpPr txBox="1">
                <a:spLocks noRot="1" noChangeAspect="1" noMove="1" noResize="1" noEditPoints="1" noAdjustHandles="1" noChangeArrowheads="1" noChangeShapeType="1" noTextEdit="1"/>
              </p:cNvSpPr>
              <p:nvPr/>
            </p:nvSpPr>
            <p:spPr>
              <a:xfrm>
                <a:off x="7108358" y="4434070"/>
                <a:ext cx="5058833" cy="1687963"/>
              </a:xfrm>
              <a:prstGeom prst="rect">
                <a:avLst/>
              </a:prstGeom>
              <a:blipFill>
                <a:blip r:embed="rId5"/>
                <a:stretch>
                  <a:fillRect l="-1000" t="-746" r="-1500" b="-1493"/>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6A576C49-0153-E1BF-AECA-8E5A20E9FB64}"/>
              </a:ext>
            </a:extLst>
          </p:cNvPr>
          <p:cNvSpPr txBox="1"/>
          <p:nvPr/>
        </p:nvSpPr>
        <p:spPr>
          <a:xfrm>
            <a:off x="0" y="-19228"/>
            <a:ext cx="6629400" cy="800219"/>
          </a:xfrm>
          <a:prstGeom prst="rect">
            <a:avLst/>
          </a:prstGeom>
          <a:noFill/>
        </p:spPr>
        <p:txBody>
          <a:bodyPr wrap="square" rtlCol="0">
            <a:spAutoFit/>
          </a:bodyPr>
          <a:lstStyle/>
          <a:p>
            <a:r>
              <a:rPr lang="en-US" sz="1400" i="1" dirty="0">
                <a:solidFill>
                  <a:srgbClr val="0070C0"/>
                </a:solidFill>
              </a:rPr>
              <a:t>Wave functions of (I, JP) = (1/2,3/2∓) baryons</a:t>
            </a:r>
            <a:r>
              <a:rPr lang="en-US" sz="1400" dirty="0">
                <a:solidFill>
                  <a:srgbClr val="0070C0"/>
                </a:solidFill>
              </a:rPr>
              <a:t>, </a:t>
            </a:r>
            <a:r>
              <a:rPr lang="en-US" sz="1400" dirty="0" err="1">
                <a:solidFill>
                  <a:srgbClr val="0070C0"/>
                </a:solidFill>
              </a:rPr>
              <a:t>Langtian</a:t>
            </a:r>
            <a:r>
              <a:rPr lang="en-US" sz="1400" dirty="0">
                <a:solidFill>
                  <a:srgbClr val="0070C0"/>
                </a:solidFill>
              </a:rPr>
              <a:t> Liu (</a:t>
            </a:r>
            <a:r>
              <a:rPr lang="en-US" sz="1400" dirty="0" err="1">
                <a:solidFill>
                  <a:srgbClr val="0070C0"/>
                </a:solidFill>
              </a:rPr>
              <a:t>刘浪天</a:t>
            </a:r>
            <a:r>
              <a:rPr lang="en-US" sz="1400" dirty="0">
                <a:solidFill>
                  <a:srgbClr val="0070C0"/>
                </a:solidFill>
              </a:rPr>
              <a:t>), Chen Chen (</a:t>
            </a:r>
            <a:r>
              <a:rPr lang="en-US" sz="1400" dirty="0" err="1">
                <a:solidFill>
                  <a:srgbClr val="0070C0"/>
                </a:solidFill>
              </a:rPr>
              <a:t>陈晨</a:t>
            </a:r>
            <a:r>
              <a:rPr lang="en-US" sz="1400" dirty="0">
                <a:solidFill>
                  <a:srgbClr val="0070C0"/>
                </a:solidFill>
              </a:rPr>
              <a:t>) and Craig D. Roberts, e-Print: </a:t>
            </a:r>
            <a:r>
              <a:rPr lang="en-US" sz="1400" u="sng" dirty="0">
                <a:solidFill>
                  <a:srgbClr val="0070C0"/>
                </a:solidFill>
                <a:hlinkClick r:id="rId6">
                  <a:extLst>
                    <a:ext uri="{A12FA001-AC4F-418D-AE19-62706E023703}">
                      <ahyp:hlinkClr xmlns:ahyp="http://schemas.microsoft.com/office/drawing/2018/hyperlinkcolor" val="tx"/>
                    </a:ext>
                  </a:extLst>
                </a:hlinkClick>
              </a:rPr>
              <a:t>2208.12353 [hep-ph]</a:t>
            </a:r>
            <a:r>
              <a:rPr lang="en-US" sz="1400" i="1" dirty="0">
                <a:solidFill>
                  <a:srgbClr val="0070C0"/>
                </a:solidFill>
              </a:rPr>
              <a:t>, </a:t>
            </a:r>
            <a:r>
              <a:rPr lang="en-US" sz="1400" u="sng" dirty="0">
                <a:solidFill>
                  <a:srgbClr val="0070C0"/>
                </a:solidFill>
                <a:hlinkClick r:id="rId7">
                  <a:extLst>
                    <a:ext uri="{A12FA001-AC4F-418D-AE19-62706E023703}">
                      <ahyp:hlinkClr xmlns:ahyp="http://schemas.microsoft.com/office/drawing/2018/hyperlinkcolor" val="tx"/>
                    </a:ext>
                  </a:extLst>
                </a:hlinkClick>
              </a:rPr>
              <a:t>Phys. Rev. D 107 (2023) 014002/1-15</a:t>
            </a:r>
            <a:endParaRPr lang="en-US" sz="1400" dirty="0">
              <a:solidFill>
                <a:srgbClr val="0070C0"/>
              </a:solidFill>
            </a:endParaRPr>
          </a:p>
          <a:p>
            <a:endParaRPr lang="en-US" dirty="0"/>
          </a:p>
        </p:txBody>
      </p:sp>
    </p:spTree>
    <p:extLst>
      <p:ext uri="{BB962C8B-B14F-4D97-AF65-F5344CB8AC3E}">
        <p14:creationId xmlns:p14="http://schemas.microsoft.com/office/powerpoint/2010/main" val="2635367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500" fill="hold"/>
                                        <p:tgtEl>
                                          <p:spTgt spid="3">
                                            <p:txEl>
                                              <p:pRg st="4" end="4"/>
                                            </p:txEl>
                                          </p:spTgt>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 calcmode="lin" valueType="num">
                                      <p:cBhvr>
                                        <p:cTn id="11"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5" end="5"/>
                                            </p:txEl>
                                          </p:spTgt>
                                        </p:tgtEl>
                                        <p:attrNameLst>
                                          <p:attrName>ppt_h</p:attrName>
                                        </p:attrNameLst>
                                      </p:cBhvr>
                                      <p:tavLst>
                                        <p:tav tm="0">
                                          <p:val>
                                            <p:strVal val="#ppt_h"/>
                                          </p:val>
                                        </p:tav>
                                        <p:tav tm="100000">
                                          <p:val>
                                            <p:strVal val="#ppt_h"/>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17D3E60-6C41-12B0-8F78-B18592C7E052}"/>
              </a:ext>
            </a:extLst>
          </p:cNvPr>
          <p:cNvPicPr>
            <a:picLocks noChangeAspect="1"/>
          </p:cNvPicPr>
          <p:nvPr/>
        </p:nvPicPr>
        <p:blipFill>
          <a:blip r:embed="rId2"/>
          <a:stretch>
            <a:fillRect/>
          </a:stretch>
        </p:blipFill>
        <p:spPr>
          <a:xfrm>
            <a:off x="8059364" y="1204277"/>
            <a:ext cx="3741956" cy="3149600"/>
          </a:xfrm>
          <a:prstGeom prst="rect">
            <a:avLst/>
          </a:prstGeom>
        </p:spPr>
      </p:pic>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31FDBB20-E858-114C-732A-6CF298A4C42A}"/>
                  </a:ext>
                </a:extLst>
              </p:cNvPr>
              <p:cNvSpPr>
                <a:spLocks noGrp="1"/>
              </p:cNvSpPr>
              <p:nvPr>
                <p:ph type="title"/>
              </p:nvPr>
            </p:nvSpPr>
            <p:spPr/>
            <p:txBody>
              <a:bodyPr/>
              <a:lstStyle/>
              <a:p>
                <a:pPr/>
                <a14:m>
                  <m:oMathPara xmlns:m="http://schemas.openxmlformats.org/officeDocument/2006/math">
                    <m:oMathParaPr>
                      <m:jc m:val="right"/>
                    </m:oMathParaPr>
                    <m:oMath>
                      <m:r>
                        <a:rPr lang="en-AU" b="0" i="1" smtClean="0">
                          <a:latin typeface="Cambria Math" panose="02040503050406030204" pitchFamily="18" charset="0"/>
                        </a:rPr>
                        <m:t>𝑁</m:t>
                      </m:r>
                      <m:r>
                        <a:rPr lang="en-AU" b="0" i="1" smtClean="0">
                          <a:latin typeface="Cambria Math" panose="02040503050406030204" pitchFamily="18" charset="0"/>
                        </a:rPr>
                        <m:t>→</m:t>
                      </m:r>
                      <m:r>
                        <a:rPr lang="en-AU" b="0" i="1" smtClean="0">
                          <a:latin typeface="Cambria Math" panose="02040503050406030204" pitchFamily="18" charset="0"/>
                        </a:rPr>
                        <m:t>𝑁</m:t>
                      </m:r>
                      <m:d>
                        <m:dPr>
                          <m:ctrlPr>
                            <a:rPr lang="en-AU" b="0" i="1">
                              <a:latin typeface="Cambria Math" panose="02040503050406030204" pitchFamily="18" charset="0"/>
                            </a:rPr>
                          </m:ctrlPr>
                        </m:dPr>
                        <m:e>
                          <m:r>
                            <a:rPr lang="en-AU" b="0" i="1">
                              <a:latin typeface="Cambria Math" panose="02040503050406030204" pitchFamily="18" charset="0"/>
                            </a:rPr>
                            <m:t>1520</m:t>
                          </m:r>
                        </m:e>
                      </m:d>
                      <m:r>
                        <a:rPr lang="en-AU" b="0" i="1">
                          <a:latin typeface="Cambria Math" panose="02040503050406030204" pitchFamily="18" charset="0"/>
                        </a:rPr>
                        <m:t> </m:t>
                      </m:r>
                      <m:r>
                        <a:rPr lang="en-AU" b="0" i="1">
                          <a:latin typeface="Cambria Math" panose="02040503050406030204" pitchFamily="18" charset="0"/>
                        </a:rPr>
                        <m:t>𝐼</m:t>
                      </m:r>
                      <m:r>
                        <a:rPr lang="en-AU" b="0" i="1">
                          <a:latin typeface="Cambria Math" panose="02040503050406030204" pitchFamily="18" charset="0"/>
                        </a:rPr>
                        <m:t>=</m:t>
                      </m:r>
                      <m:f>
                        <m:fPr>
                          <m:ctrlPr>
                            <a:rPr lang="en-AU" b="0" i="1">
                              <a:latin typeface="Cambria Math" panose="02040503050406030204" pitchFamily="18" charset="0"/>
                            </a:rPr>
                          </m:ctrlPr>
                        </m:fPr>
                        <m:num>
                          <m:r>
                            <a:rPr lang="en-AU" b="0" i="1">
                              <a:latin typeface="Cambria Math" panose="02040503050406030204" pitchFamily="18" charset="0"/>
                            </a:rPr>
                            <m:t>1</m:t>
                          </m:r>
                        </m:num>
                        <m:den>
                          <m:r>
                            <a:rPr lang="en-AU" b="0" i="1">
                              <a:latin typeface="Cambria Math" panose="02040503050406030204" pitchFamily="18" charset="0"/>
                            </a:rPr>
                            <m:t>2</m:t>
                          </m:r>
                        </m:den>
                      </m:f>
                      <m:r>
                        <a:rPr lang="en-AU" b="0" i="1">
                          <a:latin typeface="Cambria Math" panose="02040503050406030204" pitchFamily="18" charset="0"/>
                        </a:rPr>
                        <m:t>, </m:t>
                      </m:r>
                      <m:r>
                        <a:rPr lang="en-AU" b="0" i="1">
                          <a:latin typeface="Cambria Math" panose="02040503050406030204" pitchFamily="18" charset="0"/>
                        </a:rPr>
                        <m:t>𝐽</m:t>
                      </m:r>
                      <m:r>
                        <a:rPr lang="en-AU" b="0" i="1">
                          <a:latin typeface="Cambria Math" panose="02040503050406030204" pitchFamily="18" charset="0"/>
                        </a:rPr>
                        <m:t>=</m:t>
                      </m:r>
                      <m:sSup>
                        <m:sSupPr>
                          <m:ctrlPr>
                            <a:rPr lang="en-AU" b="0" i="1" smtClean="0">
                              <a:latin typeface="Cambria Math" panose="02040503050406030204" pitchFamily="18" charset="0"/>
                            </a:rPr>
                          </m:ctrlPr>
                        </m:sSupPr>
                        <m:e>
                          <m:f>
                            <m:fPr>
                              <m:ctrlPr>
                                <a:rPr lang="en-AU" b="0" i="1" smtClean="0">
                                  <a:latin typeface="Cambria Math" panose="02040503050406030204" pitchFamily="18" charset="0"/>
                                </a:rPr>
                              </m:ctrlPr>
                            </m:fPr>
                            <m:num>
                              <m:r>
                                <a:rPr lang="en-AU" b="0" i="1" smtClean="0">
                                  <a:latin typeface="Cambria Math" panose="02040503050406030204" pitchFamily="18" charset="0"/>
                                </a:rPr>
                                <m:t>3</m:t>
                              </m:r>
                            </m:num>
                            <m:den>
                              <m:r>
                                <a:rPr lang="en-AU" b="0" i="1">
                                  <a:latin typeface="Cambria Math" panose="02040503050406030204" pitchFamily="18" charset="0"/>
                                </a:rPr>
                                <m:t>2</m:t>
                              </m:r>
                            </m:den>
                          </m:f>
                        </m:e>
                        <m:sup>
                          <m:r>
                            <a:rPr lang="en-AU" b="0" i="1" smtClean="0">
                              <a:latin typeface="Cambria Math" panose="02040503050406030204" pitchFamily="18" charset="0"/>
                            </a:rPr>
                            <m:t>−</m:t>
                          </m:r>
                        </m:sup>
                      </m:sSup>
                    </m:oMath>
                  </m:oMathPara>
                </a14:m>
                <a:br>
                  <a:rPr lang="en-AU" dirty="0"/>
                </a:br>
                <a:endParaRPr lang="en-AU" dirty="0"/>
              </a:p>
            </p:txBody>
          </p:sp>
        </mc:Choice>
        <mc:Fallback xmlns="">
          <p:sp>
            <p:nvSpPr>
              <p:cNvPr id="2" name="Title 1">
                <a:extLst>
                  <a:ext uri="{FF2B5EF4-FFF2-40B4-BE49-F238E27FC236}">
                    <a16:creationId xmlns:a16="http://schemas.microsoft.com/office/drawing/2014/main" id="{31FDBB20-E858-114C-732A-6CF298A4C42A}"/>
                  </a:ext>
                </a:extLst>
              </p:cNvPr>
              <p:cNvSpPr>
                <a:spLocks noGrp="1" noRot="1" noChangeAspect="1" noMove="1" noResize="1" noEditPoints="1" noAdjustHandles="1" noChangeArrowheads="1" noChangeShapeType="1" noTextEdit="1"/>
              </p:cNvSpPr>
              <p:nvPr>
                <p:ph type="title"/>
              </p:nvPr>
            </p:nvSpPr>
            <p:spPr>
              <a:blipFill>
                <a:blip r:embed="rId3"/>
                <a:stretch>
                  <a:fillRect/>
                </a:stretch>
              </a:blipFill>
            </p:spPr>
            <p:txBody>
              <a:bodyPr/>
              <a:lstStyle/>
              <a:p>
                <a:r>
                  <a:rPr lang="en-AU">
                    <a:noFill/>
                  </a:rPr>
                  <a:t> </a:t>
                </a:r>
              </a:p>
            </p:txBody>
          </p:sp>
        </mc:Fallback>
      </mc:AlternateContent>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3E427EB-B544-A4BC-5209-0D7EBC0F80DD}"/>
                  </a:ext>
                </a:extLst>
              </p:cNvPr>
              <p:cNvSpPr>
                <a:spLocks noGrp="1"/>
              </p:cNvSpPr>
              <p:nvPr>
                <p:ph idx="1"/>
              </p:nvPr>
            </p:nvSpPr>
            <p:spPr>
              <a:xfrm>
                <a:off x="609600" y="1280477"/>
                <a:ext cx="10972800" cy="4525963"/>
              </a:xfrm>
            </p:spPr>
            <p:txBody>
              <a:bodyPr/>
              <a:lstStyle/>
              <a:p>
                <a:r>
                  <a:rPr lang="en-AU" dirty="0"/>
                  <a:t>Transition to </a:t>
                </a:r>
                <a14:m>
                  <m:oMath xmlns:m="http://schemas.openxmlformats.org/officeDocument/2006/math">
                    <m:r>
                      <a:rPr lang="en-AU" b="0" i="1" smtClean="0">
                        <a:latin typeface="Cambria Math" panose="02040503050406030204" pitchFamily="18" charset="0"/>
                      </a:rPr>
                      <m:t>𝐽</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3</m:t>
                        </m:r>
                      </m:num>
                      <m:den>
                        <m:r>
                          <a:rPr lang="en-AU" b="0" i="1" smtClean="0">
                            <a:latin typeface="Cambria Math" panose="02040503050406030204" pitchFamily="18" charset="0"/>
                          </a:rPr>
                          <m:t>2</m:t>
                        </m:r>
                      </m:den>
                    </m:f>
                  </m:oMath>
                </a14:m>
                <a:r>
                  <a:rPr lang="en-AU" dirty="0"/>
                  <a:t> final state is described by 3 form factors</a:t>
                </a:r>
              </a:p>
              <a:p>
                <a:pPr marL="0" indent="0">
                  <a:buNone/>
                </a:pPr>
                <a:r>
                  <a:rPr lang="en-AU" dirty="0"/>
                  <a:t>	Magnetic </a:t>
                </a:r>
                <a14:m>
                  <m:oMath xmlns:m="http://schemas.openxmlformats.org/officeDocument/2006/math">
                    <m:sSubSup>
                      <m:sSubSupPr>
                        <m:ctrlPr>
                          <a:rPr lang="en-AU" b="0" i="1" smtClean="0">
                            <a:latin typeface="Cambria Math" panose="02040503050406030204" pitchFamily="18" charset="0"/>
                          </a:rPr>
                        </m:ctrlPr>
                      </m:sSubSupPr>
                      <m:e>
                        <m:r>
                          <a:rPr lang="en-AU" b="0" i="1" smtClean="0">
                            <a:latin typeface="Cambria Math" panose="02040503050406030204" pitchFamily="18" charset="0"/>
                          </a:rPr>
                          <m:t>𝐺</m:t>
                        </m:r>
                      </m:e>
                      <m:sub>
                        <m:r>
                          <a:rPr lang="en-AU" b="0" i="1" smtClean="0">
                            <a:latin typeface="Cambria Math" panose="02040503050406030204" pitchFamily="18" charset="0"/>
                          </a:rPr>
                          <m:t>𝑀</m:t>
                        </m:r>
                      </m:sub>
                      <m:sup>
                        <m:r>
                          <a:rPr lang="en-AU" b="0" i="1" smtClean="0">
                            <a:latin typeface="Cambria Math" panose="02040503050406030204" pitchFamily="18" charset="0"/>
                          </a:rPr>
                          <m:t>∗</m:t>
                        </m:r>
                      </m:sup>
                    </m:sSubSup>
                  </m:oMath>
                </a14:m>
                <a:r>
                  <a:rPr lang="en-AU" dirty="0"/>
                  <a:t>, Electric </a:t>
                </a:r>
                <a14:m>
                  <m:oMath xmlns:m="http://schemas.openxmlformats.org/officeDocument/2006/math">
                    <m:sSubSup>
                      <m:sSubSupPr>
                        <m:ctrlPr>
                          <a:rPr lang="en-AU" i="1">
                            <a:latin typeface="Cambria Math" panose="02040503050406030204" pitchFamily="18" charset="0"/>
                          </a:rPr>
                        </m:ctrlPr>
                      </m:sSubSupPr>
                      <m:e>
                        <m:r>
                          <a:rPr lang="en-AU" i="1">
                            <a:latin typeface="Cambria Math" panose="02040503050406030204" pitchFamily="18" charset="0"/>
                          </a:rPr>
                          <m:t>𝐺</m:t>
                        </m:r>
                      </m:e>
                      <m:sub>
                        <m:r>
                          <a:rPr lang="en-AU" b="0" i="1" smtClean="0">
                            <a:latin typeface="Cambria Math" panose="02040503050406030204" pitchFamily="18" charset="0"/>
                          </a:rPr>
                          <m:t>𝐸</m:t>
                        </m:r>
                      </m:sub>
                      <m:sup>
                        <m:r>
                          <a:rPr lang="en-AU" i="1">
                            <a:latin typeface="Cambria Math" panose="02040503050406030204" pitchFamily="18" charset="0"/>
                          </a:rPr>
                          <m:t>∗</m:t>
                        </m:r>
                      </m:sup>
                    </m:sSubSup>
                  </m:oMath>
                </a14:m>
                <a:r>
                  <a:rPr lang="en-AU" dirty="0"/>
                  <a:t>, Coulomb </a:t>
                </a:r>
                <a14:m>
                  <m:oMath xmlns:m="http://schemas.openxmlformats.org/officeDocument/2006/math">
                    <m:sSubSup>
                      <m:sSubSupPr>
                        <m:ctrlPr>
                          <a:rPr lang="en-AU" i="1">
                            <a:latin typeface="Cambria Math" panose="02040503050406030204" pitchFamily="18" charset="0"/>
                          </a:rPr>
                        </m:ctrlPr>
                      </m:sSubSupPr>
                      <m:e>
                        <m:r>
                          <a:rPr lang="en-AU" i="1">
                            <a:latin typeface="Cambria Math" panose="02040503050406030204" pitchFamily="18" charset="0"/>
                          </a:rPr>
                          <m:t>𝐺</m:t>
                        </m:r>
                      </m:e>
                      <m:sub>
                        <m:r>
                          <a:rPr lang="en-AU" b="0" i="1" smtClean="0">
                            <a:latin typeface="Cambria Math" panose="02040503050406030204" pitchFamily="18" charset="0"/>
                          </a:rPr>
                          <m:t>𝐶</m:t>
                        </m:r>
                      </m:sub>
                      <m:sup>
                        <m:r>
                          <a:rPr lang="en-AU" i="1">
                            <a:latin typeface="Cambria Math" panose="02040503050406030204" pitchFamily="18" charset="0"/>
                          </a:rPr>
                          <m:t>∗</m:t>
                        </m:r>
                      </m:sup>
                    </m:sSubSup>
                  </m:oMath>
                </a14:m>
                <a:endParaRPr lang="en-AU" dirty="0"/>
              </a:p>
              <a:p>
                <a:r>
                  <a:rPr lang="en-AU" dirty="0"/>
                  <a:t>Data are available from the CLAS Collaboration</a:t>
                </a:r>
              </a:p>
              <a:p>
                <a:pPr lvl="1">
                  <a:buFont typeface="Wingdings" panose="05000000000000000000" pitchFamily="2" charset="2"/>
                  <a:buChar char="ü"/>
                </a:pPr>
                <a:r>
                  <a:rPr lang="en-AU" sz="2200" dirty="0"/>
                  <a:t>extracted assuming that imaginary part of the form </a:t>
                </a:r>
              </a:p>
              <a:p>
                <a:pPr marL="457200" lvl="1" indent="0">
                  <a:buNone/>
                </a:pPr>
                <a:r>
                  <a:rPr lang="en-AU" sz="2200" dirty="0"/>
                  <a:t>        factors at the resonance pole position is small</a:t>
                </a:r>
              </a:p>
              <a:p>
                <a:pPr lvl="1">
                  <a:buFont typeface="Wingdings" panose="05000000000000000000" pitchFamily="2" charset="2"/>
                  <a:buChar char="ü"/>
                </a:pPr>
                <a:r>
                  <a:rPr lang="en-AU" sz="2200" dirty="0"/>
                  <a:t>some DCC models find this to be the case</a:t>
                </a:r>
              </a:p>
              <a:p>
                <a:pPr marL="457200" lvl="1" indent="0">
                  <a:buNone/>
                </a:pPr>
                <a:r>
                  <a:rPr lang="en-AU" sz="2200" dirty="0"/>
                  <a:t>       (Argonne-Osaka), others do not (</a:t>
                </a:r>
                <a:r>
                  <a:rPr lang="en-AU" sz="2200" dirty="0" err="1"/>
                  <a:t>BonnJ</a:t>
                </a:r>
                <a:r>
                  <a:rPr lang="en-AU" sz="2200" dirty="0"/>
                  <a:t>)</a:t>
                </a:r>
              </a:p>
              <a:p>
                <a:r>
                  <a:rPr lang="en-AU" dirty="0"/>
                  <a:t>Test … which (if any) data inference do continuum-QCD results favour?</a:t>
                </a:r>
              </a:p>
              <a:p>
                <a:r>
                  <a:rPr lang="en-AU" dirty="0"/>
                  <a:t>In case of </a:t>
                </a:r>
                <a14:m>
                  <m:oMath xmlns:m="http://schemas.openxmlformats.org/officeDocument/2006/math">
                    <m:r>
                      <a:rPr lang="en-AU" b="0" i="1" smtClean="0">
                        <a:latin typeface="Cambria Math" panose="02040503050406030204" pitchFamily="18" charset="0"/>
                      </a:rPr>
                      <m:t>𝑁</m:t>
                    </m:r>
                    <m:r>
                      <a:rPr lang="en-AU" b="0" i="1" smtClean="0">
                        <a:latin typeface="Cambria Math" panose="02040503050406030204" pitchFamily="18" charset="0"/>
                      </a:rPr>
                      <m:t>→</m:t>
                    </m:r>
                    <m:r>
                      <a:rPr lang="en-AU" b="0" i="1" smtClean="0">
                        <a:latin typeface="Cambria Math" panose="02040503050406030204" pitchFamily="18" charset="0"/>
                      </a:rPr>
                      <m:t>𝑁</m:t>
                    </m:r>
                    <m:d>
                      <m:dPr>
                        <m:ctrlPr>
                          <a:rPr lang="en-AU" b="0" i="1" smtClean="0">
                            <a:latin typeface="Cambria Math" panose="02040503050406030204" pitchFamily="18" charset="0"/>
                          </a:rPr>
                        </m:ctrlPr>
                      </m:dPr>
                      <m:e>
                        <m:r>
                          <a:rPr lang="en-AU" b="0" i="1" smtClean="0">
                            <a:latin typeface="Cambria Math" panose="02040503050406030204" pitchFamily="18" charset="0"/>
                          </a:rPr>
                          <m:t>1440</m:t>
                        </m:r>
                      </m:e>
                    </m:d>
                    <m:r>
                      <a:rPr lang="en-AU" b="0" i="1" smtClean="0">
                        <a:latin typeface="Cambria Math" panose="02040503050406030204" pitchFamily="18" charset="0"/>
                      </a:rPr>
                      <m:t> </m:t>
                    </m:r>
                    <m:r>
                      <a:rPr lang="en-AU" b="0" i="1" smtClean="0">
                        <a:latin typeface="Cambria Math" panose="02040503050406030204" pitchFamily="18" charset="0"/>
                      </a:rPr>
                      <m:t>𝐼</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2</m:t>
                        </m:r>
                      </m:den>
                    </m:f>
                    <m:r>
                      <a:rPr lang="en-AU" b="0" i="1" smtClean="0">
                        <a:latin typeface="Cambria Math" panose="02040503050406030204" pitchFamily="18" charset="0"/>
                      </a:rPr>
                      <m:t>, </m:t>
                    </m:r>
                    <m:r>
                      <a:rPr lang="en-AU" b="0" i="1" smtClean="0">
                        <a:latin typeface="Cambria Math" panose="02040503050406030204" pitchFamily="18" charset="0"/>
                      </a:rPr>
                      <m:t>𝐽</m:t>
                    </m:r>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2</m:t>
                            </m:r>
                          </m:den>
                        </m:f>
                      </m:e>
                      <m:sup>
                        <m:r>
                          <a:rPr lang="en-AU" b="0" i="1" smtClean="0">
                            <a:latin typeface="Cambria Math" panose="02040503050406030204" pitchFamily="18" charset="0"/>
                          </a:rPr>
                          <m:t>+</m:t>
                        </m:r>
                      </m:sup>
                    </m:sSup>
                  </m:oMath>
                </a14:m>
                <a:r>
                  <a:rPr lang="en-AU" dirty="0"/>
                  <a:t>, answer is unambiguous</a:t>
                </a:r>
              </a:p>
              <a:p>
                <a:pPr lvl="1">
                  <a:buFont typeface="Wingdings" panose="05000000000000000000" pitchFamily="2" charset="2"/>
                  <a:buChar char="ü"/>
                </a:pPr>
                <a:r>
                  <a:rPr lang="en-AU" sz="2200" dirty="0"/>
                  <a:t>on domain beyond meson-cloud reach, </a:t>
                </a:r>
                <a14:m>
                  <m:oMath xmlns:m="http://schemas.openxmlformats.org/officeDocument/2006/math">
                    <m:r>
                      <a:rPr lang="en-AU" sz="2200" i="1" dirty="0" smtClean="0">
                        <a:latin typeface="Cambria Math" panose="02040503050406030204" pitchFamily="18" charset="0"/>
                      </a:rPr>
                      <m:t>𝑞</m:t>
                    </m:r>
                    <m:r>
                      <a:rPr lang="en-AU" sz="2200" i="1" dirty="0" smtClean="0">
                        <a:latin typeface="Cambria Math" panose="02040503050406030204" pitchFamily="18" charset="0"/>
                      </a:rPr>
                      <m:t>(</m:t>
                    </m:r>
                    <m:r>
                      <a:rPr lang="en-AU" sz="2200" i="1" dirty="0" err="1">
                        <a:latin typeface="Cambria Math" panose="02040503050406030204" pitchFamily="18" charset="0"/>
                      </a:rPr>
                      <m:t>𝑞𝑞</m:t>
                    </m:r>
                    <m:r>
                      <a:rPr lang="en-AU" sz="2200" i="1" dirty="0">
                        <a:latin typeface="Cambria Math" panose="02040503050406030204" pitchFamily="18" charset="0"/>
                      </a:rPr>
                      <m:t>)</m:t>
                    </m:r>
                  </m:oMath>
                </a14:m>
                <a:r>
                  <a:rPr lang="en-AU" sz="2200" dirty="0"/>
                  <a:t> predictions agree with CLAS extraction</a:t>
                </a:r>
              </a:p>
              <a:p>
                <a:pPr lvl="1">
                  <a:buFont typeface="Wingdings" panose="05000000000000000000" pitchFamily="2" charset="2"/>
                  <a:buChar char="ü"/>
                </a:pPr>
                <a:r>
                  <a:rPr lang="en-AU" sz="2200" dirty="0"/>
                  <a:t>Roper resonance is well understood as the first radial excitation of the nucleon, dominated by its three-quark core, yet dressed by a substantial meson cloud</a:t>
                </a:r>
              </a:p>
            </p:txBody>
          </p:sp>
        </mc:Choice>
        <mc:Fallback>
          <p:sp>
            <p:nvSpPr>
              <p:cNvPr id="3" name="Content Placeholder 2">
                <a:extLst>
                  <a:ext uri="{FF2B5EF4-FFF2-40B4-BE49-F238E27FC236}">
                    <a16:creationId xmlns:a16="http://schemas.microsoft.com/office/drawing/2014/main" id="{43E427EB-B544-A4BC-5209-0D7EBC0F80DD}"/>
                  </a:ext>
                </a:extLst>
              </p:cNvPr>
              <p:cNvSpPr>
                <a:spLocks noGrp="1" noRot="1" noChangeAspect="1" noMove="1" noResize="1" noEditPoints="1" noAdjustHandles="1" noChangeArrowheads="1" noChangeShapeType="1" noTextEdit="1"/>
              </p:cNvSpPr>
              <p:nvPr>
                <p:ph idx="1"/>
              </p:nvPr>
            </p:nvSpPr>
            <p:spPr>
              <a:xfrm>
                <a:off x="609600" y="1280477"/>
                <a:ext cx="10972800" cy="4525963"/>
              </a:xfrm>
              <a:blipFill>
                <a:blip r:embed="rId4"/>
                <a:stretch>
                  <a:fillRect l="-578" b="-1648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550B8A37-CE25-FD08-73B5-F71DE79C1905}"/>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DD59C92B-0B9A-E859-53D5-139CC1115E0E}"/>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113B989E-2E0D-0612-31B0-CDBD44083E47}"/>
              </a:ext>
            </a:extLst>
          </p:cNvPr>
          <p:cNvSpPr>
            <a:spLocks noGrp="1"/>
          </p:cNvSpPr>
          <p:nvPr>
            <p:ph type="sldNum" sz="quarter" idx="12"/>
          </p:nvPr>
        </p:nvSpPr>
        <p:spPr/>
        <p:txBody>
          <a:bodyPr/>
          <a:lstStyle/>
          <a:p>
            <a:fld id="{87034D8C-3CB4-402A-BC46-2AB14C0FE90A}" type="slidenum">
              <a:rPr lang="en-US" smtClean="0"/>
              <a:pPr/>
              <a:t>30</a:t>
            </a:fld>
            <a:endParaRPr lang="en-US"/>
          </a:p>
        </p:txBody>
      </p:sp>
      <p:sp>
        <p:nvSpPr>
          <p:cNvPr id="7" name="TextBox 6">
            <a:extLst>
              <a:ext uri="{FF2B5EF4-FFF2-40B4-BE49-F238E27FC236}">
                <a16:creationId xmlns:a16="http://schemas.microsoft.com/office/drawing/2014/main" id="{28630E62-6E83-8C0E-1304-8BBCC510EB6F}"/>
              </a:ext>
            </a:extLst>
          </p:cNvPr>
          <p:cNvSpPr txBox="1"/>
          <p:nvPr/>
        </p:nvSpPr>
        <p:spPr>
          <a:xfrm>
            <a:off x="7620" y="94178"/>
            <a:ext cx="5402579" cy="1331134"/>
          </a:xfrm>
          <a:prstGeom prst="rect">
            <a:avLst/>
          </a:prstGeom>
          <a:noFill/>
        </p:spPr>
        <p:txBody>
          <a:bodyPr wrap="square" rtlCol="0">
            <a:spAutoFit/>
          </a:bodyPr>
          <a:lstStyle/>
          <a:p>
            <a:pPr>
              <a:spcAft>
                <a:spcPts val="300"/>
              </a:spcAft>
            </a:pPr>
            <a:r>
              <a:rPr lang="en-AU" sz="1300" i="1" dirty="0"/>
              <a:t>Insights into Nucleon Resonances via Continuum Schwinger Function Methods</a:t>
            </a:r>
            <a:r>
              <a:rPr lang="en-AU" sz="1300" dirty="0"/>
              <a:t>, Peng Cheng (程鹏), </a:t>
            </a:r>
            <a:r>
              <a:rPr lang="en-AU" sz="1300" dirty="0" err="1"/>
              <a:t>Langtian</a:t>
            </a:r>
            <a:r>
              <a:rPr lang="en-AU" sz="1300" dirty="0"/>
              <a:t> Liu (</a:t>
            </a:r>
            <a:r>
              <a:rPr lang="en-AU" sz="1300" dirty="0" err="1"/>
              <a:t>刘浪天</a:t>
            </a:r>
            <a:r>
              <a:rPr lang="en-AU" sz="1300" dirty="0"/>
              <a:t>), Ya Lu (</a:t>
            </a:r>
            <a:r>
              <a:rPr lang="en-AU" sz="1300" dirty="0" err="1"/>
              <a:t>陆亚</a:t>
            </a:r>
            <a:r>
              <a:rPr lang="en-AU" sz="1300" dirty="0"/>
              <a:t>) and Craig D. Roberts, </a:t>
            </a:r>
            <a:r>
              <a:rPr lang="en-AU" sz="1300" u="sng" dirty="0">
                <a:hlinkClick r:id="rId5"/>
              </a:rPr>
              <a:t>e-Print: 2512.09160 [hep-</a:t>
            </a:r>
            <a:r>
              <a:rPr lang="en-AU" sz="1300" u="sng" dirty="0" err="1">
                <a:hlinkClick r:id="rId5"/>
              </a:rPr>
              <a:t>ph</a:t>
            </a:r>
            <a:r>
              <a:rPr lang="en-AU" sz="1300" u="sng" dirty="0">
                <a:hlinkClick r:id="rId5"/>
              </a:rPr>
              <a:t>]</a:t>
            </a:r>
            <a:r>
              <a:rPr lang="en-AU" sz="1300" dirty="0"/>
              <a:t>, </a:t>
            </a:r>
            <a:r>
              <a:rPr lang="en-AU" sz="1300" u="sng" dirty="0">
                <a:hlinkClick r:id="rId6"/>
              </a:rPr>
              <a:t>Acta Physica Polonica B 57 (2026) 2-A13</a:t>
            </a:r>
            <a:r>
              <a:rPr lang="en-AU" sz="1300" dirty="0"/>
              <a:t>.  Contribution to a special issue of Acta Physica Polonica that celebrates the 90th birthday of L. David Roper </a:t>
            </a:r>
          </a:p>
          <a:p>
            <a:r>
              <a:rPr lang="en-AU" sz="1300" dirty="0"/>
              <a:t>Peng Cheng (程鹏) </a:t>
            </a:r>
            <a:r>
              <a:rPr lang="en-AU" sz="1300" i="1" dirty="0"/>
              <a:t>et al</a:t>
            </a:r>
            <a:r>
              <a:rPr lang="en-AU" sz="1300" dirty="0"/>
              <a:t>., in progress</a:t>
            </a:r>
          </a:p>
        </p:txBody>
      </p:sp>
    </p:spTree>
    <p:extLst>
      <p:ext uri="{BB962C8B-B14F-4D97-AF65-F5344CB8AC3E}">
        <p14:creationId xmlns:p14="http://schemas.microsoft.com/office/powerpoint/2010/main" val="2157366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0" dur="500"/>
                                        <p:tgtEl>
                                          <p:spTgt spid="3">
                                            <p:txEl>
                                              <p:pRg st="3" end="3"/>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3" dur="500"/>
                                        <p:tgtEl>
                                          <p:spTgt spid="3">
                                            <p:txEl>
                                              <p:pRg st="4" end="4"/>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6" dur="500"/>
                                        <p:tgtEl>
                                          <p:spTgt spid="3">
                                            <p:txEl>
                                              <p:pRg st="5" end="5"/>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randombar(horizontal)">
                                      <p:cBhvr>
                                        <p:cTn id="19" dur="500"/>
                                        <p:tgtEl>
                                          <p:spTgt spid="3">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4" dur="500"/>
                                        <p:tgtEl>
                                          <p:spTgt spid="3">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 calcmode="lin" valueType="num">
                                      <p:cBhvr additive="base">
                                        <p:cTn id="29"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
                                            <p:txEl>
                                              <p:pRg st="8" end="8"/>
                                            </p:txEl>
                                          </p:spTgt>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 calcmode="lin" valueType="num">
                                      <p:cBhvr additive="base">
                                        <p:cTn id="33"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
                                            <p:txEl>
                                              <p:pRg st="9" end="9"/>
                                            </p:txEl>
                                          </p:spTgt>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ppt_y"/>
                                          </p:val>
                                        </p:tav>
                                        <p:tav tm="100000">
                                          <p:val>
                                            <p:strVal val="#ppt_y"/>
                                          </p:val>
                                        </p:tav>
                                      </p:tavLst>
                                    </p:anim>
                                  </p:childTnLst>
                                </p:cTn>
                              </p:par>
                              <p:par>
                                <p:cTn id="39" presetID="6" presetClass="entr" presetSubtype="32"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circle(out)">
                                      <p:cBhvr>
                                        <p:cTn id="4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75C81F5-4CC0-B038-D807-69019E4D618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963883" y="668865"/>
            <a:ext cx="7220497" cy="5615941"/>
          </a:xfrm>
          <a:prstGeom prst="rect">
            <a:avLst/>
          </a:prstGeom>
        </p:spPr>
      </p:pic>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875CBCB-6849-4994-6AD7-21E9EF607928}"/>
                  </a:ext>
                </a:extLst>
              </p:cNvPr>
              <p:cNvSpPr>
                <a:spLocks noGrp="1"/>
              </p:cNvSpPr>
              <p:nvPr>
                <p:ph type="title"/>
              </p:nvPr>
            </p:nvSpPr>
            <p:spPr/>
            <p:txBody>
              <a:bodyPr/>
              <a:lstStyle/>
              <a:p>
                <a:pPr algn="r"/>
                <a14:m>
                  <m:oMathPara xmlns:m="http://schemas.openxmlformats.org/officeDocument/2006/math">
                    <m:oMathParaPr>
                      <m:jc m:val="right"/>
                    </m:oMathParaPr>
                    <m:oMath>
                      <m:r>
                        <a:rPr lang="en-AU" b="0" i="1">
                          <a:latin typeface="Cambria Math" panose="02040503050406030204" pitchFamily="18" charset="0"/>
                        </a:rPr>
                        <m:t>𝑁</m:t>
                      </m:r>
                      <m:r>
                        <a:rPr lang="en-AU" b="0" i="1">
                          <a:latin typeface="Cambria Math" panose="02040503050406030204" pitchFamily="18" charset="0"/>
                        </a:rPr>
                        <m:t>→</m:t>
                      </m:r>
                      <m:r>
                        <a:rPr lang="en-AU" b="0" i="1">
                          <a:latin typeface="Cambria Math" panose="02040503050406030204" pitchFamily="18" charset="0"/>
                        </a:rPr>
                        <m:t>𝑁</m:t>
                      </m:r>
                      <m:d>
                        <m:dPr>
                          <m:ctrlPr>
                            <a:rPr lang="en-AU" b="0" i="1">
                              <a:latin typeface="Cambria Math" panose="02040503050406030204" pitchFamily="18" charset="0"/>
                            </a:rPr>
                          </m:ctrlPr>
                        </m:dPr>
                        <m:e>
                          <m:r>
                            <a:rPr lang="en-AU" b="0" i="1">
                              <a:latin typeface="Cambria Math" panose="02040503050406030204" pitchFamily="18" charset="0"/>
                            </a:rPr>
                            <m:t>1520</m:t>
                          </m:r>
                        </m:e>
                      </m:d>
                      <m:r>
                        <a:rPr lang="en-AU" b="0" i="1">
                          <a:latin typeface="Cambria Math" panose="02040503050406030204" pitchFamily="18" charset="0"/>
                        </a:rPr>
                        <m:t> </m:t>
                      </m:r>
                      <m:r>
                        <a:rPr lang="en-AU" b="0" i="1">
                          <a:latin typeface="Cambria Math" panose="02040503050406030204" pitchFamily="18" charset="0"/>
                        </a:rPr>
                        <m:t>𝐼</m:t>
                      </m:r>
                      <m:r>
                        <a:rPr lang="en-AU" b="0" i="1">
                          <a:latin typeface="Cambria Math" panose="02040503050406030204" pitchFamily="18" charset="0"/>
                        </a:rPr>
                        <m:t>=</m:t>
                      </m:r>
                      <m:f>
                        <m:fPr>
                          <m:ctrlPr>
                            <a:rPr lang="en-AU" b="0" i="1">
                              <a:latin typeface="Cambria Math" panose="02040503050406030204" pitchFamily="18" charset="0"/>
                            </a:rPr>
                          </m:ctrlPr>
                        </m:fPr>
                        <m:num>
                          <m:r>
                            <a:rPr lang="en-AU" b="0" i="1">
                              <a:latin typeface="Cambria Math" panose="02040503050406030204" pitchFamily="18" charset="0"/>
                            </a:rPr>
                            <m:t>1</m:t>
                          </m:r>
                        </m:num>
                        <m:den>
                          <m:r>
                            <a:rPr lang="en-AU" b="0" i="1">
                              <a:latin typeface="Cambria Math" panose="02040503050406030204" pitchFamily="18" charset="0"/>
                            </a:rPr>
                            <m:t>2</m:t>
                          </m:r>
                        </m:den>
                      </m:f>
                      <m:r>
                        <a:rPr lang="en-AU" b="0" i="1">
                          <a:latin typeface="Cambria Math" panose="02040503050406030204" pitchFamily="18" charset="0"/>
                        </a:rPr>
                        <m:t>, </m:t>
                      </m:r>
                      <m:r>
                        <a:rPr lang="en-AU" b="0" i="1">
                          <a:latin typeface="Cambria Math" panose="02040503050406030204" pitchFamily="18" charset="0"/>
                        </a:rPr>
                        <m:t>𝐽</m:t>
                      </m:r>
                      <m:r>
                        <a:rPr lang="en-AU" b="0" i="1">
                          <a:latin typeface="Cambria Math" panose="02040503050406030204" pitchFamily="18" charset="0"/>
                        </a:rPr>
                        <m:t>=</m:t>
                      </m:r>
                      <m:sSup>
                        <m:sSupPr>
                          <m:ctrlPr>
                            <a:rPr lang="en-AU" b="0" i="1">
                              <a:latin typeface="Cambria Math" panose="02040503050406030204" pitchFamily="18" charset="0"/>
                            </a:rPr>
                          </m:ctrlPr>
                        </m:sSupPr>
                        <m:e>
                          <m:f>
                            <m:fPr>
                              <m:ctrlPr>
                                <a:rPr lang="en-AU" b="0" i="1">
                                  <a:latin typeface="Cambria Math" panose="02040503050406030204" pitchFamily="18" charset="0"/>
                                </a:rPr>
                              </m:ctrlPr>
                            </m:fPr>
                            <m:num>
                              <m:r>
                                <a:rPr lang="en-AU" b="0" i="1">
                                  <a:latin typeface="Cambria Math" panose="02040503050406030204" pitchFamily="18" charset="0"/>
                                </a:rPr>
                                <m:t>3</m:t>
                              </m:r>
                            </m:num>
                            <m:den>
                              <m:r>
                                <a:rPr lang="en-AU" b="0" i="1">
                                  <a:latin typeface="Cambria Math" panose="02040503050406030204" pitchFamily="18" charset="0"/>
                                </a:rPr>
                                <m:t>2</m:t>
                              </m:r>
                            </m:den>
                          </m:f>
                        </m:e>
                        <m:sup>
                          <m:r>
                            <a:rPr lang="en-AU" b="0" i="1">
                              <a:latin typeface="Cambria Math" panose="02040503050406030204" pitchFamily="18" charset="0"/>
                            </a:rPr>
                            <m:t>−</m:t>
                          </m:r>
                        </m:sup>
                      </m:sSup>
                    </m:oMath>
                  </m:oMathPara>
                </a14:m>
                <a:br>
                  <a:rPr lang="en-AU" dirty="0"/>
                </a:br>
                <a:endParaRPr lang="en-AU" dirty="0"/>
              </a:p>
            </p:txBody>
          </p:sp>
        </mc:Choice>
        <mc:Fallback xmlns="">
          <p:sp>
            <p:nvSpPr>
              <p:cNvPr id="2" name="Title 1">
                <a:extLst>
                  <a:ext uri="{FF2B5EF4-FFF2-40B4-BE49-F238E27FC236}">
                    <a16:creationId xmlns:a16="http://schemas.microsoft.com/office/drawing/2014/main" id="{0875CBCB-6849-4994-6AD7-21E9EF607928}"/>
                  </a:ext>
                </a:extLst>
              </p:cNvPr>
              <p:cNvSpPr>
                <a:spLocks noGrp="1" noRot="1" noChangeAspect="1" noMove="1" noResize="1" noEditPoints="1" noAdjustHandles="1" noChangeArrowheads="1" noChangeShapeType="1" noTextEdit="1"/>
              </p:cNvSpPr>
              <p:nvPr>
                <p:ph type="title"/>
              </p:nvPr>
            </p:nvSpPr>
            <p:spPr>
              <a:blipFill>
                <a:blip r:embed="rId4"/>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07896C4-13C6-B893-65C4-67B1CA8662AE}"/>
                  </a:ext>
                </a:extLst>
              </p:cNvPr>
              <p:cNvSpPr>
                <a:spLocks noGrp="1"/>
              </p:cNvSpPr>
              <p:nvPr>
                <p:ph idx="1"/>
              </p:nvPr>
            </p:nvSpPr>
            <p:spPr>
              <a:xfrm>
                <a:off x="609600" y="1647308"/>
                <a:ext cx="5105400" cy="4620142"/>
              </a:xfrm>
            </p:spPr>
            <p:txBody>
              <a:bodyPr/>
              <a:lstStyle/>
              <a:p>
                <a:r>
                  <a:rPr lang="en-AU" dirty="0"/>
                  <a:t>Using precisely same framework as used for </a:t>
                </a:r>
                <a14:m>
                  <m:oMath xmlns:m="http://schemas.openxmlformats.org/officeDocument/2006/math">
                    <m:r>
                      <a:rPr lang="en-AU" i="1">
                        <a:latin typeface="Cambria Math" panose="02040503050406030204" pitchFamily="18" charset="0"/>
                      </a:rPr>
                      <m:t>𝑁</m:t>
                    </m:r>
                    <m:r>
                      <a:rPr lang="en-AU" i="1">
                        <a:latin typeface="Cambria Math" panose="02040503050406030204" pitchFamily="18" charset="0"/>
                      </a:rPr>
                      <m:t>→</m:t>
                    </m:r>
                    <m:r>
                      <a:rPr lang="en-AU" i="1">
                        <a:latin typeface="Cambria Math" panose="02040503050406030204" pitchFamily="18" charset="0"/>
                      </a:rPr>
                      <m:t>𝑁</m:t>
                    </m:r>
                    <m:d>
                      <m:dPr>
                        <m:ctrlPr>
                          <a:rPr lang="en-AU" i="1">
                            <a:latin typeface="Cambria Math" panose="02040503050406030204" pitchFamily="18" charset="0"/>
                          </a:rPr>
                        </m:ctrlPr>
                      </m:dPr>
                      <m:e>
                        <m:r>
                          <a:rPr lang="en-AU" i="1">
                            <a:latin typeface="Cambria Math" panose="02040503050406030204" pitchFamily="18" charset="0"/>
                          </a:rPr>
                          <m:t>1440</m:t>
                        </m:r>
                      </m:e>
                    </m:d>
                    <m:r>
                      <a:rPr lang="en-AU" i="1">
                        <a:latin typeface="Cambria Math" panose="02040503050406030204" pitchFamily="18" charset="0"/>
                      </a:rPr>
                      <m:t> </m:t>
                    </m:r>
                    <m:r>
                      <a:rPr lang="en-AU" i="1">
                        <a:latin typeface="Cambria Math" panose="02040503050406030204" pitchFamily="18" charset="0"/>
                      </a:rPr>
                      <m:t>𝐼</m:t>
                    </m:r>
                    <m:r>
                      <a:rPr lang="en-AU" i="1">
                        <a:latin typeface="Cambria Math" panose="02040503050406030204" pitchFamily="18" charset="0"/>
                      </a:rPr>
                      <m:t>=</m:t>
                    </m:r>
                    <m:f>
                      <m:fPr>
                        <m:ctrlPr>
                          <a:rPr lang="en-AU" i="1">
                            <a:latin typeface="Cambria Math" panose="02040503050406030204" pitchFamily="18" charset="0"/>
                          </a:rPr>
                        </m:ctrlPr>
                      </m:fPr>
                      <m:num>
                        <m:r>
                          <a:rPr lang="en-AU" i="1">
                            <a:latin typeface="Cambria Math" panose="02040503050406030204" pitchFamily="18" charset="0"/>
                          </a:rPr>
                          <m:t>1</m:t>
                        </m:r>
                      </m:num>
                      <m:den>
                        <m:r>
                          <a:rPr lang="en-AU" i="1">
                            <a:latin typeface="Cambria Math" panose="02040503050406030204" pitchFamily="18" charset="0"/>
                          </a:rPr>
                          <m:t>2</m:t>
                        </m:r>
                      </m:den>
                    </m:f>
                    <m:r>
                      <a:rPr lang="en-AU" i="1">
                        <a:latin typeface="Cambria Math" panose="02040503050406030204" pitchFamily="18" charset="0"/>
                      </a:rPr>
                      <m:t>, </m:t>
                    </m:r>
                    <m:r>
                      <a:rPr lang="en-AU" i="1">
                        <a:latin typeface="Cambria Math" panose="02040503050406030204" pitchFamily="18" charset="0"/>
                      </a:rPr>
                      <m:t>𝐽</m:t>
                    </m:r>
                    <m:r>
                      <a:rPr lang="en-AU" i="1">
                        <a:latin typeface="Cambria Math" panose="02040503050406030204" pitchFamily="18" charset="0"/>
                      </a:rPr>
                      <m:t>=</m:t>
                    </m:r>
                    <m:sSup>
                      <m:sSupPr>
                        <m:ctrlPr>
                          <a:rPr lang="en-AU" i="1">
                            <a:latin typeface="Cambria Math" panose="02040503050406030204" pitchFamily="18" charset="0"/>
                          </a:rPr>
                        </m:ctrlPr>
                      </m:sSupPr>
                      <m:e>
                        <m:f>
                          <m:fPr>
                            <m:ctrlPr>
                              <a:rPr lang="en-AU" i="1">
                                <a:latin typeface="Cambria Math" panose="02040503050406030204" pitchFamily="18" charset="0"/>
                              </a:rPr>
                            </m:ctrlPr>
                          </m:fPr>
                          <m:num>
                            <m:r>
                              <a:rPr lang="en-AU" i="1">
                                <a:latin typeface="Cambria Math" panose="02040503050406030204" pitchFamily="18" charset="0"/>
                              </a:rPr>
                              <m:t>1</m:t>
                            </m:r>
                          </m:num>
                          <m:den>
                            <m:r>
                              <a:rPr lang="en-AU" i="1">
                                <a:latin typeface="Cambria Math" panose="02040503050406030204" pitchFamily="18" charset="0"/>
                              </a:rPr>
                              <m:t>2</m:t>
                            </m:r>
                          </m:den>
                        </m:f>
                      </m:e>
                      <m:sup>
                        <m:r>
                          <a:rPr lang="en-AU" i="1">
                            <a:latin typeface="Cambria Math" panose="02040503050406030204" pitchFamily="18" charset="0"/>
                          </a:rPr>
                          <m:t>+</m:t>
                        </m:r>
                      </m:sup>
                    </m:sSup>
                  </m:oMath>
                </a14:m>
                <a:endParaRPr lang="en-AU" dirty="0"/>
              </a:p>
              <a:p>
                <a:pPr lvl="1">
                  <a:buFont typeface="Wingdings" panose="05000000000000000000" pitchFamily="2" charset="2"/>
                  <a:buChar char="ü"/>
                </a:pPr>
                <a:r>
                  <a:rPr lang="en-AU" dirty="0"/>
                  <a:t>Built upon the Three Pillars of </a:t>
                </a:r>
              </a:p>
              <a:p>
                <a:pPr marL="457200" lvl="1" indent="0">
                  <a:spcBef>
                    <a:spcPts val="200"/>
                  </a:spcBef>
                  <a:buNone/>
                </a:pPr>
                <a:r>
                  <a:rPr lang="en-AU" dirty="0"/>
                  <a:t>        Emergent Hadron Mass</a:t>
                </a:r>
              </a:p>
              <a:p>
                <a:pPr lvl="1">
                  <a:buFont typeface="Wingdings" panose="05000000000000000000" pitchFamily="2" charset="2"/>
                  <a:buChar char="ü"/>
                </a:pPr>
                <a:r>
                  <a:rPr lang="en-AU" dirty="0"/>
                  <a:t>Extensively benchmarked</a:t>
                </a:r>
              </a:p>
              <a:p>
                <a:r>
                  <a:rPr lang="en-AU" sz="2400" dirty="0">
                    <a:ln w="0"/>
                    <a:solidFill>
                      <a:srgbClr val="FF0000"/>
                    </a:solidFill>
                    <a:effectLst>
                      <a:outerShdw blurRad="38100" dist="25400" dir="5400000" algn="ctr" rotWithShape="0">
                        <a:srgbClr val="6E747A">
                          <a:alpha val="43000"/>
                        </a:srgbClr>
                      </a:outerShdw>
                    </a:effectLst>
                  </a:rPr>
                  <a:t>Parameter-free predictions</a:t>
                </a:r>
              </a:p>
              <a:p>
                <a:r>
                  <a:rPr lang="en-AU" dirty="0"/>
                  <a:t>Fair agreement with CLAS extractions</a:t>
                </a:r>
              </a:p>
              <a:p>
                <a:pPr lvl="1">
                  <a:buFont typeface="Wingdings" panose="05000000000000000000" pitchFamily="2" charset="2"/>
                  <a:buChar char="ü"/>
                </a:pPr>
                <a:r>
                  <a:rPr lang="en-AU" dirty="0"/>
                  <a:t>Including zero in </a:t>
                </a:r>
                <a14:m>
                  <m:oMath xmlns:m="http://schemas.openxmlformats.org/officeDocument/2006/math">
                    <m:sSubSup>
                      <m:sSubSupPr>
                        <m:ctrlPr>
                          <a:rPr lang="en-AU" b="0" i="1" smtClean="0">
                            <a:latin typeface="Cambria Math" panose="02040503050406030204" pitchFamily="18" charset="0"/>
                          </a:rPr>
                        </m:ctrlPr>
                      </m:sSubSupPr>
                      <m:e>
                        <m:r>
                          <a:rPr lang="en-AU" b="0" i="1" smtClean="0">
                            <a:latin typeface="Cambria Math" panose="02040503050406030204" pitchFamily="18" charset="0"/>
                          </a:rPr>
                          <m:t>𝐺</m:t>
                        </m:r>
                      </m:e>
                      <m:sub>
                        <m:r>
                          <a:rPr lang="en-AU" b="0" i="1" smtClean="0">
                            <a:latin typeface="Cambria Math" panose="02040503050406030204" pitchFamily="18" charset="0"/>
                          </a:rPr>
                          <m:t>𝐸</m:t>
                        </m:r>
                      </m:sub>
                      <m:sup>
                        <m:r>
                          <a:rPr lang="en-AU" b="0" i="1" smtClean="0">
                            <a:latin typeface="Cambria Math" panose="02040503050406030204" pitchFamily="18" charset="0"/>
                          </a:rPr>
                          <m:t>∗</m:t>
                        </m:r>
                      </m:sup>
                    </m:sSubSup>
                  </m:oMath>
                </a14:m>
                <a:endParaRPr lang="en-AU" dirty="0"/>
              </a:p>
              <a:p>
                <a:pPr lvl="1">
                  <a:buFont typeface="Wingdings" panose="05000000000000000000" pitchFamily="2" charset="2"/>
                  <a:buChar char="ü"/>
                </a:pPr>
                <a:r>
                  <a:rPr lang="en-AU" dirty="0"/>
                  <a:t>As with Roper, </a:t>
                </a:r>
                <a14:m>
                  <m:oMath xmlns:m="http://schemas.openxmlformats.org/officeDocument/2006/math">
                    <m:r>
                      <a:rPr lang="en-AU" b="0" i="1" smtClean="0">
                        <a:latin typeface="Cambria Math" panose="02040503050406030204" pitchFamily="18" charset="0"/>
                      </a:rPr>
                      <m:t>∃</m:t>
                    </m:r>
                  </m:oMath>
                </a14:m>
                <a:r>
                  <a:rPr lang="en-AU" dirty="0"/>
                  <a:t> room for meson-baryon FSIs on </a:t>
                </a:r>
                <a14:m>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≤2</m:t>
                    </m:r>
                  </m:oMath>
                </a14:m>
                <a:endParaRPr lang="en-AU" dirty="0"/>
              </a:p>
              <a:p>
                <a:pPr>
                  <a:spcBef>
                    <a:spcPts val="300"/>
                  </a:spcBef>
                </a:pPr>
                <a:r>
                  <a:rPr lang="en-AU" dirty="0"/>
                  <a:t>Validation of structurally complex Faddeev amplitude for </a:t>
                </a:r>
                <a14:m>
                  <m:oMath xmlns:m="http://schemas.openxmlformats.org/officeDocument/2006/math">
                    <m:r>
                      <a:rPr lang="en-AU" i="1">
                        <a:latin typeface="Cambria Math" panose="02040503050406030204" pitchFamily="18" charset="0"/>
                      </a:rPr>
                      <m:t>𝑁</m:t>
                    </m:r>
                    <m:d>
                      <m:dPr>
                        <m:ctrlPr>
                          <a:rPr lang="en-AU" i="1">
                            <a:latin typeface="Cambria Math" panose="02040503050406030204" pitchFamily="18" charset="0"/>
                          </a:rPr>
                        </m:ctrlPr>
                      </m:dPr>
                      <m:e>
                        <m:r>
                          <a:rPr lang="en-AU" i="1">
                            <a:latin typeface="Cambria Math" panose="02040503050406030204" pitchFamily="18" charset="0"/>
                          </a:rPr>
                          <m:t>1520</m:t>
                        </m:r>
                      </m:e>
                    </m:d>
                    <m:r>
                      <a:rPr lang="en-AU" i="1">
                        <a:latin typeface="Cambria Math" panose="02040503050406030204" pitchFamily="18" charset="0"/>
                      </a:rPr>
                      <m:t> </m:t>
                    </m:r>
                    <m:r>
                      <a:rPr lang="en-US" b="0" i="1" smtClean="0">
                        <a:latin typeface="Cambria Math" panose="02040503050406030204" pitchFamily="18" charset="0"/>
                      </a:rPr>
                      <m:t>(</m:t>
                    </m:r>
                    <m:f>
                      <m:fPr>
                        <m:ctrlPr>
                          <a:rPr lang="en-AU" i="1">
                            <a:latin typeface="Cambria Math" panose="02040503050406030204" pitchFamily="18" charset="0"/>
                          </a:rPr>
                        </m:ctrlPr>
                      </m:fPr>
                      <m:num>
                        <m:r>
                          <a:rPr lang="en-AU" i="1">
                            <a:latin typeface="Cambria Math" panose="02040503050406030204" pitchFamily="18" charset="0"/>
                          </a:rPr>
                          <m:t>1</m:t>
                        </m:r>
                      </m:num>
                      <m:den>
                        <m:r>
                          <a:rPr lang="en-AU" i="1">
                            <a:latin typeface="Cambria Math" panose="02040503050406030204" pitchFamily="18" charset="0"/>
                          </a:rPr>
                          <m:t>2</m:t>
                        </m:r>
                      </m:den>
                    </m:f>
                    <m:r>
                      <a:rPr lang="en-AU" i="1">
                        <a:latin typeface="Cambria Math" panose="02040503050406030204" pitchFamily="18" charset="0"/>
                      </a:rPr>
                      <m:t>, </m:t>
                    </m:r>
                    <m:sSup>
                      <m:sSupPr>
                        <m:ctrlPr>
                          <a:rPr lang="en-AU" i="1">
                            <a:latin typeface="Cambria Math" panose="02040503050406030204" pitchFamily="18" charset="0"/>
                          </a:rPr>
                        </m:ctrlPr>
                      </m:sSupPr>
                      <m:e>
                        <m:f>
                          <m:fPr>
                            <m:ctrlPr>
                              <a:rPr lang="en-AU" i="1">
                                <a:latin typeface="Cambria Math" panose="02040503050406030204" pitchFamily="18" charset="0"/>
                              </a:rPr>
                            </m:ctrlPr>
                          </m:fPr>
                          <m:num>
                            <m:r>
                              <a:rPr lang="en-AU" i="1">
                                <a:latin typeface="Cambria Math" panose="02040503050406030204" pitchFamily="18" charset="0"/>
                              </a:rPr>
                              <m:t>3</m:t>
                            </m:r>
                          </m:num>
                          <m:den>
                            <m:r>
                              <a:rPr lang="en-AU" i="1">
                                <a:latin typeface="Cambria Math" panose="02040503050406030204" pitchFamily="18" charset="0"/>
                              </a:rPr>
                              <m:t>2</m:t>
                            </m:r>
                          </m:den>
                        </m:f>
                      </m:e>
                      <m:sup>
                        <m:r>
                          <a:rPr lang="en-AU" i="1">
                            <a:latin typeface="Cambria Math" panose="02040503050406030204" pitchFamily="18" charset="0"/>
                          </a:rPr>
                          <m:t>−</m:t>
                        </m:r>
                      </m:sup>
                    </m:sSup>
                    <m:r>
                      <a:rPr lang="en-US" b="0" i="1" smtClean="0">
                        <a:latin typeface="Cambria Math" panose="02040503050406030204" pitchFamily="18" charset="0"/>
                      </a:rPr>
                      <m:t>)</m:t>
                    </m:r>
                  </m:oMath>
                </a14:m>
                <a:r>
                  <a:rPr lang="en-AU" dirty="0"/>
                  <a:t> </a:t>
                </a:r>
              </a:p>
            </p:txBody>
          </p:sp>
        </mc:Choice>
        <mc:Fallback xmlns="">
          <p:sp>
            <p:nvSpPr>
              <p:cNvPr id="3" name="Content Placeholder 2">
                <a:extLst>
                  <a:ext uri="{FF2B5EF4-FFF2-40B4-BE49-F238E27FC236}">
                    <a16:creationId xmlns:a16="http://schemas.microsoft.com/office/drawing/2014/main" id="{607896C4-13C6-B893-65C4-67B1CA8662AE}"/>
                  </a:ext>
                </a:extLst>
              </p:cNvPr>
              <p:cNvSpPr>
                <a:spLocks noGrp="1" noRot="1" noChangeAspect="1" noMove="1" noResize="1" noEditPoints="1" noAdjustHandles="1" noChangeArrowheads="1" noChangeShapeType="1" noTextEdit="1"/>
              </p:cNvSpPr>
              <p:nvPr>
                <p:ph idx="1"/>
              </p:nvPr>
            </p:nvSpPr>
            <p:spPr>
              <a:xfrm>
                <a:off x="609600" y="1647308"/>
                <a:ext cx="5105400" cy="4620142"/>
              </a:xfrm>
              <a:blipFill>
                <a:blip r:embed="rId5"/>
                <a:stretch>
                  <a:fillRect l="-2233" t="-822" r="-1737" b="-383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0D4487C-C468-5950-3A3F-086028766273}"/>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69324666-3897-DAAF-437D-BD6B28F32D99}"/>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FC6F4BE5-DDE8-752E-4177-16B475107642}"/>
              </a:ext>
            </a:extLst>
          </p:cNvPr>
          <p:cNvSpPr>
            <a:spLocks noGrp="1"/>
          </p:cNvSpPr>
          <p:nvPr>
            <p:ph type="sldNum" sz="quarter" idx="12"/>
          </p:nvPr>
        </p:nvSpPr>
        <p:spPr/>
        <p:txBody>
          <a:bodyPr/>
          <a:lstStyle/>
          <a:p>
            <a:fld id="{87034D8C-3CB4-402A-BC46-2AB14C0FE90A}" type="slidenum">
              <a:rPr lang="en-US" smtClean="0"/>
              <a:pPr/>
              <a:t>31</a:t>
            </a:fld>
            <a:endParaRPr lang="en-US"/>
          </a:p>
        </p:txBody>
      </p:sp>
      <p:sp>
        <p:nvSpPr>
          <p:cNvPr id="8" name="TextBox 7">
            <a:extLst>
              <a:ext uri="{FF2B5EF4-FFF2-40B4-BE49-F238E27FC236}">
                <a16:creationId xmlns:a16="http://schemas.microsoft.com/office/drawing/2014/main" id="{58EB03D4-4EE4-D0BF-6AAC-2B4F083133BF}"/>
              </a:ext>
            </a:extLst>
          </p:cNvPr>
          <p:cNvSpPr txBox="1"/>
          <p:nvPr/>
        </p:nvSpPr>
        <p:spPr>
          <a:xfrm>
            <a:off x="7620" y="94178"/>
            <a:ext cx="5402579" cy="1331134"/>
          </a:xfrm>
          <a:prstGeom prst="rect">
            <a:avLst/>
          </a:prstGeom>
          <a:noFill/>
        </p:spPr>
        <p:txBody>
          <a:bodyPr wrap="square" rtlCol="0">
            <a:spAutoFit/>
          </a:bodyPr>
          <a:lstStyle/>
          <a:p>
            <a:pPr>
              <a:spcAft>
                <a:spcPts val="300"/>
              </a:spcAft>
            </a:pPr>
            <a:r>
              <a:rPr lang="en-AU" sz="1300" i="1" dirty="0"/>
              <a:t>Insights into Nucleon Resonances via Continuum Schwinger Function Methods</a:t>
            </a:r>
            <a:r>
              <a:rPr lang="en-AU" sz="1300" dirty="0"/>
              <a:t>, Peng Cheng (程鹏), </a:t>
            </a:r>
            <a:r>
              <a:rPr lang="en-AU" sz="1300" dirty="0" err="1"/>
              <a:t>Langtian</a:t>
            </a:r>
            <a:r>
              <a:rPr lang="en-AU" sz="1300" dirty="0"/>
              <a:t> Liu (</a:t>
            </a:r>
            <a:r>
              <a:rPr lang="en-AU" sz="1300" dirty="0" err="1"/>
              <a:t>刘浪天</a:t>
            </a:r>
            <a:r>
              <a:rPr lang="en-AU" sz="1300" dirty="0"/>
              <a:t>), Ya Lu (</a:t>
            </a:r>
            <a:r>
              <a:rPr lang="en-AU" sz="1300" dirty="0" err="1"/>
              <a:t>陆亚</a:t>
            </a:r>
            <a:r>
              <a:rPr lang="en-AU" sz="1300" dirty="0"/>
              <a:t>) and Craig D. Roberts, </a:t>
            </a:r>
            <a:r>
              <a:rPr lang="en-AU" sz="1300" u="sng" dirty="0">
                <a:hlinkClick r:id="rId6"/>
              </a:rPr>
              <a:t>e-Print: 2512.09160 [hep-</a:t>
            </a:r>
            <a:r>
              <a:rPr lang="en-AU" sz="1300" u="sng" dirty="0" err="1">
                <a:hlinkClick r:id="rId6"/>
              </a:rPr>
              <a:t>ph</a:t>
            </a:r>
            <a:r>
              <a:rPr lang="en-AU" sz="1300" u="sng" dirty="0">
                <a:hlinkClick r:id="rId6"/>
              </a:rPr>
              <a:t>]</a:t>
            </a:r>
            <a:r>
              <a:rPr lang="en-AU" sz="1300" dirty="0"/>
              <a:t>, </a:t>
            </a:r>
            <a:r>
              <a:rPr lang="en-AU" sz="1300" u="sng" dirty="0">
                <a:hlinkClick r:id="rId7"/>
              </a:rPr>
              <a:t>Acta Physica Polonica B 57 (2026) 2-A13</a:t>
            </a:r>
            <a:r>
              <a:rPr lang="en-AU" sz="1300" dirty="0"/>
              <a:t>.  Contribution to a special issue of Acta Physica Polonica that celebrates the 90th birthday of L. David Roper </a:t>
            </a:r>
          </a:p>
          <a:p>
            <a:r>
              <a:rPr lang="en-AU" sz="1300" dirty="0"/>
              <a:t>Peng Cheng (程鹏) </a:t>
            </a:r>
            <a:r>
              <a:rPr lang="en-AU" sz="1300" i="1" dirty="0"/>
              <a:t>et al</a:t>
            </a:r>
            <a:r>
              <a:rPr lang="en-AU" sz="1300" dirty="0"/>
              <a:t>., in progress</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0B477653-E2CB-1372-A513-ADB232C3F8F6}"/>
                  </a:ext>
                </a:extLst>
              </p:cNvPr>
              <p:cNvSpPr txBox="1"/>
              <p:nvPr/>
            </p:nvSpPr>
            <p:spPr>
              <a:xfrm>
                <a:off x="5486400" y="3059668"/>
                <a:ext cx="537840" cy="369332"/>
              </a:xfrm>
              <a:prstGeom prst="rect">
                <a:avLst/>
              </a:prstGeom>
              <a:noFill/>
            </p:spPr>
            <p:txBody>
              <a:bodyPr wrap="none" rtlCol="0">
                <a:spAutoFit/>
              </a:bodyPr>
              <a:lstStyle/>
              <a:p>
                <a:pPr/>
                <a14:m>
                  <m:oMathPara xmlns:m="http://schemas.openxmlformats.org/officeDocument/2006/math">
                    <m:oMath>
                      <m:sSubSup>
                        <m:sSubSupPr>
                          <m:ctrlPr>
                            <a:rPr lang="en-AU" b="0" i="1" smtClean="0">
                              <a:latin typeface="Cambria Math" panose="02040503050406030204" pitchFamily="18" charset="0"/>
                            </a:rPr>
                          </m:ctrlPr>
                        </m:sSubSupPr>
                        <m:e>
                          <m:r>
                            <a:rPr lang="en-AU" b="0" i="1" smtClean="0">
                              <a:latin typeface="Cambria Math" panose="02040503050406030204" pitchFamily="18" charset="0"/>
                            </a:rPr>
                            <m:t>𝐺</m:t>
                          </m:r>
                        </m:e>
                        <m:sub>
                          <m:r>
                            <a:rPr lang="en-AU" b="0" i="1" smtClean="0">
                              <a:latin typeface="Cambria Math" panose="02040503050406030204" pitchFamily="18" charset="0"/>
                            </a:rPr>
                            <m:t>𝑀</m:t>
                          </m:r>
                        </m:sub>
                        <m:sup>
                          <m:r>
                            <a:rPr lang="en-AU" b="0" i="1" smtClean="0">
                              <a:latin typeface="Cambria Math" panose="02040503050406030204" pitchFamily="18" charset="0"/>
                            </a:rPr>
                            <m:t>∗</m:t>
                          </m:r>
                        </m:sup>
                      </m:sSubSup>
                    </m:oMath>
                  </m:oMathPara>
                </a14:m>
                <a:endParaRPr lang="en-AU" dirty="0"/>
              </a:p>
            </p:txBody>
          </p:sp>
        </mc:Choice>
        <mc:Fallback xmlns="">
          <p:sp>
            <p:nvSpPr>
              <p:cNvPr id="13" name="TextBox 12">
                <a:extLst>
                  <a:ext uri="{FF2B5EF4-FFF2-40B4-BE49-F238E27FC236}">
                    <a16:creationId xmlns:a16="http://schemas.microsoft.com/office/drawing/2014/main" id="{0B477653-E2CB-1372-A513-ADB232C3F8F6}"/>
                  </a:ext>
                </a:extLst>
              </p:cNvPr>
              <p:cNvSpPr txBox="1">
                <a:spLocks noRot="1" noChangeAspect="1" noMove="1" noResize="1" noEditPoints="1" noAdjustHandles="1" noChangeArrowheads="1" noChangeShapeType="1" noTextEdit="1"/>
              </p:cNvSpPr>
              <p:nvPr/>
            </p:nvSpPr>
            <p:spPr>
              <a:xfrm>
                <a:off x="5486400" y="3059668"/>
                <a:ext cx="537840"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6F7D5A2-F40E-A55F-B593-E7612132ED59}"/>
                  </a:ext>
                </a:extLst>
              </p:cNvPr>
              <p:cNvSpPr txBox="1"/>
              <p:nvPr/>
            </p:nvSpPr>
            <p:spPr>
              <a:xfrm>
                <a:off x="8915400" y="3059668"/>
                <a:ext cx="500201" cy="369332"/>
              </a:xfrm>
              <a:prstGeom prst="rect">
                <a:avLst/>
              </a:prstGeom>
              <a:noFill/>
            </p:spPr>
            <p:txBody>
              <a:bodyPr wrap="none" rtlCol="0">
                <a:spAutoFit/>
              </a:bodyPr>
              <a:lstStyle/>
              <a:p>
                <a:pPr/>
                <a14:m>
                  <m:oMathPara xmlns:m="http://schemas.openxmlformats.org/officeDocument/2006/math">
                    <m:oMath>
                      <m:sSubSup>
                        <m:sSubSupPr>
                          <m:ctrlPr>
                            <a:rPr lang="en-AU" b="0" i="1" smtClean="0">
                              <a:latin typeface="Cambria Math" panose="02040503050406030204" pitchFamily="18" charset="0"/>
                            </a:rPr>
                          </m:ctrlPr>
                        </m:sSubSupPr>
                        <m:e>
                          <m:r>
                            <a:rPr lang="en-AU" b="0" i="1" smtClean="0">
                              <a:latin typeface="Cambria Math" panose="02040503050406030204" pitchFamily="18" charset="0"/>
                            </a:rPr>
                            <m:t>𝐺</m:t>
                          </m:r>
                        </m:e>
                        <m:sub>
                          <m:r>
                            <a:rPr lang="en-AU" b="0" i="1" smtClean="0">
                              <a:latin typeface="Cambria Math" panose="02040503050406030204" pitchFamily="18" charset="0"/>
                            </a:rPr>
                            <m:t>𝐸</m:t>
                          </m:r>
                        </m:sub>
                        <m:sup>
                          <m:r>
                            <a:rPr lang="en-AU" b="0" i="1" smtClean="0">
                              <a:latin typeface="Cambria Math" panose="02040503050406030204" pitchFamily="18" charset="0"/>
                            </a:rPr>
                            <m:t>∗</m:t>
                          </m:r>
                        </m:sup>
                      </m:sSubSup>
                    </m:oMath>
                  </m:oMathPara>
                </a14:m>
                <a:endParaRPr lang="en-AU" dirty="0"/>
              </a:p>
            </p:txBody>
          </p:sp>
        </mc:Choice>
        <mc:Fallback xmlns="">
          <p:sp>
            <p:nvSpPr>
              <p:cNvPr id="15" name="TextBox 14">
                <a:extLst>
                  <a:ext uri="{FF2B5EF4-FFF2-40B4-BE49-F238E27FC236}">
                    <a16:creationId xmlns:a16="http://schemas.microsoft.com/office/drawing/2014/main" id="{C6F7D5A2-F40E-A55F-B593-E7612132ED59}"/>
                  </a:ext>
                </a:extLst>
              </p:cNvPr>
              <p:cNvSpPr txBox="1">
                <a:spLocks noRot="1" noChangeAspect="1" noMove="1" noResize="1" noEditPoints="1" noAdjustHandles="1" noChangeArrowheads="1" noChangeShapeType="1" noTextEdit="1"/>
              </p:cNvSpPr>
              <p:nvPr/>
            </p:nvSpPr>
            <p:spPr>
              <a:xfrm>
                <a:off x="8915400" y="3059668"/>
                <a:ext cx="500201"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E7123A1-8801-BAC4-2684-04147C97D57F}"/>
                  </a:ext>
                </a:extLst>
              </p:cNvPr>
              <p:cNvSpPr txBox="1"/>
              <p:nvPr/>
            </p:nvSpPr>
            <p:spPr>
              <a:xfrm>
                <a:off x="7130844" y="5574268"/>
                <a:ext cx="496226" cy="369332"/>
              </a:xfrm>
              <a:prstGeom prst="rect">
                <a:avLst/>
              </a:prstGeom>
              <a:noFill/>
            </p:spPr>
            <p:txBody>
              <a:bodyPr wrap="none" rtlCol="0">
                <a:spAutoFit/>
              </a:bodyPr>
              <a:lstStyle/>
              <a:p>
                <a:pPr/>
                <a14:m>
                  <m:oMathPara xmlns:m="http://schemas.openxmlformats.org/officeDocument/2006/math">
                    <m:oMath>
                      <m:sSubSup>
                        <m:sSubSupPr>
                          <m:ctrlPr>
                            <a:rPr lang="en-AU" b="0" i="1" smtClean="0">
                              <a:latin typeface="Cambria Math" panose="02040503050406030204" pitchFamily="18" charset="0"/>
                            </a:rPr>
                          </m:ctrlPr>
                        </m:sSubSupPr>
                        <m:e>
                          <m:r>
                            <a:rPr lang="en-AU" b="0" i="1" smtClean="0">
                              <a:latin typeface="Cambria Math" panose="02040503050406030204" pitchFamily="18" charset="0"/>
                            </a:rPr>
                            <m:t>𝐺</m:t>
                          </m:r>
                        </m:e>
                        <m:sub>
                          <m:r>
                            <a:rPr lang="en-AU" b="0" i="1" smtClean="0">
                              <a:latin typeface="Cambria Math" panose="02040503050406030204" pitchFamily="18" charset="0"/>
                            </a:rPr>
                            <m:t>𝐶</m:t>
                          </m:r>
                        </m:sub>
                        <m:sup>
                          <m:r>
                            <a:rPr lang="en-AU" b="0" i="1" smtClean="0">
                              <a:latin typeface="Cambria Math" panose="02040503050406030204" pitchFamily="18" charset="0"/>
                            </a:rPr>
                            <m:t>∗</m:t>
                          </m:r>
                        </m:sup>
                      </m:sSubSup>
                    </m:oMath>
                  </m:oMathPara>
                </a14:m>
                <a:endParaRPr lang="en-AU" dirty="0"/>
              </a:p>
            </p:txBody>
          </p:sp>
        </mc:Choice>
        <mc:Fallback xmlns="">
          <p:sp>
            <p:nvSpPr>
              <p:cNvPr id="17" name="TextBox 16">
                <a:extLst>
                  <a:ext uri="{FF2B5EF4-FFF2-40B4-BE49-F238E27FC236}">
                    <a16:creationId xmlns:a16="http://schemas.microsoft.com/office/drawing/2014/main" id="{FE7123A1-8801-BAC4-2684-04147C97D57F}"/>
                  </a:ext>
                </a:extLst>
              </p:cNvPr>
              <p:cNvSpPr txBox="1">
                <a:spLocks noRot="1" noChangeAspect="1" noMove="1" noResize="1" noEditPoints="1" noAdjustHandles="1" noChangeArrowheads="1" noChangeShapeType="1" noTextEdit="1"/>
              </p:cNvSpPr>
              <p:nvPr/>
            </p:nvSpPr>
            <p:spPr>
              <a:xfrm>
                <a:off x="7130844" y="5574268"/>
                <a:ext cx="496226" cy="369332"/>
              </a:xfrm>
              <a:prstGeom prst="rect">
                <a:avLst/>
              </a:prstGeom>
              <a:blipFill>
                <a:blip r:embed="rId1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79181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circle(in)">
                                      <p:cBhvr>
                                        <p:cTn id="10" dur="1000"/>
                                        <p:tgtEl>
                                          <p:spTgt spid="13"/>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circle(in)">
                                      <p:cBhvr>
                                        <p:cTn id="13" dur="1100"/>
                                        <p:tgtEl>
                                          <p:spTgt spid="15"/>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circle(in)">
                                      <p:cBhvr>
                                        <p:cTn id="16" dur="1000"/>
                                        <p:tgtEl>
                                          <p:spTgt spid="17"/>
                                        </p:tgtEl>
                                      </p:cBhvr>
                                    </p:animEffect>
                                  </p:childTnLst>
                                </p:cTn>
                              </p:par>
                              <p:par>
                                <p:cTn id="17" presetID="9"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dissolv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 calcmode="lin" valueType="num">
                                      <p:cBhvr additive="base">
                                        <p:cTn id="2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 calcmode="lin" valueType="num">
                                      <p:cBhvr additive="base">
                                        <p:cTn id="28"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 calcmode="lin" valueType="num">
                                      <p:cBhvr additive="base">
                                        <p:cTn id="3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fade">
                                      <p:cBhvr>
                                        <p:cTn id="3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60B25-DE1F-0906-0D21-AE9CE4EDE855}"/>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BBDCB9F5-5CBA-0CA0-1254-00DCA6B1273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963883" y="668865"/>
            <a:ext cx="7220497" cy="5615941"/>
          </a:xfrm>
          <a:prstGeom prst="rect">
            <a:avLst/>
          </a:prstGeom>
        </p:spPr>
      </p:pic>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95CA1D52-9E99-6895-DD2F-2653EF6D8856}"/>
                  </a:ext>
                </a:extLst>
              </p:cNvPr>
              <p:cNvSpPr>
                <a:spLocks noGrp="1"/>
              </p:cNvSpPr>
              <p:nvPr>
                <p:ph type="title"/>
              </p:nvPr>
            </p:nvSpPr>
            <p:spPr/>
            <p:txBody>
              <a:bodyPr/>
              <a:lstStyle/>
              <a:p>
                <a:pPr algn="r"/>
                <a14:m>
                  <m:oMathPara xmlns:m="http://schemas.openxmlformats.org/officeDocument/2006/math">
                    <m:oMathParaPr>
                      <m:jc m:val="right"/>
                    </m:oMathParaPr>
                    <m:oMath>
                      <m:r>
                        <a:rPr lang="en-AU" b="0" i="1">
                          <a:latin typeface="Cambria Math" panose="02040503050406030204" pitchFamily="18" charset="0"/>
                        </a:rPr>
                        <m:t>𝑁</m:t>
                      </m:r>
                      <m:r>
                        <a:rPr lang="en-AU" b="0" i="1">
                          <a:latin typeface="Cambria Math" panose="02040503050406030204" pitchFamily="18" charset="0"/>
                        </a:rPr>
                        <m:t>→</m:t>
                      </m:r>
                      <m:r>
                        <a:rPr lang="en-AU" b="0" i="1">
                          <a:latin typeface="Cambria Math" panose="02040503050406030204" pitchFamily="18" charset="0"/>
                        </a:rPr>
                        <m:t>𝑁</m:t>
                      </m:r>
                      <m:d>
                        <m:dPr>
                          <m:ctrlPr>
                            <a:rPr lang="en-AU" b="0" i="1">
                              <a:latin typeface="Cambria Math" panose="02040503050406030204" pitchFamily="18" charset="0"/>
                            </a:rPr>
                          </m:ctrlPr>
                        </m:dPr>
                        <m:e>
                          <m:r>
                            <a:rPr lang="en-AU" b="0" i="1">
                              <a:latin typeface="Cambria Math" panose="02040503050406030204" pitchFamily="18" charset="0"/>
                            </a:rPr>
                            <m:t>1520</m:t>
                          </m:r>
                        </m:e>
                      </m:d>
                      <m:r>
                        <a:rPr lang="en-AU" b="0" i="1">
                          <a:latin typeface="Cambria Math" panose="02040503050406030204" pitchFamily="18" charset="0"/>
                        </a:rPr>
                        <m:t> </m:t>
                      </m:r>
                      <m:r>
                        <a:rPr lang="en-AU" b="0" i="1">
                          <a:latin typeface="Cambria Math" panose="02040503050406030204" pitchFamily="18" charset="0"/>
                        </a:rPr>
                        <m:t>𝐼</m:t>
                      </m:r>
                      <m:r>
                        <a:rPr lang="en-AU" b="0" i="1">
                          <a:latin typeface="Cambria Math" panose="02040503050406030204" pitchFamily="18" charset="0"/>
                        </a:rPr>
                        <m:t>=</m:t>
                      </m:r>
                      <m:f>
                        <m:fPr>
                          <m:ctrlPr>
                            <a:rPr lang="en-AU" b="0" i="1">
                              <a:latin typeface="Cambria Math" panose="02040503050406030204" pitchFamily="18" charset="0"/>
                            </a:rPr>
                          </m:ctrlPr>
                        </m:fPr>
                        <m:num>
                          <m:r>
                            <a:rPr lang="en-AU" b="0" i="1">
                              <a:latin typeface="Cambria Math" panose="02040503050406030204" pitchFamily="18" charset="0"/>
                            </a:rPr>
                            <m:t>1</m:t>
                          </m:r>
                        </m:num>
                        <m:den>
                          <m:r>
                            <a:rPr lang="en-AU" b="0" i="1">
                              <a:latin typeface="Cambria Math" panose="02040503050406030204" pitchFamily="18" charset="0"/>
                            </a:rPr>
                            <m:t>2</m:t>
                          </m:r>
                        </m:den>
                      </m:f>
                      <m:r>
                        <a:rPr lang="en-AU" b="0" i="1">
                          <a:latin typeface="Cambria Math" panose="02040503050406030204" pitchFamily="18" charset="0"/>
                        </a:rPr>
                        <m:t>, </m:t>
                      </m:r>
                      <m:r>
                        <a:rPr lang="en-AU" b="0" i="1">
                          <a:latin typeface="Cambria Math" panose="02040503050406030204" pitchFamily="18" charset="0"/>
                        </a:rPr>
                        <m:t>𝐽</m:t>
                      </m:r>
                      <m:r>
                        <a:rPr lang="en-AU" b="0" i="1">
                          <a:latin typeface="Cambria Math" panose="02040503050406030204" pitchFamily="18" charset="0"/>
                        </a:rPr>
                        <m:t>=</m:t>
                      </m:r>
                      <m:sSup>
                        <m:sSupPr>
                          <m:ctrlPr>
                            <a:rPr lang="en-AU" b="0" i="1">
                              <a:latin typeface="Cambria Math" panose="02040503050406030204" pitchFamily="18" charset="0"/>
                            </a:rPr>
                          </m:ctrlPr>
                        </m:sSupPr>
                        <m:e>
                          <m:f>
                            <m:fPr>
                              <m:ctrlPr>
                                <a:rPr lang="en-AU" b="0" i="1">
                                  <a:latin typeface="Cambria Math" panose="02040503050406030204" pitchFamily="18" charset="0"/>
                                </a:rPr>
                              </m:ctrlPr>
                            </m:fPr>
                            <m:num>
                              <m:r>
                                <a:rPr lang="en-AU" b="0" i="1">
                                  <a:latin typeface="Cambria Math" panose="02040503050406030204" pitchFamily="18" charset="0"/>
                                </a:rPr>
                                <m:t>3</m:t>
                              </m:r>
                            </m:num>
                            <m:den>
                              <m:r>
                                <a:rPr lang="en-AU" b="0" i="1">
                                  <a:latin typeface="Cambria Math" panose="02040503050406030204" pitchFamily="18" charset="0"/>
                                </a:rPr>
                                <m:t>2</m:t>
                              </m:r>
                            </m:den>
                          </m:f>
                        </m:e>
                        <m:sup>
                          <m:r>
                            <a:rPr lang="en-AU" b="0" i="1">
                              <a:latin typeface="Cambria Math" panose="02040503050406030204" pitchFamily="18" charset="0"/>
                            </a:rPr>
                            <m:t>−</m:t>
                          </m:r>
                        </m:sup>
                      </m:sSup>
                    </m:oMath>
                  </m:oMathPara>
                </a14:m>
                <a:br>
                  <a:rPr lang="en-AU" dirty="0"/>
                </a:br>
                <a:endParaRPr lang="en-AU" dirty="0"/>
              </a:p>
            </p:txBody>
          </p:sp>
        </mc:Choice>
        <mc:Fallback xmlns="">
          <p:sp>
            <p:nvSpPr>
              <p:cNvPr id="2" name="Title 1">
                <a:extLst>
                  <a:ext uri="{FF2B5EF4-FFF2-40B4-BE49-F238E27FC236}">
                    <a16:creationId xmlns:a16="http://schemas.microsoft.com/office/drawing/2014/main" id="{95CA1D52-9E99-6895-DD2F-2653EF6D8856}"/>
                  </a:ext>
                </a:extLst>
              </p:cNvPr>
              <p:cNvSpPr>
                <a:spLocks noGrp="1" noRot="1" noChangeAspect="1" noMove="1" noResize="1" noEditPoints="1" noAdjustHandles="1" noChangeArrowheads="1" noChangeShapeType="1" noTextEdit="1"/>
              </p:cNvSpPr>
              <p:nvPr>
                <p:ph type="title"/>
              </p:nvPr>
            </p:nvSpPr>
            <p:spPr>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E669AD5-70F4-4E98-CFE9-FF2EE8D93A6A}"/>
                  </a:ext>
                </a:extLst>
              </p:cNvPr>
              <p:cNvSpPr>
                <a:spLocks noGrp="1"/>
              </p:cNvSpPr>
              <p:nvPr>
                <p:ph idx="1"/>
              </p:nvPr>
            </p:nvSpPr>
            <p:spPr>
              <a:xfrm>
                <a:off x="609600" y="1647308"/>
                <a:ext cx="5105400" cy="4620142"/>
              </a:xfrm>
            </p:spPr>
            <p:txBody>
              <a:bodyPr/>
              <a:lstStyle/>
              <a:p>
                <a:r>
                  <a:rPr lang="en-AU" dirty="0"/>
                  <a:t>Using precisely same framework as used for </a:t>
                </a:r>
                <a14:m>
                  <m:oMath xmlns:m="http://schemas.openxmlformats.org/officeDocument/2006/math">
                    <m:r>
                      <a:rPr lang="en-AU" i="1">
                        <a:latin typeface="Cambria Math" panose="02040503050406030204" pitchFamily="18" charset="0"/>
                      </a:rPr>
                      <m:t>𝑁</m:t>
                    </m:r>
                    <m:r>
                      <a:rPr lang="en-AU" i="1">
                        <a:latin typeface="Cambria Math" panose="02040503050406030204" pitchFamily="18" charset="0"/>
                      </a:rPr>
                      <m:t>→</m:t>
                    </m:r>
                    <m:r>
                      <a:rPr lang="en-AU" i="1">
                        <a:latin typeface="Cambria Math" panose="02040503050406030204" pitchFamily="18" charset="0"/>
                      </a:rPr>
                      <m:t>𝑁</m:t>
                    </m:r>
                    <m:d>
                      <m:dPr>
                        <m:ctrlPr>
                          <a:rPr lang="en-AU" i="1">
                            <a:latin typeface="Cambria Math" panose="02040503050406030204" pitchFamily="18" charset="0"/>
                          </a:rPr>
                        </m:ctrlPr>
                      </m:dPr>
                      <m:e>
                        <m:r>
                          <a:rPr lang="en-AU" i="1">
                            <a:latin typeface="Cambria Math" panose="02040503050406030204" pitchFamily="18" charset="0"/>
                          </a:rPr>
                          <m:t>1440</m:t>
                        </m:r>
                      </m:e>
                    </m:d>
                    <m:r>
                      <a:rPr lang="en-AU" i="1">
                        <a:latin typeface="Cambria Math" panose="02040503050406030204" pitchFamily="18" charset="0"/>
                      </a:rPr>
                      <m:t> </m:t>
                    </m:r>
                    <m:r>
                      <a:rPr lang="en-AU" i="1">
                        <a:latin typeface="Cambria Math" panose="02040503050406030204" pitchFamily="18" charset="0"/>
                      </a:rPr>
                      <m:t>𝐼</m:t>
                    </m:r>
                    <m:r>
                      <a:rPr lang="en-AU" i="1">
                        <a:latin typeface="Cambria Math" panose="02040503050406030204" pitchFamily="18" charset="0"/>
                      </a:rPr>
                      <m:t>=</m:t>
                    </m:r>
                    <m:f>
                      <m:fPr>
                        <m:ctrlPr>
                          <a:rPr lang="en-AU" i="1">
                            <a:latin typeface="Cambria Math" panose="02040503050406030204" pitchFamily="18" charset="0"/>
                          </a:rPr>
                        </m:ctrlPr>
                      </m:fPr>
                      <m:num>
                        <m:r>
                          <a:rPr lang="en-AU" i="1">
                            <a:latin typeface="Cambria Math" panose="02040503050406030204" pitchFamily="18" charset="0"/>
                          </a:rPr>
                          <m:t>1</m:t>
                        </m:r>
                      </m:num>
                      <m:den>
                        <m:r>
                          <a:rPr lang="en-AU" i="1">
                            <a:latin typeface="Cambria Math" panose="02040503050406030204" pitchFamily="18" charset="0"/>
                          </a:rPr>
                          <m:t>2</m:t>
                        </m:r>
                      </m:den>
                    </m:f>
                    <m:r>
                      <a:rPr lang="en-AU" i="1">
                        <a:latin typeface="Cambria Math" panose="02040503050406030204" pitchFamily="18" charset="0"/>
                      </a:rPr>
                      <m:t>, </m:t>
                    </m:r>
                    <m:r>
                      <a:rPr lang="en-AU" i="1">
                        <a:latin typeface="Cambria Math" panose="02040503050406030204" pitchFamily="18" charset="0"/>
                      </a:rPr>
                      <m:t>𝐽</m:t>
                    </m:r>
                    <m:r>
                      <a:rPr lang="en-AU" i="1">
                        <a:latin typeface="Cambria Math" panose="02040503050406030204" pitchFamily="18" charset="0"/>
                      </a:rPr>
                      <m:t>=</m:t>
                    </m:r>
                    <m:sSup>
                      <m:sSupPr>
                        <m:ctrlPr>
                          <a:rPr lang="en-AU" i="1">
                            <a:latin typeface="Cambria Math" panose="02040503050406030204" pitchFamily="18" charset="0"/>
                          </a:rPr>
                        </m:ctrlPr>
                      </m:sSupPr>
                      <m:e>
                        <m:f>
                          <m:fPr>
                            <m:ctrlPr>
                              <a:rPr lang="en-AU" i="1">
                                <a:latin typeface="Cambria Math" panose="02040503050406030204" pitchFamily="18" charset="0"/>
                              </a:rPr>
                            </m:ctrlPr>
                          </m:fPr>
                          <m:num>
                            <m:r>
                              <a:rPr lang="en-AU" i="1">
                                <a:latin typeface="Cambria Math" panose="02040503050406030204" pitchFamily="18" charset="0"/>
                              </a:rPr>
                              <m:t>1</m:t>
                            </m:r>
                          </m:num>
                          <m:den>
                            <m:r>
                              <a:rPr lang="en-AU" i="1">
                                <a:latin typeface="Cambria Math" panose="02040503050406030204" pitchFamily="18" charset="0"/>
                              </a:rPr>
                              <m:t>2</m:t>
                            </m:r>
                          </m:den>
                        </m:f>
                      </m:e>
                      <m:sup>
                        <m:r>
                          <a:rPr lang="en-AU" i="1">
                            <a:latin typeface="Cambria Math" panose="02040503050406030204" pitchFamily="18" charset="0"/>
                          </a:rPr>
                          <m:t>+</m:t>
                        </m:r>
                      </m:sup>
                    </m:sSup>
                  </m:oMath>
                </a14:m>
                <a:endParaRPr lang="en-AU" dirty="0"/>
              </a:p>
              <a:p>
                <a:pPr lvl="1">
                  <a:buFont typeface="Wingdings" panose="05000000000000000000" pitchFamily="2" charset="2"/>
                  <a:buChar char="ü"/>
                </a:pPr>
                <a:r>
                  <a:rPr lang="en-AU" dirty="0"/>
                  <a:t>Built upon the Three Pillars of </a:t>
                </a:r>
              </a:p>
              <a:p>
                <a:pPr marL="457200" lvl="1" indent="0">
                  <a:spcBef>
                    <a:spcPts val="200"/>
                  </a:spcBef>
                  <a:buNone/>
                </a:pPr>
                <a:r>
                  <a:rPr lang="en-AU" dirty="0"/>
                  <a:t>        Emergent Hadron Mass</a:t>
                </a:r>
              </a:p>
              <a:p>
                <a:pPr lvl="1">
                  <a:buFont typeface="Wingdings" panose="05000000000000000000" pitchFamily="2" charset="2"/>
                  <a:buChar char="ü"/>
                </a:pPr>
                <a:r>
                  <a:rPr lang="en-AU" dirty="0"/>
                  <a:t>Extensively benchmarked</a:t>
                </a:r>
              </a:p>
              <a:p>
                <a:r>
                  <a:rPr lang="en-AU" sz="2400" dirty="0">
                    <a:ln w="0"/>
                    <a:solidFill>
                      <a:srgbClr val="FF0000"/>
                    </a:solidFill>
                    <a:effectLst>
                      <a:outerShdw blurRad="38100" dist="25400" dir="5400000" algn="ctr" rotWithShape="0">
                        <a:srgbClr val="6E747A">
                          <a:alpha val="43000"/>
                        </a:srgbClr>
                      </a:outerShdw>
                    </a:effectLst>
                  </a:rPr>
                  <a:t>Parameter-free predictions</a:t>
                </a:r>
              </a:p>
              <a:p>
                <a:r>
                  <a:rPr lang="en-AU" dirty="0"/>
                  <a:t>Fair agreement with CLAS extractions</a:t>
                </a:r>
              </a:p>
              <a:p>
                <a:pPr lvl="1">
                  <a:buFont typeface="Wingdings" panose="05000000000000000000" pitchFamily="2" charset="2"/>
                  <a:buChar char="ü"/>
                </a:pPr>
                <a:r>
                  <a:rPr lang="en-AU" dirty="0"/>
                  <a:t>Including zero in </a:t>
                </a:r>
                <a14:m>
                  <m:oMath xmlns:m="http://schemas.openxmlformats.org/officeDocument/2006/math">
                    <m:sSubSup>
                      <m:sSubSupPr>
                        <m:ctrlPr>
                          <a:rPr lang="en-AU" b="0" i="1" smtClean="0">
                            <a:latin typeface="Cambria Math" panose="02040503050406030204" pitchFamily="18" charset="0"/>
                          </a:rPr>
                        </m:ctrlPr>
                      </m:sSubSupPr>
                      <m:e>
                        <m:r>
                          <a:rPr lang="en-AU" b="0" i="1" smtClean="0">
                            <a:latin typeface="Cambria Math" panose="02040503050406030204" pitchFamily="18" charset="0"/>
                          </a:rPr>
                          <m:t>𝐺</m:t>
                        </m:r>
                      </m:e>
                      <m:sub>
                        <m:r>
                          <a:rPr lang="en-AU" b="0" i="1" smtClean="0">
                            <a:latin typeface="Cambria Math" panose="02040503050406030204" pitchFamily="18" charset="0"/>
                          </a:rPr>
                          <m:t>𝐸</m:t>
                        </m:r>
                      </m:sub>
                      <m:sup>
                        <m:r>
                          <a:rPr lang="en-AU" b="0" i="1" smtClean="0">
                            <a:latin typeface="Cambria Math" panose="02040503050406030204" pitchFamily="18" charset="0"/>
                          </a:rPr>
                          <m:t>∗</m:t>
                        </m:r>
                      </m:sup>
                    </m:sSubSup>
                  </m:oMath>
                </a14:m>
                <a:endParaRPr lang="en-AU" dirty="0"/>
              </a:p>
              <a:p>
                <a:pPr lvl="1">
                  <a:buFont typeface="Wingdings" panose="05000000000000000000" pitchFamily="2" charset="2"/>
                  <a:buChar char="ü"/>
                </a:pPr>
                <a:r>
                  <a:rPr lang="en-AU" dirty="0"/>
                  <a:t>As with Roper, </a:t>
                </a:r>
                <a14:m>
                  <m:oMath xmlns:m="http://schemas.openxmlformats.org/officeDocument/2006/math">
                    <m:r>
                      <a:rPr lang="en-AU" b="0" i="1" smtClean="0">
                        <a:latin typeface="Cambria Math" panose="02040503050406030204" pitchFamily="18" charset="0"/>
                      </a:rPr>
                      <m:t>∃</m:t>
                    </m:r>
                  </m:oMath>
                </a14:m>
                <a:r>
                  <a:rPr lang="en-AU" dirty="0"/>
                  <a:t> room for meson-baryon FSIs on </a:t>
                </a:r>
                <a14:m>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≤2</m:t>
                    </m:r>
                  </m:oMath>
                </a14:m>
                <a:endParaRPr lang="en-AU" dirty="0"/>
              </a:p>
              <a:p>
                <a:pPr>
                  <a:spcBef>
                    <a:spcPts val="300"/>
                  </a:spcBef>
                </a:pPr>
                <a:r>
                  <a:rPr lang="en-AU" dirty="0"/>
                  <a:t>Validation of structurally complex Faddeev amplitude for </a:t>
                </a:r>
                <a14:m>
                  <m:oMath xmlns:m="http://schemas.openxmlformats.org/officeDocument/2006/math">
                    <m:r>
                      <a:rPr lang="en-AU" i="1">
                        <a:latin typeface="Cambria Math" panose="02040503050406030204" pitchFamily="18" charset="0"/>
                      </a:rPr>
                      <m:t>𝑁</m:t>
                    </m:r>
                    <m:d>
                      <m:dPr>
                        <m:ctrlPr>
                          <a:rPr lang="en-AU" i="1">
                            <a:latin typeface="Cambria Math" panose="02040503050406030204" pitchFamily="18" charset="0"/>
                          </a:rPr>
                        </m:ctrlPr>
                      </m:dPr>
                      <m:e>
                        <m:r>
                          <a:rPr lang="en-AU" i="1">
                            <a:latin typeface="Cambria Math" panose="02040503050406030204" pitchFamily="18" charset="0"/>
                          </a:rPr>
                          <m:t>1520</m:t>
                        </m:r>
                      </m:e>
                    </m:d>
                    <m:r>
                      <a:rPr lang="en-AU" i="1">
                        <a:latin typeface="Cambria Math" panose="02040503050406030204" pitchFamily="18" charset="0"/>
                      </a:rPr>
                      <m:t> </m:t>
                    </m:r>
                    <m:r>
                      <a:rPr lang="en-US" b="0" i="1" smtClean="0">
                        <a:latin typeface="Cambria Math" panose="02040503050406030204" pitchFamily="18" charset="0"/>
                      </a:rPr>
                      <m:t>(</m:t>
                    </m:r>
                    <m:f>
                      <m:fPr>
                        <m:ctrlPr>
                          <a:rPr lang="en-AU" i="1">
                            <a:latin typeface="Cambria Math" panose="02040503050406030204" pitchFamily="18" charset="0"/>
                          </a:rPr>
                        </m:ctrlPr>
                      </m:fPr>
                      <m:num>
                        <m:r>
                          <a:rPr lang="en-AU" i="1">
                            <a:latin typeface="Cambria Math" panose="02040503050406030204" pitchFamily="18" charset="0"/>
                          </a:rPr>
                          <m:t>1</m:t>
                        </m:r>
                      </m:num>
                      <m:den>
                        <m:r>
                          <a:rPr lang="en-AU" i="1">
                            <a:latin typeface="Cambria Math" panose="02040503050406030204" pitchFamily="18" charset="0"/>
                          </a:rPr>
                          <m:t>2</m:t>
                        </m:r>
                      </m:den>
                    </m:f>
                    <m:r>
                      <a:rPr lang="en-AU" i="1">
                        <a:latin typeface="Cambria Math" panose="02040503050406030204" pitchFamily="18" charset="0"/>
                      </a:rPr>
                      <m:t>, </m:t>
                    </m:r>
                    <m:sSup>
                      <m:sSupPr>
                        <m:ctrlPr>
                          <a:rPr lang="en-AU" i="1">
                            <a:latin typeface="Cambria Math" panose="02040503050406030204" pitchFamily="18" charset="0"/>
                          </a:rPr>
                        </m:ctrlPr>
                      </m:sSupPr>
                      <m:e>
                        <m:f>
                          <m:fPr>
                            <m:ctrlPr>
                              <a:rPr lang="en-AU" i="1">
                                <a:latin typeface="Cambria Math" panose="02040503050406030204" pitchFamily="18" charset="0"/>
                              </a:rPr>
                            </m:ctrlPr>
                          </m:fPr>
                          <m:num>
                            <m:r>
                              <a:rPr lang="en-AU" i="1">
                                <a:latin typeface="Cambria Math" panose="02040503050406030204" pitchFamily="18" charset="0"/>
                              </a:rPr>
                              <m:t>3</m:t>
                            </m:r>
                          </m:num>
                          <m:den>
                            <m:r>
                              <a:rPr lang="en-AU" i="1">
                                <a:latin typeface="Cambria Math" panose="02040503050406030204" pitchFamily="18" charset="0"/>
                              </a:rPr>
                              <m:t>2</m:t>
                            </m:r>
                          </m:den>
                        </m:f>
                      </m:e>
                      <m:sup>
                        <m:r>
                          <a:rPr lang="en-AU" i="1">
                            <a:latin typeface="Cambria Math" panose="02040503050406030204" pitchFamily="18" charset="0"/>
                          </a:rPr>
                          <m:t>−</m:t>
                        </m:r>
                      </m:sup>
                    </m:sSup>
                    <m:r>
                      <a:rPr lang="en-US" b="0" i="1" smtClean="0">
                        <a:latin typeface="Cambria Math" panose="02040503050406030204" pitchFamily="18" charset="0"/>
                      </a:rPr>
                      <m:t>)</m:t>
                    </m:r>
                  </m:oMath>
                </a14:m>
                <a:r>
                  <a:rPr lang="en-AU" dirty="0"/>
                  <a:t> </a:t>
                </a:r>
              </a:p>
            </p:txBody>
          </p:sp>
        </mc:Choice>
        <mc:Fallback xmlns="">
          <p:sp>
            <p:nvSpPr>
              <p:cNvPr id="3" name="Content Placeholder 2">
                <a:extLst>
                  <a:ext uri="{FF2B5EF4-FFF2-40B4-BE49-F238E27FC236}">
                    <a16:creationId xmlns:a16="http://schemas.microsoft.com/office/drawing/2014/main" id="{4E669AD5-70F4-4E98-CFE9-FF2EE8D93A6A}"/>
                  </a:ext>
                </a:extLst>
              </p:cNvPr>
              <p:cNvSpPr>
                <a:spLocks noGrp="1" noRot="1" noChangeAspect="1" noMove="1" noResize="1" noEditPoints="1" noAdjustHandles="1" noChangeArrowheads="1" noChangeShapeType="1" noTextEdit="1"/>
              </p:cNvSpPr>
              <p:nvPr>
                <p:ph idx="1"/>
              </p:nvPr>
            </p:nvSpPr>
            <p:spPr>
              <a:xfrm>
                <a:off x="609600" y="1647308"/>
                <a:ext cx="5105400" cy="4620142"/>
              </a:xfrm>
              <a:blipFill>
                <a:blip r:embed="rId4"/>
                <a:stretch>
                  <a:fillRect l="-2233" t="-822" b="-383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575511FA-809D-461E-EB8B-165D7FED2617}"/>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7A4CEB41-6873-45C9-C4D5-DD08EDCBC08D}"/>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E99E6825-9799-7D79-AD55-B43C1FA00137}"/>
              </a:ext>
            </a:extLst>
          </p:cNvPr>
          <p:cNvSpPr>
            <a:spLocks noGrp="1"/>
          </p:cNvSpPr>
          <p:nvPr>
            <p:ph type="sldNum" sz="quarter" idx="12"/>
          </p:nvPr>
        </p:nvSpPr>
        <p:spPr/>
        <p:txBody>
          <a:bodyPr/>
          <a:lstStyle/>
          <a:p>
            <a:fld id="{87034D8C-3CB4-402A-BC46-2AB14C0FE90A}" type="slidenum">
              <a:rPr lang="en-US" smtClean="0"/>
              <a:pPr/>
              <a:t>32</a:t>
            </a:fld>
            <a:endParaRPr lang="en-US"/>
          </a:p>
        </p:txBody>
      </p:sp>
      <p:sp>
        <p:nvSpPr>
          <p:cNvPr id="8" name="TextBox 7">
            <a:extLst>
              <a:ext uri="{FF2B5EF4-FFF2-40B4-BE49-F238E27FC236}">
                <a16:creationId xmlns:a16="http://schemas.microsoft.com/office/drawing/2014/main" id="{FCE1F32A-A457-0985-831A-26768F54E2A5}"/>
              </a:ext>
            </a:extLst>
          </p:cNvPr>
          <p:cNvSpPr txBox="1"/>
          <p:nvPr/>
        </p:nvSpPr>
        <p:spPr>
          <a:xfrm>
            <a:off x="7620" y="94178"/>
            <a:ext cx="5402579" cy="1331134"/>
          </a:xfrm>
          <a:prstGeom prst="rect">
            <a:avLst/>
          </a:prstGeom>
          <a:noFill/>
        </p:spPr>
        <p:txBody>
          <a:bodyPr wrap="square" rtlCol="0">
            <a:spAutoFit/>
          </a:bodyPr>
          <a:lstStyle/>
          <a:p>
            <a:pPr>
              <a:spcAft>
                <a:spcPts val="300"/>
              </a:spcAft>
            </a:pPr>
            <a:r>
              <a:rPr lang="en-AU" sz="1300" i="1" dirty="0"/>
              <a:t>Insights into Nucleon Resonances via Continuum Schwinger Function Methods</a:t>
            </a:r>
            <a:r>
              <a:rPr lang="en-AU" sz="1300" dirty="0"/>
              <a:t>, Peng Cheng (程鹏), </a:t>
            </a:r>
            <a:r>
              <a:rPr lang="en-AU" sz="1300" dirty="0" err="1"/>
              <a:t>Langtian</a:t>
            </a:r>
            <a:r>
              <a:rPr lang="en-AU" sz="1300" dirty="0"/>
              <a:t> Liu (</a:t>
            </a:r>
            <a:r>
              <a:rPr lang="en-AU" sz="1300" dirty="0" err="1"/>
              <a:t>刘浪天</a:t>
            </a:r>
            <a:r>
              <a:rPr lang="en-AU" sz="1300" dirty="0"/>
              <a:t>), Ya Lu (</a:t>
            </a:r>
            <a:r>
              <a:rPr lang="en-AU" sz="1300" dirty="0" err="1"/>
              <a:t>陆亚</a:t>
            </a:r>
            <a:r>
              <a:rPr lang="en-AU" sz="1300" dirty="0"/>
              <a:t>) and Craig D. Roberts, </a:t>
            </a:r>
            <a:r>
              <a:rPr lang="en-AU" sz="1300" u="sng" dirty="0">
                <a:hlinkClick r:id="rId5"/>
              </a:rPr>
              <a:t>e-Print: 2512.09160 [hep-</a:t>
            </a:r>
            <a:r>
              <a:rPr lang="en-AU" sz="1300" u="sng" dirty="0" err="1">
                <a:hlinkClick r:id="rId5"/>
              </a:rPr>
              <a:t>ph</a:t>
            </a:r>
            <a:r>
              <a:rPr lang="en-AU" sz="1300" u="sng" dirty="0">
                <a:hlinkClick r:id="rId5"/>
              </a:rPr>
              <a:t>]</a:t>
            </a:r>
            <a:r>
              <a:rPr lang="en-AU" sz="1300" dirty="0"/>
              <a:t>, </a:t>
            </a:r>
            <a:r>
              <a:rPr lang="en-AU" sz="1300" u="sng" dirty="0">
                <a:hlinkClick r:id="rId6"/>
              </a:rPr>
              <a:t>Acta Physica Polonica B 57 (2026) 2-A13</a:t>
            </a:r>
            <a:r>
              <a:rPr lang="en-AU" sz="1300" dirty="0"/>
              <a:t>.  Contribution to a special issue of Acta Physica Polonica that celebrates the 90th birthday of L. David Roper </a:t>
            </a:r>
          </a:p>
          <a:p>
            <a:r>
              <a:rPr lang="en-AU" sz="1300" dirty="0"/>
              <a:t>Peng Cheng (程鹏) </a:t>
            </a:r>
            <a:r>
              <a:rPr lang="en-AU" sz="1300" i="1" dirty="0"/>
              <a:t>et al</a:t>
            </a:r>
            <a:r>
              <a:rPr lang="en-AU" sz="1300" dirty="0"/>
              <a:t>., in progress</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337055C-39E9-1821-8A17-A6C62787FAAD}"/>
                  </a:ext>
                </a:extLst>
              </p:cNvPr>
              <p:cNvSpPr txBox="1"/>
              <p:nvPr/>
            </p:nvSpPr>
            <p:spPr>
              <a:xfrm>
                <a:off x="5486400" y="3059668"/>
                <a:ext cx="537840" cy="369332"/>
              </a:xfrm>
              <a:prstGeom prst="rect">
                <a:avLst/>
              </a:prstGeom>
              <a:noFill/>
            </p:spPr>
            <p:txBody>
              <a:bodyPr wrap="none" rtlCol="0">
                <a:spAutoFit/>
              </a:bodyPr>
              <a:lstStyle/>
              <a:p>
                <a:pPr/>
                <a14:m>
                  <m:oMathPara xmlns:m="http://schemas.openxmlformats.org/officeDocument/2006/math">
                    <m:oMath>
                      <m:sSubSup>
                        <m:sSubSupPr>
                          <m:ctrlPr>
                            <a:rPr lang="en-AU" b="0" i="1" smtClean="0">
                              <a:latin typeface="Cambria Math" panose="02040503050406030204" pitchFamily="18" charset="0"/>
                            </a:rPr>
                          </m:ctrlPr>
                        </m:sSubSupPr>
                        <m:e>
                          <m:r>
                            <a:rPr lang="en-AU" b="0" i="1" smtClean="0">
                              <a:latin typeface="Cambria Math" panose="02040503050406030204" pitchFamily="18" charset="0"/>
                            </a:rPr>
                            <m:t>𝐺</m:t>
                          </m:r>
                        </m:e>
                        <m:sub>
                          <m:r>
                            <a:rPr lang="en-AU" b="0" i="1" smtClean="0">
                              <a:latin typeface="Cambria Math" panose="02040503050406030204" pitchFamily="18" charset="0"/>
                            </a:rPr>
                            <m:t>𝑀</m:t>
                          </m:r>
                        </m:sub>
                        <m:sup>
                          <m:r>
                            <a:rPr lang="en-AU" b="0" i="1" smtClean="0">
                              <a:latin typeface="Cambria Math" panose="02040503050406030204" pitchFamily="18" charset="0"/>
                            </a:rPr>
                            <m:t>∗</m:t>
                          </m:r>
                        </m:sup>
                      </m:sSubSup>
                    </m:oMath>
                  </m:oMathPara>
                </a14:m>
                <a:endParaRPr lang="en-AU" dirty="0"/>
              </a:p>
            </p:txBody>
          </p:sp>
        </mc:Choice>
        <mc:Fallback xmlns="">
          <p:sp>
            <p:nvSpPr>
              <p:cNvPr id="13" name="TextBox 12">
                <a:extLst>
                  <a:ext uri="{FF2B5EF4-FFF2-40B4-BE49-F238E27FC236}">
                    <a16:creationId xmlns:a16="http://schemas.microsoft.com/office/drawing/2014/main" id="{A337055C-39E9-1821-8A17-A6C62787FAAD}"/>
                  </a:ext>
                </a:extLst>
              </p:cNvPr>
              <p:cNvSpPr txBox="1">
                <a:spLocks noRot="1" noChangeAspect="1" noMove="1" noResize="1" noEditPoints="1" noAdjustHandles="1" noChangeArrowheads="1" noChangeShapeType="1" noTextEdit="1"/>
              </p:cNvSpPr>
              <p:nvPr/>
            </p:nvSpPr>
            <p:spPr>
              <a:xfrm>
                <a:off x="5486400" y="3059668"/>
                <a:ext cx="537840"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CCF31B9-B80A-A8FC-AB3F-23B0F1BBF437}"/>
                  </a:ext>
                </a:extLst>
              </p:cNvPr>
              <p:cNvSpPr txBox="1"/>
              <p:nvPr/>
            </p:nvSpPr>
            <p:spPr>
              <a:xfrm>
                <a:off x="8915400" y="3059668"/>
                <a:ext cx="500201" cy="369332"/>
              </a:xfrm>
              <a:prstGeom prst="rect">
                <a:avLst/>
              </a:prstGeom>
              <a:noFill/>
            </p:spPr>
            <p:txBody>
              <a:bodyPr wrap="none" rtlCol="0">
                <a:spAutoFit/>
              </a:bodyPr>
              <a:lstStyle/>
              <a:p>
                <a:pPr/>
                <a14:m>
                  <m:oMathPara xmlns:m="http://schemas.openxmlformats.org/officeDocument/2006/math">
                    <m:oMath>
                      <m:sSubSup>
                        <m:sSubSupPr>
                          <m:ctrlPr>
                            <a:rPr lang="en-AU" b="0" i="1" smtClean="0">
                              <a:latin typeface="Cambria Math" panose="02040503050406030204" pitchFamily="18" charset="0"/>
                            </a:rPr>
                          </m:ctrlPr>
                        </m:sSubSupPr>
                        <m:e>
                          <m:r>
                            <a:rPr lang="en-AU" b="0" i="1" smtClean="0">
                              <a:latin typeface="Cambria Math" panose="02040503050406030204" pitchFamily="18" charset="0"/>
                            </a:rPr>
                            <m:t>𝐺</m:t>
                          </m:r>
                        </m:e>
                        <m:sub>
                          <m:r>
                            <a:rPr lang="en-AU" b="0" i="1" smtClean="0">
                              <a:latin typeface="Cambria Math" panose="02040503050406030204" pitchFamily="18" charset="0"/>
                            </a:rPr>
                            <m:t>𝐸</m:t>
                          </m:r>
                        </m:sub>
                        <m:sup>
                          <m:r>
                            <a:rPr lang="en-AU" b="0" i="1" smtClean="0">
                              <a:latin typeface="Cambria Math" panose="02040503050406030204" pitchFamily="18" charset="0"/>
                            </a:rPr>
                            <m:t>∗</m:t>
                          </m:r>
                        </m:sup>
                      </m:sSubSup>
                    </m:oMath>
                  </m:oMathPara>
                </a14:m>
                <a:endParaRPr lang="en-AU" dirty="0"/>
              </a:p>
            </p:txBody>
          </p:sp>
        </mc:Choice>
        <mc:Fallback xmlns="">
          <p:sp>
            <p:nvSpPr>
              <p:cNvPr id="15" name="TextBox 14">
                <a:extLst>
                  <a:ext uri="{FF2B5EF4-FFF2-40B4-BE49-F238E27FC236}">
                    <a16:creationId xmlns:a16="http://schemas.microsoft.com/office/drawing/2014/main" id="{7CCF31B9-B80A-A8FC-AB3F-23B0F1BBF437}"/>
                  </a:ext>
                </a:extLst>
              </p:cNvPr>
              <p:cNvSpPr txBox="1">
                <a:spLocks noRot="1" noChangeAspect="1" noMove="1" noResize="1" noEditPoints="1" noAdjustHandles="1" noChangeArrowheads="1" noChangeShapeType="1" noTextEdit="1"/>
              </p:cNvSpPr>
              <p:nvPr/>
            </p:nvSpPr>
            <p:spPr>
              <a:xfrm>
                <a:off x="8915400" y="3059668"/>
                <a:ext cx="500201"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86B66A4A-2EE2-49B2-1286-E9BE0B085BFE}"/>
                  </a:ext>
                </a:extLst>
              </p:cNvPr>
              <p:cNvSpPr txBox="1"/>
              <p:nvPr/>
            </p:nvSpPr>
            <p:spPr>
              <a:xfrm>
                <a:off x="7130844" y="5574268"/>
                <a:ext cx="496226" cy="369332"/>
              </a:xfrm>
              <a:prstGeom prst="rect">
                <a:avLst/>
              </a:prstGeom>
              <a:noFill/>
            </p:spPr>
            <p:txBody>
              <a:bodyPr wrap="none" rtlCol="0">
                <a:spAutoFit/>
              </a:bodyPr>
              <a:lstStyle/>
              <a:p>
                <a:pPr/>
                <a14:m>
                  <m:oMathPara xmlns:m="http://schemas.openxmlformats.org/officeDocument/2006/math">
                    <m:oMath>
                      <m:sSubSup>
                        <m:sSubSupPr>
                          <m:ctrlPr>
                            <a:rPr lang="en-AU" b="0" i="1" smtClean="0">
                              <a:latin typeface="Cambria Math" panose="02040503050406030204" pitchFamily="18" charset="0"/>
                            </a:rPr>
                          </m:ctrlPr>
                        </m:sSubSupPr>
                        <m:e>
                          <m:r>
                            <a:rPr lang="en-AU" b="0" i="1" smtClean="0">
                              <a:latin typeface="Cambria Math" panose="02040503050406030204" pitchFamily="18" charset="0"/>
                            </a:rPr>
                            <m:t>𝐺</m:t>
                          </m:r>
                        </m:e>
                        <m:sub>
                          <m:r>
                            <a:rPr lang="en-AU" b="0" i="1" smtClean="0">
                              <a:latin typeface="Cambria Math" panose="02040503050406030204" pitchFamily="18" charset="0"/>
                            </a:rPr>
                            <m:t>𝐶</m:t>
                          </m:r>
                        </m:sub>
                        <m:sup>
                          <m:r>
                            <a:rPr lang="en-AU" b="0" i="1" smtClean="0">
                              <a:latin typeface="Cambria Math" panose="02040503050406030204" pitchFamily="18" charset="0"/>
                            </a:rPr>
                            <m:t>∗</m:t>
                          </m:r>
                        </m:sup>
                      </m:sSubSup>
                    </m:oMath>
                  </m:oMathPara>
                </a14:m>
                <a:endParaRPr lang="en-AU" dirty="0"/>
              </a:p>
            </p:txBody>
          </p:sp>
        </mc:Choice>
        <mc:Fallback xmlns="">
          <p:sp>
            <p:nvSpPr>
              <p:cNvPr id="17" name="TextBox 16">
                <a:extLst>
                  <a:ext uri="{FF2B5EF4-FFF2-40B4-BE49-F238E27FC236}">
                    <a16:creationId xmlns:a16="http://schemas.microsoft.com/office/drawing/2014/main" id="{86B66A4A-2EE2-49B2-1286-E9BE0B085BFE}"/>
                  </a:ext>
                </a:extLst>
              </p:cNvPr>
              <p:cNvSpPr txBox="1">
                <a:spLocks noRot="1" noChangeAspect="1" noMove="1" noResize="1" noEditPoints="1" noAdjustHandles="1" noChangeArrowheads="1" noChangeShapeType="1" noTextEdit="1"/>
              </p:cNvSpPr>
              <p:nvPr/>
            </p:nvSpPr>
            <p:spPr>
              <a:xfrm>
                <a:off x="7130844" y="5574268"/>
                <a:ext cx="496226" cy="369332"/>
              </a:xfrm>
              <a:prstGeom prst="rect">
                <a:avLst/>
              </a:prstGeom>
              <a:blipFill>
                <a:blip r:embed="rId9"/>
                <a:stretch>
                  <a:fillRect/>
                </a:stretch>
              </a:blipFill>
            </p:spPr>
            <p:txBody>
              <a:bodyPr/>
              <a:lstStyle/>
              <a:p>
                <a:r>
                  <a:rPr lang="en-US">
                    <a:noFill/>
                  </a:rPr>
                  <a:t> </a:t>
                </a:r>
              </a:p>
            </p:txBody>
          </p:sp>
        </mc:Fallback>
      </mc:AlternateContent>
      <p:sp>
        <p:nvSpPr>
          <p:cNvPr id="7" name="Content Placeholder 2">
            <a:extLst>
              <a:ext uri="{FF2B5EF4-FFF2-40B4-BE49-F238E27FC236}">
                <a16:creationId xmlns:a16="http://schemas.microsoft.com/office/drawing/2014/main" id="{A653A682-7C77-D7A5-7096-35419A300B6C}"/>
              </a:ext>
            </a:extLst>
          </p:cNvPr>
          <p:cNvSpPr txBox="1">
            <a:spLocks/>
          </p:cNvSpPr>
          <p:nvPr/>
        </p:nvSpPr>
        <p:spPr bwMode="auto">
          <a:xfrm rot="20259901">
            <a:off x="855343" y="2823665"/>
            <a:ext cx="10734666" cy="1591670"/>
          </a:xfrm>
          <a:prstGeom prst="rect">
            <a:avLst/>
          </a:prstGeom>
          <a:solidFill>
            <a:srgbClr val="FFFF00"/>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F497D"/>
              </a:buClr>
              <a:buFont typeface="Wingdings" pitchFamily="2" charset="2"/>
              <a:buChar char="Ø"/>
              <a:defRPr sz="2200">
                <a:solidFill>
                  <a:schemeClr val="tx2">
                    <a:lumMod val="75000"/>
                  </a:schemeClr>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2000">
                <a:solidFill>
                  <a:schemeClr val="tx2">
                    <a:lumMod val="75000"/>
                  </a:schemeClr>
                </a:solidFill>
                <a:latin typeface="+mn-lt"/>
              </a:defRPr>
            </a:lvl2pPr>
            <a:lvl3pPr marL="1143000" indent="-228600" algn="l" rtl="0" eaLnBrk="1" fontAlgn="base" hangingPunct="1">
              <a:spcBef>
                <a:spcPct val="20000"/>
              </a:spcBef>
              <a:spcAft>
                <a:spcPct val="0"/>
              </a:spcAft>
              <a:buClr>
                <a:srgbClr val="1F497D"/>
              </a:buClr>
              <a:buChar char="•"/>
              <a:defRPr sz="1600">
                <a:solidFill>
                  <a:schemeClr val="tx2">
                    <a:lumMod val="75000"/>
                  </a:schemeClr>
                </a:solidFill>
                <a:latin typeface="+mn-lt"/>
              </a:defRPr>
            </a:lvl3pPr>
            <a:lvl4pPr marL="1600200" indent="-228600" algn="l" rtl="0" eaLnBrk="1" fontAlgn="base" hangingPunct="1">
              <a:spcBef>
                <a:spcPct val="20000"/>
              </a:spcBef>
              <a:spcAft>
                <a:spcPct val="0"/>
              </a:spcAft>
              <a:buClr>
                <a:srgbClr val="1F497D"/>
              </a:buClr>
              <a:buChar char="–"/>
              <a:defRPr sz="1600">
                <a:solidFill>
                  <a:schemeClr val="tx2">
                    <a:lumMod val="75000"/>
                  </a:schemeClr>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600">
                <a:solidFill>
                  <a:schemeClr val="tx2">
                    <a:lumMod val="75000"/>
                  </a:schemeClr>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pPr algn="ctr">
              <a:buFont typeface="Wingdings" panose="05000000000000000000" pitchFamily="2" charset="2"/>
              <a:buChar char="ü"/>
            </a:pPr>
            <a:r>
              <a:rPr lang="en-AU" sz="3200" i="1" kern="0" dirty="0">
                <a:ln w="0"/>
                <a:solidFill>
                  <a:srgbClr val="C00000"/>
                </a:solidFill>
                <a:effectLst>
                  <a:outerShdw blurRad="38100" dist="25400" dir="5400000" algn="ctr" rotWithShape="0">
                    <a:srgbClr val="6E747A">
                      <a:alpha val="43000"/>
                    </a:srgbClr>
                  </a:outerShdw>
                </a:effectLst>
              </a:rPr>
              <a:t>Strong evidence in support of JM reaction model’s ability to deliver empirical access to internal structure of nucleon resonances and, so, test theory understanding</a:t>
            </a:r>
            <a:endParaRPr lang="en-AU" sz="3200" i="1" kern="0" dirty="0">
              <a:solidFill>
                <a:srgbClr val="C00000"/>
              </a:solidFill>
            </a:endParaRPr>
          </a:p>
        </p:txBody>
      </p:sp>
    </p:spTree>
    <p:extLst>
      <p:ext uri="{BB962C8B-B14F-4D97-AF65-F5344CB8AC3E}">
        <p14:creationId xmlns:p14="http://schemas.microsoft.com/office/powerpoint/2010/main" val="4112107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26D0408-B3D7-7C1F-A52A-349A9C2D0D3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910080" y="4495800"/>
            <a:ext cx="2371837" cy="1795950"/>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659489BF-1885-FACA-F1D3-F17BA819E1A6}"/>
              </a:ext>
            </a:extLst>
          </p:cNvPr>
          <p:cNvSpPr>
            <a:spLocks noGrp="1"/>
          </p:cNvSpPr>
          <p:nvPr>
            <p:ph type="title"/>
          </p:nvPr>
        </p:nvSpPr>
        <p:spPr>
          <a:xfrm>
            <a:off x="609600" y="369282"/>
            <a:ext cx="10972800" cy="1143000"/>
          </a:xfrm>
        </p:spPr>
        <p:txBody>
          <a:bodyPr/>
          <a:lstStyle/>
          <a:p>
            <a:pPr algn="ctr"/>
            <a:r>
              <a:rPr lang="en-AU" sz="3200" b="0" i="1" dirty="0">
                <a:ln w="0"/>
                <a:solidFill>
                  <a:schemeClr val="accent1"/>
                </a:solidFill>
                <a:effectLst>
                  <a:outerShdw blurRad="38100" dist="25400" dir="5400000" algn="ctr" rotWithShape="0">
                    <a:srgbClr val="6E747A">
                      <a:alpha val="43000"/>
                    </a:srgbClr>
                  </a:outerShdw>
                </a:effectLst>
              </a:rPr>
              <a:t>Synergy of Experiment, Phenomenology, Theory</a:t>
            </a:r>
          </a:p>
        </p:txBody>
      </p:sp>
      <p:sp>
        <p:nvSpPr>
          <p:cNvPr id="4" name="Date Placeholder 3">
            <a:extLst>
              <a:ext uri="{FF2B5EF4-FFF2-40B4-BE49-F238E27FC236}">
                <a16:creationId xmlns:a16="http://schemas.microsoft.com/office/drawing/2014/main" id="{3F3E611B-04B0-2DFA-F045-06F05679AA13}"/>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57DCA04A-3E5C-E67C-50F8-42521A0223FB}"/>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A79BADA8-A0CC-FD7F-640E-1A78C4F9C2A9}"/>
              </a:ext>
            </a:extLst>
          </p:cNvPr>
          <p:cNvSpPr>
            <a:spLocks noGrp="1"/>
          </p:cNvSpPr>
          <p:nvPr>
            <p:ph type="sldNum" sz="quarter" idx="12"/>
          </p:nvPr>
        </p:nvSpPr>
        <p:spPr/>
        <p:txBody>
          <a:bodyPr/>
          <a:lstStyle/>
          <a:p>
            <a:fld id="{87034D8C-3CB4-402A-BC46-2AB14C0FE90A}" type="slidenum">
              <a:rPr lang="en-US" smtClean="0"/>
              <a:pPr/>
              <a:t>33</a:t>
            </a:fld>
            <a:endParaRPr lang="en-US"/>
          </a:p>
        </p:txBody>
      </p:sp>
      <p:pic>
        <p:nvPicPr>
          <p:cNvPr id="7" name="Picture 6" descr="A screenshot of a cell phone&#10;&#10;Description automatically generated">
            <a:extLst>
              <a:ext uri="{FF2B5EF4-FFF2-40B4-BE49-F238E27FC236}">
                <a16:creationId xmlns:a16="http://schemas.microsoft.com/office/drawing/2014/main" id="{6F83790A-A5DE-2FF4-CE80-3BD6F86F98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301" y="4562571"/>
            <a:ext cx="2319676" cy="1522996"/>
          </a:xfrm>
          <a:prstGeom prst="rect">
            <a:avLst/>
          </a:prstGeom>
          <a:ln>
            <a:noFill/>
          </a:ln>
          <a:effectLst>
            <a:outerShdw blurRad="292100" dist="139700" dir="2700000" algn="tl" rotWithShape="0">
              <a:srgbClr val="333333">
                <a:alpha val="65000"/>
              </a:srgbClr>
            </a:outerShdw>
          </a:effectLst>
        </p:spPr>
      </p:pic>
      <p:pic>
        <p:nvPicPr>
          <p:cNvPr id="9" name="Picture 8" descr="Chart, line chart&#10;&#10;Description automatically generated">
            <a:extLst>
              <a:ext uri="{FF2B5EF4-FFF2-40B4-BE49-F238E27FC236}">
                <a16:creationId xmlns:a16="http://schemas.microsoft.com/office/drawing/2014/main" id="{78DD0C96-612F-0A8D-A987-12EA0D81AD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98985" y="4499344"/>
            <a:ext cx="2293079" cy="1735138"/>
          </a:xfrm>
          <a:prstGeom prst="rect">
            <a:avLst/>
          </a:prstGeom>
          <a:ln>
            <a:noFill/>
          </a:ln>
          <a:effectLst>
            <a:outerShdw blurRad="292100" dist="139700" dir="2700000" algn="tl" rotWithShape="0">
              <a:srgbClr val="333333">
                <a:alpha val="65000"/>
              </a:srgbClr>
            </a:outerShdw>
          </a:effectLst>
        </p:spPr>
      </p:pic>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3F51F80-079B-D591-60E3-4B67D1A5C6C4}"/>
                  </a:ext>
                </a:extLst>
              </p:cNvPr>
              <p:cNvSpPr>
                <a:spLocks noGrp="1"/>
              </p:cNvSpPr>
              <p:nvPr>
                <p:ph idx="1"/>
              </p:nvPr>
            </p:nvSpPr>
            <p:spPr>
              <a:xfrm>
                <a:off x="381000" y="838200"/>
                <a:ext cx="11582400" cy="4678363"/>
              </a:xfrm>
            </p:spPr>
            <p:txBody>
              <a:bodyPr/>
              <a:lstStyle/>
              <a:p>
                <a:r>
                  <a:rPr lang="en-AU" sz="1700" i="1" dirty="0">
                    <a:ln w="0"/>
                    <a:solidFill>
                      <a:schemeClr val="accent1"/>
                    </a:solidFill>
                    <a:effectLst>
                      <a:outerShdw blurRad="38100" dist="25400" dir="5400000" algn="ctr" rotWithShape="0">
                        <a:srgbClr val="6E747A">
                          <a:alpha val="43000"/>
                        </a:srgbClr>
                      </a:outerShdw>
                    </a:effectLst>
                  </a:rPr>
                  <a:t>Continuum strong interaction theory is maturing </a:t>
                </a:r>
              </a:p>
              <a:p>
                <a:pPr lvl="1">
                  <a:buFont typeface="Wingdings" panose="05000000000000000000" pitchFamily="2" charset="2"/>
                  <a:buChar char="ü"/>
                </a:pPr>
                <a:r>
                  <a:rPr lang="en-AU" sz="1700" i="1" dirty="0">
                    <a:ln w="0"/>
                    <a:solidFill>
                      <a:schemeClr val="accent1"/>
                    </a:solidFill>
                    <a:effectLst>
                      <a:outerShdw blurRad="38100" dist="25400" dir="5400000" algn="ctr" rotWithShape="0">
                        <a:srgbClr val="6E747A">
                          <a:alpha val="43000"/>
                        </a:srgbClr>
                      </a:outerShdw>
                    </a:effectLst>
                  </a:rPr>
                  <a:t>Expanding array of parameter-free predictions for the nucleon</a:t>
                </a:r>
              </a:p>
              <a:p>
                <a:pPr lvl="1">
                  <a:buFont typeface="Wingdings" panose="05000000000000000000" pitchFamily="2" charset="2"/>
                  <a:buChar char="ü"/>
                </a:pPr>
                <a:r>
                  <a:rPr lang="en-AU" sz="1700" i="1" dirty="0">
                    <a:ln w="0"/>
                    <a:solidFill>
                      <a:schemeClr val="accent1"/>
                    </a:solidFill>
                    <a:effectLst>
                      <a:outerShdw blurRad="38100" dist="25400" dir="5400000" algn="ctr" rotWithShape="0">
                        <a:srgbClr val="6E747A">
                          <a:alpha val="43000"/>
                        </a:srgbClr>
                      </a:outerShdw>
                    </a:effectLst>
                  </a:rPr>
                  <a:t>And all the other hadrons whose properties express the full meaning of QCD</a:t>
                </a:r>
              </a:p>
              <a:p>
                <a:pPr lvl="2">
                  <a:buFont typeface="Wingdings" panose="05000000000000000000" pitchFamily="2" charset="2"/>
                  <a:buChar char="Ø"/>
                </a:pPr>
                <a:r>
                  <a:rPr lang="en-AU" sz="1700" i="1" dirty="0">
                    <a:ln w="0"/>
                    <a:solidFill>
                      <a:schemeClr val="accent1"/>
                    </a:solidFill>
                    <a:effectLst>
                      <a:outerShdw blurRad="38100" dist="25400" dir="5400000" algn="ctr" rotWithShape="0">
                        <a:srgbClr val="6E747A">
                          <a:alpha val="43000"/>
                        </a:srgbClr>
                      </a:outerShdw>
                    </a:effectLst>
                  </a:rPr>
                  <a:t>Structure of Nature’s most fundamental Nambu-Goldstone bosons</a:t>
                </a:r>
              </a:p>
              <a:p>
                <a:pPr lvl="2">
                  <a:buFont typeface="Wingdings" panose="05000000000000000000" pitchFamily="2" charset="2"/>
                  <a:buChar char="Ø"/>
                </a:pPr>
                <a:r>
                  <a:rPr lang="en-AU" sz="1700" i="1" dirty="0">
                    <a:ln w="0"/>
                    <a:solidFill>
                      <a:schemeClr val="accent1"/>
                    </a:solidFill>
                    <a:effectLst>
                      <a:outerShdw blurRad="38100" dist="25400" dir="5400000" algn="ctr" rotWithShape="0">
                        <a:srgbClr val="6E747A">
                          <a:alpha val="43000"/>
                        </a:srgbClr>
                      </a:outerShdw>
                    </a:effectLst>
                  </a:rPr>
                  <a:t>Structure of baryons, e.g., </a:t>
                </a:r>
                <a14:m>
                  <m:oMath xmlns:m="http://schemas.openxmlformats.org/officeDocument/2006/math">
                    <m:sSup>
                      <m:sSupPr>
                        <m:ctrlPr>
                          <a:rPr lang="en-AU" sz="1700" b="0" i="1" smtClean="0">
                            <a:ln w="0"/>
                            <a:solidFill>
                              <a:schemeClr val="accent1"/>
                            </a:solidFill>
                            <a:effectLst>
                              <a:outerShdw blurRad="38100" dist="25400" dir="5400000" algn="ctr" rotWithShape="0">
                                <a:srgbClr val="6E747A">
                                  <a:alpha val="43000"/>
                                </a:srgbClr>
                              </a:outerShdw>
                            </a:effectLst>
                            <a:latin typeface="Cambria Math" panose="02040503050406030204" pitchFamily="18" charset="0"/>
                          </a:rPr>
                        </m:ctrlPr>
                      </m:sSupPr>
                      <m:e>
                        <m:r>
                          <a:rPr lang="en-AU" sz="1700" b="0" i="1" smtClean="0">
                            <a:ln w="0"/>
                            <a:solidFill>
                              <a:schemeClr val="accent1"/>
                            </a:solidFill>
                            <a:effectLst>
                              <a:outerShdw blurRad="38100" dist="25400" dir="5400000" algn="ctr" rotWithShape="0">
                                <a:srgbClr val="6E747A">
                                  <a:alpha val="43000"/>
                                </a:srgbClr>
                              </a:outerShdw>
                            </a:effectLst>
                            <a:latin typeface="Cambria Math" panose="02040503050406030204" pitchFamily="18" charset="0"/>
                          </a:rPr>
                          <m:t>𝑄</m:t>
                        </m:r>
                      </m:e>
                      <m:sup>
                        <m:r>
                          <a:rPr lang="en-AU" sz="1700" b="0" i="1" smtClean="0">
                            <a:ln w="0"/>
                            <a:solidFill>
                              <a:schemeClr val="accent1"/>
                            </a:solidFill>
                            <a:effectLst>
                              <a:outerShdw blurRad="38100" dist="25400" dir="5400000" algn="ctr" rotWithShape="0">
                                <a:srgbClr val="6E747A">
                                  <a:alpha val="43000"/>
                                </a:srgbClr>
                              </a:outerShdw>
                            </a:effectLst>
                            <a:latin typeface="Cambria Math" panose="02040503050406030204" pitchFamily="18" charset="0"/>
                          </a:rPr>
                          <m:t>2</m:t>
                        </m:r>
                      </m:sup>
                    </m:sSup>
                  </m:oMath>
                </a14:m>
                <a:r>
                  <a:rPr lang="en-AU" sz="1700" i="1" dirty="0">
                    <a:ln w="0"/>
                    <a:solidFill>
                      <a:schemeClr val="accent1"/>
                    </a:solidFill>
                    <a:effectLst>
                      <a:outerShdw blurRad="38100" dist="25400" dir="5400000" algn="ctr" rotWithShape="0">
                        <a:srgbClr val="6E747A">
                          <a:alpha val="43000"/>
                        </a:srgbClr>
                      </a:outerShdw>
                    </a:effectLst>
                  </a:rPr>
                  <a:t>-dependence of nucleon resonance transition form factors</a:t>
                </a:r>
              </a:p>
              <a:p>
                <a:pPr lvl="3">
                  <a:buFont typeface="Wingdings" panose="05000000000000000000" pitchFamily="2" charset="2"/>
                  <a:buChar char="ü"/>
                </a:pPr>
                <a:r>
                  <a:rPr lang="en-AU" sz="1700" i="1" dirty="0">
                    <a:ln w="0"/>
                    <a:solidFill>
                      <a:srgbClr val="FF0000"/>
                    </a:solidFill>
                    <a:effectLst>
                      <a:outerShdw blurRad="38100" dist="25400" dir="5400000" algn="ctr" rotWithShape="0">
                        <a:srgbClr val="6E747A">
                          <a:alpha val="43000"/>
                        </a:srgbClr>
                      </a:outerShdw>
                    </a:effectLst>
                  </a:rPr>
                  <a:t>Spectrum is insufficient</a:t>
                </a:r>
                <a:r>
                  <a:rPr lang="en-AU" sz="1700" i="1" dirty="0">
                    <a:ln w="0"/>
                    <a:solidFill>
                      <a:schemeClr val="accent1"/>
                    </a:solidFill>
                    <a:effectLst>
                      <a:outerShdw blurRad="38100" dist="25400" dir="5400000" algn="ctr" rotWithShape="0">
                        <a:srgbClr val="6E747A">
                          <a:alpha val="43000"/>
                        </a:srgbClr>
                      </a:outerShdw>
                    </a:effectLst>
                  </a:rPr>
                  <a:t> – many models give same spectrum, but transition form factors discriminate between pictures.</a:t>
                </a:r>
              </a:p>
              <a:p>
                <a:r>
                  <a:rPr lang="en-US" sz="1700" i="1" dirty="0">
                    <a:ln w="0"/>
                    <a:solidFill>
                      <a:schemeClr val="accent1"/>
                    </a:solidFill>
                    <a:effectLst>
                      <a:outerShdw blurRad="38100" dist="25400" dir="5400000" algn="ctr" rotWithShape="0">
                        <a:srgbClr val="6E747A">
                          <a:alpha val="43000"/>
                        </a:srgbClr>
                      </a:outerShdw>
                    </a:effectLst>
                  </a:rPr>
                  <a:t>Understanding how QCD’s simplicity explains the emergence of hadron mass and structure requires investment in facilities that can deliver precision data on much more than one of Nature’s hadrons.</a:t>
                </a:r>
                <a:endParaRPr lang="en-AU" sz="1700" i="1" dirty="0">
                  <a:ln w="0"/>
                  <a:solidFill>
                    <a:schemeClr val="accent1"/>
                  </a:solidFill>
                  <a:effectLst>
                    <a:outerShdw blurRad="38100" dist="25400" dir="5400000" algn="ctr" rotWithShape="0">
                      <a:srgbClr val="6E747A">
                        <a:alpha val="43000"/>
                      </a:srgbClr>
                    </a:outerShdw>
                  </a:effectLst>
                </a:endParaRPr>
              </a:p>
              <a:p>
                <a:r>
                  <a:rPr lang="en-US" sz="1700" i="1" dirty="0">
                    <a:ln w="0"/>
                    <a:solidFill>
                      <a:schemeClr val="accent1"/>
                    </a:solidFill>
                    <a:effectLst>
                      <a:outerShdw blurRad="38100" dist="25400" dir="5400000" algn="ctr" rotWithShape="0">
                        <a:srgbClr val="6E747A">
                          <a:alpha val="43000"/>
                        </a:srgbClr>
                      </a:outerShdw>
                    </a:effectLst>
                  </a:rPr>
                  <a:t>AMBER@CERN, CEPC, EIC, </a:t>
                </a:r>
                <a:r>
                  <a:rPr lang="en-US" sz="1700" i="1" dirty="0" err="1">
                    <a:ln w="0"/>
                    <a:solidFill>
                      <a:schemeClr val="accent1"/>
                    </a:solidFill>
                    <a:effectLst>
                      <a:outerShdw blurRad="38100" dist="25400" dir="5400000" algn="ctr" rotWithShape="0">
                        <a:srgbClr val="6E747A">
                          <a:alpha val="43000"/>
                        </a:srgbClr>
                      </a:outerShdw>
                    </a:effectLst>
                  </a:rPr>
                  <a:t>EicC</a:t>
                </a:r>
                <a:r>
                  <a:rPr lang="en-US" sz="1700" i="1" dirty="0">
                    <a:ln w="0"/>
                    <a:solidFill>
                      <a:schemeClr val="accent1"/>
                    </a:solidFill>
                    <a:effectLst>
                      <a:outerShdw blurRad="38100" dist="25400" dir="5400000" algn="ctr" rotWithShape="0">
                        <a:srgbClr val="6E747A">
                          <a:alpha val="43000"/>
                        </a:srgbClr>
                      </a:outerShdw>
                    </a:effectLst>
                  </a:rPr>
                  <a:t>, JLab22, </a:t>
                </a:r>
                <a:r>
                  <a:rPr lang="en-US" sz="1700" i="1" dirty="0" err="1">
                    <a:ln w="0"/>
                    <a:solidFill>
                      <a:schemeClr val="accent1"/>
                    </a:solidFill>
                    <a:effectLst>
                      <a:outerShdw blurRad="38100" dist="25400" dir="5400000" algn="ctr" rotWithShape="0">
                        <a:srgbClr val="6E747A">
                          <a:alpha val="43000"/>
                        </a:srgbClr>
                      </a:outerShdw>
                    </a:effectLst>
                  </a:rPr>
                  <a:t>LHeC</a:t>
                </a:r>
                <a:r>
                  <a:rPr lang="en-US" sz="1700" i="1" dirty="0">
                    <a:ln w="0"/>
                    <a:solidFill>
                      <a:schemeClr val="accent1"/>
                    </a:solidFill>
                    <a:effectLst>
                      <a:outerShdw blurRad="38100" dist="25400" dir="5400000" algn="ctr" rotWithShape="0">
                        <a:srgbClr val="6E747A">
                          <a:alpha val="43000"/>
                        </a:srgbClr>
                      </a:outerShdw>
                    </a:effectLst>
                  </a:rPr>
                  <a:t>, QCD@FAIR, STCF, could …</a:t>
                </a:r>
              </a:p>
              <a:p>
                <a:pPr lvl="1">
                  <a:buFont typeface="Wingdings" panose="05000000000000000000" pitchFamily="2" charset="2"/>
                  <a:buChar char="ü"/>
                </a:pPr>
                <a:r>
                  <a:rPr lang="en-US" sz="1700" i="1" dirty="0">
                    <a:ln w="0"/>
                    <a:solidFill>
                      <a:schemeClr val="accent1"/>
                    </a:solidFill>
                    <a:effectLst>
                      <a:outerShdw blurRad="38100" dist="25400" dir="5400000" algn="ctr" rotWithShape="0">
                        <a:srgbClr val="6E747A">
                          <a:alpha val="43000"/>
                        </a:srgbClr>
                      </a:outerShdw>
                    </a:effectLst>
                  </a:rPr>
                  <a:t>Deliver precise structure data on a wide range of hadrons with distinctly different quantum numbers </a:t>
                </a:r>
              </a:p>
              <a:p>
                <a:pPr lvl="1">
                  <a:buFont typeface="Wingdings" panose="05000000000000000000" pitchFamily="2" charset="2"/>
                  <a:buChar char="ü"/>
                </a:pPr>
                <a:r>
                  <a:rPr lang="en-US" sz="1700" i="1" dirty="0">
                    <a:ln w="0"/>
                    <a:solidFill>
                      <a:schemeClr val="accent1"/>
                    </a:solidFill>
                    <a:effectLst>
                      <a:outerShdw blurRad="38100" dist="25400" dir="5400000" algn="ctr" rotWithShape="0">
                        <a:srgbClr val="6E747A">
                          <a:alpha val="43000"/>
                        </a:srgbClr>
                      </a:outerShdw>
                    </a:effectLst>
                  </a:rPr>
                  <a:t>Thereby move Science into a new realm of understanding. </a:t>
                </a:r>
              </a:p>
              <a:p>
                <a:pPr marL="0" indent="0">
                  <a:buNone/>
                </a:pPr>
                <a:r>
                  <a:rPr lang="en-AU" sz="2400" i="1" dirty="0">
                    <a:ln w="0"/>
                    <a:solidFill>
                      <a:srgbClr val="CC9900"/>
                    </a:solidFill>
                    <a:effectLst>
                      <a:outerShdw blurRad="38100" dist="25400" dir="5400000" algn="ctr" rotWithShape="0">
                        <a:srgbClr val="6E747A">
                          <a:alpha val="43000"/>
                        </a:srgbClr>
                      </a:outerShdw>
                    </a:effectLst>
                  </a:rPr>
                  <a:t>				</a:t>
                </a:r>
                <a:endParaRPr lang="en-AU" sz="1800" b="0" i="0" dirty="0">
                  <a:solidFill>
                    <a:srgbClr val="212121"/>
                  </a:solidFill>
                  <a:effectLst/>
                </a:endParaRPr>
              </a:p>
            </p:txBody>
          </p:sp>
        </mc:Choice>
        <mc:Fallback xmlns="">
          <p:sp>
            <p:nvSpPr>
              <p:cNvPr id="3" name="Content Placeholder 2">
                <a:extLst>
                  <a:ext uri="{FF2B5EF4-FFF2-40B4-BE49-F238E27FC236}">
                    <a16:creationId xmlns:a16="http://schemas.microsoft.com/office/drawing/2014/main" id="{33F51F80-079B-D591-60E3-4B67D1A5C6C4}"/>
                  </a:ext>
                </a:extLst>
              </p:cNvPr>
              <p:cNvSpPr>
                <a:spLocks noGrp="1" noRot="1" noChangeAspect="1" noMove="1" noResize="1" noEditPoints="1" noAdjustHandles="1" noChangeArrowheads="1" noChangeShapeType="1" noTextEdit="1"/>
              </p:cNvSpPr>
              <p:nvPr>
                <p:ph idx="1"/>
              </p:nvPr>
            </p:nvSpPr>
            <p:spPr>
              <a:xfrm>
                <a:off x="381000" y="838200"/>
                <a:ext cx="11582400" cy="4678363"/>
              </a:xfrm>
              <a:blipFill>
                <a:blip r:embed="rId6"/>
                <a:stretch>
                  <a:fillRect l="-548" t="-813"/>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B3B6B4C4-CDDD-3A4B-84C5-393E168FD8AE}"/>
              </a:ext>
            </a:extLst>
          </p:cNvPr>
          <p:cNvSpPr txBox="1"/>
          <p:nvPr/>
        </p:nvSpPr>
        <p:spPr>
          <a:xfrm>
            <a:off x="666750" y="54529"/>
            <a:ext cx="10858498" cy="492443"/>
          </a:xfrm>
          <a:prstGeom prst="rect">
            <a:avLst/>
          </a:prstGeom>
          <a:noFill/>
        </p:spPr>
        <p:txBody>
          <a:bodyPr wrap="square" rtlCol="0">
            <a:spAutoFit/>
          </a:bodyPr>
          <a:lstStyle/>
          <a:p>
            <a:pPr marL="0" indent="0">
              <a:buNone/>
            </a:pPr>
            <a:r>
              <a:rPr lang="en-AU" sz="2600" i="1" dirty="0">
                <a:ln w="0"/>
                <a:solidFill>
                  <a:srgbClr val="CC9900"/>
                </a:solidFill>
                <a:effectLst>
                  <a:outerShdw blurRad="38100" dist="25400" dir="5400000" algn="ctr" rotWithShape="0">
                    <a:srgbClr val="6E747A">
                      <a:alpha val="43000"/>
                    </a:srgbClr>
                  </a:outerShdw>
                </a:effectLst>
              </a:rPr>
              <a:t>Gather all pieces of the puzzle … Reveal the source of Nature’s basic mass-scale</a:t>
            </a:r>
            <a:endParaRPr lang="en-AU" sz="2600" i="1" u="none" strike="noStrike" dirty="0">
              <a:ln w="0"/>
              <a:solidFill>
                <a:srgbClr val="CC99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006146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arn(inVertical)">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barn(inVertical)">
                                      <p:cBhvr>
                                        <p:cTn id="32" dur="500"/>
                                        <p:tgtEl>
                                          <p:spTgt spid="3">
                                            <p:txEl>
                                              <p:pRg st="7" end="7"/>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barn(inVertical)">
                                      <p:cBhvr>
                                        <p:cTn id="35" dur="500"/>
                                        <p:tgtEl>
                                          <p:spTgt spid="3">
                                            <p:txEl>
                                              <p:pRg st="8" end="8"/>
                                            </p:txEl>
                                          </p:spTgt>
                                        </p:tgtEl>
                                      </p:cBhvr>
                                    </p:animEffect>
                                  </p:childTnLst>
                                </p:cTn>
                              </p:par>
                              <p:par>
                                <p:cTn id="36" presetID="16" presetClass="entr" presetSubtype="21"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barn(inVertical)">
                                      <p:cBhvr>
                                        <p:cTn id="38" dur="500"/>
                                        <p:tgtEl>
                                          <p:spTgt spid="3">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circle(in)">
                                      <p:cBhvr>
                                        <p:cTn id="43" dur="2000"/>
                                        <p:tgtEl>
                                          <p:spTgt spid="7"/>
                                        </p:tgtEl>
                                      </p:cBhvr>
                                    </p:animEffect>
                                  </p:childTnLst>
                                </p:cTn>
                              </p:par>
                              <p:par>
                                <p:cTn id="44" presetID="6" presetClass="entr" presetSubtype="16"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circle(in)">
                                      <p:cBhvr>
                                        <p:cTn id="46" dur="2000"/>
                                        <p:tgtEl>
                                          <p:spTgt spid="9"/>
                                        </p:tgtEl>
                                      </p:cBhvr>
                                    </p:animEffect>
                                  </p:childTnLst>
                                </p:cTn>
                              </p:par>
                              <p:par>
                                <p:cTn id="47" presetID="6" presetClass="entr" presetSubtype="16"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circle(in)">
                                      <p:cBhvr>
                                        <p:cTn id="49" dur="2000"/>
                                        <p:tgtEl>
                                          <p:spTgt spid="10"/>
                                        </p:tgtEl>
                                      </p:cBhvr>
                                    </p:animEffect>
                                  </p:childTnLst>
                                </p:cTn>
                              </p:par>
                              <p:par>
                                <p:cTn id="50" presetID="6" presetClass="entr" presetSubtype="16"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circle(in)">
                                      <p:cBhvr>
                                        <p:cTn id="5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4E8E5-0DE0-4CA6-9BED-FFB571FA134C}"/>
              </a:ext>
            </a:extLst>
          </p:cNvPr>
          <p:cNvSpPr>
            <a:spLocks noGrp="1"/>
          </p:cNvSpPr>
          <p:nvPr>
            <p:ph type="title"/>
          </p:nvPr>
        </p:nvSpPr>
        <p:spPr/>
        <p:txBody>
          <a:bodyPr/>
          <a:lstStyle/>
          <a:p>
            <a:r>
              <a:rPr lang="en-GB" sz="3600" dirty="0">
                <a:latin typeface="Lucida Calligraphy" panose="03010101010101010101" pitchFamily="66" charset="0"/>
              </a:rPr>
              <a:t>Emergent Hadron Mass</a:t>
            </a:r>
            <a:endParaRPr lang="en-US" sz="3600" dirty="0">
              <a:latin typeface="Lucida Calligraphy" panose="03010101010101010101" pitchFamily="66" charset="0"/>
            </a:endParaRPr>
          </a:p>
        </p:txBody>
      </p:sp>
      <p:sp>
        <p:nvSpPr>
          <p:cNvPr id="3" name="Content Placeholder 2">
            <a:extLst>
              <a:ext uri="{FF2B5EF4-FFF2-40B4-BE49-F238E27FC236}">
                <a16:creationId xmlns:a16="http://schemas.microsoft.com/office/drawing/2014/main" id="{7EF29C17-0B57-4AE6-AF15-BF19AB789C5A}"/>
              </a:ext>
            </a:extLst>
          </p:cNvPr>
          <p:cNvSpPr>
            <a:spLocks noGrp="1"/>
          </p:cNvSpPr>
          <p:nvPr>
            <p:ph idx="1"/>
          </p:nvPr>
        </p:nvSpPr>
        <p:spPr>
          <a:xfrm>
            <a:off x="609600" y="1112837"/>
            <a:ext cx="10972800" cy="4906963"/>
          </a:xfrm>
        </p:spPr>
        <p:txBody>
          <a:bodyPr/>
          <a:lstStyle/>
          <a:p>
            <a:r>
              <a:rPr lang="en-GB" dirty="0"/>
              <a:t>QCD is unique amongst known fundamental theories of natural phenomena</a:t>
            </a:r>
          </a:p>
          <a:p>
            <a:pPr lvl="1"/>
            <a:r>
              <a:rPr lang="en-GB" dirty="0"/>
              <a:t>The degrees-of-freedom used to express the scale-free Lagrangian are not directly observable</a:t>
            </a:r>
          </a:p>
          <a:p>
            <a:pPr lvl="1"/>
            <a:r>
              <a:rPr lang="en-GB" dirty="0"/>
              <a:t>Massless gauge bosons become massive, with no “human” interference</a:t>
            </a:r>
          </a:p>
          <a:p>
            <a:pPr lvl="1"/>
            <a:r>
              <a:rPr lang="en-GB" dirty="0"/>
              <a:t>Gluon mass ensures a stable, infrared completion of the theory through the appearance of a running coupling that saturates at infrared momenta, being everywhere finite</a:t>
            </a:r>
          </a:p>
          <a:p>
            <a:pPr lvl="1"/>
            <a:r>
              <a:rPr lang="en-GB" dirty="0"/>
              <a:t>Massless fermions become massive, producing</a:t>
            </a:r>
          </a:p>
          <a:p>
            <a:pPr lvl="2"/>
            <a:r>
              <a:rPr lang="en-GB" sz="1800" dirty="0"/>
              <a:t>Massive baryons and simultaneously Massless mesons</a:t>
            </a:r>
            <a:endParaRPr lang="en-GB" dirty="0"/>
          </a:p>
          <a:p>
            <a:r>
              <a:rPr lang="en-GB" dirty="0"/>
              <a:t>These emergent features of QCD are expressed in every strong interaction observable </a:t>
            </a:r>
          </a:p>
          <a:p>
            <a:r>
              <a:rPr lang="en-GB" dirty="0"/>
              <a:t>They can also be revealed via </a:t>
            </a:r>
          </a:p>
          <a:p>
            <a:pPr marL="0" indent="0">
              <a:buNone/>
            </a:pPr>
            <a:r>
              <a:rPr lang="en-GB" dirty="0"/>
              <a:t>	EHM interference with Nature’s other known source of mass = Higgs</a:t>
            </a:r>
          </a:p>
          <a:p>
            <a:r>
              <a:rPr lang="en-GB" dirty="0"/>
              <a:t>We are capable of building facilities that can validate these concepts, proving QCD to be </a:t>
            </a:r>
          </a:p>
          <a:p>
            <a:pPr marL="0" indent="0">
              <a:buNone/>
            </a:pPr>
            <a:r>
              <a:rPr lang="en-GB" dirty="0"/>
              <a:t>	the 1</a:t>
            </a:r>
            <a:r>
              <a:rPr lang="en-GB" baseline="30000" dirty="0"/>
              <a:t>st</a:t>
            </a:r>
            <a:r>
              <a:rPr lang="en-GB" dirty="0"/>
              <a:t> well-defined four-dimensional quantum field theory ever contemplated</a:t>
            </a:r>
          </a:p>
          <a:p>
            <a:r>
              <a:rPr lang="en-GB" sz="2400" i="1" dirty="0">
                <a:ln w="0"/>
                <a:solidFill>
                  <a:srgbClr val="CC9900"/>
                </a:solidFill>
                <a:effectLst>
                  <a:outerShdw blurRad="38100" dist="25400" dir="5400000" algn="ctr" rotWithShape="0">
                    <a:srgbClr val="6E747A">
                      <a:alpha val="43000"/>
                    </a:srgbClr>
                  </a:outerShdw>
                </a:effectLst>
              </a:rPr>
              <a:t>This may open doors that lead far beyond the Standard Model</a:t>
            </a:r>
          </a:p>
          <a:p>
            <a:endParaRPr lang="en-US" dirty="0"/>
          </a:p>
        </p:txBody>
      </p:sp>
      <p:sp>
        <p:nvSpPr>
          <p:cNvPr id="4" name="Date Placeholder 3">
            <a:extLst>
              <a:ext uri="{FF2B5EF4-FFF2-40B4-BE49-F238E27FC236}">
                <a16:creationId xmlns:a16="http://schemas.microsoft.com/office/drawing/2014/main" id="{CDEFDEE3-DD42-4279-90D5-E4197773D09B}"/>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452723D8-7BC2-4A95-86AA-EAEE4597A7E6}"/>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EAD7D389-08F4-43E2-90D3-45707F97750E}"/>
              </a:ext>
            </a:extLst>
          </p:cNvPr>
          <p:cNvSpPr>
            <a:spLocks noGrp="1"/>
          </p:cNvSpPr>
          <p:nvPr>
            <p:ph type="sldNum" sz="quarter" idx="12"/>
          </p:nvPr>
        </p:nvSpPr>
        <p:spPr/>
        <p:txBody>
          <a:bodyPr/>
          <a:lstStyle/>
          <a:p>
            <a:fld id="{87034D8C-3CB4-402A-BC46-2AB14C0FE90A}" type="slidenum">
              <a:rPr lang="en-US" smtClean="0"/>
              <a:pPr/>
              <a:t>34</a:t>
            </a:fld>
            <a:endParaRPr lang="en-US"/>
          </a:p>
        </p:txBody>
      </p:sp>
      <p:pic>
        <p:nvPicPr>
          <p:cNvPr id="7" name="Picture 6" descr="A picture containing shape&#10;&#10;Description automatically generated">
            <a:extLst>
              <a:ext uri="{FF2B5EF4-FFF2-40B4-BE49-F238E27FC236}">
                <a16:creationId xmlns:a16="http://schemas.microsoft.com/office/drawing/2014/main" id="{9612A037-A7C6-46CD-8D18-73BDF44530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48926"/>
            <a:ext cx="1908200" cy="1081314"/>
          </a:xfrm>
          <a:prstGeom prst="rect">
            <a:avLst/>
          </a:prstGeom>
        </p:spPr>
      </p:pic>
      <p:sp>
        <p:nvSpPr>
          <p:cNvPr id="8" name="TextBox 7">
            <a:extLst>
              <a:ext uri="{FF2B5EF4-FFF2-40B4-BE49-F238E27FC236}">
                <a16:creationId xmlns:a16="http://schemas.microsoft.com/office/drawing/2014/main" id="{06BE19F9-0B70-40DB-9819-B8018308456D}"/>
              </a:ext>
            </a:extLst>
          </p:cNvPr>
          <p:cNvSpPr txBox="1"/>
          <p:nvPr/>
        </p:nvSpPr>
        <p:spPr>
          <a:xfrm>
            <a:off x="10299700" y="-54597"/>
            <a:ext cx="1892299" cy="307777"/>
          </a:xfrm>
          <a:prstGeom prst="rect">
            <a:avLst/>
          </a:prstGeom>
          <a:noFill/>
        </p:spPr>
        <p:txBody>
          <a:bodyPr wrap="square" rtlCol="0">
            <a:spAutoFit/>
          </a:bodyPr>
          <a:lstStyle/>
          <a:p>
            <a:r>
              <a:rPr lang="en-US" sz="1400" dirty="0">
                <a:ln w="0"/>
                <a:solidFill>
                  <a:schemeClr val="accent6">
                    <a:lumMod val="50000"/>
                  </a:schemeClr>
                </a:solidFill>
                <a:effectLst>
                  <a:outerShdw blurRad="38100" dist="25400" dir="5400000" algn="ctr" rotWithShape="0">
                    <a:srgbClr val="6E747A">
                      <a:alpha val="43000"/>
                    </a:srgbClr>
                  </a:outerShdw>
                </a:effectLst>
              </a:rPr>
              <a:t>Grant no. 12135007</a:t>
            </a:r>
          </a:p>
        </p:txBody>
      </p:sp>
    </p:spTree>
    <p:extLst>
      <p:ext uri="{BB962C8B-B14F-4D97-AF65-F5344CB8AC3E}">
        <p14:creationId xmlns:p14="http://schemas.microsoft.com/office/powerpoint/2010/main" val="3765679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barn(inVertical)">
                                      <p:cBhvr>
                                        <p:cTn id="13" dur="500"/>
                                        <p:tgtEl>
                                          <p:spTgt spid="3">
                                            <p:txEl>
                                              <p:pRg st="3" end="3"/>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barn(inVertical)">
                                      <p:cBhvr>
                                        <p:cTn id="16" dur="500"/>
                                        <p:tgtEl>
                                          <p:spTgt spid="3">
                                            <p:txEl>
                                              <p:pRg st="4" end="4"/>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barn(inVertical)">
                                      <p:cBhvr>
                                        <p:cTn id="19" dur="500"/>
                                        <p:tgtEl>
                                          <p:spTgt spid="3">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arn(inVertical)">
                                      <p:cBhvr>
                                        <p:cTn id="24" dur="500"/>
                                        <p:tgtEl>
                                          <p:spTgt spid="3">
                                            <p:txEl>
                                              <p:pRg st="6" end="6"/>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arn(inVertical)">
                                      <p:cBhvr>
                                        <p:cTn id="27" dur="500"/>
                                        <p:tgtEl>
                                          <p:spTgt spid="3">
                                            <p:txEl>
                                              <p:pRg st="7" end="7"/>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barn(inVertical)">
                                      <p:cBhvr>
                                        <p:cTn id="30" dur="5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 calcmode="lin" valueType="num">
                                      <p:cBhvr additive="base">
                                        <p:cTn id="3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additive="base">
                                        <p:cTn id="3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animEffect transition="in" filter="circle(in)">
                                      <p:cBhvr>
                                        <p:cTn id="45"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49182C5-1322-44D4-91BC-47473B87CC3C}"/>
              </a:ext>
            </a:extLst>
          </p:cNvPr>
          <p:cNvPicPr>
            <a:picLocks noChangeAspect="1"/>
          </p:cNvPicPr>
          <p:nvPr/>
        </p:nvPicPr>
        <p:blipFill>
          <a:blip r:embed="rId2">
            <a:extLst>
              <a:ext uri="{28A0092B-C50C-407E-A947-70E740481C1C}">
                <a14:useLocalDpi xmlns:a14="http://schemas.microsoft.com/office/drawing/2010/main" val="0"/>
              </a:ext>
            </a:extLst>
          </a:blip>
          <a:srcRect t="104" b="104"/>
          <a:stretch/>
        </p:blipFill>
        <p:spPr>
          <a:xfrm>
            <a:off x="-2514600" y="-624348"/>
            <a:ext cx="14760319" cy="8320548"/>
          </a:xfrm>
          <a:prstGeom prst="rect">
            <a:avLst/>
          </a:prstGeom>
          <a:noFill/>
        </p:spPr>
      </p:pic>
      <p:sp>
        <p:nvSpPr>
          <p:cNvPr id="2" name="Date Placeholder 1" hidden="1">
            <a:extLst>
              <a:ext uri="{FF2B5EF4-FFF2-40B4-BE49-F238E27FC236}">
                <a16:creationId xmlns:a16="http://schemas.microsoft.com/office/drawing/2014/main" id="{410732E4-5BBD-4113-A693-2E1503151F0B}"/>
              </a:ext>
            </a:extLst>
          </p:cNvPr>
          <p:cNvSpPr>
            <a:spLocks noGrp="1"/>
          </p:cNvSpPr>
          <p:nvPr>
            <p:ph type="dt" sz="half" idx="10"/>
          </p:nvPr>
        </p:nvSpPr>
        <p:spPr/>
        <p:txBody>
          <a:bodyPr/>
          <a:lstStyle/>
          <a:p>
            <a:pPr>
              <a:spcAft>
                <a:spcPts val="600"/>
              </a:spcAft>
            </a:pPr>
            <a:r>
              <a:rPr lang="en-US"/>
              <a:t>.                                                   NSTAR 26 Sevilla 2026 Sep 7 – 11                           (34)</a:t>
            </a:r>
          </a:p>
        </p:txBody>
      </p:sp>
      <p:sp>
        <p:nvSpPr>
          <p:cNvPr id="3" name="Footer Placeholder 2">
            <a:extLst>
              <a:ext uri="{FF2B5EF4-FFF2-40B4-BE49-F238E27FC236}">
                <a16:creationId xmlns:a16="http://schemas.microsoft.com/office/drawing/2014/main" id="{350C0B3A-C260-4769-AA8B-9E4BBF817C17}"/>
              </a:ext>
            </a:extLst>
          </p:cNvPr>
          <p:cNvSpPr>
            <a:spLocks noGrp="1"/>
          </p:cNvSpPr>
          <p:nvPr>
            <p:ph type="ftr" sz="quarter" idx="11"/>
          </p:nvPr>
        </p:nvSpPr>
        <p:spPr>
          <a:xfrm>
            <a:off x="6705600" y="6580276"/>
            <a:ext cx="5638800" cy="228028"/>
          </a:xfrm>
        </p:spPr>
        <p:txBody>
          <a:bodyPr/>
          <a:lstStyle/>
          <a:p>
            <a:pPr>
              <a:spcAft>
                <a:spcPts val="600"/>
              </a:spcAft>
            </a:pPr>
            <a:r>
              <a:rPr lang="en-US">
                <a:solidFill>
                  <a:schemeClr val="bg1"/>
                </a:solidFill>
              </a:rPr>
              <a:t>Craig Roberts: cdroberts@nju.edu.cn  482 .. 26/09/07 ..."Insights into N Resonances using CSMs"</a:t>
            </a:r>
            <a:endParaRPr lang="en-US" dirty="0">
              <a:solidFill>
                <a:schemeClr val="bg1"/>
              </a:solidFill>
            </a:endParaRPr>
          </a:p>
        </p:txBody>
      </p:sp>
      <p:sp>
        <p:nvSpPr>
          <p:cNvPr id="4" name="Slide Number Placeholder 3" hidden="1">
            <a:extLst>
              <a:ext uri="{FF2B5EF4-FFF2-40B4-BE49-F238E27FC236}">
                <a16:creationId xmlns:a16="http://schemas.microsoft.com/office/drawing/2014/main" id="{B64BA72D-9585-437C-8DE2-CD2B3FDC8A49}"/>
              </a:ext>
            </a:extLst>
          </p:cNvPr>
          <p:cNvSpPr>
            <a:spLocks noGrp="1"/>
          </p:cNvSpPr>
          <p:nvPr>
            <p:ph type="sldNum" sz="quarter" idx="12"/>
          </p:nvPr>
        </p:nvSpPr>
        <p:spPr/>
        <p:txBody>
          <a:bodyPr/>
          <a:lstStyle/>
          <a:p>
            <a:pPr>
              <a:spcAft>
                <a:spcPts val="600"/>
              </a:spcAft>
            </a:pPr>
            <a:fld id="{87034D8C-3CB4-402A-BC46-2AB14C0FE90A}" type="slidenum">
              <a:rPr lang="en-US" smtClean="0"/>
              <a:pPr>
                <a:spcAft>
                  <a:spcPts val="600"/>
                </a:spcAft>
              </a:pPr>
              <a:t>35</a:t>
            </a:fld>
            <a:endParaRPr lang="en-US"/>
          </a:p>
        </p:txBody>
      </p:sp>
      <p:sp>
        <p:nvSpPr>
          <p:cNvPr id="7" name="Subtitle 1">
            <a:extLst>
              <a:ext uri="{FF2B5EF4-FFF2-40B4-BE49-F238E27FC236}">
                <a16:creationId xmlns:a16="http://schemas.microsoft.com/office/drawing/2014/main" id="{49053BDB-9D74-4523-ABF4-4C7DC5E3548F}"/>
              </a:ext>
            </a:extLst>
          </p:cNvPr>
          <p:cNvSpPr txBox="1">
            <a:spLocks/>
          </p:cNvSpPr>
          <p:nvPr/>
        </p:nvSpPr>
        <p:spPr bwMode="auto">
          <a:xfrm>
            <a:off x="4648200" y="2710706"/>
            <a:ext cx="10948441" cy="165043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1F497D"/>
              </a:buClr>
              <a:buFont typeface="Wingdings" pitchFamily="2" charset="2"/>
              <a:buNone/>
              <a:defRPr>
                <a:solidFill>
                  <a:schemeClr val="tx1"/>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1600">
                <a:solidFill>
                  <a:schemeClr val="tx1"/>
                </a:solidFill>
                <a:latin typeface="+mn-lt"/>
              </a:defRPr>
            </a:lvl2pPr>
            <a:lvl3pPr marL="1143000" indent="-228600" algn="l" rtl="0" eaLnBrk="1" fontAlgn="base" hangingPunct="1">
              <a:spcBef>
                <a:spcPct val="20000"/>
              </a:spcBef>
              <a:spcAft>
                <a:spcPct val="0"/>
              </a:spcAft>
              <a:buClr>
                <a:srgbClr val="1F497D"/>
              </a:buClr>
              <a:buChar char="•"/>
              <a:defRPr sz="1400">
                <a:solidFill>
                  <a:schemeClr val="tx1"/>
                </a:solidFill>
                <a:latin typeface="+mn-lt"/>
              </a:defRPr>
            </a:lvl3pPr>
            <a:lvl4pPr marL="1600200" indent="-228600" algn="l" rtl="0" eaLnBrk="1" fontAlgn="base" hangingPunct="1">
              <a:spcBef>
                <a:spcPct val="20000"/>
              </a:spcBef>
              <a:spcAft>
                <a:spcPct val="0"/>
              </a:spcAft>
              <a:buClr>
                <a:srgbClr val="1F497D"/>
              </a:buClr>
              <a:buChar char="–"/>
              <a:defRPr sz="1400">
                <a:solidFill>
                  <a:schemeClr val="tx1"/>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pPr algn="ctr"/>
            <a:r>
              <a:rPr lang="en-US" sz="8800" b="1" dirty="0">
                <a:solidFill>
                  <a:srgbClr val="CC9900"/>
                </a:solidFill>
                <a:latin typeface="Freestyle Script" panose="030804020302050B0404" pitchFamily="66" charset="0"/>
              </a:rPr>
              <a:t>Thankyou</a:t>
            </a:r>
            <a:endParaRPr lang="en-GB" sz="8800" kern="0" dirty="0">
              <a:solidFill>
                <a:srgbClr val="CC9900"/>
              </a:solidFill>
              <a:latin typeface="Freestyle Script" panose="030804020302050B0404" pitchFamily="66" charset="0"/>
            </a:endParaRPr>
          </a:p>
        </p:txBody>
      </p:sp>
      <p:sp>
        <p:nvSpPr>
          <p:cNvPr id="8" name="TextBox 7">
            <a:extLst>
              <a:ext uri="{FF2B5EF4-FFF2-40B4-BE49-F238E27FC236}">
                <a16:creationId xmlns:a16="http://schemas.microsoft.com/office/drawing/2014/main" id="{809F6F65-3EFB-CFCE-403B-560CD6F0DC5A}"/>
              </a:ext>
            </a:extLst>
          </p:cNvPr>
          <p:cNvSpPr txBox="1"/>
          <p:nvPr/>
        </p:nvSpPr>
        <p:spPr>
          <a:xfrm>
            <a:off x="2210841" y="1371600"/>
            <a:ext cx="8229600" cy="1446550"/>
          </a:xfrm>
          <a:prstGeom prst="rect">
            <a:avLst/>
          </a:prstGeom>
          <a:noFill/>
        </p:spPr>
        <p:txBody>
          <a:bodyPr wrap="square" rtlCol="0">
            <a:spAutoFit/>
          </a:bodyPr>
          <a:lstStyle/>
          <a:p>
            <a:r>
              <a:rPr lang="en-AU" sz="4400" i="1" dirty="0">
                <a:ln w="0"/>
                <a:solidFill>
                  <a:schemeClr val="bg2">
                    <a:lumMod val="50000"/>
                  </a:schemeClr>
                </a:solidFill>
                <a:effectLst>
                  <a:outerShdw blurRad="38100" dist="25400" dir="5400000" algn="ctr" rotWithShape="0">
                    <a:srgbClr val="6E747A">
                      <a:alpha val="43000"/>
                    </a:srgbClr>
                  </a:outerShdw>
                </a:effectLst>
              </a:rPr>
              <a:t>There are theories of many things,</a:t>
            </a:r>
          </a:p>
          <a:p>
            <a:r>
              <a:rPr lang="en-AU" sz="4400" i="1" dirty="0">
                <a:ln w="0"/>
                <a:solidFill>
                  <a:schemeClr val="bg2">
                    <a:lumMod val="50000"/>
                  </a:schemeClr>
                </a:solidFill>
                <a:effectLst>
                  <a:outerShdw blurRad="38100" dist="25400" dir="5400000" algn="ctr" rotWithShape="0">
                    <a:srgbClr val="6E747A">
                      <a:alpha val="43000"/>
                    </a:srgbClr>
                  </a:outerShdw>
                </a:effectLst>
              </a:rPr>
              <a:t>But is there a theory of everything?</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8036E2DF-07C9-59CF-5D81-1950486F5C4A}"/>
                  </a:ext>
                </a:extLst>
              </p:cNvPr>
              <p:cNvSpPr/>
              <p:nvPr/>
            </p:nvSpPr>
            <p:spPr bwMode="auto">
              <a:xfrm>
                <a:off x="7524136" y="457200"/>
                <a:ext cx="3657600" cy="946785"/>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14:m>
                  <m:oMathPara xmlns:m="http://schemas.openxmlformats.org/officeDocument/2006/math">
                    <m:oMath>
                      <m:sSub>
                        <m:sSubPr>
                          <m:ctrlPr>
                            <a:rPr lang="en-US" sz="4800" i="0" dirty="0">
                              <a:ln w="0"/>
                              <a:solidFill>
                                <a:schemeClr val="bg2">
                                  <a:lumMod val="50000"/>
                                </a:schemeClr>
                              </a:solidFill>
                              <a:effectLst>
                                <a:outerShdw blurRad="38100" dist="25400" dir="5400000" algn="ctr" rotWithShape="0">
                                  <a:srgbClr val="6E747A">
                                    <a:alpha val="43000"/>
                                  </a:srgbClr>
                                </a:outerShdw>
                              </a:effectLst>
                              <a:latin typeface="Brush Script MT" panose="03060802040406070304" pitchFamily="66" charset="0"/>
                            </a:rPr>
                          </m:ctrlPr>
                        </m:sSubPr>
                        <m:e>
                          <m:r>
                            <m:rPr>
                              <m:nor/>
                            </m:rPr>
                            <a:rPr lang="en-US" sz="4800" i="0" dirty="0">
                              <a:ln w="0"/>
                              <a:solidFill>
                                <a:schemeClr val="bg2">
                                  <a:lumMod val="50000"/>
                                </a:schemeClr>
                              </a:solidFill>
                              <a:effectLst>
                                <a:outerShdw blurRad="38100" dist="25400" dir="5400000" algn="ctr" rotWithShape="0">
                                  <a:srgbClr val="6E747A">
                                    <a:alpha val="43000"/>
                                  </a:srgbClr>
                                </a:outerShdw>
                              </a:effectLst>
                              <a:latin typeface="Brush Script MT" panose="03060802040406070304" pitchFamily="66" charset="0"/>
                            </a:rPr>
                            <m:t>L</m:t>
                          </m:r>
                        </m:e>
                        <m:sub>
                          <m:r>
                            <a:rPr lang="en-GB" sz="4800" i="1" smtClean="0">
                              <a:ln w="0"/>
                              <a:solidFill>
                                <a:schemeClr val="bg2">
                                  <a:lumMod val="50000"/>
                                </a:schemeClr>
                              </a:solidFill>
                              <a:effectLst>
                                <a:outerShdw blurRad="38100" dist="25400" dir="5400000" algn="ctr" rotWithShape="0">
                                  <a:srgbClr val="6E747A">
                                    <a:alpha val="43000"/>
                                  </a:srgbClr>
                                </a:outerShdw>
                              </a:effectLst>
                              <a:latin typeface="Cambria Math" panose="02040503050406030204" pitchFamily="18" charset="0"/>
                            </a:rPr>
                            <m:t>𝑁𝑎𝑡𝑢𝑟𝑒</m:t>
                          </m:r>
                        </m:sub>
                      </m:sSub>
                      <m:r>
                        <a:rPr lang="en-GB" sz="4800" i="1" smtClean="0">
                          <a:ln w="0"/>
                          <a:solidFill>
                            <a:schemeClr val="bg2">
                              <a:lumMod val="50000"/>
                            </a:schemeClr>
                          </a:solidFill>
                          <a:effectLst>
                            <a:outerShdw blurRad="38100" dist="25400" dir="5400000" algn="ctr" rotWithShape="0">
                              <a:srgbClr val="6E747A">
                                <a:alpha val="43000"/>
                              </a:srgbClr>
                            </a:outerShdw>
                          </a:effectLst>
                          <a:latin typeface="Cambria Math" panose="02040503050406030204" pitchFamily="18" charset="0"/>
                        </a:rPr>
                        <m:t>= ?</m:t>
                      </m:r>
                    </m:oMath>
                  </m:oMathPara>
                </a14:m>
                <a:endParaRPr lang="en-US" dirty="0">
                  <a:ln w="0"/>
                  <a:solidFill>
                    <a:schemeClr val="bg2">
                      <a:lumMod val="50000"/>
                    </a:schemeClr>
                  </a:solidFill>
                  <a:effectLst>
                    <a:outerShdw blurRad="38100" dist="25400" dir="5400000" algn="ctr" rotWithShape="0">
                      <a:srgbClr val="6E747A">
                        <a:alpha val="43000"/>
                      </a:srgbClr>
                    </a:outerShdw>
                  </a:effectLst>
                </a:endParaRPr>
              </a:p>
            </p:txBody>
          </p:sp>
        </mc:Choice>
        <mc:Fallback xmlns="">
          <p:sp>
            <p:nvSpPr>
              <p:cNvPr id="5" name="Rectangle 4">
                <a:extLst>
                  <a:ext uri="{FF2B5EF4-FFF2-40B4-BE49-F238E27FC236}">
                    <a16:creationId xmlns:a16="http://schemas.microsoft.com/office/drawing/2014/main" id="{8036E2DF-07C9-59CF-5D81-1950486F5C4A}"/>
                  </a:ext>
                </a:extLst>
              </p:cNvPr>
              <p:cNvSpPr>
                <a:spLocks noRot="1" noChangeAspect="1" noMove="1" noResize="1" noEditPoints="1" noAdjustHandles="1" noChangeArrowheads="1" noChangeShapeType="1" noTextEdit="1"/>
              </p:cNvSpPr>
              <p:nvPr/>
            </p:nvSpPr>
            <p:spPr bwMode="auto">
              <a:xfrm>
                <a:off x="7524136" y="457200"/>
                <a:ext cx="3657600" cy="946785"/>
              </a:xfrm>
              <a:prstGeom prst="rect">
                <a:avLst/>
              </a:prstGeom>
              <a:blipFill>
                <a:blip r:embed="rId3"/>
                <a:stretch>
                  <a:fillRect/>
                </a:stretch>
              </a:blipFill>
              <a:ln w="9525" cap="flat" cmpd="sng" algn="ctr">
                <a:noFill/>
                <a:prstDash val="solid"/>
                <a:round/>
                <a:headEnd type="none" w="med" len="med"/>
                <a:tailEnd type="none" w="med" len="med"/>
              </a:ln>
              <a:effectLst/>
            </p:spPr>
            <p:txBody>
              <a:bodyPr/>
              <a:lstStyle/>
              <a:p>
                <a:r>
                  <a:rPr lang="en-AU">
                    <a:noFill/>
                  </a:rPr>
                  <a:t> </a:t>
                </a:r>
              </a:p>
            </p:txBody>
          </p:sp>
        </mc:Fallback>
      </mc:AlternateContent>
      <p:sp>
        <p:nvSpPr>
          <p:cNvPr id="9" name="TextBox 8">
            <a:extLst>
              <a:ext uri="{FF2B5EF4-FFF2-40B4-BE49-F238E27FC236}">
                <a16:creationId xmlns:a16="http://schemas.microsoft.com/office/drawing/2014/main" id="{A55574EB-886D-CFD4-8103-BE6E337AF0B1}"/>
              </a:ext>
            </a:extLst>
          </p:cNvPr>
          <p:cNvSpPr txBox="1"/>
          <p:nvPr/>
        </p:nvSpPr>
        <p:spPr>
          <a:xfrm>
            <a:off x="190216" y="65782"/>
            <a:ext cx="5905784" cy="1077218"/>
          </a:xfrm>
          <a:prstGeom prst="rect">
            <a:avLst/>
          </a:prstGeom>
          <a:noFill/>
        </p:spPr>
        <p:txBody>
          <a:bodyPr wrap="none" rtlCol="0">
            <a:spAutoFit/>
          </a:bodyPr>
          <a:lstStyle/>
          <a:p>
            <a:r>
              <a:rPr lang="en-US" sz="3200" i="1" dirty="0">
                <a:ln w="0"/>
                <a:solidFill>
                  <a:schemeClr val="accent5">
                    <a:lumMod val="75000"/>
                  </a:schemeClr>
                </a:solidFill>
                <a:effectLst>
                  <a:outerShdw blurRad="38100" dist="25400" dir="5400000" algn="ctr" rotWithShape="0">
                    <a:srgbClr val="6E747A">
                      <a:alpha val="43000"/>
                    </a:srgbClr>
                  </a:outerShdw>
                </a:effectLst>
              </a:rPr>
              <a:t>Can’t build a Theory of Everything </a:t>
            </a:r>
          </a:p>
          <a:p>
            <a:r>
              <a:rPr lang="en-US" sz="3200" i="1" dirty="0">
                <a:ln w="0"/>
                <a:solidFill>
                  <a:schemeClr val="accent5">
                    <a:lumMod val="75000"/>
                  </a:schemeClr>
                </a:solidFill>
                <a:effectLst>
                  <a:outerShdw blurRad="38100" dist="25400" dir="5400000" algn="ctr" rotWithShape="0">
                    <a:srgbClr val="6E747A">
                      <a:alpha val="43000"/>
                    </a:srgbClr>
                  </a:outerShdw>
                </a:effectLst>
              </a:rPr>
              <a:t>before status of QCD is decided</a:t>
            </a:r>
          </a:p>
        </p:txBody>
      </p:sp>
      <p:pic>
        <p:nvPicPr>
          <p:cNvPr id="15" name="Picture 14">
            <a:extLst>
              <a:ext uri="{FF2B5EF4-FFF2-40B4-BE49-F238E27FC236}">
                <a16:creationId xmlns:a16="http://schemas.microsoft.com/office/drawing/2014/main" id="{569EAF25-3D04-023E-9EA3-CD48B72FBE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0441" y="3775250"/>
            <a:ext cx="1711150" cy="1711150"/>
          </a:xfrm>
          <a:prstGeom prst="rect">
            <a:avLst/>
          </a:prstGeom>
        </p:spPr>
      </p:pic>
    </p:spTree>
    <p:extLst>
      <p:ext uri="{BB962C8B-B14F-4D97-AF65-F5344CB8AC3E}">
        <p14:creationId xmlns:p14="http://schemas.microsoft.com/office/powerpoint/2010/main" val="2708508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par>
                                <p:cTn id="26" presetID="6" presetClass="entr" presetSubtype="16"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circle(in)">
                                      <p:cBhvr>
                                        <p:cTn id="28"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53EEC03-9288-5AC5-36BE-B4BC00815E5F}"/>
              </a:ext>
            </a:extLst>
          </p:cNvPr>
          <p:cNvPicPr>
            <a:picLocks noChangeAspect="1"/>
          </p:cNvPicPr>
          <p:nvPr/>
        </p:nvPicPr>
        <p:blipFill>
          <a:blip r:embed="rId2" cstate="print">
            <a:extLst>
              <a:ext uri="{28A0092B-C50C-407E-A947-70E740481C1C}">
                <a14:useLocalDpi xmlns:a14="http://schemas.microsoft.com/office/drawing/2010/main" val="0"/>
              </a:ext>
            </a:extLst>
          </a:blip>
          <a:stretch/>
        </p:blipFill>
        <p:spPr>
          <a:xfrm>
            <a:off x="3066256" y="227013"/>
            <a:ext cx="6059487" cy="6059487"/>
          </a:xfrm>
          <a:prstGeom prst="rect">
            <a:avLst/>
          </a:prstGeom>
          <a:noFill/>
        </p:spPr>
      </p:pic>
      <p:sp>
        <p:nvSpPr>
          <p:cNvPr id="2" name="Date Placeholder 1" hidden="1">
            <a:extLst>
              <a:ext uri="{FF2B5EF4-FFF2-40B4-BE49-F238E27FC236}">
                <a16:creationId xmlns:a16="http://schemas.microsoft.com/office/drawing/2014/main" id="{47175288-C07C-DEBB-5A8B-675D83EC660F}"/>
              </a:ext>
            </a:extLst>
          </p:cNvPr>
          <p:cNvSpPr>
            <a:spLocks noGrp="1"/>
          </p:cNvSpPr>
          <p:nvPr>
            <p:ph type="dt" sz="half" idx="10"/>
          </p:nvPr>
        </p:nvSpPr>
        <p:spPr>
          <a:xfrm>
            <a:off x="7682948" y="6576392"/>
            <a:ext cx="4487026" cy="228600"/>
          </a:xfrm>
        </p:spPr>
        <p:txBody>
          <a:bodyPr/>
          <a:lstStyle/>
          <a:p>
            <a:pPr>
              <a:spcAft>
                <a:spcPts val="600"/>
              </a:spcAft>
            </a:pPr>
            <a:r>
              <a:rPr lang="en-US"/>
              <a:t>.                                                   NSTAR 26 Sevilla 2026 Sep 7 – 11                           (34)</a:t>
            </a:r>
          </a:p>
        </p:txBody>
      </p:sp>
      <p:sp>
        <p:nvSpPr>
          <p:cNvPr id="4" name="Slide Number Placeholder 3" hidden="1">
            <a:extLst>
              <a:ext uri="{FF2B5EF4-FFF2-40B4-BE49-F238E27FC236}">
                <a16:creationId xmlns:a16="http://schemas.microsoft.com/office/drawing/2014/main" id="{D82AE225-E270-42C1-086E-95F0B1042A8D}"/>
              </a:ext>
            </a:extLst>
          </p:cNvPr>
          <p:cNvSpPr>
            <a:spLocks noGrp="1"/>
          </p:cNvSpPr>
          <p:nvPr>
            <p:ph type="sldNum" sz="quarter" idx="12"/>
          </p:nvPr>
        </p:nvSpPr>
        <p:spPr/>
        <p:txBody>
          <a:bodyPr/>
          <a:lstStyle/>
          <a:p>
            <a:pPr>
              <a:spcAft>
                <a:spcPts val="600"/>
              </a:spcAft>
            </a:pPr>
            <a:fld id="{87034D8C-3CB4-402A-BC46-2AB14C0FE90A}" type="slidenum">
              <a:rPr lang="en-US" smtClean="0"/>
              <a:pPr>
                <a:spcAft>
                  <a:spcPts val="600"/>
                </a:spcAft>
              </a:pPr>
              <a:t>36</a:t>
            </a:fld>
            <a:endParaRPr lang="en-US"/>
          </a:p>
        </p:txBody>
      </p:sp>
      <p:sp>
        <p:nvSpPr>
          <p:cNvPr id="3" name="Footer Placeholder 2">
            <a:extLst>
              <a:ext uri="{FF2B5EF4-FFF2-40B4-BE49-F238E27FC236}">
                <a16:creationId xmlns:a16="http://schemas.microsoft.com/office/drawing/2014/main" id="{D894A464-4EB0-CA4B-2FB5-4C29991391E6}"/>
              </a:ext>
            </a:extLst>
          </p:cNvPr>
          <p:cNvSpPr>
            <a:spLocks noGrp="1"/>
          </p:cNvSpPr>
          <p:nvPr>
            <p:ph type="ftr" sz="quarter" idx="11"/>
          </p:nvPr>
        </p:nvSpPr>
        <p:spPr/>
        <p:txBody>
          <a:bodyPr/>
          <a:lstStyle/>
          <a:p>
            <a:pPr>
              <a:spcAft>
                <a:spcPts val="600"/>
              </a:spcAft>
            </a:pPr>
            <a:r>
              <a:rPr lang="en-US"/>
              <a:t>Craig Roberts: cdroberts@nju.edu.cn  482 .. 26/09/07 ..."Insights into N Resonances using CSMs"</a:t>
            </a:r>
          </a:p>
        </p:txBody>
      </p:sp>
    </p:spTree>
    <p:extLst>
      <p:ext uri="{BB962C8B-B14F-4D97-AF65-F5344CB8AC3E}">
        <p14:creationId xmlns:p14="http://schemas.microsoft.com/office/powerpoint/2010/main" val="3815865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0199A-AAF0-4631-8CD2-395E5D3C9604}"/>
              </a:ext>
            </a:extLst>
          </p:cNvPr>
          <p:cNvSpPr>
            <a:spLocks noGrp="1"/>
          </p:cNvSpPr>
          <p:nvPr>
            <p:ph type="title"/>
          </p:nvPr>
        </p:nvSpPr>
        <p:spPr/>
        <p:txBody>
          <a:bodyPr/>
          <a:lstStyle/>
          <a:p>
            <a:pPr algn="ctr"/>
            <a:r>
              <a:rPr lang="en-GB" sz="3600" b="0" i="1" dirty="0">
                <a:ln w="0"/>
                <a:solidFill>
                  <a:schemeClr val="accent1"/>
                </a:solidFill>
                <a:effectLst>
                  <a:outerShdw blurRad="38100" dist="25400" dir="5400000" algn="ctr" rotWithShape="0">
                    <a:srgbClr val="6E747A">
                      <a:alpha val="43000"/>
                    </a:srgbClr>
                  </a:outerShdw>
                </a:effectLst>
              </a:rPr>
              <a:t>Quantum Chromodynamics</a:t>
            </a:r>
            <a:endParaRPr lang="en-US" sz="3600" b="0" i="1" dirty="0">
              <a:ln w="0"/>
              <a:solidFill>
                <a:schemeClr val="accent1"/>
              </a:solidFill>
              <a:effectLst>
                <a:outerShdw blurRad="38100" dist="25400" dir="5400000" algn="ctr" rotWithShape="0">
                  <a:srgbClr val="6E747A">
                    <a:alpha val="43000"/>
                  </a:srgbClr>
                </a:outerShdw>
              </a:effectLst>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03C43E0-7D22-41DD-8F87-6BF712CCD620}"/>
                  </a:ext>
                </a:extLst>
              </p:cNvPr>
              <p:cNvSpPr>
                <a:spLocks noGrp="1"/>
              </p:cNvSpPr>
              <p:nvPr>
                <p:ph idx="1"/>
              </p:nvPr>
            </p:nvSpPr>
            <p:spPr>
              <a:xfrm>
                <a:off x="609600" y="2521226"/>
                <a:ext cx="10972800" cy="1298730"/>
              </a:xfrm>
            </p:spPr>
            <p:txBody>
              <a:bodyPr/>
              <a:lstStyle/>
              <a:p>
                <a:r>
                  <a:rPr lang="en-GB" sz="2400" dirty="0"/>
                  <a:t>One-line Lagrangian – expressed in terms of </a:t>
                </a:r>
              </a:p>
              <a:p>
                <a:pPr marL="0" indent="0">
                  <a:spcBef>
                    <a:spcPts val="0"/>
                  </a:spcBef>
                  <a:buNone/>
                </a:pPr>
                <a:r>
                  <a:rPr lang="en-GB" sz="2400" dirty="0"/>
                  <a:t>      massless gluon (</a:t>
                </a:r>
                <a14:m>
                  <m:oMath xmlns:m="http://schemas.openxmlformats.org/officeDocument/2006/math">
                    <m:sSubSup>
                      <m:sSubSupPr>
                        <m:ctrlPr>
                          <a:rPr lang="en-AU" sz="2400" b="0" i="1" smtClean="0">
                            <a:latin typeface="Cambria Math" panose="02040503050406030204" pitchFamily="18" charset="0"/>
                          </a:rPr>
                        </m:ctrlPr>
                      </m:sSubSupPr>
                      <m:e>
                        <m:r>
                          <a:rPr lang="en-AU" sz="2400" b="0" i="1" smtClean="0">
                            <a:latin typeface="Cambria Math" panose="02040503050406030204" pitchFamily="18" charset="0"/>
                          </a:rPr>
                          <m:t>𝐴</m:t>
                        </m:r>
                      </m:e>
                      <m:sub>
                        <m:r>
                          <a:rPr lang="en-AU" sz="2400" b="0" i="1" smtClean="0">
                            <a:latin typeface="Cambria Math" panose="02040503050406030204" pitchFamily="18" charset="0"/>
                          </a:rPr>
                          <m:t>𝜇</m:t>
                        </m:r>
                      </m:sub>
                      <m:sup>
                        <m:r>
                          <a:rPr lang="en-AU" sz="2400" b="0" i="1" smtClean="0">
                            <a:latin typeface="Cambria Math" panose="02040503050406030204" pitchFamily="18" charset="0"/>
                          </a:rPr>
                          <m:t>𝑎</m:t>
                        </m:r>
                      </m:sup>
                    </m:sSubSup>
                  </m:oMath>
                </a14:m>
                <a:r>
                  <a:rPr lang="en-GB" sz="2400" dirty="0"/>
                  <a:t>) and Higgs-mass quark (</a:t>
                </a:r>
                <a14:m>
                  <m:oMath xmlns:m="http://schemas.openxmlformats.org/officeDocument/2006/math">
                    <m:r>
                      <a:rPr lang="en-AU" sz="2400" b="0" i="1" smtClean="0">
                        <a:latin typeface="Cambria Math" panose="02040503050406030204" pitchFamily="18" charset="0"/>
                      </a:rPr>
                      <m:t>𝜓</m:t>
                    </m:r>
                  </m:oMath>
                </a14:m>
                <a:r>
                  <a:rPr lang="en-GB" sz="2400" dirty="0"/>
                  <a:t>) </a:t>
                </a:r>
                <a:r>
                  <a:rPr lang="en-GB" sz="2400" dirty="0" err="1"/>
                  <a:t>partons</a:t>
                </a:r>
                <a:endParaRPr lang="en-GB" sz="2400" dirty="0"/>
              </a:p>
              <a:p>
                <a:pPr>
                  <a:spcBef>
                    <a:spcPts val="300"/>
                  </a:spcBef>
                </a:pPr>
                <a:r>
                  <a:rPr lang="en-GB" sz="2400" dirty="0"/>
                  <a:t>Which are NOT the degrees-of-freedom measured in detectors</a:t>
                </a:r>
              </a:p>
            </p:txBody>
          </p:sp>
        </mc:Choice>
        <mc:Fallback xmlns="">
          <p:sp>
            <p:nvSpPr>
              <p:cNvPr id="3" name="Content Placeholder 2">
                <a:extLst>
                  <a:ext uri="{FF2B5EF4-FFF2-40B4-BE49-F238E27FC236}">
                    <a16:creationId xmlns:a16="http://schemas.microsoft.com/office/drawing/2014/main" id="{003C43E0-7D22-41DD-8F87-6BF712CCD620}"/>
                  </a:ext>
                </a:extLst>
              </p:cNvPr>
              <p:cNvSpPr>
                <a:spLocks noGrp="1" noRot="1" noChangeAspect="1" noMove="1" noResize="1" noEditPoints="1" noAdjustHandles="1" noChangeArrowheads="1" noChangeShapeType="1" noTextEdit="1"/>
              </p:cNvSpPr>
              <p:nvPr>
                <p:ph idx="1"/>
              </p:nvPr>
            </p:nvSpPr>
            <p:spPr>
              <a:xfrm>
                <a:off x="609600" y="2521226"/>
                <a:ext cx="10972800" cy="1298730"/>
              </a:xfrm>
              <a:blipFill>
                <a:blip r:embed="rId2"/>
                <a:stretch>
                  <a:fillRect l="-722" t="-3756" b="-7512"/>
                </a:stretch>
              </a:blipFill>
            </p:spPr>
            <p:txBody>
              <a:bodyPr/>
              <a:lstStyle/>
              <a:p>
                <a:r>
                  <a:rPr lang="en-AU">
                    <a:noFill/>
                  </a:rPr>
                  <a:t> </a:t>
                </a:r>
              </a:p>
            </p:txBody>
          </p:sp>
        </mc:Fallback>
      </mc:AlternateContent>
      <p:sp>
        <p:nvSpPr>
          <p:cNvPr id="4" name="Date Placeholder 3">
            <a:extLst>
              <a:ext uri="{FF2B5EF4-FFF2-40B4-BE49-F238E27FC236}">
                <a16:creationId xmlns:a16="http://schemas.microsoft.com/office/drawing/2014/main" id="{B526B03F-AADC-48DA-95DC-C1B86C5ADA9F}"/>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DE92DCD6-022C-4D11-9E22-165645ED8D62}"/>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9C628AE9-9621-4A65-92B3-83A0E5857972}"/>
              </a:ext>
            </a:extLst>
          </p:cNvPr>
          <p:cNvSpPr>
            <a:spLocks noGrp="1"/>
          </p:cNvSpPr>
          <p:nvPr>
            <p:ph type="sldNum" sz="quarter" idx="12"/>
          </p:nvPr>
        </p:nvSpPr>
        <p:spPr/>
        <p:txBody>
          <a:bodyPr/>
          <a:lstStyle/>
          <a:p>
            <a:fld id="{87034D8C-3CB4-402A-BC46-2AB14C0FE90A}" type="slidenum">
              <a:rPr lang="en-US" smtClean="0"/>
              <a:pPr/>
              <a:t>37</a:t>
            </a:fld>
            <a:endParaRPr lang="en-US"/>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5F156142-CF87-4D81-B1EA-69DD5856667B}"/>
                  </a:ext>
                </a:extLst>
              </p:cNvPr>
              <p:cNvSpPr/>
              <p:nvPr/>
            </p:nvSpPr>
            <p:spPr>
              <a:xfrm>
                <a:off x="1897864" y="914400"/>
                <a:ext cx="8049684" cy="1600200"/>
              </a:xfrm>
              <a:prstGeom prst="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14:m>
                  <m:oMathPara xmlns:m="http://schemas.openxmlformats.org/officeDocument/2006/math">
                    <m:oMath>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𝐿</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4</m:t>
                          </m:r>
                        </m:den>
                      </m:f>
                      <m:sSubSup>
                        <m:sSub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𝐺</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𝜇𝜈</m:t>
                          </m:r>
                        </m:sub>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𝑎</m:t>
                          </m:r>
                        </m:sup>
                      </m:sSubSup>
                      <m:d>
                        <m:d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e>
                      </m:d>
                      <m:sSubSup>
                        <m:sSub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𝐺</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𝜇𝜈</m:t>
                          </m:r>
                        </m:sub>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𝑎</m:t>
                          </m:r>
                        </m:sup>
                      </m:sSubSup>
                      <m:d>
                        <m:d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𝜓</m:t>
                          </m:r>
                        </m:e>
                      </m:acc>
                      <m:d>
                        <m:dPr>
                          <m:begChr m:val="["/>
                          <m:endChr m:val="]"/>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𝛾</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Cambria Math" panose="02040503050406030204" pitchFamily="18" charset="0"/>
                            </a:rPr>
                            <m:t>⋅</m:t>
                          </m:r>
                          <m:sSub>
                            <m:sSub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Calibri" panose="020F0502020204030204" pitchFamily="34" charset="0"/>
                                </a:rPr>
                              </m:ctrlPr>
                            </m:sSub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Calibri" panose="020F0502020204030204" pitchFamily="34" charset="0"/>
                                </a:rPr>
                                <m:t>𝜕</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Calibri" panose="020F0502020204030204" pitchFamily="34" charset="0"/>
                                </a:rPr>
                                <m:t>𝑥</m:t>
                              </m:r>
                            </m:sub>
                          </m:s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𝑚</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𝑖𝑔</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𝜆</m:t>
                                  </m:r>
                                </m:e>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𝑎</m:t>
                                  </m:r>
                                </m:sup>
                              </m:sSup>
                            </m:num>
                            <m:den>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𝛾</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Cambria Math" panose="02040503050406030204" pitchFamily="18" charset="0"/>
                            </a:rPr>
                            <m:t>⋅</m:t>
                          </m:r>
                          <m:sSup>
                            <m:s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𝐴</m:t>
                              </m:r>
                            </m:e>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𝑎</m:t>
                              </m:r>
                            </m:sup>
                          </m:sSup>
                          <m:d>
                            <m:d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e>
                          </m:d>
                        </m:e>
                      </m:d>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𝜓</m:t>
                      </m:r>
                      <m:d>
                        <m:d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e>
                      </m:d>
                    </m:oMath>
                  </m:oMathPara>
                </a14:m>
                <a:endParaRPr lang="en-US" sz="1600" dirty="0">
                  <a:ln w="0"/>
                  <a:solidFill>
                    <a:schemeClr val="tx1"/>
                  </a:solidFill>
                  <a:effectLst>
                    <a:outerShdw blurRad="38100" dist="19050" dir="2700000" algn="tl" rotWithShape="0">
                      <a:schemeClr val="dk1">
                        <a:alpha val="40000"/>
                      </a:schemeClr>
                    </a:outerShdw>
                  </a:effectLst>
                  <a:ea typeface="Calibri" panose="020F0502020204030204" pitchFamily="34" charset="0"/>
                  <a:cs typeface="Times New Roman" panose="02020603050405020304" pitchFamily="18" charset="0"/>
                </a:endParaRPr>
              </a:p>
              <a:p>
                <a:pPr>
                  <a:lnSpc>
                    <a:spcPct val="107000"/>
                  </a:lnSpc>
                  <a:spcAft>
                    <a:spcPts val="800"/>
                  </a:spcAft>
                </a:pPr>
                <a14:m>
                  <m:oMathPara xmlns:m="http://schemas.openxmlformats.org/officeDocument/2006/math">
                    <m:oMath>
                      <m:sSubSup>
                        <m:sSub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𝐺</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𝜇𝜈</m:t>
                          </m:r>
                        </m:sub>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𝑎</m:t>
                          </m:r>
                        </m:sup>
                      </m:sSubSup>
                      <m:d>
                        <m:d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𝜇</m:t>
                          </m:r>
                        </m:sub>
                      </m:sSub>
                      <m:sSubSup>
                        <m:sSub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𝜈</m:t>
                          </m:r>
                        </m:sub>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𝑎</m:t>
                          </m:r>
                        </m:sup>
                      </m:sSub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𝜈</m:t>
                          </m:r>
                        </m:sub>
                      </m:sSub>
                      <m:sSubSup>
                        <m:sSub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𝜇</m:t>
                          </m:r>
                        </m:sub>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𝑎</m:t>
                          </m:r>
                        </m:sup>
                      </m:sSub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𝑓</m:t>
                          </m:r>
                        </m:e>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𝑎𝑏𝑐</m:t>
                          </m:r>
                        </m:sup>
                      </m:sSup>
                      <m:sSubSup>
                        <m:sSub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𝜇</m:t>
                          </m:r>
                        </m:sub>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𝑏</m:t>
                          </m:r>
                        </m:sup>
                      </m:sSubSup>
                      <m:sSubSup>
                        <m:sSub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𝜈</m:t>
                          </m:r>
                        </m:sub>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𝑐</m:t>
                          </m:r>
                        </m:sup>
                      </m:sSub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en-US" sz="1600" dirty="0">
                  <a:ln w="0"/>
                  <a:solidFill>
                    <a:schemeClr val="tx1"/>
                  </a:solidFill>
                  <a:effectLst>
                    <a:outerShdw blurRad="38100" dist="19050" dir="2700000" algn="tl" rotWithShape="0">
                      <a:schemeClr val="dk1">
                        <a:alpha val="40000"/>
                      </a:schemeClr>
                    </a:outerShdw>
                  </a:effectLst>
                  <a:ea typeface="Calibri" panose="020F0502020204030204" pitchFamily="34" charset="0"/>
                  <a:cs typeface="Times New Roman" panose="02020603050405020304" pitchFamily="18" charset="0"/>
                </a:endParaRPr>
              </a:p>
              <a:p>
                <a:pPr algn="ctr">
                  <a:lnSpc>
                    <a:spcPct val="107000"/>
                  </a:lnSpc>
                  <a:spcAft>
                    <a:spcPts val="800"/>
                  </a:spcAft>
                </a:pPr>
                <a:r>
                  <a:rPr lang="en-US" sz="1100" dirty="0">
                    <a:ln w="0"/>
                    <a:solidFill>
                      <a:schemeClr val="tx1"/>
                    </a:solidFill>
                    <a:effectLst>
                      <a:outerShdw blurRad="38100" dist="19050" dir="2700000" algn="tl" rotWithShape="0">
                        <a:schemeClr val="dk1">
                          <a:alpha val="40000"/>
                        </a:schemeClr>
                      </a:outerShdw>
                    </a:effectLst>
                    <a:ea typeface="Calibri" panose="020F0502020204030204" pitchFamily="34" charset="0"/>
                    <a:cs typeface="Times New Roman" panose="02020603050405020304" pitchFamily="18" charset="0"/>
                  </a:rPr>
                  <a:t> </a:t>
                </a:r>
              </a:p>
            </p:txBody>
          </p:sp>
        </mc:Choice>
        <mc:Fallback xmlns="">
          <p:sp>
            <p:nvSpPr>
              <p:cNvPr id="7" name="Rectangle 6">
                <a:extLst>
                  <a:ext uri="{FF2B5EF4-FFF2-40B4-BE49-F238E27FC236}">
                    <a16:creationId xmlns:a16="http://schemas.microsoft.com/office/drawing/2014/main" id="{5F156142-CF87-4D81-B1EA-69DD5856667B}"/>
                  </a:ext>
                </a:extLst>
              </p:cNvPr>
              <p:cNvSpPr>
                <a:spLocks noRot="1" noChangeAspect="1" noMove="1" noResize="1" noEditPoints="1" noAdjustHandles="1" noChangeArrowheads="1" noChangeShapeType="1" noTextEdit="1"/>
              </p:cNvSpPr>
              <p:nvPr/>
            </p:nvSpPr>
            <p:spPr>
              <a:xfrm>
                <a:off x="1897864" y="914400"/>
                <a:ext cx="8049684" cy="1600200"/>
              </a:xfrm>
              <a:prstGeom prst="rect">
                <a:avLst/>
              </a:prstGeom>
              <a:blipFill>
                <a:blip r:embed="rId3"/>
                <a:stretch>
                  <a:fillRect/>
                </a:stretch>
              </a:blipFill>
              <a:ln>
                <a:solidFill>
                  <a:schemeClr val="bg1"/>
                </a:solidFill>
              </a:ln>
            </p:spPr>
            <p:txBody>
              <a:bodyPr/>
              <a:lstStyle/>
              <a:p>
                <a:r>
                  <a:rPr lang="en-AU">
                    <a:noFill/>
                  </a:rPr>
                  <a:t> </a:t>
                </a:r>
              </a:p>
            </p:txBody>
          </p:sp>
        </mc:Fallback>
      </mc:AlternateContent>
      <p:sp>
        <p:nvSpPr>
          <p:cNvPr id="9" name="Content Placeholder 2">
            <a:extLst>
              <a:ext uri="{FF2B5EF4-FFF2-40B4-BE49-F238E27FC236}">
                <a16:creationId xmlns:a16="http://schemas.microsoft.com/office/drawing/2014/main" id="{7B5EC7D6-0986-49FD-A61A-7F0B0301BBF6}"/>
              </a:ext>
            </a:extLst>
          </p:cNvPr>
          <p:cNvSpPr txBox="1">
            <a:spLocks/>
          </p:cNvSpPr>
          <p:nvPr/>
        </p:nvSpPr>
        <p:spPr bwMode="auto">
          <a:xfrm>
            <a:off x="609600" y="3733800"/>
            <a:ext cx="10972800" cy="129873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F497D"/>
              </a:buClr>
              <a:buFont typeface="Wingdings" pitchFamily="2" charset="2"/>
              <a:buChar char="Ø"/>
              <a:defRPr sz="2200">
                <a:solidFill>
                  <a:schemeClr val="tx2">
                    <a:lumMod val="75000"/>
                  </a:schemeClr>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2000">
                <a:solidFill>
                  <a:schemeClr val="tx2">
                    <a:lumMod val="75000"/>
                  </a:schemeClr>
                </a:solidFill>
                <a:latin typeface="+mn-lt"/>
              </a:defRPr>
            </a:lvl2pPr>
            <a:lvl3pPr marL="1143000" indent="-228600" algn="l" rtl="0" eaLnBrk="1" fontAlgn="base" hangingPunct="1">
              <a:spcBef>
                <a:spcPct val="20000"/>
              </a:spcBef>
              <a:spcAft>
                <a:spcPct val="0"/>
              </a:spcAft>
              <a:buClr>
                <a:srgbClr val="1F497D"/>
              </a:buClr>
              <a:buChar char="•"/>
              <a:defRPr sz="1600">
                <a:solidFill>
                  <a:schemeClr val="tx2">
                    <a:lumMod val="75000"/>
                  </a:schemeClr>
                </a:solidFill>
                <a:latin typeface="+mn-lt"/>
              </a:defRPr>
            </a:lvl3pPr>
            <a:lvl4pPr marL="1600200" indent="-228600" algn="l" rtl="0" eaLnBrk="1" fontAlgn="base" hangingPunct="1">
              <a:spcBef>
                <a:spcPct val="20000"/>
              </a:spcBef>
              <a:spcAft>
                <a:spcPct val="0"/>
              </a:spcAft>
              <a:buClr>
                <a:srgbClr val="1F497D"/>
              </a:buClr>
              <a:buChar char="–"/>
              <a:defRPr sz="1600">
                <a:solidFill>
                  <a:schemeClr val="tx2">
                    <a:lumMod val="75000"/>
                  </a:schemeClr>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600">
                <a:solidFill>
                  <a:schemeClr val="tx2">
                    <a:lumMod val="75000"/>
                  </a:schemeClr>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pPr marL="0" indent="0">
              <a:buNone/>
            </a:pPr>
            <a:r>
              <a:rPr lang="en-GB" sz="2000" i="1" kern="0" dirty="0">
                <a:ln w="0"/>
                <a:solidFill>
                  <a:srgbClr val="008000"/>
                </a:solidFill>
                <a:effectLst>
                  <a:outerShdw blurRad="38100" dist="25400" dir="5400000" algn="ctr" rotWithShape="0">
                    <a:srgbClr val="6E747A">
                      <a:alpha val="43000"/>
                    </a:srgbClr>
                  </a:outerShdw>
                </a:effectLst>
              </a:rPr>
              <a:t>Advantages of the </a:t>
            </a:r>
            <a:r>
              <a:rPr lang="en-GB" sz="2000" i="1" kern="0" dirty="0" err="1">
                <a:ln w="0"/>
                <a:solidFill>
                  <a:srgbClr val="008000"/>
                </a:solidFill>
                <a:effectLst>
                  <a:outerShdw blurRad="38100" dist="25400" dir="5400000" algn="ctr" rotWithShape="0">
                    <a:srgbClr val="6E747A">
                      <a:alpha val="43000"/>
                    </a:srgbClr>
                  </a:outerShdw>
                </a:effectLst>
              </a:rPr>
              <a:t>Color</a:t>
            </a:r>
            <a:r>
              <a:rPr lang="en-GB" sz="2000" i="1" kern="0" dirty="0">
                <a:ln w="0"/>
                <a:solidFill>
                  <a:srgbClr val="008000"/>
                </a:solidFill>
                <a:effectLst>
                  <a:outerShdw blurRad="38100" dist="25400" dir="5400000" algn="ctr" rotWithShape="0">
                    <a:srgbClr val="6E747A">
                      <a:alpha val="43000"/>
                    </a:srgbClr>
                  </a:outerShdw>
                </a:effectLst>
              </a:rPr>
              <a:t> Octet Gluon Picture,  </a:t>
            </a:r>
          </a:p>
          <a:p>
            <a:pPr marL="0" indent="0">
              <a:spcBef>
                <a:spcPts val="0"/>
              </a:spcBef>
              <a:buNone/>
            </a:pPr>
            <a:r>
              <a:rPr lang="en-GB" sz="2000" i="1" kern="0" dirty="0">
                <a:ln w="0"/>
                <a:solidFill>
                  <a:srgbClr val="008000"/>
                </a:solidFill>
                <a:effectLst>
                  <a:outerShdw blurRad="38100" dist="25400" dir="5400000" algn="ctr" rotWithShape="0">
                    <a:srgbClr val="6E747A">
                      <a:alpha val="43000"/>
                    </a:srgbClr>
                  </a:outerShdw>
                </a:effectLst>
              </a:rPr>
              <a:t>H. </a:t>
            </a:r>
            <a:r>
              <a:rPr lang="en-GB" sz="2000" i="1" kern="0" dirty="0" err="1">
                <a:ln w="0"/>
                <a:solidFill>
                  <a:srgbClr val="008000"/>
                </a:solidFill>
                <a:effectLst>
                  <a:outerShdw blurRad="38100" dist="25400" dir="5400000" algn="ctr" rotWithShape="0">
                    <a:srgbClr val="6E747A">
                      <a:alpha val="43000"/>
                    </a:srgbClr>
                  </a:outerShdw>
                </a:effectLst>
              </a:rPr>
              <a:t>Fritzsch</a:t>
            </a:r>
            <a:r>
              <a:rPr lang="en-GB" sz="2000" i="1" kern="0" dirty="0">
                <a:ln w="0"/>
                <a:solidFill>
                  <a:srgbClr val="008000"/>
                </a:solidFill>
                <a:effectLst>
                  <a:outerShdw blurRad="38100" dist="25400" dir="5400000" algn="ctr" rotWithShape="0">
                    <a:srgbClr val="6E747A">
                      <a:alpha val="43000"/>
                    </a:srgbClr>
                  </a:outerShdw>
                </a:effectLst>
              </a:rPr>
              <a:t>, Murray Gell-Mann, H. Leutwyler, Phys. Lett. B 47 (1973) 365-368</a:t>
            </a:r>
            <a:endParaRPr lang="en-GB" sz="2800" i="1" kern="0" dirty="0">
              <a:ln w="0"/>
              <a:solidFill>
                <a:srgbClr val="008000"/>
              </a:solidFill>
              <a:effectLst>
                <a:outerShdw blurRad="38100" dist="25400" dir="5400000" algn="ctr" rotWithShape="0">
                  <a:srgbClr val="6E747A">
                    <a:alpha val="43000"/>
                  </a:srgbClr>
                </a:outerShdw>
              </a:effectLst>
            </a:endParaRPr>
          </a:p>
          <a:p>
            <a:r>
              <a:rPr lang="en-US" sz="2400" kern="0" dirty="0"/>
              <a:t>“</a:t>
            </a:r>
            <a:r>
              <a:rPr lang="en-US" sz="2400" i="1" kern="0" dirty="0"/>
              <a:t>The quarks come in three "colors," but all physical states and interactions are supposed to be singlets with respect to the SU(3) of color. Thus, we do not accept theories in which quarks are real, observable particles; nor do we allow any scheme in which the color non-singlet degrees of freedom can be excited</a:t>
            </a:r>
            <a:r>
              <a:rPr lang="en-US" sz="2400" kern="0" dirty="0"/>
              <a:t>.”</a:t>
            </a:r>
          </a:p>
          <a:p>
            <a:endParaRPr lang="en-GB" sz="2400" kern="0" dirty="0"/>
          </a:p>
        </p:txBody>
      </p:sp>
      <p:sp>
        <p:nvSpPr>
          <p:cNvPr id="8" name="TextBox 7">
            <a:extLst>
              <a:ext uri="{FF2B5EF4-FFF2-40B4-BE49-F238E27FC236}">
                <a16:creationId xmlns:a16="http://schemas.microsoft.com/office/drawing/2014/main" id="{B8DC02B7-5FC0-BE30-BD1D-FEB5A179F307}"/>
              </a:ext>
            </a:extLst>
          </p:cNvPr>
          <p:cNvSpPr txBox="1"/>
          <p:nvPr/>
        </p:nvSpPr>
        <p:spPr>
          <a:xfrm>
            <a:off x="7960369" y="2590800"/>
            <a:ext cx="3974358" cy="461665"/>
          </a:xfrm>
          <a:prstGeom prst="rect">
            <a:avLst/>
          </a:prstGeom>
          <a:noFill/>
        </p:spPr>
        <p:txBody>
          <a:bodyPr wrap="none" rtlCol="0">
            <a:spAutoFit/>
          </a:bodyPr>
          <a:lstStyle/>
          <a:p>
            <a:r>
              <a:rPr lang="en-AU" sz="2400" i="1" dirty="0">
                <a:ln w="0"/>
                <a:solidFill>
                  <a:srgbClr val="FF0000"/>
                </a:solidFill>
                <a:effectLst>
                  <a:outerShdw blurRad="38100" dist="25400" dir="5400000" algn="ctr" rotWithShape="0">
                    <a:srgbClr val="6E747A">
                      <a:alpha val="43000"/>
                    </a:srgbClr>
                  </a:outerShdw>
                </a:effectLst>
              </a:rPr>
              <a:t>Gluon and Quark Confinement</a:t>
            </a:r>
          </a:p>
        </p:txBody>
      </p:sp>
      <p:cxnSp>
        <p:nvCxnSpPr>
          <p:cNvPr id="10" name="Straight Arrow Connector 9">
            <a:extLst>
              <a:ext uri="{FF2B5EF4-FFF2-40B4-BE49-F238E27FC236}">
                <a16:creationId xmlns:a16="http://schemas.microsoft.com/office/drawing/2014/main" id="{9D60A434-3A61-BFB5-325D-F56BAD3021A5}"/>
              </a:ext>
            </a:extLst>
          </p:cNvPr>
          <p:cNvCxnSpPr>
            <a:cxnSpLocks/>
          </p:cNvCxnSpPr>
          <p:nvPr/>
        </p:nvCxnSpPr>
        <p:spPr bwMode="auto">
          <a:xfrm flipV="1">
            <a:off x="1312986" y="1524000"/>
            <a:ext cx="2438400" cy="546649"/>
          </a:xfrm>
          <a:prstGeom prst="straightConnector1">
            <a:avLst/>
          </a:prstGeom>
          <a:noFill/>
          <a:ln w="19050" cap="flat" cmpd="sng" algn="ctr">
            <a:solidFill>
              <a:schemeClr val="accent3">
                <a:lumMod val="75000"/>
              </a:schemeClr>
            </a:solidFill>
            <a:prstDash val="solid"/>
            <a:round/>
            <a:headEnd type="none" w="med" len="med"/>
            <a:tailEnd type="triangle"/>
          </a:ln>
          <a:effectLst/>
        </p:spPr>
      </p:cxnSp>
      <p:cxnSp>
        <p:nvCxnSpPr>
          <p:cNvPr id="11" name="Straight Arrow Connector 10">
            <a:extLst>
              <a:ext uri="{FF2B5EF4-FFF2-40B4-BE49-F238E27FC236}">
                <a16:creationId xmlns:a16="http://schemas.microsoft.com/office/drawing/2014/main" id="{94711B55-2776-EE42-E3F3-99558301C42D}"/>
              </a:ext>
            </a:extLst>
          </p:cNvPr>
          <p:cNvCxnSpPr>
            <a:cxnSpLocks/>
          </p:cNvCxnSpPr>
          <p:nvPr/>
        </p:nvCxnSpPr>
        <p:spPr bwMode="auto">
          <a:xfrm>
            <a:off x="1312986" y="2070649"/>
            <a:ext cx="1371600" cy="0"/>
          </a:xfrm>
          <a:prstGeom prst="straightConnector1">
            <a:avLst/>
          </a:prstGeom>
          <a:noFill/>
          <a:ln w="19050" cap="flat" cmpd="sng" algn="ctr">
            <a:solidFill>
              <a:schemeClr val="accent3">
                <a:lumMod val="75000"/>
              </a:schemeClr>
            </a:solidFill>
            <a:prstDash val="solid"/>
            <a:round/>
            <a:headEnd type="none" w="med" len="med"/>
            <a:tailEnd type="triangle"/>
          </a:ln>
          <a:effectLst/>
        </p:spPr>
      </p:cxnSp>
      <p:sp>
        <p:nvSpPr>
          <p:cNvPr id="12" name="TextBox 11">
            <a:extLst>
              <a:ext uri="{FF2B5EF4-FFF2-40B4-BE49-F238E27FC236}">
                <a16:creationId xmlns:a16="http://schemas.microsoft.com/office/drawing/2014/main" id="{CDCD5C00-ED3E-C3DA-B642-F8867227933D}"/>
              </a:ext>
            </a:extLst>
          </p:cNvPr>
          <p:cNvSpPr txBox="1"/>
          <p:nvPr/>
        </p:nvSpPr>
        <p:spPr>
          <a:xfrm>
            <a:off x="169986" y="1578790"/>
            <a:ext cx="1545616" cy="646331"/>
          </a:xfrm>
          <a:prstGeom prst="rect">
            <a:avLst/>
          </a:prstGeom>
          <a:noFill/>
        </p:spPr>
        <p:txBody>
          <a:bodyPr wrap="none" rtlCol="0">
            <a:spAutoFit/>
          </a:bodyPr>
          <a:lstStyle/>
          <a:p>
            <a:r>
              <a:rPr lang="en-AU" dirty="0"/>
              <a:t>No mass term </a:t>
            </a:r>
          </a:p>
          <a:p>
            <a:r>
              <a:rPr lang="en-AU" dirty="0"/>
              <a:t>for gluons</a:t>
            </a:r>
          </a:p>
        </p:txBody>
      </p:sp>
      <p:cxnSp>
        <p:nvCxnSpPr>
          <p:cNvPr id="13" name="Straight Arrow Connector 12">
            <a:extLst>
              <a:ext uri="{FF2B5EF4-FFF2-40B4-BE49-F238E27FC236}">
                <a16:creationId xmlns:a16="http://schemas.microsoft.com/office/drawing/2014/main" id="{37160359-90EC-7413-EAA4-3260D9D7E309}"/>
              </a:ext>
            </a:extLst>
          </p:cNvPr>
          <p:cNvCxnSpPr>
            <a:cxnSpLocks/>
          </p:cNvCxnSpPr>
          <p:nvPr/>
        </p:nvCxnSpPr>
        <p:spPr bwMode="auto">
          <a:xfrm flipH="1">
            <a:off x="6740442" y="769098"/>
            <a:ext cx="3137371" cy="639763"/>
          </a:xfrm>
          <a:prstGeom prst="straightConnector1">
            <a:avLst/>
          </a:prstGeom>
          <a:noFill/>
          <a:ln w="19050" cap="flat" cmpd="sng" algn="ctr">
            <a:solidFill>
              <a:schemeClr val="accent3">
                <a:lumMod val="75000"/>
              </a:schemeClr>
            </a:solidFill>
            <a:prstDash val="solid"/>
            <a:round/>
            <a:headEnd type="none" w="med" len="med"/>
            <a:tailEnd type="triangle"/>
          </a:ln>
          <a:effectLst/>
        </p:spPr>
      </p:cxnSp>
      <p:sp>
        <p:nvSpPr>
          <p:cNvPr id="14" name="TextBox 13">
            <a:extLst>
              <a:ext uri="{FF2B5EF4-FFF2-40B4-BE49-F238E27FC236}">
                <a16:creationId xmlns:a16="http://schemas.microsoft.com/office/drawing/2014/main" id="{C1694F80-60EE-0F98-1D8C-4D0851B570D8}"/>
              </a:ext>
            </a:extLst>
          </p:cNvPr>
          <p:cNvSpPr txBox="1"/>
          <p:nvPr/>
        </p:nvSpPr>
        <p:spPr>
          <a:xfrm>
            <a:off x="9877813" y="52758"/>
            <a:ext cx="1997663" cy="1200329"/>
          </a:xfrm>
          <a:prstGeom prst="rect">
            <a:avLst/>
          </a:prstGeom>
          <a:noFill/>
        </p:spPr>
        <p:txBody>
          <a:bodyPr wrap="none" rtlCol="0">
            <a:spAutoFit/>
          </a:bodyPr>
          <a:lstStyle/>
          <a:p>
            <a:r>
              <a:rPr lang="en-AU" dirty="0"/>
              <a:t>Current mass</a:t>
            </a:r>
          </a:p>
          <a:p>
            <a:r>
              <a:rPr lang="en-AU" dirty="0"/>
              <a:t>generated by </a:t>
            </a:r>
          </a:p>
          <a:p>
            <a:r>
              <a:rPr lang="en-AU" dirty="0"/>
              <a:t>Higgs boson </a:t>
            </a:r>
          </a:p>
          <a:p>
            <a:r>
              <a:rPr lang="en-AU" dirty="0"/>
              <a:t>couplings into QCD</a:t>
            </a:r>
          </a:p>
        </p:txBody>
      </p:sp>
    </p:spTree>
    <p:extLst>
      <p:ext uri="{BB962C8B-B14F-4D97-AF65-F5344CB8AC3E}">
        <p14:creationId xmlns:p14="http://schemas.microsoft.com/office/powerpoint/2010/main" val="1908821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par>
                                <p:cTn id="8" presetID="15"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 calcmode="lin" valueType="num">
                                      <p:cBhvr>
                                        <p:cTn id="12"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3"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ircle(in)">
                                      <p:cBhvr>
                                        <p:cTn id="18" dur="1100"/>
                                        <p:tgtEl>
                                          <p:spTgt spid="10"/>
                                        </p:tgtEl>
                                      </p:cBhvr>
                                    </p:animEffect>
                                  </p:childTnLst>
                                </p:cTn>
                              </p:par>
                              <p:par>
                                <p:cTn id="19" presetID="6" presetClass="entr" presetSubtype="16"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circle(in)">
                                      <p:cBhvr>
                                        <p:cTn id="21" dur="1200"/>
                                        <p:tgtEl>
                                          <p:spTgt spid="11"/>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circle(in)">
                                      <p:cBhvr>
                                        <p:cTn id="24" dur="10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circle(in)">
                                      <p:cBhvr>
                                        <p:cTn id="29" dur="1100"/>
                                        <p:tgtEl>
                                          <p:spTgt spid="14"/>
                                        </p:tgtEl>
                                      </p:cBhvr>
                                    </p:animEffect>
                                  </p:childTnLst>
                                </p:cTn>
                              </p:par>
                              <p:par>
                                <p:cTn id="30" presetID="6"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circle(in)">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P spid="12" grpId="0"/>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B5239-A62A-1F3E-5D6E-06E4754184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9A8FF1-5BCB-65A0-A156-97C1D2994DD8}"/>
              </a:ext>
            </a:extLst>
          </p:cNvPr>
          <p:cNvSpPr>
            <a:spLocks noGrp="1"/>
          </p:cNvSpPr>
          <p:nvPr>
            <p:ph type="title"/>
          </p:nvPr>
        </p:nvSpPr>
        <p:spPr/>
        <p:txBody>
          <a:bodyPr/>
          <a:lstStyle/>
          <a:p>
            <a:pPr algn="ctr"/>
            <a:r>
              <a:rPr lang="en-GB" sz="3600" b="0" i="1" dirty="0">
                <a:ln w="0"/>
                <a:solidFill>
                  <a:schemeClr val="accent1"/>
                </a:solidFill>
                <a:effectLst>
                  <a:outerShdw blurRad="38100" dist="25400" dir="5400000" algn="ctr" rotWithShape="0">
                    <a:srgbClr val="6E747A">
                      <a:alpha val="43000"/>
                    </a:srgbClr>
                  </a:outerShdw>
                </a:effectLst>
              </a:rPr>
              <a:t>Quantum Chromodynamics</a:t>
            </a:r>
            <a:endParaRPr lang="en-US" sz="3600" b="0" i="1" dirty="0">
              <a:ln w="0"/>
              <a:solidFill>
                <a:schemeClr val="accent1"/>
              </a:solidFill>
              <a:effectLst>
                <a:outerShdw blurRad="38100" dist="25400" dir="5400000" algn="ctr" rotWithShape="0">
                  <a:srgbClr val="6E747A">
                    <a:alpha val="43000"/>
                  </a:srgbClr>
                </a:outerShdw>
              </a:effectLst>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8F19498-7067-A628-F5B7-3136FD398CAF}"/>
                  </a:ext>
                </a:extLst>
              </p:cNvPr>
              <p:cNvSpPr>
                <a:spLocks noGrp="1"/>
              </p:cNvSpPr>
              <p:nvPr>
                <p:ph idx="1"/>
              </p:nvPr>
            </p:nvSpPr>
            <p:spPr>
              <a:xfrm>
                <a:off x="609600" y="2521226"/>
                <a:ext cx="10972800" cy="1298730"/>
              </a:xfrm>
            </p:spPr>
            <p:txBody>
              <a:bodyPr/>
              <a:lstStyle/>
              <a:p>
                <a:r>
                  <a:rPr lang="en-GB" sz="2400" dirty="0"/>
                  <a:t>One-line Lagrangian – expressed in terms of </a:t>
                </a:r>
              </a:p>
              <a:p>
                <a:pPr marL="0" indent="0">
                  <a:spcBef>
                    <a:spcPts val="0"/>
                  </a:spcBef>
                  <a:buNone/>
                </a:pPr>
                <a:r>
                  <a:rPr lang="en-GB" sz="2400" dirty="0"/>
                  <a:t>      massless gluon (</a:t>
                </a:r>
                <a14:m>
                  <m:oMath xmlns:m="http://schemas.openxmlformats.org/officeDocument/2006/math">
                    <m:sSubSup>
                      <m:sSubSupPr>
                        <m:ctrlPr>
                          <a:rPr lang="en-AU" sz="2400" b="0" i="1" smtClean="0">
                            <a:latin typeface="Cambria Math" panose="02040503050406030204" pitchFamily="18" charset="0"/>
                          </a:rPr>
                        </m:ctrlPr>
                      </m:sSubSupPr>
                      <m:e>
                        <m:r>
                          <a:rPr lang="en-AU" sz="2400" b="0" i="1" smtClean="0">
                            <a:latin typeface="Cambria Math" panose="02040503050406030204" pitchFamily="18" charset="0"/>
                          </a:rPr>
                          <m:t>𝐴</m:t>
                        </m:r>
                      </m:e>
                      <m:sub>
                        <m:r>
                          <a:rPr lang="en-AU" sz="2400" b="0" i="1" smtClean="0">
                            <a:latin typeface="Cambria Math" panose="02040503050406030204" pitchFamily="18" charset="0"/>
                          </a:rPr>
                          <m:t>𝜇</m:t>
                        </m:r>
                      </m:sub>
                      <m:sup>
                        <m:r>
                          <a:rPr lang="en-AU" sz="2400" b="0" i="1" smtClean="0">
                            <a:latin typeface="Cambria Math" panose="02040503050406030204" pitchFamily="18" charset="0"/>
                          </a:rPr>
                          <m:t>𝑎</m:t>
                        </m:r>
                      </m:sup>
                    </m:sSubSup>
                  </m:oMath>
                </a14:m>
                <a:r>
                  <a:rPr lang="en-GB" sz="2400" dirty="0"/>
                  <a:t>) and Higgs-mass quark (</a:t>
                </a:r>
                <a14:m>
                  <m:oMath xmlns:m="http://schemas.openxmlformats.org/officeDocument/2006/math">
                    <m:r>
                      <a:rPr lang="en-AU" sz="2400" b="0" i="1" smtClean="0">
                        <a:latin typeface="Cambria Math" panose="02040503050406030204" pitchFamily="18" charset="0"/>
                      </a:rPr>
                      <m:t>𝜓</m:t>
                    </m:r>
                  </m:oMath>
                </a14:m>
                <a:r>
                  <a:rPr lang="en-GB" sz="2400" dirty="0"/>
                  <a:t>) </a:t>
                </a:r>
                <a:r>
                  <a:rPr lang="en-GB" sz="2400" dirty="0" err="1"/>
                  <a:t>partons</a:t>
                </a:r>
                <a:endParaRPr lang="en-GB" sz="2400" dirty="0"/>
              </a:p>
              <a:p>
                <a:pPr>
                  <a:spcBef>
                    <a:spcPts val="300"/>
                  </a:spcBef>
                </a:pPr>
                <a:r>
                  <a:rPr lang="en-GB" sz="2400" dirty="0"/>
                  <a:t>Which are NOT the degrees-of-freedom measured in detectors</a:t>
                </a:r>
              </a:p>
            </p:txBody>
          </p:sp>
        </mc:Choice>
        <mc:Fallback xmlns="">
          <p:sp>
            <p:nvSpPr>
              <p:cNvPr id="3" name="Content Placeholder 2">
                <a:extLst>
                  <a:ext uri="{FF2B5EF4-FFF2-40B4-BE49-F238E27FC236}">
                    <a16:creationId xmlns:a16="http://schemas.microsoft.com/office/drawing/2014/main" id="{B8F19498-7067-A628-F5B7-3136FD398CAF}"/>
                  </a:ext>
                </a:extLst>
              </p:cNvPr>
              <p:cNvSpPr>
                <a:spLocks noGrp="1" noRot="1" noChangeAspect="1" noMove="1" noResize="1" noEditPoints="1" noAdjustHandles="1" noChangeArrowheads="1" noChangeShapeType="1" noTextEdit="1"/>
              </p:cNvSpPr>
              <p:nvPr>
                <p:ph idx="1"/>
              </p:nvPr>
            </p:nvSpPr>
            <p:spPr>
              <a:xfrm>
                <a:off x="609600" y="2521226"/>
                <a:ext cx="10972800" cy="1298730"/>
              </a:xfrm>
              <a:blipFill>
                <a:blip r:embed="rId2"/>
                <a:stretch>
                  <a:fillRect l="-833" t="-3756" b="-7512"/>
                </a:stretch>
              </a:blipFill>
            </p:spPr>
            <p:txBody>
              <a:bodyPr/>
              <a:lstStyle/>
              <a:p>
                <a:r>
                  <a:rPr lang="en-AU">
                    <a:noFill/>
                  </a:rPr>
                  <a:t> </a:t>
                </a:r>
              </a:p>
            </p:txBody>
          </p:sp>
        </mc:Fallback>
      </mc:AlternateContent>
      <p:sp>
        <p:nvSpPr>
          <p:cNvPr id="4" name="Date Placeholder 3">
            <a:extLst>
              <a:ext uri="{FF2B5EF4-FFF2-40B4-BE49-F238E27FC236}">
                <a16:creationId xmlns:a16="http://schemas.microsoft.com/office/drawing/2014/main" id="{8E3BA1B0-5BFF-1A58-7DF3-0DF235717A0A}"/>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262B0E0C-F208-E8BC-2192-4B9077C7FC83}"/>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7B1D7566-D734-D7C8-A72D-FCB34E2CEE89}"/>
              </a:ext>
            </a:extLst>
          </p:cNvPr>
          <p:cNvSpPr>
            <a:spLocks noGrp="1"/>
          </p:cNvSpPr>
          <p:nvPr>
            <p:ph type="sldNum" sz="quarter" idx="12"/>
          </p:nvPr>
        </p:nvSpPr>
        <p:spPr/>
        <p:txBody>
          <a:bodyPr/>
          <a:lstStyle/>
          <a:p>
            <a:fld id="{87034D8C-3CB4-402A-BC46-2AB14C0FE90A}" type="slidenum">
              <a:rPr lang="en-US" smtClean="0"/>
              <a:pPr/>
              <a:t>38</a:t>
            </a:fld>
            <a:endParaRPr lang="en-US"/>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5AD51E44-18ED-546F-8333-0A02C304720B}"/>
                  </a:ext>
                </a:extLst>
              </p:cNvPr>
              <p:cNvSpPr/>
              <p:nvPr/>
            </p:nvSpPr>
            <p:spPr>
              <a:xfrm>
                <a:off x="1897864" y="914400"/>
                <a:ext cx="8049684" cy="1600200"/>
              </a:xfrm>
              <a:prstGeom prst="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14:m>
                  <m:oMathPara xmlns:m="http://schemas.openxmlformats.org/officeDocument/2006/math">
                    <m:oMath>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𝐿</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4</m:t>
                          </m:r>
                        </m:den>
                      </m:f>
                      <m:sSubSup>
                        <m:sSub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𝐺</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𝜇𝜈</m:t>
                          </m:r>
                        </m:sub>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𝑎</m:t>
                          </m:r>
                        </m:sup>
                      </m:sSubSup>
                      <m:d>
                        <m:d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e>
                      </m:d>
                      <m:sSubSup>
                        <m:sSub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𝐺</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𝜇𝜈</m:t>
                          </m:r>
                        </m:sub>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𝑎</m:t>
                          </m:r>
                        </m:sup>
                      </m:sSubSup>
                      <m:d>
                        <m:d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𝜓</m:t>
                          </m:r>
                        </m:e>
                      </m:acc>
                      <m:d>
                        <m:dPr>
                          <m:begChr m:val="["/>
                          <m:endChr m:val="]"/>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𝛾</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Cambria Math" panose="02040503050406030204" pitchFamily="18" charset="0"/>
                            </a:rPr>
                            <m:t>⋅</m:t>
                          </m:r>
                          <m:sSub>
                            <m:sSub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Calibri" panose="020F0502020204030204" pitchFamily="34" charset="0"/>
                                </a:rPr>
                              </m:ctrlPr>
                            </m:sSub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Calibri" panose="020F0502020204030204" pitchFamily="34" charset="0"/>
                                </a:rPr>
                                <m:t>𝜕</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Calibri" panose="020F0502020204030204" pitchFamily="34" charset="0"/>
                                </a:rPr>
                                <m:t>𝑥</m:t>
                              </m:r>
                            </m:sub>
                          </m:s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𝑚</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𝑖𝑔</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𝜆</m:t>
                                  </m:r>
                                </m:e>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𝑎</m:t>
                                  </m:r>
                                </m:sup>
                              </m:sSup>
                            </m:num>
                            <m:den>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𝛾</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Cambria Math" panose="02040503050406030204" pitchFamily="18" charset="0"/>
                            </a:rPr>
                            <m:t>⋅</m:t>
                          </m:r>
                          <m:sSup>
                            <m:s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𝐴</m:t>
                              </m:r>
                            </m:e>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𝑎</m:t>
                              </m:r>
                            </m:sup>
                          </m:sSup>
                          <m:d>
                            <m:d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e>
                          </m:d>
                        </m:e>
                      </m:d>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𝜓</m:t>
                      </m:r>
                      <m:d>
                        <m:d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e>
                      </m:d>
                    </m:oMath>
                  </m:oMathPara>
                </a14:m>
                <a:endParaRPr lang="en-US" sz="1600" dirty="0">
                  <a:ln w="0"/>
                  <a:solidFill>
                    <a:schemeClr val="tx1"/>
                  </a:solidFill>
                  <a:effectLst>
                    <a:outerShdw blurRad="38100" dist="19050" dir="2700000" algn="tl" rotWithShape="0">
                      <a:schemeClr val="dk1">
                        <a:alpha val="40000"/>
                      </a:schemeClr>
                    </a:outerShdw>
                  </a:effectLst>
                  <a:ea typeface="Calibri" panose="020F0502020204030204" pitchFamily="34" charset="0"/>
                  <a:cs typeface="Times New Roman" panose="02020603050405020304" pitchFamily="18" charset="0"/>
                </a:endParaRPr>
              </a:p>
              <a:p>
                <a:pPr>
                  <a:lnSpc>
                    <a:spcPct val="107000"/>
                  </a:lnSpc>
                  <a:spcAft>
                    <a:spcPts val="800"/>
                  </a:spcAft>
                </a:pPr>
                <a14:m>
                  <m:oMathPara xmlns:m="http://schemas.openxmlformats.org/officeDocument/2006/math">
                    <m:oMath>
                      <m:sSubSup>
                        <m:sSub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𝐺</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𝜇𝜈</m:t>
                          </m:r>
                        </m:sub>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𝑎</m:t>
                          </m:r>
                        </m:sup>
                      </m:sSubSup>
                      <m:d>
                        <m:d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𝜇</m:t>
                          </m:r>
                        </m:sub>
                      </m:sSub>
                      <m:sSubSup>
                        <m:sSub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𝜈</m:t>
                          </m:r>
                        </m:sub>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𝑎</m:t>
                          </m:r>
                        </m:sup>
                      </m:sSub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𝜈</m:t>
                          </m:r>
                        </m:sub>
                      </m:sSub>
                      <m:sSubSup>
                        <m:sSub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𝜇</m:t>
                          </m:r>
                        </m:sub>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𝑎</m:t>
                          </m:r>
                        </m:sup>
                      </m:sSub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𝑓</m:t>
                          </m:r>
                        </m:e>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𝑎𝑏𝑐</m:t>
                          </m:r>
                        </m:sup>
                      </m:sSup>
                      <m:sSubSup>
                        <m:sSub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𝜇</m:t>
                          </m:r>
                        </m:sub>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𝑏</m:t>
                          </m:r>
                        </m:sup>
                      </m:sSubSup>
                      <m:sSubSup>
                        <m:sSubSupPr>
                          <m:ctrlP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𝜈</m:t>
                          </m:r>
                        </m:sub>
                        <m: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𝑐</m:t>
                          </m:r>
                        </m:sup>
                      </m:sSubSup>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2400" i="1">
                          <a:ln w="0"/>
                          <a:solidFill>
                            <a:schemeClr val="tx1"/>
                          </a:solidFill>
                          <a:effectLst>
                            <a:outerShdw blurRad="38100" dist="19050" dir="2700000" algn="tl" rotWithShape="0">
                              <a:schemeClr val="dk1">
                                <a:alpha val="40000"/>
                              </a:schemeClr>
                            </a:outerShdw>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en-US" sz="1600" dirty="0">
                  <a:ln w="0"/>
                  <a:solidFill>
                    <a:schemeClr val="tx1"/>
                  </a:solidFill>
                  <a:effectLst>
                    <a:outerShdw blurRad="38100" dist="19050" dir="2700000" algn="tl" rotWithShape="0">
                      <a:schemeClr val="dk1">
                        <a:alpha val="40000"/>
                      </a:schemeClr>
                    </a:outerShdw>
                  </a:effectLst>
                  <a:ea typeface="Calibri" panose="020F0502020204030204" pitchFamily="34" charset="0"/>
                  <a:cs typeface="Times New Roman" panose="02020603050405020304" pitchFamily="18" charset="0"/>
                </a:endParaRPr>
              </a:p>
              <a:p>
                <a:pPr algn="ctr">
                  <a:lnSpc>
                    <a:spcPct val="107000"/>
                  </a:lnSpc>
                  <a:spcAft>
                    <a:spcPts val="800"/>
                  </a:spcAft>
                </a:pPr>
                <a:r>
                  <a:rPr lang="en-US" sz="1100" dirty="0">
                    <a:ln w="0"/>
                    <a:solidFill>
                      <a:schemeClr val="tx1"/>
                    </a:solidFill>
                    <a:effectLst>
                      <a:outerShdw blurRad="38100" dist="19050" dir="2700000" algn="tl" rotWithShape="0">
                        <a:schemeClr val="dk1">
                          <a:alpha val="40000"/>
                        </a:schemeClr>
                      </a:outerShdw>
                    </a:effectLst>
                    <a:ea typeface="Calibri" panose="020F0502020204030204" pitchFamily="34" charset="0"/>
                    <a:cs typeface="Times New Roman" panose="02020603050405020304" pitchFamily="18" charset="0"/>
                  </a:rPr>
                  <a:t> </a:t>
                </a:r>
              </a:p>
            </p:txBody>
          </p:sp>
        </mc:Choice>
        <mc:Fallback xmlns="">
          <p:sp>
            <p:nvSpPr>
              <p:cNvPr id="7" name="Rectangle 6">
                <a:extLst>
                  <a:ext uri="{FF2B5EF4-FFF2-40B4-BE49-F238E27FC236}">
                    <a16:creationId xmlns:a16="http://schemas.microsoft.com/office/drawing/2014/main" id="{5AD51E44-18ED-546F-8333-0A02C304720B}"/>
                  </a:ext>
                </a:extLst>
              </p:cNvPr>
              <p:cNvSpPr>
                <a:spLocks noRot="1" noChangeAspect="1" noMove="1" noResize="1" noEditPoints="1" noAdjustHandles="1" noChangeArrowheads="1" noChangeShapeType="1" noTextEdit="1"/>
              </p:cNvSpPr>
              <p:nvPr/>
            </p:nvSpPr>
            <p:spPr>
              <a:xfrm>
                <a:off x="1897864" y="914400"/>
                <a:ext cx="8049684" cy="1600200"/>
              </a:xfrm>
              <a:prstGeom prst="rect">
                <a:avLst/>
              </a:prstGeom>
              <a:blipFill>
                <a:blip r:embed="rId3"/>
                <a:stretch>
                  <a:fillRect/>
                </a:stretch>
              </a:blipFill>
              <a:ln>
                <a:solidFill>
                  <a:schemeClr val="bg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2D8BA7AD-B141-482A-1959-472DB255A975}"/>
                  </a:ext>
                </a:extLst>
              </p:cNvPr>
              <p:cNvSpPr txBox="1">
                <a:spLocks/>
              </p:cNvSpPr>
              <p:nvPr/>
            </p:nvSpPr>
            <p:spPr bwMode="auto">
              <a:xfrm>
                <a:off x="609600" y="3733800"/>
                <a:ext cx="10972800" cy="129873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F497D"/>
                  </a:buClr>
                  <a:buFont typeface="Wingdings" pitchFamily="2" charset="2"/>
                  <a:buChar char="Ø"/>
                  <a:defRPr sz="2200">
                    <a:solidFill>
                      <a:schemeClr val="tx2">
                        <a:lumMod val="75000"/>
                      </a:schemeClr>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2000">
                    <a:solidFill>
                      <a:schemeClr val="tx2">
                        <a:lumMod val="75000"/>
                      </a:schemeClr>
                    </a:solidFill>
                    <a:latin typeface="+mn-lt"/>
                  </a:defRPr>
                </a:lvl2pPr>
                <a:lvl3pPr marL="1143000" indent="-228600" algn="l" rtl="0" eaLnBrk="1" fontAlgn="base" hangingPunct="1">
                  <a:spcBef>
                    <a:spcPct val="20000"/>
                  </a:spcBef>
                  <a:spcAft>
                    <a:spcPct val="0"/>
                  </a:spcAft>
                  <a:buClr>
                    <a:srgbClr val="1F497D"/>
                  </a:buClr>
                  <a:buChar char="•"/>
                  <a:defRPr sz="1600">
                    <a:solidFill>
                      <a:schemeClr val="tx2">
                        <a:lumMod val="75000"/>
                      </a:schemeClr>
                    </a:solidFill>
                    <a:latin typeface="+mn-lt"/>
                  </a:defRPr>
                </a:lvl3pPr>
                <a:lvl4pPr marL="1600200" indent="-228600" algn="l" rtl="0" eaLnBrk="1" fontAlgn="base" hangingPunct="1">
                  <a:spcBef>
                    <a:spcPct val="20000"/>
                  </a:spcBef>
                  <a:spcAft>
                    <a:spcPct val="0"/>
                  </a:spcAft>
                  <a:buClr>
                    <a:srgbClr val="1F497D"/>
                  </a:buClr>
                  <a:buChar char="–"/>
                  <a:defRPr sz="1600">
                    <a:solidFill>
                      <a:schemeClr val="tx2">
                        <a:lumMod val="75000"/>
                      </a:schemeClr>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600">
                    <a:solidFill>
                      <a:schemeClr val="tx2">
                        <a:lumMod val="75000"/>
                      </a:schemeClr>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pPr marL="0" indent="0">
                  <a:buNone/>
                </a:pPr>
                <a:r>
                  <a:rPr lang="en-GB" sz="2800" i="1" kern="0" dirty="0">
                    <a:ln w="0"/>
                    <a:solidFill>
                      <a:srgbClr val="FF0000"/>
                    </a:solidFill>
                    <a:effectLst>
                      <a:outerShdw blurRad="38100" dist="25400" dir="5400000" algn="ctr" rotWithShape="0">
                        <a:srgbClr val="6E747A">
                          <a:alpha val="43000"/>
                        </a:srgbClr>
                      </a:outerShdw>
                    </a:effectLst>
                  </a:rPr>
                  <a:t>Questions</a:t>
                </a:r>
              </a:p>
              <a:p>
                <a:r>
                  <a:rPr lang="en-GB" sz="2400" kern="0" dirty="0"/>
                  <a:t>What are the (asymptotic) detectable degrees-of-freedom?</a:t>
                </a:r>
              </a:p>
              <a:p>
                <a:r>
                  <a:rPr lang="en-GB" sz="2400" kern="0" dirty="0"/>
                  <a:t>How are they built from the Lagrangian degrees-of-freedom? </a:t>
                </a:r>
              </a:p>
              <a:p>
                <a:r>
                  <a:rPr lang="en-GB" sz="2400" kern="0" dirty="0"/>
                  <a:t>Is QCD really the theory of strong interactions?</a:t>
                </a:r>
              </a:p>
              <a:p>
                <a:r>
                  <a:rPr lang="en-GB" sz="2400" kern="0" dirty="0"/>
                  <a:t>Is QCD really a theory … or just another EFT? </a:t>
                </a:r>
              </a:p>
              <a:p>
                <a:pPr marL="0" indent="0">
                  <a:spcBef>
                    <a:spcPts val="0"/>
                  </a:spcBef>
                  <a:buNone/>
                </a:pPr>
                <a:r>
                  <a:rPr lang="en-GB" sz="2400" kern="0" dirty="0"/>
                  <a:t>  	   </a:t>
                </a:r>
                <a14:m>
                  <m:oMath xmlns:m="http://schemas.openxmlformats.org/officeDocument/2006/math">
                    <m:r>
                      <a:rPr lang="en-GB" sz="2400" b="0" i="1" kern="0" smtClean="0">
                        <a:latin typeface="Cambria Math" panose="02040503050406030204" pitchFamily="18" charset="0"/>
                      </a:rPr>
                      <m:t>⇒</m:t>
                    </m:r>
                  </m:oMath>
                </a14:m>
                <a:r>
                  <a:rPr lang="en-GB" sz="2400" kern="0" dirty="0"/>
                  <a:t> Implications far beyond Standard Model</a:t>
                </a:r>
              </a:p>
            </p:txBody>
          </p:sp>
        </mc:Choice>
        <mc:Fallback xmlns="">
          <p:sp>
            <p:nvSpPr>
              <p:cNvPr id="9" name="Content Placeholder 2">
                <a:extLst>
                  <a:ext uri="{FF2B5EF4-FFF2-40B4-BE49-F238E27FC236}">
                    <a16:creationId xmlns:a16="http://schemas.microsoft.com/office/drawing/2014/main" id="{2D8BA7AD-B141-482A-1959-472DB255A975}"/>
                  </a:ext>
                </a:extLst>
              </p:cNvPr>
              <p:cNvSpPr txBox="1">
                <a:spLocks noRot="1" noChangeAspect="1" noMove="1" noResize="1" noEditPoints="1" noAdjustHandles="1" noChangeArrowheads="1" noChangeShapeType="1" noTextEdit="1"/>
              </p:cNvSpPr>
              <p:nvPr/>
            </p:nvSpPr>
            <p:spPr bwMode="auto">
              <a:xfrm>
                <a:off x="609600" y="3733800"/>
                <a:ext cx="10972800" cy="1298730"/>
              </a:xfrm>
              <a:prstGeom prst="rect">
                <a:avLst/>
              </a:prstGeom>
              <a:blipFill>
                <a:blip r:embed="rId4"/>
                <a:stretch>
                  <a:fillRect l="-1333" t="-5164" b="-113615"/>
                </a:stretch>
              </a:blipFill>
              <a:ln w="9525">
                <a:noFill/>
                <a:miter lim="800000"/>
                <a:headEnd/>
                <a:tailEnd/>
              </a:ln>
              <a:effectLst/>
            </p:spPr>
            <p:txBody>
              <a:bodyPr/>
              <a:lstStyle/>
              <a:p>
                <a:r>
                  <a:rPr lang="en-AU">
                    <a:noFill/>
                  </a:rPr>
                  <a:t> </a:t>
                </a:r>
              </a:p>
            </p:txBody>
          </p:sp>
        </mc:Fallback>
      </mc:AlternateContent>
      <p:sp>
        <p:nvSpPr>
          <p:cNvPr id="8" name="TextBox 7">
            <a:extLst>
              <a:ext uri="{FF2B5EF4-FFF2-40B4-BE49-F238E27FC236}">
                <a16:creationId xmlns:a16="http://schemas.microsoft.com/office/drawing/2014/main" id="{CA58E189-F341-853A-3563-03B52E729CF1}"/>
              </a:ext>
            </a:extLst>
          </p:cNvPr>
          <p:cNvSpPr txBox="1"/>
          <p:nvPr/>
        </p:nvSpPr>
        <p:spPr>
          <a:xfrm>
            <a:off x="7960369" y="2590800"/>
            <a:ext cx="3974358" cy="461665"/>
          </a:xfrm>
          <a:prstGeom prst="rect">
            <a:avLst/>
          </a:prstGeom>
          <a:noFill/>
        </p:spPr>
        <p:txBody>
          <a:bodyPr wrap="none" rtlCol="0">
            <a:spAutoFit/>
          </a:bodyPr>
          <a:lstStyle/>
          <a:p>
            <a:r>
              <a:rPr lang="en-AU" sz="2400" i="1" dirty="0">
                <a:ln w="0"/>
                <a:solidFill>
                  <a:srgbClr val="FF0000"/>
                </a:solidFill>
                <a:effectLst>
                  <a:outerShdw blurRad="38100" dist="25400" dir="5400000" algn="ctr" rotWithShape="0">
                    <a:srgbClr val="6E747A">
                      <a:alpha val="43000"/>
                    </a:srgbClr>
                  </a:outerShdw>
                </a:effectLst>
              </a:rPr>
              <a:t>Gluon and Quark Confinement</a:t>
            </a:r>
          </a:p>
        </p:txBody>
      </p:sp>
      <p:sp>
        <p:nvSpPr>
          <p:cNvPr id="10" name="TextBox 9">
            <a:extLst>
              <a:ext uri="{FF2B5EF4-FFF2-40B4-BE49-F238E27FC236}">
                <a16:creationId xmlns:a16="http://schemas.microsoft.com/office/drawing/2014/main" id="{E44F0408-FCDB-76CD-129C-7B9F6034C009}"/>
              </a:ext>
            </a:extLst>
          </p:cNvPr>
          <p:cNvSpPr txBox="1"/>
          <p:nvPr/>
        </p:nvSpPr>
        <p:spPr>
          <a:xfrm>
            <a:off x="8795672" y="4224269"/>
            <a:ext cx="2775824" cy="830997"/>
          </a:xfrm>
          <a:prstGeom prst="rect">
            <a:avLst/>
          </a:prstGeom>
          <a:noFill/>
        </p:spPr>
        <p:txBody>
          <a:bodyPr wrap="none" rtlCol="0">
            <a:spAutoFit/>
          </a:bodyPr>
          <a:lstStyle/>
          <a:p>
            <a:r>
              <a:rPr lang="en-AU" sz="2400" i="1" dirty="0">
                <a:ln w="0"/>
                <a:solidFill>
                  <a:srgbClr val="FF0000"/>
                </a:solidFill>
                <a:effectLst>
                  <a:outerShdw blurRad="38100" dist="25400" dir="5400000" algn="ctr" rotWithShape="0">
                    <a:srgbClr val="6E747A">
                      <a:alpha val="43000"/>
                    </a:srgbClr>
                  </a:outerShdw>
                </a:effectLst>
              </a:rPr>
              <a:t>Hadrons </a:t>
            </a:r>
          </a:p>
          <a:p>
            <a:r>
              <a:rPr lang="en-AU" sz="2400" i="1" dirty="0">
                <a:ln w="0"/>
                <a:solidFill>
                  <a:srgbClr val="FF0000"/>
                </a:solidFill>
                <a:effectLst>
                  <a:outerShdw blurRad="38100" dist="25400" dir="5400000" algn="ctr" rotWithShape="0">
                    <a:srgbClr val="6E747A">
                      <a:alpha val="43000"/>
                    </a:srgbClr>
                  </a:outerShdw>
                </a:effectLst>
              </a:rPr>
              <a:t>= protons, pions, etc.</a:t>
            </a:r>
          </a:p>
        </p:txBody>
      </p:sp>
      <p:cxnSp>
        <p:nvCxnSpPr>
          <p:cNvPr id="11" name="Straight Arrow Connector 10">
            <a:extLst>
              <a:ext uri="{FF2B5EF4-FFF2-40B4-BE49-F238E27FC236}">
                <a16:creationId xmlns:a16="http://schemas.microsoft.com/office/drawing/2014/main" id="{6784724B-5D1D-3869-D49F-1FAF156414DC}"/>
              </a:ext>
            </a:extLst>
          </p:cNvPr>
          <p:cNvCxnSpPr>
            <a:cxnSpLocks/>
          </p:cNvCxnSpPr>
          <p:nvPr/>
        </p:nvCxnSpPr>
        <p:spPr bwMode="auto">
          <a:xfrm flipV="1">
            <a:off x="1312986" y="1524000"/>
            <a:ext cx="2438400" cy="546649"/>
          </a:xfrm>
          <a:prstGeom prst="straightConnector1">
            <a:avLst/>
          </a:prstGeom>
          <a:noFill/>
          <a:ln w="19050" cap="flat" cmpd="sng" algn="ctr">
            <a:solidFill>
              <a:schemeClr val="accent3">
                <a:lumMod val="75000"/>
              </a:schemeClr>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EEDD466D-5B0F-23A8-00DD-EDEF570140F3}"/>
              </a:ext>
            </a:extLst>
          </p:cNvPr>
          <p:cNvCxnSpPr>
            <a:cxnSpLocks/>
          </p:cNvCxnSpPr>
          <p:nvPr/>
        </p:nvCxnSpPr>
        <p:spPr bwMode="auto">
          <a:xfrm>
            <a:off x="1312986" y="2070649"/>
            <a:ext cx="1371600" cy="0"/>
          </a:xfrm>
          <a:prstGeom prst="straightConnector1">
            <a:avLst/>
          </a:prstGeom>
          <a:noFill/>
          <a:ln w="19050" cap="flat" cmpd="sng" algn="ctr">
            <a:solidFill>
              <a:schemeClr val="accent3">
                <a:lumMod val="75000"/>
              </a:schemeClr>
            </a:solidFill>
            <a:prstDash val="solid"/>
            <a:round/>
            <a:headEnd type="none" w="med" len="med"/>
            <a:tailEnd type="triangle"/>
          </a:ln>
          <a:effectLst/>
        </p:spPr>
      </p:cxnSp>
      <p:sp>
        <p:nvSpPr>
          <p:cNvPr id="13" name="TextBox 12">
            <a:extLst>
              <a:ext uri="{FF2B5EF4-FFF2-40B4-BE49-F238E27FC236}">
                <a16:creationId xmlns:a16="http://schemas.microsoft.com/office/drawing/2014/main" id="{47F1A5F1-E0C3-7701-26F3-7216C2D08E58}"/>
              </a:ext>
            </a:extLst>
          </p:cNvPr>
          <p:cNvSpPr txBox="1"/>
          <p:nvPr/>
        </p:nvSpPr>
        <p:spPr>
          <a:xfrm>
            <a:off x="169986" y="1578790"/>
            <a:ext cx="1545616" cy="646331"/>
          </a:xfrm>
          <a:prstGeom prst="rect">
            <a:avLst/>
          </a:prstGeom>
          <a:noFill/>
        </p:spPr>
        <p:txBody>
          <a:bodyPr wrap="none" rtlCol="0">
            <a:spAutoFit/>
          </a:bodyPr>
          <a:lstStyle/>
          <a:p>
            <a:r>
              <a:rPr lang="en-AU" i="1" dirty="0">
                <a:ln w="0"/>
                <a:solidFill>
                  <a:srgbClr val="FF0000"/>
                </a:solidFill>
                <a:effectLst>
                  <a:outerShdw blurRad="38100" dist="25400" dir="5400000" algn="ctr" rotWithShape="0">
                    <a:srgbClr val="6E747A">
                      <a:alpha val="43000"/>
                    </a:srgbClr>
                  </a:outerShdw>
                </a:effectLst>
              </a:rPr>
              <a:t>No mass term </a:t>
            </a:r>
          </a:p>
          <a:p>
            <a:r>
              <a:rPr lang="en-AU" i="1" dirty="0">
                <a:ln w="0"/>
                <a:solidFill>
                  <a:srgbClr val="FF0000"/>
                </a:solidFill>
                <a:effectLst>
                  <a:outerShdw blurRad="38100" dist="25400" dir="5400000" algn="ctr" rotWithShape="0">
                    <a:srgbClr val="6E747A">
                      <a:alpha val="43000"/>
                    </a:srgbClr>
                  </a:outerShdw>
                </a:effectLst>
              </a:rPr>
              <a:t>for gluons</a:t>
            </a:r>
          </a:p>
        </p:txBody>
      </p:sp>
      <p:cxnSp>
        <p:nvCxnSpPr>
          <p:cNvPr id="14" name="Straight Arrow Connector 13">
            <a:extLst>
              <a:ext uri="{FF2B5EF4-FFF2-40B4-BE49-F238E27FC236}">
                <a16:creationId xmlns:a16="http://schemas.microsoft.com/office/drawing/2014/main" id="{6339D756-FAC5-0069-5199-74F3BD930B30}"/>
              </a:ext>
            </a:extLst>
          </p:cNvPr>
          <p:cNvCxnSpPr>
            <a:cxnSpLocks/>
          </p:cNvCxnSpPr>
          <p:nvPr/>
        </p:nvCxnSpPr>
        <p:spPr bwMode="auto">
          <a:xfrm flipH="1">
            <a:off x="6740442" y="769098"/>
            <a:ext cx="3137371" cy="639763"/>
          </a:xfrm>
          <a:prstGeom prst="straightConnector1">
            <a:avLst/>
          </a:prstGeom>
          <a:noFill/>
          <a:ln w="19050" cap="flat" cmpd="sng" algn="ctr">
            <a:solidFill>
              <a:schemeClr val="accent3">
                <a:lumMod val="75000"/>
              </a:schemeClr>
            </a:solidFill>
            <a:prstDash val="solid"/>
            <a:round/>
            <a:headEnd type="none" w="med" len="med"/>
            <a:tailEnd type="triangle"/>
          </a:ln>
          <a:effectLst/>
        </p:spPr>
      </p:cxnSp>
      <p:sp>
        <p:nvSpPr>
          <p:cNvPr id="15" name="TextBox 14">
            <a:extLst>
              <a:ext uri="{FF2B5EF4-FFF2-40B4-BE49-F238E27FC236}">
                <a16:creationId xmlns:a16="http://schemas.microsoft.com/office/drawing/2014/main" id="{EF4E511E-62F0-F735-68D4-E26556481C13}"/>
              </a:ext>
            </a:extLst>
          </p:cNvPr>
          <p:cNvSpPr txBox="1"/>
          <p:nvPr/>
        </p:nvSpPr>
        <p:spPr>
          <a:xfrm>
            <a:off x="9877813" y="52758"/>
            <a:ext cx="2289465" cy="2031325"/>
          </a:xfrm>
          <a:prstGeom prst="rect">
            <a:avLst/>
          </a:prstGeom>
          <a:noFill/>
        </p:spPr>
        <p:txBody>
          <a:bodyPr wrap="square" rtlCol="0">
            <a:spAutoFit/>
          </a:bodyPr>
          <a:lstStyle/>
          <a:p>
            <a:r>
              <a:rPr lang="en-AU" i="1" dirty="0">
                <a:ln w="0"/>
                <a:solidFill>
                  <a:srgbClr val="FF0000"/>
                </a:solidFill>
                <a:effectLst>
                  <a:outerShdw blurRad="38100" dist="25400" dir="5400000" algn="ctr" rotWithShape="0">
                    <a:srgbClr val="6E747A">
                      <a:alpha val="43000"/>
                    </a:srgbClr>
                  </a:outerShdw>
                </a:effectLst>
              </a:rPr>
              <a:t>Current mass</a:t>
            </a:r>
          </a:p>
          <a:p>
            <a:r>
              <a:rPr lang="en-AU" i="1" dirty="0">
                <a:ln w="0"/>
                <a:solidFill>
                  <a:srgbClr val="FF0000"/>
                </a:solidFill>
                <a:effectLst>
                  <a:outerShdw blurRad="38100" dist="25400" dir="5400000" algn="ctr" rotWithShape="0">
                    <a:srgbClr val="6E747A">
                      <a:alpha val="43000"/>
                    </a:srgbClr>
                  </a:outerShdw>
                </a:effectLst>
              </a:rPr>
              <a:t>generated by </a:t>
            </a:r>
          </a:p>
          <a:p>
            <a:r>
              <a:rPr lang="en-AU" i="1" dirty="0">
                <a:ln w="0"/>
                <a:solidFill>
                  <a:srgbClr val="FF0000"/>
                </a:solidFill>
                <a:effectLst>
                  <a:outerShdw blurRad="38100" dist="25400" dir="5400000" algn="ctr" rotWithShape="0">
                    <a:srgbClr val="6E747A">
                      <a:alpha val="43000"/>
                    </a:srgbClr>
                  </a:outerShdw>
                </a:effectLst>
              </a:rPr>
              <a:t>Higgs boson </a:t>
            </a:r>
          </a:p>
          <a:p>
            <a:r>
              <a:rPr lang="en-AU" i="1" dirty="0">
                <a:ln w="0"/>
                <a:solidFill>
                  <a:srgbClr val="FF0000"/>
                </a:solidFill>
                <a:effectLst>
                  <a:outerShdw blurRad="38100" dist="25400" dir="5400000" algn="ctr" rotWithShape="0">
                    <a:srgbClr val="6E747A">
                      <a:alpha val="43000"/>
                    </a:srgbClr>
                  </a:outerShdw>
                </a:effectLst>
              </a:rPr>
              <a:t>couplings into QCD</a:t>
            </a:r>
          </a:p>
          <a:p>
            <a:endParaRPr lang="en-AU" i="1" dirty="0">
              <a:ln w="0"/>
              <a:solidFill>
                <a:srgbClr val="FF0000"/>
              </a:solidFill>
              <a:effectLst>
                <a:outerShdw blurRad="38100" dist="25400" dir="5400000" algn="ctr" rotWithShape="0">
                  <a:srgbClr val="6E747A">
                    <a:alpha val="43000"/>
                  </a:srgbClr>
                </a:outerShdw>
              </a:effectLst>
            </a:endParaRPr>
          </a:p>
          <a:p>
            <a:r>
              <a:rPr lang="en-AU" i="1" dirty="0">
                <a:ln w="0"/>
                <a:solidFill>
                  <a:srgbClr val="FF0000"/>
                </a:solidFill>
                <a:effectLst>
                  <a:outerShdw blurRad="38100" dist="25400" dir="5400000" algn="ctr" rotWithShape="0">
                    <a:srgbClr val="6E747A">
                      <a:alpha val="43000"/>
                    </a:srgbClr>
                  </a:outerShdw>
                </a:effectLst>
              </a:rPr>
              <a:t>100-times smaller than proton mass</a:t>
            </a:r>
          </a:p>
        </p:txBody>
      </p:sp>
    </p:spTree>
    <p:extLst>
      <p:ext uri="{BB962C8B-B14F-4D97-AF65-F5344CB8AC3E}">
        <p14:creationId xmlns:p14="http://schemas.microsoft.com/office/powerpoint/2010/main" val="495455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5F838EA-4951-6EEA-DDC1-2224E4EB2B0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971801" y="3352800"/>
            <a:ext cx="3352800" cy="2538733"/>
          </a:xfrm>
          <a:prstGeom prst="rect">
            <a:avLst/>
          </a:prstGeom>
        </p:spPr>
      </p:pic>
      <p:sp>
        <p:nvSpPr>
          <p:cNvPr id="2" name="Title 1">
            <a:extLst>
              <a:ext uri="{FF2B5EF4-FFF2-40B4-BE49-F238E27FC236}">
                <a16:creationId xmlns:a16="http://schemas.microsoft.com/office/drawing/2014/main" id="{8C18E6FD-F92E-8937-B20B-DB40F73C3C60}"/>
              </a:ext>
            </a:extLst>
          </p:cNvPr>
          <p:cNvSpPr>
            <a:spLocks noGrp="1"/>
          </p:cNvSpPr>
          <p:nvPr>
            <p:ph type="title"/>
          </p:nvPr>
        </p:nvSpPr>
        <p:spPr>
          <a:xfrm>
            <a:off x="533400" y="529419"/>
            <a:ext cx="11049000" cy="695643"/>
          </a:xfrm>
        </p:spPr>
        <p:txBody>
          <a:bodyPr/>
          <a:lstStyle/>
          <a:p>
            <a:r>
              <a:rPr lang="en-AU" sz="3200" b="0" i="1" dirty="0">
                <a:ln w="0"/>
                <a:solidFill>
                  <a:schemeClr val="accent1"/>
                </a:solidFill>
                <a:effectLst>
                  <a:outerShdw blurRad="38100" dist="25400" dir="5400000" algn="ctr" rotWithShape="0">
                    <a:srgbClr val="6E747A">
                      <a:alpha val="43000"/>
                    </a:srgbClr>
                  </a:outerShdw>
                </a:effectLst>
              </a:rPr>
              <a:t>All-orders evolution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85E189D-21CE-B974-3198-84ABC8A0C9CB}"/>
                  </a:ext>
                </a:extLst>
              </p:cNvPr>
              <p:cNvSpPr>
                <a:spLocks noGrp="1"/>
              </p:cNvSpPr>
              <p:nvPr>
                <p:ph idx="1"/>
              </p:nvPr>
            </p:nvSpPr>
            <p:spPr>
              <a:xfrm>
                <a:off x="609600" y="1143001"/>
                <a:ext cx="6629400" cy="2938302"/>
              </a:xfrm>
            </p:spPr>
            <p:txBody>
              <a:bodyPr/>
              <a:lstStyle/>
              <a:p>
                <a:r>
                  <a:rPr lang="en-US" b="1" dirty="0"/>
                  <a:t>P1</a:t>
                </a:r>
                <a:r>
                  <a:rPr lang="en-US" dirty="0"/>
                  <a:t> – </a:t>
                </a:r>
                <a:r>
                  <a:rPr lang="en-US" i="1" dirty="0"/>
                  <a:t>In the context of Refs. [73, 74], there exists at least one effective charge, </a:t>
                </a:r>
                <a14:m>
                  <m:oMath xmlns:m="http://schemas.openxmlformats.org/officeDocument/2006/math">
                    <m:sSub>
                      <m:sSubPr>
                        <m:ctrlPr>
                          <a:rPr lang="en-AU" b="0" i="1" smtClean="0">
                            <a:latin typeface="Cambria Math" panose="02040503050406030204" pitchFamily="18" charset="0"/>
                          </a:rPr>
                        </m:ctrlPr>
                      </m:sSubPr>
                      <m:e>
                        <m:r>
                          <a:rPr lang="en-AU" b="0" i="1" smtClean="0">
                            <a:latin typeface="Cambria Math" panose="02040503050406030204" pitchFamily="18" charset="0"/>
                          </a:rPr>
                          <m:t>𝛼</m:t>
                        </m:r>
                      </m:e>
                      <m:sub>
                        <m:r>
                          <a:rPr lang="en-AU" b="0" i="1" smtClean="0">
                            <a:latin typeface="Cambria Math" panose="02040503050406030204" pitchFamily="18" charset="0"/>
                          </a:rPr>
                          <m:t>1</m:t>
                        </m:r>
                        <m:r>
                          <m:rPr>
                            <m:sty m:val="p"/>
                          </m:rPr>
                          <a:rPr lang="en-AU" b="0" i="1" smtClean="0">
                            <a:latin typeface="Cambria Math" panose="02040503050406030204" pitchFamily="18" charset="0"/>
                          </a:rPr>
                          <m:t>ℓ</m:t>
                        </m:r>
                      </m:sub>
                    </m:sSub>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𝑘</m:t>
                        </m:r>
                      </m:e>
                      <m:sup>
                        <m:r>
                          <a:rPr lang="en-AU" b="0" i="1" smtClean="0">
                            <a:latin typeface="Cambria Math" panose="02040503050406030204" pitchFamily="18" charset="0"/>
                          </a:rPr>
                          <m:t>2</m:t>
                        </m:r>
                      </m:sup>
                    </m:sSup>
                    <m:r>
                      <a:rPr lang="en-AU" b="0" i="1" smtClean="0">
                        <a:latin typeface="Cambria Math" panose="02040503050406030204" pitchFamily="18" charset="0"/>
                      </a:rPr>
                      <m:t>)</m:t>
                    </m:r>
                  </m:oMath>
                </a14:m>
                <a:r>
                  <a:rPr lang="en-US" i="1" dirty="0"/>
                  <a:t>, which, when used to integrate the leading-order perturbative DGLAP equations, defines an evolution scheme for parton DFs that is all-orders exact</a:t>
                </a:r>
                <a:r>
                  <a:rPr lang="en-US" dirty="0"/>
                  <a:t>.</a:t>
                </a:r>
              </a:p>
              <a:p>
                <a:r>
                  <a:rPr lang="en-US" dirty="0"/>
                  <a:t>CSM Process-Independent charge serves this purpose</a:t>
                </a:r>
              </a:p>
            </p:txBody>
          </p:sp>
        </mc:Choice>
        <mc:Fallback xmlns="">
          <p:sp>
            <p:nvSpPr>
              <p:cNvPr id="3" name="Content Placeholder 2">
                <a:extLst>
                  <a:ext uri="{FF2B5EF4-FFF2-40B4-BE49-F238E27FC236}">
                    <a16:creationId xmlns:a16="http://schemas.microsoft.com/office/drawing/2014/main" id="{C85E189D-21CE-B974-3198-84ABC8A0C9CB}"/>
                  </a:ext>
                </a:extLst>
              </p:cNvPr>
              <p:cNvSpPr>
                <a:spLocks noGrp="1" noRot="1" noChangeAspect="1" noMove="1" noResize="1" noEditPoints="1" noAdjustHandles="1" noChangeArrowheads="1" noChangeShapeType="1" noTextEdit="1"/>
              </p:cNvSpPr>
              <p:nvPr>
                <p:ph idx="1"/>
              </p:nvPr>
            </p:nvSpPr>
            <p:spPr>
              <a:xfrm>
                <a:off x="609600" y="1143001"/>
                <a:ext cx="6629400" cy="2938302"/>
              </a:xfrm>
              <a:blipFill>
                <a:blip r:embed="rId3"/>
                <a:stretch>
                  <a:fillRect l="-1011" t="-1452" r="-1930"/>
                </a:stretch>
              </a:blipFill>
            </p:spPr>
            <p:txBody>
              <a:bodyPr/>
              <a:lstStyle/>
              <a:p>
                <a:r>
                  <a:rPr lang="en-AU">
                    <a:noFill/>
                  </a:rPr>
                  <a:t> </a:t>
                </a:r>
              </a:p>
            </p:txBody>
          </p:sp>
        </mc:Fallback>
      </mc:AlternateContent>
      <p:sp>
        <p:nvSpPr>
          <p:cNvPr id="4" name="Date Placeholder 3">
            <a:extLst>
              <a:ext uri="{FF2B5EF4-FFF2-40B4-BE49-F238E27FC236}">
                <a16:creationId xmlns:a16="http://schemas.microsoft.com/office/drawing/2014/main" id="{C3FC438D-8762-E9FC-C2D4-6FC9B00C2F95}"/>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F2C565E1-A2DE-384F-3574-F369B116E82C}"/>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469524B1-8E1B-CB2E-87EC-91B8EB696761}"/>
              </a:ext>
            </a:extLst>
          </p:cNvPr>
          <p:cNvSpPr>
            <a:spLocks noGrp="1"/>
          </p:cNvSpPr>
          <p:nvPr>
            <p:ph type="sldNum" sz="quarter" idx="12"/>
          </p:nvPr>
        </p:nvSpPr>
        <p:spPr/>
        <p:txBody>
          <a:bodyPr/>
          <a:lstStyle/>
          <a:p>
            <a:fld id="{87034D8C-3CB4-402A-BC46-2AB14C0FE90A}" type="slidenum">
              <a:rPr lang="en-US" smtClean="0"/>
              <a:pPr/>
              <a:t>39</a:t>
            </a:fld>
            <a:endParaRPr lang="en-US"/>
          </a:p>
        </p:txBody>
      </p:sp>
      <p:pic>
        <p:nvPicPr>
          <p:cNvPr id="8" name="Picture 7" descr="Text&#10;&#10;Description automatically generated">
            <a:extLst>
              <a:ext uri="{FF2B5EF4-FFF2-40B4-BE49-F238E27FC236}">
                <a16:creationId xmlns:a16="http://schemas.microsoft.com/office/drawing/2014/main" id="{570EC263-9431-98E2-1E89-9DEB696F08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2483" y="4223861"/>
            <a:ext cx="5869517" cy="2169319"/>
          </a:xfrm>
          <a:prstGeom prst="rect">
            <a:avLst/>
          </a:prstGeom>
        </p:spPr>
      </p:pic>
      <p:pic>
        <p:nvPicPr>
          <p:cNvPr id="12" name="Picture 11" descr="Graphical user interface, text, application, email&#10;&#10;Description automatically generated">
            <a:extLst>
              <a:ext uri="{FF2B5EF4-FFF2-40B4-BE49-F238E27FC236}">
                <a16:creationId xmlns:a16="http://schemas.microsoft.com/office/drawing/2014/main" id="{F45B03DD-A44E-AA6C-C6B2-BE9B95D751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43800" y="293005"/>
            <a:ext cx="4495800" cy="3910079"/>
          </a:xfrm>
          <a:prstGeom prst="rect">
            <a:avLst/>
          </a:prstGeom>
        </p:spPr>
      </p:pic>
      <mc:AlternateContent xmlns:mc="http://schemas.openxmlformats.org/markup-compatibility/2006" xmlns:a14="http://schemas.microsoft.com/office/drawing/2010/main">
        <mc:Choice Requires="a14">
          <p:sp>
            <p:nvSpPr>
              <p:cNvPr id="14" name="Content Placeholder 2">
                <a:extLst>
                  <a:ext uri="{FF2B5EF4-FFF2-40B4-BE49-F238E27FC236}">
                    <a16:creationId xmlns:a16="http://schemas.microsoft.com/office/drawing/2014/main" id="{B6CA0EA7-71B8-4B33-F8C7-CFCDB026F1D7}"/>
                  </a:ext>
                </a:extLst>
              </p:cNvPr>
              <p:cNvSpPr txBox="1">
                <a:spLocks/>
              </p:cNvSpPr>
              <p:nvPr/>
            </p:nvSpPr>
            <p:spPr bwMode="auto">
              <a:xfrm>
                <a:off x="0" y="4081303"/>
                <a:ext cx="3352800" cy="29383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F497D"/>
                  </a:buClr>
                  <a:buFont typeface="Wingdings" pitchFamily="2" charset="2"/>
                  <a:buChar char="Ø"/>
                  <a:defRPr sz="2200">
                    <a:solidFill>
                      <a:schemeClr val="tx2">
                        <a:lumMod val="75000"/>
                      </a:schemeClr>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2000">
                    <a:solidFill>
                      <a:schemeClr val="tx2">
                        <a:lumMod val="75000"/>
                      </a:schemeClr>
                    </a:solidFill>
                    <a:latin typeface="+mn-lt"/>
                  </a:defRPr>
                </a:lvl2pPr>
                <a:lvl3pPr marL="1143000" indent="-228600" algn="l" rtl="0" eaLnBrk="1" fontAlgn="base" hangingPunct="1">
                  <a:spcBef>
                    <a:spcPct val="20000"/>
                  </a:spcBef>
                  <a:spcAft>
                    <a:spcPct val="0"/>
                  </a:spcAft>
                  <a:buClr>
                    <a:srgbClr val="1F497D"/>
                  </a:buClr>
                  <a:buChar char="•"/>
                  <a:defRPr sz="1600">
                    <a:solidFill>
                      <a:schemeClr val="tx2">
                        <a:lumMod val="75000"/>
                      </a:schemeClr>
                    </a:solidFill>
                    <a:latin typeface="+mn-lt"/>
                  </a:defRPr>
                </a:lvl3pPr>
                <a:lvl4pPr marL="1600200" indent="-228600" algn="l" rtl="0" eaLnBrk="1" fontAlgn="base" hangingPunct="1">
                  <a:spcBef>
                    <a:spcPct val="20000"/>
                  </a:spcBef>
                  <a:spcAft>
                    <a:spcPct val="0"/>
                  </a:spcAft>
                  <a:buClr>
                    <a:srgbClr val="1F497D"/>
                  </a:buClr>
                  <a:buChar char="–"/>
                  <a:defRPr sz="1600">
                    <a:solidFill>
                      <a:schemeClr val="tx2">
                        <a:lumMod val="75000"/>
                      </a:schemeClr>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600">
                    <a:solidFill>
                      <a:schemeClr val="tx2">
                        <a:lumMod val="75000"/>
                      </a:schemeClr>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r>
                  <a:rPr lang="en-US" i="1" kern="0" dirty="0">
                    <a:ln w="0"/>
                    <a:solidFill>
                      <a:srgbClr val="FF0000"/>
                    </a:solidFill>
                    <a:effectLst>
                      <a:outerShdw blurRad="38100" dist="25400" dir="5400000" algn="ctr" rotWithShape="0">
                        <a:srgbClr val="6E747A">
                          <a:alpha val="43000"/>
                        </a:srgbClr>
                      </a:outerShdw>
                    </a:effectLst>
                  </a:rPr>
                  <a:t>Hadron scale, </a:t>
                </a:r>
                <a14:m>
                  <m:oMath xmlns:m="http://schemas.openxmlformats.org/officeDocument/2006/math">
                    <m:sSub>
                      <m:sSubPr>
                        <m:ctrlPr>
                          <a:rPr lang="en-AU" i="1" kern="0"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ctrlPr>
                      </m:sSubPr>
                      <m:e>
                        <m:r>
                          <a:rPr lang="en-AU" i="1" kern="0"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𝜁</m:t>
                        </m:r>
                      </m:e>
                      <m:sub>
                        <m:r>
                          <a:rPr lang="en-AU" i="1" kern="0"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𝐻</m:t>
                        </m:r>
                      </m:sub>
                    </m:sSub>
                  </m:oMath>
                </a14:m>
                <a:endParaRPr lang="en-AU" i="1" kern="0" dirty="0">
                  <a:ln w="0"/>
                  <a:solidFill>
                    <a:srgbClr val="FF0000"/>
                  </a:solidFill>
                  <a:effectLst>
                    <a:outerShdw blurRad="38100" dist="25400" dir="5400000" algn="ctr" rotWithShape="0">
                      <a:srgbClr val="6E747A">
                        <a:alpha val="43000"/>
                      </a:srgbClr>
                    </a:outerShdw>
                  </a:effectLst>
                </a:endParaRPr>
              </a:p>
              <a:p>
                <a:pPr marL="400050" lvl="1" indent="0">
                  <a:buNone/>
                </a:pPr>
                <a:r>
                  <a:rPr lang="en-US" sz="2200" i="1" kern="0" dirty="0">
                    <a:ln w="0"/>
                    <a:solidFill>
                      <a:srgbClr val="FF0000"/>
                    </a:solidFill>
                    <a:effectLst>
                      <a:outerShdw blurRad="38100" dist="25400" dir="5400000" algn="ctr" rotWithShape="0">
                        <a:srgbClr val="6E747A">
                          <a:alpha val="43000"/>
                        </a:srgbClr>
                      </a:outerShdw>
                    </a:effectLst>
                  </a:rPr>
                  <a:t>Scale at which all properties of a given hadron are carried by valence degrees-of-freedom</a:t>
                </a:r>
              </a:p>
            </p:txBody>
          </p:sp>
        </mc:Choice>
        <mc:Fallback xmlns="">
          <p:sp>
            <p:nvSpPr>
              <p:cNvPr id="14" name="Content Placeholder 2">
                <a:extLst>
                  <a:ext uri="{FF2B5EF4-FFF2-40B4-BE49-F238E27FC236}">
                    <a16:creationId xmlns:a16="http://schemas.microsoft.com/office/drawing/2014/main" id="{B6CA0EA7-71B8-4B33-F8C7-CFCDB026F1D7}"/>
                  </a:ext>
                </a:extLst>
              </p:cNvPr>
              <p:cNvSpPr txBox="1">
                <a:spLocks noRot="1" noChangeAspect="1" noMove="1" noResize="1" noEditPoints="1" noAdjustHandles="1" noChangeArrowheads="1" noChangeShapeType="1" noTextEdit="1"/>
              </p:cNvSpPr>
              <p:nvPr/>
            </p:nvSpPr>
            <p:spPr bwMode="auto">
              <a:xfrm>
                <a:off x="0" y="4081303"/>
                <a:ext cx="3352800" cy="2938302"/>
              </a:xfrm>
              <a:prstGeom prst="rect">
                <a:avLst/>
              </a:prstGeom>
              <a:blipFill>
                <a:blip r:embed="rId6"/>
                <a:stretch>
                  <a:fillRect l="-2545" t="-1660"/>
                </a:stretch>
              </a:blipFill>
              <a:ln w="9525">
                <a:noFill/>
                <a:miter lim="800000"/>
                <a:headEnd/>
                <a:tailEnd/>
              </a:ln>
              <a:effectLst/>
            </p:spPr>
            <p:txBody>
              <a:bodyPr/>
              <a:lstStyle/>
              <a:p>
                <a:r>
                  <a:rPr lang="en-AU">
                    <a:noFill/>
                  </a:rPr>
                  <a:t> </a:t>
                </a:r>
              </a:p>
            </p:txBody>
          </p:sp>
        </mc:Fallback>
      </mc:AlternateContent>
      <p:sp>
        <p:nvSpPr>
          <p:cNvPr id="7" name="TextBox 6">
            <a:extLst>
              <a:ext uri="{FF2B5EF4-FFF2-40B4-BE49-F238E27FC236}">
                <a16:creationId xmlns:a16="http://schemas.microsoft.com/office/drawing/2014/main" id="{47990E74-EA70-2FB4-A411-06587E1B78E6}"/>
              </a:ext>
            </a:extLst>
          </p:cNvPr>
          <p:cNvSpPr txBox="1"/>
          <p:nvPr/>
        </p:nvSpPr>
        <p:spPr>
          <a:xfrm>
            <a:off x="0" y="0"/>
            <a:ext cx="5897034" cy="523220"/>
          </a:xfrm>
          <a:prstGeom prst="rect">
            <a:avLst/>
          </a:prstGeom>
          <a:noFill/>
        </p:spPr>
        <p:txBody>
          <a:bodyPr wrap="square" rtlCol="0">
            <a:spAutoFit/>
          </a:bodyPr>
          <a:lstStyle/>
          <a:p>
            <a:r>
              <a:rPr lang="en-US" sz="1400" i="1" dirty="0">
                <a:solidFill>
                  <a:schemeClr val="accent1">
                    <a:lumMod val="75000"/>
                  </a:schemeClr>
                </a:solidFill>
              </a:rPr>
              <a:t>All-Orders Evolution of Parton Distributions: Principle, Practice, and Predictions</a:t>
            </a:r>
          </a:p>
          <a:p>
            <a:r>
              <a:rPr lang="en-US" sz="1400" dirty="0">
                <a:solidFill>
                  <a:schemeClr val="accent1">
                    <a:lumMod val="75000"/>
                  </a:schemeClr>
                </a:solidFill>
              </a:rPr>
              <a:t>Pei-Lin Yin (</a:t>
            </a:r>
            <a:r>
              <a:rPr lang="en-US" sz="1400" dirty="0" err="1">
                <a:solidFill>
                  <a:schemeClr val="accent1">
                    <a:lumMod val="75000"/>
                  </a:schemeClr>
                </a:solidFill>
              </a:rPr>
              <a:t>尹佩林</a:t>
            </a:r>
            <a:r>
              <a:rPr lang="en-US" sz="1400" dirty="0">
                <a:solidFill>
                  <a:schemeClr val="accent1">
                    <a:lumMod val="75000"/>
                  </a:schemeClr>
                </a:solidFill>
              </a:rPr>
              <a:t>), NJU-INP 075/23, e-Print: 2306.03274 [hep-</a:t>
            </a:r>
            <a:r>
              <a:rPr lang="en-US" sz="1400" dirty="0" err="1">
                <a:solidFill>
                  <a:schemeClr val="accent1">
                    <a:lumMod val="75000"/>
                  </a:schemeClr>
                </a:solidFill>
              </a:rPr>
              <a:t>ph</a:t>
            </a:r>
            <a:r>
              <a:rPr lang="en-US" sz="1400" dirty="0">
                <a:solidFill>
                  <a:schemeClr val="accent1">
                    <a:lumMod val="75000"/>
                  </a:schemeClr>
                </a:solidFill>
              </a:rPr>
              <a:t>]</a:t>
            </a:r>
            <a:endParaRPr lang="en-AU" dirty="0">
              <a:solidFill>
                <a:schemeClr val="accent1">
                  <a:lumMod val="75000"/>
                </a:schemeClr>
              </a:solidFill>
            </a:endParaRPr>
          </a:p>
        </p:txBody>
      </p:sp>
    </p:spTree>
    <p:extLst>
      <p:ext uri="{BB962C8B-B14F-4D97-AF65-F5344CB8AC3E}">
        <p14:creationId xmlns:p14="http://schemas.microsoft.com/office/powerpoint/2010/main" val="325001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1300"/>
                                        <p:tgtEl>
                                          <p:spTgt spid="13"/>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682DF-40E1-BBC9-3769-D1880CD44D94}"/>
              </a:ext>
            </a:extLst>
          </p:cNvPr>
          <p:cNvSpPr>
            <a:spLocks noGrp="1"/>
          </p:cNvSpPr>
          <p:nvPr>
            <p:ph type="title"/>
          </p:nvPr>
        </p:nvSpPr>
        <p:spPr/>
        <p:txBody>
          <a:bodyPr/>
          <a:lstStyle/>
          <a:p>
            <a:r>
              <a:rPr lang="en-AU" sz="3200" b="0" i="1" dirty="0">
                <a:ln w="0"/>
                <a:solidFill>
                  <a:schemeClr val="accent1"/>
                </a:solidFill>
                <a:effectLst>
                  <a:outerShdw blurRad="38100" dist="25400" dir="5400000" algn="ctr" rotWithShape="0">
                    <a:srgbClr val="6E747A">
                      <a:alpha val="43000"/>
                    </a:srgbClr>
                  </a:outerShdw>
                </a:effectLst>
              </a:rPr>
              <a:t>AO Evolution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8ECDF58-9460-6A40-9BA9-2E98B936D056}"/>
                  </a:ext>
                </a:extLst>
              </p:cNvPr>
              <p:cNvSpPr>
                <a:spLocks noGrp="1"/>
              </p:cNvSpPr>
              <p:nvPr>
                <p:ph idx="1"/>
              </p:nvPr>
            </p:nvSpPr>
            <p:spPr>
              <a:xfrm>
                <a:off x="609600" y="1265236"/>
                <a:ext cx="10972800" cy="5059364"/>
              </a:xfrm>
            </p:spPr>
            <p:txBody>
              <a:bodyPr/>
              <a:lstStyle/>
              <a:p>
                <a:r>
                  <a:rPr lang="en-US" u="sng" dirty="0"/>
                  <a:t>Principle</a:t>
                </a:r>
                <a:r>
                  <a:rPr lang="en-US" dirty="0"/>
                  <a:t> </a:t>
                </a:r>
              </a:p>
              <a:p>
                <a:pPr lvl="1">
                  <a:buFont typeface="Wingdings" panose="05000000000000000000" pitchFamily="2" charset="2"/>
                  <a:buChar char="ü"/>
                </a:pPr>
                <a:r>
                  <a:rPr lang="en-US" dirty="0"/>
                  <a:t>Hadron scale, </a:t>
                </a:r>
                <a14:m>
                  <m:oMath xmlns:m="http://schemas.openxmlformats.org/officeDocument/2006/math">
                    <m:sSub>
                      <m:sSubPr>
                        <m:ctrlPr>
                          <a:rPr lang="en-AU" b="0" i="1" smtClean="0">
                            <a:latin typeface="Cambria Math" panose="02040503050406030204" pitchFamily="18" charset="0"/>
                          </a:rPr>
                        </m:ctrlPr>
                      </m:sSubPr>
                      <m:e>
                        <m:r>
                          <a:rPr lang="en-AU" b="0" i="1" smtClean="0">
                            <a:latin typeface="Cambria Math" panose="02040503050406030204" pitchFamily="18" charset="0"/>
                          </a:rPr>
                          <m:t>𝜁</m:t>
                        </m:r>
                      </m:e>
                      <m:sub>
                        <m:r>
                          <a:rPr lang="en-AU" b="0" i="1" smtClean="0">
                            <a:latin typeface="Cambria Math" panose="02040503050406030204" pitchFamily="18" charset="0"/>
                          </a:rPr>
                          <m:t>𝐻</m:t>
                        </m:r>
                      </m:sub>
                    </m:sSub>
                  </m:oMath>
                </a14:m>
                <a:r>
                  <a:rPr lang="en-US" dirty="0"/>
                  <a:t>, is rigorously defined in connection with a Grunberg charge, in terms of which leading-order DGLAP evolution is promoted to the status of an all-orders exact procedure. </a:t>
                </a:r>
              </a:p>
              <a:p>
                <a:pPr lvl="1">
                  <a:buFont typeface="Wingdings" panose="05000000000000000000" pitchFamily="2" charset="2"/>
                  <a:buChar char="ü"/>
                </a:pPr>
                <a:r>
                  <a:rPr lang="en-US" dirty="0"/>
                  <a:t>The AO scheme is not a model, and neither is </a:t>
                </a:r>
                <a14:m>
                  <m:oMath xmlns:m="http://schemas.openxmlformats.org/officeDocument/2006/math">
                    <m:sSub>
                      <m:sSubPr>
                        <m:ctrlPr>
                          <a:rPr lang="en-AU" b="0" i="1" smtClean="0">
                            <a:latin typeface="Cambria Math" panose="02040503050406030204" pitchFamily="18" charset="0"/>
                          </a:rPr>
                        </m:ctrlPr>
                      </m:sSubPr>
                      <m:e>
                        <m:r>
                          <a:rPr lang="en-AU" b="0" i="1" smtClean="0">
                            <a:latin typeface="Cambria Math" panose="02040503050406030204" pitchFamily="18" charset="0"/>
                          </a:rPr>
                          <m:t>𝜁</m:t>
                        </m:r>
                      </m:e>
                      <m:sub>
                        <m:r>
                          <a:rPr lang="en-AU" b="0" i="1" smtClean="0">
                            <a:latin typeface="Cambria Math" panose="02040503050406030204" pitchFamily="18" charset="0"/>
                          </a:rPr>
                          <m:t>𝐻</m:t>
                        </m:r>
                      </m:sub>
                    </m:sSub>
                  </m:oMath>
                </a14:m>
                <a:r>
                  <a:rPr lang="en-US" dirty="0"/>
                  <a:t>.  </a:t>
                </a:r>
              </a:p>
              <a:p>
                <a:pPr lvl="1">
                  <a:buFont typeface="Wingdings" panose="05000000000000000000" pitchFamily="2" charset="2"/>
                  <a:buChar char="ü"/>
                </a:pPr>
                <a:r>
                  <a:rPr lang="en-US" dirty="0"/>
                  <a:t>Instead, the AO approach, involving and defining</a:t>
                </a:r>
                <a:r>
                  <a:rPr lang="en-AU" b="0" dirty="0"/>
                  <a:t> </a:t>
                </a:r>
                <a14:m>
                  <m:oMath xmlns:m="http://schemas.openxmlformats.org/officeDocument/2006/math">
                    <m:sSub>
                      <m:sSubPr>
                        <m:ctrlPr>
                          <a:rPr lang="en-AU" b="0" i="1" smtClean="0">
                            <a:latin typeface="Cambria Math" panose="02040503050406030204" pitchFamily="18" charset="0"/>
                          </a:rPr>
                        </m:ctrlPr>
                      </m:sSubPr>
                      <m:e>
                        <m:r>
                          <a:rPr lang="en-AU" b="0" i="1" smtClean="0">
                            <a:latin typeface="Cambria Math" panose="02040503050406030204" pitchFamily="18" charset="0"/>
                          </a:rPr>
                          <m:t>𝜁</m:t>
                        </m:r>
                      </m:e>
                      <m:sub>
                        <m:r>
                          <a:rPr lang="en-AU" b="0" i="1" smtClean="0">
                            <a:latin typeface="Cambria Math" panose="02040503050406030204" pitchFamily="18" charset="0"/>
                          </a:rPr>
                          <m:t>𝐻</m:t>
                        </m:r>
                      </m:sub>
                    </m:sSub>
                  </m:oMath>
                </a14:m>
                <a:r>
                  <a:rPr lang="en-US" dirty="0"/>
                  <a:t>, is complete by definition. </a:t>
                </a:r>
              </a:p>
              <a:p>
                <a:r>
                  <a:rPr lang="en-US" dirty="0"/>
                  <a:t>As explained by Grunberg, there is always an effective (process-dependent) effective charge for which the AO propositions are true.  </a:t>
                </a:r>
              </a:p>
              <a:p>
                <a:pPr lvl="1">
                  <a:buFont typeface="Wingdings" panose="05000000000000000000" pitchFamily="2" charset="2"/>
                  <a:buChar char="ü"/>
                </a:pPr>
                <a:r>
                  <a:rPr lang="en-US" dirty="0"/>
                  <a:t>Consequently, there is no room for doubt about the existence of </a:t>
                </a:r>
                <a14:m>
                  <m:oMath xmlns:m="http://schemas.openxmlformats.org/officeDocument/2006/math">
                    <m:sSub>
                      <m:sSubPr>
                        <m:ctrlPr>
                          <a:rPr lang="en-AU" b="0" i="1" smtClean="0">
                            <a:latin typeface="Cambria Math" panose="02040503050406030204" pitchFamily="18" charset="0"/>
                          </a:rPr>
                        </m:ctrlPr>
                      </m:sSubPr>
                      <m:e>
                        <m:r>
                          <a:rPr lang="en-AU" b="0" i="1" smtClean="0">
                            <a:latin typeface="Cambria Math" panose="02040503050406030204" pitchFamily="18" charset="0"/>
                          </a:rPr>
                          <m:t>𝜁</m:t>
                        </m:r>
                      </m:e>
                      <m:sub>
                        <m:r>
                          <a:rPr lang="en-AU" b="0" i="1" smtClean="0">
                            <a:latin typeface="Cambria Math" panose="02040503050406030204" pitchFamily="18" charset="0"/>
                          </a:rPr>
                          <m:t>𝐻</m:t>
                        </m:r>
                      </m:sub>
                    </m:sSub>
                  </m:oMath>
                </a14:m>
                <a:r>
                  <a:rPr lang="en-US" dirty="0"/>
                  <a:t>.  </a:t>
                </a:r>
              </a:p>
              <a:p>
                <a:r>
                  <a:rPr lang="en-US" dirty="0"/>
                  <a:t>Crucially, such a Grunberg effective charge is </a:t>
                </a:r>
              </a:p>
              <a:p>
                <a:pPr lvl="1">
                  <a:buFont typeface="Wingdings" panose="05000000000000000000" pitchFamily="2" charset="2"/>
                  <a:buChar char="ü"/>
                </a:pPr>
                <a:r>
                  <a:rPr lang="en-US" dirty="0"/>
                  <a:t>consistent with the renormalization group; </a:t>
                </a:r>
              </a:p>
              <a:p>
                <a:pPr lvl="1">
                  <a:buFont typeface="Wingdings" panose="05000000000000000000" pitchFamily="2" charset="2"/>
                  <a:buChar char="ü"/>
                </a:pPr>
                <a:r>
                  <a:rPr lang="en-US" dirty="0"/>
                  <a:t>renormalization scheme independent; </a:t>
                </a:r>
              </a:p>
              <a:p>
                <a:pPr lvl="1">
                  <a:buFont typeface="Wingdings" panose="05000000000000000000" pitchFamily="2" charset="2"/>
                  <a:buChar char="ü"/>
                </a:pPr>
                <a:r>
                  <a:rPr lang="en-US" dirty="0"/>
                  <a:t>everywhere analytic and finite; </a:t>
                </a:r>
              </a:p>
              <a:p>
                <a:pPr lvl="1">
                  <a:buFont typeface="Wingdings" panose="05000000000000000000" pitchFamily="2" charset="2"/>
                  <a:buChar char="ü"/>
                </a:pPr>
                <a:r>
                  <a:rPr lang="en-US" dirty="0"/>
                  <a:t>and supplies an infrared completion of any standard running coupling.  </a:t>
                </a:r>
              </a:p>
            </p:txBody>
          </p:sp>
        </mc:Choice>
        <mc:Fallback xmlns="">
          <p:sp>
            <p:nvSpPr>
              <p:cNvPr id="3" name="Content Placeholder 2">
                <a:extLst>
                  <a:ext uri="{FF2B5EF4-FFF2-40B4-BE49-F238E27FC236}">
                    <a16:creationId xmlns:a16="http://schemas.microsoft.com/office/drawing/2014/main" id="{48ECDF58-9460-6A40-9BA9-2E98B936D056}"/>
                  </a:ext>
                </a:extLst>
              </p:cNvPr>
              <p:cNvSpPr>
                <a:spLocks noGrp="1" noRot="1" noChangeAspect="1" noMove="1" noResize="1" noEditPoints="1" noAdjustHandles="1" noChangeArrowheads="1" noChangeShapeType="1" noTextEdit="1"/>
              </p:cNvSpPr>
              <p:nvPr>
                <p:ph idx="1"/>
              </p:nvPr>
            </p:nvSpPr>
            <p:spPr>
              <a:xfrm>
                <a:off x="609600" y="1265236"/>
                <a:ext cx="10972800" cy="5059364"/>
              </a:xfrm>
              <a:blipFill>
                <a:blip r:embed="rId2"/>
                <a:stretch>
                  <a:fillRect l="-611" t="-843" r="-1167"/>
                </a:stretch>
              </a:blipFill>
            </p:spPr>
            <p:txBody>
              <a:bodyPr/>
              <a:lstStyle/>
              <a:p>
                <a:r>
                  <a:rPr lang="en-AU">
                    <a:noFill/>
                  </a:rPr>
                  <a:t> </a:t>
                </a:r>
              </a:p>
            </p:txBody>
          </p:sp>
        </mc:Fallback>
      </mc:AlternateContent>
      <p:sp>
        <p:nvSpPr>
          <p:cNvPr id="4" name="Date Placeholder 3">
            <a:extLst>
              <a:ext uri="{FF2B5EF4-FFF2-40B4-BE49-F238E27FC236}">
                <a16:creationId xmlns:a16="http://schemas.microsoft.com/office/drawing/2014/main" id="{DB28CFF8-9535-9917-8F66-EDF190A51F54}"/>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26D6B25F-3031-1229-79B5-1EBAF70C41AA}"/>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E0F6ABCC-ABD3-3958-743F-8C1E0162E70F}"/>
              </a:ext>
            </a:extLst>
          </p:cNvPr>
          <p:cNvSpPr>
            <a:spLocks noGrp="1"/>
          </p:cNvSpPr>
          <p:nvPr>
            <p:ph type="sldNum" sz="quarter" idx="12"/>
          </p:nvPr>
        </p:nvSpPr>
        <p:spPr/>
        <p:txBody>
          <a:bodyPr/>
          <a:lstStyle/>
          <a:p>
            <a:fld id="{87034D8C-3CB4-402A-BC46-2AB14C0FE90A}" type="slidenum">
              <a:rPr lang="en-US" smtClean="0"/>
              <a:pPr/>
              <a:t>40</a:t>
            </a:fld>
            <a:endParaRPr lang="en-US"/>
          </a:p>
        </p:txBody>
      </p:sp>
    </p:spTree>
    <p:extLst>
      <p:ext uri="{BB962C8B-B14F-4D97-AF65-F5344CB8AC3E}">
        <p14:creationId xmlns:p14="http://schemas.microsoft.com/office/powerpoint/2010/main" val="4013513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5BFFA-6026-BE50-55EE-C40D15E21B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320D64-91FF-4855-BE43-9B32FC24A54B}"/>
              </a:ext>
            </a:extLst>
          </p:cNvPr>
          <p:cNvSpPr>
            <a:spLocks noGrp="1"/>
          </p:cNvSpPr>
          <p:nvPr>
            <p:ph type="title"/>
          </p:nvPr>
        </p:nvSpPr>
        <p:spPr/>
        <p:txBody>
          <a:bodyPr/>
          <a:lstStyle/>
          <a:p>
            <a:r>
              <a:rPr lang="en-AU" sz="3200" b="0" i="1" dirty="0">
                <a:ln w="0"/>
                <a:solidFill>
                  <a:schemeClr val="accent1"/>
                </a:solidFill>
                <a:effectLst>
                  <a:outerShdw blurRad="38100" dist="25400" dir="5400000" algn="ctr" rotWithShape="0">
                    <a:srgbClr val="6E747A">
                      <a:alpha val="43000"/>
                    </a:srgbClr>
                  </a:outerShdw>
                </a:effectLst>
              </a:rPr>
              <a:t>AO Evolution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C5FFEE5-D288-24EC-E054-07DCEE5D88FD}"/>
                  </a:ext>
                </a:extLst>
              </p:cNvPr>
              <p:cNvSpPr>
                <a:spLocks noGrp="1"/>
              </p:cNvSpPr>
              <p:nvPr>
                <p:ph idx="1"/>
              </p:nvPr>
            </p:nvSpPr>
            <p:spPr>
              <a:xfrm>
                <a:off x="609600" y="1265236"/>
                <a:ext cx="10972800" cy="5059364"/>
              </a:xfrm>
            </p:spPr>
            <p:txBody>
              <a:bodyPr/>
              <a:lstStyle/>
              <a:p>
                <a:r>
                  <a:rPr lang="en-AU" dirty="0">
                    <a:solidFill>
                      <a:schemeClr val="accent6">
                        <a:lumMod val="50000"/>
                      </a:schemeClr>
                    </a:solidFill>
                  </a:rPr>
                  <a:t>C</a:t>
                </a:r>
                <a:r>
                  <a:rPr lang="en-US" dirty="0" err="1">
                    <a:solidFill>
                      <a:schemeClr val="accent6">
                        <a:lumMod val="50000"/>
                      </a:schemeClr>
                    </a:solidFill>
                  </a:rPr>
                  <a:t>rucially</a:t>
                </a:r>
                <a:r>
                  <a:rPr lang="en-US" dirty="0">
                    <a:solidFill>
                      <a:schemeClr val="accent6">
                        <a:lumMod val="50000"/>
                      </a:schemeClr>
                    </a:solidFill>
                  </a:rPr>
                  <a:t>, such a Grunberg effective charge is </a:t>
                </a:r>
              </a:p>
              <a:p>
                <a:pPr lvl="1">
                  <a:buFont typeface="Wingdings" panose="05000000000000000000" pitchFamily="2" charset="2"/>
                  <a:buChar char="ü"/>
                </a:pPr>
                <a:r>
                  <a:rPr lang="en-US" dirty="0">
                    <a:solidFill>
                      <a:schemeClr val="accent6">
                        <a:lumMod val="50000"/>
                      </a:schemeClr>
                    </a:solidFill>
                  </a:rPr>
                  <a:t>consistent with the renormalization group; </a:t>
                </a:r>
              </a:p>
              <a:p>
                <a:pPr lvl="1">
                  <a:buFont typeface="Wingdings" panose="05000000000000000000" pitchFamily="2" charset="2"/>
                  <a:buChar char="ü"/>
                </a:pPr>
                <a:r>
                  <a:rPr lang="en-US" dirty="0">
                    <a:solidFill>
                      <a:schemeClr val="accent6">
                        <a:lumMod val="50000"/>
                      </a:schemeClr>
                    </a:solidFill>
                  </a:rPr>
                  <a:t>renormalization scheme independent; </a:t>
                </a:r>
              </a:p>
              <a:p>
                <a:pPr lvl="1">
                  <a:buFont typeface="Wingdings" panose="05000000000000000000" pitchFamily="2" charset="2"/>
                  <a:buChar char="ü"/>
                </a:pPr>
                <a:r>
                  <a:rPr lang="en-US" dirty="0">
                    <a:solidFill>
                      <a:schemeClr val="accent6">
                        <a:lumMod val="50000"/>
                      </a:schemeClr>
                    </a:solidFill>
                  </a:rPr>
                  <a:t>everywhere analytic and finite; </a:t>
                </a:r>
              </a:p>
              <a:p>
                <a:pPr lvl="1">
                  <a:buFont typeface="Wingdings" panose="05000000000000000000" pitchFamily="2" charset="2"/>
                  <a:buChar char="ü"/>
                </a:pPr>
                <a:r>
                  <a:rPr lang="en-US" dirty="0">
                    <a:solidFill>
                      <a:schemeClr val="accent6">
                        <a:lumMod val="50000"/>
                      </a:schemeClr>
                    </a:solidFill>
                  </a:rPr>
                  <a:t>and supplies an infrared completion of any standard running coupling.</a:t>
                </a:r>
                <a:r>
                  <a:rPr lang="en-US" dirty="0"/>
                  <a:t>  </a:t>
                </a:r>
              </a:p>
              <a:p>
                <a:r>
                  <a:rPr lang="en-US" dirty="0"/>
                  <a:t>These features entail that all calculations of a DF at a scale within a domain of </a:t>
                </a:r>
                <a:r>
                  <a:rPr lang="en-US" dirty="0" err="1"/>
                  <a:t>pQCD</a:t>
                </a:r>
                <a:r>
                  <a:rPr lang="en-US" dirty="0"/>
                  <a:t> applicability are compatible with this effective charge.  </a:t>
                </a:r>
              </a:p>
              <a:p>
                <a:r>
                  <a:rPr lang="en-US" dirty="0"/>
                  <a:t>Moreover, and especially important, is the fact that one does not need to know the pointwise form of the effective charge</a:t>
                </a:r>
              </a:p>
              <a:p>
                <a:pPr lvl="1">
                  <a:buFont typeface="Wingdings" panose="05000000000000000000" pitchFamily="2" charset="2"/>
                  <a:buChar char="ü"/>
                </a:pPr>
                <a:r>
                  <a:rPr lang="en-US" dirty="0"/>
                  <a:t> </a:t>
                </a:r>
                <a:r>
                  <a:rPr lang="en-US" sz="2400" dirty="0"/>
                  <a:t>Its existence alone is sufficient to deliver </a:t>
                </a:r>
              </a:p>
              <a:p>
                <a:pPr marL="457200" lvl="1" indent="0">
                  <a:spcBef>
                    <a:spcPts val="0"/>
                  </a:spcBef>
                  <a:buNone/>
                </a:pPr>
                <a:r>
                  <a:rPr lang="en-US" sz="2400" dirty="0"/>
                  <a:t>	the definition of </a:t>
                </a:r>
                <a14:m>
                  <m:oMath xmlns:m="http://schemas.openxmlformats.org/officeDocument/2006/math">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𝜁</m:t>
                        </m:r>
                      </m:e>
                      <m:sub>
                        <m:r>
                          <a:rPr lang="en-AU" sz="2400" b="0" i="1" smtClean="0">
                            <a:latin typeface="Cambria Math" panose="02040503050406030204" pitchFamily="18" charset="0"/>
                          </a:rPr>
                          <m:t>𝐻</m:t>
                        </m:r>
                      </m:sub>
                    </m:sSub>
                  </m:oMath>
                </a14:m>
                <a:r>
                  <a:rPr lang="en-US" sz="2400" dirty="0"/>
                  <a:t> and all attendant consequences</a:t>
                </a:r>
              </a:p>
              <a:p>
                <a:pPr lvl="1">
                  <a:spcBef>
                    <a:spcPts val="0"/>
                  </a:spcBef>
                  <a:buFont typeface="Wingdings" panose="05000000000000000000" pitchFamily="2" charset="2"/>
                  <a:buChar char="ü"/>
                </a:pPr>
                <a:r>
                  <a:rPr lang="en-US" sz="2400" i="1" dirty="0"/>
                  <a:t>N.B</a:t>
                </a:r>
                <a:r>
                  <a:rPr lang="en-US" sz="2400" dirty="0"/>
                  <a:t>. glue and sea DFs are identically zero at </a:t>
                </a:r>
                <a14:m>
                  <m:oMath xmlns:m="http://schemas.openxmlformats.org/officeDocument/2006/math">
                    <m:sSub>
                      <m:sSubPr>
                        <m:ctrlPr>
                          <a:rPr lang="en-AU" sz="2400" b="0" i="1" smtClean="0">
                            <a:latin typeface="Cambria Math" panose="02040503050406030204" pitchFamily="18" charset="0"/>
                          </a:rPr>
                        </m:ctrlPr>
                      </m:sSubPr>
                      <m:e>
                        <m:r>
                          <a:rPr lang="en-AU" sz="2400" b="0" i="1" smtClean="0">
                            <a:latin typeface="Cambria Math" panose="02040503050406030204" pitchFamily="18" charset="0"/>
                          </a:rPr>
                          <m:t>𝜁</m:t>
                        </m:r>
                      </m:e>
                      <m:sub>
                        <m:r>
                          <a:rPr lang="en-AU" sz="2400" b="0" i="1" smtClean="0">
                            <a:latin typeface="Cambria Math" panose="02040503050406030204" pitchFamily="18" charset="0"/>
                          </a:rPr>
                          <m:t>𝐻</m:t>
                        </m:r>
                      </m:sub>
                    </m:sSub>
                  </m:oMath>
                </a14:m>
                <a:endParaRPr lang="en-US" sz="2400" dirty="0"/>
              </a:p>
              <a:p>
                <a:pPr>
                  <a:buFont typeface="Wingdings" panose="05000000000000000000" pitchFamily="2" charset="2"/>
                  <a:buChar char="ü"/>
                </a:pPr>
                <a:endParaRPr lang="en-AU" dirty="0"/>
              </a:p>
            </p:txBody>
          </p:sp>
        </mc:Choice>
        <mc:Fallback xmlns="">
          <p:sp>
            <p:nvSpPr>
              <p:cNvPr id="3" name="Content Placeholder 2">
                <a:extLst>
                  <a:ext uri="{FF2B5EF4-FFF2-40B4-BE49-F238E27FC236}">
                    <a16:creationId xmlns:a16="http://schemas.microsoft.com/office/drawing/2014/main" id="{3C5FFEE5-D288-24EC-E054-07DCEE5D88FD}"/>
                  </a:ext>
                </a:extLst>
              </p:cNvPr>
              <p:cNvSpPr>
                <a:spLocks noGrp="1" noRot="1" noChangeAspect="1" noMove="1" noResize="1" noEditPoints="1" noAdjustHandles="1" noChangeArrowheads="1" noChangeShapeType="1" noTextEdit="1"/>
              </p:cNvSpPr>
              <p:nvPr>
                <p:ph idx="1"/>
              </p:nvPr>
            </p:nvSpPr>
            <p:spPr>
              <a:xfrm>
                <a:off x="609600" y="1265236"/>
                <a:ext cx="10972800" cy="5059364"/>
              </a:xfrm>
              <a:blipFill>
                <a:blip r:embed="rId2"/>
                <a:stretch>
                  <a:fillRect l="-611" t="-843"/>
                </a:stretch>
              </a:blipFill>
            </p:spPr>
            <p:txBody>
              <a:bodyPr/>
              <a:lstStyle/>
              <a:p>
                <a:r>
                  <a:rPr lang="en-AU">
                    <a:noFill/>
                  </a:rPr>
                  <a:t> </a:t>
                </a:r>
              </a:p>
            </p:txBody>
          </p:sp>
        </mc:Fallback>
      </mc:AlternateContent>
      <p:sp>
        <p:nvSpPr>
          <p:cNvPr id="4" name="Date Placeholder 3">
            <a:extLst>
              <a:ext uri="{FF2B5EF4-FFF2-40B4-BE49-F238E27FC236}">
                <a16:creationId xmlns:a16="http://schemas.microsoft.com/office/drawing/2014/main" id="{8C99E382-59E1-E0DD-1EE4-E4296017DB8D}"/>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0D259CF7-2B7F-88B7-D50F-AD27761A88ED}"/>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42AA3D68-0747-B4FA-95DF-247A4B38A912}"/>
              </a:ext>
            </a:extLst>
          </p:cNvPr>
          <p:cNvSpPr>
            <a:spLocks noGrp="1"/>
          </p:cNvSpPr>
          <p:nvPr>
            <p:ph type="sldNum" sz="quarter" idx="12"/>
          </p:nvPr>
        </p:nvSpPr>
        <p:spPr/>
        <p:txBody>
          <a:bodyPr/>
          <a:lstStyle/>
          <a:p>
            <a:fld id="{87034D8C-3CB4-402A-BC46-2AB14C0FE90A}" type="slidenum">
              <a:rPr lang="en-US" smtClean="0"/>
              <a:pPr/>
              <a:t>41</a:t>
            </a:fld>
            <a:endParaRPr lang="en-US"/>
          </a:p>
        </p:txBody>
      </p:sp>
    </p:spTree>
    <p:extLst>
      <p:ext uri="{BB962C8B-B14F-4D97-AF65-F5344CB8AC3E}">
        <p14:creationId xmlns:p14="http://schemas.microsoft.com/office/powerpoint/2010/main" val="1048916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BB23E-448A-38C6-6416-7FCCF84EB5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498944-A26A-D79D-61B0-09280D7CDD17}"/>
              </a:ext>
            </a:extLst>
          </p:cNvPr>
          <p:cNvSpPr>
            <a:spLocks noGrp="1"/>
          </p:cNvSpPr>
          <p:nvPr>
            <p:ph type="title"/>
          </p:nvPr>
        </p:nvSpPr>
        <p:spPr/>
        <p:txBody>
          <a:bodyPr/>
          <a:lstStyle/>
          <a:p>
            <a:r>
              <a:rPr lang="en-AU" sz="3200" b="0" i="1" dirty="0">
                <a:ln w="0"/>
                <a:solidFill>
                  <a:schemeClr val="accent1"/>
                </a:solidFill>
                <a:effectLst>
                  <a:outerShdw blurRad="38100" dist="25400" dir="5400000" algn="ctr" rotWithShape="0">
                    <a:srgbClr val="6E747A">
                      <a:alpha val="43000"/>
                    </a:srgbClr>
                  </a:outerShdw>
                </a:effectLst>
              </a:rPr>
              <a:t>AO Evolution</a:t>
            </a:r>
          </a:p>
        </p:txBody>
      </p:sp>
      <p:sp>
        <p:nvSpPr>
          <p:cNvPr id="3" name="Content Placeholder 2">
            <a:extLst>
              <a:ext uri="{FF2B5EF4-FFF2-40B4-BE49-F238E27FC236}">
                <a16:creationId xmlns:a16="http://schemas.microsoft.com/office/drawing/2014/main" id="{01BDA240-206D-C458-8A94-29D6F9A68533}"/>
              </a:ext>
            </a:extLst>
          </p:cNvPr>
          <p:cNvSpPr>
            <a:spLocks noGrp="1"/>
          </p:cNvSpPr>
          <p:nvPr>
            <p:ph idx="1"/>
          </p:nvPr>
        </p:nvSpPr>
        <p:spPr>
          <a:xfrm>
            <a:off x="609600" y="1265236"/>
            <a:ext cx="10972800" cy="5059364"/>
          </a:xfrm>
        </p:spPr>
        <p:txBody>
          <a:bodyPr/>
          <a:lstStyle/>
          <a:p>
            <a:r>
              <a:rPr lang="en-US" dirty="0"/>
              <a:t>The potential issue with a Grunberg effective charge is </a:t>
            </a:r>
          </a:p>
          <a:p>
            <a:pPr marL="0" indent="0">
              <a:spcBef>
                <a:spcPts val="0"/>
              </a:spcBef>
              <a:buNone/>
            </a:pPr>
            <a:r>
              <a:rPr lang="en-US" dirty="0"/>
              <a:t>      that reference to a specific process may make it globally useless </a:t>
            </a:r>
          </a:p>
          <a:p>
            <a:r>
              <a:rPr lang="en-US" dirty="0"/>
              <a:t>We know that is not the case</a:t>
            </a:r>
          </a:p>
          <a:p>
            <a:pPr lvl="1"/>
            <a:r>
              <a:rPr lang="en-US" sz="2200" dirty="0"/>
              <a:t>The class of process-dependent (Grunberg) charges, </a:t>
            </a:r>
          </a:p>
          <a:p>
            <a:pPr marL="800100" lvl="2" indent="0">
              <a:spcBef>
                <a:spcPts val="0"/>
              </a:spcBef>
              <a:buNone/>
            </a:pPr>
            <a:r>
              <a:rPr lang="en-US" sz="2200" dirty="0"/>
              <a:t>defined in connection with the AO scheme, </a:t>
            </a:r>
          </a:p>
          <a:p>
            <a:pPr marL="800100" lvl="2" indent="0">
              <a:spcBef>
                <a:spcPts val="0"/>
              </a:spcBef>
              <a:buNone/>
            </a:pPr>
            <a:r>
              <a:rPr lang="en-US" sz="2200" dirty="0"/>
              <a:t>may be characterized by our unique, predicted process-independent effective charge</a:t>
            </a:r>
            <a:endParaRPr lang="en-US" dirty="0"/>
          </a:p>
          <a:p>
            <a:r>
              <a:rPr lang="en-US" dirty="0"/>
              <a:t>Thus far, the AO class of charges – in particular, our PI charge – has served in the same form for all known parton DFs</a:t>
            </a:r>
          </a:p>
          <a:p>
            <a:pPr lvl="1">
              <a:buFont typeface="Wingdings" panose="05000000000000000000" pitchFamily="2" charset="2"/>
              <a:buChar char="ü"/>
            </a:pPr>
            <a:r>
              <a:rPr lang="en-US" sz="2200" dirty="0"/>
              <a:t>Namely, for a large array of structure functions and fragmentation processes.  </a:t>
            </a:r>
          </a:p>
          <a:p>
            <a:pPr>
              <a:buFont typeface="Wingdings" panose="05000000000000000000" pitchFamily="2" charset="2"/>
              <a:buChar char="ü"/>
            </a:pPr>
            <a:r>
              <a:rPr lang="en-US" sz="2400" dirty="0"/>
              <a:t>This is a very broad domain of applicability for one single Grunberg charge. </a:t>
            </a:r>
          </a:p>
          <a:p>
            <a:pPr marL="800100" lvl="2" indent="0">
              <a:spcBef>
                <a:spcPts val="0"/>
              </a:spcBef>
              <a:buNone/>
            </a:pPr>
            <a:endParaRPr lang="en-US" sz="2200" dirty="0"/>
          </a:p>
          <a:p>
            <a:pPr>
              <a:buFont typeface="Wingdings" panose="05000000000000000000" pitchFamily="2" charset="2"/>
              <a:buChar char="ü"/>
            </a:pPr>
            <a:endParaRPr lang="en-AU" dirty="0"/>
          </a:p>
        </p:txBody>
      </p:sp>
      <p:sp>
        <p:nvSpPr>
          <p:cNvPr id="4" name="Date Placeholder 3">
            <a:extLst>
              <a:ext uri="{FF2B5EF4-FFF2-40B4-BE49-F238E27FC236}">
                <a16:creationId xmlns:a16="http://schemas.microsoft.com/office/drawing/2014/main" id="{B6C5BDF3-2BDC-C75B-2E97-9033C4F00282}"/>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12F7AA2C-DE12-635C-3804-C1AB7A1C58C2}"/>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43D46D67-1B12-16D8-FD6F-C0BF6DEE7FBA}"/>
              </a:ext>
            </a:extLst>
          </p:cNvPr>
          <p:cNvSpPr>
            <a:spLocks noGrp="1"/>
          </p:cNvSpPr>
          <p:nvPr>
            <p:ph type="sldNum" sz="quarter" idx="12"/>
          </p:nvPr>
        </p:nvSpPr>
        <p:spPr/>
        <p:txBody>
          <a:bodyPr/>
          <a:lstStyle/>
          <a:p>
            <a:fld id="{87034D8C-3CB4-402A-BC46-2AB14C0FE90A}" type="slidenum">
              <a:rPr lang="en-US" smtClean="0"/>
              <a:pPr/>
              <a:t>42</a:t>
            </a:fld>
            <a:endParaRPr lang="en-US"/>
          </a:p>
        </p:txBody>
      </p:sp>
      <p:pic>
        <p:nvPicPr>
          <p:cNvPr id="7" name="Picture 6">
            <a:extLst>
              <a:ext uri="{FF2B5EF4-FFF2-40B4-BE49-F238E27FC236}">
                <a16:creationId xmlns:a16="http://schemas.microsoft.com/office/drawing/2014/main" id="{F8352963-7147-32C4-6D79-6289BBD2768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534400" y="381000"/>
            <a:ext cx="3352800" cy="2538733"/>
          </a:xfrm>
          <a:prstGeom prst="rect">
            <a:avLst/>
          </a:prstGeom>
        </p:spPr>
      </p:pic>
    </p:spTree>
    <p:extLst>
      <p:ext uri="{BB962C8B-B14F-4D97-AF65-F5344CB8AC3E}">
        <p14:creationId xmlns:p14="http://schemas.microsoft.com/office/powerpoint/2010/main" val="3970479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30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down)">
                                      <p:cBhvr>
                                        <p:cTn id="13" dur="500"/>
                                        <p:tgtEl>
                                          <p:spTgt spid="3">
                                            <p:txEl>
                                              <p:pRg st="3" end="3"/>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down)">
                                      <p:cBhvr>
                                        <p:cTn id="16" dur="500"/>
                                        <p:tgtEl>
                                          <p:spTgt spid="3">
                                            <p:txEl>
                                              <p:pRg st="4" end="4"/>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wipe(down)">
                                      <p:cBhvr>
                                        <p:cTn id="19" dur="500"/>
                                        <p:tgtEl>
                                          <p:spTgt spid="3">
                                            <p:txEl>
                                              <p:pRg st="5" end="5"/>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wipe(down)">
                                      <p:cBhvr>
                                        <p:cTn id="25" dur="500"/>
                                        <p:tgtEl>
                                          <p:spTgt spid="3">
                                            <p:txEl>
                                              <p:pRg st="7" end="7"/>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wipe(down)">
                                      <p:cBhvr>
                                        <p:cTn id="2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0F25932-3438-2E4A-F7EB-59E3AAF352DE}"/>
                  </a:ext>
                </a:extLst>
              </p:cNvPr>
              <p:cNvSpPr>
                <a:spLocks noGrp="1"/>
              </p:cNvSpPr>
              <p:nvPr>
                <p:ph type="title"/>
              </p:nvPr>
            </p:nvSpPr>
            <p:spPr/>
            <p:txBody>
              <a:bodyPr/>
              <a:lstStyle/>
              <a:p>
                <a:r>
                  <a:rPr lang="en-AU" dirty="0"/>
                  <a:t>GFF Species Decomposition (scale dependent, </a:t>
                </a:r>
                <a14:m>
                  <m:oMath xmlns:m="http://schemas.openxmlformats.org/officeDocument/2006/math">
                    <m:sSub>
                      <m:sSubPr>
                        <m:ctrlPr>
                          <a:rPr lang="en-AU" b="1" i="1" smtClean="0">
                            <a:latin typeface="Cambria Math" panose="02040503050406030204" pitchFamily="18" charset="0"/>
                          </a:rPr>
                        </m:ctrlPr>
                      </m:sSubPr>
                      <m:e>
                        <m:r>
                          <a:rPr lang="en-AU" b="1" i="1" smtClean="0">
                            <a:latin typeface="Cambria Math" panose="02040503050406030204" pitchFamily="18" charset="0"/>
                          </a:rPr>
                          <m:t>𝜻</m:t>
                        </m:r>
                      </m:e>
                      <m:sub>
                        <m:r>
                          <a:rPr lang="en-AU" b="1" i="1" smtClean="0">
                            <a:latin typeface="Cambria Math" panose="02040503050406030204" pitchFamily="18" charset="0"/>
                          </a:rPr>
                          <m:t>𝟐</m:t>
                        </m:r>
                      </m:sub>
                    </m:sSub>
                    <m:r>
                      <a:rPr lang="en-AU" b="1" i="1" smtClean="0">
                        <a:latin typeface="Cambria Math" panose="02040503050406030204" pitchFamily="18" charset="0"/>
                      </a:rPr>
                      <m:t>=</m:t>
                    </m:r>
                    <m:r>
                      <a:rPr lang="en-AU" b="1" i="1" smtClean="0">
                        <a:latin typeface="Cambria Math" panose="02040503050406030204" pitchFamily="18" charset="0"/>
                      </a:rPr>
                      <m:t>𝟐𝐆𝐞𝐕</m:t>
                    </m:r>
                  </m:oMath>
                </a14:m>
                <a:r>
                  <a:rPr lang="en-AU" dirty="0"/>
                  <a:t>)</a:t>
                </a:r>
              </a:p>
            </p:txBody>
          </p:sp>
        </mc:Choice>
        <mc:Fallback xmlns="">
          <p:sp>
            <p:nvSpPr>
              <p:cNvPr id="2" name="Title 1">
                <a:extLst>
                  <a:ext uri="{FF2B5EF4-FFF2-40B4-BE49-F238E27FC236}">
                    <a16:creationId xmlns:a16="http://schemas.microsoft.com/office/drawing/2014/main" id="{00F25932-3438-2E4A-F7EB-59E3AAF352DE}"/>
                  </a:ext>
                </a:extLst>
              </p:cNvPr>
              <p:cNvSpPr>
                <a:spLocks noGrp="1" noRot="1" noChangeAspect="1" noMove="1" noResize="1" noEditPoints="1" noAdjustHandles="1" noChangeArrowheads="1" noChangeShapeType="1" noTextEdit="1"/>
              </p:cNvSpPr>
              <p:nvPr>
                <p:ph type="title"/>
              </p:nvPr>
            </p:nvSpPr>
            <p:spPr>
              <a:blipFill>
                <a:blip r:embed="rId2"/>
                <a:stretch>
                  <a:fillRect l="-1000" t="-5348"/>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3F2A768-8728-EA28-F40B-CB44E8F4D9AD}"/>
                  </a:ext>
                </a:extLst>
              </p:cNvPr>
              <p:cNvSpPr>
                <a:spLocks noGrp="1"/>
              </p:cNvSpPr>
              <p:nvPr>
                <p:ph idx="1"/>
              </p:nvPr>
            </p:nvSpPr>
            <p:spPr>
              <a:xfrm>
                <a:off x="609600" y="1600201"/>
                <a:ext cx="5092277" cy="4525963"/>
              </a:xfrm>
            </p:spPr>
            <p:txBody>
              <a:bodyPr/>
              <a:lstStyle/>
              <a:p>
                <a:r>
                  <a:rPr lang="en-AU" dirty="0"/>
                  <a:t>Considering light quarks alone:</a:t>
                </a:r>
              </a:p>
              <a:p>
                <a:pPr marL="0" indent="0">
                  <a:buNone/>
                </a:pPr>
                <a14:m>
                  <m:oMathPara xmlns:m="http://schemas.openxmlformats.org/officeDocument/2006/math">
                    <m:oMath>
                      <m:sSup>
                        <m:sSupPr>
                          <m:ctrlPr>
                            <a:rPr lang="en-AU" b="0" i="1" smtClean="0">
                              <a:latin typeface="Cambria Math" panose="02040503050406030204" pitchFamily="18" charset="0"/>
                            </a:rPr>
                          </m:ctrlPr>
                        </m:sSupPr>
                        <m:e>
                          <m:r>
                            <a:rPr lang="en-AU" b="0" i="1" smtClean="0">
                              <a:latin typeface="Cambria Math" panose="02040503050406030204" pitchFamily="18" charset="0"/>
                            </a:rPr>
                            <m:t>𝐷</m:t>
                          </m:r>
                        </m:e>
                        <m:sup>
                          <m:r>
                            <a:rPr lang="en-AU" b="0" i="1" smtClean="0">
                              <a:latin typeface="Cambria Math" panose="02040503050406030204" pitchFamily="18" charset="0"/>
                            </a:rPr>
                            <m:t>𝑢</m:t>
                          </m:r>
                          <m:r>
                            <a:rPr lang="en-AU" b="0" i="1" smtClean="0">
                              <a:latin typeface="Cambria Math" panose="02040503050406030204" pitchFamily="18" charset="0"/>
                            </a:rPr>
                            <m:t>+</m:t>
                          </m:r>
                          <m:r>
                            <a:rPr lang="en-AU" b="0" i="1" smtClean="0">
                              <a:latin typeface="Cambria Math" panose="02040503050406030204" pitchFamily="18" charset="0"/>
                            </a:rPr>
                            <m:t>𝑑</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0;</m:t>
                          </m:r>
                          <m:sSub>
                            <m:sSubPr>
                              <m:ctrlPr>
                                <a:rPr lang="en-AU" b="0" i="1" smtClean="0">
                                  <a:latin typeface="Cambria Math" panose="02040503050406030204" pitchFamily="18" charset="0"/>
                                </a:rPr>
                              </m:ctrlPr>
                            </m:sSubPr>
                            <m:e>
                              <m:r>
                                <a:rPr lang="en-AU" b="0" i="1" smtClean="0">
                                  <a:latin typeface="Cambria Math" panose="02040503050406030204" pitchFamily="18" charset="0"/>
                                </a:rPr>
                                <m:t>𝜁</m:t>
                              </m:r>
                            </m:e>
                            <m:sub>
                              <m:r>
                                <a:rPr lang="en-AU" b="0" i="1" smtClean="0">
                                  <a:latin typeface="Cambria Math" panose="02040503050406030204" pitchFamily="18" charset="0"/>
                                </a:rPr>
                                <m:t>2</m:t>
                              </m:r>
                            </m:sub>
                          </m:sSub>
                        </m:e>
                      </m:d>
                      <m:r>
                        <a:rPr lang="en-AU" b="0" i="1" smtClean="0">
                          <a:latin typeface="Cambria Math" panose="02040503050406030204" pitchFamily="18" charset="0"/>
                        </a:rPr>
                        <m:t>=−1.73(5)</m:t>
                      </m:r>
                    </m:oMath>
                  </m:oMathPara>
                </a14:m>
                <a:endParaRPr lang="en-AU" dirty="0"/>
              </a:p>
              <a:p>
                <a:r>
                  <a:rPr lang="en-AU" dirty="0"/>
                  <a:t>Inference from available DVCS data </a:t>
                </a:r>
              </a:p>
              <a:p>
                <a:pPr marL="0" indent="0">
                  <a:buNone/>
                </a:pPr>
                <a14:m>
                  <m:oMathPara xmlns:m="http://schemas.openxmlformats.org/officeDocument/2006/math">
                    <m:oMath>
                      <m:sSubSup>
                        <m:sSubSupPr>
                          <m:ctrlPr>
                            <a:rPr lang="en-AU" b="0" i="1" smtClean="0">
                              <a:latin typeface="Cambria Math" panose="02040503050406030204" pitchFamily="18" charset="0"/>
                            </a:rPr>
                          </m:ctrlPr>
                        </m:sSubSupPr>
                        <m:e>
                          <m:r>
                            <a:rPr lang="en-AU" b="0" i="1" smtClean="0">
                              <a:latin typeface="Cambria Math" panose="02040503050406030204" pitchFamily="18" charset="0"/>
                            </a:rPr>
                            <m:t>𝐷</m:t>
                          </m:r>
                        </m:e>
                        <m:sub>
                          <m:r>
                            <m:rPr>
                              <m:sty m:val="p"/>
                            </m:rPr>
                            <a:rPr lang="en-AU" b="0" i="0" smtClean="0">
                              <a:latin typeface="Cambria Math" panose="02040503050406030204" pitchFamily="18" charset="0"/>
                            </a:rPr>
                            <m:t>DVCS</m:t>
                          </m:r>
                        </m:sub>
                        <m:sup>
                          <m:r>
                            <a:rPr lang="en-AU" b="0" i="1" smtClean="0">
                              <a:latin typeface="Cambria Math" panose="02040503050406030204" pitchFamily="18" charset="0"/>
                            </a:rPr>
                            <m:t>𝑢</m:t>
                          </m:r>
                          <m:r>
                            <a:rPr lang="en-AU" b="0" i="1" smtClean="0">
                              <a:latin typeface="Cambria Math" panose="02040503050406030204" pitchFamily="18" charset="0"/>
                            </a:rPr>
                            <m:t>+</m:t>
                          </m:r>
                          <m:r>
                            <a:rPr lang="en-AU" b="0" i="1" smtClean="0">
                              <a:latin typeface="Cambria Math" panose="02040503050406030204" pitchFamily="18" charset="0"/>
                            </a:rPr>
                            <m:t>𝑑</m:t>
                          </m:r>
                        </m:sup>
                      </m:sSubSup>
                      <m:d>
                        <m:dPr>
                          <m:ctrlPr>
                            <a:rPr lang="en-AU" b="0" i="1" smtClean="0">
                              <a:latin typeface="Cambria Math" panose="02040503050406030204" pitchFamily="18" charset="0"/>
                            </a:rPr>
                          </m:ctrlPr>
                        </m:dPr>
                        <m:e>
                          <m:r>
                            <a:rPr lang="en-AU" b="0" i="1" smtClean="0">
                              <a:latin typeface="Cambria Math" panose="02040503050406030204" pitchFamily="18" charset="0"/>
                            </a:rPr>
                            <m:t>0;</m:t>
                          </m:r>
                          <m:sSub>
                            <m:sSubPr>
                              <m:ctrlPr>
                                <a:rPr lang="en-AU" b="0" i="1" smtClean="0">
                                  <a:latin typeface="Cambria Math" panose="02040503050406030204" pitchFamily="18" charset="0"/>
                                </a:rPr>
                              </m:ctrlPr>
                            </m:sSubPr>
                            <m:e>
                              <m:r>
                                <a:rPr lang="en-AU" b="0" i="1" smtClean="0">
                                  <a:latin typeface="Cambria Math" panose="02040503050406030204" pitchFamily="18" charset="0"/>
                                </a:rPr>
                                <m:t>𝜁</m:t>
                              </m:r>
                            </m:e>
                            <m:sub>
                              <m:r>
                                <a:rPr lang="en-AU" b="0" i="1" smtClean="0">
                                  <a:latin typeface="Cambria Math" panose="02040503050406030204" pitchFamily="18" charset="0"/>
                                </a:rPr>
                                <m:t>2</m:t>
                              </m:r>
                            </m:sub>
                          </m:sSub>
                        </m:e>
                      </m:d>
                      <m:r>
                        <a:rPr lang="en-AU" b="0" i="1" smtClean="0">
                          <a:latin typeface="Cambria Math" panose="02040503050406030204" pitchFamily="18" charset="0"/>
                        </a:rPr>
                        <m:t>=−1.63(29)</m:t>
                      </m:r>
                    </m:oMath>
                  </m:oMathPara>
                </a14:m>
                <a:endParaRPr lang="en-AU" dirty="0"/>
              </a:p>
              <a:p>
                <a:r>
                  <a:rPr lang="en-AU" dirty="0"/>
                  <a:t>CSM prediction is also in pointwise agreement with curve inferred from that data … see figure</a:t>
                </a:r>
              </a:p>
            </p:txBody>
          </p:sp>
        </mc:Choice>
        <mc:Fallback xmlns="">
          <p:sp>
            <p:nvSpPr>
              <p:cNvPr id="3" name="Content Placeholder 2">
                <a:extLst>
                  <a:ext uri="{FF2B5EF4-FFF2-40B4-BE49-F238E27FC236}">
                    <a16:creationId xmlns:a16="http://schemas.microsoft.com/office/drawing/2014/main" id="{D3F2A768-8728-EA28-F40B-CB44E8F4D9AD}"/>
                  </a:ext>
                </a:extLst>
              </p:cNvPr>
              <p:cNvSpPr>
                <a:spLocks noGrp="1" noRot="1" noChangeAspect="1" noMove="1" noResize="1" noEditPoints="1" noAdjustHandles="1" noChangeArrowheads="1" noChangeShapeType="1" noTextEdit="1"/>
              </p:cNvSpPr>
              <p:nvPr>
                <p:ph idx="1"/>
              </p:nvPr>
            </p:nvSpPr>
            <p:spPr>
              <a:xfrm>
                <a:off x="609600" y="1600201"/>
                <a:ext cx="5092277" cy="4525963"/>
              </a:xfrm>
              <a:blipFill>
                <a:blip r:embed="rId3"/>
                <a:stretch>
                  <a:fillRect l="-1317" t="-943"/>
                </a:stretch>
              </a:blipFill>
            </p:spPr>
            <p:txBody>
              <a:bodyPr/>
              <a:lstStyle/>
              <a:p>
                <a:r>
                  <a:rPr lang="en-AU">
                    <a:noFill/>
                  </a:rPr>
                  <a:t> </a:t>
                </a:r>
              </a:p>
            </p:txBody>
          </p:sp>
        </mc:Fallback>
      </mc:AlternateContent>
      <p:sp>
        <p:nvSpPr>
          <p:cNvPr id="4" name="Date Placeholder 3">
            <a:extLst>
              <a:ext uri="{FF2B5EF4-FFF2-40B4-BE49-F238E27FC236}">
                <a16:creationId xmlns:a16="http://schemas.microsoft.com/office/drawing/2014/main" id="{96FF96D4-5637-46EE-7AC6-C1BEEAAA6A24}"/>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85E32CCC-8A4C-2CC6-2281-182F64F0EC27}"/>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0F618E8D-4649-F134-9678-E5D531497E55}"/>
              </a:ext>
            </a:extLst>
          </p:cNvPr>
          <p:cNvSpPr>
            <a:spLocks noGrp="1"/>
          </p:cNvSpPr>
          <p:nvPr>
            <p:ph type="sldNum" sz="quarter" idx="12"/>
          </p:nvPr>
        </p:nvSpPr>
        <p:spPr/>
        <p:txBody>
          <a:bodyPr/>
          <a:lstStyle/>
          <a:p>
            <a:fld id="{87034D8C-3CB4-402A-BC46-2AB14C0FE90A}" type="slidenum">
              <a:rPr lang="en-US" smtClean="0"/>
              <a:pPr/>
              <a:t>43</a:t>
            </a:fld>
            <a:endParaRPr lang="en-US"/>
          </a:p>
        </p:txBody>
      </p:sp>
      <p:pic>
        <p:nvPicPr>
          <p:cNvPr id="8" name="Picture 7" descr="A graph of a normalized curve&#10;&#10;Description automatically generated with medium confidence">
            <a:extLst>
              <a:ext uri="{FF2B5EF4-FFF2-40B4-BE49-F238E27FC236}">
                <a16:creationId xmlns:a16="http://schemas.microsoft.com/office/drawing/2014/main" id="{2A9D3936-3891-4FFC-4359-39D2C1B86E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1877" y="990600"/>
            <a:ext cx="6035040" cy="4572000"/>
          </a:xfrm>
          <a:prstGeom prst="rect">
            <a:avLst/>
          </a:prstGeom>
        </p:spPr>
      </p:pic>
      <p:sp>
        <p:nvSpPr>
          <p:cNvPr id="9" name="TextBox 8">
            <a:extLst>
              <a:ext uri="{FF2B5EF4-FFF2-40B4-BE49-F238E27FC236}">
                <a16:creationId xmlns:a16="http://schemas.microsoft.com/office/drawing/2014/main" id="{520EFB9C-CA89-5160-C393-3446B91B549F}"/>
              </a:ext>
            </a:extLst>
          </p:cNvPr>
          <p:cNvSpPr txBox="1"/>
          <p:nvPr/>
        </p:nvSpPr>
        <p:spPr>
          <a:xfrm>
            <a:off x="6017683" y="5493603"/>
            <a:ext cx="5945717" cy="830997"/>
          </a:xfrm>
          <a:prstGeom prst="rect">
            <a:avLst/>
          </a:prstGeom>
          <a:noFill/>
        </p:spPr>
        <p:txBody>
          <a:bodyPr wrap="square" rtlCol="0">
            <a:spAutoFit/>
          </a:bodyPr>
          <a:lstStyle/>
          <a:p>
            <a:r>
              <a:rPr lang="en-US" sz="1600" dirty="0"/>
              <a:t>BEG: Inference from existing DVCS data</a:t>
            </a:r>
          </a:p>
          <a:p>
            <a:r>
              <a:rPr lang="en-US" sz="1600" dirty="0"/>
              <a:t>V. D. Burkert, L. </a:t>
            </a:r>
            <a:r>
              <a:rPr lang="en-US" sz="1600" dirty="0" err="1"/>
              <a:t>Elouadrhiri</a:t>
            </a:r>
            <a:r>
              <a:rPr lang="en-US" sz="1600" dirty="0"/>
              <a:t>, F.-X. </a:t>
            </a:r>
            <a:r>
              <a:rPr lang="en-US" sz="1600" dirty="0" err="1"/>
              <a:t>Girod</a:t>
            </a:r>
            <a:r>
              <a:rPr lang="en-US" sz="1600" dirty="0"/>
              <a:t>, </a:t>
            </a:r>
            <a:r>
              <a:rPr lang="en-US" sz="1600" i="1" dirty="0"/>
              <a:t>The pressure</a:t>
            </a:r>
          </a:p>
          <a:p>
            <a:r>
              <a:rPr lang="en-US" sz="1600" i="1" dirty="0"/>
              <a:t>distribution inside the proton</a:t>
            </a:r>
            <a:r>
              <a:rPr lang="en-US" sz="1600" dirty="0"/>
              <a:t>, Nature 557 (7705) (2018) pp. 396–399.</a:t>
            </a:r>
            <a:endParaRPr lang="en-AU" sz="1600" dirty="0"/>
          </a:p>
        </p:txBody>
      </p:sp>
    </p:spTree>
    <p:extLst>
      <p:ext uri="{BB962C8B-B14F-4D97-AF65-F5344CB8AC3E}">
        <p14:creationId xmlns:p14="http://schemas.microsoft.com/office/powerpoint/2010/main" val="2024354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diagram of a physical model&#10;&#10;Description automatically generated">
            <a:extLst>
              <a:ext uri="{FF2B5EF4-FFF2-40B4-BE49-F238E27FC236}">
                <a16:creationId xmlns:a16="http://schemas.microsoft.com/office/drawing/2014/main" id="{CBE8F1B2-3CE6-1F10-EB57-1A1704F0A0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5800" y="2438400"/>
            <a:ext cx="3619500" cy="2058394"/>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8B7F8DA-44B1-03B1-1F2C-2CBB57C4B45B}"/>
                  </a:ext>
                </a:extLst>
              </p:cNvPr>
              <p:cNvSpPr txBox="1"/>
              <p:nvPr/>
            </p:nvSpPr>
            <p:spPr>
              <a:xfrm>
                <a:off x="11509066" y="2743200"/>
                <a:ext cx="455701" cy="461665"/>
              </a:xfrm>
              <a:prstGeom prst="rect">
                <a:avLst/>
              </a:prstGeom>
              <a:solidFill>
                <a:schemeClr val="bg1"/>
              </a:solidFill>
            </p:spPr>
            <p:txBody>
              <a:bodyPr wrap="none" rtlCol="0">
                <a:spAutoFit/>
              </a:bodyPr>
              <a:lstStyle/>
              <a:p>
                <a:pPr/>
                <a14:m>
                  <m:oMathPara xmlns:m="http://schemas.openxmlformats.org/officeDocument/2006/math">
                    <m:oMath>
                      <m:r>
                        <a:rPr lang="en-AU" sz="2400" i="1" dirty="0" smtClean="0">
                          <a:latin typeface="Cambria Math" panose="02040503050406030204" pitchFamily="18" charset="0"/>
                        </a:rPr>
                        <m:t>𝑉</m:t>
                      </m:r>
                    </m:oMath>
                  </m:oMathPara>
                </a14:m>
                <a:endParaRPr lang="en-AU" dirty="0"/>
              </a:p>
            </p:txBody>
          </p:sp>
        </mc:Choice>
        <mc:Fallback xmlns="">
          <p:sp>
            <p:nvSpPr>
              <p:cNvPr id="11" name="TextBox 10">
                <a:extLst>
                  <a:ext uri="{FF2B5EF4-FFF2-40B4-BE49-F238E27FC236}">
                    <a16:creationId xmlns:a16="http://schemas.microsoft.com/office/drawing/2014/main" id="{08B7F8DA-44B1-03B1-1F2C-2CBB57C4B45B}"/>
                  </a:ext>
                </a:extLst>
              </p:cNvPr>
              <p:cNvSpPr txBox="1">
                <a:spLocks noRot="1" noChangeAspect="1" noMove="1" noResize="1" noEditPoints="1" noAdjustHandles="1" noChangeArrowheads="1" noChangeShapeType="1" noTextEdit="1"/>
              </p:cNvSpPr>
              <p:nvPr/>
            </p:nvSpPr>
            <p:spPr>
              <a:xfrm>
                <a:off x="11509066" y="2743200"/>
                <a:ext cx="455701" cy="461665"/>
              </a:xfrm>
              <a:prstGeom prst="rect">
                <a:avLst/>
              </a:prstGeom>
              <a:blipFill>
                <a:blip r:embed="rId3"/>
                <a:stretch>
                  <a:fillRect/>
                </a:stretch>
              </a:blipFill>
            </p:spPr>
            <p:txBody>
              <a:bodyPr/>
              <a:lstStyle/>
              <a:p>
                <a:r>
                  <a:rPr lang="en-AU">
                    <a:noFill/>
                  </a:rPr>
                  <a:t> </a:t>
                </a:r>
              </a:p>
            </p:txBody>
          </p:sp>
        </mc:Fallback>
      </mc:AlternateContent>
      <p:sp>
        <p:nvSpPr>
          <p:cNvPr id="2" name="Title 1">
            <a:extLst>
              <a:ext uri="{FF2B5EF4-FFF2-40B4-BE49-F238E27FC236}">
                <a16:creationId xmlns:a16="http://schemas.microsoft.com/office/drawing/2014/main" id="{070D52A3-0CA0-6FF5-2FBF-D7805BCF4DEC}"/>
              </a:ext>
            </a:extLst>
          </p:cNvPr>
          <p:cNvSpPr>
            <a:spLocks noGrp="1"/>
          </p:cNvSpPr>
          <p:nvPr>
            <p:ph type="title"/>
          </p:nvPr>
        </p:nvSpPr>
        <p:spPr/>
        <p:txBody>
          <a:bodyPr/>
          <a:lstStyle/>
          <a:p>
            <a:pPr algn="r"/>
            <a:r>
              <a:rPr lang="en-US" sz="2800" dirty="0"/>
              <a:t>Exclusive photoproduction </a:t>
            </a:r>
            <a:br>
              <a:rPr lang="en-US" sz="2800" dirty="0"/>
            </a:br>
            <a:r>
              <a:rPr lang="en-US" sz="2800" dirty="0"/>
              <a:t>of light and heavy vector mesons</a:t>
            </a:r>
            <a:endParaRPr lang="en-AU" sz="28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C34B90A-FC6A-39C9-8A6D-60A3A54F8569}"/>
                  </a:ext>
                </a:extLst>
              </p:cNvPr>
              <p:cNvSpPr>
                <a:spLocks noGrp="1"/>
              </p:cNvSpPr>
              <p:nvPr>
                <p:ph idx="1"/>
              </p:nvPr>
            </p:nvSpPr>
            <p:spPr>
              <a:xfrm>
                <a:off x="609600" y="1219200"/>
                <a:ext cx="6477000" cy="4525963"/>
              </a:xfrm>
            </p:spPr>
            <p:txBody>
              <a:bodyPr/>
              <a:lstStyle/>
              <a:p>
                <a14:m>
                  <m:oMath xmlns:m="http://schemas.openxmlformats.org/officeDocument/2006/math">
                    <m:r>
                      <a:rPr lang="en-GB" i="1" smtClean="0">
                        <a:latin typeface="Cambria Math" panose="02040503050406030204" pitchFamily="18" charset="0"/>
                      </a:rPr>
                      <m:t>𝑒</m:t>
                    </m:r>
                    <m:r>
                      <a:rPr lang="en-GB" i="1" smtClean="0">
                        <a:latin typeface="Cambria Math" panose="02040503050406030204" pitchFamily="18" charset="0"/>
                      </a:rPr>
                      <m:t>+</m:t>
                    </m:r>
                    <m:r>
                      <a:rPr lang="en-GB" i="1" smtClean="0">
                        <a:latin typeface="Cambria Math" panose="02040503050406030204" pitchFamily="18" charset="0"/>
                      </a:rPr>
                      <m:t>𝑝</m:t>
                    </m:r>
                    <m:r>
                      <a:rPr lang="en-GB" i="1" smtClean="0">
                        <a:latin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𝑒</m:t>
                        </m:r>
                      </m:e>
                      <m:sup>
                        <m:r>
                          <a:rPr lang="en-GB" i="1">
                            <a:latin typeface="Cambria Math" panose="02040503050406030204" pitchFamily="18" charset="0"/>
                          </a:rPr>
                          <m:t>′</m:t>
                        </m:r>
                      </m:sup>
                    </m:sSup>
                    <m:r>
                      <a:rPr lang="en-GB" i="1">
                        <a:latin typeface="Cambria Math" panose="02040503050406030204" pitchFamily="18" charset="0"/>
                      </a:rPr>
                      <m:t>+</m:t>
                    </m:r>
                    <m:r>
                      <a:rPr lang="en-GB" i="1">
                        <a:latin typeface="Cambria Math" panose="02040503050406030204" pitchFamily="18" charset="0"/>
                      </a:rPr>
                      <m:t>𝑉</m:t>
                    </m:r>
                    <m:r>
                      <a:rPr lang="en-GB" i="1">
                        <a:latin typeface="Cambria Math" panose="02040503050406030204" pitchFamily="18" charset="0"/>
                      </a:rPr>
                      <m:t>+</m:t>
                    </m:r>
                    <m:r>
                      <a:rPr lang="en-GB" i="1">
                        <a:latin typeface="Cambria Math" panose="02040503050406030204" pitchFamily="18" charset="0"/>
                      </a:rPr>
                      <m:t>𝑝</m:t>
                    </m:r>
                  </m:oMath>
                </a14:m>
                <a:endParaRPr lang="en-AU" dirty="0"/>
              </a:p>
              <a:p>
                <a:r>
                  <a:rPr lang="en-AU" dirty="0"/>
                  <a:t>If one cannot reasonably use the VMD model,  what alternative is there?</a:t>
                </a:r>
              </a:p>
              <a:p>
                <a:r>
                  <a:rPr lang="en-AU" dirty="0"/>
                  <a:t>Proposal</a:t>
                </a:r>
              </a:p>
              <a:p>
                <a:pPr lvl="1"/>
                <a:r>
                  <a:rPr lang="en-AU" dirty="0"/>
                  <a:t>Diffractive, so use Pomeron</a:t>
                </a:r>
              </a:p>
              <a:p>
                <a:pPr marL="0" indent="0" algn="ctr">
                  <a:buNone/>
                </a:pPr>
                <a14:m>
                  <m:oMath xmlns:m="http://schemas.openxmlformats.org/officeDocument/2006/math">
                    <m:r>
                      <a:rPr lang="en-AU" i="1">
                        <a:latin typeface="Cambria Math" panose="02040503050406030204" pitchFamily="18" charset="0"/>
                      </a:rPr>
                      <m:t>𝛾</m:t>
                    </m:r>
                    <m:r>
                      <a:rPr lang="en-AU" i="1">
                        <a:latin typeface="Cambria Math" panose="02040503050406030204" pitchFamily="18" charset="0"/>
                      </a:rPr>
                      <m:t>→</m:t>
                    </m:r>
                    <m:r>
                      <a:rPr lang="en-AU" i="1">
                        <a:latin typeface="Cambria Math" panose="02040503050406030204" pitchFamily="18" charset="0"/>
                      </a:rPr>
                      <m:t>𝑞</m:t>
                    </m:r>
                    <m:acc>
                      <m:accPr>
                        <m:chr m:val="̅"/>
                        <m:ctrlPr>
                          <a:rPr lang="en-AU" i="1">
                            <a:latin typeface="Cambria Math" panose="02040503050406030204" pitchFamily="18" charset="0"/>
                          </a:rPr>
                        </m:ctrlPr>
                      </m:accPr>
                      <m:e>
                        <m:r>
                          <a:rPr lang="en-AU" i="1">
                            <a:latin typeface="Cambria Math" panose="02040503050406030204" pitchFamily="18" charset="0"/>
                          </a:rPr>
                          <m:t>𝑞</m:t>
                        </m:r>
                      </m:e>
                    </m:acc>
                    <m:r>
                      <a:rPr lang="en-AU" i="1">
                        <a:latin typeface="Cambria Math" panose="02040503050406030204" pitchFamily="18" charset="0"/>
                      </a:rPr>
                      <m:t>+</m:t>
                    </m:r>
                    <m:r>
                      <a:rPr lang="en-AU" b="1">
                        <a:latin typeface="Cambria Math" panose="02040503050406030204" pitchFamily="18" charset="0"/>
                      </a:rPr>
                      <m:t>𝐏</m:t>
                    </m:r>
                    <m:r>
                      <a:rPr lang="en-AU" b="1" i="1">
                        <a:latin typeface="Cambria Math" panose="02040503050406030204" pitchFamily="18" charset="0"/>
                      </a:rPr>
                      <m:t>→</m:t>
                    </m:r>
                    <m:r>
                      <a:rPr lang="en-AU" i="1">
                        <a:latin typeface="Cambria Math" panose="02040503050406030204" pitchFamily="18" charset="0"/>
                      </a:rPr>
                      <m:t>𝑉</m:t>
                    </m:r>
                  </m:oMath>
                </a14:m>
                <a:r>
                  <a:rPr lang="en-AU" dirty="0"/>
                  <a:t> transition </a:t>
                </a:r>
              </a:p>
              <a:p>
                <a:pPr marL="971550" lvl="1" indent="-514350">
                  <a:buFont typeface="+mj-lt"/>
                  <a:buAutoNum type="romanLcPeriod"/>
                </a:pPr>
                <a:r>
                  <a:rPr lang="en-AU" dirty="0"/>
                  <a:t>Photon Fluctuation: incoming photon fluctuates into a (virtual) </a:t>
                </a:r>
                <a14:m>
                  <m:oMath xmlns:m="http://schemas.openxmlformats.org/officeDocument/2006/math">
                    <m:r>
                      <a:rPr lang="en-AU" b="0" i="1" smtClean="0">
                        <a:latin typeface="Cambria Math" panose="02040503050406030204" pitchFamily="18" charset="0"/>
                      </a:rPr>
                      <m:t>𝑞</m:t>
                    </m:r>
                    <m:acc>
                      <m:accPr>
                        <m:chr m:val="̅"/>
                        <m:ctrlPr>
                          <a:rPr lang="en-AU" b="0" i="1" smtClean="0">
                            <a:latin typeface="Cambria Math" panose="02040503050406030204" pitchFamily="18" charset="0"/>
                          </a:rPr>
                        </m:ctrlPr>
                      </m:accPr>
                      <m:e>
                        <m:r>
                          <a:rPr lang="en-AU" b="0" i="1" smtClean="0">
                            <a:latin typeface="Cambria Math" panose="02040503050406030204" pitchFamily="18" charset="0"/>
                          </a:rPr>
                          <m:t>𝑞</m:t>
                        </m:r>
                      </m:e>
                    </m:acc>
                  </m:oMath>
                </a14:m>
                <a:r>
                  <a:rPr lang="en-AU" dirty="0"/>
                  <a:t> pair.</a:t>
                </a:r>
              </a:p>
              <a:p>
                <a:pPr marL="971550" lvl="1" indent="-514350">
                  <a:buFont typeface="+mj-lt"/>
                  <a:buAutoNum type="romanLcPeriod"/>
                </a:pPr>
                <a:r>
                  <a:rPr lang="en-AU" dirty="0"/>
                  <a:t>Diffractive Scattering: </a:t>
                </a:r>
                <a14:m>
                  <m:oMath xmlns:m="http://schemas.openxmlformats.org/officeDocument/2006/math">
                    <m:r>
                      <a:rPr lang="en-AU" i="1">
                        <a:latin typeface="Cambria Math" panose="02040503050406030204" pitchFamily="18" charset="0"/>
                      </a:rPr>
                      <m:t>𝑞</m:t>
                    </m:r>
                    <m:acc>
                      <m:accPr>
                        <m:chr m:val="̅"/>
                        <m:ctrlPr>
                          <a:rPr lang="en-AU" i="1">
                            <a:latin typeface="Cambria Math" panose="02040503050406030204" pitchFamily="18" charset="0"/>
                          </a:rPr>
                        </m:ctrlPr>
                      </m:accPr>
                      <m:e>
                        <m:r>
                          <a:rPr lang="en-AU" i="1">
                            <a:latin typeface="Cambria Math" panose="02040503050406030204" pitchFamily="18" charset="0"/>
                          </a:rPr>
                          <m:t>𝑞</m:t>
                        </m:r>
                      </m:e>
                    </m:acc>
                  </m:oMath>
                </a14:m>
                <a:r>
                  <a:rPr lang="en-AU" dirty="0"/>
                  <a:t> pair interacts with proton via exchange of Pomeron</a:t>
                </a:r>
              </a:p>
              <a:p>
                <a:pPr marL="971550" lvl="1" indent="-514350">
                  <a:buFont typeface="+mj-lt"/>
                  <a:buAutoNum type="romanLcPeriod"/>
                </a:pPr>
                <a:r>
                  <a:rPr lang="en-AU" dirty="0"/>
                  <a:t>Meson Formation: </a:t>
                </a:r>
                <a14:m>
                  <m:oMath xmlns:m="http://schemas.openxmlformats.org/officeDocument/2006/math">
                    <m:r>
                      <a:rPr lang="en-AU" i="1">
                        <a:latin typeface="Cambria Math" panose="02040503050406030204" pitchFamily="18" charset="0"/>
                      </a:rPr>
                      <m:t>𝑞</m:t>
                    </m:r>
                    <m:acc>
                      <m:accPr>
                        <m:chr m:val="̅"/>
                        <m:ctrlPr>
                          <a:rPr lang="en-AU" i="1">
                            <a:latin typeface="Cambria Math" panose="02040503050406030204" pitchFamily="18" charset="0"/>
                          </a:rPr>
                        </m:ctrlPr>
                      </m:accPr>
                      <m:e>
                        <m:r>
                          <a:rPr lang="en-AU" i="1">
                            <a:latin typeface="Cambria Math" panose="02040503050406030204" pitchFamily="18" charset="0"/>
                          </a:rPr>
                          <m:t>𝑞</m:t>
                        </m:r>
                      </m:e>
                    </m:acc>
                  </m:oMath>
                </a14:m>
                <a:r>
                  <a:rPr lang="en-AU" dirty="0"/>
                  <a:t> subsequently coalesces into the final-state, on-shell vector meson</a:t>
                </a:r>
              </a:p>
              <a:p>
                <a:pPr marL="0" indent="0">
                  <a:buNone/>
                </a:pPr>
                <a:r>
                  <a:rPr lang="en-AU" dirty="0"/>
                  <a:t>	</a:t>
                </a:r>
              </a:p>
            </p:txBody>
          </p:sp>
        </mc:Choice>
        <mc:Fallback xmlns="">
          <p:sp>
            <p:nvSpPr>
              <p:cNvPr id="3" name="Content Placeholder 2">
                <a:extLst>
                  <a:ext uri="{FF2B5EF4-FFF2-40B4-BE49-F238E27FC236}">
                    <a16:creationId xmlns:a16="http://schemas.microsoft.com/office/drawing/2014/main" id="{4C34B90A-FC6A-39C9-8A6D-60A3A54F8569}"/>
                  </a:ext>
                </a:extLst>
              </p:cNvPr>
              <p:cNvSpPr>
                <a:spLocks noGrp="1" noRot="1" noChangeAspect="1" noMove="1" noResize="1" noEditPoints="1" noAdjustHandles="1" noChangeArrowheads="1" noChangeShapeType="1" noTextEdit="1"/>
              </p:cNvSpPr>
              <p:nvPr>
                <p:ph idx="1"/>
              </p:nvPr>
            </p:nvSpPr>
            <p:spPr>
              <a:xfrm>
                <a:off x="609600" y="1219200"/>
                <a:ext cx="6477000" cy="4525963"/>
              </a:xfrm>
              <a:blipFill>
                <a:blip r:embed="rId4"/>
                <a:stretch>
                  <a:fillRect l="-1035" t="-539" r="-1317"/>
                </a:stretch>
              </a:blipFill>
            </p:spPr>
            <p:txBody>
              <a:bodyPr/>
              <a:lstStyle/>
              <a:p>
                <a:r>
                  <a:rPr lang="en-AU">
                    <a:noFill/>
                  </a:rPr>
                  <a:t> </a:t>
                </a:r>
              </a:p>
            </p:txBody>
          </p:sp>
        </mc:Fallback>
      </mc:AlternateContent>
      <p:sp>
        <p:nvSpPr>
          <p:cNvPr id="4" name="Date Placeholder 3">
            <a:extLst>
              <a:ext uri="{FF2B5EF4-FFF2-40B4-BE49-F238E27FC236}">
                <a16:creationId xmlns:a16="http://schemas.microsoft.com/office/drawing/2014/main" id="{7BF13BAE-FB0F-352B-C3F4-AF9E1461C1C3}"/>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5152CCE1-7CE3-BF89-524B-4099EB8DFB01}"/>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DA60AAEC-11A0-44CC-0896-C0002A67D9A2}"/>
              </a:ext>
            </a:extLst>
          </p:cNvPr>
          <p:cNvSpPr>
            <a:spLocks noGrp="1"/>
          </p:cNvSpPr>
          <p:nvPr>
            <p:ph type="sldNum" sz="quarter" idx="12"/>
          </p:nvPr>
        </p:nvSpPr>
        <p:spPr/>
        <p:txBody>
          <a:bodyPr/>
          <a:lstStyle/>
          <a:p>
            <a:fld id="{87034D8C-3CB4-402A-BC46-2AB14C0FE90A}" type="slidenum">
              <a:rPr lang="en-US" smtClean="0"/>
              <a:pPr/>
              <a:t>44</a:t>
            </a:fld>
            <a:endParaRPr lang="en-US"/>
          </a:p>
        </p:txBody>
      </p:sp>
      <p:sp>
        <p:nvSpPr>
          <p:cNvPr id="8" name="TextBox 7">
            <a:extLst>
              <a:ext uri="{FF2B5EF4-FFF2-40B4-BE49-F238E27FC236}">
                <a16:creationId xmlns:a16="http://schemas.microsoft.com/office/drawing/2014/main" id="{091A971F-18EE-0F52-CDE9-7AE4552294E2}"/>
              </a:ext>
            </a:extLst>
          </p:cNvPr>
          <p:cNvSpPr txBox="1"/>
          <p:nvPr/>
        </p:nvSpPr>
        <p:spPr>
          <a:xfrm>
            <a:off x="0" y="0"/>
            <a:ext cx="5562600" cy="738664"/>
          </a:xfrm>
          <a:prstGeom prst="rect">
            <a:avLst/>
          </a:prstGeom>
          <a:noFill/>
        </p:spPr>
        <p:txBody>
          <a:bodyPr wrap="square" rtlCol="0">
            <a:spAutoFit/>
          </a:bodyPr>
          <a:lstStyle/>
          <a:p>
            <a:r>
              <a:rPr lang="en-AU" sz="1400" dirty="0"/>
              <a:t> </a:t>
            </a:r>
            <a:r>
              <a:rPr lang="en-AU" sz="1400" i="1" dirty="0"/>
              <a:t>Exclusive photoproduction of light and heavy vector mesons: thresholds to very high energies, </a:t>
            </a:r>
            <a:r>
              <a:rPr lang="en-AU" sz="1400" dirty="0"/>
              <a:t>Lin Tang (</a:t>
            </a:r>
            <a:r>
              <a:rPr lang="en-AU" sz="1400" dirty="0" err="1"/>
              <a:t>唐淋</a:t>
            </a:r>
            <a:r>
              <a:rPr lang="en-AU" sz="1400" dirty="0"/>
              <a:t>), Hui-Yu Xing (</a:t>
            </a:r>
            <a:r>
              <a:rPr lang="en-AU" sz="1400" dirty="0" err="1"/>
              <a:t>邢惠瑜</a:t>
            </a:r>
            <a:r>
              <a:rPr lang="en-AU" sz="1400" dirty="0"/>
              <a:t>) et al., NJU-INP 105/25, </a:t>
            </a:r>
            <a:r>
              <a:rPr lang="en-AU" sz="1400" u="sng" dirty="0">
                <a:hlinkClick r:id="rId5"/>
              </a:rPr>
              <a:t>e-Print: 2510.08845 [hep-</a:t>
            </a:r>
            <a:r>
              <a:rPr lang="en-AU" sz="1400" u="sng" dirty="0" err="1">
                <a:hlinkClick r:id="rId5"/>
              </a:rPr>
              <a:t>ph</a:t>
            </a:r>
            <a:r>
              <a:rPr lang="en-AU" sz="1400" u="sng" dirty="0">
                <a:hlinkClick r:id="rId5"/>
              </a:rPr>
              <a:t>]</a:t>
            </a:r>
            <a:r>
              <a:rPr lang="en-AU" sz="1400" dirty="0"/>
              <a:t>, </a:t>
            </a:r>
            <a:r>
              <a:rPr lang="en-AU" sz="1400" u="sng" dirty="0">
                <a:hlinkClick r:id="rId6"/>
              </a:rPr>
              <a:t>Eur. Phys. J. C 86 (2026) 284/1-19</a:t>
            </a:r>
            <a:r>
              <a:rPr lang="en-AU" sz="1400" dirty="0"/>
              <a:t>. </a:t>
            </a:r>
          </a:p>
        </p:txBody>
      </p:sp>
      <p:pic>
        <p:nvPicPr>
          <p:cNvPr id="10" name="Picture 9">
            <a:extLst>
              <a:ext uri="{FF2B5EF4-FFF2-40B4-BE49-F238E27FC236}">
                <a16:creationId xmlns:a16="http://schemas.microsoft.com/office/drawing/2014/main" id="{69730D6F-FBEB-4455-CF9D-859D7F4B26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42852" y="2092561"/>
            <a:ext cx="3695700" cy="3218124"/>
          </a:xfrm>
          <a:prstGeom prst="rect">
            <a:avLst/>
          </a:prstGeom>
        </p:spPr>
      </p:pic>
    </p:spTree>
    <p:extLst>
      <p:ext uri="{BB962C8B-B14F-4D97-AF65-F5344CB8AC3E}">
        <p14:creationId xmlns:p14="http://schemas.microsoft.com/office/powerpoint/2010/main" val="1886708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6"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2000"/>
                                        <p:tgtEl>
                                          <p:spTgt spid="8"/>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4" dur="500"/>
                                        <p:tgtEl>
                                          <p:spTgt spid="3">
                                            <p:txEl>
                                              <p:pRg st="5" end="5"/>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diagram of a physical model&#10;&#10;Description automatically generated">
            <a:extLst>
              <a:ext uri="{FF2B5EF4-FFF2-40B4-BE49-F238E27FC236}">
                <a16:creationId xmlns:a16="http://schemas.microsoft.com/office/drawing/2014/main" id="{666380C8-A5D0-7FC3-D594-8D39B1764A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5800" y="2438400"/>
            <a:ext cx="3619500" cy="2058394"/>
          </a:xfrm>
          <a:prstGeom prst="rect">
            <a:avLst/>
          </a:prstGeom>
        </p:spPr>
      </p:pic>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9307A916-7690-481D-C94C-09DCC88ADDD3}"/>
                  </a:ext>
                </a:extLst>
              </p:cNvPr>
              <p:cNvSpPr>
                <a:spLocks noGrp="1"/>
              </p:cNvSpPr>
              <p:nvPr>
                <p:ph type="title"/>
              </p:nvPr>
            </p:nvSpPr>
            <p:spPr/>
            <p:txBody>
              <a:bodyPr/>
              <a:lstStyle/>
              <a:p>
                <a14:m>
                  <m:oMath xmlns:m="http://schemas.openxmlformats.org/officeDocument/2006/math">
                    <m:r>
                      <a:rPr lang="en-AU" sz="3200" b="1" i="1" smtClean="0">
                        <a:latin typeface="Cambria Math" panose="02040503050406030204" pitchFamily="18" charset="0"/>
                      </a:rPr>
                      <m:t>𝑽</m:t>
                    </m:r>
                  </m:oMath>
                </a14:m>
                <a:r>
                  <a:rPr lang="en-AU" sz="3200" dirty="0"/>
                  <a:t> photoproduction:</a:t>
                </a:r>
                <a:br>
                  <a:rPr lang="en-AU" sz="3200" dirty="0"/>
                </a:br>
                <a:r>
                  <a:rPr lang="en-AU" sz="3200" dirty="0"/>
                  <a:t>   from threshold to very high energies</a:t>
                </a:r>
                <a:endParaRPr lang="en-AU" sz="2800" dirty="0"/>
              </a:p>
            </p:txBody>
          </p:sp>
        </mc:Choice>
        <mc:Fallback xmlns="">
          <p:sp>
            <p:nvSpPr>
              <p:cNvPr id="2" name="Title 1">
                <a:extLst>
                  <a:ext uri="{FF2B5EF4-FFF2-40B4-BE49-F238E27FC236}">
                    <a16:creationId xmlns:a16="http://schemas.microsoft.com/office/drawing/2014/main" id="{9307A916-7690-481D-C94C-09DCC88ADDD3}"/>
                  </a:ext>
                </a:extLst>
              </p:cNvPr>
              <p:cNvSpPr>
                <a:spLocks noGrp="1" noRot="1" noChangeAspect="1" noMove="1" noResize="1" noEditPoints="1" noAdjustHandles="1" noChangeArrowheads="1" noChangeShapeType="1" noTextEdit="1"/>
              </p:cNvSpPr>
              <p:nvPr>
                <p:ph type="title"/>
              </p:nvPr>
            </p:nvSpPr>
            <p:spPr>
              <a:blipFill>
                <a:blip r:embed="rId3"/>
                <a:stretch>
                  <a:fillRect t="-6952" b="-10695"/>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8BB67CF-9041-0DFB-79AB-B96E86103BA6}"/>
                  </a:ext>
                </a:extLst>
              </p:cNvPr>
              <p:cNvSpPr>
                <a:spLocks noGrp="1"/>
              </p:cNvSpPr>
              <p:nvPr>
                <p:ph idx="1"/>
              </p:nvPr>
            </p:nvSpPr>
            <p:spPr/>
            <p:txBody>
              <a:bodyPr/>
              <a:lstStyle/>
              <a:p>
                <a:r>
                  <a:rPr lang="en-AU" dirty="0"/>
                  <a:t>Parameter-free CSM calculation of quark loop structure and momentum dependence</a:t>
                </a:r>
              </a:p>
              <a:p>
                <a:pPr lvl="1"/>
                <a:r>
                  <a:rPr lang="en-AU" sz="2200" dirty="0"/>
                  <a:t>9 independent Poincaré </a:t>
                </a:r>
                <a:r>
                  <a:rPr lang="en-AU" sz="2200" dirty="0" err="1"/>
                  <a:t>covariants</a:t>
                </a:r>
                <a:r>
                  <a:rPr lang="en-AU" sz="2200" dirty="0"/>
                  <a:t>; yet </a:t>
                </a:r>
                <a14:m>
                  <m:oMath xmlns:m="http://schemas.openxmlformats.org/officeDocument/2006/math">
                    <m:sSub>
                      <m:sSubPr>
                        <m:ctrlPr>
                          <a:rPr lang="en-AU" sz="2200" b="0" i="1" smtClean="0">
                            <a:latin typeface="Cambria Math" panose="02040503050406030204" pitchFamily="18" charset="0"/>
                          </a:rPr>
                        </m:ctrlPr>
                      </m:sSubPr>
                      <m:e>
                        <m:r>
                          <a:rPr lang="en-AU" sz="2200" b="0" i="1" smtClean="0">
                            <a:latin typeface="Cambria Math" panose="02040503050406030204" pitchFamily="18" charset="0"/>
                          </a:rPr>
                          <m:t>𝑞</m:t>
                        </m:r>
                      </m:e>
                      <m:sub>
                        <m:r>
                          <a:rPr lang="en-AU" sz="2200" b="0" i="1" smtClean="0">
                            <a:latin typeface="Cambria Math" panose="02040503050406030204" pitchFamily="18" charset="0"/>
                          </a:rPr>
                          <m:t>𝛼</m:t>
                        </m:r>
                      </m:sub>
                    </m:sSub>
                    <m:r>
                      <a:rPr lang="en-AU" sz="2200" b="0" i="1" smtClean="0">
                        <a:latin typeface="Cambria Math" panose="02040503050406030204" pitchFamily="18" charset="0"/>
                      </a:rPr>
                      <m:t>[</m:t>
                    </m:r>
                    <m:sSub>
                      <m:sSubPr>
                        <m:ctrlPr>
                          <a:rPr lang="en-AU" sz="2200" b="0" i="1" smtClean="0">
                            <a:latin typeface="Cambria Math" panose="02040503050406030204" pitchFamily="18" charset="0"/>
                          </a:rPr>
                        </m:ctrlPr>
                      </m:sSubPr>
                      <m:e>
                        <m:r>
                          <a:rPr lang="en-AU" sz="2200" b="0" i="1" smtClean="0">
                            <a:latin typeface="Cambria Math" panose="02040503050406030204" pitchFamily="18" charset="0"/>
                          </a:rPr>
                          <m:t>𝛿</m:t>
                        </m:r>
                      </m:e>
                      <m:sub>
                        <m:r>
                          <a:rPr lang="en-AU" sz="2200" b="0" i="1" smtClean="0">
                            <a:latin typeface="Cambria Math" panose="02040503050406030204" pitchFamily="18" charset="0"/>
                          </a:rPr>
                          <m:t>𝜇𝜈</m:t>
                        </m:r>
                      </m:sub>
                    </m:sSub>
                    <m:r>
                      <a:rPr lang="en-AU" sz="2200" b="0" i="1" smtClean="0">
                        <a:latin typeface="Cambria Math" panose="02040503050406030204" pitchFamily="18" charset="0"/>
                      </a:rPr>
                      <m:t>+</m:t>
                    </m:r>
                    <m:sSub>
                      <m:sSubPr>
                        <m:ctrlPr>
                          <a:rPr lang="en-AU" sz="2200" b="0" i="1" smtClean="0">
                            <a:latin typeface="Cambria Math" panose="02040503050406030204" pitchFamily="18" charset="0"/>
                          </a:rPr>
                        </m:ctrlPr>
                      </m:sSubPr>
                      <m:e>
                        <m:r>
                          <a:rPr lang="en-AU" sz="2200" b="0" i="1" smtClean="0">
                            <a:latin typeface="Cambria Math" panose="02040503050406030204" pitchFamily="18" charset="0"/>
                          </a:rPr>
                          <m:t>𝑃</m:t>
                        </m:r>
                      </m:e>
                      <m:sub>
                        <m:r>
                          <a:rPr lang="en-AU" sz="2200" b="0" i="1" smtClean="0">
                            <a:latin typeface="Cambria Math" panose="02040503050406030204" pitchFamily="18" charset="0"/>
                          </a:rPr>
                          <m:t>𝜇</m:t>
                        </m:r>
                      </m:sub>
                    </m:sSub>
                    <m:sSub>
                      <m:sSubPr>
                        <m:ctrlPr>
                          <a:rPr lang="en-AU" sz="2200" b="0" i="1" smtClean="0">
                            <a:latin typeface="Cambria Math" panose="02040503050406030204" pitchFamily="18" charset="0"/>
                          </a:rPr>
                        </m:ctrlPr>
                      </m:sSubPr>
                      <m:e>
                        <m:r>
                          <a:rPr lang="en-AU" sz="2200" b="0" i="1" smtClean="0">
                            <a:latin typeface="Cambria Math" panose="02040503050406030204" pitchFamily="18" charset="0"/>
                          </a:rPr>
                          <m:t>𝑃</m:t>
                        </m:r>
                      </m:e>
                      <m:sub>
                        <m:r>
                          <a:rPr lang="en-AU" sz="2200" b="0" i="1" smtClean="0">
                            <a:latin typeface="Cambria Math" panose="02040503050406030204" pitchFamily="18" charset="0"/>
                          </a:rPr>
                          <m:t>𝜈</m:t>
                        </m:r>
                      </m:sub>
                    </m:sSub>
                    <m:r>
                      <a:rPr lang="en-AU" sz="2200" b="0" i="1" smtClean="0">
                        <a:latin typeface="Cambria Math" panose="02040503050406030204" pitchFamily="18" charset="0"/>
                      </a:rPr>
                      <m:t>/</m:t>
                    </m:r>
                    <m:sSubSup>
                      <m:sSubSupPr>
                        <m:ctrlPr>
                          <a:rPr lang="en-AU" sz="2200" b="0" i="1" smtClean="0">
                            <a:latin typeface="Cambria Math" panose="02040503050406030204" pitchFamily="18" charset="0"/>
                          </a:rPr>
                        </m:ctrlPr>
                      </m:sSubSupPr>
                      <m:e>
                        <m:r>
                          <a:rPr lang="en-AU" sz="2200" b="0" i="1" smtClean="0">
                            <a:latin typeface="Cambria Math" panose="02040503050406030204" pitchFamily="18" charset="0"/>
                          </a:rPr>
                          <m:t>𝑚</m:t>
                        </m:r>
                      </m:e>
                      <m:sub>
                        <m:r>
                          <a:rPr lang="en-AU" sz="2200" b="0" i="1" smtClean="0">
                            <a:latin typeface="Cambria Math" panose="02040503050406030204" pitchFamily="18" charset="0"/>
                          </a:rPr>
                          <m:t>𝐽</m:t>
                        </m:r>
                        <m:r>
                          <a:rPr lang="en-AU" sz="2200" b="0" i="1" smtClean="0">
                            <a:latin typeface="Cambria Math" panose="02040503050406030204" pitchFamily="18" charset="0"/>
                          </a:rPr>
                          <m:t>/</m:t>
                        </m:r>
                        <m:r>
                          <a:rPr lang="en-AU" sz="2200" b="0" i="1" smtClean="0">
                            <a:latin typeface="Cambria Math" panose="02040503050406030204" pitchFamily="18" charset="0"/>
                          </a:rPr>
                          <m:t>𝜓</m:t>
                        </m:r>
                      </m:sub>
                      <m:sup>
                        <m:r>
                          <a:rPr lang="en-AU" sz="2200" b="0" i="1" smtClean="0">
                            <a:latin typeface="Cambria Math" panose="02040503050406030204" pitchFamily="18" charset="0"/>
                          </a:rPr>
                          <m:t>2</m:t>
                        </m:r>
                      </m:sup>
                    </m:sSubSup>
                    <m:r>
                      <a:rPr lang="en-AU" sz="2200" b="0" i="1" smtClean="0">
                        <a:latin typeface="Cambria Math" panose="02040503050406030204" pitchFamily="18" charset="0"/>
                      </a:rPr>
                      <m:t>]</m:t>
                    </m:r>
                  </m:oMath>
                </a14:m>
                <a:r>
                  <a:rPr lang="en-AU" sz="2200" dirty="0"/>
                  <a:t> term is overwhelmingly dominant.  </a:t>
                </a:r>
              </a:p>
              <a:p>
                <a:pPr lvl="1"/>
                <a:r>
                  <a:rPr lang="en-AU" sz="2200" dirty="0"/>
                  <a:t>Nonetheless, keep all terms</a:t>
                </a:r>
              </a:p>
              <a:p>
                <a:r>
                  <a:rPr lang="en-AU" sz="2400" dirty="0"/>
                  <a:t>Four Pomeron parameters</a:t>
                </a:r>
              </a:p>
              <a:p>
                <a:pPr lvl="1"/>
                <a:r>
                  <a:rPr lang="en-AU" sz="2200" dirty="0"/>
                  <a:t>Pomeron trajectory: </a:t>
                </a:r>
                <a14:m>
                  <m:oMath xmlns:m="http://schemas.openxmlformats.org/officeDocument/2006/math">
                    <m:sSub>
                      <m:sSubPr>
                        <m:ctrlPr>
                          <a:rPr lang="en-AU" sz="2200" b="0" i="1" smtClean="0">
                            <a:latin typeface="Cambria Math" panose="02040503050406030204" pitchFamily="18" charset="0"/>
                          </a:rPr>
                        </m:ctrlPr>
                      </m:sSubPr>
                      <m:e>
                        <m:r>
                          <a:rPr lang="en-AU" sz="2200" b="0" i="1" smtClean="0">
                            <a:latin typeface="Cambria Math" panose="02040503050406030204" pitchFamily="18" charset="0"/>
                          </a:rPr>
                          <m:t>𝛼</m:t>
                        </m:r>
                      </m:e>
                      <m:sub>
                        <m:r>
                          <a:rPr lang="en-AU" sz="2200" b="0" i="1" smtClean="0">
                            <a:latin typeface="Cambria Math" panose="02040503050406030204" pitchFamily="18" charset="0"/>
                          </a:rPr>
                          <m:t>0</m:t>
                        </m:r>
                      </m:sub>
                    </m:sSub>
                    <m:r>
                      <a:rPr lang="en-AU" sz="2200" b="0" i="1" smtClean="0">
                        <a:latin typeface="Cambria Math" panose="02040503050406030204" pitchFamily="18" charset="0"/>
                      </a:rPr>
                      <m:t>, </m:t>
                    </m:r>
                    <m:sSub>
                      <m:sSubPr>
                        <m:ctrlPr>
                          <a:rPr lang="en-AU" sz="2200" b="0" i="1" smtClean="0">
                            <a:latin typeface="Cambria Math" panose="02040503050406030204" pitchFamily="18" charset="0"/>
                          </a:rPr>
                        </m:ctrlPr>
                      </m:sSubPr>
                      <m:e>
                        <m:r>
                          <a:rPr lang="en-AU" sz="2200" b="0" i="1" smtClean="0">
                            <a:latin typeface="Cambria Math" panose="02040503050406030204" pitchFamily="18" charset="0"/>
                          </a:rPr>
                          <m:t>𝛼</m:t>
                        </m:r>
                      </m:e>
                      <m:sub>
                        <m:r>
                          <a:rPr lang="en-AU" sz="2200" b="0" i="1" smtClean="0">
                            <a:latin typeface="Cambria Math" panose="02040503050406030204" pitchFamily="18" charset="0"/>
                          </a:rPr>
                          <m:t>1</m:t>
                        </m:r>
                      </m:sub>
                    </m:sSub>
                  </m:oMath>
                </a14:m>
                <a:endParaRPr lang="en-AU" sz="2200" dirty="0"/>
              </a:p>
              <a:p>
                <a:pPr marL="457200" lvl="1" indent="0">
                  <a:buNone/>
                </a:pPr>
                <a:r>
                  <a:rPr lang="en-AU" sz="2200" dirty="0"/>
                  <a:t>     </a:t>
                </a:r>
                <a14:m>
                  <m:oMath xmlns:m="http://schemas.openxmlformats.org/officeDocument/2006/math">
                    <m:r>
                      <a:rPr lang="en-AU" sz="2200" b="0" i="1" smtClean="0">
                        <a:latin typeface="Cambria Math" panose="02040503050406030204" pitchFamily="18" charset="0"/>
                      </a:rPr>
                      <m:t>…</m:t>
                    </m:r>
                  </m:oMath>
                </a14:m>
                <a:r>
                  <a:rPr lang="en-AU" sz="2200" dirty="0"/>
                  <a:t> fixed 20 years ago by high-</a:t>
                </a:r>
                <a14:m>
                  <m:oMath xmlns:m="http://schemas.openxmlformats.org/officeDocument/2006/math">
                    <m:r>
                      <a:rPr lang="en-AU" sz="2200" b="0" i="1" smtClean="0">
                        <a:latin typeface="Cambria Math" panose="02040503050406030204" pitchFamily="18" charset="0"/>
                      </a:rPr>
                      <m:t>𝑊</m:t>
                    </m:r>
                  </m:oMath>
                </a14:m>
                <a:r>
                  <a:rPr lang="en-AU" sz="2200" dirty="0"/>
                  <a:t> data from HERA</a:t>
                </a:r>
              </a:p>
              <a:p>
                <a:pPr lvl="1"/>
                <a:r>
                  <a:rPr lang="en-AU" sz="2200" dirty="0"/>
                  <a:t>Pomeron – valence-quark coupling:</a:t>
                </a:r>
              </a:p>
              <a:p>
                <a:pPr lvl="2"/>
                <a14:m>
                  <m:oMath xmlns:m="http://schemas.openxmlformats.org/officeDocument/2006/math">
                    <m:sSub>
                      <m:sSubPr>
                        <m:ctrlPr>
                          <a:rPr lang="en-AU" sz="2200" b="0" i="1" smtClean="0">
                            <a:latin typeface="Cambria Math" panose="02040503050406030204" pitchFamily="18" charset="0"/>
                          </a:rPr>
                        </m:ctrlPr>
                      </m:sSubPr>
                      <m:e>
                        <m:r>
                          <a:rPr lang="en-AU" sz="2200" b="0" i="1" smtClean="0">
                            <a:latin typeface="Cambria Math" panose="02040503050406030204" pitchFamily="18" charset="0"/>
                          </a:rPr>
                          <m:t>𝛽</m:t>
                        </m:r>
                      </m:e>
                      <m:sub>
                        <m:r>
                          <m:rPr>
                            <m:sty m:val="p"/>
                          </m:rPr>
                          <a:rPr lang="en-AU" sz="2200" b="0" i="1" smtClean="0">
                            <a:latin typeface="Cambria Math" panose="02040503050406030204" pitchFamily="18" charset="0"/>
                          </a:rPr>
                          <m:t>ℓ</m:t>
                        </m:r>
                      </m:sub>
                    </m:sSub>
                  </m:oMath>
                </a14:m>
                <a:r>
                  <a:rPr lang="en-AU" sz="2200" dirty="0"/>
                  <a:t> </a:t>
                </a:r>
                <a14:m>
                  <m:oMath xmlns:m="http://schemas.openxmlformats.org/officeDocument/2006/math">
                    <m:r>
                      <a:rPr lang="en-AU" sz="2200" b="0" i="1" dirty="0" smtClean="0">
                        <a:latin typeface="Cambria Math" panose="02040503050406030204" pitchFamily="18" charset="0"/>
                      </a:rPr>
                      <m:t>…</m:t>
                    </m:r>
                  </m:oMath>
                </a14:m>
                <a:r>
                  <a:rPr lang="en-AU" sz="2200" dirty="0"/>
                  <a:t> fixed by HERA high-</a:t>
                </a:r>
                <a14:m>
                  <m:oMath xmlns:m="http://schemas.openxmlformats.org/officeDocument/2006/math">
                    <m:r>
                      <a:rPr lang="en-AU" sz="2200" i="1">
                        <a:latin typeface="Cambria Math" panose="02040503050406030204" pitchFamily="18" charset="0"/>
                      </a:rPr>
                      <m:t>𝑊</m:t>
                    </m:r>
                  </m:oMath>
                </a14:m>
                <a:r>
                  <a:rPr lang="en-AU" sz="2200" dirty="0"/>
                  <a:t> </a:t>
                </a:r>
                <a14:m>
                  <m:oMath xmlns:m="http://schemas.openxmlformats.org/officeDocument/2006/math">
                    <m:r>
                      <a:rPr lang="en-AU" sz="2200" b="0" i="1" dirty="0" smtClean="0">
                        <a:latin typeface="Cambria Math" panose="02040503050406030204" pitchFamily="18" charset="0"/>
                      </a:rPr>
                      <m:t>𝛾</m:t>
                    </m:r>
                    <m:r>
                      <a:rPr lang="en-AU" sz="2200" b="0" i="1" dirty="0" smtClean="0">
                        <a:latin typeface="Cambria Math" panose="02040503050406030204" pitchFamily="18" charset="0"/>
                      </a:rPr>
                      <m:t>𝑝</m:t>
                    </m:r>
                    <m:r>
                      <a:rPr lang="en-AU" sz="2200" b="0" i="1" dirty="0" smtClean="0">
                        <a:latin typeface="Cambria Math" panose="02040503050406030204" pitchFamily="18" charset="0"/>
                      </a:rPr>
                      <m:t>→</m:t>
                    </m:r>
                    <m:sSup>
                      <m:sSupPr>
                        <m:ctrlPr>
                          <a:rPr lang="en-AU" sz="2200" b="0" i="1" dirty="0" smtClean="0">
                            <a:latin typeface="Cambria Math" panose="02040503050406030204" pitchFamily="18" charset="0"/>
                          </a:rPr>
                        </m:ctrlPr>
                      </m:sSupPr>
                      <m:e>
                        <m:r>
                          <a:rPr lang="en-AU" sz="2200" b="0" i="1" dirty="0" smtClean="0">
                            <a:latin typeface="Cambria Math" panose="02040503050406030204" pitchFamily="18" charset="0"/>
                          </a:rPr>
                          <m:t>𝜌</m:t>
                        </m:r>
                      </m:e>
                      <m:sup>
                        <m:r>
                          <a:rPr lang="en-AU" sz="2200" b="0" i="1" dirty="0" smtClean="0">
                            <a:latin typeface="Cambria Math" panose="02040503050406030204" pitchFamily="18" charset="0"/>
                          </a:rPr>
                          <m:t>0</m:t>
                        </m:r>
                      </m:sup>
                    </m:sSup>
                    <m:r>
                      <a:rPr lang="en-AU" sz="2200" b="0" i="1" dirty="0" smtClean="0">
                        <a:latin typeface="Cambria Math" panose="02040503050406030204" pitchFamily="18" charset="0"/>
                      </a:rPr>
                      <m:t>𝑝</m:t>
                    </m:r>
                  </m:oMath>
                </a14:m>
                <a:r>
                  <a:rPr lang="en-AU" sz="2200" dirty="0"/>
                  <a:t> photoproduction differential cross-section</a:t>
                </a:r>
              </a:p>
              <a:p>
                <a:pPr lvl="2"/>
                <a14:m>
                  <m:oMath xmlns:m="http://schemas.openxmlformats.org/officeDocument/2006/math">
                    <m:sSub>
                      <m:sSubPr>
                        <m:ctrlPr>
                          <a:rPr lang="en-AU" sz="2200" b="0" i="1" smtClean="0">
                            <a:latin typeface="Cambria Math" panose="02040503050406030204" pitchFamily="18" charset="0"/>
                          </a:rPr>
                        </m:ctrlPr>
                      </m:sSubPr>
                      <m:e>
                        <m:r>
                          <a:rPr lang="en-AU" sz="2200" b="0" i="1" smtClean="0">
                            <a:latin typeface="Cambria Math" panose="02040503050406030204" pitchFamily="18" charset="0"/>
                          </a:rPr>
                          <m:t>𝛽</m:t>
                        </m:r>
                      </m:e>
                      <m:sub>
                        <m:r>
                          <a:rPr lang="en-AU" sz="2200" b="0" i="1" smtClean="0">
                            <a:latin typeface="Cambria Math" panose="02040503050406030204" pitchFamily="18" charset="0"/>
                          </a:rPr>
                          <m:t>𝑐</m:t>
                        </m:r>
                      </m:sub>
                    </m:sSub>
                    <m:r>
                      <a:rPr lang="en-AU" sz="2200" b="0" i="1" smtClean="0">
                        <a:latin typeface="Cambria Math" panose="02040503050406030204" pitchFamily="18" charset="0"/>
                      </a:rPr>
                      <m:t>…</m:t>
                    </m:r>
                  </m:oMath>
                </a14:m>
                <a:r>
                  <a:rPr lang="en-AU" sz="2200" dirty="0"/>
                  <a:t> fixed by HERA high-</a:t>
                </a:r>
                <a14:m>
                  <m:oMath xmlns:m="http://schemas.openxmlformats.org/officeDocument/2006/math">
                    <m:r>
                      <a:rPr lang="en-AU" sz="2200" i="1">
                        <a:latin typeface="Cambria Math" panose="02040503050406030204" pitchFamily="18" charset="0"/>
                      </a:rPr>
                      <m:t>𝑊</m:t>
                    </m:r>
                  </m:oMath>
                </a14:m>
                <a:r>
                  <a:rPr lang="en-AU" sz="2200" dirty="0"/>
                  <a:t> </a:t>
                </a:r>
                <a14:m>
                  <m:oMath xmlns:m="http://schemas.openxmlformats.org/officeDocument/2006/math">
                    <m:r>
                      <a:rPr lang="en-AU" sz="2200" i="1" dirty="0">
                        <a:latin typeface="Cambria Math" panose="02040503050406030204" pitchFamily="18" charset="0"/>
                      </a:rPr>
                      <m:t>𝛾</m:t>
                    </m:r>
                    <m:r>
                      <a:rPr lang="en-AU" sz="2200" i="1" dirty="0">
                        <a:latin typeface="Cambria Math" panose="02040503050406030204" pitchFamily="18" charset="0"/>
                      </a:rPr>
                      <m:t>𝑝</m:t>
                    </m:r>
                    <m:r>
                      <a:rPr lang="en-AU" sz="2200" i="1" dirty="0">
                        <a:latin typeface="Cambria Math" panose="02040503050406030204" pitchFamily="18" charset="0"/>
                      </a:rPr>
                      <m:t>→</m:t>
                    </m:r>
                    <m:r>
                      <a:rPr lang="en-AU" sz="2200" b="0" i="1" dirty="0" smtClean="0">
                        <a:latin typeface="Cambria Math" panose="02040503050406030204" pitchFamily="18" charset="0"/>
                      </a:rPr>
                      <m:t>𝐽</m:t>
                    </m:r>
                    <m:r>
                      <a:rPr lang="en-AU" sz="2200" b="0" i="1" dirty="0" smtClean="0">
                        <a:latin typeface="Cambria Math" panose="02040503050406030204" pitchFamily="18" charset="0"/>
                      </a:rPr>
                      <m:t>/</m:t>
                    </m:r>
                    <m:r>
                      <a:rPr lang="en-AU" sz="2200" b="0" i="1" dirty="0" smtClean="0">
                        <a:latin typeface="Cambria Math" panose="02040503050406030204" pitchFamily="18" charset="0"/>
                      </a:rPr>
                      <m:t>𝜓</m:t>
                    </m:r>
                    <m:r>
                      <a:rPr lang="en-AU" sz="2200" i="1" dirty="0">
                        <a:latin typeface="Cambria Math" panose="02040503050406030204" pitchFamily="18" charset="0"/>
                      </a:rPr>
                      <m:t>𝑝</m:t>
                    </m:r>
                  </m:oMath>
                </a14:m>
                <a:r>
                  <a:rPr lang="en-AU" sz="2200" dirty="0"/>
                  <a:t> forward differential cross-section</a:t>
                </a:r>
              </a:p>
              <a:p>
                <a:r>
                  <a:rPr lang="en-AU" sz="2400" dirty="0"/>
                  <a:t>Hereafter, all predictions</a:t>
                </a:r>
              </a:p>
            </p:txBody>
          </p:sp>
        </mc:Choice>
        <mc:Fallback xmlns="">
          <p:sp>
            <p:nvSpPr>
              <p:cNvPr id="3" name="Content Placeholder 2">
                <a:extLst>
                  <a:ext uri="{FF2B5EF4-FFF2-40B4-BE49-F238E27FC236}">
                    <a16:creationId xmlns:a16="http://schemas.microsoft.com/office/drawing/2014/main" id="{68BB67CF-9041-0DFB-79AB-B96E86103BA6}"/>
                  </a:ext>
                </a:extLst>
              </p:cNvPr>
              <p:cNvSpPr>
                <a:spLocks noGrp="1" noRot="1" noChangeAspect="1" noMove="1" noResize="1" noEditPoints="1" noAdjustHandles="1" noChangeArrowheads="1" noChangeShapeType="1" noTextEdit="1"/>
              </p:cNvSpPr>
              <p:nvPr>
                <p:ph idx="1"/>
              </p:nvPr>
            </p:nvSpPr>
            <p:spPr>
              <a:blipFill>
                <a:blip r:embed="rId4"/>
                <a:stretch>
                  <a:fillRect l="-722" t="-943" b="-3100"/>
                </a:stretch>
              </a:blipFill>
            </p:spPr>
            <p:txBody>
              <a:bodyPr/>
              <a:lstStyle/>
              <a:p>
                <a:r>
                  <a:rPr lang="en-AU">
                    <a:noFill/>
                  </a:rPr>
                  <a:t> </a:t>
                </a:r>
              </a:p>
            </p:txBody>
          </p:sp>
        </mc:Fallback>
      </mc:AlternateContent>
      <p:sp>
        <p:nvSpPr>
          <p:cNvPr id="4" name="Date Placeholder 3">
            <a:extLst>
              <a:ext uri="{FF2B5EF4-FFF2-40B4-BE49-F238E27FC236}">
                <a16:creationId xmlns:a16="http://schemas.microsoft.com/office/drawing/2014/main" id="{1522F0F9-00E7-AF32-C307-F5E5EB1E6456}"/>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337A29CA-B7EC-C982-7283-6C41A2E076F6}"/>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A05BF21B-B87E-52D9-91B9-4E17600D1B5F}"/>
              </a:ext>
            </a:extLst>
          </p:cNvPr>
          <p:cNvSpPr>
            <a:spLocks noGrp="1"/>
          </p:cNvSpPr>
          <p:nvPr>
            <p:ph type="sldNum" sz="quarter" idx="12"/>
          </p:nvPr>
        </p:nvSpPr>
        <p:spPr/>
        <p:txBody>
          <a:bodyPr/>
          <a:lstStyle/>
          <a:p>
            <a:fld id="{87034D8C-3CB4-402A-BC46-2AB14C0FE90A}" type="slidenum">
              <a:rPr lang="en-US" smtClean="0"/>
              <a:pPr/>
              <a:t>45</a:t>
            </a:fld>
            <a:endParaRPr lang="en-US"/>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A7A62AE-2F19-52A0-B13B-BA5DE9EA5CD2}"/>
                  </a:ext>
                </a:extLst>
              </p:cNvPr>
              <p:cNvSpPr txBox="1"/>
              <p:nvPr/>
            </p:nvSpPr>
            <p:spPr>
              <a:xfrm>
                <a:off x="11524506" y="2819400"/>
                <a:ext cx="387542" cy="369332"/>
              </a:xfrm>
              <a:prstGeom prst="rect">
                <a:avLst/>
              </a:prstGeom>
              <a:solidFill>
                <a:schemeClr val="bg1"/>
              </a:solidFill>
            </p:spPr>
            <p:txBody>
              <a:bodyPr wrap="none" rtlCol="0">
                <a:spAutoFit/>
              </a:bodyPr>
              <a:lstStyle/>
              <a:p>
                <a:pPr/>
                <a14:m>
                  <m:oMathPara xmlns:m="http://schemas.openxmlformats.org/officeDocument/2006/math">
                    <m:oMath>
                      <m:r>
                        <a:rPr lang="en-AU" i="1" dirty="0" smtClean="0">
                          <a:latin typeface="Cambria Math" panose="02040503050406030204" pitchFamily="18" charset="0"/>
                        </a:rPr>
                        <m:t>𝑉</m:t>
                      </m:r>
                    </m:oMath>
                  </m:oMathPara>
                </a14:m>
                <a:endParaRPr/>
              </a:p>
            </p:txBody>
          </p:sp>
        </mc:Choice>
        <mc:Fallback xmlns="">
          <p:sp>
            <p:nvSpPr>
              <p:cNvPr id="8" name="TextBox 7">
                <a:extLst>
                  <a:ext uri="{FF2B5EF4-FFF2-40B4-BE49-F238E27FC236}">
                    <a16:creationId xmlns:a16="http://schemas.microsoft.com/office/drawing/2014/main" id="{9A7A62AE-2F19-52A0-B13B-BA5DE9EA5CD2}"/>
                  </a:ext>
                </a:extLst>
              </p:cNvPr>
              <p:cNvSpPr txBox="1">
                <a:spLocks noRot="1" noChangeAspect="1" noMove="1" noResize="1" noEditPoints="1" noAdjustHandles="1" noChangeArrowheads="1" noChangeShapeType="1" noTextEdit="1"/>
              </p:cNvSpPr>
              <p:nvPr/>
            </p:nvSpPr>
            <p:spPr>
              <a:xfrm>
                <a:off x="11524506" y="2819400"/>
                <a:ext cx="387542" cy="369332"/>
              </a:xfrm>
              <a:prstGeom prst="rect">
                <a:avLst/>
              </a:prstGeom>
              <a:blipFill>
                <a:blip r:embed="rId5"/>
                <a:stretch>
                  <a:fillRect t="-11667" r="-19048" b="-23333"/>
                </a:stretch>
              </a:blipFill>
            </p:spPr>
            <p:txBody>
              <a:bodyPr/>
              <a:lstStyle/>
              <a:p>
                <a:r>
                  <a:rPr lang="en-AU">
                    <a:noFill/>
                  </a:rPr>
                  <a:t> </a:t>
                </a:r>
              </a:p>
            </p:txBody>
          </p:sp>
        </mc:Fallback>
      </mc:AlternateContent>
    </p:spTree>
    <p:extLst>
      <p:ext uri="{BB962C8B-B14F-4D97-AF65-F5344CB8AC3E}">
        <p14:creationId xmlns:p14="http://schemas.microsoft.com/office/powerpoint/2010/main" val="3209094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E6455F3A-F867-4715-8D8D-2651F25AA28C}"/>
                  </a:ext>
                </a:extLst>
              </p:cNvPr>
              <p:cNvSpPr>
                <a:spLocks noGrp="1"/>
              </p:cNvSpPr>
              <p:nvPr>
                <p:ph type="title"/>
              </p:nvPr>
            </p:nvSpPr>
            <p:spPr/>
            <p:txBody>
              <a:bodyPr/>
              <a:lstStyle/>
              <a:p>
                <a14:m>
                  <m:oMath xmlns:m="http://schemas.openxmlformats.org/officeDocument/2006/math">
                    <m:r>
                      <a:rPr lang="en-AU" sz="3200" b="1" i="1" smtClean="0">
                        <a:latin typeface="Cambria Math" panose="02040503050406030204" pitchFamily="18" charset="0"/>
                      </a:rPr>
                      <m:t>𝑱</m:t>
                    </m:r>
                    <m:r>
                      <a:rPr lang="en-AU" sz="3200" b="1" i="1" smtClean="0">
                        <a:latin typeface="Cambria Math" panose="02040503050406030204" pitchFamily="18" charset="0"/>
                      </a:rPr>
                      <m:t>/</m:t>
                    </m:r>
                    <m:r>
                      <a:rPr lang="en-AU" sz="3200" b="1" i="1" smtClean="0">
                        <a:latin typeface="Cambria Math" panose="02040503050406030204" pitchFamily="18" charset="0"/>
                      </a:rPr>
                      <m:t>𝝍</m:t>
                    </m:r>
                  </m:oMath>
                </a14:m>
                <a:r>
                  <a:rPr lang="en-AU" sz="3200" dirty="0"/>
                  <a:t> photoproduction:</a:t>
                </a:r>
                <a:br>
                  <a:rPr lang="en-AU" sz="3200" dirty="0"/>
                </a:br>
                <a:r>
                  <a:rPr lang="en-AU" sz="3200" dirty="0"/>
                  <a:t>   from threshold to very high energies</a:t>
                </a:r>
              </a:p>
            </p:txBody>
          </p:sp>
        </mc:Choice>
        <mc:Fallback xmlns="">
          <p:sp>
            <p:nvSpPr>
              <p:cNvPr id="2" name="Title 1">
                <a:extLst>
                  <a:ext uri="{FF2B5EF4-FFF2-40B4-BE49-F238E27FC236}">
                    <a16:creationId xmlns:a16="http://schemas.microsoft.com/office/drawing/2014/main" id="{E6455F3A-F867-4715-8D8D-2651F25AA28C}"/>
                  </a:ext>
                </a:extLst>
              </p:cNvPr>
              <p:cNvSpPr>
                <a:spLocks noGrp="1" noRot="1" noChangeAspect="1" noMove="1" noResize="1" noEditPoints="1" noAdjustHandles="1" noChangeArrowheads="1" noChangeShapeType="1" noTextEdit="1"/>
              </p:cNvSpPr>
              <p:nvPr>
                <p:ph type="title"/>
              </p:nvPr>
            </p:nvSpPr>
            <p:spPr>
              <a:blipFill>
                <a:blip r:embed="rId2"/>
                <a:stretch>
                  <a:fillRect t="-6952" b="-10695"/>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15E52F-2D7F-073E-5DF1-F39FB34AA46E}"/>
                  </a:ext>
                </a:extLst>
              </p:cNvPr>
              <p:cNvSpPr>
                <a:spLocks noGrp="1"/>
              </p:cNvSpPr>
              <p:nvPr>
                <p:ph idx="1"/>
              </p:nvPr>
            </p:nvSpPr>
            <p:spPr>
              <a:xfrm>
                <a:off x="609600" y="1600200"/>
                <a:ext cx="10972800" cy="4525963"/>
              </a:xfrm>
            </p:spPr>
            <p:txBody>
              <a:bodyPr/>
              <a:lstStyle/>
              <a:p>
                <a:r>
                  <a:rPr lang="en-AU" dirty="0"/>
                  <a:t>Some modern proposals for reaction model:</a:t>
                </a:r>
              </a:p>
              <a:p>
                <a:pPr lvl="1"/>
                <a14:m>
                  <m:oMath xmlns:m="http://schemas.openxmlformats.org/officeDocument/2006/math">
                    <m:r>
                      <a:rPr lang="en-AU" sz="2200" i="1">
                        <a:latin typeface="Cambria Math" panose="02040503050406030204" pitchFamily="18" charset="0"/>
                      </a:rPr>
                      <m:t>𝛾</m:t>
                    </m:r>
                    <m:r>
                      <a:rPr lang="en-AU" sz="2200" i="1">
                        <a:latin typeface="Cambria Math" panose="02040503050406030204" pitchFamily="18" charset="0"/>
                      </a:rPr>
                      <m:t>+</m:t>
                    </m:r>
                    <m:r>
                      <a:rPr lang="en-AU" sz="2200" i="1">
                        <a:latin typeface="Cambria Math" panose="02040503050406030204" pitchFamily="18" charset="0"/>
                      </a:rPr>
                      <m:t>𝑝</m:t>
                    </m:r>
                    <m:r>
                      <a:rPr lang="en-AU" sz="2200" i="1">
                        <a:latin typeface="Cambria Math" panose="02040503050406030204" pitchFamily="18" charset="0"/>
                      </a:rPr>
                      <m:t>→</m:t>
                    </m:r>
                    <m:r>
                      <a:rPr lang="en-AU" sz="2200" i="1">
                        <a:latin typeface="Cambria Math" panose="02040503050406030204" pitchFamily="18" charset="0"/>
                      </a:rPr>
                      <m:t>𝑐</m:t>
                    </m:r>
                    <m:r>
                      <a:rPr lang="en-AU" sz="2200" i="1">
                        <a:latin typeface="Cambria Math" panose="02040503050406030204" pitchFamily="18" charset="0"/>
                      </a:rPr>
                      <m:t>+</m:t>
                    </m:r>
                    <m:acc>
                      <m:accPr>
                        <m:chr m:val="̅"/>
                        <m:ctrlPr>
                          <a:rPr lang="en-AU" sz="2200" i="1">
                            <a:latin typeface="Cambria Math" panose="02040503050406030204" pitchFamily="18" charset="0"/>
                          </a:rPr>
                        </m:ctrlPr>
                      </m:accPr>
                      <m:e>
                        <m:r>
                          <a:rPr lang="en-AU" sz="2200" i="1">
                            <a:latin typeface="Cambria Math" panose="02040503050406030204" pitchFamily="18" charset="0"/>
                          </a:rPr>
                          <m:t>𝑐</m:t>
                        </m:r>
                      </m:e>
                    </m:acc>
                    <m:r>
                      <a:rPr lang="en-AU" sz="2200" i="1" dirty="0">
                        <a:latin typeface="Cambria Math" panose="02040503050406030204" pitchFamily="18" charset="0"/>
                      </a:rPr>
                      <m:t>+</m:t>
                    </m:r>
                    <m:r>
                      <a:rPr lang="en-AU" sz="2200" i="1" dirty="0">
                        <a:latin typeface="Cambria Math" panose="02040503050406030204" pitchFamily="18" charset="0"/>
                      </a:rPr>
                      <m:t>𝑃</m:t>
                    </m:r>
                    <m:r>
                      <a:rPr lang="en-AU" sz="2200" i="1" dirty="0">
                        <a:latin typeface="Cambria Math" panose="02040503050406030204" pitchFamily="18" charset="0"/>
                      </a:rPr>
                      <m:t>+</m:t>
                    </m:r>
                    <m:r>
                      <a:rPr lang="en-AU" sz="2200" i="1" dirty="0">
                        <a:latin typeface="Cambria Math" panose="02040503050406030204" pitchFamily="18" charset="0"/>
                      </a:rPr>
                      <m:t>𝑝</m:t>
                    </m:r>
                    <m:r>
                      <a:rPr lang="en-AU" sz="2200" i="1" dirty="0">
                        <a:latin typeface="Cambria Math" panose="02040503050406030204" pitchFamily="18" charset="0"/>
                      </a:rPr>
                      <m:t>→</m:t>
                    </m:r>
                    <m:r>
                      <a:rPr lang="en-AU" sz="2200" i="1" dirty="0">
                        <a:latin typeface="Cambria Math" panose="02040503050406030204" pitchFamily="18" charset="0"/>
                      </a:rPr>
                      <m:t>𝐽</m:t>
                    </m:r>
                    <m:r>
                      <a:rPr lang="en-AU" sz="2200" i="1" dirty="0">
                        <a:latin typeface="Cambria Math" panose="02040503050406030204" pitchFamily="18" charset="0"/>
                      </a:rPr>
                      <m:t>/</m:t>
                    </m:r>
                    <m:r>
                      <a:rPr lang="en-AU" sz="2200" i="1" dirty="0">
                        <a:latin typeface="Cambria Math" panose="02040503050406030204" pitchFamily="18" charset="0"/>
                      </a:rPr>
                      <m:t>𝜓</m:t>
                    </m:r>
                    <m:r>
                      <a:rPr lang="en-AU" sz="2200" i="1" dirty="0">
                        <a:latin typeface="Cambria Math" panose="02040503050406030204" pitchFamily="18" charset="0"/>
                      </a:rPr>
                      <m:t>+</m:t>
                    </m:r>
                    <m:r>
                      <a:rPr lang="en-AU" sz="2200" i="1" dirty="0">
                        <a:latin typeface="Cambria Math" panose="02040503050406030204" pitchFamily="18" charset="0"/>
                      </a:rPr>
                      <m:t>𝑝</m:t>
                    </m:r>
                  </m:oMath>
                </a14:m>
                <a:endParaRPr lang="en-AU" sz="2200" dirty="0"/>
              </a:p>
              <a:p>
                <a:pPr lvl="2"/>
                <a:r>
                  <a:rPr lang="en-US" sz="2000" dirty="0"/>
                  <a:t>Exposes </a:t>
                </a:r>
                <a14:m>
                  <m:oMath xmlns:m="http://schemas.openxmlformats.org/officeDocument/2006/math">
                    <m:r>
                      <a:rPr lang="en-AU" sz="2000" i="1">
                        <a:latin typeface="Cambria Math" panose="02040503050406030204" pitchFamily="18" charset="0"/>
                      </a:rPr>
                      <m:t>𝑐</m:t>
                    </m:r>
                    <m:r>
                      <a:rPr lang="en-AU" sz="2000" i="1">
                        <a:latin typeface="Cambria Math" panose="02040503050406030204" pitchFamily="18" charset="0"/>
                      </a:rPr>
                      <m:t>+</m:t>
                    </m:r>
                    <m:acc>
                      <m:accPr>
                        <m:chr m:val="̅"/>
                        <m:ctrlPr>
                          <a:rPr lang="en-AU" sz="2000" i="1">
                            <a:latin typeface="Cambria Math" panose="02040503050406030204" pitchFamily="18" charset="0"/>
                          </a:rPr>
                        </m:ctrlPr>
                      </m:accPr>
                      <m:e>
                        <m:r>
                          <a:rPr lang="en-AU" sz="2000" i="1">
                            <a:latin typeface="Cambria Math" panose="02040503050406030204" pitchFamily="18" charset="0"/>
                          </a:rPr>
                          <m:t>𝑐</m:t>
                        </m:r>
                      </m:e>
                    </m:acc>
                    <m:r>
                      <a:rPr lang="en-AU" sz="2000" i="1">
                        <a:latin typeface="Cambria Math" panose="02040503050406030204" pitchFamily="18" charset="0"/>
                      </a:rPr>
                      <m:t> </m:t>
                    </m:r>
                  </m:oMath>
                </a14:m>
                <a:r>
                  <a:rPr lang="en-US" sz="2000" dirty="0"/>
                  <a:t> content of the dressed photon</a:t>
                </a:r>
              </a:p>
              <a:p>
                <a:pPr lvl="2"/>
                <a:r>
                  <a:rPr lang="en-US" sz="2000" dirty="0"/>
                  <a:t>Couples the intermediate </a:t>
                </a:r>
                <a14:m>
                  <m:oMath xmlns:m="http://schemas.openxmlformats.org/officeDocument/2006/math">
                    <m:r>
                      <a:rPr lang="en-AU" sz="2000" i="1">
                        <a:latin typeface="Cambria Math" panose="02040503050406030204" pitchFamily="18" charset="0"/>
                      </a:rPr>
                      <m:t>𝑐</m:t>
                    </m:r>
                    <m:r>
                      <a:rPr lang="en-AU" sz="2000" i="1">
                        <a:latin typeface="Cambria Math" panose="02040503050406030204" pitchFamily="18" charset="0"/>
                      </a:rPr>
                      <m:t>+</m:t>
                    </m:r>
                    <m:acc>
                      <m:accPr>
                        <m:chr m:val="̅"/>
                        <m:ctrlPr>
                          <a:rPr lang="en-AU" sz="2000" i="1">
                            <a:latin typeface="Cambria Math" panose="02040503050406030204" pitchFamily="18" charset="0"/>
                          </a:rPr>
                        </m:ctrlPr>
                      </m:accPr>
                      <m:e>
                        <m:r>
                          <a:rPr lang="en-AU" sz="2000" i="1">
                            <a:latin typeface="Cambria Math" panose="02040503050406030204" pitchFamily="18" charset="0"/>
                          </a:rPr>
                          <m:t>𝑐</m:t>
                        </m:r>
                      </m:e>
                    </m:acc>
                    <m:r>
                      <a:rPr lang="en-AU" sz="2000" i="1">
                        <a:latin typeface="Cambria Math" panose="02040503050406030204" pitchFamily="18" charset="0"/>
                      </a:rPr>
                      <m:t> </m:t>
                    </m:r>
                  </m:oMath>
                </a14:m>
                <a:r>
                  <a:rPr lang="en-US" sz="2000" dirty="0"/>
                  <a:t>system to </a:t>
                </a:r>
              </a:p>
              <a:p>
                <a:pPr marL="914400" lvl="2" indent="0">
                  <a:buNone/>
                </a:pPr>
                <a:r>
                  <a:rPr lang="en-US" sz="2000" dirty="0"/>
                  <a:t>    proton’s valence quarks via Pomeron exchange</a:t>
                </a:r>
                <a:endParaRPr lang="en-AU" sz="2000" dirty="0"/>
              </a:p>
              <a:p>
                <a:pPr lvl="1">
                  <a:spcBef>
                    <a:spcPts val="1200"/>
                  </a:spcBef>
                </a:pPr>
                <a:r>
                  <a:rPr lang="en-AU" sz="2200" dirty="0"/>
                  <a:t>VMD-based GPD treatment … </a:t>
                </a:r>
              </a:p>
              <a:p>
                <a:pPr marL="457200" lvl="1" indent="0">
                  <a:spcBef>
                    <a:spcPts val="0"/>
                  </a:spcBef>
                  <a:buNone/>
                </a:pPr>
                <a:r>
                  <a:rPr lang="en-AU" sz="2200" dirty="0"/>
                  <a:t>     desire to </a:t>
                </a:r>
                <a:r>
                  <a:rPr lang="en-US" sz="2200" dirty="0"/>
                  <a:t>gain access to in-proton gluon gravitational form factors</a:t>
                </a:r>
              </a:p>
              <a:p>
                <a:pPr lvl="1">
                  <a:spcBef>
                    <a:spcPts val="1200"/>
                  </a:spcBef>
                </a:pPr>
                <a:r>
                  <a:rPr lang="en-US" sz="2200" dirty="0"/>
                  <a:t>Coupled channels treatment – </a:t>
                </a:r>
                <a14:m>
                  <m:oMath xmlns:m="http://schemas.openxmlformats.org/officeDocument/2006/math">
                    <m:r>
                      <a:rPr lang="en-AU" sz="2200" b="1" i="0" smtClean="0">
                        <a:latin typeface="Cambria Math" panose="02040503050406030204" pitchFamily="18" charset="0"/>
                      </a:rPr>
                      <m:t>𝐏</m:t>
                    </m:r>
                    <m:r>
                      <a:rPr lang="en-AU" sz="2200" b="0" i="1" smtClean="0">
                        <a:latin typeface="Cambria Math" panose="02040503050406030204" pitchFamily="18" charset="0"/>
                      </a:rPr>
                      <m:t>+ </m:t>
                    </m:r>
                    <m:r>
                      <a:rPr lang="en-AU" sz="2200" b="0" i="1" smtClean="0">
                        <a:latin typeface="Cambria Math" panose="02040503050406030204" pitchFamily="18" charset="0"/>
                      </a:rPr>
                      <m:t>𝐽</m:t>
                    </m:r>
                    <m:r>
                      <a:rPr lang="en-AU" sz="2200" b="0" i="1" smtClean="0">
                        <a:latin typeface="Cambria Math" panose="02040503050406030204" pitchFamily="18" charset="0"/>
                      </a:rPr>
                      <m:t>/</m:t>
                    </m:r>
                    <m:r>
                      <a:rPr lang="en-AU" sz="2200" b="0" i="1" smtClean="0">
                        <a:latin typeface="Cambria Math" panose="02040503050406030204" pitchFamily="18" charset="0"/>
                      </a:rPr>
                      <m:t>𝜓</m:t>
                    </m:r>
                    <m:r>
                      <m:rPr>
                        <m:lit/>
                      </m:rPr>
                      <a:rPr lang="en-AU" sz="2200" b="0" i="1" smtClean="0">
                        <a:latin typeface="Cambria Math" panose="02040503050406030204" pitchFamily="18" charset="0"/>
                      </a:rPr>
                      <m:t> </m:t>
                    </m:r>
                    <m:r>
                      <a:rPr lang="en-AU" sz="2200" b="0" i="1" smtClean="0">
                        <a:latin typeface="Cambria Math" panose="02040503050406030204" pitchFamily="18" charset="0"/>
                      </a:rPr>
                      <m:t>𝑝</m:t>
                    </m:r>
                    <m:r>
                      <a:rPr lang="en-AU" sz="2200" b="0" i="1" smtClean="0">
                        <a:latin typeface="Cambria Math" panose="02040503050406030204" pitchFamily="18" charset="0"/>
                      </a:rPr>
                      <m:t> </m:t>
                    </m:r>
                    <m:r>
                      <m:rPr>
                        <m:sty m:val="p"/>
                      </m:rPr>
                      <a:rPr lang="en-AU" sz="2200" b="0" i="0" smtClean="0">
                        <a:latin typeface="Cambria Math" panose="02040503050406030204" pitchFamily="18" charset="0"/>
                      </a:rPr>
                      <m:t>rescattering</m:t>
                    </m:r>
                  </m:oMath>
                </a14:m>
                <a:r>
                  <a:rPr lang="en-AU" sz="2200" dirty="0"/>
                  <a:t> </a:t>
                </a:r>
              </a:p>
              <a:p>
                <a:pPr lvl="2"/>
                <a:r>
                  <a:rPr lang="en-US" sz="2000" dirty="0"/>
                  <a:t>S. Sakinah, T. S. H. Lee, H.-M. Choi, </a:t>
                </a:r>
                <a:r>
                  <a:rPr lang="en-US" sz="2000" i="1" dirty="0"/>
                  <a:t>Dynamical Model of J/Ψ photoproduction on the nucleon</a:t>
                </a:r>
                <a:r>
                  <a:rPr lang="en-US" sz="2000" dirty="0"/>
                  <a:t> – arXiv:2403.01958 [</a:t>
                </a:r>
                <a:r>
                  <a:rPr lang="en-US" sz="2000" dirty="0" err="1"/>
                  <a:t>nucl-th</a:t>
                </a:r>
                <a:r>
                  <a:rPr lang="en-US" sz="2000" dirty="0"/>
                  <a:t>] </a:t>
                </a:r>
              </a:p>
              <a:p>
                <a:pPr lvl="2"/>
                <a:r>
                  <a:rPr lang="en-US" sz="2000" dirty="0"/>
                  <a:t>Suggestion = Final state interactions dominate cross-section near-threshold, so obscuring any connection with in-proton gluon distributions and/or gluon gravitational form factors.</a:t>
                </a:r>
                <a:endParaRPr lang="en-AU" sz="2000" dirty="0"/>
              </a:p>
            </p:txBody>
          </p:sp>
        </mc:Choice>
        <mc:Fallback xmlns="">
          <p:sp>
            <p:nvSpPr>
              <p:cNvPr id="3" name="Content Placeholder 2">
                <a:extLst>
                  <a:ext uri="{FF2B5EF4-FFF2-40B4-BE49-F238E27FC236}">
                    <a16:creationId xmlns:a16="http://schemas.microsoft.com/office/drawing/2014/main" id="{2315E52F-2D7F-073E-5DF1-F39FB34AA46E}"/>
                  </a:ext>
                </a:extLst>
              </p:cNvPr>
              <p:cNvSpPr>
                <a:spLocks noGrp="1" noRot="1" noChangeAspect="1" noMove="1" noResize="1" noEditPoints="1" noAdjustHandles="1" noChangeArrowheads="1" noChangeShapeType="1" noTextEdit="1"/>
              </p:cNvSpPr>
              <p:nvPr>
                <p:ph idx="1"/>
              </p:nvPr>
            </p:nvSpPr>
            <p:spPr>
              <a:xfrm>
                <a:off x="609600" y="1600200"/>
                <a:ext cx="10972800" cy="4525963"/>
              </a:xfrm>
              <a:blipFill>
                <a:blip r:embed="rId3"/>
                <a:stretch>
                  <a:fillRect l="-611" t="-943" r="-1056" b="-3504"/>
                </a:stretch>
              </a:blipFill>
            </p:spPr>
            <p:txBody>
              <a:bodyPr/>
              <a:lstStyle/>
              <a:p>
                <a:r>
                  <a:rPr lang="en-AU">
                    <a:noFill/>
                  </a:rPr>
                  <a:t> </a:t>
                </a:r>
              </a:p>
            </p:txBody>
          </p:sp>
        </mc:Fallback>
      </mc:AlternateContent>
      <p:sp>
        <p:nvSpPr>
          <p:cNvPr id="4" name="Date Placeholder 3">
            <a:extLst>
              <a:ext uri="{FF2B5EF4-FFF2-40B4-BE49-F238E27FC236}">
                <a16:creationId xmlns:a16="http://schemas.microsoft.com/office/drawing/2014/main" id="{9E3ECF80-C3A4-B756-F76B-BD12559F65A0}"/>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EE51F97B-5857-79F4-F01D-337902E7447F}"/>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A1FFEEB3-6B7C-6DB7-AA6C-40A701392CF8}"/>
              </a:ext>
            </a:extLst>
          </p:cNvPr>
          <p:cNvSpPr>
            <a:spLocks noGrp="1"/>
          </p:cNvSpPr>
          <p:nvPr>
            <p:ph type="sldNum" sz="quarter" idx="12"/>
          </p:nvPr>
        </p:nvSpPr>
        <p:spPr/>
        <p:txBody>
          <a:bodyPr/>
          <a:lstStyle/>
          <a:p>
            <a:fld id="{87034D8C-3CB4-402A-BC46-2AB14C0FE90A}" type="slidenum">
              <a:rPr lang="en-US" smtClean="0"/>
              <a:pPr/>
              <a:t>46</a:t>
            </a:fld>
            <a:endParaRPr lang="en-US"/>
          </a:p>
        </p:txBody>
      </p:sp>
      <p:pic>
        <p:nvPicPr>
          <p:cNvPr id="8" name="Picture 7" descr="A diagram of a physical model&#10;&#10;Description automatically generated">
            <a:extLst>
              <a:ext uri="{FF2B5EF4-FFF2-40B4-BE49-F238E27FC236}">
                <a16:creationId xmlns:a16="http://schemas.microsoft.com/office/drawing/2014/main" id="{857DC17D-CD31-8BBB-66A2-5C560CC173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3928" y="1114427"/>
            <a:ext cx="3619500" cy="2058394"/>
          </a:xfrm>
          <a:prstGeom prst="rect">
            <a:avLst/>
          </a:prstGeom>
        </p:spPr>
      </p:pic>
      <p:cxnSp>
        <p:nvCxnSpPr>
          <p:cNvPr id="10" name="Straight Connector 9">
            <a:extLst>
              <a:ext uri="{FF2B5EF4-FFF2-40B4-BE49-F238E27FC236}">
                <a16:creationId xmlns:a16="http://schemas.microsoft.com/office/drawing/2014/main" id="{B7EA7EB2-DA6C-6539-217D-0CD1BE9035E9}"/>
              </a:ext>
            </a:extLst>
          </p:cNvPr>
          <p:cNvCxnSpPr>
            <a:cxnSpLocks/>
          </p:cNvCxnSpPr>
          <p:nvPr/>
        </p:nvCxnSpPr>
        <p:spPr bwMode="auto">
          <a:xfrm>
            <a:off x="1395942" y="3810000"/>
            <a:ext cx="3557058" cy="0"/>
          </a:xfrm>
          <a:prstGeom prst="line">
            <a:avLst/>
          </a:prstGeom>
          <a:ln w="19050">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9D98431-1CDF-128D-978B-EAB6AE64B45D}"/>
                  </a:ext>
                </a:extLst>
              </p:cNvPr>
              <p:cNvSpPr txBox="1"/>
              <p:nvPr/>
            </p:nvSpPr>
            <p:spPr>
              <a:xfrm>
                <a:off x="8991600" y="3886200"/>
                <a:ext cx="3048000" cy="923330"/>
              </a:xfrm>
              <a:prstGeom prst="rect">
                <a:avLst/>
              </a:prstGeom>
              <a:noFill/>
            </p:spPr>
            <p:txBody>
              <a:bodyPr wrap="square" rtlCol="0">
                <a:spAutoFit/>
              </a:bodyPr>
              <a:lstStyle/>
              <a:p>
                <a:r>
                  <a:rPr lang="en-AU" dirty="0">
                    <a:solidFill>
                      <a:srgbClr val="C00000"/>
                    </a:solidFill>
                  </a:rPr>
                  <a:t>If GPD scheme valid at all, then only very near threshold.</a:t>
                </a:r>
              </a:p>
              <a:p>
                <a:r>
                  <a:rPr lang="en-AU" dirty="0">
                    <a:solidFill>
                      <a:srgbClr val="C00000"/>
                    </a:solidFill>
                  </a:rPr>
                  <a:t>All </a:t>
                </a:r>
                <a14:m>
                  <m:oMath xmlns:m="http://schemas.openxmlformats.org/officeDocument/2006/math">
                    <m:r>
                      <a:rPr lang="en-AU" b="0" i="1" smtClean="0">
                        <a:solidFill>
                          <a:srgbClr val="C00000"/>
                        </a:solidFill>
                        <a:latin typeface="Cambria Math" panose="02040503050406030204" pitchFamily="18" charset="0"/>
                      </a:rPr>
                      <m:t>𝑊</m:t>
                    </m:r>
                  </m:oMath>
                </a14:m>
                <a:r>
                  <a:rPr lang="en-AU" dirty="0">
                    <a:solidFill>
                      <a:srgbClr val="C00000"/>
                    </a:solidFill>
                  </a:rPr>
                  <a:t> unification impossible</a:t>
                </a:r>
              </a:p>
            </p:txBody>
          </p:sp>
        </mc:Choice>
        <mc:Fallback xmlns="">
          <p:sp>
            <p:nvSpPr>
              <p:cNvPr id="11" name="TextBox 10">
                <a:extLst>
                  <a:ext uri="{FF2B5EF4-FFF2-40B4-BE49-F238E27FC236}">
                    <a16:creationId xmlns:a16="http://schemas.microsoft.com/office/drawing/2014/main" id="{F9D98431-1CDF-128D-978B-EAB6AE64B45D}"/>
                  </a:ext>
                </a:extLst>
              </p:cNvPr>
              <p:cNvSpPr txBox="1">
                <a:spLocks noRot="1" noChangeAspect="1" noMove="1" noResize="1" noEditPoints="1" noAdjustHandles="1" noChangeArrowheads="1" noChangeShapeType="1" noTextEdit="1"/>
              </p:cNvSpPr>
              <p:nvPr/>
            </p:nvSpPr>
            <p:spPr>
              <a:xfrm>
                <a:off x="8991600" y="3886200"/>
                <a:ext cx="3048000" cy="923330"/>
              </a:xfrm>
              <a:prstGeom prst="rect">
                <a:avLst/>
              </a:prstGeom>
              <a:blipFill>
                <a:blip r:embed="rId5"/>
                <a:stretch>
                  <a:fillRect l="-1600" t="-3974" r="-400" b="-9272"/>
                </a:stretch>
              </a:blipFill>
            </p:spPr>
            <p:txBody>
              <a:bodyPr/>
              <a:lstStyle/>
              <a:p>
                <a:r>
                  <a:rPr lang="en-AU">
                    <a:noFill/>
                  </a:rPr>
                  <a:t> </a:t>
                </a:r>
              </a:p>
            </p:txBody>
          </p:sp>
        </mc:Fallback>
      </mc:AlternateContent>
      <p:sp>
        <p:nvSpPr>
          <p:cNvPr id="9" name="TextBox 8">
            <a:extLst>
              <a:ext uri="{FF2B5EF4-FFF2-40B4-BE49-F238E27FC236}">
                <a16:creationId xmlns:a16="http://schemas.microsoft.com/office/drawing/2014/main" id="{5C247C42-B73B-716B-D60E-066BC1FA063B}"/>
              </a:ext>
            </a:extLst>
          </p:cNvPr>
          <p:cNvSpPr txBox="1"/>
          <p:nvPr/>
        </p:nvSpPr>
        <p:spPr>
          <a:xfrm>
            <a:off x="6642652" y="110460"/>
            <a:ext cx="5562600" cy="738664"/>
          </a:xfrm>
          <a:prstGeom prst="rect">
            <a:avLst/>
          </a:prstGeom>
          <a:noFill/>
        </p:spPr>
        <p:txBody>
          <a:bodyPr wrap="square" rtlCol="0">
            <a:spAutoFit/>
          </a:bodyPr>
          <a:lstStyle/>
          <a:p>
            <a:r>
              <a:rPr lang="en-AU" sz="1400" dirty="0"/>
              <a:t> </a:t>
            </a:r>
            <a:r>
              <a:rPr lang="en-AU" sz="1400" i="1" dirty="0"/>
              <a:t>Exclusive photoproduction of light and heavy vector mesons: thresholds to very high energies, </a:t>
            </a:r>
            <a:r>
              <a:rPr lang="en-AU" sz="1400" dirty="0"/>
              <a:t>Lin Tang (</a:t>
            </a:r>
            <a:r>
              <a:rPr lang="en-AU" sz="1400" dirty="0" err="1"/>
              <a:t>唐淋</a:t>
            </a:r>
            <a:r>
              <a:rPr lang="en-AU" sz="1400" dirty="0"/>
              <a:t>), Hui-Yu Xing (</a:t>
            </a:r>
            <a:r>
              <a:rPr lang="en-AU" sz="1400" dirty="0" err="1"/>
              <a:t>邢惠瑜</a:t>
            </a:r>
            <a:r>
              <a:rPr lang="en-AU" sz="1400" dirty="0"/>
              <a:t>) et al., NJU-INP 105/25, </a:t>
            </a:r>
            <a:r>
              <a:rPr lang="en-AU" sz="1400" u="sng" dirty="0">
                <a:hlinkClick r:id="rId6"/>
              </a:rPr>
              <a:t>e-Print: 2510.08845 [hep-</a:t>
            </a:r>
            <a:r>
              <a:rPr lang="en-AU" sz="1400" u="sng" dirty="0" err="1">
                <a:hlinkClick r:id="rId6"/>
              </a:rPr>
              <a:t>ph</a:t>
            </a:r>
            <a:r>
              <a:rPr lang="en-AU" sz="1400" u="sng" dirty="0">
                <a:hlinkClick r:id="rId6"/>
              </a:rPr>
              <a:t>]</a:t>
            </a:r>
            <a:r>
              <a:rPr lang="en-AU" sz="1400" dirty="0"/>
              <a:t>, </a:t>
            </a:r>
            <a:r>
              <a:rPr lang="en-AU" sz="1400" u="sng" dirty="0">
                <a:hlinkClick r:id="rId7"/>
              </a:rPr>
              <a:t>Eur. Phys. J. C 86 (2026) 284/1-19</a:t>
            </a:r>
            <a:r>
              <a:rPr lang="en-AU" sz="1400" dirty="0"/>
              <a:t>. </a:t>
            </a:r>
          </a:p>
        </p:txBody>
      </p:sp>
      <p:cxnSp>
        <p:nvCxnSpPr>
          <p:cNvPr id="13" name="Straight Connector 12">
            <a:extLst>
              <a:ext uri="{FF2B5EF4-FFF2-40B4-BE49-F238E27FC236}">
                <a16:creationId xmlns:a16="http://schemas.microsoft.com/office/drawing/2014/main" id="{A975DFF4-6681-41B7-BF8F-367745B20EF7}"/>
              </a:ext>
            </a:extLst>
          </p:cNvPr>
          <p:cNvCxnSpPr>
            <a:cxnSpLocks/>
          </p:cNvCxnSpPr>
          <p:nvPr/>
        </p:nvCxnSpPr>
        <p:spPr bwMode="auto">
          <a:xfrm>
            <a:off x="1395941" y="4144110"/>
            <a:ext cx="7403043" cy="0"/>
          </a:xfrm>
          <a:prstGeom prst="line">
            <a:avLst/>
          </a:prstGeom>
          <a:ln w="19050">
            <a:solidFill>
              <a:srgbClr val="FF0000"/>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994801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7" dur="500"/>
                                        <p:tgtEl>
                                          <p:spTgt spid="3">
                                            <p:txEl>
                                              <p:pRg st="5" end="5"/>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randombar(horizontal)">
                                      <p:cBhvr>
                                        <p:cTn id="10" dur="500"/>
                                        <p:tgtEl>
                                          <p:spTgt spid="3">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barn(inVertical)">
                                      <p:cBhvr>
                                        <p:cTn id="15" dur="500"/>
                                        <p:tgtEl>
                                          <p:spTgt spid="3">
                                            <p:txEl>
                                              <p:pRg st="7" end="7"/>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8" end="8"/>
                                            </p:txEl>
                                          </p:spTgt>
                                        </p:tgtEl>
                                        <p:attrNameLst>
                                          <p:attrName>style.visibility</p:attrName>
                                        </p:attrNameLst>
                                      </p:cBhvr>
                                      <p:to>
                                        <p:strVal val="visible"/>
                                      </p:to>
                                    </p:set>
                                    <p:animEffect transition="in" filter="barn(inVertical)">
                                      <p:cBhvr>
                                        <p:cTn id="18" dur="500"/>
                                        <p:tgtEl>
                                          <p:spTgt spid="3">
                                            <p:txEl>
                                              <p:pRg st="8" end="8"/>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barn(inVertical)">
                                      <p:cBhvr>
                                        <p:cTn id="21" dur="500"/>
                                        <p:tgtEl>
                                          <p:spTgt spid="3">
                                            <p:txEl>
                                              <p:pRg st="9" end="9"/>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arn(inVertical)">
                                      <p:cBhvr>
                                        <p:cTn id="29" dur="500"/>
                                        <p:tgtEl>
                                          <p:spTgt spid="11"/>
                                        </p:tgtEl>
                                      </p:cBhvr>
                                    </p:animEffect>
                                  </p:childTnLst>
                                </p:cTn>
                              </p:par>
                              <p:par>
                                <p:cTn id="30" presetID="16" presetClass="entr" presetSubtype="21"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2CCA938-B7A1-ACF3-D983-13CFF5546C61}"/>
                  </a:ext>
                </a:extLst>
              </p:cNvPr>
              <p:cNvSpPr>
                <a:spLocks noGrp="1"/>
              </p:cNvSpPr>
              <p:nvPr>
                <p:ph type="title"/>
              </p:nvPr>
            </p:nvSpPr>
            <p:spPr>
              <a:xfrm>
                <a:off x="609600" y="273050"/>
                <a:ext cx="6095999" cy="1479550"/>
              </a:xfrm>
            </p:spPr>
            <p:txBody>
              <a:bodyPr wrap="square" anchor="t">
                <a:normAutofit/>
              </a:bodyPr>
              <a:lstStyle/>
              <a:p>
                <a14:m>
                  <m:oMath xmlns:m="http://schemas.openxmlformats.org/officeDocument/2006/math">
                    <m:r>
                      <a:rPr lang="en-AU" b="1" i="1" smtClean="0">
                        <a:latin typeface="Cambria Math" panose="02040503050406030204" pitchFamily="18" charset="0"/>
                      </a:rPr>
                      <m:t>𝑱</m:t>
                    </m:r>
                    <m:r>
                      <a:rPr lang="en-AU" b="1" i="1" smtClean="0">
                        <a:latin typeface="Cambria Math" panose="02040503050406030204" pitchFamily="18" charset="0"/>
                      </a:rPr>
                      <m:t>/</m:t>
                    </m:r>
                    <m:r>
                      <a:rPr lang="en-AU" b="1" i="1" smtClean="0">
                        <a:latin typeface="Cambria Math" panose="02040503050406030204" pitchFamily="18" charset="0"/>
                      </a:rPr>
                      <m:t>𝝍</m:t>
                    </m:r>
                  </m:oMath>
                </a14:m>
                <a:r>
                  <a:rPr lang="en-AU" dirty="0"/>
                  <a:t> photoproduction: </a:t>
                </a:r>
                <a:br>
                  <a:rPr lang="en-AU" dirty="0"/>
                </a:br>
                <a:r>
                  <a:rPr lang="en-AU" dirty="0"/>
                  <a:t>    threshold differential cross-section</a:t>
                </a:r>
              </a:p>
            </p:txBody>
          </p:sp>
        </mc:Choice>
        <mc:Fallback xmlns="">
          <p:sp>
            <p:nvSpPr>
              <p:cNvPr id="2" name="Title 1">
                <a:extLst>
                  <a:ext uri="{FF2B5EF4-FFF2-40B4-BE49-F238E27FC236}">
                    <a16:creationId xmlns:a16="http://schemas.microsoft.com/office/drawing/2014/main" id="{A2CCA938-B7A1-ACF3-D983-13CFF5546C61}"/>
                  </a:ext>
                </a:extLst>
              </p:cNvPr>
              <p:cNvSpPr>
                <a:spLocks noGrp="1" noRot="1" noChangeAspect="1" noMove="1" noResize="1" noEditPoints="1" noAdjustHandles="1" noChangeArrowheads="1" noChangeShapeType="1" noTextEdit="1"/>
              </p:cNvSpPr>
              <p:nvPr>
                <p:ph type="title"/>
              </p:nvPr>
            </p:nvSpPr>
            <p:spPr>
              <a:xfrm>
                <a:off x="609600" y="273050"/>
                <a:ext cx="6095999" cy="1479550"/>
              </a:xfrm>
              <a:blipFill>
                <a:blip r:embed="rId2"/>
                <a:stretch>
                  <a:fillRect l="-1800" t="-3704" r="-600"/>
                </a:stretch>
              </a:blipFill>
            </p:spPr>
            <p:txBody>
              <a:bodyPr/>
              <a:lstStyle/>
              <a:p>
                <a:r>
                  <a:rPr lang="en-AU">
                    <a:noFill/>
                  </a:rPr>
                  <a:t> </a:t>
                </a:r>
              </a:p>
            </p:txBody>
          </p:sp>
        </mc:Fallback>
      </mc:AlternateContent>
      <p:pic>
        <p:nvPicPr>
          <p:cNvPr id="8" name="Picture 7">
            <a:extLst>
              <a:ext uri="{FF2B5EF4-FFF2-40B4-BE49-F238E27FC236}">
                <a16:creationId xmlns:a16="http://schemas.microsoft.com/office/drawing/2014/main" id="{B1868CAD-CA11-1725-3DC8-AC5FFF792AB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766733" y="1565486"/>
            <a:ext cx="6815667" cy="4174596"/>
          </a:xfrm>
          <a:prstGeom prst="rect">
            <a:avLst/>
          </a:prstGeom>
          <a:noFill/>
        </p:spPr>
      </p:pic>
      <p:sp>
        <p:nvSpPr>
          <p:cNvPr id="3" name="Content Placeholder 2">
            <a:extLst>
              <a:ext uri="{FF2B5EF4-FFF2-40B4-BE49-F238E27FC236}">
                <a16:creationId xmlns:a16="http://schemas.microsoft.com/office/drawing/2014/main" id="{AD7DEE25-2E8F-D36C-3B9D-5FEA7886E815}"/>
              </a:ext>
            </a:extLst>
          </p:cNvPr>
          <p:cNvSpPr>
            <a:spLocks noGrp="1"/>
          </p:cNvSpPr>
          <p:nvPr>
            <p:ph type="body" sz="half" idx="2"/>
          </p:nvPr>
        </p:nvSpPr>
        <p:spPr>
          <a:xfrm>
            <a:off x="609601" y="1752601"/>
            <a:ext cx="4011084" cy="4419600"/>
          </a:xfrm>
        </p:spPr>
        <p:txBody>
          <a:bodyPr wrap="square" anchor="t">
            <a:normAutofit/>
          </a:bodyPr>
          <a:lstStyle/>
          <a:p>
            <a:r>
              <a:rPr lang="en-AU" dirty="0"/>
              <a:t> </a:t>
            </a:r>
          </a:p>
        </p:txBody>
      </p:sp>
      <p:sp>
        <p:nvSpPr>
          <p:cNvPr id="4" name="Date Placeholder 3">
            <a:extLst>
              <a:ext uri="{FF2B5EF4-FFF2-40B4-BE49-F238E27FC236}">
                <a16:creationId xmlns:a16="http://schemas.microsoft.com/office/drawing/2014/main" id="{3AEAE8E5-F55F-86A7-9E1A-DE099A25E2BF}"/>
              </a:ext>
            </a:extLst>
          </p:cNvPr>
          <p:cNvSpPr>
            <a:spLocks noGrp="1"/>
          </p:cNvSpPr>
          <p:nvPr>
            <p:ph type="dt" sz="half" idx="10"/>
          </p:nvPr>
        </p:nvSpPr>
        <p:spPr>
          <a:xfrm>
            <a:off x="7313357" y="6596148"/>
            <a:ext cx="4868025" cy="228600"/>
          </a:xfrm>
        </p:spPr>
        <p:txBody>
          <a:bodyPr wrap="square" anchor="t">
            <a:normAutofit/>
          </a:bodyPr>
          <a:lstStyle/>
          <a:p>
            <a:pPr>
              <a:lnSpc>
                <a:spcPct val="90000"/>
              </a:lnSpc>
              <a:spcAft>
                <a:spcPts val="600"/>
              </a:spcAft>
            </a:pPr>
            <a:r>
              <a:rPr lang="en-US"/>
              <a:t>.                                                   NSTAR 26 Sevilla 2026 Sep 7 – 11                           (34)</a:t>
            </a:r>
          </a:p>
        </p:txBody>
      </p:sp>
      <p:sp>
        <p:nvSpPr>
          <p:cNvPr id="5" name="Footer Placeholder 4">
            <a:extLst>
              <a:ext uri="{FF2B5EF4-FFF2-40B4-BE49-F238E27FC236}">
                <a16:creationId xmlns:a16="http://schemas.microsoft.com/office/drawing/2014/main" id="{B783058B-AD72-D157-5D6D-3FA51933853D}"/>
              </a:ext>
            </a:extLst>
          </p:cNvPr>
          <p:cNvSpPr>
            <a:spLocks noGrp="1"/>
          </p:cNvSpPr>
          <p:nvPr>
            <p:ph type="ftr" sz="quarter" idx="11"/>
          </p:nvPr>
        </p:nvSpPr>
        <p:spPr>
          <a:xfrm>
            <a:off x="876301" y="6307138"/>
            <a:ext cx="7922684" cy="228600"/>
          </a:xfrm>
        </p:spPr>
        <p:txBody>
          <a:bodyPr wrap="square" anchor="t">
            <a:normAutofit/>
          </a:bodyPr>
          <a:lstStyle/>
          <a:p>
            <a:pPr>
              <a:spcAft>
                <a:spcPts val="600"/>
              </a:spcAft>
            </a:pPr>
            <a:r>
              <a:rPr lang="en-US"/>
              <a:t>Craig Roberts: cdroberts@nju.edu.cn  482 .. 26/09/07 ..."Insights into N Resonances using CSMs"</a:t>
            </a:r>
          </a:p>
        </p:txBody>
      </p:sp>
      <p:sp>
        <p:nvSpPr>
          <p:cNvPr id="6" name="Slide Number Placeholder 5">
            <a:extLst>
              <a:ext uri="{FF2B5EF4-FFF2-40B4-BE49-F238E27FC236}">
                <a16:creationId xmlns:a16="http://schemas.microsoft.com/office/drawing/2014/main" id="{EDE16646-6BE2-0EF0-DDE0-CA7D97BF84A7}"/>
              </a:ext>
            </a:extLst>
          </p:cNvPr>
          <p:cNvSpPr>
            <a:spLocks noGrp="1"/>
          </p:cNvSpPr>
          <p:nvPr>
            <p:ph type="sldNum" sz="quarter" idx="12"/>
          </p:nvPr>
        </p:nvSpPr>
        <p:spPr>
          <a:xfrm>
            <a:off x="11480801" y="6489701"/>
            <a:ext cx="512233" cy="365125"/>
          </a:xfrm>
        </p:spPr>
        <p:txBody>
          <a:bodyPr wrap="square" anchor="t">
            <a:normAutofit/>
          </a:bodyPr>
          <a:lstStyle/>
          <a:p>
            <a:pPr>
              <a:spcAft>
                <a:spcPts val="600"/>
              </a:spcAft>
            </a:pPr>
            <a:fld id="{87034D8C-3CB4-402A-BC46-2AB14C0FE90A}" type="slidenum">
              <a:rPr lang="en-US" smtClean="0"/>
              <a:pPr>
                <a:spcAft>
                  <a:spcPts val="600"/>
                </a:spcAft>
              </a:pPr>
              <a:t>47</a:t>
            </a:fld>
            <a:endParaRPr lang="en-US"/>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1AEF1562-32DD-CB91-9AA1-DC4D3C84BF39}"/>
                  </a:ext>
                </a:extLst>
              </p:cNvPr>
              <p:cNvSpPr>
                <a:spLocks noGrp="1"/>
              </p:cNvSpPr>
              <p:nvPr>
                <p:ph idx="1"/>
              </p:nvPr>
            </p:nvSpPr>
            <p:spPr>
              <a:xfrm>
                <a:off x="458864" y="1282148"/>
                <a:ext cx="4157132" cy="4876800"/>
              </a:xfrm>
            </p:spPr>
            <p:txBody>
              <a:bodyPr/>
              <a:lstStyle/>
              <a:p>
                <a:r>
                  <a:rPr lang="en-AU" sz="2000" dirty="0"/>
                  <a:t>GPD model (dotted blue) </a:t>
                </a:r>
              </a:p>
              <a:p>
                <a:pPr lvl="1"/>
                <a:r>
                  <a:rPr lang="en-AU" sz="2000" dirty="0"/>
                  <a:t>overfitting issue</a:t>
                </a:r>
              </a:p>
              <a:p>
                <a:pPr lvl="1"/>
                <a:r>
                  <a:rPr lang="en-AU" sz="2000" dirty="0"/>
                  <a:t>concave differential cross-section with max. at low </a:t>
                </a:r>
                <a14:m>
                  <m:oMath xmlns:m="http://schemas.openxmlformats.org/officeDocument/2006/math">
                    <m:d>
                      <m:dPr>
                        <m:begChr m:val="|"/>
                        <m:endChr m:val="|"/>
                        <m:ctrlPr>
                          <a:rPr lang="en-AU" sz="2000" b="0" i="1" smtClean="0">
                            <a:latin typeface="Cambria Math" panose="02040503050406030204" pitchFamily="18" charset="0"/>
                          </a:rPr>
                        </m:ctrlPr>
                      </m:dPr>
                      <m:e>
                        <m:r>
                          <a:rPr lang="en-AU" sz="2000" b="0" i="1" smtClean="0">
                            <a:latin typeface="Cambria Math" panose="02040503050406030204" pitchFamily="18" charset="0"/>
                          </a:rPr>
                          <m:t>𝑡</m:t>
                        </m:r>
                      </m:e>
                    </m:d>
                  </m:oMath>
                </a14:m>
                <a:endParaRPr lang="en-AU" sz="2000" b="0" dirty="0"/>
              </a:p>
              <a:p>
                <a:pPr lvl="1"/>
                <a:r>
                  <a:rPr lang="en-AU" sz="2000" b="0" dirty="0"/>
                  <a:t>trying to reconcile </a:t>
                </a:r>
                <a:r>
                  <a:rPr lang="en-AU" sz="2000" b="0" dirty="0" err="1"/>
                  <a:t>GlueX</a:t>
                </a:r>
                <a:r>
                  <a:rPr lang="en-AU" sz="2000" b="0" dirty="0"/>
                  <a:t> and </a:t>
                </a:r>
                <a14:m>
                  <m:oMath xmlns:m="http://schemas.openxmlformats.org/officeDocument/2006/math">
                    <m:r>
                      <a:rPr lang="en-AU" sz="2000" b="0" i="1" smtClean="0">
                        <a:latin typeface="Cambria Math" panose="02040503050406030204" pitchFamily="18" charset="0"/>
                      </a:rPr>
                      <m:t>𝐽</m:t>
                    </m:r>
                    <m:r>
                      <a:rPr lang="en-AU" sz="2000" b="0" i="1" smtClean="0">
                        <a:latin typeface="Cambria Math" panose="02040503050406030204" pitchFamily="18" charset="0"/>
                      </a:rPr>
                      <m:t>/</m:t>
                    </m:r>
                    <m:r>
                      <a:rPr lang="en-AU" sz="2000" b="0" i="1" smtClean="0">
                        <a:latin typeface="Cambria Math" panose="02040503050406030204" pitchFamily="18" charset="0"/>
                      </a:rPr>
                      <m:t>𝜓</m:t>
                    </m:r>
                  </m:oMath>
                </a14:m>
                <a:r>
                  <a:rPr lang="en-AU" sz="2000" b="0" dirty="0"/>
                  <a:t>-007 data</a:t>
                </a:r>
                <a:r>
                  <a:rPr lang="en-AU" sz="2000" dirty="0"/>
                  <a:t> (some tension) </a:t>
                </a:r>
                <a:endParaRPr lang="en-AU" sz="2000" b="0" dirty="0"/>
              </a:p>
              <a:p>
                <a:pPr lvl="1"/>
                <a:r>
                  <a:rPr lang="en-AU" sz="2000" dirty="0"/>
                  <a:t>all other reaction models produce convex </a:t>
                </a:r>
                <a14:m>
                  <m:oMath xmlns:m="http://schemas.openxmlformats.org/officeDocument/2006/math">
                    <m:f>
                      <m:fPr>
                        <m:ctrlPr>
                          <a:rPr lang="en-AU" sz="2000" b="0" i="1" smtClean="0">
                            <a:latin typeface="Cambria Math" panose="02040503050406030204" pitchFamily="18" charset="0"/>
                          </a:rPr>
                        </m:ctrlPr>
                      </m:fPr>
                      <m:num>
                        <m:r>
                          <a:rPr lang="en-AU" sz="2000" b="0" i="1" smtClean="0">
                            <a:latin typeface="Cambria Math" panose="02040503050406030204" pitchFamily="18" charset="0"/>
                          </a:rPr>
                          <m:t>𝑑</m:t>
                        </m:r>
                        <m:r>
                          <a:rPr lang="en-AU" sz="2000" b="0" i="1" smtClean="0">
                            <a:latin typeface="Cambria Math" panose="02040503050406030204" pitchFamily="18" charset="0"/>
                          </a:rPr>
                          <m:t>𝜎</m:t>
                        </m:r>
                      </m:num>
                      <m:den>
                        <m:r>
                          <a:rPr lang="en-AU" sz="2000" b="0" i="1" smtClean="0">
                            <a:latin typeface="Cambria Math" panose="02040503050406030204" pitchFamily="18" charset="0"/>
                          </a:rPr>
                          <m:t>𝑑𝑡</m:t>
                        </m:r>
                      </m:den>
                    </m:f>
                  </m:oMath>
                </a14:m>
                <a:endParaRPr lang="en-AU" sz="2000" dirty="0"/>
              </a:p>
              <a:p>
                <a14:m>
                  <m:oMath xmlns:m="http://schemas.openxmlformats.org/officeDocument/2006/math">
                    <m:r>
                      <a:rPr lang="en-AU" sz="2000" b="1">
                        <a:latin typeface="Cambria Math" panose="02040503050406030204" pitchFamily="18" charset="0"/>
                      </a:rPr>
                      <m:t>𝐏</m:t>
                    </m:r>
                    <m:r>
                      <a:rPr lang="en-AU" sz="2000" i="1">
                        <a:latin typeface="Cambria Math" panose="02040503050406030204" pitchFamily="18" charset="0"/>
                      </a:rPr>
                      <m:t>+</m:t>
                    </m:r>
                    <m:r>
                      <a:rPr lang="en-AU" sz="2000" i="1">
                        <a:latin typeface="Cambria Math" panose="02040503050406030204" pitchFamily="18" charset="0"/>
                      </a:rPr>
                      <m:t>𝐽</m:t>
                    </m:r>
                    <m:r>
                      <a:rPr lang="en-AU" sz="2000" i="1">
                        <a:latin typeface="Cambria Math" panose="02040503050406030204" pitchFamily="18" charset="0"/>
                      </a:rPr>
                      <m:t>/</m:t>
                    </m:r>
                    <m:r>
                      <a:rPr lang="en-AU" sz="2000" i="1">
                        <a:latin typeface="Cambria Math" panose="02040503050406030204" pitchFamily="18" charset="0"/>
                      </a:rPr>
                      <m:t>𝜓</m:t>
                    </m:r>
                  </m:oMath>
                </a14:m>
                <a:r>
                  <a:rPr lang="en-AU" sz="2000" dirty="0"/>
                  <a:t> </a:t>
                </a:r>
                <a14:m>
                  <m:oMath xmlns:m="http://schemas.openxmlformats.org/officeDocument/2006/math">
                    <m:r>
                      <a:rPr lang="en-AU" sz="2000" i="1" dirty="0">
                        <a:latin typeface="Cambria Math" panose="02040503050406030204" pitchFamily="18" charset="0"/>
                      </a:rPr>
                      <m:t>𝑝</m:t>
                    </m:r>
                  </m:oMath>
                </a14:m>
                <a:r>
                  <a:rPr lang="en-AU" sz="2000" dirty="0"/>
                  <a:t> rescattering</a:t>
                </a:r>
              </a:p>
              <a:p>
                <a:pPr lvl="1"/>
                <a:r>
                  <a:rPr lang="en-AU" sz="2000" dirty="0"/>
                  <a:t>dashed </a:t>
                </a:r>
                <a:r>
                  <a:rPr lang="en-AU" sz="2000" dirty="0">
                    <a:solidFill>
                      <a:srgbClr val="008000"/>
                    </a:solidFill>
                  </a:rPr>
                  <a:t>green</a:t>
                </a:r>
                <a:r>
                  <a:rPr lang="en-AU" sz="2000" dirty="0"/>
                  <a:t> – </a:t>
                </a:r>
                <a14:m>
                  <m:oMath xmlns:m="http://schemas.openxmlformats.org/officeDocument/2006/math">
                    <m:sSubSup>
                      <m:sSubSupPr>
                        <m:ctrlPr>
                          <a:rPr lang="en-AU" sz="2000" b="0" i="1" smtClean="0">
                            <a:latin typeface="Cambria Math" panose="02040503050406030204" pitchFamily="18" charset="0"/>
                          </a:rPr>
                        </m:ctrlPr>
                      </m:sSubSupPr>
                      <m:e>
                        <m:r>
                          <a:rPr lang="en-AU" sz="2000" b="0" i="1" smtClean="0">
                            <a:latin typeface="Cambria Math" panose="02040503050406030204" pitchFamily="18" charset="0"/>
                          </a:rPr>
                          <m:t>𝜒</m:t>
                        </m:r>
                      </m:e>
                      <m:sub>
                        <m:r>
                          <m:rPr>
                            <m:sty m:val="p"/>
                          </m:rPr>
                          <a:rPr lang="en-AU" sz="2000" b="0" i="0" smtClean="0">
                            <a:latin typeface="Cambria Math" panose="02040503050406030204" pitchFamily="18" charset="0"/>
                          </a:rPr>
                          <m:t>dof</m:t>
                        </m:r>
                      </m:sub>
                      <m:sup>
                        <m:r>
                          <a:rPr lang="en-AU" sz="2000" b="0" i="1" smtClean="0">
                            <a:latin typeface="Cambria Math" panose="02040503050406030204" pitchFamily="18" charset="0"/>
                          </a:rPr>
                          <m:t>2</m:t>
                        </m:r>
                      </m:sup>
                    </m:sSubSup>
                    <m:r>
                      <a:rPr lang="en-AU" sz="2000" b="0" i="1" smtClean="0">
                        <a:latin typeface="Cambria Math" panose="02040503050406030204" pitchFamily="18" charset="0"/>
                      </a:rPr>
                      <m:t>=8</m:t>
                    </m:r>
                  </m:oMath>
                </a14:m>
                <a:endParaRPr lang="en-AU" sz="2000" dirty="0"/>
              </a:p>
              <a:p>
                <a14:m>
                  <m:oMath xmlns:m="http://schemas.openxmlformats.org/officeDocument/2006/math">
                    <m:r>
                      <a:rPr lang="en-AU" sz="2000" b="1" i="0" smtClean="0">
                        <a:latin typeface="Cambria Math" panose="02040503050406030204" pitchFamily="18" charset="0"/>
                      </a:rPr>
                      <m:t>𝐏</m:t>
                    </m:r>
                    <m:r>
                      <a:rPr lang="en-AU" sz="2000" b="0" i="1" smtClean="0">
                        <a:latin typeface="Cambria Math" panose="02040503050406030204" pitchFamily="18" charset="0"/>
                      </a:rPr>
                      <m:t>+</m:t>
                    </m:r>
                    <m:r>
                      <m:rPr>
                        <m:sty m:val="p"/>
                      </m:rPr>
                      <a:rPr lang="en-AU" sz="2000" b="0" i="0" smtClean="0">
                        <a:latin typeface="Cambria Math" panose="02040503050406030204" pitchFamily="18" charset="0"/>
                      </a:rPr>
                      <m:t>quark</m:t>
                    </m:r>
                    <m:r>
                      <a:rPr lang="en-AU" sz="2000" b="0" i="0" smtClean="0">
                        <a:latin typeface="Cambria Math" panose="02040503050406030204" pitchFamily="18" charset="0"/>
                      </a:rPr>
                      <m:t> </m:t>
                    </m:r>
                    <m:r>
                      <m:rPr>
                        <m:sty m:val="p"/>
                      </m:rPr>
                      <a:rPr lang="en-AU" sz="2000" b="0" i="0" smtClean="0">
                        <a:latin typeface="Cambria Math" panose="02040503050406030204" pitchFamily="18" charset="0"/>
                      </a:rPr>
                      <m:t>loop</m:t>
                    </m:r>
                  </m:oMath>
                </a14:m>
                <a:endParaRPr lang="en-AU" sz="2000" dirty="0"/>
              </a:p>
              <a:p>
                <a:pPr lvl="1"/>
                <a:r>
                  <a:rPr lang="en-AU" sz="2000" dirty="0"/>
                  <a:t>solid </a:t>
                </a:r>
                <a:r>
                  <a:rPr lang="en-AU" sz="2000" dirty="0">
                    <a:solidFill>
                      <a:schemeClr val="accent1">
                        <a:lumMod val="75000"/>
                      </a:schemeClr>
                    </a:solidFill>
                  </a:rPr>
                  <a:t>purple</a:t>
                </a:r>
                <a:r>
                  <a:rPr lang="en-AU" sz="2000" dirty="0"/>
                  <a:t> – </a:t>
                </a:r>
                <a14:m>
                  <m:oMath xmlns:m="http://schemas.openxmlformats.org/officeDocument/2006/math">
                    <m:sSubSup>
                      <m:sSubSupPr>
                        <m:ctrlPr>
                          <a:rPr lang="en-AU" sz="2000" i="1">
                            <a:latin typeface="Cambria Math" panose="02040503050406030204" pitchFamily="18" charset="0"/>
                          </a:rPr>
                        </m:ctrlPr>
                      </m:sSubSupPr>
                      <m:e>
                        <m:r>
                          <a:rPr lang="en-AU" sz="2000" i="1">
                            <a:latin typeface="Cambria Math" panose="02040503050406030204" pitchFamily="18" charset="0"/>
                          </a:rPr>
                          <m:t>𝜒</m:t>
                        </m:r>
                      </m:e>
                      <m:sub>
                        <m:r>
                          <m:rPr>
                            <m:sty m:val="p"/>
                          </m:rPr>
                          <a:rPr lang="en-AU" sz="2000">
                            <a:latin typeface="Cambria Math" panose="02040503050406030204" pitchFamily="18" charset="0"/>
                          </a:rPr>
                          <m:t>dof</m:t>
                        </m:r>
                      </m:sub>
                      <m:sup>
                        <m:r>
                          <a:rPr lang="en-AU" sz="2000" i="1">
                            <a:latin typeface="Cambria Math" panose="02040503050406030204" pitchFamily="18" charset="0"/>
                          </a:rPr>
                          <m:t>2</m:t>
                        </m:r>
                      </m:sup>
                    </m:sSubSup>
                    <m:r>
                      <a:rPr lang="en-AU" sz="2000" i="1">
                        <a:latin typeface="Cambria Math" panose="02040503050406030204" pitchFamily="18" charset="0"/>
                      </a:rPr>
                      <m:t>=</m:t>
                    </m:r>
                    <m:r>
                      <a:rPr lang="en-AU" sz="2000" b="0" i="1" smtClean="0">
                        <a:latin typeface="Cambria Math" panose="02040503050406030204" pitchFamily="18" charset="0"/>
                      </a:rPr>
                      <m:t>7</m:t>
                    </m:r>
                  </m:oMath>
                </a14:m>
                <a:endParaRPr lang="en-AU" sz="2000" dirty="0"/>
              </a:p>
              <a:p>
                <a:endParaRPr lang="en-AU" sz="2400" dirty="0"/>
              </a:p>
            </p:txBody>
          </p:sp>
        </mc:Choice>
        <mc:Fallback xmlns="">
          <p:sp>
            <p:nvSpPr>
              <p:cNvPr id="9" name="Content Placeholder 2">
                <a:extLst>
                  <a:ext uri="{FF2B5EF4-FFF2-40B4-BE49-F238E27FC236}">
                    <a16:creationId xmlns:a16="http://schemas.microsoft.com/office/drawing/2014/main" id="{1AEF1562-32DD-CB91-9AA1-DC4D3C84BF39}"/>
                  </a:ext>
                </a:extLst>
              </p:cNvPr>
              <p:cNvSpPr>
                <a:spLocks noGrp="1" noRot="1" noChangeAspect="1" noMove="1" noResize="1" noEditPoints="1" noAdjustHandles="1" noChangeArrowheads="1" noChangeShapeType="1" noTextEdit="1"/>
              </p:cNvSpPr>
              <p:nvPr>
                <p:ph idx="1"/>
              </p:nvPr>
            </p:nvSpPr>
            <p:spPr>
              <a:xfrm>
                <a:off x="458864" y="1282148"/>
                <a:ext cx="4157132" cy="4876800"/>
              </a:xfrm>
              <a:blipFill>
                <a:blip r:embed="rId4"/>
                <a:stretch>
                  <a:fillRect l="-1320" t="-625"/>
                </a:stretch>
              </a:blipFill>
            </p:spPr>
            <p:txBody>
              <a:bodyPr/>
              <a:lstStyle/>
              <a:p>
                <a:r>
                  <a:rPr lang="en-AU">
                    <a:noFill/>
                  </a:rPr>
                  <a:t> </a:t>
                </a:r>
              </a:p>
            </p:txBody>
          </p:sp>
        </mc:Fallback>
      </mc:AlternateContent>
    </p:spTree>
    <p:extLst>
      <p:ext uri="{BB962C8B-B14F-4D97-AF65-F5344CB8AC3E}">
        <p14:creationId xmlns:p14="http://schemas.microsoft.com/office/powerpoint/2010/main" val="1564743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2CCA938-B7A1-ACF3-D983-13CFF5546C61}"/>
                  </a:ext>
                </a:extLst>
              </p:cNvPr>
              <p:cNvSpPr>
                <a:spLocks noGrp="1"/>
              </p:cNvSpPr>
              <p:nvPr>
                <p:ph type="title"/>
              </p:nvPr>
            </p:nvSpPr>
            <p:spPr>
              <a:xfrm>
                <a:off x="609600" y="273050"/>
                <a:ext cx="6095999" cy="1479550"/>
              </a:xfrm>
            </p:spPr>
            <p:txBody>
              <a:bodyPr wrap="square" anchor="t">
                <a:normAutofit/>
              </a:bodyPr>
              <a:lstStyle/>
              <a:p>
                <a14:m>
                  <m:oMath xmlns:m="http://schemas.openxmlformats.org/officeDocument/2006/math">
                    <m:r>
                      <a:rPr lang="en-AU" b="1" i="1" smtClean="0">
                        <a:latin typeface="Cambria Math" panose="02040503050406030204" pitchFamily="18" charset="0"/>
                      </a:rPr>
                      <m:t>𝑱</m:t>
                    </m:r>
                    <m:r>
                      <a:rPr lang="en-AU" b="1" i="1" smtClean="0">
                        <a:latin typeface="Cambria Math" panose="02040503050406030204" pitchFamily="18" charset="0"/>
                      </a:rPr>
                      <m:t>/</m:t>
                    </m:r>
                    <m:r>
                      <a:rPr lang="en-AU" b="1" i="1" smtClean="0">
                        <a:latin typeface="Cambria Math" panose="02040503050406030204" pitchFamily="18" charset="0"/>
                      </a:rPr>
                      <m:t>𝝍</m:t>
                    </m:r>
                  </m:oMath>
                </a14:m>
                <a:r>
                  <a:rPr lang="en-AU" dirty="0"/>
                  <a:t> photoproduction: </a:t>
                </a:r>
                <a:br>
                  <a:rPr lang="en-AU" dirty="0"/>
                </a:br>
                <a:r>
                  <a:rPr lang="en-AU" dirty="0"/>
                  <a:t>    threshold differential cross-section</a:t>
                </a:r>
              </a:p>
            </p:txBody>
          </p:sp>
        </mc:Choice>
        <mc:Fallback xmlns="">
          <p:sp>
            <p:nvSpPr>
              <p:cNvPr id="2" name="Title 1">
                <a:extLst>
                  <a:ext uri="{FF2B5EF4-FFF2-40B4-BE49-F238E27FC236}">
                    <a16:creationId xmlns:a16="http://schemas.microsoft.com/office/drawing/2014/main" id="{A2CCA938-B7A1-ACF3-D983-13CFF5546C61}"/>
                  </a:ext>
                </a:extLst>
              </p:cNvPr>
              <p:cNvSpPr>
                <a:spLocks noGrp="1" noRot="1" noChangeAspect="1" noMove="1" noResize="1" noEditPoints="1" noAdjustHandles="1" noChangeArrowheads="1" noChangeShapeType="1" noTextEdit="1"/>
              </p:cNvSpPr>
              <p:nvPr>
                <p:ph type="title"/>
              </p:nvPr>
            </p:nvSpPr>
            <p:spPr>
              <a:xfrm>
                <a:off x="609600" y="273050"/>
                <a:ext cx="6095999" cy="1479550"/>
              </a:xfrm>
              <a:blipFill>
                <a:blip r:embed="rId2"/>
                <a:stretch>
                  <a:fillRect t="-3704" r="-600"/>
                </a:stretch>
              </a:blipFill>
            </p:spPr>
            <p:txBody>
              <a:bodyPr/>
              <a:lstStyle/>
              <a:p>
                <a:r>
                  <a:rPr lang="en-AU">
                    <a:noFill/>
                  </a:rPr>
                  <a:t> </a:t>
                </a:r>
              </a:p>
            </p:txBody>
          </p:sp>
        </mc:Fallback>
      </mc:AlternateContent>
      <p:pic>
        <p:nvPicPr>
          <p:cNvPr id="8" name="Picture 7">
            <a:extLst>
              <a:ext uri="{FF2B5EF4-FFF2-40B4-BE49-F238E27FC236}">
                <a16:creationId xmlns:a16="http://schemas.microsoft.com/office/drawing/2014/main" id="{B1868CAD-CA11-1725-3DC8-AC5FFF792AB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867738" y="1589324"/>
            <a:ext cx="6613656" cy="4126921"/>
          </a:xfrm>
          <a:prstGeom prst="rect">
            <a:avLst/>
          </a:prstGeom>
          <a:noFill/>
        </p:spPr>
      </p:pic>
      <p:sp>
        <p:nvSpPr>
          <p:cNvPr id="3" name="Content Placeholder 2">
            <a:extLst>
              <a:ext uri="{FF2B5EF4-FFF2-40B4-BE49-F238E27FC236}">
                <a16:creationId xmlns:a16="http://schemas.microsoft.com/office/drawing/2014/main" id="{AD7DEE25-2E8F-D36C-3B9D-5FEA7886E815}"/>
              </a:ext>
            </a:extLst>
          </p:cNvPr>
          <p:cNvSpPr>
            <a:spLocks noGrp="1"/>
          </p:cNvSpPr>
          <p:nvPr>
            <p:ph type="body" sz="half" idx="2"/>
          </p:nvPr>
        </p:nvSpPr>
        <p:spPr>
          <a:xfrm>
            <a:off x="609601" y="1752601"/>
            <a:ext cx="4011084" cy="4419600"/>
          </a:xfrm>
        </p:spPr>
        <p:txBody>
          <a:bodyPr wrap="square" anchor="t">
            <a:normAutofit/>
          </a:bodyPr>
          <a:lstStyle/>
          <a:p>
            <a:r>
              <a:rPr lang="en-AU" dirty="0"/>
              <a:t> </a:t>
            </a:r>
          </a:p>
        </p:txBody>
      </p:sp>
      <p:sp>
        <p:nvSpPr>
          <p:cNvPr id="4" name="Date Placeholder 3">
            <a:extLst>
              <a:ext uri="{FF2B5EF4-FFF2-40B4-BE49-F238E27FC236}">
                <a16:creationId xmlns:a16="http://schemas.microsoft.com/office/drawing/2014/main" id="{3AEAE8E5-F55F-86A7-9E1A-DE099A25E2BF}"/>
              </a:ext>
            </a:extLst>
          </p:cNvPr>
          <p:cNvSpPr>
            <a:spLocks noGrp="1"/>
          </p:cNvSpPr>
          <p:nvPr>
            <p:ph type="dt" sz="half" idx="10"/>
          </p:nvPr>
        </p:nvSpPr>
        <p:spPr>
          <a:xfrm>
            <a:off x="7313357" y="6596148"/>
            <a:ext cx="4868025" cy="228600"/>
          </a:xfrm>
        </p:spPr>
        <p:txBody>
          <a:bodyPr wrap="square" anchor="t">
            <a:normAutofit/>
          </a:bodyPr>
          <a:lstStyle/>
          <a:p>
            <a:pPr>
              <a:lnSpc>
                <a:spcPct val="90000"/>
              </a:lnSpc>
              <a:spcAft>
                <a:spcPts val="600"/>
              </a:spcAft>
            </a:pPr>
            <a:r>
              <a:rPr lang="en-US"/>
              <a:t>.                                                   NSTAR 26 Sevilla 2026 Sep 7 – 11                           (34)</a:t>
            </a:r>
          </a:p>
        </p:txBody>
      </p:sp>
      <p:sp>
        <p:nvSpPr>
          <p:cNvPr id="5" name="Footer Placeholder 4">
            <a:extLst>
              <a:ext uri="{FF2B5EF4-FFF2-40B4-BE49-F238E27FC236}">
                <a16:creationId xmlns:a16="http://schemas.microsoft.com/office/drawing/2014/main" id="{B783058B-AD72-D157-5D6D-3FA51933853D}"/>
              </a:ext>
            </a:extLst>
          </p:cNvPr>
          <p:cNvSpPr>
            <a:spLocks noGrp="1"/>
          </p:cNvSpPr>
          <p:nvPr>
            <p:ph type="ftr" sz="quarter" idx="11"/>
          </p:nvPr>
        </p:nvSpPr>
        <p:spPr>
          <a:xfrm>
            <a:off x="876301" y="6307138"/>
            <a:ext cx="7922684" cy="228600"/>
          </a:xfrm>
        </p:spPr>
        <p:txBody>
          <a:bodyPr wrap="square" anchor="t">
            <a:normAutofit/>
          </a:bodyPr>
          <a:lstStyle/>
          <a:p>
            <a:pPr>
              <a:spcAft>
                <a:spcPts val="600"/>
              </a:spcAft>
            </a:pPr>
            <a:r>
              <a:rPr lang="en-US"/>
              <a:t>Craig Roberts: cdroberts@nju.edu.cn  482 .. 26/09/07 ..."Insights into N Resonances using CSMs"</a:t>
            </a:r>
          </a:p>
        </p:txBody>
      </p:sp>
      <p:sp>
        <p:nvSpPr>
          <p:cNvPr id="6" name="Slide Number Placeholder 5">
            <a:extLst>
              <a:ext uri="{FF2B5EF4-FFF2-40B4-BE49-F238E27FC236}">
                <a16:creationId xmlns:a16="http://schemas.microsoft.com/office/drawing/2014/main" id="{EDE16646-6BE2-0EF0-DDE0-CA7D97BF84A7}"/>
              </a:ext>
            </a:extLst>
          </p:cNvPr>
          <p:cNvSpPr>
            <a:spLocks noGrp="1"/>
          </p:cNvSpPr>
          <p:nvPr>
            <p:ph type="sldNum" sz="quarter" idx="12"/>
          </p:nvPr>
        </p:nvSpPr>
        <p:spPr>
          <a:xfrm>
            <a:off x="11480801" y="6489701"/>
            <a:ext cx="512233" cy="365125"/>
          </a:xfrm>
        </p:spPr>
        <p:txBody>
          <a:bodyPr wrap="square" anchor="t">
            <a:normAutofit/>
          </a:bodyPr>
          <a:lstStyle/>
          <a:p>
            <a:pPr>
              <a:spcAft>
                <a:spcPts val="600"/>
              </a:spcAft>
            </a:pPr>
            <a:fld id="{87034D8C-3CB4-402A-BC46-2AB14C0FE90A}" type="slidenum">
              <a:rPr lang="en-US" smtClean="0"/>
              <a:pPr>
                <a:spcAft>
                  <a:spcPts val="600"/>
                </a:spcAft>
              </a:pPr>
              <a:t>48</a:t>
            </a:fld>
            <a:endParaRPr lang="en-US"/>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1AEF1562-32DD-CB91-9AA1-DC4D3C84BF39}"/>
                  </a:ext>
                </a:extLst>
              </p:cNvPr>
              <p:cNvSpPr>
                <a:spLocks noGrp="1"/>
              </p:cNvSpPr>
              <p:nvPr>
                <p:ph idx="1"/>
              </p:nvPr>
            </p:nvSpPr>
            <p:spPr>
              <a:xfrm>
                <a:off x="458864" y="1282330"/>
                <a:ext cx="4157132" cy="4525963"/>
              </a:xfrm>
            </p:spPr>
            <p:txBody>
              <a:bodyPr/>
              <a:lstStyle/>
              <a:p>
                <a:r>
                  <a:rPr lang="en-AU" sz="2000" dirty="0"/>
                  <a:t>GPD model (dotted blue) </a:t>
                </a:r>
              </a:p>
              <a:p>
                <a:pPr lvl="1"/>
                <a:r>
                  <a:rPr lang="en-AU" sz="2000" dirty="0"/>
                  <a:t>overfitting issue</a:t>
                </a:r>
              </a:p>
              <a:p>
                <a:pPr lvl="1"/>
                <a:r>
                  <a:rPr lang="en-AU" sz="2000" dirty="0"/>
                  <a:t>concave differential cross-section with max. at low </a:t>
                </a:r>
                <a14:m>
                  <m:oMath xmlns:m="http://schemas.openxmlformats.org/officeDocument/2006/math">
                    <m:d>
                      <m:dPr>
                        <m:begChr m:val="|"/>
                        <m:endChr m:val="|"/>
                        <m:ctrlPr>
                          <a:rPr lang="en-AU" sz="2000" b="0" i="1" smtClean="0">
                            <a:latin typeface="Cambria Math" panose="02040503050406030204" pitchFamily="18" charset="0"/>
                          </a:rPr>
                        </m:ctrlPr>
                      </m:dPr>
                      <m:e>
                        <m:r>
                          <a:rPr lang="en-AU" sz="2000" b="0" i="1" smtClean="0">
                            <a:latin typeface="Cambria Math" panose="02040503050406030204" pitchFamily="18" charset="0"/>
                          </a:rPr>
                          <m:t>𝑡</m:t>
                        </m:r>
                      </m:e>
                    </m:d>
                  </m:oMath>
                </a14:m>
                <a:endParaRPr lang="en-AU" sz="2000" b="0" dirty="0"/>
              </a:p>
              <a:p>
                <a:pPr lvl="1"/>
                <a:r>
                  <a:rPr lang="en-AU" sz="2000" dirty="0"/>
                  <a:t>trying to reconcile </a:t>
                </a:r>
                <a:r>
                  <a:rPr lang="en-AU" sz="2000" dirty="0" err="1"/>
                  <a:t>GlueX</a:t>
                </a:r>
                <a:r>
                  <a:rPr lang="en-AU" sz="2000" dirty="0"/>
                  <a:t> and </a:t>
                </a:r>
                <a14:m>
                  <m:oMath xmlns:m="http://schemas.openxmlformats.org/officeDocument/2006/math">
                    <m:r>
                      <a:rPr lang="en-AU" sz="2000" i="1">
                        <a:latin typeface="Cambria Math" panose="02040503050406030204" pitchFamily="18" charset="0"/>
                      </a:rPr>
                      <m:t>𝐽</m:t>
                    </m:r>
                    <m:r>
                      <a:rPr lang="en-AU" sz="2000" i="1">
                        <a:latin typeface="Cambria Math" panose="02040503050406030204" pitchFamily="18" charset="0"/>
                      </a:rPr>
                      <m:t>/</m:t>
                    </m:r>
                    <m:r>
                      <a:rPr lang="en-AU" sz="2000" i="1">
                        <a:latin typeface="Cambria Math" panose="02040503050406030204" pitchFamily="18" charset="0"/>
                      </a:rPr>
                      <m:t>𝜓</m:t>
                    </m:r>
                  </m:oMath>
                </a14:m>
                <a:r>
                  <a:rPr lang="en-AU" sz="2000" dirty="0"/>
                  <a:t>-007 data (some tension) </a:t>
                </a:r>
              </a:p>
              <a:p>
                <a:pPr lvl="1"/>
                <a:r>
                  <a:rPr lang="en-AU" sz="2000" dirty="0"/>
                  <a:t>all other reaction models produce convex </a:t>
                </a:r>
                <a14:m>
                  <m:oMath xmlns:m="http://schemas.openxmlformats.org/officeDocument/2006/math">
                    <m:f>
                      <m:fPr>
                        <m:ctrlPr>
                          <a:rPr lang="en-AU" sz="2000" i="1">
                            <a:latin typeface="Cambria Math" panose="02040503050406030204" pitchFamily="18" charset="0"/>
                          </a:rPr>
                        </m:ctrlPr>
                      </m:fPr>
                      <m:num>
                        <m:r>
                          <a:rPr lang="en-AU" sz="2000" i="1">
                            <a:latin typeface="Cambria Math" panose="02040503050406030204" pitchFamily="18" charset="0"/>
                          </a:rPr>
                          <m:t>𝑑</m:t>
                        </m:r>
                        <m:r>
                          <a:rPr lang="en-AU" sz="2000" i="1">
                            <a:latin typeface="Cambria Math" panose="02040503050406030204" pitchFamily="18" charset="0"/>
                          </a:rPr>
                          <m:t>𝜎</m:t>
                        </m:r>
                      </m:num>
                      <m:den>
                        <m:r>
                          <a:rPr lang="en-AU" sz="2000" i="1">
                            <a:latin typeface="Cambria Math" panose="02040503050406030204" pitchFamily="18" charset="0"/>
                          </a:rPr>
                          <m:t>𝑑𝑡</m:t>
                        </m:r>
                      </m:den>
                    </m:f>
                  </m:oMath>
                </a14:m>
                <a:endParaRPr lang="en-AU" sz="2000" dirty="0"/>
              </a:p>
              <a:p>
                <a14:m>
                  <m:oMath xmlns:m="http://schemas.openxmlformats.org/officeDocument/2006/math">
                    <m:r>
                      <a:rPr lang="en-AU" sz="2000" b="1" i="0" smtClean="0">
                        <a:latin typeface="Cambria Math" panose="02040503050406030204" pitchFamily="18" charset="0"/>
                      </a:rPr>
                      <m:t>𝐏</m:t>
                    </m:r>
                    <m:r>
                      <a:rPr lang="en-AU" sz="2000" b="0" i="1" smtClean="0">
                        <a:latin typeface="Cambria Math" panose="02040503050406030204" pitchFamily="18" charset="0"/>
                      </a:rPr>
                      <m:t>+</m:t>
                    </m:r>
                    <m:r>
                      <a:rPr lang="en-AU" sz="2000" b="0" i="1" smtClean="0">
                        <a:latin typeface="Cambria Math" panose="02040503050406030204" pitchFamily="18" charset="0"/>
                      </a:rPr>
                      <m:t>𝐽</m:t>
                    </m:r>
                    <m:r>
                      <a:rPr lang="en-AU" sz="2000" b="0" i="1" smtClean="0">
                        <a:latin typeface="Cambria Math" panose="02040503050406030204" pitchFamily="18" charset="0"/>
                      </a:rPr>
                      <m:t>/</m:t>
                    </m:r>
                    <m:r>
                      <a:rPr lang="en-AU" sz="2000" b="0" i="1" smtClean="0">
                        <a:latin typeface="Cambria Math" panose="02040503050406030204" pitchFamily="18" charset="0"/>
                      </a:rPr>
                      <m:t>𝜓</m:t>
                    </m:r>
                  </m:oMath>
                </a14:m>
                <a:r>
                  <a:rPr lang="en-AU" sz="2000" dirty="0"/>
                  <a:t> </a:t>
                </a:r>
                <a14:m>
                  <m:oMath xmlns:m="http://schemas.openxmlformats.org/officeDocument/2006/math">
                    <m:r>
                      <a:rPr lang="en-AU" sz="2000" b="0" i="1" dirty="0" smtClean="0">
                        <a:latin typeface="Cambria Math" panose="02040503050406030204" pitchFamily="18" charset="0"/>
                      </a:rPr>
                      <m:t>𝑝</m:t>
                    </m:r>
                  </m:oMath>
                </a14:m>
                <a:r>
                  <a:rPr lang="en-AU" sz="2000" dirty="0"/>
                  <a:t> rescattering</a:t>
                </a:r>
              </a:p>
              <a:p>
                <a:pPr lvl="1"/>
                <a:r>
                  <a:rPr lang="en-AU" sz="2000" dirty="0"/>
                  <a:t>dashed </a:t>
                </a:r>
                <a:r>
                  <a:rPr lang="en-AU" sz="2000" dirty="0">
                    <a:solidFill>
                      <a:srgbClr val="008000"/>
                    </a:solidFill>
                  </a:rPr>
                  <a:t>green</a:t>
                </a:r>
                <a:r>
                  <a:rPr lang="en-AU" sz="2000" dirty="0"/>
                  <a:t> – </a:t>
                </a:r>
                <a14:m>
                  <m:oMath xmlns:m="http://schemas.openxmlformats.org/officeDocument/2006/math">
                    <m:sSubSup>
                      <m:sSubSupPr>
                        <m:ctrlPr>
                          <a:rPr lang="en-AU" sz="2000" b="0" i="1" smtClean="0">
                            <a:latin typeface="Cambria Math" panose="02040503050406030204" pitchFamily="18" charset="0"/>
                          </a:rPr>
                        </m:ctrlPr>
                      </m:sSubSupPr>
                      <m:e>
                        <m:r>
                          <a:rPr lang="en-AU" sz="2000" b="0" i="1" smtClean="0">
                            <a:latin typeface="Cambria Math" panose="02040503050406030204" pitchFamily="18" charset="0"/>
                          </a:rPr>
                          <m:t>𝜒</m:t>
                        </m:r>
                      </m:e>
                      <m:sub>
                        <m:r>
                          <m:rPr>
                            <m:sty m:val="p"/>
                          </m:rPr>
                          <a:rPr lang="en-AU" sz="2000" b="0" i="0" smtClean="0">
                            <a:latin typeface="Cambria Math" panose="02040503050406030204" pitchFamily="18" charset="0"/>
                          </a:rPr>
                          <m:t>dof</m:t>
                        </m:r>
                      </m:sub>
                      <m:sup>
                        <m:r>
                          <a:rPr lang="en-AU" sz="2000" b="0" i="1" smtClean="0">
                            <a:latin typeface="Cambria Math" panose="02040503050406030204" pitchFamily="18" charset="0"/>
                          </a:rPr>
                          <m:t>2</m:t>
                        </m:r>
                      </m:sup>
                    </m:sSubSup>
                    <m:r>
                      <a:rPr lang="en-AU" sz="2000" b="0" i="1" smtClean="0">
                        <a:latin typeface="Cambria Math" panose="02040503050406030204" pitchFamily="18" charset="0"/>
                      </a:rPr>
                      <m:t>=8</m:t>
                    </m:r>
                  </m:oMath>
                </a14:m>
                <a:endParaRPr lang="en-AU" sz="2000" dirty="0"/>
              </a:p>
              <a:p>
                <a14:m>
                  <m:oMath xmlns:m="http://schemas.openxmlformats.org/officeDocument/2006/math">
                    <m:r>
                      <a:rPr lang="en-AU" sz="2000" b="1" i="0" smtClean="0">
                        <a:latin typeface="Cambria Math" panose="02040503050406030204" pitchFamily="18" charset="0"/>
                      </a:rPr>
                      <m:t>𝐏</m:t>
                    </m:r>
                    <m:r>
                      <a:rPr lang="en-AU" sz="2000" b="0" i="1" smtClean="0">
                        <a:latin typeface="Cambria Math" panose="02040503050406030204" pitchFamily="18" charset="0"/>
                      </a:rPr>
                      <m:t>+</m:t>
                    </m:r>
                    <m:r>
                      <m:rPr>
                        <m:sty m:val="p"/>
                      </m:rPr>
                      <a:rPr lang="en-AU" sz="2000" b="0" i="0" smtClean="0">
                        <a:latin typeface="Cambria Math" panose="02040503050406030204" pitchFamily="18" charset="0"/>
                      </a:rPr>
                      <m:t>quark</m:t>
                    </m:r>
                    <m:r>
                      <a:rPr lang="en-AU" sz="2000" b="0" i="0" smtClean="0">
                        <a:latin typeface="Cambria Math" panose="02040503050406030204" pitchFamily="18" charset="0"/>
                      </a:rPr>
                      <m:t> </m:t>
                    </m:r>
                    <m:r>
                      <m:rPr>
                        <m:sty m:val="p"/>
                      </m:rPr>
                      <a:rPr lang="en-AU" sz="2000" b="0" i="0" smtClean="0">
                        <a:latin typeface="Cambria Math" panose="02040503050406030204" pitchFamily="18" charset="0"/>
                      </a:rPr>
                      <m:t>loop</m:t>
                    </m:r>
                  </m:oMath>
                </a14:m>
                <a:endParaRPr lang="en-AU" sz="2000" dirty="0"/>
              </a:p>
              <a:p>
                <a:pPr lvl="1"/>
                <a:r>
                  <a:rPr lang="en-AU" sz="2000" dirty="0"/>
                  <a:t>solid </a:t>
                </a:r>
                <a:r>
                  <a:rPr lang="en-AU" sz="2000" dirty="0">
                    <a:solidFill>
                      <a:schemeClr val="accent1">
                        <a:lumMod val="75000"/>
                      </a:schemeClr>
                    </a:solidFill>
                  </a:rPr>
                  <a:t>purple</a:t>
                </a:r>
                <a:r>
                  <a:rPr lang="en-AU" sz="2000" dirty="0"/>
                  <a:t> – </a:t>
                </a:r>
                <a14:m>
                  <m:oMath xmlns:m="http://schemas.openxmlformats.org/officeDocument/2006/math">
                    <m:sSubSup>
                      <m:sSubSupPr>
                        <m:ctrlPr>
                          <a:rPr lang="en-AU" sz="2000" i="1">
                            <a:latin typeface="Cambria Math" panose="02040503050406030204" pitchFamily="18" charset="0"/>
                          </a:rPr>
                        </m:ctrlPr>
                      </m:sSubSupPr>
                      <m:e>
                        <m:r>
                          <a:rPr lang="en-AU" sz="2000" i="1">
                            <a:latin typeface="Cambria Math" panose="02040503050406030204" pitchFamily="18" charset="0"/>
                          </a:rPr>
                          <m:t>𝜒</m:t>
                        </m:r>
                      </m:e>
                      <m:sub>
                        <m:r>
                          <m:rPr>
                            <m:sty m:val="p"/>
                          </m:rPr>
                          <a:rPr lang="en-AU" sz="2000">
                            <a:latin typeface="Cambria Math" panose="02040503050406030204" pitchFamily="18" charset="0"/>
                          </a:rPr>
                          <m:t>dof</m:t>
                        </m:r>
                      </m:sub>
                      <m:sup>
                        <m:r>
                          <a:rPr lang="en-AU" sz="2000" i="1">
                            <a:latin typeface="Cambria Math" panose="02040503050406030204" pitchFamily="18" charset="0"/>
                          </a:rPr>
                          <m:t>2</m:t>
                        </m:r>
                      </m:sup>
                    </m:sSubSup>
                    <m:r>
                      <a:rPr lang="en-AU" sz="2000" i="1">
                        <a:latin typeface="Cambria Math" panose="02040503050406030204" pitchFamily="18" charset="0"/>
                      </a:rPr>
                      <m:t>=</m:t>
                    </m:r>
                    <m:r>
                      <a:rPr lang="en-AU" sz="2000" b="0" i="1" smtClean="0">
                        <a:latin typeface="Cambria Math" panose="02040503050406030204" pitchFamily="18" charset="0"/>
                      </a:rPr>
                      <m:t>7</m:t>
                    </m:r>
                  </m:oMath>
                </a14:m>
                <a:endParaRPr lang="en-AU" sz="2000" dirty="0"/>
              </a:p>
              <a:p>
                <a:endParaRPr lang="en-AU" sz="2400" dirty="0"/>
              </a:p>
            </p:txBody>
          </p:sp>
        </mc:Choice>
        <mc:Fallback xmlns="">
          <p:sp>
            <p:nvSpPr>
              <p:cNvPr id="9" name="Content Placeholder 2">
                <a:extLst>
                  <a:ext uri="{FF2B5EF4-FFF2-40B4-BE49-F238E27FC236}">
                    <a16:creationId xmlns:a16="http://schemas.microsoft.com/office/drawing/2014/main" id="{1AEF1562-32DD-CB91-9AA1-DC4D3C84BF39}"/>
                  </a:ext>
                </a:extLst>
              </p:cNvPr>
              <p:cNvSpPr>
                <a:spLocks noGrp="1" noRot="1" noChangeAspect="1" noMove="1" noResize="1" noEditPoints="1" noAdjustHandles="1" noChangeArrowheads="1" noChangeShapeType="1" noTextEdit="1"/>
              </p:cNvSpPr>
              <p:nvPr>
                <p:ph idx="1"/>
              </p:nvPr>
            </p:nvSpPr>
            <p:spPr>
              <a:xfrm>
                <a:off x="458864" y="1282330"/>
                <a:ext cx="4157132" cy="4525963"/>
              </a:xfrm>
              <a:blipFill>
                <a:blip r:embed="rId4"/>
                <a:stretch>
                  <a:fillRect l="-1320" t="-673" b="-135"/>
                </a:stretch>
              </a:blipFill>
            </p:spPr>
            <p:txBody>
              <a:bodyPr/>
              <a:lstStyle/>
              <a:p>
                <a:r>
                  <a:rPr lang="en-AU">
                    <a:noFill/>
                  </a:rPr>
                  <a:t> </a:t>
                </a:r>
              </a:p>
            </p:txBody>
          </p:sp>
        </mc:Fallback>
      </mc:AlternateContent>
    </p:spTree>
    <p:extLst>
      <p:ext uri="{BB962C8B-B14F-4D97-AF65-F5344CB8AC3E}">
        <p14:creationId xmlns:p14="http://schemas.microsoft.com/office/powerpoint/2010/main" val="2756174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2CCA938-B7A1-ACF3-D983-13CFF5546C61}"/>
                  </a:ext>
                </a:extLst>
              </p:cNvPr>
              <p:cNvSpPr>
                <a:spLocks noGrp="1"/>
              </p:cNvSpPr>
              <p:nvPr>
                <p:ph type="title"/>
              </p:nvPr>
            </p:nvSpPr>
            <p:spPr>
              <a:xfrm>
                <a:off x="609600" y="273050"/>
                <a:ext cx="7696200" cy="1479550"/>
              </a:xfrm>
            </p:spPr>
            <p:txBody>
              <a:bodyPr wrap="square" anchor="t">
                <a:normAutofit/>
              </a:bodyPr>
              <a:lstStyle/>
              <a:p>
                <a14:m>
                  <m:oMath xmlns:m="http://schemas.openxmlformats.org/officeDocument/2006/math">
                    <m:r>
                      <a:rPr lang="en-AU" b="1" i="1" smtClean="0">
                        <a:latin typeface="Cambria Math" panose="02040503050406030204" pitchFamily="18" charset="0"/>
                      </a:rPr>
                      <m:t>𝑱</m:t>
                    </m:r>
                    <m:r>
                      <a:rPr lang="en-AU" b="1" i="1" smtClean="0">
                        <a:latin typeface="Cambria Math" panose="02040503050406030204" pitchFamily="18" charset="0"/>
                      </a:rPr>
                      <m:t>/</m:t>
                    </m:r>
                    <m:r>
                      <a:rPr lang="en-AU" b="1" i="1" smtClean="0">
                        <a:latin typeface="Cambria Math" panose="02040503050406030204" pitchFamily="18" charset="0"/>
                      </a:rPr>
                      <m:t>𝝍</m:t>
                    </m:r>
                  </m:oMath>
                </a14:m>
                <a:r>
                  <a:rPr lang="en-AU" dirty="0"/>
                  <a:t> photoproduction: </a:t>
                </a:r>
                <a:br>
                  <a:rPr lang="en-AU" dirty="0"/>
                </a:br>
                <a:r>
                  <a:rPr lang="en-AU" dirty="0"/>
                  <a:t>    total cross-section, threshold to high-</a:t>
                </a:r>
                <a14:m>
                  <m:oMath xmlns:m="http://schemas.openxmlformats.org/officeDocument/2006/math">
                    <m:r>
                      <a:rPr lang="en-AU" b="1" i="1" smtClean="0">
                        <a:latin typeface="Cambria Math" panose="02040503050406030204" pitchFamily="18" charset="0"/>
                      </a:rPr>
                      <m:t>𝑾</m:t>
                    </m:r>
                  </m:oMath>
                </a14:m>
                <a:endParaRPr lang="en-AU" dirty="0"/>
              </a:p>
            </p:txBody>
          </p:sp>
        </mc:Choice>
        <mc:Fallback xmlns="">
          <p:sp>
            <p:nvSpPr>
              <p:cNvPr id="2" name="Title 1">
                <a:extLst>
                  <a:ext uri="{FF2B5EF4-FFF2-40B4-BE49-F238E27FC236}">
                    <a16:creationId xmlns:a16="http://schemas.microsoft.com/office/drawing/2014/main" id="{A2CCA938-B7A1-ACF3-D983-13CFF5546C61}"/>
                  </a:ext>
                </a:extLst>
              </p:cNvPr>
              <p:cNvSpPr>
                <a:spLocks noGrp="1" noRot="1" noChangeAspect="1" noMove="1" noResize="1" noEditPoints="1" noAdjustHandles="1" noChangeArrowheads="1" noChangeShapeType="1" noTextEdit="1"/>
              </p:cNvSpPr>
              <p:nvPr>
                <p:ph type="title"/>
              </p:nvPr>
            </p:nvSpPr>
            <p:spPr>
              <a:xfrm>
                <a:off x="609600" y="273050"/>
                <a:ext cx="7696200" cy="1479550"/>
              </a:xfrm>
              <a:blipFill>
                <a:blip r:embed="rId2"/>
                <a:stretch>
                  <a:fillRect l="-1425" t="-3704"/>
                </a:stretch>
              </a:blipFill>
            </p:spPr>
            <p:txBody>
              <a:bodyPr/>
              <a:lstStyle/>
              <a:p>
                <a:r>
                  <a:rPr lang="en-AU">
                    <a:noFill/>
                  </a:rPr>
                  <a:t> </a:t>
                </a:r>
              </a:p>
            </p:txBody>
          </p:sp>
        </mc:Fallback>
      </mc:AlternateContent>
      <p:pic>
        <p:nvPicPr>
          <p:cNvPr id="8" name="Picture 7">
            <a:extLst>
              <a:ext uri="{FF2B5EF4-FFF2-40B4-BE49-F238E27FC236}">
                <a16:creationId xmlns:a16="http://schemas.microsoft.com/office/drawing/2014/main" id="{B1868CAD-CA11-1725-3DC8-AC5FFF792AB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953611" y="1553795"/>
            <a:ext cx="6441910" cy="4197978"/>
          </a:xfrm>
          <a:prstGeom prst="rect">
            <a:avLst/>
          </a:prstGeom>
          <a:noFill/>
        </p:spPr>
      </p:pic>
      <p:sp>
        <p:nvSpPr>
          <p:cNvPr id="3" name="Content Placeholder 2">
            <a:extLst>
              <a:ext uri="{FF2B5EF4-FFF2-40B4-BE49-F238E27FC236}">
                <a16:creationId xmlns:a16="http://schemas.microsoft.com/office/drawing/2014/main" id="{AD7DEE25-2E8F-D36C-3B9D-5FEA7886E815}"/>
              </a:ext>
            </a:extLst>
          </p:cNvPr>
          <p:cNvSpPr>
            <a:spLocks noGrp="1"/>
          </p:cNvSpPr>
          <p:nvPr>
            <p:ph type="body" sz="half" idx="2"/>
          </p:nvPr>
        </p:nvSpPr>
        <p:spPr>
          <a:xfrm>
            <a:off x="609601" y="1752601"/>
            <a:ext cx="4011084" cy="4419600"/>
          </a:xfrm>
        </p:spPr>
        <p:txBody>
          <a:bodyPr wrap="square" anchor="t">
            <a:normAutofit/>
          </a:bodyPr>
          <a:lstStyle/>
          <a:p>
            <a:r>
              <a:rPr lang="en-AU" dirty="0"/>
              <a:t> </a:t>
            </a:r>
          </a:p>
        </p:txBody>
      </p:sp>
      <p:sp>
        <p:nvSpPr>
          <p:cNvPr id="4" name="Date Placeholder 3">
            <a:extLst>
              <a:ext uri="{FF2B5EF4-FFF2-40B4-BE49-F238E27FC236}">
                <a16:creationId xmlns:a16="http://schemas.microsoft.com/office/drawing/2014/main" id="{3AEAE8E5-F55F-86A7-9E1A-DE099A25E2BF}"/>
              </a:ext>
            </a:extLst>
          </p:cNvPr>
          <p:cNvSpPr>
            <a:spLocks noGrp="1"/>
          </p:cNvSpPr>
          <p:nvPr>
            <p:ph type="dt" sz="half" idx="10"/>
          </p:nvPr>
        </p:nvSpPr>
        <p:spPr>
          <a:xfrm>
            <a:off x="7313357" y="6596148"/>
            <a:ext cx="4868025" cy="228600"/>
          </a:xfrm>
        </p:spPr>
        <p:txBody>
          <a:bodyPr wrap="square" anchor="t">
            <a:normAutofit/>
          </a:bodyPr>
          <a:lstStyle/>
          <a:p>
            <a:pPr>
              <a:lnSpc>
                <a:spcPct val="90000"/>
              </a:lnSpc>
              <a:spcAft>
                <a:spcPts val="600"/>
              </a:spcAft>
            </a:pPr>
            <a:r>
              <a:rPr lang="en-US"/>
              <a:t>.                                                   NSTAR 26 Sevilla 2026 Sep 7 – 11                           (34)</a:t>
            </a:r>
          </a:p>
        </p:txBody>
      </p:sp>
      <p:sp>
        <p:nvSpPr>
          <p:cNvPr id="5" name="Footer Placeholder 4">
            <a:extLst>
              <a:ext uri="{FF2B5EF4-FFF2-40B4-BE49-F238E27FC236}">
                <a16:creationId xmlns:a16="http://schemas.microsoft.com/office/drawing/2014/main" id="{B783058B-AD72-D157-5D6D-3FA51933853D}"/>
              </a:ext>
            </a:extLst>
          </p:cNvPr>
          <p:cNvSpPr>
            <a:spLocks noGrp="1"/>
          </p:cNvSpPr>
          <p:nvPr>
            <p:ph type="ftr" sz="quarter" idx="11"/>
          </p:nvPr>
        </p:nvSpPr>
        <p:spPr>
          <a:xfrm>
            <a:off x="876301" y="6307138"/>
            <a:ext cx="7922684" cy="228600"/>
          </a:xfrm>
        </p:spPr>
        <p:txBody>
          <a:bodyPr wrap="square" anchor="t">
            <a:normAutofit/>
          </a:bodyPr>
          <a:lstStyle/>
          <a:p>
            <a:pPr>
              <a:spcAft>
                <a:spcPts val="600"/>
              </a:spcAft>
            </a:pPr>
            <a:r>
              <a:rPr lang="en-US"/>
              <a:t>Craig Roberts: cdroberts@nju.edu.cn  482 .. 26/09/07 ..."Insights into N Resonances using CSMs"</a:t>
            </a:r>
          </a:p>
        </p:txBody>
      </p:sp>
      <p:sp>
        <p:nvSpPr>
          <p:cNvPr id="6" name="Slide Number Placeholder 5">
            <a:extLst>
              <a:ext uri="{FF2B5EF4-FFF2-40B4-BE49-F238E27FC236}">
                <a16:creationId xmlns:a16="http://schemas.microsoft.com/office/drawing/2014/main" id="{EDE16646-6BE2-0EF0-DDE0-CA7D97BF84A7}"/>
              </a:ext>
            </a:extLst>
          </p:cNvPr>
          <p:cNvSpPr>
            <a:spLocks noGrp="1"/>
          </p:cNvSpPr>
          <p:nvPr>
            <p:ph type="sldNum" sz="quarter" idx="12"/>
          </p:nvPr>
        </p:nvSpPr>
        <p:spPr>
          <a:xfrm>
            <a:off x="11480801" y="6489701"/>
            <a:ext cx="512233" cy="365125"/>
          </a:xfrm>
        </p:spPr>
        <p:txBody>
          <a:bodyPr wrap="square" anchor="t">
            <a:normAutofit/>
          </a:bodyPr>
          <a:lstStyle/>
          <a:p>
            <a:pPr>
              <a:spcAft>
                <a:spcPts val="600"/>
              </a:spcAft>
            </a:pPr>
            <a:fld id="{87034D8C-3CB4-402A-BC46-2AB14C0FE90A}" type="slidenum">
              <a:rPr lang="en-US" smtClean="0"/>
              <a:pPr>
                <a:spcAft>
                  <a:spcPts val="600"/>
                </a:spcAft>
              </a:pPr>
              <a:t>49</a:t>
            </a:fld>
            <a:endParaRPr lang="en-US"/>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1AEF1562-32DD-CB91-9AA1-DC4D3C84BF39}"/>
                  </a:ext>
                </a:extLst>
              </p:cNvPr>
              <p:cNvSpPr>
                <a:spLocks noGrp="1"/>
              </p:cNvSpPr>
              <p:nvPr>
                <p:ph idx="1"/>
              </p:nvPr>
            </p:nvSpPr>
            <p:spPr>
              <a:xfrm>
                <a:off x="458864" y="1282330"/>
                <a:ext cx="4157132" cy="4525963"/>
              </a:xfrm>
            </p:spPr>
            <p:txBody>
              <a:bodyPr/>
              <a:lstStyle/>
              <a:p>
                <a:r>
                  <a:rPr lang="en-AU" sz="2000" dirty="0"/>
                  <a:t>GPD model (dotted blue) </a:t>
                </a:r>
              </a:p>
              <a:p>
                <a:pPr lvl="1"/>
                <a:r>
                  <a:rPr lang="en-AU" sz="2000" dirty="0"/>
                  <a:t>Inapplicable on </a:t>
                </a:r>
                <a14:m>
                  <m:oMath xmlns:m="http://schemas.openxmlformats.org/officeDocument/2006/math">
                    <m:r>
                      <a:rPr lang="en-AU" sz="2000" b="0" i="1" smtClean="0">
                        <a:latin typeface="Cambria Math" panose="02040503050406030204" pitchFamily="18" charset="0"/>
                      </a:rPr>
                      <m:t>𝑊</m:t>
                    </m:r>
                    <m:r>
                      <a:rPr lang="en-AU" sz="2000" b="0" i="1" smtClean="0">
                        <a:latin typeface="Cambria Math" panose="02040503050406030204" pitchFamily="18" charset="0"/>
                      </a:rPr>
                      <m:t>&gt;5</m:t>
                    </m:r>
                  </m:oMath>
                </a14:m>
                <a:r>
                  <a:rPr lang="en-AU" sz="2000" dirty="0"/>
                  <a:t> GeV</a:t>
                </a:r>
              </a:p>
              <a:p>
                <a:pPr lvl="1"/>
                <a14:m>
                  <m:oMath xmlns:m="http://schemas.openxmlformats.org/officeDocument/2006/math">
                    <m:sSubSup>
                      <m:sSubSupPr>
                        <m:ctrlPr>
                          <a:rPr lang="en-AU" sz="2000" b="0" i="1" smtClean="0">
                            <a:latin typeface="Cambria Math" panose="02040503050406030204" pitchFamily="18" charset="0"/>
                          </a:rPr>
                        </m:ctrlPr>
                      </m:sSubSupPr>
                      <m:e>
                        <m:r>
                          <a:rPr lang="en-AU" sz="2000" b="0" i="1" smtClean="0">
                            <a:latin typeface="Cambria Math" panose="02040503050406030204" pitchFamily="18" charset="0"/>
                          </a:rPr>
                          <m:t>𝜒</m:t>
                        </m:r>
                      </m:e>
                      <m:sub>
                        <m:r>
                          <m:rPr>
                            <m:sty m:val="p"/>
                          </m:rPr>
                          <a:rPr lang="en-AU" sz="2000" b="0" i="0" smtClean="0">
                            <a:latin typeface="Cambria Math" panose="02040503050406030204" pitchFamily="18" charset="0"/>
                          </a:rPr>
                          <m:t>dof</m:t>
                        </m:r>
                      </m:sub>
                      <m:sup>
                        <m:r>
                          <a:rPr lang="en-AU" sz="2000" b="0" i="1" smtClean="0">
                            <a:latin typeface="Cambria Math" panose="02040503050406030204" pitchFamily="18" charset="0"/>
                          </a:rPr>
                          <m:t>2</m:t>
                        </m:r>
                      </m:sup>
                    </m:sSubSup>
                    <m:r>
                      <a:rPr lang="en-AU" sz="2000" b="0" i="1" smtClean="0">
                        <a:latin typeface="Cambria Math" panose="02040503050406030204" pitchFamily="18" charset="0"/>
                      </a:rPr>
                      <m:t>=2.5</m:t>
                    </m:r>
                  </m:oMath>
                </a14:m>
                <a:r>
                  <a:rPr lang="en-AU" sz="2000" dirty="0"/>
                  <a:t> near threshold</a:t>
                </a:r>
              </a:p>
              <a:p>
                <a:pPr>
                  <a:spcBef>
                    <a:spcPts val="600"/>
                  </a:spcBef>
                </a:pPr>
                <a14:m>
                  <m:oMath xmlns:m="http://schemas.openxmlformats.org/officeDocument/2006/math">
                    <m:r>
                      <a:rPr lang="en-AU" sz="2000" b="1" i="0" smtClean="0">
                        <a:latin typeface="Cambria Math" panose="02040503050406030204" pitchFamily="18" charset="0"/>
                      </a:rPr>
                      <m:t>𝐏</m:t>
                    </m:r>
                    <m:r>
                      <a:rPr lang="en-AU" sz="2000" b="0" i="1" smtClean="0">
                        <a:latin typeface="Cambria Math" panose="02040503050406030204" pitchFamily="18" charset="0"/>
                      </a:rPr>
                      <m:t>+</m:t>
                    </m:r>
                    <m:r>
                      <a:rPr lang="en-AU" sz="2000" b="0" i="1" smtClean="0">
                        <a:latin typeface="Cambria Math" panose="02040503050406030204" pitchFamily="18" charset="0"/>
                      </a:rPr>
                      <m:t>𝐽</m:t>
                    </m:r>
                    <m:r>
                      <a:rPr lang="en-AU" sz="2000" b="0" i="1" smtClean="0">
                        <a:latin typeface="Cambria Math" panose="02040503050406030204" pitchFamily="18" charset="0"/>
                      </a:rPr>
                      <m:t>/</m:t>
                    </m:r>
                    <m:r>
                      <a:rPr lang="en-AU" sz="2000" b="0" i="1" smtClean="0">
                        <a:latin typeface="Cambria Math" panose="02040503050406030204" pitchFamily="18" charset="0"/>
                      </a:rPr>
                      <m:t>𝜓</m:t>
                    </m:r>
                  </m:oMath>
                </a14:m>
                <a:r>
                  <a:rPr lang="en-AU" sz="2000" dirty="0"/>
                  <a:t> </a:t>
                </a:r>
                <a14:m>
                  <m:oMath xmlns:m="http://schemas.openxmlformats.org/officeDocument/2006/math">
                    <m:r>
                      <a:rPr lang="en-AU" sz="2000" i="1">
                        <a:latin typeface="Cambria Math" panose="02040503050406030204" pitchFamily="18" charset="0"/>
                      </a:rPr>
                      <m:t>𝑝</m:t>
                    </m:r>
                  </m:oMath>
                </a14:m>
                <a:r>
                  <a:rPr lang="en-AU" sz="2000" dirty="0"/>
                  <a:t> rescattering</a:t>
                </a:r>
              </a:p>
              <a:p>
                <a:pPr lvl="1"/>
                <a:r>
                  <a:rPr lang="en-AU" sz="2000" dirty="0"/>
                  <a:t>dashed </a:t>
                </a:r>
                <a:r>
                  <a:rPr lang="en-AU" sz="2000" dirty="0">
                    <a:solidFill>
                      <a:srgbClr val="008000"/>
                    </a:solidFill>
                  </a:rPr>
                  <a:t>green</a:t>
                </a:r>
                <a:r>
                  <a:rPr lang="en-AU" sz="2000" dirty="0"/>
                  <a:t> – </a:t>
                </a:r>
                <a14:m>
                  <m:oMath xmlns:m="http://schemas.openxmlformats.org/officeDocument/2006/math">
                    <m:sSubSup>
                      <m:sSubSupPr>
                        <m:ctrlPr>
                          <a:rPr lang="en-AU" sz="2000" b="0" i="1" smtClean="0">
                            <a:latin typeface="Cambria Math" panose="02040503050406030204" pitchFamily="18" charset="0"/>
                          </a:rPr>
                        </m:ctrlPr>
                      </m:sSubSupPr>
                      <m:e>
                        <m:r>
                          <a:rPr lang="en-AU" sz="2000" b="0" i="1" smtClean="0">
                            <a:latin typeface="Cambria Math" panose="02040503050406030204" pitchFamily="18" charset="0"/>
                          </a:rPr>
                          <m:t>𝜒</m:t>
                        </m:r>
                      </m:e>
                      <m:sub>
                        <m:r>
                          <m:rPr>
                            <m:sty m:val="p"/>
                          </m:rPr>
                          <a:rPr lang="en-AU" sz="2000" b="0" i="0" smtClean="0">
                            <a:latin typeface="Cambria Math" panose="02040503050406030204" pitchFamily="18" charset="0"/>
                          </a:rPr>
                          <m:t>dof</m:t>
                        </m:r>
                      </m:sub>
                      <m:sup>
                        <m:r>
                          <a:rPr lang="en-AU" sz="2000" b="0" i="1" smtClean="0">
                            <a:latin typeface="Cambria Math" panose="02040503050406030204" pitchFamily="18" charset="0"/>
                          </a:rPr>
                          <m:t>2</m:t>
                        </m:r>
                      </m:sup>
                    </m:sSubSup>
                    <m:r>
                      <a:rPr lang="en-AU" sz="2000" b="0" i="1" smtClean="0">
                        <a:latin typeface="Cambria Math" panose="02040503050406030204" pitchFamily="18" charset="0"/>
                      </a:rPr>
                      <m:t>=1.7</m:t>
                    </m:r>
                  </m:oMath>
                </a14:m>
                <a:endParaRPr lang="en-AU" sz="2000" dirty="0"/>
              </a:p>
              <a:p>
                <a:pPr>
                  <a:spcBef>
                    <a:spcPts val="600"/>
                  </a:spcBef>
                </a:pPr>
                <a14:m>
                  <m:oMath xmlns:m="http://schemas.openxmlformats.org/officeDocument/2006/math">
                    <m:r>
                      <a:rPr lang="en-AU" sz="2000" b="1" i="0" smtClean="0">
                        <a:latin typeface="Cambria Math" panose="02040503050406030204" pitchFamily="18" charset="0"/>
                      </a:rPr>
                      <m:t>𝐏</m:t>
                    </m:r>
                    <m:r>
                      <a:rPr lang="en-AU" sz="2000" b="0" i="1" smtClean="0">
                        <a:latin typeface="Cambria Math" panose="02040503050406030204" pitchFamily="18" charset="0"/>
                      </a:rPr>
                      <m:t>+</m:t>
                    </m:r>
                    <m:r>
                      <m:rPr>
                        <m:sty m:val="p"/>
                      </m:rPr>
                      <a:rPr lang="en-AU" sz="2000" b="0" i="0" smtClean="0">
                        <a:latin typeface="Cambria Math" panose="02040503050406030204" pitchFamily="18" charset="0"/>
                      </a:rPr>
                      <m:t>quark</m:t>
                    </m:r>
                    <m:r>
                      <a:rPr lang="en-AU" sz="2000" b="0" i="0" smtClean="0">
                        <a:latin typeface="Cambria Math" panose="02040503050406030204" pitchFamily="18" charset="0"/>
                      </a:rPr>
                      <m:t> </m:t>
                    </m:r>
                    <m:r>
                      <m:rPr>
                        <m:sty m:val="p"/>
                      </m:rPr>
                      <a:rPr lang="en-AU" sz="2000" b="0" i="0" smtClean="0">
                        <a:latin typeface="Cambria Math" panose="02040503050406030204" pitchFamily="18" charset="0"/>
                      </a:rPr>
                      <m:t>loop</m:t>
                    </m:r>
                  </m:oMath>
                </a14:m>
                <a:endParaRPr lang="en-AU" sz="2000" dirty="0"/>
              </a:p>
              <a:p>
                <a:pPr lvl="1"/>
                <a:r>
                  <a:rPr lang="en-AU" sz="2000" dirty="0"/>
                  <a:t>solid </a:t>
                </a:r>
                <a:r>
                  <a:rPr lang="en-AU" sz="2000" dirty="0">
                    <a:solidFill>
                      <a:schemeClr val="accent1">
                        <a:lumMod val="75000"/>
                      </a:schemeClr>
                    </a:solidFill>
                  </a:rPr>
                  <a:t>purple</a:t>
                </a:r>
                <a:r>
                  <a:rPr lang="en-AU" sz="2000" dirty="0"/>
                  <a:t> – </a:t>
                </a:r>
                <a14:m>
                  <m:oMath xmlns:m="http://schemas.openxmlformats.org/officeDocument/2006/math">
                    <m:sSubSup>
                      <m:sSubSupPr>
                        <m:ctrlPr>
                          <a:rPr lang="en-AU" sz="2000" i="1">
                            <a:latin typeface="Cambria Math" panose="02040503050406030204" pitchFamily="18" charset="0"/>
                          </a:rPr>
                        </m:ctrlPr>
                      </m:sSubSupPr>
                      <m:e>
                        <m:r>
                          <a:rPr lang="en-AU" sz="2000" i="1">
                            <a:latin typeface="Cambria Math" panose="02040503050406030204" pitchFamily="18" charset="0"/>
                          </a:rPr>
                          <m:t>𝜒</m:t>
                        </m:r>
                      </m:e>
                      <m:sub>
                        <m:r>
                          <m:rPr>
                            <m:sty m:val="p"/>
                          </m:rPr>
                          <a:rPr lang="en-AU" sz="2000">
                            <a:latin typeface="Cambria Math" panose="02040503050406030204" pitchFamily="18" charset="0"/>
                          </a:rPr>
                          <m:t>dof</m:t>
                        </m:r>
                      </m:sub>
                      <m:sup>
                        <m:r>
                          <a:rPr lang="en-AU" sz="2000" i="1">
                            <a:latin typeface="Cambria Math" panose="02040503050406030204" pitchFamily="18" charset="0"/>
                          </a:rPr>
                          <m:t>2</m:t>
                        </m:r>
                      </m:sup>
                    </m:sSubSup>
                    <m:r>
                      <a:rPr lang="en-AU" sz="2000" i="1">
                        <a:latin typeface="Cambria Math" panose="02040503050406030204" pitchFamily="18" charset="0"/>
                      </a:rPr>
                      <m:t>=</m:t>
                    </m:r>
                    <m:r>
                      <a:rPr lang="en-AU" sz="2000" b="0" i="1" smtClean="0">
                        <a:latin typeface="Cambria Math" panose="02040503050406030204" pitchFamily="18" charset="0"/>
                      </a:rPr>
                      <m:t>1.4</m:t>
                    </m:r>
                  </m:oMath>
                </a14:m>
                <a:endParaRPr lang="en-AU" sz="2000" dirty="0"/>
              </a:p>
              <a:p>
                <a:endParaRPr lang="en-AU" sz="2400" dirty="0"/>
              </a:p>
            </p:txBody>
          </p:sp>
        </mc:Choice>
        <mc:Fallback xmlns="">
          <p:sp>
            <p:nvSpPr>
              <p:cNvPr id="9" name="Content Placeholder 2">
                <a:extLst>
                  <a:ext uri="{FF2B5EF4-FFF2-40B4-BE49-F238E27FC236}">
                    <a16:creationId xmlns:a16="http://schemas.microsoft.com/office/drawing/2014/main" id="{1AEF1562-32DD-CB91-9AA1-DC4D3C84BF39}"/>
                  </a:ext>
                </a:extLst>
              </p:cNvPr>
              <p:cNvSpPr>
                <a:spLocks noGrp="1" noRot="1" noChangeAspect="1" noMove="1" noResize="1" noEditPoints="1" noAdjustHandles="1" noChangeArrowheads="1" noChangeShapeType="1" noTextEdit="1"/>
              </p:cNvSpPr>
              <p:nvPr>
                <p:ph idx="1"/>
              </p:nvPr>
            </p:nvSpPr>
            <p:spPr>
              <a:xfrm>
                <a:off x="458864" y="1282330"/>
                <a:ext cx="4157132" cy="4525963"/>
              </a:xfrm>
              <a:blipFill>
                <a:blip r:embed="rId4"/>
                <a:stretch>
                  <a:fillRect l="-1320" t="-673"/>
                </a:stretch>
              </a:blipFill>
            </p:spPr>
            <p:txBody>
              <a:bodyPr/>
              <a:lstStyle/>
              <a:p>
                <a:r>
                  <a:rPr lang="en-AU">
                    <a:noFill/>
                  </a:rPr>
                  <a:t> </a:t>
                </a:r>
              </a:p>
            </p:txBody>
          </p:sp>
        </mc:Fallback>
      </mc:AlternateContent>
    </p:spTree>
    <p:extLst>
      <p:ext uri="{BB962C8B-B14F-4D97-AF65-F5344CB8AC3E}">
        <p14:creationId xmlns:p14="http://schemas.microsoft.com/office/powerpoint/2010/main" val="269482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2CCA938-B7A1-ACF3-D983-13CFF5546C61}"/>
                  </a:ext>
                </a:extLst>
              </p:cNvPr>
              <p:cNvSpPr>
                <a:spLocks noGrp="1"/>
              </p:cNvSpPr>
              <p:nvPr>
                <p:ph type="title"/>
              </p:nvPr>
            </p:nvSpPr>
            <p:spPr>
              <a:xfrm>
                <a:off x="609600" y="273050"/>
                <a:ext cx="7696200" cy="1479550"/>
              </a:xfrm>
            </p:spPr>
            <p:txBody>
              <a:bodyPr wrap="square" anchor="t">
                <a:normAutofit/>
              </a:bodyPr>
              <a:lstStyle/>
              <a:p>
                <a14:m>
                  <m:oMath xmlns:m="http://schemas.openxmlformats.org/officeDocument/2006/math">
                    <m:r>
                      <a:rPr lang="en-AU" b="1" i="1" smtClean="0">
                        <a:latin typeface="Cambria Math" panose="02040503050406030204" pitchFamily="18" charset="0"/>
                      </a:rPr>
                      <m:t>𝑱</m:t>
                    </m:r>
                    <m:r>
                      <a:rPr lang="en-AU" b="1" i="1" smtClean="0">
                        <a:latin typeface="Cambria Math" panose="02040503050406030204" pitchFamily="18" charset="0"/>
                      </a:rPr>
                      <m:t>/</m:t>
                    </m:r>
                    <m:r>
                      <a:rPr lang="en-AU" b="1" i="1" smtClean="0">
                        <a:latin typeface="Cambria Math" panose="02040503050406030204" pitchFamily="18" charset="0"/>
                      </a:rPr>
                      <m:t>𝝍</m:t>
                    </m:r>
                  </m:oMath>
                </a14:m>
                <a:r>
                  <a:rPr lang="en-AU" dirty="0"/>
                  <a:t> photoproduction: </a:t>
                </a:r>
                <a:br>
                  <a:rPr lang="en-AU" dirty="0"/>
                </a:br>
                <a:r>
                  <a:rPr lang="en-AU" dirty="0"/>
                  <a:t>    total cross-section, threshold to high-</a:t>
                </a:r>
                <a14:m>
                  <m:oMath xmlns:m="http://schemas.openxmlformats.org/officeDocument/2006/math">
                    <m:r>
                      <a:rPr lang="en-AU" b="1" i="1" smtClean="0">
                        <a:latin typeface="Cambria Math" panose="02040503050406030204" pitchFamily="18" charset="0"/>
                      </a:rPr>
                      <m:t>𝑾</m:t>
                    </m:r>
                  </m:oMath>
                </a14:m>
                <a:endParaRPr lang="en-AU" dirty="0"/>
              </a:p>
            </p:txBody>
          </p:sp>
        </mc:Choice>
        <mc:Fallback xmlns="">
          <p:sp>
            <p:nvSpPr>
              <p:cNvPr id="2" name="Title 1">
                <a:extLst>
                  <a:ext uri="{FF2B5EF4-FFF2-40B4-BE49-F238E27FC236}">
                    <a16:creationId xmlns:a16="http://schemas.microsoft.com/office/drawing/2014/main" id="{A2CCA938-B7A1-ACF3-D983-13CFF5546C61}"/>
                  </a:ext>
                </a:extLst>
              </p:cNvPr>
              <p:cNvSpPr>
                <a:spLocks noGrp="1" noRot="1" noChangeAspect="1" noMove="1" noResize="1" noEditPoints="1" noAdjustHandles="1" noChangeArrowheads="1" noChangeShapeType="1" noTextEdit="1"/>
              </p:cNvSpPr>
              <p:nvPr>
                <p:ph type="title"/>
              </p:nvPr>
            </p:nvSpPr>
            <p:spPr>
              <a:xfrm>
                <a:off x="609600" y="273050"/>
                <a:ext cx="7696200" cy="1479550"/>
              </a:xfrm>
              <a:blipFill>
                <a:blip r:embed="rId2"/>
                <a:stretch>
                  <a:fillRect t="-3704"/>
                </a:stretch>
              </a:blipFill>
            </p:spPr>
            <p:txBody>
              <a:bodyPr/>
              <a:lstStyle/>
              <a:p>
                <a:r>
                  <a:rPr lang="en-AU">
                    <a:noFill/>
                  </a:rPr>
                  <a:t> </a:t>
                </a:r>
              </a:p>
            </p:txBody>
          </p:sp>
        </mc:Fallback>
      </mc:AlternateContent>
      <p:pic>
        <p:nvPicPr>
          <p:cNvPr id="8" name="Picture 7">
            <a:extLst>
              <a:ext uri="{FF2B5EF4-FFF2-40B4-BE49-F238E27FC236}">
                <a16:creationId xmlns:a16="http://schemas.microsoft.com/office/drawing/2014/main" id="{B1868CAD-CA11-1725-3DC8-AC5FFF792AB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953611" y="1603899"/>
            <a:ext cx="6441910" cy="4097770"/>
          </a:xfrm>
          <a:prstGeom prst="rect">
            <a:avLst/>
          </a:prstGeom>
          <a:noFill/>
        </p:spPr>
      </p:pic>
      <p:sp>
        <p:nvSpPr>
          <p:cNvPr id="3" name="Content Placeholder 2">
            <a:extLst>
              <a:ext uri="{FF2B5EF4-FFF2-40B4-BE49-F238E27FC236}">
                <a16:creationId xmlns:a16="http://schemas.microsoft.com/office/drawing/2014/main" id="{AD7DEE25-2E8F-D36C-3B9D-5FEA7886E815}"/>
              </a:ext>
            </a:extLst>
          </p:cNvPr>
          <p:cNvSpPr>
            <a:spLocks noGrp="1"/>
          </p:cNvSpPr>
          <p:nvPr>
            <p:ph type="body" sz="half" idx="2"/>
          </p:nvPr>
        </p:nvSpPr>
        <p:spPr>
          <a:xfrm>
            <a:off x="609601" y="1752601"/>
            <a:ext cx="4011084" cy="4419600"/>
          </a:xfrm>
        </p:spPr>
        <p:txBody>
          <a:bodyPr wrap="square" anchor="t">
            <a:normAutofit/>
          </a:bodyPr>
          <a:lstStyle/>
          <a:p>
            <a:r>
              <a:rPr lang="en-AU" dirty="0"/>
              <a:t> </a:t>
            </a:r>
          </a:p>
        </p:txBody>
      </p:sp>
      <p:sp>
        <p:nvSpPr>
          <p:cNvPr id="4" name="Date Placeholder 3">
            <a:extLst>
              <a:ext uri="{FF2B5EF4-FFF2-40B4-BE49-F238E27FC236}">
                <a16:creationId xmlns:a16="http://schemas.microsoft.com/office/drawing/2014/main" id="{3AEAE8E5-F55F-86A7-9E1A-DE099A25E2BF}"/>
              </a:ext>
            </a:extLst>
          </p:cNvPr>
          <p:cNvSpPr>
            <a:spLocks noGrp="1"/>
          </p:cNvSpPr>
          <p:nvPr>
            <p:ph type="dt" sz="half" idx="10"/>
          </p:nvPr>
        </p:nvSpPr>
        <p:spPr>
          <a:xfrm>
            <a:off x="7313357" y="6596148"/>
            <a:ext cx="4868025" cy="228600"/>
          </a:xfrm>
        </p:spPr>
        <p:txBody>
          <a:bodyPr wrap="square" anchor="t">
            <a:normAutofit/>
          </a:bodyPr>
          <a:lstStyle/>
          <a:p>
            <a:pPr>
              <a:lnSpc>
                <a:spcPct val="90000"/>
              </a:lnSpc>
              <a:spcAft>
                <a:spcPts val="600"/>
              </a:spcAft>
            </a:pPr>
            <a:r>
              <a:rPr lang="en-US"/>
              <a:t>.                                                   NSTAR 26 Sevilla 2026 Sep 7 – 11                           (34)</a:t>
            </a:r>
          </a:p>
        </p:txBody>
      </p:sp>
      <p:sp>
        <p:nvSpPr>
          <p:cNvPr id="5" name="Footer Placeholder 4">
            <a:extLst>
              <a:ext uri="{FF2B5EF4-FFF2-40B4-BE49-F238E27FC236}">
                <a16:creationId xmlns:a16="http://schemas.microsoft.com/office/drawing/2014/main" id="{B783058B-AD72-D157-5D6D-3FA51933853D}"/>
              </a:ext>
            </a:extLst>
          </p:cNvPr>
          <p:cNvSpPr>
            <a:spLocks noGrp="1"/>
          </p:cNvSpPr>
          <p:nvPr>
            <p:ph type="ftr" sz="quarter" idx="11"/>
          </p:nvPr>
        </p:nvSpPr>
        <p:spPr>
          <a:xfrm>
            <a:off x="876301" y="6307138"/>
            <a:ext cx="7922684" cy="228600"/>
          </a:xfrm>
        </p:spPr>
        <p:txBody>
          <a:bodyPr wrap="square" anchor="t">
            <a:normAutofit/>
          </a:bodyPr>
          <a:lstStyle/>
          <a:p>
            <a:pPr>
              <a:spcAft>
                <a:spcPts val="600"/>
              </a:spcAft>
            </a:pPr>
            <a:r>
              <a:rPr lang="en-US"/>
              <a:t>Craig Roberts: cdroberts@nju.edu.cn  482 .. 26/09/07 ..."Insights into N Resonances using CSMs"</a:t>
            </a:r>
          </a:p>
        </p:txBody>
      </p:sp>
      <p:sp>
        <p:nvSpPr>
          <p:cNvPr id="6" name="Slide Number Placeholder 5">
            <a:extLst>
              <a:ext uri="{FF2B5EF4-FFF2-40B4-BE49-F238E27FC236}">
                <a16:creationId xmlns:a16="http://schemas.microsoft.com/office/drawing/2014/main" id="{EDE16646-6BE2-0EF0-DDE0-CA7D97BF84A7}"/>
              </a:ext>
            </a:extLst>
          </p:cNvPr>
          <p:cNvSpPr>
            <a:spLocks noGrp="1"/>
          </p:cNvSpPr>
          <p:nvPr>
            <p:ph type="sldNum" sz="quarter" idx="12"/>
          </p:nvPr>
        </p:nvSpPr>
        <p:spPr>
          <a:xfrm>
            <a:off x="11480801" y="6489701"/>
            <a:ext cx="512233" cy="365125"/>
          </a:xfrm>
        </p:spPr>
        <p:txBody>
          <a:bodyPr wrap="square" anchor="t">
            <a:normAutofit/>
          </a:bodyPr>
          <a:lstStyle/>
          <a:p>
            <a:pPr>
              <a:spcAft>
                <a:spcPts val="600"/>
              </a:spcAft>
            </a:pPr>
            <a:fld id="{87034D8C-3CB4-402A-BC46-2AB14C0FE90A}" type="slidenum">
              <a:rPr lang="en-US" smtClean="0"/>
              <a:pPr>
                <a:spcAft>
                  <a:spcPts val="600"/>
                </a:spcAft>
              </a:pPr>
              <a:t>50</a:t>
            </a:fld>
            <a:endParaRPr lang="en-US"/>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1AEF1562-32DD-CB91-9AA1-DC4D3C84BF39}"/>
                  </a:ext>
                </a:extLst>
              </p:cNvPr>
              <p:cNvSpPr>
                <a:spLocks noGrp="1"/>
              </p:cNvSpPr>
              <p:nvPr>
                <p:ph idx="1"/>
              </p:nvPr>
            </p:nvSpPr>
            <p:spPr>
              <a:xfrm>
                <a:off x="458864" y="1282330"/>
                <a:ext cx="4157132" cy="4525963"/>
              </a:xfrm>
            </p:spPr>
            <p:txBody>
              <a:bodyPr/>
              <a:lstStyle/>
              <a:p>
                <a:r>
                  <a:rPr lang="en-AU" sz="2000" dirty="0"/>
                  <a:t>GPD model (dotted blue) </a:t>
                </a:r>
              </a:p>
              <a:p>
                <a:pPr lvl="1"/>
                <a:r>
                  <a:rPr lang="en-AU" sz="2000" dirty="0"/>
                  <a:t>Inapplicable on </a:t>
                </a:r>
                <a14:m>
                  <m:oMath xmlns:m="http://schemas.openxmlformats.org/officeDocument/2006/math">
                    <m:r>
                      <a:rPr lang="en-AU" sz="2000" b="0" i="1" smtClean="0">
                        <a:latin typeface="Cambria Math" panose="02040503050406030204" pitchFamily="18" charset="0"/>
                      </a:rPr>
                      <m:t>𝑊</m:t>
                    </m:r>
                    <m:r>
                      <a:rPr lang="en-AU" sz="2000" b="0" i="1" smtClean="0">
                        <a:latin typeface="Cambria Math" panose="02040503050406030204" pitchFamily="18" charset="0"/>
                      </a:rPr>
                      <m:t>&gt;5</m:t>
                    </m:r>
                  </m:oMath>
                </a14:m>
                <a:r>
                  <a:rPr lang="en-AU" sz="2000" dirty="0"/>
                  <a:t> GeV</a:t>
                </a:r>
              </a:p>
              <a:p>
                <a:pPr lvl="1"/>
                <a14:m>
                  <m:oMath xmlns:m="http://schemas.openxmlformats.org/officeDocument/2006/math">
                    <m:sSubSup>
                      <m:sSubSupPr>
                        <m:ctrlPr>
                          <a:rPr lang="en-AU" sz="2000" b="0" i="1" smtClean="0">
                            <a:latin typeface="Cambria Math" panose="02040503050406030204" pitchFamily="18" charset="0"/>
                          </a:rPr>
                        </m:ctrlPr>
                      </m:sSubSupPr>
                      <m:e>
                        <m:r>
                          <a:rPr lang="en-AU" sz="2000" b="0" i="1" smtClean="0">
                            <a:latin typeface="Cambria Math" panose="02040503050406030204" pitchFamily="18" charset="0"/>
                          </a:rPr>
                          <m:t>𝜒</m:t>
                        </m:r>
                      </m:e>
                      <m:sub>
                        <m:r>
                          <m:rPr>
                            <m:sty m:val="p"/>
                          </m:rPr>
                          <a:rPr lang="en-AU" sz="2000" b="0" i="0" smtClean="0">
                            <a:latin typeface="Cambria Math" panose="02040503050406030204" pitchFamily="18" charset="0"/>
                          </a:rPr>
                          <m:t>dof</m:t>
                        </m:r>
                      </m:sub>
                      <m:sup>
                        <m:r>
                          <a:rPr lang="en-AU" sz="2000" b="0" i="1" smtClean="0">
                            <a:latin typeface="Cambria Math" panose="02040503050406030204" pitchFamily="18" charset="0"/>
                          </a:rPr>
                          <m:t>2</m:t>
                        </m:r>
                      </m:sup>
                    </m:sSubSup>
                  </m:oMath>
                </a14:m>
                <a:r>
                  <a:rPr lang="en-AU" sz="2000" dirty="0"/>
                  <a:t> undefined</a:t>
                </a:r>
              </a:p>
              <a:p>
                <a:pPr>
                  <a:spcBef>
                    <a:spcPts val="600"/>
                  </a:spcBef>
                </a:pPr>
                <a14:m>
                  <m:oMath xmlns:m="http://schemas.openxmlformats.org/officeDocument/2006/math">
                    <m:r>
                      <a:rPr lang="en-AU" sz="2000" b="1" i="0" smtClean="0">
                        <a:latin typeface="Cambria Math" panose="02040503050406030204" pitchFamily="18" charset="0"/>
                      </a:rPr>
                      <m:t>𝐏</m:t>
                    </m:r>
                    <m:r>
                      <a:rPr lang="en-AU" sz="2000" b="0" i="1" smtClean="0">
                        <a:latin typeface="Cambria Math" panose="02040503050406030204" pitchFamily="18" charset="0"/>
                      </a:rPr>
                      <m:t>+</m:t>
                    </m:r>
                    <m:r>
                      <a:rPr lang="en-AU" sz="2000" b="0" i="1" smtClean="0">
                        <a:latin typeface="Cambria Math" panose="02040503050406030204" pitchFamily="18" charset="0"/>
                      </a:rPr>
                      <m:t>𝐽</m:t>
                    </m:r>
                    <m:r>
                      <a:rPr lang="en-AU" sz="2000" b="0" i="1" smtClean="0">
                        <a:latin typeface="Cambria Math" panose="02040503050406030204" pitchFamily="18" charset="0"/>
                      </a:rPr>
                      <m:t>/</m:t>
                    </m:r>
                    <m:r>
                      <a:rPr lang="en-AU" sz="2000" b="0" i="1" smtClean="0">
                        <a:latin typeface="Cambria Math" panose="02040503050406030204" pitchFamily="18" charset="0"/>
                      </a:rPr>
                      <m:t>𝜓</m:t>
                    </m:r>
                  </m:oMath>
                </a14:m>
                <a:r>
                  <a:rPr lang="en-AU" sz="2000" dirty="0"/>
                  <a:t> </a:t>
                </a:r>
                <a14:m>
                  <m:oMath xmlns:m="http://schemas.openxmlformats.org/officeDocument/2006/math">
                    <m:r>
                      <a:rPr lang="en-AU" sz="2000" i="1">
                        <a:latin typeface="Cambria Math" panose="02040503050406030204" pitchFamily="18" charset="0"/>
                      </a:rPr>
                      <m:t>𝑝</m:t>
                    </m:r>
                  </m:oMath>
                </a14:m>
                <a:r>
                  <a:rPr lang="en-AU" sz="2000" dirty="0"/>
                  <a:t> rescattering</a:t>
                </a:r>
              </a:p>
              <a:p>
                <a:pPr lvl="1"/>
                <a:r>
                  <a:rPr lang="en-AU" sz="2000" dirty="0"/>
                  <a:t>dashed </a:t>
                </a:r>
                <a:r>
                  <a:rPr lang="en-AU" sz="2000" dirty="0">
                    <a:solidFill>
                      <a:srgbClr val="008000"/>
                    </a:solidFill>
                  </a:rPr>
                  <a:t>green</a:t>
                </a:r>
                <a:r>
                  <a:rPr lang="en-AU" sz="2000" dirty="0"/>
                  <a:t> </a:t>
                </a:r>
              </a:p>
              <a:p>
                <a:pPr lvl="2"/>
                <a:r>
                  <a:rPr lang="en-AU" sz="2000" b="0" dirty="0"/>
                  <a:t>ZEUS+H1 </a:t>
                </a:r>
                <a14:m>
                  <m:oMath xmlns:m="http://schemas.openxmlformats.org/officeDocument/2006/math">
                    <m:sSubSup>
                      <m:sSubSupPr>
                        <m:ctrlPr>
                          <a:rPr lang="en-AU" sz="2000" b="0" i="1" smtClean="0">
                            <a:latin typeface="Cambria Math" panose="02040503050406030204" pitchFamily="18" charset="0"/>
                          </a:rPr>
                        </m:ctrlPr>
                      </m:sSubSupPr>
                      <m:e>
                        <m:r>
                          <a:rPr lang="en-AU" sz="2000" b="0" i="1" smtClean="0">
                            <a:latin typeface="Cambria Math" panose="02040503050406030204" pitchFamily="18" charset="0"/>
                          </a:rPr>
                          <m:t>𝜒</m:t>
                        </m:r>
                      </m:e>
                      <m:sub>
                        <m:r>
                          <m:rPr>
                            <m:sty m:val="p"/>
                          </m:rPr>
                          <a:rPr lang="en-AU" sz="2000" b="0" i="0" smtClean="0">
                            <a:latin typeface="Cambria Math" panose="02040503050406030204" pitchFamily="18" charset="0"/>
                          </a:rPr>
                          <m:t>dof</m:t>
                        </m:r>
                      </m:sub>
                      <m:sup>
                        <m:r>
                          <a:rPr lang="en-AU" sz="2000" b="0" i="1" smtClean="0">
                            <a:latin typeface="Cambria Math" panose="02040503050406030204" pitchFamily="18" charset="0"/>
                          </a:rPr>
                          <m:t>2</m:t>
                        </m:r>
                      </m:sup>
                    </m:sSubSup>
                    <m:r>
                      <a:rPr lang="en-AU" sz="2000" b="0" i="1" smtClean="0">
                        <a:latin typeface="Cambria Math" panose="02040503050406030204" pitchFamily="18" charset="0"/>
                      </a:rPr>
                      <m:t>=2.1</m:t>
                    </m:r>
                  </m:oMath>
                </a14:m>
                <a:endParaRPr lang="en-AU" sz="2000" dirty="0"/>
              </a:p>
              <a:p>
                <a:pPr lvl="2"/>
                <a:r>
                  <a:rPr lang="en-AU" sz="2000" b="0" dirty="0"/>
                  <a:t>H1 </a:t>
                </a:r>
                <a14:m>
                  <m:oMath xmlns:m="http://schemas.openxmlformats.org/officeDocument/2006/math">
                    <m:sSubSup>
                      <m:sSubSupPr>
                        <m:ctrlPr>
                          <a:rPr lang="en-AU" sz="2000" b="0" i="1" smtClean="0">
                            <a:latin typeface="Cambria Math" panose="02040503050406030204" pitchFamily="18" charset="0"/>
                          </a:rPr>
                        </m:ctrlPr>
                      </m:sSubSupPr>
                      <m:e>
                        <m:r>
                          <a:rPr lang="en-AU" sz="2000" b="0" i="1" smtClean="0">
                            <a:latin typeface="Cambria Math" panose="02040503050406030204" pitchFamily="18" charset="0"/>
                          </a:rPr>
                          <m:t>𝜒</m:t>
                        </m:r>
                      </m:e>
                      <m:sub>
                        <m:r>
                          <m:rPr>
                            <m:sty m:val="p"/>
                          </m:rPr>
                          <a:rPr lang="en-AU" sz="2000" b="0" i="0" smtClean="0">
                            <a:latin typeface="Cambria Math" panose="02040503050406030204" pitchFamily="18" charset="0"/>
                          </a:rPr>
                          <m:t>dof</m:t>
                        </m:r>
                      </m:sub>
                      <m:sup>
                        <m:r>
                          <a:rPr lang="en-AU" sz="2000" b="0" i="1" smtClean="0">
                            <a:latin typeface="Cambria Math" panose="02040503050406030204" pitchFamily="18" charset="0"/>
                          </a:rPr>
                          <m:t>2</m:t>
                        </m:r>
                      </m:sup>
                    </m:sSubSup>
                    <m:r>
                      <a:rPr lang="en-AU" sz="2000" b="0" i="1" smtClean="0">
                        <a:latin typeface="Cambria Math" panose="02040503050406030204" pitchFamily="18" charset="0"/>
                      </a:rPr>
                      <m:t>=1.6</m:t>
                    </m:r>
                  </m:oMath>
                </a14:m>
                <a:endParaRPr lang="en-AU" sz="2000" dirty="0"/>
              </a:p>
              <a:p>
                <a:pPr>
                  <a:spcBef>
                    <a:spcPts val="600"/>
                  </a:spcBef>
                </a:pPr>
                <a14:m>
                  <m:oMath xmlns:m="http://schemas.openxmlformats.org/officeDocument/2006/math">
                    <m:r>
                      <a:rPr lang="en-AU" sz="2000" b="1" i="0" smtClean="0">
                        <a:latin typeface="Cambria Math" panose="02040503050406030204" pitchFamily="18" charset="0"/>
                      </a:rPr>
                      <m:t>𝐏</m:t>
                    </m:r>
                    <m:r>
                      <a:rPr lang="en-AU" sz="2000" b="0" i="1" smtClean="0">
                        <a:latin typeface="Cambria Math" panose="02040503050406030204" pitchFamily="18" charset="0"/>
                      </a:rPr>
                      <m:t>+</m:t>
                    </m:r>
                    <m:r>
                      <m:rPr>
                        <m:sty m:val="p"/>
                      </m:rPr>
                      <a:rPr lang="en-AU" sz="2000" b="0" i="0" smtClean="0">
                        <a:latin typeface="Cambria Math" panose="02040503050406030204" pitchFamily="18" charset="0"/>
                      </a:rPr>
                      <m:t>quark</m:t>
                    </m:r>
                    <m:r>
                      <a:rPr lang="en-AU" sz="2000" b="0" i="0" smtClean="0">
                        <a:latin typeface="Cambria Math" panose="02040503050406030204" pitchFamily="18" charset="0"/>
                      </a:rPr>
                      <m:t> </m:t>
                    </m:r>
                    <m:r>
                      <m:rPr>
                        <m:sty m:val="p"/>
                      </m:rPr>
                      <a:rPr lang="en-AU" sz="2000" b="0" i="0" smtClean="0">
                        <a:latin typeface="Cambria Math" panose="02040503050406030204" pitchFamily="18" charset="0"/>
                      </a:rPr>
                      <m:t>loop</m:t>
                    </m:r>
                  </m:oMath>
                </a14:m>
                <a:endParaRPr lang="en-AU" sz="2000" dirty="0"/>
              </a:p>
              <a:p>
                <a:pPr lvl="1"/>
                <a:r>
                  <a:rPr lang="en-AU" sz="2000" dirty="0"/>
                  <a:t>solid </a:t>
                </a:r>
                <a:r>
                  <a:rPr lang="en-AU" sz="2000" dirty="0">
                    <a:solidFill>
                      <a:schemeClr val="accent1">
                        <a:lumMod val="75000"/>
                      </a:schemeClr>
                    </a:solidFill>
                  </a:rPr>
                  <a:t>purple</a:t>
                </a:r>
                <a:r>
                  <a:rPr lang="en-AU" sz="2000" dirty="0"/>
                  <a:t> </a:t>
                </a:r>
              </a:p>
              <a:p>
                <a:pPr lvl="2"/>
                <a:r>
                  <a:rPr lang="en-AU" sz="2000" dirty="0"/>
                  <a:t>ZEUS +H1 </a:t>
                </a:r>
                <a14:m>
                  <m:oMath xmlns:m="http://schemas.openxmlformats.org/officeDocument/2006/math">
                    <m:sSubSup>
                      <m:sSubSupPr>
                        <m:ctrlPr>
                          <a:rPr lang="en-AU" sz="2000" i="1">
                            <a:latin typeface="Cambria Math" panose="02040503050406030204" pitchFamily="18" charset="0"/>
                          </a:rPr>
                        </m:ctrlPr>
                      </m:sSubSupPr>
                      <m:e>
                        <m:r>
                          <a:rPr lang="en-AU" sz="2000" i="1">
                            <a:latin typeface="Cambria Math" panose="02040503050406030204" pitchFamily="18" charset="0"/>
                          </a:rPr>
                          <m:t>𝜒</m:t>
                        </m:r>
                      </m:e>
                      <m:sub>
                        <m:r>
                          <m:rPr>
                            <m:sty m:val="p"/>
                          </m:rPr>
                          <a:rPr lang="en-AU" sz="2000">
                            <a:latin typeface="Cambria Math" panose="02040503050406030204" pitchFamily="18" charset="0"/>
                          </a:rPr>
                          <m:t>dof</m:t>
                        </m:r>
                      </m:sub>
                      <m:sup>
                        <m:r>
                          <a:rPr lang="en-AU" sz="2000" i="1">
                            <a:latin typeface="Cambria Math" panose="02040503050406030204" pitchFamily="18" charset="0"/>
                          </a:rPr>
                          <m:t>2</m:t>
                        </m:r>
                      </m:sup>
                    </m:sSubSup>
                    <m:r>
                      <a:rPr lang="en-AU" sz="2000" i="1">
                        <a:latin typeface="Cambria Math" panose="02040503050406030204" pitchFamily="18" charset="0"/>
                      </a:rPr>
                      <m:t>=</m:t>
                    </m:r>
                    <m:r>
                      <a:rPr lang="en-AU" sz="2000" b="0" i="1" smtClean="0">
                        <a:latin typeface="Cambria Math" panose="02040503050406030204" pitchFamily="18" charset="0"/>
                      </a:rPr>
                      <m:t>3.5</m:t>
                    </m:r>
                  </m:oMath>
                </a14:m>
                <a:endParaRPr lang="en-AU" sz="2000" dirty="0"/>
              </a:p>
              <a:p>
                <a:pPr lvl="2"/>
                <a:r>
                  <a:rPr lang="en-AU" sz="2000" dirty="0"/>
                  <a:t>H1 </a:t>
                </a:r>
                <a14:m>
                  <m:oMath xmlns:m="http://schemas.openxmlformats.org/officeDocument/2006/math">
                    <m:sSubSup>
                      <m:sSubSupPr>
                        <m:ctrlPr>
                          <a:rPr lang="en-AU" sz="2000" i="1">
                            <a:latin typeface="Cambria Math" panose="02040503050406030204" pitchFamily="18" charset="0"/>
                          </a:rPr>
                        </m:ctrlPr>
                      </m:sSubSupPr>
                      <m:e>
                        <m:r>
                          <a:rPr lang="en-AU" sz="2000" i="1">
                            <a:latin typeface="Cambria Math" panose="02040503050406030204" pitchFamily="18" charset="0"/>
                          </a:rPr>
                          <m:t>𝜒</m:t>
                        </m:r>
                      </m:e>
                      <m:sub>
                        <m:r>
                          <m:rPr>
                            <m:sty m:val="p"/>
                          </m:rPr>
                          <a:rPr lang="en-AU" sz="2000">
                            <a:latin typeface="Cambria Math" panose="02040503050406030204" pitchFamily="18" charset="0"/>
                          </a:rPr>
                          <m:t>dof</m:t>
                        </m:r>
                      </m:sub>
                      <m:sup>
                        <m:r>
                          <a:rPr lang="en-AU" sz="2000" i="1">
                            <a:latin typeface="Cambria Math" panose="02040503050406030204" pitchFamily="18" charset="0"/>
                          </a:rPr>
                          <m:t>2</m:t>
                        </m:r>
                      </m:sup>
                    </m:sSubSup>
                    <m:r>
                      <a:rPr lang="en-AU" sz="2000" i="1">
                        <a:latin typeface="Cambria Math" panose="02040503050406030204" pitchFamily="18" charset="0"/>
                      </a:rPr>
                      <m:t>=</m:t>
                    </m:r>
                    <m:r>
                      <a:rPr lang="en-AU" sz="2000" b="0" i="1" smtClean="0">
                        <a:latin typeface="Cambria Math" panose="02040503050406030204" pitchFamily="18" charset="0"/>
                      </a:rPr>
                      <m:t>1.0</m:t>
                    </m:r>
                  </m:oMath>
                </a14:m>
                <a:endParaRPr lang="en-AU" sz="2000" dirty="0"/>
              </a:p>
              <a:p>
                <a:endParaRPr lang="en-AU" sz="2400" dirty="0"/>
              </a:p>
            </p:txBody>
          </p:sp>
        </mc:Choice>
        <mc:Fallback xmlns="">
          <p:sp>
            <p:nvSpPr>
              <p:cNvPr id="9" name="Content Placeholder 2">
                <a:extLst>
                  <a:ext uri="{FF2B5EF4-FFF2-40B4-BE49-F238E27FC236}">
                    <a16:creationId xmlns:a16="http://schemas.microsoft.com/office/drawing/2014/main" id="{1AEF1562-32DD-CB91-9AA1-DC4D3C84BF39}"/>
                  </a:ext>
                </a:extLst>
              </p:cNvPr>
              <p:cNvSpPr>
                <a:spLocks noGrp="1" noRot="1" noChangeAspect="1" noMove="1" noResize="1" noEditPoints="1" noAdjustHandles="1" noChangeArrowheads="1" noChangeShapeType="1" noTextEdit="1"/>
              </p:cNvSpPr>
              <p:nvPr>
                <p:ph idx="1"/>
              </p:nvPr>
            </p:nvSpPr>
            <p:spPr>
              <a:xfrm>
                <a:off x="458864" y="1282330"/>
                <a:ext cx="4157132" cy="4525963"/>
              </a:xfrm>
              <a:blipFill>
                <a:blip r:embed="rId4"/>
                <a:stretch>
                  <a:fillRect l="-1320" t="-67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0E2E249-DD8F-C433-E3D0-EDE1815BB449}"/>
                  </a:ext>
                </a:extLst>
              </p:cNvPr>
              <p:cNvSpPr txBox="1"/>
              <p:nvPr/>
            </p:nvSpPr>
            <p:spPr>
              <a:xfrm>
                <a:off x="7924800" y="685800"/>
                <a:ext cx="3394520" cy="923330"/>
              </a:xfrm>
              <a:prstGeom prst="rect">
                <a:avLst/>
              </a:prstGeom>
              <a:noFill/>
            </p:spPr>
            <p:txBody>
              <a:bodyPr wrap="square" rtlCol="0">
                <a:spAutoFit/>
              </a:bodyPr>
              <a:lstStyle/>
              <a:p>
                <a:r>
                  <a:rPr lang="en-AU" dirty="0">
                    <a:solidFill>
                      <a:srgbClr val="C00000"/>
                    </a:solidFill>
                  </a:rPr>
                  <a:t>Reported ZEUS uncertainty in W is large, but uncertainty in </a:t>
                </a:r>
                <a14:m>
                  <m:oMath xmlns:m="http://schemas.openxmlformats.org/officeDocument/2006/math">
                    <m:r>
                      <a:rPr lang="en-AU" b="0" i="1" smtClean="0">
                        <a:solidFill>
                          <a:srgbClr val="C00000"/>
                        </a:solidFill>
                        <a:latin typeface="Cambria Math" panose="02040503050406030204" pitchFamily="18" charset="0"/>
                      </a:rPr>
                      <m:t>𝜎</m:t>
                    </m:r>
                  </m:oMath>
                </a14:m>
                <a:r>
                  <a:rPr lang="en-AU" dirty="0">
                    <a:solidFill>
                      <a:srgbClr val="C00000"/>
                    </a:solidFill>
                  </a:rPr>
                  <a:t> is small</a:t>
                </a:r>
              </a:p>
              <a:p>
                <a:r>
                  <a:rPr lang="en-AU" dirty="0">
                    <a:solidFill>
                      <a:srgbClr val="C00000"/>
                    </a:solidFill>
                  </a:rPr>
                  <a:t>Distorts </a:t>
                </a:r>
                <a14:m>
                  <m:oMath xmlns:m="http://schemas.openxmlformats.org/officeDocument/2006/math">
                    <m:sSup>
                      <m:sSupPr>
                        <m:ctrlPr>
                          <a:rPr lang="en-AU" b="0" i="1" smtClean="0">
                            <a:solidFill>
                              <a:srgbClr val="C00000"/>
                            </a:solidFill>
                            <a:latin typeface="Cambria Math" panose="02040503050406030204" pitchFamily="18" charset="0"/>
                          </a:rPr>
                        </m:ctrlPr>
                      </m:sSupPr>
                      <m:e>
                        <m:r>
                          <a:rPr lang="en-AU" b="0" i="1" smtClean="0">
                            <a:solidFill>
                              <a:srgbClr val="C00000"/>
                            </a:solidFill>
                            <a:latin typeface="Cambria Math" panose="02040503050406030204" pitchFamily="18" charset="0"/>
                          </a:rPr>
                          <m:t>𝜒</m:t>
                        </m:r>
                      </m:e>
                      <m:sup>
                        <m:r>
                          <a:rPr lang="en-AU" b="0" i="1" smtClean="0">
                            <a:solidFill>
                              <a:srgbClr val="C00000"/>
                            </a:solidFill>
                            <a:latin typeface="Cambria Math" panose="02040503050406030204" pitchFamily="18" charset="0"/>
                          </a:rPr>
                          <m:t>2</m:t>
                        </m:r>
                      </m:sup>
                    </m:sSup>
                  </m:oMath>
                </a14:m>
                <a:endParaRPr lang="en-AU" dirty="0">
                  <a:solidFill>
                    <a:srgbClr val="C00000"/>
                  </a:solidFill>
                </a:endParaRPr>
              </a:p>
            </p:txBody>
          </p:sp>
        </mc:Choice>
        <mc:Fallback xmlns="">
          <p:sp>
            <p:nvSpPr>
              <p:cNvPr id="7" name="TextBox 6">
                <a:extLst>
                  <a:ext uri="{FF2B5EF4-FFF2-40B4-BE49-F238E27FC236}">
                    <a16:creationId xmlns:a16="http://schemas.microsoft.com/office/drawing/2014/main" id="{D0E2E249-DD8F-C433-E3D0-EDE1815BB449}"/>
                  </a:ext>
                </a:extLst>
              </p:cNvPr>
              <p:cNvSpPr txBox="1">
                <a:spLocks noRot="1" noChangeAspect="1" noMove="1" noResize="1" noEditPoints="1" noAdjustHandles="1" noChangeArrowheads="1" noChangeShapeType="1" noTextEdit="1"/>
              </p:cNvSpPr>
              <p:nvPr/>
            </p:nvSpPr>
            <p:spPr>
              <a:xfrm>
                <a:off x="7924800" y="685800"/>
                <a:ext cx="3394520" cy="923330"/>
              </a:xfrm>
              <a:prstGeom prst="rect">
                <a:avLst/>
              </a:prstGeom>
              <a:blipFill>
                <a:blip r:embed="rId5"/>
                <a:stretch>
                  <a:fillRect l="-1436" t="-3974" r="-2334" b="-9272"/>
                </a:stretch>
              </a:blipFill>
            </p:spPr>
            <p:txBody>
              <a:bodyPr/>
              <a:lstStyle/>
              <a:p>
                <a:r>
                  <a:rPr lang="en-AU">
                    <a:noFill/>
                  </a:rPr>
                  <a:t> </a:t>
                </a:r>
              </a:p>
            </p:txBody>
          </p:sp>
        </mc:Fallback>
      </mc:AlternateContent>
    </p:spTree>
    <p:extLst>
      <p:ext uri="{BB962C8B-B14F-4D97-AF65-F5344CB8AC3E}">
        <p14:creationId xmlns:p14="http://schemas.microsoft.com/office/powerpoint/2010/main" val="3788512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3795061-8687-1F85-4F0B-E6232EA1F095}"/>
                  </a:ext>
                </a:extLst>
              </p:cNvPr>
              <p:cNvSpPr>
                <a:spLocks noGrp="1"/>
              </p:cNvSpPr>
              <p:nvPr>
                <p:ph type="title"/>
              </p:nvPr>
            </p:nvSpPr>
            <p:spPr>
              <a:xfrm>
                <a:off x="609600" y="152400"/>
                <a:ext cx="10972800" cy="1143000"/>
              </a:xfrm>
            </p:spPr>
            <p:txBody>
              <a:bodyPr/>
              <a:lstStyle/>
              <a:p>
                <a:pPr algn="r"/>
                <a14:m>
                  <m:oMath xmlns:m="http://schemas.openxmlformats.org/officeDocument/2006/math">
                    <m:r>
                      <a:rPr lang="en-AU" sz="3200" b="1" i="1" smtClean="0">
                        <a:latin typeface="Cambria Math" panose="02040503050406030204" pitchFamily="18" charset="0"/>
                      </a:rPr>
                      <m:t>𝑱</m:t>
                    </m:r>
                    <m:r>
                      <a:rPr lang="en-AU" sz="3200" b="1" i="1" smtClean="0">
                        <a:latin typeface="Cambria Math" panose="02040503050406030204" pitchFamily="18" charset="0"/>
                      </a:rPr>
                      <m:t>/</m:t>
                    </m:r>
                    <m:r>
                      <a:rPr lang="en-AU" sz="3200" b="1" i="1" smtClean="0">
                        <a:latin typeface="Cambria Math" panose="02040503050406030204" pitchFamily="18" charset="0"/>
                      </a:rPr>
                      <m:t>𝝍</m:t>
                    </m:r>
                  </m:oMath>
                </a14:m>
                <a:r>
                  <a:rPr lang="en-AU" sz="3200" dirty="0"/>
                  <a:t> photoproduction:</a:t>
                </a:r>
                <a:br>
                  <a:rPr lang="en-AU" sz="3200" dirty="0"/>
                </a:br>
                <a:r>
                  <a:rPr lang="en-AU" sz="3200" dirty="0"/>
                  <a:t>   from threshold to very high energies</a:t>
                </a:r>
                <a:endParaRPr lang="en-AU" sz="2800" dirty="0"/>
              </a:p>
            </p:txBody>
          </p:sp>
        </mc:Choice>
        <mc:Fallback xmlns="">
          <p:sp>
            <p:nvSpPr>
              <p:cNvPr id="2" name="Title 1">
                <a:extLst>
                  <a:ext uri="{FF2B5EF4-FFF2-40B4-BE49-F238E27FC236}">
                    <a16:creationId xmlns:a16="http://schemas.microsoft.com/office/drawing/2014/main" id="{13795061-8687-1F85-4F0B-E6232EA1F095}"/>
                  </a:ext>
                </a:extLst>
              </p:cNvPr>
              <p:cNvSpPr>
                <a:spLocks noGrp="1" noRot="1" noChangeAspect="1" noMove="1" noResize="1" noEditPoints="1" noAdjustHandles="1" noChangeArrowheads="1" noChangeShapeType="1" noTextEdit="1"/>
              </p:cNvSpPr>
              <p:nvPr>
                <p:ph type="title"/>
              </p:nvPr>
            </p:nvSpPr>
            <p:spPr>
              <a:xfrm>
                <a:off x="609600" y="152400"/>
                <a:ext cx="10972800" cy="1143000"/>
              </a:xfrm>
              <a:blipFill>
                <a:blip r:embed="rId2"/>
                <a:stretch>
                  <a:fillRect t="-6915" r="-1389" b="-10638"/>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70E3D99-BB67-0E12-3940-A36EA9747849}"/>
                  </a:ext>
                </a:extLst>
              </p:cNvPr>
              <p:cNvSpPr>
                <a:spLocks noGrp="1"/>
              </p:cNvSpPr>
              <p:nvPr>
                <p:ph idx="1"/>
              </p:nvPr>
            </p:nvSpPr>
            <p:spPr>
              <a:xfrm>
                <a:off x="609600" y="1084262"/>
                <a:ext cx="7696200" cy="4935538"/>
              </a:xfrm>
            </p:spPr>
            <p:txBody>
              <a:bodyPr/>
              <a:lstStyle/>
              <a:p>
                <a:r>
                  <a:rPr lang="en-US" dirty="0"/>
                  <a:t>Two reaction models provide viable unification</a:t>
                </a:r>
              </a:p>
              <a:p>
                <a:pPr lvl="1"/>
                <a:r>
                  <a:rPr lang="en-US" sz="2200" dirty="0"/>
                  <a:t>differential and total cross-section data</a:t>
                </a:r>
              </a:p>
              <a:p>
                <a:r>
                  <a:rPr lang="en-US" dirty="0"/>
                  <a:t>GPD model does NOT</a:t>
                </a:r>
              </a:p>
              <a:p>
                <a:pPr lvl="1"/>
                <a:r>
                  <a:rPr lang="en-US" sz="2200" dirty="0"/>
                  <a:t>Premature to connect γ + p → J/ψ + p photoproduction data with anything derived from/connected with GPDs</a:t>
                </a:r>
              </a:p>
              <a:p>
                <a:pPr lvl="1"/>
                <a:r>
                  <a:rPr lang="en-US" sz="2200" dirty="0"/>
                  <a:t>Theory predicts that proton mass radius &lt; proton charge radius – see </a:t>
                </a:r>
                <a:r>
                  <a:rPr lang="en-AU" sz="2000" b="0" i="1" dirty="0">
                    <a:solidFill>
                      <a:srgbClr val="212121"/>
                    </a:solidFill>
                    <a:effectLst/>
                  </a:rPr>
                  <a:t>Empirical Determination of the Pion Mass Distribution</a:t>
                </a:r>
                <a:r>
                  <a:rPr lang="en-AU" sz="2000" b="0" i="0" dirty="0">
                    <a:solidFill>
                      <a:srgbClr val="212121"/>
                    </a:solidFill>
                    <a:effectLst/>
                  </a:rPr>
                  <a:t>, </a:t>
                </a:r>
                <a:r>
                  <a:rPr lang="en-AU" sz="1800" b="0" i="0" dirty="0">
                    <a:solidFill>
                      <a:srgbClr val="212121"/>
                    </a:solidFill>
                    <a:effectLst/>
                  </a:rPr>
                  <a:t>Y-Z. Xu (</a:t>
                </a:r>
                <a:r>
                  <a:rPr lang="ja-JP" altLang="en-US" sz="1800" b="0" i="0" dirty="0">
                    <a:solidFill>
                      <a:srgbClr val="212121"/>
                    </a:solidFill>
                    <a:effectLst/>
                  </a:rPr>
                  <a:t>徐胤禛</a:t>
                </a:r>
                <a:r>
                  <a:rPr lang="en-US" altLang="ja-JP" sz="1800" b="0" i="0" dirty="0">
                    <a:solidFill>
                      <a:srgbClr val="212121"/>
                    </a:solidFill>
                    <a:effectLst/>
                  </a:rPr>
                  <a:t>) </a:t>
                </a:r>
                <a:r>
                  <a:rPr lang="en-US" altLang="ja-JP" sz="1800" b="0" i="1" dirty="0">
                    <a:solidFill>
                      <a:srgbClr val="212121"/>
                    </a:solidFill>
                    <a:effectLst/>
                  </a:rPr>
                  <a:t>et al</a:t>
                </a:r>
                <a:r>
                  <a:rPr lang="en-US" altLang="ja-JP" sz="1800" b="0" i="0" dirty="0">
                    <a:solidFill>
                      <a:srgbClr val="212121"/>
                    </a:solidFill>
                    <a:effectLst/>
                  </a:rPr>
                  <a:t>.,</a:t>
                </a:r>
                <a:r>
                  <a:rPr lang="en-AU" sz="1800" b="0" i="0" dirty="0">
                    <a:solidFill>
                      <a:srgbClr val="212121"/>
                    </a:solidFill>
                    <a:effectLst/>
                  </a:rPr>
                  <a:t> </a:t>
                </a:r>
                <a:r>
                  <a:rPr lang="en-AU" sz="1800" b="0" i="0" u="sng" strike="noStrike" dirty="0">
                    <a:effectLst/>
                    <a:hlinkClick r:id="rId3"/>
                  </a:rPr>
                  <a:t>NJU-INP 070/23</a:t>
                </a:r>
                <a:r>
                  <a:rPr lang="en-AU" sz="1800" b="0" i="0" dirty="0">
                    <a:solidFill>
                      <a:srgbClr val="212121"/>
                    </a:solidFill>
                    <a:effectLst/>
                  </a:rPr>
                  <a:t>, </a:t>
                </a:r>
                <a:r>
                  <a:rPr lang="en-AU" sz="1800" b="0" i="0" u="sng" strike="noStrike" dirty="0">
                    <a:effectLst/>
                    <a:hlinkClick r:id="rId4"/>
                  </a:rPr>
                  <a:t>e-Print: 2302.07361 [hep-</a:t>
                </a:r>
                <a:r>
                  <a:rPr lang="en-AU" sz="1800" b="0" i="0" u="sng" strike="noStrike" dirty="0" err="1">
                    <a:effectLst/>
                    <a:hlinkClick r:id="rId4"/>
                  </a:rPr>
                  <a:t>ph</a:t>
                </a:r>
                <a:r>
                  <a:rPr lang="en-AU" sz="1800" b="0" i="0" u="sng" strike="noStrike" dirty="0">
                    <a:effectLst/>
                    <a:hlinkClick r:id="rId4"/>
                  </a:rPr>
                  <a:t>]</a:t>
                </a:r>
                <a:r>
                  <a:rPr lang="en-AU" sz="1800" b="0" i="0" dirty="0">
                    <a:solidFill>
                      <a:srgbClr val="212121"/>
                    </a:solidFill>
                    <a:effectLst/>
                  </a:rPr>
                  <a:t>, </a:t>
                </a:r>
                <a:r>
                  <a:rPr lang="en-AU" sz="1800" b="0" i="0" u="sng" strike="noStrike" dirty="0">
                    <a:effectLst/>
                    <a:hlinkClick r:id="rId5"/>
                  </a:rPr>
                  <a:t>Chin. Phys. Lett. </a:t>
                </a:r>
                <a:r>
                  <a:rPr lang="en-AU" sz="1800" b="0" i="1" u="sng" strike="noStrike" dirty="0">
                    <a:effectLst/>
                    <a:hlinkClick r:id="rId5"/>
                  </a:rPr>
                  <a:t>Express</a:t>
                </a:r>
                <a:r>
                  <a:rPr lang="en-AU" sz="1800" b="0" i="0" u="sng" strike="noStrike" dirty="0">
                    <a:effectLst/>
                    <a:hlinkClick r:id="rId5"/>
                  </a:rPr>
                  <a:t> </a:t>
                </a:r>
                <a:r>
                  <a:rPr lang="en-AU" sz="1800" b="1" i="0" u="sng" strike="noStrike" dirty="0">
                    <a:effectLst/>
                    <a:hlinkClick r:id="rId5"/>
                  </a:rPr>
                  <a:t>40</a:t>
                </a:r>
                <a:r>
                  <a:rPr lang="en-AU" sz="1800" b="0" i="0" u="sng" strike="noStrike" dirty="0">
                    <a:effectLst/>
                    <a:hlinkClick r:id="rId5"/>
                  </a:rPr>
                  <a:t> (2023) 041201/1-7</a:t>
                </a:r>
                <a:r>
                  <a:rPr lang="en-AU" sz="1800" b="0" i="0" dirty="0">
                    <a:solidFill>
                      <a:srgbClr val="212121"/>
                    </a:solidFill>
                    <a:effectLst/>
                  </a:rPr>
                  <a:t>.</a:t>
                </a:r>
                <a:endParaRPr lang="en-US" sz="2200" dirty="0"/>
              </a:p>
              <a:p>
                <a:pPr>
                  <a:spcBef>
                    <a:spcPts val="1200"/>
                  </a:spcBef>
                </a:pPr>
                <a:r>
                  <a:rPr lang="en-US" dirty="0"/>
                  <a:t>Best description of data is provided by CSM reaction model</a:t>
                </a:r>
              </a:p>
              <a:p>
                <a:pPr lvl="1"/>
                <a14:m>
                  <m:oMath xmlns:m="http://schemas.openxmlformats.org/officeDocument/2006/math">
                    <m:r>
                      <a:rPr lang="en-AU" sz="2200" b="0" i="1" smtClean="0">
                        <a:latin typeface="Cambria Math" panose="02040503050406030204" pitchFamily="18" charset="0"/>
                      </a:rPr>
                      <m:t>(</m:t>
                    </m:r>
                    <m:r>
                      <a:rPr lang="en-AU" sz="2200" b="0" i="1" smtClean="0">
                        <a:latin typeface="Cambria Math" panose="02040503050406030204" pitchFamily="18" charset="0"/>
                      </a:rPr>
                      <m:t>𝑊</m:t>
                    </m:r>
                    <m:r>
                      <a:rPr lang="en-AU" sz="2200" b="0" i="1" smtClean="0">
                        <a:latin typeface="Cambria Math" panose="02040503050406030204" pitchFamily="18" charset="0"/>
                      </a:rPr>
                      <m:t>,</m:t>
                    </m:r>
                    <m:r>
                      <a:rPr lang="en-AU" sz="2200" b="0" i="1" smtClean="0">
                        <a:latin typeface="Cambria Math" panose="02040503050406030204" pitchFamily="18" charset="0"/>
                      </a:rPr>
                      <m:t>𝑡</m:t>
                    </m:r>
                    <m:r>
                      <a:rPr lang="en-AU" sz="2200" b="0" i="1" smtClean="0">
                        <a:latin typeface="Cambria Math" panose="02040503050406030204" pitchFamily="18" charset="0"/>
                      </a:rPr>
                      <m:t>)</m:t>
                    </m:r>
                  </m:oMath>
                </a14:m>
                <a:r>
                  <a:rPr lang="en-US" sz="2200" dirty="0"/>
                  <a:t> dependence of quark loop is important to differential cross-section near threshold</a:t>
                </a:r>
              </a:p>
              <a:p>
                <a:pPr lvl="2"/>
                <a:r>
                  <a:rPr lang="en-US" sz="2200" dirty="0">
                    <a:ln w="0"/>
                    <a:solidFill>
                      <a:srgbClr val="FF0000"/>
                    </a:solidFill>
                    <a:effectLst>
                      <a:outerShdw blurRad="38100" dist="25400" dir="5400000" algn="ctr" rotWithShape="0">
                        <a:srgbClr val="6E747A">
                          <a:alpha val="43000"/>
                        </a:srgbClr>
                      </a:outerShdw>
                    </a:effectLst>
                  </a:rPr>
                  <a:t>Quark structure of </a:t>
                </a:r>
                <a14:m>
                  <m:oMath xmlns:m="http://schemas.openxmlformats.org/officeDocument/2006/math">
                    <m:r>
                      <a:rPr lang="en-AU" sz="22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𝐽</m:t>
                    </m:r>
                    <m:r>
                      <a:rPr lang="en-AU" sz="22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m:t>
                    </m:r>
                    <m:r>
                      <a:rPr lang="en-AU" sz="2200" i="1" smtClean="0">
                        <a:ln w="0"/>
                        <a:solidFill>
                          <a:srgbClr val="FF0000"/>
                        </a:solidFill>
                        <a:effectLst>
                          <a:outerShdw blurRad="38100" dist="25400" dir="5400000" algn="ctr" rotWithShape="0">
                            <a:srgbClr val="6E747A">
                              <a:alpha val="43000"/>
                            </a:srgbClr>
                          </a:outerShdw>
                        </a:effectLst>
                        <a:latin typeface="Cambria Math" panose="02040503050406030204" pitchFamily="18" charset="0"/>
                      </a:rPr>
                      <m:t>𝜓</m:t>
                    </m:r>
                  </m:oMath>
                </a14:m>
                <a:r>
                  <a:rPr lang="en-US" sz="2200" dirty="0">
                    <a:ln w="0"/>
                    <a:solidFill>
                      <a:srgbClr val="FF0000"/>
                    </a:solidFill>
                    <a:effectLst>
                      <a:outerShdw blurRad="38100" dist="25400" dir="5400000" algn="ctr" rotWithShape="0">
                        <a:srgbClr val="6E747A">
                          <a:alpha val="43000"/>
                        </a:srgbClr>
                      </a:outerShdw>
                    </a:effectLst>
                  </a:rPr>
                  <a:t> controls reaction</a:t>
                </a:r>
              </a:p>
              <a:p>
                <a:pPr lvl="2"/>
                <a:r>
                  <a:rPr lang="en-US" sz="2200" dirty="0">
                    <a:ln w="0"/>
                    <a:solidFill>
                      <a:srgbClr val="FF0000"/>
                    </a:solidFill>
                    <a:effectLst>
                      <a:outerShdw blurRad="38100" dist="25400" dir="5400000" algn="ctr" rotWithShape="0">
                        <a:srgbClr val="6E747A">
                          <a:alpha val="43000"/>
                        </a:srgbClr>
                      </a:outerShdw>
                    </a:effectLst>
                  </a:rPr>
                  <a:t>No sensitivity to glue in proton</a:t>
                </a:r>
              </a:p>
            </p:txBody>
          </p:sp>
        </mc:Choice>
        <mc:Fallback xmlns="">
          <p:sp>
            <p:nvSpPr>
              <p:cNvPr id="3" name="Content Placeholder 2">
                <a:extLst>
                  <a:ext uri="{FF2B5EF4-FFF2-40B4-BE49-F238E27FC236}">
                    <a16:creationId xmlns:a16="http://schemas.microsoft.com/office/drawing/2014/main" id="{370E3D99-BB67-0E12-3940-A36EA9747849}"/>
                  </a:ext>
                </a:extLst>
              </p:cNvPr>
              <p:cNvSpPr>
                <a:spLocks noGrp="1" noRot="1" noChangeAspect="1" noMove="1" noResize="1" noEditPoints="1" noAdjustHandles="1" noChangeArrowheads="1" noChangeShapeType="1" noTextEdit="1"/>
              </p:cNvSpPr>
              <p:nvPr>
                <p:ph idx="1"/>
              </p:nvPr>
            </p:nvSpPr>
            <p:spPr>
              <a:xfrm>
                <a:off x="609600" y="1084262"/>
                <a:ext cx="7696200" cy="4935538"/>
              </a:xfrm>
              <a:blipFill>
                <a:blip r:embed="rId6"/>
                <a:stretch>
                  <a:fillRect l="-871" t="-864" b="-10864"/>
                </a:stretch>
              </a:blipFill>
            </p:spPr>
            <p:txBody>
              <a:bodyPr/>
              <a:lstStyle/>
              <a:p>
                <a:r>
                  <a:rPr lang="en-AU">
                    <a:noFill/>
                  </a:rPr>
                  <a:t> </a:t>
                </a:r>
              </a:p>
            </p:txBody>
          </p:sp>
        </mc:Fallback>
      </mc:AlternateContent>
      <p:sp>
        <p:nvSpPr>
          <p:cNvPr id="4" name="Date Placeholder 3">
            <a:extLst>
              <a:ext uri="{FF2B5EF4-FFF2-40B4-BE49-F238E27FC236}">
                <a16:creationId xmlns:a16="http://schemas.microsoft.com/office/drawing/2014/main" id="{6C617234-7E35-31CE-5568-572CF95F1C2B}"/>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D477EED5-7BFF-2D62-0F39-9FD4516C4BEE}"/>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64D23600-F2AF-DB6C-5566-D56201BFC8AF}"/>
              </a:ext>
            </a:extLst>
          </p:cNvPr>
          <p:cNvSpPr>
            <a:spLocks noGrp="1"/>
          </p:cNvSpPr>
          <p:nvPr>
            <p:ph type="sldNum" sz="quarter" idx="12"/>
          </p:nvPr>
        </p:nvSpPr>
        <p:spPr/>
        <p:txBody>
          <a:bodyPr/>
          <a:lstStyle/>
          <a:p>
            <a:fld id="{87034D8C-3CB4-402A-BC46-2AB14C0FE90A}" type="slidenum">
              <a:rPr lang="en-US" smtClean="0"/>
              <a:pPr/>
              <a:t>51</a:t>
            </a:fld>
            <a:endParaRPr lang="en-US"/>
          </a:p>
        </p:txBody>
      </p:sp>
      <p:pic>
        <p:nvPicPr>
          <p:cNvPr id="7" name="Picture 6" descr="A diagram of a physical model&#10;&#10;Description automatically generated">
            <a:extLst>
              <a:ext uri="{FF2B5EF4-FFF2-40B4-BE49-F238E27FC236}">
                <a16:creationId xmlns:a16="http://schemas.microsoft.com/office/drawing/2014/main" id="{83D68328-47EB-4D66-A846-DA23B286F24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20592" y="2399803"/>
            <a:ext cx="3619500" cy="2058394"/>
          </a:xfrm>
          <a:prstGeom prst="rect">
            <a:avLst/>
          </a:prstGeom>
        </p:spPr>
      </p:pic>
    </p:spTree>
    <p:extLst>
      <p:ext uri="{BB962C8B-B14F-4D97-AF65-F5344CB8AC3E}">
        <p14:creationId xmlns:p14="http://schemas.microsoft.com/office/powerpoint/2010/main" val="2464611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arn(inVertical)">
                                      <p:cBhvr>
                                        <p:cTn id="10" dur="500"/>
                                        <p:tgtEl>
                                          <p:spTgt spid="3">
                                            <p:txEl>
                                              <p:pRg st="3" end="3"/>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arn(inVertical)">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wipe(down)">
                                      <p:cBhvr>
                                        <p:cTn id="18" dur="500"/>
                                        <p:tgtEl>
                                          <p:spTgt spid="3">
                                            <p:txEl>
                                              <p:pRg st="5" end="5"/>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wipe(down)">
                                      <p:cBhvr>
                                        <p:cTn id="21" dur="500"/>
                                        <p:tgtEl>
                                          <p:spTgt spid="3">
                                            <p:txEl>
                                              <p:pRg st="6" end="6"/>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7" dur="500"/>
                                        <p:tgtEl>
                                          <p:spTgt spid="3">
                                            <p:txEl>
                                              <p:pRg st="7" end="7"/>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3795061-8687-1F85-4F0B-E6232EA1F095}"/>
                  </a:ext>
                </a:extLst>
              </p:cNvPr>
              <p:cNvSpPr>
                <a:spLocks noGrp="1"/>
              </p:cNvSpPr>
              <p:nvPr>
                <p:ph type="title"/>
              </p:nvPr>
            </p:nvSpPr>
            <p:spPr/>
            <p:txBody>
              <a:bodyPr/>
              <a:lstStyle/>
              <a:p>
                <a14:m>
                  <m:oMath xmlns:m="http://schemas.openxmlformats.org/officeDocument/2006/math">
                    <m:r>
                      <a:rPr lang="en-AU" sz="3200" b="1" i="1" smtClean="0">
                        <a:latin typeface="Cambria Math" panose="02040503050406030204" pitchFamily="18" charset="0"/>
                      </a:rPr>
                      <m:t>𝑱</m:t>
                    </m:r>
                    <m:r>
                      <a:rPr lang="en-AU" sz="3200" b="1" i="1" smtClean="0">
                        <a:latin typeface="Cambria Math" panose="02040503050406030204" pitchFamily="18" charset="0"/>
                      </a:rPr>
                      <m:t>/</m:t>
                    </m:r>
                    <m:r>
                      <a:rPr lang="en-AU" sz="3200" b="1" i="1" smtClean="0">
                        <a:latin typeface="Cambria Math" panose="02040503050406030204" pitchFamily="18" charset="0"/>
                      </a:rPr>
                      <m:t>𝝍</m:t>
                    </m:r>
                  </m:oMath>
                </a14:m>
                <a:r>
                  <a:rPr lang="en-AU" sz="3200" dirty="0"/>
                  <a:t> photoproduction:</a:t>
                </a:r>
                <a:br>
                  <a:rPr lang="en-AU" sz="3200" dirty="0"/>
                </a:br>
                <a:r>
                  <a:rPr lang="en-AU" sz="3200" dirty="0"/>
                  <a:t>   from threshold to very high energies</a:t>
                </a:r>
                <a:endParaRPr lang="en-AU" sz="2800" dirty="0"/>
              </a:p>
            </p:txBody>
          </p:sp>
        </mc:Choice>
        <mc:Fallback xmlns="">
          <p:sp>
            <p:nvSpPr>
              <p:cNvPr id="2" name="Title 1">
                <a:extLst>
                  <a:ext uri="{FF2B5EF4-FFF2-40B4-BE49-F238E27FC236}">
                    <a16:creationId xmlns:a16="http://schemas.microsoft.com/office/drawing/2014/main" id="{13795061-8687-1F85-4F0B-E6232EA1F095}"/>
                  </a:ext>
                </a:extLst>
              </p:cNvPr>
              <p:cNvSpPr>
                <a:spLocks noGrp="1" noRot="1" noChangeAspect="1" noMove="1" noResize="1" noEditPoints="1" noAdjustHandles="1" noChangeArrowheads="1" noChangeShapeType="1" noTextEdit="1"/>
              </p:cNvSpPr>
              <p:nvPr>
                <p:ph type="title"/>
              </p:nvPr>
            </p:nvSpPr>
            <p:spPr>
              <a:blipFill>
                <a:blip r:embed="rId2"/>
                <a:stretch>
                  <a:fillRect t="-6952" b="-10695"/>
                </a:stretch>
              </a:blipFill>
            </p:spPr>
            <p:txBody>
              <a:bodyPr/>
              <a:lstStyle/>
              <a:p>
                <a:r>
                  <a:rPr lang="en-AU">
                    <a:noFill/>
                  </a:rPr>
                  <a:t> </a:t>
                </a:r>
              </a:p>
            </p:txBody>
          </p:sp>
        </mc:Fallback>
      </mc:AlternateContent>
      <p:sp>
        <p:nvSpPr>
          <p:cNvPr id="3" name="Content Placeholder 2">
            <a:extLst>
              <a:ext uri="{FF2B5EF4-FFF2-40B4-BE49-F238E27FC236}">
                <a16:creationId xmlns:a16="http://schemas.microsoft.com/office/drawing/2014/main" id="{370E3D99-BB67-0E12-3940-A36EA9747849}"/>
              </a:ext>
            </a:extLst>
          </p:cNvPr>
          <p:cNvSpPr>
            <a:spLocks noGrp="1"/>
          </p:cNvSpPr>
          <p:nvPr>
            <p:ph idx="1"/>
          </p:nvPr>
        </p:nvSpPr>
        <p:spPr>
          <a:xfrm>
            <a:off x="609600" y="1600201"/>
            <a:ext cx="7467600" cy="4525963"/>
          </a:xfrm>
        </p:spPr>
        <p:txBody>
          <a:bodyPr/>
          <a:lstStyle/>
          <a:p>
            <a:r>
              <a:rPr lang="en-US" dirty="0"/>
              <a:t>Do not pretend that reaction model described is complete</a:t>
            </a:r>
          </a:p>
          <a:p>
            <a:pPr marL="0" indent="0">
              <a:buNone/>
            </a:pPr>
            <a:r>
              <a:rPr lang="en-US" dirty="0"/>
              <a:t>         – but it is viable because it is sufficient</a:t>
            </a:r>
          </a:p>
          <a:p>
            <a:r>
              <a:rPr lang="en-US" dirty="0"/>
              <a:t>Analysis is valuable in highlighting that one should be wary of any attempts to over-interpret existing γ + p → J/ψ + p data in terms of desirable things</a:t>
            </a:r>
          </a:p>
          <a:p>
            <a:r>
              <a:rPr lang="en-US" dirty="0"/>
              <a:t>Such desires should be tempered whilst more realistic reaction models are built, and higher precision data are accumulated</a:t>
            </a:r>
          </a:p>
          <a:p>
            <a:r>
              <a:rPr lang="en-US" dirty="0"/>
              <a:t>Mutual feedback can lead to tightly constrained phenomenology, which may be used in understanding           γ + p → J/ψ + p process &amp; building solid bridge between data and proton properties.</a:t>
            </a:r>
            <a:endParaRPr lang="en-AU" dirty="0"/>
          </a:p>
        </p:txBody>
      </p:sp>
      <p:sp>
        <p:nvSpPr>
          <p:cNvPr id="4" name="Date Placeholder 3">
            <a:extLst>
              <a:ext uri="{FF2B5EF4-FFF2-40B4-BE49-F238E27FC236}">
                <a16:creationId xmlns:a16="http://schemas.microsoft.com/office/drawing/2014/main" id="{6C617234-7E35-31CE-5568-572CF95F1C2B}"/>
              </a:ext>
            </a:extLst>
          </p:cNvPr>
          <p:cNvSpPr>
            <a:spLocks noGrp="1"/>
          </p:cNvSpPr>
          <p:nvPr>
            <p:ph type="dt" sz="half" idx="10"/>
          </p:nvPr>
        </p:nvSpPr>
        <p:spPr/>
        <p:txBody>
          <a:bodyPr/>
          <a:lstStyle/>
          <a:p>
            <a:r>
              <a:rPr lang="en-US"/>
              <a:t>.                                                   NSTAR 26 Sevilla 2026 Sep 7 – 11                           (34)</a:t>
            </a:r>
            <a:endParaRPr lang="en-US" dirty="0"/>
          </a:p>
        </p:txBody>
      </p:sp>
      <p:sp>
        <p:nvSpPr>
          <p:cNvPr id="5" name="Footer Placeholder 4">
            <a:extLst>
              <a:ext uri="{FF2B5EF4-FFF2-40B4-BE49-F238E27FC236}">
                <a16:creationId xmlns:a16="http://schemas.microsoft.com/office/drawing/2014/main" id="{D477EED5-7BFF-2D62-0F39-9FD4516C4BEE}"/>
              </a:ext>
            </a:extLst>
          </p:cNvPr>
          <p:cNvSpPr>
            <a:spLocks noGrp="1"/>
          </p:cNvSpPr>
          <p:nvPr>
            <p:ph type="ftr" sz="quarter" idx="11"/>
          </p:nvPr>
        </p:nvSpPr>
        <p:spPr/>
        <p:txBody>
          <a:bodyPr/>
          <a:lstStyle/>
          <a:p>
            <a:r>
              <a:rPr lang="en-US"/>
              <a:t>Craig Roberts: cdroberts@nju.edu.cn  482 .. 26/09/07 ..."Insights into N Resonances using CSMs"</a:t>
            </a:r>
            <a:endParaRPr lang="en-US" dirty="0"/>
          </a:p>
        </p:txBody>
      </p:sp>
      <p:sp>
        <p:nvSpPr>
          <p:cNvPr id="6" name="Slide Number Placeholder 5">
            <a:extLst>
              <a:ext uri="{FF2B5EF4-FFF2-40B4-BE49-F238E27FC236}">
                <a16:creationId xmlns:a16="http://schemas.microsoft.com/office/drawing/2014/main" id="{64D23600-F2AF-DB6C-5566-D56201BFC8AF}"/>
              </a:ext>
            </a:extLst>
          </p:cNvPr>
          <p:cNvSpPr>
            <a:spLocks noGrp="1"/>
          </p:cNvSpPr>
          <p:nvPr>
            <p:ph type="sldNum" sz="quarter" idx="12"/>
          </p:nvPr>
        </p:nvSpPr>
        <p:spPr/>
        <p:txBody>
          <a:bodyPr/>
          <a:lstStyle/>
          <a:p>
            <a:fld id="{87034D8C-3CB4-402A-BC46-2AB14C0FE90A}" type="slidenum">
              <a:rPr lang="en-US" smtClean="0"/>
              <a:pPr/>
              <a:t>52</a:t>
            </a:fld>
            <a:endParaRPr lang="en-US"/>
          </a:p>
        </p:txBody>
      </p:sp>
      <p:pic>
        <p:nvPicPr>
          <p:cNvPr id="7" name="Picture 6" descr="A diagram of a physical model&#10;&#10;Description automatically generated">
            <a:extLst>
              <a:ext uri="{FF2B5EF4-FFF2-40B4-BE49-F238E27FC236}">
                <a16:creationId xmlns:a16="http://schemas.microsoft.com/office/drawing/2014/main" id="{83D68328-47EB-4D66-A846-DA23B286F2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20592" y="2399803"/>
            <a:ext cx="3619500" cy="2058394"/>
          </a:xfrm>
          <a:prstGeom prst="rect">
            <a:avLst/>
          </a:prstGeom>
        </p:spPr>
      </p:pic>
    </p:spTree>
    <p:extLst>
      <p:ext uri="{BB962C8B-B14F-4D97-AF65-F5344CB8AC3E}">
        <p14:creationId xmlns:p14="http://schemas.microsoft.com/office/powerpoint/2010/main" val="201022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FIRSTCRAIG20ROBERTS@ALLIYGNFUVWYY577" val="3700"/>
</p:tagLst>
</file>

<file path=ppt/theme/theme1.xml><?xml version="1.0" encoding="utf-8"?>
<a:theme xmlns:a="http://schemas.openxmlformats.org/drawingml/2006/main" name="blue_2007">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Blue design">
      <a:majorFont>
        <a:latin typeface="Trebuchet MS"/>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extraClrScheme>
      <a:clrScheme name="Blue design 1">
        <a:dk1>
          <a:srgbClr val="616161"/>
        </a:dk1>
        <a:lt1>
          <a:srgbClr val="FFFFFF"/>
        </a:lt1>
        <a:dk2>
          <a:srgbClr val="1F497D"/>
        </a:dk2>
        <a:lt2>
          <a:srgbClr val="D2D2D2"/>
        </a:lt2>
        <a:accent1>
          <a:srgbClr val="5C0426"/>
        </a:accent1>
        <a:accent2>
          <a:srgbClr val="9D7D9E"/>
        </a:accent2>
        <a:accent3>
          <a:srgbClr val="FFFFFF"/>
        </a:accent3>
        <a:accent4>
          <a:srgbClr val="525252"/>
        </a:accent4>
        <a:accent5>
          <a:srgbClr val="B5AAAC"/>
        </a:accent5>
        <a:accent6>
          <a:srgbClr val="8E718F"/>
        </a:accent6>
        <a:hlink>
          <a:srgbClr val="253D51"/>
        </a:hlink>
        <a:folHlink>
          <a:srgbClr val="0D204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Custom 11">
      <a:dk1>
        <a:srgbClr val="616161"/>
      </a:dk1>
      <a:lt1>
        <a:sysClr val="window" lastClr="FFFFFF"/>
      </a:lt1>
      <a:dk2>
        <a:srgbClr val="1F497D"/>
      </a:dk2>
      <a:lt2>
        <a:srgbClr val="D2D2D2"/>
      </a:lt2>
      <a:accent1>
        <a:srgbClr val="A6C4DE"/>
      </a:accent1>
      <a:accent2>
        <a:srgbClr val="D8AC28"/>
      </a:accent2>
      <a:accent3>
        <a:srgbClr val="A22B38"/>
      </a:accent3>
      <a:accent4>
        <a:srgbClr val="7AB800"/>
      </a:accent4>
      <a:accent5>
        <a:srgbClr val="4B7D9E"/>
      </a:accent5>
      <a:accent6>
        <a:srgbClr val="BF5C28"/>
      </a:accent6>
      <a:hlink>
        <a:srgbClr val="4D8ABE"/>
      </a:hlink>
      <a:folHlink>
        <a:srgbClr val="4D8AB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43548</TotalTime>
  <Words>8229</Words>
  <Application>Microsoft Macintosh PowerPoint</Application>
  <PresentationFormat>Widescreen</PresentationFormat>
  <Paragraphs>756</Paragraphs>
  <Slides>52</Slides>
  <Notes>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52</vt:i4>
      </vt:variant>
    </vt:vector>
  </HeadingPairs>
  <TitlesOfParts>
    <vt:vector size="66" baseType="lpstr">
      <vt:lpstr>Adobe Hebrew</vt:lpstr>
      <vt:lpstr>Brush Script MT</vt:lpstr>
      <vt:lpstr>Algerian</vt:lpstr>
      <vt:lpstr>Arial</vt:lpstr>
      <vt:lpstr>Calibri</vt:lpstr>
      <vt:lpstr>Cambria Math</vt:lpstr>
      <vt:lpstr>Freestyle Script</vt:lpstr>
      <vt:lpstr>Lucida Calligraphy</vt:lpstr>
      <vt:lpstr>Lucida Handwriting</vt:lpstr>
      <vt:lpstr>Open Sans</vt:lpstr>
      <vt:lpstr>Times New Roman</vt:lpstr>
      <vt:lpstr>Trebuchet MS</vt:lpstr>
      <vt:lpstr>Wingdings</vt:lpstr>
      <vt:lpstr>blue_2007</vt:lpstr>
      <vt:lpstr> </vt:lpstr>
      <vt:lpstr>Emergence of Hadron Mass</vt:lpstr>
      <vt:lpstr>Our Universe</vt:lpstr>
      <vt:lpstr>Fundamental Science Questions  for 21st Century</vt:lpstr>
      <vt:lpstr>PowerPoint Presentation</vt:lpstr>
      <vt:lpstr>Ancient History</vt:lpstr>
      <vt:lpstr>Ancient History</vt:lpstr>
      <vt:lpstr>Process independent  effective charge = running coupling</vt:lpstr>
      <vt:lpstr>EHM Basics</vt:lpstr>
      <vt:lpstr>Charting EHM</vt:lpstr>
      <vt:lpstr>Faddeev Equation for Baryons</vt:lpstr>
      <vt:lpstr>Nucleon as a Bound State</vt:lpstr>
      <vt:lpstr>Baryon Structure</vt:lpstr>
      <vt:lpstr>EHM Measurements: How does nucleon mass arise? … Trace Anomaly Form Factor</vt:lpstr>
      <vt:lpstr>EHM Measurements: How does nucleon mass arise? </vt:lpstr>
      <vt:lpstr>EHM Measurements: How does nucleon mass arise? </vt:lpstr>
      <vt:lpstr>Hadron Gravitational Form Factors</vt:lpstr>
      <vt:lpstr>Nucleon Gravitational Form Factors</vt:lpstr>
      <vt:lpstr>Predicted GFFs</vt:lpstr>
      <vt:lpstr>GFF Species Decomposition (scale dependent, ζ_2=2GeV)</vt:lpstr>
      <vt:lpstr>Trace Anomaly Form Factor</vt:lpstr>
      <vt:lpstr>Trace Anomaly Form Factor</vt:lpstr>
      <vt:lpstr>Proton Pressure Profiles</vt:lpstr>
      <vt:lpstr>Relative Spacetime Volumes</vt:lpstr>
      <vt:lpstr>Structure of Baryons</vt:lpstr>
      <vt:lpstr>Structure of Baryons</vt:lpstr>
      <vt:lpstr>Structure of Baryons</vt:lpstr>
      <vt:lpstr>Modern q(qq) formulation of baryon problem</vt:lpstr>
      <vt:lpstr>CSMs &amp; N(1520) 〖3/2〗^-Structure  </vt:lpstr>
      <vt:lpstr>N→N(1520)  I=1/2, J=〖3/2〗^- </vt:lpstr>
      <vt:lpstr>N→N(1520)  I=1/2, J=〖3/2〗^- </vt:lpstr>
      <vt:lpstr>N→N(1520)  I=1/2, J=〖3/2〗^- </vt:lpstr>
      <vt:lpstr>Synergy of Experiment, Phenomenology, Theory</vt:lpstr>
      <vt:lpstr>Emergent Hadron Mass</vt:lpstr>
      <vt:lpstr>PowerPoint Presentation</vt:lpstr>
      <vt:lpstr>PowerPoint Presentation</vt:lpstr>
      <vt:lpstr>Quantum Chromodynamics</vt:lpstr>
      <vt:lpstr>Quantum Chromodynamics</vt:lpstr>
      <vt:lpstr>All-orders evolution</vt:lpstr>
      <vt:lpstr>AO Evolution</vt:lpstr>
      <vt:lpstr>AO Evolution</vt:lpstr>
      <vt:lpstr>AO Evolution</vt:lpstr>
      <vt:lpstr>GFF Species Decomposition (scale dependent, ζ_2=2GeV)</vt:lpstr>
      <vt:lpstr>Exclusive photoproduction  of light and heavy vector mesons</vt:lpstr>
      <vt:lpstr>V photoproduction:    from threshold to very high energies</vt:lpstr>
      <vt:lpstr>J/ψ photoproduction:    from threshold to very high energies</vt:lpstr>
      <vt:lpstr>J/ψ photoproduction:      threshold differential cross-section</vt:lpstr>
      <vt:lpstr>J/ψ photoproduction:      threshold differential cross-section</vt:lpstr>
      <vt:lpstr>J/ψ photoproduction:      total cross-section, threshold to high-W</vt:lpstr>
      <vt:lpstr>J/ψ photoproduction:      total cross-section, threshold to high-W</vt:lpstr>
      <vt:lpstr>J/ψ photoproduction:    from threshold to very high energies</vt:lpstr>
      <vt:lpstr>J/ψ photoproduction:    from threshold to very high energies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Craig Roberts</dc:creator>
  <cp:lastModifiedBy>Craig Roberts</cp:lastModifiedBy>
  <cp:revision>1590</cp:revision>
  <cp:lastPrinted>2020-11-23T07:46:17Z</cp:lastPrinted>
  <dcterms:created xsi:type="dcterms:W3CDTF">2020-11-23T03:31:27Z</dcterms:created>
  <dcterms:modified xsi:type="dcterms:W3CDTF">2026-09-07T04:07:15Z</dcterms:modified>
</cp:coreProperties>
</file>