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92084" r:id="rId1"/>
  </p:sldMasterIdLst>
  <p:notesMasterIdLst>
    <p:notesMasterId r:id="rId31"/>
  </p:notesMasterIdLst>
  <p:handoutMasterIdLst>
    <p:handoutMasterId r:id="rId32"/>
  </p:handoutMasterIdLst>
  <p:sldIdLst>
    <p:sldId id="892" r:id="rId2"/>
    <p:sldId id="1061" r:id="rId3"/>
    <p:sldId id="1109" r:id="rId4"/>
    <p:sldId id="1033" r:id="rId5"/>
    <p:sldId id="862" r:id="rId6"/>
    <p:sldId id="979" r:id="rId7"/>
    <p:sldId id="1101" r:id="rId8"/>
    <p:sldId id="1121" r:id="rId9"/>
    <p:sldId id="1136" r:id="rId10"/>
    <p:sldId id="1135" r:id="rId11"/>
    <p:sldId id="1138" r:id="rId12"/>
    <p:sldId id="1079" r:id="rId13"/>
    <p:sldId id="1149" r:id="rId14"/>
    <p:sldId id="684" r:id="rId15"/>
    <p:sldId id="1132" r:id="rId16"/>
    <p:sldId id="431" r:id="rId17"/>
    <p:sldId id="1150" r:id="rId18"/>
    <p:sldId id="1151" r:id="rId19"/>
    <p:sldId id="1141" r:id="rId20"/>
    <p:sldId id="1144" r:id="rId21"/>
    <p:sldId id="1148" r:id="rId22"/>
    <p:sldId id="1146" r:id="rId23"/>
    <p:sldId id="1152" r:id="rId24"/>
    <p:sldId id="1106" r:id="rId25"/>
    <p:sldId id="1142" r:id="rId26"/>
    <p:sldId id="1147" r:id="rId27"/>
    <p:sldId id="1057" r:id="rId28"/>
    <p:sldId id="1129" r:id="rId29"/>
    <p:sldId id="1118" r:id="rId30"/>
  </p:sldIdLst>
  <p:sldSz cx="9144000" cy="6858000" type="screen4x3"/>
  <p:notesSz cx="7023100" cy="9309100"/>
  <p:defaultTex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348"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32">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kotz Mokeev" initials="VM" lastIdx="1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66FF"/>
    <a:srgbClr val="FC41EE"/>
    <a:srgbClr val="0000CC"/>
    <a:srgbClr val="E7FD63"/>
    <a:srgbClr val="2A0090"/>
    <a:srgbClr val="E4F967"/>
    <a:srgbClr val="FF66FF"/>
    <a:srgbClr val="FFD661"/>
    <a:srgbClr val="3BE5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08" autoAdjust="0"/>
    <p:restoredTop sz="97654" autoAdjust="0"/>
  </p:normalViewPr>
  <p:slideViewPr>
    <p:cSldViewPr snapToGrid="0" snapToObjects="1">
      <p:cViewPr varScale="1">
        <p:scale>
          <a:sx n="110" d="100"/>
          <a:sy n="110" d="100"/>
        </p:scale>
        <p:origin x="2008" y="184"/>
      </p:cViewPr>
      <p:guideLst>
        <p:guide orient="horz" pos="34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p:scale>
          <a:sx n="75" d="100"/>
          <a:sy n="75" d="100"/>
        </p:scale>
        <p:origin x="4104" y="464"/>
      </p:cViewPr>
      <p:guideLst>
        <p:guide orient="horz" pos="2932"/>
        <p:guide pos="221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hdr" sz="quarter"/>
          </p:nvPr>
        </p:nvSpPr>
        <p:spPr bwMode="auto">
          <a:xfrm>
            <a:off x="0" y="1"/>
            <a:ext cx="3012172" cy="457670"/>
          </a:xfrm>
          <a:prstGeom prst="rect">
            <a:avLst/>
          </a:prstGeom>
          <a:noFill/>
          <a:ln w="9525">
            <a:noFill/>
            <a:miter lim="800000"/>
            <a:headEnd/>
            <a:tailEnd/>
          </a:ln>
          <a:effectLst/>
        </p:spPr>
        <p:txBody>
          <a:bodyPr vert="horz" wrap="square" lIns="91906" tIns="45955" rIns="91906" bIns="45955" numCol="1" anchor="t" anchorCtr="0" compatLnSpc="1">
            <a:prstTxWarp prst="textNoShape">
              <a:avLst/>
            </a:prstTxWarp>
          </a:bodyPr>
          <a:lstStyle>
            <a:lvl1pPr algn="l" defTabSz="920750" eaLnBrk="0" hangingPunct="0">
              <a:defRPr sz="1200">
                <a:latin typeface="Times New Roman" pitchFamily="18" charset="0"/>
                <a:cs typeface="+mn-cs"/>
              </a:defRPr>
            </a:lvl1pPr>
          </a:lstStyle>
          <a:p>
            <a:pPr>
              <a:defRPr/>
            </a:pPr>
            <a:endParaRPr lang="en-US"/>
          </a:p>
        </p:txBody>
      </p:sp>
      <p:sp>
        <p:nvSpPr>
          <p:cNvPr id="238595" name="Rectangle 3"/>
          <p:cNvSpPr>
            <a:spLocks noGrp="1" noChangeArrowheads="1"/>
          </p:cNvSpPr>
          <p:nvPr>
            <p:ph type="dt" sz="quarter" idx="1"/>
          </p:nvPr>
        </p:nvSpPr>
        <p:spPr bwMode="auto">
          <a:xfrm>
            <a:off x="4010929" y="1"/>
            <a:ext cx="3012172" cy="457670"/>
          </a:xfrm>
          <a:prstGeom prst="rect">
            <a:avLst/>
          </a:prstGeom>
          <a:noFill/>
          <a:ln w="9525">
            <a:noFill/>
            <a:miter lim="800000"/>
            <a:headEnd/>
            <a:tailEnd/>
          </a:ln>
          <a:effectLst/>
        </p:spPr>
        <p:txBody>
          <a:bodyPr vert="horz" wrap="square" lIns="91906" tIns="45955" rIns="91906" bIns="45955" numCol="1" anchor="t" anchorCtr="0" compatLnSpc="1">
            <a:prstTxWarp prst="textNoShape">
              <a:avLst/>
            </a:prstTxWarp>
          </a:bodyPr>
          <a:lstStyle>
            <a:lvl1pPr algn="r" defTabSz="920750" eaLnBrk="0" hangingPunct="0">
              <a:defRPr sz="1200">
                <a:latin typeface="Times New Roman" pitchFamily="18" charset="0"/>
                <a:cs typeface="+mn-cs"/>
              </a:defRPr>
            </a:lvl1pPr>
          </a:lstStyle>
          <a:p>
            <a:pPr>
              <a:defRPr/>
            </a:pPr>
            <a:endParaRPr lang="en-US"/>
          </a:p>
        </p:txBody>
      </p:sp>
      <p:sp>
        <p:nvSpPr>
          <p:cNvPr id="238596" name="Rectangle 4"/>
          <p:cNvSpPr>
            <a:spLocks noGrp="1" noChangeArrowheads="1"/>
          </p:cNvSpPr>
          <p:nvPr>
            <p:ph type="ftr" sz="quarter" idx="2"/>
          </p:nvPr>
        </p:nvSpPr>
        <p:spPr bwMode="auto">
          <a:xfrm>
            <a:off x="0" y="8837275"/>
            <a:ext cx="3012172" cy="459243"/>
          </a:xfrm>
          <a:prstGeom prst="rect">
            <a:avLst/>
          </a:prstGeom>
          <a:noFill/>
          <a:ln w="9525">
            <a:noFill/>
            <a:miter lim="800000"/>
            <a:headEnd/>
            <a:tailEnd/>
          </a:ln>
          <a:effectLst/>
        </p:spPr>
        <p:txBody>
          <a:bodyPr vert="horz" wrap="square" lIns="91906" tIns="45955" rIns="91906" bIns="45955" numCol="1" anchor="b" anchorCtr="0" compatLnSpc="1">
            <a:prstTxWarp prst="textNoShape">
              <a:avLst/>
            </a:prstTxWarp>
          </a:bodyPr>
          <a:lstStyle>
            <a:lvl1pPr algn="l" defTabSz="920750" eaLnBrk="0" hangingPunct="0">
              <a:defRPr sz="1200">
                <a:latin typeface="Times New Roman" pitchFamily="18" charset="0"/>
                <a:cs typeface="+mn-cs"/>
              </a:defRPr>
            </a:lvl1pPr>
          </a:lstStyle>
          <a:p>
            <a:pPr>
              <a:defRPr/>
            </a:pPr>
            <a:endParaRPr lang="en-US"/>
          </a:p>
        </p:txBody>
      </p:sp>
      <p:sp>
        <p:nvSpPr>
          <p:cNvPr id="238597" name="Rectangle 5"/>
          <p:cNvSpPr>
            <a:spLocks noGrp="1" noChangeArrowheads="1"/>
          </p:cNvSpPr>
          <p:nvPr>
            <p:ph type="sldNum" sz="quarter" idx="3"/>
          </p:nvPr>
        </p:nvSpPr>
        <p:spPr bwMode="auto">
          <a:xfrm>
            <a:off x="4010929" y="8837275"/>
            <a:ext cx="3012172" cy="459243"/>
          </a:xfrm>
          <a:prstGeom prst="rect">
            <a:avLst/>
          </a:prstGeom>
          <a:noFill/>
          <a:ln w="9525">
            <a:noFill/>
            <a:miter lim="800000"/>
            <a:headEnd/>
            <a:tailEnd/>
          </a:ln>
          <a:effectLst/>
        </p:spPr>
        <p:txBody>
          <a:bodyPr vert="horz" wrap="square" lIns="91906" tIns="45955" rIns="91906" bIns="45955" numCol="1" anchor="b" anchorCtr="0" compatLnSpc="1">
            <a:prstTxWarp prst="textNoShape">
              <a:avLst/>
            </a:prstTxWarp>
          </a:bodyPr>
          <a:lstStyle>
            <a:lvl1pPr algn="r" defTabSz="920750" eaLnBrk="0" hangingPunct="0">
              <a:defRPr sz="1200">
                <a:latin typeface="Times New Roman" pitchFamily="18" charset="0"/>
                <a:cs typeface="+mn-cs"/>
              </a:defRPr>
            </a:lvl1pPr>
          </a:lstStyle>
          <a:p>
            <a:pPr>
              <a:defRPr/>
            </a:pPr>
            <a:fld id="{47856015-4752-48E0-896A-9421CA9A4222}" type="slidenum">
              <a:rPr lang="en-US"/>
              <a:pPr>
                <a:defRPr/>
              </a:pPr>
              <a:t>‹#›</a:t>
            </a:fld>
            <a:endParaRPr lang="en-US"/>
          </a:p>
        </p:txBody>
      </p:sp>
    </p:spTree>
    <p:extLst>
      <p:ext uri="{BB962C8B-B14F-4D97-AF65-F5344CB8AC3E}">
        <p14:creationId xmlns:p14="http://schemas.microsoft.com/office/powerpoint/2010/main" val="386711955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3047160" cy="462388"/>
          </a:xfrm>
          <a:prstGeom prst="rect">
            <a:avLst/>
          </a:prstGeom>
          <a:noFill/>
          <a:ln w="9525">
            <a:noFill/>
            <a:miter lim="800000"/>
            <a:headEnd/>
            <a:tailEnd/>
          </a:ln>
          <a:effectLst/>
        </p:spPr>
        <p:txBody>
          <a:bodyPr vert="horz" wrap="square" lIns="92853" tIns="46426" rIns="92853" bIns="46426" numCol="1" anchor="t" anchorCtr="0" compatLnSpc="1">
            <a:prstTxWarp prst="textNoShape">
              <a:avLst/>
            </a:prstTxWarp>
          </a:bodyPr>
          <a:lstStyle>
            <a:lvl1pPr algn="l" defTabSz="930275" eaLnBrk="0" hangingPunct="0">
              <a:defRPr sz="1200">
                <a:latin typeface="Times New Roman" pitchFamily="18" charset="0"/>
                <a:cs typeface="+mn-cs"/>
              </a:defRPr>
            </a:lvl1pPr>
          </a:lstStyle>
          <a:p>
            <a:pPr>
              <a:defRPr/>
            </a:pPr>
            <a:r>
              <a:rPr lang="fr-FR"/>
              <a:t>V.</a:t>
            </a:r>
            <a:r>
              <a:rPr lang="fr-FR" err="1"/>
              <a:t>I.Mokeev</a:t>
            </a:r>
            <a:endParaRPr lang="fr-FR"/>
          </a:p>
        </p:txBody>
      </p:sp>
      <p:sp>
        <p:nvSpPr>
          <p:cNvPr id="3075" name="Rectangle 3"/>
          <p:cNvSpPr>
            <a:spLocks noGrp="1" noChangeArrowheads="1"/>
          </p:cNvSpPr>
          <p:nvPr>
            <p:ph type="dt" idx="1"/>
          </p:nvPr>
        </p:nvSpPr>
        <p:spPr bwMode="auto">
          <a:xfrm>
            <a:off x="3975940" y="1"/>
            <a:ext cx="3047160" cy="462388"/>
          </a:xfrm>
          <a:prstGeom prst="rect">
            <a:avLst/>
          </a:prstGeom>
          <a:noFill/>
          <a:ln w="9525">
            <a:noFill/>
            <a:miter lim="800000"/>
            <a:headEnd/>
            <a:tailEnd/>
          </a:ln>
          <a:effectLst/>
        </p:spPr>
        <p:txBody>
          <a:bodyPr vert="horz" wrap="square" lIns="92853" tIns="46426" rIns="92853" bIns="46426" numCol="1" anchor="t" anchorCtr="0" compatLnSpc="1">
            <a:prstTxWarp prst="textNoShape">
              <a:avLst/>
            </a:prstTxWarp>
          </a:bodyPr>
          <a:lstStyle>
            <a:lvl1pPr algn="r" defTabSz="930275" eaLnBrk="0" hangingPunct="0">
              <a:defRPr sz="1200">
                <a:latin typeface="Times New Roman" pitchFamily="18" charset="0"/>
                <a:cs typeface="+mn-cs"/>
              </a:defRPr>
            </a:lvl1pPr>
          </a:lstStyle>
          <a:p>
            <a:pPr>
              <a:defRPr/>
            </a:pPr>
            <a:endParaRPr lang="fr-FR"/>
          </a:p>
        </p:txBody>
      </p:sp>
      <p:sp>
        <p:nvSpPr>
          <p:cNvPr id="87044" name="Rectangle 4"/>
          <p:cNvSpPr>
            <a:spLocks noGrp="1" noRot="1" noChangeAspect="1" noChangeArrowheads="1" noTextEdit="1"/>
          </p:cNvSpPr>
          <p:nvPr>
            <p:ph type="sldImg" idx="2"/>
          </p:nvPr>
        </p:nvSpPr>
        <p:spPr bwMode="auto">
          <a:xfrm>
            <a:off x="1187450" y="701675"/>
            <a:ext cx="4651375" cy="348932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38322" y="4422569"/>
            <a:ext cx="5146456" cy="4185085"/>
          </a:xfrm>
          <a:prstGeom prst="rect">
            <a:avLst/>
          </a:prstGeom>
          <a:noFill/>
          <a:ln w="9525">
            <a:noFill/>
            <a:miter lim="800000"/>
            <a:headEnd/>
            <a:tailEnd/>
          </a:ln>
          <a:effectLst/>
        </p:spPr>
        <p:txBody>
          <a:bodyPr vert="horz" wrap="square" lIns="92853" tIns="46426" rIns="92853" bIns="46426"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3078" name="Rectangle 6"/>
          <p:cNvSpPr>
            <a:spLocks noGrp="1" noChangeArrowheads="1"/>
          </p:cNvSpPr>
          <p:nvPr>
            <p:ph type="ftr" sz="quarter" idx="4"/>
          </p:nvPr>
        </p:nvSpPr>
        <p:spPr bwMode="auto">
          <a:xfrm>
            <a:off x="0" y="8846712"/>
            <a:ext cx="3047160" cy="462388"/>
          </a:xfrm>
          <a:prstGeom prst="rect">
            <a:avLst/>
          </a:prstGeom>
          <a:noFill/>
          <a:ln w="9525">
            <a:noFill/>
            <a:miter lim="800000"/>
            <a:headEnd/>
            <a:tailEnd/>
          </a:ln>
          <a:effectLst/>
        </p:spPr>
        <p:txBody>
          <a:bodyPr vert="horz" wrap="square" lIns="92853" tIns="46426" rIns="92853" bIns="46426" numCol="1" anchor="b" anchorCtr="0" compatLnSpc="1">
            <a:prstTxWarp prst="textNoShape">
              <a:avLst/>
            </a:prstTxWarp>
          </a:bodyPr>
          <a:lstStyle>
            <a:lvl1pPr algn="l" defTabSz="930275" eaLnBrk="0" hangingPunct="0">
              <a:defRPr sz="1200">
                <a:latin typeface="Times New Roman" pitchFamily="18" charset="0"/>
                <a:cs typeface="+mn-cs"/>
              </a:defRPr>
            </a:lvl1pPr>
          </a:lstStyle>
          <a:p>
            <a:pPr>
              <a:defRPr/>
            </a:pPr>
            <a:endParaRPr lang="fr-FR"/>
          </a:p>
        </p:txBody>
      </p:sp>
      <p:sp>
        <p:nvSpPr>
          <p:cNvPr id="3079" name="Rectangle 7"/>
          <p:cNvSpPr>
            <a:spLocks noGrp="1" noChangeArrowheads="1"/>
          </p:cNvSpPr>
          <p:nvPr>
            <p:ph type="sldNum" sz="quarter" idx="5"/>
          </p:nvPr>
        </p:nvSpPr>
        <p:spPr bwMode="auto">
          <a:xfrm>
            <a:off x="3975940" y="8846712"/>
            <a:ext cx="3047160" cy="462388"/>
          </a:xfrm>
          <a:prstGeom prst="rect">
            <a:avLst/>
          </a:prstGeom>
          <a:noFill/>
          <a:ln w="9525">
            <a:noFill/>
            <a:miter lim="800000"/>
            <a:headEnd/>
            <a:tailEnd/>
          </a:ln>
          <a:effectLst/>
        </p:spPr>
        <p:txBody>
          <a:bodyPr vert="horz" wrap="square" lIns="92853" tIns="46426" rIns="92853" bIns="46426" numCol="1" anchor="b" anchorCtr="0" compatLnSpc="1">
            <a:prstTxWarp prst="textNoShape">
              <a:avLst/>
            </a:prstTxWarp>
          </a:bodyPr>
          <a:lstStyle>
            <a:lvl1pPr algn="r" defTabSz="930275" eaLnBrk="0" hangingPunct="0">
              <a:defRPr sz="1200">
                <a:latin typeface="Times New Roman" pitchFamily="18" charset="0"/>
                <a:cs typeface="+mn-cs"/>
              </a:defRPr>
            </a:lvl1pPr>
          </a:lstStyle>
          <a:p>
            <a:pPr>
              <a:defRPr/>
            </a:pPr>
            <a:fld id="{E9A1427B-B066-4AD4-9F53-2671FA991A46}" type="slidenum">
              <a:rPr lang="fr-FR"/>
              <a:pPr>
                <a:defRPr/>
              </a:pPr>
              <a:t>‹#›</a:t>
            </a:fld>
            <a:endParaRPr lang="fr-FR"/>
          </a:p>
        </p:txBody>
      </p:sp>
    </p:spTree>
    <p:extLst>
      <p:ext uri="{BB962C8B-B14F-4D97-AF65-F5344CB8AC3E}">
        <p14:creationId xmlns:p14="http://schemas.microsoft.com/office/powerpoint/2010/main" val="4219073359"/>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177"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35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53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706"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883" algn="l" defTabSz="914353" rtl="0" eaLnBrk="1" latinLnBrk="0" hangingPunct="1">
      <a:defRPr sz="1200" kern="1200">
        <a:solidFill>
          <a:schemeClr val="tx1"/>
        </a:solidFill>
        <a:latin typeface="+mn-lt"/>
        <a:ea typeface="+mn-ea"/>
        <a:cs typeface="+mn-cs"/>
      </a:defRPr>
    </a:lvl6pPr>
    <a:lvl7pPr marL="2743060" algn="l" defTabSz="914353" rtl="0" eaLnBrk="1" latinLnBrk="0" hangingPunct="1">
      <a:defRPr sz="1200" kern="1200">
        <a:solidFill>
          <a:schemeClr val="tx1"/>
        </a:solidFill>
        <a:latin typeface="+mn-lt"/>
        <a:ea typeface="+mn-ea"/>
        <a:cs typeface="+mn-cs"/>
      </a:defRPr>
    </a:lvl7pPr>
    <a:lvl8pPr marL="3200236" algn="l" defTabSz="914353" rtl="0" eaLnBrk="1" latinLnBrk="0" hangingPunct="1">
      <a:defRPr sz="1200" kern="1200">
        <a:solidFill>
          <a:schemeClr val="tx1"/>
        </a:solidFill>
        <a:latin typeface="+mn-lt"/>
        <a:ea typeface="+mn-ea"/>
        <a:cs typeface="+mn-cs"/>
      </a:defRPr>
    </a:lvl8pPr>
    <a:lvl9pPr marL="3657413" algn="l" defTabSz="9143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9A1427B-B066-4AD4-9F53-2671FA991A46}" type="slidenum">
              <a:rPr lang="fr-FR" smtClean="0">
                <a:solidFill>
                  <a:prstClr val="black"/>
                </a:solidFill>
              </a:rPr>
              <a:pPr>
                <a:defRPr/>
              </a:pPr>
              <a:t>1</a:t>
            </a:fld>
            <a:endParaRPr lang="fr-FR">
              <a:solidFill>
                <a:prstClr val="black"/>
              </a:solidFill>
            </a:endParaRPr>
          </a:p>
        </p:txBody>
      </p:sp>
      <p:sp>
        <p:nvSpPr>
          <p:cNvPr id="5" name="Footer Placeholder 4"/>
          <p:cNvSpPr>
            <a:spLocks noGrp="1"/>
          </p:cNvSpPr>
          <p:nvPr>
            <p:ph type="ftr" sz="quarter" idx="11"/>
          </p:nvPr>
        </p:nvSpPr>
        <p:spPr/>
        <p:txBody>
          <a:bodyPr/>
          <a:lstStyle/>
          <a:p>
            <a:pPr>
              <a:defRPr/>
            </a:pPr>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xfrm>
            <a:off x="1187450" y="701675"/>
            <a:ext cx="4651375" cy="3489325"/>
          </a:xfrm>
          <a:ln/>
        </p:spPr>
      </p:sp>
      <p:sp>
        <p:nvSpPr>
          <p:cNvPr id="89091" name="Notes Placeholder 2"/>
          <p:cNvSpPr>
            <a:spLocks noGrp="1"/>
          </p:cNvSpPr>
          <p:nvPr>
            <p:ph type="body" idx="1"/>
          </p:nvPr>
        </p:nvSpPr>
        <p:spPr>
          <a:noFill/>
          <a:ln/>
        </p:spPr>
        <p:txBody>
          <a:bodyPr/>
          <a:lstStyle/>
          <a:p>
            <a:endParaRPr lang="ru-RU" dirty="0"/>
          </a:p>
        </p:txBody>
      </p:sp>
      <p:sp>
        <p:nvSpPr>
          <p:cNvPr id="112644" name="Slide Number Placeholder 3"/>
          <p:cNvSpPr>
            <a:spLocks noGrp="1"/>
          </p:cNvSpPr>
          <p:nvPr>
            <p:ph type="sldNum" sz="quarter" idx="5"/>
          </p:nvPr>
        </p:nvSpPr>
        <p:spPr/>
        <p:txBody>
          <a:bodyPr/>
          <a:lstStyle/>
          <a:p>
            <a:pPr marL="0" marR="0" lvl="0" indent="0" algn="r" defTabSz="930275" rtl="0" eaLnBrk="0" fontAlgn="base" latinLnBrk="0" hangingPunct="0">
              <a:lnSpc>
                <a:spcPct val="100000"/>
              </a:lnSpc>
              <a:spcBef>
                <a:spcPct val="0"/>
              </a:spcBef>
              <a:spcAft>
                <a:spcPct val="0"/>
              </a:spcAft>
              <a:buClrTx/>
              <a:buSzTx/>
              <a:buFontTx/>
              <a:buNone/>
              <a:tabLst/>
              <a:defRPr/>
            </a:pPr>
            <a:fld id="{0DB47BA7-037A-40F2-8A37-2E385DE90DEE}" type="slidenum">
              <a:rPr kumimoji="0" lang="fr-FR"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30275" rtl="0" eaLnBrk="0" fontAlgn="base" latinLnBrk="0" hangingPunct="0">
                <a:lnSpc>
                  <a:spcPct val="100000"/>
                </a:lnSpc>
                <a:spcBef>
                  <a:spcPct val="0"/>
                </a:spcBef>
                <a:spcAft>
                  <a:spcPct val="0"/>
                </a:spcAft>
                <a:buClrTx/>
                <a:buSzTx/>
                <a:buFontTx/>
                <a:buNone/>
                <a:tabLst/>
                <a:defRPr/>
              </a:pPr>
              <a:t>3</a:t>
            </a:fld>
            <a:endParaRPr kumimoji="0" lang="fr-FR"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 name="Footer Placeholder 1"/>
          <p:cNvSpPr>
            <a:spLocks noGrp="1"/>
          </p:cNvSpPr>
          <p:nvPr>
            <p:ph type="ftr" sz="quarter" idx="10"/>
          </p:nvPr>
        </p:nvSpPr>
        <p:spPr/>
        <p:txBody>
          <a:bodyPr/>
          <a:lstStyle/>
          <a:p>
            <a:pPr marL="0" marR="0" lvl="0" indent="0" algn="l" defTabSz="930275"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Times New Roman" pitchFamily="18" charset="0"/>
                <a:ea typeface="+mn-ea"/>
                <a:cs typeface="+mn-cs"/>
              </a:rPr>
              <a:t>V. Mokeev, Hadron Mass,  APCTP, July 1 - July 5, 2018, Pohang, Korea  </a:t>
            </a:r>
          </a:p>
        </p:txBody>
      </p:sp>
    </p:spTree>
    <p:extLst>
      <p:ext uri="{BB962C8B-B14F-4D97-AF65-F5344CB8AC3E}">
        <p14:creationId xmlns:p14="http://schemas.microsoft.com/office/powerpoint/2010/main" val="3337827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0" fontAlgn="base" latinLnBrk="0" hangingPunct="0">
              <a:lnSpc>
                <a:spcPct val="100000"/>
              </a:lnSpc>
              <a:spcBef>
                <a:spcPct val="0"/>
              </a:spcBef>
              <a:spcAft>
                <a:spcPct val="0"/>
              </a:spcAft>
              <a:buClrTx/>
              <a:buSzTx/>
              <a:buFontTx/>
              <a:buNone/>
              <a:tabLst/>
              <a:defRPr/>
            </a:pPr>
            <a:fld id="{E9A1427B-B066-4AD4-9F53-2671FA991A46}" type="slidenum">
              <a:rPr kumimoji="0" lang="fr-FR"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30275" rtl="0" eaLnBrk="0" fontAlgn="base" latinLnBrk="0" hangingPunct="0">
                <a:lnSpc>
                  <a:spcPct val="100000"/>
                </a:lnSpc>
                <a:spcBef>
                  <a:spcPct val="0"/>
                </a:spcBef>
                <a:spcAft>
                  <a:spcPct val="0"/>
                </a:spcAft>
                <a:buClrTx/>
                <a:buSzTx/>
                <a:buFontTx/>
                <a:buNone/>
                <a:tabLst/>
                <a:defRPr/>
              </a:pPr>
              <a:t>4</a:t>
            </a:fld>
            <a:endParaRPr kumimoji="0" lang="fr-FR"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30275"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Times New Roman" pitchFamily="18" charset="0"/>
                <a:ea typeface="+mn-ea"/>
                <a:cs typeface="+mn-cs"/>
              </a:rPr>
              <a:t>V. Mokeev, Hadron Mass,  APCTP, July 1 - July 5, 2018, Pohang, Korea  </a:t>
            </a:r>
          </a:p>
        </p:txBody>
      </p:sp>
    </p:spTree>
    <p:extLst>
      <p:ext uri="{BB962C8B-B14F-4D97-AF65-F5344CB8AC3E}">
        <p14:creationId xmlns:p14="http://schemas.microsoft.com/office/powerpoint/2010/main" val="2789931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normAutofit/>
          </a:bodyPr>
          <a:lstStyle/>
          <a:p>
            <a:r>
              <a:rPr lang="ru-RU" dirty="0"/>
              <a:t>Исследования процессов электровозбуждения   </a:t>
            </a:r>
            <a:r>
              <a:rPr lang="en-US" dirty="0"/>
              <a:t>N*</a:t>
            </a:r>
            <a:r>
              <a:rPr lang="ru-RU" dirty="0"/>
              <a:t> во всех эксклюзивных каналах электророждения мезонов в резонансной области стало возможным в экспериментах на детекторе  </a:t>
            </a:r>
            <a:r>
              <a:rPr lang="en-US" dirty="0"/>
              <a:t>CLAS</a:t>
            </a:r>
            <a:r>
              <a:rPr lang="ru-RU" dirty="0"/>
              <a:t> , где была получена доминирующая чеать результатов по реакциям эксклюзивного электророждения мезонов на нуклонах. </a:t>
            </a:r>
            <a:endParaRPr lang="en-US" dirty="0"/>
          </a:p>
        </p:txBody>
      </p:sp>
      <p:sp>
        <p:nvSpPr>
          <p:cNvPr id="4" name="Slide Number Placeholder 3"/>
          <p:cNvSpPr>
            <a:spLocks noGrp="1"/>
          </p:cNvSpPr>
          <p:nvPr>
            <p:ph type="sldNum" sz="quarter" idx="10"/>
          </p:nvPr>
        </p:nvSpPr>
        <p:spPr/>
        <p:txBody>
          <a:bodyPr/>
          <a:lstStyle/>
          <a:p>
            <a:pPr>
              <a:defRPr/>
            </a:pPr>
            <a:fld id="{E9A1427B-B066-4AD4-9F53-2671FA991A46}" type="slidenum">
              <a:rPr lang="fr-FR" smtClean="0"/>
              <a:pPr>
                <a:defRPr/>
              </a:pPr>
              <a:t>5</a:t>
            </a:fld>
            <a:endParaRPr lang="fr-FR"/>
          </a:p>
        </p:txBody>
      </p:sp>
      <p:sp>
        <p:nvSpPr>
          <p:cNvPr id="5" name="Footer Placeholder 4"/>
          <p:cNvSpPr>
            <a:spLocks noGrp="1"/>
          </p:cNvSpPr>
          <p:nvPr>
            <p:ph type="ftr" sz="quarter" idx="11"/>
          </p:nvPr>
        </p:nvSpPr>
        <p:spPr/>
        <p:txBody>
          <a:bodyPr/>
          <a:lstStyle/>
          <a:p>
            <a:pPr>
              <a:defRPr/>
            </a:pPr>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lstStyle/>
          <a:p>
            <a:r>
              <a:rPr lang="ru-RU" dirty="0"/>
              <a:t> Для извлечания амплитуд электровозбуждения </a:t>
            </a:r>
            <a:r>
              <a:rPr lang="en-US" dirty="0"/>
              <a:t> N*</a:t>
            </a:r>
            <a:r>
              <a:rPr lang="ru-RU" dirty="0"/>
              <a:t> из  сечений и поляризационных асимметрий реакций эксклюзивного электророждения мезонов на </a:t>
            </a:r>
          </a:p>
          <a:p>
            <a:r>
              <a:rPr lang="ru-RU" dirty="0"/>
              <a:t>протонах были развиты как подходы для извлечения параметров</a:t>
            </a:r>
            <a:r>
              <a:rPr lang="en-US" dirty="0"/>
              <a:t> N*</a:t>
            </a:r>
            <a:r>
              <a:rPr lang="ru-RU" dirty="0"/>
              <a:t>  из независимого анализа различных эксклюзивных каналов, так и из совместного анализа данных всех каналов в рамках многоканальных моделей реакций</a:t>
            </a:r>
            <a:endParaRPr lang="en-US" dirty="0"/>
          </a:p>
        </p:txBody>
      </p:sp>
      <p:sp>
        <p:nvSpPr>
          <p:cNvPr id="4" name="Footer Placeholder 3"/>
          <p:cNvSpPr>
            <a:spLocks noGrp="1"/>
          </p:cNvSpPr>
          <p:nvPr>
            <p:ph type="ftr" sz="quarter" idx="10"/>
          </p:nvPr>
        </p:nvSpPr>
        <p:spPr/>
        <p:txBody>
          <a:bodyPr/>
          <a:lstStyle/>
          <a:p>
            <a:pPr>
              <a:defRPr/>
            </a:pPr>
            <a:endParaRPr lang="fr-FR"/>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6</a:t>
            </a:fld>
            <a:endParaRPr lang="fr-FR"/>
          </a:p>
        </p:txBody>
      </p:sp>
    </p:spTree>
    <p:extLst>
      <p:ext uri="{BB962C8B-B14F-4D97-AF65-F5344CB8AC3E}">
        <p14:creationId xmlns:p14="http://schemas.microsoft.com/office/powerpoint/2010/main" val="90092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endParaRPr lang="fr-FR"/>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8</a:t>
            </a:fld>
            <a:endParaRPr lang="fr-FR"/>
          </a:p>
        </p:txBody>
      </p:sp>
    </p:spTree>
    <p:extLst>
      <p:ext uri="{BB962C8B-B14F-4D97-AF65-F5344CB8AC3E}">
        <p14:creationId xmlns:p14="http://schemas.microsoft.com/office/powerpoint/2010/main" val="1187380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7925" y="700088"/>
            <a:ext cx="4591050" cy="3443287"/>
          </a:xfrm>
        </p:spPr>
      </p:sp>
      <p:sp>
        <p:nvSpPr>
          <p:cNvPr id="3" name="Notes Placeholder 2"/>
          <p:cNvSpPr>
            <a:spLocks noGrp="1"/>
          </p:cNvSpPr>
          <p:nvPr>
            <p:ph type="body" idx="1"/>
          </p:nvPr>
        </p:nvSpPr>
        <p:spPr/>
        <p:txBody>
          <a:bodyPr>
            <a:normAutofit/>
          </a:bodyPr>
          <a:lstStyle/>
          <a:p>
            <a:r>
              <a:rPr lang="en-US" dirty="0"/>
              <a:t>- The picture of a quark inside of a hadron is a dynamical picture - what we effectively see depends on the quark momentum - review the picture and the importance of scale</a:t>
            </a:r>
          </a:p>
          <a:p>
            <a:r>
              <a:rPr lang="en-US" dirty="0"/>
              <a:t>- Model calculations of form factors and electrocouplings are sensitive to the evolution of the dressed quark mass function.</a:t>
            </a:r>
          </a:p>
          <a:p>
            <a:r>
              <a:rPr lang="en-US" dirty="0"/>
              <a:t>- Review the model calculations</a:t>
            </a:r>
          </a:p>
          <a:p>
            <a:r>
              <a:rPr lang="en-US" dirty="0"/>
              <a:t>- The data from CLAS12 will cover for the first time the range of Q2 where the dominant part of the hadron mass is generated addressing the key open problems of what is the nature of confinement and how is more than 98% of the visible mass in the Universe generated?</a:t>
            </a:r>
          </a:p>
          <a:p>
            <a:endParaRPr lang="en-US" dirty="0"/>
          </a:p>
        </p:txBody>
      </p:sp>
    </p:spTree>
    <p:extLst>
      <p:ext uri="{BB962C8B-B14F-4D97-AF65-F5344CB8AC3E}">
        <p14:creationId xmlns:p14="http://schemas.microsoft.com/office/powerpoint/2010/main" val="2753161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19</a:t>
            </a:fld>
            <a:endParaRPr lang="fr-FR"/>
          </a:p>
        </p:txBody>
      </p:sp>
    </p:spTree>
    <p:extLst>
      <p:ext uri="{BB962C8B-B14F-4D97-AF65-F5344CB8AC3E}">
        <p14:creationId xmlns:p14="http://schemas.microsoft.com/office/powerpoint/2010/main" val="2019035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fr-FR"/>
              <a:t>V. Mokeev, Hadron Mass,  APCTP, July 1 - July 5, 2018, Pohang, Korea  </a:t>
            </a:r>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22</a:t>
            </a:fld>
            <a:endParaRPr lang="fr-FR"/>
          </a:p>
        </p:txBody>
      </p:sp>
    </p:spTree>
    <p:extLst>
      <p:ext uri="{BB962C8B-B14F-4D97-AF65-F5344CB8AC3E}">
        <p14:creationId xmlns:p14="http://schemas.microsoft.com/office/powerpoint/2010/main" val="2019035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9A1427B-B066-4AD4-9F53-2671FA991A46}" type="slidenum">
              <a:rPr lang="fr-FR" smtClean="0">
                <a:solidFill>
                  <a:prstClr val="black"/>
                </a:solidFill>
              </a:rPr>
              <a:pPr>
                <a:defRPr/>
              </a:pPr>
              <a:t>23</a:t>
            </a:fld>
            <a:endParaRPr lang="fr-FR">
              <a:solidFill>
                <a:prstClr val="black"/>
              </a:solidFill>
            </a:endParaRPr>
          </a:p>
        </p:txBody>
      </p:sp>
      <p:sp>
        <p:nvSpPr>
          <p:cNvPr id="5" name="Footer Placeholder 4"/>
          <p:cNvSpPr>
            <a:spLocks noGrp="1"/>
          </p:cNvSpPr>
          <p:nvPr>
            <p:ph type="ftr" sz="quarter" idx="11"/>
          </p:nvPr>
        </p:nvSpPr>
        <p:spPr/>
        <p:txBody>
          <a:bodyPr/>
          <a:lstStyle/>
          <a:p>
            <a:pPr>
              <a:defRPr/>
            </a:pPr>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26</a:t>
            </a:fld>
            <a:endParaRPr lang="fr-FR" dirty="0"/>
          </a:p>
        </p:txBody>
      </p:sp>
    </p:spTree>
    <p:extLst>
      <p:ext uri="{BB962C8B-B14F-4D97-AF65-F5344CB8AC3E}">
        <p14:creationId xmlns:p14="http://schemas.microsoft.com/office/powerpoint/2010/main" val="2813579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endParaRPr lang="fr-FR"/>
          </a:p>
        </p:txBody>
      </p:sp>
      <p:sp>
        <p:nvSpPr>
          <p:cNvPr id="5" name="Slide Number Placeholder 4"/>
          <p:cNvSpPr>
            <a:spLocks noGrp="1"/>
          </p:cNvSpPr>
          <p:nvPr>
            <p:ph type="sldNum" sz="quarter" idx="5"/>
          </p:nvPr>
        </p:nvSpPr>
        <p:spPr/>
        <p:txBody>
          <a:bodyPr/>
          <a:lstStyle/>
          <a:p>
            <a:pPr>
              <a:defRPr/>
            </a:pPr>
            <a:fld id="{E9A1427B-B066-4AD4-9F53-2671FA991A46}" type="slidenum">
              <a:rPr lang="fr-FR" smtClean="0"/>
              <a:pPr>
                <a:defRPr/>
              </a:pPr>
              <a:t>27</a:t>
            </a:fld>
            <a:endParaRPr lang="fr-FR"/>
          </a:p>
        </p:txBody>
      </p:sp>
    </p:spTree>
    <p:extLst>
      <p:ext uri="{BB962C8B-B14F-4D97-AF65-F5344CB8AC3E}">
        <p14:creationId xmlns:p14="http://schemas.microsoft.com/office/powerpoint/2010/main" val="2510002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4" name="Title 1"/>
          <p:cNvSpPr txBox="1">
            <a:spLocks/>
          </p:cNvSpPr>
          <p:nvPr userDrawn="1"/>
        </p:nvSpPr>
        <p:spPr bwMode="auto">
          <a:xfrm>
            <a:off x="155572" y="-301625"/>
            <a:ext cx="9144000" cy="1143000"/>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200" algn="ctr" rtl="0" eaLnBrk="0" fontAlgn="base" hangingPunct="0">
              <a:spcBef>
                <a:spcPct val="0"/>
              </a:spcBef>
              <a:spcAft>
                <a:spcPct val="0"/>
              </a:spcAft>
              <a:defRPr sz="3200" b="1">
                <a:solidFill>
                  <a:schemeClr val="accent2"/>
                </a:solidFill>
                <a:latin typeface="Arial" charset="0"/>
              </a:defRPr>
            </a:lvl6pPr>
            <a:lvl7pPr marL="914400" algn="ctr" rtl="0" eaLnBrk="0" fontAlgn="base" hangingPunct="0">
              <a:spcBef>
                <a:spcPct val="0"/>
              </a:spcBef>
              <a:spcAft>
                <a:spcPct val="0"/>
              </a:spcAft>
              <a:defRPr sz="3200" b="1">
                <a:solidFill>
                  <a:schemeClr val="accent2"/>
                </a:solidFill>
                <a:latin typeface="Arial" charset="0"/>
              </a:defRPr>
            </a:lvl7pPr>
            <a:lvl8pPr marL="1371600" algn="ctr" rtl="0" eaLnBrk="0" fontAlgn="base" hangingPunct="0">
              <a:spcBef>
                <a:spcPct val="0"/>
              </a:spcBef>
              <a:spcAft>
                <a:spcPct val="0"/>
              </a:spcAft>
              <a:defRPr sz="3200" b="1">
                <a:solidFill>
                  <a:schemeClr val="accent2"/>
                </a:solidFill>
                <a:latin typeface="Arial" charset="0"/>
              </a:defRPr>
            </a:lvl8pPr>
            <a:lvl9pPr marL="1828800" algn="ctr" rtl="0" eaLnBrk="0" fontAlgn="base" hangingPunct="0">
              <a:spcBef>
                <a:spcPct val="0"/>
              </a:spcBef>
              <a:spcAft>
                <a:spcPct val="0"/>
              </a:spcAft>
              <a:defRPr sz="3200" b="1">
                <a:solidFill>
                  <a:schemeClr val="accent2"/>
                </a:solidFill>
                <a:latin typeface="Arial" charset="0"/>
              </a:defRPr>
            </a:lvl9pPr>
          </a:lstStyle>
          <a:p>
            <a:r>
              <a:rPr lang="en-US" sz="2000" kern="0">
                <a:latin typeface="Symbol" panose="05050102010706020507" pitchFamily="18" charset="2"/>
              </a:rPr>
              <a:t>g</a:t>
            </a:r>
            <a:r>
              <a:rPr lang="en-US" sz="2000" kern="0" baseline="-25000"/>
              <a:t>v</a:t>
            </a:r>
            <a:r>
              <a:rPr lang="en-US" sz="2000" kern="0"/>
              <a:t>pN* Electrocouplings from N</a:t>
            </a:r>
            <a:r>
              <a:rPr lang="en-US" sz="2000" kern="0">
                <a:latin typeface="Symbol" panose="05050102010706020507" pitchFamily="18" charset="2"/>
              </a:rPr>
              <a:t>p </a:t>
            </a:r>
            <a:r>
              <a:rPr lang="en-US" sz="2000" kern="0"/>
              <a:t>and </a:t>
            </a:r>
            <a:r>
              <a:rPr lang="en-US" sz="2000" kern="0">
                <a:latin typeface="Symbol" panose="05050102010706020507" pitchFamily="18" charset="2"/>
              </a:rPr>
              <a:t>p</a:t>
            </a:r>
            <a:r>
              <a:rPr lang="en-US" sz="2000" kern="0" baseline="30000"/>
              <a:t>+</a:t>
            </a:r>
            <a:r>
              <a:rPr lang="en-US" sz="2000" kern="0">
                <a:latin typeface="Symbol" panose="05050102010706020507" pitchFamily="18" charset="2"/>
              </a:rPr>
              <a:t>p</a:t>
            </a:r>
            <a:r>
              <a:rPr lang="en-US" sz="2000" kern="0" baseline="30000"/>
              <a:t>-</a:t>
            </a:r>
            <a:r>
              <a:rPr lang="en-US" sz="2000" kern="0"/>
              <a:t>p Electroproduction</a:t>
            </a:r>
            <a:endParaRPr lang="en-US" sz="2000" kern="0" dirty="0"/>
          </a:p>
        </p:txBody>
      </p:sp>
      <p:sp>
        <p:nvSpPr>
          <p:cNvPr id="5" name="Line 7"/>
          <p:cNvSpPr>
            <a:spLocks noChangeShapeType="1"/>
          </p:cNvSpPr>
          <p:nvPr userDrawn="1"/>
        </p:nvSpPr>
        <p:spPr bwMode="auto">
          <a:xfrm>
            <a:off x="0" y="559558"/>
            <a:ext cx="9144000" cy="0"/>
          </a:xfrm>
          <a:prstGeom prst="line">
            <a:avLst/>
          </a:prstGeom>
          <a:noFill/>
          <a:ln w="28575">
            <a:solidFill>
              <a:schemeClr val="accent2"/>
            </a:solidFill>
            <a:miter lim="800000"/>
            <a:headEnd/>
            <a:tailEnd/>
          </a:ln>
        </p:spPr>
        <p:txBody>
          <a:bodyPr wrap="none" lIns="91435" tIns="45718" rIns="91435" bIns="45718"/>
          <a:lstStyle/>
          <a:p>
            <a:pPr>
              <a:defRPr/>
            </a:pPr>
            <a:endParaRPr lang="en-US">
              <a:solidFill>
                <a:srgbClr val="000000"/>
              </a:solidFill>
            </a:endParaRPr>
          </a:p>
        </p:txBody>
      </p:sp>
    </p:spTree>
    <p:extLst>
      <p:ext uri="{BB962C8B-B14F-4D97-AF65-F5344CB8AC3E}">
        <p14:creationId xmlns:p14="http://schemas.microsoft.com/office/powerpoint/2010/main" val="417649552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52582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533017376"/>
      </p:ext>
    </p:extLst>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492327" y="6522328"/>
            <a:ext cx="486064" cy="304800"/>
          </a:xfrm>
          <a:prstGeom prst="rect">
            <a:avLst/>
          </a:prstGeom>
        </p:spPr>
        <p:txBody>
          <a:bodyPr lIns="91435" tIns="45718" rIns="91435" bIns="45718"/>
          <a:lstStyle/>
          <a:p>
            <a:pPr>
              <a:defRPr/>
            </a:pPr>
            <a:fld id="{9A3FFD64-B555-4607-8194-F5EC2A301902}" type="slidenum">
              <a:rPr lang="fr-FR" smtClean="0">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47176831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7" y="6553200"/>
            <a:ext cx="5925094" cy="304800"/>
          </a:xfrm>
          <a:prstGeom prst="rect">
            <a:avLst/>
          </a:prstGeom>
          <a:solidFill>
            <a:schemeClr val="bg1"/>
          </a:solidFill>
          <a:ln/>
        </p:spPr>
        <p:txBody>
          <a:bodyPr lIns="91435" tIns="45718" rIns="91435" bIns="45718"/>
          <a:lstStyle>
            <a:lvl1pPr>
              <a:defRPr sz="900"/>
            </a:lvl1pPr>
          </a:lstStyle>
          <a:p>
            <a:pPr>
              <a:defRPr/>
            </a:pPr>
            <a:r>
              <a:rPr lang="fr-FR" dirty="0" err="1">
                <a:solidFill>
                  <a:srgbClr val="000000"/>
                </a:solidFill>
              </a:rPr>
              <a:t>V.I.Mokeev</a:t>
            </a:r>
            <a:endParaRPr lang="fr-FR" dirty="0">
              <a:solidFill>
                <a:srgbClr val="000000"/>
              </a:solidFill>
            </a:endParaRPr>
          </a:p>
        </p:txBody>
      </p:sp>
    </p:spTree>
    <p:extLst>
      <p:ext uri="{BB962C8B-B14F-4D97-AF65-F5344CB8AC3E}">
        <p14:creationId xmlns:p14="http://schemas.microsoft.com/office/powerpoint/2010/main" val="102793578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4000" b="1" cap="all"/>
            </a:lvl1pPr>
          </a:lstStyle>
          <a:p>
            <a:endParaRPr lang="en-US" dirty="0"/>
          </a:p>
        </p:txBody>
      </p:sp>
      <p:sp>
        <p:nvSpPr>
          <p:cNvPr id="3" name="Text Placeholder 2"/>
          <p:cNvSpPr>
            <a:spLocks noGrp="1"/>
          </p:cNvSpPr>
          <p:nvPr>
            <p:ph type="body" idx="1"/>
          </p:nvPr>
        </p:nvSpPr>
        <p:spPr>
          <a:xfrm>
            <a:off x="722313" y="2906714"/>
            <a:ext cx="7772400" cy="1500187"/>
          </a:xfrm>
          <a:prstGeom prst="rect">
            <a:avLst/>
          </a:prstGeom>
        </p:spPr>
        <p:txBody>
          <a:bodyPr anchor="b"/>
          <a:lstStyle>
            <a:lvl1pPr marL="0" indent="0">
              <a:buNone/>
              <a:defRPr sz="2000"/>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dirty="0"/>
              <a:t>Click to edit Master text styles</a:t>
            </a:r>
          </a:p>
        </p:txBody>
      </p:sp>
      <p:sp>
        <p:nvSpPr>
          <p:cNvPr id="4" name="Slide Number Placeholder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737042FF-EB9B-4CE9-A920-558DE7427338}"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69888060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47800"/>
            <a:ext cx="4114800" cy="472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47800"/>
            <a:ext cx="4114800" cy="472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0A1DDCE8-EDEE-4D63-98FF-35FD25514A9F}"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7722666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AD4B877A-E23D-429F-910A-1DE24208894B}"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37542918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492327" y="6522328"/>
            <a:ext cx="486064" cy="304800"/>
          </a:xfrm>
          <a:prstGeom prst="rect">
            <a:avLst/>
          </a:prstGeom>
        </p:spPr>
        <p:txBody>
          <a:bodyPr lIns="91435" tIns="45718" rIns="91435" bIns="45718"/>
          <a:lstStyle>
            <a:lvl1pPr>
              <a:defRPr/>
            </a:lvl1pPr>
          </a:lstStyle>
          <a:p>
            <a:pPr>
              <a:defRPr/>
            </a:pPr>
            <a:fld id="{34D77604-0887-4C83-BF07-747BB9261F69}" type="slidenum">
              <a:rPr lang="fr-FR" smtClean="0">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393907271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4" descr="newlogo"/>
          <p:cNvPicPr>
            <a:picLocks noGrp="1" noChangeAspect="1" noChangeArrowheads="1"/>
          </p:cNvPicPr>
          <p:nvPr userDrawn="1"/>
        </p:nvPicPr>
        <p:blipFill>
          <a:blip r:embed="rId2" cstate="print"/>
          <a:srcRect/>
          <a:stretch>
            <a:fillRect/>
          </a:stretch>
        </p:blipFill>
        <p:spPr bwMode="auto">
          <a:xfrm>
            <a:off x="685801" y="6324600"/>
            <a:ext cx="1490663" cy="533400"/>
          </a:xfrm>
          <a:prstGeom prst="rect">
            <a:avLst/>
          </a:prstGeom>
          <a:noFill/>
          <a:ln w="9525">
            <a:noFill/>
            <a:miter lim="800000"/>
            <a:headEnd/>
            <a:tailEnd/>
          </a:ln>
        </p:spPr>
      </p:pic>
      <p:sp>
        <p:nvSpPr>
          <p:cNvPr id="3" name="Rectangle 3"/>
          <p:cNvSpPr>
            <a:spLocks noGrp="1" noChangeArrowheads="1"/>
          </p:cNvSpPr>
          <p:nvPr>
            <p:ph type="sldNum" sz="quarter" idx="10"/>
          </p:nvPr>
        </p:nvSpPr>
        <p:spPr>
          <a:xfrm>
            <a:off x="8443559" y="6553200"/>
            <a:ext cx="486064" cy="304800"/>
          </a:xfrm>
          <a:prstGeom prst="rect">
            <a:avLst/>
          </a:prstGeom>
        </p:spPr>
        <p:txBody>
          <a:bodyPr lIns="91435" tIns="45718" rIns="91435" bIns="45718"/>
          <a:lstStyle>
            <a:lvl1pPr>
              <a:defRPr/>
            </a:lvl1pPr>
          </a:lstStyle>
          <a:p>
            <a:pPr>
              <a:defRPr/>
            </a:pPr>
            <a:fld id="{758E450A-8325-4BEA-A47E-C9701C3E1CBF}" type="slidenum">
              <a:rPr lang="fr-FR">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107484615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0F8796B2-6FF3-44A8-AE62-65B65FF0FC37}"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84877790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4BC85D9C-CD62-461C-A928-922F8D8C83D3}"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17894271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81001" y="1447800"/>
            <a:ext cx="8382000" cy="47244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FBC429A8-C0CB-4C1E-9DA0-BC44B52015E2}"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176532211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1" y="274638"/>
            <a:ext cx="2095500" cy="58975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274638"/>
            <a:ext cx="6134100" cy="58975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C6DEDFA3-F1F6-41DA-92C0-F5BCBD439CD1}"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303288685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381001" y="1447800"/>
            <a:ext cx="8382000" cy="4724400"/>
          </a:xfrm>
          <a:prstGeom prst="rect">
            <a:avLst/>
          </a:prstGeom>
        </p:spPr>
        <p:txBody>
          <a:bodyPr/>
          <a:lstStyle/>
          <a:p>
            <a:pPr lvl="0"/>
            <a:endParaRPr lang="en-US" noProof="0"/>
          </a:p>
        </p:txBody>
      </p:sp>
      <p:sp>
        <p:nvSpPr>
          <p:cNvPr id="4" name="Slide Number Placeholder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214CDC7F-851F-4BFD-A614-4ECDBD82F76D}"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401486203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9F1F4E70-8142-46F1-ACE4-91AB33693ACE}"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349873472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4049" y="685800"/>
            <a:ext cx="8229600" cy="1143000"/>
          </a:xfrm>
        </p:spPr>
        <p:txBody>
          <a:bodyPr/>
          <a:lstStyle/>
          <a:p>
            <a:r>
              <a:rPr lang="en-US" dirty="0"/>
              <a:t>Click to edit Master title style</a:t>
            </a:r>
          </a:p>
        </p:txBody>
      </p:sp>
      <p:sp>
        <p:nvSpPr>
          <p:cNvPr id="3" name="Content Placeholder 2"/>
          <p:cNvSpPr>
            <a:spLocks noGrp="1"/>
          </p:cNvSpPr>
          <p:nvPr>
            <p:ph idx="1"/>
          </p:nvPr>
        </p:nvSpPr>
        <p:spPr>
          <a:xfrm>
            <a:off x="381001" y="1447800"/>
            <a:ext cx="8382000" cy="472440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lIns="91435" tIns="45718" rIns="91435" bIns="45718"/>
          <a:lstStyle/>
          <a:p>
            <a:endParaRPr lang="en-US" dirty="0"/>
          </a:p>
        </p:txBody>
      </p:sp>
      <p:sp>
        <p:nvSpPr>
          <p:cNvPr id="5" name="Footer Placeholder 4"/>
          <p:cNvSpPr>
            <a:spLocks noGrp="1"/>
          </p:cNvSpPr>
          <p:nvPr>
            <p:ph type="ftr" sz="quarter" idx="11"/>
          </p:nvPr>
        </p:nvSpPr>
        <p:spPr/>
        <p:txBody>
          <a:bodyPr lIns="91435" tIns="45718" rIns="91435" bIns="45718"/>
          <a:lstStyle/>
          <a:p>
            <a:endParaRPr lang="en-US" dirty="0"/>
          </a:p>
        </p:txBody>
      </p:sp>
      <p:sp>
        <p:nvSpPr>
          <p:cNvPr id="6" name="Slide Number Placeholder 5"/>
          <p:cNvSpPr>
            <a:spLocks noGrp="1"/>
          </p:cNvSpPr>
          <p:nvPr>
            <p:ph type="sldNum" sz="quarter" idx="12"/>
          </p:nvPr>
        </p:nvSpPr>
        <p:spPr>
          <a:xfrm>
            <a:off x="8276936" y="6553200"/>
            <a:ext cx="486064" cy="304800"/>
          </a:xfrm>
          <a:prstGeom prst="rect">
            <a:avLst/>
          </a:prstGeom>
        </p:spPr>
        <p:txBody>
          <a:bodyPr lIns="91435" tIns="45718" rIns="91435" bIns="45718"/>
          <a:lstStyle/>
          <a:p>
            <a:fld id="{66D3942C-BD50-4FC2-A952-1F84E0E6FA11}" type="slidenum">
              <a:rPr lang="en-US" smtClean="0"/>
              <a:t>‹#›</a:t>
            </a:fld>
            <a:endParaRPr lang="en-US" dirty="0"/>
          </a:p>
        </p:txBody>
      </p:sp>
    </p:spTree>
    <p:extLst>
      <p:ext uri="{BB962C8B-B14F-4D97-AF65-F5344CB8AC3E}">
        <p14:creationId xmlns:p14="http://schemas.microsoft.com/office/powerpoint/2010/main" val="234120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609601" y="1643294"/>
            <a:ext cx="8382000" cy="47244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0"/>
          </p:nvPr>
        </p:nvSpPr>
        <p:spPr>
          <a:xfrm>
            <a:off x="609601" y="1635016"/>
            <a:ext cx="8382000" cy="47244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sldNum" sz="quarter" idx="4"/>
          </p:nvPr>
        </p:nvSpPr>
        <p:spPr bwMode="auto">
          <a:xfrm>
            <a:off x="8543649" y="6553200"/>
            <a:ext cx="486064" cy="3048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algn="r" eaLnBrk="0" hangingPunct="0">
              <a:defRPr sz="1400">
                <a:latin typeface="Times New Roman" pitchFamily="18" charset="0"/>
                <a:cs typeface="+mn-cs"/>
              </a:defRPr>
            </a:lvl1pPr>
          </a:lstStyle>
          <a:p>
            <a:pPr>
              <a:defRPr/>
            </a:pPr>
            <a:endParaRPr lang="fr-FR" dirty="0">
              <a:solidFill>
                <a:srgbClr val="000000"/>
              </a:solidFill>
            </a:endParaRPr>
          </a:p>
        </p:txBody>
      </p:sp>
      <p:sp>
        <p:nvSpPr>
          <p:cNvPr id="6" name="Rectangle 3"/>
          <p:cNvSpPr txBox="1">
            <a:spLocks noChangeArrowheads="1"/>
          </p:cNvSpPr>
          <p:nvPr userDrawn="1"/>
        </p:nvSpPr>
        <p:spPr bwMode="auto">
          <a:xfrm>
            <a:off x="7406512" y="6518177"/>
            <a:ext cx="486064" cy="3048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6000" algn="l" defTabSz="914400" rtl="0" eaLnBrk="1" latinLnBrk="0" hangingPunct="1">
              <a:defRPr sz="3600" kern="1200">
                <a:solidFill>
                  <a:schemeClr val="tx1"/>
                </a:solidFill>
                <a:latin typeface="Arial" pitchFamily="34" charset="0"/>
                <a:ea typeface="+mn-ea"/>
                <a:cs typeface="Arial" pitchFamily="34" charset="0"/>
              </a:defRPr>
            </a:lvl6pPr>
            <a:lvl7pPr marL="2743200" algn="l" defTabSz="914400" rtl="0" eaLnBrk="1" latinLnBrk="0" hangingPunct="1">
              <a:defRPr sz="3600" kern="1200">
                <a:solidFill>
                  <a:schemeClr val="tx1"/>
                </a:solidFill>
                <a:latin typeface="Arial" pitchFamily="34" charset="0"/>
                <a:ea typeface="+mn-ea"/>
                <a:cs typeface="Arial" pitchFamily="34" charset="0"/>
              </a:defRPr>
            </a:lvl7pPr>
            <a:lvl8pPr marL="3200400" algn="l" defTabSz="914400" rtl="0" eaLnBrk="1" latinLnBrk="0" hangingPunct="1">
              <a:defRPr sz="3600" kern="1200">
                <a:solidFill>
                  <a:schemeClr val="tx1"/>
                </a:solidFill>
                <a:latin typeface="Arial" pitchFamily="34" charset="0"/>
                <a:ea typeface="+mn-ea"/>
                <a:cs typeface="Arial" pitchFamily="34" charset="0"/>
              </a:defRPr>
            </a:lvl8pPr>
            <a:lvl9pPr marL="3657600" algn="l" defTabSz="914400" rtl="0" eaLnBrk="1" latinLnBrk="0" hangingPunct="1">
              <a:defRPr sz="3600" kern="1200">
                <a:solidFill>
                  <a:schemeClr val="tx1"/>
                </a:solidFill>
                <a:latin typeface="Arial" pitchFamily="34" charset="0"/>
                <a:ea typeface="+mn-ea"/>
                <a:cs typeface="Arial" pitchFamily="34" charset="0"/>
              </a:defRPr>
            </a:lvl9pPr>
          </a:lstStyle>
          <a:p>
            <a:pPr>
              <a:defRPr/>
            </a:pPr>
            <a:endParaRPr lang="fr-FR" sz="1400" dirty="0">
              <a:solidFill>
                <a:srgbClr val="000000"/>
              </a:solidFill>
            </a:endParaRPr>
          </a:p>
        </p:txBody>
      </p:sp>
    </p:spTree>
    <p:extLst>
      <p:ext uri="{BB962C8B-B14F-4D97-AF65-F5344CB8AC3E}">
        <p14:creationId xmlns:p14="http://schemas.microsoft.com/office/powerpoint/2010/main" val="294964994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6" y="6553200"/>
            <a:ext cx="4373880" cy="304800"/>
          </a:xfrm>
          <a:prstGeom prst="rect">
            <a:avLst/>
          </a:prstGeom>
          <a:solidFill>
            <a:schemeClr val="bg1"/>
          </a:solidFill>
          <a:ln/>
        </p:spPr>
        <p:txBody>
          <a:bodyPr lIns="91435" tIns="45718" rIns="91435" bIns="45718"/>
          <a:lstStyle>
            <a:lvl1pPr>
              <a:defRPr sz="900"/>
            </a:lvl1pPr>
          </a:lstStyle>
          <a:p>
            <a:pPr>
              <a:defRPr/>
            </a:pPr>
            <a:endParaRPr lang="fr-FR" dirty="0"/>
          </a:p>
        </p:txBody>
      </p:sp>
    </p:spTree>
    <p:extLst>
      <p:ext uri="{BB962C8B-B14F-4D97-AF65-F5344CB8AC3E}">
        <p14:creationId xmlns:p14="http://schemas.microsoft.com/office/powerpoint/2010/main" val="165072961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492327" y="6522328"/>
            <a:ext cx="486064" cy="304800"/>
          </a:xfrm>
          <a:prstGeom prst="rect">
            <a:avLst/>
          </a:prstGeom>
        </p:spPr>
        <p:txBody>
          <a:bodyPr lIns="91435" tIns="45718" rIns="91435" bIns="45718"/>
          <a:lstStyle/>
          <a:p>
            <a:pPr>
              <a:defRPr/>
            </a:pPr>
            <a:fld id="{9A3FFD64-B555-4607-8194-F5EC2A301902}" type="slidenum">
              <a:rPr lang="fr-FR" smtClean="0"/>
              <a:pPr>
                <a:defRPr/>
              </a:pPr>
              <a:t>‹#›</a:t>
            </a:fld>
            <a:endParaRPr lang="fr-FR"/>
          </a:p>
        </p:txBody>
      </p:sp>
    </p:spTree>
    <p:extLst>
      <p:ext uri="{BB962C8B-B14F-4D97-AF65-F5344CB8AC3E}">
        <p14:creationId xmlns:p14="http://schemas.microsoft.com/office/powerpoint/2010/main" val="83674660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9F1F4E70-8142-46F1-ACE4-91AB33693ACE}" type="slidenum">
              <a:rPr lang="fr-FR"/>
              <a:pPr>
                <a:defRPr/>
              </a:pPr>
              <a:t>‹#›</a:t>
            </a:fld>
            <a:endParaRPr lang="fr-FR" dirty="0"/>
          </a:p>
        </p:txBody>
      </p:sp>
    </p:spTree>
    <p:extLst>
      <p:ext uri="{BB962C8B-B14F-4D97-AF65-F5344CB8AC3E}">
        <p14:creationId xmlns:p14="http://schemas.microsoft.com/office/powerpoint/2010/main" val="57661096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Rectangle 2"/>
          <p:cNvSpPr/>
          <p:nvPr userDrawn="1"/>
        </p:nvSpPr>
        <p:spPr>
          <a:xfrm>
            <a:off x="8593016" y="6519446"/>
            <a:ext cx="457200" cy="338554"/>
          </a:xfrm>
          <a:prstGeom prst="rect">
            <a:avLst/>
          </a:prstGeom>
        </p:spPr>
        <p:txBody>
          <a:bodyPr wrap="square" lIns="91435" tIns="45718" rIns="91435" bIns="45718">
            <a:spAutoFit/>
          </a:bodyPr>
          <a:lstStyle/>
          <a:p>
            <a:fld id="{9A3FFD64-B555-4607-8194-F5EC2A301902}" type="slidenum">
              <a:rPr lang="fr-FR" sz="1600" smtClean="0">
                <a:solidFill>
                  <a:srgbClr val="000000"/>
                </a:solidFill>
              </a:rPr>
              <a:pPr/>
              <a:t>‹#›</a:t>
            </a:fld>
            <a:endParaRPr lang="en-US" sz="1600" dirty="0"/>
          </a:p>
        </p:txBody>
      </p:sp>
      <p:sp>
        <p:nvSpPr>
          <p:cNvPr id="5" name="Line 7"/>
          <p:cNvSpPr>
            <a:spLocks noChangeShapeType="1"/>
          </p:cNvSpPr>
          <p:nvPr userDrawn="1"/>
        </p:nvSpPr>
        <p:spPr bwMode="auto">
          <a:xfrm>
            <a:off x="0" y="559558"/>
            <a:ext cx="9144000" cy="0"/>
          </a:xfrm>
          <a:prstGeom prst="line">
            <a:avLst/>
          </a:prstGeom>
          <a:noFill/>
          <a:ln w="28575">
            <a:solidFill>
              <a:schemeClr val="accent2"/>
            </a:solidFill>
            <a:miter lim="800000"/>
            <a:headEnd/>
            <a:tailEnd/>
          </a:ln>
        </p:spPr>
        <p:txBody>
          <a:bodyPr wrap="none" lIns="91435" tIns="45718" rIns="91435" bIns="45718"/>
          <a:lstStyle/>
          <a:p>
            <a:pPr>
              <a:defRPr/>
            </a:pPr>
            <a:endParaRPr lang="en-US">
              <a:solidFill>
                <a:srgbClr val="000000"/>
              </a:solidFill>
            </a:endParaRPr>
          </a:p>
        </p:txBody>
      </p:sp>
    </p:spTree>
    <p:extLst>
      <p:ext uri="{BB962C8B-B14F-4D97-AF65-F5344CB8AC3E}">
        <p14:creationId xmlns:p14="http://schemas.microsoft.com/office/powerpoint/2010/main" val="208610895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66E78-2D5D-0B71-AB98-209B45D7232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6404663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Rectangle 2"/>
          <p:cNvSpPr/>
          <p:nvPr userDrawn="1"/>
        </p:nvSpPr>
        <p:spPr>
          <a:xfrm>
            <a:off x="8593016" y="6519446"/>
            <a:ext cx="457200" cy="338554"/>
          </a:xfrm>
          <a:prstGeom prst="rect">
            <a:avLst/>
          </a:prstGeom>
        </p:spPr>
        <p:txBody>
          <a:bodyPr wrap="square" lIns="91435" tIns="45718" rIns="91435" bIns="45718">
            <a:spAutoFit/>
          </a:bodyPr>
          <a:lstStyle/>
          <a:p>
            <a:fld id="{9A3FFD64-B555-4607-8194-F5EC2A301902}" type="slidenum">
              <a:rPr lang="fr-FR" sz="1600" smtClean="0">
                <a:solidFill>
                  <a:srgbClr val="000000"/>
                </a:solidFill>
              </a:rPr>
              <a:pPr/>
              <a:t>‹#›</a:t>
            </a:fld>
            <a:endParaRPr lang="en-US" sz="1600" dirty="0"/>
          </a:p>
        </p:txBody>
      </p:sp>
    </p:spTree>
    <p:extLst>
      <p:ext uri="{BB962C8B-B14F-4D97-AF65-F5344CB8AC3E}">
        <p14:creationId xmlns:p14="http://schemas.microsoft.com/office/powerpoint/2010/main" val="4080008222"/>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28735671"/>
      </p:ext>
    </p:extLst>
  </p:cSld>
  <p:clrMapOvr>
    <a:overrideClrMapping bg1="lt1" tx1="dk1" bg2="lt2" tx2="dk2" accent1="accent1" accent2="accent2" accent3="accent3" accent4="accent4" accent5="accent5" accent6="accent6" hlink="hlink" folHlink="folHlink"/>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679492" y="6553200"/>
            <a:ext cx="486064" cy="304800"/>
          </a:xfrm>
          <a:prstGeom prst="rect">
            <a:avLst/>
          </a:prstGeom>
        </p:spPr>
        <p:txBody>
          <a:bodyPr lIns="91435" tIns="45718" rIns="91435" bIns="45718"/>
          <a:lstStyle/>
          <a:p>
            <a:pPr>
              <a:defRPr/>
            </a:pPr>
            <a:fld id="{9A3FFD64-B555-4607-8194-F5EC2A301902}" type="slidenum">
              <a:rPr lang="fr-FR" smtClean="0">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115809461"/>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7" y="6553200"/>
            <a:ext cx="5925094" cy="304800"/>
          </a:xfrm>
          <a:prstGeom prst="rect">
            <a:avLst/>
          </a:prstGeom>
          <a:solidFill>
            <a:schemeClr val="bg1"/>
          </a:solidFill>
          <a:ln/>
        </p:spPr>
        <p:txBody>
          <a:bodyPr lIns="91435" tIns="45718" rIns="91435" bIns="45718"/>
          <a:lstStyle>
            <a:lvl1pPr>
              <a:defRPr sz="900"/>
            </a:lvl1pPr>
          </a:lstStyle>
          <a:p>
            <a:pPr>
              <a:defRPr/>
            </a:pPr>
            <a:endParaRPr lang="fr-FR" dirty="0">
              <a:solidFill>
                <a:srgbClr val="000000"/>
              </a:solidFill>
            </a:endParaRPr>
          </a:p>
        </p:txBody>
      </p:sp>
    </p:spTree>
    <p:extLst>
      <p:ext uri="{BB962C8B-B14F-4D97-AF65-F5344CB8AC3E}">
        <p14:creationId xmlns:p14="http://schemas.microsoft.com/office/powerpoint/2010/main" val="29508220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679492" y="6553200"/>
            <a:ext cx="486064" cy="304800"/>
          </a:xfrm>
          <a:prstGeom prst="rect">
            <a:avLst/>
          </a:prstGeom>
          <a:ln/>
        </p:spPr>
        <p:txBody>
          <a:bodyPr lIns="91435" tIns="45718" rIns="91435" bIns="45718"/>
          <a:lstStyle>
            <a:lvl1pPr>
              <a:defRPr/>
            </a:lvl1pPr>
          </a:lstStyle>
          <a:p>
            <a:pPr>
              <a:defRPr/>
            </a:pPr>
            <a:fld id="{9F1F4E70-8142-46F1-ACE4-91AB33693ACE}"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4232738116"/>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6" y="6553200"/>
            <a:ext cx="4373880" cy="304800"/>
          </a:xfrm>
          <a:prstGeom prst="rect">
            <a:avLst/>
          </a:prstGeom>
          <a:solidFill>
            <a:schemeClr val="bg1"/>
          </a:solidFill>
          <a:ln/>
        </p:spPr>
        <p:txBody>
          <a:bodyPr lIns="91435" tIns="45718" rIns="91435" bIns="45718"/>
          <a:lstStyle>
            <a:lvl1pPr>
              <a:defRPr sz="900"/>
            </a:lvl1pPr>
          </a:lstStyle>
          <a:p>
            <a:pPr>
              <a:defRPr/>
            </a:pPr>
            <a:endParaRPr lang="fr-FR" dirty="0"/>
          </a:p>
        </p:txBody>
      </p:sp>
    </p:spTree>
    <p:extLst>
      <p:ext uri="{BB962C8B-B14F-4D97-AF65-F5344CB8AC3E}">
        <p14:creationId xmlns:p14="http://schemas.microsoft.com/office/powerpoint/2010/main" val="2288834617"/>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2332892" y="6529754"/>
            <a:ext cx="5040923" cy="304800"/>
          </a:xfrm>
          <a:prstGeom prst="rect">
            <a:avLst/>
          </a:prstGeom>
        </p:spPr>
        <p:txBody>
          <a:bodyPr lIns="91435" tIns="45718" rIns="91435" bIns="45718"/>
          <a:lstStyle/>
          <a:p>
            <a:pPr>
              <a:defRPr/>
            </a:pPr>
            <a:fld id="{9A3FFD64-B555-4607-8194-F5EC2A301902}" type="slidenum">
              <a:rPr lang="fr-FR" smtClean="0"/>
              <a:pPr>
                <a:defRPr/>
              </a:pPr>
              <a:t>‹#›</a:t>
            </a:fld>
            <a:r>
              <a:rPr lang="fr-FR" dirty="0" err="1"/>
              <a:t>kjhkjhpoipoipoipo</a:t>
            </a:r>
            <a:endParaRPr lang="fr-FR" dirty="0"/>
          </a:p>
        </p:txBody>
      </p:sp>
    </p:spTree>
    <p:extLst>
      <p:ext uri="{BB962C8B-B14F-4D97-AF65-F5344CB8AC3E}">
        <p14:creationId xmlns:p14="http://schemas.microsoft.com/office/powerpoint/2010/main" val="54801855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679492" y="6553200"/>
            <a:ext cx="486064" cy="304800"/>
          </a:xfrm>
          <a:prstGeom prst="rect">
            <a:avLst/>
          </a:prstGeom>
          <a:ln/>
        </p:spPr>
        <p:txBody>
          <a:bodyPr lIns="91435" tIns="45718" rIns="91435" bIns="45718"/>
          <a:lstStyle>
            <a:lvl1pPr>
              <a:defRPr/>
            </a:lvl1pPr>
          </a:lstStyle>
          <a:p>
            <a:pPr>
              <a:defRPr/>
            </a:pPr>
            <a:fld id="{9F1F4E70-8142-46F1-ACE4-91AB33693ACE}" type="slidenum">
              <a:rPr lang="fr-FR"/>
              <a:pPr>
                <a:defRPr/>
              </a:pPr>
              <a:t>‹#›</a:t>
            </a:fld>
            <a:endParaRPr lang="fr-FR" dirty="0"/>
          </a:p>
        </p:txBody>
      </p:sp>
    </p:spTree>
    <p:extLst>
      <p:ext uri="{BB962C8B-B14F-4D97-AF65-F5344CB8AC3E}">
        <p14:creationId xmlns:p14="http://schemas.microsoft.com/office/powerpoint/2010/main" val="307217499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fld id="{06568028-AE88-4F03-B296-5B39D02535DD}" type="slidenum">
              <a:rPr lang="en-US" smtClean="0"/>
              <a:t>‹#›</a:t>
            </a:fld>
            <a:endParaRPr lang="en-US"/>
          </a:p>
        </p:txBody>
      </p:sp>
    </p:spTree>
    <p:extLst>
      <p:ext uri="{BB962C8B-B14F-4D97-AF65-F5344CB8AC3E}">
        <p14:creationId xmlns:p14="http://schemas.microsoft.com/office/powerpoint/2010/main" val="3613054660"/>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Rectangle 2"/>
          <p:cNvSpPr/>
          <p:nvPr userDrawn="1"/>
        </p:nvSpPr>
        <p:spPr>
          <a:xfrm>
            <a:off x="8616462" y="6519446"/>
            <a:ext cx="436338" cy="338554"/>
          </a:xfrm>
          <a:prstGeom prst="rect">
            <a:avLst/>
          </a:prstGeom>
        </p:spPr>
        <p:txBody>
          <a:bodyPr wrap="none" lIns="91435" tIns="45718" rIns="91435" bIns="45718">
            <a:spAutoFit/>
          </a:bodyPr>
          <a:lstStyle/>
          <a:p>
            <a:fld id="{9A3FFD64-B555-4607-8194-F5EC2A301902}" type="slidenum">
              <a:rPr lang="fr-FR" sz="1600" smtClean="0">
                <a:solidFill>
                  <a:srgbClr val="000000"/>
                </a:solidFill>
              </a:rPr>
              <a:pPr/>
              <a:t>‹#›</a:t>
            </a:fld>
            <a:endParaRPr lang="en-US" sz="1600" dirty="0"/>
          </a:p>
        </p:txBody>
      </p:sp>
    </p:spTree>
    <p:extLst>
      <p:ext uri="{BB962C8B-B14F-4D97-AF65-F5344CB8AC3E}">
        <p14:creationId xmlns:p14="http://schemas.microsoft.com/office/powerpoint/2010/main" val="1222838746"/>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618766163"/>
      </p:ext>
    </p:extLst>
  </p:cSld>
  <p:clrMapOvr>
    <a:overrideClrMapping bg1="lt1" tx1="dk1" bg2="lt2" tx2="dk2" accent1="accent1" accent2="accent2" accent3="accent3" accent4="accent4" accent5="accent5" accent6="accent6" hlink="hlink" folHlink="folHlink"/>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pPr>
              <a:defRPr/>
            </a:pPr>
            <a:fld id="{9A3FFD64-B555-4607-8194-F5EC2A301902}" type="slidenum">
              <a:rPr lang="fr-FR" smtClean="0">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1765368881"/>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7" y="6553200"/>
            <a:ext cx="5925094" cy="304800"/>
          </a:xfrm>
          <a:prstGeom prst="rect">
            <a:avLst/>
          </a:prstGeom>
          <a:solidFill>
            <a:schemeClr val="bg1"/>
          </a:solidFill>
          <a:ln/>
        </p:spPr>
        <p:txBody>
          <a:bodyPr lIns="91435" tIns="45718" rIns="91435" bIns="45718"/>
          <a:lstStyle>
            <a:lvl1pPr>
              <a:defRPr sz="900"/>
            </a:lvl1pPr>
          </a:lstStyle>
          <a:p>
            <a:pPr>
              <a:defRPr/>
            </a:pPr>
            <a:r>
              <a:rPr lang="en-US" dirty="0" err="1">
                <a:solidFill>
                  <a:srgbClr val="333399"/>
                </a:solidFill>
                <a:latin typeface="Arial" charset="0"/>
              </a:rPr>
              <a:t>V.I.Mokeev</a:t>
            </a:r>
            <a:r>
              <a:rPr lang="en-US" dirty="0">
                <a:solidFill>
                  <a:srgbClr val="333399"/>
                </a:solidFill>
                <a:latin typeface="Arial" charset="0"/>
              </a:rPr>
              <a:t>, FB21 International Conference </a:t>
            </a:r>
            <a:r>
              <a:rPr lang="en-US" dirty="0" err="1">
                <a:solidFill>
                  <a:srgbClr val="333399"/>
                </a:solidFill>
                <a:latin typeface="Arial" charset="0"/>
              </a:rPr>
              <a:t>Chcago</a:t>
            </a:r>
            <a:r>
              <a:rPr lang="en-US" dirty="0">
                <a:solidFill>
                  <a:srgbClr val="333399"/>
                </a:solidFill>
                <a:latin typeface="Arial" charset="0"/>
              </a:rPr>
              <a:t> IL, USA, May 18-22, 2015 </a:t>
            </a:r>
            <a:endParaRPr lang="fr-FR" dirty="0">
              <a:solidFill>
                <a:srgbClr val="000000"/>
              </a:solidFill>
            </a:endParaRPr>
          </a:p>
        </p:txBody>
      </p:sp>
    </p:spTree>
    <p:extLst>
      <p:ext uri="{BB962C8B-B14F-4D97-AF65-F5344CB8AC3E}">
        <p14:creationId xmlns:p14="http://schemas.microsoft.com/office/powerpoint/2010/main" val="25044212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752028" y="6389135"/>
            <a:ext cx="1144858" cy="365125"/>
          </a:xfrm>
          <a:prstGeom prst="rect">
            <a:avLst/>
          </a:prstGeom>
          <a:ln/>
        </p:spPr>
        <p:txBody>
          <a:bodyPr lIns="91435" tIns="45718" rIns="91435" bIns="45718"/>
          <a:lstStyle>
            <a:lvl1pPr>
              <a:defRPr/>
            </a:lvl1pPr>
          </a:lstStyle>
          <a:p>
            <a:pPr>
              <a:defRPr/>
            </a:pPr>
            <a:fld id="{9F1F4E70-8142-46F1-ACE4-91AB33693ACE}"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354960575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6" y="6553200"/>
            <a:ext cx="4373880" cy="304800"/>
          </a:xfrm>
          <a:prstGeom prst="rect">
            <a:avLst/>
          </a:prstGeom>
          <a:solidFill>
            <a:schemeClr val="bg1"/>
          </a:solidFill>
          <a:ln/>
        </p:spPr>
        <p:txBody>
          <a:bodyPr lIns="91435" tIns="45718" rIns="91435" bIns="45718"/>
          <a:lstStyle>
            <a:lvl1pPr>
              <a:defRPr sz="900"/>
            </a:lvl1pPr>
          </a:lstStyle>
          <a:p>
            <a:pPr>
              <a:defRPr/>
            </a:pPr>
            <a:r>
              <a:rPr lang="en-US" dirty="0" err="1">
                <a:solidFill>
                  <a:srgbClr val="333399"/>
                </a:solidFill>
                <a:latin typeface="Arial" charset="0"/>
              </a:rPr>
              <a:t>V.I.Mokeev</a:t>
            </a:r>
            <a:r>
              <a:rPr lang="en-US" dirty="0">
                <a:solidFill>
                  <a:srgbClr val="333399"/>
                </a:solidFill>
                <a:latin typeface="Arial" charset="0"/>
              </a:rPr>
              <a:t>,  ECT* 2015 Workshop on Nucleon Resonances, October 12-16, 2015 </a:t>
            </a:r>
            <a:endParaRPr lang="fr-FR" dirty="0"/>
          </a:p>
        </p:txBody>
      </p:sp>
    </p:spTree>
    <p:extLst>
      <p:ext uri="{BB962C8B-B14F-4D97-AF65-F5344CB8AC3E}">
        <p14:creationId xmlns:p14="http://schemas.microsoft.com/office/powerpoint/2010/main" val="207436861"/>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pPr>
              <a:defRPr/>
            </a:pPr>
            <a:fld id="{9A3FFD64-B555-4607-8194-F5EC2A301902}" type="slidenum">
              <a:rPr lang="fr-FR" smtClean="0"/>
              <a:pPr>
                <a:defRPr/>
              </a:pPr>
              <a:t>‹#›</a:t>
            </a:fld>
            <a:endParaRPr lang="fr-FR"/>
          </a:p>
        </p:txBody>
      </p:sp>
    </p:spTree>
    <p:extLst>
      <p:ext uri="{BB962C8B-B14F-4D97-AF65-F5344CB8AC3E}">
        <p14:creationId xmlns:p14="http://schemas.microsoft.com/office/powerpoint/2010/main" val="2149328227"/>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752028" y="6389135"/>
            <a:ext cx="1144858" cy="365125"/>
          </a:xfrm>
          <a:prstGeom prst="rect">
            <a:avLst/>
          </a:prstGeom>
          <a:ln/>
        </p:spPr>
        <p:txBody>
          <a:bodyPr lIns="91435" tIns="45718" rIns="91435" bIns="45718"/>
          <a:lstStyle>
            <a:lvl1pPr>
              <a:defRPr/>
            </a:lvl1pPr>
          </a:lstStyle>
          <a:p>
            <a:pPr>
              <a:defRPr/>
            </a:pPr>
            <a:fld id="{9F1F4E70-8142-46F1-ACE4-91AB33693ACE}" type="slidenum">
              <a:rPr lang="fr-FR"/>
              <a:pPr>
                <a:defRPr/>
              </a:pPr>
              <a:t>‹#›</a:t>
            </a:fld>
            <a:endParaRPr lang="fr-FR"/>
          </a:p>
        </p:txBody>
      </p:sp>
    </p:spTree>
    <p:extLst>
      <p:ext uri="{BB962C8B-B14F-4D97-AF65-F5344CB8AC3E}">
        <p14:creationId xmlns:p14="http://schemas.microsoft.com/office/powerpoint/2010/main" val="4092963028"/>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Tree>
    <p:extLst>
      <p:ext uri="{BB962C8B-B14F-4D97-AF65-F5344CB8AC3E}">
        <p14:creationId xmlns:p14="http://schemas.microsoft.com/office/powerpoint/2010/main" val="1984252585"/>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2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892400913"/>
      </p:ext>
    </p:extLst>
  </p:cSld>
  <p:clrMapOvr>
    <a:overrideClrMapping bg1="lt1" tx1="dk1" bg2="lt2" tx2="dk2" accent1="accent1" accent2="accent2" accent3="accent3" accent4="accent4" accent5="accent5" accent6="accent6" hlink="hlink" folHlink="folHlink"/>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pPr>
              <a:defRPr/>
            </a:pPr>
            <a:fld id="{9A3FFD64-B555-4607-8194-F5EC2A301902}" type="slidenum">
              <a:rPr lang="fr-FR" smtClean="0">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2707225846"/>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7" y="6553200"/>
            <a:ext cx="5925094" cy="304800"/>
          </a:xfrm>
          <a:prstGeom prst="rect">
            <a:avLst/>
          </a:prstGeom>
          <a:solidFill>
            <a:schemeClr val="bg1"/>
          </a:solidFill>
          <a:ln/>
        </p:spPr>
        <p:txBody>
          <a:bodyPr lIns="91435" tIns="45718" rIns="91435" bIns="45718"/>
          <a:lstStyle>
            <a:lvl1pPr>
              <a:defRPr sz="900"/>
            </a:lvl1pPr>
          </a:lstStyle>
          <a:p>
            <a:pPr>
              <a:defRPr/>
            </a:pPr>
            <a:r>
              <a:rPr lang="en-US" dirty="0" err="1">
                <a:solidFill>
                  <a:srgbClr val="333399"/>
                </a:solidFill>
                <a:latin typeface="Arial" charset="0"/>
              </a:rPr>
              <a:t>V.I.Mokeev</a:t>
            </a:r>
            <a:r>
              <a:rPr lang="en-US" dirty="0">
                <a:solidFill>
                  <a:srgbClr val="333399"/>
                </a:solidFill>
                <a:latin typeface="Arial" charset="0"/>
              </a:rPr>
              <a:t>, FB21 International Conference </a:t>
            </a:r>
            <a:r>
              <a:rPr lang="en-US" dirty="0" err="1">
                <a:solidFill>
                  <a:srgbClr val="333399"/>
                </a:solidFill>
                <a:latin typeface="Arial" charset="0"/>
              </a:rPr>
              <a:t>Chcago</a:t>
            </a:r>
            <a:r>
              <a:rPr lang="en-US" dirty="0">
                <a:solidFill>
                  <a:srgbClr val="333399"/>
                </a:solidFill>
                <a:latin typeface="Arial" charset="0"/>
              </a:rPr>
              <a:t> IL, USA, May 18-22, 2015 </a:t>
            </a:r>
            <a:endParaRPr lang="fr-FR" dirty="0">
              <a:solidFill>
                <a:srgbClr val="000000"/>
              </a:solidFill>
            </a:endParaRPr>
          </a:p>
        </p:txBody>
      </p:sp>
    </p:spTree>
    <p:extLst>
      <p:ext uri="{BB962C8B-B14F-4D97-AF65-F5344CB8AC3E}">
        <p14:creationId xmlns:p14="http://schemas.microsoft.com/office/powerpoint/2010/main" val="802143654"/>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752028" y="6389135"/>
            <a:ext cx="1144858" cy="365125"/>
          </a:xfrm>
          <a:prstGeom prst="rect">
            <a:avLst/>
          </a:prstGeom>
          <a:ln/>
        </p:spPr>
        <p:txBody>
          <a:bodyPr lIns="91435" tIns="45718" rIns="91435" bIns="45718"/>
          <a:lstStyle>
            <a:lvl1pPr>
              <a:defRPr/>
            </a:lvl1pPr>
          </a:lstStyle>
          <a:p>
            <a:pPr>
              <a:defRPr/>
            </a:pPr>
            <a:fld id="{9F1F4E70-8142-46F1-ACE4-91AB33693ACE}"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696767886"/>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6" y="6553200"/>
            <a:ext cx="4373880" cy="304800"/>
          </a:xfrm>
          <a:prstGeom prst="rect">
            <a:avLst/>
          </a:prstGeom>
          <a:solidFill>
            <a:schemeClr val="bg1"/>
          </a:solidFill>
          <a:ln/>
        </p:spPr>
        <p:txBody>
          <a:bodyPr lIns="91435" tIns="45718" rIns="91435" bIns="45718"/>
          <a:lstStyle>
            <a:lvl1pPr>
              <a:defRPr sz="900"/>
            </a:lvl1pPr>
          </a:lstStyle>
          <a:p>
            <a:pPr>
              <a:defRPr/>
            </a:pPr>
            <a:r>
              <a:rPr lang="en-US" dirty="0" err="1">
                <a:solidFill>
                  <a:srgbClr val="333399"/>
                </a:solidFill>
                <a:latin typeface="Arial" charset="0"/>
              </a:rPr>
              <a:t>V.I.Mokeev</a:t>
            </a:r>
            <a:r>
              <a:rPr lang="en-US" dirty="0">
                <a:solidFill>
                  <a:srgbClr val="333399"/>
                </a:solidFill>
                <a:latin typeface="Arial" charset="0"/>
              </a:rPr>
              <a:t>,  ECT* 2015 Workshop on Nucleon Resonances, October 12-16, 2015 </a:t>
            </a:r>
            <a:endParaRPr lang="fr-FR" dirty="0"/>
          </a:p>
        </p:txBody>
      </p:sp>
    </p:spTree>
    <p:extLst>
      <p:ext uri="{BB962C8B-B14F-4D97-AF65-F5344CB8AC3E}">
        <p14:creationId xmlns:p14="http://schemas.microsoft.com/office/powerpoint/2010/main" val="2676451078"/>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pPr>
              <a:defRPr/>
            </a:pPr>
            <a:fld id="{9A3FFD64-B555-4607-8194-F5EC2A301902}" type="slidenum">
              <a:rPr lang="fr-FR" smtClean="0"/>
              <a:pPr>
                <a:defRPr/>
              </a:pPr>
              <a:t>‹#›</a:t>
            </a:fld>
            <a:endParaRPr lang="fr-FR"/>
          </a:p>
        </p:txBody>
      </p:sp>
    </p:spTree>
    <p:extLst>
      <p:ext uri="{BB962C8B-B14F-4D97-AF65-F5344CB8AC3E}">
        <p14:creationId xmlns:p14="http://schemas.microsoft.com/office/powerpoint/2010/main" val="2592003872"/>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752028" y="6389135"/>
            <a:ext cx="1144858" cy="365125"/>
          </a:xfrm>
          <a:prstGeom prst="rect">
            <a:avLst/>
          </a:prstGeom>
          <a:ln/>
        </p:spPr>
        <p:txBody>
          <a:bodyPr lIns="91435" tIns="45718" rIns="91435" bIns="45718"/>
          <a:lstStyle>
            <a:lvl1pPr>
              <a:defRPr/>
            </a:lvl1pPr>
          </a:lstStyle>
          <a:p>
            <a:pPr>
              <a:defRPr/>
            </a:pPr>
            <a:fld id="{9F1F4E70-8142-46F1-ACE4-91AB33693ACE}" type="slidenum">
              <a:rPr lang="fr-FR"/>
              <a:pPr>
                <a:defRPr/>
              </a:pPr>
              <a:t>‹#›</a:t>
            </a:fld>
            <a:endParaRPr lang="fr-FR"/>
          </a:p>
        </p:txBody>
      </p:sp>
    </p:spTree>
    <p:extLst>
      <p:ext uri="{BB962C8B-B14F-4D97-AF65-F5344CB8AC3E}">
        <p14:creationId xmlns:p14="http://schemas.microsoft.com/office/powerpoint/2010/main" val="3291915827"/>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5599443" y="6541862"/>
            <a:ext cx="2057400" cy="365125"/>
          </a:xfrm>
          <a:prstGeom prst="rect">
            <a:avLst/>
          </a:prstGeom>
        </p:spPr>
        <p:txBody>
          <a:bodyPr lIns="91435" tIns="45718" rIns="91435" bIns="45718"/>
          <a:lstStyle/>
          <a:p>
            <a:fld id="{05A3D162-96D2-41CC-AE16-7AE67E9C4747}" type="slidenum">
              <a:rPr lang="en-US" smtClean="0"/>
              <a:t>‹#›</a:t>
            </a:fld>
            <a:endParaRPr lang="en-US"/>
          </a:p>
        </p:txBody>
      </p:sp>
    </p:spTree>
    <p:extLst>
      <p:ext uri="{BB962C8B-B14F-4D97-AF65-F5344CB8AC3E}">
        <p14:creationId xmlns:p14="http://schemas.microsoft.com/office/powerpoint/2010/main" val="1633009286"/>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xxxx">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583777"/>
      </p:ext>
    </p:extLst>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4085" name="Line 5"/>
          <p:cNvSpPr>
            <a:spLocks noChangeShapeType="1"/>
          </p:cNvSpPr>
          <p:nvPr/>
        </p:nvSpPr>
        <p:spPr bwMode="auto">
          <a:xfrm>
            <a:off x="2133600" y="6553200"/>
            <a:ext cx="7010400" cy="0"/>
          </a:xfrm>
          <a:prstGeom prst="line">
            <a:avLst/>
          </a:prstGeom>
          <a:noFill/>
          <a:ln w="9525">
            <a:solidFill>
              <a:srgbClr val="333399"/>
            </a:solidFill>
            <a:round/>
            <a:headEnd/>
            <a:tailEnd/>
          </a:ln>
          <a:effectLst/>
        </p:spPr>
        <p:txBody>
          <a:bodyPr lIns="91435" tIns="45718" rIns="91435" bIns="45718"/>
          <a:lstStyle/>
          <a:p>
            <a:pPr algn="ctr" eaLnBrk="0" hangingPunct="0">
              <a:defRPr/>
            </a:pPr>
            <a:endParaRPr lang="en-US" sz="3600">
              <a:solidFill>
                <a:srgbClr val="000000"/>
              </a:solidFill>
              <a:latin typeface="Arial" charset="0"/>
            </a:endParaRPr>
          </a:p>
        </p:txBody>
      </p:sp>
      <p:sp>
        <p:nvSpPr>
          <p:cNvPr id="814086" name="Text Box 6"/>
          <p:cNvSpPr txBox="1">
            <a:spLocks noChangeArrowheads="1"/>
          </p:cNvSpPr>
          <p:nvPr/>
        </p:nvSpPr>
        <p:spPr bwMode="auto">
          <a:xfrm>
            <a:off x="2321217" y="6580908"/>
            <a:ext cx="5657174" cy="276995"/>
          </a:xfrm>
          <a:prstGeom prst="rect">
            <a:avLst/>
          </a:prstGeom>
          <a:noFill/>
          <a:ln w="9525">
            <a:noFill/>
            <a:miter lim="800000"/>
            <a:headEnd/>
            <a:tailEnd/>
          </a:ln>
          <a:effectLst/>
        </p:spPr>
        <p:txBody>
          <a:bodyPr wrap="square" lIns="91435" tIns="45718" rIns="91435" bIns="45718">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b="0" baseline="0" dirty="0">
                <a:solidFill>
                  <a:srgbClr val="333399"/>
                </a:solidFill>
                <a:latin typeface="Arial" charset="0"/>
              </a:rPr>
              <a:t>V.I. Mokeev, NSTAR26 Workshop - September 7-11, 2026, Seville, Spain   </a:t>
            </a:r>
            <a:endParaRPr lang="en-US" sz="1200" b="0" dirty="0">
              <a:solidFill>
                <a:srgbClr val="333399"/>
              </a:solidFill>
              <a:latin typeface="Arial" charset="0"/>
            </a:endParaRPr>
          </a:p>
        </p:txBody>
      </p:sp>
      <p:sp>
        <p:nvSpPr>
          <p:cNvPr id="814087" name="Line 7"/>
          <p:cNvSpPr>
            <a:spLocks noChangeShapeType="1"/>
          </p:cNvSpPr>
          <p:nvPr/>
        </p:nvSpPr>
        <p:spPr bwMode="auto">
          <a:xfrm>
            <a:off x="0" y="6553200"/>
            <a:ext cx="609600" cy="0"/>
          </a:xfrm>
          <a:prstGeom prst="line">
            <a:avLst/>
          </a:prstGeom>
          <a:noFill/>
          <a:ln w="9525">
            <a:solidFill>
              <a:srgbClr val="333399"/>
            </a:solidFill>
            <a:round/>
            <a:headEnd/>
            <a:tailEnd/>
          </a:ln>
          <a:effectLst/>
        </p:spPr>
        <p:txBody>
          <a:bodyPr lIns="91435" tIns="45718" rIns="91435" bIns="45718"/>
          <a:lstStyle/>
          <a:p>
            <a:pPr algn="ctr" eaLnBrk="0" hangingPunct="0">
              <a:defRPr/>
            </a:pPr>
            <a:endParaRPr lang="en-US" sz="3600">
              <a:solidFill>
                <a:srgbClr val="000000"/>
              </a:solidFill>
              <a:latin typeface="Arial" charset="0"/>
            </a:endParaRPr>
          </a:p>
        </p:txBody>
      </p:sp>
      <p:sp>
        <p:nvSpPr>
          <p:cNvPr id="3079" name="Rectangle 8"/>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p>
            <a:pPr lvl="0"/>
            <a:r>
              <a:rPr lang="en-US" dirty="0"/>
              <a:t>Click to edit Master title style</a:t>
            </a:r>
          </a:p>
        </p:txBody>
      </p:sp>
      <p:pic>
        <p:nvPicPr>
          <p:cNvPr id="3080" name="Picture 4" descr="newlogo"/>
          <p:cNvPicPr>
            <a:picLocks noGrp="1" noChangeAspect="1" noChangeArrowheads="1"/>
          </p:cNvPicPr>
          <p:nvPr/>
        </p:nvPicPr>
        <p:blipFill>
          <a:blip r:embed="rId52" cstate="print"/>
          <a:srcRect/>
          <a:stretch>
            <a:fillRect/>
          </a:stretch>
        </p:blipFill>
        <p:spPr bwMode="auto">
          <a:xfrm>
            <a:off x="685801" y="6324600"/>
            <a:ext cx="1490663" cy="533400"/>
          </a:xfrm>
          <a:prstGeom prst="rect">
            <a:avLst/>
          </a:prstGeom>
          <a:noFill/>
          <a:ln w="9525">
            <a:noFill/>
            <a:miter lim="800000"/>
            <a:headEnd/>
            <a:tailEnd/>
          </a:ln>
        </p:spPr>
      </p:pic>
    </p:spTree>
    <p:extLst>
      <p:ext uri="{BB962C8B-B14F-4D97-AF65-F5344CB8AC3E}">
        <p14:creationId xmlns:p14="http://schemas.microsoft.com/office/powerpoint/2010/main" val="2814460643"/>
      </p:ext>
    </p:extLst>
  </p:cSld>
  <p:clrMap bg1="lt1" tx1="dk1" bg2="lt2" tx2="dk2" accent1="accent1" accent2="accent2" accent3="accent3" accent4="accent4" accent5="accent5" accent6="accent6" hlink="hlink" folHlink="folHlink"/>
  <p:sldLayoutIdLst>
    <p:sldLayoutId id="2147492085" r:id="rId1"/>
    <p:sldLayoutId id="2147492086" r:id="rId2"/>
    <p:sldLayoutId id="2147492087" r:id="rId3"/>
    <p:sldLayoutId id="2147492088" r:id="rId4"/>
    <p:sldLayoutId id="2147492089" r:id="rId5"/>
    <p:sldLayoutId id="2147492090" r:id="rId6"/>
    <p:sldLayoutId id="2147492091" r:id="rId7"/>
    <p:sldLayoutId id="2147492092" r:id="rId8"/>
    <p:sldLayoutId id="2147492093" r:id="rId9"/>
    <p:sldLayoutId id="2147492094" r:id="rId10"/>
    <p:sldLayoutId id="2147492095" r:id="rId11"/>
    <p:sldLayoutId id="2147492096" r:id="rId12"/>
    <p:sldLayoutId id="2147492097" r:id="rId13"/>
    <p:sldLayoutId id="2147492098" r:id="rId14"/>
    <p:sldLayoutId id="2147492099" r:id="rId15"/>
    <p:sldLayoutId id="2147492100" r:id="rId16"/>
    <p:sldLayoutId id="2147492101" r:id="rId17"/>
    <p:sldLayoutId id="2147492102" r:id="rId18"/>
    <p:sldLayoutId id="2147492103" r:id="rId19"/>
    <p:sldLayoutId id="2147492104" r:id="rId20"/>
    <p:sldLayoutId id="2147492105" r:id="rId21"/>
    <p:sldLayoutId id="2147492063" r:id="rId22"/>
    <p:sldLayoutId id="2147492110" r:id="rId23"/>
    <p:sldLayoutId id="2147492064" r:id="rId24"/>
    <p:sldLayoutId id="2147492065" r:id="rId25"/>
    <p:sldLayoutId id="2147492066" r:id="rId26"/>
    <p:sldLayoutId id="2147492067" r:id="rId27"/>
    <p:sldLayoutId id="2147492078" r:id="rId28"/>
    <p:sldLayoutId id="2147492081" r:id="rId29"/>
    <p:sldLayoutId id="2147492082" r:id="rId30"/>
    <p:sldLayoutId id="2147492083" r:id="rId31"/>
    <p:sldLayoutId id="2147492106" r:id="rId32"/>
    <p:sldLayoutId id="2147491818" r:id="rId33"/>
    <p:sldLayoutId id="2147492027" r:id="rId34"/>
    <p:sldLayoutId id="2147491998" r:id="rId35"/>
    <p:sldLayoutId id="2147491819" r:id="rId36"/>
    <p:sldLayoutId id="2147491830" r:id="rId37"/>
    <p:sldLayoutId id="2147491846" r:id="rId38"/>
    <p:sldLayoutId id="2147491850" r:id="rId39"/>
    <p:sldLayoutId id="2147491857" r:id="rId40"/>
    <p:sldLayoutId id="2147492042" r:id="rId41"/>
    <p:sldLayoutId id="2147492043" r:id="rId42"/>
    <p:sldLayoutId id="2147492044" r:id="rId43"/>
    <p:sldLayoutId id="2147492045" r:id="rId44"/>
    <p:sldLayoutId id="2147492056" r:id="rId45"/>
    <p:sldLayoutId id="2147492059" r:id="rId46"/>
    <p:sldLayoutId id="2147492060" r:id="rId47"/>
    <p:sldLayoutId id="2147492061" r:id="rId48"/>
    <p:sldLayoutId id="2147492107" r:id="rId49"/>
    <p:sldLayoutId id="2147492109" r:id="rId50"/>
  </p:sldLayoutIdLst>
  <p:transition/>
  <p:hf hdr="0" ftr="0" dt="0"/>
  <p:txStyles>
    <p:title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p:titleStyle>
    <p:bodyStyle>
      <a:lvl1pPr marL="342882" indent="-342882" algn="l" rtl="0" eaLnBrk="0" fontAlgn="base" hangingPunct="0">
        <a:spcBef>
          <a:spcPct val="20000"/>
        </a:spcBef>
        <a:spcAft>
          <a:spcPct val="0"/>
        </a:spcAft>
        <a:buChar char="•"/>
        <a:defRPr sz="2800">
          <a:solidFill>
            <a:schemeClr val="tx1"/>
          </a:solidFill>
          <a:latin typeface="+mn-lt"/>
          <a:ea typeface="+mn-ea"/>
          <a:cs typeface="+mn-cs"/>
        </a:defRPr>
      </a:lvl1pPr>
      <a:lvl2pPr marL="742912" indent="-285736" algn="l" rtl="0" eaLnBrk="0" fontAlgn="base" hangingPunct="0">
        <a:spcBef>
          <a:spcPct val="20000"/>
        </a:spcBef>
        <a:spcAft>
          <a:spcPct val="0"/>
        </a:spcAft>
        <a:buChar char="–"/>
        <a:defRPr sz="2400">
          <a:solidFill>
            <a:schemeClr val="tx1"/>
          </a:solidFill>
          <a:latin typeface="+mn-lt"/>
        </a:defRPr>
      </a:lvl2pPr>
      <a:lvl3pPr marL="1142942" indent="-228588" algn="l" rtl="0" eaLnBrk="0" fontAlgn="base" hangingPunct="0">
        <a:spcBef>
          <a:spcPct val="20000"/>
        </a:spcBef>
        <a:spcAft>
          <a:spcPct val="0"/>
        </a:spcAft>
        <a:buChar char="•"/>
        <a:defRPr sz="2000">
          <a:solidFill>
            <a:schemeClr val="tx1"/>
          </a:solidFill>
          <a:latin typeface="+mn-lt"/>
        </a:defRPr>
      </a:lvl3pPr>
      <a:lvl4pPr marL="1600118" indent="-228588" algn="l" rtl="0" eaLnBrk="0" fontAlgn="base" hangingPunct="0">
        <a:spcBef>
          <a:spcPct val="20000"/>
        </a:spcBef>
        <a:spcAft>
          <a:spcPct val="0"/>
        </a:spcAft>
        <a:buChar char="–"/>
        <a:defRPr sz="2000">
          <a:solidFill>
            <a:schemeClr val="tx1"/>
          </a:solidFill>
          <a:latin typeface="Times New Roman" pitchFamily="18" charset="0"/>
        </a:defRPr>
      </a:lvl4pPr>
      <a:lvl5pPr marL="2057295" indent="-228588" algn="l" rtl="0" eaLnBrk="0" fontAlgn="base" hangingPunct="0">
        <a:spcBef>
          <a:spcPct val="20000"/>
        </a:spcBef>
        <a:spcAft>
          <a:spcPct val="0"/>
        </a:spcAft>
        <a:buChar char="»"/>
        <a:defRPr sz="2000">
          <a:solidFill>
            <a:schemeClr val="tx1"/>
          </a:solidFill>
          <a:latin typeface="Times New Roman" pitchFamily="18" charset="0"/>
        </a:defRPr>
      </a:lvl5pPr>
      <a:lvl6pPr marL="2514471" indent="-228588" algn="l" rtl="0" eaLnBrk="0" fontAlgn="base" hangingPunct="0">
        <a:spcBef>
          <a:spcPct val="20000"/>
        </a:spcBef>
        <a:spcAft>
          <a:spcPct val="0"/>
        </a:spcAft>
        <a:buChar char="»"/>
        <a:defRPr sz="2000">
          <a:solidFill>
            <a:schemeClr val="tx1"/>
          </a:solidFill>
          <a:latin typeface="Times New Roman" pitchFamily="18" charset="0"/>
        </a:defRPr>
      </a:lvl6pPr>
      <a:lvl7pPr marL="2971648" indent="-228588" algn="l" rtl="0" eaLnBrk="0" fontAlgn="base" hangingPunct="0">
        <a:spcBef>
          <a:spcPct val="20000"/>
        </a:spcBef>
        <a:spcAft>
          <a:spcPct val="0"/>
        </a:spcAft>
        <a:buChar char="»"/>
        <a:defRPr sz="2000">
          <a:solidFill>
            <a:schemeClr val="tx1"/>
          </a:solidFill>
          <a:latin typeface="Times New Roman" pitchFamily="18" charset="0"/>
        </a:defRPr>
      </a:lvl7pPr>
      <a:lvl8pPr marL="3428825" indent="-228588" algn="l" rtl="0" eaLnBrk="0" fontAlgn="base" hangingPunct="0">
        <a:spcBef>
          <a:spcPct val="20000"/>
        </a:spcBef>
        <a:spcAft>
          <a:spcPct val="0"/>
        </a:spcAft>
        <a:buChar char="»"/>
        <a:defRPr sz="2000">
          <a:solidFill>
            <a:schemeClr val="tx1"/>
          </a:solidFill>
          <a:latin typeface="Times New Roman" pitchFamily="18" charset="0"/>
        </a:defRPr>
      </a:lvl8pPr>
      <a:lvl9pPr marL="3886001" indent="-228588"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hyperlink" Target="https://userweb.jlab.org/~mokeev/" TargetMode="Externa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6.wmf"/><Relationship Id="rId5" Type="http://schemas.openxmlformats.org/officeDocument/2006/relationships/image" Target="../media/image15.png"/><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tiff"/><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0.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28.emf"/><Relationship Id="rId5" Type="http://schemas.openxmlformats.org/officeDocument/2006/relationships/image" Target="../media/image27.png"/><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17.xml"/><Relationship Id="rId4" Type="http://schemas.openxmlformats.org/officeDocument/2006/relationships/image" Target="../media/image31.emf"/></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1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8.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8.xml"/><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8.xml"/><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4.tiff"/><Relationship Id="rId5" Type="http://schemas.openxmlformats.org/officeDocument/2006/relationships/image" Target="../media/image25.tiff"/><Relationship Id="rId4" Type="http://schemas.openxmlformats.org/officeDocument/2006/relationships/image" Target="../media/image26.jpg"/></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1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 Box 5"/>
          <p:cNvSpPr txBox="1">
            <a:spLocks noChangeArrowheads="1"/>
          </p:cNvSpPr>
          <p:nvPr/>
        </p:nvSpPr>
        <p:spPr bwMode="auto">
          <a:xfrm>
            <a:off x="2495655" y="5491745"/>
            <a:ext cx="4121529" cy="615549"/>
          </a:xfrm>
          <a:prstGeom prst="rect">
            <a:avLst/>
          </a:prstGeom>
          <a:blipFill>
            <a:blip r:embed="rId3"/>
            <a:tile tx="0" ty="0" sx="100000" sy="100000" flip="none" algn="tl"/>
          </a:blipFill>
          <a:ln w="9525" algn="ctr">
            <a:solidFill>
              <a:srgbClr val="7D7D81"/>
            </a:solidFill>
            <a:miter lim="800000"/>
            <a:headEnd/>
            <a:tailEnd/>
          </a:ln>
        </p:spPr>
        <p:txBody>
          <a:bodyPr wrap="square" lIns="91435" tIns="45718" rIns="91435" bIns="45718">
            <a:spAutoFit/>
          </a:bodyPr>
          <a:lstStyle/>
          <a:p>
            <a:pPr algn="ctr" eaLnBrk="0" hangingPunct="0"/>
            <a:r>
              <a:rPr lang="en-US" sz="1600" b="1" dirty="0">
                <a:solidFill>
                  <a:srgbClr val="0000FF"/>
                </a:solidFill>
              </a:rPr>
              <a:t>V.I. Mokeev, University of South Carolina</a:t>
            </a:r>
          </a:p>
          <a:p>
            <a:pPr algn="ctr" eaLnBrk="0" hangingPunct="0"/>
            <a:r>
              <a:rPr lang="en-US" sz="1600" b="1" dirty="0">
                <a:solidFill>
                  <a:srgbClr val="0000FF"/>
                </a:solidFill>
              </a:rPr>
              <a:t>and Jefferson Lab (CLAS Collaboration)</a:t>
            </a:r>
            <a:r>
              <a:rPr lang="en-US" sz="1800" b="1" dirty="0">
                <a:solidFill>
                  <a:srgbClr val="0000FF"/>
                </a:solidFill>
              </a:rPr>
              <a:t> </a:t>
            </a:r>
          </a:p>
        </p:txBody>
      </p:sp>
      <p:sp>
        <p:nvSpPr>
          <p:cNvPr id="2" name="TextBox 1"/>
          <p:cNvSpPr txBox="1"/>
          <p:nvPr/>
        </p:nvSpPr>
        <p:spPr>
          <a:xfrm>
            <a:off x="406590" y="6183872"/>
            <a:ext cx="8304775" cy="369328"/>
          </a:xfrm>
          <a:prstGeom prst="rect">
            <a:avLst/>
          </a:prstGeom>
          <a:blipFill>
            <a:blip r:embed="rId3"/>
            <a:tile tx="0" ty="0" sx="100000" sy="100000" flip="none" algn="tl"/>
          </a:blipFill>
          <a:ln>
            <a:solidFill>
              <a:schemeClr val="bg2">
                <a:lumMod val="60000"/>
                <a:lumOff val="40000"/>
              </a:schemeClr>
            </a:solidFill>
          </a:ln>
        </p:spPr>
        <p:txBody>
          <a:bodyPr wrap="square" lIns="91435" tIns="45718" rIns="91435" bIns="45718" rtlCol="0">
            <a:spAutoFit/>
          </a:bodyPr>
          <a:lstStyle/>
          <a:p>
            <a:pPr algn="ctr"/>
            <a:r>
              <a:rPr lang="en-US" sz="1800" b="1" dirty="0">
                <a:solidFill>
                  <a:srgbClr val="0000FF"/>
                </a:solidFill>
              </a:rPr>
              <a:t>15th International Workshop on the Physics of Excited Nucleons </a:t>
            </a:r>
          </a:p>
        </p:txBody>
      </p:sp>
      <p:sp>
        <p:nvSpPr>
          <p:cNvPr id="10" name="TextBox 9"/>
          <p:cNvSpPr txBox="1"/>
          <p:nvPr/>
        </p:nvSpPr>
        <p:spPr>
          <a:xfrm>
            <a:off x="-1" y="13804"/>
            <a:ext cx="9144000" cy="830993"/>
          </a:xfrm>
          <a:prstGeom prst="rect">
            <a:avLst/>
          </a:prstGeom>
          <a:blipFill>
            <a:blip r:embed="rId3"/>
            <a:tile tx="0" ty="0" sx="100000" sy="100000" flip="none" algn="tl"/>
          </a:blipFill>
        </p:spPr>
        <p:txBody>
          <a:bodyPr wrap="square" lIns="91435" tIns="45718" rIns="91435" bIns="45718" rtlCol="0">
            <a:spAutoFit/>
          </a:bodyPr>
          <a:lstStyle/>
          <a:p>
            <a:pPr algn="ctr"/>
            <a:r>
              <a:rPr lang="en-US" sz="2400" b="1" dirty="0">
                <a:solidFill>
                  <a:srgbClr val="0000FF"/>
                </a:solidFill>
              </a:rPr>
              <a:t>N* Electroexcitation and Strong QCD from the Data of Experiments at </a:t>
            </a:r>
            <a:r>
              <a:rPr lang="en-US" sz="2400" b="1" dirty="0" err="1">
                <a:solidFill>
                  <a:srgbClr val="0000FF"/>
                </a:solidFill>
              </a:rPr>
              <a:t>JLab</a:t>
            </a:r>
            <a:endParaRPr lang="en-US" sz="2400" b="1" dirty="0">
              <a:solidFill>
                <a:srgbClr val="0000FF"/>
              </a:solidFill>
              <a:effectLst/>
            </a:endParaRPr>
          </a:p>
        </p:txBody>
      </p:sp>
      <p:pic>
        <p:nvPicPr>
          <p:cNvPr id="5" name="Picture 4"/>
          <p:cNvPicPr>
            <a:picLocks noChangeAspect="1"/>
          </p:cNvPicPr>
          <p:nvPr/>
        </p:nvPicPr>
        <p:blipFill>
          <a:blip r:embed="rId4"/>
          <a:stretch>
            <a:fillRect/>
          </a:stretch>
        </p:blipFill>
        <p:spPr>
          <a:xfrm>
            <a:off x="1382889" y="5520516"/>
            <a:ext cx="892808" cy="558005"/>
          </a:xfrm>
          <a:prstGeom prst="rect">
            <a:avLst/>
          </a:prstGeom>
        </p:spPr>
      </p:pic>
      <p:sp>
        <p:nvSpPr>
          <p:cNvPr id="3" name="TextBox 2">
            <a:extLst>
              <a:ext uri="{FF2B5EF4-FFF2-40B4-BE49-F238E27FC236}">
                <a16:creationId xmlns:a16="http://schemas.microsoft.com/office/drawing/2014/main" id="{1D15F435-3719-6FF9-0D22-8FBE2298787B}"/>
              </a:ext>
            </a:extLst>
          </p:cNvPr>
          <p:cNvSpPr txBox="1"/>
          <p:nvPr/>
        </p:nvSpPr>
        <p:spPr>
          <a:xfrm>
            <a:off x="0" y="3046133"/>
            <a:ext cx="6275275" cy="2462213"/>
          </a:xfrm>
          <a:prstGeom prst="rect">
            <a:avLst/>
          </a:prstGeom>
          <a:noFill/>
        </p:spPr>
        <p:txBody>
          <a:bodyPr wrap="square" rtlCol="0">
            <a:spAutoFit/>
          </a:bodyPr>
          <a:lstStyle/>
          <a:p>
            <a:pPr marL="173038" indent="-173038">
              <a:spcAft>
                <a:spcPts val="300"/>
              </a:spcAft>
              <a:buClr>
                <a:srgbClr val="C00000"/>
              </a:buClr>
              <a:buFont typeface="Arial" panose="020B0604020202020204" pitchFamily="34" charset="0"/>
              <a:buChar char="•"/>
            </a:pPr>
            <a:r>
              <a:rPr lang="en-US" sz="1600" dirty="0"/>
              <a:t>N* structure as a window into strong interaction in the regime of comparable-to-unity QCD running coupling (strong QCD=</a:t>
            </a:r>
            <a:r>
              <a:rPr lang="en-US" sz="1600" dirty="0" err="1"/>
              <a:t>sQCD</a:t>
            </a:r>
            <a:r>
              <a:rPr lang="en-US" sz="1600" dirty="0"/>
              <a:t>)  </a:t>
            </a:r>
          </a:p>
          <a:p>
            <a:pPr marL="173038" indent="-173038">
              <a:spcAft>
                <a:spcPts val="300"/>
              </a:spcAft>
              <a:buClr>
                <a:srgbClr val="C00000"/>
              </a:buClr>
              <a:buFont typeface="Arial" panose="020B0604020202020204" pitchFamily="34" charset="0"/>
              <a:buChar char="•"/>
            </a:pPr>
            <a:r>
              <a:rPr lang="en-US" sz="1600" dirty="0" err="1">
                <a:latin typeface="Symbol" pitchFamily="2" charset="2"/>
              </a:rPr>
              <a:t>g</a:t>
            </a:r>
            <a:r>
              <a:rPr lang="en-US" sz="1600" baseline="-25000" dirty="0" err="1"/>
              <a:t>v</a:t>
            </a:r>
            <a:r>
              <a:rPr lang="en-US" sz="1600" dirty="0" err="1"/>
              <a:t>pN</a:t>
            </a:r>
            <a:r>
              <a:rPr lang="en-US" sz="1600" dirty="0"/>
              <a:t>* electrocouplings from exclusive meson electroproduction with CLAS</a:t>
            </a:r>
          </a:p>
          <a:p>
            <a:pPr marL="173038" indent="-173038">
              <a:spcAft>
                <a:spcPts val="300"/>
              </a:spcAft>
              <a:buClr>
                <a:srgbClr val="C00000"/>
              </a:buClr>
              <a:buFont typeface="Arial" panose="020B0604020202020204" pitchFamily="34" charset="0"/>
              <a:buChar char="•"/>
            </a:pPr>
            <a:r>
              <a:rPr lang="en-US" sz="1600" dirty="0"/>
              <a:t>Quark core vs. meson-baryon cloud interplay</a:t>
            </a:r>
            <a:r>
              <a:rPr lang="en-US" sz="1600" baseline="30000" dirty="0"/>
              <a:t> </a:t>
            </a:r>
          </a:p>
          <a:p>
            <a:pPr marL="173038" indent="-173038">
              <a:spcAft>
                <a:spcPts val="300"/>
              </a:spcAft>
              <a:buClr>
                <a:srgbClr val="C00000"/>
              </a:buClr>
              <a:buFont typeface="Arial" panose="020B0604020202020204" pitchFamily="34" charset="0"/>
              <a:buChar char="•"/>
            </a:pPr>
            <a:r>
              <a:rPr lang="en-US" sz="1600" dirty="0"/>
              <a:t>Insight into emergence of hadron mass (EHM) from N* electroexcitation, N and </a:t>
            </a:r>
            <a:r>
              <a:rPr lang="en-US" sz="1600" dirty="0">
                <a:latin typeface="Symbol" pitchFamily="2" charset="2"/>
              </a:rPr>
              <a:t>p </a:t>
            </a:r>
            <a:r>
              <a:rPr lang="en-US" sz="1600" dirty="0"/>
              <a:t>elastic form factors   </a:t>
            </a:r>
          </a:p>
          <a:p>
            <a:pPr marL="173038" indent="-173038">
              <a:spcAft>
                <a:spcPts val="300"/>
              </a:spcAft>
              <a:buClr>
                <a:srgbClr val="C00000"/>
              </a:buClr>
              <a:buFont typeface="Arial" panose="020B0604020202020204" pitchFamily="34" charset="0"/>
              <a:buChar char="•"/>
            </a:pPr>
            <a:r>
              <a:rPr lang="en-US" sz="1600" dirty="0"/>
              <a:t>New opportunities with CLAS12 and beyond: high luminosity with large acceptance</a:t>
            </a:r>
          </a:p>
        </p:txBody>
      </p:sp>
      <p:pic>
        <p:nvPicPr>
          <p:cNvPr id="4" name="Picture 3">
            <a:extLst>
              <a:ext uri="{FF2B5EF4-FFF2-40B4-BE49-F238E27FC236}">
                <a16:creationId xmlns:a16="http://schemas.microsoft.com/office/drawing/2014/main" id="{0454BA4E-FC28-6A57-727C-62B39FBED31B}"/>
              </a:ext>
            </a:extLst>
          </p:cNvPr>
          <p:cNvPicPr>
            <a:picLocks noChangeAspect="1"/>
          </p:cNvPicPr>
          <p:nvPr/>
        </p:nvPicPr>
        <p:blipFill>
          <a:blip r:embed="rId5"/>
          <a:stretch>
            <a:fillRect/>
          </a:stretch>
        </p:blipFill>
        <p:spPr>
          <a:xfrm>
            <a:off x="531222" y="1173478"/>
            <a:ext cx="1844081" cy="1643034"/>
          </a:xfrm>
          <a:prstGeom prst="rect">
            <a:avLst/>
          </a:prstGeom>
        </p:spPr>
      </p:pic>
      <p:pic>
        <p:nvPicPr>
          <p:cNvPr id="6" name="Picture 5">
            <a:extLst>
              <a:ext uri="{FF2B5EF4-FFF2-40B4-BE49-F238E27FC236}">
                <a16:creationId xmlns:a16="http://schemas.microsoft.com/office/drawing/2014/main" id="{F52DC2EA-0176-24F7-4695-E72F2743BE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28336" y="1338686"/>
            <a:ext cx="2956537" cy="1389752"/>
          </a:xfrm>
          <a:prstGeom prst="rect">
            <a:avLst/>
          </a:prstGeom>
        </p:spPr>
      </p:pic>
      <p:sp>
        <p:nvSpPr>
          <p:cNvPr id="7" name="Slide Number Placeholder 1">
            <a:extLst>
              <a:ext uri="{FF2B5EF4-FFF2-40B4-BE49-F238E27FC236}">
                <a16:creationId xmlns:a16="http://schemas.microsoft.com/office/drawing/2014/main" id="{F43A2C97-0FB3-B130-7883-3369FC4340DB}"/>
              </a:ext>
            </a:extLst>
          </p:cNvPr>
          <p:cNvSpPr txBox="1">
            <a:spLocks/>
          </p:cNvSpPr>
          <p:nvPr/>
        </p:nvSpPr>
        <p:spPr>
          <a:xfrm>
            <a:off x="8659117" y="6553200"/>
            <a:ext cx="486064" cy="304800"/>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fld id="{66D3942C-BD50-4FC2-A952-1F84E0E6FA11}" type="slidenum">
              <a:rPr lang="en-US" sz="1200" smtClean="0"/>
              <a:pPr algn="ctr"/>
              <a:t>1</a:t>
            </a:fld>
            <a:endParaRPr lang="en-US" sz="1200" dirty="0"/>
          </a:p>
        </p:txBody>
      </p:sp>
      <p:pic>
        <p:nvPicPr>
          <p:cNvPr id="8" name="Picture 7">
            <a:extLst>
              <a:ext uri="{FF2B5EF4-FFF2-40B4-BE49-F238E27FC236}">
                <a16:creationId xmlns:a16="http://schemas.microsoft.com/office/drawing/2014/main" id="{9576CADB-59AE-1AE1-D85B-04179BA1DCD1}"/>
              </a:ext>
            </a:extLst>
          </p:cNvPr>
          <p:cNvPicPr>
            <a:picLocks noChangeAspect="1"/>
          </p:cNvPicPr>
          <p:nvPr/>
        </p:nvPicPr>
        <p:blipFill rotWithShape="1">
          <a:blip r:embed="rId7">
            <a:extLst>
              <a:ext uri="{28A0092B-C50C-407E-A947-70E740481C1C}">
                <a14:useLocalDpi xmlns:a14="http://schemas.microsoft.com/office/drawing/2010/main" val="0"/>
              </a:ext>
            </a:extLst>
          </a:blip>
          <a:srcRect l="1509" t="7788" r="7616"/>
          <a:stretch/>
        </p:blipFill>
        <p:spPr>
          <a:xfrm>
            <a:off x="6278427" y="971538"/>
            <a:ext cx="2557035" cy="2594777"/>
          </a:xfrm>
          <a:prstGeom prst="rect">
            <a:avLst/>
          </a:prstGeom>
        </p:spPr>
      </p:pic>
      <p:sp>
        <p:nvSpPr>
          <p:cNvPr id="19" name="TextBox 18">
            <a:extLst>
              <a:ext uri="{FF2B5EF4-FFF2-40B4-BE49-F238E27FC236}">
                <a16:creationId xmlns:a16="http://schemas.microsoft.com/office/drawing/2014/main" id="{9CDAB7EB-A49F-664D-EB71-6E59771A9BE9}"/>
              </a:ext>
            </a:extLst>
          </p:cNvPr>
          <p:cNvSpPr txBox="1"/>
          <p:nvPr/>
        </p:nvSpPr>
        <p:spPr>
          <a:xfrm>
            <a:off x="7932526" y="1090680"/>
            <a:ext cx="1174046" cy="461661"/>
          </a:xfrm>
          <a:prstGeom prst="rect">
            <a:avLst/>
          </a:prstGeom>
          <a:noFill/>
        </p:spPr>
        <p:txBody>
          <a:bodyPr wrap="square" lIns="91435" tIns="45718" rIns="91435" bIns="45718" rtlCol="0">
            <a:spAutoFit/>
          </a:bodyPr>
          <a:lstStyle/>
          <a:p>
            <a:r>
              <a:rPr lang="en-US" sz="1200" b="1" dirty="0" err="1">
                <a:latin typeface="Calibri" panose="020F0502020204030204" pitchFamily="34" charset="0"/>
              </a:rPr>
              <a:t>p</a:t>
            </a:r>
            <a:r>
              <a:rPr lang="en-US" sz="1200" b="1" dirty="0" err="1">
                <a:latin typeface="Symbol" panose="05050102010706020507" pitchFamily="18" charset="2"/>
              </a:rPr>
              <a:t>p</a:t>
            </a:r>
            <a:r>
              <a:rPr lang="en-US" sz="1200" b="1" baseline="30000" dirty="0" err="1">
                <a:latin typeface="Calibri" panose="020F0502020204030204" pitchFamily="34" charset="0"/>
              </a:rPr>
              <a:t>+</a:t>
            </a:r>
            <a:r>
              <a:rPr lang="en-US" sz="1200" b="1" dirty="0" err="1">
                <a:latin typeface="Symbol" panose="05050102010706020507" pitchFamily="18" charset="2"/>
              </a:rPr>
              <a:t>p</a:t>
            </a:r>
            <a:r>
              <a:rPr lang="en-US" sz="1200" b="1" baseline="30000" dirty="0">
                <a:latin typeface="Calibri" panose="020F0502020204030204" pitchFamily="34" charset="0"/>
              </a:rPr>
              <a:t>-  </a:t>
            </a:r>
            <a:r>
              <a:rPr lang="en-US" sz="1200" b="1" dirty="0">
                <a:latin typeface="Calibri" panose="020F0502020204030204" pitchFamily="34" charset="0"/>
              </a:rPr>
              <a:t>CLAS</a:t>
            </a:r>
          </a:p>
          <a:p>
            <a:r>
              <a:rPr lang="en-US" sz="1200" b="1" dirty="0">
                <a:latin typeface="Calibri" panose="020F0502020204030204" pitchFamily="34" charset="0"/>
              </a:rPr>
              <a:t>2023</a:t>
            </a:r>
          </a:p>
        </p:txBody>
      </p:sp>
      <p:sp>
        <p:nvSpPr>
          <p:cNvPr id="20" name="Isosceles Triangle 8">
            <a:extLst>
              <a:ext uri="{FF2B5EF4-FFF2-40B4-BE49-F238E27FC236}">
                <a16:creationId xmlns:a16="http://schemas.microsoft.com/office/drawing/2014/main" id="{C7CDD060-9499-8645-E699-C3D0CE4ADE5F}"/>
              </a:ext>
            </a:extLst>
          </p:cNvPr>
          <p:cNvSpPr>
            <a:spLocks noChangeAspect="1"/>
          </p:cNvSpPr>
          <p:nvPr/>
        </p:nvSpPr>
        <p:spPr bwMode="auto">
          <a:xfrm rot="10800000">
            <a:off x="7765865" y="1238845"/>
            <a:ext cx="82920" cy="91440"/>
          </a:xfrm>
          <a:prstGeom prst="triangle">
            <a:avLst/>
          </a:prstGeom>
          <a:solidFill>
            <a:srgbClr val="FF66FF"/>
          </a:solidFill>
          <a:ln w="9525" cap="flat" cmpd="sng" algn="ctr">
            <a:solidFill>
              <a:srgbClr val="FF66FF"/>
            </a:solidFill>
            <a:prstDash val="solid"/>
            <a:round/>
            <a:headEnd type="none" w="med" len="med"/>
            <a:tailEnd type="none" w="med" len="med"/>
          </a:ln>
          <a:effectLst/>
        </p:spPr>
        <p:txBody>
          <a:bodyPr vert="horz" wrap="square" lIns="91435" tIns="45718" rIns="91435" bIns="45718" numCol="1" rtlCol="0" anchor="t" anchorCtr="0" compatLnSpc="1">
            <a:prstTxWarp prst="textNoShape">
              <a:avLst/>
            </a:prstTxWarp>
          </a:bodyPr>
          <a:lstStyle/>
          <a:p>
            <a:pPr algn="ctr" defTabSz="914353" eaLnBrk="0" hangingPunct="0"/>
            <a:endParaRPr lang="en-US">
              <a:latin typeface="Arial" charset="0"/>
            </a:endParaRPr>
          </a:p>
        </p:txBody>
      </p:sp>
      <p:pic>
        <p:nvPicPr>
          <p:cNvPr id="9" name="Picture 8">
            <a:extLst>
              <a:ext uri="{FF2B5EF4-FFF2-40B4-BE49-F238E27FC236}">
                <a16:creationId xmlns:a16="http://schemas.microsoft.com/office/drawing/2014/main" id="{D9E78929-7AAF-7DBB-3753-0617AAE99646}"/>
              </a:ext>
            </a:extLst>
          </p:cNvPr>
          <p:cNvPicPr>
            <a:picLocks noChangeAspect="1"/>
          </p:cNvPicPr>
          <p:nvPr/>
        </p:nvPicPr>
        <p:blipFill>
          <a:blip r:embed="rId8"/>
          <a:stretch>
            <a:fillRect/>
          </a:stretch>
        </p:blipFill>
        <p:spPr>
          <a:xfrm>
            <a:off x="6153018" y="3693056"/>
            <a:ext cx="2901772" cy="1798689"/>
          </a:xfrm>
          <a:prstGeom prst="rect">
            <a:avLst/>
          </a:prstGeom>
        </p:spPr>
      </p:pic>
      <p:pic>
        <p:nvPicPr>
          <p:cNvPr id="11" name="Picture 10">
            <a:extLst>
              <a:ext uri="{FF2B5EF4-FFF2-40B4-BE49-F238E27FC236}">
                <a16:creationId xmlns:a16="http://schemas.microsoft.com/office/drawing/2014/main" id="{8CC5DC0E-AD1C-745C-7A3E-A30FF79736C9}"/>
              </a:ext>
            </a:extLst>
          </p:cNvPr>
          <p:cNvPicPr>
            <a:picLocks noChangeAspect="1"/>
          </p:cNvPicPr>
          <p:nvPr/>
        </p:nvPicPr>
        <p:blipFill>
          <a:blip r:embed="rId9"/>
          <a:stretch>
            <a:fillRect/>
          </a:stretch>
        </p:blipFill>
        <p:spPr>
          <a:xfrm>
            <a:off x="6800523" y="5520516"/>
            <a:ext cx="1035198" cy="567442"/>
          </a:xfrm>
          <a:prstGeom prst="rect">
            <a:avLst/>
          </a:prstGeom>
        </p:spPr>
      </p:pic>
    </p:spTree>
    <p:extLst>
      <p:ext uri="{BB962C8B-B14F-4D97-AF65-F5344CB8AC3E}">
        <p14:creationId xmlns:p14="http://schemas.microsoft.com/office/powerpoint/2010/main" val="89753750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2388025-8870-474A-A6FD-E62EE06F0C0D}"/>
              </a:ext>
            </a:extLst>
          </p:cNvPr>
          <p:cNvSpPr txBox="1"/>
          <p:nvPr/>
        </p:nvSpPr>
        <p:spPr>
          <a:xfrm>
            <a:off x="2675467" y="347970"/>
            <a:ext cx="6324776" cy="646331"/>
          </a:xfrm>
          <a:prstGeom prst="rect">
            <a:avLst/>
          </a:prstGeom>
          <a:noFill/>
        </p:spPr>
        <p:txBody>
          <a:bodyPr wrap="square" rtlCol="0">
            <a:spAutoFit/>
          </a:bodyPr>
          <a:lstStyle/>
          <a:p>
            <a:r>
              <a:rPr lang="en-US" sz="1200" u="sng" dirty="0"/>
              <a:t>CLAS data: </a:t>
            </a:r>
            <a:r>
              <a:rPr lang="en-US" sz="1200" dirty="0"/>
              <a:t>M. Osipenko et al., PRD 67, 092001 (2003)</a:t>
            </a:r>
          </a:p>
          <a:p>
            <a:r>
              <a:rPr lang="en-US" sz="1200" u="sng" dirty="0"/>
              <a:t>Hall C data</a:t>
            </a:r>
            <a:r>
              <a:rPr lang="en-US" sz="1200" dirty="0"/>
              <a:t>: Y. Liang, Ph.D., American Univ. (2003)</a:t>
            </a:r>
          </a:p>
          <a:p>
            <a:r>
              <a:rPr lang="en-US" sz="1200" u="sng" dirty="0"/>
              <a:t>Interpolation of the CLAS/world data: </a:t>
            </a:r>
            <a:r>
              <a:rPr lang="en-US" sz="1200" dirty="0"/>
              <a:t>V. Chesnokov et al., Phys Part. </a:t>
            </a:r>
            <a:r>
              <a:rPr lang="en-US" sz="1200" dirty="0" err="1"/>
              <a:t>Nucl</a:t>
            </a:r>
            <a:r>
              <a:rPr lang="en-US" sz="1200" dirty="0"/>
              <a:t>. 53, 184 (2022) </a:t>
            </a:r>
          </a:p>
        </p:txBody>
      </p:sp>
      <p:sp>
        <p:nvSpPr>
          <p:cNvPr id="9" name="Title 1">
            <a:extLst>
              <a:ext uri="{FF2B5EF4-FFF2-40B4-BE49-F238E27FC236}">
                <a16:creationId xmlns:a16="http://schemas.microsoft.com/office/drawing/2014/main" id="{5C364C62-BB37-3A4D-B3ED-E4750859F2A1}"/>
              </a:ext>
            </a:extLst>
          </p:cNvPr>
          <p:cNvSpPr txBox="1">
            <a:spLocks/>
          </p:cNvSpPr>
          <p:nvPr/>
        </p:nvSpPr>
        <p:spPr bwMode="auto">
          <a:xfrm>
            <a:off x="-6697" y="-45156"/>
            <a:ext cx="9144000" cy="457200"/>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a:lstStyle>
          <a:p>
            <a:r>
              <a:rPr lang="en-US" sz="1800" kern="0" dirty="0">
                <a:solidFill>
                  <a:srgbClr val="0000FF"/>
                </a:solidFill>
                <a:latin typeface="+mn-lt"/>
              </a:rPr>
              <a:t> Resonant Contributions to Inclusive F</a:t>
            </a:r>
            <a:r>
              <a:rPr lang="en-US" sz="1800" kern="0" baseline="-25000" dirty="0">
                <a:solidFill>
                  <a:srgbClr val="0000FF"/>
                </a:solidFill>
                <a:latin typeface="+mn-lt"/>
              </a:rPr>
              <a:t>2</a:t>
            </a:r>
            <a:r>
              <a:rPr lang="en-US" sz="1800" kern="0" dirty="0">
                <a:solidFill>
                  <a:srgbClr val="0000FF"/>
                </a:solidFill>
                <a:latin typeface="+mn-lt"/>
              </a:rPr>
              <a:t>(W,Q</a:t>
            </a:r>
            <a:r>
              <a:rPr lang="en-US" sz="1800" kern="0" baseline="30000" dirty="0">
                <a:solidFill>
                  <a:srgbClr val="0000FF"/>
                </a:solidFill>
                <a:latin typeface="+mn-lt"/>
              </a:rPr>
              <a:t>2</a:t>
            </a:r>
            <a:r>
              <a:rPr lang="en-US" sz="1800" kern="0" dirty="0">
                <a:solidFill>
                  <a:srgbClr val="0000FF"/>
                </a:solidFill>
                <a:latin typeface="+mn-lt"/>
              </a:rPr>
              <a:t>) Structure Function</a:t>
            </a:r>
            <a:endParaRPr lang="en-US" sz="1800" kern="0" dirty="0">
              <a:latin typeface="+mn-lt"/>
            </a:endParaRPr>
          </a:p>
        </p:txBody>
      </p:sp>
      <p:sp>
        <p:nvSpPr>
          <p:cNvPr id="10" name="Line 7">
            <a:extLst>
              <a:ext uri="{FF2B5EF4-FFF2-40B4-BE49-F238E27FC236}">
                <a16:creationId xmlns:a16="http://schemas.microsoft.com/office/drawing/2014/main" id="{720E8FC0-6405-E140-8F51-4CEE19E75EFF}"/>
              </a:ext>
            </a:extLst>
          </p:cNvPr>
          <p:cNvSpPr>
            <a:spLocks noChangeShapeType="1"/>
          </p:cNvSpPr>
          <p:nvPr/>
        </p:nvSpPr>
        <p:spPr bwMode="auto">
          <a:xfrm>
            <a:off x="4740" y="369711"/>
            <a:ext cx="9144000" cy="0"/>
          </a:xfrm>
          <a:prstGeom prst="line">
            <a:avLst/>
          </a:prstGeom>
          <a:noFill/>
          <a:ln w="28575">
            <a:solidFill>
              <a:srgbClr val="0000FF"/>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4" name="TextBox 3">
            <a:extLst>
              <a:ext uri="{FF2B5EF4-FFF2-40B4-BE49-F238E27FC236}">
                <a16:creationId xmlns:a16="http://schemas.microsoft.com/office/drawing/2014/main" id="{EB31BF1F-2E84-C94B-915F-46F05D1641F4}"/>
              </a:ext>
            </a:extLst>
          </p:cNvPr>
          <p:cNvSpPr txBox="1"/>
          <p:nvPr/>
        </p:nvSpPr>
        <p:spPr>
          <a:xfrm>
            <a:off x="130363" y="5105941"/>
            <a:ext cx="8869880" cy="1246495"/>
          </a:xfrm>
          <a:prstGeom prst="rect">
            <a:avLst/>
          </a:prstGeom>
          <a:noFill/>
        </p:spPr>
        <p:txBody>
          <a:bodyPr wrap="square" rtlCol="0">
            <a:spAutoFit/>
          </a:bodyPr>
          <a:lstStyle/>
          <a:p>
            <a:pPr marL="285750" indent="-285750">
              <a:buFont typeface="Arial" panose="020B0604020202020204" pitchFamily="34" charset="0"/>
              <a:buChar char="•"/>
            </a:pPr>
            <a:r>
              <a:rPr lang="en-US" sz="1400" b="1" dirty="0">
                <a:solidFill>
                  <a:srgbClr val="0000FF"/>
                </a:solidFill>
              </a:rPr>
              <a:t>Differences in the structure of the resonances that contribute to the three resonance-like maxima result in their different evolution with Q</a:t>
            </a:r>
            <a:r>
              <a:rPr lang="en-US" sz="1400" b="1" baseline="30000" dirty="0">
                <a:solidFill>
                  <a:srgbClr val="0000FF"/>
                </a:solidFill>
              </a:rPr>
              <a:t>2</a:t>
            </a:r>
            <a:r>
              <a:rPr lang="en-US" sz="1400" b="1" dirty="0">
                <a:solidFill>
                  <a:srgbClr val="0000FF"/>
                </a:solidFill>
              </a:rPr>
              <a:t>. </a:t>
            </a:r>
            <a:endParaRPr lang="en-US" sz="1400" b="1" dirty="0">
              <a:solidFill>
                <a:srgbClr val="C00000"/>
              </a:solidFill>
            </a:endParaRPr>
          </a:p>
          <a:p>
            <a:pPr marL="285750" indent="-285750">
              <a:spcBef>
                <a:spcPts val="600"/>
              </a:spcBef>
              <a:buFont typeface="Arial" panose="020B0604020202020204" pitchFamily="34" charset="0"/>
              <a:buChar char="•"/>
            </a:pPr>
            <a:r>
              <a:rPr lang="en-US" sz="1400" dirty="0">
                <a:solidFill>
                  <a:srgbClr val="FF0000"/>
                </a:solidFill>
              </a:rPr>
              <a:t>Nucleons and their resonances are the most fundamental three-body systems in Nature. If we don’t understand how QCD builds each state in the complete spectrum, then our understanding of the </a:t>
            </a:r>
            <a:r>
              <a:rPr lang="en-US" sz="1400" dirty="0" err="1">
                <a:solidFill>
                  <a:srgbClr val="FF0000"/>
                </a:solidFill>
              </a:rPr>
              <a:t>sQCD</a:t>
            </a:r>
            <a:r>
              <a:rPr lang="en-US" sz="1400" dirty="0">
                <a:solidFill>
                  <a:srgbClr val="FF0000"/>
                </a:solidFill>
              </a:rPr>
              <a:t> regime remains incomplete.</a:t>
            </a:r>
          </a:p>
        </p:txBody>
      </p:sp>
      <p:sp>
        <p:nvSpPr>
          <p:cNvPr id="11" name="TextBox 10">
            <a:extLst>
              <a:ext uri="{FF2B5EF4-FFF2-40B4-BE49-F238E27FC236}">
                <a16:creationId xmlns:a16="http://schemas.microsoft.com/office/drawing/2014/main" id="{D3390B89-A5C0-D048-921C-92252D69B6EE}"/>
              </a:ext>
            </a:extLst>
          </p:cNvPr>
          <p:cNvSpPr txBox="1"/>
          <p:nvPr/>
        </p:nvSpPr>
        <p:spPr>
          <a:xfrm>
            <a:off x="41331" y="3512269"/>
            <a:ext cx="3201221" cy="1384995"/>
          </a:xfrm>
          <a:prstGeom prst="rect">
            <a:avLst/>
          </a:prstGeom>
          <a:noFill/>
        </p:spPr>
        <p:txBody>
          <a:bodyPr wrap="square" rtlCol="0">
            <a:spAutoFit/>
          </a:bodyPr>
          <a:lstStyle/>
          <a:p>
            <a:r>
              <a:rPr lang="en-US" sz="1400" u="sng" dirty="0">
                <a:solidFill>
                  <a:srgbClr val="0000FF"/>
                </a:solidFill>
              </a:rPr>
              <a:t>N* contributions computed with </a:t>
            </a:r>
            <a:r>
              <a:rPr lang="en-US" sz="1400" u="sng" dirty="0" err="1">
                <a:solidFill>
                  <a:srgbClr val="0000FF"/>
                </a:solidFill>
                <a:latin typeface="Symbol" pitchFamily="2" charset="2"/>
              </a:rPr>
              <a:t>g</a:t>
            </a:r>
            <a:r>
              <a:rPr lang="en-US" sz="1400" u="sng" baseline="-25000" dirty="0" err="1">
                <a:solidFill>
                  <a:srgbClr val="0000FF"/>
                </a:solidFill>
              </a:rPr>
              <a:t>v</a:t>
            </a:r>
            <a:r>
              <a:rPr lang="en-US" sz="1400" u="sng" dirty="0" err="1">
                <a:solidFill>
                  <a:srgbClr val="0000FF"/>
                </a:solidFill>
              </a:rPr>
              <a:t>pN</a:t>
            </a:r>
            <a:r>
              <a:rPr lang="en-US" sz="1400" u="sng" dirty="0">
                <a:solidFill>
                  <a:srgbClr val="0000FF"/>
                </a:solidFill>
              </a:rPr>
              <a:t>* electrocouplings from CLAS data:</a:t>
            </a:r>
            <a:endParaRPr lang="en-US" sz="1400" dirty="0">
              <a:solidFill>
                <a:srgbClr val="0000FF"/>
              </a:solidFill>
            </a:endParaRPr>
          </a:p>
          <a:p>
            <a:r>
              <a:rPr lang="en-US" sz="1400" dirty="0">
                <a:solidFill>
                  <a:srgbClr val="0000FF"/>
                </a:solidFill>
              </a:rPr>
              <a:t>A.N. Hiller Blin et al, PRC100, 035201 (2019);</a:t>
            </a:r>
          </a:p>
          <a:p>
            <a:r>
              <a:rPr lang="en-US" sz="1400" dirty="0">
                <a:solidFill>
                  <a:srgbClr val="0000FF"/>
                </a:solidFill>
              </a:rPr>
              <a:t>A.N. Hiller Blin et al, PRC104, 025201 (2021)</a:t>
            </a:r>
          </a:p>
        </p:txBody>
      </p:sp>
      <p:sp>
        <p:nvSpPr>
          <p:cNvPr id="12" name="Slide Number Placeholder 1">
            <a:extLst>
              <a:ext uri="{FF2B5EF4-FFF2-40B4-BE49-F238E27FC236}">
                <a16:creationId xmlns:a16="http://schemas.microsoft.com/office/drawing/2014/main" id="{B8A42FEA-C430-CD49-BBB0-FC0EF6392B1F}"/>
              </a:ext>
            </a:extLst>
          </p:cNvPr>
          <p:cNvSpPr txBox="1">
            <a:spLocks/>
          </p:cNvSpPr>
          <p:nvPr/>
        </p:nvSpPr>
        <p:spPr>
          <a:xfrm>
            <a:off x="8686799" y="6553199"/>
            <a:ext cx="450863" cy="304801"/>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defRPr/>
            </a:pPr>
            <a:r>
              <a:rPr lang="fr-FR" sz="1200" dirty="0">
                <a:solidFill>
                  <a:srgbClr val="000000"/>
                </a:solidFill>
              </a:rPr>
              <a:t>2</a:t>
            </a:r>
          </a:p>
        </p:txBody>
      </p:sp>
      <p:pic>
        <p:nvPicPr>
          <p:cNvPr id="5" name="Picture 4" descr="Chart, histogram&#10;&#10;Description automatically generated">
            <a:extLst>
              <a:ext uri="{FF2B5EF4-FFF2-40B4-BE49-F238E27FC236}">
                <a16:creationId xmlns:a16="http://schemas.microsoft.com/office/drawing/2014/main" id="{12927B11-4441-7C4B-AB1A-E18A39EFF620}"/>
              </a:ext>
            </a:extLst>
          </p:cNvPr>
          <p:cNvPicPr>
            <a:picLocks noChangeAspect="1"/>
          </p:cNvPicPr>
          <p:nvPr/>
        </p:nvPicPr>
        <p:blipFill rotWithShape="1">
          <a:blip r:embed="rId2">
            <a:extLst>
              <a:ext uri="{28A0092B-C50C-407E-A947-70E740481C1C}">
                <a14:useLocalDpi xmlns:a14="http://schemas.microsoft.com/office/drawing/2010/main" val="0"/>
              </a:ext>
            </a:extLst>
          </a:blip>
          <a:srcRect t="4361" r="6436"/>
          <a:stretch/>
        </p:blipFill>
        <p:spPr>
          <a:xfrm>
            <a:off x="3214930" y="1108853"/>
            <a:ext cx="5785313" cy="3997088"/>
          </a:xfrm>
          <a:prstGeom prst="rect">
            <a:avLst/>
          </a:prstGeom>
        </p:spPr>
      </p:pic>
      <p:sp>
        <p:nvSpPr>
          <p:cNvPr id="6" name="TextBox 5">
            <a:extLst>
              <a:ext uri="{FF2B5EF4-FFF2-40B4-BE49-F238E27FC236}">
                <a16:creationId xmlns:a16="http://schemas.microsoft.com/office/drawing/2014/main" id="{B5916F53-A6A6-9F42-991C-22AAA600D554}"/>
              </a:ext>
            </a:extLst>
          </p:cNvPr>
          <p:cNvSpPr txBox="1"/>
          <p:nvPr/>
        </p:nvSpPr>
        <p:spPr>
          <a:xfrm>
            <a:off x="226978" y="1064737"/>
            <a:ext cx="3015574" cy="2246769"/>
          </a:xfrm>
          <a:prstGeom prst="rect">
            <a:avLst/>
          </a:prstGeom>
          <a:noFill/>
        </p:spPr>
        <p:txBody>
          <a:bodyPr wrap="square" rtlCol="0">
            <a:spAutoFit/>
          </a:bodyPr>
          <a:lstStyle/>
          <a:p>
            <a:r>
              <a:rPr lang="en-US" sz="1400" dirty="0"/>
              <a:t>Nucleons as bound systems of quark/gluons that are in permanent creation/annihilation processes possess a rich spectrum of excited states (N*)</a:t>
            </a:r>
          </a:p>
          <a:p>
            <a:endParaRPr lang="en-US" sz="1400" dirty="0"/>
          </a:p>
          <a:p>
            <a:r>
              <a:rPr lang="en-US" sz="1400" dirty="0"/>
              <a:t>N* have been observed in photo-, electro-, and hadroproduction with consistent masses and hadronic decay widths </a:t>
            </a:r>
          </a:p>
        </p:txBody>
      </p:sp>
    </p:spTree>
    <p:extLst>
      <p:ext uri="{BB962C8B-B14F-4D97-AF65-F5344CB8AC3E}">
        <p14:creationId xmlns:p14="http://schemas.microsoft.com/office/powerpoint/2010/main" val="1038537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0" y="99987"/>
            <a:ext cx="9144000" cy="408562"/>
          </a:xfrm>
        </p:spPr>
        <p:txBody>
          <a:bodyPr/>
          <a:lstStyle/>
          <a:p>
            <a:r>
              <a:rPr lang="en-US" sz="2000" dirty="0">
                <a:solidFill>
                  <a:srgbClr val="0000FF"/>
                </a:solidFill>
              </a:rPr>
              <a:t>N* Structure in Experiments of 6/12 GeV Eras at Hall B </a:t>
            </a:r>
          </a:p>
        </p:txBody>
      </p:sp>
      <p:sp>
        <p:nvSpPr>
          <p:cNvPr id="62467" name="Line 4"/>
          <p:cNvSpPr>
            <a:spLocks noChangeShapeType="1"/>
          </p:cNvSpPr>
          <p:nvPr/>
        </p:nvSpPr>
        <p:spPr bwMode="auto">
          <a:xfrm flipV="1">
            <a:off x="0" y="580390"/>
            <a:ext cx="9144000" cy="0"/>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62468" name="TextBox 6"/>
          <p:cNvSpPr txBox="1">
            <a:spLocks noChangeArrowheads="1"/>
          </p:cNvSpPr>
          <p:nvPr/>
        </p:nvSpPr>
        <p:spPr bwMode="auto">
          <a:xfrm>
            <a:off x="12071" y="618869"/>
            <a:ext cx="9119857" cy="6232475"/>
          </a:xfrm>
          <a:prstGeom prst="rect">
            <a:avLst/>
          </a:prstGeom>
          <a:noFill/>
          <a:ln w="9525">
            <a:noFill/>
            <a:miter lim="800000"/>
            <a:headEnd/>
            <a:tailEnd/>
          </a:ln>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Arial" pitchFamily="34" charset="0"/>
                <a:ea typeface="+mn-ea"/>
                <a:cs typeface="Arial" pitchFamily="34" charset="0"/>
              </a:rPr>
              <a:t>The experimental program on the studies of N* structure in exclusive meson photo-/electroproduction with CLAS/CLAS12 seeks to determine:</a:t>
            </a:r>
            <a:r>
              <a:rPr kumimoji="0" lang="en-US" sz="1600" b="0" i="0" u="none" strike="noStrike" kern="1200" cap="none" spc="0" normalizeH="0" baseline="0" noProof="0" dirty="0">
                <a:ln>
                  <a:noFill/>
                </a:ln>
                <a:solidFill>
                  <a:srgbClr val="3333CC"/>
                </a:solidFill>
                <a:effectLst/>
                <a:uLnTx/>
                <a:uFillTx/>
                <a:latin typeface="Arial" pitchFamily="34" charset="0"/>
                <a:ea typeface="+mn-ea"/>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dirty="0">
              <a:ln>
                <a:noFill/>
              </a:ln>
              <a:solidFill>
                <a:srgbClr val="3333CC"/>
              </a:solidFill>
              <a:effectLst/>
              <a:uLnTx/>
              <a:uFillTx/>
              <a:latin typeface="Arial" pitchFamily="34" charset="0"/>
              <a:ea typeface="+mn-ea"/>
              <a:cs typeface="Arial" pitchFamily="34" charset="0"/>
            </a:endParaRPr>
          </a:p>
          <a:p>
            <a:pPr marL="406400" marR="0" lvl="1" indent="-174625" algn="l" defTabSz="914400" rtl="0" eaLnBrk="0" fontAlgn="base" latinLnBrk="0" hangingPunct="0">
              <a:lnSpc>
                <a:spcPct val="100000"/>
              </a:lnSpc>
              <a:spcBef>
                <a:spcPct val="0"/>
              </a:spcBef>
              <a:spcAft>
                <a:spcPct val="0"/>
              </a:spcAft>
              <a:buClr>
                <a:srgbClr val="C00000"/>
              </a:buClr>
              <a:buSzTx/>
              <a:buFont typeface="Arial" pitchFamily="34" charset="0"/>
              <a:buChar char="•"/>
              <a:defRPr/>
            </a:pPr>
            <a:r>
              <a:rPr kumimoji="0" lang="en-US" sz="1800" b="1" i="0" u="none" strike="noStrike" kern="1200" cap="none" spc="0" normalizeH="0" baseline="0" noProof="0" dirty="0" err="1">
                <a:ln>
                  <a:noFill/>
                </a:ln>
                <a:solidFill>
                  <a:srgbClr val="000000"/>
                </a:solidFill>
                <a:effectLst/>
                <a:uLnTx/>
                <a:uFillTx/>
                <a:latin typeface="Symbol" pitchFamily="18" charset="2"/>
                <a:ea typeface="+mn-ea"/>
                <a:cs typeface="Arial" pitchFamily="34" charset="0"/>
              </a:rPr>
              <a:t>g</a:t>
            </a:r>
            <a:r>
              <a:rPr kumimoji="0" lang="en-US" sz="1800" b="0" i="0" u="none" strike="noStrike" kern="1200" cap="none" spc="0" normalizeH="0" baseline="-25000" noProof="0" dirty="0" err="1">
                <a:ln>
                  <a:noFill/>
                </a:ln>
                <a:solidFill>
                  <a:srgbClr val="000000"/>
                </a:solidFill>
                <a:effectLst/>
                <a:uLnTx/>
                <a:uFillTx/>
                <a:latin typeface="Arial" pitchFamily="34" charset="0"/>
                <a:ea typeface="+mn-ea"/>
                <a:cs typeface="Arial" pitchFamily="34" charset="0"/>
              </a:rPr>
              <a:t>v</a:t>
            </a:r>
            <a:r>
              <a:rPr kumimoji="0" lang="en-US" sz="1800" b="0"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pN</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electrocouplings at photon virtualities </a:t>
            </a:r>
            <a:r>
              <a:rPr lang="en-US" sz="1800" dirty="0">
                <a:solidFill>
                  <a:srgbClr val="000000"/>
                </a:solidFill>
              </a:rPr>
              <a:t>Q</a:t>
            </a:r>
            <a:r>
              <a:rPr lang="en-US" sz="1800" baseline="30000" dirty="0">
                <a:solidFill>
                  <a:srgbClr val="000000"/>
                </a:solidFill>
              </a:rPr>
              <a:t>2</a:t>
            </a:r>
            <a:r>
              <a:rPr lang="en-US" sz="1800" dirty="0">
                <a:solidFill>
                  <a:srgbClr val="000000"/>
                </a:solidFill>
              </a:rPr>
              <a:t> </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up to 10 GeV</a:t>
            </a:r>
            <a:r>
              <a:rPr kumimoji="0" lang="en-US" sz="1800" b="1" i="0" u="none" strike="noStrike" kern="1200" cap="none" spc="0" normalizeH="0" baseline="30000" noProof="0" dirty="0">
                <a:ln>
                  <a:noFill/>
                </a:ln>
                <a:solidFill>
                  <a:srgbClr val="000000"/>
                </a:solidFill>
                <a:effectLst/>
                <a:uLnTx/>
                <a:uFillTx/>
                <a:latin typeface="Arial" pitchFamily="34" charset="0"/>
                <a:ea typeface="+mn-ea"/>
                <a:cs typeface="Arial" pitchFamily="34" charset="0"/>
              </a:rPr>
              <a:t>2 </a:t>
            </a:r>
            <a:r>
              <a:rPr kumimoji="0" lang="en-US" sz="1800" b="0" i="0" u="none" strike="noStrike" kern="1200" cap="none" spc="0" normalizeH="0" baseline="30000" noProof="0" dirty="0">
                <a:ln>
                  <a:noFill/>
                </a:ln>
                <a:solidFill>
                  <a:srgbClr val="000000"/>
                </a:solidFill>
                <a:effectLst/>
                <a:uLnTx/>
                <a:uFillTx/>
                <a:latin typeface="Arial" pitchFamily="34" charset="0"/>
                <a:ea typeface="+mn-ea"/>
                <a:cs typeface="Arial" pitchFamily="34" charset="0"/>
              </a:rPr>
              <a:t> </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for most excited proton states in the mass range &lt;2.5 GeV through analyzing the </a:t>
            </a:r>
            <a:r>
              <a:rPr lang="en-US" sz="1800" dirty="0">
                <a:solidFill>
                  <a:srgbClr val="000000"/>
                </a:solidFill>
              </a:rPr>
              <a:t>data of</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meson electroproduction channels in the N* region.</a:t>
            </a:r>
          </a:p>
          <a:p>
            <a:pPr lvl="0" eaLnBrk="0" hangingPunct="0">
              <a:spcBef>
                <a:spcPts val="600"/>
              </a:spcBef>
              <a:spcAft>
                <a:spcPts val="600"/>
              </a:spcAft>
              <a:defRPr/>
            </a:pPr>
            <a:r>
              <a:rPr lang="en-US" sz="1800" b="1" dirty="0">
                <a:solidFill>
                  <a:srgbClr val="3333CC"/>
                </a:solidFill>
              </a:rPr>
              <a:t>A unique source of information on many facets of </a:t>
            </a:r>
            <a:r>
              <a:rPr lang="en-US" sz="1800" b="1" dirty="0" err="1">
                <a:solidFill>
                  <a:srgbClr val="3333CC"/>
                </a:solidFill>
              </a:rPr>
              <a:t>sQCD</a:t>
            </a:r>
            <a:r>
              <a:rPr lang="en-US" sz="1800" b="1" dirty="0">
                <a:solidFill>
                  <a:srgbClr val="3333CC"/>
                </a:solidFill>
              </a:rPr>
              <a:t> in generating excited nucleon states with different structural features:</a:t>
            </a:r>
            <a:endParaRPr lang="en-US" sz="1400" b="1" u="sng" dirty="0">
              <a:solidFill>
                <a:srgbClr val="00B050"/>
              </a:solidFill>
            </a:endParaRPr>
          </a:p>
          <a:p>
            <a:pPr marL="457200" lvl="0" indent="-225425" eaLnBrk="0" hangingPunct="0">
              <a:buFont typeface="+mj-lt"/>
              <a:buAutoNum type="arabicPeriod"/>
              <a:defRPr/>
            </a:pPr>
            <a:r>
              <a:rPr lang="en-US" sz="1400" dirty="0">
                <a:solidFill>
                  <a:srgbClr val="00B050"/>
                </a:solidFill>
              </a:rPr>
              <a:t>V.D. Burkert et al, Prog. Part. </a:t>
            </a:r>
            <a:r>
              <a:rPr lang="en-US" sz="1400" dirty="0" err="1">
                <a:solidFill>
                  <a:srgbClr val="00B050"/>
                </a:solidFill>
              </a:rPr>
              <a:t>Nucl</a:t>
            </a:r>
            <a:r>
              <a:rPr lang="en-US" sz="1400" dirty="0">
                <a:solidFill>
                  <a:srgbClr val="00B050"/>
                </a:solidFill>
              </a:rPr>
              <a:t>. Phys. 146, 104214 (2026)</a:t>
            </a:r>
          </a:p>
          <a:p>
            <a:pPr marL="457200" lvl="0" indent="-225425" eaLnBrk="0" hangingPunct="0">
              <a:buFont typeface="+mj-lt"/>
              <a:buAutoNum type="arabicPeriod"/>
              <a:defRPr/>
            </a:pPr>
            <a:r>
              <a:rPr lang="en-US" sz="1400" dirty="0">
                <a:solidFill>
                  <a:srgbClr val="00B050"/>
                </a:solidFill>
              </a:rPr>
              <a:t>P. Cheng, L. Liu, Ya Lu, and C. D. Roberts, Acta Phys. Polon. B57 2-A13 (2026)  </a:t>
            </a:r>
            <a:r>
              <a:rPr lang="en-US" sz="1400" dirty="0">
                <a:solidFill>
                  <a:srgbClr val="92D050"/>
                </a:solidFill>
              </a:rPr>
              <a:t> </a:t>
            </a:r>
          </a:p>
          <a:p>
            <a:pPr marL="457200" lvl="0" indent="-225425" eaLnBrk="0" hangingPunct="0">
              <a:buFont typeface="+mj-lt"/>
              <a:buAutoNum type="arabicPeriod"/>
              <a:defRPr/>
            </a:pPr>
            <a:r>
              <a:rPr lang="en-US" sz="1400" dirty="0">
                <a:solidFill>
                  <a:srgbClr val="00B050"/>
                </a:solidFill>
              </a:rPr>
              <a:t>V.I. Mokeev and D.S. Carman  Few Body Syst. 63, 59 (2022)</a:t>
            </a:r>
          </a:p>
          <a:p>
            <a:pPr marL="457200" lvl="0" indent="-225425" eaLnBrk="0" hangingPunct="0">
              <a:buFont typeface="+mj-lt"/>
              <a:buAutoNum type="arabicPeriod"/>
              <a:defRPr/>
            </a:pPr>
            <a:r>
              <a:rPr lang="en-US" sz="1400" dirty="0">
                <a:solidFill>
                  <a:srgbClr val="00B050"/>
                </a:solidFill>
              </a:rPr>
              <a:t>V.D. Burkert and C.D. Roberts, Rev. Mod. Phys. 91, 011003 (2019)</a:t>
            </a:r>
          </a:p>
          <a:p>
            <a:pPr marL="231775" marR="0" lvl="1" algn="l" defTabSz="914400" rtl="0" eaLnBrk="0" fontAlgn="base" latinLnBrk="0" hangingPunct="0">
              <a:lnSpc>
                <a:spcPct val="100000"/>
              </a:lnSpc>
              <a:spcBef>
                <a:spcPct val="0"/>
              </a:spcBef>
              <a:spcAft>
                <a:spcPct val="0"/>
              </a:spcAft>
              <a:buClr>
                <a:srgbClr val="C00000"/>
              </a:buClr>
              <a:buSzTx/>
              <a:defRPr/>
            </a:pP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a:p>
            <a:pPr marL="406400" marR="0" lvl="1" indent="-174625" algn="l" defTabSz="914400" rtl="0" eaLnBrk="0" fontAlgn="base" latinLnBrk="0" hangingPunct="0">
              <a:lnSpc>
                <a:spcPct val="100000"/>
              </a:lnSpc>
              <a:spcBef>
                <a:spcPct val="0"/>
              </a:spcBef>
              <a:spcAft>
                <a:spcPct val="0"/>
              </a:spcAft>
              <a:buClr>
                <a:srgbClr val="C00000"/>
              </a:buClr>
              <a:buSzTx/>
              <a:buFont typeface="Arial" pitchFamily="34" charset="0"/>
              <a:buChar char="•"/>
              <a:defRPr/>
            </a:pPr>
            <a:r>
              <a:rPr lang="en-US" sz="1800" dirty="0">
                <a:solidFill>
                  <a:srgbClr val="000000"/>
                </a:solidFill>
              </a:rPr>
              <a:t>E</a:t>
            </a:r>
            <a:r>
              <a:rPr kumimoji="0" lang="en-US" sz="1800" b="0"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xplore</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emergence of hadron mass (EHM) and structure in the transition from the </a:t>
            </a:r>
            <a:r>
              <a:rPr lang="en-US" sz="1800" dirty="0" err="1">
                <a:solidFill>
                  <a:srgbClr val="000000"/>
                </a:solidFill>
              </a:rPr>
              <a:t>pQCD</a:t>
            </a:r>
            <a:r>
              <a:rPr lang="en-US" sz="1800" dirty="0">
                <a:solidFill>
                  <a:srgbClr val="000000"/>
                </a:solidFill>
              </a:rPr>
              <a:t> to the </a:t>
            </a:r>
            <a:r>
              <a:rPr lang="en-US" sz="1800" dirty="0" err="1">
                <a:solidFill>
                  <a:srgbClr val="000000"/>
                </a:solidFill>
              </a:rPr>
              <a:t>sQCD regime</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a:t>
            </a:r>
            <a:endParaRPr kumimoji="0" lang="en-US" sz="2000" b="1" i="0" u="none" strike="noStrike" kern="1200" cap="none" spc="0" normalizeH="0" baseline="0" noProof="0" dirty="0">
              <a:ln>
                <a:noFill/>
              </a:ln>
              <a:solidFill>
                <a:srgbClr val="3333CC"/>
              </a:solidFill>
              <a:effectLst/>
              <a:uLnTx/>
              <a:uFillTx/>
              <a:latin typeface="Arial" pitchFamily="34" charset="0"/>
              <a:ea typeface="+mn-ea"/>
              <a:cs typeface="Arial" pitchFamily="34" charset="0"/>
            </a:endParaRPr>
          </a:p>
          <a:p>
            <a:pPr lvl="0" eaLnBrk="0" hangingPunct="0">
              <a:spcBef>
                <a:spcPts val="600"/>
              </a:spcBef>
              <a:spcAft>
                <a:spcPts val="600"/>
              </a:spcAft>
              <a:defRPr/>
            </a:pPr>
            <a:r>
              <a:rPr lang="en-US" sz="1800" b="1" dirty="0">
                <a:solidFill>
                  <a:srgbClr val="3333CC"/>
                </a:solidFill>
              </a:rPr>
              <a:t>An </a:t>
            </a:r>
            <a:r>
              <a:rPr kumimoji="0" lang="en-US" sz="1800" b="1" i="0" u="none" strike="noStrike" kern="1200" cap="none" spc="0" normalizeH="0" baseline="0" noProof="0" dirty="0">
                <a:ln>
                  <a:noFill/>
                </a:ln>
                <a:solidFill>
                  <a:srgbClr val="3333CC"/>
                </a:solidFill>
                <a:effectLst/>
                <a:uLnTx/>
                <a:uFillTx/>
                <a:latin typeface="Arial" pitchFamily="34" charset="0"/>
                <a:ea typeface="+mn-ea"/>
                <a:cs typeface="Arial" pitchFamily="34" charset="0"/>
              </a:rPr>
              <a:t>important part of the efforts to address challenging problem on the nature of &gt; 98% of hadron mass from the data on the </a:t>
            </a:r>
            <a:r>
              <a:rPr lang="en-US" sz="1800" b="1" dirty="0">
                <a:solidFill>
                  <a:srgbClr val="3333CC"/>
                </a:solidFill>
              </a:rPr>
              <a:t>N*/N structure, </a:t>
            </a:r>
            <a:r>
              <a:rPr kumimoji="0" lang="en-US" sz="1800" b="1" i="0" u="none" strike="noStrike" kern="1200" cap="none" spc="0" normalizeH="0" baseline="0" noProof="0" dirty="0">
                <a:ln>
                  <a:noFill/>
                </a:ln>
                <a:solidFill>
                  <a:srgbClr val="3333CC"/>
                </a:solidFill>
                <a:effectLst/>
                <a:uLnTx/>
                <a:uFillTx/>
                <a:latin typeface="Arial" pitchFamily="34" charset="0"/>
                <a:ea typeface="+mn-ea"/>
                <a:cs typeface="Arial" pitchFamily="34" charset="0"/>
              </a:rPr>
              <a:t>analyzed combined with the results on the meson structure:</a:t>
            </a:r>
          </a:p>
          <a:p>
            <a:pPr marL="458788" marR="0" lvl="0" indent="-227013" algn="l" defTabSz="914400" rtl="0" eaLnBrk="0" fontAlgn="base" latinLnBrk="0" hangingPunct="0">
              <a:lnSpc>
                <a:spcPct val="100000"/>
              </a:lnSpc>
              <a:spcBef>
                <a:spcPct val="0"/>
              </a:spcBef>
              <a:spcAft>
                <a:spcPct val="0"/>
              </a:spcAft>
              <a:buClrTx/>
              <a:buSzTx/>
              <a:buFont typeface="+mj-lt"/>
              <a:buAutoNum type="arabicPeriod"/>
              <a:defRPr/>
            </a:pPr>
            <a:r>
              <a:rPr lang="en-US" sz="1400" dirty="0">
                <a:solidFill>
                  <a:srgbClr val="3333CC"/>
                </a:solidFill>
              </a:rPr>
              <a:t>P.  Achenbach, D.S. Carman, R.W. Gothe, K. Joo, V.I. Mokeev, and C.D. Roberts, Symmetry 7,1106 (2025)</a:t>
            </a:r>
          </a:p>
          <a:p>
            <a:pPr marL="458788" marR="0" lvl="0" indent="-227013" algn="l" defTabSz="914400" rtl="0" eaLnBrk="0" fontAlgn="base" latinLnBrk="0" hangingPunct="0">
              <a:lnSpc>
                <a:spcPct val="100000"/>
              </a:lnSpc>
              <a:spcBef>
                <a:spcPct val="0"/>
              </a:spcBef>
              <a:spcAft>
                <a:spcPct val="0"/>
              </a:spcAft>
              <a:buClrTx/>
              <a:buSzTx/>
              <a:buFont typeface="+mj-lt"/>
              <a:buAutoNum type="arabicPeriod"/>
              <a:defRPr/>
            </a:pPr>
            <a:r>
              <a:rPr kumimoji="0" lang="en-US" sz="1400" i="0" u="none" strike="noStrike" kern="1200" cap="none" spc="0" normalizeH="0" baseline="0" noProof="0" dirty="0">
                <a:ln>
                  <a:noFill/>
                </a:ln>
                <a:solidFill>
                  <a:srgbClr val="3333CC"/>
                </a:solidFill>
                <a:effectLst/>
                <a:uLnTx/>
                <a:uFillTx/>
                <a:latin typeface="Arial" pitchFamily="34" charset="0"/>
                <a:ea typeface="+mn-ea"/>
                <a:cs typeface="Arial" pitchFamily="34" charset="0"/>
              </a:rPr>
              <a:t>M. Ding, C.D. Roberts, and S.M. Schmidt, Particles 6, 57 (2023)</a:t>
            </a:r>
          </a:p>
          <a:p>
            <a:pPr marL="458788" indent="-227013" eaLnBrk="0" hangingPunct="0">
              <a:buFont typeface="+mj-lt"/>
              <a:buAutoNum type="arabicPeriod"/>
              <a:defRPr/>
            </a:pPr>
            <a:r>
              <a:rPr lang="en-US" sz="1400" dirty="0">
                <a:solidFill>
                  <a:srgbClr val="3333CC"/>
                </a:solidFill>
              </a:rPr>
              <a:t>D.S. Carman, R.W. Gothe, V.I. Mokeev. and C.D. Roberts, Particles 6, 416 (2023)</a:t>
            </a:r>
          </a:p>
          <a:p>
            <a:pPr marL="231775" marR="0" lvl="0" algn="l" defTabSz="914400" rtl="0" eaLnBrk="0" fontAlgn="base" latinLnBrk="0" hangingPunct="0">
              <a:lnSpc>
                <a:spcPct val="100000"/>
              </a:lnSpc>
              <a:spcBef>
                <a:spcPct val="0"/>
              </a:spcBef>
              <a:spcAft>
                <a:spcPct val="0"/>
              </a:spcAft>
              <a:buClrTx/>
              <a:buSzTx/>
              <a:defRPr/>
            </a:pPr>
            <a:endParaRPr kumimoji="0" lang="en-US" sz="1400" i="0" u="none" strike="noStrike" kern="1200" cap="none" spc="0" normalizeH="0" baseline="0" noProof="0" dirty="0">
              <a:ln>
                <a:noFill/>
              </a:ln>
              <a:solidFill>
                <a:srgbClr val="3333CC"/>
              </a:solidFill>
              <a:effectLst/>
              <a:uLnTx/>
              <a:uFillTx/>
              <a:latin typeface="Arial" pitchFamily="34" charset="0"/>
              <a:ea typeface="+mn-ea"/>
              <a:cs typeface="Arial" pitchFamily="34" charset="0"/>
            </a:endParaRPr>
          </a:p>
          <a:p>
            <a:pPr marL="458788" indent="-227013" eaLnBrk="0" hangingPunct="0">
              <a:buFont typeface="+mj-lt"/>
              <a:buAutoNum type="arabicPeriod"/>
              <a:defRPr/>
            </a:pPr>
            <a:endParaRPr kumimoji="0" lang="en-US" sz="1400" b="1" i="0" u="none" strike="noStrike" kern="1200" cap="none" spc="0" normalizeH="0" baseline="0" noProof="0" dirty="0">
              <a:ln>
                <a:noFill/>
              </a:ln>
              <a:solidFill>
                <a:srgbClr val="3333CC"/>
              </a:solidFill>
              <a:effectLst/>
              <a:uLnTx/>
              <a:uFillTx/>
              <a:latin typeface="Arial" pitchFamily="34" charset="0"/>
              <a:ea typeface="+mn-ea"/>
              <a:cs typeface="Arial" pitchFamily="34" charset="0"/>
            </a:endParaRPr>
          </a:p>
        </p:txBody>
      </p:sp>
      <p:sp>
        <p:nvSpPr>
          <p:cNvPr id="2" name="Slide Number Placeholder 1"/>
          <p:cNvSpPr>
            <a:spLocks noGrp="1"/>
          </p:cNvSpPr>
          <p:nvPr>
            <p:ph type="sldNum" sz="quarter" idx="12"/>
          </p:nvPr>
        </p:nvSpPr>
        <p:spPr>
          <a:xfrm>
            <a:off x="8645865" y="6559826"/>
            <a:ext cx="486064" cy="304800"/>
          </a:xfrm>
        </p:spPr>
        <p:txBody>
          <a:bodyPr/>
          <a:lstStyle/>
          <a:p>
            <a:pPr algn="ctr"/>
            <a:fld id="{66D3942C-BD50-4FC2-A952-1F84E0E6FA11}" type="slidenum">
              <a:rPr lang="en-US" sz="1200" smtClean="0"/>
              <a:pPr algn="ctr"/>
              <a:t>3</a:t>
            </a:fld>
            <a:endParaRPr lang="en-US" sz="1200" dirty="0"/>
          </a:p>
        </p:txBody>
      </p:sp>
    </p:spTree>
    <p:extLst>
      <p:ext uri="{BB962C8B-B14F-4D97-AF65-F5344CB8AC3E}">
        <p14:creationId xmlns:p14="http://schemas.microsoft.com/office/powerpoint/2010/main" val="163555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ChangeArrowheads="1"/>
          </p:cNvSpPr>
          <p:nvPr/>
        </p:nvSpPr>
        <p:spPr bwMode="auto">
          <a:xfrm>
            <a:off x="-5771" y="37320"/>
            <a:ext cx="9144000" cy="707886"/>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sz="2000" b="1" dirty="0">
                <a:solidFill>
                  <a:srgbClr val="0000FF"/>
                </a:solidFill>
                <a:latin typeface="Arial"/>
              </a:rPr>
              <a:t>N* Photo-/Electroexcitation Amplitudes (</a:t>
            </a:r>
            <a:r>
              <a:rPr lang="en-US" sz="2000" b="1" dirty="0" err="1">
                <a:solidFill>
                  <a:srgbClr val="0000FF"/>
                </a:solidFill>
                <a:latin typeface="Symbol" panose="05050102010706020507" pitchFamily="18" charset="2"/>
              </a:rPr>
              <a:t>g</a:t>
            </a:r>
            <a:r>
              <a:rPr lang="en-US" sz="2000" b="1" baseline="-25000" dirty="0" err="1">
                <a:solidFill>
                  <a:srgbClr val="0000FF"/>
                </a:solidFill>
                <a:latin typeface="+mn-lt"/>
              </a:rPr>
              <a:t>r,</a:t>
            </a:r>
            <a:r>
              <a:rPr lang="en-US" sz="2000" b="1" baseline="-25000" dirty="0" err="1">
                <a:solidFill>
                  <a:srgbClr val="0000FF"/>
                </a:solidFill>
                <a:latin typeface="Arial"/>
              </a:rPr>
              <a:t>v</a:t>
            </a:r>
            <a:r>
              <a:rPr lang="en-US" sz="2000" b="1" dirty="0" err="1">
                <a:solidFill>
                  <a:srgbClr val="0000FF"/>
                </a:solidFill>
                <a:latin typeface="Arial"/>
              </a:rPr>
              <a:t>pN</a:t>
            </a:r>
            <a:r>
              <a:rPr lang="en-US" sz="2000" b="1" dirty="0">
                <a:solidFill>
                  <a:srgbClr val="0000FF"/>
                </a:solidFill>
                <a:latin typeface="Arial"/>
              </a:rPr>
              <a:t>* Photo-/Electrocouplings) </a:t>
            </a:r>
          </a:p>
          <a:p>
            <a:pPr algn="ctr" defTabSz="914353" eaLnBrk="0" hangingPunct="0">
              <a:defRPr/>
            </a:pPr>
            <a:r>
              <a:rPr lang="en-US" sz="2000" b="1" dirty="0">
                <a:solidFill>
                  <a:srgbClr val="0000FF"/>
                </a:solidFill>
                <a:latin typeface="Arial"/>
              </a:rPr>
              <a:t>and their Extraction from Exclusive Photo-/Electroproduction Data</a:t>
            </a:r>
          </a:p>
        </p:txBody>
      </p:sp>
      <p:grpSp>
        <p:nvGrpSpPr>
          <p:cNvPr id="2" name="Group 15"/>
          <p:cNvGrpSpPr>
            <a:grpSpLocks/>
          </p:cNvGrpSpPr>
          <p:nvPr/>
        </p:nvGrpSpPr>
        <p:grpSpPr bwMode="auto">
          <a:xfrm>
            <a:off x="352425" y="1677526"/>
            <a:ext cx="858838" cy="858837"/>
            <a:chOff x="1251" y="695"/>
            <a:chExt cx="573" cy="641"/>
          </a:xfrm>
        </p:grpSpPr>
        <p:sp>
          <p:nvSpPr>
            <p:cNvPr id="65575" name="Line 16"/>
            <p:cNvSpPr>
              <a:spLocks noChangeShapeType="1"/>
            </p:cNvSpPr>
            <p:nvPr/>
          </p:nvSpPr>
          <p:spPr bwMode="auto">
            <a:xfrm flipV="1">
              <a:off x="1716" y="695"/>
              <a:ext cx="108" cy="377"/>
            </a:xfrm>
            <a:prstGeom prst="line">
              <a:avLst/>
            </a:prstGeom>
            <a:noFill/>
            <a:ln w="9525">
              <a:solidFill>
                <a:srgbClr val="FF0000"/>
              </a:solidFill>
              <a:round/>
              <a:headEnd/>
              <a:tailEnd type="triangle" w="med" len="med"/>
            </a:ln>
          </p:spPr>
          <p:txBody>
            <a:bodyPr/>
            <a:lstStyle/>
            <a:p>
              <a:pPr defTabSz="914353">
                <a:defRPr/>
              </a:pPr>
              <a:endParaRPr lang="en-US">
                <a:solidFill>
                  <a:srgbClr val="000000"/>
                </a:solidFill>
              </a:endParaRPr>
            </a:p>
          </p:txBody>
        </p:sp>
        <p:grpSp>
          <p:nvGrpSpPr>
            <p:cNvPr id="3" name="Group 17"/>
            <p:cNvGrpSpPr>
              <a:grpSpLocks/>
            </p:cNvGrpSpPr>
            <p:nvPr/>
          </p:nvGrpSpPr>
          <p:grpSpPr bwMode="auto">
            <a:xfrm>
              <a:off x="1251" y="1078"/>
              <a:ext cx="465" cy="258"/>
              <a:chOff x="1251" y="1078"/>
              <a:chExt cx="465" cy="258"/>
            </a:xfrm>
          </p:grpSpPr>
          <p:sp>
            <p:nvSpPr>
              <p:cNvPr id="65577" name="Line 18"/>
              <p:cNvSpPr>
                <a:spLocks noChangeShapeType="1"/>
              </p:cNvSpPr>
              <p:nvPr/>
            </p:nvSpPr>
            <p:spPr bwMode="auto">
              <a:xfrm flipV="1">
                <a:off x="1251" y="1197"/>
                <a:ext cx="254" cy="139"/>
              </a:xfrm>
              <a:prstGeom prst="line">
                <a:avLst/>
              </a:prstGeom>
              <a:noFill/>
              <a:ln w="9525">
                <a:solidFill>
                  <a:srgbClr val="FF0000"/>
                </a:solidFill>
                <a:round/>
                <a:headEnd/>
                <a:tailEnd type="triangle" w="med" len="med"/>
              </a:ln>
            </p:spPr>
            <p:txBody>
              <a:bodyPr/>
              <a:lstStyle/>
              <a:p>
                <a:pPr defTabSz="914353">
                  <a:defRPr/>
                </a:pPr>
                <a:endParaRPr lang="en-US">
                  <a:solidFill>
                    <a:srgbClr val="000000"/>
                  </a:solidFill>
                </a:endParaRPr>
              </a:p>
            </p:txBody>
          </p:sp>
          <p:sp>
            <p:nvSpPr>
              <p:cNvPr id="65578" name="Line 19"/>
              <p:cNvSpPr>
                <a:spLocks noChangeShapeType="1"/>
              </p:cNvSpPr>
              <p:nvPr/>
            </p:nvSpPr>
            <p:spPr bwMode="auto">
              <a:xfrm flipV="1">
                <a:off x="1486" y="1078"/>
                <a:ext cx="230" cy="131"/>
              </a:xfrm>
              <a:prstGeom prst="line">
                <a:avLst/>
              </a:prstGeom>
              <a:noFill/>
              <a:ln w="9525">
                <a:solidFill>
                  <a:srgbClr val="FF0000"/>
                </a:solidFill>
                <a:round/>
                <a:headEnd/>
                <a:tailEnd/>
              </a:ln>
            </p:spPr>
            <p:txBody>
              <a:bodyPr/>
              <a:lstStyle/>
              <a:p>
                <a:pPr defTabSz="914353">
                  <a:defRPr/>
                </a:pPr>
                <a:endParaRPr lang="en-US">
                  <a:solidFill>
                    <a:srgbClr val="000000"/>
                  </a:solidFill>
                </a:endParaRPr>
              </a:p>
            </p:txBody>
          </p:sp>
        </p:grpSp>
      </p:grpSp>
      <p:sp>
        <p:nvSpPr>
          <p:cNvPr id="65541" name="Freeform 20"/>
          <p:cNvSpPr>
            <a:spLocks/>
          </p:cNvSpPr>
          <p:nvPr/>
        </p:nvSpPr>
        <p:spPr bwMode="auto">
          <a:xfrm rot="1980000">
            <a:off x="987425" y="2336337"/>
            <a:ext cx="863600" cy="65088"/>
          </a:xfrm>
          <a:custGeom>
            <a:avLst/>
            <a:gdLst>
              <a:gd name="T0" fmla="*/ 0 w 576"/>
              <a:gd name="T1" fmla="*/ 2147483647 h 48"/>
              <a:gd name="T2" fmla="*/ 2147483647 w 576"/>
              <a:gd name="T3" fmla="*/ 0 h 48"/>
              <a:gd name="T4" fmla="*/ 2147483647 w 576"/>
              <a:gd name="T5" fmla="*/ 2147483647 h 48"/>
              <a:gd name="T6" fmla="*/ 2147483647 w 576"/>
              <a:gd name="T7" fmla="*/ 0 h 48"/>
              <a:gd name="T8" fmla="*/ 2147483647 w 576"/>
              <a:gd name="T9" fmla="*/ 2147483647 h 48"/>
              <a:gd name="T10" fmla="*/ 2147483647 w 576"/>
              <a:gd name="T11" fmla="*/ 0 h 48"/>
              <a:gd name="T12" fmla="*/ 2147483647 w 576"/>
              <a:gd name="T13" fmla="*/ 2147483647 h 48"/>
              <a:gd name="T14" fmla="*/ 2147483647 w 576"/>
              <a:gd name="T15" fmla="*/ 0 h 48"/>
              <a:gd name="T16" fmla="*/ 2147483647 w 576"/>
              <a:gd name="T17" fmla="*/ 2147483647 h 48"/>
              <a:gd name="T18" fmla="*/ 2147483647 w 576"/>
              <a:gd name="T19" fmla="*/ 0 h 48"/>
              <a:gd name="T20" fmla="*/ 2147483647 w 576"/>
              <a:gd name="T21" fmla="*/ 2147483647 h 48"/>
              <a:gd name="T22" fmla="*/ 2147483647 w 576"/>
              <a:gd name="T23" fmla="*/ 0 h 48"/>
              <a:gd name="T24" fmla="*/ 2147483647 w 576"/>
              <a:gd name="T25" fmla="*/ 2147483647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6"/>
              <a:gd name="T40" fmla="*/ 0 h 48"/>
              <a:gd name="T41" fmla="*/ 576 w 576"/>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6" h="48">
                <a:moveTo>
                  <a:pt x="0" y="48"/>
                </a:moveTo>
                <a:cubicBezTo>
                  <a:pt x="16" y="24"/>
                  <a:pt x="32" y="0"/>
                  <a:pt x="48" y="0"/>
                </a:cubicBezTo>
                <a:cubicBezTo>
                  <a:pt x="64" y="0"/>
                  <a:pt x="80" y="48"/>
                  <a:pt x="96" y="48"/>
                </a:cubicBezTo>
                <a:cubicBezTo>
                  <a:pt x="112" y="48"/>
                  <a:pt x="128" y="0"/>
                  <a:pt x="144" y="0"/>
                </a:cubicBezTo>
                <a:cubicBezTo>
                  <a:pt x="160" y="0"/>
                  <a:pt x="176" y="48"/>
                  <a:pt x="192" y="48"/>
                </a:cubicBezTo>
                <a:cubicBezTo>
                  <a:pt x="208" y="48"/>
                  <a:pt x="224" y="0"/>
                  <a:pt x="240" y="0"/>
                </a:cubicBezTo>
                <a:cubicBezTo>
                  <a:pt x="256" y="0"/>
                  <a:pt x="272" y="48"/>
                  <a:pt x="288" y="48"/>
                </a:cubicBezTo>
                <a:cubicBezTo>
                  <a:pt x="304" y="48"/>
                  <a:pt x="320" y="0"/>
                  <a:pt x="336" y="0"/>
                </a:cubicBezTo>
                <a:cubicBezTo>
                  <a:pt x="352" y="0"/>
                  <a:pt x="368" y="48"/>
                  <a:pt x="384" y="48"/>
                </a:cubicBezTo>
                <a:cubicBezTo>
                  <a:pt x="400" y="48"/>
                  <a:pt x="416" y="0"/>
                  <a:pt x="432" y="0"/>
                </a:cubicBezTo>
                <a:cubicBezTo>
                  <a:pt x="448" y="0"/>
                  <a:pt x="464" y="48"/>
                  <a:pt x="480" y="48"/>
                </a:cubicBezTo>
                <a:cubicBezTo>
                  <a:pt x="496" y="48"/>
                  <a:pt x="512" y="0"/>
                  <a:pt x="528" y="0"/>
                </a:cubicBezTo>
                <a:cubicBezTo>
                  <a:pt x="544" y="0"/>
                  <a:pt x="568" y="40"/>
                  <a:pt x="576" y="48"/>
                </a:cubicBezTo>
              </a:path>
            </a:pathLst>
          </a:custGeom>
          <a:noFill/>
          <a:ln w="9525">
            <a:solidFill>
              <a:srgbClr val="FF0000"/>
            </a:solidFill>
            <a:round/>
            <a:headEnd/>
            <a:tailEnd/>
          </a:ln>
        </p:spPr>
        <p:txBody>
          <a:bodyPr lIns="91435" tIns="45718" rIns="91435" bIns="45718"/>
          <a:lstStyle/>
          <a:p>
            <a:pPr defTabSz="914353">
              <a:defRPr/>
            </a:pPr>
            <a:endParaRPr lang="en-US">
              <a:solidFill>
                <a:srgbClr val="000000"/>
              </a:solidFill>
            </a:endParaRPr>
          </a:p>
        </p:txBody>
      </p:sp>
      <p:sp>
        <p:nvSpPr>
          <p:cNvPr id="65542" name="Line 25"/>
          <p:cNvSpPr>
            <a:spLocks noChangeShapeType="1"/>
          </p:cNvSpPr>
          <p:nvPr/>
        </p:nvSpPr>
        <p:spPr bwMode="auto">
          <a:xfrm>
            <a:off x="1898650" y="2691937"/>
            <a:ext cx="933450" cy="0"/>
          </a:xfrm>
          <a:prstGeom prst="line">
            <a:avLst/>
          </a:prstGeom>
          <a:noFill/>
          <a:ln w="25400">
            <a:solidFill>
              <a:schemeClr val="tx1"/>
            </a:solidFill>
            <a:round/>
            <a:headEnd/>
            <a:tailEnd/>
          </a:ln>
        </p:spPr>
        <p:txBody>
          <a:bodyPr lIns="91435" tIns="45718" rIns="91435" bIns="45718"/>
          <a:lstStyle/>
          <a:p>
            <a:pPr defTabSz="914353">
              <a:defRPr/>
            </a:pPr>
            <a:endParaRPr lang="en-US">
              <a:solidFill>
                <a:srgbClr val="000000"/>
              </a:solidFill>
            </a:endParaRPr>
          </a:p>
        </p:txBody>
      </p:sp>
      <p:sp>
        <p:nvSpPr>
          <p:cNvPr id="65543" name="Line 27"/>
          <p:cNvSpPr>
            <a:spLocks noChangeShapeType="1"/>
          </p:cNvSpPr>
          <p:nvPr/>
        </p:nvSpPr>
        <p:spPr bwMode="auto">
          <a:xfrm flipV="1">
            <a:off x="2938463" y="2010901"/>
            <a:ext cx="461962" cy="536575"/>
          </a:xfrm>
          <a:prstGeom prst="line">
            <a:avLst/>
          </a:prstGeom>
          <a:noFill/>
          <a:ln w="31750">
            <a:solidFill>
              <a:srgbClr val="339966"/>
            </a:solidFill>
            <a:prstDash val="sysDot"/>
            <a:round/>
            <a:headEnd/>
            <a:tailEnd type="triangle" w="med" len="med"/>
          </a:ln>
        </p:spPr>
        <p:txBody>
          <a:bodyPr lIns="91435" tIns="45718" rIns="91435" bIns="45718"/>
          <a:lstStyle/>
          <a:p>
            <a:pPr defTabSz="914353">
              <a:defRPr/>
            </a:pPr>
            <a:endParaRPr lang="en-US">
              <a:solidFill>
                <a:srgbClr val="000000"/>
              </a:solidFill>
            </a:endParaRPr>
          </a:p>
        </p:txBody>
      </p:sp>
      <p:sp>
        <p:nvSpPr>
          <p:cNvPr id="65544" name="AutoShape 28"/>
          <p:cNvSpPr>
            <a:spLocks noChangeArrowheads="1"/>
          </p:cNvSpPr>
          <p:nvPr/>
        </p:nvSpPr>
        <p:spPr bwMode="auto">
          <a:xfrm rot="9000000">
            <a:off x="3065464" y="2696700"/>
            <a:ext cx="104775" cy="544512"/>
          </a:xfrm>
          <a:prstGeom prst="upArrow">
            <a:avLst>
              <a:gd name="adj1" fmla="val 50000"/>
              <a:gd name="adj2" fmla="val 129924"/>
            </a:avLst>
          </a:prstGeom>
          <a:solidFill>
            <a:schemeClr val="tx1"/>
          </a:solidFill>
          <a:ln w="9525">
            <a:solidFill>
              <a:schemeClr val="tx1"/>
            </a:solidFill>
            <a:miter lim="800000"/>
            <a:headEnd/>
            <a:tailEnd/>
          </a:ln>
        </p:spPr>
        <p:txBody>
          <a:bodyPr wrap="none" lIns="91435" tIns="45718" rIns="91435" bIns="45718" anchor="ctr"/>
          <a:lstStyle/>
          <a:p>
            <a:pPr algn="ctr" defTabSz="914353" eaLnBrk="0" hangingPunct="0">
              <a:defRPr/>
            </a:pPr>
            <a:endParaRPr lang="ru-RU">
              <a:solidFill>
                <a:srgbClr val="000000"/>
              </a:solidFill>
            </a:endParaRPr>
          </a:p>
        </p:txBody>
      </p:sp>
      <p:sp>
        <p:nvSpPr>
          <p:cNvPr id="65545" name="Text Box 31"/>
          <p:cNvSpPr txBox="1">
            <a:spLocks noChangeArrowheads="1"/>
          </p:cNvSpPr>
          <p:nvPr/>
        </p:nvSpPr>
        <p:spPr bwMode="auto">
          <a:xfrm>
            <a:off x="1322388" y="1906125"/>
            <a:ext cx="496887" cy="457200"/>
          </a:xfrm>
          <a:prstGeom prst="rect">
            <a:avLst/>
          </a:prstGeom>
          <a:noFill/>
          <a:ln w="9525">
            <a:noFill/>
            <a:miter lim="800000"/>
            <a:headEnd/>
            <a:tailEnd/>
          </a:ln>
        </p:spPr>
        <p:txBody>
          <a:bodyPr lIns="91435" tIns="45718" rIns="91435" bIns="45718">
            <a:spAutoFit/>
          </a:bodyPr>
          <a:lstStyle/>
          <a:p>
            <a:pPr algn="ctr" defTabSz="914353" eaLnBrk="0" hangingPunct="0">
              <a:defRPr/>
            </a:pPr>
            <a:r>
              <a:rPr lang="el-GR" sz="2400">
                <a:solidFill>
                  <a:srgbClr val="FF0000"/>
                </a:solidFill>
                <a:latin typeface="Times New Roman" pitchFamily="18" charset="0"/>
                <a:cs typeface="Times New Roman" pitchFamily="18" charset="0"/>
              </a:rPr>
              <a:t>γ</a:t>
            </a:r>
            <a:r>
              <a:rPr lang="en-US" sz="2400" baseline="-25000">
                <a:solidFill>
                  <a:srgbClr val="FF0000"/>
                </a:solidFill>
                <a:latin typeface="Times New Roman" pitchFamily="18" charset="0"/>
                <a:cs typeface="Times New Roman" pitchFamily="18" charset="0"/>
              </a:rPr>
              <a:t>v</a:t>
            </a:r>
            <a:r>
              <a:rPr lang="en-US" sz="2400">
                <a:solidFill>
                  <a:srgbClr val="FF0000"/>
                </a:solidFill>
                <a:latin typeface="Times New Roman" pitchFamily="18" charset="0"/>
                <a:cs typeface="Times New Roman" pitchFamily="18" charset="0"/>
              </a:rPr>
              <a:t> </a:t>
            </a:r>
            <a:endParaRPr lang="el-GR" sz="2400">
              <a:solidFill>
                <a:srgbClr val="FF0000"/>
              </a:solidFill>
              <a:latin typeface="Times New Roman" pitchFamily="18" charset="0"/>
              <a:cs typeface="Times New Roman" pitchFamily="18" charset="0"/>
            </a:endParaRPr>
          </a:p>
        </p:txBody>
      </p:sp>
      <p:sp>
        <p:nvSpPr>
          <p:cNvPr id="65546" name="Text Box 32"/>
          <p:cNvSpPr txBox="1">
            <a:spLocks noChangeArrowheads="1"/>
          </p:cNvSpPr>
          <p:nvPr/>
        </p:nvSpPr>
        <p:spPr bwMode="auto">
          <a:xfrm>
            <a:off x="1108076" y="2739563"/>
            <a:ext cx="303213" cy="373659"/>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sz="1800" dirty="0">
                <a:solidFill>
                  <a:srgbClr val="000000"/>
                </a:solidFill>
                <a:latin typeface="MS Reference Sans Serif" pitchFamily="34" charset="0"/>
              </a:rPr>
              <a:t>N</a:t>
            </a:r>
          </a:p>
        </p:txBody>
      </p:sp>
      <p:sp>
        <p:nvSpPr>
          <p:cNvPr id="65547" name="Text Box 33"/>
          <p:cNvSpPr txBox="1">
            <a:spLocks noChangeArrowheads="1"/>
          </p:cNvSpPr>
          <p:nvPr/>
        </p:nvSpPr>
        <p:spPr bwMode="auto">
          <a:xfrm>
            <a:off x="3182939" y="2706225"/>
            <a:ext cx="551656" cy="373659"/>
          </a:xfrm>
          <a:prstGeom prst="rect">
            <a:avLst/>
          </a:prstGeom>
          <a:noFill/>
          <a:ln w="9525">
            <a:noFill/>
            <a:miter lim="800000"/>
            <a:headEnd/>
            <a:tailEnd/>
          </a:ln>
        </p:spPr>
        <p:txBody>
          <a:bodyPr wrap="square" lIns="91435" tIns="45718" rIns="91435" bIns="45718">
            <a:spAutoFit/>
          </a:bodyPr>
          <a:lstStyle/>
          <a:p>
            <a:pPr algn="ctr" defTabSz="914353" eaLnBrk="0" hangingPunct="0">
              <a:defRPr/>
            </a:pPr>
            <a:r>
              <a:rPr lang="en-US" sz="1800" dirty="0">
                <a:solidFill>
                  <a:srgbClr val="000000"/>
                </a:solidFill>
                <a:latin typeface="MS Reference Sans Serif" pitchFamily="34" charset="0"/>
              </a:rPr>
              <a:t>N</a:t>
            </a:r>
            <a:r>
              <a:rPr lang="en-US" sz="1800" b="1" dirty="0">
                <a:solidFill>
                  <a:srgbClr val="000000"/>
                </a:solidFill>
                <a:latin typeface="MS Reference Sans Serif" pitchFamily="34" charset="0"/>
              </a:rPr>
              <a:t>’</a:t>
            </a:r>
            <a:endParaRPr lang="en-US" sz="1800" b="1" dirty="0">
              <a:solidFill>
                <a:srgbClr val="000000"/>
              </a:solidFill>
              <a:latin typeface="Symbol" pitchFamily="18" charset="2"/>
            </a:endParaRPr>
          </a:p>
        </p:txBody>
      </p:sp>
      <p:sp>
        <p:nvSpPr>
          <p:cNvPr id="65548" name="Text Box 34"/>
          <p:cNvSpPr txBox="1">
            <a:spLocks noChangeArrowheads="1"/>
          </p:cNvSpPr>
          <p:nvPr/>
        </p:nvSpPr>
        <p:spPr bwMode="auto">
          <a:xfrm>
            <a:off x="1989139" y="2228388"/>
            <a:ext cx="884237" cy="373659"/>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sz="1800">
                <a:solidFill>
                  <a:srgbClr val="000000"/>
                </a:solidFill>
                <a:latin typeface="MS Reference Sans Serif" pitchFamily="34" charset="0"/>
              </a:rPr>
              <a:t>N*,△</a:t>
            </a:r>
          </a:p>
        </p:txBody>
      </p:sp>
      <p:sp>
        <p:nvSpPr>
          <p:cNvPr id="65549" name="Text Box 35"/>
          <p:cNvSpPr txBox="1">
            <a:spLocks noChangeArrowheads="1"/>
          </p:cNvSpPr>
          <p:nvPr/>
        </p:nvSpPr>
        <p:spPr bwMode="auto">
          <a:xfrm>
            <a:off x="188256" y="3478158"/>
            <a:ext cx="3166561" cy="1477323"/>
          </a:xfrm>
          <a:prstGeom prst="rect">
            <a:avLst/>
          </a:prstGeom>
          <a:noFill/>
          <a:ln w="9525">
            <a:solidFill>
              <a:schemeClr val="accent2"/>
            </a:solidFill>
            <a:miter lim="800000"/>
            <a:headEnd/>
            <a:tailEnd/>
          </a:ln>
        </p:spPr>
        <p:txBody>
          <a:bodyPr wrap="square" lIns="91435" tIns="45718" rIns="91435" bIns="45718">
            <a:spAutoFit/>
          </a:bodyPr>
          <a:lstStyle/>
          <a:p>
            <a:pPr defTabSz="914353" eaLnBrk="0" hangingPunct="0">
              <a:buFont typeface="Arial" pitchFamily="34" charset="0"/>
              <a:buChar char="•"/>
              <a:defRPr/>
            </a:pPr>
            <a:r>
              <a:rPr lang="en-US" sz="1600" b="1" dirty="0">
                <a:solidFill>
                  <a:srgbClr val="3333FF"/>
                </a:solidFill>
              </a:rPr>
              <a:t> Real  A</a:t>
            </a:r>
            <a:r>
              <a:rPr lang="en-US" sz="1600" b="1" baseline="-25000" dirty="0">
                <a:solidFill>
                  <a:srgbClr val="3333FF"/>
                </a:solidFill>
              </a:rPr>
              <a:t>1/2</a:t>
            </a:r>
            <a:r>
              <a:rPr lang="en-US" sz="1600" b="1" dirty="0">
                <a:solidFill>
                  <a:srgbClr val="3333FF"/>
                </a:solidFill>
              </a:rPr>
              <a:t>(Q</a:t>
            </a:r>
            <a:r>
              <a:rPr lang="en-US" sz="1600" b="1" baseline="30000" dirty="0">
                <a:solidFill>
                  <a:srgbClr val="3333FF"/>
                </a:solidFill>
              </a:rPr>
              <a:t>2</a:t>
            </a:r>
            <a:r>
              <a:rPr lang="en-US" sz="1600" b="1" dirty="0">
                <a:solidFill>
                  <a:srgbClr val="3333FF"/>
                </a:solidFill>
              </a:rPr>
              <a:t>),  A</a:t>
            </a:r>
            <a:r>
              <a:rPr lang="en-US" sz="1600" b="1" baseline="-25000" dirty="0">
                <a:solidFill>
                  <a:srgbClr val="3333FF"/>
                </a:solidFill>
              </a:rPr>
              <a:t>3/2</a:t>
            </a:r>
            <a:r>
              <a:rPr lang="en-US" sz="1600" b="1" dirty="0">
                <a:solidFill>
                  <a:srgbClr val="3333FF"/>
                </a:solidFill>
              </a:rPr>
              <a:t>(Q</a:t>
            </a:r>
            <a:r>
              <a:rPr lang="en-US" sz="1600" b="1" baseline="30000" dirty="0">
                <a:solidFill>
                  <a:srgbClr val="3333FF"/>
                </a:solidFill>
              </a:rPr>
              <a:t>2</a:t>
            </a:r>
            <a:r>
              <a:rPr lang="en-US" sz="1600" b="1" dirty="0">
                <a:solidFill>
                  <a:srgbClr val="3333FF"/>
                </a:solidFill>
              </a:rPr>
              <a:t>), S</a:t>
            </a:r>
            <a:r>
              <a:rPr lang="en-US" sz="1600" b="1" baseline="-25000" dirty="0">
                <a:solidFill>
                  <a:srgbClr val="3333FF"/>
                </a:solidFill>
              </a:rPr>
              <a:t>1/2</a:t>
            </a:r>
            <a:r>
              <a:rPr lang="en-US" sz="1600" b="1" dirty="0">
                <a:solidFill>
                  <a:srgbClr val="3333FF"/>
                </a:solidFill>
              </a:rPr>
              <a:t>(Q</a:t>
            </a:r>
            <a:r>
              <a:rPr lang="en-US" sz="1600" b="1" baseline="30000" dirty="0">
                <a:solidFill>
                  <a:srgbClr val="3333FF"/>
                </a:solidFill>
              </a:rPr>
              <a:t>2</a:t>
            </a:r>
            <a:r>
              <a:rPr lang="en-US" sz="1600" b="1" dirty="0">
                <a:solidFill>
                  <a:srgbClr val="3333FF"/>
                </a:solidFill>
              </a:rPr>
              <a:t>)</a:t>
            </a:r>
          </a:p>
          <a:p>
            <a:pPr defTabSz="914353">
              <a:spcBef>
                <a:spcPts val="1200"/>
              </a:spcBef>
              <a:defRPr/>
            </a:pPr>
            <a:r>
              <a:rPr lang="en-US" sz="1600" b="1" dirty="0">
                <a:solidFill>
                  <a:srgbClr val="0000FF"/>
                </a:solidFill>
              </a:rPr>
              <a:t>I.G. </a:t>
            </a:r>
            <a:r>
              <a:rPr lang="en-US" sz="1600" b="1" dirty="0" err="1">
                <a:solidFill>
                  <a:srgbClr val="0000FF"/>
                </a:solidFill>
              </a:rPr>
              <a:t>Aznauryan</a:t>
            </a:r>
            <a:r>
              <a:rPr lang="en-US" sz="1600" b="1" dirty="0">
                <a:solidFill>
                  <a:srgbClr val="0000FF"/>
                </a:solidFill>
              </a:rPr>
              <a:t> and V.D. Burkert,  </a:t>
            </a:r>
            <a:r>
              <a:rPr lang="en-US" sz="1600" b="1" dirty="0" err="1">
                <a:solidFill>
                  <a:srgbClr val="0000FF"/>
                </a:solidFill>
              </a:rPr>
              <a:t>Prog</a:t>
            </a:r>
            <a:r>
              <a:rPr lang="en-US" sz="1600" b="1" dirty="0">
                <a:solidFill>
                  <a:srgbClr val="0000FF"/>
                </a:solidFill>
              </a:rPr>
              <a:t>. Part. </a:t>
            </a:r>
            <a:r>
              <a:rPr lang="en-US" sz="1600" b="1" dirty="0" err="1">
                <a:solidFill>
                  <a:srgbClr val="0000FF"/>
                </a:solidFill>
              </a:rPr>
              <a:t>Nucl</a:t>
            </a:r>
            <a:r>
              <a:rPr lang="en-US" sz="1600" b="1" dirty="0">
                <a:solidFill>
                  <a:srgbClr val="0000FF"/>
                </a:solidFill>
              </a:rPr>
              <a:t>. Phys. 67, 1 (2012)</a:t>
            </a:r>
          </a:p>
        </p:txBody>
      </p:sp>
      <p:sp>
        <p:nvSpPr>
          <p:cNvPr id="65550" name="Text Box 37"/>
          <p:cNvSpPr txBox="1">
            <a:spLocks noChangeArrowheads="1"/>
          </p:cNvSpPr>
          <p:nvPr/>
        </p:nvSpPr>
        <p:spPr bwMode="auto">
          <a:xfrm>
            <a:off x="3132138" y="1499726"/>
            <a:ext cx="2400300" cy="461665"/>
          </a:xfrm>
          <a:prstGeom prst="rect">
            <a:avLst/>
          </a:prstGeom>
          <a:noFill/>
          <a:ln w="9525">
            <a:noFill/>
            <a:miter lim="800000"/>
            <a:headEnd/>
            <a:tailEnd/>
          </a:ln>
        </p:spPr>
        <p:txBody>
          <a:bodyPr wrap="square" lIns="91435" tIns="45718" rIns="91435" bIns="45718">
            <a:spAutoFit/>
          </a:bodyPr>
          <a:lstStyle/>
          <a:p>
            <a:pPr algn="ctr" defTabSz="914353" eaLnBrk="0" hangingPunct="0">
              <a:defRPr/>
            </a:pPr>
            <a:r>
              <a:rPr lang="en-US" sz="2400" dirty="0">
                <a:solidFill>
                  <a:srgbClr val="33CC33"/>
                </a:solidFill>
                <a:latin typeface="Symbol" pitchFamily="18" charset="2"/>
              </a:rPr>
              <a:t>p, h, pp</a:t>
            </a:r>
            <a:r>
              <a:rPr lang="en-US" sz="2400" b="1" i="1" dirty="0">
                <a:solidFill>
                  <a:srgbClr val="33CC33"/>
                </a:solidFill>
                <a:latin typeface="Symbol" pitchFamily="18" charset="2"/>
              </a:rPr>
              <a:t>, </a:t>
            </a:r>
            <a:r>
              <a:rPr lang="en-US" sz="2000" dirty="0">
                <a:solidFill>
                  <a:srgbClr val="33CC33"/>
                </a:solidFill>
                <a:latin typeface="Arial"/>
              </a:rPr>
              <a:t>KY,…</a:t>
            </a:r>
          </a:p>
        </p:txBody>
      </p:sp>
      <p:sp>
        <p:nvSpPr>
          <p:cNvPr id="65551" name="TextBox 41"/>
          <p:cNvSpPr txBox="1">
            <a:spLocks noChangeArrowheads="1"/>
          </p:cNvSpPr>
          <p:nvPr/>
        </p:nvSpPr>
        <p:spPr bwMode="auto">
          <a:xfrm>
            <a:off x="4897438" y="1950575"/>
            <a:ext cx="2525712" cy="1754187"/>
          </a:xfrm>
          <a:prstGeom prst="rect">
            <a:avLst/>
          </a:prstGeom>
          <a:solidFill>
            <a:schemeClr val="bg1"/>
          </a:solidFill>
          <a:ln w="9525">
            <a:noFill/>
            <a:miter lim="800000"/>
            <a:headEnd/>
            <a:tailEnd/>
          </a:ln>
        </p:spPr>
        <p:txBody>
          <a:bodyPr lIns="91435" tIns="45718" rIns="91435" bIns="45718">
            <a:spAutoFit/>
          </a:bodyPr>
          <a:lstStyle/>
          <a:p>
            <a:pPr algn="ctr" defTabSz="914353" eaLnBrk="0" hangingPunct="0">
              <a:defRPr/>
            </a:pPr>
            <a:endParaRPr lang="en-US">
              <a:solidFill>
                <a:srgbClr val="000000"/>
              </a:solidFill>
            </a:endParaRPr>
          </a:p>
          <a:p>
            <a:pPr algn="ctr" defTabSz="914353" eaLnBrk="0" hangingPunct="0">
              <a:defRPr/>
            </a:pPr>
            <a:endParaRPr lang="en-US">
              <a:solidFill>
                <a:srgbClr val="000000"/>
              </a:solidFill>
            </a:endParaRPr>
          </a:p>
          <a:p>
            <a:pPr algn="ctr" defTabSz="914353" eaLnBrk="0" hangingPunct="0">
              <a:defRPr/>
            </a:pPr>
            <a:endParaRPr lang="en-US">
              <a:solidFill>
                <a:srgbClr val="000000"/>
              </a:solidFill>
            </a:endParaRPr>
          </a:p>
        </p:txBody>
      </p:sp>
      <p:grpSp>
        <p:nvGrpSpPr>
          <p:cNvPr id="4" name="Group 15"/>
          <p:cNvGrpSpPr>
            <a:grpSpLocks/>
          </p:cNvGrpSpPr>
          <p:nvPr/>
        </p:nvGrpSpPr>
        <p:grpSpPr bwMode="auto">
          <a:xfrm>
            <a:off x="4457700" y="1710862"/>
            <a:ext cx="858838" cy="858838"/>
            <a:chOff x="1251" y="695"/>
            <a:chExt cx="573" cy="641"/>
          </a:xfrm>
        </p:grpSpPr>
        <p:sp>
          <p:nvSpPr>
            <p:cNvPr id="65571" name="Line 16"/>
            <p:cNvSpPr>
              <a:spLocks noChangeShapeType="1"/>
            </p:cNvSpPr>
            <p:nvPr/>
          </p:nvSpPr>
          <p:spPr bwMode="auto">
            <a:xfrm flipV="1">
              <a:off x="1716" y="695"/>
              <a:ext cx="108" cy="377"/>
            </a:xfrm>
            <a:prstGeom prst="line">
              <a:avLst/>
            </a:prstGeom>
            <a:noFill/>
            <a:ln w="9525">
              <a:solidFill>
                <a:srgbClr val="FF0000"/>
              </a:solidFill>
              <a:round/>
              <a:headEnd/>
              <a:tailEnd type="triangle" w="med" len="med"/>
            </a:ln>
          </p:spPr>
          <p:txBody>
            <a:bodyPr/>
            <a:lstStyle/>
            <a:p>
              <a:pPr defTabSz="914353">
                <a:defRPr/>
              </a:pPr>
              <a:endParaRPr lang="en-US">
                <a:solidFill>
                  <a:srgbClr val="000000"/>
                </a:solidFill>
              </a:endParaRPr>
            </a:p>
          </p:txBody>
        </p:sp>
        <p:grpSp>
          <p:nvGrpSpPr>
            <p:cNvPr id="5" name="Group 17"/>
            <p:cNvGrpSpPr>
              <a:grpSpLocks/>
            </p:cNvGrpSpPr>
            <p:nvPr/>
          </p:nvGrpSpPr>
          <p:grpSpPr bwMode="auto">
            <a:xfrm>
              <a:off x="1251" y="1078"/>
              <a:ext cx="465" cy="258"/>
              <a:chOff x="1251" y="1078"/>
              <a:chExt cx="465" cy="258"/>
            </a:xfrm>
          </p:grpSpPr>
          <p:sp>
            <p:nvSpPr>
              <p:cNvPr id="65573" name="Line 18"/>
              <p:cNvSpPr>
                <a:spLocks noChangeShapeType="1"/>
              </p:cNvSpPr>
              <p:nvPr/>
            </p:nvSpPr>
            <p:spPr bwMode="auto">
              <a:xfrm flipV="1">
                <a:off x="1251" y="1197"/>
                <a:ext cx="254" cy="139"/>
              </a:xfrm>
              <a:prstGeom prst="line">
                <a:avLst/>
              </a:prstGeom>
              <a:noFill/>
              <a:ln w="9525">
                <a:solidFill>
                  <a:srgbClr val="FF0000"/>
                </a:solidFill>
                <a:round/>
                <a:headEnd/>
                <a:tailEnd type="triangle" w="med" len="med"/>
              </a:ln>
            </p:spPr>
            <p:txBody>
              <a:bodyPr/>
              <a:lstStyle/>
              <a:p>
                <a:pPr defTabSz="914353">
                  <a:defRPr/>
                </a:pPr>
                <a:endParaRPr lang="en-US">
                  <a:solidFill>
                    <a:srgbClr val="000000"/>
                  </a:solidFill>
                </a:endParaRPr>
              </a:p>
            </p:txBody>
          </p:sp>
          <p:sp>
            <p:nvSpPr>
              <p:cNvPr id="65574" name="Line 19"/>
              <p:cNvSpPr>
                <a:spLocks noChangeShapeType="1"/>
              </p:cNvSpPr>
              <p:nvPr/>
            </p:nvSpPr>
            <p:spPr bwMode="auto">
              <a:xfrm flipV="1">
                <a:off x="1486" y="1078"/>
                <a:ext cx="230" cy="131"/>
              </a:xfrm>
              <a:prstGeom prst="line">
                <a:avLst/>
              </a:prstGeom>
              <a:noFill/>
              <a:ln w="9525">
                <a:solidFill>
                  <a:srgbClr val="FF0000"/>
                </a:solidFill>
                <a:round/>
                <a:headEnd/>
                <a:tailEnd/>
              </a:ln>
            </p:spPr>
            <p:txBody>
              <a:bodyPr/>
              <a:lstStyle/>
              <a:p>
                <a:pPr defTabSz="914353">
                  <a:defRPr/>
                </a:pPr>
                <a:endParaRPr lang="en-US">
                  <a:solidFill>
                    <a:srgbClr val="000000"/>
                  </a:solidFill>
                </a:endParaRPr>
              </a:p>
            </p:txBody>
          </p:sp>
        </p:grpSp>
      </p:grpSp>
      <p:sp>
        <p:nvSpPr>
          <p:cNvPr id="65553" name="Freeform 20"/>
          <p:cNvSpPr>
            <a:spLocks/>
          </p:cNvSpPr>
          <p:nvPr/>
        </p:nvSpPr>
        <p:spPr bwMode="auto">
          <a:xfrm rot="1980000">
            <a:off x="5095875" y="2355387"/>
            <a:ext cx="527050" cy="46038"/>
          </a:xfrm>
          <a:custGeom>
            <a:avLst/>
            <a:gdLst>
              <a:gd name="T0" fmla="*/ 0 w 576"/>
              <a:gd name="T1" fmla="*/ 2147483647 h 48"/>
              <a:gd name="T2" fmla="*/ 2147483647 w 576"/>
              <a:gd name="T3" fmla="*/ 0 h 48"/>
              <a:gd name="T4" fmla="*/ 2147483647 w 576"/>
              <a:gd name="T5" fmla="*/ 2147483647 h 48"/>
              <a:gd name="T6" fmla="*/ 2147483647 w 576"/>
              <a:gd name="T7" fmla="*/ 0 h 48"/>
              <a:gd name="T8" fmla="*/ 2147483647 w 576"/>
              <a:gd name="T9" fmla="*/ 2147483647 h 48"/>
              <a:gd name="T10" fmla="*/ 2147483647 w 576"/>
              <a:gd name="T11" fmla="*/ 0 h 48"/>
              <a:gd name="T12" fmla="*/ 2147483647 w 576"/>
              <a:gd name="T13" fmla="*/ 2147483647 h 48"/>
              <a:gd name="T14" fmla="*/ 2147483647 w 576"/>
              <a:gd name="T15" fmla="*/ 0 h 48"/>
              <a:gd name="T16" fmla="*/ 2147483647 w 576"/>
              <a:gd name="T17" fmla="*/ 2147483647 h 48"/>
              <a:gd name="T18" fmla="*/ 2147483647 w 576"/>
              <a:gd name="T19" fmla="*/ 0 h 48"/>
              <a:gd name="T20" fmla="*/ 2147483647 w 576"/>
              <a:gd name="T21" fmla="*/ 2147483647 h 48"/>
              <a:gd name="T22" fmla="*/ 2147483647 w 576"/>
              <a:gd name="T23" fmla="*/ 0 h 48"/>
              <a:gd name="T24" fmla="*/ 2147483647 w 576"/>
              <a:gd name="T25" fmla="*/ 2147483647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6"/>
              <a:gd name="T40" fmla="*/ 0 h 48"/>
              <a:gd name="T41" fmla="*/ 576 w 576"/>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6" h="48">
                <a:moveTo>
                  <a:pt x="0" y="48"/>
                </a:moveTo>
                <a:cubicBezTo>
                  <a:pt x="16" y="24"/>
                  <a:pt x="32" y="0"/>
                  <a:pt x="48" y="0"/>
                </a:cubicBezTo>
                <a:cubicBezTo>
                  <a:pt x="64" y="0"/>
                  <a:pt x="80" y="48"/>
                  <a:pt x="96" y="48"/>
                </a:cubicBezTo>
                <a:cubicBezTo>
                  <a:pt x="112" y="48"/>
                  <a:pt x="128" y="0"/>
                  <a:pt x="144" y="0"/>
                </a:cubicBezTo>
                <a:cubicBezTo>
                  <a:pt x="160" y="0"/>
                  <a:pt x="176" y="48"/>
                  <a:pt x="192" y="48"/>
                </a:cubicBezTo>
                <a:cubicBezTo>
                  <a:pt x="208" y="48"/>
                  <a:pt x="224" y="0"/>
                  <a:pt x="240" y="0"/>
                </a:cubicBezTo>
                <a:cubicBezTo>
                  <a:pt x="256" y="0"/>
                  <a:pt x="272" y="48"/>
                  <a:pt x="288" y="48"/>
                </a:cubicBezTo>
                <a:cubicBezTo>
                  <a:pt x="304" y="48"/>
                  <a:pt x="320" y="0"/>
                  <a:pt x="336" y="0"/>
                </a:cubicBezTo>
                <a:cubicBezTo>
                  <a:pt x="352" y="0"/>
                  <a:pt x="368" y="48"/>
                  <a:pt x="384" y="48"/>
                </a:cubicBezTo>
                <a:cubicBezTo>
                  <a:pt x="400" y="48"/>
                  <a:pt x="416" y="0"/>
                  <a:pt x="432" y="0"/>
                </a:cubicBezTo>
                <a:cubicBezTo>
                  <a:pt x="448" y="0"/>
                  <a:pt x="464" y="48"/>
                  <a:pt x="480" y="48"/>
                </a:cubicBezTo>
                <a:cubicBezTo>
                  <a:pt x="496" y="48"/>
                  <a:pt x="512" y="0"/>
                  <a:pt x="528" y="0"/>
                </a:cubicBezTo>
                <a:cubicBezTo>
                  <a:pt x="544" y="0"/>
                  <a:pt x="568" y="40"/>
                  <a:pt x="576" y="48"/>
                </a:cubicBezTo>
              </a:path>
            </a:pathLst>
          </a:custGeom>
          <a:noFill/>
          <a:ln w="9525">
            <a:solidFill>
              <a:srgbClr val="FF0000"/>
            </a:solidFill>
            <a:round/>
            <a:headEnd/>
            <a:tailEnd/>
          </a:ln>
        </p:spPr>
        <p:txBody>
          <a:bodyPr lIns="91435" tIns="45718" rIns="91435" bIns="45718"/>
          <a:lstStyle/>
          <a:p>
            <a:pPr defTabSz="914353">
              <a:defRPr/>
            </a:pPr>
            <a:endParaRPr lang="en-US">
              <a:solidFill>
                <a:srgbClr val="000000"/>
              </a:solidFill>
            </a:endParaRPr>
          </a:p>
        </p:txBody>
      </p:sp>
      <p:sp>
        <p:nvSpPr>
          <p:cNvPr id="65554" name="Oval 48"/>
          <p:cNvSpPr>
            <a:spLocks noChangeArrowheads="1"/>
          </p:cNvSpPr>
          <p:nvPr/>
        </p:nvSpPr>
        <p:spPr bwMode="auto">
          <a:xfrm>
            <a:off x="5532438" y="2236910"/>
            <a:ext cx="793750" cy="739775"/>
          </a:xfrm>
          <a:prstGeom prst="ellipse">
            <a:avLst/>
          </a:prstGeom>
          <a:solidFill>
            <a:schemeClr val="tx1"/>
          </a:solidFill>
          <a:ln w="9525" algn="ctr">
            <a:noFill/>
            <a:round/>
            <a:headEnd/>
            <a:tailEnd/>
          </a:ln>
        </p:spPr>
        <p:txBody>
          <a:bodyPr lIns="91435" tIns="45718" rIns="91435" bIns="45718"/>
          <a:lstStyle/>
          <a:p>
            <a:pPr algn="ctr" defTabSz="914353" eaLnBrk="0" hangingPunct="0">
              <a:defRPr/>
            </a:pPr>
            <a:endParaRPr lang="ru-RU">
              <a:solidFill>
                <a:srgbClr val="000000"/>
              </a:solidFill>
            </a:endParaRPr>
          </a:p>
        </p:txBody>
      </p:sp>
      <p:sp>
        <p:nvSpPr>
          <p:cNvPr id="29" name="AutoShape 22"/>
          <p:cNvSpPr>
            <a:spLocks noChangeArrowheads="1"/>
          </p:cNvSpPr>
          <p:nvPr/>
        </p:nvSpPr>
        <p:spPr bwMode="auto">
          <a:xfrm rot="1800000">
            <a:off x="5473178" y="2833876"/>
            <a:ext cx="119062" cy="544512"/>
          </a:xfrm>
          <a:prstGeom prst="upArrow">
            <a:avLst>
              <a:gd name="adj1" fmla="val 50000"/>
              <a:gd name="adj2" fmla="val 114334"/>
            </a:avLst>
          </a:prstGeom>
          <a:solidFill>
            <a:schemeClr val="tx1"/>
          </a:solidFill>
          <a:ln w="9525">
            <a:solidFill>
              <a:schemeClr val="tx1"/>
            </a:solidFill>
            <a:miter lim="800000"/>
            <a:headEnd/>
            <a:tailEnd/>
          </a:ln>
          <a:scene3d>
            <a:camera prst="orthographicFront">
              <a:rot lat="0" lon="0" rev="21000000"/>
            </a:camera>
            <a:lightRig rig="threePt" dir="t"/>
          </a:scene3d>
        </p:spPr>
        <p:txBody>
          <a:bodyPr wrap="none" lIns="91435" tIns="45718" rIns="91435" bIns="45718" anchor="ctr"/>
          <a:lstStyle/>
          <a:p>
            <a:pPr algn="ctr" defTabSz="914353" eaLnBrk="0" hangingPunct="0">
              <a:defRPr/>
            </a:pPr>
            <a:endParaRPr lang="en-US">
              <a:solidFill>
                <a:srgbClr val="000000"/>
              </a:solidFill>
            </a:endParaRPr>
          </a:p>
        </p:txBody>
      </p:sp>
      <p:sp>
        <p:nvSpPr>
          <p:cNvPr id="65556" name="Text Box 32"/>
          <p:cNvSpPr txBox="1">
            <a:spLocks noChangeArrowheads="1"/>
          </p:cNvSpPr>
          <p:nvPr/>
        </p:nvSpPr>
        <p:spPr bwMode="auto">
          <a:xfrm>
            <a:off x="4851401" y="3085638"/>
            <a:ext cx="303213" cy="373659"/>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sz="1800">
                <a:solidFill>
                  <a:srgbClr val="000000"/>
                </a:solidFill>
                <a:latin typeface="MS Reference Sans Serif" pitchFamily="34" charset="0"/>
              </a:rPr>
              <a:t>N</a:t>
            </a:r>
          </a:p>
        </p:txBody>
      </p:sp>
      <p:sp>
        <p:nvSpPr>
          <p:cNvPr id="65557" name="Line 27"/>
          <p:cNvSpPr>
            <a:spLocks noChangeShapeType="1"/>
          </p:cNvSpPr>
          <p:nvPr/>
        </p:nvSpPr>
        <p:spPr bwMode="auto">
          <a:xfrm flipV="1">
            <a:off x="6253163" y="1926763"/>
            <a:ext cx="461962" cy="536575"/>
          </a:xfrm>
          <a:prstGeom prst="line">
            <a:avLst/>
          </a:prstGeom>
          <a:noFill/>
          <a:ln w="31750">
            <a:solidFill>
              <a:srgbClr val="339966"/>
            </a:solidFill>
            <a:prstDash val="sysDot"/>
            <a:round/>
            <a:headEnd/>
            <a:tailEnd type="triangle" w="med" len="med"/>
          </a:ln>
        </p:spPr>
        <p:txBody>
          <a:bodyPr lIns="91435" tIns="45718" rIns="91435" bIns="45718"/>
          <a:lstStyle/>
          <a:p>
            <a:pPr defTabSz="914353">
              <a:defRPr/>
            </a:pPr>
            <a:endParaRPr lang="en-US">
              <a:solidFill>
                <a:srgbClr val="000000"/>
              </a:solidFill>
            </a:endParaRPr>
          </a:p>
        </p:txBody>
      </p:sp>
      <p:sp>
        <p:nvSpPr>
          <p:cNvPr id="65558" name="Text Box 37"/>
          <p:cNvSpPr txBox="1">
            <a:spLocks noChangeArrowheads="1"/>
          </p:cNvSpPr>
          <p:nvPr/>
        </p:nvSpPr>
        <p:spPr bwMode="auto">
          <a:xfrm>
            <a:off x="6680805" y="1552810"/>
            <a:ext cx="2100640" cy="461665"/>
          </a:xfrm>
          <a:prstGeom prst="rect">
            <a:avLst/>
          </a:prstGeom>
          <a:noFill/>
          <a:ln w="9525">
            <a:noFill/>
            <a:miter lim="800000"/>
            <a:headEnd/>
            <a:tailEnd/>
          </a:ln>
        </p:spPr>
        <p:txBody>
          <a:bodyPr wrap="none" lIns="91435" tIns="45718" rIns="91435" bIns="45718">
            <a:spAutoFit/>
          </a:bodyPr>
          <a:lstStyle/>
          <a:p>
            <a:pPr algn="ctr" defTabSz="914353" eaLnBrk="0" hangingPunct="0">
              <a:defRPr/>
            </a:pPr>
            <a:r>
              <a:rPr lang="en-US" sz="2400" dirty="0">
                <a:solidFill>
                  <a:srgbClr val="33CC33"/>
                </a:solidFill>
                <a:latin typeface="Symbol" pitchFamily="18" charset="2"/>
              </a:rPr>
              <a:t>p, h, pp, </a:t>
            </a:r>
            <a:r>
              <a:rPr lang="en-US" sz="2000" dirty="0">
                <a:solidFill>
                  <a:srgbClr val="33CC33"/>
                </a:solidFill>
                <a:latin typeface="Arial"/>
              </a:rPr>
              <a:t>KY</a:t>
            </a:r>
            <a:r>
              <a:rPr lang="en-US" sz="2400" dirty="0">
                <a:solidFill>
                  <a:srgbClr val="33CC33"/>
                </a:solidFill>
                <a:latin typeface="Arial"/>
              </a:rPr>
              <a:t>,…</a:t>
            </a:r>
          </a:p>
        </p:txBody>
      </p:sp>
      <p:sp>
        <p:nvSpPr>
          <p:cNvPr id="33" name="AutoShape 28"/>
          <p:cNvSpPr>
            <a:spLocks noChangeArrowheads="1"/>
          </p:cNvSpPr>
          <p:nvPr/>
        </p:nvSpPr>
        <p:spPr bwMode="auto">
          <a:xfrm rot="9000000">
            <a:off x="6315347" y="2856857"/>
            <a:ext cx="104775" cy="544512"/>
          </a:xfrm>
          <a:prstGeom prst="upArrow">
            <a:avLst>
              <a:gd name="adj1" fmla="val 50000"/>
              <a:gd name="adj2" fmla="val 129924"/>
            </a:avLst>
          </a:prstGeom>
          <a:solidFill>
            <a:schemeClr val="tx1"/>
          </a:solidFill>
          <a:ln w="9525">
            <a:solidFill>
              <a:schemeClr val="tx1"/>
            </a:solidFill>
            <a:miter lim="800000"/>
            <a:headEnd/>
            <a:tailEnd/>
          </a:ln>
          <a:scene3d>
            <a:camera prst="orthographicFront">
              <a:rot lat="0" lon="0" rev="600000"/>
            </a:camera>
            <a:lightRig rig="threePt" dir="t"/>
          </a:scene3d>
        </p:spPr>
        <p:txBody>
          <a:bodyPr wrap="none" lIns="91435" tIns="45718" rIns="91435" bIns="45718" anchor="ctr"/>
          <a:lstStyle/>
          <a:p>
            <a:pPr algn="ctr" defTabSz="914353" eaLnBrk="0" hangingPunct="0">
              <a:defRPr/>
            </a:pPr>
            <a:endParaRPr lang="en-US">
              <a:solidFill>
                <a:srgbClr val="000000"/>
              </a:solidFill>
            </a:endParaRPr>
          </a:p>
        </p:txBody>
      </p:sp>
      <p:sp>
        <p:nvSpPr>
          <p:cNvPr id="65560" name="Text Box 33"/>
          <p:cNvSpPr txBox="1">
            <a:spLocks noChangeArrowheads="1"/>
          </p:cNvSpPr>
          <p:nvPr/>
        </p:nvSpPr>
        <p:spPr bwMode="auto">
          <a:xfrm>
            <a:off x="6599943" y="3071627"/>
            <a:ext cx="535781" cy="373659"/>
          </a:xfrm>
          <a:prstGeom prst="rect">
            <a:avLst/>
          </a:prstGeom>
          <a:noFill/>
          <a:ln w="9525">
            <a:noFill/>
            <a:miter lim="800000"/>
            <a:headEnd/>
            <a:tailEnd/>
          </a:ln>
        </p:spPr>
        <p:txBody>
          <a:bodyPr wrap="square" lIns="91435" tIns="45718" rIns="91435" bIns="45718">
            <a:spAutoFit/>
          </a:bodyPr>
          <a:lstStyle/>
          <a:p>
            <a:pPr algn="ctr" defTabSz="914353" eaLnBrk="0" hangingPunct="0">
              <a:defRPr/>
            </a:pPr>
            <a:r>
              <a:rPr lang="en-US" sz="1800" dirty="0">
                <a:solidFill>
                  <a:srgbClr val="000000"/>
                </a:solidFill>
                <a:latin typeface="MS Reference Sans Serif" pitchFamily="34" charset="0"/>
              </a:rPr>
              <a:t>N</a:t>
            </a:r>
            <a:r>
              <a:rPr lang="en-US" sz="1800" b="1" dirty="0">
                <a:solidFill>
                  <a:srgbClr val="000000"/>
                </a:solidFill>
                <a:latin typeface="MS Reference Sans Serif" pitchFamily="34" charset="0"/>
              </a:rPr>
              <a:t>’</a:t>
            </a:r>
            <a:endParaRPr lang="en-US" sz="1800" b="1" dirty="0">
              <a:solidFill>
                <a:srgbClr val="000000"/>
              </a:solidFill>
              <a:latin typeface="Symbol" pitchFamily="18" charset="2"/>
            </a:endParaRPr>
          </a:p>
        </p:txBody>
      </p:sp>
      <p:sp>
        <p:nvSpPr>
          <p:cNvPr id="65561" name="TextBox 58"/>
          <p:cNvSpPr txBox="1">
            <a:spLocks noChangeArrowheads="1"/>
          </p:cNvSpPr>
          <p:nvPr/>
        </p:nvSpPr>
        <p:spPr bwMode="auto">
          <a:xfrm>
            <a:off x="3821114" y="2350626"/>
            <a:ext cx="454025" cy="646112"/>
          </a:xfrm>
          <a:prstGeom prst="rect">
            <a:avLst/>
          </a:prstGeom>
          <a:noFill/>
          <a:ln w="9525">
            <a:noFill/>
            <a:miter lim="800000"/>
            <a:headEnd/>
            <a:tailEnd/>
          </a:ln>
        </p:spPr>
        <p:txBody>
          <a:bodyPr wrap="none" lIns="91435" tIns="45718" rIns="91435" bIns="45718">
            <a:spAutoFit/>
          </a:bodyPr>
          <a:lstStyle/>
          <a:p>
            <a:pPr algn="ctr" defTabSz="914353" eaLnBrk="0" hangingPunct="0">
              <a:defRPr/>
            </a:pPr>
            <a:r>
              <a:rPr lang="en-US">
                <a:solidFill>
                  <a:srgbClr val="000000"/>
                </a:solidFill>
              </a:rPr>
              <a:t>+</a:t>
            </a:r>
          </a:p>
        </p:txBody>
      </p:sp>
      <p:sp>
        <p:nvSpPr>
          <p:cNvPr id="65562" name="TextBox 58"/>
          <p:cNvSpPr txBox="1">
            <a:spLocks noChangeArrowheads="1"/>
          </p:cNvSpPr>
          <p:nvPr/>
        </p:nvSpPr>
        <p:spPr bwMode="auto">
          <a:xfrm>
            <a:off x="2571751" y="2106150"/>
            <a:ext cx="365125" cy="646112"/>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a:solidFill>
                  <a:srgbClr val="000000"/>
                </a:solidFill>
              </a:rPr>
              <a:t>*</a:t>
            </a:r>
          </a:p>
        </p:txBody>
      </p:sp>
      <p:sp>
        <p:nvSpPr>
          <p:cNvPr id="65563" name="Oval 21"/>
          <p:cNvSpPr>
            <a:spLocks noChangeArrowheads="1"/>
          </p:cNvSpPr>
          <p:nvPr/>
        </p:nvSpPr>
        <p:spPr bwMode="auto">
          <a:xfrm>
            <a:off x="1690688" y="2558587"/>
            <a:ext cx="215900" cy="192088"/>
          </a:xfrm>
          <a:prstGeom prst="ellipse">
            <a:avLst/>
          </a:prstGeom>
          <a:solidFill>
            <a:srgbClr val="FF0000"/>
          </a:solidFill>
          <a:ln w="9525">
            <a:solidFill>
              <a:schemeClr val="tx1"/>
            </a:solidFill>
            <a:round/>
            <a:headEnd/>
            <a:tailEnd/>
          </a:ln>
        </p:spPr>
        <p:txBody>
          <a:bodyPr wrap="none" lIns="91435" tIns="45718" rIns="91435" bIns="45718" anchor="ctr"/>
          <a:lstStyle/>
          <a:p>
            <a:pPr algn="ctr" defTabSz="914353" eaLnBrk="0" hangingPunct="0">
              <a:defRPr/>
            </a:pPr>
            <a:endParaRPr lang="ru-RU">
              <a:solidFill>
                <a:srgbClr val="000000"/>
              </a:solidFill>
            </a:endParaRPr>
          </a:p>
        </p:txBody>
      </p:sp>
      <p:sp>
        <p:nvSpPr>
          <p:cNvPr id="65564" name="Oval 21"/>
          <p:cNvSpPr>
            <a:spLocks noChangeArrowheads="1"/>
          </p:cNvSpPr>
          <p:nvPr/>
        </p:nvSpPr>
        <p:spPr bwMode="auto">
          <a:xfrm>
            <a:off x="2801938" y="2547475"/>
            <a:ext cx="215900" cy="192087"/>
          </a:xfrm>
          <a:prstGeom prst="ellipse">
            <a:avLst/>
          </a:prstGeom>
          <a:solidFill>
            <a:srgbClr val="00B050"/>
          </a:solidFill>
          <a:ln w="9525">
            <a:solidFill>
              <a:schemeClr val="tx1"/>
            </a:solidFill>
            <a:round/>
            <a:headEnd/>
            <a:tailEnd/>
          </a:ln>
        </p:spPr>
        <p:txBody>
          <a:bodyPr wrap="none" lIns="91435" tIns="45718" rIns="91435" bIns="45718" anchor="ctr"/>
          <a:lstStyle/>
          <a:p>
            <a:pPr algn="ctr" defTabSz="914353" eaLnBrk="0" hangingPunct="0">
              <a:defRPr/>
            </a:pPr>
            <a:endParaRPr lang="ru-RU">
              <a:solidFill>
                <a:srgbClr val="000000"/>
              </a:solidFill>
            </a:endParaRPr>
          </a:p>
        </p:txBody>
      </p:sp>
      <p:sp>
        <p:nvSpPr>
          <p:cNvPr id="65565" name="Line 24"/>
          <p:cNvSpPr>
            <a:spLocks noChangeShapeType="1"/>
          </p:cNvSpPr>
          <p:nvPr/>
        </p:nvSpPr>
        <p:spPr bwMode="auto">
          <a:xfrm>
            <a:off x="1892300" y="2728450"/>
            <a:ext cx="933450" cy="0"/>
          </a:xfrm>
          <a:prstGeom prst="line">
            <a:avLst/>
          </a:prstGeom>
          <a:noFill/>
          <a:ln w="25400">
            <a:solidFill>
              <a:schemeClr val="tx1"/>
            </a:solidFill>
            <a:round/>
            <a:headEnd/>
            <a:tailEnd/>
          </a:ln>
        </p:spPr>
        <p:txBody>
          <a:bodyPr lIns="91435" tIns="45718" rIns="91435" bIns="45718"/>
          <a:lstStyle/>
          <a:p>
            <a:pPr defTabSz="914353">
              <a:defRPr/>
            </a:pPr>
            <a:endParaRPr lang="en-US">
              <a:solidFill>
                <a:srgbClr val="000000"/>
              </a:solidFill>
            </a:endParaRPr>
          </a:p>
        </p:txBody>
      </p:sp>
      <p:sp>
        <p:nvSpPr>
          <p:cNvPr id="65566" name="Line 24"/>
          <p:cNvSpPr>
            <a:spLocks noChangeShapeType="1"/>
          </p:cNvSpPr>
          <p:nvPr/>
        </p:nvSpPr>
        <p:spPr bwMode="auto">
          <a:xfrm>
            <a:off x="1868488" y="2645900"/>
            <a:ext cx="933450" cy="0"/>
          </a:xfrm>
          <a:prstGeom prst="line">
            <a:avLst/>
          </a:prstGeom>
          <a:noFill/>
          <a:ln w="25400">
            <a:solidFill>
              <a:schemeClr val="tx1"/>
            </a:solidFill>
            <a:round/>
            <a:headEnd/>
            <a:tailEnd/>
          </a:ln>
        </p:spPr>
        <p:txBody>
          <a:bodyPr lIns="91435" tIns="45718" rIns="91435" bIns="45718"/>
          <a:lstStyle/>
          <a:p>
            <a:pPr defTabSz="914353">
              <a:defRPr/>
            </a:pPr>
            <a:endParaRPr lang="en-US">
              <a:solidFill>
                <a:srgbClr val="000000"/>
              </a:solidFill>
            </a:endParaRPr>
          </a:p>
        </p:txBody>
      </p:sp>
      <p:sp>
        <p:nvSpPr>
          <p:cNvPr id="65567" name="AutoShape 22"/>
          <p:cNvSpPr>
            <a:spLocks noChangeArrowheads="1"/>
          </p:cNvSpPr>
          <p:nvPr/>
        </p:nvSpPr>
        <p:spPr bwMode="auto">
          <a:xfrm rot="1800000">
            <a:off x="1516063" y="2641137"/>
            <a:ext cx="119062" cy="544513"/>
          </a:xfrm>
          <a:prstGeom prst="upArrow">
            <a:avLst>
              <a:gd name="adj1" fmla="val 50000"/>
              <a:gd name="adj2" fmla="val 114334"/>
            </a:avLst>
          </a:prstGeom>
          <a:solidFill>
            <a:schemeClr val="tx1"/>
          </a:solidFill>
          <a:ln w="9525">
            <a:solidFill>
              <a:schemeClr val="tx1"/>
            </a:solidFill>
            <a:miter lim="800000"/>
            <a:headEnd/>
            <a:tailEnd/>
          </a:ln>
        </p:spPr>
        <p:txBody>
          <a:bodyPr wrap="none" lIns="91435" tIns="45718" rIns="91435" bIns="45718" anchor="ctr"/>
          <a:lstStyle/>
          <a:p>
            <a:pPr algn="ctr" defTabSz="914353" eaLnBrk="0" hangingPunct="0">
              <a:defRPr/>
            </a:pPr>
            <a:endParaRPr lang="ru-RU">
              <a:solidFill>
                <a:srgbClr val="000000"/>
              </a:solidFill>
            </a:endParaRPr>
          </a:p>
        </p:txBody>
      </p:sp>
      <p:sp>
        <p:nvSpPr>
          <p:cNvPr id="65568" name="TextBox 42"/>
          <p:cNvSpPr txBox="1">
            <a:spLocks noChangeArrowheads="1"/>
          </p:cNvSpPr>
          <p:nvPr/>
        </p:nvSpPr>
        <p:spPr bwMode="auto">
          <a:xfrm>
            <a:off x="-5771" y="5356570"/>
            <a:ext cx="9129499" cy="830993"/>
          </a:xfrm>
          <a:prstGeom prst="rect">
            <a:avLst/>
          </a:prstGeom>
          <a:noFill/>
          <a:ln w="9525">
            <a:noFill/>
            <a:miter lim="800000"/>
            <a:headEnd/>
            <a:tailEnd/>
          </a:ln>
        </p:spPr>
        <p:txBody>
          <a:bodyPr wrap="square" lIns="91435" tIns="45718" rIns="91435" bIns="45718">
            <a:spAutoFit/>
          </a:bodyPr>
          <a:lstStyle/>
          <a:p>
            <a:pPr marL="288925" lvl="1" indent="-168275" defTabSz="914353" eaLnBrk="0" hangingPunct="0">
              <a:buClr>
                <a:srgbClr val="C00000"/>
              </a:buClr>
              <a:buFont typeface="Arial" pitchFamily="34" charset="0"/>
              <a:buChar char="•"/>
              <a:defRPr/>
            </a:pPr>
            <a:r>
              <a:rPr lang="en-US" sz="1600" b="1" dirty="0">
                <a:solidFill>
                  <a:srgbClr val="000000"/>
                </a:solidFill>
              </a:rPr>
              <a:t>Consistent results on </a:t>
            </a:r>
            <a:r>
              <a:rPr lang="en-US" sz="1600" b="1" dirty="0" err="1">
                <a:solidFill>
                  <a:srgbClr val="000000"/>
                </a:solidFill>
                <a:latin typeface="Symbol" pitchFamily="18" charset="2"/>
              </a:rPr>
              <a:t>g</a:t>
            </a:r>
            <a:r>
              <a:rPr lang="en-US" sz="1600" b="1" baseline="-25000" dirty="0" err="1">
                <a:solidFill>
                  <a:srgbClr val="000000"/>
                </a:solidFill>
                <a:latin typeface="+mn-lt"/>
              </a:rPr>
              <a:t>r,</a:t>
            </a:r>
            <a:r>
              <a:rPr lang="en-US" sz="1600" b="1" baseline="-25000" dirty="0" err="1">
                <a:solidFill>
                  <a:srgbClr val="000000"/>
                </a:solidFill>
              </a:rPr>
              <a:t>v</a:t>
            </a:r>
            <a:r>
              <a:rPr lang="en-US" sz="1600" b="1" dirty="0" err="1">
                <a:solidFill>
                  <a:srgbClr val="000000"/>
                </a:solidFill>
              </a:rPr>
              <a:t>pN</a:t>
            </a:r>
            <a:r>
              <a:rPr lang="en-US" sz="1600" b="1" dirty="0">
                <a:solidFill>
                  <a:srgbClr val="000000"/>
                </a:solidFill>
              </a:rPr>
              <a:t>* photo-/electrocouplings from different meson photo-/electroproduction channels allow us to validate the capabilities of the reaction models for reliable extraction of these quantities.</a:t>
            </a:r>
          </a:p>
        </p:txBody>
      </p:sp>
      <p:sp>
        <p:nvSpPr>
          <p:cNvPr id="65569" name="TextBox 43"/>
          <p:cNvSpPr txBox="1">
            <a:spLocks noChangeArrowheads="1"/>
          </p:cNvSpPr>
          <p:nvPr/>
        </p:nvSpPr>
        <p:spPr bwMode="auto">
          <a:xfrm>
            <a:off x="1134021" y="1074900"/>
            <a:ext cx="2316660" cy="338554"/>
          </a:xfrm>
          <a:prstGeom prst="rect">
            <a:avLst/>
          </a:prstGeom>
          <a:noFill/>
          <a:ln w="9525">
            <a:noFill/>
            <a:miter lim="800000"/>
            <a:headEnd/>
            <a:tailEnd/>
          </a:ln>
        </p:spPr>
        <p:txBody>
          <a:bodyPr wrap="none" lIns="91435" tIns="45718" rIns="91435" bIns="45718">
            <a:spAutoFit/>
          </a:bodyPr>
          <a:lstStyle/>
          <a:p>
            <a:pPr algn="ctr" defTabSz="914353" eaLnBrk="0" hangingPunct="0">
              <a:defRPr/>
            </a:pPr>
            <a:r>
              <a:rPr lang="en-US" sz="1600" b="1" dirty="0">
                <a:solidFill>
                  <a:srgbClr val="000000"/>
                </a:solidFill>
              </a:rPr>
              <a:t>Resonant amplitudes</a:t>
            </a:r>
          </a:p>
        </p:txBody>
      </p:sp>
      <p:sp>
        <p:nvSpPr>
          <p:cNvPr id="65570" name="TextBox 44"/>
          <p:cNvSpPr txBox="1">
            <a:spLocks noChangeArrowheads="1"/>
          </p:cNvSpPr>
          <p:nvPr/>
        </p:nvSpPr>
        <p:spPr bwMode="auto">
          <a:xfrm>
            <a:off x="4843158" y="1078504"/>
            <a:ext cx="2685072" cy="341198"/>
          </a:xfrm>
          <a:prstGeom prst="rect">
            <a:avLst/>
          </a:prstGeom>
          <a:noFill/>
          <a:ln w="9525">
            <a:noFill/>
            <a:miter lim="800000"/>
            <a:headEnd/>
            <a:tailEnd/>
          </a:ln>
        </p:spPr>
        <p:txBody>
          <a:bodyPr wrap="none" lIns="91435" tIns="45718" rIns="91435" bIns="45718">
            <a:spAutoFit/>
          </a:bodyPr>
          <a:lstStyle/>
          <a:p>
            <a:pPr algn="ctr" defTabSz="914353" eaLnBrk="0" hangingPunct="0">
              <a:defRPr/>
            </a:pPr>
            <a:r>
              <a:rPr lang="en-US" sz="1600" b="1" dirty="0">
                <a:solidFill>
                  <a:srgbClr val="000000"/>
                </a:solidFill>
              </a:rPr>
              <a:t>Non-resonant amplitudes</a:t>
            </a:r>
          </a:p>
        </p:txBody>
      </p:sp>
      <p:graphicFrame>
        <p:nvGraphicFramePr>
          <p:cNvPr id="43" name="Object 42"/>
          <p:cNvGraphicFramePr>
            <a:graphicFrameLocks noChangeAspect="1"/>
          </p:cNvGraphicFramePr>
          <p:nvPr>
            <p:extLst>
              <p:ext uri="{D42A27DB-BD31-4B8C-83A1-F6EECF244321}">
                <p14:modId xmlns:p14="http://schemas.microsoft.com/office/powerpoint/2010/main" val="1003906991"/>
              </p:ext>
            </p:extLst>
          </p:nvPr>
        </p:nvGraphicFramePr>
        <p:xfrm>
          <a:off x="4619228" y="4013752"/>
          <a:ext cx="3410744" cy="966230"/>
        </p:xfrm>
        <a:graphic>
          <a:graphicData uri="http://schemas.openxmlformats.org/presentationml/2006/ole">
            <mc:AlternateContent xmlns:mc="http://schemas.openxmlformats.org/markup-compatibility/2006">
              <mc:Choice xmlns:v="urn:schemas-microsoft-com:vml" Requires="v">
                <p:oleObj name="Equation" r:id="rId3" imgW="2628720" imgH="761760" progId="Equation.3">
                  <p:embed/>
                </p:oleObj>
              </mc:Choice>
              <mc:Fallback>
                <p:oleObj name="Equation" r:id="rId3" imgW="2628720" imgH="761760" progId="Equation.3">
                  <p:embed/>
                  <p:pic>
                    <p:nvPicPr>
                      <p:cNvPr id="43" name="Object 42"/>
                      <p:cNvPicPr>
                        <a:picLocks noChangeAspect="1" noChangeArrowheads="1"/>
                      </p:cNvPicPr>
                      <p:nvPr/>
                    </p:nvPicPr>
                    <p:blipFill>
                      <a:blip r:embed="rId4"/>
                      <a:srcRect/>
                      <a:stretch>
                        <a:fillRect/>
                      </a:stretch>
                    </p:blipFill>
                    <p:spPr bwMode="auto">
                      <a:xfrm>
                        <a:off x="4619228" y="4013752"/>
                        <a:ext cx="3410744" cy="966230"/>
                      </a:xfrm>
                      <a:prstGeom prst="rect">
                        <a:avLst/>
                      </a:prstGeom>
                      <a:noFill/>
                    </p:spPr>
                  </p:pic>
                </p:oleObj>
              </mc:Fallback>
            </mc:AlternateContent>
          </a:graphicData>
        </a:graphic>
      </p:graphicFrame>
      <p:sp>
        <p:nvSpPr>
          <p:cNvPr id="44" name="TextBox 43"/>
          <p:cNvSpPr txBox="1"/>
          <p:nvPr/>
        </p:nvSpPr>
        <p:spPr>
          <a:xfrm>
            <a:off x="4448572" y="3586912"/>
            <a:ext cx="3581400" cy="523220"/>
          </a:xfrm>
          <a:prstGeom prst="rect">
            <a:avLst/>
          </a:prstGeom>
          <a:noFill/>
        </p:spPr>
        <p:txBody>
          <a:bodyPr wrap="square" lIns="91435" tIns="45718" rIns="91435" bIns="45718" rtlCol="0">
            <a:spAutoFit/>
          </a:bodyPr>
          <a:lstStyle/>
          <a:p>
            <a:pPr defTabSz="914353">
              <a:defRPr/>
            </a:pPr>
            <a:r>
              <a:rPr lang="en-US" sz="1400" b="1" u="sng" dirty="0">
                <a:solidFill>
                  <a:srgbClr val="000000"/>
                </a:solidFill>
              </a:rPr>
              <a:t>Definition of N* photo-/</a:t>
            </a:r>
            <a:r>
              <a:rPr lang="en-US" sz="1400" b="1" u="sng" dirty="0" err="1">
                <a:solidFill>
                  <a:srgbClr val="000000"/>
                </a:solidFill>
              </a:rPr>
              <a:t>electrocouplings</a:t>
            </a:r>
            <a:r>
              <a:rPr lang="en-US" sz="1400" b="1" u="sng" dirty="0">
                <a:solidFill>
                  <a:srgbClr val="000000"/>
                </a:solidFill>
              </a:rPr>
              <a:t> </a:t>
            </a:r>
          </a:p>
          <a:p>
            <a:pPr defTabSz="914353">
              <a:defRPr/>
            </a:pPr>
            <a:r>
              <a:rPr lang="en-US" sz="1400" b="1" u="sng" dirty="0">
                <a:solidFill>
                  <a:srgbClr val="000000"/>
                </a:solidFill>
              </a:rPr>
              <a:t>employed in CLAS data analyses</a:t>
            </a:r>
            <a:r>
              <a:rPr lang="en-US" sz="1400" b="1" u="sng" dirty="0">
                <a:solidFill>
                  <a:srgbClr val="000000"/>
                </a:solidFill>
                <a:latin typeface="Arial"/>
              </a:rPr>
              <a:t>:</a:t>
            </a:r>
            <a:r>
              <a:rPr lang="en-US" sz="1400" b="1" dirty="0">
                <a:solidFill>
                  <a:srgbClr val="000000"/>
                </a:solidFill>
                <a:latin typeface="Arial"/>
              </a:rPr>
              <a:t> </a:t>
            </a:r>
          </a:p>
        </p:txBody>
      </p:sp>
      <p:sp>
        <p:nvSpPr>
          <p:cNvPr id="48" name="TextBox 47"/>
          <p:cNvSpPr txBox="1"/>
          <p:nvPr/>
        </p:nvSpPr>
        <p:spPr>
          <a:xfrm>
            <a:off x="203185" y="2106150"/>
            <a:ext cx="298480" cy="338554"/>
          </a:xfrm>
          <a:prstGeom prst="rect">
            <a:avLst/>
          </a:prstGeom>
          <a:noFill/>
        </p:spPr>
        <p:txBody>
          <a:bodyPr wrap="none" lIns="91435" tIns="45718" rIns="91435" bIns="45718" rtlCol="0">
            <a:spAutoFit/>
          </a:bodyPr>
          <a:lstStyle/>
          <a:p>
            <a:pPr defTabSz="914353">
              <a:defRPr/>
            </a:pPr>
            <a:r>
              <a:rPr lang="en-US" sz="1600" dirty="0">
                <a:solidFill>
                  <a:srgbClr val="000000"/>
                </a:solidFill>
              </a:rPr>
              <a:t>e</a:t>
            </a:r>
          </a:p>
        </p:txBody>
      </p:sp>
      <p:sp>
        <p:nvSpPr>
          <p:cNvPr id="49" name="TextBox 48"/>
          <p:cNvSpPr txBox="1"/>
          <p:nvPr/>
        </p:nvSpPr>
        <p:spPr>
          <a:xfrm>
            <a:off x="733132" y="1508249"/>
            <a:ext cx="343364" cy="338554"/>
          </a:xfrm>
          <a:prstGeom prst="rect">
            <a:avLst/>
          </a:prstGeom>
          <a:noFill/>
        </p:spPr>
        <p:txBody>
          <a:bodyPr wrap="none" lIns="91435" tIns="45718" rIns="91435" bIns="45718" rtlCol="0">
            <a:spAutoFit/>
          </a:bodyPr>
          <a:lstStyle/>
          <a:p>
            <a:pPr defTabSz="914353">
              <a:defRPr/>
            </a:pPr>
            <a:r>
              <a:rPr lang="en-US" sz="1600" dirty="0">
                <a:solidFill>
                  <a:srgbClr val="000000"/>
                </a:solidFill>
              </a:rPr>
              <a:t>e’</a:t>
            </a:r>
          </a:p>
        </p:txBody>
      </p:sp>
      <p:sp>
        <p:nvSpPr>
          <p:cNvPr id="6" name="Slide Number Placeholder 5"/>
          <p:cNvSpPr>
            <a:spLocks noGrp="1"/>
          </p:cNvSpPr>
          <p:nvPr>
            <p:ph type="sldNum" sz="quarter" idx="4294967295"/>
          </p:nvPr>
        </p:nvSpPr>
        <p:spPr>
          <a:xfrm>
            <a:off x="8671477" y="6553200"/>
            <a:ext cx="485775" cy="304800"/>
          </a:xfrm>
          <a:prstGeom prst="rect">
            <a:avLst/>
          </a:prstGeom>
        </p:spPr>
        <p:txBody>
          <a:bodyPr/>
          <a:lstStyle/>
          <a:p>
            <a:pPr algn="ctr"/>
            <a:fld id="{66D3942C-BD50-4FC2-A952-1F84E0E6FA11}" type="slidenum">
              <a:rPr lang="en-US" sz="1200" smtClean="0"/>
              <a:pPr algn="ctr"/>
              <a:t>4</a:t>
            </a:fld>
            <a:endParaRPr lang="en-US" sz="1200" dirty="0"/>
          </a:p>
        </p:txBody>
      </p:sp>
      <p:sp>
        <p:nvSpPr>
          <p:cNvPr id="7" name="Line 4">
            <a:extLst>
              <a:ext uri="{FF2B5EF4-FFF2-40B4-BE49-F238E27FC236}">
                <a16:creationId xmlns:a16="http://schemas.microsoft.com/office/drawing/2014/main" id="{AABBFEE1-34D1-E596-B8E2-E1EBE3875253}"/>
              </a:ext>
            </a:extLst>
          </p:cNvPr>
          <p:cNvSpPr>
            <a:spLocks noChangeShapeType="1"/>
          </p:cNvSpPr>
          <p:nvPr/>
        </p:nvSpPr>
        <p:spPr bwMode="auto">
          <a:xfrm flipV="1">
            <a:off x="0" y="778925"/>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3F43F92-3B8A-DFA6-83A0-C1BDAE535A2D}"/>
                  </a:ext>
                </a:extLst>
              </p:cNvPr>
              <p:cNvSpPr txBox="1">
                <a:spLocks noChangeAspect="1"/>
              </p:cNvSpPr>
              <p:nvPr/>
            </p:nvSpPr>
            <p:spPr>
              <a:xfrm>
                <a:off x="4088978" y="4706273"/>
                <a:ext cx="4920507" cy="592342"/>
              </a:xfrm>
              <a:prstGeom prst="rect">
                <a:avLst/>
              </a:prstGeom>
              <a:solidFill>
                <a:schemeClr val="bg1"/>
              </a:solidFill>
            </p:spPr>
            <p:txBody>
              <a:bodyPr wrap="square" lIns="0" tIns="0" rIns="0" bIns="0" rtlCol="0">
                <a:spAutoFit/>
              </a:bodyPr>
              <a:lstStyle/>
              <a:p>
                <a:r>
                  <a:rPr lang="en-US" dirty="0"/>
                  <a:t>   </a:t>
                </a:r>
                <a14:m>
                  <m:oMath xmlns:m="http://schemas.openxmlformats.org/officeDocument/2006/math">
                    <m:sSubSup>
                      <m:sSubSupPr>
                        <m:ctrlPr>
                          <a:rPr lang="el-GR" sz="1910" i="1" smtClean="0">
                            <a:latin typeface="Cambria Math" panose="02040503050406030204" pitchFamily="18" charset="0"/>
                            <a:ea typeface="Cambria Math" panose="02040503050406030204" pitchFamily="18" charset="0"/>
                          </a:rPr>
                        </m:ctrlPr>
                      </m:sSubSupPr>
                      <m:e>
                        <m:r>
                          <m:rPr>
                            <m:sty m:val="p"/>
                          </m:rPr>
                          <a:rPr lang="el-GR" sz="1910" i="1" smtClean="0">
                            <a:latin typeface="Cambria Math" panose="02040503050406030204" pitchFamily="18" charset="0"/>
                            <a:ea typeface="Cambria Math" panose="02040503050406030204" pitchFamily="18" charset="0"/>
                          </a:rPr>
                          <m:t>Γ</m:t>
                        </m:r>
                      </m:e>
                      <m:sub>
                        <m:r>
                          <a:rPr lang="en-US" sz="1910" i="1" smtClean="0">
                            <a:latin typeface="Cambria Math" panose="02040503050406030204" pitchFamily="18" charset="0"/>
                            <a:ea typeface="Cambria Math" panose="02040503050406030204" pitchFamily="18" charset="0"/>
                          </a:rPr>
                          <m:t>𝛾</m:t>
                        </m:r>
                      </m:sub>
                      <m:sup>
                        <m:r>
                          <a:rPr lang="en-US" sz="1910" b="0" i="1" smtClean="0">
                            <a:latin typeface="Cambria Math" panose="02040503050406030204" pitchFamily="18" charset="0"/>
                          </a:rPr>
                          <m:t>𝐿</m:t>
                        </m:r>
                      </m:sup>
                    </m:sSubSup>
                    <m:r>
                      <a:rPr lang="en-US" sz="1910" b="0" i="1" smtClean="0">
                        <a:latin typeface="Cambria Math" panose="02040503050406030204" pitchFamily="18" charset="0"/>
                      </a:rPr>
                      <m:t>(</m:t>
                    </m:r>
                    <m:sSup>
                      <m:sSupPr>
                        <m:ctrlPr>
                          <a:rPr lang="en-US" sz="1910" b="0" i="1" smtClean="0">
                            <a:latin typeface="Cambria Math" panose="02040503050406030204" pitchFamily="18" charset="0"/>
                          </a:rPr>
                        </m:ctrlPr>
                      </m:sSupPr>
                      <m:e>
                        <m:r>
                          <a:rPr lang="en-US" sz="1910" b="0" i="1" smtClean="0">
                            <a:latin typeface="Cambria Math" panose="02040503050406030204" pitchFamily="18" charset="0"/>
                          </a:rPr>
                          <m:t>𝑄</m:t>
                        </m:r>
                      </m:e>
                      <m:sup>
                        <m:r>
                          <a:rPr lang="en-US" sz="1910" b="0" i="1" smtClean="0">
                            <a:latin typeface="Cambria Math" panose="02040503050406030204" pitchFamily="18" charset="0"/>
                          </a:rPr>
                          <m:t>2</m:t>
                        </m:r>
                      </m:sup>
                    </m:sSup>
                    <m:r>
                      <a:rPr lang="en-US" sz="1910" b="0" i="1" smtClean="0">
                        <a:latin typeface="Cambria Math" panose="02040503050406030204" pitchFamily="18" charset="0"/>
                      </a:rPr>
                      <m:t>&gt;0)=</m:t>
                    </m:r>
                    <m:f>
                      <m:fPr>
                        <m:ctrlPr>
                          <a:rPr lang="en-US" sz="1910" b="0" i="1" smtClean="0">
                            <a:latin typeface="Cambria Math" panose="02040503050406030204" pitchFamily="18" charset="0"/>
                          </a:rPr>
                        </m:ctrlPr>
                      </m:fPr>
                      <m:num>
                        <m:sSubSup>
                          <m:sSubSupPr>
                            <m:ctrlPr>
                              <a:rPr lang="en-US" sz="1910" b="0" i="1" smtClean="0">
                                <a:latin typeface="Cambria Math" panose="02040503050406030204" pitchFamily="18" charset="0"/>
                              </a:rPr>
                            </m:ctrlPr>
                          </m:sSubSupPr>
                          <m:e>
                            <m:r>
                              <a:rPr lang="en-US" sz="1910" b="0" i="1" smtClean="0">
                                <a:latin typeface="Cambria Math" panose="02040503050406030204" pitchFamily="18" charset="0"/>
                              </a:rPr>
                              <m:t>𝑘</m:t>
                            </m:r>
                          </m:e>
                          <m:sub>
                            <m:r>
                              <a:rPr lang="en-US" sz="1910" b="0" i="1" smtClean="0">
                                <a:latin typeface="Cambria Math" panose="02040503050406030204" pitchFamily="18" charset="0"/>
                                <a:ea typeface="Cambria Math" panose="02040503050406030204" pitchFamily="18" charset="0"/>
                              </a:rPr>
                              <m:t>𝛾</m:t>
                            </m:r>
                            <m:sSup>
                              <m:sSupPr>
                                <m:ctrlPr>
                                  <a:rPr lang="en-US" sz="1910" b="0" i="1" smtClean="0">
                                    <a:latin typeface="Cambria Math" panose="02040503050406030204" pitchFamily="18" charset="0"/>
                                    <a:ea typeface="Cambria Math" panose="02040503050406030204" pitchFamily="18" charset="0"/>
                                  </a:rPr>
                                </m:ctrlPr>
                              </m:sSupPr>
                              <m:e>
                                <m:r>
                                  <a:rPr lang="en-US" sz="1910" b="0" i="1" smtClean="0">
                                    <a:latin typeface="Cambria Math" panose="02040503050406030204" pitchFamily="18" charset="0"/>
                                    <a:ea typeface="Cambria Math" panose="02040503050406030204" pitchFamily="18" charset="0"/>
                                  </a:rPr>
                                  <m:t>𝑁</m:t>
                                </m:r>
                              </m:e>
                              <m:sup>
                                <m:r>
                                  <a:rPr lang="en-US" sz="1910" b="0" i="1" smtClean="0">
                                    <a:latin typeface="Cambria Math" panose="02040503050406030204" pitchFamily="18" charset="0"/>
                                    <a:ea typeface="Cambria Math" panose="02040503050406030204" pitchFamily="18" charset="0"/>
                                  </a:rPr>
                                  <m:t>∗</m:t>
                                </m:r>
                              </m:sup>
                            </m:sSup>
                          </m:sub>
                          <m:sup>
                            <m:r>
                              <a:rPr lang="en-US" sz="1910" b="0" i="1" smtClean="0">
                                <a:latin typeface="Cambria Math" panose="02040503050406030204" pitchFamily="18" charset="0"/>
                              </a:rPr>
                              <m:t>2</m:t>
                            </m:r>
                          </m:sup>
                        </m:sSubSup>
                      </m:num>
                      <m:den>
                        <m:r>
                          <a:rPr lang="en-US" sz="1910" b="0" i="1" smtClean="0">
                            <a:latin typeface="Cambria Math" panose="02040503050406030204" pitchFamily="18" charset="0"/>
                            <a:ea typeface="Cambria Math" panose="02040503050406030204" pitchFamily="18" charset="0"/>
                          </a:rPr>
                          <m:t>𝜋</m:t>
                        </m:r>
                      </m:den>
                    </m:f>
                    <m:f>
                      <m:fPr>
                        <m:ctrlPr>
                          <a:rPr lang="en-US" sz="1910" b="0" i="1" smtClean="0">
                            <a:latin typeface="Cambria Math" panose="02040503050406030204" pitchFamily="18" charset="0"/>
                          </a:rPr>
                        </m:ctrlPr>
                      </m:fPr>
                      <m:num>
                        <m:r>
                          <a:rPr lang="en-US" sz="1910" b="0" i="1" smtClean="0">
                            <a:latin typeface="Cambria Math" panose="02040503050406030204" pitchFamily="18" charset="0"/>
                          </a:rPr>
                          <m:t>2</m:t>
                        </m:r>
                        <m:sSub>
                          <m:sSubPr>
                            <m:ctrlPr>
                              <a:rPr lang="en-US" sz="1910" b="0" i="1" smtClean="0">
                                <a:latin typeface="Cambria Math" panose="02040503050406030204" pitchFamily="18" charset="0"/>
                              </a:rPr>
                            </m:ctrlPr>
                          </m:sSubPr>
                          <m:e>
                            <m:r>
                              <a:rPr lang="en-US" sz="1910" b="0" i="1" smtClean="0">
                                <a:latin typeface="Cambria Math" panose="02040503050406030204" pitchFamily="18" charset="0"/>
                              </a:rPr>
                              <m:t>𝑀</m:t>
                            </m:r>
                          </m:e>
                          <m:sub>
                            <m:r>
                              <a:rPr lang="en-US" sz="1910" b="0" i="1" smtClean="0">
                                <a:latin typeface="Cambria Math" panose="02040503050406030204" pitchFamily="18" charset="0"/>
                              </a:rPr>
                              <m:t>𝑁</m:t>
                            </m:r>
                          </m:sub>
                        </m:sSub>
                      </m:num>
                      <m:den>
                        <m:d>
                          <m:dPr>
                            <m:ctrlPr>
                              <a:rPr lang="en-US" sz="1910" b="0" i="1" smtClean="0">
                                <a:latin typeface="Cambria Math" panose="02040503050406030204" pitchFamily="18" charset="0"/>
                              </a:rPr>
                            </m:ctrlPr>
                          </m:dPr>
                          <m:e>
                            <m:r>
                              <a:rPr lang="en-US" sz="1910" b="0" i="1" smtClean="0">
                                <a:latin typeface="Cambria Math" panose="02040503050406030204" pitchFamily="18" charset="0"/>
                              </a:rPr>
                              <m:t>2</m:t>
                            </m:r>
                            <m:sSub>
                              <m:sSubPr>
                                <m:ctrlPr>
                                  <a:rPr lang="en-US" sz="1910" b="0" i="1" smtClean="0">
                                    <a:latin typeface="Cambria Math" panose="02040503050406030204" pitchFamily="18" charset="0"/>
                                  </a:rPr>
                                </m:ctrlPr>
                              </m:sSubPr>
                              <m:e>
                                <m:r>
                                  <a:rPr lang="en-US" sz="1910" b="0" i="1" smtClean="0">
                                    <a:latin typeface="Cambria Math" panose="02040503050406030204" pitchFamily="18" charset="0"/>
                                  </a:rPr>
                                  <m:t>𝐽</m:t>
                                </m:r>
                              </m:e>
                              <m:sub>
                                <m:r>
                                  <a:rPr lang="en-US" sz="1910" b="0" i="1" smtClean="0">
                                    <a:latin typeface="Cambria Math" panose="02040503050406030204" pitchFamily="18" charset="0"/>
                                  </a:rPr>
                                  <m:t>𝑟</m:t>
                                </m:r>
                              </m:sub>
                            </m:sSub>
                            <m:r>
                              <a:rPr lang="en-US" sz="1910" b="0" i="1" smtClean="0">
                                <a:latin typeface="Cambria Math" panose="02040503050406030204" pitchFamily="18" charset="0"/>
                              </a:rPr>
                              <m:t>+1</m:t>
                            </m:r>
                          </m:e>
                        </m:d>
                        <m:sSub>
                          <m:sSubPr>
                            <m:ctrlPr>
                              <a:rPr lang="en-US" sz="1910" b="0" i="1" smtClean="0">
                                <a:latin typeface="Cambria Math" panose="02040503050406030204" pitchFamily="18" charset="0"/>
                              </a:rPr>
                            </m:ctrlPr>
                          </m:sSubPr>
                          <m:e>
                            <m:r>
                              <a:rPr lang="en-US" sz="1910" b="0" i="1" smtClean="0">
                                <a:latin typeface="Cambria Math" panose="02040503050406030204" pitchFamily="18" charset="0"/>
                              </a:rPr>
                              <m:t>𝑀</m:t>
                            </m:r>
                          </m:e>
                          <m:sub>
                            <m:sSup>
                              <m:sSupPr>
                                <m:ctrlPr>
                                  <a:rPr lang="en-US" sz="1910" b="0" i="1" smtClean="0">
                                    <a:latin typeface="Cambria Math" panose="02040503050406030204" pitchFamily="18" charset="0"/>
                                  </a:rPr>
                                </m:ctrlPr>
                              </m:sSupPr>
                              <m:e>
                                <m:r>
                                  <a:rPr lang="en-US" sz="1910" b="0" i="1" smtClean="0">
                                    <a:latin typeface="Cambria Math" panose="02040503050406030204" pitchFamily="18" charset="0"/>
                                  </a:rPr>
                                  <m:t>𝑁</m:t>
                                </m:r>
                              </m:e>
                              <m:sup>
                                <m:r>
                                  <a:rPr lang="en-US" sz="1910" b="0" i="1" smtClean="0">
                                    <a:latin typeface="Cambria Math" panose="02040503050406030204" pitchFamily="18" charset="0"/>
                                  </a:rPr>
                                  <m:t>∗</m:t>
                                </m:r>
                              </m:sup>
                            </m:sSup>
                          </m:sub>
                        </m:sSub>
                      </m:den>
                    </m:f>
                    <m:d>
                      <m:dPr>
                        <m:begChr m:val="["/>
                        <m:endChr m:val="]"/>
                        <m:ctrlPr>
                          <a:rPr lang="en-US" sz="1910" b="0" i="1" smtClean="0">
                            <a:latin typeface="Cambria Math" panose="02040503050406030204" pitchFamily="18" charset="0"/>
                          </a:rPr>
                        </m:ctrlPr>
                      </m:dPr>
                      <m:e>
                        <m:sSub>
                          <m:sSubPr>
                            <m:ctrlPr>
                              <a:rPr lang="en-US" sz="1910" b="0" i="1" smtClean="0">
                                <a:latin typeface="Cambria Math" panose="02040503050406030204" pitchFamily="18" charset="0"/>
                              </a:rPr>
                            </m:ctrlPr>
                          </m:sSubPr>
                          <m:e>
                            <m:r>
                              <a:rPr lang="en-US" sz="1910" b="0" i="1" smtClean="0">
                                <a:latin typeface="Cambria Math" panose="02040503050406030204" pitchFamily="18" charset="0"/>
                              </a:rPr>
                              <m:t> |</m:t>
                            </m:r>
                            <m:r>
                              <a:rPr lang="en-US" sz="1910" i="1">
                                <a:latin typeface="Cambria Math" panose="02040503050406030204" pitchFamily="18" charset="0"/>
                              </a:rPr>
                              <m:t>𝑆</m:t>
                            </m:r>
                          </m:e>
                          <m:sub>
                            <m:f>
                              <m:fPr>
                                <m:ctrlPr>
                                  <a:rPr lang="en-US" sz="1910" i="1">
                                    <a:latin typeface="Cambria Math" panose="02040503050406030204" pitchFamily="18" charset="0"/>
                                  </a:rPr>
                                </m:ctrlPr>
                              </m:fPr>
                              <m:num>
                                <m:r>
                                  <a:rPr lang="en-US" sz="1910" i="1">
                                    <a:latin typeface="Cambria Math" panose="02040503050406030204" pitchFamily="18" charset="0"/>
                                  </a:rPr>
                                  <m:t>1</m:t>
                                </m:r>
                              </m:num>
                              <m:den>
                                <m:r>
                                  <a:rPr lang="en-US" sz="1910" i="1">
                                    <a:latin typeface="Cambria Math" panose="02040503050406030204" pitchFamily="18" charset="0"/>
                                  </a:rPr>
                                  <m:t>2</m:t>
                                </m:r>
                              </m:den>
                            </m:f>
                          </m:sub>
                        </m:sSub>
                        <m:d>
                          <m:dPr>
                            <m:ctrlPr>
                              <a:rPr lang="en-US" sz="1910" i="1">
                                <a:latin typeface="Cambria Math" panose="02040503050406030204" pitchFamily="18" charset="0"/>
                              </a:rPr>
                            </m:ctrlPr>
                          </m:dPr>
                          <m:e>
                            <m:sSup>
                              <m:sSupPr>
                                <m:ctrlPr>
                                  <a:rPr lang="en-US" sz="1910" i="1">
                                    <a:latin typeface="Cambria Math" panose="02040503050406030204" pitchFamily="18" charset="0"/>
                                  </a:rPr>
                                </m:ctrlPr>
                              </m:sSupPr>
                              <m:e>
                                <m:r>
                                  <a:rPr lang="en-US" sz="1910" i="1">
                                    <a:latin typeface="Cambria Math" panose="02040503050406030204" pitchFamily="18" charset="0"/>
                                  </a:rPr>
                                  <m:t>𝑄</m:t>
                                </m:r>
                              </m:e>
                              <m:sup>
                                <m:r>
                                  <a:rPr lang="en-US" sz="1910" i="1">
                                    <a:latin typeface="Cambria Math" panose="02040503050406030204" pitchFamily="18" charset="0"/>
                                  </a:rPr>
                                  <m:t>2</m:t>
                                </m:r>
                              </m:sup>
                            </m:sSup>
                          </m:e>
                        </m:d>
                        <m:r>
                          <a:rPr lang="en-US" sz="1910" i="1">
                            <a:latin typeface="Cambria Math" panose="02040503050406030204" pitchFamily="18" charset="0"/>
                          </a:rPr>
                          <m:t>|</m:t>
                        </m:r>
                        <m:r>
                          <a:rPr lang="en-US" sz="1910" i="1" baseline="30000">
                            <a:latin typeface="Cambria Math" panose="02040503050406030204" pitchFamily="18" charset="0"/>
                          </a:rPr>
                          <m:t>2 </m:t>
                        </m:r>
                      </m:e>
                    </m:d>
                  </m:oMath>
                </a14:m>
                <a:endParaRPr lang="en-US" sz="1910" dirty="0"/>
              </a:p>
            </p:txBody>
          </p:sp>
        </mc:Choice>
        <mc:Fallback xmlns="">
          <p:sp>
            <p:nvSpPr>
              <p:cNvPr id="12" name="TextBox 11">
                <a:extLst>
                  <a:ext uri="{FF2B5EF4-FFF2-40B4-BE49-F238E27FC236}">
                    <a16:creationId xmlns:a16="http://schemas.microsoft.com/office/drawing/2014/main" id="{63F43F92-3B8A-DFA6-83A0-C1BDAE535A2D}"/>
                  </a:ext>
                </a:extLst>
              </p:cNvPr>
              <p:cNvSpPr txBox="1">
                <a:spLocks noRot="1" noChangeAspect="1" noMove="1" noResize="1" noEditPoints="1" noAdjustHandles="1" noChangeArrowheads="1" noChangeShapeType="1" noTextEdit="1"/>
              </p:cNvSpPr>
              <p:nvPr/>
            </p:nvSpPr>
            <p:spPr>
              <a:xfrm>
                <a:off x="4088978" y="4706273"/>
                <a:ext cx="4920507" cy="592342"/>
              </a:xfrm>
              <a:prstGeom prst="rect">
                <a:avLst/>
              </a:prstGeom>
              <a:blipFill>
                <a:blip r:embed="rId5"/>
                <a:stretch>
                  <a:fillRect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7217B08-87D4-21A1-EFB0-F1D9ED57F2CB}"/>
                  </a:ext>
                </a:extLst>
              </p:cNvPr>
              <p:cNvSpPr txBox="1">
                <a:spLocks noChangeAspect="1"/>
              </p:cNvSpPr>
              <p:nvPr/>
            </p:nvSpPr>
            <p:spPr>
              <a:xfrm>
                <a:off x="3450681" y="4095301"/>
                <a:ext cx="5673046" cy="598690"/>
              </a:xfrm>
              <a:prstGeom prst="rect">
                <a:avLst/>
              </a:prstGeom>
              <a:solidFill>
                <a:schemeClr val="bg1"/>
              </a:solidFill>
            </p:spPr>
            <p:txBody>
              <a:bodyPr wrap="square" lIns="0" tIns="0" rIns="0" bIns="0" rtlCol="0">
                <a:spAutoFit/>
              </a:bodyPr>
              <a:lstStyle/>
              <a:p>
                <a:r>
                  <a:rPr lang="en-US" dirty="0"/>
                  <a:t>   </a:t>
                </a:r>
                <a14:m>
                  <m:oMath xmlns:m="http://schemas.openxmlformats.org/officeDocument/2006/math">
                    <m:sSubSup>
                      <m:sSubSupPr>
                        <m:ctrlPr>
                          <a:rPr lang="el-GR" sz="1930" i="1" smtClean="0">
                            <a:latin typeface="Cambria Math" panose="02040503050406030204" pitchFamily="18" charset="0"/>
                            <a:ea typeface="Cambria Math" panose="02040503050406030204" pitchFamily="18" charset="0"/>
                          </a:rPr>
                        </m:ctrlPr>
                      </m:sSubSupPr>
                      <m:e>
                        <m:r>
                          <m:rPr>
                            <m:sty m:val="p"/>
                          </m:rPr>
                          <a:rPr lang="el-GR" sz="1930" i="1" smtClean="0">
                            <a:latin typeface="Cambria Math" panose="02040503050406030204" pitchFamily="18" charset="0"/>
                            <a:ea typeface="Cambria Math" panose="02040503050406030204" pitchFamily="18" charset="0"/>
                          </a:rPr>
                          <m:t>Γ</m:t>
                        </m:r>
                      </m:e>
                      <m:sub>
                        <m:r>
                          <a:rPr lang="en-US" sz="1930" i="1" smtClean="0">
                            <a:latin typeface="Cambria Math" panose="02040503050406030204" pitchFamily="18" charset="0"/>
                            <a:ea typeface="Cambria Math" panose="02040503050406030204" pitchFamily="18" charset="0"/>
                          </a:rPr>
                          <m:t>𝛾</m:t>
                        </m:r>
                      </m:sub>
                      <m:sup>
                        <m:r>
                          <a:rPr lang="en-US" sz="1930" b="0" i="1" smtClean="0">
                            <a:latin typeface="Cambria Math" panose="02040503050406030204" pitchFamily="18" charset="0"/>
                          </a:rPr>
                          <m:t>𝑇</m:t>
                        </m:r>
                      </m:sup>
                    </m:sSubSup>
                    <m:r>
                      <a:rPr lang="en-US" sz="1930" b="0" i="1" smtClean="0">
                        <a:latin typeface="Cambria Math" panose="02040503050406030204" pitchFamily="18" charset="0"/>
                      </a:rPr>
                      <m:t>(</m:t>
                    </m:r>
                    <m:sSup>
                      <m:sSupPr>
                        <m:ctrlPr>
                          <a:rPr lang="en-US" sz="1930" b="0" i="1" smtClean="0">
                            <a:latin typeface="Cambria Math" panose="02040503050406030204" pitchFamily="18" charset="0"/>
                          </a:rPr>
                        </m:ctrlPr>
                      </m:sSupPr>
                      <m:e>
                        <m:r>
                          <a:rPr lang="en-US" sz="1930" b="0" i="1" smtClean="0">
                            <a:latin typeface="Cambria Math" panose="02040503050406030204" pitchFamily="18" charset="0"/>
                          </a:rPr>
                          <m:t>𝑄</m:t>
                        </m:r>
                      </m:e>
                      <m:sup>
                        <m:r>
                          <a:rPr lang="en-US" sz="1930" b="0" i="1" smtClean="0">
                            <a:latin typeface="Cambria Math" panose="02040503050406030204" pitchFamily="18" charset="0"/>
                          </a:rPr>
                          <m:t>2</m:t>
                        </m:r>
                      </m:sup>
                    </m:sSup>
                    <m:r>
                      <a:rPr lang="en-US" sz="1930" b="0" i="1" smtClean="0">
                        <a:latin typeface="Cambria Math" panose="02040503050406030204" pitchFamily="18" charset="0"/>
                      </a:rPr>
                      <m:t>)=</m:t>
                    </m:r>
                    <m:f>
                      <m:fPr>
                        <m:ctrlPr>
                          <a:rPr lang="en-US" sz="1930" b="0" i="1" smtClean="0">
                            <a:latin typeface="Cambria Math" panose="02040503050406030204" pitchFamily="18" charset="0"/>
                          </a:rPr>
                        </m:ctrlPr>
                      </m:fPr>
                      <m:num>
                        <m:sSubSup>
                          <m:sSubSupPr>
                            <m:ctrlPr>
                              <a:rPr lang="en-US" sz="1930" b="0" i="1" smtClean="0">
                                <a:latin typeface="Cambria Math" panose="02040503050406030204" pitchFamily="18" charset="0"/>
                              </a:rPr>
                            </m:ctrlPr>
                          </m:sSubSupPr>
                          <m:e>
                            <m:r>
                              <a:rPr lang="en-US" sz="1930" b="0" i="1" smtClean="0">
                                <a:latin typeface="Cambria Math" panose="02040503050406030204" pitchFamily="18" charset="0"/>
                              </a:rPr>
                              <m:t>𝑘</m:t>
                            </m:r>
                          </m:e>
                          <m:sub>
                            <m:r>
                              <a:rPr lang="en-US" sz="1930" b="0" i="1" smtClean="0">
                                <a:latin typeface="Cambria Math" panose="02040503050406030204" pitchFamily="18" charset="0"/>
                                <a:ea typeface="Cambria Math" panose="02040503050406030204" pitchFamily="18" charset="0"/>
                              </a:rPr>
                              <m:t>𝛾</m:t>
                            </m:r>
                            <m:sSup>
                              <m:sSupPr>
                                <m:ctrlPr>
                                  <a:rPr lang="en-US" sz="1930" b="0" i="1" smtClean="0">
                                    <a:latin typeface="Cambria Math" panose="02040503050406030204" pitchFamily="18" charset="0"/>
                                    <a:ea typeface="Cambria Math" panose="02040503050406030204" pitchFamily="18" charset="0"/>
                                  </a:rPr>
                                </m:ctrlPr>
                              </m:sSupPr>
                              <m:e>
                                <m:r>
                                  <a:rPr lang="en-US" sz="1930" b="0" i="1" smtClean="0">
                                    <a:latin typeface="Cambria Math" panose="02040503050406030204" pitchFamily="18" charset="0"/>
                                    <a:ea typeface="Cambria Math" panose="02040503050406030204" pitchFamily="18" charset="0"/>
                                  </a:rPr>
                                  <m:t>𝑁</m:t>
                                </m:r>
                              </m:e>
                              <m:sup>
                                <m:r>
                                  <a:rPr lang="en-US" sz="1930" b="0" i="1" smtClean="0">
                                    <a:latin typeface="Cambria Math" panose="02040503050406030204" pitchFamily="18" charset="0"/>
                                    <a:ea typeface="Cambria Math" panose="02040503050406030204" pitchFamily="18" charset="0"/>
                                  </a:rPr>
                                  <m:t>∗</m:t>
                                </m:r>
                              </m:sup>
                            </m:sSup>
                          </m:sub>
                          <m:sup>
                            <m:r>
                              <a:rPr lang="en-US" sz="1930" b="0" i="1" smtClean="0">
                                <a:latin typeface="Cambria Math" panose="02040503050406030204" pitchFamily="18" charset="0"/>
                              </a:rPr>
                              <m:t>2</m:t>
                            </m:r>
                          </m:sup>
                        </m:sSubSup>
                      </m:num>
                      <m:den>
                        <m:r>
                          <a:rPr lang="en-US" sz="1930" b="0" i="1" smtClean="0">
                            <a:latin typeface="Cambria Math" panose="02040503050406030204" pitchFamily="18" charset="0"/>
                            <a:ea typeface="Cambria Math" panose="02040503050406030204" pitchFamily="18" charset="0"/>
                          </a:rPr>
                          <m:t>𝜋</m:t>
                        </m:r>
                      </m:den>
                    </m:f>
                    <m:f>
                      <m:fPr>
                        <m:ctrlPr>
                          <a:rPr lang="en-US" sz="1930" b="0" i="1" smtClean="0">
                            <a:latin typeface="Cambria Math" panose="02040503050406030204" pitchFamily="18" charset="0"/>
                          </a:rPr>
                        </m:ctrlPr>
                      </m:fPr>
                      <m:num>
                        <m:r>
                          <a:rPr lang="en-US" sz="1930" b="0" i="1" smtClean="0">
                            <a:latin typeface="Cambria Math" panose="02040503050406030204" pitchFamily="18" charset="0"/>
                          </a:rPr>
                          <m:t>2</m:t>
                        </m:r>
                        <m:sSub>
                          <m:sSubPr>
                            <m:ctrlPr>
                              <a:rPr lang="en-US" sz="1930" b="0" i="1" smtClean="0">
                                <a:latin typeface="Cambria Math" panose="02040503050406030204" pitchFamily="18" charset="0"/>
                              </a:rPr>
                            </m:ctrlPr>
                          </m:sSubPr>
                          <m:e>
                            <m:r>
                              <a:rPr lang="en-US" sz="1930" b="0" i="1" smtClean="0">
                                <a:latin typeface="Cambria Math" panose="02040503050406030204" pitchFamily="18" charset="0"/>
                              </a:rPr>
                              <m:t>𝑀</m:t>
                            </m:r>
                          </m:e>
                          <m:sub>
                            <m:r>
                              <a:rPr lang="en-US" sz="1930" b="0" i="1" smtClean="0">
                                <a:latin typeface="Cambria Math" panose="02040503050406030204" pitchFamily="18" charset="0"/>
                              </a:rPr>
                              <m:t>𝑁</m:t>
                            </m:r>
                          </m:sub>
                        </m:sSub>
                      </m:num>
                      <m:den>
                        <m:d>
                          <m:dPr>
                            <m:ctrlPr>
                              <a:rPr lang="en-US" sz="1930" b="0" i="1" smtClean="0">
                                <a:latin typeface="Cambria Math" panose="02040503050406030204" pitchFamily="18" charset="0"/>
                              </a:rPr>
                            </m:ctrlPr>
                          </m:dPr>
                          <m:e>
                            <m:r>
                              <a:rPr lang="en-US" sz="1930" b="0" i="1" smtClean="0">
                                <a:latin typeface="Cambria Math" panose="02040503050406030204" pitchFamily="18" charset="0"/>
                              </a:rPr>
                              <m:t>2</m:t>
                            </m:r>
                            <m:sSub>
                              <m:sSubPr>
                                <m:ctrlPr>
                                  <a:rPr lang="en-US" sz="1930" b="0" i="1" smtClean="0">
                                    <a:latin typeface="Cambria Math" panose="02040503050406030204" pitchFamily="18" charset="0"/>
                                  </a:rPr>
                                </m:ctrlPr>
                              </m:sSubPr>
                              <m:e>
                                <m:r>
                                  <a:rPr lang="en-US" sz="1930" b="0" i="1" smtClean="0">
                                    <a:latin typeface="Cambria Math" panose="02040503050406030204" pitchFamily="18" charset="0"/>
                                  </a:rPr>
                                  <m:t>𝐽</m:t>
                                </m:r>
                              </m:e>
                              <m:sub>
                                <m:r>
                                  <a:rPr lang="en-US" sz="1930" b="0" i="1" smtClean="0">
                                    <a:latin typeface="Cambria Math" panose="02040503050406030204" pitchFamily="18" charset="0"/>
                                  </a:rPr>
                                  <m:t>𝑟</m:t>
                                </m:r>
                              </m:sub>
                            </m:sSub>
                            <m:r>
                              <a:rPr lang="en-US" sz="1930" b="0" i="1" smtClean="0">
                                <a:latin typeface="Cambria Math" panose="02040503050406030204" pitchFamily="18" charset="0"/>
                              </a:rPr>
                              <m:t>+1</m:t>
                            </m:r>
                          </m:e>
                        </m:d>
                        <m:sSub>
                          <m:sSubPr>
                            <m:ctrlPr>
                              <a:rPr lang="en-US" sz="1930" b="0" i="1" smtClean="0">
                                <a:latin typeface="Cambria Math" panose="02040503050406030204" pitchFamily="18" charset="0"/>
                              </a:rPr>
                            </m:ctrlPr>
                          </m:sSubPr>
                          <m:e>
                            <m:r>
                              <a:rPr lang="en-US" sz="1930" b="0" i="1" smtClean="0">
                                <a:latin typeface="Cambria Math" panose="02040503050406030204" pitchFamily="18" charset="0"/>
                              </a:rPr>
                              <m:t>𝑀</m:t>
                            </m:r>
                          </m:e>
                          <m:sub>
                            <m:sSup>
                              <m:sSupPr>
                                <m:ctrlPr>
                                  <a:rPr lang="en-US" sz="1930" b="0" i="1" smtClean="0">
                                    <a:latin typeface="Cambria Math" panose="02040503050406030204" pitchFamily="18" charset="0"/>
                                  </a:rPr>
                                </m:ctrlPr>
                              </m:sSupPr>
                              <m:e>
                                <m:r>
                                  <a:rPr lang="en-US" sz="1930" b="0" i="1" smtClean="0">
                                    <a:latin typeface="Cambria Math" panose="02040503050406030204" pitchFamily="18" charset="0"/>
                                  </a:rPr>
                                  <m:t>𝑁</m:t>
                                </m:r>
                              </m:e>
                              <m:sup>
                                <m:r>
                                  <a:rPr lang="en-US" sz="1930" b="0" i="1" smtClean="0">
                                    <a:latin typeface="Cambria Math" panose="02040503050406030204" pitchFamily="18" charset="0"/>
                                  </a:rPr>
                                  <m:t>∗</m:t>
                                </m:r>
                              </m:sup>
                            </m:sSup>
                          </m:sub>
                        </m:sSub>
                      </m:den>
                    </m:f>
                    <m:d>
                      <m:dPr>
                        <m:begChr m:val="["/>
                        <m:endChr m:val="]"/>
                        <m:ctrlPr>
                          <a:rPr lang="en-US" sz="1930" b="0" i="1" smtClean="0">
                            <a:latin typeface="Cambria Math" panose="02040503050406030204" pitchFamily="18" charset="0"/>
                          </a:rPr>
                        </m:ctrlPr>
                      </m:dPr>
                      <m:e>
                        <m:sSub>
                          <m:sSubPr>
                            <m:ctrlPr>
                              <a:rPr lang="en-US" sz="1930" b="0" i="1" smtClean="0">
                                <a:latin typeface="Cambria Math" panose="02040503050406030204" pitchFamily="18" charset="0"/>
                              </a:rPr>
                            </m:ctrlPr>
                          </m:sSubPr>
                          <m:e>
                            <m:r>
                              <a:rPr lang="en-US" sz="1930" b="0" i="1" smtClean="0">
                                <a:latin typeface="Cambria Math" panose="02040503050406030204" pitchFamily="18" charset="0"/>
                              </a:rPr>
                              <m:t>|</m:t>
                            </m:r>
                            <m:r>
                              <a:rPr lang="en-US" sz="1930" b="0" i="1" smtClean="0">
                                <a:latin typeface="Cambria Math" panose="02040503050406030204" pitchFamily="18" charset="0"/>
                              </a:rPr>
                              <m:t>𝐴</m:t>
                            </m:r>
                          </m:e>
                          <m:sub>
                            <m:f>
                              <m:fPr>
                                <m:ctrlPr>
                                  <a:rPr lang="en-US" sz="1930" b="0" i="1" smtClean="0">
                                    <a:latin typeface="Cambria Math" panose="02040503050406030204" pitchFamily="18" charset="0"/>
                                  </a:rPr>
                                </m:ctrlPr>
                              </m:fPr>
                              <m:num>
                                <m:r>
                                  <a:rPr lang="en-US" sz="1930" b="0" i="1" smtClean="0">
                                    <a:latin typeface="Cambria Math" panose="02040503050406030204" pitchFamily="18" charset="0"/>
                                  </a:rPr>
                                  <m:t>1</m:t>
                                </m:r>
                              </m:num>
                              <m:den>
                                <m:r>
                                  <a:rPr lang="en-US" sz="1930" b="0" i="1" smtClean="0">
                                    <a:latin typeface="Cambria Math" panose="02040503050406030204" pitchFamily="18" charset="0"/>
                                  </a:rPr>
                                  <m:t>2</m:t>
                                </m:r>
                              </m:den>
                            </m:f>
                          </m:sub>
                        </m:sSub>
                        <m:d>
                          <m:dPr>
                            <m:ctrlPr>
                              <a:rPr lang="en-US" sz="1930" b="0" i="1" smtClean="0">
                                <a:latin typeface="Cambria Math" panose="02040503050406030204" pitchFamily="18" charset="0"/>
                              </a:rPr>
                            </m:ctrlPr>
                          </m:dPr>
                          <m:e>
                            <m:sSup>
                              <m:sSupPr>
                                <m:ctrlPr>
                                  <a:rPr lang="en-US" sz="1930" b="0" i="1" smtClean="0">
                                    <a:latin typeface="Cambria Math" panose="02040503050406030204" pitchFamily="18" charset="0"/>
                                  </a:rPr>
                                </m:ctrlPr>
                              </m:sSupPr>
                              <m:e>
                                <m:r>
                                  <a:rPr lang="en-US" sz="1930" b="0" i="1" smtClean="0">
                                    <a:latin typeface="Cambria Math" panose="02040503050406030204" pitchFamily="18" charset="0"/>
                                  </a:rPr>
                                  <m:t>𝑄</m:t>
                                </m:r>
                              </m:e>
                              <m:sup>
                                <m:r>
                                  <a:rPr lang="en-US" sz="1930" b="0" i="1" smtClean="0">
                                    <a:latin typeface="Cambria Math" panose="02040503050406030204" pitchFamily="18" charset="0"/>
                                  </a:rPr>
                                  <m:t>2</m:t>
                                </m:r>
                              </m:sup>
                            </m:sSup>
                          </m:e>
                        </m:d>
                        <m:r>
                          <a:rPr lang="en-US" sz="1930" b="0" i="1" smtClean="0">
                            <a:latin typeface="Cambria Math" panose="02040503050406030204" pitchFamily="18" charset="0"/>
                          </a:rPr>
                          <m:t>|</m:t>
                        </m:r>
                        <m:r>
                          <a:rPr lang="en-US" sz="1930" i="1" baseline="30000">
                            <a:latin typeface="Cambria Math" panose="02040503050406030204" pitchFamily="18" charset="0"/>
                          </a:rPr>
                          <m:t>2</m:t>
                        </m:r>
                        <m:r>
                          <a:rPr lang="en-US" sz="1930" b="0" i="1" smtClean="0">
                            <a:latin typeface="Cambria Math" panose="02040503050406030204" pitchFamily="18" charset="0"/>
                          </a:rPr>
                          <m:t>+</m:t>
                        </m:r>
                        <m:sSub>
                          <m:sSubPr>
                            <m:ctrlPr>
                              <a:rPr lang="en-US" sz="1930" i="1">
                                <a:latin typeface="Cambria Math" panose="02040503050406030204" pitchFamily="18" charset="0"/>
                              </a:rPr>
                            </m:ctrlPr>
                          </m:sSubPr>
                          <m:e>
                            <m:r>
                              <a:rPr lang="en-US" sz="1930" i="1">
                                <a:latin typeface="Cambria Math" panose="02040503050406030204" pitchFamily="18" charset="0"/>
                              </a:rPr>
                              <m:t>|</m:t>
                            </m:r>
                            <m:r>
                              <a:rPr lang="en-US" sz="1930" i="1">
                                <a:latin typeface="Cambria Math" panose="02040503050406030204" pitchFamily="18" charset="0"/>
                              </a:rPr>
                              <m:t>𝐴</m:t>
                            </m:r>
                          </m:e>
                          <m:sub>
                            <m:f>
                              <m:fPr>
                                <m:ctrlPr>
                                  <a:rPr lang="en-US" sz="1930" b="0" i="1" smtClean="0">
                                    <a:latin typeface="Cambria Math" panose="02040503050406030204" pitchFamily="18" charset="0"/>
                                  </a:rPr>
                                </m:ctrlPr>
                              </m:fPr>
                              <m:num>
                                <m:r>
                                  <a:rPr lang="en-US" sz="1930" b="0" i="1" smtClean="0">
                                    <a:latin typeface="Cambria Math" panose="02040503050406030204" pitchFamily="18" charset="0"/>
                                  </a:rPr>
                                  <m:t>3</m:t>
                                </m:r>
                              </m:num>
                              <m:den>
                                <m:r>
                                  <a:rPr lang="en-US" sz="1930" i="1">
                                    <a:latin typeface="Cambria Math" panose="02040503050406030204" pitchFamily="18" charset="0"/>
                                  </a:rPr>
                                  <m:t>2</m:t>
                                </m:r>
                              </m:den>
                            </m:f>
                          </m:sub>
                        </m:sSub>
                        <m:d>
                          <m:dPr>
                            <m:ctrlPr>
                              <a:rPr lang="en-US" sz="1930" i="1">
                                <a:latin typeface="Cambria Math" panose="02040503050406030204" pitchFamily="18" charset="0"/>
                              </a:rPr>
                            </m:ctrlPr>
                          </m:dPr>
                          <m:e>
                            <m:sSup>
                              <m:sSupPr>
                                <m:ctrlPr>
                                  <a:rPr lang="en-US" sz="1930" i="1">
                                    <a:latin typeface="Cambria Math" panose="02040503050406030204" pitchFamily="18" charset="0"/>
                                  </a:rPr>
                                </m:ctrlPr>
                              </m:sSupPr>
                              <m:e>
                                <m:r>
                                  <a:rPr lang="en-US" sz="1930" i="1">
                                    <a:latin typeface="Cambria Math" panose="02040503050406030204" pitchFamily="18" charset="0"/>
                                  </a:rPr>
                                  <m:t>𝑄</m:t>
                                </m:r>
                              </m:e>
                              <m:sup>
                                <m:r>
                                  <a:rPr lang="en-US" sz="1930" i="1">
                                    <a:latin typeface="Cambria Math" panose="02040503050406030204" pitchFamily="18" charset="0"/>
                                  </a:rPr>
                                  <m:t>2</m:t>
                                </m:r>
                              </m:sup>
                            </m:sSup>
                          </m:e>
                        </m:d>
                        <m:r>
                          <a:rPr lang="en-US" sz="1930" i="1">
                            <a:latin typeface="Cambria Math" panose="02040503050406030204" pitchFamily="18" charset="0"/>
                          </a:rPr>
                          <m:t>|</m:t>
                        </m:r>
                        <m:r>
                          <a:rPr lang="en-US" sz="1930" i="1" baseline="30000">
                            <a:latin typeface="Cambria Math" panose="02040503050406030204" pitchFamily="18" charset="0"/>
                          </a:rPr>
                          <m:t>2</m:t>
                        </m:r>
                      </m:e>
                    </m:d>
                  </m:oMath>
                </a14:m>
                <a:endParaRPr lang="en-US" sz="1930" dirty="0"/>
              </a:p>
            </p:txBody>
          </p:sp>
        </mc:Choice>
        <mc:Fallback xmlns="">
          <p:sp>
            <p:nvSpPr>
              <p:cNvPr id="11" name="TextBox 10">
                <a:extLst>
                  <a:ext uri="{FF2B5EF4-FFF2-40B4-BE49-F238E27FC236}">
                    <a16:creationId xmlns:a16="http://schemas.microsoft.com/office/drawing/2014/main" id="{C7217B08-87D4-21A1-EFB0-F1D9ED57F2CB}"/>
                  </a:ext>
                </a:extLst>
              </p:cNvPr>
              <p:cNvSpPr txBox="1">
                <a:spLocks noRot="1" noChangeAspect="1" noMove="1" noResize="1" noEditPoints="1" noAdjustHandles="1" noChangeArrowheads="1" noChangeShapeType="1" noTextEdit="1"/>
              </p:cNvSpPr>
              <p:nvPr/>
            </p:nvSpPr>
            <p:spPr>
              <a:xfrm>
                <a:off x="3450681" y="4095301"/>
                <a:ext cx="5673046" cy="598690"/>
              </a:xfrm>
              <a:prstGeom prst="rect">
                <a:avLst/>
              </a:prstGeom>
              <a:blipFill>
                <a:blip r:embed="rId6"/>
                <a:stretch>
                  <a:fillRect b="-8333"/>
                </a:stretch>
              </a:blipFill>
            </p:spPr>
            <p:txBody>
              <a:bodyPr/>
              <a:lstStyle/>
              <a:p>
                <a:r>
                  <a:rPr lang="en-US">
                    <a:noFill/>
                  </a:rPr>
                  <a:t> </a:t>
                </a:r>
              </a:p>
            </p:txBody>
          </p:sp>
        </mc:Fallback>
      </mc:AlternateContent>
    </p:spTree>
    <p:extLst>
      <p:ext uri="{BB962C8B-B14F-4D97-AF65-F5344CB8AC3E}">
        <p14:creationId xmlns:p14="http://schemas.microsoft.com/office/powerpoint/2010/main" val="296527664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09600" y="0"/>
            <a:ext cx="8153400" cy="673100"/>
          </a:xfrm>
        </p:spPr>
        <p:txBody>
          <a:bodyPr/>
          <a:lstStyle/>
          <a:p>
            <a:r>
              <a:rPr lang="en-US" sz="2000" dirty="0">
                <a:solidFill>
                  <a:srgbClr val="0000FF"/>
                </a:solidFill>
                <a:ea typeface="MS PGothic" pitchFamily="34" charset="-128"/>
              </a:rPr>
              <a:t>Summary of Published CLAS Data on Exclusive Meson Electroproduction off Protons in N* Excitation Region</a:t>
            </a:r>
            <a:endParaRPr lang="en-US" sz="2000" baseline="30000" dirty="0">
              <a:solidFill>
                <a:srgbClr val="0000FF"/>
              </a:solidFill>
              <a:ea typeface="MS PGothic" pitchFamily="34" charset="-128"/>
            </a:endParaRPr>
          </a:p>
        </p:txBody>
      </p:sp>
      <p:graphicFrame>
        <p:nvGraphicFramePr>
          <p:cNvPr id="12" name="Table 11"/>
          <p:cNvGraphicFramePr>
            <a:graphicFrameLocks noGrp="1"/>
          </p:cNvGraphicFramePr>
          <p:nvPr>
            <p:extLst>
              <p:ext uri="{D42A27DB-BD31-4B8C-83A1-F6EECF244321}">
                <p14:modId xmlns:p14="http://schemas.microsoft.com/office/powerpoint/2010/main" val="2908573806"/>
              </p:ext>
            </p:extLst>
          </p:nvPr>
        </p:nvGraphicFramePr>
        <p:xfrm>
          <a:off x="37320" y="970502"/>
          <a:ext cx="6780891" cy="4659610"/>
        </p:xfrm>
        <a:graphic>
          <a:graphicData uri="http://schemas.openxmlformats.org/drawingml/2006/table">
            <a:tbl>
              <a:tblPr firstRow="1" bandRow="1">
                <a:tableStyleId>{5C22544A-7EE6-4342-B048-85BDC9FD1C3A}</a:tableStyleId>
              </a:tblPr>
              <a:tblGrid>
                <a:gridCol w="1804224">
                  <a:extLst>
                    <a:ext uri="{9D8B030D-6E8A-4147-A177-3AD203B41FA5}">
                      <a16:colId xmlns:a16="http://schemas.microsoft.com/office/drawing/2014/main" val="20000"/>
                    </a:ext>
                  </a:extLst>
                </a:gridCol>
                <a:gridCol w="1658889">
                  <a:extLst>
                    <a:ext uri="{9D8B030D-6E8A-4147-A177-3AD203B41FA5}">
                      <a16:colId xmlns:a16="http://schemas.microsoft.com/office/drawing/2014/main" val="20001"/>
                    </a:ext>
                  </a:extLst>
                </a:gridCol>
                <a:gridCol w="1658889">
                  <a:extLst>
                    <a:ext uri="{9D8B030D-6E8A-4147-A177-3AD203B41FA5}">
                      <a16:colId xmlns:a16="http://schemas.microsoft.com/office/drawing/2014/main" val="20002"/>
                    </a:ext>
                  </a:extLst>
                </a:gridCol>
                <a:gridCol w="1658889">
                  <a:extLst>
                    <a:ext uri="{9D8B030D-6E8A-4147-A177-3AD203B41FA5}">
                      <a16:colId xmlns:a16="http://schemas.microsoft.com/office/drawing/2014/main" val="20003"/>
                    </a:ext>
                  </a:extLst>
                </a:gridCol>
              </a:tblGrid>
              <a:tr h="0">
                <a:tc>
                  <a:txBody>
                    <a:bodyPr/>
                    <a:lstStyle/>
                    <a:p>
                      <a:r>
                        <a:rPr lang="en-US" sz="1400" b="0" dirty="0" err="1">
                          <a:solidFill>
                            <a:schemeClr val="tx1"/>
                          </a:solidFill>
                        </a:rPr>
                        <a:t>Hadronic</a:t>
                      </a:r>
                      <a:r>
                        <a:rPr lang="en-US" sz="1400" b="0" baseline="0" dirty="0">
                          <a:solidFill>
                            <a:schemeClr val="tx1"/>
                          </a:solidFill>
                        </a:rPr>
                        <a:t> </a:t>
                      </a:r>
                      <a:r>
                        <a:rPr lang="en-US" sz="1400" b="0" dirty="0">
                          <a:solidFill>
                            <a:schemeClr val="tx1"/>
                          </a:solidFill>
                        </a:rPr>
                        <a:t>final state</a:t>
                      </a:r>
                      <a:endParaRPr lang="en-US"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0" dirty="0">
                          <a:solidFill>
                            <a:schemeClr val="tx1"/>
                          </a:solidFill>
                        </a:rPr>
                        <a:t>Covered</a:t>
                      </a:r>
                    </a:p>
                    <a:p>
                      <a:r>
                        <a:rPr lang="en-US" sz="1400" b="0" dirty="0">
                          <a:solidFill>
                            <a:schemeClr val="tx1"/>
                          </a:solidFill>
                        </a:rPr>
                        <a:t>W-range, </a:t>
                      </a:r>
                      <a:r>
                        <a:rPr lang="en-US" sz="1400" b="0" dirty="0" err="1">
                          <a:solidFill>
                            <a:schemeClr val="tx1"/>
                          </a:solidFill>
                        </a:rPr>
                        <a:t>GeV</a:t>
                      </a:r>
                      <a:endParaRPr 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0" dirty="0">
                          <a:solidFill>
                            <a:schemeClr val="tx1"/>
                          </a:solidFill>
                        </a:rPr>
                        <a:t>Covered</a:t>
                      </a:r>
                      <a:r>
                        <a:rPr lang="en-US" sz="1400" b="0" baseline="0" dirty="0">
                          <a:solidFill>
                            <a:schemeClr val="tx1"/>
                          </a:solidFill>
                        </a:rPr>
                        <a:t> Q</a:t>
                      </a:r>
                      <a:r>
                        <a:rPr lang="en-US" sz="1400" b="0" baseline="30000" dirty="0">
                          <a:solidFill>
                            <a:schemeClr val="tx1"/>
                          </a:solidFill>
                        </a:rPr>
                        <a:t>2</a:t>
                      </a:r>
                      <a:r>
                        <a:rPr lang="en-US" sz="1400" b="0" dirty="0">
                          <a:solidFill>
                            <a:schemeClr val="tx1"/>
                          </a:solidFill>
                        </a:rPr>
                        <a:t>-range, GeV</a:t>
                      </a:r>
                      <a:r>
                        <a:rPr lang="en-US" sz="1400" b="0" baseline="300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0" dirty="0">
                          <a:solidFill>
                            <a:schemeClr val="tx1"/>
                          </a:solidFill>
                        </a:rPr>
                        <a:t>Measured observables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785740">
                <a:tc>
                  <a:txBody>
                    <a:bodyPr/>
                    <a:lstStyle/>
                    <a:p>
                      <a:r>
                        <a:rPr lang="en-US" b="1" dirty="0" err="1">
                          <a:latin typeface="Symbol" pitchFamily="18" charset="2"/>
                        </a:rPr>
                        <a:t>p</a:t>
                      </a:r>
                      <a:r>
                        <a:rPr lang="en-US" b="1" baseline="30000" dirty="0" err="1"/>
                        <a:t>+</a:t>
                      </a:r>
                      <a:r>
                        <a:rPr lang="en-US" dirty="0" err="1"/>
                        <a:t>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967"/>
                    </a:solidFill>
                  </a:tcPr>
                </a:tc>
                <a:tc>
                  <a:txBody>
                    <a:bodyPr/>
                    <a:lstStyle/>
                    <a:p>
                      <a:pPr algn="l"/>
                      <a:r>
                        <a:rPr lang="en-US" sz="1400" b="1" dirty="0"/>
                        <a:t>1.1-1.38</a:t>
                      </a:r>
                    </a:p>
                    <a:p>
                      <a:pPr algn="l"/>
                      <a:r>
                        <a:rPr lang="en-US" sz="1400" b="1" dirty="0"/>
                        <a:t>1.1-1.55</a:t>
                      </a:r>
                    </a:p>
                    <a:p>
                      <a:pPr algn="l"/>
                      <a:r>
                        <a:rPr lang="en-US" sz="1400" b="1" dirty="0"/>
                        <a:t>1.1-1.70</a:t>
                      </a:r>
                    </a:p>
                    <a:p>
                      <a:pPr algn="l"/>
                      <a:r>
                        <a:rPr lang="en-US" sz="1400" b="1" dirty="0">
                          <a:solidFill>
                            <a:schemeClr val="tx1"/>
                          </a:solidFill>
                        </a:rPr>
                        <a:t>1.6-2.00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967"/>
                    </a:solidFill>
                  </a:tcPr>
                </a:tc>
                <a:tc>
                  <a:txBody>
                    <a:bodyPr/>
                    <a:lstStyle/>
                    <a:p>
                      <a:pPr algn="l"/>
                      <a:r>
                        <a:rPr lang="en-US" sz="1400" dirty="0"/>
                        <a:t> </a:t>
                      </a:r>
                      <a:r>
                        <a:rPr lang="en-US" sz="1400" b="1" dirty="0"/>
                        <a:t>0.16-0.36</a:t>
                      </a:r>
                    </a:p>
                    <a:p>
                      <a:pPr algn="l"/>
                      <a:r>
                        <a:rPr lang="en-US" sz="1400" b="1" dirty="0"/>
                        <a:t> 0.3-0.6</a:t>
                      </a:r>
                    </a:p>
                    <a:p>
                      <a:pPr algn="l"/>
                      <a:r>
                        <a:rPr lang="en-US" sz="1400" b="1" dirty="0"/>
                        <a:t> 1.7-4.5</a:t>
                      </a:r>
                    </a:p>
                    <a:p>
                      <a:pPr algn="l"/>
                      <a:r>
                        <a:rPr lang="en-US" sz="1400" b="1" dirty="0">
                          <a:solidFill>
                            <a:srgbClr val="0000FF"/>
                          </a:solidFill>
                        </a:rPr>
                        <a:t> </a:t>
                      </a:r>
                      <a:r>
                        <a:rPr lang="en-US" sz="1400" b="1" dirty="0">
                          <a:solidFill>
                            <a:schemeClr val="tx1"/>
                          </a:solidFill>
                        </a:rPr>
                        <a:t>1.8-4.5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967"/>
                    </a:solidFill>
                  </a:tcPr>
                </a:tc>
                <a:tc>
                  <a:txBody>
                    <a:bodyPr/>
                    <a:lstStyle/>
                    <a:p>
                      <a:pPr algn="l"/>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 d</a:t>
                      </a:r>
                      <a:r>
                        <a:rPr lang="en-US" sz="1400" b="1" dirty="0">
                          <a:latin typeface="Symbol" pitchFamily="18" charset="2"/>
                        </a:rPr>
                        <a:t>s</a:t>
                      </a:r>
                      <a:r>
                        <a:rPr lang="en-US" sz="1400" b="1" dirty="0"/>
                        <a:t>/</a:t>
                      </a:r>
                      <a:r>
                        <a:rPr lang="en-US" sz="1400" b="1" dirty="0" err="1"/>
                        <a:t>d</a:t>
                      </a:r>
                      <a:r>
                        <a:rPr lang="en-US" sz="1400" b="1" dirty="0" err="1">
                          <a:latin typeface="Symbol" pitchFamily="18" charset="2"/>
                        </a:rPr>
                        <a:t>W</a:t>
                      </a:r>
                      <a:r>
                        <a:rPr lang="en-US" sz="1400" b="1" dirty="0">
                          <a:latin typeface="Symbol" pitchFamily="18" charset="2"/>
                        </a:rPr>
                        <a:t>, </a:t>
                      </a:r>
                      <a:r>
                        <a:rPr lang="en-US" sz="1400" b="1" dirty="0">
                          <a:latin typeface="+mn-lt"/>
                        </a:rPr>
                        <a:t>A</a:t>
                      </a:r>
                      <a:r>
                        <a:rPr lang="en-US" sz="1400" b="1" baseline="-25000" dirty="0">
                          <a:latin typeface="+mn-lt"/>
                        </a:rPr>
                        <a:t>b</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baseline="-25000" dirty="0">
                          <a:latin typeface="Symbol" pitchFamily="18" charset="2"/>
                        </a:rPr>
                        <a:t>  </a:t>
                      </a:r>
                      <a:r>
                        <a:rPr lang="en-US" sz="1400" b="1" dirty="0"/>
                        <a:t>d</a:t>
                      </a:r>
                      <a:r>
                        <a:rPr lang="en-US" sz="1400" b="1" dirty="0">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967"/>
                    </a:solidFill>
                  </a:tcPr>
                </a:tc>
                <a:extLst>
                  <a:ext uri="{0D108BD9-81ED-4DB2-BD59-A6C34878D82A}">
                    <a16:rowId xmlns:a16="http://schemas.microsoft.com/office/drawing/2014/main" val="10001"/>
                  </a:ext>
                </a:extLst>
              </a:tr>
              <a:tr h="7857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latin typeface="Symbol" pitchFamily="18" charset="2"/>
                        </a:rPr>
                        <a:t>p</a:t>
                      </a:r>
                      <a:r>
                        <a:rPr lang="en-US" b="1" baseline="30000" dirty="0">
                          <a:latin typeface="+mn-lt"/>
                        </a:rPr>
                        <a:t>0</a:t>
                      </a:r>
                      <a:r>
                        <a:rPr lang="en-US" b="0" baseline="0" dirty="0">
                          <a:latin typeface="+mn-lt"/>
                        </a:rPr>
                        <a:t>p</a:t>
                      </a:r>
                      <a:endParaRPr lang="en-US" dirty="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D63"/>
                    </a:solidFill>
                  </a:tcPr>
                </a:tc>
                <a:tc>
                  <a:txBody>
                    <a:bodyPr/>
                    <a:lstStyle/>
                    <a:p>
                      <a:pPr algn="l"/>
                      <a:r>
                        <a:rPr lang="en-US" sz="1400" b="1" dirty="0"/>
                        <a:t>1.1-1.38</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1.1-1.68</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1.1-1.39</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1.1-1.80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D6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a:t>0.16-0.36</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 0.4-1.8</a:t>
                      </a:r>
                    </a:p>
                    <a:p>
                      <a:pPr algn="l"/>
                      <a:r>
                        <a:rPr lang="en-US" sz="1400" b="1" dirty="0"/>
                        <a:t> 3.0-6.0 </a:t>
                      </a:r>
                    </a:p>
                    <a:p>
                      <a:pPr algn="l"/>
                      <a:r>
                        <a:rPr lang="en-US" sz="1400" b="1" dirty="0"/>
                        <a:t> 0.4-1.0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D6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algn="l"/>
                      <a:r>
                        <a:rPr lang="en-US" sz="1400" b="1"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r>
                        <a:rPr lang="en-US" sz="1400" b="1" dirty="0">
                          <a:latin typeface="Symbol" pitchFamily="18" charset="2"/>
                        </a:rPr>
                        <a:t>, </a:t>
                      </a:r>
                      <a:r>
                        <a:rPr lang="en-US" sz="1400" b="1" dirty="0" err="1">
                          <a:latin typeface="+mn-lt"/>
                        </a:rPr>
                        <a:t>A</a:t>
                      </a:r>
                      <a:r>
                        <a:rPr lang="en-US" sz="1400" b="1" baseline="-25000" dirty="0" err="1">
                          <a:latin typeface="+mn-lt"/>
                        </a:rPr>
                        <a:t>b</a:t>
                      </a:r>
                      <a:r>
                        <a:rPr lang="en-US" sz="1400" b="1" dirty="0" err="1">
                          <a:latin typeface="+mn-lt"/>
                        </a:rPr>
                        <a:t>,A</a:t>
                      </a:r>
                      <a:r>
                        <a:rPr lang="en-US" sz="1400" b="1" baseline="-25000" dirty="0" err="1">
                          <a:latin typeface="+mn-lt"/>
                        </a:rPr>
                        <a:t>t</a:t>
                      </a:r>
                      <a:r>
                        <a:rPr lang="en-US" sz="1400" b="1" dirty="0" err="1">
                          <a:latin typeface="+mn-lt"/>
                        </a:rPr>
                        <a:t>,A</a:t>
                      </a:r>
                      <a:r>
                        <a:rPr lang="en-US" sz="1400" b="1" baseline="-25000" dirty="0" err="1">
                          <a:latin typeface="+mn-lt"/>
                        </a:rPr>
                        <a:t>bt</a:t>
                      </a:r>
                      <a:endParaRPr lang="en-US" sz="1400" b="1" baseline="-2500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 d</a:t>
                      </a:r>
                      <a:r>
                        <a:rPr lang="en-US" sz="1400" b="1" dirty="0">
                          <a:latin typeface="Symbol" pitchFamily="18" charset="2"/>
                        </a:rPr>
                        <a:t>s</a:t>
                      </a:r>
                      <a:r>
                        <a:rPr lang="en-US" sz="1400" b="1" dirty="0"/>
                        <a:t>/</a:t>
                      </a:r>
                      <a:r>
                        <a:rPr lang="en-US" sz="1400" b="1" dirty="0" err="1"/>
                        <a:t>d</a:t>
                      </a:r>
                      <a:r>
                        <a:rPr lang="en-US" sz="1400" b="1" dirty="0" err="1">
                          <a:latin typeface="Symbol" pitchFamily="18" charset="2"/>
                        </a:rPr>
                        <a:t>W</a:t>
                      </a:r>
                      <a:r>
                        <a:rPr lang="en-US" sz="1400" b="1" dirty="0">
                          <a:latin typeface="Symbol" pitchFamily="18" charset="2"/>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Symbol" pitchFamily="18" charset="2"/>
                        </a:rPr>
                        <a:t> </a:t>
                      </a:r>
                      <a:r>
                        <a:rPr lang="en-US" sz="1400" b="1" dirty="0"/>
                        <a:t>d</a:t>
                      </a:r>
                      <a:r>
                        <a:rPr lang="en-US" sz="1400" b="1" dirty="0">
                          <a:latin typeface="Symbol" pitchFamily="18" charset="2"/>
                        </a:rPr>
                        <a:t>s</a:t>
                      </a:r>
                      <a:r>
                        <a:rPr lang="en-US" sz="1400" b="1" dirty="0"/>
                        <a:t>/</a:t>
                      </a:r>
                      <a:r>
                        <a:rPr lang="en-US" sz="1400" b="1" dirty="0" err="1"/>
                        <a:t>d</a:t>
                      </a:r>
                      <a:r>
                        <a:rPr lang="en-US" sz="1400" b="1" dirty="0" err="1">
                          <a:latin typeface="Symbol" pitchFamily="18" charset="2"/>
                        </a:rPr>
                        <a:t>W</a:t>
                      </a:r>
                      <a:r>
                        <a:rPr lang="en-US" sz="1400" b="1" dirty="0">
                          <a:latin typeface="Symbol" pitchFamily="18" charset="2"/>
                        </a:rPr>
                        <a:t>, </a:t>
                      </a:r>
                      <a:r>
                        <a:rPr lang="en-US" sz="1400" b="1" dirty="0">
                          <a:latin typeface="+mn-lt"/>
                        </a:rPr>
                        <a:t>A</a:t>
                      </a:r>
                      <a:r>
                        <a:rPr lang="en-US" sz="1400" b="1" baseline="-25000" dirty="0">
                          <a:latin typeface="+mn-lt"/>
                        </a:rPr>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D63"/>
                    </a:solidFill>
                  </a:tcPr>
                </a:tc>
                <a:extLst>
                  <a:ext uri="{0D108BD9-81ED-4DB2-BD59-A6C34878D82A}">
                    <a16:rowId xmlns:a16="http://schemas.microsoft.com/office/drawing/2014/main" val="10002"/>
                  </a:ext>
                </a:extLst>
              </a:tr>
              <a:tr h="3540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latin typeface="Symbol" pitchFamily="18" charset="2"/>
                        </a:rPr>
                        <a:t>h</a:t>
                      </a:r>
                      <a:r>
                        <a:rPr lang="en-US" b="0" baseline="0" dirty="0">
                          <a:latin typeface="+mn-lt"/>
                        </a:rPr>
                        <a:t>p</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1.5-2.3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 0.2-3.1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82030">
                <a:tc>
                  <a:txBody>
                    <a:bodyPr/>
                    <a:lstStyle/>
                    <a:p>
                      <a:r>
                        <a:rPr lang="en-US" dirty="0"/>
                        <a:t>K</a:t>
                      </a:r>
                      <a:r>
                        <a:rPr lang="en-US" baseline="30000" dirty="0"/>
                        <a:t>+</a:t>
                      </a:r>
                      <a:r>
                        <a:rPr lang="en-US" b="1" dirty="0">
                          <a:latin typeface="Symbol" pitchFamily="18" charset="2"/>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thresh-2.6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 1.40-3.90</a:t>
                      </a:r>
                    </a:p>
                    <a:p>
                      <a:pPr algn="l"/>
                      <a:r>
                        <a:rPr lang="en-US" sz="1400" b="1" dirty="0"/>
                        <a:t> 0.70-5.40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mn-lt"/>
                        </a:rPr>
                        <a:t> P</a:t>
                      </a:r>
                      <a:r>
                        <a:rPr lang="en-US" sz="1400" b="1" baseline="30000" dirty="0">
                          <a:latin typeface="+mn-lt"/>
                        </a:rPr>
                        <a:t>0</a:t>
                      </a:r>
                      <a:r>
                        <a:rPr lang="en-US" sz="1400" b="1" dirty="0">
                          <a:latin typeface="+mn-lt"/>
                        </a:rPr>
                        <a:t>, 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40585">
                <a:tc>
                  <a:txBody>
                    <a:bodyPr/>
                    <a:lstStyle/>
                    <a:p>
                      <a:r>
                        <a:rPr lang="en-US" dirty="0"/>
                        <a:t>K</a:t>
                      </a:r>
                      <a:r>
                        <a:rPr lang="en-US" baseline="30000" dirty="0"/>
                        <a:t>+</a:t>
                      </a:r>
                      <a:r>
                        <a:rPr lang="en-US" dirty="0">
                          <a:latin typeface="Symbol" pitchFamily="18" charset="2"/>
                        </a:rPr>
                        <a:t>S</a:t>
                      </a:r>
                      <a:r>
                        <a:rPr lang="en-US" baseline="30000" dirty="0">
                          <a:latin typeface="Symbol" pitchFamily="18" charset="2"/>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thresh-2.6</a:t>
                      </a:r>
                    </a:p>
                    <a:p>
                      <a:pPr algn="l"/>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dirty="0"/>
                        <a:t> </a:t>
                      </a:r>
                      <a:r>
                        <a:rPr lang="en-US" sz="1400" b="1" dirty="0"/>
                        <a:t>1.40-3.90</a:t>
                      </a:r>
                    </a:p>
                    <a:p>
                      <a:pPr algn="l"/>
                      <a:r>
                        <a:rPr lang="en-US" sz="1400" b="1" dirty="0"/>
                        <a:t> 0.70-5.4</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mn-lt"/>
                        </a:rPr>
                        <a:t> 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7857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err="1">
                          <a:latin typeface="Symbol" pitchFamily="18" charset="2"/>
                        </a:rPr>
                        <a:t>p</a:t>
                      </a:r>
                      <a:r>
                        <a:rPr lang="en-US" b="1" baseline="30000" dirty="0" err="1">
                          <a:latin typeface="+mn-lt"/>
                        </a:rPr>
                        <a:t>+</a:t>
                      </a:r>
                      <a:r>
                        <a:rPr lang="en-US" b="1" dirty="0" err="1">
                          <a:latin typeface="Symbol" pitchFamily="18" charset="2"/>
                        </a:rPr>
                        <a:t>p</a:t>
                      </a:r>
                      <a:r>
                        <a:rPr lang="en-US" b="1" baseline="30000" dirty="0">
                          <a:latin typeface="+mn-lt"/>
                        </a:rPr>
                        <a:t>-</a:t>
                      </a:r>
                      <a:r>
                        <a:rPr lang="en-US" b="0" baseline="0" dirty="0">
                          <a:latin typeface="+mn-lt"/>
                        </a:rPr>
                        <a:t>p</a:t>
                      </a:r>
                      <a:endParaRPr lang="en-US" dirty="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a:r>
                        <a:rPr lang="en-US" sz="1400" b="1" dirty="0"/>
                        <a:t>1.3-1.6</a:t>
                      </a:r>
                    </a:p>
                    <a:p>
                      <a:pPr algn="l"/>
                      <a:r>
                        <a:rPr lang="en-US" sz="1400" b="1" dirty="0"/>
                        <a:t>1.4-2.1</a:t>
                      </a:r>
                    </a:p>
                    <a:p>
                      <a:pPr algn="l"/>
                      <a:r>
                        <a:rPr lang="en-US" sz="1400" b="1" dirty="0">
                          <a:solidFill>
                            <a:schemeClr val="tx1"/>
                          </a:solidFill>
                        </a:rPr>
                        <a:t>1.4-2.0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a:r>
                        <a:rPr lang="en-US" sz="1400" b="1" dirty="0"/>
                        <a:t> 0.2-0.6</a:t>
                      </a:r>
                    </a:p>
                    <a:p>
                      <a:pPr algn="l"/>
                      <a:r>
                        <a:rPr lang="en-US" sz="1400" b="1" dirty="0"/>
                        <a:t> 0.5-1.5</a:t>
                      </a:r>
                    </a:p>
                    <a:p>
                      <a:pPr algn="l"/>
                      <a:r>
                        <a:rPr lang="en-US" sz="1400" b="1" dirty="0"/>
                        <a:t> </a:t>
                      </a:r>
                      <a:r>
                        <a:rPr lang="en-US" sz="1400" b="1" dirty="0">
                          <a:solidFill>
                            <a:schemeClr val="tx1"/>
                          </a:solidFill>
                        </a:rPr>
                        <a:t>2.0-5.0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400" b="1" baseline="0" dirty="0"/>
                        <a:t>Nine 1-fold differential cross sections</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6"/>
                  </a:ext>
                </a:extLst>
              </a:tr>
            </a:tbl>
          </a:graphicData>
        </a:graphic>
      </p:graphicFrame>
      <p:sp>
        <p:nvSpPr>
          <p:cNvPr id="14" name="TextBox 13"/>
          <p:cNvSpPr txBox="1"/>
          <p:nvPr/>
        </p:nvSpPr>
        <p:spPr>
          <a:xfrm>
            <a:off x="6924754" y="1000125"/>
            <a:ext cx="2283197" cy="2308324"/>
          </a:xfrm>
          <a:prstGeom prst="rect">
            <a:avLst/>
          </a:prstGeom>
          <a:noFill/>
        </p:spPr>
        <p:txBody>
          <a:bodyPr wrap="none" rtlCol="0">
            <a:spAutoFit/>
          </a:bodyPr>
          <a:lstStyle/>
          <a:p>
            <a:pPr>
              <a:buFont typeface="Arial" pitchFamily="34" charset="0"/>
              <a:buChar char="•"/>
            </a:pPr>
            <a:r>
              <a:rPr lang="en-US" sz="1600" dirty="0"/>
              <a:t> </a:t>
            </a:r>
            <a:r>
              <a:rPr lang="en-US" sz="1600" dirty="0" err="1"/>
              <a:t>d</a:t>
            </a:r>
            <a:r>
              <a:rPr lang="en-US" sz="1600" dirty="0" err="1">
                <a:latin typeface="Symbol" pitchFamily="18" charset="2"/>
              </a:rPr>
              <a:t>s</a:t>
            </a:r>
            <a:r>
              <a:rPr lang="en-US" sz="1600" dirty="0" err="1"/>
              <a:t>/d</a:t>
            </a:r>
            <a:r>
              <a:rPr lang="en-US" sz="1600" dirty="0" err="1">
                <a:latin typeface="Symbol" pitchFamily="18" charset="2"/>
              </a:rPr>
              <a:t>W</a:t>
            </a:r>
            <a:r>
              <a:rPr lang="en-US" sz="1600" dirty="0">
                <a:latin typeface="Symbol" pitchFamily="18" charset="2"/>
              </a:rPr>
              <a:t>-</a:t>
            </a:r>
            <a:r>
              <a:rPr lang="en-US" sz="1600" dirty="0">
                <a:latin typeface="+mn-lt"/>
              </a:rPr>
              <a:t>CM angular</a:t>
            </a:r>
          </a:p>
          <a:p>
            <a:r>
              <a:rPr lang="en-US" sz="1600" dirty="0">
                <a:latin typeface="+mn-lt"/>
              </a:rPr>
              <a:t>distributions</a:t>
            </a:r>
          </a:p>
          <a:p>
            <a:pPr>
              <a:buFont typeface="Arial" pitchFamily="34" charset="0"/>
              <a:buChar char="•"/>
            </a:pPr>
            <a:r>
              <a:rPr lang="en-US" sz="1600" dirty="0"/>
              <a:t> </a:t>
            </a:r>
            <a:r>
              <a:rPr lang="en-US" sz="1600" dirty="0" err="1"/>
              <a:t>A</a:t>
            </a:r>
            <a:r>
              <a:rPr lang="en-US" sz="1600" baseline="-25000" dirty="0" err="1"/>
              <a:t>b</a:t>
            </a:r>
            <a:r>
              <a:rPr lang="en-US" sz="1600" dirty="0" err="1"/>
              <a:t>,A</a:t>
            </a:r>
            <a:r>
              <a:rPr lang="en-US" sz="1600" baseline="-25000" dirty="0" err="1"/>
              <a:t>t</a:t>
            </a:r>
            <a:r>
              <a:rPr lang="en-US" sz="1600" dirty="0" err="1"/>
              <a:t>,A</a:t>
            </a:r>
            <a:r>
              <a:rPr lang="en-US" sz="1600" baseline="-25000" dirty="0" err="1"/>
              <a:t>bt</a:t>
            </a:r>
            <a:r>
              <a:rPr lang="en-US" sz="1600" dirty="0"/>
              <a:t>-longitudinal</a:t>
            </a:r>
          </a:p>
          <a:p>
            <a:r>
              <a:rPr lang="en-US" sz="1600" dirty="0">
                <a:latin typeface="+mn-lt"/>
              </a:rPr>
              <a:t>beam, target, and </a:t>
            </a:r>
          </a:p>
          <a:p>
            <a:r>
              <a:rPr lang="en-US" sz="1600" dirty="0">
                <a:latin typeface="+mn-lt"/>
              </a:rPr>
              <a:t>beam-target </a:t>
            </a:r>
            <a:r>
              <a:rPr lang="en-US" sz="1600" dirty="0" err="1">
                <a:latin typeface="+mn-lt"/>
              </a:rPr>
              <a:t>asym</a:t>
            </a:r>
            <a:r>
              <a:rPr lang="en-US" sz="1600" dirty="0">
                <a:latin typeface="+mn-lt"/>
              </a:rPr>
              <a:t>-</a:t>
            </a:r>
          </a:p>
          <a:p>
            <a:r>
              <a:rPr lang="en-US" sz="1600" dirty="0" err="1">
                <a:latin typeface="+mn-lt"/>
              </a:rPr>
              <a:t>metries</a:t>
            </a:r>
            <a:endParaRPr lang="en-US" sz="1600" dirty="0">
              <a:latin typeface="+mn-lt"/>
            </a:endParaRPr>
          </a:p>
          <a:p>
            <a:pPr>
              <a:buFont typeface="Arial" pitchFamily="34" charset="0"/>
              <a:buChar char="•"/>
            </a:pPr>
            <a:r>
              <a:rPr lang="en-US" sz="1600" dirty="0">
                <a:latin typeface="+mn-lt"/>
              </a:rPr>
              <a:t> P</a:t>
            </a:r>
            <a:r>
              <a:rPr lang="en-US" sz="1600" baseline="30000" dirty="0">
                <a:latin typeface="+mn-lt"/>
              </a:rPr>
              <a:t>0</a:t>
            </a:r>
            <a:r>
              <a:rPr lang="en-US" sz="1600" dirty="0">
                <a:latin typeface="+mn-lt"/>
              </a:rPr>
              <a:t>, P′ –recoil and</a:t>
            </a:r>
          </a:p>
          <a:p>
            <a:r>
              <a:rPr lang="en-US" sz="1600" dirty="0">
                <a:latin typeface="+mn-lt"/>
              </a:rPr>
              <a:t>transferred polarization</a:t>
            </a:r>
          </a:p>
          <a:p>
            <a:r>
              <a:rPr lang="en-US" sz="1600" dirty="0">
                <a:latin typeface="+mn-lt"/>
              </a:rPr>
              <a:t>of strange baryon</a:t>
            </a:r>
          </a:p>
        </p:txBody>
      </p:sp>
      <p:sp>
        <p:nvSpPr>
          <p:cNvPr id="16" name="TextBox 15"/>
          <p:cNvSpPr txBox="1"/>
          <p:nvPr/>
        </p:nvSpPr>
        <p:spPr>
          <a:xfrm>
            <a:off x="1636893" y="5812969"/>
            <a:ext cx="5889754" cy="523220"/>
          </a:xfrm>
          <a:prstGeom prst="rect">
            <a:avLst/>
          </a:prstGeom>
          <a:noFill/>
        </p:spPr>
        <p:txBody>
          <a:bodyPr wrap="none" rtlCol="0">
            <a:spAutoFit/>
          </a:bodyPr>
          <a:lstStyle/>
          <a:p>
            <a:pPr algn="ctr"/>
            <a:r>
              <a:rPr lang="en-US" sz="1400" b="1" dirty="0">
                <a:solidFill>
                  <a:srgbClr val="0000FF"/>
                </a:solidFill>
              </a:rPr>
              <a:t>The measured observables from CLAS are stored in the </a:t>
            </a:r>
          </a:p>
          <a:p>
            <a:pPr algn="ctr"/>
            <a:r>
              <a:rPr lang="en-US" sz="1400" b="1" u="sng" dirty="0">
                <a:solidFill>
                  <a:srgbClr val="0000FF"/>
                </a:solidFill>
              </a:rPr>
              <a:t>CLAS Physics Data Base http://clas.sinp.msu.ru/cgi-bin/jlab/</a:t>
            </a:r>
            <a:r>
              <a:rPr lang="en-US" sz="1400" b="1" u="sng" dirty="0" err="1">
                <a:solidFill>
                  <a:srgbClr val="0000FF"/>
                </a:solidFill>
              </a:rPr>
              <a:t>db.cgi</a:t>
            </a:r>
            <a:endParaRPr lang="en-US" sz="1400" b="1" u="sng" dirty="0">
              <a:solidFill>
                <a:srgbClr val="0000FF"/>
              </a:solidFill>
            </a:endParaRPr>
          </a:p>
        </p:txBody>
      </p:sp>
      <p:sp>
        <p:nvSpPr>
          <p:cNvPr id="8" name="TextBox 17"/>
          <p:cNvSpPr txBox="1">
            <a:spLocks noChangeArrowheads="1"/>
          </p:cNvSpPr>
          <p:nvPr/>
        </p:nvSpPr>
        <p:spPr bwMode="auto">
          <a:xfrm>
            <a:off x="6903720" y="4751992"/>
            <a:ext cx="2240280" cy="1077218"/>
          </a:xfrm>
          <a:prstGeom prst="rect">
            <a:avLst/>
          </a:prstGeom>
          <a:solidFill>
            <a:srgbClr val="FFFF00"/>
          </a:solidFill>
          <a:ln w="9525">
            <a:noFill/>
            <a:miter lim="800000"/>
            <a:headEnd/>
            <a:tailEnd/>
          </a:ln>
        </p:spPr>
        <p:txBody>
          <a:bodyPr wrap="square">
            <a:spAutoFit/>
          </a:bodyPr>
          <a:lstStyle/>
          <a:p>
            <a:pPr eaLnBrk="0" hangingPunct="0"/>
            <a:r>
              <a:rPr lang="en-US" sz="1600" b="1" dirty="0"/>
              <a:t>Almost full coverage</a:t>
            </a:r>
          </a:p>
          <a:p>
            <a:pPr eaLnBrk="0" hangingPunct="0"/>
            <a:r>
              <a:rPr lang="en-US" sz="1600" b="1" dirty="0"/>
              <a:t>of the final state hadron emission angles in CM-frame</a:t>
            </a:r>
          </a:p>
        </p:txBody>
      </p:sp>
      <p:sp>
        <p:nvSpPr>
          <p:cNvPr id="4" name="TextBox 3"/>
          <p:cNvSpPr txBox="1"/>
          <p:nvPr/>
        </p:nvSpPr>
        <p:spPr>
          <a:xfrm>
            <a:off x="7053412" y="3604203"/>
            <a:ext cx="1710726" cy="584775"/>
          </a:xfrm>
          <a:prstGeom prst="rect">
            <a:avLst/>
          </a:prstGeom>
          <a:solidFill>
            <a:schemeClr val="bg1"/>
          </a:solidFill>
          <a:ln w="19050">
            <a:solidFill>
              <a:srgbClr val="FF0000"/>
            </a:solidFill>
          </a:ln>
        </p:spPr>
        <p:txBody>
          <a:bodyPr wrap="none" rtlCol="0">
            <a:spAutoFit/>
          </a:bodyPr>
          <a:lstStyle/>
          <a:p>
            <a:pPr algn="ctr"/>
            <a:r>
              <a:rPr lang="en-US" sz="1600" b="1" dirty="0">
                <a:solidFill>
                  <a:srgbClr val="FF0000"/>
                </a:solidFill>
              </a:rPr>
              <a:t>Around 150,000</a:t>
            </a:r>
          </a:p>
          <a:p>
            <a:pPr algn="ctr"/>
            <a:r>
              <a:rPr lang="en-US" sz="1600" b="1" dirty="0">
                <a:solidFill>
                  <a:srgbClr val="FF0000"/>
                </a:solidFill>
              </a:rPr>
              <a:t>data points!</a:t>
            </a:r>
          </a:p>
        </p:txBody>
      </p:sp>
      <p:sp>
        <p:nvSpPr>
          <p:cNvPr id="2" name="Slide Number Placeholder 1"/>
          <p:cNvSpPr>
            <a:spLocks noGrp="1"/>
          </p:cNvSpPr>
          <p:nvPr>
            <p:ph type="sldNum" sz="quarter" idx="4"/>
          </p:nvPr>
        </p:nvSpPr>
        <p:spPr>
          <a:xfrm>
            <a:off x="8680450" y="6553200"/>
            <a:ext cx="457394" cy="304800"/>
          </a:xfrm>
        </p:spPr>
        <p:txBody>
          <a:bodyPr/>
          <a:lstStyle/>
          <a:p>
            <a:pPr algn="ctr">
              <a:defRPr/>
            </a:pPr>
            <a:fld id="{9A3FFD64-B555-4607-8194-F5EC2A301902}" type="slidenum">
              <a:rPr lang="fr-FR" sz="1200" smtClean="0">
                <a:solidFill>
                  <a:srgbClr val="000000"/>
                </a:solidFill>
                <a:latin typeface="+mn-lt"/>
              </a:rPr>
              <a:pPr algn="ctr">
                <a:defRPr/>
              </a:pPr>
              <a:t>5</a:t>
            </a:fld>
            <a:endParaRPr lang="fr-FR" sz="1200" dirty="0">
              <a:solidFill>
                <a:srgbClr val="000000"/>
              </a:solidFill>
              <a:latin typeface="+mn-lt"/>
            </a:endParaRPr>
          </a:p>
        </p:txBody>
      </p:sp>
      <p:sp>
        <p:nvSpPr>
          <p:cNvPr id="3" name="Line 4">
            <a:extLst>
              <a:ext uri="{FF2B5EF4-FFF2-40B4-BE49-F238E27FC236}">
                <a16:creationId xmlns:a16="http://schemas.microsoft.com/office/drawing/2014/main" id="{02B4E86A-9C69-25F9-A7D8-A485759E9B93}"/>
              </a:ext>
            </a:extLst>
          </p:cNvPr>
          <p:cNvSpPr>
            <a:spLocks noChangeShapeType="1"/>
          </p:cNvSpPr>
          <p:nvPr/>
        </p:nvSpPr>
        <p:spPr bwMode="auto">
          <a:xfrm flipV="1">
            <a:off x="0" y="671512"/>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550110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
          <p:cNvSpPr>
            <a:spLocks noGrp="1" noChangeArrowheads="1"/>
          </p:cNvSpPr>
          <p:nvPr>
            <p:ph type="title"/>
          </p:nvPr>
        </p:nvSpPr>
        <p:spPr>
          <a:xfrm>
            <a:off x="2" y="2"/>
            <a:ext cx="9047163" cy="863601"/>
          </a:xfrm>
        </p:spPr>
        <p:txBody>
          <a:bodyPr>
            <a:normAutofit/>
          </a:bodyPr>
          <a:lstStyle/>
          <a:p>
            <a:r>
              <a:rPr lang="en-US" sz="2000" dirty="0">
                <a:solidFill>
                  <a:srgbClr val="FF0000"/>
                </a:solidFill>
              </a:rPr>
              <a:t> </a:t>
            </a:r>
            <a:r>
              <a:rPr lang="en-US" sz="2000" dirty="0">
                <a:solidFill>
                  <a:srgbClr val="0000FF"/>
                </a:solidFill>
              </a:rPr>
              <a:t>Approaches for Extraction of </a:t>
            </a:r>
            <a:r>
              <a:rPr lang="en-US" sz="2000" dirty="0" err="1">
                <a:solidFill>
                  <a:srgbClr val="0000FF"/>
                </a:solidFill>
                <a:latin typeface="Symbol" panose="05050102010706020507" pitchFamily="18" charset="2"/>
              </a:rPr>
              <a:t>g</a:t>
            </a:r>
            <a:r>
              <a:rPr lang="en-US" sz="2000" baseline="-25000" dirty="0" err="1">
                <a:solidFill>
                  <a:srgbClr val="0000FF"/>
                </a:solidFill>
              </a:rPr>
              <a:t>v</a:t>
            </a:r>
            <a:r>
              <a:rPr lang="en-US" sz="2000" dirty="0" err="1">
                <a:solidFill>
                  <a:srgbClr val="0000FF"/>
                </a:solidFill>
              </a:rPr>
              <a:t>pN</a:t>
            </a:r>
            <a:r>
              <a:rPr lang="en-US" sz="2000" dirty="0">
                <a:solidFill>
                  <a:srgbClr val="0000FF"/>
                </a:solidFill>
              </a:rPr>
              <a:t>* Electrocouplings from the Meson Electroproduction Data </a:t>
            </a:r>
          </a:p>
        </p:txBody>
      </p:sp>
      <p:sp>
        <p:nvSpPr>
          <p:cNvPr id="3" name="Content Placeholder 2"/>
          <p:cNvSpPr>
            <a:spLocks noGrp="1"/>
          </p:cNvSpPr>
          <p:nvPr>
            <p:ph idx="1"/>
          </p:nvPr>
        </p:nvSpPr>
        <p:spPr>
          <a:xfrm>
            <a:off x="22224" y="871766"/>
            <a:ext cx="9144000" cy="5486400"/>
          </a:xfrm>
        </p:spPr>
        <p:txBody>
          <a:bodyPr>
            <a:normAutofit fontScale="25000" lnSpcReduction="20000"/>
          </a:bodyPr>
          <a:lstStyle/>
          <a:p>
            <a:pPr marL="0" indent="0">
              <a:buNone/>
            </a:pPr>
            <a:r>
              <a:rPr lang="en-US" sz="1400" b="1" dirty="0">
                <a:solidFill>
                  <a:srgbClr val="FF0000"/>
                </a:solidFill>
              </a:rPr>
              <a:t>       </a:t>
            </a:r>
          </a:p>
          <a:p>
            <a:pPr marL="0" indent="0">
              <a:spcBef>
                <a:spcPts val="0"/>
              </a:spcBef>
              <a:spcAft>
                <a:spcPts val="600"/>
              </a:spcAft>
              <a:buNone/>
            </a:pPr>
            <a:r>
              <a:rPr lang="en-US" sz="6400" b="1" dirty="0">
                <a:solidFill>
                  <a:srgbClr val="FF0000"/>
                </a:solidFill>
              </a:rPr>
              <a:t>    Analyses of different meson electroproduction channels independently:</a:t>
            </a:r>
          </a:p>
          <a:p>
            <a:pPr marL="800100" indent="-165100">
              <a:buFont typeface="Wingdings" pitchFamily="2" charset="2"/>
              <a:buChar char="Ø"/>
            </a:pPr>
            <a:r>
              <a:rPr lang="en-US" sz="5600" b="1" dirty="0" err="1">
                <a:latin typeface="Symbol" pitchFamily="18" charset="2"/>
              </a:rPr>
              <a:t>p</a:t>
            </a:r>
            <a:r>
              <a:rPr lang="en-US" sz="5600" b="1" baseline="30000" dirty="0" err="1"/>
              <a:t>+</a:t>
            </a:r>
            <a:r>
              <a:rPr lang="en-US" sz="5600" b="1" dirty="0" err="1"/>
              <a:t>n</a:t>
            </a:r>
            <a:r>
              <a:rPr lang="en-US" sz="5600" b="1" dirty="0"/>
              <a:t> and </a:t>
            </a:r>
            <a:r>
              <a:rPr lang="en-US" sz="5600" b="1" dirty="0">
                <a:latin typeface="Symbol" pitchFamily="18" charset="2"/>
              </a:rPr>
              <a:t>p</a:t>
            </a:r>
            <a:r>
              <a:rPr lang="en-US" sz="5600" b="1" baseline="30000" dirty="0"/>
              <a:t>0</a:t>
            </a:r>
            <a:r>
              <a:rPr lang="en-US" sz="5600" b="1" dirty="0"/>
              <a:t>p channels:</a:t>
            </a:r>
          </a:p>
          <a:p>
            <a:pPr marL="800100" indent="-165100">
              <a:buNone/>
            </a:pPr>
            <a:r>
              <a:rPr lang="en-US" sz="5600" dirty="0"/>
              <a:t>             </a:t>
            </a:r>
            <a:r>
              <a:rPr lang="en-US" sz="5600" b="1" dirty="0"/>
              <a:t>Unitary Isobar Model  (UIM) and Fixed-t Dispersion Relations (DR)</a:t>
            </a:r>
          </a:p>
          <a:p>
            <a:pPr marL="800100" indent="-165100">
              <a:spcBef>
                <a:spcPts val="300"/>
              </a:spcBef>
              <a:buNone/>
            </a:pPr>
            <a:r>
              <a:rPr lang="en-US" sz="5600" b="1" dirty="0"/>
              <a:t>                </a:t>
            </a:r>
            <a:r>
              <a:rPr lang="en-US" sz="5600" dirty="0"/>
              <a:t>I.G. Aznauryan, Phys. Rev. C67, 015209 (2003)</a:t>
            </a:r>
            <a:r>
              <a:rPr lang="en-US" sz="5600" b="1" dirty="0"/>
              <a:t> </a:t>
            </a:r>
          </a:p>
          <a:p>
            <a:pPr marL="800100" indent="-165100">
              <a:spcBef>
                <a:spcPts val="300"/>
              </a:spcBef>
              <a:buNone/>
            </a:pPr>
            <a:r>
              <a:rPr lang="en-US" sz="5600" b="1" dirty="0">
                <a:solidFill>
                  <a:srgbClr val="000000"/>
                </a:solidFill>
              </a:rPr>
              <a:t>                </a:t>
            </a:r>
            <a:r>
              <a:rPr lang="en-US" sz="5600" dirty="0">
                <a:solidFill>
                  <a:srgbClr val="000000"/>
                </a:solidFill>
              </a:rPr>
              <a:t>I.G. </a:t>
            </a:r>
            <a:r>
              <a:rPr lang="en-US" sz="5600" dirty="0" err="1">
                <a:solidFill>
                  <a:srgbClr val="000000"/>
                </a:solidFill>
              </a:rPr>
              <a:t>Aznauryan</a:t>
            </a:r>
            <a:r>
              <a:rPr lang="en-US" sz="5600" dirty="0">
                <a:solidFill>
                  <a:srgbClr val="000000"/>
                </a:solidFill>
              </a:rPr>
              <a:t> et al. (CLAS), Phys. Rev. C80, 055203 (2009) </a:t>
            </a:r>
          </a:p>
          <a:p>
            <a:pPr marL="800100" indent="-165100">
              <a:spcBef>
                <a:spcPts val="300"/>
              </a:spcBef>
              <a:buNone/>
            </a:pPr>
            <a:r>
              <a:rPr lang="en-US" sz="5600" b="1" dirty="0"/>
              <a:t>                </a:t>
            </a:r>
            <a:r>
              <a:rPr lang="en-US" sz="5600" dirty="0"/>
              <a:t>I.G. Aznauryan et al. (CLAS), Phys. Rev. C91, 045203 (2015)  </a:t>
            </a:r>
          </a:p>
          <a:p>
            <a:pPr marL="800100" indent="-165100">
              <a:buClr>
                <a:schemeClr val="tx1"/>
              </a:buClr>
              <a:buFont typeface="Wingdings" pitchFamily="2" charset="2"/>
              <a:buChar char="Ø"/>
            </a:pPr>
            <a:r>
              <a:rPr lang="en-US" sz="5600" b="1" dirty="0" err="1">
                <a:latin typeface="Symbol" pitchFamily="18" charset="2"/>
              </a:rPr>
              <a:t>h</a:t>
            </a:r>
            <a:r>
              <a:rPr lang="en-US" sz="5600" b="1" dirty="0" err="1"/>
              <a:t>p</a:t>
            </a:r>
            <a:r>
              <a:rPr lang="en-US" sz="5600" b="1" dirty="0"/>
              <a:t> channel:</a:t>
            </a:r>
          </a:p>
          <a:p>
            <a:pPr marL="800100" indent="-165100">
              <a:buClr>
                <a:schemeClr val="tx1"/>
              </a:buClr>
              <a:buNone/>
            </a:pPr>
            <a:r>
              <a:rPr lang="en-US" sz="5600" dirty="0"/>
              <a:t>            </a:t>
            </a:r>
            <a:r>
              <a:rPr lang="en-US" sz="5600" b="1" dirty="0"/>
              <a:t>Extension of UIM and DR</a:t>
            </a:r>
          </a:p>
          <a:p>
            <a:pPr marL="800100" indent="-165100">
              <a:buClr>
                <a:schemeClr val="tx1"/>
              </a:buClr>
              <a:buNone/>
            </a:pPr>
            <a:r>
              <a:rPr lang="en-US" sz="5600" dirty="0"/>
              <a:t>                  I.G. </a:t>
            </a:r>
            <a:r>
              <a:rPr lang="en-US" sz="5600" dirty="0" err="1"/>
              <a:t>Aznauryan</a:t>
            </a:r>
            <a:r>
              <a:rPr lang="en-US" sz="5600" dirty="0"/>
              <a:t>, Phys. Rev. C68, 065204 (2003)</a:t>
            </a:r>
          </a:p>
          <a:p>
            <a:pPr marL="800100" indent="-165100">
              <a:buClr>
                <a:schemeClr val="tx1"/>
              </a:buClr>
              <a:buNone/>
            </a:pPr>
            <a:r>
              <a:rPr lang="en-US" sz="5600" dirty="0"/>
              <a:t>             </a:t>
            </a:r>
            <a:r>
              <a:rPr lang="en-US" sz="5600" b="1" dirty="0"/>
              <a:t>Data fit at W&lt;1.6 GeV, assuming N(1535)1/2</a:t>
            </a:r>
            <a:r>
              <a:rPr lang="en-US" sz="5600" b="1" baseline="30000" dirty="0"/>
              <a:t>-</a:t>
            </a:r>
            <a:r>
              <a:rPr lang="en-US" sz="5600" b="1" dirty="0"/>
              <a:t> dominance</a:t>
            </a:r>
          </a:p>
          <a:p>
            <a:pPr marL="800100" indent="-165100">
              <a:buClr>
                <a:schemeClr val="tx1"/>
              </a:buClr>
              <a:buNone/>
            </a:pPr>
            <a:r>
              <a:rPr lang="en-US" sz="5600" dirty="0"/>
              <a:t>                 H. </a:t>
            </a:r>
            <a:r>
              <a:rPr lang="en-US" sz="5600" dirty="0" err="1"/>
              <a:t>Denizli</a:t>
            </a:r>
            <a:r>
              <a:rPr lang="en-US" sz="5600" dirty="0"/>
              <a:t> et al. (CLAS), Phys. Rev. C76, 015204 (2007)</a:t>
            </a:r>
          </a:p>
          <a:p>
            <a:pPr marL="800100" indent="-165100">
              <a:buClr>
                <a:schemeClr val="tx1"/>
              </a:buClr>
              <a:buFont typeface="Wingdings" pitchFamily="2" charset="2"/>
              <a:buChar char="Ø"/>
            </a:pPr>
            <a:r>
              <a:rPr lang="en-US" sz="5600" b="1" dirty="0" err="1">
                <a:solidFill>
                  <a:srgbClr val="6666FF"/>
                </a:solidFill>
                <a:latin typeface="Symbol" pitchFamily="18" charset="2"/>
              </a:rPr>
              <a:t>p</a:t>
            </a:r>
            <a:r>
              <a:rPr lang="en-US" sz="5600" b="1" baseline="30000" dirty="0" err="1">
                <a:solidFill>
                  <a:srgbClr val="6666FF"/>
                </a:solidFill>
              </a:rPr>
              <a:t>+</a:t>
            </a:r>
            <a:r>
              <a:rPr lang="en-US" sz="5600" b="1" dirty="0" err="1">
                <a:solidFill>
                  <a:srgbClr val="6666FF"/>
                </a:solidFill>
                <a:latin typeface="Symbol" pitchFamily="18" charset="2"/>
              </a:rPr>
              <a:t>p</a:t>
            </a:r>
            <a:r>
              <a:rPr lang="en-US" sz="5600" b="1" baseline="30000" dirty="0" err="1">
                <a:solidFill>
                  <a:srgbClr val="6666FF"/>
                </a:solidFill>
              </a:rPr>
              <a:t>-</a:t>
            </a:r>
            <a:r>
              <a:rPr lang="en-US" sz="5600" b="1" dirty="0" err="1">
                <a:solidFill>
                  <a:srgbClr val="6666FF"/>
                </a:solidFill>
              </a:rPr>
              <a:t>p</a:t>
            </a:r>
            <a:r>
              <a:rPr lang="en-US" sz="5600" b="1" dirty="0">
                <a:solidFill>
                  <a:srgbClr val="6666FF"/>
                </a:solidFill>
              </a:rPr>
              <a:t> channel:</a:t>
            </a:r>
          </a:p>
          <a:p>
            <a:pPr marL="800100" indent="-165100">
              <a:buClr>
                <a:schemeClr val="tx1"/>
              </a:buClr>
              <a:buNone/>
            </a:pPr>
            <a:r>
              <a:rPr lang="en-US" sz="5600" dirty="0">
                <a:solidFill>
                  <a:srgbClr val="6666FF"/>
                </a:solidFill>
              </a:rPr>
              <a:t>            </a:t>
            </a:r>
            <a:r>
              <a:rPr lang="en-US" sz="5600" b="1" dirty="0">
                <a:solidFill>
                  <a:srgbClr val="6666FF"/>
                </a:solidFill>
              </a:rPr>
              <a:t>Data driven </a:t>
            </a:r>
            <a:r>
              <a:rPr lang="en-US" sz="5600" b="1" dirty="0" err="1">
                <a:solidFill>
                  <a:srgbClr val="6666FF"/>
                </a:solidFill>
              </a:rPr>
              <a:t>JLab</a:t>
            </a:r>
            <a:r>
              <a:rPr lang="en-US" sz="5600" b="1" dirty="0">
                <a:solidFill>
                  <a:srgbClr val="6666FF"/>
                </a:solidFill>
              </a:rPr>
              <a:t>-MSU meson-baryon model (JM)</a:t>
            </a:r>
          </a:p>
          <a:p>
            <a:pPr marL="800100" indent="-165100">
              <a:buClr>
                <a:schemeClr val="tx1"/>
              </a:buClr>
              <a:buNone/>
            </a:pPr>
            <a:r>
              <a:rPr lang="en-US" sz="5600" dirty="0">
                <a:solidFill>
                  <a:srgbClr val="6666FF"/>
                </a:solidFill>
              </a:rPr>
              <a:t>                  V.I. </a:t>
            </a:r>
            <a:r>
              <a:rPr lang="en-US" sz="5600" dirty="0" err="1">
                <a:solidFill>
                  <a:srgbClr val="6666FF"/>
                </a:solidFill>
              </a:rPr>
              <a:t>Mokeev</a:t>
            </a:r>
            <a:r>
              <a:rPr lang="en-US" sz="5600" dirty="0">
                <a:solidFill>
                  <a:srgbClr val="6666FF"/>
                </a:solidFill>
              </a:rPr>
              <a:t>, V.D. </a:t>
            </a:r>
            <a:r>
              <a:rPr lang="en-US" sz="5600" dirty="0" err="1">
                <a:solidFill>
                  <a:srgbClr val="6666FF"/>
                </a:solidFill>
              </a:rPr>
              <a:t>Burkert</a:t>
            </a:r>
            <a:r>
              <a:rPr lang="en-US" sz="5600" dirty="0">
                <a:solidFill>
                  <a:srgbClr val="6666FF"/>
                </a:solidFill>
              </a:rPr>
              <a:t> et al., Phys. Rev. C80, 045212 (2009)</a:t>
            </a:r>
          </a:p>
          <a:p>
            <a:pPr marL="800100" indent="-165100">
              <a:buClr>
                <a:schemeClr val="tx1"/>
              </a:buClr>
              <a:buNone/>
            </a:pPr>
            <a:r>
              <a:rPr lang="en-US" sz="5600" dirty="0">
                <a:solidFill>
                  <a:srgbClr val="6666FF"/>
                </a:solidFill>
              </a:rPr>
              <a:t>                  V.I. </a:t>
            </a:r>
            <a:r>
              <a:rPr lang="en-US" sz="5600" dirty="0" err="1">
                <a:solidFill>
                  <a:srgbClr val="6666FF"/>
                </a:solidFill>
              </a:rPr>
              <a:t>Mokeev</a:t>
            </a:r>
            <a:r>
              <a:rPr lang="en-US" sz="5600" dirty="0">
                <a:solidFill>
                  <a:srgbClr val="6666FF"/>
                </a:solidFill>
              </a:rPr>
              <a:t> et al. (CLAS), Phys. Rev. C86, 035203 (2012)</a:t>
            </a:r>
          </a:p>
          <a:p>
            <a:pPr marL="800100" indent="-165100">
              <a:buClr>
                <a:schemeClr val="tx1"/>
              </a:buClr>
              <a:buNone/>
            </a:pPr>
            <a:r>
              <a:rPr lang="en-US" sz="5600" dirty="0">
                <a:solidFill>
                  <a:srgbClr val="6666FF"/>
                </a:solidFill>
              </a:rPr>
              <a:t>                  V.I. </a:t>
            </a:r>
            <a:r>
              <a:rPr lang="en-US" sz="5600" dirty="0" err="1">
                <a:solidFill>
                  <a:srgbClr val="6666FF"/>
                </a:solidFill>
              </a:rPr>
              <a:t>Mokeev</a:t>
            </a:r>
            <a:r>
              <a:rPr lang="en-US" sz="5600" dirty="0">
                <a:solidFill>
                  <a:srgbClr val="6666FF"/>
                </a:solidFill>
              </a:rPr>
              <a:t>, V.D. </a:t>
            </a:r>
            <a:r>
              <a:rPr lang="en-US" sz="5600" dirty="0" err="1">
                <a:solidFill>
                  <a:srgbClr val="6666FF"/>
                </a:solidFill>
              </a:rPr>
              <a:t>Burkert</a:t>
            </a:r>
            <a:r>
              <a:rPr lang="en-US" sz="5600" dirty="0">
                <a:solidFill>
                  <a:srgbClr val="6666FF"/>
                </a:solidFill>
              </a:rPr>
              <a:t> et al., Phys. Rev. C93, 054016 (2016)</a:t>
            </a:r>
          </a:p>
          <a:p>
            <a:pPr marL="800100" indent="-165100">
              <a:buClr>
                <a:schemeClr val="tx1"/>
              </a:buClr>
              <a:buNone/>
            </a:pPr>
            <a:r>
              <a:rPr lang="en-US" sz="5600" dirty="0">
                <a:solidFill>
                  <a:srgbClr val="6666FF"/>
                </a:solidFill>
              </a:rPr>
              <a:t>                  V.I. Mokeev et al., Phys. Rev. C108, 025204 (2023)=</a:t>
            </a:r>
            <a:r>
              <a:rPr lang="en-US" sz="5600" b="1" dirty="0">
                <a:solidFill>
                  <a:srgbClr val="6666FF"/>
                </a:solidFill>
              </a:rPr>
              <a:t>JM23</a:t>
            </a:r>
          </a:p>
          <a:p>
            <a:pPr>
              <a:spcBef>
                <a:spcPts val="600"/>
              </a:spcBef>
              <a:spcAft>
                <a:spcPts val="600"/>
              </a:spcAft>
              <a:buClr>
                <a:schemeClr val="tx1"/>
              </a:buClr>
              <a:buNone/>
            </a:pPr>
            <a:r>
              <a:rPr lang="en-US" sz="5600" dirty="0"/>
              <a:t>    </a:t>
            </a:r>
            <a:r>
              <a:rPr lang="en-US" sz="4900" b="1" dirty="0">
                <a:solidFill>
                  <a:srgbClr val="FF0000"/>
                </a:solidFill>
              </a:rPr>
              <a:t> </a:t>
            </a:r>
            <a:r>
              <a:rPr lang="en-US" sz="6400" b="1" dirty="0">
                <a:solidFill>
                  <a:srgbClr val="FF0000"/>
                </a:solidFill>
              </a:rPr>
              <a:t>Global coupled-channel analysis of </a:t>
            </a:r>
            <a:r>
              <a:rPr lang="en-US" sz="6400" b="1" dirty="0" err="1">
                <a:solidFill>
                  <a:srgbClr val="FF0000"/>
                </a:solidFill>
                <a:latin typeface="Symbol" pitchFamily="18" charset="2"/>
              </a:rPr>
              <a:t>g</a:t>
            </a:r>
            <a:r>
              <a:rPr lang="en-US" sz="6400" b="1" baseline="-25000" dirty="0" err="1">
                <a:solidFill>
                  <a:srgbClr val="FF0000"/>
                </a:solidFill>
              </a:rPr>
              <a:t>r,v</a:t>
            </a:r>
            <a:r>
              <a:rPr lang="en-US" sz="6400" b="1" dirty="0" err="1">
                <a:solidFill>
                  <a:srgbClr val="FF0000"/>
                </a:solidFill>
              </a:rPr>
              <a:t>N</a:t>
            </a:r>
            <a:r>
              <a:rPr lang="en-US" sz="6400" b="1" dirty="0">
                <a:solidFill>
                  <a:srgbClr val="FF0000"/>
                </a:solidFill>
              </a:rPr>
              <a:t> ,</a:t>
            </a:r>
            <a:r>
              <a:rPr lang="en-US" sz="6400" b="1" dirty="0">
                <a:solidFill>
                  <a:srgbClr val="FF0000"/>
                </a:solidFill>
                <a:latin typeface="Symbol" pitchFamily="18" charset="2"/>
              </a:rPr>
              <a:t> </a:t>
            </a:r>
            <a:r>
              <a:rPr lang="en-US" sz="6400" b="1" dirty="0" err="1">
                <a:solidFill>
                  <a:srgbClr val="FF0000"/>
                </a:solidFill>
                <a:latin typeface="Symbol" pitchFamily="18" charset="2"/>
              </a:rPr>
              <a:t>p</a:t>
            </a:r>
            <a:r>
              <a:rPr lang="en-US" sz="6400" b="1" dirty="0" err="1">
                <a:solidFill>
                  <a:srgbClr val="FF0000"/>
                </a:solidFill>
              </a:rPr>
              <a:t>N</a:t>
            </a:r>
            <a:r>
              <a:rPr lang="en-US" sz="6400" b="1" dirty="0">
                <a:solidFill>
                  <a:srgbClr val="FF0000"/>
                </a:solidFill>
              </a:rPr>
              <a:t>, </a:t>
            </a:r>
            <a:r>
              <a:rPr lang="en-US" sz="6400" b="1" dirty="0" err="1">
                <a:solidFill>
                  <a:srgbClr val="FF0000"/>
                </a:solidFill>
                <a:latin typeface="Symbol" pitchFamily="18" charset="2"/>
              </a:rPr>
              <a:t>h</a:t>
            </a:r>
            <a:r>
              <a:rPr lang="en-US" sz="6400" b="1" dirty="0" err="1">
                <a:solidFill>
                  <a:srgbClr val="FF0000"/>
                </a:solidFill>
              </a:rPr>
              <a:t>N</a:t>
            </a:r>
            <a:r>
              <a:rPr lang="en-US" sz="6400" b="1" dirty="0">
                <a:solidFill>
                  <a:srgbClr val="FF0000"/>
                </a:solidFill>
              </a:rPr>
              <a:t>, </a:t>
            </a:r>
            <a:r>
              <a:rPr lang="en-US" sz="6400" b="1" dirty="0" err="1">
                <a:solidFill>
                  <a:srgbClr val="FF0000"/>
                </a:solidFill>
                <a:latin typeface="Symbol" pitchFamily="18" charset="2"/>
              </a:rPr>
              <a:t>pp</a:t>
            </a:r>
            <a:r>
              <a:rPr lang="en-US" sz="6400" b="1" dirty="0" err="1">
                <a:solidFill>
                  <a:srgbClr val="FF0000"/>
                </a:solidFill>
              </a:rPr>
              <a:t>N</a:t>
            </a:r>
            <a:r>
              <a:rPr lang="en-US" sz="6400" b="1" dirty="0">
                <a:solidFill>
                  <a:srgbClr val="FF0000"/>
                </a:solidFill>
              </a:rPr>
              <a:t>, K</a:t>
            </a:r>
            <a:r>
              <a:rPr lang="en-US" sz="6400" b="1" dirty="0">
                <a:solidFill>
                  <a:srgbClr val="FF0000"/>
                </a:solidFill>
                <a:latin typeface="Symbol" pitchFamily="18" charset="2"/>
              </a:rPr>
              <a:t>L</a:t>
            </a:r>
            <a:r>
              <a:rPr lang="en-US" sz="6400" b="1" dirty="0">
                <a:solidFill>
                  <a:srgbClr val="FF0000"/>
                </a:solidFill>
              </a:rPr>
              <a:t>, K</a:t>
            </a:r>
            <a:r>
              <a:rPr lang="en-US" sz="6400" b="1" dirty="0">
                <a:solidFill>
                  <a:srgbClr val="FF0000"/>
                </a:solidFill>
                <a:latin typeface="Symbol" pitchFamily="18" charset="2"/>
              </a:rPr>
              <a:t>S</a:t>
            </a:r>
            <a:r>
              <a:rPr lang="en-US" sz="6400" b="1" dirty="0">
                <a:solidFill>
                  <a:srgbClr val="FF0000"/>
                </a:solidFill>
              </a:rPr>
              <a:t> exclusive channels:</a:t>
            </a:r>
            <a:endParaRPr lang="en-US" sz="3200" dirty="0"/>
          </a:p>
          <a:p>
            <a:pPr>
              <a:buClr>
                <a:srgbClr val="FF0000"/>
              </a:buClr>
              <a:buNone/>
            </a:pPr>
            <a:r>
              <a:rPr lang="en-US" sz="5600" dirty="0"/>
              <a:t>                                 H. </a:t>
            </a:r>
            <a:r>
              <a:rPr lang="en-US" sz="5600" dirty="0" err="1"/>
              <a:t>Kamano</a:t>
            </a:r>
            <a:r>
              <a:rPr lang="en-US" sz="5600" dirty="0"/>
              <a:t>, Few Body Syst. 59, 24 (2018)   Argonne-Osaka</a:t>
            </a:r>
          </a:p>
          <a:p>
            <a:pPr>
              <a:buClr>
                <a:srgbClr val="FF0000"/>
              </a:buClr>
              <a:buNone/>
            </a:pPr>
            <a:r>
              <a:rPr lang="en-US" sz="5600" dirty="0"/>
              <a:t>                                 H. </a:t>
            </a:r>
            <a:r>
              <a:rPr lang="en-US" sz="5600" dirty="0" err="1"/>
              <a:t>Kamano</a:t>
            </a:r>
            <a:r>
              <a:rPr lang="en-US" sz="5600" dirty="0"/>
              <a:t>, JPS Conf. Proc. 13, 010012 (2017) Argonne-Osaka</a:t>
            </a:r>
          </a:p>
          <a:p>
            <a:pPr>
              <a:buClr>
                <a:srgbClr val="FF0000"/>
              </a:buClr>
              <a:buNone/>
            </a:pPr>
            <a:r>
              <a:rPr lang="en-US" sz="5600" dirty="0">
                <a:solidFill>
                  <a:srgbClr val="0000FF"/>
                </a:solidFill>
              </a:rPr>
              <a:t>          </a:t>
            </a:r>
            <a:r>
              <a:rPr lang="en-US" sz="5600" b="1" u="sng" dirty="0"/>
              <a:t>See T. Sato talk on Monday, September 7 at 10:30 am</a:t>
            </a:r>
            <a:r>
              <a:rPr lang="en-US" sz="5600" b="1" u="sng" dirty="0">
                <a:solidFill>
                  <a:srgbClr val="0000FF"/>
                </a:solidFill>
              </a:rPr>
              <a:t> </a:t>
            </a:r>
          </a:p>
          <a:p>
            <a:pPr>
              <a:buClr>
                <a:srgbClr val="FF0000"/>
              </a:buClr>
              <a:buNone/>
            </a:pPr>
            <a:r>
              <a:rPr lang="en-US" sz="5600" dirty="0">
                <a:solidFill>
                  <a:srgbClr val="0000FF"/>
                </a:solidFill>
              </a:rPr>
              <a:t>                                 M. Mai et al., Phys. Rev. C106, 015201 (2022)=</a:t>
            </a:r>
            <a:r>
              <a:rPr lang="en-US" sz="5600" b="1" dirty="0">
                <a:solidFill>
                  <a:srgbClr val="0000FF"/>
                </a:solidFill>
              </a:rPr>
              <a:t>Julich-Bonn-Washington</a:t>
            </a:r>
            <a:r>
              <a:rPr lang="en-US" sz="5600" dirty="0">
                <a:solidFill>
                  <a:srgbClr val="0000FF"/>
                </a:solidFill>
              </a:rPr>
              <a:t> </a:t>
            </a:r>
          </a:p>
          <a:p>
            <a:pPr>
              <a:buClr>
                <a:srgbClr val="FF0000"/>
              </a:buClr>
              <a:buNone/>
            </a:pPr>
            <a:r>
              <a:rPr lang="en-US" sz="5600" dirty="0">
                <a:solidFill>
                  <a:srgbClr val="0000FF"/>
                </a:solidFill>
              </a:rPr>
              <a:t>                                 Yu-Fei Wang et al, Phys. Rev. Lett. 133, 101901 (2024)=</a:t>
            </a:r>
            <a:r>
              <a:rPr lang="en-US" sz="5600" b="1" dirty="0">
                <a:solidFill>
                  <a:srgbClr val="0000FF"/>
                </a:solidFill>
              </a:rPr>
              <a:t>Julich-Bonn-Washington. </a:t>
            </a:r>
          </a:p>
          <a:p>
            <a:pPr>
              <a:buClr>
                <a:srgbClr val="FF0000"/>
              </a:buClr>
              <a:buNone/>
            </a:pPr>
            <a:r>
              <a:rPr lang="en-US" sz="5600" b="1" u="sng" dirty="0">
                <a:solidFill>
                  <a:srgbClr val="0000FF"/>
                </a:solidFill>
              </a:rPr>
              <a:t>See M. Mai talk on Tuesday, September 8 at 10:30 am, M. Doering talk on Tuesday, September 8 at 6:00 pm</a:t>
            </a:r>
            <a:endParaRPr lang="en-US" sz="1800" dirty="0"/>
          </a:p>
          <a:p>
            <a:pPr>
              <a:buClr>
                <a:schemeClr val="tx1"/>
              </a:buClr>
              <a:buNone/>
            </a:pPr>
            <a:r>
              <a:rPr lang="en-US" sz="1800" dirty="0"/>
              <a:t>               </a:t>
            </a:r>
          </a:p>
        </p:txBody>
      </p:sp>
      <p:sp>
        <p:nvSpPr>
          <p:cNvPr id="4" name="Line 15"/>
          <p:cNvSpPr>
            <a:spLocks noChangeShapeType="1"/>
          </p:cNvSpPr>
          <p:nvPr/>
        </p:nvSpPr>
        <p:spPr bwMode="auto">
          <a:xfrm flipV="1">
            <a:off x="0" y="774620"/>
            <a:ext cx="9144000" cy="1587"/>
          </a:xfrm>
          <a:prstGeom prst="line">
            <a:avLst/>
          </a:prstGeom>
          <a:noFill/>
          <a:ln w="38100">
            <a:solidFill>
              <a:srgbClr val="0000FF"/>
            </a:solidFill>
            <a:round/>
            <a:headEnd/>
            <a:tailEnd/>
          </a:ln>
        </p:spPr>
        <p:txBody>
          <a:bodyPr/>
          <a:lstStyle/>
          <a:p>
            <a:endParaRPr lang="en-US"/>
          </a:p>
        </p:txBody>
      </p:sp>
      <p:sp>
        <p:nvSpPr>
          <p:cNvPr id="6" name="Slide Number Placeholder 4">
            <a:extLst>
              <a:ext uri="{FF2B5EF4-FFF2-40B4-BE49-F238E27FC236}">
                <a16:creationId xmlns:a16="http://schemas.microsoft.com/office/drawing/2014/main" id="{4C1C0B44-7EEB-1E48-85A3-DAE2299C36B2}"/>
              </a:ext>
            </a:extLst>
          </p:cNvPr>
          <p:cNvSpPr>
            <a:spLocks noGrp="1"/>
          </p:cNvSpPr>
          <p:nvPr>
            <p:ph type="sldNum" sz="quarter" idx="4"/>
          </p:nvPr>
        </p:nvSpPr>
        <p:spPr>
          <a:xfrm>
            <a:off x="8712200" y="6553200"/>
            <a:ext cx="418754" cy="304800"/>
          </a:xfrm>
        </p:spPr>
        <p:txBody>
          <a:bodyPr/>
          <a:lstStyle/>
          <a:p>
            <a:pPr algn="ctr">
              <a:defRPr/>
            </a:pPr>
            <a:r>
              <a:rPr lang="fr-FR" sz="1200" dirty="0">
                <a:solidFill>
                  <a:srgbClr val="000000"/>
                </a:solidFill>
                <a:latin typeface="Arial" panose="020B0604020202020204" pitchFamily="34" charset="0"/>
                <a:cs typeface="Arial" panose="020B0604020202020204" pitchFamily="34" charset="0"/>
              </a:rPr>
              <a:t>6</a:t>
            </a:r>
          </a:p>
        </p:txBody>
      </p:sp>
      <p:sp>
        <p:nvSpPr>
          <p:cNvPr id="2" name="TextBox 1">
            <a:extLst>
              <a:ext uri="{FF2B5EF4-FFF2-40B4-BE49-F238E27FC236}">
                <a16:creationId xmlns:a16="http://schemas.microsoft.com/office/drawing/2014/main" id="{B65DCFB4-568C-1E33-D6C9-914E5F660D41}"/>
              </a:ext>
            </a:extLst>
          </p:cNvPr>
          <p:cNvSpPr txBox="1"/>
          <p:nvPr/>
        </p:nvSpPr>
        <p:spPr>
          <a:xfrm>
            <a:off x="6683022" y="2020711"/>
            <a:ext cx="787395" cy="369332"/>
          </a:xfrm>
          <a:prstGeom prst="rect">
            <a:avLst/>
          </a:prstGeom>
          <a:noFill/>
          <a:ln w="19050">
            <a:solidFill>
              <a:schemeClr val="tx1"/>
            </a:solidFill>
          </a:ln>
        </p:spPr>
        <p:txBody>
          <a:bodyPr wrap="none" rtlCol="0">
            <a:spAutoFit/>
          </a:bodyPr>
          <a:lstStyle/>
          <a:p>
            <a:r>
              <a:rPr lang="en-US" sz="1800" dirty="0"/>
              <a:t>JANR</a:t>
            </a:r>
          </a:p>
        </p:txBody>
      </p:sp>
      <p:sp>
        <p:nvSpPr>
          <p:cNvPr id="7" name="TextBox 6">
            <a:extLst>
              <a:ext uri="{FF2B5EF4-FFF2-40B4-BE49-F238E27FC236}">
                <a16:creationId xmlns:a16="http://schemas.microsoft.com/office/drawing/2014/main" id="{D962FA7B-3F22-ACD6-856A-8B6E44A3C5D4}"/>
              </a:ext>
            </a:extLst>
          </p:cNvPr>
          <p:cNvSpPr txBox="1"/>
          <p:nvPr/>
        </p:nvSpPr>
        <p:spPr>
          <a:xfrm>
            <a:off x="6977974" y="3912862"/>
            <a:ext cx="492443" cy="369332"/>
          </a:xfrm>
          <a:prstGeom prst="rect">
            <a:avLst/>
          </a:prstGeom>
          <a:noFill/>
          <a:ln w="19050">
            <a:solidFill>
              <a:srgbClr val="6666FF"/>
            </a:solidFill>
          </a:ln>
        </p:spPr>
        <p:txBody>
          <a:bodyPr wrap="none" rtlCol="0">
            <a:spAutoFit/>
          </a:bodyPr>
          <a:lstStyle/>
          <a:p>
            <a:r>
              <a:rPr lang="en-US" sz="1800" dirty="0">
                <a:solidFill>
                  <a:srgbClr val="6666FF"/>
                </a:solidFill>
              </a:rPr>
              <a:t>JM</a:t>
            </a:r>
          </a:p>
        </p:txBody>
      </p:sp>
    </p:spTree>
    <p:extLst>
      <p:ext uri="{BB962C8B-B14F-4D97-AF65-F5344CB8AC3E}">
        <p14:creationId xmlns:p14="http://schemas.microsoft.com/office/powerpoint/2010/main" val="5178465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576EDCC-6E6B-814A-9E9B-BEB56D7B2588}"/>
              </a:ext>
            </a:extLst>
          </p:cNvPr>
          <p:cNvSpPr>
            <a:spLocks noGrp="1"/>
          </p:cNvSpPr>
          <p:nvPr>
            <p:ph type="sldNum" sz="quarter" idx="4"/>
          </p:nvPr>
        </p:nvSpPr>
        <p:spPr>
          <a:xfrm>
            <a:off x="8655656" y="6553200"/>
            <a:ext cx="486064" cy="304800"/>
          </a:xfrm>
        </p:spPr>
        <p:txBody>
          <a:bodyPr/>
          <a:lstStyle/>
          <a:p>
            <a:pPr algn="ctr">
              <a:defRPr/>
            </a:pPr>
            <a:r>
              <a:rPr lang="fr-FR" sz="1200" dirty="0">
                <a:solidFill>
                  <a:srgbClr val="000000"/>
                </a:solidFill>
                <a:latin typeface="+mn-lt"/>
              </a:rPr>
              <a:t>7</a:t>
            </a:r>
          </a:p>
        </p:txBody>
      </p:sp>
      <p:sp>
        <p:nvSpPr>
          <p:cNvPr id="6" name="Title 1">
            <a:extLst>
              <a:ext uri="{FF2B5EF4-FFF2-40B4-BE49-F238E27FC236}">
                <a16:creationId xmlns:a16="http://schemas.microsoft.com/office/drawing/2014/main" id="{8A351C16-60F5-0A40-BE66-A22A564673E4}"/>
              </a:ext>
            </a:extLst>
          </p:cNvPr>
          <p:cNvSpPr txBox="1">
            <a:spLocks/>
          </p:cNvSpPr>
          <p:nvPr/>
        </p:nvSpPr>
        <p:spPr bwMode="auto">
          <a:xfrm>
            <a:off x="4739" y="2695"/>
            <a:ext cx="9144000" cy="762290"/>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a:lstStyle>
          <a:p>
            <a:r>
              <a:rPr lang="en-US" sz="2000" kern="0" dirty="0">
                <a:solidFill>
                  <a:srgbClr val="0000FF"/>
                </a:solidFill>
                <a:latin typeface="+mn-lt"/>
              </a:rPr>
              <a:t>Nucleon Resonance Electrocouplings from Data on Exclusive Meson Electroproduction of 6 GeV Era with CLAS  </a:t>
            </a:r>
            <a:endParaRPr lang="en-US" sz="2000" kern="0" dirty="0">
              <a:latin typeface="+mn-lt"/>
            </a:endParaRPr>
          </a:p>
        </p:txBody>
      </p:sp>
      <p:graphicFrame>
        <p:nvGraphicFramePr>
          <p:cNvPr id="7" name="Table 6">
            <a:extLst>
              <a:ext uri="{FF2B5EF4-FFF2-40B4-BE49-F238E27FC236}">
                <a16:creationId xmlns:a16="http://schemas.microsoft.com/office/drawing/2014/main" id="{A2D669A0-413E-F841-BAE6-ACEE56A5C562}"/>
              </a:ext>
            </a:extLst>
          </p:cNvPr>
          <p:cNvGraphicFramePr>
            <a:graphicFrameLocks noGrp="1"/>
          </p:cNvGraphicFramePr>
          <p:nvPr>
            <p:extLst>
              <p:ext uri="{D42A27DB-BD31-4B8C-83A1-F6EECF244321}">
                <p14:modId xmlns:p14="http://schemas.microsoft.com/office/powerpoint/2010/main" val="1778602460"/>
              </p:ext>
            </p:extLst>
          </p:nvPr>
        </p:nvGraphicFramePr>
        <p:xfrm>
          <a:off x="570714" y="894270"/>
          <a:ext cx="8002572" cy="3427056"/>
        </p:xfrm>
        <a:graphic>
          <a:graphicData uri="http://schemas.openxmlformats.org/drawingml/2006/table">
            <a:tbl>
              <a:tblPr firstRow="1" bandRow="1">
                <a:tableStyleId>{5940675A-B579-460E-94D1-54222C63F5DA}</a:tableStyleId>
              </a:tblPr>
              <a:tblGrid>
                <a:gridCol w="2282734">
                  <a:extLst>
                    <a:ext uri="{9D8B030D-6E8A-4147-A177-3AD203B41FA5}">
                      <a16:colId xmlns:a16="http://schemas.microsoft.com/office/drawing/2014/main" val="20000"/>
                    </a:ext>
                  </a:extLst>
                </a:gridCol>
                <a:gridCol w="3458307">
                  <a:extLst>
                    <a:ext uri="{9D8B030D-6E8A-4147-A177-3AD203B41FA5}">
                      <a16:colId xmlns:a16="http://schemas.microsoft.com/office/drawing/2014/main" val="20001"/>
                    </a:ext>
                  </a:extLst>
                </a:gridCol>
                <a:gridCol w="2261531">
                  <a:extLst>
                    <a:ext uri="{9D8B030D-6E8A-4147-A177-3AD203B41FA5}">
                      <a16:colId xmlns:a16="http://schemas.microsoft.com/office/drawing/2014/main" val="20002"/>
                    </a:ext>
                  </a:extLst>
                </a:gridCol>
              </a:tblGrid>
              <a:tr h="923652">
                <a:tc>
                  <a:txBody>
                    <a:bodyPr/>
                    <a:lstStyle/>
                    <a:p>
                      <a:pPr algn="ctr"/>
                      <a:r>
                        <a:rPr lang="en-US" sz="1600" b="1" dirty="0"/>
                        <a:t>Exclusive meson</a:t>
                      </a:r>
                    </a:p>
                    <a:p>
                      <a:pPr algn="ctr"/>
                      <a:r>
                        <a:rPr lang="en-US" sz="1600" b="1" dirty="0" err="1"/>
                        <a:t>electroproduction</a:t>
                      </a:r>
                      <a:endParaRPr lang="en-US" sz="1600" b="1" dirty="0"/>
                    </a:p>
                    <a:p>
                      <a:pPr algn="ctr"/>
                      <a:r>
                        <a:rPr lang="en-US" sz="1600" b="1" dirty="0"/>
                        <a:t>channels</a:t>
                      </a:r>
                    </a:p>
                  </a:txBody>
                  <a:tcPr anchor="ctr"/>
                </a:tc>
                <a:tc>
                  <a:txBody>
                    <a:bodyPr/>
                    <a:lstStyle/>
                    <a:p>
                      <a:pPr algn="ctr"/>
                      <a:r>
                        <a:rPr lang="en-US" b="1" dirty="0"/>
                        <a:t>Excited proton</a:t>
                      </a:r>
                    </a:p>
                    <a:p>
                      <a:pPr algn="ctr"/>
                      <a:r>
                        <a:rPr lang="en-US" b="1" dirty="0"/>
                        <a:t>states</a:t>
                      </a:r>
                    </a:p>
                  </a:txBody>
                  <a:tcPr anchor="ctr"/>
                </a:tc>
                <a:tc>
                  <a:txBody>
                    <a:bodyPr/>
                    <a:lstStyle/>
                    <a:p>
                      <a:pPr algn="ctr"/>
                      <a:r>
                        <a:rPr lang="en-US" sz="1600" b="1" dirty="0"/>
                        <a:t>Q</a:t>
                      </a:r>
                      <a:r>
                        <a:rPr lang="en-US" sz="1600" b="1" baseline="30000" dirty="0"/>
                        <a:t>2</a:t>
                      </a:r>
                      <a:r>
                        <a:rPr lang="en-US" sz="1600" b="1" dirty="0"/>
                        <a:t>-ranges</a:t>
                      </a:r>
                      <a:r>
                        <a:rPr lang="en-US" sz="1600" b="1" baseline="0" dirty="0"/>
                        <a:t> for extracted </a:t>
                      </a:r>
                      <a:r>
                        <a:rPr lang="en-US" sz="1600" b="1" baseline="0" dirty="0" err="1">
                          <a:latin typeface="Symbol" panose="05050102010706020507" pitchFamily="18" charset="2"/>
                        </a:rPr>
                        <a:t>g</a:t>
                      </a:r>
                      <a:r>
                        <a:rPr lang="en-US" sz="1600" b="1" baseline="-25000" dirty="0" err="1"/>
                        <a:t>v</a:t>
                      </a:r>
                      <a:r>
                        <a:rPr lang="en-US" sz="1600" b="1" baseline="0" dirty="0" err="1"/>
                        <a:t>pN</a:t>
                      </a:r>
                      <a:r>
                        <a:rPr lang="en-US" sz="1600" b="1" baseline="0" dirty="0"/>
                        <a:t>* electrocouplings, GeV</a:t>
                      </a:r>
                      <a:r>
                        <a:rPr lang="en-US" sz="1600" b="1" baseline="30000" dirty="0"/>
                        <a:t>2</a:t>
                      </a:r>
                    </a:p>
                  </a:txBody>
                  <a:tcPr anchor="ctr"/>
                </a:tc>
                <a:extLst>
                  <a:ext uri="{0D108BD9-81ED-4DB2-BD59-A6C34878D82A}">
                    <a16:rowId xmlns:a16="http://schemas.microsoft.com/office/drawing/2014/main" val="10000"/>
                  </a:ext>
                </a:extLst>
              </a:tr>
              <a:tr h="531456">
                <a:tc>
                  <a:txBody>
                    <a:bodyPr/>
                    <a:lstStyle/>
                    <a:p>
                      <a:pPr algn="ctr"/>
                      <a:r>
                        <a:rPr lang="en-US" b="1" dirty="0">
                          <a:latin typeface="Symbol" panose="05050102010706020507" pitchFamily="18" charset="2"/>
                        </a:rPr>
                        <a:t>p</a:t>
                      </a:r>
                      <a:r>
                        <a:rPr lang="en-US" b="1" baseline="30000" dirty="0"/>
                        <a:t>0</a:t>
                      </a:r>
                      <a:r>
                        <a:rPr lang="en-US" b="1" dirty="0"/>
                        <a:t>p,  </a:t>
                      </a:r>
                      <a:r>
                        <a:rPr lang="en-US" b="1" dirty="0" err="1">
                          <a:latin typeface="Symbol" panose="05050102010706020507" pitchFamily="18" charset="2"/>
                        </a:rPr>
                        <a:t>p</a:t>
                      </a:r>
                      <a:r>
                        <a:rPr lang="en-US" b="1" baseline="30000" dirty="0" err="1"/>
                        <a:t>+</a:t>
                      </a:r>
                      <a:r>
                        <a:rPr lang="en-US" b="1" dirty="0" err="1"/>
                        <a:t>n</a:t>
                      </a:r>
                      <a:endParaRPr lang="en-US" b="1" dirty="0"/>
                    </a:p>
                  </a:txBody>
                  <a:tcPr/>
                </a:tc>
                <a:tc>
                  <a:txBody>
                    <a:bodyPr/>
                    <a:lstStyle/>
                    <a:p>
                      <a:pPr algn="ctr"/>
                      <a:r>
                        <a:rPr lang="en-US" sz="1400" b="1" dirty="0">
                          <a:latin typeface="Symbol" panose="05050102010706020507" pitchFamily="18" charset="2"/>
                        </a:rPr>
                        <a:t>D</a:t>
                      </a:r>
                      <a:r>
                        <a:rPr lang="en-US" sz="1400" b="1" dirty="0"/>
                        <a:t>(1232)3/2</a:t>
                      </a:r>
                      <a:r>
                        <a:rPr lang="en-US" sz="1400" b="1" baseline="30000" dirty="0"/>
                        <a:t>+</a:t>
                      </a:r>
                      <a:endParaRPr lang="en-US" sz="1400" b="1" dirty="0"/>
                    </a:p>
                    <a:p>
                      <a:pPr algn="ctr"/>
                      <a:r>
                        <a:rPr lang="en-US" sz="1400" b="1" dirty="0"/>
                        <a:t> N(1440)1/2</a:t>
                      </a:r>
                      <a:r>
                        <a:rPr lang="en-US" sz="1400" b="1" baseline="30000" dirty="0"/>
                        <a:t>+</a:t>
                      </a:r>
                      <a:r>
                        <a:rPr lang="en-US" sz="1400" b="1" baseline="0" dirty="0"/>
                        <a:t>,N(1520)3/2</a:t>
                      </a:r>
                      <a:r>
                        <a:rPr lang="en-US" sz="1400" b="1" baseline="30000" dirty="0"/>
                        <a:t>-</a:t>
                      </a:r>
                      <a:r>
                        <a:rPr lang="en-US" sz="1400" b="1" baseline="0" dirty="0"/>
                        <a:t>, N(1535)1/2</a:t>
                      </a:r>
                      <a:r>
                        <a:rPr lang="en-US" sz="1400" b="1" baseline="30000" dirty="0"/>
                        <a:t>-</a:t>
                      </a:r>
                    </a:p>
                  </a:txBody>
                  <a:tcPr/>
                </a:tc>
                <a:tc>
                  <a:txBody>
                    <a:bodyPr/>
                    <a:lstStyle/>
                    <a:p>
                      <a:pPr algn="ctr"/>
                      <a:r>
                        <a:rPr lang="en-US" sz="1400" b="1" dirty="0"/>
                        <a:t>0.16-6.0</a:t>
                      </a:r>
                    </a:p>
                    <a:p>
                      <a:pPr algn="ctr"/>
                      <a:r>
                        <a:rPr lang="en-US" sz="1400" b="1" dirty="0"/>
                        <a:t> 0.30-4.16</a:t>
                      </a:r>
                    </a:p>
                  </a:txBody>
                  <a:tcPr/>
                </a:tc>
                <a:extLst>
                  <a:ext uri="{0D108BD9-81ED-4DB2-BD59-A6C34878D82A}">
                    <a16:rowId xmlns:a16="http://schemas.microsoft.com/office/drawing/2014/main" val="10001"/>
                  </a:ext>
                </a:extLst>
              </a:tr>
              <a:tr h="3501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baseline="0" dirty="0">
                          <a:latin typeface="Symbol" panose="05050102010706020507" pitchFamily="18" charset="2"/>
                        </a:rPr>
                        <a:t>  </a:t>
                      </a:r>
                      <a:r>
                        <a:rPr lang="en-US" b="1" dirty="0"/>
                        <a:t>  </a:t>
                      </a:r>
                      <a:r>
                        <a:rPr lang="en-US" b="1" dirty="0" err="1">
                          <a:latin typeface="Symbol" panose="05050102010706020507" pitchFamily="18" charset="2"/>
                        </a:rPr>
                        <a:t>p</a:t>
                      </a:r>
                      <a:r>
                        <a:rPr lang="en-US" b="1" baseline="30000" dirty="0" err="1"/>
                        <a:t>+</a:t>
                      </a:r>
                      <a:r>
                        <a:rPr lang="en-US" b="1" baseline="0" dirty="0" err="1">
                          <a:latin typeface="+mn-lt"/>
                        </a:rPr>
                        <a:t>n</a:t>
                      </a:r>
                      <a:endParaRPr lang="en-US" b="1" dirty="0">
                        <a:latin typeface="+mn-lt"/>
                      </a:endParaRPr>
                    </a:p>
                  </a:txBody>
                  <a:tcPr/>
                </a:tc>
                <a:tc>
                  <a:txBody>
                    <a:bodyPr/>
                    <a:lstStyle/>
                    <a:p>
                      <a:pPr algn="ctr"/>
                      <a:r>
                        <a:rPr lang="en-US" sz="1800" b="1" dirty="0"/>
                        <a:t> </a:t>
                      </a:r>
                      <a:r>
                        <a:rPr lang="en-US" sz="1400" b="1" dirty="0"/>
                        <a:t>N(1675)5/2</a:t>
                      </a:r>
                      <a:r>
                        <a:rPr lang="en-US" sz="1400" b="1" baseline="30000" dirty="0"/>
                        <a:t>-</a:t>
                      </a:r>
                      <a:r>
                        <a:rPr lang="en-US" sz="1400" b="1" dirty="0"/>
                        <a:t>,</a:t>
                      </a:r>
                      <a:r>
                        <a:rPr lang="en-US" sz="1400" b="1" baseline="0" dirty="0"/>
                        <a:t> N(1680)5/2</a:t>
                      </a:r>
                      <a:r>
                        <a:rPr lang="en-US" sz="1400" b="1" baseline="30000" dirty="0"/>
                        <a:t>+</a:t>
                      </a:r>
                      <a:r>
                        <a:rPr lang="en-US" sz="1400" b="1" baseline="0" dirty="0"/>
                        <a:t>,N(1710)1/2</a:t>
                      </a:r>
                      <a:r>
                        <a:rPr lang="en-US" sz="1400" b="1" baseline="30000" dirty="0"/>
                        <a:t>+</a:t>
                      </a:r>
                    </a:p>
                  </a:txBody>
                  <a:tcPr/>
                </a:tc>
                <a:tc>
                  <a:txBody>
                    <a:bodyPr/>
                    <a:lstStyle/>
                    <a:p>
                      <a:pPr algn="ctr"/>
                      <a:r>
                        <a:rPr lang="en-US" sz="1400" b="1" dirty="0"/>
                        <a:t>1.6-4.5</a:t>
                      </a:r>
                    </a:p>
                  </a:txBody>
                  <a:tcPr/>
                </a:tc>
                <a:extLst>
                  <a:ext uri="{0D108BD9-81ED-4DB2-BD59-A6C34878D82A}">
                    <a16:rowId xmlns:a16="http://schemas.microsoft.com/office/drawing/2014/main" val="10002"/>
                  </a:ext>
                </a:extLst>
              </a:tr>
              <a:tr h="281740">
                <a:tc>
                  <a:txBody>
                    <a:bodyPr/>
                    <a:lstStyle/>
                    <a:p>
                      <a:pPr algn="ctr"/>
                      <a:r>
                        <a:rPr lang="en-US" sz="1400" b="1" dirty="0">
                          <a:latin typeface="Symbol" panose="05050102010706020507" pitchFamily="18" charset="2"/>
                        </a:rPr>
                        <a:t>  </a:t>
                      </a:r>
                      <a:r>
                        <a:rPr lang="en-US" sz="1400" b="1" dirty="0" err="1">
                          <a:latin typeface="Symbol" panose="05050102010706020507" pitchFamily="18" charset="2"/>
                        </a:rPr>
                        <a:t>h</a:t>
                      </a:r>
                      <a:r>
                        <a:rPr lang="en-US" sz="1400" b="1" dirty="0" err="1"/>
                        <a:t>p</a:t>
                      </a:r>
                      <a:endParaRPr lang="en-US" sz="14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baseline="0" dirty="0"/>
                        <a:t>N(1535)1/2</a:t>
                      </a:r>
                      <a:r>
                        <a:rPr lang="en-US" sz="1400" b="1" baseline="30000" dirty="0"/>
                        <a:t>-</a:t>
                      </a:r>
                    </a:p>
                  </a:txBody>
                  <a:tcPr/>
                </a:tc>
                <a:tc>
                  <a:txBody>
                    <a:bodyPr/>
                    <a:lstStyle/>
                    <a:p>
                      <a:pPr algn="ctr"/>
                      <a:r>
                        <a:rPr lang="en-US" sz="1400" b="1" dirty="0"/>
                        <a:t>0.2-2.9</a:t>
                      </a:r>
                    </a:p>
                  </a:txBody>
                  <a:tcPr/>
                </a:tc>
                <a:extLst>
                  <a:ext uri="{0D108BD9-81ED-4DB2-BD59-A6C34878D82A}">
                    <a16:rowId xmlns:a16="http://schemas.microsoft.com/office/drawing/2014/main" val="10003"/>
                  </a:ext>
                </a:extLst>
              </a:tr>
              <a:tr h="11110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baseline="0" dirty="0">
                          <a:latin typeface="Symbol" panose="05050102010706020507" pitchFamily="18" charset="2"/>
                        </a:rPr>
                        <a:t>  </a:t>
                      </a:r>
                      <a:r>
                        <a:rPr lang="en-US" b="1" dirty="0"/>
                        <a:t>  </a:t>
                      </a:r>
                      <a:r>
                        <a:rPr lang="en-US" b="1" dirty="0" err="1">
                          <a:latin typeface="Symbol" panose="05050102010706020507" pitchFamily="18" charset="2"/>
                        </a:rPr>
                        <a:t>p</a:t>
                      </a:r>
                      <a:r>
                        <a:rPr lang="en-US" b="1" baseline="30000" dirty="0" err="1"/>
                        <a:t>+</a:t>
                      </a:r>
                      <a:r>
                        <a:rPr lang="en-US" b="1" baseline="0" dirty="0" err="1">
                          <a:latin typeface="Symbol" panose="05050102010706020507" pitchFamily="18" charset="2"/>
                        </a:rPr>
                        <a:t>p</a:t>
                      </a:r>
                      <a:r>
                        <a:rPr lang="en-US" b="1" baseline="30000" dirty="0" err="1"/>
                        <a:t>-</a:t>
                      </a:r>
                      <a:r>
                        <a:rPr lang="en-US" b="1" baseline="0" dirty="0" err="1"/>
                        <a:t>p</a:t>
                      </a:r>
                      <a:endParaRPr lang="en-US" b="1" dirty="0"/>
                    </a:p>
                  </a:txBody>
                  <a:tcPr/>
                </a:tc>
                <a:tc>
                  <a:txBody>
                    <a:bodyPr/>
                    <a:lstStyle/>
                    <a:p>
                      <a:pPr algn="ctr"/>
                      <a:r>
                        <a:rPr lang="en-US" sz="1400" b="1" dirty="0"/>
                        <a:t>N(1440)1/2</a:t>
                      </a:r>
                      <a:r>
                        <a:rPr lang="en-US" sz="1400" b="1" baseline="30000" dirty="0"/>
                        <a:t>+</a:t>
                      </a:r>
                      <a:r>
                        <a:rPr lang="en-US" sz="1400" b="1" baseline="0" dirty="0"/>
                        <a:t>, N(1520)3/2</a:t>
                      </a:r>
                      <a:r>
                        <a:rPr lang="en-US" sz="1400" b="1" baseline="30000" dirty="0"/>
                        <a:t>-</a:t>
                      </a:r>
                    </a:p>
                    <a:p>
                      <a:pPr marL="0" marR="0" lvl="0" indent="0" algn="ctr" defTabSz="914353" rtl="0" eaLnBrk="1" fontAlgn="auto" latinLnBrk="0" hangingPunct="1">
                        <a:lnSpc>
                          <a:spcPct val="100000"/>
                        </a:lnSpc>
                        <a:spcBef>
                          <a:spcPts val="0"/>
                        </a:spcBef>
                        <a:spcAft>
                          <a:spcPts val="0"/>
                        </a:spcAft>
                        <a:buClrTx/>
                        <a:buSzTx/>
                        <a:buFontTx/>
                        <a:buNone/>
                        <a:tabLst/>
                        <a:defRPr/>
                      </a:pPr>
                      <a:r>
                        <a:rPr lang="en-US" sz="1400" b="1" dirty="0"/>
                        <a:t>N(1440)1/2</a:t>
                      </a:r>
                      <a:r>
                        <a:rPr lang="en-US" sz="1400" b="1" baseline="30000" dirty="0"/>
                        <a:t>+</a:t>
                      </a:r>
                      <a:r>
                        <a:rPr lang="en-US" sz="1400" b="1" baseline="0" dirty="0"/>
                        <a:t>, N(1520)3/2</a:t>
                      </a:r>
                      <a:r>
                        <a:rPr lang="en-US" sz="1400" b="1" baseline="30000" dirty="0"/>
                        <a:t>-</a:t>
                      </a:r>
                      <a:r>
                        <a:rPr lang="en-US" sz="1400" b="1" baseline="0" dirty="0"/>
                        <a:t>, </a:t>
                      </a:r>
                      <a:r>
                        <a:rPr lang="en-US" sz="1400" b="1" baseline="0" dirty="0">
                          <a:latin typeface="Symbol" panose="05050102010706020507" pitchFamily="18" charset="2"/>
                        </a:rPr>
                        <a:t>D</a:t>
                      </a:r>
                      <a:r>
                        <a:rPr lang="en-US" sz="1400" b="1" baseline="0" dirty="0"/>
                        <a:t>(1600)3/2</a:t>
                      </a:r>
                      <a:r>
                        <a:rPr lang="en-US" sz="1400" b="1" baseline="30000" dirty="0"/>
                        <a:t>+</a:t>
                      </a:r>
                      <a:r>
                        <a:rPr lang="en-US" sz="1400" b="1" baseline="0" dirty="0"/>
                        <a:t>,</a:t>
                      </a:r>
                    </a:p>
                    <a:p>
                      <a:pPr algn="ctr"/>
                      <a:r>
                        <a:rPr lang="en-US" sz="1400" b="1" baseline="0" dirty="0"/>
                        <a:t>N(1675)5/2</a:t>
                      </a:r>
                      <a:r>
                        <a:rPr lang="en-US" sz="1400" b="1" baseline="30000" dirty="0"/>
                        <a:t>-</a:t>
                      </a:r>
                      <a:r>
                        <a:rPr lang="en-US" sz="1400" b="1" baseline="0" dirty="0"/>
                        <a:t>, </a:t>
                      </a:r>
                    </a:p>
                    <a:p>
                      <a:pPr algn="ctr"/>
                      <a:r>
                        <a:rPr lang="en-US" sz="1400" b="1" baseline="0" dirty="0"/>
                        <a:t>N(1680)5/2</a:t>
                      </a:r>
                      <a:r>
                        <a:rPr lang="en-US" sz="1400" b="1" baseline="30000" dirty="0"/>
                        <a:t>+</a:t>
                      </a:r>
                      <a:r>
                        <a:rPr lang="en-US" sz="1400" b="1" baseline="0" dirty="0"/>
                        <a:t>, </a:t>
                      </a:r>
                      <a:r>
                        <a:rPr lang="en-US" sz="1400" b="1" baseline="0" dirty="0">
                          <a:latin typeface="Symbol" panose="05050102010706020507" pitchFamily="18" charset="2"/>
                        </a:rPr>
                        <a:t>D</a:t>
                      </a:r>
                      <a:r>
                        <a:rPr lang="en-US" sz="1400" b="1" baseline="0" dirty="0"/>
                        <a:t>(1700)3/2</a:t>
                      </a:r>
                      <a:r>
                        <a:rPr lang="en-US" sz="1400" b="1" baseline="30000" dirty="0"/>
                        <a:t>-</a:t>
                      </a:r>
                      <a:r>
                        <a:rPr lang="en-US" sz="1400" b="1" baseline="0" dirty="0"/>
                        <a:t>, N(1720)3/2</a:t>
                      </a:r>
                      <a:r>
                        <a:rPr lang="en-US" sz="1400" b="1" baseline="30000" dirty="0"/>
                        <a:t>+</a:t>
                      </a:r>
                      <a:r>
                        <a:rPr lang="en-US" sz="1400" b="1" baseline="0" dirty="0"/>
                        <a:t>, N’(1720)3/2</a:t>
                      </a:r>
                      <a:r>
                        <a:rPr lang="en-US" sz="1400" b="1" baseline="30000" dirty="0"/>
                        <a:t>+</a:t>
                      </a:r>
                      <a:endParaRPr lang="en-US" sz="1400" baseline="30000" dirty="0"/>
                    </a:p>
                  </a:txBody>
                  <a:tcPr/>
                </a:tc>
                <a:tc>
                  <a:txBody>
                    <a:bodyPr/>
                    <a:lstStyle/>
                    <a:p>
                      <a:pPr algn="ctr"/>
                      <a:r>
                        <a:rPr lang="en-US" sz="1400" b="1" dirty="0"/>
                        <a:t>0.25-1.50 </a:t>
                      </a:r>
                      <a:endParaRPr lang="en-US" sz="1400" b="1" dirty="0">
                        <a:solidFill>
                          <a:srgbClr val="008000"/>
                        </a:solidFill>
                      </a:endParaRPr>
                    </a:p>
                    <a:p>
                      <a:pPr algn="ctr"/>
                      <a:r>
                        <a:rPr lang="en-US" sz="1400" b="1" dirty="0">
                          <a:solidFill>
                            <a:schemeClr val="tx1"/>
                          </a:solidFill>
                        </a:rPr>
                        <a:t>2.0-5.0 </a:t>
                      </a:r>
                    </a:p>
                    <a:p>
                      <a:pPr algn="ctr"/>
                      <a:r>
                        <a:rPr lang="en-US" sz="1400" b="1" dirty="0"/>
                        <a:t>2.0-5.0</a:t>
                      </a:r>
                    </a:p>
                    <a:p>
                      <a:pPr algn="ctr"/>
                      <a:r>
                        <a:rPr lang="en-US" sz="1400" b="1" dirty="0"/>
                        <a:t>0.5-5.0</a:t>
                      </a:r>
                    </a:p>
                  </a:txBody>
                  <a:tcPr/>
                </a:tc>
                <a:extLst>
                  <a:ext uri="{0D108BD9-81ED-4DB2-BD59-A6C34878D82A}">
                    <a16:rowId xmlns:a16="http://schemas.microsoft.com/office/drawing/2014/main" val="10004"/>
                  </a:ext>
                </a:extLst>
              </a:tr>
            </a:tbl>
          </a:graphicData>
        </a:graphic>
      </p:graphicFrame>
      <p:sp>
        <p:nvSpPr>
          <p:cNvPr id="8" name="TextBox 7">
            <a:extLst>
              <a:ext uri="{FF2B5EF4-FFF2-40B4-BE49-F238E27FC236}">
                <a16:creationId xmlns:a16="http://schemas.microsoft.com/office/drawing/2014/main" id="{F570B349-7452-444C-B034-DDF2AA388977}"/>
              </a:ext>
            </a:extLst>
          </p:cNvPr>
          <p:cNvSpPr txBox="1"/>
          <p:nvPr/>
        </p:nvSpPr>
        <p:spPr>
          <a:xfrm>
            <a:off x="311955" y="4563347"/>
            <a:ext cx="8520089" cy="1400383"/>
          </a:xfrm>
          <a:prstGeom prst="rect">
            <a:avLst/>
          </a:prstGeom>
          <a:noFill/>
        </p:spPr>
        <p:txBody>
          <a:bodyPr wrap="square" rtlCol="0">
            <a:spAutoFit/>
          </a:bodyPr>
          <a:lstStyle/>
          <a:p>
            <a:pPr marL="173038" lvl="0" indent="-173038">
              <a:spcAft>
                <a:spcPts val="600"/>
              </a:spcAft>
              <a:buClr>
                <a:srgbClr val="C00000"/>
              </a:buClr>
              <a:buFont typeface="Arial" panose="020B0604020202020204" pitchFamily="34" charset="0"/>
              <a:buChar char="•"/>
              <a:defRPr/>
            </a:pPr>
            <a:r>
              <a:rPr lang="en-US" sz="1600" b="1" dirty="0"/>
              <a:t>The </a:t>
            </a:r>
            <a:r>
              <a:rPr lang="en-US" sz="1600" b="1" dirty="0" err="1">
                <a:latin typeface="Symbol" pitchFamily="2" charset="2"/>
              </a:rPr>
              <a:t>g</a:t>
            </a:r>
            <a:r>
              <a:rPr lang="en-US" sz="1600" b="1" baseline="-25000" dirty="0" err="1"/>
              <a:t>v</a:t>
            </a:r>
            <a:r>
              <a:rPr lang="en-US" sz="1600" b="1" dirty="0" err="1"/>
              <a:t>pN</a:t>
            </a:r>
            <a:r>
              <a:rPr lang="en-US" sz="1600" b="1" dirty="0"/>
              <a:t>* electrocouplings have become available from analysis of CLAS data for most N* states in the mass range &lt;1.8 GeV and in the range of Q</a:t>
            </a:r>
            <a:r>
              <a:rPr lang="en-US" sz="1600" b="1" baseline="30000" dirty="0"/>
              <a:t>2 </a:t>
            </a:r>
            <a:r>
              <a:rPr lang="en-US" sz="1600" b="1" dirty="0"/>
              <a:t>&lt; 5 GeV</a:t>
            </a:r>
            <a:r>
              <a:rPr lang="en-US" sz="1600" b="1" baseline="30000" dirty="0"/>
              <a:t>2</a:t>
            </a:r>
            <a:r>
              <a:rPr lang="en-US" sz="1600" b="1" dirty="0"/>
              <a:t>. </a:t>
            </a:r>
          </a:p>
          <a:p>
            <a:pPr marL="173038" lvl="0" indent="-173038">
              <a:spcAft>
                <a:spcPts val="600"/>
              </a:spcAft>
              <a:buClr>
                <a:srgbClr val="C00000"/>
              </a:buClr>
              <a:buFont typeface="Arial" panose="020B0604020202020204" pitchFamily="34" charset="0"/>
              <a:buChar char="•"/>
              <a:defRPr/>
            </a:pPr>
            <a:r>
              <a:rPr lang="en-US" sz="1600" b="1" dirty="0"/>
              <a:t>Numerical results can be found</a:t>
            </a:r>
            <a:r>
              <a:rPr lang="en-US" sz="1600" b="1" dirty="0">
                <a:solidFill>
                  <a:srgbClr val="C00000"/>
                </a:solidFill>
              </a:rPr>
              <a:t> </a:t>
            </a:r>
            <a:r>
              <a:rPr lang="en-US" sz="1600" b="1" dirty="0"/>
              <a:t>at </a:t>
            </a:r>
            <a:r>
              <a:rPr lang="en-US" sz="1600" b="1" u="sng" dirty="0">
                <a:solidFill>
                  <a:srgbClr val="C00000"/>
                </a:solidFill>
                <a:hlinkClick r:id="rId2">
                  <a:extLst>
                    <a:ext uri="{A12FA001-AC4F-418D-AE19-62706E023703}">
                      <ahyp:hlinkClr xmlns:ahyp="http://schemas.microsoft.com/office/drawing/2018/hyperlinkcolor" val="tx"/>
                    </a:ext>
                  </a:extLst>
                </a:hlinkClick>
              </a:rPr>
              <a:t>https://userweb.jlab.org/~mokeev/</a:t>
            </a:r>
            <a:r>
              <a:rPr lang="en-US" sz="1600" b="1" u="sng" dirty="0">
                <a:solidFill>
                  <a:srgbClr val="C00000"/>
                </a:solidFill>
              </a:rPr>
              <a:t>resonance_electrocouplings23</a:t>
            </a:r>
            <a:r>
              <a:rPr lang="en-US" sz="1600" b="1" dirty="0">
                <a:solidFill>
                  <a:srgbClr val="C00000"/>
                </a:solidFill>
              </a:rPr>
              <a:t>/,</a:t>
            </a:r>
            <a:r>
              <a:rPr lang="en-US" sz="1600" b="1" dirty="0"/>
              <a:t> </a:t>
            </a:r>
            <a:r>
              <a:rPr lang="en-US" sz="1600" dirty="0">
                <a:solidFill>
                  <a:srgbClr val="0000FF"/>
                </a:solidFill>
              </a:rPr>
              <a:t>Ref.</a:t>
            </a:r>
            <a:r>
              <a:rPr lang="en-US" sz="1600" b="1" dirty="0">
                <a:solidFill>
                  <a:srgbClr val="0000FF"/>
                </a:solidFill>
              </a:rPr>
              <a:t> </a:t>
            </a:r>
            <a:r>
              <a:rPr lang="en-US" sz="1600" dirty="0">
                <a:solidFill>
                  <a:srgbClr val="0000FF"/>
                </a:solidFill>
              </a:rPr>
              <a:t> A.N. Hiller Blin et al, PRC100, 035201 (2019), V.I. Mokeev et al., arXiv:2608.04997[</a:t>
            </a:r>
            <a:r>
              <a:rPr lang="en-US" sz="1600" dirty="0" err="1">
                <a:solidFill>
                  <a:srgbClr val="0000FF"/>
                </a:solidFill>
              </a:rPr>
              <a:t>nucl</a:t>
            </a:r>
            <a:r>
              <a:rPr lang="en-US" sz="1600" dirty="0">
                <a:solidFill>
                  <a:srgbClr val="0000FF"/>
                </a:solidFill>
              </a:rPr>
              <a:t>-ex]</a:t>
            </a:r>
            <a:r>
              <a:rPr lang="en-US" sz="1600" b="1" dirty="0"/>
              <a:t> </a:t>
            </a:r>
          </a:p>
        </p:txBody>
      </p:sp>
      <p:sp>
        <p:nvSpPr>
          <p:cNvPr id="9" name="Line 7">
            <a:extLst>
              <a:ext uri="{FF2B5EF4-FFF2-40B4-BE49-F238E27FC236}">
                <a16:creationId xmlns:a16="http://schemas.microsoft.com/office/drawing/2014/main" id="{4022E1AA-CBE7-7E41-BFE4-97874AA16C9E}"/>
              </a:ext>
            </a:extLst>
          </p:cNvPr>
          <p:cNvSpPr>
            <a:spLocks noChangeShapeType="1"/>
          </p:cNvSpPr>
          <p:nvPr/>
        </p:nvSpPr>
        <p:spPr bwMode="auto">
          <a:xfrm>
            <a:off x="8295" y="705849"/>
            <a:ext cx="9144000" cy="0"/>
          </a:xfrm>
          <a:prstGeom prst="line">
            <a:avLst/>
          </a:prstGeom>
          <a:noFill/>
          <a:ln w="28575">
            <a:solidFill>
              <a:srgbClr val="0000FF"/>
            </a:solidFill>
            <a:miter lim="800000"/>
            <a:headEnd/>
            <a:tailEnd/>
          </a:ln>
        </p:spPr>
        <p:txBody>
          <a:bodyPr wrap="none"/>
          <a:lstStyle/>
          <a:p>
            <a:endParaRPr lang="en-US"/>
          </a:p>
        </p:txBody>
      </p:sp>
    </p:spTree>
    <p:extLst>
      <p:ext uri="{BB962C8B-B14F-4D97-AF65-F5344CB8AC3E}">
        <p14:creationId xmlns:p14="http://schemas.microsoft.com/office/powerpoint/2010/main" val="28995218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245223D-8543-64B6-7AC9-81674A1265FB}"/>
              </a:ext>
            </a:extLst>
          </p:cNvPr>
          <p:cNvPicPr>
            <a:picLocks noChangeAspect="1"/>
          </p:cNvPicPr>
          <p:nvPr/>
        </p:nvPicPr>
        <p:blipFill>
          <a:blip r:embed="rId3"/>
          <a:stretch>
            <a:fillRect/>
          </a:stretch>
        </p:blipFill>
        <p:spPr>
          <a:xfrm>
            <a:off x="3711987" y="2985646"/>
            <a:ext cx="2541257" cy="2398713"/>
          </a:xfrm>
          <a:prstGeom prst="rect">
            <a:avLst/>
          </a:prstGeom>
        </p:spPr>
      </p:pic>
      <p:pic>
        <p:nvPicPr>
          <p:cNvPr id="6" name="Picture 5">
            <a:extLst>
              <a:ext uri="{FF2B5EF4-FFF2-40B4-BE49-F238E27FC236}">
                <a16:creationId xmlns:a16="http://schemas.microsoft.com/office/drawing/2014/main" id="{5309C1EE-E26D-E985-AF9D-907AE3395421}"/>
              </a:ext>
            </a:extLst>
          </p:cNvPr>
          <p:cNvPicPr>
            <a:picLocks noChangeAspect="1"/>
          </p:cNvPicPr>
          <p:nvPr/>
        </p:nvPicPr>
        <p:blipFill rotWithShape="1">
          <a:blip r:embed="rId4">
            <a:extLst>
              <a:ext uri="{28A0092B-C50C-407E-A947-70E740481C1C}">
                <a14:useLocalDpi xmlns:a14="http://schemas.microsoft.com/office/drawing/2010/main" val="0"/>
              </a:ext>
            </a:extLst>
          </a:blip>
          <a:srcRect l="3371" t="8151" r="4250"/>
          <a:stretch/>
        </p:blipFill>
        <p:spPr>
          <a:xfrm>
            <a:off x="3736621" y="478244"/>
            <a:ext cx="2586877" cy="2651016"/>
          </a:xfrm>
          <a:prstGeom prst="rect">
            <a:avLst/>
          </a:prstGeom>
        </p:spPr>
      </p:pic>
      <p:pic>
        <p:nvPicPr>
          <p:cNvPr id="4" name="Picture 3">
            <a:extLst>
              <a:ext uri="{FF2B5EF4-FFF2-40B4-BE49-F238E27FC236}">
                <a16:creationId xmlns:a16="http://schemas.microsoft.com/office/drawing/2014/main" id="{A2120242-D84F-1749-DC96-2ABED803B6D5}"/>
              </a:ext>
            </a:extLst>
          </p:cNvPr>
          <p:cNvPicPr>
            <a:picLocks noChangeAspect="1"/>
          </p:cNvPicPr>
          <p:nvPr/>
        </p:nvPicPr>
        <p:blipFill>
          <a:blip r:embed="rId5"/>
          <a:srcRect t="11614"/>
          <a:stretch>
            <a:fillRect/>
          </a:stretch>
        </p:blipFill>
        <p:spPr>
          <a:xfrm>
            <a:off x="119590" y="2889496"/>
            <a:ext cx="2586876" cy="2403413"/>
          </a:xfrm>
          <a:prstGeom prst="rect">
            <a:avLst/>
          </a:prstGeom>
        </p:spPr>
      </p:pic>
      <p:sp>
        <p:nvSpPr>
          <p:cNvPr id="5" name="TextBox 4"/>
          <p:cNvSpPr txBox="1"/>
          <p:nvPr/>
        </p:nvSpPr>
        <p:spPr>
          <a:xfrm>
            <a:off x="0" y="36109"/>
            <a:ext cx="9144000" cy="369328"/>
          </a:xfrm>
          <a:prstGeom prst="rect">
            <a:avLst/>
          </a:prstGeom>
          <a:noFill/>
        </p:spPr>
        <p:txBody>
          <a:bodyPr wrap="square" lIns="91435" tIns="45718" rIns="91435" bIns="45718" rtlCol="0">
            <a:spAutoFit/>
          </a:bodyPr>
          <a:lstStyle/>
          <a:p>
            <a:pPr algn="ctr">
              <a:defRPr/>
            </a:pPr>
            <a:r>
              <a:rPr lang="en-US" sz="1800" b="1" dirty="0">
                <a:solidFill>
                  <a:srgbClr val="0000FF"/>
                </a:solidFill>
                <a:latin typeface="Arial"/>
              </a:rPr>
              <a:t> N* Electrocouplings of  from </a:t>
            </a:r>
            <a:r>
              <a:rPr lang="en-US" sz="1800" b="1" dirty="0">
                <a:solidFill>
                  <a:srgbClr val="0000FF"/>
                </a:solidFill>
                <a:latin typeface="Symbol" panose="05050102010706020507" pitchFamily="18" charset="2"/>
              </a:rPr>
              <a:t>p</a:t>
            </a:r>
            <a:r>
              <a:rPr lang="en-US" sz="1800" b="1" dirty="0">
                <a:solidFill>
                  <a:srgbClr val="0000FF"/>
                </a:solidFill>
                <a:latin typeface="+mn-lt"/>
              </a:rPr>
              <a:t>N</a:t>
            </a:r>
            <a:r>
              <a:rPr lang="en-US" sz="1800" b="1" dirty="0">
                <a:solidFill>
                  <a:srgbClr val="0000FF"/>
                </a:solidFill>
                <a:latin typeface="Arial"/>
              </a:rPr>
              <a:t> and </a:t>
            </a:r>
            <a:r>
              <a:rPr lang="en-US" sz="1800" b="1" dirty="0" err="1">
                <a:solidFill>
                  <a:srgbClr val="0000FF"/>
                </a:solidFill>
                <a:latin typeface="Symbol" panose="05050102010706020507" pitchFamily="18" charset="2"/>
              </a:rPr>
              <a:t>p</a:t>
            </a:r>
            <a:r>
              <a:rPr lang="en-US" sz="1800" b="1" baseline="30000" dirty="0" err="1">
                <a:solidFill>
                  <a:srgbClr val="0000FF"/>
                </a:solidFill>
                <a:latin typeface="Arial"/>
              </a:rPr>
              <a:t>+</a:t>
            </a:r>
            <a:r>
              <a:rPr lang="en-US" sz="1800" b="1" dirty="0" err="1">
                <a:solidFill>
                  <a:srgbClr val="0000FF"/>
                </a:solidFill>
                <a:latin typeface="Symbol" panose="05050102010706020507" pitchFamily="18" charset="2"/>
              </a:rPr>
              <a:t>p</a:t>
            </a:r>
            <a:r>
              <a:rPr lang="en-US" sz="1800" b="1" baseline="30000" dirty="0" err="1">
                <a:solidFill>
                  <a:srgbClr val="0000FF"/>
                </a:solidFill>
                <a:latin typeface="Arial"/>
              </a:rPr>
              <a:t>-</a:t>
            </a:r>
            <a:r>
              <a:rPr lang="en-US" sz="1800" b="1" dirty="0" err="1">
                <a:solidFill>
                  <a:srgbClr val="0000FF"/>
                </a:solidFill>
                <a:latin typeface="Arial"/>
              </a:rPr>
              <a:t>p</a:t>
            </a:r>
            <a:r>
              <a:rPr lang="en-US" sz="1800" b="1" dirty="0">
                <a:solidFill>
                  <a:srgbClr val="0000FF"/>
                </a:solidFill>
                <a:latin typeface="Arial"/>
              </a:rPr>
              <a:t> CLAS Electroproduction Data</a:t>
            </a:r>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89122" y="1830598"/>
            <a:ext cx="817015" cy="773246"/>
          </a:xfrm>
          <a:prstGeom prst="rect">
            <a:avLst/>
          </a:prstGeom>
          <a:noFill/>
        </p:spPr>
      </p:pic>
      <p:pic>
        <p:nvPicPr>
          <p:cNvPr id="7" name="Picture 6">
            <a:extLst>
              <a:ext uri="{FF2B5EF4-FFF2-40B4-BE49-F238E27FC236}">
                <a16:creationId xmlns:a16="http://schemas.microsoft.com/office/drawing/2014/main" id="{B7B2E68C-0F76-ABDF-CB99-6A7203050433}"/>
              </a:ext>
            </a:extLst>
          </p:cNvPr>
          <p:cNvPicPr>
            <a:picLocks noChangeAspect="1"/>
          </p:cNvPicPr>
          <p:nvPr/>
        </p:nvPicPr>
        <p:blipFill rotWithShape="1">
          <a:blip r:embed="rId7">
            <a:extLst>
              <a:ext uri="{28A0092B-C50C-407E-A947-70E740481C1C}">
                <a14:useLocalDpi xmlns:a14="http://schemas.microsoft.com/office/drawing/2010/main" val="0"/>
              </a:ext>
            </a:extLst>
          </a:blip>
          <a:srcRect l="1509" t="7788" r="7616"/>
          <a:stretch/>
        </p:blipFill>
        <p:spPr>
          <a:xfrm>
            <a:off x="175952" y="507071"/>
            <a:ext cx="2555148" cy="2478575"/>
          </a:xfrm>
          <a:prstGeom prst="rect">
            <a:avLst/>
          </a:prstGeom>
        </p:spPr>
      </p:pic>
      <p:sp>
        <p:nvSpPr>
          <p:cNvPr id="9" name="Isosceles Triangle 8"/>
          <p:cNvSpPr/>
          <p:nvPr/>
        </p:nvSpPr>
        <p:spPr bwMode="auto">
          <a:xfrm rot="10800000">
            <a:off x="4928752" y="2222819"/>
            <a:ext cx="128016" cy="127399"/>
          </a:xfrm>
          <a:prstGeom prst="triangle">
            <a:avLst/>
          </a:prstGeom>
          <a:solidFill>
            <a:srgbClr val="FF66FF"/>
          </a:solidFill>
          <a:ln w="9525" cap="flat" cmpd="sng" algn="ctr">
            <a:solidFill>
              <a:srgbClr val="FF66FF"/>
            </a:solidFill>
            <a:prstDash val="solid"/>
            <a:round/>
            <a:headEnd type="none" w="med" len="med"/>
            <a:tailEnd type="none" w="med" len="med"/>
          </a:ln>
          <a:effectLst/>
          <a:scene3d>
            <a:camera prst="orthographicFront">
              <a:rot lat="0" lon="10800000" rev="0"/>
            </a:camera>
            <a:lightRig rig="threePt" dir="t"/>
          </a:scene3d>
          <a:sp3d/>
        </p:spPr>
        <p:txBody>
          <a:bodyPr vert="horz" wrap="square" lIns="91435" tIns="45718" rIns="91435" bIns="45718" numCol="1" rtlCol="0" anchor="t" anchorCtr="0" compatLnSpc="1">
            <a:prstTxWarp prst="textNoShape">
              <a:avLst/>
            </a:prstTxWarp>
            <a:flatTx/>
          </a:bodyPr>
          <a:lstStyle/>
          <a:p>
            <a:pPr algn="ctr" defTabSz="914353" eaLnBrk="0" hangingPunct="0"/>
            <a:endParaRPr lang="en-US">
              <a:latin typeface="Arial" charset="0"/>
            </a:endParaRPr>
          </a:p>
        </p:txBody>
      </p:sp>
      <p:sp>
        <p:nvSpPr>
          <p:cNvPr id="10" name="TextBox 9"/>
          <p:cNvSpPr txBox="1"/>
          <p:nvPr/>
        </p:nvSpPr>
        <p:spPr>
          <a:xfrm>
            <a:off x="5089128" y="2116318"/>
            <a:ext cx="1495262" cy="523216"/>
          </a:xfrm>
          <a:prstGeom prst="rect">
            <a:avLst/>
          </a:prstGeom>
          <a:noFill/>
        </p:spPr>
        <p:txBody>
          <a:bodyPr wrap="square" lIns="91435" tIns="45718" rIns="91435" bIns="45718" rtlCol="0">
            <a:spAutoFit/>
          </a:bodyPr>
          <a:lstStyle/>
          <a:p>
            <a:r>
              <a:rPr lang="en-US" sz="1400" b="1" dirty="0" err="1">
                <a:latin typeface="Calibri" panose="020F0502020204030204" pitchFamily="34" charset="0"/>
              </a:rPr>
              <a:t>p</a:t>
            </a:r>
            <a:r>
              <a:rPr lang="en-US" sz="1400" b="1" dirty="0" err="1">
                <a:latin typeface="Symbol" panose="05050102010706020507" pitchFamily="18" charset="2"/>
              </a:rPr>
              <a:t>p</a:t>
            </a:r>
            <a:r>
              <a:rPr lang="en-US" sz="1400" b="1" baseline="30000" dirty="0" err="1">
                <a:latin typeface="Calibri" panose="020F0502020204030204" pitchFamily="34" charset="0"/>
              </a:rPr>
              <a:t>+</a:t>
            </a:r>
            <a:r>
              <a:rPr lang="en-US" sz="1400" b="1" dirty="0" err="1">
                <a:latin typeface="Symbol" panose="05050102010706020507" pitchFamily="18" charset="2"/>
              </a:rPr>
              <a:t>p</a:t>
            </a:r>
            <a:r>
              <a:rPr lang="en-US" sz="1400" b="1" baseline="30000" dirty="0">
                <a:latin typeface="Calibri" panose="020F0502020204030204" pitchFamily="34" charset="0"/>
              </a:rPr>
              <a:t>-  </a:t>
            </a:r>
            <a:r>
              <a:rPr lang="en-US" sz="1400" b="1" dirty="0">
                <a:latin typeface="Calibri" panose="020F0502020204030204" pitchFamily="34" charset="0"/>
              </a:rPr>
              <a:t>CLAS</a:t>
            </a:r>
          </a:p>
          <a:p>
            <a:r>
              <a:rPr lang="en-US" sz="1400" b="1" dirty="0">
                <a:latin typeface="Calibri" panose="020F0502020204030204" pitchFamily="34" charset="0"/>
              </a:rPr>
              <a:t>2023</a:t>
            </a:r>
          </a:p>
        </p:txBody>
      </p:sp>
      <p:sp>
        <p:nvSpPr>
          <p:cNvPr id="12" name="TextBox 11"/>
          <p:cNvSpPr txBox="1"/>
          <p:nvPr/>
        </p:nvSpPr>
        <p:spPr>
          <a:xfrm>
            <a:off x="188269" y="5355195"/>
            <a:ext cx="8872689" cy="738660"/>
          </a:xfrm>
          <a:prstGeom prst="rect">
            <a:avLst/>
          </a:prstGeom>
          <a:noFill/>
        </p:spPr>
        <p:txBody>
          <a:bodyPr wrap="square" lIns="91435" tIns="45718" rIns="91435" bIns="45718" rtlCol="0">
            <a:spAutoFit/>
          </a:bodyPr>
          <a:lstStyle/>
          <a:p>
            <a:r>
              <a:rPr lang="en-US" sz="1400" dirty="0"/>
              <a:t>Consistent results on the </a:t>
            </a:r>
            <a:r>
              <a:rPr lang="en-US" sz="1400" b="1" dirty="0" err="1">
                <a:latin typeface="Symbol" pitchFamily="2" charset="2"/>
              </a:rPr>
              <a:t>g</a:t>
            </a:r>
            <a:r>
              <a:rPr lang="en-US" sz="1400" baseline="-25000" dirty="0" err="1"/>
              <a:t>v</a:t>
            </a:r>
            <a:r>
              <a:rPr lang="en-US" sz="1400" dirty="0" err="1"/>
              <a:t>pN</a:t>
            </a:r>
            <a:r>
              <a:rPr lang="en-US" sz="1400" dirty="0"/>
              <a:t>* electrocouplings from independent studies of the two major </a:t>
            </a:r>
            <a:r>
              <a:rPr lang="en-US" sz="1400" dirty="0">
                <a:latin typeface="Symbol" panose="05050102010706020507" pitchFamily="18" charset="2"/>
              </a:rPr>
              <a:t>p</a:t>
            </a:r>
            <a:r>
              <a:rPr lang="en-US" sz="1400" dirty="0"/>
              <a:t>N and </a:t>
            </a:r>
            <a:r>
              <a:rPr lang="en-US" sz="1400" dirty="0" err="1">
                <a:latin typeface="Symbol" panose="05050102010706020507" pitchFamily="18" charset="2"/>
              </a:rPr>
              <a:t>p</a:t>
            </a:r>
            <a:r>
              <a:rPr lang="en-US" sz="1400" baseline="30000" dirty="0" err="1"/>
              <a:t>+</a:t>
            </a:r>
            <a:r>
              <a:rPr lang="en-US" sz="1400" dirty="0" err="1">
                <a:latin typeface="Symbol" panose="05050102010706020507" pitchFamily="18" charset="2"/>
              </a:rPr>
              <a:t>p</a:t>
            </a:r>
            <a:r>
              <a:rPr lang="en-US" sz="1400" baseline="30000" dirty="0" err="1"/>
              <a:t>-</a:t>
            </a:r>
            <a:r>
              <a:rPr lang="en-US" sz="1400" dirty="0" err="1"/>
              <a:t>p</a:t>
            </a:r>
            <a:r>
              <a:rPr lang="en-US" sz="1400" dirty="0"/>
              <a:t> electroproduction channels with different non-resonant contributions demonstrated the capabilities of the JANR/JM reaction models for their reliable extraction and allow us to evaluate their systematic uncertainties. </a:t>
            </a:r>
          </a:p>
        </p:txBody>
      </p:sp>
      <p:sp>
        <p:nvSpPr>
          <p:cNvPr id="13" name="TextBox 12"/>
          <p:cNvSpPr txBox="1"/>
          <p:nvPr/>
        </p:nvSpPr>
        <p:spPr>
          <a:xfrm flipH="1">
            <a:off x="1245534" y="1333739"/>
            <a:ext cx="860603" cy="307773"/>
          </a:xfrm>
          <a:prstGeom prst="rect">
            <a:avLst/>
          </a:prstGeom>
          <a:noFill/>
        </p:spPr>
        <p:txBody>
          <a:bodyPr wrap="square" lIns="91435" tIns="45718" rIns="91435" bIns="45718" rtlCol="0">
            <a:spAutoFit/>
          </a:bodyPr>
          <a:lstStyle/>
          <a:p>
            <a:r>
              <a:rPr lang="en-US" sz="1400" b="1" dirty="0"/>
              <a:t>A</a:t>
            </a:r>
            <a:r>
              <a:rPr lang="en-US" sz="1400" b="1" baseline="-25000" dirty="0"/>
              <a:t>1/2</a:t>
            </a:r>
          </a:p>
        </p:txBody>
      </p:sp>
      <p:sp>
        <p:nvSpPr>
          <p:cNvPr id="15" name="TextBox 14"/>
          <p:cNvSpPr txBox="1"/>
          <p:nvPr/>
        </p:nvSpPr>
        <p:spPr>
          <a:xfrm flipH="1">
            <a:off x="5406458" y="1787362"/>
            <a:ext cx="860603" cy="307773"/>
          </a:xfrm>
          <a:prstGeom prst="rect">
            <a:avLst/>
          </a:prstGeom>
          <a:noFill/>
        </p:spPr>
        <p:txBody>
          <a:bodyPr wrap="square" lIns="91435" tIns="45718" rIns="91435" bIns="45718" rtlCol="0">
            <a:spAutoFit/>
          </a:bodyPr>
          <a:lstStyle/>
          <a:p>
            <a:r>
              <a:rPr lang="en-US" sz="1400" b="1" dirty="0"/>
              <a:t>A</a:t>
            </a:r>
            <a:r>
              <a:rPr lang="en-US" sz="1400" b="1" baseline="-25000" dirty="0"/>
              <a:t>1/2</a:t>
            </a:r>
          </a:p>
        </p:txBody>
      </p:sp>
      <p:sp>
        <p:nvSpPr>
          <p:cNvPr id="2" name="Slide Number Placeholder 1"/>
          <p:cNvSpPr>
            <a:spLocks noGrp="1"/>
          </p:cNvSpPr>
          <p:nvPr>
            <p:ph type="sldNum" sz="quarter" idx="4"/>
          </p:nvPr>
        </p:nvSpPr>
        <p:spPr>
          <a:xfrm>
            <a:off x="8666389" y="6553200"/>
            <a:ext cx="486064" cy="304800"/>
          </a:xfrm>
        </p:spPr>
        <p:txBody>
          <a:bodyPr/>
          <a:lstStyle/>
          <a:p>
            <a:pPr algn="ctr">
              <a:defRPr/>
            </a:pPr>
            <a:fld id="{9A3FFD64-B555-4607-8194-F5EC2A301902}" type="slidenum">
              <a:rPr lang="fr-FR" sz="1200" smtClean="0">
                <a:solidFill>
                  <a:srgbClr val="000000"/>
                </a:solidFill>
                <a:latin typeface="+mj-lt"/>
              </a:rPr>
              <a:pPr algn="ctr">
                <a:defRPr/>
              </a:pPr>
              <a:t>8</a:t>
            </a:fld>
            <a:endParaRPr lang="fr-FR" sz="1200" dirty="0">
              <a:solidFill>
                <a:srgbClr val="000000"/>
              </a:solidFill>
              <a:latin typeface="+mj-lt"/>
            </a:endParaRPr>
          </a:p>
        </p:txBody>
      </p:sp>
      <p:sp>
        <p:nvSpPr>
          <p:cNvPr id="17" name="TextBox 16">
            <a:extLst>
              <a:ext uri="{FF2B5EF4-FFF2-40B4-BE49-F238E27FC236}">
                <a16:creationId xmlns:a16="http://schemas.microsoft.com/office/drawing/2014/main" id="{AF9D918E-872D-2C13-3CBE-1A600D5B571F}"/>
              </a:ext>
            </a:extLst>
          </p:cNvPr>
          <p:cNvSpPr txBox="1"/>
          <p:nvPr/>
        </p:nvSpPr>
        <p:spPr>
          <a:xfrm>
            <a:off x="638096" y="581609"/>
            <a:ext cx="1420309" cy="307777"/>
          </a:xfrm>
          <a:prstGeom prst="rect">
            <a:avLst/>
          </a:prstGeom>
          <a:solidFill>
            <a:schemeClr val="bg1"/>
          </a:solidFill>
        </p:spPr>
        <p:txBody>
          <a:bodyPr wrap="square" rtlCol="0">
            <a:spAutoFit/>
          </a:bodyPr>
          <a:lstStyle/>
          <a:p>
            <a:r>
              <a:rPr lang="en-US" sz="1400" b="1" dirty="0"/>
              <a:t>N(1440)1/2</a:t>
            </a:r>
            <a:r>
              <a:rPr lang="en-US" sz="1400" b="1" baseline="30000" dirty="0"/>
              <a:t>+</a:t>
            </a:r>
          </a:p>
        </p:txBody>
      </p:sp>
      <p:sp>
        <p:nvSpPr>
          <p:cNvPr id="18" name="TextBox 17">
            <a:extLst>
              <a:ext uri="{FF2B5EF4-FFF2-40B4-BE49-F238E27FC236}">
                <a16:creationId xmlns:a16="http://schemas.microsoft.com/office/drawing/2014/main" id="{6EE587B0-2128-AC70-CA37-12CFF19AE917}"/>
              </a:ext>
            </a:extLst>
          </p:cNvPr>
          <p:cNvSpPr txBox="1"/>
          <p:nvPr/>
        </p:nvSpPr>
        <p:spPr>
          <a:xfrm>
            <a:off x="5076960" y="666322"/>
            <a:ext cx="1119217" cy="307777"/>
          </a:xfrm>
          <a:prstGeom prst="rect">
            <a:avLst/>
          </a:prstGeom>
          <a:solidFill>
            <a:schemeClr val="bg1"/>
          </a:solidFill>
        </p:spPr>
        <p:txBody>
          <a:bodyPr wrap="none" rtlCol="0">
            <a:spAutoFit/>
          </a:bodyPr>
          <a:lstStyle/>
          <a:p>
            <a:r>
              <a:rPr lang="en-US" sz="1400" b="1" dirty="0"/>
              <a:t>N(1520)3/2</a:t>
            </a:r>
            <a:r>
              <a:rPr lang="en-US" sz="1400" b="1" baseline="30000" dirty="0"/>
              <a:t>-</a:t>
            </a:r>
          </a:p>
        </p:txBody>
      </p:sp>
      <p:sp>
        <p:nvSpPr>
          <p:cNvPr id="3" name="Line 4">
            <a:extLst>
              <a:ext uri="{FF2B5EF4-FFF2-40B4-BE49-F238E27FC236}">
                <a16:creationId xmlns:a16="http://schemas.microsoft.com/office/drawing/2014/main" id="{59013108-3702-62FF-5A8D-83120F843A4A}"/>
              </a:ext>
            </a:extLst>
          </p:cNvPr>
          <p:cNvSpPr>
            <a:spLocks noChangeShapeType="1"/>
          </p:cNvSpPr>
          <p:nvPr/>
        </p:nvSpPr>
        <p:spPr bwMode="auto">
          <a:xfrm flipV="1">
            <a:off x="0" y="445094"/>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1" name="TextBox 10">
            <a:extLst>
              <a:ext uri="{FF2B5EF4-FFF2-40B4-BE49-F238E27FC236}">
                <a16:creationId xmlns:a16="http://schemas.microsoft.com/office/drawing/2014/main" id="{B941188F-2E5C-9018-B3BD-90D4C40B1334}"/>
              </a:ext>
            </a:extLst>
          </p:cNvPr>
          <p:cNvSpPr txBox="1"/>
          <p:nvPr/>
        </p:nvSpPr>
        <p:spPr>
          <a:xfrm>
            <a:off x="1484823" y="3386368"/>
            <a:ext cx="621314" cy="307777"/>
          </a:xfrm>
          <a:prstGeom prst="rect">
            <a:avLst/>
          </a:prstGeom>
          <a:noFill/>
        </p:spPr>
        <p:txBody>
          <a:bodyPr wrap="square" rtlCol="0">
            <a:spAutoFit/>
          </a:bodyPr>
          <a:lstStyle/>
          <a:p>
            <a:r>
              <a:rPr lang="en-US" sz="1400" b="1" dirty="0"/>
              <a:t>A</a:t>
            </a:r>
            <a:r>
              <a:rPr lang="en-US" sz="1400" b="1" baseline="-25000" dirty="0"/>
              <a:t>1/2</a:t>
            </a:r>
          </a:p>
        </p:txBody>
      </p:sp>
      <p:sp>
        <p:nvSpPr>
          <p:cNvPr id="14" name="TextBox 13">
            <a:extLst>
              <a:ext uri="{FF2B5EF4-FFF2-40B4-BE49-F238E27FC236}">
                <a16:creationId xmlns:a16="http://schemas.microsoft.com/office/drawing/2014/main" id="{F13860A1-B07A-6595-F794-CC771974F425}"/>
              </a:ext>
            </a:extLst>
          </p:cNvPr>
          <p:cNvSpPr txBox="1"/>
          <p:nvPr/>
        </p:nvSpPr>
        <p:spPr>
          <a:xfrm>
            <a:off x="1518781" y="3102284"/>
            <a:ext cx="1147332" cy="338554"/>
          </a:xfrm>
          <a:prstGeom prst="rect">
            <a:avLst/>
          </a:prstGeom>
          <a:noFill/>
        </p:spPr>
        <p:txBody>
          <a:bodyPr wrap="square" rtlCol="0">
            <a:spAutoFit/>
          </a:bodyPr>
          <a:lstStyle/>
          <a:p>
            <a:r>
              <a:rPr lang="en-US" sz="1600" b="1" dirty="0"/>
              <a:t>N(</a:t>
            </a:r>
            <a:r>
              <a:rPr lang="en-US" sz="1400" b="1" dirty="0"/>
              <a:t>1675)5/2</a:t>
            </a:r>
            <a:r>
              <a:rPr lang="en-US" sz="1400" b="1" baseline="30000" dirty="0"/>
              <a:t>-</a:t>
            </a:r>
          </a:p>
        </p:txBody>
      </p:sp>
      <p:sp>
        <p:nvSpPr>
          <p:cNvPr id="19" name="TextBox 18">
            <a:extLst>
              <a:ext uri="{FF2B5EF4-FFF2-40B4-BE49-F238E27FC236}">
                <a16:creationId xmlns:a16="http://schemas.microsoft.com/office/drawing/2014/main" id="{E95C5E20-D0C4-63D9-5979-A45C01BFBCC5}"/>
              </a:ext>
            </a:extLst>
          </p:cNvPr>
          <p:cNvSpPr txBox="1"/>
          <p:nvPr/>
        </p:nvSpPr>
        <p:spPr>
          <a:xfrm>
            <a:off x="4612297" y="3601436"/>
            <a:ext cx="537696" cy="307777"/>
          </a:xfrm>
          <a:prstGeom prst="rect">
            <a:avLst/>
          </a:prstGeom>
          <a:noFill/>
        </p:spPr>
        <p:txBody>
          <a:bodyPr wrap="square" rtlCol="0">
            <a:spAutoFit/>
          </a:bodyPr>
          <a:lstStyle/>
          <a:p>
            <a:r>
              <a:rPr lang="en-US" sz="1400" b="1" dirty="0"/>
              <a:t>A</a:t>
            </a:r>
            <a:r>
              <a:rPr lang="en-US" sz="1400" b="1" baseline="-25000" dirty="0"/>
              <a:t>1/2</a:t>
            </a:r>
          </a:p>
        </p:txBody>
      </p:sp>
      <p:sp>
        <p:nvSpPr>
          <p:cNvPr id="20" name="TextBox 19">
            <a:extLst>
              <a:ext uri="{FF2B5EF4-FFF2-40B4-BE49-F238E27FC236}">
                <a16:creationId xmlns:a16="http://schemas.microsoft.com/office/drawing/2014/main" id="{EB37EA37-0210-6BAB-9FAF-BEA48D33BEC2}"/>
              </a:ext>
            </a:extLst>
          </p:cNvPr>
          <p:cNvSpPr txBox="1"/>
          <p:nvPr/>
        </p:nvSpPr>
        <p:spPr>
          <a:xfrm>
            <a:off x="5007249" y="3219518"/>
            <a:ext cx="1330992" cy="338554"/>
          </a:xfrm>
          <a:prstGeom prst="rect">
            <a:avLst/>
          </a:prstGeom>
          <a:noFill/>
        </p:spPr>
        <p:txBody>
          <a:bodyPr wrap="square" rtlCol="0">
            <a:spAutoFit/>
          </a:bodyPr>
          <a:lstStyle/>
          <a:p>
            <a:r>
              <a:rPr lang="en-US" sz="1600" b="1" dirty="0"/>
              <a:t>N(</a:t>
            </a:r>
            <a:r>
              <a:rPr lang="en-US" sz="1400" b="1" dirty="0"/>
              <a:t>1680)5/2</a:t>
            </a:r>
            <a:r>
              <a:rPr lang="en-US" sz="1600" b="1" baseline="30000" dirty="0"/>
              <a:t>+</a:t>
            </a:r>
          </a:p>
        </p:txBody>
      </p:sp>
      <p:sp>
        <p:nvSpPr>
          <p:cNvPr id="22" name="TextBox 21">
            <a:extLst>
              <a:ext uri="{FF2B5EF4-FFF2-40B4-BE49-F238E27FC236}">
                <a16:creationId xmlns:a16="http://schemas.microsoft.com/office/drawing/2014/main" id="{5849CEF6-A319-238C-7AFD-4C1D02D7FC18}"/>
              </a:ext>
            </a:extLst>
          </p:cNvPr>
          <p:cNvSpPr txBox="1"/>
          <p:nvPr/>
        </p:nvSpPr>
        <p:spPr>
          <a:xfrm>
            <a:off x="6537960" y="769840"/>
            <a:ext cx="2513657" cy="1931298"/>
          </a:xfrm>
          <a:prstGeom prst="rect">
            <a:avLst/>
          </a:prstGeom>
          <a:noFill/>
        </p:spPr>
        <p:txBody>
          <a:bodyPr wrap="square">
            <a:spAutoFit/>
          </a:bodyPr>
          <a:lstStyle/>
          <a:p>
            <a:pPr marL="6350">
              <a:spcBef>
                <a:spcPts val="300"/>
              </a:spcBef>
              <a:buNone/>
            </a:pPr>
            <a:r>
              <a:rPr lang="en-US" sz="1400" dirty="0">
                <a:solidFill>
                  <a:srgbClr val="FF0000"/>
                </a:solidFill>
              </a:rPr>
              <a:t>I.G. </a:t>
            </a:r>
            <a:r>
              <a:rPr lang="en-US" sz="1400" dirty="0" err="1">
                <a:solidFill>
                  <a:srgbClr val="FF0000"/>
                </a:solidFill>
              </a:rPr>
              <a:t>Aznauryan</a:t>
            </a:r>
            <a:r>
              <a:rPr lang="en-US" sz="1400" dirty="0">
                <a:solidFill>
                  <a:srgbClr val="FF0000"/>
                </a:solidFill>
              </a:rPr>
              <a:t> et al. (CLAS), PRC 80, 055203 (2009)</a:t>
            </a:r>
          </a:p>
          <a:p>
            <a:pPr marL="6350">
              <a:spcBef>
                <a:spcPts val="300"/>
              </a:spcBef>
              <a:buNone/>
            </a:pPr>
            <a:r>
              <a:rPr lang="en-US" sz="1400" dirty="0">
                <a:solidFill>
                  <a:srgbClr val="00B050"/>
                </a:solidFill>
              </a:rPr>
              <a:t>V.I. Mokeev et al., PRC 86, 035203 (2012)</a:t>
            </a:r>
          </a:p>
          <a:p>
            <a:pPr marL="6350">
              <a:spcBef>
                <a:spcPts val="300"/>
              </a:spcBef>
              <a:buNone/>
            </a:pPr>
            <a:r>
              <a:rPr lang="en-US" sz="1400" dirty="0">
                <a:solidFill>
                  <a:srgbClr val="00B050"/>
                </a:solidFill>
              </a:rPr>
              <a:t>V.I. Mokeev et al., PRC 93, 025206 (2016)</a:t>
            </a:r>
          </a:p>
          <a:p>
            <a:pPr marL="6350">
              <a:spcBef>
                <a:spcPts val="300"/>
              </a:spcBef>
              <a:buNone/>
            </a:pPr>
            <a:r>
              <a:rPr lang="en-US" sz="1400" dirty="0">
                <a:solidFill>
                  <a:srgbClr val="FC41EE"/>
                </a:solidFill>
              </a:rPr>
              <a:t>V.I. Mokeev et al., PRC 108, 025204 (2023)</a:t>
            </a:r>
          </a:p>
        </p:txBody>
      </p:sp>
      <p:sp>
        <p:nvSpPr>
          <p:cNvPr id="23" name="TextBox 22">
            <a:extLst>
              <a:ext uri="{FF2B5EF4-FFF2-40B4-BE49-F238E27FC236}">
                <a16:creationId xmlns:a16="http://schemas.microsoft.com/office/drawing/2014/main" id="{EECD07F5-A707-48AF-6B59-F96170638164}"/>
              </a:ext>
            </a:extLst>
          </p:cNvPr>
          <p:cNvSpPr txBox="1"/>
          <p:nvPr/>
        </p:nvSpPr>
        <p:spPr>
          <a:xfrm>
            <a:off x="6323498" y="3174764"/>
            <a:ext cx="2552302" cy="2092881"/>
          </a:xfrm>
          <a:prstGeom prst="rect">
            <a:avLst/>
          </a:prstGeom>
          <a:noFill/>
        </p:spPr>
        <p:txBody>
          <a:bodyPr wrap="none" rtlCol="0">
            <a:spAutoFit/>
          </a:bodyPr>
          <a:lstStyle/>
          <a:p>
            <a:r>
              <a:rPr lang="en-US" sz="1400" dirty="0">
                <a:solidFill>
                  <a:srgbClr val="0000FF"/>
                </a:solidFill>
              </a:rPr>
              <a:t>I.G. </a:t>
            </a:r>
            <a:r>
              <a:rPr lang="en-US" sz="1400" dirty="0" err="1">
                <a:solidFill>
                  <a:srgbClr val="0000FF"/>
                </a:solidFill>
              </a:rPr>
              <a:t>Aznauryan</a:t>
            </a:r>
            <a:r>
              <a:rPr lang="en-US" sz="1400" dirty="0">
                <a:solidFill>
                  <a:srgbClr val="0000FF"/>
                </a:solidFill>
              </a:rPr>
              <a:t> et al. (CLAS), </a:t>
            </a:r>
          </a:p>
          <a:p>
            <a:r>
              <a:rPr lang="en-US" sz="1400" dirty="0">
                <a:solidFill>
                  <a:srgbClr val="0000FF"/>
                </a:solidFill>
              </a:rPr>
              <a:t>PRC 91, 045203 (2015)</a:t>
            </a:r>
          </a:p>
          <a:p>
            <a:endParaRPr lang="en-US" sz="1400" dirty="0">
              <a:solidFill>
                <a:srgbClr val="0000FF"/>
              </a:solidFill>
            </a:endParaRPr>
          </a:p>
          <a:p>
            <a:r>
              <a:rPr lang="en-US" sz="1400" u="sng" dirty="0"/>
              <a:t>black: CLAS </a:t>
            </a:r>
            <a:r>
              <a:rPr lang="en-US" sz="1400" u="sng" dirty="0" err="1">
                <a:latin typeface="Symbol" pitchFamily="2" charset="2"/>
              </a:rPr>
              <a:t>p</a:t>
            </a:r>
            <a:r>
              <a:rPr lang="en-US" sz="1400" u="sng" baseline="30000" dirty="0" err="1"/>
              <a:t>+</a:t>
            </a:r>
            <a:r>
              <a:rPr lang="en-US" sz="1400" u="sng" dirty="0" err="1">
                <a:latin typeface="Symbol" pitchFamily="2" charset="2"/>
              </a:rPr>
              <a:t>p</a:t>
            </a:r>
            <a:r>
              <a:rPr lang="en-US" sz="1400" u="sng" baseline="30000" dirty="0" err="1"/>
              <a:t>-</a:t>
            </a:r>
            <a:r>
              <a:rPr lang="en-US" sz="1400" u="sng" dirty="0" err="1"/>
              <a:t>p</a:t>
            </a:r>
            <a:r>
              <a:rPr lang="en-US" sz="1400" dirty="0"/>
              <a:t> </a:t>
            </a:r>
          </a:p>
          <a:p>
            <a:r>
              <a:rPr lang="en-US" sz="1400" dirty="0"/>
              <a:t>V.I. Mokeev et al., </a:t>
            </a:r>
          </a:p>
          <a:p>
            <a:r>
              <a:rPr lang="en-US" sz="1400" dirty="0"/>
              <a:t>arXiv:2608.04997[</a:t>
            </a:r>
            <a:r>
              <a:rPr lang="en-US" sz="1400" dirty="0" err="1"/>
              <a:t>nucl</a:t>
            </a:r>
            <a:r>
              <a:rPr lang="en-US" sz="1400" dirty="0"/>
              <a:t>-ex] </a:t>
            </a:r>
          </a:p>
          <a:p>
            <a:endParaRPr lang="en-US" sz="1400" dirty="0"/>
          </a:p>
          <a:p>
            <a:endParaRPr lang="en-US" sz="1600" dirty="0"/>
          </a:p>
          <a:p>
            <a:endParaRPr lang="en-US" sz="1600" dirty="0"/>
          </a:p>
        </p:txBody>
      </p:sp>
      <p:sp>
        <p:nvSpPr>
          <p:cNvPr id="21" name="TextBox 20">
            <a:extLst>
              <a:ext uri="{FF2B5EF4-FFF2-40B4-BE49-F238E27FC236}">
                <a16:creationId xmlns:a16="http://schemas.microsoft.com/office/drawing/2014/main" id="{255EB74A-8291-C113-EA3A-5CED913785E2}"/>
              </a:ext>
            </a:extLst>
          </p:cNvPr>
          <p:cNvSpPr txBox="1"/>
          <p:nvPr/>
        </p:nvSpPr>
        <p:spPr>
          <a:xfrm>
            <a:off x="2502816" y="6105129"/>
            <a:ext cx="5472059" cy="307777"/>
          </a:xfrm>
          <a:prstGeom prst="rect">
            <a:avLst/>
          </a:prstGeom>
          <a:noFill/>
        </p:spPr>
        <p:txBody>
          <a:bodyPr wrap="square" rtlCol="0">
            <a:spAutoFit/>
          </a:bodyPr>
          <a:lstStyle/>
          <a:p>
            <a:r>
              <a:rPr lang="en-US" sz="1400" b="1" u="sng" dirty="0">
                <a:solidFill>
                  <a:srgbClr val="0000FF"/>
                </a:solidFill>
              </a:rPr>
              <a:t>See the talk by R.W. Gothe, Monday, September 7, at 3:00 pm</a:t>
            </a:r>
          </a:p>
        </p:txBody>
      </p:sp>
    </p:spTree>
    <p:extLst>
      <p:ext uri="{BB962C8B-B14F-4D97-AF65-F5344CB8AC3E}">
        <p14:creationId xmlns:p14="http://schemas.microsoft.com/office/powerpoint/2010/main" val="111784226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7BEB926F-8DEF-84DE-F1FE-D0D3018C7982}"/>
              </a:ext>
            </a:extLst>
          </p:cNvPr>
          <p:cNvSpPr txBox="1">
            <a:spLocks noChangeArrowheads="1"/>
          </p:cNvSpPr>
          <p:nvPr/>
        </p:nvSpPr>
        <p:spPr bwMode="auto">
          <a:xfrm>
            <a:off x="35804" y="49387"/>
            <a:ext cx="9082796" cy="457200"/>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200" algn="ctr" rtl="0" eaLnBrk="0" fontAlgn="base" hangingPunct="0">
              <a:spcBef>
                <a:spcPct val="0"/>
              </a:spcBef>
              <a:spcAft>
                <a:spcPct val="0"/>
              </a:spcAft>
              <a:defRPr sz="3200" b="1">
                <a:solidFill>
                  <a:schemeClr val="accent2"/>
                </a:solidFill>
                <a:latin typeface="Arial" charset="0"/>
              </a:defRPr>
            </a:lvl6pPr>
            <a:lvl7pPr marL="914400" algn="ctr" rtl="0" eaLnBrk="0" fontAlgn="base" hangingPunct="0">
              <a:spcBef>
                <a:spcPct val="0"/>
              </a:spcBef>
              <a:spcAft>
                <a:spcPct val="0"/>
              </a:spcAft>
              <a:defRPr sz="3200" b="1">
                <a:solidFill>
                  <a:schemeClr val="accent2"/>
                </a:solidFill>
                <a:latin typeface="Arial" charset="0"/>
              </a:defRPr>
            </a:lvl7pPr>
            <a:lvl8pPr marL="1371600" algn="ctr" rtl="0" eaLnBrk="0" fontAlgn="base" hangingPunct="0">
              <a:spcBef>
                <a:spcPct val="0"/>
              </a:spcBef>
              <a:spcAft>
                <a:spcPct val="0"/>
              </a:spcAft>
              <a:defRPr sz="3200" b="1">
                <a:solidFill>
                  <a:schemeClr val="accent2"/>
                </a:solidFill>
                <a:latin typeface="Arial" charset="0"/>
              </a:defRPr>
            </a:lvl8pPr>
            <a:lvl9pPr marL="1828800" algn="ctr" rtl="0" eaLnBrk="0" fontAlgn="base" hangingPunct="0">
              <a:spcBef>
                <a:spcPct val="0"/>
              </a:spcBef>
              <a:spcAft>
                <a:spcPct val="0"/>
              </a:spcAft>
              <a:defRPr sz="3200" b="1">
                <a:solidFill>
                  <a:schemeClr val="accent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800" kern="0" dirty="0">
                <a:solidFill>
                  <a:srgbClr val="0000FF"/>
                </a:solidFill>
                <a:ea typeface="MS PGothic" pitchFamily="34" charset="-128"/>
              </a:rPr>
              <a:t>Interplay Between Meson-Baryon Cloud and Quark Core in N* Structure</a:t>
            </a:r>
            <a:endParaRPr kumimoji="0" lang="en-US" sz="1800" b="1" i="0" u="none" strike="noStrike" kern="0" cap="none" spc="0" normalizeH="0" noProof="0" dirty="0">
              <a:ln>
                <a:noFill/>
              </a:ln>
              <a:solidFill>
                <a:srgbClr val="0000FF"/>
              </a:solidFill>
              <a:effectLst/>
              <a:uLnTx/>
              <a:uFillTx/>
              <a:ea typeface="MS PGothic" pitchFamily="34" charset="-128"/>
              <a:cs typeface="+mj-cs"/>
            </a:endParaRPr>
          </a:p>
        </p:txBody>
      </p:sp>
      <p:sp>
        <p:nvSpPr>
          <p:cNvPr id="6" name="Line 4">
            <a:extLst>
              <a:ext uri="{FF2B5EF4-FFF2-40B4-BE49-F238E27FC236}">
                <a16:creationId xmlns:a16="http://schemas.microsoft.com/office/drawing/2014/main" id="{3E446055-D7C0-AC2E-97AA-13F688FD87BC}"/>
              </a:ext>
            </a:extLst>
          </p:cNvPr>
          <p:cNvSpPr>
            <a:spLocks noChangeShapeType="1"/>
          </p:cNvSpPr>
          <p:nvPr/>
        </p:nvSpPr>
        <p:spPr bwMode="auto">
          <a:xfrm flipV="1">
            <a:off x="0" y="511133"/>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0" name="TextBox 9">
            <a:extLst>
              <a:ext uri="{FF2B5EF4-FFF2-40B4-BE49-F238E27FC236}">
                <a16:creationId xmlns:a16="http://schemas.microsoft.com/office/drawing/2014/main" id="{BEF2F1AE-409D-1247-B92A-F57C96B0AF96}"/>
              </a:ext>
            </a:extLst>
          </p:cNvPr>
          <p:cNvSpPr txBox="1"/>
          <p:nvPr/>
        </p:nvSpPr>
        <p:spPr>
          <a:xfrm>
            <a:off x="4723382" y="786860"/>
            <a:ext cx="3772892" cy="276999"/>
          </a:xfrm>
          <a:prstGeom prst="rect">
            <a:avLst/>
          </a:prstGeom>
          <a:solidFill>
            <a:srgbClr val="FFC000"/>
          </a:solidFill>
        </p:spPr>
        <p:txBody>
          <a:bodyPr wrap="none" rtlCol="0">
            <a:spAutoFit/>
          </a:bodyPr>
          <a:lstStyle/>
          <a:p>
            <a:pPr algn="ctr"/>
            <a:r>
              <a:rPr lang="en-US" sz="1200" dirty="0"/>
              <a:t>Peng Cheng, et al, Acta Phys. Pol. B57, A13 (2026)  </a:t>
            </a:r>
          </a:p>
        </p:txBody>
      </p:sp>
      <p:pic>
        <p:nvPicPr>
          <p:cNvPr id="11" name="Picture 10">
            <a:extLst>
              <a:ext uri="{FF2B5EF4-FFF2-40B4-BE49-F238E27FC236}">
                <a16:creationId xmlns:a16="http://schemas.microsoft.com/office/drawing/2014/main" id="{0C9EF006-3F9C-B96A-333B-6FBA38EA9A53}"/>
              </a:ext>
            </a:extLst>
          </p:cNvPr>
          <p:cNvPicPr>
            <a:picLocks noChangeAspect="1"/>
          </p:cNvPicPr>
          <p:nvPr/>
        </p:nvPicPr>
        <p:blipFill>
          <a:blip r:embed="rId2"/>
          <a:stretch>
            <a:fillRect/>
          </a:stretch>
        </p:blipFill>
        <p:spPr>
          <a:xfrm>
            <a:off x="4571999" y="1144470"/>
            <a:ext cx="4124781" cy="1261531"/>
          </a:xfrm>
          <a:prstGeom prst="rect">
            <a:avLst/>
          </a:prstGeom>
        </p:spPr>
      </p:pic>
      <p:pic>
        <p:nvPicPr>
          <p:cNvPr id="12" name="Picture 11">
            <a:extLst>
              <a:ext uri="{FF2B5EF4-FFF2-40B4-BE49-F238E27FC236}">
                <a16:creationId xmlns:a16="http://schemas.microsoft.com/office/drawing/2014/main" id="{F33B7736-D66E-BE85-0456-EA55C36A7671}"/>
              </a:ext>
            </a:extLst>
          </p:cNvPr>
          <p:cNvPicPr>
            <a:picLocks noChangeAspect="1"/>
          </p:cNvPicPr>
          <p:nvPr/>
        </p:nvPicPr>
        <p:blipFill>
          <a:blip r:embed="rId3"/>
          <a:stretch>
            <a:fillRect/>
          </a:stretch>
        </p:blipFill>
        <p:spPr>
          <a:xfrm>
            <a:off x="556599" y="718959"/>
            <a:ext cx="2552818" cy="2331146"/>
          </a:xfrm>
          <a:prstGeom prst="rect">
            <a:avLst/>
          </a:prstGeom>
        </p:spPr>
      </p:pic>
      <p:sp>
        <p:nvSpPr>
          <p:cNvPr id="13" name="TextBox 12">
            <a:extLst>
              <a:ext uri="{FF2B5EF4-FFF2-40B4-BE49-F238E27FC236}">
                <a16:creationId xmlns:a16="http://schemas.microsoft.com/office/drawing/2014/main" id="{1A6897E8-5A65-ACFC-C41C-4F5C5FB0F662}"/>
              </a:ext>
            </a:extLst>
          </p:cNvPr>
          <p:cNvSpPr txBox="1"/>
          <p:nvPr/>
        </p:nvSpPr>
        <p:spPr>
          <a:xfrm>
            <a:off x="3078964" y="2085350"/>
            <a:ext cx="1479809" cy="830997"/>
          </a:xfrm>
          <a:prstGeom prst="rect">
            <a:avLst/>
          </a:prstGeom>
          <a:solidFill>
            <a:srgbClr val="FFC000"/>
          </a:solidFill>
        </p:spPr>
        <p:txBody>
          <a:bodyPr wrap="square" rtlCol="0">
            <a:spAutoFit/>
          </a:bodyPr>
          <a:lstStyle/>
          <a:p>
            <a:pPr eaLnBrk="0" hangingPunct="0">
              <a:defRPr/>
            </a:pPr>
            <a:r>
              <a:rPr lang="en-US" sz="1200" dirty="0"/>
              <a:t>V.D. </a:t>
            </a:r>
            <a:r>
              <a:rPr lang="en-US" sz="1200" dirty="0" err="1"/>
              <a:t>Burkert</a:t>
            </a:r>
            <a:r>
              <a:rPr lang="en-US" sz="1200" dirty="0"/>
              <a:t> and C.D. Roberts, Rev. Mod. Phys. </a:t>
            </a:r>
          </a:p>
          <a:p>
            <a:pPr eaLnBrk="0" hangingPunct="0">
              <a:defRPr/>
            </a:pPr>
            <a:r>
              <a:rPr lang="en-US" sz="1200" dirty="0"/>
              <a:t>91, 011003 (2019)</a:t>
            </a:r>
          </a:p>
        </p:txBody>
      </p:sp>
      <p:sp>
        <p:nvSpPr>
          <p:cNvPr id="15" name="TextBox 14">
            <a:extLst>
              <a:ext uri="{FF2B5EF4-FFF2-40B4-BE49-F238E27FC236}">
                <a16:creationId xmlns:a16="http://schemas.microsoft.com/office/drawing/2014/main" id="{454A781F-707B-2A7B-3E06-BFBCFFEDB249}"/>
              </a:ext>
            </a:extLst>
          </p:cNvPr>
          <p:cNvSpPr txBox="1"/>
          <p:nvPr/>
        </p:nvSpPr>
        <p:spPr>
          <a:xfrm>
            <a:off x="4222044" y="3498831"/>
            <a:ext cx="4696303" cy="2174954"/>
          </a:xfrm>
          <a:prstGeom prst="rect">
            <a:avLst/>
          </a:prstGeom>
          <a:noFill/>
        </p:spPr>
        <p:txBody>
          <a:bodyPr wrap="square" rtlCol="0">
            <a:spAutoFit/>
          </a:bodyPr>
          <a:lstStyle/>
          <a:p>
            <a:r>
              <a:rPr lang="en-US" sz="1400" dirty="0"/>
              <a:t>Good description of the CLAS data on N(1440)1/2</a:t>
            </a:r>
            <a:r>
              <a:rPr lang="en-US" sz="1400" baseline="30000" dirty="0"/>
              <a:t>+</a:t>
            </a:r>
          </a:p>
          <a:p>
            <a:r>
              <a:rPr lang="en-US" sz="1400" dirty="0"/>
              <a:t>electrocouplings have been achieved for Q</a:t>
            </a:r>
            <a:r>
              <a:rPr lang="en-US" sz="1400" baseline="30000" dirty="0"/>
              <a:t>2</a:t>
            </a:r>
            <a:r>
              <a:rPr lang="en-US" sz="1400" dirty="0"/>
              <a:t>&gt;2 GeV</a:t>
            </a:r>
            <a:r>
              <a:rPr lang="en-US" sz="1400" baseline="30000" dirty="0"/>
              <a:t>2</a:t>
            </a:r>
            <a:r>
              <a:rPr lang="en-US" sz="1400" dirty="0"/>
              <a:t> within CSM, assuming quark core contribution only, </a:t>
            </a:r>
            <a:r>
              <a:rPr lang="en-US" sz="1400" u="sng" dirty="0">
                <a:solidFill>
                  <a:srgbClr val="0000FF"/>
                </a:solidFill>
              </a:rPr>
              <a:t>offering evidence for a major contribution from quark core to the N(1440)1/2</a:t>
            </a:r>
            <a:r>
              <a:rPr lang="en-US" sz="1400" u="sng" baseline="30000" dirty="0">
                <a:solidFill>
                  <a:srgbClr val="0000FF"/>
                </a:solidFill>
              </a:rPr>
              <a:t>+</a:t>
            </a:r>
            <a:r>
              <a:rPr lang="en-US" sz="1400" u="sng" dirty="0">
                <a:solidFill>
                  <a:srgbClr val="0000FF"/>
                </a:solidFill>
              </a:rPr>
              <a:t> structure at Q</a:t>
            </a:r>
            <a:r>
              <a:rPr lang="en-US" sz="1400" u="sng" baseline="30000" dirty="0">
                <a:solidFill>
                  <a:srgbClr val="0000FF"/>
                </a:solidFill>
              </a:rPr>
              <a:t>2</a:t>
            </a:r>
            <a:r>
              <a:rPr lang="en-US" sz="1400" u="sng" dirty="0">
                <a:solidFill>
                  <a:srgbClr val="0000FF"/>
                </a:solidFill>
              </a:rPr>
              <a:t>&gt;2.0 GeV</a:t>
            </a:r>
            <a:r>
              <a:rPr lang="en-US" sz="1400" u="sng" baseline="30000" dirty="0">
                <a:solidFill>
                  <a:srgbClr val="0000FF"/>
                </a:solidFill>
              </a:rPr>
              <a:t>2</a:t>
            </a:r>
          </a:p>
          <a:p>
            <a:endParaRPr lang="en-US" sz="1400" baseline="30000" dirty="0"/>
          </a:p>
          <a:p>
            <a:r>
              <a:rPr lang="en-US" sz="1400" dirty="0"/>
              <a:t>The same conclusion comes from the relativistic quark model (LF RQM) that employs phenomenological quark running mass (I.G. </a:t>
            </a:r>
            <a:r>
              <a:rPr lang="en-US" sz="1400" dirty="0" err="1"/>
              <a:t>Aznauryan</a:t>
            </a:r>
            <a:r>
              <a:rPr lang="en-US" sz="1400" dirty="0"/>
              <a:t>, V.D. Burkert, PRC 85, 055202 (2012) (top) and different quark models (bottom)</a:t>
            </a:r>
          </a:p>
        </p:txBody>
      </p:sp>
      <p:sp>
        <p:nvSpPr>
          <p:cNvPr id="16" name="TextBox 15">
            <a:extLst>
              <a:ext uri="{FF2B5EF4-FFF2-40B4-BE49-F238E27FC236}">
                <a16:creationId xmlns:a16="http://schemas.microsoft.com/office/drawing/2014/main" id="{89ABFE5A-B39D-6190-9722-A68C1B070AC6}"/>
              </a:ext>
            </a:extLst>
          </p:cNvPr>
          <p:cNvSpPr txBox="1"/>
          <p:nvPr/>
        </p:nvSpPr>
        <p:spPr>
          <a:xfrm>
            <a:off x="464234" y="1119393"/>
            <a:ext cx="184731" cy="307777"/>
          </a:xfrm>
          <a:prstGeom prst="rect">
            <a:avLst/>
          </a:prstGeom>
          <a:noFill/>
        </p:spPr>
        <p:txBody>
          <a:bodyPr wrap="none" rtlCol="0">
            <a:spAutoFit/>
          </a:bodyPr>
          <a:lstStyle/>
          <a:p>
            <a:endParaRPr lang="en-US" sz="1400" dirty="0"/>
          </a:p>
        </p:txBody>
      </p:sp>
      <p:sp>
        <p:nvSpPr>
          <p:cNvPr id="21" name="TextBox 20">
            <a:extLst>
              <a:ext uri="{FF2B5EF4-FFF2-40B4-BE49-F238E27FC236}">
                <a16:creationId xmlns:a16="http://schemas.microsoft.com/office/drawing/2014/main" id="{62824E29-3B26-A5EE-8CED-8AC0C67867EC}"/>
              </a:ext>
            </a:extLst>
          </p:cNvPr>
          <p:cNvSpPr txBox="1"/>
          <p:nvPr/>
        </p:nvSpPr>
        <p:spPr>
          <a:xfrm>
            <a:off x="8696781" y="6570017"/>
            <a:ext cx="443132" cy="276999"/>
          </a:xfrm>
          <a:prstGeom prst="rect">
            <a:avLst/>
          </a:prstGeom>
          <a:noFill/>
        </p:spPr>
        <p:txBody>
          <a:bodyPr wrap="square">
            <a:spAutoFit/>
          </a:bodyPr>
          <a:lstStyle/>
          <a:p>
            <a:pPr algn="ctr"/>
            <a:fld id="{66D3942C-BD50-4FC2-A952-1F84E0E6FA11}" type="slidenum">
              <a:rPr lang="en-US" sz="1200" smtClean="0">
                <a:solidFill>
                  <a:srgbClr val="000000"/>
                </a:solidFill>
              </a:rPr>
              <a:pPr algn="ctr"/>
              <a:t>9</a:t>
            </a:fld>
            <a:endParaRPr lang="en-US" sz="1200" dirty="0">
              <a:solidFill>
                <a:srgbClr val="000000"/>
              </a:solidFill>
            </a:endParaRPr>
          </a:p>
        </p:txBody>
      </p:sp>
      <p:pic>
        <p:nvPicPr>
          <p:cNvPr id="2" name="Picture 1">
            <a:extLst>
              <a:ext uri="{FF2B5EF4-FFF2-40B4-BE49-F238E27FC236}">
                <a16:creationId xmlns:a16="http://schemas.microsoft.com/office/drawing/2014/main" id="{9845D6E5-21FA-81AA-E04C-3285A606EBAF}"/>
              </a:ext>
            </a:extLst>
          </p:cNvPr>
          <p:cNvPicPr>
            <a:picLocks noChangeAspect="1"/>
          </p:cNvPicPr>
          <p:nvPr/>
        </p:nvPicPr>
        <p:blipFill>
          <a:blip r:embed="rId4"/>
          <a:stretch>
            <a:fillRect/>
          </a:stretch>
        </p:blipFill>
        <p:spPr>
          <a:xfrm>
            <a:off x="35804" y="3498831"/>
            <a:ext cx="3933739" cy="2343366"/>
          </a:xfrm>
          <a:prstGeom prst="rect">
            <a:avLst/>
          </a:prstGeom>
        </p:spPr>
      </p:pic>
      <p:sp>
        <p:nvSpPr>
          <p:cNvPr id="3" name="TextBox 2">
            <a:extLst>
              <a:ext uri="{FF2B5EF4-FFF2-40B4-BE49-F238E27FC236}">
                <a16:creationId xmlns:a16="http://schemas.microsoft.com/office/drawing/2014/main" id="{035F1ED7-D7A2-0121-1690-EB522DEB78C5}"/>
              </a:ext>
            </a:extLst>
          </p:cNvPr>
          <p:cNvSpPr txBox="1"/>
          <p:nvPr/>
        </p:nvSpPr>
        <p:spPr>
          <a:xfrm>
            <a:off x="-35804" y="5842197"/>
            <a:ext cx="9144000" cy="523220"/>
          </a:xfrm>
          <a:prstGeom prst="rect">
            <a:avLst/>
          </a:prstGeom>
          <a:noFill/>
        </p:spPr>
        <p:txBody>
          <a:bodyPr wrap="square" rtlCol="0">
            <a:spAutoFit/>
          </a:bodyPr>
          <a:lstStyle/>
          <a:p>
            <a:r>
              <a:rPr lang="en-US" sz="1400" dirty="0"/>
              <a:t>Comparison experimental results vs theory expectations suggests presence of the contributions from other component(s) beyond quark core to N(1440)1/2</a:t>
            </a:r>
            <a:r>
              <a:rPr lang="en-US" sz="1400" baseline="30000" dirty="0"/>
              <a:t>+</a:t>
            </a:r>
            <a:r>
              <a:rPr lang="en-US" sz="1400" dirty="0"/>
              <a:t> electroexcitations at Q</a:t>
            </a:r>
            <a:r>
              <a:rPr lang="en-US" sz="1400" baseline="30000" dirty="0"/>
              <a:t>2</a:t>
            </a:r>
            <a:r>
              <a:rPr lang="en-US" sz="1400" dirty="0"/>
              <a:t>&lt;1.0 GeV</a:t>
            </a:r>
            <a:r>
              <a:rPr lang="en-US" sz="1400" baseline="30000" dirty="0"/>
              <a:t>2</a:t>
            </a:r>
          </a:p>
        </p:txBody>
      </p:sp>
      <p:sp>
        <p:nvSpPr>
          <p:cNvPr id="4" name="TextBox 3">
            <a:extLst>
              <a:ext uri="{FF2B5EF4-FFF2-40B4-BE49-F238E27FC236}">
                <a16:creationId xmlns:a16="http://schemas.microsoft.com/office/drawing/2014/main" id="{F53C388E-6CBE-990C-46F0-B1F6B3667938}"/>
              </a:ext>
            </a:extLst>
          </p:cNvPr>
          <p:cNvSpPr txBox="1"/>
          <p:nvPr/>
        </p:nvSpPr>
        <p:spPr>
          <a:xfrm>
            <a:off x="195083" y="3084517"/>
            <a:ext cx="3275850" cy="307777"/>
          </a:xfrm>
          <a:prstGeom prst="rect">
            <a:avLst/>
          </a:prstGeom>
          <a:solidFill>
            <a:srgbClr val="FFC000"/>
          </a:solidFill>
        </p:spPr>
        <p:txBody>
          <a:bodyPr wrap="square" rtlCol="0">
            <a:spAutoFit/>
          </a:bodyPr>
          <a:lstStyle/>
          <a:p>
            <a:pPr algn="ctr"/>
            <a:r>
              <a:rPr lang="en-US" sz="1200" dirty="0"/>
              <a:t>G. Ramalho, Acta Phys. Pol. B57, A11 (2026)</a:t>
            </a:r>
            <a:r>
              <a:rPr lang="en-US" sz="1400" dirty="0"/>
              <a:t> </a:t>
            </a:r>
          </a:p>
        </p:txBody>
      </p:sp>
    </p:spTree>
    <p:extLst>
      <p:ext uri="{BB962C8B-B14F-4D97-AF65-F5344CB8AC3E}">
        <p14:creationId xmlns:p14="http://schemas.microsoft.com/office/powerpoint/2010/main" val="138481287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14268C52-7910-1147-B166-0C990E7A7A55}"/>
              </a:ext>
            </a:extLst>
          </p:cNvPr>
          <p:cNvSpPr txBox="1">
            <a:spLocks noChangeArrowheads="1"/>
          </p:cNvSpPr>
          <p:nvPr/>
        </p:nvSpPr>
        <p:spPr bwMode="auto">
          <a:xfrm>
            <a:off x="-30602" y="109218"/>
            <a:ext cx="9144000" cy="548640"/>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200" algn="ctr" rtl="0" eaLnBrk="0" fontAlgn="base" hangingPunct="0">
              <a:spcBef>
                <a:spcPct val="0"/>
              </a:spcBef>
              <a:spcAft>
                <a:spcPct val="0"/>
              </a:spcAft>
              <a:defRPr sz="3200" b="1">
                <a:solidFill>
                  <a:schemeClr val="accent2"/>
                </a:solidFill>
                <a:latin typeface="Arial" charset="0"/>
              </a:defRPr>
            </a:lvl6pPr>
            <a:lvl7pPr marL="914400" algn="ctr" rtl="0" eaLnBrk="0" fontAlgn="base" hangingPunct="0">
              <a:spcBef>
                <a:spcPct val="0"/>
              </a:spcBef>
              <a:spcAft>
                <a:spcPct val="0"/>
              </a:spcAft>
              <a:defRPr sz="3200" b="1">
                <a:solidFill>
                  <a:schemeClr val="accent2"/>
                </a:solidFill>
                <a:latin typeface="Arial" charset="0"/>
              </a:defRPr>
            </a:lvl7pPr>
            <a:lvl8pPr marL="1371600" algn="ctr" rtl="0" eaLnBrk="0" fontAlgn="base" hangingPunct="0">
              <a:spcBef>
                <a:spcPct val="0"/>
              </a:spcBef>
              <a:spcAft>
                <a:spcPct val="0"/>
              </a:spcAft>
              <a:defRPr sz="3200" b="1">
                <a:solidFill>
                  <a:schemeClr val="accent2"/>
                </a:solidFill>
                <a:latin typeface="Arial" charset="0"/>
              </a:defRPr>
            </a:lvl8pPr>
            <a:lvl9pPr marL="1828800" algn="ctr" rtl="0" eaLnBrk="0" fontAlgn="base" hangingPunct="0">
              <a:spcBef>
                <a:spcPct val="0"/>
              </a:spcBef>
              <a:spcAft>
                <a:spcPct val="0"/>
              </a:spcAft>
              <a:defRPr sz="3200" b="1">
                <a:solidFill>
                  <a:schemeClr val="accent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800" kern="0" dirty="0">
                <a:solidFill>
                  <a:srgbClr val="0000FF"/>
                </a:solidFill>
                <a:ea typeface="MS PGothic" pitchFamily="34" charset="-128"/>
              </a:rPr>
              <a:t>Further Evidence for Quark Core-Meson-Baryon Cloud Interplay in N(1440)1/2</a:t>
            </a:r>
            <a:r>
              <a:rPr lang="en-US" sz="1800" kern="0" baseline="30000" dirty="0">
                <a:solidFill>
                  <a:srgbClr val="0000FF"/>
                </a:solidFill>
                <a:ea typeface="MS PGothic" pitchFamily="34" charset="-128"/>
              </a:rPr>
              <a:t>+ </a:t>
            </a:r>
            <a:r>
              <a:rPr lang="en-US" sz="1800" kern="0" dirty="0">
                <a:solidFill>
                  <a:srgbClr val="0000FF"/>
                </a:solidFill>
                <a:ea typeface="MS PGothic" pitchFamily="34" charset="-128"/>
              </a:rPr>
              <a:t>Structure </a:t>
            </a:r>
            <a:endParaRPr kumimoji="0" lang="en-US" sz="1800" b="1" i="0" u="none" strike="noStrike" kern="0" cap="none" spc="0" normalizeH="0" baseline="30000" noProof="0" dirty="0">
              <a:ln>
                <a:noFill/>
              </a:ln>
              <a:solidFill>
                <a:srgbClr val="0000FF"/>
              </a:solidFill>
              <a:effectLst/>
              <a:uLnTx/>
              <a:uFillTx/>
              <a:ea typeface="MS PGothic" pitchFamily="34" charset="-128"/>
              <a:cs typeface="+mj-cs"/>
            </a:endParaRPr>
          </a:p>
        </p:txBody>
      </p:sp>
      <p:sp>
        <p:nvSpPr>
          <p:cNvPr id="8" name="Line 4">
            <a:extLst>
              <a:ext uri="{FF2B5EF4-FFF2-40B4-BE49-F238E27FC236}">
                <a16:creationId xmlns:a16="http://schemas.microsoft.com/office/drawing/2014/main" id="{37CE82B2-A092-A589-5AD8-85C6583AD64E}"/>
              </a:ext>
            </a:extLst>
          </p:cNvPr>
          <p:cNvSpPr>
            <a:spLocks noChangeShapeType="1"/>
          </p:cNvSpPr>
          <p:nvPr/>
        </p:nvSpPr>
        <p:spPr bwMode="auto">
          <a:xfrm flipV="1">
            <a:off x="-24436" y="646784"/>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9" name="TextBox 8">
            <a:extLst>
              <a:ext uri="{FF2B5EF4-FFF2-40B4-BE49-F238E27FC236}">
                <a16:creationId xmlns:a16="http://schemas.microsoft.com/office/drawing/2014/main" id="{B5BCB202-EED4-A937-44EF-411BC6AE82C8}"/>
              </a:ext>
            </a:extLst>
          </p:cNvPr>
          <p:cNvSpPr txBox="1"/>
          <p:nvPr/>
        </p:nvSpPr>
        <p:spPr>
          <a:xfrm>
            <a:off x="171871" y="3244844"/>
            <a:ext cx="8719503" cy="338554"/>
          </a:xfrm>
          <a:prstGeom prst="rect">
            <a:avLst/>
          </a:prstGeom>
          <a:noFill/>
        </p:spPr>
        <p:txBody>
          <a:bodyPr wrap="square" rtlCol="0">
            <a:spAutoFit/>
          </a:bodyPr>
          <a:lstStyle/>
          <a:p>
            <a:pPr algn="ctr"/>
            <a:r>
              <a:rPr lang="en-US" sz="1600" u="sng" dirty="0"/>
              <a:t>Q</a:t>
            </a:r>
            <a:r>
              <a:rPr lang="en-US" sz="1600" u="sng" baseline="30000" dirty="0"/>
              <a:t>2</a:t>
            </a:r>
            <a:r>
              <a:rPr lang="en-US" sz="1600" u="sng" dirty="0"/>
              <a:t>-evolution of hadron decay parameters of N(1440)1/2</a:t>
            </a:r>
            <a:r>
              <a:rPr lang="en-US" sz="1600" u="sng" baseline="30000" dirty="0"/>
              <a:t>+</a:t>
            </a:r>
            <a:r>
              <a:rPr lang="en-US" sz="1600" u="sng" dirty="0"/>
              <a:t> from </a:t>
            </a:r>
            <a:r>
              <a:rPr lang="en-US" sz="1600" u="sng" dirty="0" err="1">
                <a:latin typeface="Symbol" pitchFamily="2" charset="2"/>
              </a:rPr>
              <a:t>p</a:t>
            </a:r>
            <a:r>
              <a:rPr lang="en-US" sz="1600" u="sng" baseline="30000" dirty="0" err="1"/>
              <a:t>+</a:t>
            </a:r>
            <a:r>
              <a:rPr lang="en-US" sz="1600" u="sng" dirty="0" err="1">
                <a:latin typeface="Symbol" pitchFamily="2" charset="2"/>
              </a:rPr>
              <a:t>p</a:t>
            </a:r>
            <a:r>
              <a:rPr lang="en-US" sz="1600" u="sng" baseline="30000" dirty="0" err="1"/>
              <a:t>-</a:t>
            </a:r>
            <a:r>
              <a:rPr lang="en-US" sz="1600" u="sng" dirty="0" err="1"/>
              <a:t>p</a:t>
            </a:r>
            <a:r>
              <a:rPr lang="en-US" sz="1600" u="sng" dirty="0"/>
              <a:t> electroproduction data </a:t>
            </a:r>
          </a:p>
        </p:txBody>
      </p:sp>
      <p:sp>
        <p:nvSpPr>
          <p:cNvPr id="10" name="Slide Number Placeholder 3">
            <a:extLst>
              <a:ext uri="{FF2B5EF4-FFF2-40B4-BE49-F238E27FC236}">
                <a16:creationId xmlns:a16="http://schemas.microsoft.com/office/drawing/2014/main" id="{6474CF12-FBFE-951B-1D77-B57CA2D7CC76}"/>
              </a:ext>
            </a:extLst>
          </p:cNvPr>
          <p:cNvSpPr>
            <a:spLocks noGrp="1"/>
          </p:cNvSpPr>
          <p:nvPr>
            <p:ph type="sldNum" sz="quarter" idx="10"/>
          </p:nvPr>
        </p:nvSpPr>
        <p:spPr>
          <a:xfrm>
            <a:off x="8660727" y="6554078"/>
            <a:ext cx="486064" cy="304800"/>
          </a:xfrm>
        </p:spPr>
        <p:txBody>
          <a:bodyPr anchor="ctr">
            <a:normAutofit/>
          </a:bodyPr>
          <a:lstStyle/>
          <a:p>
            <a:pPr algn="ctr">
              <a:lnSpc>
                <a:spcPct val="90000"/>
              </a:lnSpc>
              <a:spcAft>
                <a:spcPts val="600"/>
              </a:spcAft>
            </a:pPr>
            <a:fld id="{66D3942C-BD50-4FC2-A952-1F84E0E6FA11}" type="slidenum">
              <a:rPr lang="en-US" sz="1200" smtClean="0">
                <a:solidFill>
                  <a:srgbClr val="000000"/>
                </a:solidFill>
              </a:rPr>
              <a:pPr algn="ctr">
                <a:lnSpc>
                  <a:spcPct val="90000"/>
                </a:lnSpc>
                <a:spcAft>
                  <a:spcPts val="600"/>
                </a:spcAft>
              </a:pPr>
              <a:t>10</a:t>
            </a:fld>
            <a:endParaRPr lang="en-US" sz="1200" dirty="0">
              <a:solidFill>
                <a:srgbClr val="000000"/>
              </a:solidFill>
            </a:endParaRPr>
          </a:p>
        </p:txBody>
      </p:sp>
      <p:pic>
        <p:nvPicPr>
          <p:cNvPr id="11" name="Picture 10">
            <a:extLst>
              <a:ext uri="{FF2B5EF4-FFF2-40B4-BE49-F238E27FC236}">
                <a16:creationId xmlns:a16="http://schemas.microsoft.com/office/drawing/2014/main" id="{F1913617-3595-F284-1D2B-3FAB6234D16B}"/>
              </a:ext>
            </a:extLst>
          </p:cNvPr>
          <p:cNvPicPr>
            <a:picLocks noChangeAspect="1"/>
          </p:cNvPicPr>
          <p:nvPr/>
        </p:nvPicPr>
        <p:blipFill>
          <a:blip r:embed="rId2"/>
          <a:stretch>
            <a:fillRect/>
          </a:stretch>
        </p:blipFill>
        <p:spPr>
          <a:xfrm>
            <a:off x="0" y="3524200"/>
            <a:ext cx="7188200" cy="2362200"/>
          </a:xfrm>
          <a:prstGeom prst="rect">
            <a:avLst/>
          </a:prstGeom>
        </p:spPr>
      </p:pic>
      <p:sp>
        <p:nvSpPr>
          <p:cNvPr id="12" name="TextBox 11">
            <a:extLst>
              <a:ext uri="{FF2B5EF4-FFF2-40B4-BE49-F238E27FC236}">
                <a16:creationId xmlns:a16="http://schemas.microsoft.com/office/drawing/2014/main" id="{1AAEF64E-4AFD-B27B-2460-6679011B6964}"/>
              </a:ext>
            </a:extLst>
          </p:cNvPr>
          <p:cNvSpPr txBox="1"/>
          <p:nvPr/>
        </p:nvSpPr>
        <p:spPr>
          <a:xfrm>
            <a:off x="7309003" y="4004873"/>
            <a:ext cx="1834997" cy="954107"/>
          </a:xfrm>
          <a:prstGeom prst="rect">
            <a:avLst/>
          </a:prstGeom>
          <a:solidFill>
            <a:srgbClr val="FFC000"/>
          </a:solidFill>
        </p:spPr>
        <p:txBody>
          <a:bodyPr wrap="square" rtlCol="0">
            <a:spAutoFit/>
          </a:bodyPr>
          <a:lstStyle/>
          <a:p>
            <a:r>
              <a:rPr lang="en-US" sz="1400" dirty="0"/>
              <a:t>V.I. Mokeev and</a:t>
            </a:r>
          </a:p>
          <a:p>
            <a:r>
              <a:rPr lang="en-US" sz="1400" dirty="0"/>
              <a:t>D.S. Carman, Acta Phys. Pol. 57, A5 (2026) </a:t>
            </a:r>
          </a:p>
        </p:txBody>
      </p:sp>
      <p:pic>
        <p:nvPicPr>
          <p:cNvPr id="2" name="Picture 1">
            <a:extLst>
              <a:ext uri="{FF2B5EF4-FFF2-40B4-BE49-F238E27FC236}">
                <a16:creationId xmlns:a16="http://schemas.microsoft.com/office/drawing/2014/main" id="{959BBB78-CD1F-FFCA-D452-49E722399800}"/>
              </a:ext>
            </a:extLst>
          </p:cNvPr>
          <p:cNvPicPr>
            <a:picLocks noChangeAspect="1"/>
          </p:cNvPicPr>
          <p:nvPr/>
        </p:nvPicPr>
        <p:blipFill>
          <a:blip r:embed="rId3"/>
          <a:stretch>
            <a:fillRect/>
          </a:stretch>
        </p:blipFill>
        <p:spPr>
          <a:xfrm>
            <a:off x="335715" y="695638"/>
            <a:ext cx="2862053" cy="2507539"/>
          </a:xfrm>
          <a:prstGeom prst="rect">
            <a:avLst/>
          </a:prstGeom>
        </p:spPr>
      </p:pic>
      <p:sp>
        <p:nvSpPr>
          <p:cNvPr id="3" name="TextBox 2">
            <a:extLst>
              <a:ext uri="{FF2B5EF4-FFF2-40B4-BE49-F238E27FC236}">
                <a16:creationId xmlns:a16="http://schemas.microsoft.com/office/drawing/2014/main" id="{462706C6-A56A-CD56-3F22-5FACCD067776}"/>
              </a:ext>
            </a:extLst>
          </p:cNvPr>
          <p:cNvSpPr txBox="1"/>
          <p:nvPr/>
        </p:nvSpPr>
        <p:spPr>
          <a:xfrm>
            <a:off x="3866863" y="1268556"/>
            <a:ext cx="4046015" cy="307777"/>
          </a:xfrm>
          <a:prstGeom prst="rect">
            <a:avLst/>
          </a:prstGeom>
          <a:solidFill>
            <a:srgbClr val="FFC000"/>
          </a:solidFill>
        </p:spPr>
        <p:txBody>
          <a:bodyPr wrap="square" rtlCol="0">
            <a:spAutoFit/>
          </a:bodyPr>
          <a:lstStyle/>
          <a:p>
            <a:pPr algn="ctr"/>
            <a:r>
              <a:rPr lang="en-US" sz="1400" dirty="0"/>
              <a:t>I.T.  </a:t>
            </a:r>
            <a:r>
              <a:rPr lang="en-US" sz="1400" dirty="0" err="1"/>
              <a:t>Obukhovsky</a:t>
            </a:r>
            <a:r>
              <a:rPr lang="en-US" sz="1400" dirty="0"/>
              <a:t> et al., PRD 89, 014032 (2012) </a:t>
            </a:r>
          </a:p>
        </p:txBody>
      </p:sp>
      <p:sp>
        <p:nvSpPr>
          <p:cNvPr id="4" name="TextBox 3">
            <a:extLst>
              <a:ext uri="{FF2B5EF4-FFF2-40B4-BE49-F238E27FC236}">
                <a16:creationId xmlns:a16="http://schemas.microsoft.com/office/drawing/2014/main" id="{DD0153CD-2D3C-F2DD-BE41-2F7B33C026C6}"/>
              </a:ext>
            </a:extLst>
          </p:cNvPr>
          <p:cNvSpPr txBox="1"/>
          <p:nvPr/>
        </p:nvSpPr>
        <p:spPr>
          <a:xfrm>
            <a:off x="3656375" y="1684679"/>
            <a:ext cx="4880255" cy="738664"/>
          </a:xfrm>
          <a:prstGeom prst="rect">
            <a:avLst/>
          </a:prstGeom>
          <a:noFill/>
        </p:spPr>
        <p:txBody>
          <a:bodyPr wrap="square" rtlCol="0">
            <a:spAutoFit/>
          </a:bodyPr>
          <a:lstStyle/>
          <a:p>
            <a:r>
              <a:rPr lang="en-US" sz="1400" dirty="0"/>
              <a:t>Accounting for the contributions from both meson-baryon</a:t>
            </a:r>
          </a:p>
          <a:p>
            <a:r>
              <a:rPr lang="en-US" sz="1400" dirty="0"/>
              <a:t>cloud and quark core allowed us to improve the description of  N(1440)1/2</a:t>
            </a:r>
            <a:r>
              <a:rPr lang="en-US" sz="1400" baseline="30000" dirty="0"/>
              <a:t>+</a:t>
            </a:r>
            <a:r>
              <a:rPr lang="en-US" sz="1400" dirty="0"/>
              <a:t> electrocouplings for Q</a:t>
            </a:r>
            <a:r>
              <a:rPr lang="en-US" sz="1400" baseline="30000" dirty="0"/>
              <a:t>2</a:t>
            </a:r>
            <a:r>
              <a:rPr lang="en-US" sz="1400" dirty="0"/>
              <a:t>&lt;1 GeV</a:t>
            </a:r>
            <a:r>
              <a:rPr lang="en-US" sz="1400" baseline="30000" dirty="0"/>
              <a:t>2</a:t>
            </a:r>
          </a:p>
        </p:txBody>
      </p:sp>
      <p:sp>
        <p:nvSpPr>
          <p:cNvPr id="5" name="TextBox 4">
            <a:extLst>
              <a:ext uri="{FF2B5EF4-FFF2-40B4-BE49-F238E27FC236}">
                <a16:creationId xmlns:a16="http://schemas.microsoft.com/office/drawing/2014/main" id="{2F57469D-5FA4-4A47-A9E0-FB109279A5A6}"/>
              </a:ext>
            </a:extLst>
          </p:cNvPr>
          <p:cNvSpPr txBox="1"/>
          <p:nvPr/>
        </p:nvSpPr>
        <p:spPr>
          <a:xfrm>
            <a:off x="135677" y="5715576"/>
            <a:ext cx="8872645" cy="523220"/>
          </a:xfrm>
          <a:prstGeom prst="rect">
            <a:avLst/>
          </a:prstGeom>
          <a:noFill/>
        </p:spPr>
        <p:txBody>
          <a:bodyPr wrap="square" rtlCol="0">
            <a:spAutoFit/>
          </a:bodyPr>
          <a:lstStyle/>
          <a:p>
            <a:pPr marL="171450" lvl="0" indent="-171450" eaLnBrk="0" hangingPunct="0">
              <a:buFont typeface="Arial" panose="020B0604020202020204" pitchFamily="34" charset="0"/>
              <a:buChar char="•"/>
            </a:pPr>
            <a:r>
              <a:rPr lang="en-US" altLang="en-US" sz="1400" dirty="0">
                <a:solidFill>
                  <a:srgbClr val="0000FF"/>
                </a:solidFill>
              </a:rPr>
              <a:t>A good description of the CLAS π⁺π⁻p electroproduction data has been achieved using Q²-independent mass, total and partial hadronic decay suggesting presence of quark core</a:t>
            </a:r>
          </a:p>
        </p:txBody>
      </p:sp>
    </p:spTree>
    <p:extLst>
      <p:ext uri="{BB962C8B-B14F-4D97-AF65-F5344CB8AC3E}">
        <p14:creationId xmlns:p14="http://schemas.microsoft.com/office/powerpoint/2010/main" val="148670648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2D4999-02BA-41FE-902A-C57A90637ABD}"/>
              </a:ext>
            </a:extLst>
          </p:cNvPr>
          <p:cNvSpPr txBox="1"/>
          <p:nvPr/>
        </p:nvSpPr>
        <p:spPr>
          <a:xfrm>
            <a:off x="8700868" y="6574651"/>
            <a:ext cx="443132" cy="276999"/>
          </a:xfrm>
          <a:prstGeom prst="rect">
            <a:avLst/>
          </a:prstGeom>
          <a:noFill/>
        </p:spPr>
        <p:txBody>
          <a:bodyPr wrap="square">
            <a:spAutoFit/>
          </a:bodyPr>
          <a:lstStyle/>
          <a:p>
            <a:pPr algn="ctr"/>
            <a:fld id="{66D3942C-BD50-4FC2-A952-1F84E0E6FA11}" type="slidenum">
              <a:rPr lang="en-US" sz="1200" smtClean="0">
                <a:solidFill>
                  <a:srgbClr val="000000"/>
                </a:solidFill>
              </a:rPr>
              <a:pPr algn="ctr"/>
              <a:t>11</a:t>
            </a:fld>
            <a:endParaRPr lang="en-US" sz="1200" dirty="0">
              <a:solidFill>
                <a:srgbClr val="000000"/>
              </a:solidFill>
            </a:endParaRPr>
          </a:p>
        </p:txBody>
      </p:sp>
      <p:sp>
        <p:nvSpPr>
          <p:cNvPr id="7" name="Rectangle 2">
            <a:extLst>
              <a:ext uri="{FF2B5EF4-FFF2-40B4-BE49-F238E27FC236}">
                <a16:creationId xmlns:a16="http://schemas.microsoft.com/office/drawing/2014/main" id="{76D63D62-333B-37F2-CC0D-2F1E7DA66D08}"/>
              </a:ext>
            </a:extLst>
          </p:cNvPr>
          <p:cNvSpPr txBox="1">
            <a:spLocks noChangeArrowheads="1"/>
          </p:cNvSpPr>
          <p:nvPr/>
        </p:nvSpPr>
        <p:spPr bwMode="auto">
          <a:xfrm>
            <a:off x="61204" y="126451"/>
            <a:ext cx="9082796" cy="365760"/>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200" algn="ctr" rtl="0" eaLnBrk="0" fontAlgn="base" hangingPunct="0">
              <a:spcBef>
                <a:spcPct val="0"/>
              </a:spcBef>
              <a:spcAft>
                <a:spcPct val="0"/>
              </a:spcAft>
              <a:defRPr sz="3200" b="1">
                <a:solidFill>
                  <a:schemeClr val="accent2"/>
                </a:solidFill>
                <a:latin typeface="Arial" charset="0"/>
              </a:defRPr>
            </a:lvl6pPr>
            <a:lvl7pPr marL="914400" algn="ctr" rtl="0" eaLnBrk="0" fontAlgn="base" hangingPunct="0">
              <a:spcBef>
                <a:spcPct val="0"/>
              </a:spcBef>
              <a:spcAft>
                <a:spcPct val="0"/>
              </a:spcAft>
              <a:defRPr sz="3200" b="1">
                <a:solidFill>
                  <a:schemeClr val="accent2"/>
                </a:solidFill>
                <a:latin typeface="Arial" charset="0"/>
              </a:defRPr>
            </a:lvl7pPr>
            <a:lvl8pPr marL="1371600" algn="ctr" rtl="0" eaLnBrk="0" fontAlgn="base" hangingPunct="0">
              <a:spcBef>
                <a:spcPct val="0"/>
              </a:spcBef>
              <a:spcAft>
                <a:spcPct val="0"/>
              </a:spcAft>
              <a:defRPr sz="3200" b="1">
                <a:solidFill>
                  <a:schemeClr val="accent2"/>
                </a:solidFill>
                <a:latin typeface="Arial" charset="0"/>
              </a:defRPr>
            </a:lvl8pPr>
            <a:lvl9pPr marL="1828800" algn="ctr" rtl="0" eaLnBrk="0" fontAlgn="base" hangingPunct="0">
              <a:spcBef>
                <a:spcPct val="0"/>
              </a:spcBef>
              <a:spcAft>
                <a:spcPct val="0"/>
              </a:spcAft>
              <a:defRPr sz="3200" b="1">
                <a:solidFill>
                  <a:schemeClr val="accent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noProof="0" dirty="0">
                <a:ln>
                  <a:noFill/>
                </a:ln>
                <a:solidFill>
                  <a:srgbClr val="0000FF"/>
                </a:solidFill>
                <a:effectLst/>
                <a:uLnTx/>
                <a:uFillTx/>
                <a:ea typeface="MS PGothic" pitchFamily="34" charset="-128"/>
                <a:cs typeface="+mj-cs"/>
              </a:rPr>
              <a:t> </a:t>
            </a:r>
            <a:r>
              <a:rPr kumimoji="0" lang="en-US" sz="1600" i="0" u="none" strike="noStrike" kern="0" cap="none" spc="0" normalizeH="0" noProof="0" dirty="0" err="1">
                <a:ln>
                  <a:noFill/>
                </a:ln>
                <a:solidFill>
                  <a:srgbClr val="0000FF"/>
                </a:solidFill>
                <a:effectLst/>
                <a:uLnTx/>
                <a:uFillTx/>
                <a:latin typeface="Symbol" pitchFamily="2" charset="2"/>
                <a:ea typeface="MS PGothic" pitchFamily="34" charset="-128"/>
              </a:rPr>
              <a:t>g</a:t>
            </a:r>
            <a:r>
              <a:rPr kumimoji="0" lang="en-US" sz="1600" b="1" i="0" u="none" strike="noStrike" kern="0" cap="none" spc="0" normalizeH="0" baseline="-25000" noProof="0" dirty="0" err="1">
                <a:ln>
                  <a:noFill/>
                </a:ln>
                <a:solidFill>
                  <a:srgbClr val="0000FF"/>
                </a:solidFill>
                <a:effectLst/>
                <a:uLnTx/>
                <a:uFillTx/>
                <a:ea typeface="MS PGothic" pitchFamily="34" charset="-128"/>
                <a:cs typeface="+mj-cs"/>
              </a:rPr>
              <a:t>v</a:t>
            </a:r>
            <a:r>
              <a:rPr kumimoji="0" lang="en-US" sz="1600" b="1" i="0" u="none" strike="noStrike" kern="0" cap="none" spc="0" normalizeH="0" noProof="0" dirty="0" err="1">
                <a:ln>
                  <a:noFill/>
                </a:ln>
                <a:solidFill>
                  <a:srgbClr val="0000FF"/>
                </a:solidFill>
                <a:effectLst/>
                <a:uLnTx/>
                <a:uFillTx/>
                <a:ea typeface="MS PGothic" pitchFamily="34" charset="-128"/>
                <a:cs typeface="+mj-cs"/>
              </a:rPr>
              <a:t>pN</a:t>
            </a:r>
            <a:r>
              <a:rPr kumimoji="0" lang="en-US" sz="1600" b="1" i="0" u="none" strike="noStrike" kern="0" cap="none" spc="0" normalizeH="0" noProof="0" dirty="0">
                <a:ln>
                  <a:noFill/>
                </a:ln>
                <a:solidFill>
                  <a:srgbClr val="0000FF"/>
                </a:solidFill>
                <a:effectLst/>
                <a:uLnTx/>
                <a:uFillTx/>
                <a:ea typeface="MS PGothic" pitchFamily="34" charset="-128"/>
                <a:cs typeface="+mj-cs"/>
              </a:rPr>
              <a:t>* Electrocouplings in Resolving Theory Expectation Controversy on N* Structure </a:t>
            </a:r>
          </a:p>
        </p:txBody>
      </p:sp>
      <p:sp>
        <p:nvSpPr>
          <p:cNvPr id="8" name="Line 4">
            <a:extLst>
              <a:ext uri="{FF2B5EF4-FFF2-40B4-BE49-F238E27FC236}">
                <a16:creationId xmlns:a16="http://schemas.microsoft.com/office/drawing/2014/main" id="{5F4803D4-072F-83AA-7187-9056FB71EA07}"/>
              </a:ext>
            </a:extLst>
          </p:cNvPr>
          <p:cNvSpPr>
            <a:spLocks noChangeShapeType="1"/>
          </p:cNvSpPr>
          <p:nvPr/>
        </p:nvSpPr>
        <p:spPr bwMode="auto">
          <a:xfrm flipV="1">
            <a:off x="0" y="561921"/>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3" name="TextBox 12">
            <a:extLst>
              <a:ext uri="{FF2B5EF4-FFF2-40B4-BE49-F238E27FC236}">
                <a16:creationId xmlns:a16="http://schemas.microsoft.com/office/drawing/2014/main" id="{646978A3-835C-C5FB-3CA6-D5FD98B5045E}"/>
              </a:ext>
            </a:extLst>
          </p:cNvPr>
          <p:cNvSpPr txBox="1"/>
          <p:nvPr/>
        </p:nvSpPr>
        <p:spPr>
          <a:xfrm>
            <a:off x="75416" y="1084768"/>
            <a:ext cx="8993168" cy="4688463"/>
          </a:xfrm>
          <a:prstGeom prst="rect">
            <a:avLst/>
          </a:prstGeom>
          <a:noFill/>
        </p:spPr>
        <p:txBody>
          <a:bodyPr wrap="square" rtlCol="0">
            <a:spAutoFit/>
          </a:bodyPr>
          <a:lstStyle/>
          <a:p>
            <a:pPr marL="285750" indent="-285750">
              <a:buFont typeface="Arial" panose="020B0604020202020204" pitchFamily="34" charset="0"/>
              <a:buChar char="•"/>
            </a:pPr>
            <a:r>
              <a:rPr lang="en-US" sz="1600" dirty="0"/>
              <a:t>The CLAS results on the Q</a:t>
            </a:r>
            <a:r>
              <a:rPr lang="en-US" sz="1600" baseline="30000" dirty="0"/>
              <a:t>2</a:t>
            </a:r>
            <a:r>
              <a:rPr lang="en-US" sz="1600" dirty="0"/>
              <a:t>-evolution of </a:t>
            </a:r>
            <a:r>
              <a:rPr lang="en-US" sz="1600" dirty="0" err="1">
                <a:latin typeface="Symbol" pitchFamily="2" charset="2"/>
              </a:rPr>
              <a:t>g</a:t>
            </a:r>
            <a:r>
              <a:rPr lang="en-US" sz="1600" baseline="-25000" dirty="0" err="1"/>
              <a:t>v</a:t>
            </a:r>
            <a:r>
              <a:rPr lang="en-US" sz="1600" dirty="0" err="1"/>
              <a:t>pN</a:t>
            </a:r>
            <a:r>
              <a:rPr lang="en-US" sz="1600" dirty="0"/>
              <a:t>*</a:t>
            </a:r>
            <a:r>
              <a:rPr lang="en-US" sz="1600" baseline="30000" dirty="0"/>
              <a:t> </a:t>
            </a:r>
            <a:r>
              <a:rPr lang="en-US" sz="1600" dirty="0"/>
              <a:t>electrocouplings, analyzed within the QCD-connected CSM and the broad array of quark models, revealed the structure of nucleon resonances across the mass range up to 1.8 GeV as a complex interplay between the inner core of three dressed quarks and the external meson-baryon cloud.</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Contributions from meson-baryon cloud are pronounced mostly at Q</a:t>
            </a:r>
            <a:r>
              <a:rPr lang="en-US" sz="1600" baseline="30000" dirty="0"/>
              <a:t>2</a:t>
            </a:r>
            <a:r>
              <a:rPr lang="en-US" sz="1600" dirty="0"/>
              <a:t>&lt;1.0 GeV</a:t>
            </a:r>
            <a:r>
              <a:rPr lang="en-US" sz="1600" baseline="30000" dirty="0"/>
              <a:t>2</a:t>
            </a:r>
            <a:r>
              <a:rPr lang="en-US" sz="1600" dirty="0"/>
              <a:t> while the transition to quark core dominance has been revealed with increasing Q</a:t>
            </a:r>
            <a:r>
              <a:rPr lang="en-US" sz="1600" baseline="30000" dirty="0"/>
              <a:t>2</a:t>
            </a:r>
            <a:r>
              <a:rPr lang="en-US" sz="1600" dirty="0"/>
              <a:t>.</a:t>
            </a:r>
          </a:p>
          <a:p>
            <a:pPr marL="285750" indent="-285750">
              <a:buFont typeface="Arial" panose="020B0604020202020204" pitchFamily="34" charset="0"/>
              <a:buChar char="•"/>
            </a:pPr>
            <a:endParaRPr lang="en-US" sz="1600" baseline="30000" dirty="0"/>
          </a:p>
          <a:p>
            <a:pPr marL="285750" indent="-285750">
              <a:buFont typeface="Arial" panose="020B0604020202020204" pitchFamily="34" charset="0"/>
              <a:buChar char="•"/>
            </a:pPr>
            <a:r>
              <a:rPr lang="en-US" sz="1600" baseline="30000" dirty="0"/>
              <a:t> </a:t>
            </a:r>
            <a:r>
              <a:rPr lang="en-US" sz="1600" dirty="0"/>
              <a:t>LQCD &amp; HEFT describe the N(1440)1/2⁺ and </a:t>
            </a:r>
            <a:r>
              <a:rPr lang="en-US" sz="1600" dirty="0">
                <a:latin typeface="Symbol" pitchFamily="2" charset="2"/>
              </a:rPr>
              <a:t>D</a:t>
            </a:r>
            <a:r>
              <a:rPr lang="en-US" sz="1600" dirty="0"/>
              <a:t>(1600)3/2</a:t>
            </a:r>
            <a:r>
              <a:rPr lang="en-US" sz="1600" baseline="30000" dirty="0"/>
              <a:t>+</a:t>
            </a:r>
            <a:r>
              <a:rPr lang="en-US" sz="1600" dirty="0"/>
              <a:t> as predominantly dynamically generated, with little or no contribution from a 3-quark core. This conclusion follows from the successful description of </a:t>
            </a:r>
            <a:r>
              <a:rPr lang="el-GR" sz="1600" dirty="0"/>
              <a:t>π</a:t>
            </a:r>
            <a:r>
              <a:rPr lang="en-US" sz="1600" dirty="0"/>
              <a:t>N elastic scattering phase shifts and </a:t>
            </a:r>
            <a:r>
              <a:rPr lang="en-US" sz="1600" dirty="0" err="1"/>
              <a:t>inelasticities</a:t>
            </a:r>
            <a:r>
              <a:rPr lang="en-US" sz="1600" dirty="0"/>
              <a:t> within HEFT, projected onto the finite-volume box used in LQCD calculations </a:t>
            </a:r>
            <a:r>
              <a:rPr lang="en-US" sz="1600" dirty="0">
                <a:solidFill>
                  <a:srgbClr val="0000FF"/>
                </a:solidFill>
              </a:rPr>
              <a:t>(A.W. Thomas, Acta Phys. Pol. B 57, A6 (2026)).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Predictions on Q</a:t>
            </a:r>
            <a:r>
              <a:rPr lang="en-US" sz="1600" baseline="30000" dirty="0"/>
              <a:t>2</a:t>
            </a:r>
            <a:r>
              <a:rPr lang="en-US" sz="1600" dirty="0"/>
              <a:t>-evolution of N(1440)1/2</a:t>
            </a:r>
            <a:r>
              <a:rPr lang="en-US" sz="1600" baseline="30000" dirty="0"/>
              <a:t>+</a:t>
            </a:r>
            <a:r>
              <a:rPr lang="en-US" sz="1600" dirty="0"/>
              <a:t> and for </a:t>
            </a:r>
            <a:r>
              <a:rPr lang="en-US" sz="1600" dirty="0">
                <a:latin typeface="Symbol" pitchFamily="2" charset="2"/>
              </a:rPr>
              <a:t>D</a:t>
            </a:r>
            <a:r>
              <a:rPr lang="en-US" sz="1600" dirty="0"/>
              <a:t>(1600)3/2 electrocouplings for Q</a:t>
            </a:r>
            <a:r>
              <a:rPr lang="en-US" sz="1600" baseline="30000" dirty="0"/>
              <a:t>2</a:t>
            </a:r>
            <a:r>
              <a:rPr lang="en-US" sz="1600" dirty="0"/>
              <a:t> range up to 3 GeV</a:t>
            </a:r>
            <a:r>
              <a:rPr lang="en-US" sz="1600" baseline="30000" dirty="0"/>
              <a:t>2</a:t>
            </a:r>
            <a:r>
              <a:rPr lang="en-US" sz="1600" dirty="0"/>
              <a:t>, at least,</a:t>
            </a:r>
            <a:r>
              <a:rPr lang="en-US" sz="1600" baseline="30000" dirty="0"/>
              <a:t> </a:t>
            </a:r>
            <a:r>
              <a:rPr lang="en-US" sz="1600" dirty="0"/>
              <a:t>within LQCD &amp; HEFT confronted with the experimental results from CLAS are critical for insight into the origin of the differences mentioned above, with </a:t>
            </a:r>
            <a:r>
              <a:rPr lang="en-US" sz="1600" i="1" dirty="0"/>
              <a:t>all</a:t>
            </a:r>
            <a:r>
              <a:rPr lang="en-US" sz="1600" dirty="0"/>
              <a:t> approaches capable of predicting the Q</a:t>
            </a:r>
            <a:r>
              <a:rPr lang="en-US" sz="1600" baseline="30000" dirty="0"/>
              <a:t>2</a:t>
            </a:r>
            <a:r>
              <a:rPr lang="en-US" sz="1600" dirty="0"/>
              <a:t>-evolution of both resonance electrocouplings and potentially converge in understanding of their structure.</a:t>
            </a:r>
          </a:p>
        </p:txBody>
      </p:sp>
    </p:spTree>
    <p:extLst>
      <p:ext uri="{BB962C8B-B14F-4D97-AF65-F5344CB8AC3E}">
        <p14:creationId xmlns:p14="http://schemas.microsoft.com/office/powerpoint/2010/main" val="324187778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F7A36E-0D92-584F-B131-8F2190368DC5}"/>
              </a:ext>
            </a:extLst>
          </p:cNvPr>
          <p:cNvSpPr txBox="1"/>
          <p:nvPr/>
        </p:nvSpPr>
        <p:spPr>
          <a:xfrm>
            <a:off x="1103754" y="91765"/>
            <a:ext cx="6936505" cy="400105"/>
          </a:xfrm>
          <a:prstGeom prst="rect">
            <a:avLst/>
          </a:prstGeom>
          <a:noFill/>
        </p:spPr>
        <p:txBody>
          <a:bodyPr wrap="none" lIns="91435" tIns="45718" rIns="91435" bIns="45718" rtlCol="0">
            <a:spAutoFit/>
          </a:bodyPr>
          <a:lstStyle/>
          <a:p>
            <a:pPr algn="ctr"/>
            <a:r>
              <a:rPr lang="en-US" sz="2000" b="1" dirty="0">
                <a:solidFill>
                  <a:srgbClr val="0000FF"/>
                </a:solidFill>
                <a:latin typeface="+mj-lt"/>
              </a:rPr>
              <a:t> How do the Ground/Excited Nucleon Masses Emerge? </a:t>
            </a:r>
          </a:p>
        </p:txBody>
      </p:sp>
      <p:sp>
        <p:nvSpPr>
          <p:cNvPr id="5" name="TextBox 4">
            <a:extLst>
              <a:ext uri="{FF2B5EF4-FFF2-40B4-BE49-F238E27FC236}">
                <a16:creationId xmlns:a16="http://schemas.microsoft.com/office/drawing/2014/main" id="{23EDD32F-28F8-6743-A3AF-3E1D0AF27454}"/>
              </a:ext>
            </a:extLst>
          </p:cNvPr>
          <p:cNvSpPr txBox="1"/>
          <p:nvPr/>
        </p:nvSpPr>
        <p:spPr>
          <a:xfrm>
            <a:off x="518160" y="627240"/>
            <a:ext cx="3560590" cy="338554"/>
          </a:xfrm>
          <a:prstGeom prst="rect">
            <a:avLst/>
          </a:prstGeom>
          <a:noFill/>
        </p:spPr>
        <p:txBody>
          <a:bodyPr wrap="none" rtlCol="0">
            <a:spAutoFit/>
          </a:bodyPr>
          <a:lstStyle/>
          <a:p>
            <a:r>
              <a:rPr lang="en-US" sz="1600" b="1" u="sng" dirty="0"/>
              <a:t>Composition of the Nucleon Mass:</a:t>
            </a:r>
          </a:p>
        </p:txBody>
      </p:sp>
      <p:pic>
        <p:nvPicPr>
          <p:cNvPr id="6" name="Picture 5">
            <a:extLst>
              <a:ext uri="{FF2B5EF4-FFF2-40B4-BE49-F238E27FC236}">
                <a16:creationId xmlns:a16="http://schemas.microsoft.com/office/drawing/2014/main" id="{E0ABD594-7753-ED44-A406-5EED7BF5B453}"/>
              </a:ext>
            </a:extLst>
          </p:cNvPr>
          <p:cNvPicPr>
            <a:picLocks noChangeAspect="1"/>
          </p:cNvPicPr>
          <p:nvPr/>
        </p:nvPicPr>
        <p:blipFill rotWithShape="1">
          <a:blip r:embed="rId2"/>
          <a:srcRect l="7809" t="3279" r="8278" b="1671"/>
          <a:stretch/>
        </p:blipFill>
        <p:spPr>
          <a:xfrm>
            <a:off x="2295526" y="1459692"/>
            <a:ext cx="2025650" cy="2023281"/>
          </a:xfrm>
          <a:prstGeom prst="ellipse">
            <a:avLst/>
          </a:prstGeom>
        </p:spPr>
      </p:pic>
      <p:pic>
        <p:nvPicPr>
          <p:cNvPr id="7" name="Picture 6">
            <a:extLst>
              <a:ext uri="{FF2B5EF4-FFF2-40B4-BE49-F238E27FC236}">
                <a16:creationId xmlns:a16="http://schemas.microsoft.com/office/drawing/2014/main" id="{786E7DAE-BF8B-0E48-82BC-F011A6C9FE64}"/>
              </a:ext>
            </a:extLst>
          </p:cNvPr>
          <p:cNvPicPr>
            <a:picLocks noChangeAspect="1"/>
          </p:cNvPicPr>
          <p:nvPr/>
        </p:nvPicPr>
        <p:blipFill rotWithShape="1">
          <a:blip r:embed="rId3"/>
          <a:srcRect l="6567" t="3621" r="8180" b="1554"/>
          <a:stretch/>
        </p:blipFill>
        <p:spPr>
          <a:xfrm>
            <a:off x="6800850" y="1459692"/>
            <a:ext cx="1935911" cy="1937556"/>
          </a:xfrm>
          <a:prstGeom prst="ellipse">
            <a:avLst/>
          </a:prstGeom>
        </p:spPr>
      </p:pic>
      <p:sp>
        <p:nvSpPr>
          <p:cNvPr id="8" name="TextBox 7">
            <a:extLst>
              <a:ext uri="{FF2B5EF4-FFF2-40B4-BE49-F238E27FC236}">
                <a16:creationId xmlns:a16="http://schemas.microsoft.com/office/drawing/2014/main" id="{9E2F0494-BFFA-A74C-958B-AE9951BA6AFA}"/>
              </a:ext>
            </a:extLst>
          </p:cNvPr>
          <p:cNvSpPr txBox="1"/>
          <p:nvPr/>
        </p:nvSpPr>
        <p:spPr>
          <a:xfrm>
            <a:off x="2867854" y="1008037"/>
            <a:ext cx="833883" cy="338554"/>
          </a:xfrm>
          <a:prstGeom prst="rect">
            <a:avLst/>
          </a:prstGeom>
          <a:noFill/>
        </p:spPr>
        <p:txBody>
          <a:bodyPr wrap="none" rtlCol="0">
            <a:spAutoFit/>
          </a:bodyPr>
          <a:lstStyle/>
          <a:p>
            <a:r>
              <a:rPr lang="en-US" sz="1600" b="1" dirty="0"/>
              <a:t>proton</a:t>
            </a:r>
          </a:p>
        </p:txBody>
      </p:sp>
      <p:sp>
        <p:nvSpPr>
          <p:cNvPr id="9" name="TextBox 8">
            <a:extLst>
              <a:ext uri="{FF2B5EF4-FFF2-40B4-BE49-F238E27FC236}">
                <a16:creationId xmlns:a16="http://schemas.microsoft.com/office/drawing/2014/main" id="{8BC6D1E5-F8E3-7245-B4C0-D10F82590F2D}"/>
              </a:ext>
            </a:extLst>
          </p:cNvPr>
          <p:cNvSpPr txBox="1"/>
          <p:nvPr/>
        </p:nvSpPr>
        <p:spPr>
          <a:xfrm>
            <a:off x="7310269" y="1005840"/>
            <a:ext cx="947695" cy="338554"/>
          </a:xfrm>
          <a:prstGeom prst="rect">
            <a:avLst/>
          </a:prstGeom>
          <a:noFill/>
        </p:spPr>
        <p:txBody>
          <a:bodyPr wrap="none" rtlCol="0">
            <a:spAutoFit/>
          </a:bodyPr>
          <a:lstStyle/>
          <a:p>
            <a:r>
              <a:rPr lang="en-US" sz="1600" b="1" dirty="0"/>
              <a:t>neutron</a:t>
            </a:r>
          </a:p>
        </p:txBody>
      </p:sp>
      <p:sp>
        <p:nvSpPr>
          <p:cNvPr id="10" name="TextBox 9">
            <a:extLst>
              <a:ext uri="{FF2B5EF4-FFF2-40B4-BE49-F238E27FC236}">
                <a16:creationId xmlns:a16="http://schemas.microsoft.com/office/drawing/2014/main" id="{12DBC6D7-4F4E-C64C-9131-EFD1F7D792A0}"/>
              </a:ext>
            </a:extLst>
          </p:cNvPr>
          <p:cNvSpPr txBox="1"/>
          <p:nvPr/>
        </p:nvSpPr>
        <p:spPr>
          <a:xfrm>
            <a:off x="227243" y="1640501"/>
            <a:ext cx="1380506" cy="584775"/>
          </a:xfrm>
          <a:prstGeom prst="rect">
            <a:avLst/>
          </a:prstGeom>
          <a:noFill/>
        </p:spPr>
        <p:txBody>
          <a:bodyPr wrap="none" rtlCol="0">
            <a:spAutoFit/>
          </a:bodyPr>
          <a:lstStyle/>
          <a:p>
            <a:r>
              <a:rPr lang="en-US" sz="1600" dirty="0"/>
              <a:t>938.2720813</a:t>
            </a:r>
          </a:p>
          <a:p>
            <a:r>
              <a:rPr lang="en-US" sz="1600" dirty="0"/>
              <a:t>±0.0000058</a:t>
            </a:r>
          </a:p>
        </p:txBody>
      </p:sp>
      <p:sp>
        <p:nvSpPr>
          <p:cNvPr id="11" name="TextBox 10">
            <a:extLst>
              <a:ext uri="{FF2B5EF4-FFF2-40B4-BE49-F238E27FC236}">
                <a16:creationId xmlns:a16="http://schemas.microsoft.com/office/drawing/2014/main" id="{3F52B780-224B-7549-B6AC-A8179590BE12}"/>
              </a:ext>
            </a:extLst>
          </p:cNvPr>
          <p:cNvSpPr txBox="1"/>
          <p:nvPr/>
        </p:nvSpPr>
        <p:spPr>
          <a:xfrm>
            <a:off x="227243" y="1162482"/>
            <a:ext cx="1843774" cy="338554"/>
          </a:xfrm>
          <a:prstGeom prst="rect">
            <a:avLst/>
          </a:prstGeom>
          <a:noFill/>
        </p:spPr>
        <p:txBody>
          <a:bodyPr wrap="none" rtlCol="0">
            <a:spAutoFit/>
          </a:bodyPr>
          <a:lstStyle/>
          <a:p>
            <a:r>
              <a:rPr lang="en-US" sz="1600" b="1" dirty="0" err="1"/>
              <a:t>M</a:t>
            </a:r>
            <a:r>
              <a:rPr lang="en-US" sz="1600" b="1" baseline="-25000" dirty="0" err="1"/>
              <a:t>p</a:t>
            </a:r>
            <a:r>
              <a:rPr lang="en-US" sz="1600" b="1" dirty="0"/>
              <a:t>, MeV (PDG23)</a:t>
            </a:r>
          </a:p>
        </p:txBody>
      </p:sp>
      <p:sp>
        <p:nvSpPr>
          <p:cNvPr id="12" name="TextBox 11">
            <a:extLst>
              <a:ext uri="{FF2B5EF4-FFF2-40B4-BE49-F238E27FC236}">
                <a16:creationId xmlns:a16="http://schemas.microsoft.com/office/drawing/2014/main" id="{76C7717C-11DA-BB40-987F-7B4D1758110F}"/>
              </a:ext>
            </a:extLst>
          </p:cNvPr>
          <p:cNvSpPr txBox="1"/>
          <p:nvPr/>
        </p:nvSpPr>
        <p:spPr>
          <a:xfrm>
            <a:off x="4661950" y="1162482"/>
            <a:ext cx="1843774" cy="338554"/>
          </a:xfrm>
          <a:prstGeom prst="rect">
            <a:avLst/>
          </a:prstGeom>
          <a:noFill/>
        </p:spPr>
        <p:txBody>
          <a:bodyPr wrap="none" rtlCol="0">
            <a:spAutoFit/>
          </a:bodyPr>
          <a:lstStyle/>
          <a:p>
            <a:r>
              <a:rPr lang="en-US" sz="1600" b="1" dirty="0"/>
              <a:t>M</a:t>
            </a:r>
            <a:r>
              <a:rPr lang="en-US" sz="1600" b="1" baseline="-25000" dirty="0"/>
              <a:t>n</a:t>
            </a:r>
            <a:r>
              <a:rPr lang="en-US" sz="1600" b="1" dirty="0"/>
              <a:t>, MeV (PDG23)</a:t>
            </a:r>
          </a:p>
        </p:txBody>
      </p:sp>
      <p:sp>
        <p:nvSpPr>
          <p:cNvPr id="13" name="TextBox 12">
            <a:extLst>
              <a:ext uri="{FF2B5EF4-FFF2-40B4-BE49-F238E27FC236}">
                <a16:creationId xmlns:a16="http://schemas.microsoft.com/office/drawing/2014/main" id="{6B4A824F-54D7-CF4F-B0EE-F33D95DCD933}"/>
              </a:ext>
            </a:extLst>
          </p:cNvPr>
          <p:cNvSpPr txBox="1"/>
          <p:nvPr/>
        </p:nvSpPr>
        <p:spPr>
          <a:xfrm>
            <a:off x="4893584" y="1640501"/>
            <a:ext cx="1380506" cy="584775"/>
          </a:xfrm>
          <a:prstGeom prst="rect">
            <a:avLst/>
          </a:prstGeom>
          <a:noFill/>
        </p:spPr>
        <p:txBody>
          <a:bodyPr wrap="none" rtlCol="0">
            <a:spAutoFit/>
          </a:bodyPr>
          <a:lstStyle/>
          <a:p>
            <a:r>
              <a:rPr lang="en-US" sz="1600" dirty="0"/>
              <a:t>939.5654133</a:t>
            </a:r>
          </a:p>
          <a:p>
            <a:r>
              <a:rPr lang="en-US" sz="1600" dirty="0"/>
              <a:t>±0.0000058</a:t>
            </a:r>
          </a:p>
        </p:txBody>
      </p:sp>
      <p:sp>
        <p:nvSpPr>
          <p:cNvPr id="14" name="TextBox 13">
            <a:extLst>
              <a:ext uri="{FF2B5EF4-FFF2-40B4-BE49-F238E27FC236}">
                <a16:creationId xmlns:a16="http://schemas.microsoft.com/office/drawing/2014/main" id="{7876F6F8-7640-4A48-82C1-C5E0A812D5E3}"/>
              </a:ext>
            </a:extLst>
          </p:cNvPr>
          <p:cNvSpPr txBox="1"/>
          <p:nvPr/>
        </p:nvSpPr>
        <p:spPr>
          <a:xfrm>
            <a:off x="157197" y="2268639"/>
            <a:ext cx="1943161" cy="584775"/>
          </a:xfrm>
          <a:prstGeom prst="rect">
            <a:avLst/>
          </a:prstGeom>
          <a:noFill/>
        </p:spPr>
        <p:txBody>
          <a:bodyPr wrap="none" rtlCol="0">
            <a:spAutoFit/>
          </a:bodyPr>
          <a:lstStyle/>
          <a:p>
            <a:r>
              <a:rPr lang="en-US" sz="1600" dirty="0"/>
              <a:t>Sum of bare quark</a:t>
            </a:r>
          </a:p>
          <a:p>
            <a:r>
              <a:rPr lang="en-US" sz="1600" dirty="0"/>
              <a:t>masses, MeV</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965D0B8-4464-7141-9E9E-7B6FAFED2A6E}"/>
                  </a:ext>
                </a:extLst>
              </p:cNvPr>
              <p:cNvSpPr txBox="1"/>
              <p:nvPr/>
            </p:nvSpPr>
            <p:spPr>
              <a:xfrm>
                <a:off x="134875" y="2992879"/>
                <a:ext cx="2097562" cy="598241"/>
              </a:xfrm>
              <a:prstGeom prst="rect">
                <a:avLst/>
              </a:prstGeom>
              <a:noFill/>
            </p:spPr>
            <p:txBody>
              <a:bodyPr wrap="none" rtlCol="0">
                <a:spAutoFit/>
              </a:bodyPr>
              <a:lstStyle/>
              <a:p>
                <a:r>
                  <a:rPr lang="en-US" sz="1600" dirty="0"/>
                  <a:t>2.16+2.16+4.67</a:t>
                </a:r>
              </a:p>
              <a:p>
                <a:r>
                  <a:rPr lang="en-US" sz="1600" dirty="0"/>
                  <a:t>=</a:t>
                </a:r>
                <a14:m>
                  <m:oMath xmlns:m="http://schemas.openxmlformats.org/officeDocument/2006/math">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8.99</m:t>
                        </m:r>
                      </m:e>
                      <m:sub>
                        <m:r>
                          <a:rPr lang="en-US" sz="1600" b="0" i="1" smtClean="0">
                            <a:latin typeface="Cambria Math" panose="02040503050406030204" pitchFamily="18" charset="0"/>
                          </a:rPr>
                          <m:t>−0.65</m:t>
                        </m:r>
                      </m:sub>
                      <m:sup>
                        <m:r>
                          <a:rPr lang="en-US" sz="1600" b="0" i="1" smtClean="0">
                            <a:latin typeface="Cambria Math" panose="02040503050406030204" pitchFamily="18" charset="0"/>
                          </a:rPr>
                          <m:t>+1.45</m:t>
                        </m:r>
                      </m:sup>
                    </m:sSubSup>
                  </m:oMath>
                </a14:m>
                <a:r>
                  <a:rPr lang="en-US" sz="1600" dirty="0"/>
                  <a:t> or &lt; 1.1% </a:t>
                </a:r>
              </a:p>
            </p:txBody>
          </p:sp>
        </mc:Choice>
        <mc:Fallback xmlns="">
          <p:sp>
            <p:nvSpPr>
              <p:cNvPr id="16" name="TextBox 15">
                <a:extLst>
                  <a:ext uri="{FF2B5EF4-FFF2-40B4-BE49-F238E27FC236}">
                    <a16:creationId xmlns:a16="http://schemas.microsoft.com/office/drawing/2014/main" id="{7965D0B8-4464-7141-9E9E-7B6FAFED2A6E}"/>
                  </a:ext>
                </a:extLst>
              </p:cNvPr>
              <p:cNvSpPr txBox="1">
                <a:spLocks noRot="1" noChangeAspect="1" noMove="1" noResize="1" noEditPoints="1" noAdjustHandles="1" noChangeArrowheads="1" noChangeShapeType="1" noTextEdit="1"/>
              </p:cNvSpPr>
              <p:nvPr/>
            </p:nvSpPr>
            <p:spPr>
              <a:xfrm>
                <a:off x="134875" y="2992879"/>
                <a:ext cx="2097562" cy="598241"/>
              </a:xfrm>
              <a:prstGeom prst="rect">
                <a:avLst/>
              </a:prstGeom>
              <a:blipFill>
                <a:blip r:embed="rId4"/>
                <a:stretch>
                  <a:fillRect l="-1205" t="-2083" r="-602" b="-12500"/>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948DB540-23E6-A34C-9F48-5007A80F6AA4}"/>
              </a:ext>
            </a:extLst>
          </p:cNvPr>
          <p:cNvSpPr txBox="1"/>
          <p:nvPr/>
        </p:nvSpPr>
        <p:spPr>
          <a:xfrm>
            <a:off x="4893584" y="2223736"/>
            <a:ext cx="1874231" cy="584775"/>
          </a:xfrm>
          <a:prstGeom prst="rect">
            <a:avLst/>
          </a:prstGeom>
          <a:noFill/>
        </p:spPr>
        <p:txBody>
          <a:bodyPr wrap="none" rtlCol="0">
            <a:spAutoFit/>
          </a:bodyPr>
          <a:lstStyle/>
          <a:p>
            <a:r>
              <a:rPr lang="en-US" sz="1600" dirty="0"/>
              <a:t>Sum of bare quark</a:t>
            </a:r>
          </a:p>
          <a:p>
            <a:r>
              <a:rPr lang="en-US" sz="1600" dirty="0"/>
              <a:t>masses, MeV</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57B4F77-E51C-9C46-A71B-B80F48F266CE}"/>
                  </a:ext>
                </a:extLst>
              </p:cNvPr>
              <p:cNvSpPr txBox="1"/>
              <p:nvPr/>
            </p:nvSpPr>
            <p:spPr>
              <a:xfrm>
                <a:off x="4893584" y="2975282"/>
                <a:ext cx="2326791" cy="594715"/>
              </a:xfrm>
              <a:prstGeom prst="rect">
                <a:avLst/>
              </a:prstGeom>
              <a:noFill/>
            </p:spPr>
            <p:txBody>
              <a:bodyPr wrap="none" rtlCol="0">
                <a:spAutoFit/>
              </a:bodyPr>
              <a:lstStyle/>
              <a:p>
                <a:r>
                  <a:rPr lang="en-US" sz="1600" dirty="0"/>
                  <a:t>4.67+4.67+2.16</a:t>
                </a:r>
              </a:p>
              <a:p>
                <a:r>
                  <a:rPr lang="en-US" sz="1600" dirty="0"/>
                  <a:t>= </a:t>
                </a:r>
                <a14:m>
                  <m:oMath xmlns:m="http://schemas.openxmlformats.org/officeDocument/2006/math">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11</m:t>
                        </m:r>
                        <m:r>
                          <a:rPr lang="en-US" sz="1600" i="1">
                            <a:latin typeface="Cambria Math" panose="02040503050406030204" pitchFamily="18" charset="0"/>
                          </a:rPr>
                          <m:t>.</m:t>
                        </m:r>
                        <m:r>
                          <a:rPr lang="en-US" sz="1600" b="0" i="1" smtClean="0">
                            <a:latin typeface="Cambria Math" panose="02040503050406030204" pitchFamily="18" charset="0"/>
                          </a:rPr>
                          <m:t>50</m:t>
                        </m:r>
                      </m:e>
                      <m:sub>
                        <m:r>
                          <a:rPr lang="en-US" sz="1600" i="1">
                            <a:latin typeface="Cambria Math" panose="02040503050406030204" pitchFamily="18" charset="0"/>
                          </a:rPr>
                          <m:t>−0.6</m:t>
                        </m:r>
                        <m:r>
                          <a:rPr lang="en-US" sz="1600" b="0" i="1" smtClean="0">
                            <a:latin typeface="Cambria Math" panose="02040503050406030204" pitchFamily="18" charset="0"/>
                          </a:rPr>
                          <m:t>0</m:t>
                        </m:r>
                      </m:sub>
                      <m:sup>
                        <m:r>
                          <a:rPr lang="en-US" sz="1600" i="1">
                            <a:latin typeface="Cambria Math" panose="02040503050406030204" pitchFamily="18" charset="0"/>
                          </a:rPr>
                          <m:t>+1.45</m:t>
                        </m:r>
                      </m:sup>
                    </m:sSubSup>
                  </m:oMath>
                </a14:m>
                <a:r>
                  <a:rPr lang="en-US" sz="1600" dirty="0"/>
                  <a:t>  or &lt; 1.4% </a:t>
                </a:r>
              </a:p>
            </p:txBody>
          </p:sp>
        </mc:Choice>
        <mc:Fallback xmlns="">
          <p:sp>
            <p:nvSpPr>
              <p:cNvPr id="18" name="TextBox 17">
                <a:extLst>
                  <a:ext uri="{FF2B5EF4-FFF2-40B4-BE49-F238E27FC236}">
                    <a16:creationId xmlns:a16="http://schemas.microsoft.com/office/drawing/2014/main" id="{057B4F77-E51C-9C46-A71B-B80F48F266CE}"/>
                  </a:ext>
                </a:extLst>
              </p:cNvPr>
              <p:cNvSpPr txBox="1">
                <a:spLocks noRot="1" noChangeAspect="1" noMove="1" noResize="1" noEditPoints="1" noAdjustHandles="1" noChangeArrowheads="1" noChangeShapeType="1" noTextEdit="1"/>
              </p:cNvSpPr>
              <p:nvPr/>
            </p:nvSpPr>
            <p:spPr>
              <a:xfrm>
                <a:off x="4893584" y="2975282"/>
                <a:ext cx="2326791" cy="594715"/>
              </a:xfrm>
              <a:prstGeom prst="rect">
                <a:avLst/>
              </a:prstGeom>
              <a:blipFill>
                <a:blip r:embed="rId5"/>
                <a:stretch>
                  <a:fillRect l="-1630" t="-4167" r="-543" b="-10417"/>
                </a:stretch>
              </a:blipFill>
            </p:spPr>
            <p:txBody>
              <a:bodyPr/>
              <a:lstStyle/>
              <a:p>
                <a:r>
                  <a:rPr lang="en-US">
                    <a:noFill/>
                  </a:rPr>
                  <a:t> </a:t>
                </a:r>
              </a:p>
            </p:txBody>
          </p:sp>
        </mc:Fallback>
      </mc:AlternateContent>
      <p:sp>
        <p:nvSpPr>
          <p:cNvPr id="26" name="Slide Number Placeholder 1">
            <a:extLst>
              <a:ext uri="{FF2B5EF4-FFF2-40B4-BE49-F238E27FC236}">
                <a16:creationId xmlns:a16="http://schemas.microsoft.com/office/drawing/2014/main" id="{A578A811-2B7C-5146-8ED9-1AB0851E0B81}"/>
              </a:ext>
            </a:extLst>
          </p:cNvPr>
          <p:cNvSpPr txBox="1">
            <a:spLocks/>
          </p:cNvSpPr>
          <p:nvPr/>
        </p:nvSpPr>
        <p:spPr>
          <a:xfrm>
            <a:off x="8655656" y="6553199"/>
            <a:ext cx="486064" cy="304801"/>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defRPr/>
            </a:pPr>
            <a:r>
              <a:rPr lang="fr-FR" sz="1200" dirty="0">
                <a:solidFill>
                  <a:srgbClr val="000000"/>
                </a:solidFill>
              </a:rPr>
              <a:t>12</a:t>
            </a:r>
          </a:p>
        </p:txBody>
      </p:sp>
      <p:sp>
        <p:nvSpPr>
          <p:cNvPr id="2" name="TextBox 1">
            <a:extLst>
              <a:ext uri="{FF2B5EF4-FFF2-40B4-BE49-F238E27FC236}">
                <a16:creationId xmlns:a16="http://schemas.microsoft.com/office/drawing/2014/main" id="{21BA2F74-F3E1-444C-BE1F-37BE3F5D0F06}"/>
              </a:ext>
            </a:extLst>
          </p:cNvPr>
          <p:cNvSpPr txBox="1"/>
          <p:nvPr/>
        </p:nvSpPr>
        <p:spPr>
          <a:xfrm>
            <a:off x="227243" y="3917015"/>
            <a:ext cx="8638460" cy="2369880"/>
          </a:xfrm>
          <a:prstGeom prst="rect">
            <a:avLst/>
          </a:prstGeom>
          <a:noFill/>
        </p:spPr>
        <p:txBody>
          <a:bodyPr wrap="square" rtlCol="0">
            <a:spAutoFit/>
          </a:bodyPr>
          <a:lstStyle/>
          <a:p>
            <a:pPr marL="285750" indent="-285750">
              <a:buClr>
                <a:schemeClr val="tx1"/>
              </a:buClr>
              <a:buFont typeface="Arial" panose="020B0604020202020204" pitchFamily="34" charset="0"/>
              <a:buChar char="•"/>
            </a:pPr>
            <a:r>
              <a:rPr lang="en-US" sz="1600" b="1" dirty="0">
                <a:solidFill>
                  <a:srgbClr val="0000FF"/>
                </a:solidFill>
              </a:rPr>
              <a:t>The Higgs mechanism only generates the renormalization-group-invariant masses of bare quarks relevant to the </a:t>
            </a:r>
            <a:r>
              <a:rPr lang="en-US" sz="1600" b="1" dirty="0" err="1">
                <a:solidFill>
                  <a:srgbClr val="0000FF"/>
                </a:solidFill>
              </a:rPr>
              <a:t>pQCD</a:t>
            </a:r>
            <a:r>
              <a:rPr lang="en-US" sz="1600" b="1" dirty="0">
                <a:solidFill>
                  <a:srgbClr val="0000FF"/>
                </a:solidFill>
              </a:rPr>
              <a:t> regime.</a:t>
            </a:r>
          </a:p>
          <a:p>
            <a:pPr marL="285750" indent="-285750">
              <a:buClr>
                <a:schemeClr val="tx1"/>
              </a:buClr>
              <a:buFont typeface="Arial" panose="020B0604020202020204" pitchFamily="34" charset="0"/>
              <a:buChar char="•"/>
            </a:pPr>
            <a:endParaRPr lang="en-US" sz="1600" b="1" dirty="0">
              <a:solidFill>
                <a:srgbClr val="0000FF"/>
              </a:solidFill>
            </a:endParaRPr>
          </a:p>
          <a:p>
            <a:pPr marL="285750" indent="-285750">
              <a:buClr>
                <a:schemeClr val="tx1"/>
              </a:buClr>
              <a:buFont typeface="Arial" panose="020B0604020202020204" pitchFamily="34" charset="0"/>
              <a:buChar char="•"/>
            </a:pPr>
            <a:r>
              <a:rPr lang="en-US" sz="1600" b="1" dirty="0">
                <a:solidFill>
                  <a:srgbClr val="0000FF"/>
                </a:solidFill>
              </a:rPr>
              <a:t>The dominant part of N/N* masses is generated in processes other than the Higgs mechanism.</a:t>
            </a:r>
          </a:p>
          <a:p>
            <a:pPr marL="285750" indent="-285750">
              <a:buFont typeface="Arial" panose="020B0604020202020204" pitchFamily="34" charset="0"/>
              <a:buChar char="•"/>
            </a:pPr>
            <a:endParaRPr lang="en-US" sz="1800" b="1" dirty="0">
              <a:solidFill>
                <a:srgbClr val="0000FF"/>
              </a:solidFill>
            </a:endParaRPr>
          </a:p>
          <a:p>
            <a:r>
              <a:rPr lang="en-US" sz="1600" b="1" dirty="0">
                <a:solidFill>
                  <a:srgbClr val="FF0000"/>
                </a:solidFill>
              </a:rPr>
              <a:t>Studies of the structure of the nucleon ground state and N* electroexcitation within a broad range of Q</a:t>
            </a:r>
            <a:r>
              <a:rPr lang="en-US" sz="1600" b="1" baseline="30000" dirty="0">
                <a:solidFill>
                  <a:srgbClr val="FF0000"/>
                </a:solidFill>
              </a:rPr>
              <a:t>2  </a:t>
            </a:r>
            <a:r>
              <a:rPr lang="en-US" sz="1600" b="1" dirty="0">
                <a:solidFill>
                  <a:srgbClr val="FF0000"/>
                </a:solidFill>
              </a:rPr>
              <a:t>shed light on the emergence of N/N* masses at distances where the transition from </a:t>
            </a:r>
            <a:r>
              <a:rPr lang="en-US" sz="1600" b="1" dirty="0" err="1">
                <a:solidFill>
                  <a:srgbClr val="FF0000"/>
                </a:solidFill>
              </a:rPr>
              <a:t>pQCD</a:t>
            </a:r>
            <a:r>
              <a:rPr lang="en-US" sz="1600" b="1" dirty="0">
                <a:solidFill>
                  <a:srgbClr val="FF0000"/>
                </a:solidFill>
              </a:rPr>
              <a:t> to </a:t>
            </a:r>
            <a:r>
              <a:rPr lang="en-US" sz="1600" b="1" dirty="0" err="1">
                <a:solidFill>
                  <a:srgbClr val="FF0000"/>
                </a:solidFill>
              </a:rPr>
              <a:t>sQCD</a:t>
            </a:r>
            <a:r>
              <a:rPr lang="en-US" sz="1600" b="1" dirty="0">
                <a:solidFill>
                  <a:srgbClr val="FF0000"/>
                </a:solidFill>
              </a:rPr>
              <a:t> regimes is expected</a:t>
            </a:r>
            <a:r>
              <a:rPr lang="en-US" sz="1800" b="1" dirty="0">
                <a:solidFill>
                  <a:srgbClr val="FF0000"/>
                </a:solidFill>
              </a:rPr>
              <a:t>. </a:t>
            </a:r>
          </a:p>
        </p:txBody>
      </p:sp>
      <p:sp>
        <p:nvSpPr>
          <p:cNvPr id="15" name="Line 4">
            <a:extLst>
              <a:ext uri="{FF2B5EF4-FFF2-40B4-BE49-F238E27FC236}">
                <a16:creationId xmlns:a16="http://schemas.microsoft.com/office/drawing/2014/main" id="{686ACC50-8480-958D-8990-D92BA69D30E3}"/>
              </a:ext>
            </a:extLst>
          </p:cNvPr>
          <p:cNvSpPr>
            <a:spLocks noChangeShapeType="1"/>
          </p:cNvSpPr>
          <p:nvPr/>
        </p:nvSpPr>
        <p:spPr bwMode="auto">
          <a:xfrm flipV="1">
            <a:off x="0"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824DD41-615A-BD41-B297-6FDF83B84FB8}"/>
                  </a:ext>
                </a:extLst>
              </p:cNvPr>
              <p:cNvSpPr txBox="1"/>
              <p:nvPr/>
            </p:nvSpPr>
            <p:spPr>
              <a:xfrm>
                <a:off x="2538476" y="3623686"/>
                <a:ext cx="3565399" cy="307007"/>
              </a:xfrm>
              <a:prstGeom prst="rect">
                <a:avLst/>
              </a:prstGeom>
              <a:noFill/>
            </p:spPr>
            <p:txBody>
              <a:bodyPr wrap="none" rtlCol="0">
                <a:spAutoFit/>
              </a:bodyPr>
              <a:lstStyle/>
              <a:p>
                <a:pPr algn="ctr"/>
                <a14:m>
                  <m:oMath xmlns:m="http://schemas.openxmlformats.org/officeDocument/2006/math">
                    <m:bar>
                      <m:barPr>
                        <m:pos m:val="top"/>
                        <m:ctrlPr>
                          <a:rPr lang="en-US" sz="1200" b="0" i="0" smtClean="0">
                            <a:latin typeface="+mj-lt"/>
                          </a:rPr>
                        </m:ctrlPr>
                      </m:barPr>
                      <m:e>
                        <m:r>
                          <m:rPr>
                            <m:nor/>
                          </m:rPr>
                          <a:rPr lang="en-US" sz="1200" b="0" i="0" smtClean="0">
                            <a:latin typeface="+mj-lt"/>
                          </a:rPr>
                          <m:t>MS</m:t>
                        </m:r>
                      </m:e>
                    </m:bar>
                    <m:r>
                      <m:rPr>
                        <m:nor/>
                      </m:rPr>
                      <a:rPr lang="en-US" sz="1200" b="0" i="0" smtClean="0">
                        <a:latin typeface="+mj-lt"/>
                      </a:rPr>
                      <m:t> scheme</m:t>
                    </m:r>
                  </m:oMath>
                </a14:m>
                <a:r>
                  <a:rPr lang="en-US" sz="1200" dirty="0">
                    <a:latin typeface="+mj-lt"/>
                  </a:rPr>
                  <a:t> at a renormalization scale of 2.0 GeV</a:t>
                </a:r>
              </a:p>
            </p:txBody>
          </p:sp>
        </mc:Choice>
        <mc:Fallback xmlns="">
          <p:sp>
            <p:nvSpPr>
              <p:cNvPr id="19" name="TextBox 18">
                <a:extLst>
                  <a:ext uri="{FF2B5EF4-FFF2-40B4-BE49-F238E27FC236}">
                    <a16:creationId xmlns:a16="http://schemas.microsoft.com/office/drawing/2014/main" id="{8824DD41-615A-BD41-B297-6FDF83B84FB8}"/>
                  </a:ext>
                </a:extLst>
              </p:cNvPr>
              <p:cNvSpPr txBox="1">
                <a:spLocks noRot="1" noChangeAspect="1" noMove="1" noResize="1" noEditPoints="1" noAdjustHandles="1" noChangeArrowheads="1" noChangeShapeType="1" noTextEdit="1"/>
              </p:cNvSpPr>
              <p:nvPr/>
            </p:nvSpPr>
            <p:spPr>
              <a:xfrm>
                <a:off x="2538476" y="3623686"/>
                <a:ext cx="3565399" cy="307007"/>
              </a:xfrm>
              <a:prstGeom prst="rect">
                <a:avLst/>
              </a:prstGeom>
              <a:blipFill>
                <a:blip r:embed="rId6"/>
                <a:stretch>
                  <a:fillRect b="-12000"/>
                </a:stretch>
              </a:blipFill>
            </p:spPr>
            <p:txBody>
              <a:bodyPr/>
              <a:lstStyle/>
              <a:p>
                <a:r>
                  <a:rPr lang="en-US">
                    <a:noFill/>
                  </a:rPr>
                  <a:t> </a:t>
                </a:r>
              </a:p>
            </p:txBody>
          </p:sp>
        </mc:Fallback>
      </mc:AlternateContent>
    </p:spTree>
    <p:extLst>
      <p:ext uri="{BB962C8B-B14F-4D97-AF65-F5344CB8AC3E}">
        <p14:creationId xmlns:p14="http://schemas.microsoft.com/office/powerpoint/2010/main" val="26167803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36382DA-7D90-7F64-E1D8-3EEAE997951B}"/>
              </a:ext>
            </a:extLst>
          </p:cNvPr>
          <p:cNvSpPr txBox="1"/>
          <p:nvPr/>
        </p:nvSpPr>
        <p:spPr>
          <a:xfrm>
            <a:off x="0" y="3083480"/>
            <a:ext cx="9130929" cy="3277820"/>
          </a:xfrm>
          <a:prstGeom prst="rect">
            <a:avLst/>
          </a:prstGeom>
          <a:noFill/>
        </p:spPr>
        <p:txBody>
          <a:bodyPr wrap="square" rtlCol="0">
            <a:spAutoFit/>
          </a:bodyPr>
          <a:lstStyle/>
          <a:p>
            <a:pPr marL="174625" indent="-174625">
              <a:spcAft>
                <a:spcPts val="900"/>
              </a:spcAft>
              <a:buClr>
                <a:srgbClr val="0000FF"/>
              </a:buClr>
              <a:buFont typeface="Arial" panose="020B0604020202020204" pitchFamily="34" charset="0"/>
              <a:buChar char="•"/>
            </a:pPr>
            <a:r>
              <a:rPr lang="en-US" sz="1600" dirty="0"/>
              <a:t>The dominant part of hadron mass (&gt;98%) is generated by strong interactions between dressed gluons and quarks at distances where the transition from </a:t>
            </a:r>
            <a:r>
              <a:rPr lang="en-US" sz="1600" dirty="0" err="1"/>
              <a:t>pQCD</a:t>
            </a:r>
            <a:r>
              <a:rPr lang="en-US" sz="1600" dirty="0"/>
              <a:t> to </a:t>
            </a:r>
            <a:r>
              <a:rPr lang="en-US" sz="1600" dirty="0" err="1"/>
              <a:t>sQCD</a:t>
            </a:r>
            <a:r>
              <a:rPr lang="en-US" sz="1600" dirty="0"/>
              <a:t> takes place. </a:t>
            </a:r>
            <a:r>
              <a:rPr lang="en-US" sz="1600" dirty="0">
                <a:solidFill>
                  <a:srgbClr val="0000FF"/>
                </a:solidFill>
              </a:rPr>
              <a:t>Studies of the structure of ground and excited nucleon states within CSM across a broad range of Q</a:t>
            </a:r>
            <a:r>
              <a:rPr lang="en-US" sz="1600" baseline="30000" dirty="0">
                <a:solidFill>
                  <a:srgbClr val="0000FF"/>
                </a:solidFill>
              </a:rPr>
              <a:t>2</a:t>
            </a:r>
            <a:r>
              <a:rPr lang="en-US" sz="1600" dirty="0">
                <a:solidFill>
                  <a:srgbClr val="0000FF"/>
                </a:solidFill>
              </a:rPr>
              <a:t> allow us to map out the momentum dependence of dressed quark mass. EHM is encoded in the evolution of dressed quark mass with momenta/distances  </a:t>
            </a:r>
          </a:p>
          <a:p>
            <a:pPr marL="174625" indent="-174625">
              <a:spcAft>
                <a:spcPts val="900"/>
              </a:spcAft>
              <a:buClr>
                <a:srgbClr val="0000FF"/>
              </a:buClr>
              <a:buFont typeface="Arial" panose="020B0604020202020204" pitchFamily="34" charset="0"/>
              <a:buChar char="•"/>
            </a:pPr>
            <a:r>
              <a:rPr lang="en-US" sz="1600" dirty="0"/>
              <a:t>The CLAS experiments, limited to Q² &lt; 5 GeV², allowed exploration of a range of distances where ~30% of hadron mass is generated. Extending the Q² coverage up to 10 GeV² with the CLAS12 will offer insight into the distance scales where ~50% of hadron mass emerges.</a:t>
            </a:r>
          </a:p>
          <a:p>
            <a:pPr marL="174625" indent="-174625">
              <a:spcAft>
                <a:spcPts val="900"/>
              </a:spcAft>
              <a:buClr>
                <a:srgbClr val="0000FF"/>
              </a:buClr>
              <a:buFont typeface="Arial" panose="020B0604020202020204" pitchFamily="34" charset="0"/>
              <a:buChar char="•"/>
            </a:pPr>
            <a:r>
              <a:rPr lang="en-US" sz="1600" dirty="0"/>
              <a:t>Future potential experiments at facilities capable of measuring exclusive meson electroproduction for Q</a:t>
            </a:r>
            <a:r>
              <a:rPr lang="en-US" sz="1600" baseline="30000" dirty="0"/>
              <a:t>2 </a:t>
            </a:r>
            <a:r>
              <a:rPr lang="en-US" sz="1600" dirty="0"/>
              <a:t>&lt; 30 GeV</a:t>
            </a:r>
            <a:r>
              <a:rPr lang="en-US" sz="1600" baseline="30000" dirty="0"/>
              <a:t>2</a:t>
            </a:r>
            <a:r>
              <a:rPr lang="en-US" sz="1600" dirty="0"/>
              <a:t> across a large acceptance with luminosities at least 2-5 x 10</a:t>
            </a:r>
            <a:r>
              <a:rPr lang="en-US" sz="1600" baseline="30000" dirty="0"/>
              <a:t>35</a:t>
            </a:r>
            <a:r>
              <a:rPr lang="en-US" sz="1600" dirty="0"/>
              <a:t> cm</a:t>
            </a:r>
            <a:r>
              <a:rPr lang="en-US" sz="1600" baseline="30000" dirty="0"/>
              <a:t>-2</a:t>
            </a:r>
            <a:r>
              <a:rPr lang="en-US" sz="1600" dirty="0"/>
              <a:t>s</a:t>
            </a:r>
            <a:r>
              <a:rPr lang="en-US" sz="1600" baseline="30000" dirty="0"/>
              <a:t>-1</a:t>
            </a:r>
            <a:r>
              <a:rPr lang="en-US" sz="1600" dirty="0"/>
              <a:t> provide a unique opportunity </a:t>
            </a:r>
            <a:r>
              <a:rPr lang="en-US" sz="1600" dirty="0">
                <a:solidFill>
                  <a:srgbClr val="0000FF"/>
                </a:solidFill>
              </a:rPr>
              <a:t>to explore the full range of distances over which the dominant portion of hadron mass and the structure of N/N* states are generated</a:t>
            </a:r>
            <a:r>
              <a:rPr lang="en-US" sz="1600" dirty="0"/>
              <a:t>.</a:t>
            </a:r>
          </a:p>
        </p:txBody>
      </p:sp>
      <p:pic>
        <p:nvPicPr>
          <p:cNvPr id="7" name="Picture 6">
            <a:extLst>
              <a:ext uri="{FF2B5EF4-FFF2-40B4-BE49-F238E27FC236}">
                <a16:creationId xmlns:a16="http://schemas.microsoft.com/office/drawing/2014/main" id="{2B4F4830-F87A-A0E2-9EF8-DC8D5B13B81A}"/>
              </a:ext>
            </a:extLst>
          </p:cNvPr>
          <p:cNvPicPr>
            <a:picLocks noChangeAspect="1"/>
          </p:cNvPicPr>
          <p:nvPr/>
        </p:nvPicPr>
        <p:blipFill>
          <a:blip r:embed="rId2"/>
          <a:stretch>
            <a:fillRect/>
          </a:stretch>
        </p:blipFill>
        <p:spPr>
          <a:xfrm>
            <a:off x="565438" y="573847"/>
            <a:ext cx="4233943" cy="2602032"/>
          </a:xfrm>
          <a:prstGeom prst="rect">
            <a:avLst/>
          </a:prstGeom>
        </p:spPr>
      </p:pic>
      <p:sp>
        <p:nvSpPr>
          <p:cNvPr id="8" name="Title 1">
            <a:extLst>
              <a:ext uri="{FF2B5EF4-FFF2-40B4-BE49-F238E27FC236}">
                <a16:creationId xmlns:a16="http://schemas.microsoft.com/office/drawing/2014/main" id="{3A8EB0DF-4765-EC14-0657-042105F05AB6}"/>
              </a:ext>
            </a:extLst>
          </p:cNvPr>
          <p:cNvSpPr>
            <a:spLocks noGrp="1"/>
          </p:cNvSpPr>
          <p:nvPr>
            <p:ph type="title"/>
          </p:nvPr>
        </p:nvSpPr>
        <p:spPr>
          <a:xfrm>
            <a:off x="241316" y="55927"/>
            <a:ext cx="8806007" cy="365760"/>
          </a:xfrm>
        </p:spPr>
        <p:txBody>
          <a:bodyPr/>
          <a:lstStyle/>
          <a:p>
            <a:pPr>
              <a:defRPr/>
            </a:pPr>
            <a:r>
              <a:rPr lang="en-US" sz="2000" dirty="0">
                <a:solidFill>
                  <a:srgbClr val="0000FF"/>
                </a:solidFill>
                <a:latin typeface="+mn-lt"/>
              </a:rPr>
              <a:t> </a:t>
            </a:r>
            <a:r>
              <a:rPr lang="en-US" sz="1800" dirty="0">
                <a:solidFill>
                  <a:srgbClr val="0000FF"/>
                </a:solidFill>
                <a:latin typeface="+mn-lt"/>
              </a:rPr>
              <a:t>CSM Concept on EHM and Insight from </a:t>
            </a:r>
            <a:r>
              <a:rPr lang="en-US" sz="1800" dirty="0" err="1">
                <a:solidFill>
                  <a:srgbClr val="0000FF"/>
                </a:solidFill>
                <a:latin typeface="Symbol" pitchFamily="2" charset="2"/>
              </a:rPr>
              <a:t>g</a:t>
            </a:r>
            <a:r>
              <a:rPr lang="en-US" sz="1800" baseline="-25000" dirty="0" err="1">
                <a:solidFill>
                  <a:srgbClr val="0000FF"/>
                </a:solidFill>
                <a:latin typeface="+mn-lt"/>
              </a:rPr>
              <a:t>v</a:t>
            </a:r>
            <a:r>
              <a:rPr lang="en-US" sz="1800" dirty="0" err="1">
                <a:solidFill>
                  <a:srgbClr val="0000FF"/>
                </a:solidFill>
                <a:latin typeface="+mn-lt"/>
              </a:rPr>
              <a:t>pN</a:t>
            </a:r>
            <a:r>
              <a:rPr lang="en-US" sz="1800" dirty="0">
                <a:solidFill>
                  <a:srgbClr val="0000FF"/>
                </a:solidFill>
                <a:latin typeface="+mn-lt"/>
              </a:rPr>
              <a:t>* Electrocoupling Data  </a:t>
            </a:r>
          </a:p>
        </p:txBody>
      </p:sp>
      <p:sp>
        <p:nvSpPr>
          <p:cNvPr id="9" name="Line 7">
            <a:extLst>
              <a:ext uri="{FF2B5EF4-FFF2-40B4-BE49-F238E27FC236}">
                <a16:creationId xmlns:a16="http://schemas.microsoft.com/office/drawing/2014/main" id="{7AA40BC7-9263-EBF9-2052-8223950963C8}"/>
              </a:ext>
            </a:extLst>
          </p:cNvPr>
          <p:cNvSpPr>
            <a:spLocks noChangeShapeType="1"/>
          </p:cNvSpPr>
          <p:nvPr/>
        </p:nvSpPr>
        <p:spPr bwMode="auto">
          <a:xfrm>
            <a:off x="0" y="467194"/>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sp>
        <p:nvSpPr>
          <p:cNvPr id="10" name="TextBox 9">
            <a:extLst>
              <a:ext uri="{FF2B5EF4-FFF2-40B4-BE49-F238E27FC236}">
                <a16:creationId xmlns:a16="http://schemas.microsoft.com/office/drawing/2014/main" id="{5C4B77F6-4DE2-4D04-5E3E-42E886C4158B}"/>
              </a:ext>
            </a:extLst>
          </p:cNvPr>
          <p:cNvSpPr txBox="1"/>
          <p:nvPr/>
        </p:nvSpPr>
        <p:spPr>
          <a:xfrm>
            <a:off x="5000141" y="1125554"/>
            <a:ext cx="4047182" cy="1569660"/>
          </a:xfrm>
          <a:prstGeom prst="rect">
            <a:avLst/>
          </a:prstGeom>
          <a:solidFill>
            <a:srgbClr val="FFC000"/>
          </a:solidFill>
        </p:spPr>
        <p:txBody>
          <a:bodyPr wrap="square" rtlCol="0">
            <a:spAutoFit/>
          </a:bodyPr>
          <a:lstStyle/>
          <a:p>
            <a:r>
              <a:rPr lang="en-US" sz="1600" dirty="0"/>
              <a:t>P. Achenbach, D.S. Carman, R.W. Gothe, K. Joo, V.I. Mokeev, and C.D. Roberts, Symmetry, 17, 1106 (2025)</a:t>
            </a:r>
          </a:p>
          <a:p>
            <a:endParaRPr lang="en-US" sz="1600" dirty="0"/>
          </a:p>
          <a:p>
            <a:r>
              <a:rPr lang="en-US" sz="1600" dirty="0"/>
              <a:t>M. Ding, C.D. Roberts, and S.M. Schmidt, Particles 6, 57 (2023)</a:t>
            </a:r>
          </a:p>
        </p:txBody>
      </p:sp>
      <p:sp>
        <p:nvSpPr>
          <p:cNvPr id="11" name="TextBox 10">
            <a:extLst>
              <a:ext uri="{FF2B5EF4-FFF2-40B4-BE49-F238E27FC236}">
                <a16:creationId xmlns:a16="http://schemas.microsoft.com/office/drawing/2014/main" id="{E952D121-A6AF-B06B-3DD3-1531227DB548}"/>
              </a:ext>
            </a:extLst>
          </p:cNvPr>
          <p:cNvSpPr txBox="1"/>
          <p:nvPr/>
        </p:nvSpPr>
        <p:spPr>
          <a:xfrm>
            <a:off x="8751101" y="6569954"/>
            <a:ext cx="379828" cy="276999"/>
          </a:xfrm>
          <a:prstGeom prst="rect">
            <a:avLst/>
          </a:prstGeom>
          <a:noFill/>
        </p:spPr>
        <p:txBody>
          <a:bodyPr wrap="square">
            <a:spAutoFit/>
          </a:bodyPr>
          <a:lstStyle/>
          <a:p>
            <a:fld id="{66D3942C-BD50-4FC2-A952-1F84E0E6FA11}" type="slidenum">
              <a:rPr lang="en-US" sz="1200" smtClean="0"/>
              <a:pPr/>
              <a:t>13</a:t>
            </a:fld>
            <a:endParaRPr lang="en-US" sz="1200" dirty="0"/>
          </a:p>
        </p:txBody>
      </p:sp>
    </p:spTree>
    <p:extLst>
      <p:ext uri="{BB962C8B-B14F-4D97-AF65-F5344CB8AC3E}">
        <p14:creationId xmlns:p14="http://schemas.microsoft.com/office/powerpoint/2010/main" val="56048642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22A11E8B-3B70-CE4F-9BD4-6A1F4707E270}"/>
              </a:ext>
            </a:extLst>
          </p:cNvPr>
          <p:cNvSpPr txBox="1">
            <a:spLocks/>
          </p:cNvSpPr>
          <p:nvPr/>
        </p:nvSpPr>
        <p:spPr>
          <a:xfrm>
            <a:off x="26116" y="97767"/>
            <a:ext cx="9082963" cy="428734"/>
          </a:xfrm>
          <a:prstGeom prst="rect">
            <a:avLst/>
          </a:prstGeom>
        </p:spPr>
        <p:txBody>
          <a:bodyPr/>
          <a:lstStyle>
            <a:lvl1pPr algn="ctr" rtl="0" eaLnBrk="0" fontAlgn="base" hangingPunct="0">
              <a:spcBef>
                <a:spcPct val="0"/>
              </a:spcBef>
              <a:spcAft>
                <a:spcPct val="0"/>
              </a:spcAft>
              <a:defRPr sz="3200" b="1">
                <a:solidFill>
                  <a:srgbClr val="333399"/>
                </a:solidFill>
                <a:latin typeface="+mj-lt"/>
                <a:ea typeface="ＭＳ Ｐゴシック" pitchFamily="-110" charset="-128"/>
                <a:cs typeface="+mj-cs"/>
              </a:defRPr>
            </a:lvl1pPr>
            <a:lvl2pPr algn="ctr" rtl="0" eaLnBrk="0" fontAlgn="base" hangingPunct="0">
              <a:spcBef>
                <a:spcPct val="0"/>
              </a:spcBef>
              <a:spcAft>
                <a:spcPct val="0"/>
              </a:spcAft>
              <a:defRPr sz="3200" b="1">
                <a:solidFill>
                  <a:srgbClr val="333399"/>
                </a:solidFill>
                <a:latin typeface="Arial" charset="0"/>
                <a:ea typeface="ＭＳ Ｐゴシック" pitchFamily="-110" charset="-128"/>
              </a:defRPr>
            </a:lvl2pPr>
            <a:lvl3pPr algn="ctr" rtl="0" eaLnBrk="0" fontAlgn="base" hangingPunct="0">
              <a:spcBef>
                <a:spcPct val="0"/>
              </a:spcBef>
              <a:spcAft>
                <a:spcPct val="0"/>
              </a:spcAft>
              <a:defRPr sz="3200" b="1">
                <a:solidFill>
                  <a:srgbClr val="333399"/>
                </a:solidFill>
                <a:latin typeface="Arial" charset="0"/>
                <a:ea typeface="ＭＳ Ｐゴシック" pitchFamily="-110" charset="-128"/>
              </a:defRPr>
            </a:lvl3pPr>
            <a:lvl4pPr algn="ctr" rtl="0" eaLnBrk="0" fontAlgn="base" hangingPunct="0">
              <a:spcBef>
                <a:spcPct val="0"/>
              </a:spcBef>
              <a:spcAft>
                <a:spcPct val="0"/>
              </a:spcAft>
              <a:defRPr sz="3200" b="1">
                <a:solidFill>
                  <a:srgbClr val="333399"/>
                </a:solidFill>
                <a:latin typeface="Arial" charset="0"/>
                <a:ea typeface="ＭＳ Ｐゴシック" pitchFamily="-110" charset="-128"/>
              </a:defRPr>
            </a:lvl4pPr>
            <a:lvl5pPr algn="ctr" rtl="0" eaLnBrk="0" fontAlgn="base" hangingPunct="0">
              <a:spcBef>
                <a:spcPct val="0"/>
              </a:spcBef>
              <a:spcAft>
                <a:spcPct val="0"/>
              </a:spcAft>
              <a:defRPr sz="3200" b="1">
                <a:solidFill>
                  <a:srgbClr val="333399"/>
                </a:solidFill>
                <a:latin typeface="Arial" charset="0"/>
                <a:ea typeface="ＭＳ Ｐゴシック" pitchFamily="-110" charset="-128"/>
              </a:defRPr>
            </a:lvl5pPr>
            <a:lvl6pPr marL="457200" algn="ctr" rtl="0" fontAlgn="base">
              <a:spcBef>
                <a:spcPct val="0"/>
              </a:spcBef>
              <a:spcAft>
                <a:spcPct val="0"/>
              </a:spcAft>
              <a:defRPr sz="3200" b="1">
                <a:solidFill>
                  <a:srgbClr val="333399"/>
                </a:solidFill>
                <a:latin typeface="Arial" charset="0"/>
              </a:defRPr>
            </a:lvl6pPr>
            <a:lvl7pPr marL="914400" algn="ctr" rtl="0" fontAlgn="base">
              <a:spcBef>
                <a:spcPct val="0"/>
              </a:spcBef>
              <a:spcAft>
                <a:spcPct val="0"/>
              </a:spcAft>
              <a:defRPr sz="3200" b="1">
                <a:solidFill>
                  <a:srgbClr val="333399"/>
                </a:solidFill>
                <a:latin typeface="Arial" charset="0"/>
              </a:defRPr>
            </a:lvl7pPr>
            <a:lvl8pPr marL="1371600" algn="ctr" rtl="0" fontAlgn="base">
              <a:spcBef>
                <a:spcPct val="0"/>
              </a:spcBef>
              <a:spcAft>
                <a:spcPct val="0"/>
              </a:spcAft>
              <a:defRPr sz="3200" b="1">
                <a:solidFill>
                  <a:srgbClr val="333399"/>
                </a:solidFill>
                <a:latin typeface="Arial" charset="0"/>
              </a:defRPr>
            </a:lvl8pPr>
            <a:lvl9pPr marL="1828800" algn="ctr" rtl="0" fontAlgn="base">
              <a:spcBef>
                <a:spcPct val="0"/>
              </a:spcBef>
              <a:spcAft>
                <a:spcPct val="0"/>
              </a:spcAft>
              <a:defRPr sz="3200" b="1">
                <a:solidFill>
                  <a:srgbClr val="333399"/>
                </a:solidFill>
                <a:latin typeface="Arial" charset="0"/>
              </a:defRPr>
            </a:lvl9pPr>
          </a:lstStyle>
          <a:p>
            <a:r>
              <a:rPr lang="en-US" sz="1400" kern="0" dirty="0">
                <a:solidFill>
                  <a:srgbClr val="0000FF"/>
                </a:solidFill>
              </a:rPr>
              <a:t>Insight to Dressed Quark Mass Function from Experimental Results on Meson and Baryon Structure </a:t>
            </a:r>
          </a:p>
        </p:txBody>
      </p:sp>
      <p:pic>
        <p:nvPicPr>
          <p:cNvPr id="32" name="Picture 31">
            <a:extLst>
              <a:ext uri="{FF2B5EF4-FFF2-40B4-BE49-F238E27FC236}">
                <a16:creationId xmlns:a16="http://schemas.microsoft.com/office/drawing/2014/main" id="{646BEE51-2964-7FDD-7AAE-DA1C728E360B}"/>
              </a:ext>
            </a:extLst>
          </p:cNvPr>
          <p:cNvPicPr>
            <a:picLocks/>
          </p:cNvPicPr>
          <p:nvPr/>
        </p:nvPicPr>
        <p:blipFill rotWithShape="1">
          <a:blip r:embed="rId3"/>
          <a:srcRect l="8610" r="4690" b="13712"/>
          <a:stretch/>
        </p:blipFill>
        <p:spPr>
          <a:xfrm>
            <a:off x="4271867" y="3834249"/>
            <a:ext cx="2274222" cy="1861770"/>
          </a:xfrm>
          <a:prstGeom prst="rect">
            <a:avLst/>
          </a:prstGeom>
        </p:spPr>
      </p:pic>
      <p:sp>
        <p:nvSpPr>
          <p:cNvPr id="33" name="TextBox 32">
            <a:extLst>
              <a:ext uri="{FF2B5EF4-FFF2-40B4-BE49-F238E27FC236}">
                <a16:creationId xmlns:a16="http://schemas.microsoft.com/office/drawing/2014/main" id="{EDC702A2-BEBD-0D5A-C164-A003A793D363}"/>
              </a:ext>
            </a:extLst>
          </p:cNvPr>
          <p:cNvSpPr txBox="1"/>
          <p:nvPr/>
        </p:nvSpPr>
        <p:spPr>
          <a:xfrm>
            <a:off x="4588001" y="3292774"/>
            <a:ext cx="1874226" cy="564257"/>
          </a:xfrm>
          <a:prstGeom prst="rect">
            <a:avLst/>
          </a:prstGeom>
          <a:noFill/>
        </p:spPr>
        <p:txBody>
          <a:bodyPr wrap="square" rtlCol="0">
            <a:spAutoFit/>
          </a:bodyPr>
          <a:lstStyle/>
          <a:p>
            <a:pPr algn="ctr">
              <a:spcAft>
                <a:spcPts val="450"/>
              </a:spcAft>
            </a:pPr>
            <a:r>
              <a:rPr lang="en-US" sz="1050" dirty="0">
                <a:solidFill>
                  <a:srgbClr val="002060"/>
                </a:solidFill>
                <a:latin typeface="Comic Sans MS" panose="030F0902030302020204" pitchFamily="66" charset="0"/>
              </a:rPr>
              <a:t>Pion Elastic FF</a:t>
            </a:r>
          </a:p>
          <a:p>
            <a:pPr algn="ctr">
              <a:spcAft>
                <a:spcPts val="450"/>
              </a:spcAft>
            </a:pPr>
            <a:r>
              <a:rPr lang="en-US" sz="800" dirty="0">
                <a:solidFill>
                  <a:srgbClr val="002060"/>
                </a:solidFill>
                <a:latin typeface="Comic Sans MS" panose="030F0902030302020204" pitchFamily="66" charset="0"/>
              </a:rPr>
              <a:t>C.D. Roberts et al., Prog. Part. </a:t>
            </a:r>
            <a:r>
              <a:rPr lang="en-US" sz="800" dirty="0" err="1">
                <a:solidFill>
                  <a:srgbClr val="002060"/>
                </a:solidFill>
                <a:latin typeface="Comic Sans MS" panose="030F0902030302020204" pitchFamily="66" charset="0"/>
              </a:rPr>
              <a:t>Nucl</a:t>
            </a:r>
            <a:r>
              <a:rPr lang="en-US" sz="800" dirty="0">
                <a:solidFill>
                  <a:srgbClr val="002060"/>
                </a:solidFill>
                <a:latin typeface="Comic Sans MS" panose="030F0902030302020204" pitchFamily="66" charset="0"/>
              </a:rPr>
              <a:t> Phys. 120, 103883 (2021) </a:t>
            </a:r>
          </a:p>
        </p:txBody>
      </p:sp>
      <p:sp>
        <p:nvSpPr>
          <p:cNvPr id="34" name="TextBox 33">
            <a:extLst>
              <a:ext uri="{FF2B5EF4-FFF2-40B4-BE49-F238E27FC236}">
                <a16:creationId xmlns:a16="http://schemas.microsoft.com/office/drawing/2014/main" id="{2C966802-9828-7594-1B68-8150C139B023}"/>
              </a:ext>
            </a:extLst>
          </p:cNvPr>
          <p:cNvSpPr txBox="1"/>
          <p:nvPr/>
        </p:nvSpPr>
        <p:spPr>
          <a:xfrm rot="16200000">
            <a:off x="3685176" y="4264553"/>
            <a:ext cx="1091440" cy="230832"/>
          </a:xfrm>
          <a:prstGeom prst="rect">
            <a:avLst/>
          </a:prstGeom>
          <a:noFill/>
        </p:spPr>
        <p:txBody>
          <a:bodyPr wrap="square" rtlCol="0">
            <a:spAutoFit/>
          </a:bodyPr>
          <a:lstStyle/>
          <a:p>
            <a:pPr algn="ctr">
              <a:spcAft>
                <a:spcPts val="450"/>
              </a:spcAft>
            </a:pP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 </a:t>
            </a:r>
            <a:r>
              <a:rPr lang="en-US" sz="900" dirty="0" err="1">
                <a:solidFill>
                  <a:srgbClr val="7030A0"/>
                </a:solidFill>
                <a:latin typeface="Comic Sans MS" panose="030F0902030302020204" pitchFamily="66" charset="0"/>
              </a:rPr>
              <a:t>F</a:t>
            </a:r>
            <a:r>
              <a:rPr lang="en-US" sz="900" baseline="-25000" dirty="0" err="1">
                <a:solidFill>
                  <a:srgbClr val="7030A0"/>
                </a:solidFill>
                <a:latin typeface="Symbol" pitchFamily="2" charset="2"/>
              </a:rPr>
              <a:t>p</a:t>
            </a:r>
            <a:r>
              <a:rPr lang="en-US" sz="900" dirty="0">
                <a:solidFill>
                  <a:srgbClr val="7030A0"/>
                </a:solidFill>
                <a:latin typeface="Comic Sans MS" panose="030F0902030302020204" pitchFamily="66" charset="0"/>
              </a:rPr>
              <a:t> / GeV</a:t>
            </a:r>
            <a:r>
              <a:rPr lang="en-US" sz="900" baseline="30000" dirty="0">
                <a:solidFill>
                  <a:srgbClr val="7030A0"/>
                </a:solidFill>
                <a:latin typeface="Comic Sans MS" panose="030F0902030302020204" pitchFamily="66" charset="0"/>
              </a:rPr>
              <a:t>2</a:t>
            </a:r>
          </a:p>
        </p:txBody>
      </p:sp>
      <p:pic>
        <p:nvPicPr>
          <p:cNvPr id="35" name="Picture 34" descr="Chart, line chart&#10;&#10;Description automatically generated">
            <a:extLst>
              <a:ext uri="{FF2B5EF4-FFF2-40B4-BE49-F238E27FC236}">
                <a16:creationId xmlns:a16="http://schemas.microsoft.com/office/drawing/2014/main" id="{37F4BA26-753A-E46C-DFEE-F44F12BB4598}"/>
              </a:ext>
            </a:extLst>
          </p:cNvPr>
          <p:cNvPicPr>
            <a:picLocks/>
          </p:cNvPicPr>
          <p:nvPr/>
        </p:nvPicPr>
        <p:blipFill rotWithShape="1">
          <a:blip r:embed="rId4"/>
          <a:srcRect l="10941" t="252" r="3321" b="9553"/>
          <a:stretch/>
        </p:blipFill>
        <p:spPr>
          <a:xfrm>
            <a:off x="6942033" y="3767272"/>
            <a:ext cx="1974942" cy="1922488"/>
          </a:xfrm>
          <a:prstGeom prst="rect">
            <a:avLst/>
          </a:prstGeom>
        </p:spPr>
      </p:pic>
      <p:sp>
        <p:nvSpPr>
          <p:cNvPr id="36" name="TextBox 35">
            <a:extLst>
              <a:ext uri="{FF2B5EF4-FFF2-40B4-BE49-F238E27FC236}">
                <a16:creationId xmlns:a16="http://schemas.microsoft.com/office/drawing/2014/main" id="{D3CD41CA-C4C2-3277-9CC3-EEA02199B97C}"/>
              </a:ext>
            </a:extLst>
          </p:cNvPr>
          <p:cNvSpPr txBox="1"/>
          <p:nvPr/>
        </p:nvSpPr>
        <p:spPr>
          <a:xfrm>
            <a:off x="6994327" y="3280441"/>
            <a:ext cx="1772861" cy="564257"/>
          </a:xfrm>
          <a:prstGeom prst="rect">
            <a:avLst/>
          </a:prstGeom>
          <a:noFill/>
        </p:spPr>
        <p:txBody>
          <a:bodyPr wrap="square" rtlCol="0">
            <a:spAutoFit/>
          </a:bodyPr>
          <a:lstStyle/>
          <a:p>
            <a:pPr algn="ctr">
              <a:spcAft>
                <a:spcPts val="450"/>
              </a:spcAft>
            </a:pPr>
            <a:r>
              <a:rPr lang="en-US" sz="1050" dirty="0">
                <a:solidFill>
                  <a:srgbClr val="002060"/>
                </a:solidFill>
                <a:latin typeface="Comic Sans MS" panose="030F0902030302020204" pitchFamily="66" charset="0"/>
              </a:rPr>
              <a:t>Nucleon Elastic FF</a:t>
            </a:r>
          </a:p>
          <a:p>
            <a:pPr algn="ctr">
              <a:spcAft>
                <a:spcPts val="450"/>
              </a:spcAft>
            </a:pPr>
            <a:r>
              <a:rPr lang="en-US" sz="800" dirty="0">
                <a:solidFill>
                  <a:srgbClr val="002060"/>
                </a:solidFill>
                <a:latin typeface="Comic Sans MS" panose="030F0902030302020204" pitchFamily="66" charset="0"/>
              </a:rPr>
              <a:t>M. </a:t>
            </a:r>
            <a:r>
              <a:rPr lang="en-US" sz="800" dirty="0" err="1">
                <a:solidFill>
                  <a:srgbClr val="002060"/>
                </a:solidFill>
                <a:latin typeface="Comic Sans MS" panose="030F0902030302020204" pitchFamily="66" charset="0"/>
              </a:rPr>
              <a:t>Barabanov</a:t>
            </a:r>
            <a:r>
              <a:rPr lang="en-US" sz="800" dirty="0">
                <a:solidFill>
                  <a:srgbClr val="002060"/>
                </a:solidFill>
                <a:latin typeface="Comic Sans MS" panose="030F0902030302020204" pitchFamily="66" charset="0"/>
              </a:rPr>
              <a:t> et al., Prog. Part. </a:t>
            </a:r>
            <a:r>
              <a:rPr lang="en-US" sz="800" dirty="0" err="1">
                <a:solidFill>
                  <a:srgbClr val="002060"/>
                </a:solidFill>
                <a:latin typeface="Comic Sans MS" panose="030F0902030302020204" pitchFamily="66" charset="0"/>
              </a:rPr>
              <a:t>Nucl</a:t>
            </a:r>
            <a:r>
              <a:rPr lang="en-US" sz="800" dirty="0">
                <a:solidFill>
                  <a:srgbClr val="002060"/>
                </a:solidFill>
                <a:latin typeface="Comic Sans MS" panose="030F0902030302020204" pitchFamily="66" charset="0"/>
              </a:rPr>
              <a:t>. Phys. 103835 (2021)</a:t>
            </a:r>
          </a:p>
        </p:txBody>
      </p:sp>
      <p:sp>
        <p:nvSpPr>
          <p:cNvPr id="37" name="TextBox 36">
            <a:extLst>
              <a:ext uri="{FF2B5EF4-FFF2-40B4-BE49-F238E27FC236}">
                <a16:creationId xmlns:a16="http://schemas.microsoft.com/office/drawing/2014/main" id="{EA4989F6-F51D-34FD-5886-9B0F5EFBFD0E}"/>
              </a:ext>
            </a:extLst>
          </p:cNvPr>
          <p:cNvSpPr txBox="1"/>
          <p:nvPr/>
        </p:nvSpPr>
        <p:spPr>
          <a:xfrm rot="16200000">
            <a:off x="6055453" y="4395363"/>
            <a:ext cx="1375988" cy="230832"/>
          </a:xfrm>
          <a:prstGeom prst="rect">
            <a:avLst/>
          </a:prstGeom>
          <a:noFill/>
        </p:spPr>
        <p:txBody>
          <a:bodyPr wrap="square" rtlCol="0">
            <a:spAutoFit/>
          </a:bodyPr>
          <a:lstStyle/>
          <a:p>
            <a:pPr algn="ctr">
              <a:spcAft>
                <a:spcPts val="450"/>
              </a:spcAft>
            </a:pPr>
            <a:r>
              <a:rPr lang="en-US" sz="900" dirty="0" err="1">
                <a:solidFill>
                  <a:srgbClr val="7030A0"/>
                </a:solidFill>
                <a:latin typeface="Symbol" pitchFamily="2" charset="2"/>
              </a:rPr>
              <a:t>m</a:t>
            </a:r>
            <a:r>
              <a:rPr lang="en-US" sz="900" baseline="-25000" dirty="0" err="1">
                <a:solidFill>
                  <a:srgbClr val="7030A0"/>
                </a:solidFill>
                <a:latin typeface="Comic Sans MS" panose="030F0902030302020204" pitchFamily="66" charset="0"/>
              </a:rPr>
              <a:t>p</a:t>
            </a:r>
            <a:r>
              <a:rPr lang="en-US" sz="900" dirty="0" err="1">
                <a:solidFill>
                  <a:srgbClr val="7030A0"/>
                </a:solidFill>
                <a:latin typeface="Comic Sans MS" panose="030F0902030302020204" pitchFamily="66" charset="0"/>
              </a:rPr>
              <a:t>G</a:t>
            </a:r>
            <a:r>
              <a:rPr lang="en-US" sz="900" baseline="-25000" dirty="0" err="1">
                <a:solidFill>
                  <a:srgbClr val="7030A0"/>
                </a:solidFill>
                <a:latin typeface="Comic Sans MS" panose="030F0902030302020204" pitchFamily="66" charset="0"/>
              </a:rPr>
              <a:t>E</a:t>
            </a:r>
            <a:r>
              <a:rPr lang="en-US" sz="900" baseline="30000" dirty="0" err="1">
                <a:solidFill>
                  <a:srgbClr val="7030A0"/>
                </a:solidFill>
                <a:latin typeface="Comic Sans MS" panose="030F0902030302020204" pitchFamily="66" charset="0"/>
              </a:rPr>
              <a:t>p</a:t>
            </a: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a:t>
            </a:r>
            <a:r>
              <a:rPr lang="en-US" sz="900" dirty="0" err="1">
                <a:solidFill>
                  <a:srgbClr val="7030A0"/>
                </a:solidFill>
                <a:latin typeface="Comic Sans MS" panose="030F0902030302020204" pitchFamily="66" charset="0"/>
              </a:rPr>
              <a:t>G</a:t>
            </a:r>
            <a:r>
              <a:rPr lang="en-US" sz="900" baseline="-25000" dirty="0" err="1">
                <a:solidFill>
                  <a:srgbClr val="7030A0"/>
                </a:solidFill>
                <a:latin typeface="Comic Sans MS" panose="030F0902030302020204" pitchFamily="66" charset="0"/>
              </a:rPr>
              <a:t>M</a:t>
            </a:r>
            <a:r>
              <a:rPr lang="en-US" sz="900" baseline="30000" dirty="0" err="1">
                <a:solidFill>
                  <a:srgbClr val="7030A0"/>
                </a:solidFill>
                <a:latin typeface="Comic Sans MS" panose="030F0902030302020204" pitchFamily="66" charset="0"/>
              </a:rPr>
              <a:t>p</a:t>
            </a: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a:t>
            </a:r>
          </a:p>
        </p:txBody>
      </p:sp>
      <p:sp>
        <p:nvSpPr>
          <p:cNvPr id="42" name="TextBox 41">
            <a:extLst>
              <a:ext uri="{FF2B5EF4-FFF2-40B4-BE49-F238E27FC236}">
                <a16:creationId xmlns:a16="http://schemas.microsoft.com/office/drawing/2014/main" id="{8EA39644-00D7-210C-F33D-B97A900D31E2}"/>
              </a:ext>
            </a:extLst>
          </p:cNvPr>
          <p:cNvSpPr txBox="1"/>
          <p:nvPr/>
        </p:nvSpPr>
        <p:spPr>
          <a:xfrm>
            <a:off x="5736598" y="5660399"/>
            <a:ext cx="820700" cy="230832"/>
          </a:xfrm>
          <a:prstGeom prst="rect">
            <a:avLst/>
          </a:prstGeom>
          <a:noFill/>
        </p:spPr>
        <p:txBody>
          <a:bodyPr wrap="square" rtlCol="0">
            <a:spAutoFit/>
          </a:bodyPr>
          <a:lstStyle/>
          <a:p>
            <a:pPr algn="ctr">
              <a:spcAft>
                <a:spcPts val="450"/>
              </a:spcAft>
            </a:pP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 (GeV</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a:t>
            </a:r>
          </a:p>
        </p:txBody>
      </p:sp>
      <p:sp>
        <p:nvSpPr>
          <p:cNvPr id="51" name="TextBox 50">
            <a:extLst>
              <a:ext uri="{FF2B5EF4-FFF2-40B4-BE49-F238E27FC236}">
                <a16:creationId xmlns:a16="http://schemas.microsoft.com/office/drawing/2014/main" id="{7104C946-F0DC-A205-5F46-1341D191BF36}"/>
              </a:ext>
            </a:extLst>
          </p:cNvPr>
          <p:cNvSpPr txBox="1"/>
          <p:nvPr/>
        </p:nvSpPr>
        <p:spPr>
          <a:xfrm>
            <a:off x="8010342" y="5659711"/>
            <a:ext cx="799722" cy="230832"/>
          </a:xfrm>
          <a:prstGeom prst="rect">
            <a:avLst/>
          </a:prstGeom>
          <a:noFill/>
        </p:spPr>
        <p:txBody>
          <a:bodyPr wrap="square" rtlCol="0">
            <a:spAutoFit/>
          </a:bodyPr>
          <a:lstStyle/>
          <a:p>
            <a:pPr algn="ctr">
              <a:spcAft>
                <a:spcPts val="450"/>
              </a:spcAft>
            </a:pP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 (GeV</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a:t>
            </a:r>
          </a:p>
        </p:txBody>
      </p:sp>
      <p:sp>
        <p:nvSpPr>
          <p:cNvPr id="38" name="Slide Number Placeholder 4">
            <a:extLst>
              <a:ext uri="{FF2B5EF4-FFF2-40B4-BE49-F238E27FC236}">
                <a16:creationId xmlns:a16="http://schemas.microsoft.com/office/drawing/2014/main" id="{89849364-7433-9788-5E7A-B148A0BE3CE6}"/>
              </a:ext>
            </a:extLst>
          </p:cNvPr>
          <p:cNvSpPr txBox="1">
            <a:spLocks/>
          </p:cNvSpPr>
          <p:nvPr/>
        </p:nvSpPr>
        <p:spPr bwMode="auto">
          <a:xfrm>
            <a:off x="8654115" y="6559337"/>
            <a:ext cx="486064"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0" latinLnBrk="0" hangingPunct="0">
              <a:defRPr sz="1400" kern="1200">
                <a:solidFill>
                  <a:schemeClr val="tx1"/>
                </a:solidFill>
                <a:latin typeface="Times New Roman" pitchFamily="18"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fr-FR" sz="1200" dirty="0">
                <a:solidFill>
                  <a:srgbClr val="000000"/>
                </a:solidFill>
                <a:latin typeface="+mj-lt"/>
              </a:rPr>
              <a:t>14</a:t>
            </a:r>
          </a:p>
        </p:txBody>
      </p:sp>
      <p:sp>
        <p:nvSpPr>
          <p:cNvPr id="40" name="TextBox 39">
            <a:extLst>
              <a:ext uri="{FF2B5EF4-FFF2-40B4-BE49-F238E27FC236}">
                <a16:creationId xmlns:a16="http://schemas.microsoft.com/office/drawing/2014/main" id="{8E03B11C-1FA8-04AC-62C0-8A929A6B21E1}"/>
              </a:ext>
            </a:extLst>
          </p:cNvPr>
          <p:cNvSpPr txBox="1"/>
          <p:nvPr/>
        </p:nvSpPr>
        <p:spPr>
          <a:xfrm>
            <a:off x="85366" y="3333244"/>
            <a:ext cx="3953082" cy="1664558"/>
          </a:xfrm>
          <a:prstGeom prst="rect">
            <a:avLst/>
          </a:prstGeom>
          <a:noFill/>
        </p:spPr>
        <p:txBody>
          <a:bodyPr wrap="square" rtlCol="0">
            <a:spAutoFit/>
          </a:bodyPr>
          <a:lstStyle/>
          <a:p>
            <a:pPr marL="119063" indent="-119063">
              <a:spcAft>
                <a:spcPts val="450"/>
              </a:spcAft>
              <a:buClr>
                <a:srgbClr val="7030A0"/>
              </a:buClr>
              <a:buFont typeface="Arial" panose="020B0604020202020204" pitchFamily="34" charset="0"/>
              <a:buChar char="•"/>
            </a:pPr>
            <a:r>
              <a:rPr lang="en-US" sz="1400" dirty="0">
                <a:solidFill>
                  <a:srgbClr val="0070C0"/>
                </a:solidFill>
              </a:rPr>
              <a:t>Dressed quarks with dynamically generated masses represent active degrees of freedom in the structure of the pion, nucleon, and the </a:t>
            </a:r>
            <a:r>
              <a:rPr lang="en-US" sz="1400" dirty="0">
                <a:solidFill>
                  <a:srgbClr val="0070C0"/>
                </a:solidFill>
                <a:latin typeface="Symbol" pitchFamily="2" charset="2"/>
              </a:rPr>
              <a:t>D</a:t>
            </a:r>
            <a:r>
              <a:rPr lang="en-US" sz="1400" dirty="0">
                <a:solidFill>
                  <a:srgbClr val="0070C0"/>
                </a:solidFill>
              </a:rPr>
              <a:t>(1232)3/2</a:t>
            </a:r>
            <a:r>
              <a:rPr lang="en-US" sz="1400" baseline="30000" dirty="0">
                <a:solidFill>
                  <a:srgbClr val="0070C0"/>
                </a:solidFill>
              </a:rPr>
              <a:t>+</a:t>
            </a:r>
            <a:r>
              <a:rPr lang="en-US" sz="1400" dirty="0">
                <a:solidFill>
                  <a:srgbClr val="0070C0"/>
                </a:solidFill>
              </a:rPr>
              <a:t>, N(1440)1/2</a:t>
            </a:r>
            <a:r>
              <a:rPr lang="en-US" sz="1400" baseline="30000" dirty="0">
                <a:solidFill>
                  <a:srgbClr val="0070C0"/>
                </a:solidFill>
              </a:rPr>
              <a:t>+</a:t>
            </a:r>
            <a:r>
              <a:rPr lang="en-US" sz="1400" dirty="0">
                <a:solidFill>
                  <a:srgbClr val="0070C0"/>
                </a:solidFill>
              </a:rPr>
              <a:t>.</a:t>
            </a:r>
          </a:p>
          <a:p>
            <a:pPr marL="119063" indent="-119063">
              <a:spcAft>
                <a:spcPts val="450"/>
              </a:spcAft>
              <a:buClr>
                <a:srgbClr val="7030A0"/>
              </a:buClr>
              <a:buFont typeface="Arial" panose="020B0604020202020204" pitchFamily="34" charset="0"/>
              <a:buChar char="•"/>
            </a:pPr>
            <a:r>
              <a:rPr lang="en-US" sz="1400" b="1" dirty="0">
                <a:solidFill>
                  <a:srgbClr val="0070C0"/>
                </a:solidFill>
              </a:rPr>
              <a:t>Strong evidence for insight into momentum dependence of dressed quark mass</a:t>
            </a:r>
          </a:p>
        </p:txBody>
      </p:sp>
      <p:sp>
        <p:nvSpPr>
          <p:cNvPr id="3" name="TextBox 2">
            <a:extLst>
              <a:ext uri="{FF2B5EF4-FFF2-40B4-BE49-F238E27FC236}">
                <a16:creationId xmlns:a16="http://schemas.microsoft.com/office/drawing/2014/main" id="{75517A28-0A05-66E1-AF12-16D1CF90AFED}"/>
              </a:ext>
            </a:extLst>
          </p:cNvPr>
          <p:cNvSpPr txBox="1"/>
          <p:nvPr/>
        </p:nvSpPr>
        <p:spPr>
          <a:xfrm>
            <a:off x="5133705" y="573287"/>
            <a:ext cx="3284344" cy="276999"/>
          </a:xfrm>
          <a:prstGeom prst="rect">
            <a:avLst/>
          </a:prstGeom>
          <a:noFill/>
        </p:spPr>
        <p:txBody>
          <a:bodyPr wrap="square" rtlCol="0">
            <a:spAutoFit/>
          </a:bodyPr>
          <a:lstStyle/>
          <a:p>
            <a:pPr algn="ctr"/>
            <a:r>
              <a:rPr lang="en-US" sz="1200" dirty="0">
                <a:solidFill>
                  <a:srgbClr val="008000"/>
                </a:solidFill>
                <a:latin typeface="+mn-lt"/>
              </a:rPr>
              <a:t>CLAS/Hall A/C results vs. CSM expectations  </a:t>
            </a:r>
          </a:p>
        </p:txBody>
      </p:sp>
      <p:pic>
        <p:nvPicPr>
          <p:cNvPr id="5" name="Picture 4">
            <a:extLst>
              <a:ext uri="{FF2B5EF4-FFF2-40B4-BE49-F238E27FC236}">
                <a16:creationId xmlns:a16="http://schemas.microsoft.com/office/drawing/2014/main" id="{9BCF13E0-E96E-8F0D-73C6-F2F4576A63BB}"/>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3995822" y="892646"/>
            <a:ext cx="2560320" cy="2423160"/>
          </a:xfrm>
          <a:prstGeom prst="rect">
            <a:avLst/>
          </a:prstGeom>
        </p:spPr>
      </p:pic>
      <p:sp>
        <p:nvSpPr>
          <p:cNvPr id="4" name="TextBox 3">
            <a:extLst>
              <a:ext uri="{FF2B5EF4-FFF2-40B4-BE49-F238E27FC236}">
                <a16:creationId xmlns:a16="http://schemas.microsoft.com/office/drawing/2014/main" id="{42D11962-88F1-4DE2-35F8-32C13282AFF8}"/>
              </a:ext>
            </a:extLst>
          </p:cNvPr>
          <p:cNvSpPr txBox="1"/>
          <p:nvPr/>
        </p:nvSpPr>
        <p:spPr>
          <a:xfrm>
            <a:off x="-429" y="898676"/>
            <a:ext cx="4010727" cy="1169551"/>
          </a:xfrm>
          <a:prstGeom prst="rect">
            <a:avLst/>
          </a:prstGeom>
          <a:noFill/>
        </p:spPr>
        <p:txBody>
          <a:bodyPr wrap="square" rtlCol="0">
            <a:spAutoFit/>
          </a:bodyPr>
          <a:lstStyle/>
          <a:p>
            <a:pPr marL="171450" indent="-171450">
              <a:spcAft>
                <a:spcPts val="450"/>
              </a:spcAft>
              <a:buClr>
                <a:srgbClr val="7030A0"/>
              </a:buClr>
              <a:buFont typeface="Arial" panose="020B0604020202020204" pitchFamily="34" charset="0"/>
              <a:buChar char="•"/>
            </a:pPr>
            <a:r>
              <a:rPr lang="en-US" sz="1400" dirty="0">
                <a:solidFill>
                  <a:srgbClr val="0070C0"/>
                </a:solidFill>
              </a:rPr>
              <a:t>A successful description of the pion and nucleon elastic FFs and the electrocouplings of the </a:t>
            </a:r>
            <a:r>
              <a:rPr lang="en-US" sz="1400" dirty="0">
                <a:solidFill>
                  <a:srgbClr val="0070C0"/>
                </a:solidFill>
                <a:latin typeface="Symbol" pitchFamily="2" charset="2"/>
              </a:rPr>
              <a:t>D</a:t>
            </a:r>
            <a:r>
              <a:rPr lang="en-US" sz="1400" dirty="0">
                <a:solidFill>
                  <a:srgbClr val="0070C0"/>
                </a:solidFill>
              </a:rPr>
              <a:t>(1232)3/2</a:t>
            </a:r>
            <a:r>
              <a:rPr lang="en-US" sz="1400" baseline="30000" dirty="0">
                <a:solidFill>
                  <a:srgbClr val="0070C0"/>
                </a:solidFill>
              </a:rPr>
              <a:t>+ </a:t>
            </a:r>
            <a:r>
              <a:rPr lang="en-US" sz="1400" dirty="0">
                <a:solidFill>
                  <a:srgbClr val="0070C0"/>
                </a:solidFill>
              </a:rPr>
              <a:t>and N(1440)1/2</a:t>
            </a:r>
            <a:r>
              <a:rPr lang="en-US" sz="1400" baseline="30000" dirty="0">
                <a:solidFill>
                  <a:srgbClr val="0070C0"/>
                </a:solidFill>
              </a:rPr>
              <a:t>+</a:t>
            </a:r>
            <a:r>
              <a:rPr lang="en-US" sz="1400" dirty="0">
                <a:solidFill>
                  <a:srgbClr val="0070C0"/>
                </a:solidFill>
              </a:rPr>
              <a:t> has been achieved in CSM </a:t>
            </a:r>
            <a:r>
              <a:rPr lang="en-US" sz="1400" i="1" u="sng" dirty="0">
                <a:solidFill>
                  <a:srgbClr val="C00000"/>
                </a:solidFill>
              </a:rPr>
              <a:t>with the same dressed quark/gluon mass functions.</a:t>
            </a:r>
          </a:p>
        </p:txBody>
      </p:sp>
      <p:sp>
        <p:nvSpPr>
          <p:cNvPr id="7" name="TextBox 6">
            <a:extLst>
              <a:ext uri="{FF2B5EF4-FFF2-40B4-BE49-F238E27FC236}">
                <a16:creationId xmlns:a16="http://schemas.microsoft.com/office/drawing/2014/main" id="{CE426B9E-CB25-1472-7088-8F47C3670177}"/>
              </a:ext>
            </a:extLst>
          </p:cNvPr>
          <p:cNvSpPr txBox="1"/>
          <p:nvPr/>
        </p:nvSpPr>
        <p:spPr>
          <a:xfrm>
            <a:off x="4401586" y="1750314"/>
            <a:ext cx="953135" cy="461665"/>
          </a:xfrm>
          <a:prstGeom prst="rect">
            <a:avLst/>
          </a:prstGeom>
          <a:noFill/>
        </p:spPr>
        <p:txBody>
          <a:bodyPr wrap="square" rtlCol="0">
            <a:spAutoFit/>
          </a:bodyPr>
          <a:lstStyle/>
          <a:p>
            <a:pPr>
              <a:spcAft>
                <a:spcPts val="600"/>
              </a:spcAft>
            </a:pPr>
            <a:r>
              <a:rPr lang="en-US" sz="800" b="0" dirty="0">
                <a:latin typeface="Comic Sans MS" panose="030F0902030302020204" pitchFamily="66" charset="0"/>
              </a:rPr>
              <a:t>Substantial contributions from M-B cloud</a:t>
            </a:r>
          </a:p>
        </p:txBody>
      </p:sp>
      <p:pic>
        <p:nvPicPr>
          <p:cNvPr id="8" name="Picture 7">
            <a:extLst>
              <a:ext uri="{FF2B5EF4-FFF2-40B4-BE49-F238E27FC236}">
                <a16:creationId xmlns:a16="http://schemas.microsoft.com/office/drawing/2014/main" id="{4F94DD7E-C8B5-4DA1-88E9-5A3BA51BB2CA}"/>
              </a:ext>
            </a:extLst>
          </p:cNvPr>
          <p:cNvPicPr>
            <a:picLocks noChangeAspect="1"/>
          </p:cNvPicPr>
          <p:nvPr/>
        </p:nvPicPr>
        <p:blipFill rotWithShape="1">
          <a:blip r:embed="rId6">
            <a:extLst>
              <a:ext uri="{28A0092B-C50C-407E-A947-70E740481C1C}">
                <a14:useLocalDpi xmlns:a14="http://schemas.microsoft.com/office/drawing/2010/main" val="0"/>
              </a:ext>
            </a:extLst>
          </a:blip>
          <a:srcRect l="7405" t="17536" r="8235" b="18686"/>
          <a:stretch/>
        </p:blipFill>
        <p:spPr>
          <a:xfrm>
            <a:off x="6556142" y="860137"/>
            <a:ext cx="2447916" cy="2463987"/>
          </a:xfrm>
          <a:prstGeom prst="rect">
            <a:avLst/>
          </a:prstGeom>
        </p:spPr>
      </p:pic>
      <p:sp>
        <p:nvSpPr>
          <p:cNvPr id="2" name="TextBox 1">
            <a:extLst>
              <a:ext uri="{FF2B5EF4-FFF2-40B4-BE49-F238E27FC236}">
                <a16:creationId xmlns:a16="http://schemas.microsoft.com/office/drawing/2014/main" id="{3506AE66-5B3C-A543-EF8E-BC46E8982D11}"/>
              </a:ext>
            </a:extLst>
          </p:cNvPr>
          <p:cNvSpPr txBox="1"/>
          <p:nvPr/>
        </p:nvSpPr>
        <p:spPr>
          <a:xfrm>
            <a:off x="5172483" y="942378"/>
            <a:ext cx="1280510" cy="430887"/>
          </a:xfrm>
          <a:prstGeom prst="rect">
            <a:avLst/>
          </a:prstGeom>
          <a:solidFill>
            <a:schemeClr val="bg1"/>
          </a:solidFill>
          <a:ln w="12700">
            <a:solidFill>
              <a:schemeClr val="tx1"/>
            </a:solidFill>
          </a:ln>
        </p:spPr>
        <p:txBody>
          <a:bodyPr wrap="square" rtlCol="0">
            <a:spAutoFit/>
          </a:bodyPr>
          <a:lstStyle/>
          <a:p>
            <a:pPr algn="ctr">
              <a:spcAft>
                <a:spcPts val="600"/>
              </a:spcAft>
            </a:pPr>
            <a:r>
              <a:rPr lang="en-US" sz="1100" b="0" dirty="0">
                <a:solidFill>
                  <a:srgbClr val="011893"/>
                </a:solidFill>
                <a:latin typeface="Comic Sans MS" panose="030F0902030302020204" pitchFamily="66" charset="0"/>
              </a:rPr>
              <a:t>N→</a:t>
            </a:r>
            <a:r>
              <a:rPr lang="en-US" sz="1100" b="0" dirty="0">
                <a:solidFill>
                  <a:srgbClr val="011893"/>
                </a:solidFill>
                <a:latin typeface="Symbol" pitchFamily="2" charset="2"/>
              </a:rPr>
              <a:t>D</a:t>
            </a:r>
            <a:r>
              <a:rPr lang="en-US" sz="1100" b="0" dirty="0">
                <a:solidFill>
                  <a:srgbClr val="011893"/>
                </a:solidFill>
                <a:latin typeface="Comic Sans MS" panose="030F0902030302020204" pitchFamily="66" charset="0"/>
              </a:rPr>
              <a:t>(1232)3/2</a:t>
            </a:r>
            <a:r>
              <a:rPr lang="en-US" sz="1100" b="0" baseline="30000" dirty="0">
                <a:solidFill>
                  <a:srgbClr val="011893"/>
                </a:solidFill>
                <a:latin typeface="Comic Sans MS" panose="030F0902030302020204" pitchFamily="66" charset="0"/>
              </a:rPr>
              <a:t>+</a:t>
            </a:r>
            <a:r>
              <a:rPr lang="en-US" sz="1100" b="0" dirty="0">
                <a:solidFill>
                  <a:srgbClr val="011893"/>
                </a:solidFill>
                <a:latin typeface="Comic Sans MS" panose="030F0902030302020204" pitchFamily="66" charset="0"/>
              </a:rPr>
              <a:t> magnetic FF</a:t>
            </a:r>
          </a:p>
        </p:txBody>
      </p:sp>
      <p:sp>
        <p:nvSpPr>
          <p:cNvPr id="6" name="TextBox 5">
            <a:extLst>
              <a:ext uri="{FF2B5EF4-FFF2-40B4-BE49-F238E27FC236}">
                <a16:creationId xmlns:a16="http://schemas.microsoft.com/office/drawing/2014/main" id="{327FCEAF-EBC8-A112-C53A-F5C60F032B00}"/>
              </a:ext>
            </a:extLst>
          </p:cNvPr>
          <p:cNvSpPr txBox="1"/>
          <p:nvPr/>
        </p:nvSpPr>
        <p:spPr>
          <a:xfrm>
            <a:off x="7790692" y="946966"/>
            <a:ext cx="1157483" cy="265158"/>
          </a:xfrm>
          <a:prstGeom prst="rect">
            <a:avLst/>
          </a:prstGeom>
          <a:solidFill>
            <a:schemeClr val="bg1"/>
          </a:solidFill>
          <a:ln w="12700">
            <a:solidFill>
              <a:schemeClr val="tx1"/>
            </a:solidFill>
          </a:ln>
        </p:spPr>
        <p:txBody>
          <a:bodyPr wrap="square" rtlCol="0">
            <a:spAutoFit/>
          </a:bodyPr>
          <a:lstStyle/>
          <a:p>
            <a:pPr algn="ctr">
              <a:spcAft>
                <a:spcPts val="600"/>
              </a:spcAft>
            </a:pPr>
            <a:r>
              <a:rPr lang="en-US" sz="1100" b="0" dirty="0">
                <a:solidFill>
                  <a:srgbClr val="011893"/>
                </a:solidFill>
                <a:latin typeface="Comic Sans MS" panose="030F0902030302020204" pitchFamily="66" charset="0"/>
              </a:rPr>
              <a:t>N(1440)1/2</a:t>
            </a:r>
            <a:r>
              <a:rPr lang="en-US" sz="1100" b="0" baseline="30000" dirty="0">
                <a:solidFill>
                  <a:srgbClr val="011893"/>
                </a:solidFill>
                <a:latin typeface="Comic Sans MS" panose="030F0902030302020204" pitchFamily="66" charset="0"/>
              </a:rPr>
              <a:t>+</a:t>
            </a:r>
            <a:endParaRPr lang="en-US" sz="1100" b="0" dirty="0">
              <a:solidFill>
                <a:srgbClr val="011893"/>
              </a:solidFill>
              <a:latin typeface="Comic Sans MS" panose="030F0902030302020204" pitchFamily="66" charset="0"/>
            </a:endParaRPr>
          </a:p>
        </p:txBody>
      </p:sp>
      <p:sp>
        <p:nvSpPr>
          <p:cNvPr id="9" name="TextBox 8">
            <a:extLst>
              <a:ext uri="{FF2B5EF4-FFF2-40B4-BE49-F238E27FC236}">
                <a16:creationId xmlns:a16="http://schemas.microsoft.com/office/drawing/2014/main" id="{7D3A3EF8-7B55-8317-4FF6-728954315754}"/>
              </a:ext>
            </a:extLst>
          </p:cNvPr>
          <p:cNvSpPr txBox="1"/>
          <p:nvPr/>
        </p:nvSpPr>
        <p:spPr>
          <a:xfrm>
            <a:off x="4464098" y="2634190"/>
            <a:ext cx="1384742" cy="338554"/>
          </a:xfrm>
          <a:prstGeom prst="rect">
            <a:avLst/>
          </a:prstGeom>
          <a:noFill/>
        </p:spPr>
        <p:txBody>
          <a:bodyPr wrap="square" rtlCol="0">
            <a:spAutoFit/>
          </a:bodyPr>
          <a:lstStyle/>
          <a:p>
            <a:pPr algn="ctr">
              <a:spcAft>
                <a:spcPts val="600"/>
              </a:spcAft>
            </a:pPr>
            <a:r>
              <a:rPr lang="en-US" sz="800" b="0" dirty="0">
                <a:solidFill>
                  <a:srgbClr val="008000"/>
                </a:solidFill>
                <a:latin typeface="Comic Sans MS" panose="030F0902030302020204" pitchFamily="66" charset="0"/>
              </a:rPr>
              <a:t>J. Segovia et al., FBS 55, 1185 (2014)</a:t>
            </a:r>
          </a:p>
        </p:txBody>
      </p:sp>
      <p:sp>
        <p:nvSpPr>
          <p:cNvPr id="10" name="TextBox 9">
            <a:extLst>
              <a:ext uri="{FF2B5EF4-FFF2-40B4-BE49-F238E27FC236}">
                <a16:creationId xmlns:a16="http://schemas.microsoft.com/office/drawing/2014/main" id="{AD2DDCAE-73F4-281A-B2C3-C5516CE9C0B2}"/>
              </a:ext>
            </a:extLst>
          </p:cNvPr>
          <p:cNvSpPr txBox="1"/>
          <p:nvPr/>
        </p:nvSpPr>
        <p:spPr>
          <a:xfrm>
            <a:off x="6921358" y="2651742"/>
            <a:ext cx="1542215" cy="338554"/>
          </a:xfrm>
          <a:prstGeom prst="rect">
            <a:avLst/>
          </a:prstGeom>
          <a:noFill/>
        </p:spPr>
        <p:txBody>
          <a:bodyPr wrap="square" rtlCol="0">
            <a:spAutoFit/>
          </a:bodyPr>
          <a:lstStyle/>
          <a:p>
            <a:pPr algn="ctr">
              <a:spcAft>
                <a:spcPts val="600"/>
              </a:spcAft>
            </a:pPr>
            <a:r>
              <a:rPr lang="en-US" sz="800" b="0" dirty="0">
                <a:solidFill>
                  <a:srgbClr val="008000"/>
                </a:solidFill>
                <a:latin typeface="Comic Sans MS" panose="030F0902030302020204" pitchFamily="66" charset="0"/>
              </a:rPr>
              <a:t>J. Segovia et al., PRL 115, 171801 (2015)</a:t>
            </a:r>
          </a:p>
        </p:txBody>
      </p:sp>
      <p:sp>
        <p:nvSpPr>
          <p:cNvPr id="11" name="TextBox 10">
            <a:extLst>
              <a:ext uri="{FF2B5EF4-FFF2-40B4-BE49-F238E27FC236}">
                <a16:creationId xmlns:a16="http://schemas.microsoft.com/office/drawing/2014/main" id="{0FD665BA-482D-BB1E-61D2-90C3DA883050}"/>
              </a:ext>
            </a:extLst>
          </p:cNvPr>
          <p:cNvSpPr txBox="1"/>
          <p:nvPr/>
        </p:nvSpPr>
        <p:spPr>
          <a:xfrm>
            <a:off x="324346" y="5861939"/>
            <a:ext cx="8278228" cy="861774"/>
          </a:xfrm>
          <a:prstGeom prst="rect">
            <a:avLst/>
          </a:prstGeom>
          <a:noFill/>
        </p:spPr>
        <p:txBody>
          <a:bodyPr wrap="none" rtlCol="0">
            <a:spAutoFit/>
          </a:bodyPr>
          <a:lstStyle/>
          <a:p>
            <a:pPr algn="ctr"/>
            <a:r>
              <a:rPr lang="en-US" sz="1600" b="1" dirty="0">
                <a:solidFill>
                  <a:srgbClr val="FF0000"/>
                </a:solidFill>
              </a:rPr>
              <a:t>One of the most important achievements in hadron physics of the last decade</a:t>
            </a:r>
          </a:p>
          <a:p>
            <a:pPr algn="ctr"/>
            <a:r>
              <a:rPr lang="en-US" sz="1600" b="1" dirty="0">
                <a:solidFill>
                  <a:srgbClr val="FF0000"/>
                </a:solidFill>
              </a:rPr>
              <a:t> in synergistic efforts between experimentalists, phenomenologists, and theorists. </a:t>
            </a:r>
          </a:p>
          <a:p>
            <a:endParaRPr lang="en-US" sz="1800" dirty="0"/>
          </a:p>
        </p:txBody>
      </p:sp>
      <p:sp>
        <p:nvSpPr>
          <p:cNvPr id="12" name="TextBox 11">
            <a:extLst>
              <a:ext uri="{FF2B5EF4-FFF2-40B4-BE49-F238E27FC236}">
                <a16:creationId xmlns:a16="http://schemas.microsoft.com/office/drawing/2014/main" id="{FA70FD2F-672B-B87A-DB39-C0D853C3ACFA}"/>
              </a:ext>
            </a:extLst>
          </p:cNvPr>
          <p:cNvSpPr txBox="1"/>
          <p:nvPr/>
        </p:nvSpPr>
        <p:spPr>
          <a:xfrm>
            <a:off x="4499177" y="5220993"/>
            <a:ext cx="1773242" cy="215444"/>
          </a:xfrm>
          <a:prstGeom prst="rect">
            <a:avLst/>
          </a:prstGeom>
          <a:noFill/>
        </p:spPr>
        <p:txBody>
          <a:bodyPr wrap="none" rtlCol="0">
            <a:spAutoFit/>
          </a:bodyPr>
          <a:lstStyle/>
          <a:p>
            <a:r>
              <a:rPr lang="en-US" sz="800" dirty="0">
                <a:solidFill>
                  <a:srgbClr val="2A0090"/>
                </a:solidFill>
              </a:rPr>
              <a:t>Data points: JLab </a:t>
            </a:r>
            <a:r>
              <a:rPr lang="en-US" sz="800" dirty="0" err="1">
                <a:solidFill>
                  <a:srgbClr val="2A0090"/>
                </a:solidFill>
              </a:rPr>
              <a:t>F</a:t>
            </a:r>
            <a:r>
              <a:rPr lang="en-US" sz="800" baseline="-25000" dirty="0" err="1">
                <a:solidFill>
                  <a:srgbClr val="2A0090"/>
                </a:solidFill>
                <a:latin typeface="Symbol" pitchFamily="2" charset="2"/>
              </a:rPr>
              <a:t>p</a:t>
            </a:r>
            <a:r>
              <a:rPr lang="en-US" sz="800" dirty="0">
                <a:solidFill>
                  <a:srgbClr val="2A0090"/>
                </a:solidFill>
              </a:rPr>
              <a:t> Collaboration</a:t>
            </a:r>
          </a:p>
        </p:txBody>
      </p:sp>
      <p:sp>
        <p:nvSpPr>
          <p:cNvPr id="13" name="TextBox 12">
            <a:extLst>
              <a:ext uri="{FF2B5EF4-FFF2-40B4-BE49-F238E27FC236}">
                <a16:creationId xmlns:a16="http://schemas.microsoft.com/office/drawing/2014/main" id="{1D27DAA7-E2E2-75F1-1ACE-B653643B5E4F}"/>
              </a:ext>
            </a:extLst>
          </p:cNvPr>
          <p:cNvSpPr txBox="1"/>
          <p:nvPr/>
        </p:nvSpPr>
        <p:spPr>
          <a:xfrm>
            <a:off x="7170047" y="5198773"/>
            <a:ext cx="840295" cy="215444"/>
          </a:xfrm>
          <a:prstGeom prst="rect">
            <a:avLst/>
          </a:prstGeom>
          <a:noFill/>
        </p:spPr>
        <p:txBody>
          <a:bodyPr wrap="none" rtlCol="0">
            <a:spAutoFit/>
          </a:bodyPr>
          <a:lstStyle/>
          <a:p>
            <a:r>
              <a:rPr lang="en-US" sz="800" dirty="0">
                <a:solidFill>
                  <a:srgbClr val="C00000"/>
                </a:solidFill>
                <a:latin typeface="Comic Sans MS" panose="030F0902030302020204" pitchFamily="66" charset="0"/>
              </a:rPr>
              <a:t>Hall A/C data</a:t>
            </a:r>
          </a:p>
        </p:txBody>
      </p:sp>
      <p:sp>
        <p:nvSpPr>
          <p:cNvPr id="14" name="Line 4">
            <a:extLst>
              <a:ext uri="{FF2B5EF4-FFF2-40B4-BE49-F238E27FC236}">
                <a16:creationId xmlns:a16="http://schemas.microsoft.com/office/drawing/2014/main" id="{3CEC1206-5C82-8E78-BC80-21F434F97C2B}"/>
              </a:ext>
            </a:extLst>
          </p:cNvPr>
          <p:cNvSpPr>
            <a:spLocks noChangeShapeType="1"/>
          </p:cNvSpPr>
          <p:nvPr/>
        </p:nvSpPr>
        <p:spPr bwMode="auto">
          <a:xfrm flipV="1">
            <a:off x="-4403" y="458589"/>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335171519"/>
      </p:ext>
    </p:extLst>
  </p:cSld>
  <p:clrMapOvr>
    <a:masterClrMapping/>
  </p:clrMapOvr>
  <p:transition advTm="162169"/>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6C42BB8-CDFE-924F-B03B-C2C337F5BA23}"/>
              </a:ext>
            </a:extLst>
          </p:cNvPr>
          <p:cNvSpPr txBox="1"/>
          <p:nvPr/>
        </p:nvSpPr>
        <p:spPr>
          <a:xfrm>
            <a:off x="187842" y="4832927"/>
            <a:ext cx="8686800" cy="830997"/>
          </a:xfrm>
          <a:prstGeom prst="rect">
            <a:avLst/>
          </a:prstGeom>
          <a:solidFill>
            <a:srgbClr val="FFC000"/>
          </a:solidFill>
        </p:spPr>
        <p:txBody>
          <a:bodyPr wrap="square" rtlCol="0">
            <a:spAutoFit/>
          </a:bodyPr>
          <a:lstStyle/>
          <a:p>
            <a:r>
              <a:rPr lang="en-US" sz="1600" b="1" dirty="0"/>
              <a:t>CLAS results on </a:t>
            </a:r>
            <a:r>
              <a:rPr lang="en-US" sz="1600" b="1" dirty="0">
                <a:latin typeface="Symbol" pitchFamily="2" charset="2"/>
              </a:rPr>
              <a:t>D</a:t>
            </a:r>
            <a:r>
              <a:rPr lang="en-US" sz="1600" b="1" dirty="0"/>
              <a:t>(1600)3/2</a:t>
            </a:r>
            <a:r>
              <a:rPr lang="en-US" sz="1600" b="1" baseline="30000" dirty="0"/>
              <a:t>+</a:t>
            </a:r>
            <a:r>
              <a:rPr lang="en-US" sz="1600" b="1" dirty="0"/>
              <a:t> electrocouplings confirmed the CSM prediction, solidifying evidence for insight into dressed quark mass function and, consequently, into EHM from studies of </a:t>
            </a:r>
            <a:r>
              <a:rPr lang="en-US" sz="1600" b="1" dirty="0" err="1">
                <a:latin typeface="Symbol" pitchFamily="2" charset="2"/>
              </a:rPr>
              <a:t>g</a:t>
            </a:r>
            <a:r>
              <a:rPr lang="en-US" sz="1600" b="1" baseline="-25000" dirty="0" err="1"/>
              <a:t>v</a:t>
            </a:r>
            <a:r>
              <a:rPr lang="en-US" sz="1600" b="1" dirty="0" err="1"/>
              <a:t>pN</a:t>
            </a:r>
            <a:r>
              <a:rPr lang="en-US" sz="1600" b="1" dirty="0"/>
              <a:t>* electrocouplings.</a:t>
            </a:r>
          </a:p>
        </p:txBody>
      </p:sp>
      <p:sp>
        <p:nvSpPr>
          <p:cNvPr id="14" name="Slide Number Placeholder 4">
            <a:extLst>
              <a:ext uri="{FF2B5EF4-FFF2-40B4-BE49-F238E27FC236}">
                <a16:creationId xmlns:a16="http://schemas.microsoft.com/office/drawing/2014/main" id="{B10682A1-6420-3592-2D38-8D4E4967F05D}"/>
              </a:ext>
            </a:extLst>
          </p:cNvPr>
          <p:cNvSpPr txBox="1">
            <a:spLocks/>
          </p:cNvSpPr>
          <p:nvPr/>
        </p:nvSpPr>
        <p:spPr>
          <a:xfrm>
            <a:off x="8649030" y="6559826"/>
            <a:ext cx="486064" cy="304800"/>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defRPr/>
            </a:pPr>
            <a:r>
              <a:rPr lang="fr-FR" sz="1200" dirty="0">
                <a:solidFill>
                  <a:srgbClr val="000000"/>
                </a:solidFill>
              </a:rPr>
              <a:t>15</a:t>
            </a:r>
          </a:p>
        </p:txBody>
      </p:sp>
      <p:cxnSp>
        <p:nvCxnSpPr>
          <p:cNvPr id="11" name="Straight Connector 10">
            <a:extLst>
              <a:ext uri="{FF2B5EF4-FFF2-40B4-BE49-F238E27FC236}">
                <a16:creationId xmlns:a16="http://schemas.microsoft.com/office/drawing/2014/main" id="{A731C78F-33A3-5C28-27AD-24C7F58DBA20}"/>
              </a:ext>
            </a:extLst>
          </p:cNvPr>
          <p:cNvCxnSpPr>
            <a:cxnSpLocks/>
          </p:cNvCxnSpPr>
          <p:nvPr/>
        </p:nvCxnSpPr>
        <p:spPr bwMode="auto">
          <a:xfrm>
            <a:off x="1398917" y="3680486"/>
            <a:ext cx="621461" cy="0"/>
          </a:xfrm>
          <a:prstGeom prst="line">
            <a:avLst/>
          </a:prstGeom>
          <a:ln>
            <a:solidFill>
              <a:srgbClr val="FF0000"/>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id="{735C1001-0BD2-8B5A-5446-E2FBAE4CB317}"/>
              </a:ext>
            </a:extLst>
          </p:cNvPr>
          <p:cNvSpPr txBox="1"/>
          <p:nvPr/>
        </p:nvSpPr>
        <p:spPr>
          <a:xfrm>
            <a:off x="2127431" y="3608826"/>
            <a:ext cx="5408019" cy="523220"/>
          </a:xfrm>
          <a:prstGeom prst="rect">
            <a:avLst/>
          </a:prstGeom>
          <a:solidFill>
            <a:schemeClr val="bg1"/>
          </a:solidFill>
        </p:spPr>
        <p:txBody>
          <a:bodyPr wrap="none" rtlCol="0">
            <a:spAutoFit/>
          </a:bodyPr>
          <a:lstStyle/>
          <a:p>
            <a:r>
              <a:rPr lang="en-US" sz="1400" b="1" dirty="0">
                <a:solidFill>
                  <a:srgbClr val="FF0000"/>
                </a:solidFill>
              </a:rPr>
              <a:t>CSM predictions, </a:t>
            </a:r>
            <a:r>
              <a:rPr lang="en-US" sz="1400" b="1" dirty="0" err="1">
                <a:solidFill>
                  <a:srgbClr val="FF0000"/>
                </a:solidFill>
              </a:rPr>
              <a:t>Ya</a:t>
            </a:r>
            <a:r>
              <a:rPr lang="en-US" sz="1400" b="1" dirty="0">
                <a:solidFill>
                  <a:srgbClr val="FF0000"/>
                </a:solidFill>
              </a:rPr>
              <a:t> Lu et al., Phys. Rev. D 100, 034001 (2019)</a:t>
            </a:r>
          </a:p>
          <a:p>
            <a:r>
              <a:rPr lang="en-US" sz="1400" b="1" dirty="0"/>
              <a:t> </a:t>
            </a:r>
          </a:p>
        </p:txBody>
      </p:sp>
      <p:sp>
        <p:nvSpPr>
          <p:cNvPr id="13" name="TextBox 12">
            <a:extLst>
              <a:ext uri="{FF2B5EF4-FFF2-40B4-BE49-F238E27FC236}">
                <a16:creationId xmlns:a16="http://schemas.microsoft.com/office/drawing/2014/main" id="{BA34322C-6190-A464-A9D5-1A39824B2EF4}"/>
              </a:ext>
            </a:extLst>
          </p:cNvPr>
          <p:cNvSpPr txBox="1"/>
          <p:nvPr/>
        </p:nvSpPr>
        <p:spPr>
          <a:xfrm>
            <a:off x="187842" y="3899260"/>
            <a:ext cx="8764670" cy="830997"/>
          </a:xfrm>
          <a:prstGeom prst="rect">
            <a:avLst/>
          </a:prstGeom>
          <a:noFill/>
        </p:spPr>
        <p:txBody>
          <a:bodyPr wrap="square" rtlCol="0">
            <a:spAutoFit/>
          </a:bodyPr>
          <a:lstStyle/>
          <a:p>
            <a:r>
              <a:rPr lang="en-US" sz="1600" b="1" dirty="0"/>
              <a:t>Electrocouplings from independent analyses of </a:t>
            </a:r>
            <a:r>
              <a:rPr lang="en-US" sz="1600" b="1" dirty="0" err="1">
                <a:latin typeface="Symbol" pitchFamily="2" charset="2"/>
                <a:ea typeface="ＭＳ Ｐゴシック" pitchFamily="-110" charset="-128"/>
                <a:cs typeface="Arial" panose="020B0604020202020204" pitchFamily="34" charset="0"/>
              </a:rPr>
              <a:t>p</a:t>
            </a:r>
            <a:r>
              <a:rPr lang="en-US" sz="1600" b="1" baseline="30000" dirty="0" err="1">
                <a:latin typeface="Arial" panose="020B0604020202020204" pitchFamily="34" charset="0"/>
                <a:ea typeface="ＭＳ Ｐゴシック" pitchFamily="-110" charset="-128"/>
                <a:cs typeface="Arial" panose="020B0604020202020204" pitchFamily="34" charset="0"/>
              </a:rPr>
              <a:t>+</a:t>
            </a:r>
            <a:r>
              <a:rPr lang="en-US" sz="1600" b="1" dirty="0" err="1">
                <a:latin typeface="Symbol" pitchFamily="2" charset="2"/>
                <a:ea typeface="ＭＳ Ｐゴシック" pitchFamily="-110" charset="-128"/>
                <a:cs typeface="Arial" panose="020B0604020202020204" pitchFamily="34" charset="0"/>
              </a:rPr>
              <a:t>p</a:t>
            </a:r>
            <a:r>
              <a:rPr lang="en-US" sz="1600" b="1" baseline="30000" dirty="0" err="1">
                <a:latin typeface="Arial" panose="020B0604020202020204" pitchFamily="34" charset="0"/>
                <a:ea typeface="ＭＳ Ｐゴシック" pitchFamily="-110" charset="-128"/>
                <a:cs typeface="Arial" panose="020B0604020202020204" pitchFamily="34" charset="0"/>
              </a:rPr>
              <a:t>-</a:t>
            </a:r>
            <a:r>
              <a:rPr lang="en-US" sz="1600" b="1" dirty="0" err="1">
                <a:latin typeface="Arial" panose="020B0604020202020204" pitchFamily="34" charset="0"/>
                <a:ea typeface="ＭＳ Ｐゴシック" pitchFamily="-110" charset="-128"/>
                <a:cs typeface="Arial" panose="020B0604020202020204" pitchFamily="34" charset="0"/>
              </a:rPr>
              <a:t>p</a:t>
            </a:r>
            <a:r>
              <a:rPr lang="en-US" sz="1600" b="1" dirty="0">
                <a:latin typeface="Arial" panose="020B0604020202020204" pitchFamily="34" charset="0"/>
                <a:ea typeface="ＭＳ Ｐゴシック" pitchFamily="-110" charset="-128"/>
                <a:cs typeface="Arial" panose="020B0604020202020204" pitchFamily="34" charset="0"/>
              </a:rPr>
              <a:t> differential cross sections within three W-intervals, </a:t>
            </a:r>
            <a:r>
              <a:rPr lang="en-US" sz="1600" b="1" dirty="0">
                <a:solidFill>
                  <a:srgbClr val="0000FF"/>
                </a:solidFill>
                <a:latin typeface="Arial" panose="020B0604020202020204" pitchFamily="34" charset="0"/>
                <a:ea typeface="ＭＳ Ｐゴシック" pitchFamily="-110" charset="-128"/>
                <a:cs typeface="Arial" panose="020B0604020202020204" pitchFamily="34" charset="0"/>
              </a:rPr>
              <a:t>1.46&lt;W&lt;1.56 GeV</a:t>
            </a:r>
            <a:r>
              <a:rPr lang="en-US" sz="1600" b="1" dirty="0">
                <a:latin typeface="Arial" panose="020B0604020202020204" pitchFamily="34" charset="0"/>
                <a:ea typeface="ＭＳ Ｐゴシック" pitchFamily="-110" charset="-128"/>
                <a:cs typeface="Arial" panose="020B0604020202020204" pitchFamily="34" charset="0"/>
              </a:rPr>
              <a:t>, </a:t>
            </a:r>
            <a:r>
              <a:rPr lang="en-US" sz="1600" b="1" dirty="0">
                <a:solidFill>
                  <a:srgbClr val="FF0000"/>
                </a:solidFill>
                <a:latin typeface="Arial" panose="020B0604020202020204" pitchFamily="34" charset="0"/>
                <a:ea typeface="ＭＳ Ｐゴシック" pitchFamily="-110" charset="-128"/>
                <a:cs typeface="Arial" panose="020B0604020202020204" pitchFamily="34" charset="0"/>
              </a:rPr>
              <a:t>1.51&lt;W&lt;1.61 GeV</a:t>
            </a:r>
            <a:r>
              <a:rPr lang="en-US" sz="1600" b="1" dirty="0">
                <a:latin typeface="Arial" panose="020B0604020202020204" pitchFamily="34" charset="0"/>
                <a:ea typeface="ＭＳ Ｐゴシック" pitchFamily="-110" charset="-128"/>
                <a:cs typeface="Arial" panose="020B0604020202020204" pitchFamily="34" charset="0"/>
              </a:rPr>
              <a:t>, and 1.56&lt;W&lt;1.66 GeV</a:t>
            </a:r>
            <a:r>
              <a:rPr lang="en-US" sz="1600" b="1" dirty="0">
                <a:solidFill>
                  <a:srgbClr val="FF0000"/>
                </a:solidFill>
                <a:latin typeface="Arial" panose="020B0604020202020204" pitchFamily="34" charset="0"/>
                <a:ea typeface="ＭＳ Ｐゴシック" pitchFamily="-110" charset="-128"/>
                <a:cs typeface="Arial" panose="020B0604020202020204" pitchFamily="34" charset="0"/>
              </a:rPr>
              <a:t> </a:t>
            </a:r>
            <a:r>
              <a:rPr lang="en-US" sz="1600" b="1" dirty="0">
                <a:latin typeface="Arial" panose="020B0604020202020204" pitchFamily="34" charset="0"/>
                <a:ea typeface="ＭＳ Ｐゴシック" pitchFamily="-110" charset="-128"/>
                <a:cs typeface="Arial" panose="020B0604020202020204" pitchFamily="34" charset="0"/>
              </a:rPr>
              <a:t>for 2.0&lt;Q</a:t>
            </a:r>
            <a:r>
              <a:rPr lang="en-US" sz="1600" b="1" baseline="30000" dirty="0">
                <a:latin typeface="Arial" panose="020B0604020202020204" pitchFamily="34" charset="0"/>
                <a:ea typeface="ＭＳ Ｐゴシック" pitchFamily="-110" charset="-128"/>
                <a:cs typeface="Arial" panose="020B0604020202020204" pitchFamily="34" charset="0"/>
              </a:rPr>
              <a:t>2</a:t>
            </a:r>
            <a:r>
              <a:rPr lang="en-US" sz="1600" b="1" dirty="0">
                <a:latin typeface="Arial" panose="020B0604020202020204" pitchFamily="34" charset="0"/>
                <a:ea typeface="ＭＳ Ｐゴシック" pitchFamily="-110" charset="-128"/>
                <a:cs typeface="Arial" panose="020B0604020202020204" pitchFamily="34" charset="0"/>
              </a:rPr>
              <a:t>&lt;5.0 GeV</a:t>
            </a:r>
            <a:r>
              <a:rPr lang="en-US" sz="1600" b="1" baseline="30000" dirty="0">
                <a:latin typeface="Arial" panose="020B0604020202020204" pitchFamily="34" charset="0"/>
                <a:ea typeface="ＭＳ Ｐゴシック" pitchFamily="-110" charset="-128"/>
                <a:cs typeface="Arial" panose="020B0604020202020204" pitchFamily="34" charset="0"/>
              </a:rPr>
              <a:t>2</a:t>
            </a:r>
            <a:r>
              <a:rPr lang="en-US" sz="1600" b="1" baseline="30000" dirty="0">
                <a:ea typeface="ＭＳ Ｐゴシック" pitchFamily="-110" charset="-128"/>
              </a:rPr>
              <a:t> </a:t>
            </a:r>
            <a:r>
              <a:rPr lang="en-US" sz="1600" b="1" baseline="30000" dirty="0">
                <a:latin typeface="Arial" panose="020B0604020202020204" pitchFamily="34" charset="0"/>
                <a:ea typeface="ＭＳ Ｐゴシック" pitchFamily="-110" charset="-128"/>
                <a:cs typeface="Arial" panose="020B0604020202020204" pitchFamily="34" charset="0"/>
              </a:rPr>
              <a:t>  </a:t>
            </a:r>
            <a:r>
              <a:rPr lang="en-US" sz="1600" b="1" dirty="0">
                <a:latin typeface="Arial" panose="020B0604020202020204" pitchFamily="34" charset="0"/>
                <a:ea typeface="ＭＳ Ｐゴシック" pitchFamily="-110" charset="-128"/>
                <a:cs typeface="Arial" panose="020B0604020202020204" pitchFamily="34" charset="0"/>
              </a:rPr>
              <a:t>[</a:t>
            </a:r>
            <a:r>
              <a:rPr lang="en-US" sz="1600" b="1" dirty="0">
                <a:solidFill>
                  <a:srgbClr val="0000FF"/>
                </a:solidFill>
                <a:latin typeface="Arial" panose="020B0604020202020204" pitchFamily="34" charset="0"/>
                <a:ea typeface="ＭＳ Ｐゴシック" pitchFamily="-110" charset="-128"/>
                <a:cs typeface="Arial" panose="020B0604020202020204" pitchFamily="34" charset="0"/>
              </a:rPr>
              <a:t>V.I. </a:t>
            </a:r>
            <a:r>
              <a:rPr lang="en-US" sz="1600" b="1" dirty="0" err="1">
                <a:solidFill>
                  <a:srgbClr val="0000FF"/>
                </a:solidFill>
                <a:latin typeface="Arial" panose="020B0604020202020204" pitchFamily="34" charset="0"/>
                <a:ea typeface="ＭＳ Ｐゴシック" pitchFamily="-110" charset="-128"/>
                <a:cs typeface="Arial" panose="020B0604020202020204" pitchFamily="34" charset="0"/>
              </a:rPr>
              <a:t>Mokeev</a:t>
            </a:r>
            <a:r>
              <a:rPr lang="en-US" sz="1600" b="1" dirty="0">
                <a:solidFill>
                  <a:srgbClr val="0000FF"/>
                </a:solidFill>
                <a:latin typeface="Arial" panose="020B0604020202020204" pitchFamily="34" charset="0"/>
                <a:ea typeface="ＭＳ Ｐゴシック" pitchFamily="-110" charset="-128"/>
                <a:cs typeface="Arial" panose="020B0604020202020204" pitchFamily="34" charset="0"/>
              </a:rPr>
              <a:t> et al., PRC 108, 025204 (2023)</a:t>
            </a:r>
            <a:r>
              <a:rPr lang="en-US" sz="1600" b="1" dirty="0">
                <a:latin typeface="Arial" panose="020B0604020202020204" pitchFamily="34" charset="0"/>
                <a:ea typeface="ＭＳ Ｐゴシック" pitchFamily="-110" charset="-128"/>
                <a:cs typeface="Arial" panose="020B0604020202020204" pitchFamily="34" charset="0"/>
              </a:rPr>
              <a:t>]. </a:t>
            </a:r>
            <a:endParaRPr lang="en-US" sz="1600" b="1" baseline="30000" dirty="0"/>
          </a:p>
        </p:txBody>
      </p:sp>
      <p:pic>
        <p:nvPicPr>
          <p:cNvPr id="3" name="Picture 2">
            <a:extLst>
              <a:ext uri="{FF2B5EF4-FFF2-40B4-BE49-F238E27FC236}">
                <a16:creationId xmlns:a16="http://schemas.microsoft.com/office/drawing/2014/main" id="{FB8E997A-EF0A-B0C8-4599-D3AB656D48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497" y="721979"/>
            <a:ext cx="2882590" cy="2882590"/>
          </a:xfrm>
          <a:prstGeom prst="rect">
            <a:avLst/>
          </a:prstGeom>
        </p:spPr>
      </p:pic>
      <p:pic>
        <p:nvPicPr>
          <p:cNvPr id="10" name="Picture 9">
            <a:extLst>
              <a:ext uri="{FF2B5EF4-FFF2-40B4-BE49-F238E27FC236}">
                <a16:creationId xmlns:a16="http://schemas.microsoft.com/office/drawing/2014/main" id="{64F0D275-4F7E-727A-8999-F5949820B2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1188" y="691961"/>
            <a:ext cx="2988525" cy="2988525"/>
          </a:xfrm>
          <a:prstGeom prst="rect">
            <a:avLst/>
          </a:prstGeom>
        </p:spPr>
      </p:pic>
      <p:pic>
        <p:nvPicPr>
          <p:cNvPr id="8" name="Picture 7">
            <a:extLst>
              <a:ext uri="{FF2B5EF4-FFF2-40B4-BE49-F238E27FC236}">
                <a16:creationId xmlns:a16="http://schemas.microsoft.com/office/drawing/2014/main" id="{43F33567-691C-27F9-81F8-796C6416AE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2158" y="721979"/>
            <a:ext cx="2883097" cy="2883097"/>
          </a:xfrm>
          <a:prstGeom prst="rect">
            <a:avLst/>
          </a:prstGeom>
        </p:spPr>
      </p:pic>
      <p:sp>
        <p:nvSpPr>
          <p:cNvPr id="17" name="Rectangle 2">
            <a:extLst>
              <a:ext uri="{FF2B5EF4-FFF2-40B4-BE49-F238E27FC236}">
                <a16:creationId xmlns:a16="http://schemas.microsoft.com/office/drawing/2014/main" id="{CED98E6C-4941-DBDE-8D1C-4F19F535F236}"/>
              </a:ext>
            </a:extLst>
          </p:cNvPr>
          <p:cNvSpPr txBox="1">
            <a:spLocks noChangeArrowheads="1"/>
          </p:cNvSpPr>
          <p:nvPr/>
        </p:nvSpPr>
        <p:spPr bwMode="auto">
          <a:xfrm>
            <a:off x="28779" y="95281"/>
            <a:ext cx="9082796" cy="365760"/>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200" algn="ctr" rtl="0" eaLnBrk="0" fontAlgn="base" hangingPunct="0">
              <a:spcBef>
                <a:spcPct val="0"/>
              </a:spcBef>
              <a:spcAft>
                <a:spcPct val="0"/>
              </a:spcAft>
              <a:defRPr sz="3200" b="1">
                <a:solidFill>
                  <a:schemeClr val="accent2"/>
                </a:solidFill>
                <a:latin typeface="Arial" charset="0"/>
              </a:defRPr>
            </a:lvl6pPr>
            <a:lvl7pPr marL="914400" algn="ctr" rtl="0" eaLnBrk="0" fontAlgn="base" hangingPunct="0">
              <a:spcBef>
                <a:spcPct val="0"/>
              </a:spcBef>
              <a:spcAft>
                <a:spcPct val="0"/>
              </a:spcAft>
              <a:defRPr sz="3200" b="1">
                <a:solidFill>
                  <a:schemeClr val="accent2"/>
                </a:solidFill>
                <a:latin typeface="Arial" charset="0"/>
              </a:defRPr>
            </a:lvl7pPr>
            <a:lvl8pPr marL="1371600" algn="ctr" rtl="0" eaLnBrk="0" fontAlgn="base" hangingPunct="0">
              <a:spcBef>
                <a:spcPct val="0"/>
              </a:spcBef>
              <a:spcAft>
                <a:spcPct val="0"/>
              </a:spcAft>
              <a:defRPr sz="3200" b="1">
                <a:solidFill>
                  <a:schemeClr val="accent2"/>
                </a:solidFill>
                <a:latin typeface="Arial" charset="0"/>
              </a:defRPr>
            </a:lvl8pPr>
            <a:lvl9pPr marL="1828800" algn="ctr" rtl="0" eaLnBrk="0" fontAlgn="base" hangingPunct="0">
              <a:spcBef>
                <a:spcPct val="0"/>
              </a:spcBef>
              <a:spcAft>
                <a:spcPct val="0"/>
              </a:spcAft>
              <a:defRPr sz="3200" b="1">
                <a:solidFill>
                  <a:schemeClr val="accent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2000" kern="0" dirty="0">
                <a:solidFill>
                  <a:srgbClr val="0000FF"/>
                </a:solidFill>
                <a:latin typeface="Symbol" pitchFamily="2" charset="2"/>
                <a:ea typeface="MS PGothic" pitchFamily="34" charset="-128"/>
              </a:rPr>
              <a:t>D</a:t>
            </a:r>
            <a:r>
              <a:rPr lang="en-US" sz="2000" kern="0" dirty="0">
                <a:solidFill>
                  <a:srgbClr val="0000FF"/>
                </a:solidFill>
                <a:latin typeface="Arial"/>
                <a:ea typeface="MS PGothic" pitchFamily="34" charset="-128"/>
              </a:rPr>
              <a:t>(1600)3/2</a:t>
            </a:r>
            <a:r>
              <a:rPr lang="en-US" sz="2000" kern="0" baseline="30000" dirty="0">
                <a:solidFill>
                  <a:srgbClr val="0000FF"/>
                </a:solidFill>
                <a:latin typeface="Arial"/>
                <a:ea typeface="MS PGothic" pitchFamily="34" charset="-128"/>
              </a:rPr>
              <a:t>+</a:t>
            </a:r>
            <a:r>
              <a:rPr lang="en-US" sz="2000" kern="0" dirty="0">
                <a:solidFill>
                  <a:srgbClr val="0000FF"/>
                </a:solidFill>
                <a:latin typeface="Arial"/>
                <a:ea typeface="MS PGothic" pitchFamily="34" charset="-128"/>
              </a:rPr>
              <a:t> Electrocouplings</a:t>
            </a:r>
            <a:r>
              <a:rPr lang="en-US" sz="2000" kern="0" baseline="30000" dirty="0">
                <a:solidFill>
                  <a:srgbClr val="0000FF"/>
                </a:solidFill>
                <a:latin typeface="Arial"/>
                <a:ea typeface="MS PGothic" pitchFamily="34" charset="-128"/>
              </a:rPr>
              <a:t> </a:t>
            </a:r>
            <a:r>
              <a:rPr lang="en-US" sz="2000" kern="0" dirty="0">
                <a:solidFill>
                  <a:srgbClr val="0000FF"/>
                </a:solidFill>
                <a:latin typeface="Arial"/>
                <a:ea typeface="MS PGothic" pitchFamily="34" charset="-128"/>
              </a:rPr>
              <a:t>: CSM Prediction vs. Data Determination</a:t>
            </a:r>
            <a:endParaRPr kumimoji="0" lang="en-US" sz="2000" b="1" i="0" u="none" strike="noStrike" kern="0" cap="none" spc="0" normalizeH="0" baseline="0" noProof="0" dirty="0">
              <a:ln>
                <a:noFill/>
              </a:ln>
              <a:solidFill>
                <a:srgbClr val="0000FF"/>
              </a:solidFill>
              <a:effectLst/>
              <a:uLnTx/>
              <a:uFillTx/>
              <a:latin typeface="Arial"/>
              <a:ea typeface="MS PGothic" pitchFamily="34" charset="-128"/>
              <a:cs typeface="+mj-cs"/>
            </a:endParaRPr>
          </a:p>
        </p:txBody>
      </p:sp>
      <p:sp>
        <p:nvSpPr>
          <p:cNvPr id="9" name="Line 4">
            <a:extLst>
              <a:ext uri="{FF2B5EF4-FFF2-40B4-BE49-F238E27FC236}">
                <a16:creationId xmlns:a16="http://schemas.microsoft.com/office/drawing/2014/main" id="{7E56ADE8-C31C-91DE-55EF-05BE83DFB57F}"/>
              </a:ext>
            </a:extLst>
          </p:cNvPr>
          <p:cNvSpPr>
            <a:spLocks noChangeShapeType="1"/>
          </p:cNvSpPr>
          <p:nvPr/>
        </p:nvSpPr>
        <p:spPr bwMode="auto">
          <a:xfrm flipV="1">
            <a:off x="0"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2" name="TextBox 1">
            <a:extLst>
              <a:ext uri="{FF2B5EF4-FFF2-40B4-BE49-F238E27FC236}">
                <a16:creationId xmlns:a16="http://schemas.microsoft.com/office/drawing/2014/main" id="{48A821AB-1D90-43A9-54B6-3C344F5BA6FD}"/>
              </a:ext>
            </a:extLst>
          </p:cNvPr>
          <p:cNvSpPr txBox="1"/>
          <p:nvPr/>
        </p:nvSpPr>
        <p:spPr>
          <a:xfrm>
            <a:off x="489129" y="5827485"/>
            <a:ext cx="8084225" cy="338554"/>
          </a:xfrm>
          <a:prstGeom prst="rect">
            <a:avLst/>
          </a:prstGeom>
          <a:noFill/>
        </p:spPr>
        <p:txBody>
          <a:bodyPr wrap="square" rtlCol="0">
            <a:spAutoFit/>
          </a:bodyPr>
          <a:lstStyle/>
          <a:p>
            <a:pPr algn="ctr"/>
            <a:r>
              <a:rPr lang="en-US" sz="1600" b="1" u="sng" dirty="0">
                <a:solidFill>
                  <a:srgbClr val="0000FF"/>
                </a:solidFill>
              </a:rPr>
              <a:t>See the review talk by C.D. Roberts,</a:t>
            </a:r>
            <a:r>
              <a:rPr lang="en-US" sz="1400" u="sng" dirty="0">
                <a:solidFill>
                  <a:srgbClr val="0000FF"/>
                </a:solidFill>
              </a:rPr>
              <a:t> </a:t>
            </a:r>
            <a:r>
              <a:rPr lang="en-US" sz="1400" b="1" u="sng" dirty="0">
                <a:solidFill>
                  <a:srgbClr val="0000FF"/>
                </a:solidFill>
              </a:rPr>
              <a:t>Monday, September 9 at 10:30 am</a:t>
            </a:r>
          </a:p>
        </p:txBody>
      </p:sp>
    </p:spTree>
    <p:extLst>
      <p:ext uri="{BB962C8B-B14F-4D97-AF65-F5344CB8AC3E}">
        <p14:creationId xmlns:p14="http://schemas.microsoft.com/office/powerpoint/2010/main" val="2334555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F9EC59C-D012-631A-6011-A6F18C08B922}"/>
              </a:ext>
            </a:extLst>
          </p:cNvPr>
          <p:cNvPicPr>
            <a:picLocks noChangeAspect="1"/>
          </p:cNvPicPr>
          <p:nvPr/>
        </p:nvPicPr>
        <p:blipFill>
          <a:blip r:embed="rId2"/>
          <a:stretch>
            <a:fillRect/>
          </a:stretch>
        </p:blipFill>
        <p:spPr>
          <a:xfrm>
            <a:off x="5743685" y="823080"/>
            <a:ext cx="2806910" cy="2222119"/>
          </a:xfrm>
          <a:prstGeom prst="rect">
            <a:avLst/>
          </a:prstGeom>
        </p:spPr>
      </p:pic>
      <p:pic>
        <p:nvPicPr>
          <p:cNvPr id="15" name="Picture 14">
            <a:extLst>
              <a:ext uri="{FF2B5EF4-FFF2-40B4-BE49-F238E27FC236}">
                <a16:creationId xmlns:a16="http://schemas.microsoft.com/office/drawing/2014/main" id="{4A5D15E5-594A-1DC1-2ED7-905C808085E9}"/>
              </a:ext>
            </a:extLst>
          </p:cNvPr>
          <p:cNvPicPr>
            <a:picLocks noChangeAspect="1"/>
          </p:cNvPicPr>
          <p:nvPr/>
        </p:nvPicPr>
        <p:blipFill>
          <a:blip r:embed="rId3"/>
          <a:stretch>
            <a:fillRect/>
          </a:stretch>
        </p:blipFill>
        <p:spPr>
          <a:xfrm>
            <a:off x="3194741" y="823081"/>
            <a:ext cx="2605893" cy="2332037"/>
          </a:xfrm>
          <a:prstGeom prst="rect">
            <a:avLst/>
          </a:prstGeom>
        </p:spPr>
      </p:pic>
      <p:pic>
        <p:nvPicPr>
          <p:cNvPr id="12" name="Picture 11">
            <a:extLst>
              <a:ext uri="{FF2B5EF4-FFF2-40B4-BE49-F238E27FC236}">
                <a16:creationId xmlns:a16="http://schemas.microsoft.com/office/drawing/2014/main" id="{4AFB5B50-7436-1D06-F847-F328A39F7E6F}"/>
              </a:ext>
            </a:extLst>
          </p:cNvPr>
          <p:cNvPicPr>
            <a:picLocks noChangeAspect="1"/>
          </p:cNvPicPr>
          <p:nvPr/>
        </p:nvPicPr>
        <p:blipFill>
          <a:blip r:embed="rId4"/>
          <a:stretch>
            <a:fillRect/>
          </a:stretch>
        </p:blipFill>
        <p:spPr>
          <a:xfrm>
            <a:off x="593406" y="755628"/>
            <a:ext cx="2603623" cy="2345289"/>
          </a:xfrm>
          <a:prstGeom prst="rect">
            <a:avLst/>
          </a:prstGeom>
        </p:spPr>
      </p:pic>
      <p:pic>
        <p:nvPicPr>
          <p:cNvPr id="9" name="Picture 8">
            <a:extLst>
              <a:ext uri="{FF2B5EF4-FFF2-40B4-BE49-F238E27FC236}">
                <a16:creationId xmlns:a16="http://schemas.microsoft.com/office/drawing/2014/main" id="{EA500A45-3A45-95AC-B8B8-6CEDC7D11995}"/>
              </a:ext>
            </a:extLst>
          </p:cNvPr>
          <p:cNvPicPr>
            <a:picLocks noChangeAspect="1"/>
          </p:cNvPicPr>
          <p:nvPr/>
        </p:nvPicPr>
        <p:blipFill>
          <a:blip r:embed="rId5"/>
          <a:stretch>
            <a:fillRect/>
          </a:stretch>
        </p:blipFill>
        <p:spPr>
          <a:xfrm>
            <a:off x="3250581" y="3206601"/>
            <a:ext cx="2555423" cy="2620947"/>
          </a:xfrm>
          <a:prstGeom prst="rect">
            <a:avLst/>
          </a:prstGeom>
        </p:spPr>
      </p:pic>
      <p:pic>
        <p:nvPicPr>
          <p:cNvPr id="3" name="Picture 2">
            <a:extLst>
              <a:ext uri="{FF2B5EF4-FFF2-40B4-BE49-F238E27FC236}">
                <a16:creationId xmlns:a16="http://schemas.microsoft.com/office/drawing/2014/main" id="{3A59C92F-6D2C-2DCB-C6D0-60BE2EB99088}"/>
              </a:ext>
            </a:extLst>
          </p:cNvPr>
          <p:cNvPicPr>
            <a:picLocks noChangeAspect="1"/>
          </p:cNvPicPr>
          <p:nvPr/>
        </p:nvPicPr>
        <p:blipFill>
          <a:blip r:embed="rId6"/>
          <a:stretch>
            <a:fillRect/>
          </a:stretch>
        </p:blipFill>
        <p:spPr>
          <a:xfrm>
            <a:off x="145655" y="3045199"/>
            <a:ext cx="2676786" cy="2716541"/>
          </a:xfrm>
          <a:prstGeom prst="rect">
            <a:avLst/>
          </a:prstGeom>
        </p:spPr>
      </p:pic>
      <p:sp>
        <p:nvSpPr>
          <p:cNvPr id="4" name="Line 13">
            <a:extLst>
              <a:ext uri="{FF2B5EF4-FFF2-40B4-BE49-F238E27FC236}">
                <a16:creationId xmlns:a16="http://schemas.microsoft.com/office/drawing/2014/main" id="{0A7926CD-764D-DD4C-9BCB-4E7E28879EB6}"/>
              </a:ext>
            </a:extLst>
          </p:cNvPr>
          <p:cNvSpPr>
            <a:spLocks noChangeShapeType="1"/>
          </p:cNvSpPr>
          <p:nvPr/>
        </p:nvSpPr>
        <p:spPr bwMode="auto">
          <a:xfrm flipV="1">
            <a:off x="-3948" y="467545"/>
            <a:ext cx="9144000" cy="0"/>
          </a:xfrm>
          <a:prstGeom prst="line">
            <a:avLst/>
          </a:prstGeom>
          <a:noFill/>
          <a:ln w="38100">
            <a:solidFill>
              <a:srgbClr val="3333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dirty="0">
              <a:ln>
                <a:noFill/>
              </a:ln>
              <a:solidFill>
                <a:srgbClr val="FF3300"/>
              </a:solidFill>
              <a:effectLst/>
              <a:uLnTx/>
              <a:uFillTx/>
              <a:latin typeface="Arial" pitchFamily="34" charset="0"/>
              <a:ea typeface="+mn-ea"/>
              <a:cs typeface="Arial" pitchFamily="34" charset="0"/>
            </a:endParaRPr>
          </a:p>
        </p:txBody>
      </p:sp>
      <p:sp>
        <p:nvSpPr>
          <p:cNvPr id="5" name="TextBox 4">
            <a:extLst>
              <a:ext uri="{FF2B5EF4-FFF2-40B4-BE49-F238E27FC236}">
                <a16:creationId xmlns:a16="http://schemas.microsoft.com/office/drawing/2014/main" id="{D468673C-D679-F24F-9A26-7C3F529BB3F7}"/>
              </a:ext>
            </a:extLst>
          </p:cNvPr>
          <p:cNvSpPr txBox="1">
            <a:spLocks noChangeArrowheads="1"/>
          </p:cNvSpPr>
          <p:nvPr/>
        </p:nvSpPr>
        <p:spPr bwMode="auto">
          <a:xfrm>
            <a:off x="151540" y="91440"/>
            <a:ext cx="884091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6000" b="1">
                <a:solidFill>
                  <a:srgbClr val="333399"/>
                </a:solidFill>
                <a:latin typeface="Times New Roman" pitchFamily="18" charset="0"/>
              </a:defRPr>
            </a:lvl1pPr>
            <a:lvl2pPr marL="742950" indent="-285750" eaLnBrk="0" hangingPunct="0">
              <a:defRPr sz="6000" b="1">
                <a:solidFill>
                  <a:srgbClr val="333399"/>
                </a:solidFill>
                <a:latin typeface="Times New Roman" pitchFamily="18" charset="0"/>
              </a:defRPr>
            </a:lvl2pPr>
            <a:lvl3pPr marL="1143000" indent="-228600" eaLnBrk="0" hangingPunct="0">
              <a:defRPr sz="6000" b="1">
                <a:solidFill>
                  <a:srgbClr val="333399"/>
                </a:solidFill>
                <a:latin typeface="Times New Roman" pitchFamily="18" charset="0"/>
              </a:defRPr>
            </a:lvl3pPr>
            <a:lvl4pPr marL="1600200" indent="-228600" eaLnBrk="0" hangingPunct="0">
              <a:defRPr sz="6000" b="1">
                <a:solidFill>
                  <a:srgbClr val="333399"/>
                </a:solidFill>
                <a:latin typeface="Times New Roman" pitchFamily="18" charset="0"/>
              </a:defRPr>
            </a:lvl4pPr>
            <a:lvl5pPr marL="2057400" indent="-228600" eaLnBrk="0" hangingPunct="0">
              <a:defRPr sz="6000" b="1">
                <a:solidFill>
                  <a:srgbClr val="333399"/>
                </a:solidFill>
                <a:latin typeface="Times New Roman" pitchFamily="18" charset="0"/>
              </a:defRPr>
            </a:lvl5pPr>
            <a:lvl6pPr marL="2514600" indent="-228600" algn="ctr" eaLnBrk="0" fontAlgn="base" hangingPunct="0">
              <a:spcBef>
                <a:spcPct val="0"/>
              </a:spcBef>
              <a:spcAft>
                <a:spcPct val="0"/>
              </a:spcAft>
              <a:defRPr sz="6000" b="1">
                <a:solidFill>
                  <a:srgbClr val="333399"/>
                </a:solidFill>
                <a:latin typeface="Times New Roman" pitchFamily="18" charset="0"/>
              </a:defRPr>
            </a:lvl6pPr>
            <a:lvl7pPr marL="2971800" indent="-228600" algn="ctr" eaLnBrk="0" fontAlgn="base" hangingPunct="0">
              <a:spcBef>
                <a:spcPct val="0"/>
              </a:spcBef>
              <a:spcAft>
                <a:spcPct val="0"/>
              </a:spcAft>
              <a:defRPr sz="6000" b="1">
                <a:solidFill>
                  <a:srgbClr val="333399"/>
                </a:solidFill>
                <a:latin typeface="Times New Roman" pitchFamily="18" charset="0"/>
              </a:defRPr>
            </a:lvl7pPr>
            <a:lvl8pPr marL="3429000" indent="-228600" algn="ctr" eaLnBrk="0" fontAlgn="base" hangingPunct="0">
              <a:spcBef>
                <a:spcPct val="0"/>
              </a:spcBef>
              <a:spcAft>
                <a:spcPct val="0"/>
              </a:spcAft>
              <a:defRPr sz="6000" b="1">
                <a:solidFill>
                  <a:srgbClr val="333399"/>
                </a:solidFill>
                <a:latin typeface="Times New Roman" pitchFamily="18" charset="0"/>
              </a:defRPr>
            </a:lvl8pPr>
            <a:lvl9pPr marL="3886200" indent="-228600" algn="ctr" eaLnBrk="0" fontAlgn="base" hangingPunct="0">
              <a:spcBef>
                <a:spcPct val="0"/>
              </a:spcBef>
              <a:spcAft>
                <a:spcPct val="0"/>
              </a:spcAft>
              <a:defRPr sz="6000" b="1">
                <a:solidFill>
                  <a:srgbClr val="333399"/>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800" dirty="0">
                <a:solidFill>
                  <a:srgbClr val="3333FF"/>
                </a:solidFill>
                <a:latin typeface="Arial" panose="020B0604020202020204" pitchFamily="34" charset="0"/>
                <a:ea typeface="ＭＳ Ｐゴシック" pitchFamily="-110" charset="-128"/>
              </a:rPr>
              <a:t>Connecting EHM and DCSB from</a:t>
            </a:r>
            <a:r>
              <a:rPr lang="en-US" sz="1800" dirty="0">
                <a:solidFill>
                  <a:srgbClr val="3333FF"/>
                </a:solidFill>
                <a:latin typeface="Arial" panose="020B0604020202020204" pitchFamily="34" charset="0"/>
                <a:ea typeface="ＭＳ Ｐゴシック" pitchFamily="-110" charset="-128"/>
                <a:cs typeface="Arial" panose="020B0604020202020204" pitchFamily="34" charset="0"/>
              </a:rPr>
              <a:t> </a:t>
            </a:r>
            <a:r>
              <a:rPr lang="en-US" sz="1800" dirty="0">
                <a:solidFill>
                  <a:srgbClr val="3333FF"/>
                </a:solidFill>
                <a:latin typeface="Symbol" pitchFamily="2" charset="2"/>
                <a:ea typeface="ＭＳ Ｐゴシック" pitchFamily="-110" charset="-128"/>
                <a:cs typeface="Arial" panose="020B0604020202020204" pitchFamily="34" charset="0"/>
              </a:rPr>
              <a:t>D</a:t>
            </a:r>
            <a:r>
              <a:rPr lang="en-US" sz="1800" dirty="0">
                <a:solidFill>
                  <a:srgbClr val="3333FF"/>
                </a:solidFill>
                <a:latin typeface="Arial" panose="020B0604020202020204" pitchFamily="34" charset="0"/>
                <a:ea typeface="ＭＳ Ｐゴシック" pitchFamily="-110" charset="-128"/>
                <a:cs typeface="Arial" panose="020B0604020202020204" pitchFamily="34" charset="0"/>
              </a:rPr>
              <a:t>(1232)3/2</a:t>
            </a:r>
            <a:r>
              <a:rPr lang="en-US" sz="1800" baseline="30000" dirty="0">
                <a:solidFill>
                  <a:srgbClr val="3333FF"/>
                </a:solidFill>
                <a:latin typeface="Arial" panose="020B0604020202020204" pitchFamily="34" charset="0"/>
                <a:ea typeface="ＭＳ Ｐゴシック" pitchFamily="-110" charset="-128"/>
                <a:cs typeface="Arial" panose="020B0604020202020204" pitchFamily="34" charset="0"/>
              </a:rPr>
              <a:t>+</a:t>
            </a:r>
            <a:r>
              <a:rPr lang="en-US" sz="1800" dirty="0">
                <a:solidFill>
                  <a:srgbClr val="3333FF"/>
                </a:solidFill>
                <a:latin typeface="Arial" panose="020B0604020202020204" pitchFamily="34" charset="0"/>
                <a:ea typeface="ＭＳ Ｐゴシック" pitchFamily="-110" charset="-128"/>
                <a:cs typeface="Arial" panose="020B0604020202020204" pitchFamily="34" charset="0"/>
              </a:rPr>
              <a:t> and </a:t>
            </a:r>
            <a:r>
              <a:rPr lang="en-US" sz="1800" dirty="0">
                <a:solidFill>
                  <a:srgbClr val="3333FF"/>
                </a:solidFill>
                <a:latin typeface="Symbol" pitchFamily="2" charset="2"/>
                <a:ea typeface="ＭＳ Ｐゴシック" pitchFamily="-110" charset="-128"/>
                <a:cs typeface="Arial" panose="020B0604020202020204" pitchFamily="34" charset="0"/>
              </a:rPr>
              <a:t>D</a:t>
            </a:r>
            <a:r>
              <a:rPr lang="en-US" sz="1800" dirty="0">
                <a:solidFill>
                  <a:srgbClr val="3333FF"/>
                </a:solidFill>
                <a:latin typeface="Arial" panose="020B0604020202020204" pitchFamily="34" charset="0"/>
                <a:ea typeface="ＭＳ Ｐゴシック" pitchFamily="-110" charset="-128"/>
                <a:cs typeface="Arial" panose="020B0604020202020204" pitchFamily="34" charset="0"/>
              </a:rPr>
              <a:t>(1700)3/2</a:t>
            </a:r>
            <a:r>
              <a:rPr lang="en-US" sz="1800" baseline="30000" dirty="0">
                <a:solidFill>
                  <a:srgbClr val="3333FF"/>
                </a:solidFill>
                <a:latin typeface="Arial" panose="020B0604020202020204" pitchFamily="34" charset="0"/>
                <a:ea typeface="ＭＳ Ｐゴシック" pitchFamily="-110" charset="-128"/>
                <a:cs typeface="Arial" panose="020B0604020202020204" pitchFamily="34" charset="0"/>
              </a:rPr>
              <a:t>-</a:t>
            </a:r>
            <a:r>
              <a:rPr lang="en-US" sz="1800" dirty="0">
                <a:solidFill>
                  <a:srgbClr val="3333FF"/>
                </a:solidFill>
                <a:latin typeface="Arial" panose="020B0604020202020204" pitchFamily="34" charset="0"/>
                <a:ea typeface="ＭＳ Ｐゴシック" pitchFamily="-110" charset="-128"/>
                <a:cs typeface="Arial" panose="020B0604020202020204" pitchFamily="34" charset="0"/>
              </a:rPr>
              <a:t> Electrocouplings </a:t>
            </a:r>
            <a:r>
              <a:rPr kumimoji="0" lang="en-US" sz="1800" b="1" i="0" u="none" strike="noStrike" kern="1200" cap="none" spc="0" normalizeH="0" noProof="0" dirty="0">
                <a:ln>
                  <a:noFill/>
                </a:ln>
                <a:solidFill>
                  <a:srgbClr val="3333FF"/>
                </a:solidFill>
                <a:effectLst/>
                <a:uLnTx/>
                <a:uFillTx/>
                <a:latin typeface="Arial" panose="020B0604020202020204" pitchFamily="34" charset="0"/>
                <a:ea typeface="ＭＳ Ｐゴシック" pitchFamily="-110" charset="-128"/>
                <a:cs typeface="Arial" panose="020B0604020202020204" pitchFamily="34" charset="0"/>
              </a:rPr>
              <a:t>  </a:t>
            </a:r>
          </a:p>
        </p:txBody>
      </p:sp>
      <p:sp>
        <p:nvSpPr>
          <p:cNvPr id="21" name="TextBox 20">
            <a:extLst>
              <a:ext uri="{FF2B5EF4-FFF2-40B4-BE49-F238E27FC236}">
                <a16:creationId xmlns:a16="http://schemas.microsoft.com/office/drawing/2014/main" id="{F0FFC400-2F5E-D0E8-B810-057A4CA5B383}"/>
              </a:ext>
            </a:extLst>
          </p:cNvPr>
          <p:cNvSpPr txBox="1"/>
          <p:nvPr/>
        </p:nvSpPr>
        <p:spPr>
          <a:xfrm>
            <a:off x="4008706" y="651379"/>
            <a:ext cx="1268296" cy="338554"/>
          </a:xfrm>
          <a:prstGeom prst="rect">
            <a:avLst/>
          </a:prstGeom>
          <a:solidFill>
            <a:schemeClr val="bg1"/>
          </a:solidFill>
          <a:ln w="22225">
            <a:solidFill>
              <a:srgbClr val="0070C0"/>
            </a:solidFill>
          </a:ln>
        </p:spPr>
        <p:txBody>
          <a:bodyPr wrap="none" rtlCol="0">
            <a:spAutoFit/>
          </a:bodyPr>
          <a:lstStyle/>
          <a:p>
            <a:pPr algn="ctr"/>
            <a:r>
              <a:rPr lang="en-US" sz="1600" dirty="0">
                <a:solidFill>
                  <a:srgbClr val="C00000"/>
                </a:solidFill>
                <a:latin typeface="Symbol" pitchFamily="2" charset="2"/>
              </a:rPr>
              <a:t>D</a:t>
            </a:r>
            <a:r>
              <a:rPr lang="en-US" sz="1600" dirty="0">
                <a:solidFill>
                  <a:srgbClr val="C00000"/>
                </a:solidFill>
              </a:rPr>
              <a:t>(1232)3/2</a:t>
            </a:r>
            <a:r>
              <a:rPr lang="en-US" sz="1600" baseline="30000" dirty="0">
                <a:solidFill>
                  <a:srgbClr val="C00000"/>
                </a:solidFill>
              </a:rPr>
              <a:t>+</a:t>
            </a:r>
          </a:p>
        </p:txBody>
      </p:sp>
      <p:sp>
        <p:nvSpPr>
          <p:cNvPr id="23" name="TextBox 22">
            <a:extLst>
              <a:ext uri="{FF2B5EF4-FFF2-40B4-BE49-F238E27FC236}">
                <a16:creationId xmlns:a16="http://schemas.microsoft.com/office/drawing/2014/main" id="{179ECF75-B453-8000-417B-D0A4F8D74A72}"/>
              </a:ext>
            </a:extLst>
          </p:cNvPr>
          <p:cNvSpPr txBox="1"/>
          <p:nvPr/>
        </p:nvSpPr>
        <p:spPr>
          <a:xfrm>
            <a:off x="2105105" y="1105094"/>
            <a:ext cx="551754" cy="369332"/>
          </a:xfrm>
          <a:prstGeom prst="rect">
            <a:avLst/>
          </a:prstGeom>
          <a:noFill/>
        </p:spPr>
        <p:txBody>
          <a:bodyPr wrap="none" rtlCol="0">
            <a:spAutoFit/>
          </a:bodyPr>
          <a:lstStyle/>
          <a:p>
            <a:r>
              <a:rPr lang="en-US" sz="1800" dirty="0"/>
              <a:t>A</a:t>
            </a:r>
            <a:r>
              <a:rPr lang="en-US" sz="1800" baseline="-25000" dirty="0"/>
              <a:t>1/2</a:t>
            </a:r>
          </a:p>
        </p:txBody>
      </p:sp>
      <p:sp>
        <p:nvSpPr>
          <p:cNvPr id="24" name="TextBox 23">
            <a:extLst>
              <a:ext uri="{FF2B5EF4-FFF2-40B4-BE49-F238E27FC236}">
                <a16:creationId xmlns:a16="http://schemas.microsoft.com/office/drawing/2014/main" id="{4D3520D6-FB8D-9175-A99F-C9EDEE91141F}"/>
              </a:ext>
            </a:extLst>
          </p:cNvPr>
          <p:cNvSpPr txBox="1"/>
          <p:nvPr/>
        </p:nvSpPr>
        <p:spPr>
          <a:xfrm>
            <a:off x="4042631" y="1095578"/>
            <a:ext cx="551754" cy="369332"/>
          </a:xfrm>
          <a:prstGeom prst="rect">
            <a:avLst/>
          </a:prstGeom>
          <a:noFill/>
        </p:spPr>
        <p:txBody>
          <a:bodyPr wrap="none" rtlCol="0">
            <a:spAutoFit/>
          </a:bodyPr>
          <a:lstStyle/>
          <a:p>
            <a:r>
              <a:rPr lang="en-US" sz="1800" dirty="0"/>
              <a:t>S</a:t>
            </a:r>
            <a:r>
              <a:rPr lang="en-US" sz="1800" baseline="-25000" dirty="0"/>
              <a:t>1/2</a:t>
            </a:r>
          </a:p>
        </p:txBody>
      </p:sp>
      <p:sp>
        <p:nvSpPr>
          <p:cNvPr id="25" name="TextBox 24">
            <a:extLst>
              <a:ext uri="{FF2B5EF4-FFF2-40B4-BE49-F238E27FC236}">
                <a16:creationId xmlns:a16="http://schemas.microsoft.com/office/drawing/2014/main" id="{066A29BA-9EC8-2657-1A61-64F8FB758758}"/>
              </a:ext>
            </a:extLst>
          </p:cNvPr>
          <p:cNvSpPr txBox="1"/>
          <p:nvPr/>
        </p:nvSpPr>
        <p:spPr>
          <a:xfrm>
            <a:off x="7816131" y="1149712"/>
            <a:ext cx="551754" cy="369332"/>
          </a:xfrm>
          <a:prstGeom prst="rect">
            <a:avLst/>
          </a:prstGeom>
          <a:noFill/>
        </p:spPr>
        <p:txBody>
          <a:bodyPr wrap="none" rtlCol="0">
            <a:spAutoFit/>
          </a:bodyPr>
          <a:lstStyle/>
          <a:p>
            <a:r>
              <a:rPr lang="en-US" sz="1800" dirty="0"/>
              <a:t>A</a:t>
            </a:r>
            <a:r>
              <a:rPr lang="en-US" sz="1800" baseline="-25000" dirty="0"/>
              <a:t>3/2</a:t>
            </a:r>
          </a:p>
        </p:txBody>
      </p:sp>
      <p:sp>
        <p:nvSpPr>
          <p:cNvPr id="27" name="TextBox 26">
            <a:extLst>
              <a:ext uri="{FF2B5EF4-FFF2-40B4-BE49-F238E27FC236}">
                <a16:creationId xmlns:a16="http://schemas.microsoft.com/office/drawing/2014/main" id="{5816EDBC-7ABA-CB3A-564C-09C23B5F391D}"/>
              </a:ext>
            </a:extLst>
          </p:cNvPr>
          <p:cNvSpPr txBox="1"/>
          <p:nvPr/>
        </p:nvSpPr>
        <p:spPr>
          <a:xfrm>
            <a:off x="4432851" y="3520443"/>
            <a:ext cx="551754" cy="369332"/>
          </a:xfrm>
          <a:prstGeom prst="rect">
            <a:avLst/>
          </a:prstGeom>
          <a:noFill/>
        </p:spPr>
        <p:txBody>
          <a:bodyPr wrap="none" rtlCol="0">
            <a:spAutoFit/>
          </a:bodyPr>
          <a:lstStyle/>
          <a:p>
            <a:r>
              <a:rPr lang="en-US" sz="1800" dirty="0"/>
              <a:t>S</a:t>
            </a:r>
            <a:r>
              <a:rPr lang="en-US" sz="1800" baseline="-25000" dirty="0"/>
              <a:t>1/2</a:t>
            </a:r>
          </a:p>
        </p:txBody>
      </p:sp>
      <p:sp>
        <p:nvSpPr>
          <p:cNvPr id="28" name="TextBox 27">
            <a:extLst>
              <a:ext uri="{FF2B5EF4-FFF2-40B4-BE49-F238E27FC236}">
                <a16:creationId xmlns:a16="http://schemas.microsoft.com/office/drawing/2014/main" id="{108D26B6-1CF3-BC81-00B9-C0FC6C7252C6}"/>
              </a:ext>
            </a:extLst>
          </p:cNvPr>
          <p:cNvSpPr txBox="1"/>
          <p:nvPr/>
        </p:nvSpPr>
        <p:spPr>
          <a:xfrm>
            <a:off x="1989045" y="3520443"/>
            <a:ext cx="551754" cy="369332"/>
          </a:xfrm>
          <a:prstGeom prst="rect">
            <a:avLst/>
          </a:prstGeom>
          <a:noFill/>
        </p:spPr>
        <p:txBody>
          <a:bodyPr wrap="none" rtlCol="0">
            <a:spAutoFit/>
          </a:bodyPr>
          <a:lstStyle/>
          <a:p>
            <a:r>
              <a:rPr lang="en-US" sz="1800" dirty="0"/>
              <a:t>A</a:t>
            </a:r>
            <a:r>
              <a:rPr lang="en-US" sz="1800" baseline="-25000" dirty="0"/>
              <a:t>1/2</a:t>
            </a:r>
          </a:p>
        </p:txBody>
      </p:sp>
      <p:sp>
        <p:nvSpPr>
          <p:cNvPr id="29" name="TextBox 28">
            <a:extLst>
              <a:ext uri="{FF2B5EF4-FFF2-40B4-BE49-F238E27FC236}">
                <a16:creationId xmlns:a16="http://schemas.microsoft.com/office/drawing/2014/main" id="{8793B14C-0449-DA68-C308-E4ED429F94F8}"/>
              </a:ext>
            </a:extLst>
          </p:cNvPr>
          <p:cNvSpPr txBox="1"/>
          <p:nvPr/>
        </p:nvSpPr>
        <p:spPr>
          <a:xfrm>
            <a:off x="145655" y="5731062"/>
            <a:ext cx="8994397" cy="677108"/>
          </a:xfrm>
          <a:prstGeom prst="rect">
            <a:avLst/>
          </a:prstGeom>
          <a:noFill/>
        </p:spPr>
        <p:txBody>
          <a:bodyPr wrap="square" rtlCol="0">
            <a:spAutoFit/>
          </a:bodyPr>
          <a:lstStyle/>
          <a:p>
            <a:pPr marL="176213" indent="-176213">
              <a:buClr>
                <a:srgbClr val="C00000"/>
              </a:buClr>
              <a:buFont typeface="Arial" panose="020B0604020202020204" pitchFamily="34" charset="0"/>
              <a:buChar char="•"/>
            </a:pPr>
            <a:r>
              <a:rPr lang="en-US" sz="1200" dirty="0"/>
              <a:t>The results show substantial differences in Q</a:t>
            </a:r>
            <a:r>
              <a:rPr lang="en-US" sz="1200" baseline="30000" dirty="0"/>
              <a:t>2</a:t>
            </a:r>
            <a:r>
              <a:rPr lang="en-US" sz="1200" dirty="0"/>
              <a:t>-evolution of </a:t>
            </a:r>
            <a:r>
              <a:rPr lang="en-US" sz="1200" dirty="0">
                <a:latin typeface="Symbol" pitchFamily="2" charset="2"/>
              </a:rPr>
              <a:t>D</a:t>
            </a:r>
            <a:r>
              <a:rPr lang="en-US" sz="1200" dirty="0"/>
              <a:t>(1232)3/2</a:t>
            </a:r>
            <a:r>
              <a:rPr lang="en-US" sz="1200" baseline="30000" dirty="0"/>
              <a:t>+</a:t>
            </a:r>
            <a:r>
              <a:rPr lang="en-US" sz="1200" dirty="0"/>
              <a:t>/</a:t>
            </a:r>
            <a:r>
              <a:rPr lang="en-US" sz="1200" dirty="0">
                <a:latin typeface="Symbol" pitchFamily="2" charset="2"/>
              </a:rPr>
              <a:t>D</a:t>
            </a:r>
            <a:r>
              <a:rPr lang="en-US" sz="1200" dirty="0"/>
              <a:t>(1700)3/2</a:t>
            </a:r>
            <a:r>
              <a:rPr lang="en-US" sz="1200" baseline="30000" dirty="0"/>
              <a:t>-</a:t>
            </a:r>
            <a:r>
              <a:rPr lang="en-US" sz="1200" dirty="0"/>
              <a:t> chiral partner electrocouplings.</a:t>
            </a:r>
          </a:p>
          <a:p>
            <a:pPr marL="176213" indent="-176213">
              <a:buClr>
                <a:srgbClr val="C00000"/>
              </a:buClr>
              <a:buFont typeface="Arial" panose="020B0604020202020204" pitchFamily="34" charset="0"/>
              <a:buChar char="•"/>
            </a:pPr>
            <a:r>
              <a:rPr lang="en-US" sz="1200" dirty="0"/>
              <a:t>This is a promising opportunity to explore DCSB in connection to EHM by comparing the experimental results and the CSM predictions</a:t>
            </a:r>
            <a:r>
              <a:rPr lang="en-US" sz="1400" dirty="0"/>
              <a:t> </a:t>
            </a:r>
            <a:r>
              <a:rPr lang="en-US" sz="1200" dirty="0"/>
              <a:t>for </a:t>
            </a:r>
            <a:r>
              <a:rPr lang="en-US" sz="1200" dirty="0">
                <a:latin typeface="Symbol" pitchFamily="2" charset="2"/>
              </a:rPr>
              <a:t>D</a:t>
            </a:r>
            <a:r>
              <a:rPr lang="en-US" sz="1200" dirty="0"/>
              <a:t>(1232)3/2</a:t>
            </a:r>
            <a:r>
              <a:rPr lang="en-US" sz="1200" baseline="30000" dirty="0"/>
              <a:t>+</a:t>
            </a:r>
            <a:r>
              <a:rPr lang="en-US" sz="1200" dirty="0"/>
              <a:t> and </a:t>
            </a:r>
            <a:r>
              <a:rPr lang="en-US" sz="1200" dirty="0">
                <a:latin typeface="Symbol" pitchFamily="2" charset="2"/>
              </a:rPr>
              <a:t>D</a:t>
            </a:r>
            <a:r>
              <a:rPr lang="en-US" sz="1200" dirty="0"/>
              <a:t>(1700)3/2</a:t>
            </a:r>
            <a:r>
              <a:rPr lang="en-US" sz="1200" baseline="30000" dirty="0"/>
              <a:t>- </a:t>
            </a:r>
            <a:r>
              <a:rPr lang="en-US" sz="1200" dirty="0"/>
              <a:t>electrocouplings</a:t>
            </a:r>
          </a:p>
        </p:txBody>
      </p:sp>
      <p:sp>
        <p:nvSpPr>
          <p:cNvPr id="13" name="Slide Number Placeholder 4">
            <a:extLst>
              <a:ext uri="{FF2B5EF4-FFF2-40B4-BE49-F238E27FC236}">
                <a16:creationId xmlns:a16="http://schemas.microsoft.com/office/drawing/2014/main" id="{314C949D-4F9D-4181-9E79-5F72398C234D}"/>
              </a:ext>
            </a:extLst>
          </p:cNvPr>
          <p:cNvSpPr txBox="1">
            <a:spLocks/>
          </p:cNvSpPr>
          <p:nvPr/>
        </p:nvSpPr>
        <p:spPr>
          <a:xfrm>
            <a:off x="8655656" y="6553200"/>
            <a:ext cx="486064" cy="304800"/>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defRPr/>
            </a:pPr>
            <a:r>
              <a:rPr lang="fr-FR" sz="1200" dirty="0">
                <a:solidFill>
                  <a:srgbClr val="000000"/>
                </a:solidFill>
              </a:rPr>
              <a:t>16</a:t>
            </a:r>
          </a:p>
        </p:txBody>
      </p:sp>
      <p:sp>
        <p:nvSpPr>
          <p:cNvPr id="22" name="TextBox 21">
            <a:extLst>
              <a:ext uri="{FF2B5EF4-FFF2-40B4-BE49-F238E27FC236}">
                <a16:creationId xmlns:a16="http://schemas.microsoft.com/office/drawing/2014/main" id="{A3940284-D49E-A21D-8966-156F7569555A}"/>
              </a:ext>
            </a:extLst>
          </p:cNvPr>
          <p:cNvSpPr txBox="1"/>
          <p:nvPr/>
        </p:nvSpPr>
        <p:spPr>
          <a:xfrm>
            <a:off x="3977870" y="3175840"/>
            <a:ext cx="1233030" cy="338554"/>
          </a:xfrm>
          <a:prstGeom prst="rect">
            <a:avLst/>
          </a:prstGeom>
          <a:solidFill>
            <a:schemeClr val="bg1"/>
          </a:solidFill>
          <a:ln w="22225">
            <a:solidFill>
              <a:srgbClr val="0070C0"/>
            </a:solidFill>
          </a:ln>
        </p:spPr>
        <p:txBody>
          <a:bodyPr wrap="none" rtlCol="0">
            <a:spAutoFit/>
          </a:bodyPr>
          <a:lstStyle/>
          <a:p>
            <a:pPr algn="ctr"/>
            <a:r>
              <a:rPr lang="en-US" sz="1600" dirty="0">
                <a:solidFill>
                  <a:srgbClr val="C00000"/>
                </a:solidFill>
                <a:latin typeface="Symbol" pitchFamily="2" charset="2"/>
              </a:rPr>
              <a:t>D</a:t>
            </a:r>
            <a:r>
              <a:rPr lang="en-US" sz="1600" dirty="0">
                <a:solidFill>
                  <a:srgbClr val="C00000"/>
                </a:solidFill>
              </a:rPr>
              <a:t>(1700)3/2</a:t>
            </a:r>
            <a:r>
              <a:rPr lang="en-US" sz="1600" baseline="30000" dirty="0">
                <a:solidFill>
                  <a:srgbClr val="C00000"/>
                </a:solidFill>
              </a:rPr>
              <a:t>-</a:t>
            </a:r>
          </a:p>
        </p:txBody>
      </p:sp>
      <p:pic>
        <p:nvPicPr>
          <p:cNvPr id="2" name="Picture 1">
            <a:extLst>
              <a:ext uri="{FF2B5EF4-FFF2-40B4-BE49-F238E27FC236}">
                <a16:creationId xmlns:a16="http://schemas.microsoft.com/office/drawing/2014/main" id="{D80F4C46-79DB-8A1B-F43C-BF3416219773}"/>
              </a:ext>
            </a:extLst>
          </p:cNvPr>
          <p:cNvPicPr>
            <a:picLocks noChangeAspect="1"/>
          </p:cNvPicPr>
          <p:nvPr/>
        </p:nvPicPr>
        <p:blipFill>
          <a:blip r:embed="rId7"/>
          <a:stretch>
            <a:fillRect/>
          </a:stretch>
        </p:blipFill>
        <p:spPr>
          <a:xfrm>
            <a:off x="6093125" y="2985233"/>
            <a:ext cx="2958197" cy="2809357"/>
          </a:xfrm>
          <a:prstGeom prst="rect">
            <a:avLst/>
          </a:prstGeom>
        </p:spPr>
      </p:pic>
      <p:sp>
        <p:nvSpPr>
          <p:cNvPr id="26" name="TextBox 25">
            <a:extLst>
              <a:ext uri="{FF2B5EF4-FFF2-40B4-BE49-F238E27FC236}">
                <a16:creationId xmlns:a16="http://schemas.microsoft.com/office/drawing/2014/main" id="{76868F86-FCC9-B7EC-D5B4-1DEC7C6572D1}"/>
              </a:ext>
            </a:extLst>
          </p:cNvPr>
          <p:cNvSpPr txBox="1"/>
          <p:nvPr/>
        </p:nvSpPr>
        <p:spPr>
          <a:xfrm>
            <a:off x="7816131" y="3520443"/>
            <a:ext cx="551754" cy="369332"/>
          </a:xfrm>
          <a:prstGeom prst="rect">
            <a:avLst/>
          </a:prstGeom>
          <a:noFill/>
        </p:spPr>
        <p:txBody>
          <a:bodyPr wrap="none" rtlCol="0">
            <a:spAutoFit/>
          </a:bodyPr>
          <a:lstStyle/>
          <a:p>
            <a:r>
              <a:rPr lang="en-US" sz="1800" dirty="0"/>
              <a:t>A</a:t>
            </a:r>
            <a:r>
              <a:rPr lang="en-US" sz="1800" baseline="-25000" dirty="0"/>
              <a:t>3/2</a:t>
            </a:r>
          </a:p>
        </p:txBody>
      </p:sp>
    </p:spTree>
    <p:extLst>
      <p:ext uri="{BB962C8B-B14F-4D97-AF65-F5344CB8AC3E}">
        <p14:creationId xmlns:p14="http://schemas.microsoft.com/office/powerpoint/2010/main" val="2234504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4BCC29-F2AE-48CD-9451-D37BD4F0B27A}"/>
              </a:ext>
            </a:extLst>
          </p:cNvPr>
          <p:cNvSpPr>
            <a:spLocks noGrp="1"/>
          </p:cNvSpPr>
          <p:nvPr>
            <p:ph type="sldNum" sz="quarter" idx="4"/>
          </p:nvPr>
        </p:nvSpPr>
        <p:spPr>
          <a:xfrm>
            <a:off x="8686799" y="6553200"/>
            <a:ext cx="450863" cy="304800"/>
          </a:xfrm>
        </p:spPr>
        <p:txBody>
          <a:bodyPr wrap="square" anchor="t">
            <a:normAutofit/>
          </a:bodyPr>
          <a:lstStyle/>
          <a:p>
            <a:pPr algn="ctr">
              <a:spcAft>
                <a:spcPts val="600"/>
              </a:spcAft>
            </a:pPr>
            <a:fld id="{66D3942C-BD50-4FC2-A952-1F84E0E6FA11}" type="slidenum">
              <a:rPr lang="en-US" sz="1200" smtClean="0">
                <a:solidFill>
                  <a:srgbClr val="000000"/>
                </a:solidFill>
                <a:latin typeface="+mn-lt"/>
              </a:rPr>
              <a:pPr algn="ctr">
                <a:spcAft>
                  <a:spcPts val="600"/>
                </a:spcAft>
              </a:pPr>
              <a:t>17</a:t>
            </a:fld>
            <a:endParaRPr lang="en-US" sz="1200">
              <a:solidFill>
                <a:srgbClr val="000000"/>
              </a:solidFill>
              <a:latin typeface="+mn-lt"/>
            </a:endParaRPr>
          </a:p>
        </p:txBody>
      </p:sp>
      <p:sp>
        <p:nvSpPr>
          <p:cNvPr id="10" name="Line 13">
            <a:extLst>
              <a:ext uri="{FF2B5EF4-FFF2-40B4-BE49-F238E27FC236}">
                <a16:creationId xmlns:a16="http://schemas.microsoft.com/office/drawing/2014/main" id="{6CD3A88D-997B-EBF5-D90F-2DDFB664B06D}"/>
              </a:ext>
            </a:extLst>
          </p:cNvPr>
          <p:cNvSpPr>
            <a:spLocks noChangeShapeType="1"/>
          </p:cNvSpPr>
          <p:nvPr/>
        </p:nvSpPr>
        <p:spPr bwMode="auto">
          <a:xfrm flipV="1">
            <a:off x="0" y="515985"/>
            <a:ext cx="9144000" cy="0"/>
          </a:xfrm>
          <a:prstGeom prst="line">
            <a:avLst/>
          </a:prstGeom>
          <a:noFill/>
          <a:ln w="38100">
            <a:solidFill>
              <a:srgbClr val="3333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dirty="0">
              <a:ln>
                <a:noFill/>
              </a:ln>
              <a:solidFill>
                <a:srgbClr val="FF3300"/>
              </a:solidFill>
              <a:effectLst/>
              <a:uLnTx/>
              <a:uFillTx/>
              <a:latin typeface="Arial" pitchFamily="34" charset="0"/>
              <a:ea typeface="+mn-ea"/>
              <a:cs typeface="Arial" pitchFamily="34" charset="0"/>
            </a:endParaRPr>
          </a:p>
        </p:txBody>
      </p:sp>
      <p:sp>
        <p:nvSpPr>
          <p:cNvPr id="13" name="TextBox 12">
            <a:extLst>
              <a:ext uri="{FF2B5EF4-FFF2-40B4-BE49-F238E27FC236}">
                <a16:creationId xmlns:a16="http://schemas.microsoft.com/office/drawing/2014/main" id="{2DD282E2-9815-C1BB-8092-E598D776D14F}"/>
              </a:ext>
            </a:extLst>
          </p:cNvPr>
          <p:cNvSpPr txBox="1">
            <a:spLocks noChangeArrowheads="1"/>
          </p:cNvSpPr>
          <p:nvPr/>
        </p:nvSpPr>
        <p:spPr bwMode="auto">
          <a:xfrm>
            <a:off x="143664" y="97027"/>
            <a:ext cx="884091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6000" b="1">
                <a:solidFill>
                  <a:srgbClr val="333399"/>
                </a:solidFill>
                <a:latin typeface="Times New Roman" pitchFamily="18" charset="0"/>
              </a:defRPr>
            </a:lvl1pPr>
            <a:lvl2pPr marL="742950" indent="-285750" eaLnBrk="0" hangingPunct="0">
              <a:defRPr sz="6000" b="1">
                <a:solidFill>
                  <a:srgbClr val="333399"/>
                </a:solidFill>
                <a:latin typeface="Times New Roman" pitchFamily="18" charset="0"/>
              </a:defRPr>
            </a:lvl2pPr>
            <a:lvl3pPr marL="1143000" indent="-228600" eaLnBrk="0" hangingPunct="0">
              <a:defRPr sz="6000" b="1">
                <a:solidFill>
                  <a:srgbClr val="333399"/>
                </a:solidFill>
                <a:latin typeface="Times New Roman" pitchFamily="18" charset="0"/>
              </a:defRPr>
            </a:lvl3pPr>
            <a:lvl4pPr marL="1600200" indent="-228600" eaLnBrk="0" hangingPunct="0">
              <a:defRPr sz="6000" b="1">
                <a:solidFill>
                  <a:srgbClr val="333399"/>
                </a:solidFill>
                <a:latin typeface="Times New Roman" pitchFamily="18" charset="0"/>
              </a:defRPr>
            </a:lvl4pPr>
            <a:lvl5pPr marL="2057400" indent="-228600" eaLnBrk="0" hangingPunct="0">
              <a:defRPr sz="6000" b="1">
                <a:solidFill>
                  <a:srgbClr val="333399"/>
                </a:solidFill>
                <a:latin typeface="Times New Roman" pitchFamily="18" charset="0"/>
              </a:defRPr>
            </a:lvl5pPr>
            <a:lvl6pPr marL="2514600" indent="-228600" algn="ctr" eaLnBrk="0" fontAlgn="base" hangingPunct="0">
              <a:spcBef>
                <a:spcPct val="0"/>
              </a:spcBef>
              <a:spcAft>
                <a:spcPct val="0"/>
              </a:spcAft>
              <a:defRPr sz="6000" b="1">
                <a:solidFill>
                  <a:srgbClr val="333399"/>
                </a:solidFill>
                <a:latin typeface="Times New Roman" pitchFamily="18" charset="0"/>
              </a:defRPr>
            </a:lvl6pPr>
            <a:lvl7pPr marL="2971800" indent="-228600" algn="ctr" eaLnBrk="0" fontAlgn="base" hangingPunct="0">
              <a:spcBef>
                <a:spcPct val="0"/>
              </a:spcBef>
              <a:spcAft>
                <a:spcPct val="0"/>
              </a:spcAft>
              <a:defRPr sz="6000" b="1">
                <a:solidFill>
                  <a:srgbClr val="333399"/>
                </a:solidFill>
                <a:latin typeface="Times New Roman" pitchFamily="18" charset="0"/>
              </a:defRPr>
            </a:lvl7pPr>
            <a:lvl8pPr marL="3429000" indent="-228600" algn="ctr" eaLnBrk="0" fontAlgn="base" hangingPunct="0">
              <a:spcBef>
                <a:spcPct val="0"/>
              </a:spcBef>
              <a:spcAft>
                <a:spcPct val="0"/>
              </a:spcAft>
              <a:defRPr sz="6000" b="1">
                <a:solidFill>
                  <a:srgbClr val="333399"/>
                </a:solidFill>
                <a:latin typeface="Times New Roman" pitchFamily="18" charset="0"/>
              </a:defRPr>
            </a:lvl8pPr>
            <a:lvl9pPr marL="3886200" indent="-228600" algn="ctr" eaLnBrk="0" fontAlgn="base" hangingPunct="0">
              <a:spcBef>
                <a:spcPct val="0"/>
              </a:spcBef>
              <a:spcAft>
                <a:spcPct val="0"/>
              </a:spcAft>
              <a:defRPr sz="6000" b="1">
                <a:solidFill>
                  <a:srgbClr val="333399"/>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800" dirty="0">
                <a:solidFill>
                  <a:srgbClr val="3333FF"/>
                </a:solidFill>
                <a:latin typeface="Arial" panose="020B0604020202020204" pitchFamily="34" charset="0"/>
                <a:ea typeface="ＭＳ Ｐゴシック" pitchFamily="-110" charset="-128"/>
              </a:rPr>
              <a:t>CSM Evaluations of </a:t>
            </a:r>
            <a:r>
              <a:rPr lang="en-US" sz="1800" dirty="0">
                <a:solidFill>
                  <a:srgbClr val="3333FF"/>
                </a:solidFill>
                <a:latin typeface="Symbol" pitchFamily="2" charset="2"/>
                <a:ea typeface="ＭＳ Ｐゴシック" pitchFamily="-110" charset="-128"/>
              </a:rPr>
              <a:t>D</a:t>
            </a:r>
            <a:r>
              <a:rPr lang="en-US" sz="1800" dirty="0">
                <a:solidFill>
                  <a:srgbClr val="3333FF"/>
                </a:solidFill>
                <a:latin typeface="Arial" panose="020B0604020202020204" pitchFamily="34" charset="0"/>
                <a:ea typeface="ＭＳ Ｐゴシック" pitchFamily="-110" charset="-128"/>
              </a:rPr>
              <a:t>(1700)3/2</a:t>
            </a:r>
            <a:r>
              <a:rPr lang="en-US" sz="1800" baseline="30000" dirty="0">
                <a:solidFill>
                  <a:srgbClr val="3333FF"/>
                </a:solidFill>
                <a:latin typeface="Arial" panose="020B0604020202020204" pitchFamily="34" charset="0"/>
                <a:ea typeface="ＭＳ Ｐゴシック" pitchFamily="-110" charset="-128"/>
              </a:rPr>
              <a:t>-</a:t>
            </a:r>
            <a:r>
              <a:rPr lang="en-US" sz="1800" dirty="0">
                <a:solidFill>
                  <a:srgbClr val="3333FF"/>
                </a:solidFill>
                <a:latin typeface="Arial" panose="020B0604020202020204" pitchFamily="34" charset="0"/>
                <a:ea typeface="ＭＳ Ｐゴシック" pitchFamily="-110" charset="-128"/>
              </a:rPr>
              <a:t> Electrocouplings with Contact </a:t>
            </a:r>
            <a:r>
              <a:rPr lang="en-US" sz="1800" dirty="0" err="1">
                <a:solidFill>
                  <a:srgbClr val="3333FF"/>
                </a:solidFill>
                <a:latin typeface="Arial" panose="020B0604020202020204" pitchFamily="34" charset="0"/>
                <a:ea typeface="ＭＳ Ｐゴシック" pitchFamily="-110" charset="-128"/>
              </a:rPr>
              <a:t>qq</a:t>
            </a:r>
            <a:r>
              <a:rPr lang="en-US" sz="1800" dirty="0">
                <a:solidFill>
                  <a:srgbClr val="3333FF"/>
                </a:solidFill>
                <a:latin typeface="Arial" panose="020B0604020202020204" pitchFamily="34" charset="0"/>
                <a:ea typeface="ＭＳ Ｐゴシック" pitchFamily="-110" charset="-128"/>
              </a:rPr>
              <a:t>-Interaction </a:t>
            </a:r>
            <a:r>
              <a:rPr lang="en-US" sz="1800" dirty="0">
                <a:solidFill>
                  <a:srgbClr val="3333FF"/>
                </a:solidFill>
                <a:latin typeface="Arial" panose="020B0604020202020204" pitchFamily="34" charset="0"/>
                <a:ea typeface="ＭＳ Ｐゴシック" pitchFamily="-110" charset="-128"/>
                <a:cs typeface="Arial" panose="020B0604020202020204" pitchFamily="34" charset="0"/>
              </a:rPr>
              <a:t> </a:t>
            </a:r>
            <a:r>
              <a:rPr kumimoji="0" lang="en-US" sz="1800" b="1" i="0" u="none" strike="noStrike" kern="1200" cap="none" spc="0" normalizeH="0" noProof="0" dirty="0">
                <a:ln>
                  <a:noFill/>
                </a:ln>
                <a:solidFill>
                  <a:srgbClr val="3333FF"/>
                </a:solidFill>
                <a:effectLst/>
                <a:uLnTx/>
                <a:uFillTx/>
                <a:latin typeface="Arial" panose="020B0604020202020204" pitchFamily="34" charset="0"/>
                <a:ea typeface="ＭＳ Ｐゴシック" pitchFamily="-110" charset="-128"/>
                <a:cs typeface="Arial" panose="020B0604020202020204" pitchFamily="34" charset="0"/>
              </a:rPr>
              <a:t>  </a:t>
            </a:r>
          </a:p>
        </p:txBody>
      </p:sp>
      <p:sp>
        <p:nvSpPr>
          <p:cNvPr id="19" name="TextBox 18">
            <a:extLst>
              <a:ext uri="{FF2B5EF4-FFF2-40B4-BE49-F238E27FC236}">
                <a16:creationId xmlns:a16="http://schemas.microsoft.com/office/drawing/2014/main" id="{0337028E-1857-B836-BF77-036E0B714687}"/>
              </a:ext>
            </a:extLst>
          </p:cNvPr>
          <p:cNvSpPr txBox="1"/>
          <p:nvPr/>
        </p:nvSpPr>
        <p:spPr>
          <a:xfrm>
            <a:off x="5675527" y="3631572"/>
            <a:ext cx="2681663" cy="1077218"/>
          </a:xfrm>
          <a:prstGeom prst="rect">
            <a:avLst/>
          </a:prstGeom>
          <a:solidFill>
            <a:srgbClr val="FFC000"/>
          </a:solidFill>
        </p:spPr>
        <p:txBody>
          <a:bodyPr wrap="square" rtlCol="0">
            <a:spAutoFit/>
          </a:bodyPr>
          <a:lstStyle/>
          <a:p>
            <a:r>
              <a:rPr lang="en-US" sz="1600" dirty="0" err="1"/>
              <a:t>L.Albino</a:t>
            </a:r>
            <a:r>
              <a:rPr lang="en-US" sz="1600" dirty="0"/>
              <a:t> , </a:t>
            </a:r>
            <a:r>
              <a:rPr lang="en-US" sz="1600" dirty="0" err="1"/>
              <a:t>G.Paredes</a:t>
            </a:r>
            <a:r>
              <a:rPr lang="en-US" sz="1600" dirty="0"/>
              <a:t>-Torres, K. Raya, A. Bashir, and J. Segovia, PRD 112, 054025 (2025)</a:t>
            </a:r>
          </a:p>
        </p:txBody>
      </p:sp>
      <p:sp>
        <p:nvSpPr>
          <p:cNvPr id="21" name="TextBox 20">
            <a:extLst>
              <a:ext uri="{FF2B5EF4-FFF2-40B4-BE49-F238E27FC236}">
                <a16:creationId xmlns:a16="http://schemas.microsoft.com/office/drawing/2014/main" id="{CCB84F0A-2562-9DC8-633F-36D3F7A00E65}"/>
              </a:ext>
            </a:extLst>
          </p:cNvPr>
          <p:cNvSpPr txBox="1"/>
          <p:nvPr/>
        </p:nvSpPr>
        <p:spPr>
          <a:xfrm>
            <a:off x="441450" y="5570696"/>
            <a:ext cx="8245349" cy="584775"/>
          </a:xfrm>
          <a:prstGeom prst="rect">
            <a:avLst/>
          </a:prstGeom>
          <a:noFill/>
        </p:spPr>
        <p:txBody>
          <a:bodyPr wrap="square" rtlCol="0">
            <a:spAutoFit/>
          </a:bodyPr>
          <a:lstStyle/>
          <a:p>
            <a:r>
              <a:rPr lang="en-US" sz="1600" dirty="0">
                <a:solidFill>
                  <a:srgbClr val="0000FF"/>
                </a:solidFill>
              </a:rPr>
              <a:t>Employing realistic </a:t>
            </a:r>
            <a:r>
              <a:rPr lang="en-US" sz="1600" dirty="0" err="1">
                <a:solidFill>
                  <a:srgbClr val="0000FF"/>
                </a:solidFill>
              </a:rPr>
              <a:t>qq</a:t>
            </a:r>
            <a:r>
              <a:rPr lang="en-US" sz="1600" dirty="0">
                <a:solidFill>
                  <a:srgbClr val="0000FF"/>
                </a:solidFill>
              </a:rPr>
              <a:t>-interaction that generates momentum dependent dressed quark mass is essential in exploration of the EHM and DCSB connection. </a:t>
            </a:r>
          </a:p>
        </p:txBody>
      </p:sp>
      <p:pic>
        <p:nvPicPr>
          <p:cNvPr id="2" name="Picture 1">
            <a:extLst>
              <a:ext uri="{FF2B5EF4-FFF2-40B4-BE49-F238E27FC236}">
                <a16:creationId xmlns:a16="http://schemas.microsoft.com/office/drawing/2014/main" id="{EAC3FD4B-8B53-2204-4C9E-9D400A4CDBB5}"/>
              </a:ext>
            </a:extLst>
          </p:cNvPr>
          <p:cNvPicPr>
            <a:picLocks noChangeAspect="1"/>
          </p:cNvPicPr>
          <p:nvPr/>
        </p:nvPicPr>
        <p:blipFill>
          <a:blip r:embed="rId2"/>
          <a:stretch>
            <a:fillRect/>
          </a:stretch>
        </p:blipFill>
        <p:spPr>
          <a:xfrm>
            <a:off x="575733" y="709473"/>
            <a:ext cx="3793065" cy="2391494"/>
          </a:xfrm>
          <a:prstGeom prst="rect">
            <a:avLst/>
          </a:prstGeom>
        </p:spPr>
      </p:pic>
      <p:pic>
        <p:nvPicPr>
          <p:cNvPr id="3" name="Picture 2">
            <a:extLst>
              <a:ext uri="{FF2B5EF4-FFF2-40B4-BE49-F238E27FC236}">
                <a16:creationId xmlns:a16="http://schemas.microsoft.com/office/drawing/2014/main" id="{14C77033-7C50-C215-F61F-50BD029C0DBC}"/>
              </a:ext>
            </a:extLst>
          </p:cNvPr>
          <p:cNvPicPr>
            <a:picLocks noChangeAspect="1"/>
          </p:cNvPicPr>
          <p:nvPr/>
        </p:nvPicPr>
        <p:blipFill>
          <a:blip r:embed="rId3"/>
          <a:stretch>
            <a:fillRect/>
          </a:stretch>
        </p:blipFill>
        <p:spPr>
          <a:xfrm>
            <a:off x="4564124" y="793666"/>
            <a:ext cx="3793066" cy="2391494"/>
          </a:xfrm>
          <a:prstGeom prst="rect">
            <a:avLst/>
          </a:prstGeom>
        </p:spPr>
      </p:pic>
      <p:pic>
        <p:nvPicPr>
          <p:cNvPr id="5" name="Picture 4">
            <a:extLst>
              <a:ext uri="{FF2B5EF4-FFF2-40B4-BE49-F238E27FC236}">
                <a16:creationId xmlns:a16="http://schemas.microsoft.com/office/drawing/2014/main" id="{D0B16C08-6D5F-4019-531F-EFA931CF9CBD}"/>
              </a:ext>
            </a:extLst>
          </p:cNvPr>
          <p:cNvPicPr>
            <a:picLocks noChangeAspect="1"/>
          </p:cNvPicPr>
          <p:nvPr/>
        </p:nvPicPr>
        <p:blipFill>
          <a:blip r:embed="rId4"/>
          <a:stretch>
            <a:fillRect/>
          </a:stretch>
        </p:blipFill>
        <p:spPr>
          <a:xfrm>
            <a:off x="575732" y="2974435"/>
            <a:ext cx="3793065" cy="2391493"/>
          </a:xfrm>
          <a:prstGeom prst="rect">
            <a:avLst/>
          </a:prstGeom>
        </p:spPr>
      </p:pic>
      <p:sp>
        <p:nvSpPr>
          <p:cNvPr id="6" name="TextBox 5">
            <a:extLst>
              <a:ext uri="{FF2B5EF4-FFF2-40B4-BE49-F238E27FC236}">
                <a16:creationId xmlns:a16="http://schemas.microsoft.com/office/drawing/2014/main" id="{529E86E8-7ACC-DA5A-2346-5DD21FE80A4C}"/>
              </a:ext>
            </a:extLst>
          </p:cNvPr>
          <p:cNvSpPr txBox="1"/>
          <p:nvPr/>
        </p:nvSpPr>
        <p:spPr>
          <a:xfrm>
            <a:off x="3036711" y="1135336"/>
            <a:ext cx="1016000" cy="1200329"/>
          </a:xfrm>
          <a:prstGeom prst="rect">
            <a:avLst/>
          </a:prstGeom>
          <a:solidFill>
            <a:schemeClr val="bg1"/>
          </a:solid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1C3BED76-B599-0A84-ABDB-DA4DFDE2E1A1}"/>
              </a:ext>
            </a:extLst>
          </p:cNvPr>
          <p:cNvSpPr txBox="1"/>
          <p:nvPr/>
        </p:nvSpPr>
        <p:spPr>
          <a:xfrm>
            <a:off x="2942461" y="3185160"/>
            <a:ext cx="1016000" cy="1200329"/>
          </a:xfrm>
          <a:prstGeom prst="rect">
            <a:avLst/>
          </a:prstGeom>
          <a:solidFill>
            <a:schemeClr val="bg1"/>
          </a:solidFill>
        </p:spPr>
        <p:txBody>
          <a:bodyPr wrap="square" rtlCol="0">
            <a:spAutoFit/>
          </a:bodyPr>
          <a:lstStyle/>
          <a:p>
            <a:endParaRPr lang="en-US" dirty="0"/>
          </a:p>
          <a:p>
            <a:endParaRPr lang="en-US" dirty="0"/>
          </a:p>
        </p:txBody>
      </p:sp>
      <p:sp>
        <p:nvSpPr>
          <p:cNvPr id="8" name="TextBox 7">
            <a:extLst>
              <a:ext uri="{FF2B5EF4-FFF2-40B4-BE49-F238E27FC236}">
                <a16:creationId xmlns:a16="http://schemas.microsoft.com/office/drawing/2014/main" id="{E4A6763B-DB8E-11B3-8E59-D0E00A500941}"/>
              </a:ext>
            </a:extLst>
          </p:cNvPr>
          <p:cNvSpPr txBox="1"/>
          <p:nvPr/>
        </p:nvSpPr>
        <p:spPr>
          <a:xfrm>
            <a:off x="7016358" y="912771"/>
            <a:ext cx="1016000" cy="646331"/>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25078116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4BCC29-F2AE-48CD-9451-D37BD4F0B27A}"/>
              </a:ext>
            </a:extLst>
          </p:cNvPr>
          <p:cNvSpPr>
            <a:spLocks noGrp="1"/>
          </p:cNvSpPr>
          <p:nvPr>
            <p:ph type="sldNum" sz="quarter" idx="4"/>
          </p:nvPr>
        </p:nvSpPr>
        <p:spPr>
          <a:xfrm>
            <a:off x="8686799" y="6553200"/>
            <a:ext cx="450863" cy="304800"/>
          </a:xfrm>
        </p:spPr>
        <p:txBody>
          <a:bodyPr wrap="square" anchor="t">
            <a:normAutofit/>
          </a:bodyPr>
          <a:lstStyle/>
          <a:p>
            <a:pPr algn="ctr">
              <a:spcAft>
                <a:spcPts val="600"/>
              </a:spcAft>
            </a:pPr>
            <a:fld id="{66D3942C-BD50-4FC2-A952-1F84E0E6FA11}" type="slidenum">
              <a:rPr lang="en-US" sz="1200" smtClean="0">
                <a:solidFill>
                  <a:srgbClr val="000000"/>
                </a:solidFill>
                <a:latin typeface="+mn-lt"/>
              </a:rPr>
              <a:pPr algn="ctr">
                <a:spcAft>
                  <a:spcPts val="600"/>
                </a:spcAft>
              </a:pPr>
              <a:t>18</a:t>
            </a:fld>
            <a:endParaRPr lang="en-US" sz="1200">
              <a:solidFill>
                <a:srgbClr val="000000"/>
              </a:solidFill>
              <a:latin typeface="+mn-lt"/>
            </a:endParaRPr>
          </a:p>
        </p:txBody>
      </p:sp>
      <p:sp>
        <p:nvSpPr>
          <p:cNvPr id="10" name="Line 13">
            <a:extLst>
              <a:ext uri="{FF2B5EF4-FFF2-40B4-BE49-F238E27FC236}">
                <a16:creationId xmlns:a16="http://schemas.microsoft.com/office/drawing/2014/main" id="{6CD3A88D-997B-EBF5-D90F-2DDFB664B06D}"/>
              </a:ext>
            </a:extLst>
          </p:cNvPr>
          <p:cNvSpPr>
            <a:spLocks noChangeShapeType="1"/>
          </p:cNvSpPr>
          <p:nvPr/>
        </p:nvSpPr>
        <p:spPr bwMode="auto">
          <a:xfrm flipV="1">
            <a:off x="0" y="450672"/>
            <a:ext cx="9144000" cy="0"/>
          </a:xfrm>
          <a:prstGeom prst="line">
            <a:avLst/>
          </a:prstGeom>
          <a:noFill/>
          <a:ln w="38100">
            <a:solidFill>
              <a:srgbClr val="3333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dirty="0">
              <a:ln>
                <a:noFill/>
              </a:ln>
              <a:solidFill>
                <a:srgbClr val="FF3300"/>
              </a:solidFill>
              <a:effectLst/>
              <a:uLnTx/>
              <a:uFillTx/>
              <a:latin typeface="Arial" pitchFamily="34" charset="0"/>
              <a:ea typeface="+mn-ea"/>
              <a:cs typeface="Arial" pitchFamily="34" charset="0"/>
            </a:endParaRPr>
          </a:p>
        </p:txBody>
      </p:sp>
      <p:sp>
        <p:nvSpPr>
          <p:cNvPr id="12" name="TextBox 11">
            <a:extLst>
              <a:ext uri="{FF2B5EF4-FFF2-40B4-BE49-F238E27FC236}">
                <a16:creationId xmlns:a16="http://schemas.microsoft.com/office/drawing/2014/main" id="{26CA8A0F-70B5-8DC4-91AD-9920F7EAB2AA}"/>
              </a:ext>
            </a:extLst>
          </p:cNvPr>
          <p:cNvSpPr txBox="1">
            <a:spLocks noChangeArrowheads="1"/>
          </p:cNvSpPr>
          <p:nvPr/>
        </p:nvSpPr>
        <p:spPr bwMode="auto">
          <a:xfrm>
            <a:off x="151540" y="91440"/>
            <a:ext cx="884091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6000" b="1">
                <a:solidFill>
                  <a:srgbClr val="333399"/>
                </a:solidFill>
                <a:latin typeface="Times New Roman" pitchFamily="18" charset="0"/>
              </a:defRPr>
            </a:lvl1pPr>
            <a:lvl2pPr marL="742950" indent="-285750" eaLnBrk="0" hangingPunct="0">
              <a:defRPr sz="6000" b="1">
                <a:solidFill>
                  <a:srgbClr val="333399"/>
                </a:solidFill>
                <a:latin typeface="Times New Roman" pitchFamily="18" charset="0"/>
              </a:defRPr>
            </a:lvl2pPr>
            <a:lvl3pPr marL="1143000" indent="-228600" eaLnBrk="0" hangingPunct="0">
              <a:defRPr sz="6000" b="1">
                <a:solidFill>
                  <a:srgbClr val="333399"/>
                </a:solidFill>
                <a:latin typeface="Times New Roman" pitchFamily="18" charset="0"/>
              </a:defRPr>
            </a:lvl3pPr>
            <a:lvl4pPr marL="1600200" indent="-228600" eaLnBrk="0" hangingPunct="0">
              <a:defRPr sz="6000" b="1">
                <a:solidFill>
                  <a:srgbClr val="333399"/>
                </a:solidFill>
                <a:latin typeface="Times New Roman" pitchFamily="18" charset="0"/>
              </a:defRPr>
            </a:lvl4pPr>
            <a:lvl5pPr marL="2057400" indent="-228600" eaLnBrk="0" hangingPunct="0">
              <a:defRPr sz="6000" b="1">
                <a:solidFill>
                  <a:srgbClr val="333399"/>
                </a:solidFill>
                <a:latin typeface="Times New Roman" pitchFamily="18" charset="0"/>
              </a:defRPr>
            </a:lvl5pPr>
            <a:lvl6pPr marL="2514600" indent="-228600" algn="ctr" eaLnBrk="0" fontAlgn="base" hangingPunct="0">
              <a:spcBef>
                <a:spcPct val="0"/>
              </a:spcBef>
              <a:spcAft>
                <a:spcPct val="0"/>
              </a:spcAft>
              <a:defRPr sz="6000" b="1">
                <a:solidFill>
                  <a:srgbClr val="333399"/>
                </a:solidFill>
                <a:latin typeface="Times New Roman" pitchFamily="18" charset="0"/>
              </a:defRPr>
            </a:lvl6pPr>
            <a:lvl7pPr marL="2971800" indent="-228600" algn="ctr" eaLnBrk="0" fontAlgn="base" hangingPunct="0">
              <a:spcBef>
                <a:spcPct val="0"/>
              </a:spcBef>
              <a:spcAft>
                <a:spcPct val="0"/>
              </a:spcAft>
              <a:defRPr sz="6000" b="1">
                <a:solidFill>
                  <a:srgbClr val="333399"/>
                </a:solidFill>
                <a:latin typeface="Times New Roman" pitchFamily="18" charset="0"/>
              </a:defRPr>
            </a:lvl7pPr>
            <a:lvl8pPr marL="3429000" indent="-228600" algn="ctr" eaLnBrk="0" fontAlgn="base" hangingPunct="0">
              <a:spcBef>
                <a:spcPct val="0"/>
              </a:spcBef>
              <a:spcAft>
                <a:spcPct val="0"/>
              </a:spcAft>
              <a:defRPr sz="6000" b="1">
                <a:solidFill>
                  <a:srgbClr val="333399"/>
                </a:solidFill>
                <a:latin typeface="Times New Roman" pitchFamily="18" charset="0"/>
              </a:defRPr>
            </a:lvl8pPr>
            <a:lvl9pPr marL="3886200" indent="-228600" algn="ctr" eaLnBrk="0" fontAlgn="base" hangingPunct="0">
              <a:spcBef>
                <a:spcPct val="0"/>
              </a:spcBef>
              <a:spcAft>
                <a:spcPct val="0"/>
              </a:spcAft>
              <a:defRPr sz="6000" b="1">
                <a:solidFill>
                  <a:srgbClr val="333399"/>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800" dirty="0">
                <a:solidFill>
                  <a:srgbClr val="3333FF"/>
                </a:solidFill>
                <a:latin typeface="Arial" panose="020B0604020202020204" pitchFamily="34" charset="0"/>
                <a:ea typeface="ＭＳ Ｐゴシック" pitchFamily="-110" charset="-128"/>
                <a:cs typeface="Arial" panose="020B0604020202020204" pitchFamily="34" charset="0"/>
              </a:rPr>
              <a:t> </a:t>
            </a:r>
            <a:r>
              <a:rPr kumimoji="0" lang="en-US" sz="1800" b="1" i="0" u="none" strike="noStrike" kern="1200" cap="none" spc="0" normalizeH="0" noProof="0" dirty="0">
                <a:ln>
                  <a:noFill/>
                </a:ln>
                <a:solidFill>
                  <a:srgbClr val="3333FF"/>
                </a:solidFill>
                <a:effectLst/>
                <a:uLnTx/>
                <a:uFillTx/>
                <a:latin typeface="Arial" panose="020B0604020202020204" pitchFamily="34" charset="0"/>
                <a:ea typeface="ＭＳ Ｐゴシック" pitchFamily="-110" charset="-128"/>
                <a:cs typeface="Arial" panose="020B0604020202020204" pitchFamily="34" charset="0"/>
              </a:rPr>
              <a:t>  </a:t>
            </a:r>
          </a:p>
        </p:txBody>
      </p:sp>
      <p:sp>
        <p:nvSpPr>
          <p:cNvPr id="13" name="TextBox 12">
            <a:extLst>
              <a:ext uri="{FF2B5EF4-FFF2-40B4-BE49-F238E27FC236}">
                <a16:creationId xmlns:a16="http://schemas.microsoft.com/office/drawing/2014/main" id="{2DD282E2-9815-C1BB-8092-E598D776D14F}"/>
              </a:ext>
            </a:extLst>
          </p:cNvPr>
          <p:cNvSpPr txBox="1">
            <a:spLocks noChangeArrowheads="1"/>
          </p:cNvSpPr>
          <p:nvPr/>
        </p:nvSpPr>
        <p:spPr bwMode="auto">
          <a:xfrm>
            <a:off x="71311" y="68037"/>
            <a:ext cx="884091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6000" b="1">
                <a:solidFill>
                  <a:srgbClr val="333399"/>
                </a:solidFill>
                <a:latin typeface="Times New Roman" pitchFamily="18" charset="0"/>
              </a:defRPr>
            </a:lvl1pPr>
            <a:lvl2pPr marL="742950" indent="-285750" eaLnBrk="0" hangingPunct="0">
              <a:defRPr sz="6000" b="1">
                <a:solidFill>
                  <a:srgbClr val="333399"/>
                </a:solidFill>
                <a:latin typeface="Times New Roman" pitchFamily="18" charset="0"/>
              </a:defRPr>
            </a:lvl2pPr>
            <a:lvl3pPr marL="1143000" indent="-228600" eaLnBrk="0" hangingPunct="0">
              <a:defRPr sz="6000" b="1">
                <a:solidFill>
                  <a:srgbClr val="333399"/>
                </a:solidFill>
                <a:latin typeface="Times New Roman" pitchFamily="18" charset="0"/>
              </a:defRPr>
            </a:lvl3pPr>
            <a:lvl4pPr marL="1600200" indent="-228600" eaLnBrk="0" hangingPunct="0">
              <a:defRPr sz="6000" b="1">
                <a:solidFill>
                  <a:srgbClr val="333399"/>
                </a:solidFill>
                <a:latin typeface="Times New Roman" pitchFamily="18" charset="0"/>
              </a:defRPr>
            </a:lvl4pPr>
            <a:lvl5pPr marL="2057400" indent="-228600" eaLnBrk="0" hangingPunct="0">
              <a:defRPr sz="6000" b="1">
                <a:solidFill>
                  <a:srgbClr val="333399"/>
                </a:solidFill>
                <a:latin typeface="Times New Roman" pitchFamily="18" charset="0"/>
              </a:defRPr>
            </a:lvl5pPr>
            <a:lvl6pPr marL="2514600" indent="-228600" algn="ctr" eaLnBrk="0" fontAlgn="base" hangingPunct="0">
              <a:spcBef>
                <a:spcPct val="0"/>
              </a:spcBef>
              <a:spcAft>
                <a:spcPct val="0"/>
              </a:spcAft>
              <a:defRPr sz="6000" b="1">
                <a:solidFill>
                  <a:srgbClr val="333399"/>
                </a:solidFill>
                <a:latin typeface="Times New Roman" pitchFamily="18" charset="0"/>
              </a:defRPr>
            </a:lvl6pPr>
            <a:lvl7pPr marL="2971800" indent="-228600" algn="ctr" eaLnBrk="0" fontAlgn="base" hangingPunct="0">
              <a:spcBef>
                <a:spcPct val="0"/>
              </a:spcBef>
              <a:spcAft>
                <a:spcPct val="0"/>
              </a:spcAft>
              <a:defRPr sz="6000" b="1">
                <a:solidFill>
                  <a:srgbClr val="333399"/>
                </a:solidFill>
                <a:latin typeface="Times New Roman" pitchFamily="18" charset="0"/>
              </a:defRPr>
            </a:lvl7pPr>
            <a:lvl8pPr marL="3429000" indent="-228600" algn="ctr" eaLnBrk="0" fontAlgn="base" hangingPunct="0">
              <a:spcBef>
                <a:spcPct val="0"/>
              </a:spcBef>
              <a:spcAft>
                <a:spcPct val="0"/>
              </a:spcAft>
              <a:defRPr sz="6000" b="1">
                <a:solidFill>
                  <a:srgbClr val="333399"/>
                </a:solidFill>
                <a:latin typeface="Times New Roman" pitchFamily="18" charset="0"/>
              </a:defRPr>
            </a:lvl8pPr>
            <a:lvl9pPr marL="3886200" indent="-228600" algn="ctr" eaLnBrk="0" fontAlgn="base" hangingPunct="0">
              <a:spcBef>
                <a:spcPct val="0"/>
              </a:spcBef>
              <a:spcAft>
                <a:spcPct val="0"/>
              </a:spcAft>
              <a:defRPr sz="6000" b="1">
                <a:solidFill>
                  <a:srgbClr val="333399"/>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600" dirty="0">
                <a:solidFill>
                  <a:srgbClr val="3333FF"/>
                </a:solidFill>
                <a:latin typeface="Arial" panose="020B0604020202020204" pitchFamily="34" charset="0"/>
                <a:ea typeface="ＭＳ Ｐゴシック" pitchFamily="-110" charset="-128"/>
              </a:rPr>
              <a:t>Studies of EHM and DCSB Connection by Employing QCD-Driven </a:t>
            </a:r>
            <a:r>
              <a:rPr lang="en-US" sz="1600" dirty="0" err="1">
                <a:solidFill>
                  <a:srgbClr val="3333FF"/>
                </a:solidFill>
                <a:latin typeface="Arial" panose="020B0604020202020204" pitchFamily="34" charset="0"/>
                <a:ea typeface="ＭＳ Ｐゴシック" pitchFamily="-110" charset="-128"/>
              </a:rPr>
              <a:t>qq</a:t>
            </a:r>
            <a:r>
              <a:rPr lang="en-US" sz="1600" dirty="0">
                <a:solidFill>
                  <a:srgbClr val="3333FF"/>
                </a:solidFill>
                <a:latin typeface="Arial" panose="020B0604020202020204" pitchFamily="34" charset="0"/>
                <a:ea typeface="ＭＳ Ｐゴシック" pitchFamily="-110" charset="-128"/>
              </a:rPr>
              <a:t>-Interaction </a:t>
            </a:r>
            <a:r>
              <a:rPr lang="en-US" sz="1600" dirty="0">
                <a:solidFill>
                  <a:srgbClr val="3333FF"/>
                </a:solidFill>
                <a:latin typeface="Arial" panose="020B0604020202020204" pitchFamily="34" charset="0"/>
                <a:ea typeface="ＭＳ Ｐゴシック" pitchFamily="-110" charset="-128"/>
                <a:cs typeface="Arial" panose="020B0604020202020204" pitchFamily="34" charset="0"/>
              </a:rPr>
              <a:t> </a:t>
            </a:r>
            <a:r>
              <a:rPr kumimoji="0" lang="en-US" sz="1600" b="1" i="0" u="none" strike="noStrike" kern="1200" cap="none" spc="0" normalizeH="0" noProof="0" dirty="0">
                <a:ln>
                  <a:noFill/>
                </a:ln>
                <a:solidFill>
                  <a:srgbClr val="3333FF"/>
                </a:solidFill>
                <a:effectLst/>
                <a:uLnTx/>
                <a:uFillTx/>
                <a:latin typeface="Arial" panose="020B0604020202020204" pitchFamily="34" charset="0"/>
                <a:ea typeface="ＭＳ Ｐゴシック" pitchFamily="-110" charset="-128"/>
                <a:cs typeface="Arial" panose="020B0604020202020204" pitchFamily="34" charset="0"/>
              </a:rPr>
              <a:t>  </a:t>
            </a:r>
          </a:p>
        </p:txBody>
      </p:sp>
      <p:pic>
        <p:nvPicPr>
          <p:cNvPr id="14" name="Picture 13">
            <a:extLst>
              <a:ext uri="{FF2B5EF4-FFF2-40B4-BE49-F238E27FC236}">
                <a16:creationId xmlns:a16="http://schemas.microsoft.com/office/drawing/2014/main" id="{E5F18940-40EB-B014-B839-C783893D7F76}"/>
              </a:ext>
            </a:extLst>
          </p:cNvPr>
          <p:cNvPicPr>
            <a:picLocks noChangeAspect="1"/>
          </p:cNvPicPr>
          <p:nvPr/>
        </p:nvPicPr>
        <p:blipFill>
          <a:blip r:embed="rId2"/>
          <a:stretch>
            <a:fillRect/>
          </a:stretch>
        </p:blipFill>
        <p:spPr>
          <a:xfrm>
            <a:off x="-6391" y="811495"/>
            <a:ext cx="3788861" cy="2633393"/>
          </a:xfrm>
          <a:prstGeom prst="rect">
            <a:avLst/>
          </a:prstGeom>
        </p:spPr>
      </p:pic>
      <p:pic>
        <p:nvPicPr>
          <p:cNvPr id="15" name="Picture 14">
            <a:extLst>
              <a:ext uri="{FF2B5EF4-FFF2-40B4-BE49-F238E27FC236}">
                <a16:creationId xmlns:a16="http://schemas.microsoft.com/office/drawing/2014/main" id="{4A40E295-6A35-26E4-427F-4DC7952D5D8A}"/>
              </a:ext>
            </a:extLst>
          </p:cNvPr>
          <p:cNvPicPr>
            <a:picLocks noChangeAspect="1"/>
          </p:cNvPicPr>
          <p:nvPr/>
        </p:nvPicPr>
        <p:blipFill>
          <a:blip r:embed="rId3"/>
          <a:stretch>
            <a:fillRect/>
          </a:stretch>
        </p:blipFill>
        <p:spPr>
          <a:xfrm>
            <a:off x="3782470" y="879595"/>
            <a:ext cx="3259054" cy="2489200"/>
          </a:xfrm>
          <a:prstGeom prst="rect">
            <a:avLst/>
          </a:prstGeom>
        </p:spPr>
      </p:pic>
      <p:pic>
        <p:nvPicPr>
          <p:cNvPr id="17" name="Picture 16">
            <a:extLst>
              <a:ext uri="{FF2B5EF4-FFF2-40B4-BE49-F238E27FC236}">
                <a16:creationId xmlns:a16="http://schemas.microsoft.com/office/drawing/2014/main" id="{2D9F90A7-E1A7-4B1C-006E-6D8AB18AD9A7}"/>
              </a:ext>
            </a:extLst>
          </p:cNvPr>
          <p:cNvPicPr>
            <a:picLocks noChangeAspect="1"/>
          </p:cNvPicPr>
          <p:nvPr/>
        </p:nvPicPr>
        <p:blipFill>
          <a:blip r:embed="rId4"/>
          <a:stretch>
            <a:fillRect/>
          </a:stretch>
        </p:blipFill>
        <p:spPr>
          <a:xfrm>
            <a:off x="-6391" y="3429000"/>
            <a:ext cx="3788860" cy="2489200"/>
          </a:xfrm>
          <a:prstGeom prst="rect">
            <a:avLst/>
          </a:prstGeom>
        </p:spPr>
      </p:pic>
      <p:pic>
        <p:nvPicPr>
          <p:cNvPr id="18" name="Picture 17">
            <a:extLst>
              <a:ext uri="{FF2B5EF4-FFF2-40B4-BE49-F238E27FC236}">
                <a16:creationId xmlns:a16="http://schemas.microsoft.com/office/drawing/2014/main" id="{8F490DAC-F3CA-6229-2099-B2223D78180E}"/>
              </a:ext>
            </a:extLst>
          </p:cNvPr>
          <p:cNvPicPr>
            <a:picLocks noChangeAspect="1"/>
          </p:cNvPicPr>
          <p:nvPr/>
        </p:nvPicPr>
        <p:blipFill>
          <a:blip r:embed="rId5"/>
          <a:stretch>
            <a:fillRect/>
          </a:stretch>
        </p:blipFill>
        <p:spPr>
          <a:xfrm>
            <a:off x="321760" y="574795"/>
            <a:ext cx="6934200" cy="304800"/>
          </a:xfrm>
          <a:prstGeom prst="rect">
            <a:avLst/>
          </a:prstGeom>
        </p:spPr>
      </p:pic>
      <p:sp>
        <p:nvSpPr>
          <p:cNvPr id="19" name="TextBox 18">
            <a:extLst>
              <a:ext uri="{FF2B5EF4-FFF2-40B4-BE49-F238E27FC236}">
                <a16:creationId xmlns:a16="http://schemas.microsoft.com/office/drawing/2014/main" id="{0337028E-1857-B836-BF77-036E0B714687}"/>
              </a:ext>
            </a:extLst>
          </p:cNvPr>
          <p:cNvSpPr txBox="1"/>
          <p:nvPr/>
        </p:nvSpPr>
        <p:spPr>
          <a:xfrm>
            <a:off x="7102620" y="1007456"/>
            <a:ext cx="1900820" cy="1323439"/>
          </a:xfrm>
          <a:prstGeom prst="rect">
            <a:avLst/>
          </a:prstGeom>
          <a:solidFill>
            <a:srgbClr val="FFC000"/>
          </a:solidFill>
        </p:spPr>
        <p:txBody>
          <a:bodyPr wrap="square" rtlCol="0">
            <a:spAutoFit/>
          </a:bodyPr>
          <a:lstStyle/>
          <a:p>
            <a:r>
              <a:rPr lang="en-US" sz="1600" dirty="0"/>
              <a:t>P. Cheng, L. Liu, Ya Lu, and </a:t>
            </a:r>
          </a:p>
          <a:p>
            <a:r>
              <a:rPr lang="en-US" sz="1600" dirty="0"/>
              <a:t>C.D. Roberts. Acta Phys. Pol., B57, A13 (2026)</a:t>
            </a:r>
          </a:p>
        </p:txBody>
      </p:sp>
      <p:sp>
        <p:nvSpPr>
          <p:cNvPr id="20" name="TextBox 19">
            <a:extLst>
              <a:ext uri="{FF2B5EF4-FFF2-40B4-BE49-F238E27FC236}">
                <a16:creationId xmlns:a16="http://schemas.microsoft.com/office/drawing/2014/main" id="{190C9509-EE30-0B71-4BD4-58F66DCA77BC}"/>
              </a:ext>
            </a:extLst>
          </p:cNvPr>
          <p:cNvSpPr txBox="1"/>
          <p:nvPr/>
        </p:nvSpPr>
        <p:spPr>
          <a:xfrm>
            <a:off x="3788860" y="3344207"/>
            <a:ext cx="5162843" cy="2462213"/>
          </a:xfrm>
          <a:prstGeom prst="rect">
            <a:avLst/>
          </a:prstGeom>
          <a:noFill/>
        </p:spPr>
        <p:txBody>
          <a:bodyPr wrap="square" rtlCol="0">
            <a:spAutoFit/>
          </a:bodyPr>
          <a:lstStyle/>
          <a:p>
            <a:pPr marL="285750" indent="-285750">
              <a:buFont typeface="Arial" panose="020B0604020202020204" pitchFamily="34" charset="0"/>
              <a:buChar char="•"/>
            </a:pPr>
            <a:r>
              <a:rPr lang="en-US" sz="1400" dirty="0"/>
              <a:t>CSM accounts for the connection between EHM and DCSB</a:t>
            </a:r>
          </a:p>
          <a:p>
            <a:r>
              <a:rPr lang="en-US" sz="1400" dirty="0"/>
              <a:t>      in the evaluation of the dressed quark propagator and for </a:t>
            </a:r>
          </a:p>
          <a:p>
            <a:r>
              <a:rPr lang="en-US" sz="1400" dirty="0"/>
              <a:t>      </a:t>
            </a:r>
            <a:r>
              <a:rPr lang="en-US" sz="1400" dirty="0" err="1"/>
              <a:t>qq</a:t>
            </a:r>
            <a:r>
              <a:rPr lang="en-US" sz="1400" dirty="0"/>
              <a:t>-interaction amplitudes </a:t>
            </a:r>
          </a:p>
          <a:p>
            <a:endParaRPr lang="en-US" sz="1400" dirty="0"/>
          </a:p>
          <a:p>
            <a:pPr marL="285750" indent="-285750">
              <a:buFont typeface="Arial" panose="020B0604020202020204" pitchFamily="34" charset="0"/>
              <a:buChar char="•"/>
            </a:pPr>
            <a:r>
              <a:rPr lang="en-US" sz="1400" dirty="0"/>
              <a:t>Successful description of the leading S</a:t>
            </a:r>
            <a:r>
              <a:rPr lang="en-US" sz="1400" baseline="-25000" dirty="0"/>
              <a:t>1/2</a:t>
            </a:r>
            <a:r>
              <a:rPr lang="en-US" sz="1400" dirty="0"/>
              <a:t> electrocoupling has been achieved for Q</a:t>
            </a:r>
            <a:r>
              <a:rPr lang="en-US" sz="1400" baseline="30000" dirty="0"/>
              <a:t>2</a:t>
            </a:r>
            <a:r>
              <a:rPr lang="en-US" sz="1400" dirty="0"/>
              <a:t>&gt; 2.0 GeV</a:t>
            </a:r>
            <a:r>
              <a:rPr lang="en-US" sz="1400" baseline="30000" dirty="0"/>
              <a:t>2</a:t>
            </a:r>
            <a:r>
              <a:rPr lang="en-US" sz="1400" dirty="0"/>
              <a:t>, while for A</a:t>
            </a:r>
            <a:r>
              <a:rPr lang="en-US" sz="1400" baseline="-25000" dirty="0"/>
              <a:t>1/2 </a:t>
            </a:r>
            <a:r>
              <a:rPr lang="en-US" sz="1400" dirty="0"/>
              <a:t>and  A</a:t>
            </a:r>
            <a:r>
              <a:rPr lang="en-US" sz="1400" baseline="-25000" dirty="0"/>
              <a:t>3/2</a:t>
            </a:r>
            <a:r>
              <a:rPr lang="en-US" sz="1400" dirty="0"/>
              <a:t> electrocouplings for Q</a:t>
            </a:r>
            <a:r>
              <a:rPr lang="en-US" sz="1400" baseline="30000" dirty="0"/>
              <a:t>2</a:t>
            </a:r>
            <a:r>
              <a:rPr lang="en-US" sz="1400" dirty="0"/>
              <a:t>&gt;2.65 GeV</a:t>
            </a:r>
            <a:r>
              <a:rPr lang="en-US" sz="1400" baseline="30000" dirty="0"/>
              <a:t>2</a:t>
            </a:r>
            <a:r>
              <a:rPr lang="en-US" sz="1400" dirty="0"/>
              <a:t> </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Chiral partner </a:t>
            </a:r>
            <a:r>
              <a:rPr lang="en-US" sz="1400" dirty="0">
                <a:latin typeface="Symbol" pitchFamily="2" charset="2"/>
              </a:rPr>
              <a:t>D</a:t>
            </a:r>
            <a:r>
              <a:rPr lang="en-US" sz="1400" dirty="0"/>
              <a:t>(1232)3/2</a:t>
            </a:r>
            <a:r>
              <a:rPr lang="en-US" sz="1400" baseline="30000" dirty="0"/>
              <a:t>+</a:t>
            </a:r>
            <a:r>
              <a:rPr lang="en-US" sz="1400" dirty="0"/>
              <a:t> electrocouplings have been successfully described earlier within the same theory framework (</a:t>
            </a:r>
            <a:r>
              <a:rPr lang="en-US" sz="1400" dirty="0">
                <a:latin typeface="+mn-lt"/>
              </a:rPr>
              <a:t>J. Segovia et al., FBS 55, 1185 (2014)</a:t>
            </a:r>
            <a:r>
              <a:rPr lang="en-US" sz="1400" dirty="0">
                <a:solidFill>
                  <a:srgbClr val="008000"/>
                </a:solidFill>
                <a:latin typeface="Comic Sans MS" panose="030F0902030302020204" pitchFamily="66" charset="0"/>
              </a:rPr>
              <a:t>)</a:t>
            </a:r>
          </a:p>
        </p:txBody>
      </p:sp>
      <p:sp>
        <p:nvSpPr>
          <p:cNvPr id="21" name="TextBox 20">
            <a:extLst>
              <a:ext uri="{FF2B5EF4-FFF2-40B4-BE49-F238E27FC236}">
                <a16:creationId xmlns:a16="http://schemas.microsoft.com/office/drawing/2014/main" id="{CCB84F0A-2562-9DC8-633F-36D3F7A00E65}"/>
              </a:ext>
            </a:extLst>
          </p:cNvPr>
          <p:cNvSpPr txBox="1"/>
          <p:nvPr/>
        </p:nvSpPr>
        <p:spPr>
          <a:xfrm>
            <a:off x="541332" y="5918200"/>
            <a:ext cx="8245349" cy="523220"/>
          </a:xfrm>
          <a:prstGeom prst="rect">
            <a:avLst/>
          </a:prstGeom>
          <a:noFill/>
        </p:spPr>
        <p:txBody>
          <a:bodyPr wrap="square" rtlCol="0">
            <a:spAutoFit/>
          </a:bodyPr>
          <a:lstStyle/>
          <a:p>
            <a:r>
              <a:rPr lang="en-US" sz="1400" dirty="0">
                <a:solidFill>
                  <a:srgbClr val="0000FF"/>
                </a:solidFill>
              </a:rPr>
              <a:t>Comparative studies of the CLAS results on </a:t>
            </a:r>
            <a:r>
              <a:rPr lang="en-US" sz="1400" dirty="0">
                <a:solidFill>
                  <a:srgbClr val="0000FF"/>
                </a:solidFill>
                <a:latin typeface="Symbol" pitchFamily="2" charset="2"/>
              </a:rPr>
              <a:t>D</a:t>
            </a:r>
            <a:r>
              <a:rPr lang="en-US" sz="1400" dirty="0">
                <a:solidFill>
                  <a:srgbClr val="0000FF"/>
                </a:solidFill>
              </a:rPr>
              <a:t>(1232)3/2</a:t>
            </a:r>
            <a:r>
              <a:rPr lang="en-US" sz="1400" baseline="30000" dirty="0">
                <a:solidFill>
                  <a:srgbClr val="0000FF"/>
                </a:solidFill>
              </a:rPr>
              <a:t>+</a:t>
            </a:r>
            <a:r>
              <a:rPr lang="en-US" sz="1400" dirty="0">
                <a:solidFill>
                  <a:srgbClr val="0000FF"/>
                </a:solidFill>
              </a:rPr>
              <a:t>/</a:t>
            </a:r>
            <a:r>
              <a:rPr lang="en-US" sz="1400" dirty="0">
                <a:solidFill>
                  <a:srgbClr val="0000FF"/>
                </a:solidFill>
                <a:latin typeface="Symbol" pitchFamily="2" charset="2"/>
              </a:rPr>
              <a:t>D</a:t>
            </a:r>
            <a:r>
              <a:rPr lang="en-US" sz="1400" dirty="0">
                <a:solidFill>
                  <a:srgbClr val="0000FF"/>
                </a:solidFill>
              </a:rPr>
              <a:t>(1700)3/2</a:t>
            </a:r>
            <a:r>
              <a:rPr lang="en-US" sz="1400" baseline="30000" dirty="0">
                <a:solidFill>
                  <a:srgbClr val="0000FF"/>
                </a:solidFill>
              </a:rPr>
              <a:t>- </a:t>
            </a:r>
            <a:r>
              <a:rPr lang="en-US" sz="1400" dirty="0">
                <a:solidFill>
                  <a:srgbClr val="0000FF"/>
                </a:solidFill>
              </a:rPr>
              <a:t>electrocouplings within CSM revealed a connection between DCSB and EHM in the baryon sector for the first time. </a:t>
            </a:r>
          </a:p>
        </p:txBody>
      </p:sp>
    </p:spTree>
    <p:extLst>
      <p:ext uri="{BB962C8B-B14F-4D97-AF65-F5344CB8AC3E}">
        <p14:creationId xmlns:p14="http://schemas.microsoft.com/office/powerpoint/2010/main" val="26445462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2941" y="49390"/>
            <a:ext cx="8806007" cy="457200"/>
          </a:xfrm>
        </p:spPr>
        <p:txBody>
          <a:bodyPr/>
          <a:lstStyle/>
          <a:p>
            <a:pPr>
              <a:defRPr/>
            </a:pPr>
            <a:r>
              <a:rPr lang="en-US" sz="2000" dirty="0">
                <a:solidFill>
                  <a:srgbClr val="0000FF"/>
                </a:solidFill>
                <a:latin typeface="+mn-lt"/>
              </a:rPr>
              <a:t> Extension in N* Structure Studies with CLAS12 </a:t>
            </a:r>
          </a:p>
        </p:txBody>
      </p:sp>
      <p:sp>
        <p:nvSpPr>
          <p:cNvPr id="5" name="Line 7"/>
          <p:cNvSpPr>
            <a:spLocks noChangeShapeType="1"/>
          </p:cNvSpPr>
          <p:nvPr/>
        </p:nvSpPr>
        <p:spPr bwMode="auto">
          <a:xfrm>
            <a:off x="0" y="552939"/>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sp>
        <p:nvSpPr>
          <p:cNvPr id="8" name="TextBox 7">
            <a:extLst>
              <a:ext uri="{FF2B5EF4-FFF2-40B4-BE49-F238E27FC236}">
                <a16:creationId xmlns:a16="http://schemas.microsoft.com/office/drawing/2014/main" id="{3495458A-9910-4443-A5BD-ACED4461A0C3}"/>
              </a:ext>
            </a:extLst>
          </p:cNvPr>
          <p:cNvSpPr txBox="1"/>
          <p:nvPr/>
        </p:nvSpPr>
        <p:spPr>
          <a:xfrm>
            <a:off x="8672925" y="6576126"/>
            <a:ext cx="466405" cy="276999"/>
          </a:xfrm>
          <a:prstGeom prst="rect">
            <a:avLst/>
          </a:prstGeom>
          <a:noFill/>
        </p:spPr>
        <p:txBody>
          <a:bodyPr wrap="square" rtlCol="0">
            <a:spAutoFit/>
          </a:bodyPr>
          <a:lstStyle/>
          <a:p>
            <a:pPr algn="ctr"/>
            <a:fld id="{66D3942C-BD50-4FC2-A952-1F84E0E6FA11}" type="slidenum">
              <a:rPr lang="en-US" sz="1200" smtClean="0"/>
              <a:pPr algn="ctr"/>
              <a:t>19</a:t>
            </a:fld>
            <a:r>
              <a:rPr lang="en-US" sz="1200" dirty="0"/>
              <a:t> </a:t>
            </a:r>
          </a:p>
        </p:txBody>
      </p:sp>
      <p:sp>
        <p:nvSpPr>
          <p:cNvPr id="23" name="Rectangle 22">
            <a:extLst>
              <a:ext uri="{FF2B5EF4-FFF2-40B4-BE49-F238E27FC236}">
                <a16:creationId xmlns:a16="http://schemas.microsoft.com/office/drawing/2014/main" id="{88F4587E-EC55-1DE2-D3AC-4FA170BDC326}"/>
              </a:ext>
            </a:extLst>
          </p:cNvPr>
          <p:cNvSpPr/>
          <p:nvPr/>
        </p:nvSpPr>
        <p:spPr bwMode="auto">
          <a:xfrm>
            <a:off x="5622925" y="1598542"/>
            <a:ext cx="107950" cy="33337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Arial" charset="0"/>
            </a:endParaRPr>
          </a:p>
        </p:txBody>
      </p:sp>
      <p:sp>
        <p:nvSpPr>
          <p:cNvPr id="48" name="TextBox 47">
            <a:extLst>
              <a:ext uri="{FF2B5EF4-FFF2-40B4-BE49-F238E27FC236}">
                <a16:creationId xmlns:a16="http://schemas.microsoft.com/office/drawing/2014/main" id="{92447CB7-C92D-A9CE-6EE7-5717122DBA13}"/>
              </a:ext>
            </a:extLst>
          </p:cNvPr>
          <p:cNvSpPr txBox="1"/>
          <p:nvPr/>
        </p:nvSpPr>
        <p:spPr>
          <a:xfrm>
            <a:off x="241315" y="854699"/>
            <a:ext cx="8691669" cy="584775"/>
          </a:xfrm>
          <a:prstGeom prst="rect">
            <a:avLst/>
          </a:prstGeom>
          <a:noFill/>
        </p:spPr>
        <p:txBody>
          <a:bodyPr wrap="square" rtlCol="0">
            <a:spAutoFit/>
          </a:bodyPr>
          <a:lstStyle/>
          <a:p>
            <a:r>
              <a:rPr lang="en-US" sz="1600" u="sng" dirty="0">
                <a:solidFill>
                  <a:srgbClr val="0000FF"/>
                </a:solidFill>
                <a:latin typeface="+mj-lt"/>
              </a:rPr>
              <a:t>CLAS12</a:t>
            </a:r>
            <a:r>
              <a:rPr lang="en-US" sz="1600" dirty="0">
                <a:solidFill>
                  <a:srgbClr val="005BE5"/>
                </a:solidFill>
                <a:latin typeface="+mj-lt"/>
              </a:rPr>
              <a:t>: </a:t>
            </a:r>
            <a:r>
              <a:rPr lang="en-US" sz="1600" dirty="0">
                <a:latin typeface="+mj-lt"/>
              </a:rPr>
              <a:t>Extension of the results on </a:t>
            </a:r>
            <a:r>
              <a:rPr lang="en-US" sz="1600" dirty="0" err="1">
                <a:latin typeface="Symbol" pitchFamily="2" charset="2"/>
                <a:cs typeface="Symbol" charset="2"/>
              </a:rPr>
              <a:t>g</a:t>
            </a:r>
            <a:r>
              <a:rPr lang="en-US" sz="1600" baseline="-25000" dirty="0" err="1">
                <a:latin typeface="+mj-lt"/>
                <a:cs typeface="Symbol" charset="2"/>
              </a:rPr>
              <a:t>v</a:t>
            </a:r>
            <a:r>
              <a:rPr lang="en-US" sz="1600" dirty="0" err="1">
                <a:latin typeface="+mj-lt"/>
              </a:rPr>
              <a:t>pN</a:t>
            </a:r>
            <a:r>
              <a:rPr lang="en-US" sz="1600" dirty="0">
                <a:latin typeface="+mj-lt"/>
              </a:rPr>
              <a:t>* electrocouplings of most N* states in the range W &lt; 2.5 GeV and Q</a:t>
            </a:r>
            <a:r>
              <a:rPr lang="en-US" sz="1600" baseline="30000" dirty="0">
                <a:latin typeface="+mj-lt"/>
              </a:rPr>
              <a:t>2 </a:t>
            </a:r>
            <a:r>
              <a:rPr lang="en-US" sz="1600" dirty="0">
                <a:latin typeface="+mj-lt"/>
              </a:rPr>
              <a:t>up to 10 GeV</a:t>
            </a:r>
            <a:r>
              <a:rPr lang="en-US" sz="1600" baseline="30000" dirty="0">
                <a:latin typeface="+mj-lt"/>
              </a:rPr>
              <a:t>2</a:t>
            </a:r>
            <a:r>
              <a:rPr lang="en-US" sz="1600" dirty="0">
                <a:latin typeface="+mj-lt"/>
              </a:rPr>
              <a:t> from exclusive channels:</a:t>
            </a:r>
            <a:r>
              <a:rPr lang="en-US" sz="1600" dirty="0">
                <a:solidFill>
                  <a:srgbClr val="005BE5"/>
                </a:solidFill>
                <a:latin typeface="+mj-lt"/>
              </a:rPr>
              <a:t> </a:t>
            </a:r>
            <a:r>
              <a:rPr lang="en-US" sz="1600" dirty="0">
                <a:solidFill>
                  <a:srgbClr val="660066"/>
                </a:solidFill>
                <a:latin typeface="Symbol" pitchFamily="2" charset="2"/>
                <a:cs typeface="Symbol" charset="2"/>
              </a:rPr>
              <a:t>p</a:t>
            </a:r>
            <a:r>
              <a:rPr lang="en-US" sz="1600" dirty="0">
                <a:solidFill>
                  <a:srgbClr val="660066"/>
                </a:solidFill>
                <a:latin typeface="+mj-lt"/>
              </a:rPr>
              <a:t>N, </a:t>
            </a:r>
            <a:r>
              <a:rPr lang="en-US" sz="1600" dirty="0" err="1">
                <a:solidFill>
                  <a:srgbClr val="660066"/>
                </a:solidFill>
                <a:latin typeface="Symbol" pitchFamily="2" charset="2"/>
                <a:cs typeface="Symbol" charset="2"/>
              </a:rPr>
              <a:t>pp</a:t>
            </a:r>
            <a:r>
              <a:rPr lang="en-US" sz="1600" dirty="0" err="1">
                <a:solidFill>
                  <a:srgbClr val="660066"/>
                </a:solidFill>
                <a:latin typeface="+mj-lt"/>
              </a:rPr>
              <a:t>N</a:t>
            </a:r>
            <a:r>
              <a:rPr lang="en-US" sz="1600" dirty="0">
                <a:solidFill>
                  <a:srgbClr val="660066"/>
                </a:solidFill>
                <a:latin typeface="+mj-lt"/>
              </a:rPr>
              <a:t>, K</a:t>
            </a:r>
            <a:r>
              <a:rPr lang="en-US" sz="1600" dirty="0">
                <a:solidFill>
                  <a:srgbClr val="660066"/>
                </a:solidFill>
                <a:latin typeface="+mj-lt"/>
                <a:cs typeface="Symbol" charset="2"/>
              </a:rPr>
              <a:t>Y</a:t>
            </a:r>
            <a:r>
              <a:rPr lang="en-US" sz="1600" dirty="0">
                <a:solidFill>
                  <a:srgbClr val="660066"/>
                </a:solidFill>
                <a:latin typeface="+mj-lt"/>
              </a:rPr>
              <a:t>, K*Y, KY*.</a:t>
            </a:r>
            <a:endParaRPr lang="en-US" sz="1600" dirty="0">
              <a:solidFill>
                <a:srgbClr val="0000FF"/>
              </a:solidFill>
            </a:endParaRPr>
          </a:p>
        </p:txBody>
      </p:sp>
      <p:pic>
        <p:nvPicPr>
          <p:cNvPr id="6" name="Picture 5">
            <a:extLst>
              <a:ext uri="{FF2B5EF4-FFF2-40B4-BE49-F238E27FC236}">
                <a16:creationId xmlns:a16="http://schemas.microsoft.com/office/drawing/2014/main" id="{0A5ED7BF-E53C-FDA6-DED2-F69ADC4C921B}"/>
              </a:ext>
            </a:extLst>
          </p:cNvPr>
          <p:cNvPicPr>
            <a:picLocks noChangeAspect="1"/>
          </p:cNvPicPr>
          <p:nvPr/>
        </p:nvPicPr>
        <p:blipFill>
          <a:blip r:embed="rId3"/>
          <a:stretch>
            <a:fillRect/>
          </a:stretch>
        </p:blipFill>
        <p:spPr>
          <a:xfrm>
            <a:off x="685800" y="2014040"/>
            <a:ext cx="7772400" cy="3841735"/>
          </a:xfrm>
          <a:prstGeom prst="rect">
            <a:avLst/>
          </a:prstGeom>
        </p:spPr>
      </p:pic>
      <p:sp>
        <p:nvSpPr>
          <p:cNvPr id="7" name="TextBox 6">
            <a:extLst>
              <a:ext uri="{FF2B5EF4-FFF2-40B4-BE49-F238E27FC236}">
                <a16:creationId xmlns:a16="http://schemas.microsoft.com/office/drawing/2014/main" id="{3C6613D1-F3D3-F330-C6E8-8D9635ED1033}"/>
              </a:ext>
            </a:extLst>
          </p:cNvPr>
          <p:cNvSpPr txBox="1"/>
          <p:nvPr/>
        </p:nvSpPr>
        <p:spPr>
          <a:xfrm>
            <a:off x="241314" y="1429265"/>
            <a:ext cx="8550993" cy="584775"/>
          </a:xfrm>
          <a:prstGeom prst="rect">
            <a:avLst/>
          </a:prstGeom>
          <a:noFill/>
        </p:spPr>
        <p:txBody>
          <a:bodyPr wrap="square" rtlCol="0">
            <a:spAutoFit/>
          </a:bodyPr>
          <a:lstStyle/>
          <a:p>
            <a:r>
              <a:rPr lang="en-US" sz="1600" dirty="0">
                <a:solidFill>
                  <a:srgbClr val="0000FF"/>
                </a:solidFill>
              </a:rPr>
              <a:t>Measurements of inclusive (</a:t>
            </a:r>
            <a:r>
              <a:rPr lang="en-US" sz="1600" dirty="0" err="1">
                <a:solidFill>
                  <a:srgbClr val="0000FF"/>
                </a:solidFill>
              </a:rPr>
              <a:t>e,e’X</a:t>
            </a:r>
            <a:r>
              <a:rPr lang="en-US" sz="1600" dirty="0">
                <a:solidFill>
                  <a:srgbClr val="0000FF"/>
                </a:solidFill>
              </a:rPr>
              <a:t>) cross section with the CLAS12. </a:t>
            </a:r>
            <a:r>
              <a:rPr lang="en-US" sz="1600" dirty="0" err="1">
                <a:solidFill>
                  <a:srgbClr val="0000FF"/>
                </a:solidFill>
              </a:rPr>
              <a:t>V. Klimenko</a:t>
            </a:r>
            <a:r>
              <a:rPr lang="en-US" sz="1600" dirty="0">
                <a:solidFill>
                  <a:srgbClr val="0000FF"/>
                </a:solidFill>
              </a:rPr>
              <a:t> et al. (CLAS collaboration), PRC 112, 025201 (2025</a:t>
            </a:r>
            <a:r>
              <a:rPr lang="en-US" sz="1600" dirty="0"/>
              <a:t>)</a:t>
            </a:r>
          </a:p>
        </p:txBody>
      </p:sp>
      <p:sp>
        <p:nvSpPr>
          <p:cNvPr id="9" name="TextBox 8">
            <a:extLst>
              <a:ext uri="{FF2B5EF4-FFF2-40B4-BE49-F238E27FC236}">
                <a16:creationId xmlns:a16="http://schemas.microsoft.com/office/drawing/2014/main" id="{2881F85E-C25E-B6EE-2B89-60042E6B8629}"/>
              </a:ext>
            </a:extLst>
          </p:cNvPr>
          <p:cNvSpPr txBox="1"/>
          <p:nvPr/>
        </p:nvSpPr>
        <p:spPr>
          <a:xfrm>
            <a:off x="436098" y="5855775"/>
            <a:ext cx="8611225" cy="584775"/>
          </a:xfrm>
          <a:prstGeom prst="rect">
            <a:avLst/>
          </a:prstGeom>
          <a:noFill/>
        </p:spPr>
        <p:txBody>
          <a:bodyPr wrap="square" rtlCol="0">
            <a:spAutoFit/>
          </a:bodyPr>
          <a:lstStyle/>
          <a:p>
            <a:r>
              <a:rPr lang="en-US" sz="1600" dirty="0"/>
              <a:t>Resonance-like structures are clearly seen in the first, second, and third resonance regions for Q</a:t>
            </a:r>
            <a:r>
              <a:rPr lang="en-US" sz="1600" baseline="30000" dirty="0"/>
              <a:t>2</a:t>
            </a:r>
            <a:r>
              <a:rPr lang="en-US" sz="1600" dirty="0"/>
              <a:t>&lt;10 GeV</a:t>
            </a:r>
            <a:r>
              <a:rPr lang="en-US" sz="1600" baseline="30000" dirty="0"/>
              <a:t>2</a:t>
            </a:r>
            <a:r>
              <a:rPr lang="en-US" sz="1600" dirty="0"/>
              <a:t> </a:t>
            </a:r>
          </a:p>
        </p:txBody>
      </p:sp>
    </p:spTree>
    <p:extLst>
      <p:ext uri="{BB962C8B-B14F-4D97-AF65-F5344CB8AC3E}">
        <p14:creationId xmlns:p14="http://schemas.microsoft.com/office/powerpoint/2010/main" val="312427123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573C69-4B2D-ABD0-7137-1B970A611AC0}"/>
              </a:ext>
            </a:extLst>
          </p:cNvPr>
          <p:cNvSpPr>
            <a:spLocks noGrp="1"/>
          </p:cNvSpPr>
          <p:nvPr>
            <p:ph type="title"/>
          </p:nvPr>
        </p:nvSpPr>
        <p:spPr>
          <a:xfrm>
            <a:off x="156409" y="75515"/>
            <a:ext cx="8806007" cy="457200"/>
          </a:xfrm>
        </p:spPr>
        <p:txBody>
          <a:bodyPr/>
          <a:lstStyle/>
          <a:p>
            <a:pPr>
              <a:defRPr/>
            </a:pPr>
            <a:r>
              <a:rPr lang="en-US" sz="2000" dirty="0">
                <a:solidFill>
                  <a:srgbClr val="0000FF"/>
                </a:solidFill>
                <a:latin typeface="+mn-lt"/>
              </a:rPr>
              <a:t> </a:t>
            </a:r>
            <a:r>
              <a:rPr lang="en-US" sz="1800" dirty="0">
                <a:solidFill>
                  <a:srgbClr val="0000FF"/>
                </a:solidFill>
                <a:latin typeface="+mn-lt"/>
              </a:rPr>
              <a:t>Preliminary Results on </a:t>
            </a:r>
            <a:r>
              <a:rPr lang="en-US" sz="1800" dirty="0" err="1">
                <a:solidFill>
                  <a:srgbClr val="0000FF"/>
                </a:solidFill>
                <a:latin typeface="Symbol" pitchFamily="2" charset="2"/>
              </a:rPr>
              <a:t>p</a:t>
            </a:r>
            <a:r>
              <a:rPr lang="en-US" sz="1800" baseline="30000" dirty="0" err="1">
                <a:solidFill>
                  <a:srgbClr val="0000FF"/>
                </a:solidFill>
                <a:latin typeface="+mn-lt"/>
              </a:rPr>
              <a:t>+</a:t>
            </a:r>
            <a:r>
              <a:rPr lang="en-US" sz="1800" dirty="0" err="1">
                <a:solidFill>
                  <a:srgbClr val="0000FF"/>
                </a:solidFill>
                <a:latin typeface="Symbol" pitchFamily="2" charset="2"/>
              </a:rPr>
              <a:t>p</a:t>
            </a:r>
            <a:r>
              <a:rPr lang="en-US" sz="1800" baseline="30000" dirty="0" err="1">
                <a:solidFill>
                  <a:srgbClr val="0000FF"/>
                </a:solidFill>
                <a:latin typeface="+mn-lt"/>
              </a:rPr>
              <a:t>-</a:t>
            </a:r>
            <a:r>
              <a:rPr lang="en-US" sz="1800" dirty="0" err="1">
                <a:solidFill>
                  <a:srgbClr val="0000FF"/>
                </a:solidFill>
                <a:latin typeface="+mn-lt"/>
              </a:rPr>
              <a:t>p</a:t>
            </a:r>
            <a:r>
              <a:rPr lang="en-US" sz="1800" dirty="0">
                <a:solidFill>
                  <a:srgbClr val="0000FF"/>
                </a:solidFill>
                <a:latin typeface="+mn-lt"/>
              </a:rPr>
              <a:t> Electroproduction Cross Sections from CLAS12 </a:t>
            </a:r>
          </a:p>
        </p:txBody>
      </p:sp>
      <p:sp>
        <p:nvSpPr>
          <p:cNvPr id="7" name="Line 7">
            <a:extLst>
              <a:ext uri="{FF2B5EF4-FFF2-40B4-BE49-F238E27FC236}">
                <a16:creationId xmlns:a16="http://schemas.microsoft.com/office/drawing/2014/main" id="{10611059-9CA4-216E-3202-77053018F44E}"/>
              </a:ext>
            </a:extLst>
          </p:cNvPr>
          <p:cNvSpPr>
            <a:spLocks noChangeShapeType="1"/>
          </p:cNvSpPr>
          <p:nvPr/>
        </p:nvSpPr>
        <p:spPr bwMode="auto">
          <a:xfrm>
            <a:off x="0" y="561805"/>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pic>
        <p:nvPicPr>
          <p:cNvPr id="8" name="Picture 7">
            <a:extLst>
              <a:ext uri="{FF2B5EF4-FFF2-40B4-BE49-F238E27FC236}">
                <a16:creationId xmlns:a16="http://schemas.microsoft.com/office/drawing/2014/main" id="{CD404C59-D67E-9793-94DB-8971E958C32F}"/>
              </a:ext>
            </a:extLst>
          </p:cNvPr>
          <p:cNvPicPr>
            <a:picLocks noChangeAspect="1"/>
          </p:cNvPicPr>
          <p:nvPr/>
        </p:nvPicPr>
        <p:blipFill>
          <a:blip r:embed="rId2"/>
          <a:stretch>
            <a:fillRect/>
          </a:stretch>
        </p:blipFill>
        <p:spPr>
          <a:xfrm>
            <a:off x="96678" y="703219"/>
            <a:ext cx="3401972" cy="2397828"/>
          </a:xfrm>
          <a:prstGeom prst="rect">
            <a:avLst/>
          </a:prstGeom>
        </p:spPr>
      </p:pic>
      <p:pic>
        <p:nvPicPr>
          <p:cNvPr id="9" name="Picture 8">
            <a:extLst>
              <a:ext uri="{FF2B5EF4-FFF2-40B4-BE49-F238E27FC236}">
                <a16:creationId xmlns:a16="http://schemas.microsoft.com/office/drawing/2014/main" id="{72ACC556-D103-F859-2588-EB0B826B0777}"/>
              </a:ext>
            </a:extLst>
          </p:cNvPr>
          <p:cNvPicPr>
            <a:picLocks noChangeAspect="1"/>
          </p:cNvPicPr>
          <p:nvPr/>
        </p:nvPicPr>
        <p:blipFill>
          <a:blip r:embed="rId3"/>
          <a:stretch>
            <a:fillRect/>
          </a:stretch>
        </p:blipFill>
        <p:spPr>
          <a:xfrm>
            <a:off x="3357373" y="605770"/>
            <a:ext cx="3390900" cy="2717800"/>
          </a:xfrm>
          <a:prstGeom prst="rect">
            <a:avLst/>
          </a:prstGeom>
        </p:spPr>
      </p:pic>
      <p:pic>
        <p:nvPicPr>
          <p:cNvPr id="10" name="Picture 9">
            <a:extLst>
              <a:ext uri="{FF2B5EF4-FFF2-40B4-BE49-F238E27FC236}">
                <a16:creationId xmlns:a16="http://schemas.microsoft.com/office/drawing/2014/main" id="{2E0B9FBB-5416-A34F-E9F6-A34A6E560125}"/>
              </a:ext>
            </a:extLst>
          </p:cNvPr>
          <p:cNvPicPr>
            <a:picLocks noChangeAspect="1"/>
          </p:cNvPicPr>
          <p:nvPr/>
        </p:nvPicPr>
        <p:blipFill>
          <a:blip r:embed="rId4"/>
          <a:stretch>
            <a:fillRect/>
          </a:stretch>
        </p:blipFill>
        <p:spPr>
          <a:xfrm>
            <a:off x="325372" y="3150956"/>
            <a:ext cx="3264452" cy="2103353"/>
          </a:xfrm>
          <a:prstGeom prst="rect">
            <a:avLst/>
          </a:prstGeom>
        </p:spPr>
      </p:pic>
      <p:pic>
        <p:nvPicPr>
          <p:cNvPr id="11" name="Picture 10">
            <a:extLst>
              <a:ext uri="{FF2B5EF4-FFF2-40B4-BE49-F238E27FC236}">
                <a16:creationId xmlns:a16="http://schemas.microsoft.com/office/drawing/2014/main" id="{33E48D3E-27B3-FA92-F388-96612FBA3967}"/>
              </a:ext>
            </a:extLst>
          </p:cNvPr>
          <p:cNvPicPr>
            <a:picLocks noChangeAspect="1"/>
          </p:cNvPicPr>
          <p:nvPr/>
        </p:nvPicPr>
        <p:blipFill>
          <a:blip r:embed="rId5"/>
          <a:stretch>
            <a:fillRect/>
          </a:stretch>
        </p:blipFill>
        <p:spPr>
          <a:xfrm>
            <a:off x="3832047" y="3180770"/>
            <a:ext cx="2743200" cy="2203348"/>
          </a:xfrm>
          <a:prstGeom prst="rect">
            <a:avLst/>
          </a:prstGeom>
        </p:spPr>
      </p:pic>
      <p:sp>
        <p:nvSpPr>
          <p:cNvPr id="12" name="TextBox 11">
            <a:extLst>
              <a:ext uri="{FF2B5EF4-FFF2-40B4-BE49-F238E27FC236}">
                <a16:creationId xmlns:a16="http://schemas.microsoft.com/office/drawing/2014/main" id="{586DF1F9-3038-0111-156E-86D826213F98}"/>
              </a:ext>
            </a:extLst>
          </p:cNvPr>
          <p:cNvSpPr txBox="1"/>
          <p:nvPr/>
        </p:nvSpPr>
        <p:spPr>
          <a:xfrm>
            <a:off x="6626045" y="1041009"/>
            <a:ext cx="2492555" cy="830997"/>
          </a:xfrm>
          <a:prstGeom prst="rect">
            <a:avLst/>
          </a:prstGeom>
          <a:solidFill>
            <a:srgbClr val="FFC000"/>
          </a:solidFill>
        </p:spPr>
        <p:txBody>
          <a:bodyPr wrap="square" rtlCol="0">
            <a:spAutoFit/>
          </a:bodyPr>
          <a:lstStyle/>
          <a:p>
            <a:r>
              <a:rPr lang="en-US" sz="1600" dirty="0"/>
              <a:t>K. Neupane, R.W. Gothe, V.I. Mokeev (USC), </a:t>
            </a:r>
          </a:p>
          <a:p>
            <a:r>
              <a:rPr lang="en-US" sz="1600" dirty="0" err="1"/>
              <a:t>D.S. Carman</a:t>
            </a:r>
            <a:r>
              <a:rPr lang="en-US" sz="1600" dirty="0"/>
              <a:t> (</a:t>
            </a:r>
            <a:r>
              <a:rPr lang="en-US" sz="1600" dirty="0" err="1"/>
              <a:t>JLab</a:t>
            </a:r>
            <a:r>
              <a:rPr lang="en-US" sz="1600" dirty="0"/>
              <a:t>)</a:t>
            </a:r>
          </a:p>
        </p:txBody>
      </p:sp>
      <p:sp>
        <p:nvSpPr>
          <p:cNvPr id="13" name="TextBox 12">
            <a:extLst>
              <a:ext uri="{FF2B5EF4-FFF2-40B4-BE49-F238E27FC236}">
                <a16:creationId xmlns:a16="http://schemas.microsoft.com/office/drawing/2014/main" id="{8B8CA955-0F5C-E91F-1E5F-2D0BEFC79D65}"/>
              </a:ext>
            </a:extLst>
          </p:cNvPr>
          <p:cNvSpPr txBox="1"/>
          <p:nvPr/>
        </p:nvSpPr>
        <p:spPr>
          <a:xfrm>
            <a:off x="0" y="5292409"/>
            <a:ext cx="9047322"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t>Integrated and nine one-fold differential </a:t>
            </a:r>
            <a:r>
              <a:rPr lang="en-US" sz="1400" dirty="0" err="1">
                <a:latin typeface="Symbol" pitchFamily="2" charset="2"/>
              </a:rPr>
              <a:t>p</a:t>
            </a:r>
            <a:r>
              <a:rPr lang="en-US" sz="1400" baseline="30000" dirty="0" err="1"/>
              <a:t>+</a:t>
            </a:r>
            <a:r>
              <a:rPr lang="en-US" sz="1400" dirty="0" err="1">
                <a:latin typeface="Symbol" pitchFamily="2" charset="2"/>
              </a:rPr>
              <a:t>p</a:t>
            </a:r>
            <a:r>
              <a:rPr lang="en-US" sz="1400" baseline="30000" dirty="0" err="1"/>
              <a:t>-</a:t>
            </a:r>
            <a:r>
              <a:rPr lang="en-US" sz="1400" dirty="0" err="1"/>
              <a:t>p</a:t>
            </a:r>
            <a:r>
              <a:rPr lang="en-US" sz="1400" dirty="0"/>
              <a:t> cross sections have become available across the range of </a:t>
            </a:r>
          </a:p>
          <a:p>
            <a:r>
              <a:rPr lang="en-US" sz="1400" dirty="0"/>
              <a:t>      W=[1.4-2.1] GeV for Q</a:t>
            </a:r>
            <a:r>
              <a:rPr lang="en-US" sz="1400" baseline="30000" dirty="0"/>
              <a:t>2</a:t>
            </a:r>
            <a:r>
              <a:rPr lang="en-US" sz="1400" dirty="0"/>
              <a:t>=[2.4-8.0] GeV</a:t>
            </a:r>
            <a:r>
              <a:rPr lang="en-US" sz="1400" baseline="30000" dirty="0"/>
              <a:t>2</a:t>
            </a:r>
          </a:p>
          <a:p>
            <a:pPr marL="285750" indent="-285750">
              <a:buFont typeface="Arial" panose="020B0604020202020204" pitchFamily="34" charset="0"/>
              <a:buChar char="•"/>
            </a:pPr>
            <a:r>
              <a:rPr lang="en-US" sz="1400" dirty="0"/>
              <a:t> Consistency with the CLAS data in the overlapping range of Q</a:t>
            </a:r>
            <a:r>
              <a:rPr lang="en-US" sz="1400" baseline="30000" dirty="0"/>
              <a:t>2</a:t>
            </a:r>
            <a:r>
              <a:rPr lang="en-US" sz="1400" dirty="0"/>
              <a:t>&lt;5.0 GeV</a:t>
            </a:r>
            <a:r>
              <a:rPr lang="en-US" sz="1400" baseline="30000" dirty="0"/>
              <a:t>2</a:t>
            </a:r>
            <a:r>
              <a:rPr lang="en-US" sz="1400" dirty="0"/>
              <a:t> </a:t>
            </a:r>
          </a:p>
          <a:p>
            <a:pPr marL="285750" indent="-285750">
              <a:buFont typeface="Arial" panose="020B0604020202020204" pitchFamily="34" charset="0"/>
              <a:buChar char="•"/>
            </a:pPr>
            <a:r>
              <a:rPr lang="en-US" sz="1400" dirty="0"/>
              <a:t>Allow us to extend the JM model over the range of Q</a:t>
            </a:r>
            <a:r>
              <a:rPr lang="en-US" sz="1400" baseline="30000" dirty="0"/>
              <a:t>2</a:t>
            </a:r>
            <a:r>
              <a:rPr lang="en-US" sz="1400" dirty="0"/>
              <a:t>&lt;8.0 GeV</a:t>
            </a:r>
            <a:r>
              <a:rPr lang="en-US" sz="1400" baseline="30000" dirty="0"/>
              <a:t>2</a:t>
            </a:r>
            <a:r>
              <a:rPr lang="en-US" sz="1400" dirty="0"/>
              <a:t>, paving the way to obtain </a:t>
            </a:r>
            <a:r>
              <a:rPr lang="en-US" sz="1400" dirty="0" err="1">
                <a:latin typeface="Symbol" pitchFamily="2" charset="2"/>
              </a:rPr>
              <a:t>g</a:t>
            </a:r>
            <a:r>
              <a:rPr lang="en-US" sz="1400" baseline="-25000" dirty="0" err="1"/>
              <a:t>v</a:t>
            </a:r>
            <a:r>
              <a:rPr lang="en-US" sz="1400" dirty="0" err="1"/>
              <a:t>pN</a:t>
            </a:r>
            <a:r>
              <a:rPr lang="en-US" sz="1400" dirty="0"/>
              <a:t>* electrocouplings of prominent resonances across the mass range up to 2.0 GeV for Q</a:t>
            </a:r>
            <a:r>
              <a:rPr lang="en-US" sz="1400" baseline="30000" dirty="0"/>
              <a:t>2</a:t>
            </a:r>
            <a:r>
              <a:rPr lang="en-US" sz="1400" dirty="0"/>
              <a:t>&lt;8.0 GeV</a:t>
            </a:r>
            <a:r>
              <a:rPr lang="en-US" sz="1400" baseline="30000" dirty="0"/>
              <a:t>2</a:t>
            </a:r>
            <a:r>
              <a:rPr lang="en-US" sz="1400" dirty="0"/>
              <a:t>      </a:t>
            </a:r>
          </a:p>
        </p:txBody>
      </p:sp>
      <p:sp>
        <p:nvSpPr>
          <p:cNvPr id="15" name="TextBox 14">
            <a:extLst>
              <a:ext uri="{FF2B5EF4-FFF2-40B4-BE49-F238E27FC236}">
                <a16:creationId xmlns:a16="http://schemas.microsoft.com/office/drawing/2014/main" id="{105C5A18-DD80-E894-3F62-71616502764E}"/>
              </a:ext>
            </a:extLst>
          </p:cNvPr>
          <p:cNvSpPr txBox="1"/>
          <p:nvPr/>
        </p:nvSpPr>
        <p:spPr>
          <a:xfrm>
            <a:off x="8791299" y="6569954"/>
            <a:ext cx="351692" cy="276999"/>
          </a:xfrm>
          <a:prstGeom prst="rect">
            <a:avLst/>
          </a:prstGeom>
          <a:noFill/>
        </p:spPr>
        <p:txBody>
          <a:bodyPr wrap="square">
            <a:spAutoFit/>
          </a:bodyPr>
          <a:lstStyle/>
          <a:p>
            <a:pPr algn="ctr"/>
            <a:fld id="{66D3942C-BD50-4FC2-A952-1F84E0E6FA11}" type="slidenum">
              <a:rPr lang="en-US" sz="1200" smtClean="0"/>
              <a:pPr algn="ctr"/>
              <a:t>20</a:t>
            </a:fld>
            <a:endParaRPr lang="en-US" sz="1200" dirty="0"/>
          </a:p>
        </p:txBody>
      </p:sp>
      <p:sp>
        <p:nvSpPr>
          <p:cNvPr id="2" name="TextBox 1">
            <a:extLst>
              <a:ext uri="{FF2B5EF4-FFF2-40B4-BE49-F238E27FC236}">
                <a16:creationId xmlns:a16="http://schemas.microsoft.com/office/drawing/2014/main" id="{8E0335DC-C0E4-B672-1751-670A0AD947B9}"/>
              </a:ext>
            </a:extLst>
          </p:cNvPr>
          <p:cNvSpPr txBox="1"/>
          <p:nvPr/>
        </p:nvSpPr>
        <p:spPr>
          <a:xfrm rot="20027151">
            <a:off x="1636552" y="2296767"/>
            <a:ext cx="3897221" cy="923330"/>
          </a:xfrm>
          <a:prstGeom prst="rect">
            <a:avLst/>
          </a:prstGeom>
          <a:noFill/>
        </p:spPr>
        <p:txBody>
          <a:bodyPr wrap="none" rtlCol="0">
            <a:spAutoFit/>
          </a:bodyPr>
          <a:lstStyle/>
          <a:p>
            <a:r>
              <a:rPr lang="en-US" sz="5400" dirty="0">
                <a:solidFill>
                  <a:schemeClr val="bg1">
                    <a:lumMod val="85000"/>
                  </a:schemeClr>
                </a:solidFill>
                <a:latin typeface="Apple Chancery" panose="03020702040506060504" pitchFamily="66" charset="-79"/>
                <a:cs typeface="Apple Chancery" panose="03020702040506060504" pitchFamily="66" charset="-79"/>
              </a:rPr>
              <a:t>Preliminary</a:t>
            </a:r>
          </a:p>
        </p:txBody>
      </p:sp>
    </p:spTree>
    <p:extLst>
      <p:ext uri="{BB962C8B-B14F-4D97-AF65-F5344CB8AC3E}">
        <p14:creationId xmlns:p14="http://schemas.microsoft.com/office/powerpoint/2010/main" val="78985486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ED0E1-8ABD-D4C9-50C3-FF93E08B42C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D9D6D8-6F3F-EB29-067F-F33E574C665C}"/>
              </a:ext>
            </a:extLst>
          </p:cNvPr>
          <p:cNvSpPr>
            <a:spLocks noGrp="1"/>
          </p:cNvSpPr>
          <p:nvPr>
            <p:ph type="sldNum" sz="quarter" idx="12"/>
          </p:nvPr>
        </p:nvSpPr>
        <p:spPr>
          <a:xfrm>
            <a:off x="8649227" y="6553200"/>
            <a:ext cx="486064" cy="304800"/>
          </a:xfrm>
        </p:spPr>
        <p:txBody>
          <a:bodyPr anchor="ctr"/>
          <a:lstStyle/>
          <a:p>
            <a:pPr algn="ctr"/>
            <a:r>
              <a:rPr lang="en-US" sz="1100" dirty="0"/>
              <a:t>21</a:t>
            </a:r>
          </a:p>
        </p:txBody>
      </p:sp>
      <p:sp>
        <p:nvSpPr>
          <p:cNvPr id="5" name="Rectangle 2">
            <a:extLst>
              <a:ext uri="{FF2B5EF4-FFF2-40B4-BE49-F238E27FC236}">
                <a16:creationId xmlns:a16="http://schemas.microsoft.com/office/drawing/2014/main" id="{A8222C26-06BD-C010-C593-A077F7A047B5}"/>
              </a:ext>
            </a:extLst>
          </p:cNvPr>
          <p:cNvSpPr txBox="1">
            <a:spLocks noChangeArrowheads="1"/>
          </p:cNvSpPr>
          <p:nvPr/>
        </p:nvSpPr>
        <p:spPr bwMode="auto">
          <a:xfrm>
            <a:off x="28779" y="95281"/>
            <a:ext cx="8862171" cy="548640"/>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200" algn="ctr" rtl="0" eaLnBrk="0" fontAlgn="base" hangingPunct="0">
              <a:spcBef>
                <a:spcPct val="0"/>
              </a:spcBef>
              <a:spcAft>
                <a:spcPct val="0"/>
              </a:spcAft>
              <a:defRPr sz="3200" b="1">
                <a:solidFill>
                  <a:schemeClr val="accent2"/>
                </a:solidFill>
                <a:latin typeface="Arial" charset="0"/>
              </a:defRPr>
            </a:lvl6pPr>
            <a:lvl7pPr marL="914400" algn="ctr" rtl="0" eaLnBrk="0" fontAlgn="base" hangingPunct="0">
              <a:spcBef>
                <a:spcPct val="0"/>
              </a:spcBef>
              <a:spcAft>
                <a:spcPct val="0"/>
              </a:spcAft>
              <a:defRPr sz="3200" b="1">
                <a:solidFill>
                  <a:schemeClr val="accent2"/>
                </a:solidFill>
                <a:latin typeface="Arial" charset="0"/>
              </a:defRPr>
            </a:lvl7pPr>
            <a:lvl8pPr marL="1371600" algn="ctr" rtl="0" eaLnBrk="0" fontAlgn="base" hangingPunct="0">
              <a:spcBef>
                <a:spcPct val="0"/>
              </a:spcBef>
              <a:spcAft>
                <a:spcPct val="0"/>
              </a:spcAft>
              <a:defRPr sz="3200" b="1">
                <a:solidFill>
                  <a:schemeClr val="accent2"/>
                </a:solidFill>
                <a:latin typeface="Arial" charset="0"/>
              </a:defRPr>
            </a:lvl8pPr>
            <a:lvl9pPr marL="1828800" algn="ctr" rtl="0" eaLnBrk="0" fontAlgn="base" hangingPunct="0">
              <a:spcBef>
                <a:spcPct val="0"/>
              </a:spcBef>
              <a:spcAft>
                <a:spcPct val="0"/>
              </a:spcAft>
              <a:defRPr sz="3200" b="1">
                <a:solidFill>
                  <a:schemeClr val="accent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0000FF"/>
                </a:solidFill>
                <a:effectLst/>
                <a:uLnTx/>
                <a:uFillTx/>
                <a:latin typeface="Arial"/>
                <a:ea typeface="MS PGothic" pitchFamily="34" charset="-128"/>
                <a:cs typeface="+mj-cs"/>
              </a:rPr>
              <a:t>Extension of the Results on </a:t>
            </a:r>
            <a:r>
              <a:rPr kumimoji="0" lang="en-US" sz="2000" b="1" i="0" u="none" strike="noStrike" kern="0" cap="none" spc="0" normalizeH="0" baseline="0" noProof="0" dirty="0" err="1">
                <a:ln>
                  <a:noFill/>
                </a:ln>
                <a:solidFill>
                  <a:srgbClr val="0000FF"/>
                </a:solidFill>
                <a:effectLst/>
                <a:uLnTx/>
                <a:uFillTx/>
                <a:latin typeface="Symbol" pitchFamily="2" charset="2"/>
                <a:ea typeface="MS PGothic" pitchFamily="34" charset="-128"/>
              </a:rPr>
              <a:t>g</a:t>
            </a:r>
            <a:r>
              <a:rPr kumimoji="0" lang="en-US" sz="2000" b="1" i="0" u="none" strike="noStrike" kern="0" cap="none" spc="0" normalizeH="0" baseline="-25000" noProof="0" dirty="0" err="1">
                <a:ln>
                  <a:noFill/>
                </a:ln>
                <a:solidFill>
                  <a:srgbClr val="0000FF"/>
                </a:solidFill>
                <a:effectLst/>
                <a:uLnTx/>
                <a:uFillTx/>
                <a:latin typeface="Arial"/>
                <a:ea typeface="MS PGothic" pitchFamily="34" charset="-128"/>
                <a:cs typeface="+mj-cs"/>
              </a:rPr>
              <a:t>v</a:t>
            </a:r>
            <a:r>
              <a:rPr kumimoji="0" lang="en-US" sz="2000" b="1" i="0" u="none" strike="noStrike" kern="0" cap="none" spc="0" normalizeH="0" baseline="0" noProof="0" dirty="0" err="1">
                <a:ln>
                  <a:noFill/>
                </a:ln>
                <a:solidFill>
                  <a:srgbClr val="0000FF"/>
                </a:solidFill>
                <a:effectLst/>
                <a:uLnTx/>
                <a:uFillTx/>
                <a:latin typeface="Arial"/>
                <a:ea typeface="MS PGothic" pitchFamily="34" charset="-128"/>
                <a:cs typeface="+mj-cs"/>
              </a:rPr>
              <a:t>pN</a:t>
            </a:r>
            <a:r>
              <a:rPr kumimoji="0" lang="en-US" sz="2000" b="1" i="0" u="none" strike="noStrike" kern="0" cap="none" spc="0" normalizeH="0" baseline="0" noProof="0" dirty="0">
                <a:ln>
                  <a:noFill/>
                </a:ln>
                <a:solidFill>
                  <a:srgbClr val="0000FF"/>
                </a:solidFill>
                <a:effectLst/>
                <a:uLnTx/>
                <a:uFillTx/>
                <a:latin typeface="Arial"/>
                <a:ea typeface="MS PGothic" pitchFamily="34" charset="-128"/>
                <a:cs typeface="+mj-cs"/>
              </a:rPr>
              <a:t>* Electrocouplings in Experiments of 12 GeV Era : K</a:t>
            </a:r>
            <a:r>
              <a:rPr kumimoji="0" lang="en-US" sz="2000" b="1" i="0" u="none" strike="noStrike" kern="0" cap="none" spc="0" normalizeH="0" baseline="0" noProof="0" dirty="0">
                <a:ln>
                  <a:noFill/>
                </a:ln>
                <a:solidFill>
                  <a:srgbClr val="0000FF"/>
                </a:solidFill>
                <a:effectLst/>
                <a:uLnTx/>
                <a:uFillTx/>
                <a:latin typeface="Symbol" pitchFamily="2" charset="2"/>
                <a:ea typeface="MS PGothic" pitchFamily="34" charset="-128"/>
              </a:rPr>
              <a:t>L</a:t>
            </a:r>
            <a:r>
              <a:rPr kumimoji="0" lang="en-US" sz="2000" b="1" i="0" u="none" strike="noStrike" kern="0" cap="none" spc="0" normalizeH="0" baseline="0" noProof="0" dirty="0">
                <a:ln>
                  <a:noFill/>
                </a:ln>
                <a:solidFill>
                  <a:srgbClr val="0000FF"/>
                </a:solidFill>
                <a:effectLst/>
                <a:uLnTx/>
                <a:uFillTx/>
                <a:latin typeface="Arial"/>
                <a:ea typeface="MS PGothic" pitchFamily="34" charset="-128"/>
                <a:cs typeface="+mj-cs"/>
              </a:rPr>
              <a:t> and K</a:t>
            </a:r>
            <a:r>
              <a:rPr kumimoji="0" lang="en-US" sz="2000" b="1" i="0" u="none" strike="noStrike" kern="0" cap="none" spc="0" normalizeH="0" baseline="0" noProof="0" dirty="0">
                <a:ln>
                  <a:noFill/>
                </a:ln>
                <a:solidFill>
                  <a:srgbClr val="0000FF"/>
                </a:solidFill>
                <a:effectLst/>
                <a:uLnTx/>
                <a:uFillTx/>
                <a:latin typeface="Symbol" pitchFamily="2" charset="2"/>
                <a:ea typeface="MS PGothic" pitchFamily="34" charset="-128"/>
              </a:rPr>
              <a:t>S</a:t>
            </a:r>
            <a:r>
              <a:rPr kumimoji="0" lang="en-US" sz="2000" b="1" i="0" u="none" strike="noStrike" kern="0" cap="none" spc="0" normalizeH="0" baseline="0" noProof="0" dirty="0">
                <a:ln>
                  <a:noFill/>
                </a:ln>
                <a:solidFill>
                  <a:srgbClr val="0000FF"/>
                </a:solidFill>
                <a:effectLst/>
                <a:uLnTx/>
                <a:uFillTx/>
                <a:latin typeface="Arial"/>
                <a:ea typeface="MS PGothic" pitchFamily="34" charset="-128"/>
                <a:cs typeface="+mj-cs"/>
              </a:rPr>
              <a:t> Electroproduction</a:t>
            </a:r>
          </a:p>
        </p:txBody>
      </p:sp>
      <p:sp>
        <p:nvSpPr>
          <p:cNvPr id="6" name="Line 4">
            <a:extLst>
              <a:ext uri="{FF2B5EF4-FFF2-40B4-BE49-F238E27FC236}">
                <a16:creationId xmlns:a16="http://schemas.microsoft.com/office/drawing/2014/main" id="{96DE5D09-B40F-F128-5C00-5FE814028D2B}"/>
              </a:ext>
            </a:extLst>
          </p:cNvPr>
          <p:cNvSpPr>
            <a:spLocks noChangeShapeType="1"/>
          </p:cNvSpPr>
          <p:nvPr/>
        </p:nvSpPr>
        <p:spPr bwMode="auto">
          <a:xfrm flipV="1">
            <a:off x="0" y="698853"/>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5" name="TextBox 14">
            <a:extLst>
              <a:ext uri="{FF2B5EF4-FFF2-40B4-BE49-F238E27FC236}">
                <a16:creationId xmlns:a16="http://schemas.microsoft.com/office/drawing/2014/main" id="{0B3DBD5F-7A23-87B2-7082-F19DC2925451}"/>
              </a:ext>
            </a:extLst>
          </p:cNvPr>
          <p:cNvSpPr txBox="1"/>
          <p:nvPr/>
        </p:nvSpPr>
        <p:spPr>
          <a:xfrm>
            <a:off x="567535" y="5701653"/>
            <a:ext cx="8008930" cy="338554"/>
          </a:xfrm>
          <a:prstGeom prst="rect">
            <a:avLst/>
          </a:prstGeom>
          <a:noFill/>
        </p:spPr>
        <p:txBody>
          <a:bodyPr wrap="square" rtlCol="0">
            <a:spAutoFit/>
          </a:bodyPr>
          <a:lstStyle/>
          <a:p>
            <a:pPr algn="ctr"/>
            <a:r>
              <a:rPr lang="en-US" sz="1600" b="1" u="sng" dirty="0">
                <a:solidFill>
                  <a:srgbClr val="0000FF"/>
                </a:solidFill>
              </a:rPr>
              <a:t>See the talk  by D.S. Carman on Monday, September 7, at 9:30 am</a:t>
            </a:r>
          </a:p>
        </p:txBody>
      </p:sp>
      <p:pic>
        <p:nvPicPr>
          <p:cNvPr id="7" name="Picture 6">
            <a:extLst>
              <a:ext uri="{FF2B5EF4-FFF2-40B4-BE49-F238E27FC236}">
                <a16:creationId xmlns:a16="http://schemas.microsoft.com/office/drawing/2014/main" id="{84F02E37-DEB6-3ABA-28A2-EA90A35A4672}"/>
              </a:ext>
            </a:extLst>
          </p:cNvPr>
          <p:cNvPicPr>
            <a:picLocks noChangeAspect="1"/>
          </p:cNvPicPr>
          <p:nvPr/>
        </p:nvPicPr>
        <p:blipFill>
          <a:blip r:embed="rId2"/>
          <a:srcRect l="2548" t="14135" r="2681" b="4211"/>
          <a:stretch>
            <a:fillRect/>
          </a:stretch>
        </p:blipFill>
        <p:spPr>
          <a:xfrm>
            <a:off x="135137" y="1118236"/>
            <a:ext cx="3826270" cy="4389120"/>
          </a:xfrm>
          <a:prstGeom prst="rect">
            <a:avLst/>
          </a:prstGeom>
        </p:spPr>
      </p:pic>
      <p:sp>
        <p:nvSpPr>
          <p:cNvPr id="8" name="TextBox 7">
            <a:extLst>
              <a:ext uri="{FF2B5EF4-FFF2-40B4-BE49-F238E27FC236}">
                <a16:creationId xmlns:a16="http://schemas.microsoft.com/office/drawing/2014/main" id="{B3DD9BEE-DD20-DBB0-1025-8469B061AD33}"/>
              </a:ext>
            </a:extLst>
          </p:cNvPr>
          <p:cNvSpPr txBox="1"/>
          <p:nvPr/>
        </p:nvSpPr>
        <p:spPr>
          <a:xfrm>
            <a:off x="3974568" y="1480125"/>
            <a:ext cx="5132345" cy="2800767"/>
          </a:xfrm>
          <a:prstGeom prst="rect">
            <a:avLst/>
          </a:prstGeom>
          <a:noFill/>
        </p:spPr>
        <p:txBody>
          <a:bodyPr wrap="square" rtlCol="0">
            <a:spAutoFit/>
          </a:bodyPr>
          <a:lstStyle/>
          <a:p>
            <a:r>
              <a:rPr lang="en-US" sz="1600" dirty="0"/>
              <a:t>Resonance-like structures appear in the W-dependence of </a:t>
            </a:r>
            <a:r>
              <a:rPr lang="en-US" sz="1600" dirty="0" err="1">
                <a:latin typeface="Symbol" pitchFamily="2" charset="2"/>
              </a:rPr>
              <a:t>s</a:t>
            </a:r>
            <a:r>
              <a:rPr lang="en-US" sz="1600" baseline="-25000" dirty="0" err="1"/>
              <a:t>u</a:t>
            </a:r>
            <a:r>
              <a:rPr lang="en-US" sz="1600" dirty="0"/>
              <a:t>(W) structure function. </a:t>
            </a:r>
          </a:p>
          <a:p>
            <a:endParaRPr lang="en-US" sz="1600" dirty="0"/>
          </a:p>
          <a:p>
            <a:r>
              <a:rPr lang="en-US" sz="1600" dirty="0"/>
              <a:t>Opportunities for the extraction of </a:t>
            </a:r>
            <a:r>
              <a:rPr lang="en-US" sz="1600" dirty="0" err="1">
                <a:latin typeface="Symbol" pitchFamily="2" charset="2"/>
              </a:rPr>
              <a:t>g</a:t>
            </a:r>
            <a:r>
              <a:rPr lang="en-US" sz="1600" baseline="-25000" dirty="0" err="1"/>
              <a:t>v</a:t>
            </a:r>
            <a:r>
              <a:rPr lang="en-US" sz="1600" dirty="0" err="1"/>
              <a:t>pN</a:t>
            </a:r>
            <a:r>
              <a:rPr lang="en-US" sz="1600" dirty="0"/>
              <a:t>* electrocouplings from the CLAS12 K</a:t>
            </a:r>
            <a:r>
              <a:rPr lang="en-US" sz="1600" dirty="0">
                <a:latin typeface="Symbol" pitchFamily="2" charset="2"/>
              </a:rPr>
              <a:t>L</a:t>
            </a:r>
            <a:r>
              <a:rPr lang="en-US" sz="1600" dirty="0"/>
              <a:t> and K</a:t>
            </a:r>
            <a:r>
              <a:rPr lang="en-US" sz="1600" dirty="0">
                <a:latin typeface="Symbol" pitchFamily="2" charset="2"/>
              </a:rPr>
              <a:t>S</a:t>
            </a:r>
            <a:r>
              <a:rPr lang="en-US" sz="1600" dirty="0"/>
              <a:t> electroproduction data.</a:t>
            </a:r>
          </a:p>
          <a:p>
            <a:endParaRPr lang="en-US" sz="1600" dirty="0"/>
          </a:p>
          <a:p>
            <a:r>
              <a:rPr lang="en-US" sz="1600" dirty="0" err="1">
                <a:latin typeface="Symbol" pitchFamily="2" charset="2"/>
              </a:rPr>
              <a:t>p</a:t>
            </a:r>
            <a:r>
              <a:rPr lang="en-US" sz="1600" baseline="30000" dirty="0" err="1"/>
              <a:t>+</a:t>
            </a:r>
            <a:r>
              <a:rPr lang="en-US" sz="1600" dirty="0" err="1">
                <a:latin typeface="Symbol" pitchFamily="2" charset="2"/>
              </a:rPr>
              <a:t>p</a:t>
            </a:r>
            <a:r>
              <a:rPr lang="en-US" sz="1600" baseline="30000" dirty="0" err="1"/>
              <a:t>-</a:t>
            </a:r>
            <a:r>
              <a:rPr lang="en-US" sz="1600" dirty="0" err="1"/>
              <a:t>p</a:t>
            </a:r>
            <a:r>
              <a:rPr lang="en-US" sz="1600" dirty="0"/>
              <a:t>, K</a:t>
            </a:r>
            <a:r>
              <a:rPr lang="en-US" sz="1600" dirty="0">
                <a:latin typeface="Symbol" pitchFamily="2" charset="2"/>
              </a:rPr>
              <a:t>L,</a:t>
            </a:r>
            <a:r>
              <a:rPr lang="en-US" sz="1600" dirty="0"/>
              <a:t> and K</a:t>
            </a:r>
            <a:r>
              <a:rPr lang="en-US" sz="1600" dirty="0">
                <a:latin typeface="Symbol" pitchFamily="2" charset="2"/>
              </a:rPr>
              <a:t>S </a:t>
            </a:r>
            <a:r>
              <a:rPr lang="en-US" sz="1600" dirty="0"/>
              <a:t>electroproduction channels are promising to discover new state of baryon matter known as “missing” resonances and hybrid-baryons with glue as the active structural component.</a:t>
            </a:r>
          </a:p>
        </p:txBody>
      </p:sp>
    </p:spTree>
    <p:extLst>
      <p:ext uri="{BB962C8B-B14F-4D97-AF65-F5344CB8AC3E}">
        <p14:creationId xmlns:p14="http://schemas.microsoft.com/office/powerpoint/2010/main" val="3568567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1473" y="26130"/>
            <a:ext cx="8534315" cy="431020"/>
          </a:xfrm>
        </p:spPr>
        <p:txBody>
          <a:bodyPr/>
          <a:lstStyle/>
          <a:p>
            <a:pPr>
              <a:defRPr/>
            </a:pPr>
            <a:r>
              <a:rPr lang="en-US" sz="2000" dirty="0">
                <a:solidFill>
                  <a:srgbClr val="0000FF"/>
                </a:solidFill>
              </a:rPr>
              <a:t>Conclusions and Outlook </a:t>
            </a:r>
          </a:p>
        </p:txBody>
      </p:sp>
      <p:sp>
        <p:nvSpPr>
          <p:cNvPr id="5" name="Line 7"/>
          <p:cNvSpPr>
            <a:spLocks noChangeShapeType="1"/>
          </p:cNvSpPr>
          <p:nvPr/>
        </p:nvSpPr>
        <p:spPr bwMode="auto">
          <a:xfrm>
            <a:off x="-14492" y="447040"/>
            <a:ext cx="9144000" cy="0"/>
          </a:xfrm>
          <a:prstGeom prst="line">
            <a:avLst/>
          </a:prstGeom>
          <a:noFill/>
          <a:ln w="28575">
            <a:solidFill>
              <a:srgbClr val="0000FF"/>
            </a:solidFill>
            <a:miter lim="800000"/>
            <a:headEnd/>
            <a:tailEnd/>
          </a:ln>
        </p:spPr>
        <p:txBody>
          <a:bodyPr wrap="none" lIns="91435" tIns="45718" rIns="91435" bIns="45718"/>
          <a:lstStyle/>
          <a:p>
            <a:endParaRPr lang="en-US"/>
          </a:p>
        </p:txBody>
      </p:sp>
      <p:sp>
        <p:nvSpPr>
          <p:cNvPr id="6" name="TextBox 5"/>
          <p:cNvSpPr txBox="1"/>
          <p:nvPr/>
        </p:nvSpPr>
        <p:spPr>
          <a:xfrm>
            <a:off x="44968" y="484438"/>
            <a:ext cx="9047323" cy="6022157"/>
          </a:xfrm>
          <a:prstGeom prst="rect">
            <a:avLst/>
          </a:prstGeom>
          <a:noFill/>
        </p:spPr>
        <p:txBody>
          <a:bodyPr wrap="square" lIns="91435" tIns="45718" rIns="91435" bIns="45718" rtlCol="0">
            <a:spAutoFit/>
          </a:bodyPr>
          <a:lstStyle/>
          <a:p>
            <a:pPr marL="285750" indent="-285750">
              <a:spcAft>
                <a:spcPts val="1000"/>
              </a:spcAft>
              <a:buClr>
                <a:srgbClr val="C00000"/>
              </a:buClr>
              <a:buFont typeface="Arial" panose="020B0604020202020204" pitchFamily="34" charset="0"/>
              <a:buChar char="•"/>
            </a:pPr>
            <a:r>
              <a:rPr lang="en-US" sz="1600" b="1" dirty="0"/>
              <a:t>High-quality data of the 6-GeV era from CLAS have allowed for the determination of the electrocouplings of most N*s in the mass range up to 1.8 GeV for Q</a:t>
            </a:r>
            <a:r>
              <a:rPr lang="en-US" sz="1600" b="1" baseline="30000" dirty="0"/>
              <a:t>2</a:t>
            </a:r>
            <a:r>
              <a:rPr lang="en-US" sz="1600" b="1" dirty="0"/>
              <a:t>&lt;5 GeV</a:t>
            </a:r>
            <a:r>
              <a:rPr lang="en-US" sz="1600" b="1" baseline="30000" dirty="0"/>
              <a:t>2</a:t>
            </a:r>
            <a:r>
              <a:rPr lang="en-US" sz="1600" b="1" dirty="0"/>
              <a:t>. Consistent results on </a:t>
            </a:r>
            <a:r>
              <a:rPr lang="en-US" sz="1600" b="1" dirty="0" err="1">
                <a:latin typeface="Symbol" pitchFamily="2" charset="2"/>
              </a:rPr>
              <a:t>g</a:t>
            </a:r>
            <a:r>
              <a:rPr lang="en-US" sz="1600" baseline="-25000" dirty="0" err="1"/>
              <a:t>v</a:t>
            </a:r>
            <a:r>
              <a:rPr lang="en-US" sz="1600" b="1" dirty="0" err="1"/>
              <a:t>pN</a:t>
            </a:r>
            <a:r>
              <a:rPr lang="en-US" sz="1600" b="1" dirty="0"/>
              <a:t>* electrocouplings from </a:t>
            </a:r>
            <a:r>
              <a:rPr lang="en-US" sz="1600" b="1" dirty="0">
                <a:latin typeface="Symbol" pitchFamily="2" charset="2"/>
              </a:rPr>
              <a:t>p</a:t>
            </a:r>
            <a:r>
              <a:rPr lang="en-US" sz="1600" b="1" dirty="0"/>
              <a:t>N and </a:t>
            </a:r>
            <a:r>
              <a:rPr lang="en-US" sz="1600" b="1" dirty="0" err="1">
                <a:latin typeface="Symbol" pitchFamily="2" charset="2"/>
              </a:rPr>
              <a:t>p</a:t>
            </a:r>
            <a:r>
              <a:rPr lang="en-US" sz="1600" b="1" baseline="30000" dirty="0" err="1"/>
              <a:t>+</a:t>
            </a:r>
            <a:r>
              <a:rPr lang="en-US" sz="1600" b="1" dirty="0" err="1">
                <a:latin typeface="Symbol" pitchFamily="2" charset="2"/>
              </a:rPr>
              <a:t>p</a:t>
            </a:r>
            <a:r>
              <a:rPr lang="en-US" sz="1600" b="1" baseline="30000" dirty="0" err="1"/>
              <a:t>-</a:t>
            </a:r>
            <a:r>
              <a:rPr lang="en-US" sz="1600" b="1" dirty="0" err="1"/>
              <a:t>p</a:t>
            </a:r>
            <a:r>
              <a:rPr lang="en-US" sz="1600" b="1" dirty="0"/>
              <a:t> channels demonstrated the capabilities of the JANR/JM reaction models for credible extraction of these quantities from the data.</a:t>
            </a:r>
          </a:p>
          <a:p>
            <a:pPr marL="285750" indent="-285750">
              <a:spcAft>
                <a:spcPts val="1000"/>
              </a:spcAft>
              <a:buClr>
                <a:srgbClr val="C00000"/>
              </a:buClr>
              <a:buFont typeface="Arial" panose="020B0604020202020204" pitchFamily="34" charset="0"/>
              <a:buChar char="•"/>
            </a:pPr>
            <a:r>
              <a:rPr lang="en-US" sz="1600" b="1" dirty="0"/>
              <a:t>Analyses of CLAS data on </a:t>
            </a:r>
            <a:r>
              <a:rPr lang="en-US" sz="1600" b="1" dirty="0" err="1">
                <a:latin typeface="Symbol" pitchFamily="2" charset="2"/>
              </a:rPr>
              <a:t>g</a:t>
            </a:r>
            <a:r>
              <a:rPr lang="en-US" sz="1600" baseline="-25000" dirty="0" err="1"/>
              <a:t>v</a:t>
            </a:r>
            <a:r>
              <a:rPr lang="en-US" sz="1600" b="1" dirty="0" err="1"/>
              <a:t>pN</a:t>
            </a:r>
            <a:r>
              <a:rPr lang="en-US" sz="1600" b="1" dirty="0"/>
              <a:t>* electrocouplings within the QCD-rooted CSM framework, together with studies using various quark models, revealed the N* structure as a complex interplay between an inner core of three dressed quarks and an external meson–baryon cloud with the transition to the quark core dominance as Q</a:t>
            </a:r>
            <a:r>
              <a:rPr lang="en-US" sz="1600" b="1" baseline="30000" dirty="0"/>
              <a:t>2</a:t>
            </a:r>
            <a:r>
              <a:rPr lang="en-US" sz="1600" b="1" dirty="0"/>
              <a:t> increases</a:t>
            </a:r>
            <a:endParaRPr lang="en-US" sz="1600" b="1" dirty="0">
              <a:latin typeface="Arial"/>
            </a:endParaRPr>
          </a:p>
          <a:p>
            <a:pPr marL="285750" indent="-285750">
              <a:spcAft>
                <a:spcPts val="1000"/>
              </a:spcAft>
              <a:buClr>
                <a:srgbClr val="C00000"/>
              </a:buClr>
              <a:buFont typeface="Arial" panose="020B0604020202020204" pitchFamily="34" charset="0"/>
              <a:buChar char="•"/>
            </a:pPr>
            <a:r>
              <a:rPr lang="en-US" sz="1600" b="1" dirty="0">
                <a:latin typeface="Arial"/>
              </a:rPr>
              <a:t>A good description of the </a:t>
            </a:r>
            <a:r>
              <a:rPr lang="en-US" sz="1600" b="1" dirty="0">
                <a:latin typeface="Symbol" panose="05050102010706020507" pitchFamily="18" charset="2"/>
              </a:rPr>
              <a:t>D</a:t>
            </a:r>
            <a:r>
              <a:rPr lang="en-US" sz="1600" b="1" dirty="0">
                <a:latin typeface="Arial"/>
              </a:rPr>
              <a:t>(1232)3/2</a:t>
            </a:r>
            <a:r>
              <a:rPr lang="en-US" sz="1600" b="1" baseline="30000" dirty="0">
                <a:latin typeface="Arial"/>
              </a:rPr>
              <a:t>+</a:t>
            </a:r>
            <a:r>
              <a:rPr lang="en-US" sz="1600" b="1" dirty="0">
                <a:latin typeface="Arial"/>
              </a:rPr>
              <a:t>, N(1440)1/2</a:t>
            </a:r>
            <a:r>
              <a:rPr lang="en-US" sz="1600" b="1" baseline="30000" dirty="0">
                <a:latin typeface="Arial"/>
              </a:rPr>
              <a:t>+</a:t>
            </a:r>
            <a:r>
              <a:rPr lang="en-US" sz="1600" b="1" dirty="0">
                <a:latin typeface="Arial"/>
              </a:rPr>
              <a:t>, and </a:t>
            </a:r>
            <a:r>
              <a:rPr lang="en-US" sz="1600" b="1" dirty="0">
                <a:latin typeface="Symbol" panose="05050102010706020507" pitchFamily="18" charset="2"/>
              </a:rPr>
              <a:t>D</a:t>
            </a:r>
            <a:r>
              <a:rPr lang="en-US" sz="1600" b="1" dirty="0">
                <a:latin typeface="Arial"/>
              </a:rPr>
              <a:t>(1600)3/2</a:t>
            </a:r>
            <a:r>
              <a:rPr lang="en-US" sz="1600" b="1" baseline="30000" dirty="0">
                <a:latin typeface="Arial"/>
              </a:rPr>
              <a:t>+ </a:t>
            </a:r>
            <a:r>
              <a:rPr lang="en-US" sz="1600" b="1" dirty="0">
                <a:latin typeface="Arial"/>
              </a:rPr>
              <a:t>electrocouplings for </a:t>
            </a:r>
            <a:r>
              <a:rPr lang="en-US" sz="1600" b="1" dirty="0"/>
              <a:t>Q</a:t>
            </a:r>
            <a:r>
              <a:rPr lang="en-US" sz="1600" b="1" baseline="30000" dirty="0"/>
              <a:t>2</a:t>
            </a:r>
            <a:r>
              <a:rPr lang="en-US" sz="1600" b="1" dirty="0"/>
              <a:t>&lt;5 GeV</a:t>
            </a:r>
            <a:r>
              <a:rPr lang="en-US" sz="1600" b="1" baseline="30000" dirty="0"/>
              <a:t>2</a:t>
            </a:r>
            <a:r>
              <a:rPr lang="en-US" sz="1600" b="1" dirty="0">
                <a:latin typeface="Arial"/>
              </a:rPr>
              <a:t> </a:t>
            </a:r>
            <a:r>
              <a:rPr lang="en-US" sz="1600" b="1" i="1" u="sng" dirty="0">
                <a:solidFill>
                  <a:srgbClr val="0000FF"/>
                </a:solidFill>
                <a:latin typeface="Arial"/>
              </a:rPr>
              <a:t>achieved within CSM with the same dressed quark mass function inferred from the QCD Lagrangian</a:t>
            </a:r>
            <a:r>
              <a:rPr lang="en-US" sz="1600" dirty="0">
                <a:solidFill>
                  <a:srgbClr val="0000FF"/>
                </a:solidFill>
                <a:latin typeface="Arial"/>
              </a:rPr>
              <a:t> </a:t>
            </a:r>
            <a:r>
              <a:rPr lang="en-US" sz="1600" b="1" i="1" dirty="0">
                <a:solidFill>
                  <a:srgbClr val="0000FF"/>
                </a:solidFill>
                <a:latin typeface="Arial"/>
              </a:rPr>
              <a:t>and</a:t>
            </a:r>
            <a:r>
              <a:rPr lang="en-US" sz="1600" b="1" dirty="0">
                <a:solidFill>
                  <a:srgbClr val="0000FF"/>
                </a:solidFill>
                <a:latin typeface="Arial"/>
              </a:rPr>
              <a:t> used in the successful description of the elastic nucleon and pion EM form factors, offers sound evidence for insight into the momentum dependence of the dressed quark mass. </a:t>
            </a:r>
          </a:p>
          <a:p>
            <a:pPr marL="285750" indent="-285750">
              <a:spcAft>
                <a:spcPts val="1000"/>
              </a:spcAft>
              <a:buClr>
                <a:srgbClr val="C00000"/>
              </a:buClr>
              <a:buFont typeface="Arial" panose="020B0604020202020204" pitchFamily="34" charset="0"/>
              <a:buChar char="•"/>
            </a:pPr>
            <a:r>
              <a:rPr lang="en-US" sz="1600" b="1" dirty="0"/>
              <a:t>CLAS12 is the only facility capable of obtaining the electrocouplings of all prominent N* states in the unexplored Q</a:t>
            </a:r>
            <a:r>
              <a:rPr lang="en-US" sz="1600" b="1" baseline="30000" dirty="0"/>
              <a:t>2</a:t>
            </a:r>
            <a:r>
              <a:rPr lang="en-US" sz="1600" b="1" dirty="0"/>
              <a:t> range from 5 - 10 GeV</a:t>
            </a:r>
            <a:r>
              <a:rPr lang="en-US" sz="1600" b="1" baseline="30000" dirty="0"/>
              <a:t>2</a:t>
            </a:r>
            <a:r>
              <a:rPr lang="en-US" sz="1600" b="1" dirty="0"/>
              <a:t>, allowing for mapping of the dressed quark mass function at quark momenta where ~50% of hadron mass is generated.</a:t>
            </a:r>
          </a:p>
          <a:p>
            <a:pPr marL="285750" indent="-285750">
              <a:spcAft>
                <a:spcPts val="1000"/>
              </a:spcAft>
              <a:buClr>
                <a:srgbClr val="C00000"/>
              </a:buClr>
              <a:buFont typeface="Arial" panose="020B0604020202020204" pitchFamily="34" charset="0"/>
              <a:buChar char="•"/>
            </a:pPr>
            <a:r>
              <a:rPr lang="en-US" sz="1600" b="1" dirty="0"/>
              <a:t>Studies of exclusive meson electroproduction at W&lt;2.5 GeV in facilities with luminosities at least 2-5*10</a:t>
            </a:r>
            <a:r>
              <a:rPr lang="en-US" sz="1600" b="1" baseline="30000" dirty="0"/>
              <a:t>35</a:t>
            </a:r>
            <a:r>
              <a:rPr lang="en-US" sz="1600" b="1" dirty="0"/>
              <a:t>cm</a:t>
            </a:r>
            <a:r>
              <a:rPr lang="en-US" sz="1600" b="1" baseline="30000" dirty="0"/>
              <a:t>-2</a:t>
            </a:r>
            <a:r>
              <a:rPr lang="en-US" sz="1600" b="1" dirty="0"/>
              <a:t>s</a:t>
            </a:r>
            <a:r>
              <a:rPr lang="en-US" sz="1600" b="1" baseline="30000" dirty="0"/>
              <a:t>-1</a:t>
            </a:r>
            <a:r>
              <a:rPr lang="en-US" sz="1600" b="1" dirty="0"/>
              <a:t> across large acceptance will allow us to determine </a:t>
            </a:r>
            <a:r>
              <a:rPr lang="en-US" sz="1600" b="1" dirty="0" err="1">
                <a:latin typeface="Symbol" pitchFamily="2" charset="2"/>
              </a:rPr>
              <a:t>g</a:t>
            </a:r>
            <a:r>
              <a:rPr lang="en-US" sz="1600" b="1" baseline="-25000" dirty="0" err="1"/>
              <a:t>v</a:t>
            </a:r>
            <a:r>
              <a:rPr lang="en-US" sz="1600" b="1" dirty="0" err="1"/>
              <a:t>pN</a:t>
            </a:r>
            <a:r>
              <a:rPr lang="en-US" sz="1600" b="1" dirty="0"/>
              <a:t>* electrocouplings for Q</a:t>
            </a:r>
            <a:r>
              <a:rPr lang="en-US" sz="1600" b="1" baseline="30000" dirty="0"/>
              <a:t>2</a:t>
            </a:r>
            <a:r>
              <a:rPr lang="en-US" sz="1600" b="1" dirty="0"/>
              <a:t>&lt;30 GeV</a:t>
            </a:r>
            <a:r>
              <a:rPr lang="en-US" sz="1600" b="1" baseline="30000" dirty="0"/>
              <a:t>2</a:t>
            </a:r>
            <a:r>
              <a:rPr lang="en-US" sz="1600" b="1" dirty="0"/>
              <a:t>, offering the </a:t>
            </a:r>
            <a:r>
              <a:rPr lang="en-US" sz="1600" b="1" dirty="0">
                <a:solidFill>
                  <a:srgbClr val="0000FF"/>
                </a:solidFill>
              </a:rPr>
              <a:t>only foreseen opportunity</a:t>
            </a:r>
            <a:r>
              <a:rPr lang="en-US" sz="1600" b="1" dirty="0"/>
              <a:t> to explore the full range of distances where </a:t>
            </a:r>
            <a:r>
              <a:rPr lang="en-US" sz="1600" b="1" u="sng" dirty="0">
                <a:solidFill>
                  <a:srgbClr val="FF0000"/>
                </a:solidFill>
              </a:rPr>
              <a:t>hadron mass and N* structure emerge from QCD</a:t>
            </a:r>
            <a:r>
              <a:rPr lang="en-US" sz="1600" b="1" dirty="0"/>
              <a:t>.</a:t>
            </a:r>
            <a:r>
              <a:rPr lang="en-US" sz="1600" b="1" dirty="0">
                <a:solidFill>
                  <a:srgbClr val="0000FF"/>
                </a:solidFill>
              </a:rPr>
              <a:t> Synergy between experiment, phenomenology, and theory are needed.</a:t>
            </a:r>
            <a:endParaRPr lang="en-US" sz="1600" b="1" dirty="0"/>
          </a:p>
        </p:txBody>
      </p:sp>
      <p:sp>
        <p:nvSpPr>
          <p:cNvPr id="8" name="TextBox 7">
            <a:extLst>
              <a:ext uri="{FF2B5EF4-FFF2-40B4-BE49-F238E27FC236}">
                <a16:creationId xmlns:a16="http://schemas.microsoft.com/office/drawing/2014/main" id="{3495458A-9910-4443-A5BD-ACED4461A0C3}"/>
              </a:ext>
            </a:extLst>
          </p:cNvPr>
          <p:cNvSpPr txBox="1"/>
          <p:nvPr/>
        </p:nvSpPr>
        <p:spPr>
          <a:xfrm>
            <a:off x="8700052" y="6569694"/>
            <a:ext cx="429456" cy="276999"/>
          </a:xfrm>
          <a:prstGeom prst="rect">
            <a:avLst/>
          </a:prstGeom>
          <a:solidFill>
            <a:schemeClr val="bg1"/>
          </a:solidFill>
        </p:spPr>
        <p:txBody>
          <a:bodyPr wrap="square" rtlCol="0">
            <a:spAutoFit/>
          </a:bodyPr>
          <a:lstStyle/>
          <a:p>
            <a:pPr algn="ctr"/>
            <a:r>
              <a:rPr lang="en-US" sz="1200" dirty="0"/>
              <a:t>22</a:t>
            </a:r>
          </a:p>
        </p:txBody>
      </p:sp>
    </p:spTree>
    <p:extLst>
      <p:ext uri="{BB962C8B-B14F-4D97-AF65-F5344CB8AC3E}">
        <p14:creationId xmlns:p14="http://schemas.microsoft.com/office/powerpoint/2010/main" val="267654486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
            <a:extLst>
              <a:ext uri="{FF2B5EF4-FFF2-40B4-BE49-F238E27FC236}">
                <a16:creationId xmlns:a16="http://schemas.microsoft.com/office/drawing/2014/main" id="{F43A2C97-0FB3-B130-7883-3369FC4340DB}"/>
              </a:ext>
            </a:extLst>
          </p:cNvPr>
          <p:cNvSpPr txBox="1">
            <a:spLocks/>
          </p:cNvSpPr>
          <p:nvPr/>
        </p:nvSpPr>
        <p:spPr>
          <a:xfrm>
            <a:off x="8659117" y="6553200"/>
            <a:ext cx="486064" cy="304800"/>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fld id="{66D3942C-BD50-4FC2-A952-1F84E0E6FA11}" type="slidenum">
              <a:rPr lang="en-US" sz="1200" smtClean="0"/>
              <a:pPr algn="ctr"/>
              <a:t>23</a:t>
            </a:fld>
            <a:endParaRPr lang="en-US" sz="1200" dirty="0"/>
          </a:p>
        </p:txBody>
      </p:sp>
      <p:sp>
        <p:nvSpPr>
          <p:cNvPr id="20" name="Isosceles Triangle 8">
            <a:extLst>
              <a:ext uri="{FF2B5EF4-FFF2-40B4-BE49-F238E27FC236}">
                <a16:creationId xmlns:a16="http://schemas.microsoft.com/office/drawing/2014/main" id="{C7CDD060-9499-8645-E699-C3D0CE4ADE5F}"/>
              </a:ext>
            </a:extLst>
          </p:cNvPr>
          <p:cNvSpPr>
            <a:spLocks noChangeAspect="1"/>
          </p:cNvSpPr>
          <p:nvPr/>
        </p:nvSpPr>
        <p:spPr bwMode="auto">
          <a:xfrm>
            <a:off x="7589520" y="1238845"/>
            <a:ext cx="82920" cy="91440"/>
          </a:xfrm>
          <a:prstGeom prst="triangle">
            <a:avLst/>
          </a:prstGeom>
          <a:solidFill>
            <a:srgbClr val="FF66FF"/>
          </a:solidFill>
          <a:ln w="9525" cap="flat" cmpd="sng" algn="ctr">
            <a:solidFill>
              <a:srgbClr val="FF66FF"/>
            </a:solidFill>
            <a:prstDash val="solid"/>
            <a:round/>
            <a:headEnd type="none" w="med" len="med"/>
            <a:tailEnd type="none" w="med" len="med"/>
          </a:ln>
          <a:effectLst/>
        </p:spPr>
        <p:txBody>
          <a:bodyPr vert="horz" wrap="square" lIns="91435" tIns="45718" rIns="91435" bIns="45718" numCol="1" rtlCol="0" anchor="t" anchorCtr="0" compatLnSpc="1">
            <a:prstTxWarp prst="textNoShape">
              <a:avLst/>
            </a:prstTxWarp>
          </a:bodyPr>
          <a:lstStyle/>
          <a:p>
            <a:pPr algn="ctr" defTabSz="914353" eaLnBrk="0" hangingPunct="0"/>
            <a:endParaRPr lang="en-US">
              <a:latin typeface="Arial" charset="0"/>
            </a:endParaRPr>
          </a:p>
        </p:txBody>
      </p:sp>
      <p:pic>
        <p:nvPicPr>
          <p:cNvPr id="11" name="Picture 10">
            <a:extLst>
              <a:ext uri="{FF2B5EF4-FFF2-40B4-BE49-F238E27FC236}">
                <a16:creationId xmlns:a16="http://schemas.microsoft.com/office/drawing/2014/main" id="{A3321A0F-9279-182D-998D-A6FC63AF5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4673" y="68162"/>
            <a:ext cx="5873609" cy="2935084"/>
          </a:xfrm>
          <a:prstGeom prst="rect">
            <a:avLst/>
          </a:prstGeom>
        </p:spPr>
      </p:pic>
      <p:sp>
        <p:nvSpPr>
          <p:cNvPr id="12" name="TextBox 11">
            <a:extLst>
              <a:ext uri="{FF2B5EF4-FFF2-40B4-BE49-F238E27FC236}">
                <a16:creationId xmlns:a16="http://schemas.microsoft.com/office/drawing/2014/main" id="{CA0E9816-80E8-F7E9-3D9E-80CDD65B9BCD}"/>
              </a:ext>
            </a:extLst>
          </p:cNvPr>
          <p:cNvSpPr txBox="1"/>
          <p:nvPr/>
        </p:nvSpPr>
        <p:spPr>
          <a:xfrm>
            <a:off x="717705" y="3649577"/>
            <a:ext cx="8184444" cy="1600438"/>
          </a:xfrm>
          <a:prstGeom prst="rect">
            <a:avLst/>
          </a:prstGeom>
          <a:noFill/>
        </p:spPr>
        <p:txBody>
          <a:bodyPr wrap="square" rtlCol="0">
            <a:spAutoFit/>
          </a:bodyPr>
          <a:lstStyle/>
          <a:p>
            <a:r>
              <a:rPr lang="en-US" sz="1400" dirty="0"/>
              <a:t>     </a:t>
            </a:r>
            <a:r>
              <a:rPr lang="en-US" sz="1400" b="1" u="sng" dirty="0"/>
              <a:t>Topics:</a:t>
            </a:r>
          </a:p>
          <a:p>
            <a:pPr marL="285750" indent="-285750">
              <a:buFont typeface="Arial" panose="020B0604020202020204" pitchFamily="34" charset="0"/>
              <a:buChar char="•"/>
            </a:pPr>
            <a:r>
              <a:rPr lang="en-US" sz="1400" dirty="0"/>
              <a:t>Studies of nucleon resonance electroexcitation amplitudes from exclusive meson electroproduction data obtained in 6-GeV era CLAS experiments</a:t>
            </a:r>
          </a:p>
          <a:p>
            <a:pPr marL="285750" indent="-285750">
              <a:buFont typeface="Arial" panose="020B0604020202020204" pitchFamily="34" charset="0"/>
              <a:buChar char="•"/>
            </a:pPr>
            <a:r>
              <a:rPr lang="en-US" sz="1400" dirty="0"/>
              <a:t>Extension of N* structure studies anticipated from CLAS12 experiments in the 12-GeV era and beyond</a:t>
            </a:r>
          </a:p>
          <a:p>
            <a:pPr marL="285750" indent="-285750">
              <a:buFont typeface="Arial" panose="020B0604020202020204" pitchFamily="34" charset="0"/>
              <a:buChar char="•"/>
            </a:pPr>
            <a:r>
              <a:rPr lang="en-US" sz="1400" dirty="0"/>
              <a:t>Theory framework(s) for understanding the emergence of hadron mass (EHM) and structure from results on the N* electroexcitation amplitudes </a:t>
            </a:r>
          </a:p>
        </p:txBody>
      </p:sp>
      <p:sp>
        <p:nvSpPr>
          <p:cNvPr id="2" name="TextBox 1">
            <a:extLst>
              <a:ext uri="{FF2B5EF4-FFF2-40B4-BE49-F238E27FC236}">
                <a16:creationId xmlns:a16="http://schemas.microsoft.com/office/drawing/2014/main" id="{B8401969-5848-94D6-EC98-CE9F33202E59}"/>
              </a:ext>
            </a:extLst>
          </p:cNvPr>
          <p:cNvSpPr txBox="1"/>
          <p:nvPr/>
        </p:nvSpPr>
        <p:spPr>
          <a:xfrm>
            <a:off x="94424" y="5250015"/>
            <a:ext cx="8914109" cy="1138773"/>
          </a:xfrm>
          <a:prstGeom prst="rect">
            <a:avLst/>
          </a:prstGeom>
          <a:noFill/>
        </p:spPr>
        <p:txBody>
          <a:bodyPr wrap="square" rtlCol="0">
            <a:spAutoFit/>
          </a:bodyPr>
          <a:lstStyle/>
          <a:p>
            <a:r>
              <a:rPr lang="en-US" sz="1400" b="1" u="sng" dirty="0"/>
              <a:t>Webinar website:</a:t>
            </a:r>
          </a:p>
          <a:p>
            <a:r>
              <a:rPr lang="en-US" sz="1400" dirty="0"/>
              <a:t>https://</a:t>
            </a:r>
            <a:r>
              <a:rPr lang="en-US" sz="1400" dirty="0" err="1"/>
              <a:t>sciforum.net</a:t>
            </a:r>
            <a:r>
              <a:rPr lang="en-US" sz="1400" dirty="0"/>
              <a:t>/event/Symmetry-20</a:t>
            </a:r>
          </a:p>
          <a:p>
            <a:endParaRPr lang="en-US" sz="1400" dirty="0"/>
          </a:p>
          <a:p>
            <a:r>
              <a:rPr lang="en-US" sz="1400" b="1" u="sng" dirty="0"/>
              <a:t>Related topical collection;</a:t>
            </a:r>
          </a:p>
          <a:p>
            <a:r>
              <a:rPr lang="en-US" sz="1200" dirty="0"/>
              <a:t>https://</a:t>
            </a:r>
            <a:r>
              <a:rPr lang="en-US" sz="1200" dirty="0" err="1"/>
              <a:t>www.mdpi.com</a:t>
            </a:r>
            <a:r>
              <a:rPr lang="en-US" sz="1200" dirty="0"/>
              <a:t>/journal/symmetry/</a:t>
            </a:r>
            <a:r>
              <a:rPr lang="en-US" sz="1200" dirty="0" err="1"/>
              <a:t>topical_collections</a:t>
            </a:r>
            <a:r>
              <a:rPr lang="en-US" sz="1200" dirty="0"/>
              <a:t>/67E84K92L5?webinar_id=218&amp;_utm_from=3591e00bb3</a:t>
            </a:r>
          </a:p>
        </p:txBody>
      </p:sp>
      <p:sp>
        <p:nvSpPr>
          <p:cNvPr id="4" name="TextBox 3">
            <a:extLst>
              <a:ext uri="{FF2B5EF4-FFF2-40B4-BE49-F238E27FC236}">
                <a16:creationId xmlns:a16="http://schemas.microsoft.com/office/drawing/2014/main" id="{DE5066B6-EA14-1762-999F-5ACC69CE9D09}"/>
              </a:ext>
            </a:extLst>
          </p:cNvPr>
          <p:cNvSpPr txBox="1"/>
          <p:nvPr/>
        </p:nvSpPr>
        <p:spPr>
          <a:xfrm>
            <a:off x="241851" y="3003246"/>
            <a:ext cx="8101523" cy="646331"/>
          </a:xfrm>
          <a:prstGeom prst="rect">
            <a:avLst/>
          </a:prstGeom>
          <a:solidFill>
            <a:srgbClr val="FFC000"/>
          </a:solidFill>
        </p:spPr>
        <p:txBody>
          <a:bodyPr wrap="square">
            <a:spAutoFit/>
          </a:bodyPr>
          <a:lstStyle/>
          <a:p>
            <a:r>
              <a:rPr lang="en-US" sz="1800" b="1" u="sng" dirty="0">
                <a:solidFill>
                  <a:srgbClr val="0000FF"/>
                </a:solidFill>
              </a:rPr>
              <a:t>Special Issue</a:t>
            </a:r>
            <a:r>
              <a:rPr lang="en-US" sz="1800" b="1" dirty="0">
                <a:solidFill>
                  <a:srgbClr val="0000FF"/>
                </a:solidFill>
              </a:rPr>
              <a:t>: Emergence of Hadron Mass from Experiments at High Luminosity Facilities</a:t>
            </a:r>
          </a:p>
        </p:txBody>
      </p:sp>
    </p:spTree>
    <p:extLst>
      <p:ext uri="{BB962C8B-B14F-4D97-AF65-F5344CB8AC3E}">
        <p14:creationId xmlns:p14="http://schemas.microsoft.com/office/powerpoint/2010/main" val="396850710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52937-F6C1-0045-A8DB-67829DD05B43}"/>
              </a:ext>
            </a:extLst>
          </p:cNvPr>
          <p:cNvSpPr>
            <a:spLocks noGrp="1"/>
          </p:cNvSpPr>
          <p:nvPr>
            <p:ph type="title" idx="4294967295"/>
          </p:nvPr>
        </p:nvSpPr>
        <p:spPr>
          <a:xfrm>
            <a:off x="457200" y="274638"/>
            <a:ext cx="8229600" cy="1143000"/>
          </a:xfrm>
        </p:spPr>
        <p:txBody>
          <a:bodyPr/>
          <a:lstStyle/>
          <a:p>
            <a:r>
              <a:rPr lang="en-US"/>
              <a:t>Back up</a:t>
            </a:r>
          </a:p>
        </p:txBody>
      </p:sp>
    </p:spTree>
    <p:extLst>
      <p:ext uri="{BB962C8B-B14F-4D97-AF65-F5344CB8AC3E}">
        <p14:creationId xmlns:p14="http://schemas.microsoft.com/office/powerpoint/2010/main" val="279895477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36382DA-7D90-7F64-E1D8-3EEAE997951B}"/>
              </a:ext>
            </a:extLst>
          </p:cNvPr>
          <p:cNvSpPr txBox="1"/>
          <p:nvPr/>
        </p:nvSpPr>
        <p:spPr>
          <a:xfrm>
            <a:off x="0" y="3457491"/>
            <a:ext cx="9047323" cy="3031599"/>
          </a:xfrm>
          <a:prstGeom prst="rect">
            <a:avLst/>
          </a:prstGeom>
          <a:noFill/>
        </p:spPr>
        <p:txBody>
          <a:bodyPr wrap="square" rtlCol="0">
            <a:spAutoFit/>
          </a:bodyPr>
          <a:lstStyle/>
          <a:p>
            <a:pPr marL="174625" indent="-174625">
              <a:spcAft>
                <a:spcPts val="900"/>
              </a:spcAft>
              <a:buClr>
                <a:srgbClr val="0000FF"/>
              </a:buClr>
              <a:buFont typeface="Arial" panose="020B0604020202020204" pitchFamily="34" charset="0"/>
              <a:buChar char="•"/>
            </a:pPr>
            <a:r>
              <a:rPr lang="en-US" sz="1600" dirty="0"/>
              <a:t>To resolve the challenging problem on EHM, the dressed quark mass function </a:t>
            </a:r>
            <a:r>
              <a:rPr lang="en-US" sz="1600" dirty="0" err="1"/>
              <a:t>M</a:t>
            </a:r>
            <a:r>
              <a:rPr lang="en-US" sz="1600" baseline="-25000" dirty="0" err="1"/>
              <a:t>q</a:t>
            </a:r>
            <a:r>
              <a:rPr lang="en-US" sz="1600" dirty="0"/>
              <a:t>(k) should be mapped out in experiments over the entire range of quark momenta to ~2 GeV, where the transition from strongly coupled to perturbative QCD takes place, and the dominant part of hadron mass and N* structure emerge. </a:t>
            </a:r>
          </a:p>
          <a:p>
            <a:pPr marL="174625" indent="-174625">
              <a:spcAft>
                <a:spcPts val="900"/>
              </a:spcAft>
              <a:buClr>
                <a:srgbClr val="0000FF"/>
              </a:buClr>
              <a:buFont typeface="Arial" panose="020B0604020202020204" pitchFamily="34" charset="0"/>
              <a:buChar char="•"/>
            </a:pPr>
            <a:r>
              <a:rPr lang="en-US" sz="1600" dirty="0"/>
              <a:t>The CLAS experiments, limited to Q² &lt; 5.0 GeV², allow exploration of a restricted range of distances where ~30% of hadron mass is generated. Extending the Q² coverage up to 10 GeV² with measurements from CLAS12 will offer insight into the distance scales where ~50% of hadron mass emerges.</a:t>
            </a:r>
          </a:p>
          <a:p>
            <a:pPr marL="174625" indent="-174625">
              <a:spcAft>
                <a:spcPts val="900"/>
              </a:spcAft>
              <a:buClr>
                <a:srgbClr val="0000FF"/>
              </a:buClr>
              <a:buFont typeface="Arial" panose="020B0604020202020204" pitchFamily="34" charset="0"/>
              <a:buChar char="•"/>
            </a:pPr>
            <a:r>
              <a:rPr lang="en-US" sz="1600" dirty="0"/>
              <a:t>A potential increase of CEBAF energy to 22 GeV would provide a unique opportunity to explore the full range of distance scales over which the dominant portion of hadron mass and the structure of excited nucleon states are generated.</a:t>
            </a:r>
          </a:p>
        </p:txBody>
      </p:sp>
      <p:pic>
        <p:nvPicPr>
          <p:cNvPr id="7" name="Picture 6">
            <a:extLst>
              <a:ext uri="{FF2B5EF4-FFF2-40B4-BE49-F238E27FC236}">
                <a16:creationId xmlns:a16="http://schemas.microsoft.com/office/drawing/2014/main" id="{2B4F4830-F87A-A0E2-9EF8-DC8D5B13B81A}"/>
              </a:ext>
            </a:extLst>
          </p:cNvPr>
          <p:cNvPicPr>
            <a:picLocks noChangeAspect="1"/>
          </p:cNvPicPr>
          <p:nvPr/>
        </p:nvPicPr>
        <p:blipFill>
          <a:blip r:embed="rId2"/>
          <a:stretch>
            <a:fillRect/>
          </a:stretch>
        </p:blipFill>
        <p:spPr>
          <a:xfrm>
            <a:off x="379828" y="691440"/>
            <a:ext cx="4610471" cy="2833432"/>
          </a:xfrm>
          <a:prstGeom prst="rect">
            <a:avLst/>
          </a:prstGeom>
        </p:spPr>
      </p:pic>
      <p:sp>
        <p:nvSpPr>
          <p:cNvPr id="8" name="Title 1">
            <a:extLst>
              <a:ext uri="{FF2B5EF4-FFF2-40B4-BE49-F238E27FC236}">
                <a16:creationId xmlns:a16="http://schemas.microsoft.com/office/drawing/2014/main" id="{3A8EB0DF-4765-EC14-0657-042105F05AB6}"/>
              </a:ext>
            </a:extLst>
          </p:cNvPr>
          <p:cNvSpPr>
            <a:spLocks noGrp="1"/>
          </p:cNvSpPr>
          <p:nvPr>
            <p:ph type="title"/>
          </p:nvPr>
        </p:nvSpPr>
        <p:spPr>
          <a:xfrm>
            <a:off x="241316" y="-9389"/>
            <a:ext cx="8806007" cy="700828"/>
          </a:xfrm>
        </p:spPr>
        <p:txBody>
          <a:bodyPr/>
          <a:lstStyle/>
          <a:p>
            <a:pPr>
              <a:defRPr/>
            </a:pPr>
            <a:r>
              <a:rPr lang="en-US" sz="2000" dirty="0">
                <a:solidFill>
                  <a:srgbClr val="0000FF"/>
                </a:solidFill>
                <a:latin typeface="+mn-lt"/>
              </a:rPr>
              <a:t> </a:t>
            </a:r>
            <a:r>
              <a:rPr lang="en-US" sz="1800" dirty="0">
                <a:solidFill>
                  <a:srgbClr val="0000FF"/>
                </a:solidFill>
                <a:latin typeface="+mn-lt"/>
              </a:rPr>
              <a:t>Impact of the Extension of </a:t>
            </a:r>
            <a:r>
              <a:rPr lang="en-US" sz="1800" dirty="0" err="1">
                <a:solidFill>
                  <a:srgbClr val="0000FF"/>
                </a:solidFill>
                <a:latin typeface="Symbol" pitchFamily="2" charset="2"/>
              </a:rPr>
              <a:t>g</a:t>
            </a:r>
            <a:r>
              <a:rPr lang="en-US" sz="1800" baseline="-25000" dirty="0" err="1">
                <a:solidFill>
                  <a:srgbClr val="0000FF"/>
                </a:solidFill>
                <a:latin typeface="+mn-lt"/>
              </a:rPr>
              <a:t>v</a:t>
            </a:r>
            <a:r>
              <a:rPr lang="en-US" sz="1800" dirty="0" err="1">
                <a:solidFill>
                  <a:srgbClr val="0000FF"/>
                </a:solidFill>
                <a:latin typeface="+mn-lt"/>
              </a:rPr>
              <a:t>pN</a:t>
            </a:r>
            <a:r>
              <a:rPr lang="en-US" sz="1800" dirty="0">
                <a:solidFill>
                  <a:srgbClr val="0000FF"/>
                </a:solidFill>
                <a:latin typeface="+mn-lt"/>
              </a:rPr>
              <a:t>* Electrocouplings Results for Q</a:t>
            </a:r>
            <a:r>
              <a:rPr lang="en-US" sz="1800" baseline="30000" dirty="0">
                <a:solidFill>
                  <a:srgbClr val="0000FF"/>
                </a:solidFill>
                <a:latin typeface="+mn-lt"/>
              </a:rPr>
              <a:t>2</a:t>
            </a:r>
            <a:r>
              <a:rPr lang="en-US" sz="1800" dirty="0">
                <a:solidFill>
                  <a:srgbClr val="0000FF"/>
                </a:solidFill>
                <a:latin typeface="+mn-lt"/>
              </a:rPr>
              <a:t>&gt;5.0 GeV</a:t>
            </a:r>
            <a:r>
              <a:rPr lang="en-US" sz="1800" baseline="30000" dirty="0">
                <a:solidFill>
                  <a:srgbClr val="0000FF"/>
                </a:solidFill>
                <a:latin typeface="+mn-lt"/>
              </a:rPr>
              <a:t>2 </a:t>
            </a:r>
            <a:r>
              <a:rPr lang="en-US" sz="1800" dirty="0">
                <a:solidFill>
                  <a:srgbClr val="0000FF"/>
                </a:solidFill>
                <a:latin typeface="+mn-lt"/>
              </a:rPr>
              <a:t>on Insight into EHM  </a:t>
            </a:r>
          </a:p>
        </p:txBody>
      </p:sp>
      <p:sp>
        <p:nvSpPr>
          <p:cNvPr id="9" name="Line 7">
            <a:extLst>
              <a:ext uri="{FF2B5EF4-FFF2-40B4-BE49-F238E27FC236}">
                <a16:creationId xmlns:a16="http://schemas.microsoft.com/office/drawing/2014/main" id="{7AA40BC7-9263-EBF9-2052-8223950963C8}"/>
              </a:ext>
            </a:extLst>
          </p:cNvPr>
          <p:cNvSpPr>
            <a:spLocks noChangeShapeType="1"/>
          </p:cNvSpPr>
          <p:nvPr/>
        </p:nvSpPr>
        <p:spPr bwMode="auto">
          <a:xfrm>
            <a:off x="0" y="691439"/>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sp>
        <p:nvSpPr>
          <p:cNvPr id="10" name="TextBox 9">
            <a:extLst>
              <a:ext uri="{FF2B5EF4-FFF2-40B4-BE49-F238E27FC236}">
                <a16:creationId xmlns:a16="http://schemas.microsoft.com/office/drawing/2014/main" id="{5C4B77F6-4DE2-4D04-5E3E-42E886C4158B}"/>
              </a:ext>
            </a:extLst>
          </p:cNvPr>
          <p:cNvSpPr txBox="1"/>
          <p:nvPr/>
        </p:nvSpPr>
        <p:spPr>
          <a:xfrm>
            <a:off x="5000141" y="1053713"/>
            <a:ext cx="4047182" cy="830997"/>
          </a:xfrm>
          <a:prstGeom prst="rect">
            <a:avLst/>
          </a:prstGeom>
          <a:solidFill>
            <a:srgbClr val="FFC000"/>
          </a:solidFill>
        </p:spPr>
        <p:txBody>
          <a:bodyPr wrap="square" rtlCol="0">
            <a:spAutoFit/>
          </a:bodyPr>
          <a:lstStyle/>
          <a:p>
            <a:r>
              <a:rPr lang="en-US" sz="1600" dirty="0"/>
              <a:t>P. Achenbach, D.S. Carman, R.W. Gothe, K. Joo, V.I. Mokeev, and C.D. Roberts, Symmetry, 17, 1106 (2025)</a:t>
            </a:r>
          </a:p>
        </p:txBody>
      </p:sp>
      <p:sp>
        <p:nvSpPr>
          <p:cNvPr id="11" name="TextBox 10">
            <a:extLst>
              <a:ext uri="{FF2B5EF4-FFF2-40B4-BE49-F238E27FC236}">
                <a16:creationId xmlns:a16="http://schemas.microsoft.com/office/drawing/2014/main" id="{E952D121-A6AF-B06B-3DD3-1531227DB548}"/>
              </a:ext>
            </a:extLst>
          </p:cNvPr>
          <p:cNvSpPr txBox="1"/>
          <p:nvPr/>
        </p:nvSpPr>
        <p:spPr>
          <a:xfrm>
            <a:off x="8032652" y="6569954"/>
            <a:ext cx="731520" cy="307777"/>
          </a:xfrm>
          <a:prstGeom prst="rect">
            <a:avLst/>
          </a:prstGeom>
          <a:noFill/>
        </p:spPr>
        <p:txBody>
          <a:bodyPr wrap="square">
            <a:spAutoFit/>
          </a:bodyPr>
          <a:lstStyle/>
          <a:p>
            <a:fld id="{66D3942C-BD50-4FC2-A952-1F84E0E6FA11}" type="slidenum">
              <a:rPr lang="en-US" sz="1400" smtClean="0"/>
              <a:pPr/>
              <a:t>25</a:t>
            </a:fld>
            <a:endParaRPr lang="en-US" sz="1400" dirty="0"/>
          </a:p>
        </p:txBody>
      </p:sp>
    </p:spTree>
    <p:extLst>
      <p:ext uri="{BB962C8B-B14F-4D97-AF65-F5344CB8AC3E}">
        <p14:creationId xmlns:p14="http://schemas.microsoft.com/office/powerpoint/2010/main" val="69371858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7"/>
          <p:cNvSpPr>
            <a:spLocks noChangeShapeType="1"/>
          </p:cNvSpPr>
          <p:nvPr/>
        </p:nvSpPr>
        <p:spPr bwMode="auto">
          <a:xfrm>
            <a:off x="0" y="676656"/>
            <a:ext cx="9144000" cy="0"/>
          </a:xfrm>
          <a:prstGeom prst="line">
            <a:avLst/>
          </a:prstGeom>
          <a:noFill/>
          <a:ln w="25400">
            <a:solidFill>
              <a:srgbClr val="0000CC"/>
            </a:solidFill>
            <a:miter lim="800000"/>
            <a:headEnd/>
            <a:tailEnd/>
          </a:ln>
        </p:spPr>
        <p:txBody>
          <a:bodyPr wrap="none" lIns="91435" tIns="45718" rIns="91435" bIns="45718"/>
          <a:lstStyle/>
          <a:p>
            <a:endParaRPr lang="en-US" dirty="0"/>
          </a:p>
        </p:txBody>
      </p:sp>
      <p:sp>
        <p:nvSpPr>
          <p:cNvPr id="8" name="TextBox 7">
            <a:extLst>
              <a:ext uri="{FF2B5EF4-FFF2-40B4-BE49-F238E27FC236}">
                <a16:creationId xmlns:a16="http://schemas.microsoft.com/office/drawing/2014/main" id="{3495458A-9910-4443-A5BD-ACED4461A0C3}"/>
              </a:ext>
            </a:extLst>
          </p:cNvPr>
          <p:cNvSpPr txBox="1"/>
          <p:nvPr/>
        </p:nvSpPr>
        <p:spPr>
          <a:xfrm>
            <a:off x="8672925" y="6569500"/>
            <a:ext cx="466405" cy="276999"/>
          </a:xfrm>
          <a:prstGeom prst="rect">
            <a:avLst/>
          </a:prstGeom>
          <a:noFill/>
        </p:spPr>
        <p:txBody>
          <a:bodyPr wrap="square" rtlCol="0">
            <a:spAutoFit/>
          </a:bodyPr>
          <a:lstStyle/>
          <a:p>
            <a:pPr algn="ctr"/>
            <a:r>
              <a:rPr lang="en-US" sz="1200" dirty="0"/>
              <a:t>29</a:t>
            </a:r>
          </a:p>
        </p:txBody>
      </p:sp>
      <p:sp>
        <p:nvSpPr>
          <p:cNvPr id="13" name="TextBox 12">
            <a:extLst>
              <a:ext uri="{FF2B5EF4-FFF2-40B4-BE49-F238E27FC236}">
                <a16:creationId xmlns:a16="http://schemas.microsoft.com/office/drawing/2014/main" id="{87D7F107-E7AC-B2B6-FC1A-E7B43690A337}"/>
              </a:ext>
            </a:extLst>
          </p:cNvPr>
          <p:cNvSpPr txBox="1"/>
          <p:nvPr/>
        </p:nvSpPr>
        <p:spPr>
          <a:xfrm>
            <a:off x="169147" y="932410"/>
            <a:ext cx="8806007" cy="700192"/>
          </a:xfrm>
          <a:prstGeom prst="rect">
            <a:avLst/>
          </a:prstGeom>
          <a:noFill/>
        </p:spPr>
        <p:txBody>
          <a:bodyPr wrap="square" rtlCol="0">
            <a:spAutoFit/>
          </a:bodyPr>
          <a:lstStyle/>
          <a:p>
            <a:pPr marL="179388" indent="-179388">
              <a:spcAft>
                <a:spcPts val="900"/>
              </a:spcAft>
              <a:buClr>
                <a:srgbClr val="0000FF"/>
              </a:buClr>
              <a:buFont typeface="Arial" panose="020B0604020202020204" pitchFamily="34" charset="0"/>
              <a:buChar char="•"/>
            </a:pPr>
            <a:r>
              <a:rPr lang="en-US" sz="1600" dirty="0"/>
              <a:t>Simulations of </a:t>
            </a:r>
            <a:r>
              <a:rPr lang="en-US" sz="1600" dirty="0">
                <a:latin typeface="Symbol" pitchFamily="2" charset="2"/>
              </a:rPr>
              <a:t>p</a:t>
            </a:r>
            <a:r>
              <a:rPr lang="en-US" sz="1600" dirty="0">
                <a:latin typeface="+mn-lt"/>
              </a:rPr>
              <a:t>N, </a:t>
            </a:r>
            <a:r>
              <a:rPr lang="en-US" sz="1600" dirty="0"/>
              <a:t>KY, and </a:t>
            </a:r>
            <a:r>
              <a:rPr lang="en-US" sz="1600" dirty="0">
                <a:latin typeface="Symbol" pitchFamily="2" charset="2"/>
              </a:rPr>
              <a:t>p</a:t>
            </a:r>
            <a:r>
              <a:rPr lang="en-US" sz="1600" baseline="30000" dirty="0"/>
              <a:t>+</a:t>
            </a:r>
            <a:r>
              <a:rPr lang="en-US" sz="1600" dirty="0">
                <a:latin typeface="Symbol" pitchFamily="2" charset="2"/>
              </a:rPr>
              <a:t>p</a:t>
            </a:r>
            <a:r>
              <a:rPr lang="en-US" sz="1600" baseline="30000" dirty="0"/>
              <a:t>-</a:t>
            </a:r>
            <a:r>
              <a:rPr lang="en-US" sz="1600" dirty="0"/>
              <a:t>p electroproduction with CEBAF@22 GeV show:</a:t>
            </a:r>
          </a:p>
          <a:p>
            <a:pPr marL="179388" indent="-179388" algn="ctr">
              <a:spcAft>
                <a:spcPts val="900"/>
              </a:spcAft>
              <a:buClr>
                <a:srgbClr val="0000FF"/>
              </a:buClr>
            </a:pPr>
            <a:r>
              <a:rPr lang="en-US" sz="1600" dirty="0">
                <a:solidFill>
                  <a:srgbClr val="0000FF"/>
                </a:solidFill>
                <a:latin typeface="Symbol" pitchFamily="2" charset="2"/>
              </a:rPr>
              <a:t>g</a:t>
            </a:r>
            <a:r>
              <a:rPr lang="en-US" sz="1600" baseline="-25000" dirty="0">
                <a:solidFill>
                  <a:srgbClr val="0000FF"/>
                </a:solidFill>
              </a:rPr>
              <a:t>v</a:t>
            </a:r>
            <a:r>
              <a:rPr lang="en-US" sz="1600" dirty="0">
                <a:solidFill>
                  <a:srgbClr val="0000FF"/>
                </a:solidFill>
              </a:rPr>
              <a:t>pN* electrocouplings can be determined up to Q</a:t>
            </a:r>
            <a:r>
              <a:rPr lang="en-US" sz="1600" baseline="30000" dirty="0">
                <a:solidFill>
                  <a:srgbClr val="0000FF"/>
                </a:solidFill>
              </a:rPr>
              <a:t>2 </a:t>
            </a:r>
            <a:r>
              <a:rPr lang="en-US" sz="1600" dirty="0">
                <a:solidFill>
                  <a:srgbClr val="0000FF"/>
                </a:solidFill>
              </a:rPr>
              <a:t>~ 30 GeV</a:t>
            </a:r>
            <a:r>
              <a:rPr lang="en-US" sz="1600" baseline="30000" dirty="0">
                <a:solidFill>
                  <a:srgbClr val="0000FF"/>
                </a:solidFill>
              </a:rPr>
              <a:t>2</a:t>
            </a:r>
            <a:r>
              <a:rPr lang="en-US" sz="1600" dirty="0">
                <a:solidFill>
                  <a:srgbClr val="0000FF"/>
                </a:solidFill>
              </a:rPr>
              <a:t> for 𝓛 ~ 2 - 5 </a:t>
            </a:r>
            <a:r>
              <a:rPr lang="en-US" sz="1200" dirty="0">
                <a:solidFill>
                  <a:srgbClr val="0000FF"/>
                </a:solidFill>
              </a:rPr>
              <a:t>⨉</a:t>
            </a:r>
            <a:r>
              <a:rPr lang="en-US" sz="1600" dirty="0">
                <a:solidFill>
                  <a:srgbClr val="0000FF"/>
                </a:solidFill>
              </a:rPr>
              <a:t> 10</a:t>
            </a:r>
            <a:r>
              <a:rPr lang="en-US" sz="1600" baseline="30000" dirty="0">
                <a:solidFill>
                  <a:srgbClr val="0000FF"/>
                </a:solidFill>
              </a:rPr>
              <a:t>35</a:t>
            </a:r>
            <a:r>
              <a:rPr lang="en-US" sz="1600" dirty="0">
                <a:solidFill>
                  <a:srgbClr val="0000FF"/>
                </a:solidFill>
              </a:rPr>
              <a:t> cm</a:t>
            </a:r>
            <a:r>
              <a:rPr lang="en-US" sz="1600" baseline="30000" dirty="0">
                <a:solidFill>
                  <a:srgbClr val="0000FF"/>
                </a:solidFill>
              </a:rPr>
              <a:t>-2</a:t>
            </a:r>
            <a:r>
              <a:rPr lang="en-US" sz="1600" dirty="0">
                <a:solidFill>
                  <a:srgbClr val="0000FF"/>
                </a:solidFill>
              </a:rPr>
              <a:t>s</a:t>
            </a:r>
            <a:r>
              <a:rPr lang="en-US" sz="1600" baseline="30000" dirty="0">
                <a:solidFill>
                  <a:srgbClr val="0000FF"/>
                </a:solidFill>
              </a:rPr>
              <a:t>-1 </a:t>
            </a:r>
            <a:endParaRPr lang="en-US" sz="1600" b="1" dirty="0">
              <a:solidFill>
                <a:srgbClr val="0000FF"/>
              </a:solidFill>
            </a:endParaRPr>
          </a:p>
        </p:txBody>
      </p:sp>
      <p:sp>
        <p:nvSpPr>
          <p:cNvPr id="14" name="Title 1">
            <a:extLst>
              <a:ext uri="{FF2B5EF4-FFF2-40B4-BE49-F238E27FC236}">
                <a16:creationId xmlns:a16="http://schemas.microsoft.com/office/drawing/2014/main" id="{6FE0CA98-E709-A156-79C2-CC5D385539A9}"/>
              </a:ext>
            </a:extLst>
          </p:cNvPr>
          <p:cNvSpPr txBox="1">
            <a:spLocks/>
          </p:cNvSpPr>
          <p:nvPr/>
        </p:nvSpPr>
        <p:spPr bwMode="auto">
          <a:xfrm>
            <a:off x="241316" y="-9389"/>
            <a:ext cx="8806007" cy="700828"/>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a:lstStyle>
          <a:p>
            <a:pPr>
              <a:defRPr/>
            </a:pPr>
            <a:r>
              <a:rPr lang="en-US" sz="1600" kern="0" dirty="0">
                <a:solidFill>
                  <a:srgbClr val="0000FF"/>
                </a:solidFill>
                <a:latin typeface="+mn-lt"/>
              </a:rPr>
              <a:t>Unique Opportunities for Gaining Insight into EHM through Studies of N* Structure within a Potential CEBAF 22 GeV Energy Upgrade Including CLAS22</a:t>
            </a:r>
          </a:p>
        </p:txBody>
      </p:sp>
      <p:sp>
        <p:nvSpPr>
          <p:cNvPr id="3" name="TextBox 2">
            <a:extLst>
              <a:ext uri="{FF2B5EF4-FFF2-40B4-BE49-F238E27FC236}">
                <a16:creationId xmlns:a16="http://schemas.microsoft.com/office/drawing/2014/main" id="{1EB9DC4C-AAFA-BD6D-5EA9-DDB15B6813FB}"/>
              </a:ext>
            </a:extLst>
          </p:cNvPr>
          <p:cNvSpPr txBox="1"/>
          <p:nvPr/>
        </p:nvSpPr>
        <p:spPr>
          <a:xfrm>
            <a:off x="4108256" y="1830430"/>
            <a:ext cx="4279573" cy="1308050"/>
          </a:xfrm>
          <a:prstGeom prst="rect">
            <a:avLst/>
          </a:prstGeom>
          <a:noFill/>
        </p:spPr>
        <p:txBody>
          <a:bodyPr wrap="square" rtlCol="0">
            <a:spAutoFit/>
          </a:bodyPr>
          <a:lstStyle/>
          <a:p>
            <a:pPr>
              <a:spcAft>
                <a:spcPts val="1500"/>
              </a:spcAft>
            </a:pPr>
            <a:r>
              <a:rPr lang="en-US" sz="1600" b="0" dirty="0">
                <a:latin typeface="+mn-lt"/>
              </a:rPr>
              <a:t>Both EIC and EIcC would need much higher luminosity to carry out such a program</a:t>
            </a:r>
          </a:p>
          <a:p>
            <a:pPr algn="ctr">
              <a:spcBef>
                <a:spcPts val="300"/>
              </a:spcBef>
            </a:pPr>
            <a:r>
              <a:rPr lang="en-US" sz="1600" b="0" dirty="0">
                <a:solidFill>
                  <a:srgbClr val="C00000"/>
                </a:solidFill>
                <a:latin typeface="+mn-lt"/>
              </a:rPr>
              <a:t>The luminosity “frontier” is a </a:t>
            </a:r>
            <a:r>
              <a:rPr lang="en-US" sz="1600" b="0" i="1" u="sng" dirty="0">
                <a:solidFill>
                  <a:srgbClr val="C00000"/>
                </a:solidFill>
                <a:latin typeface="+mn-lt"/>
              </a:rPr>
              <a:t>unique</a:t>
            </a:r>
            <a:r>
              <a:rPr lang="en-US" sz="1600" b="0" dirty="0">
                <a:solidFill>
                  <a:srgbClr val="C00000"/>
                </a:solidFill>
                <a:latin typeface="+mn-lt"/>
              </a:rPr>
              <a:t> advantage of JLab </a:t>
            </a:r>
          </a:p>
        </p:txBody>
      </p:sp>
      <p:sp>
        <p:nvSpPr>
          <p:cNvPr id="6" name="TextBox 5">
            <a:extLst>
              <a:ext uri="{FF2B5EF4-FFF2-40B4-BE49-F238E27FC236}">
                <a16:creationId xmlns:a16="http://schemas.microsoft.com/office/drawing/2014/main" id="{0DA800EC-21E4-51D1-3456-B2340033ACFB}"/>
              </a:ext>
            </a:extLst>
          </p:cNvPr>
          <p:cNvSpPr txBox="1"/>
          <p:nvPr/>
        </p:nvSpPr>
        <p:spPr>
          <a:xfrm>
            <a:off x="4644319" y="3253482"/>
            <a:ext cx="3528581" cy="1192634"/>
          </a:xfrm>
          <a:prstGeom prst="rect">
            <a:avLst/>
          </a:prstGeom>
          <a:noFill/>
        </p:spPr>
        <p:txBody>
          <a:bodyPr wrap="square" rtlCol="0">
            <a:spAutoFit/>
          </a:bodyPr>
          <a:lstStyle/>
          <a:p>
            <a:pPr marL="173038" indent="-173038">
              <a:spcAft>
                <a:spcPts val="300"/>
              </a:spcAft>
              <a:buClr>
                <a:srgbClr val="C00000"/>
              </a:buClr>
              <a:buFont typeface="Arial" panose="020B0604020202020204" pitchFamily="34" charset="0"/>
              <a:buChar char="•"/>
            </a:pPr>
            <a:r>
              <a:rPr lang="en-US" sz="1600" b="0" dirty="0">
                <a:solidFill>
                  <a:srgbClr val="009051"/>
                </a:solidFill>
                <a:latin typeface="+mn-lt"/>
              </a:rPr>
              <a:t>Beam energy </a:t>
            </a:r>
            <a:r>
              <a:rPr lang="en-US" sz="1600" dirty="0">
                <a:solidFill>
                  <a:srgbClr val="009051"/>
                </a:solidFill>
                <a:latin typeface="+mn-lt"/>
              </a:rPr>
              <a:t>22</a:t>
            </a:r>
            <a:r>
              <a:rPr lang="en-US" sz="1600" b="0" dirty="0">
                <a:solidFill>
                  <a:srgbClr val="009051"/>
                </a:solidFill>
                <a:latin typeface="+mn-lt"/>
              </a:rPr>
              <a:t> GeV</a:t>
            </a:r>
          </a:p>
          <a:p>
            <a:pPr marL="173038" indent="-173038">
              <a:spcAft>
                <a:spcPts val="300"/>
              </a:spcAft>
              <a:buClr>
                <a:srgbClr val="C00000"/>
              </a:buClr>
              <a:buFont typeface="Arial" panose="020B0604020202020204" pitchFamily="34" charset="0"/>
              <a:buChar char="•"/>
            </a:pPr>
            <a:r>
              <a:rPr lang="en-US" sz="1600" dirty="0">
                <a:solidFill>
                  <a:srgbClr val="009051"/>
                </a:solidFill>
                <a:latin typeface="+mn-lt"/>
              </a:rPr>
              <a:t>Large acceptance</a:t>
            </a:r>
            <a:endParaRPr lang="en-US" sz="1600" b="0" dirty="0">
              <a:solidFill>
                <a:srgbClr val="009051"/>
              </a:solidFill>
              <a:latin typeface="+mn-lt"/>
            </a:endParaRPr>
          </a:p>
          <a:p>
            <a:pPr marL="173038" indent="-173038">
              <a:spcAft>
                <a:spcPts val="300"/>
              </a:spcAft>
              <a:buClr>
                <a:srgbClr val="C00000"/>
              </a:buClr>
              <a:buFont typeface="Arial" panose="020B0604020202020204" pitchFamily="34" charset="0"/>
              <a:buChar char="•"/>
            </a:pPr>
            <a:r>
              <a:rPr lang="en-US" sz="1600" b="0" dirty="0">
                <a:solidFill>
                  <a:srgbClr val="009051"/>
                </a:solidFill>
                <a:latin typeface="+mn-lt"/>
              </a:rPr>
              <a:t>High luminosity</a:t>
            </a:r>
          </a:p>
          <a:p>
            <a:pPr marL="173038" indent="-173038">
              <a:buClr>
                <a:srgbClr val="C00000"/>
              </a:buClr>
              <a:buFont typeface="Arial" panose="020B0604020202020204" pitchFamily="34" charset="0"/>
              <a:buChar char="•"/>
            </a:pPr>
            <a:r>
              <a:rPr lang="en-US" sz="1600" b="0" dirty="0">
                <a:solidFill>
                  <a:srgbClr val="009051"/>
                </a:solidFill>
                <a:latin typeface="+mn-lt"/>
              </a:rPr>
              <a:t>Studies of exclusive reactions</a:t>
            </a:r>
          </a:p>
        </p:txBody>
      </p:sp>
      <p:sp>
        <p:nvSpPr>
          <p:cNvPr id="27" name="TextBox 26">
            <a:extLst>
              <a:ext uri="{FF2B5EF4-FFF2-40B4-BE49-F238E27FC236}">
                <a16:creationId xmlns:a16="http://schemas.microsoft.com/office/drawing/2014/main" id="{B7CCD8A7-5CC0-F371-F0D2-72E9B66B640A}"/>
              </a:ext>
            </a:extLst>
          </p:cNvPr>
          <p:cNvSpPr txBox="1"/>
          <p:nvPr/>
        </p:nvSpPr>
        <p:spPr>
          <a:xfrm>
            <a:off x="68389" y="4892121"/>
            <a:ext cx="8950305" cy="1569660"/>
          </a:xfrm>
          <a:prstGeom prst="rect">
            <a:avLst/>
          </a:prstGeom>
          <a:noFill/>
        </p:spPr>
        <p:txBody>
          <a:bodyPr wrap="square" rtlCol="0">
            <a:spAutoFit/>
          </a:bodyPr>
          <a:lstStyle/>
          <a:p>
            <a:pPr marL="285750" indent="-285750">
              <a:buFont typeface="Arial" panose="020B0604020202020204" pitchFamily="34" charset="0"/>
              <a:buChar char="•"/>
            </a:pPr>
            <a:r>
              <a:rPr lang="en-US" sz="1600" dirty="0"/>
              <a:t>Extending the </a:t>
            </a:r>
            <a:r>
              <a:rPr lang="en-US" sz="1600" dirty="0" err="1">
                <a:latin typeface="Symbol" pitchFamily="2" charset="2"/>
              </a:rPr>
              <a:t>g</a:t>
            </a:r>
            <a:r>
              <a:rPr lang="en-US" sz="1600" baseline="-25000" dirty="0" err="1"/>
              <a:t>v</a:t>
            </a:r>
            <a:r>
              <a:rPr lang="en-US" sz="1600" dirty="0" err="1"/>
              <a:t>pN</a:t>
            </a:r>
            <a:r>
              <a:rPr lang="en-US" sz="1600" dirty="0"/>
              <a:t>* electrocoupling results into the Q</a:t>
            </a:r>
            <a:r>
              <a:rPr lang="en-US" sz="1600" baseline="30000" dirty="0"/>
              <a:t>2</a:t>
            </a:r>
            <a:r>
              <a:rPr lang="en-US" sz="1600" dirty="0"/>
              <a:t> range from 10 - 30 GeV</a:t>
            </a:r>
            <a:r>
              <a:rPr lang="en-US" sz="1600" baseline="30000" dirty="0"/>
              <a:t>2</a:t>
            </a:r>
            <a:r>
              <a:rPr lang="en-US" sz="1600" dirty="0"/>
              <a:t> after the CEBAF energy increase and pushing the capabilities of CLAS12 to measure exclusive electroproduction to the highest possible luminosity within a large acceptance, will offer the </a:t>
            </a:r>
            <a:r>
              <a:rPr lang="en-US" sz="1600" dirty="0">
                <a:solidFill>
                  <a:srgbClr val="0000FF"/>
                </a:solidFill>
              </a:rPr>
              <a:t>only foreseen opportunity</a:t>
            </a:r>
            <a:r>
              <a:rPr lang="en-US" sz="1600" dirty="0"/>
              <a:t> to explore </a:t>
            </a:r>
            <a:r>
              <a:rPr lang="en-US" sz="1600" u="sng" dirty="0">
                <a:solidFill>
                  <a:srgbClr val="FF0000"/>
                </a:solidFill>
              </a:rPr>
              <a:t>how the emergent part of the hadron mass and N* structures are coming from QCD</a:t>
            </a:r>
            <a:r>
              <a:rPr lang="en-US" sz="1600" dirty="0">
                <a:solidFill>
                  <a:srgbClr val="FF0000"/>
                </a:solidFill>
              </a:rPr>
              <a:t> </a:t>
            </a:r>
            <a:r>
              <a:rPr lang="en-US" sz="1600" dirty="0"/>
              <a:t>and</a:t>
            </a:r>
            <a:r>
              <a:rPr lang="en-US" sz="1600" dirty="0">
                <a:solidFill>
                  <a:srgbClr val="0000FF"/>
                </a:solidFill>
              </a:rPr>
              <a:t> will make CEBAF@22 GeV unique and the ultimate QCD-facility at the luminosity frontier</a:t>
            </a:r>
            <a:r>
              <a:rPr lang="en-US" sz="1600" dirty="0"/>
              <a:t>.</a:t>
            </a:r>
          </a:p>
        </p:txBody>
      </p:sp>
      <p:pic>
        <p:nvPicPr>
          <p:cNvPr id="2" name="Picture 1" descr="A graph with numbers and symbols&#10;&#10;Description automatically generated">
            <a:extLst>
              <a:ext uri="{FF2B5EF4-FFF2-40B4-BE49-F238E27FC236}">
                <a16:creationId xmlns:a16="http://schemas.microsoft.com/office/drawing/2014/main" id="{F318685A-A1E1-B0BA-79AD-907996BDD860}"/>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74051" y="1729090"/>
            <a:ext cx="3931920" cy="3108960"/>
          </a:xfrm>
          <a:prstGeom prst="rect">
            <a:avLst/>
          </a:prstGeom>
        </p:spPr>
      </p:pic>
    </p:spTree>
    <p:extLst>
      <p:ext uri="{BB962C8B-B14F-4D97-AF65-F5344CB8AC3E}">
        <p14:creationId xmlns:p14="http://schemas.microsoft.com/office/powerpoint/2010/main" val="158933966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21E462E-D8BF-C440-91AB-03CD1BDA5D6E}"/>
              </a:ext>
            </a:extLst>
          </p:cNvPr>
          <p:cNvSpPr txBox="1">
            <a:spLocks/>
          </p:cNvSpPr>
          <p:nvPr/>
        </p:nvSpPr>
        <p:spPr bwMode="auto">
          <a:xfrm>
            <a:off x="1115" y="91440"/>
            <a:ext cx="9144000" cy="346505"/>
          </a:xfrm>
          <a:prstGeom prst="rect">
            <a:avLst/>
          </a:prstGeom>
          <a:noFill/>
          <a:ln w="9525">
            <a:noFill/>
            <a:miter lim="800000"/>
            <a:headEnd/>
            <a:tailEnd/>
          </a:ln>
        </p:spPr>
        <p:txBody>
          <a:bodyPr vert="horz" wrap="square" lIns="91435" tIns="45718" rIns="91435" bIns="45718" numCol="1" anchor="t"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a:lstStyle>
          <a:p>
            <a:r>
              <a:rPr lang="en-US" sz="2000" kern="0" dirty="0">
                <a:solidFill>
                  <a:srgbClr val="0000FF"/>
                </a:solidFill>
                <a:latin typeface="+mn-lt"/>
              </a:rPr>
              <a:t> </a:t>
            </a:r>
            <a:r>
              <a:rPr lang="en-US" sz="2000" kern="0" dirty="0">
                <a:solidFill>
                  <a:srgbClr val="0000FF"/>
                </a:solidFill>
                <a:latin typeface="+mn-lt"/>
                <a:cs typeface="Arial" panose="020B0604020202020204" pitchFamily="34" charset="0"/>
              </a:rPr>
              <a:t>EHM from Global Hadron Structure Analysis within CSM</a:t>
            </a:r>
            <a:endParaRPr lang="en-US" sz="2000" kern="0" dirty="0">
              <a:latin typeface="+mn-lt"/>
              <a:cs typeface="Arial" panose="020B0604020202020204" pitchFamily="34" charset="0"/>
            </a:endParaRPr>
          </a:p>
        </p:txBody>
      </p:sp>
      <p:sp>
        <p:nvSpPr>
          <p:cNvPr id="8" name="TextBox 7">
            <a:extLst>
              <a:ext uri="{FF2B5EF4-FFF2-40B4-BE49-F238E27FC236}">
                <a16:creationId xmlns:a16="http://schemas.microsoft.com/office/drawing/2014/main" id="{5F93F400-67C8-2F4E-98D1-A40937C0424C}"/>
              </a:ext>
            </a:extLst>
          </p:cNvPr>
          <p:cNvSpPr txBox="1"/>
          <p:nvPr/>
        </p:nvSpPr>
        <p:spPr>
          <a:xfrm>
            <a:off x="489454" y="2166884"/>
            <a:ext cx="1329210" cy="523220"/>
          </a:xfrm>
          <a:prstGeom prst="rect">
            <a:avLst/>
          </a:prstGeom>
          <a:noFill/>
        </p:spPr>
        <p:txBody>
          <a:bodyPr wrap="none" rtlCol="0">
            <a:spAutoFit/>
          </a:bodyPr>
          <a:lstStyle/>
          <a:p>
            <a:r>
              <a:rPr lang="en-US" sz="1400" b="1" dirty="0" err="1">
                <a:solidFill>
                  <a:schemeClr val="accent2"/>
                </a:solidFill>
                <a:latin typeface="Symbol" pitchFamily="18" charset="2"/>
              </a:rPr>
              <a:t>m</a:t>
            </a:r>
            <a:r>
              <a:rPr lang="en-US" sz="1400" b="1" baseline="-25000" dirty="0" err="1">
                <a:solidFill>
                  <a:schemeClr val="accent2"/>
                </a:solidFill>
              </a:rPr>
              <a:t>p</a:t>
            </a:r>
            <a:r>
              <a:rPr lang="en-US" sz="1400" b="1" dirty="0" err="1">
                <a:solidFill>
                  <a:schemeClr val="accent2"/>
                </a:solidFill>
              </a:rPr>
              <a:t>G</a:t>
            </a:r>
            <a:r>
              <a:rPr lang="en-US" sz="1400" b="1" baseline="-25000" dirty="0" err="1">
                <a:solidFill>
                  <a:schemeClr val="accent2"/>
                </a:solidFill>
              </a:rPr>
              <a:t>E</a:t>
            </a:r>
            <a:r>
              <a:rPr lang="en-US" sz="1400" b="1" dirty="0">
                <a:solidFill>
                  <a:schemeClr val="accent2"/>
                </a:solidFill>
              </a:rPr>
              <a:t>/G</a:t>
            </a:r>
            <a:r>
              <a:rPr lang="en-US" sz="1400" b="1" baseline="-25000" dirty="0">
                <a:solidFill>
                  <a:schemeClr val="accent2"/>
                </a:solidFill>
              </a:rPr>
              <a:t>M </a:t>
            </a:r>
            <a:r>
              <a:rPr lang="en-US" sz="1400" b="1" dirty="0">
                <a:solidFill>
                  <a:schemeClr val="accent2"/>
                </a:solidFill>
              </a:rPr>
              <a:t>(Q</a:t>
            </a:r>
            <a:r>
              <a:rPr lang="en-US" sz="1400" b="1" baseline="30000" dirty="0">
                <a:solidFill>
                  <a:schemeClr val="accent2"/>
                </a:solidFill>
              </a:rPr>
              <a:t>2</a:t>
            </a:r>
            <a:r>
              <a:rPr lang="en-US" sz="1400" b="1" dirty="0">
                <a:solidFill>
                  <a:schemeClr val="accent2"/>
                </a:solidFill>
              </a:rPr>
              <a:t>)  </a:t>
            </a:r>
          </a:p>
          <a:p>
            <a:r>
              <a:rPr lang="en-US" sz="1400" b="1" dirty="0">
                <a:solidFill>
                  <a:schemeClr val="accent2"/>
                </a:solidFill>
              </a:rPr>
              <a:t>in DSEQCD</a:t>
            </a:r>
          </a:p>
        </p:txBody>
      </p:sp>
      <p:pic>
        <p:nvPicPr>
          <p:cNvPr id="9" name="Picture 8">
            <a:extLst>
              <a:ext uri="{FF2B5EF4-FFF2-40B4-BE49-F238E27FC236}">
                <a16:creationId xmlns:a16="http://schemas.microsoft.com/office/drawing/2014/main" id="{B2E989EA-4DAB-B741-8007-B4BE9A250447}"/>
              </a:ext>
            </a:extLst>
          </p:cNvPr>
          <p:cNvPicPr>
            <a:picLocks/>
          </p:cNvPicPr>
          <p:nvPr/>
        </p:nvPicPr>
        <p:blipFill rotWithShape="1">
          <a:blip r:embed="rId3">
            <a:extLst>
              <a:ext uri="{28A0092B-C50C-407E-A947-70E740481C1C}">
                <a14:useLocalDpi xmlns:a14="http://schemas.microsoft.com/office/drawing/2010/main" val="0"/>
              </a:ext>
            </a:extLst>
          </a:blip>
          <a:srcRect t="7597" r="6915"/>
          <a:stretch/>
        </p:blipFill>
        <p:spPr>
          <a:xfrm>
            <a:off x="3224463" y="1186265"/>
            <a:ext cx="2583386" cy="2331720"/>
          </a:xfrm>
          <a:prstGeom prst="rect">
            <a:avLst/>
          </a:prstGeom>
        </p:spPr>
      </p:pic>
      <p:sp>
        <p:nvSpPr>
          <p:cNvPr id="32" name="TextBox 31">
            <a:extLst>
              <a:ext uri="{FF2B5EF4-FFF2-40B4-BE49-F238E27FC236}">
                <a16:creationId xmlns:a16="http://schemas.microsoft.com/office/drawing/2014/main" id="{E45A9CAC-2453-114F-BA4E-F67BA5565FC5}"/>
              </a:ext>
            </a:extLst>
          </p:cNvPr>
          <p:cNvSpPr txBox="1"/>
          <p:nvPr/>
        </p:nvSpPr>
        <p:spPr>
          <a:xfrm>
            <a:off x="1009934" y="1005840"/>
            <a:ext cx="1606530" cy="276999"/>
          </a:xfrm>
          <a:prstGeom prst="rect">
            <a:avLst/>
          </a:prstGeom>
          <a:noFill/>
        </p:spPr>
        <p:txBody>
          <a:bodyPr wrap="none" rtlCol="0">
            <a:spAutoFit/>
          </a:bodyPr>
          <a:lstStyle/>
          <a:p>
            <a:r>
              <a:rPr lang="en-US" sz="1200" b="1" dirty="0"/>
              <a:t>Nucleon Elastic FF </a:t>
            </a:r>
          </a:p>
        </p:txBody>
      </p:sp>
      <p:sp>
        <p:nvSpPr>
          <p:cNvPr id="33" name="TextBox 32">
            <a:extLst>
              <a:ext uri="{FF2B5EF4-FFF2-40B4-BE49-F238E27FC236}">
                <a16:creationId xmlns:a16="http://schemas.microsoft.com/office/drawing/2014/main" id="{99D15AFE-91CD-EE44-B005-3EE9AB3F4F27}"/>
              </a:ext>
            </a:extLst>
          </p:cNvPr>
          <p:cNvSpPr txBox="1"/>
          <p:nvPr/>
        </p:nvSpPr>
        <p:spPr>
          <a:xfrm>
            <a:off x="3684514" y="1005840"/>
            <a:ext cx="1965603" cy="276999"/>
          </a:xfrm>
          <a:prstGeom prst="rect">
            <a:avLst/>
          </a:prstGeom>
          <a:noFill/>
        </p:spPr>
        <p:txBody>
          <a:bodyPr wrap="none" rtlCol="0">
            <a:spAutoFit/>
          </a:bodyPr>
          <a:lstStyle/>
          <a:p>
            <a:r>
              <a:rPr lang="en-US" sz="1200" b="1" dirty="0" err="1">
                <a:latin typeface="Symbol" pitchFamily="2" charset="2"/>
              </a:rPr>
              <a:t>g</a:t>
            </a:r>
            <a:r>
              <a:rPr lang="en-US" sz="1200" b="1" baseline="-25000" dirty="0" err="1"/>
              <a:t>v</a:t>
            </a:r>
            <a:r>
              <a:rPr lang="en-US" sz="1200" b="1" dirty="0" err="1"/>
              <a:t>pN</a:t>
            </a:r>
            <a:r>
              <a:rPr lang="en-US" sz="1200" b="1" dirty="0"/>
              <a:t>* Electrocouplings </a:t>
            </a:r>
          </a:p>
        </p:txBody>
      </p:sp>
      <p:sp>
        <p:nvSpPr>
          <p:cNvPr id="35" name="TextBox 34">
            <a:extLst>
              <a:ext uri="{FF2B5EF4-FFF2-40B4-BE49-F238E27FC236}">
                <a16:creationId xmlns:a16="http://schemas.microsoft.com/office/drawing/2014/main" id="{AEB0C599-BE5F-1C48-8434-D9E035BAD28E}"/>
              </a:ext>
            </a:extLst>
          </p:cNvPr>
          <p:cNvSpPr txBox="1"/>
          <p:nvPr/>
        </p:nvSpPr>
        <p:spPr>
          <a:xfrm>
            <a:off x="4616655" y="1339803"/>
            <a:ext cx="1083951" cy="276999"/>
          </a:xfrm>
          <a:prstGeom prst="rect">
            <a:avLst/>
          </a:prstGeom>
          <a:noFill/>
        </p:spPr>
        <p:txBody>
          <a:bodyPr wrap="none" rtlCol="0">
            <a:spAutoFit/>
          </a:bodyPr>
          <a:lstStyle/>
          <a:p>
            <a:r>
              <a:rPr lang="en-US" sz="1200" b="1" dirty="0"/>
              <a:t>N(1440)1/2</a:t>
            </a:r>
            <a:r>
              <a:rPr lang="en-US" sz="1200" b="1" baseline="30000" dirty="0"/>
              <a:t>+</a:t>
            </a:r>
            <a:r>
              <a:rPr lang="en-US" sz="1200" b="1" dirty="0"/>
              <a:t> </a:t>
            </a:r>
          </a:p>
        </p:txBody>
      </p:sp>
      <p:sp>
        <p:nvSpPr>
          <p:cNvPr id="36" name="TextBox 35">
            <a:extLst>
              <a:ext uri="{FF2B5EF4-FFF2-40B4-BE49-F238E27FC236}">
                <a16:creationId xmlns:a16="http://schemas.microsoft.com/office/drawing/2014/main" id="{F1715624-12D3-B145-B76F-9DE823559A16}"/>
              </a:ext>
            </a:extLst>
          </p:cNvPr>
          <p:cNvSpPr txBox="1"/>
          <p:nvPr/>
        </p:nvSpPr>
        <p:spPr>
          <a:xfrm>
            <a:off x="911123" y="3914118"/>
            <a:ext cx="1334020" cy="276999"/>
          </a:xfrm>
          <a:prstGeom prst="rect">
            <a:avLst/>
          </a:prstGeom>
          <a:solidFill>
            <a:schemeClr val="bg1"/>
          </a:solidFill>
        </p:spPr>
        <p:txBody>
          <a:bodyPr wrap="none" rtlCol="0">
            <a:spAutoFit/>
          </a:bodyPr>
          <a:lstStyle/>
          <a:p>
            <a:r>
              <a:rPr lang="en-US" sz="1200" b="1" dirty="0"/>
              <a:t>Pion Elastic FF </a:t>
            </a:r>
          </a:p>
        </p:txBody>
      </p:sp>
      <p:sp>
        <p:nvSpPr>
          <p:cNvPr id="37" name="TextBox 36">
            <a:extLst>
              <a:ext uri="{FF2B5EF4-FFF2-40B4-BE49-F238E27FC236}">
                <a16:creationId xmlns:a16="http://schemas.microsoft.com/office/drawing/2014/main" id="{37C57A5B-4630-BF40-928E-900C6788EA38}"/>
              </a:ext>
            </a:extLst>
          </p:cNvPr>
          <p:cNvSpPr txBox="1"/>
          <p:nvPr/>
        </p:nvSpPr>
        <p:spPr>
          <a:xfrm>
            <a:off x="4094600" y="3927634"/>
            <a:ext cx="914033" cy="276999"/>
          </a:xfrm>
          <a:prstGeom prst="rect">
            <a:avLst/>
          </a:prstGeom>
          <a:solidFill>
            <a:schemeClr val="bg1"/>
          </a:solidFill>
        </p:spPr>
        <p:txBody>
          <a:bodyPr wrap="none" rtlCol="0">
            <a:spAutoFit/>
          </a:bodyPr>
          <a:lstStyle/>
          <a:p>
            <a:r>
              <a:rPr lang="en-US" sz="1200" b="1" dirty="0"/>
              <a:t>Pion PDF </a:t>
            </a:r>
          </a:p>
        </p:txBody>
      </p:sp>
      <p:pic>
        <p:nvPicPr>
          <p:cNvPr id="3" name="Picture 2" descr="Chart, line chart&#10;&#10;Description automatically generated">
            <a:extLst>
              <a:ext uri="{FF2B5EF4-FFF2-40B4-BE49-F238E27FC236}">
                <a16:creationId xmlns:a16="http://schemas.microsoft.com/office/drawing/2014/main" id="{A7BC1E2A-60FD-0647-9293-9C30F93D8C6E}"/>
              </a:ext>
            </a:extLst>
          </p:cNvPr>
          <p:cNvPicPr>
            <a:picLocks/>
          </p:cNvPicPr>
          <p:nvPr/>
        </p:nvPicPr>
        <p:blipFill>
          <a:blip r:embed="rId4"/>
          <a:stretch>
            <a:fillRect/>
          </a:stretch>
        </p:blipFill>
        <p:spPr>
          <a:xfrm>
            <a:off x="-4740" y="1191226"/>
            <a:ext cx="3229203" cy="2560320"/>
          </a:xfrm>
          <a:prstGeom prst="rect">
            <a:avLst/>
          </a:prstGeom>
        </p:spPr>
      </p:pic>
      <p:pic>
        <p:nvPicPr>
          <p:cNvPr id="7" name="Picture 6">
            <a:extLst>
              <a:ext uri="{FF2B5EF4-FFF2-40B4-BE49-F238E27FC236}">
                <a16:creationId xmlns:a16="http://schemas.microsoft.com/office/drawing/2014/main" id="{66240DA4-14D4-D747-ABF1-A0C817F6756F}"/>
              </a:ext>
            </a:extLst>
          </p:cNvPr>
          <p:cNvPicPr>
            <a:picLocks noChangeAspect="1"/>
          </p:cNvPicPr>
          <p:nvPr/>
        </p:nvPicPr>
        <p:blipFill>
          <a:blip r:embed="rId5"/>
          <a:stretch>
            <a:fillRect/>
          </a:stretch>
        </p:blipFill>
        <p:spPr>
          <a:xfrm>
            <a:off x="-4740" y="4162835"/>
            <a:ext cx="2880298" cy="1945365"/>
          </a:xfrm>
          <a:prstGeom prst="rect">
            <a:avLst/>
          </a:prstGeom>
        </p:spPr>
      </p:pic>
      <p:pic>
        <p:nvPicPr>
          <p:cNvPr id="13" name="Picture 12">
            <a:extLst>
              <a:ext uri="{FF2B5EF4-FFF2-40B4-BE49-F238E27FC236}">
                <a16:creationId xmlns:a16="http://schemas.microsoft.com/office/drawing/2014/main" id="{68B8F084-B302-9E46-BA60-035740C3A700}"/>
              </a:ext>
            </a:extLst>
          </p:cNvPr>
          <p:cNvPicPr>
            <a:picLocks noChangeAspect="1"/>
          </p:cNvPicPr>
          <p:nvPr/>
        </p:nvPicPr>
        <p:blipFill>
          <a:blip r:embed="rId6"/>
          <a:stretch>
            <a:fillRect/>
          </a:stretch>
        </p:blipFill>
        <p:spPr>
          <a:xfrm>
            <a:off x="2739574" y="4191117"/>
            <a:ext cx="3068275" cy="1927377"/>
          </a:xfrm>
          <a:prstGeom prst="rect">
            <a:avLst/>
          </a:prstGeom>
        </p:spPr>
      </p:pic>
      <p:sp>
        <p:nvSpPr>
          <p:cNvPr id="11" name="TextBox 10">
            <a:extLst>
              <a:ext uri="{FF2B5EF4-FFF2-40B4-BE49-F238E27FC236}">
                <a16:creationId xmlns:a16="http://schemas.microsoft.com/office/drawing/2014/main" id="{6C84ADDB-B7CD-7C46-BDAC-E61683EC65EE}"/>
              </a:ext>
            </a:extLst>
          </p:cNvPr>
          <p:cNvSpPr txBox="1"/>
          <p:nvPr/>
        </p:nvSpPr>
        <p:spPr>
          <a:xfrm>
            <a:off x="860819" y="619799"/>
            <a:ext cx="7419019" cy="276999"/>
          </a:xfrm>
          <a:prstGeom prst="rect">
            <a:avLst/>
          </a:prstGeom>
          <a:noFill/>
        </p:spPr>
        <p:txBody>
          <a:bodyPr wrap="none" rtlCol="0">
            <a:spAutoFit/>
          </a:bodyPr>
          <a:lstStyle/>
          <a:p>
            <a:r>
              <a:rPr lang="en-US" sz="1200" b="1" dirty="0">
                <a:solidFill>
                  <a:srgbClr val="0000FF"/>
                </a:solidFill>
              </a:rPr>
              <a:t>This will be extended by the future data on </a:t>
            </a:r>
            <a:r>
              <a:rPr lang="en-US" sz="1200" b="1" dirty="0" err="1">
                <a:solidFill>
                  <a:srgbClr val="0000FF"/>
                </a:solidFill>
                <a:latin typeface="Symbol" pitchFamily="2" charset="2"/>
              </a:rPr>
              <a:t>g</a:t>
            </a:r>
            <a:r>
              <a:rPr lang="en-US" sz="1200" b="1" baseline="-25000" dirty="0" err="1">
                <a:solidFill>
                  <a:srgbClr val="0000FF"/>
                </a:solidFill>
              </a:rPr>
              <a:t>v</a:t>
            </a:r>
            <a:r>
              <a:rPr lang="en-US" sz="1200" b="1" dirty="0" err="1">
                <a:solidFill>
                  <a:srgbClr val="0000FF"/>
                </a:solidFill>
              </a:rPr>
              <a:t>pN</a:t>
            </a:r>
            <a:r>
              <a:rPr lang="en-US" sz="1200" b="1" dirty="0">
                <a:solidFill>
                  <a:srgbClr val="0000FF"/>
                </a:solidFill>
              </a:rPr>
              <a:t>* electrocouplings from CLAS12 in the 12 GeV era</a:t>
            </a:r>
          </a:p>
        </p:txBody>
      </p:sp>
      <p:sp>
        <p:nvSpPr>
          <p:cNvPr id="26" name="TextBox 25">
            <a:extLst>
              <a:ext uri="{FF2B5EF4-FFF2-40B4-BE49-F238E27FC236}">
                <a16:creationId xmlns:a16="http://schemas.microsoft.com/office/drawing/2014/main" id="{9E00AB28-1D12-3246-A40E-160B92B25BF7}"/>
              </a:ext>
            </a:extLst>
          </p:cNvPr>
          <p:cNvSpPr txBox="1"/>
          <p:nvPr/>
        </p:nvSpPr>
        <p:spPr>
          <a:xfrm>
            <a:off x="277617" y="3667225"/>
            <a:ext cx="5530232" cy="276999"/>
          </a:xfrm>
          <a:prstGeom prst="rect">
            <a:avLst/>
          </a:prstGeom>
          <a:noFill/>
        </p:spPr>
        <p:txBody>
          <a:bodyPr wrap="none" rtlCol="0">
            <a:spAutoFit/>
          </a:bodyPr>
          <a:lstStyle/>
          <a:p>
            <a:r>
              <a:rPr lang="en-US" sz="1200" b="1" dirty="0">
                <a:solidFill>
                  <a:srgbClr val="0000FF"/>
                </a:solidFill>
              </a:rPr>
              <a:t>New data from studies of D-Y at AMBER and Sullivan processes at JLab </a:t>
            </a:r>
          </a:p>
        </p:txBody>
      </p:sp>
      <p:pic>
        <p:nvPicPr>
          <p:cNvPr id="12" name="Picture 11" descr="Chart, line chart, histogram&#10;&#10;Description automatically generated">
            <a:extLst>
              <a:ext uri="{FF2B5EF4-FFF2-40B4-BE49-F238E27FC236}">
                <a16:creationId xmlns:a16="http://schemas.microsoft.com/office/drawing/2014/main" id="{6FDCAD20-56B1-6D4C-29A6-C6DD7EAAA68A}"/>
              </a:ext>
            </a:extLst>
          </p:cNvPr>
          <p:cNvPicPr>
            <a:picLocks noChangeAspect="1"/>
          </p:cNvPicPr>
          <p:nvPr/>
        </p:nvPicPr>
        <p:blipFill rotWithShape="1">
          <a:blip r:embed="rId7">
            <a:extLst>
              <a:ext uri="{28A0092B-C50C-407E-A947-70E740481C1C}">
                <a14:useLocalDpi xmlns:a14="http://schemas.microsoft.com/office/drawing/2010/main" val="0"/>
              </a:ext>
            </a:extLst>
          </a:blip>
          <a:srcRect r="7173"/>
          <a:stretch/>
        </p:blipFill>
        <p:spPr>
          <a:xfrm>
            <a:off x="5906558" y="1184254"/>
            <a:ext cx="3108373" cy="2113171"/>
          </a:xfrm>
          <a:prstGeom prst="rect">
            <a:avLst/>
          </a:prstGeom>
        </p:spPr>
      </p:pic>
      <p:pic>
        <p:nvPicPr>
          <p:cNvPr id="4" name="Picture 3">
            <a:extLst>
              <a:ext uri="{FF2B5EF4-FFF2-40B4-BE49-F238E27FC236}">
                <a16:creationId xmlns:a16="http://schemas.microsoft.com/office/drawing/2014/main" id="{324CBCD1-7E7C-C86B-EFBC-0489A113032E}"/>
              </a:ext>
            </a:extLst>
          </p:cNvPr>
          <p:cNvPicPr>
            <a:picLocks noChangeAspect="1"/>
          </p:cNvPicPr>
          <p:nvPr/>
        </p:nvPicPr>
        <p:blipFill>
          <a:blip r:embed="rId8"/>
          <a:stretch>
            <a:fillRect/>
          </a:stretch>
        </p:blipFill>
        <p:spPr>
          <a:xfrm>
            <a:off x="6302280" y="3676585"/>
            <a:ext cx="2610847" cy="2163649"/>
          </a:xfrm>
          <a:prstGeom prst="rect">
            <a:avLst/>
          </a:prstGeom>
        </p:spPr>
      </p:pic>
      <p:sp>
        <p:nvSpPr>
          <p:cNvPr id="14" name="Line 4">
            <a:extLst>
              <a:ext uri="{FF2B5EF4-FFF2-40B4-BE49-F238E27FC236}">
                <a16:creationId xmlns:a16="http://schemas.microsoft.com/office/drawing/2014/main" id="{492E16F3-421D-7D99-3B30-2A8A590DF4C7}"/>
              </a:ext>
            </a:extLst>
          </p:cNvPr>
          <p:cNvSpPr>
            <a:spLocks noChangeShapeType="1"/>
          </p:cNvSpPr>
          <p:nvPr/>
        </p:nvSpPr>
        <p:spPr bwMode="auto">
          <a:xfrm flipV="1">
            <a:off x="0"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38" name="TextBox 37">
            <a:extLst>
              <a:ext uri="{FF2B5EF4-FFF2-40B4-BE49-F238E27FC236}">
                <a16:creationId xmlns:a16="http://schemas.microsoft.com/office/drawing/2014/main" id="{BA452126-8F5E-9141-AE1A-689B0AAF3FB9}"/>
              </a:ext>
            </a:extLst>
          </p:cNvPr>
          <p:cNvSpPr txBox="1"/>
          <p:nvPr/>
        </p:nvSpPr>
        <p:spPr>
          <a:xfrm>
            <a:off x="7696397" y="3489261"/>
            <a:ext cx="981359" cy="276999"/>
          </a:xfrm>
          <a:prstGeom prst="rect">
            <a:avLst/>
          </a:prstGeom>
          <a:solidFill>
            <a:schemeClr val="bg1"/>
          </a:solidFill>
        </p:spPr>
        <p:txBody>
          <a:bodyPr wrap="none" rtlCol="0">
            <a:spAutoFit/>
          </a:bodyPr>
          <a:lstStyle/>
          <a:p>
            <a:pPr algn="ctr"/>
            <a:r>
              <a:rPr lang="en-US" sz="1200" b="1" dirty="0"/>
              <a:t>Pion GPDs</a:t>
            </a:r>
          </a:p>
        </p:txBody>
      </p:sp>
      <p:sp>
        <p:nvSpPr>
          <p:cNvPr id="2" name="Slide Number Placeholder 1">
            <a:extLst>
              <a:ext uri="{FF2B5EF4-FFF2-40B4-BE49-F238E27FC236}">
                <a16:creationId xmlns:a16="http://schemas.microsoft.com/office/drawing/2014/main" id="{DD3F2B67-E063-ACA1-0F6F-FB3C2985F3F7}"/>
              </a:ext>
            </a:extLst>
          </p:cNvPr>
          <p:cNvSpPr txBox="1">
            <a:spLocks/>
          </p:cNvSpPr>
          <p:nvPr/>
        </p:nvSpPr>
        <p:spPr>
          <a:xfrm>
            <a:off x="8649030" y="6553199"/>
            <a:ext cx="486064" cy="304801"/>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defRPr/>
            </a:pPr>
            <a:r>
              <a:rPr lang="fr-FR" sz="1200" dirty="0">
                <a:solidFill>
                  <a:srgbClr val="000000"/>
                </a:solidFill>
              </a:rPr>
              <a:t>17</a:t>
            </a:r>
          </a:p>
        </p:txBody>
      </p:sp>
      <p:sp>
        <p:nvSpPr>
          <p:cNvPr id="39" name="TextBox 38">
            <a:extLst>
              <a:ext uri="{FF2B5EF4-FFF2-40B4-BE49-F238E27FC236}">
                <a16:creationId xmlns:a16="http://schemas.microsoft.com/office/drawing/2014/main" id="{A794F8F0-1F97-AE42-A7DA-FC83015EA8FF}"/>
              </a:ext>
            </a:extLst>
          </p:cNvPr>
          <p:cNvSpPr txBox="1"/>
          <p:nvPr/>
        </p:nvSpPr>
        <p:spPr>
          <a:xfrm>
            <a:off x="2245143" y="6051363"/>
            <a:ext cx="6898857" cy="461665"/>
          </a:xfrm>
          <a:prstGeom prst="rect">
            <a:avLst/>
          </a:prstGeom>
          <a:noFill/>
        </p:spPr>
        <p:txBody>
          <a:bodyPr wrap="square" rtlCol="0">
            <a:spAutoFit/>
          </a:bodyPr>
          <a:lstStyle/>
          <a:p>
            <a:pPr marL="115888" indent="-115888">
              <a:buFont typeface="Arial" panose="020B0604020202020204" pitchFamily="34" charset="0"/>
              <a:buChar char="•"/>
            </a:pPr>
            <a:r>
              <a:rPr lang="en-US" sz="1200" dirty="0">
                <a:solidFill>
                  <a:srgbClr val="C00000"/>
                </a:solidFill>
              </a:rPr>
              <a:t>CSM is currently the only approach that offers insight into EHM from combined studies of meson/baryon structure with connection to QCD. Ref. C.D. Roberts, FBS 64, 51 (2023).</a:t>
            </a:r>
          </a:p>
        </p:txBody>
      </p:sp>
      <p:sp>
        <p:nvSpPr>
          <p:cNvPr id="34" name="TextBox 33">
            <a:extLst>
              <a:ext uri="{FF2B5EF4-FFF2-40B4-BE49-F238E27FC236}">
                <a16:creationId xmlns:a16="http://schemas.microsoft.com/office/drawing/2014/main" id="{06BB3E45-327F-8B45-B2CC-457B0344F74B}"/>
              </a:ext>
            </a:extLst>
          </p:cNvPr>
          <p:cNvSpPr txBox="1"/>
          <p:nvPr/>
        </p:nvSpPr>
        <p:spPr>
          <a:xfrm>
            <a:off x="5916715" y="1005840"/>
            <a:ext cx="3108373" cy="276999"/>
          </a:xfrm>
          <a:prstGeom prst="rect">
            <a:avLst/>
          </a:prstGeom>
          <a:solidFill>
            <a:schemeClr val="bg1"/>
          </a:solidFill>
        </p:spPr>
        <p:txBody>
          <a:bodyPr wrap="square" rtlCol="0">
            <a:spAutoFit/>
          </a:bodyPr>
          <a:lstStyle/>
          <a:p>
            <a:r>
              <a:rPr lang="en-US" sz="1200" b="1" dirty="0"/>
              <a:t>Proton and pion PDF for valence quarks </a:t>
            </a:r>
          </a:p>
        </p:txBody>
      </p:sp>
    </p:spTree>
    <p:extLst>
      <p:ext uri="{BB962C8B-B14F-4D97-AF65-F5344CB8AC3E}">
        <p14:creationId xmlns:p14="http://schemas.microsoft.com/office/powerpoint/2010/main" val="253961804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BE71F0C-3F4C-53E1-CDEF-D7E0A1F19EBF}"/>
              </a:ext>
            </a:extLst>
          </p:cNvPr>
          <p:cNvSpPr>
            <a:spLocks noGrp="1"/>
          </p:cNvSpPr>
          <p:nvPr>
            <p:ph type="sldNum" sz="quarter" idx="12"/>
          </p:nvPr>
        </p:nvSpPr>
        <p:spPr>
          <a:xfrm>
            <a:off x="8658641" y="6553200"/>
            <a:ext cx="486064" cy="304800"/>
          </a:xfrm>
        </p:spPr>
        <p:txBody>
          <a:bodyPr/>
          <a:lstStyle/>
          <a:p>
            <a:pPr algn="ctr"/>
            <a:fld id="{66D3942C-BD50-4FC2-A952-1F84E0E6FA11}" type="slidenum">
              <a:rPr lang="en-US" sz="1200" smtClean="0"/>
              <a:pPr algn="ctr"/>
              <a:t>28</a:t>
            </a:fld>
            <a:endParaRPr lang="en-US" sz="1200" dirty="0"/>
          </a:p>
        </p:txBody>
      </p:sp>
      <p:sp>
        <p:nvSpPr>
          <p:cNvPr id="5" name="Line 13">
            <a:extLst>
              <a:ext uri="{FF2B5EF4-FFF2-40B4-BE49-F238E27FC236}">
                <a16:creationId xmlns:a16="http://schemas.microsoft.com/office/drawing/2014/main" id="{1842ACBB-446B-5714-3897-C21CD646A6AE}"/>
              </a:ext>
            </a:extLst>
          </p:cNvPr>
          <p:cNvSpPr>
            <a:spLocks noChangeShapeType="1"/>
          </p:cNvSpPr>
          <p:nvPr/>
        </p:nvSpPr>
        <p:spPr bwMode="auto">
          <a:xfrm flipV="1">
            <a:off x="0" y="548640"/>
            <a:ext cx="9144000" cy="0"/>
          </a:xfrm>
          <a:prstGeom prst="line">
            <a:avLst/>
          </a:prstGeom>
          <a:noFill/>
          <a:ln w="254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dirty="0">
              <a:ln>
                <a:noFill/>
              </a:ln>
              <a:solidFill>
                <a:srgbClr val="FF3300"/>
              </a:solidFill>
              <a:effectLst/>
              <a:uLnTx/>
              <a:uFillTx/>
              <a:latin typeface="Arial" pitchFamily="34" charset="0"/>
              <a:ea typeface="+mn-ea"/>
              <a:cs typeface="Arial" pitchFamily="34" charset="0"/>
            </a:endParaRPr>
          </a:p>
        </p:txBody>
      </p:sp>
      <p:sp>
        <p:nvSpPr>
          <p:cNvPr id="6" name="Rectangle 2">
            <a:extLst>
              <a:ext uri="{FF2B5EF4-FFF2-40B4-BE49-F238E27FC236}">
                <a16:creationId xmlns:a16="http://schemas.microsoft.com/office/drawing/2014/main" id="{13EE5E55-2573-1F51-B230-407861EE939B}"/>
              </a:ext>
            </a:extLst>
          </p:cNvPr>
          <p:cNvSpPr txBox="1">
            <a:spLocks noChangeArrowheads="1"/>
          </p:cNvSpPr>
          <p:nvPr/>
        </p:nvSpPr>
        <p:spPr bwMode="auto">
          <a:xfrm>
            <a:off x="17056" y="95281"/>
            <a:ext cx="9082796" cy="297288"/>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200" algn="ctr" rtl="0" eaLnBrk="0" fontAlgn="base" hangingPunct="0">
              <a:spcBef>
                <a:spcPct val="0"/>
              </a:spcBef>
              <a:spcAft>
                <a:spcPct val="0"/>
              </a:spcAft>
              <a:defRPr sz="3200" b="1">
                <a:solidFill>
                  <a:schemeClr val="accent2"/>
                </a:solidFill>
                <a:latin typeface="Arial" charset="0"/>
              </a:defRPr>
            </a:lvl6pPr>
            <a:lvl7pPr marL="914400" algn="ctr" rtl="0" eaLnBrk="0" fontAlgn="base" hangingPunct="0">
              <a:spcBef>
                <a:spcPct val="0"/>
              </a:spcBef>
              <a:spcAft>
                <a:spcPct val="0"/>
              </a:spcAft>
              <a:defRPr sz="3200" b="1">
                <a:solidFill>
                  <a:schemeClr val="accent2"/>
                </a:solidFill>
                <a:latin typeface="Arial" charset="0"/>
              </a:defRPr>
            </a:lvl7pPr>
            <a:lvl8pPr marL="1371600" algn="ctr" rtl="0" eaLnBrk="0" fontAlgn="base" hangingPunct="0">
              <a:spcBef>
                <a:spcPct val="0"/>
              </a:spcBef>
              <a:spcAft>
                <a:spcPct val="0"/>
              </a:spcAft>
              <a:defRPr sz="3200" b="1">
                <a:solidFill>
                  <a:schemeClr val="accent2"/>
                </a:solidFill>
                <a:latin typeface="Arial" charset="0"/>
              </a:defRPr>
            </a:lvl8pPr>
            <a:lvl9pPr marL="1828800" algn="ctr" rtl="0" eaLnBrk="0" fontAlgn="base" hangingPunct="0">
              <a:spcBef>
                <a:spcPct val="0"/>
              </a:spcBef>
              <a:spcAft>
                <a:spcPct val="0"/>
              </a:spcAft>
              <a:defRPr sz="3200" b="1">
                <a:solidFill>
                  <a:schemeClr val="accent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FF"/>
                </a:solidFill>
                <a:effectLst/>
                <a:uLnTx/>
                <a:uFillTx/>
                <a:ea typeface="MS PGothic" pitchFamily="34" charset="-128"/>
                <a:cs typeface="+mj-cs"/>
              </a:rPr>
              <a:t>EHM and DCSB </a:t>
            </a:r>
            <a:r>
              <a:rPr lang="en-US" sz="1800" kern="0" dirty="0">
                <a:solidFill>
                  <a:srgbClr val="0000FF"/>
                </a:solidFill>
                <a:ea typeface="MS PGothic" pitchFamily="34" charset="-128"/>
              </a:rPr>
              <a:t>from</a:t>
            </a:r>
            <a:r>
              <a:rPr kumimoji="0" lang="en-US" sz="1800" b="1" i="0" u="none" strike="noStrike" kern="0" cap="none" spc="0" normalizeH="0" baseline="0" noProof="0" dirty="0">
                <a:ln>
                  <a:noFill/>
                </a:ln>
                <a:solidFill>
                  <a:srgbClr val="0000FF"/>
                </a:solidFill>
                <a:effectLst/>
                <a:uLnTx/>
                <a:uFillTx/>
                <a:ea typeface="MS PGothic" pitchFamily="34" charset="-128"/>
                <a:cs typeface="+mj-cs"/>
              </a:rPr>
              <a:t> Electroexcitation of Nucleon Resonances   </a:t>
            </a:r>
          </a:p>
        </p:txBody>
      </p:sp>
      <p:pic>
        <p:nvPicPr>
          <p:cNvPr id="7" name="Picture 6">
            <a:extLst>
              <a:ext uri="{FF2B5EF4-FFF2-40B4-BE49-F238E27FC236}">
                <a16:creationId xmlns:a16="http://schemas.microsoft.com/office/drawing/2014/main" id="{B3ED51F3-DE90-313E-8671-C99973A67D7A}"/>
              </a:ext>
            </a:extLst>
          </p:cNvPr>
          <p:cNvPicPr>
            <a:picLocks noChangeAspect="1"/>
          </p:cNvPicPr>
          <p:nvPr/>
        </p:nvPicPr>
        <p:blipFill>
          <a:blip r:embed="rId2"/>
          <a:stretch>
            <a:fillRect/>
          </a:stretch>
        </p:blipFill>
        <p:spPr>
          <a:xfrm>
            <a:off x="3446037" y="1064076"/>
            <a:ext cx="2364353" cy="2138806"/>
          </a:xfrm>
          <a:prstGeom prst="rect">
            <a:avLst/>
          </a:prstGeom>
        </p:spPr>
      </p:pic>
      <p:pic>
        <p:nvPicPr>
          <p:cNvPr id="2" name="Picture 1">
            <a:extLst>
              <a:ext uri="{FF2B5EF4-FFF2-40B4-BE49-F238E27FC236}">
                <a16:creationId xmlns:a16="http://schemas.microsoft.com/office/drawing/2014/main" id="{B88CB39E-D858-64ED-8819-08AA02C7E39A}"/>
              </a:ext>
            </a:extLst>
          </p:cNvPr>
          <p:cNvPicPr>
            <a:picLocks noChangeAspect="1"/>
          </p:cNvPicPr>
          <p:nvPr/>
        </p:nvPicPr>
        <p:blipFill>
          <a:blip r:embed="rId3"/>
          <a:stretch>
            <a:fillRect/>
          </a:stretch>
        </p:blipFill>
        <p:spPr>
          <a:xfrm>
            <a:off x="281354" y="897816"/>
            <a:ext cx="2865804" cy="2164324"/>
          </a:xfrm>
          <a:prstGeom prst="rect">
            <a:avLst/>
          </a:prstGeom>
        </p:spPr>
      </p:pic>
      <p:pic>
        <p:nvPicPr>
          <p:cNvPr id="3" name="Picture 2">
            <a:extLst>
              <a:ext uri="{FF2B5EF4-FFF2-40B4-BE49-F238E27FC236}">
                <a16:creationId xmlns:a16="http://schemas.microsoft.com/office/drawing/2014/main" id="{3003FA17-EAA8-F653-F020-C4D8C3E14A91}"/>
              </a:ext>
            </a:extLst>
          </p:cNvPr>
          <p:cNvPicPr>
            <a:picLocks noChangeAspect="1"/>
          </p:cNvPicPr>
          <p:nvPr/>
        </p:nvPicPr>
        <p:blipFill>
          <a:blip r:embed="rId4"/>
          <a:stretch>
            <a:fillRect/>
          </a:stretch>
        </p:blipFill>
        <p:spPr>
          <a:xfrm>
            <a:off x="6039623" y="1015999"/>
            <a:ext cx="2865804" cy="2094886"/>
          </a:xfrm>
          <a:prstGeom prst="rect">
            <a:avLst/>
          </a:prstGeom>
        </p:spPr>
      </p:pic>
      <p:pic>
        <p:nvPicPr>
          <p:cNvPr id="8" name="Picture 7">
            <a:extLst>
              <a:ext uri="{FF2B5EF4-FFF2-40B4-BE49-F238E27FC236}">
                <a16:creationId xmlns:a16="http://schemas.microsoft.com/office/drawing/2014/main" id="{40309EF3-0A53-4887-7350-142F01F28EC0}"/>
              </a:ext>
            </a:extLst>
          </p:cNvPr>
          <p:cNvPicPr>
            <a:picLocks noChangeAspect="1"/>
          </p:cNvPicPr>
          <p:nvPr/>
        </p:nvPicPr>
        <p:blipFill>
          <a:blip r:embed="rId5"/>
          <a:stretch>
            <a:fillRect/>
          </a:stretch>
        </p:blipFill>
        <p:spPr>
          <a:xfrm>
            <a:off x="2930769" y="3525383"/>
            <a:ext cx="3002573" cy="1937440"/>
          </a:xfrm>
          <a:prstGeom prst="rect">
            <a:avLst/>
          </a:prstGeom>
        </p:spPr>
      </p:pic>
      <p:pic>
        <p:nvPicPr>
          <p:cNvPr id="9" name="Picture 8">
            <a:extLst>
              <a:ext uri="{FF2B5EF4-FFF2-40B4-BE49-F238E27FC236}">
                <a16:creationId xmlns:a16="http://schemas.microsoft.com/office/drawing/2014/main" id="{474FAADC-6835-8307-E514-E1D26E92EB42}"/>
              </a:ext>
            </a:extLst>
          </p:cNvPr>
          <p:cNvPicPr>
            <a:picLocks noChangeAspect="1"/>
          </p:cNvPicPr>
          <p:nvPr/>
        </p:nvPicPr>
        <p:blipFill>
          <a:blip r:embed="rId6"/>
          <a:stretch>
            <a:fillRect/>
          </a:stretch>
        </p:blipFill>
        <p:spPr>
          <a:xfrm>
            <a:off x="5933342" y="3525383"/>
            <a:ext cx="3002573" cy="1831049"/>
          </a:xfrm>
          <a:prstGeom prst="rect">
            <a:avLst/>
          </a:prstGeom>
        </p:spPr>
      </p:pic>
      <p:sp>
        <p:nvSpPr>
          <p:cNvPr id="10" name="TextBox 9">
            <a:extLst>
              <a:ext uri="{FF2B5EF4-FFF2-40B4-BE49-F238E27FC236}">
                <a16:creationId xmlns:a16="http://schemas.microsoft.com/office/drawing/2014/main" id="{020C3AFB-DCB1-88BE-01BA-F03C9FDCFF6C}"/>
              </a:ext>
            </a:extLst>
          </p:cNvPr>
          <p:cNvSpPr txBox="1"/>
          <p:nvPr/>
        </p:nvSpPr>
        <p:spPr>
          <a:xfrm>
            <a:off x="7911244" y="1464274"/>
            <a:ext cx="994183" cy="276999"/>
          </a:xfrm>
          <a:prstGeom prst="rect">
            <a:avLst/>
          </a:prstGeom>
          <a:noFill/>
        </p:spPr>
        <p:txBody>
          <a:bodyPr wrap="none" rtlCol="0">
            <a:spAutoFit/>
          </a:bodyPr>
          <a:lstStyle/>
          <a:p>
            <a:r>
              <a:rPr lang="en-US" sz="1200" dirty="0">
                <a:latin typeface="Symbol" pitchFamily="2" charset="2"/>
              </a:rPr>
              <a:t>D</a:t>
            </a:r>
            <a:r>
              <a:rPr lang="en-US" sz="1200" dirty="0"/>
              <a:t>(1600)3/2</a:t>
            </a:r>
            <a:r>
              <a:rPr lang="en-US" sz="1200" baseline="30000" dirty="0"/>
              <a:t>+</a:t>
            </a:r>
          </a:p>
        </p:txBody>
      </p:sp>
      <p:sp>
        <p:nvSpPr>
          <p:cNvPr id="11" name="TextBox 10">
            <a:extLst>
              <a:ext uri="{FF2B5EF4-FFF2-40B4-BE49-F238E27FC236}">
                <a16:creationId xmlns:a16="http://schemas.microsoft.com/office/drawing/2014/main" id="{0ABF9340-C2C5-51BD-3C0E-A3D899CA3A8D}"/>
              </a:ext>
            </a:extLst>
          </p:cNvPr>
          <p:cNvSpPr txBox="1"/>
          <p:nvPr/>
        </p:nvSpPr>
        <p:spPr>
          <a:xfrm>
            <a:off x="5127708" y="3760635"/>
            <a:ext cx="994183" cy="276999"/>
          </a:xfrm>
          <a:prstGeom prst="rect">
            <a:avLst/>
          </a:prstGeom>
          <a:noFill/>
        </p:spPr>
        <p:txBody>
          <a:bodyPr wrap="none" rtlCol="0">
            <a:spAutoFit/>
          </a:bodyPr>
          <a:lstStyle/>
          <a:p>
            <a:r>
              <a:rPr lang="en-US" sz="1200" dirty="0">
                <a:latin typeface="Symbol" pitchFamily="2" charset="2"/>
              </a:rPr>
              <a:t>D</a:t>
            </a:r>
            <a:r>
              <a:rPr lang="en-US" sz="1200" dirty="0"/>
              <a:t>(1232)3/2</a:t>
            </a:r>
            <a:r>
              <a:rPr lang="en-US" sz="1200" baseline="30000" dirty="0"/>
              <a:t>+</a:t>
            </a:r>
          </a:p>
        </p:txBody>
      </p:sp>
      <p:sp>
        <p:nvSpPr>
          <p:cNvPr id="12" name="TextBox 11">
            <a:extLst>
              <a:ext uri="{FF2B5EF4-FFF2-40B4-BE49-F238E27FC236}">
                <a16:creationId xmlns:a16="http://schemas.microsoft.com/office/drawing/2014/main" id="{34619529-9DB7-AF4D-A1F0-1463D7838A9E}"/>
              </a:ext>
            </a:extLst>
          </p:cNvPr>
          <p:cNvSpPr txBox="1"/>
          <p:nvPr/>
        </p:nvSpPr>
        <p:spPr>
          <a:xfrm>
            <a:off x="7974228" y="3738683"/>
            <a:ext cx="968535" cy="276999"/>
          </a:xfrm>
          <a:prstGeom prst="rect">
            <a:avLst/>
          </a:prstGeom>
          <a:noFill/>
        </p:spPr>
        <p:txBody>
          <a:bodyPr wrap="none" rtlCol="0">
            <a:spAutoFit/>
          </a:bodyPr>
          <a:lstStyle/>
          <a:p>
            <a:r>
              <a:rPr lang="en-US" sz="1200" dirty="0">
                <a:latin typeface="Symbol" pitchFamily="2" charset="2"/>
              </a:rPr>
              <a:t>D</a:t>
            </a:r>
            <a:r>
              <a:rPr lang="en-US" sz="1200" dirty="0"/>
              <a:t>(1700)3/2</a:t>
            </a:r>
            <a:r>
              <a:rPr lang="en-US" sz="1200" baseline="30000" dirty="0"/>
              <a:t>-</a:t>
            </a:r>
          </a:p>
        </p:txBody>
      </p:sp>
      <p:sp>
        <p:nvSpPr>
          <p:cNvPr id="13" name="TextBox 12">
            <a:extLst>
              <a:ext uri="{FF2B5EF4-FFF2-40B4-BE49-F238E27FC236}">
                <a16:creationId xmlns:a16="http://schemas.microsoft.com/office/drawing/2014/main" id="{8DF1930E-15C4-7CFB-7E21-9148ACAE1772}"/>
              </a:ext>
            </a:extLst>
          </p:cNvPr>
          <p:cNvSpPr txBox="1"/>
          <p:nvPr/>
        </p:nvSpPr>
        <p:spPr>
          <a:xfrm>
            <a:off x="4161966" y="3236305"/>
            <a:ext cx="3812262" cy="276999"/>
          </a:xfrm>
          <a:prstGeom prst="rect">
            <a:avLst/>
          </a:prstGeom>
          <a:noFill/>
        </p:spPr>
        <p:txBody>
          <a:bodyPr wrap="none" rtlCol="0">
            <a:spAutoFit/>
          </a:bodyPr>
          <a:lstStyle/>
          <a:p>
            <a:r>
              <a:rPr lang="en-US" sz="1200" dirty="0"/>
              <a:t>DCSB manifestation in the structure of chiral partners</a:t>
            </a:r>
          </a:p>
        </p:txBody>
      </p:sp>
      <p:sp>
        <p:nvSpPr>
          <p:cNvPr id="14" name="TextBox 13">
            <a:extLst>
              <a:ext uri="{FF2B5EF4-FFF2-40B4-BE49-F238E27FC236}">
                <a16:creationId xmlns:a16="http://schemas.microsoft.com/office/drawing/2014/main" id="{2EF4B703-698B-2C55-2D4E-DC6064870269}"/>
              </a:ext>
            </a:extLst>
          </p:cNvPr>
          <p:cNvSpPr txBox="1"/>
          <p:nvPr/>
        </p:nvSpPr>
        <p:spPr>
          <a:xfrm>
            <a:off x="3948181" y="811562"/>
            <a:ext cx="1141916" cy="276999"/>
          </a:xfrm>
          <a:prstGeom prst="rect">
            <a:avLst/>
          </a:prstGeom>
          <a:solidFill>
            <a:srgbClr val="FFFF00"/>
          </a:solidFill>
          <a:ln>
            <a:solidFill>
              <a:srgbClr val="E7FD63"/>
            </a:solidFill>
          </a:ln>
        </p:spPr>
        <p:txBody>
          <a:bodyPr wrap="none" rtlCol="0">
            <a:spAutoFit/>
          </a:bodyPr>
          <a:lstStyle/>
          <a:p>
            <a:r>
              <a:rPr lang="en-US" sz="1200" dirty="0">
                <a:solidFill>
                  <a:srgbClr val="0000FF"/>
                </a:solidFill>
              </a:rPr>
              <a:t>L-L’ </a:t>
            </a:r>
            <a:r>
              <a:rPr lang="en-US" sz="1200" dirty="0">
                <a:solidFill>
                  <a:srgbClr val="FFC000"/>
                </a:solidFill>
              </a:rPr>
              <a:t>color</a:t>
            </a:r>
            <a:r>
              <a:rPr lang="en-US" sz="1200" dirty="0">
                <a:solidFill>
                  <a:srgbClr val="0000FF"/>
                </a:solidFill>
              </a:rPr>
              <a:t> </a:t>
            </a:r>
            <a:r>
              <a:rPr lang="en-US" sz="1200" dirty="0">
                <a:solidFill>
                  <a:srgbClr val="00B050"/>
                </a:solidFill>
              </a:rPr>
              <a:t>map</a:t>
            </a:r>
          </a:p>
        </p:txBody>
      </p:sp>
      <p:sp>
        <p:nvSpPr>
          <p:cNvPr id="15" name="TextBox 14">
            <a:extLst>
              <a:ext uri="{FF2B5EF4-FFF2-40B4-BE49-F238E27FC236}">
                <a16:creationId xmlns:a16="http://schemas.microsoft.com/office/drawing/2014/main" id="{B99E6635-F150-08D9-0F14-497B9F60623D}"/>
              </a:ext>
            </a:extLst>
          </p:cNvPr>
          <p:cNvSpPr txBox="1"/>
          <p:nvPr/>
        </p:nvSpPr>
        <p:spPr>
          <a:xfrm>
            <a:off x="92805" y="3070132"/>
            <a:ext cx="3019965" cy="2031325"/>
          </a:xfrm>
          <a:prstGeom prst="rect">
            <a:avLst/>
          </a:prstGeom>
          <a:noFill/>
        </p:spPr>
        <p:txBody>
          <a:bodyPr wrap="square" rtlCol="0">
            <a:spAutoFit/>
          </a:bodyPr>
          <a:lstStyle/>
          <a:p>
            <a:pPr marL="173038" indent="-173038">
              <a:buFont typeface="Arial" panose="020B0604020202020204" pitchFamily="34" charset="0"/>
              <a:buChar char="•"/>
            </a:pPr>
            <a:r>
              <a:rPr lang="en-US" sz="1400" dirty="0"/>
              <a:t>Resonance masses/spectrum are determined mostly by a single quark-diquark configuration expected from SU(6) assignment</a:t>
            </a:r>
          </a:p>
          <a:p>
            <a:pPr marL="173038" indent="-173038">
              <a:buFont typeface="Arial" panose="020B0604020202020204" pitchFamily="34" charset="0"/>
              <a:buChar char="•"/>
            </a:pPr>
            <a:r>
              <a:rPr lang="en-US" sz="1400" dirty="0"/>
              <a:t>Resonance wave functions reveal more complex quark-diquark composition accessible from the results on Q</a:t>
            </a:r>
            <a:r>
              <a:rPr lang="en-US" sz="1400" baseline="30000" dirty="0"/>
              <a:t>2</a:t>
            </a:r>
            <a:r>
              <a:rPr lang="en-US" sz="1400" dirty="0"/>
              <a:t>-evolution of </a:t>
            </a:r>
            <a:r>
              <a:rPr lang="en-US" sz="1400" dirty="0" err="1">
                <a:latin typeface="Symbol" pitchFamily="2" charset="2"/>
              </a:rPr>
              <a:t>g</a:t>
            </a:r>
            <a:r>
              <a:rPr lang="en-US" sz="1400" baseline="-25000" dirty="0" err="1"/>
              <a:t>v</a:t>
            </a:r>
            <a:r>
              <a:rPr lang="en-US" sz="1400" dirty="0" err="1"/>
              <a:t>pN</a:t>
            </a:r>
            <a:r>
              <a:rPr lang="en-US" sz="1400" dirty="0"/>
              <a:t>* electrocouplings</a:t>
            </a:r>
          </a:p>
        </p:txBody>
      </p:sp>
      <p:sp>
        <p:nvSpPr>
          <p:cNvPr id="16" name="TextBox 15">
            <a:extLst>
              <a:ext uri="{FF2B5EF4-FFF2-40B4-BE49-F238E27FC236}">
                <a16:creationId xmlns:a16="http://schemas.microsoft.com/office/drawing/2014/main" id="{CEDD80D2-07CF-FB81-C044-14E7E47953A3}"/>
              </a:ext>
            </a:extLst>
          </p:cNvPr>
          <p:cNvSpPr txBox="1"/>
          <p:nvPr/>
        </p:nvSpPr>
        <p:spPr>
          <a:xfrm>
            <a:off x="167951" y="5520451"/>
            <a:ext cx="8774812" cy="738664"/>
          </a:xfrm>
          <a:prstGeom prst="rect">
            <a:avLst/>
          </a:prstGeom>
          <a:noFill/>
        </p:spPr>
        <p:txBody>
          <a:bodyPr wrap="square" rtlCol="0">
            <a:spAutoFit/>
          </a:bodyPr>
          <a:lstStyle/>
          <a:p>
            <a:r>
              <a:rPr lang="en-US" sz="1400" dirty="0">
                <a:solidFill>
                  <a:srgbClr val="0000FF"/>
                </a:solidFill>
              </a:rPr>
              <a:t>Electrocouplings of most N* in the mass range &lt; 2 GeV will become available from the CLAS exclusive meson electroproduction data for 2.0&lt;Q</a:t>
            </a:r>
            <a:r>
              <a:rPr lang="en-US" sz="1400" baseline="30000" dirty="0">
                <a:solidFill>
                  <a:srgbClr val="0000FF"/>
                </a:solidFill>
              </a:rPr>
              <a:t>2</a:t>
            </a:r>
            <a:r>
              <a:rPr lang="en-US" sz="1400" dirty="0">
                <a:solidFill>
                  <a:srgbClr val="0000FF"/>
                </a:solidFill>
              </a:rPr>
              <a:t>&lt;5.0 GeV</a:t>
            </a:r>
            <a:r>
              <a:rPr lang="en-US" sz="1400" baseline="30000" dirty="0">
                <a:solidFill>
                  <a:srgbClr val="0000FF"/>
                </a:solidFill>
              </a:rPr>
              <a:t>2</a:t>
            </a:r>
            <a:r>
              <a:rPr lang="en-US" sz="1400" dirty="0">
                <a:solidFill>
                  <a:srgbClr val="0000FF"/>
                </a:solidFill>
              </a:rPr>
              <a:t>, allowing us to establish either universality or environmental sensitivity of dressed quark mass function and to explore connection between EHM and DCSB</a:t>
            </a:r>
          </a:p>
        </p:txBody>
      </p:sp>
      <p:sp>
        <p:nvSpPr>
          <p:cNvPr id="17" name="TextBox 16">
            <a:extLst>
              <a:ext uri="{FF2B5EF4-FFF2-40B4-BE49-F238E27FC236}">
                <a16:creationId xmlns:a16="http://schemas.microsoft.com/office/drawing/2014/main" id="{CBA4961D-511A-C72B-E87F-74D8F437027D}"/>
              </a:ext>
            </a:extLst>
          </p:cNvPr>
          <p:cNvSpPr txBox="1"/>
          <p:nvPr/>
        </p:nvSpPr>
        <p:spPr>
          <a:xfrm>
            <a:off x="5868709" y="927234"/>
            <a:ext cx="2292615" cy="246221"/>
          </a:xfrm>
          <a:prstGeom prst="rect">
            <a:avLst/>
          </a:prstGeom>
          <a:solidFill>
            <a:srgbClr val="FFFF00"/>
          </a:solidFill>
        </p:spPr>
        <p:txBody>
          <a:bodyPr wrap="none" rtlCol="0">
            <a:spAutoFit/>
          </a:bodyPr>
          <a:lstStyle/>
          <a:p>
            <a:r>
              <a:rPr lang="en-US" sz="1000" dirty="0"/>
              <a:t>L. Liu et al., PRD 105, 114047 (2022)</a:t>
            </a:r>
          </a:p>
        </p:txBody>
      </p:sp>
    </p:spTree>
    <p:extLst>
      <p:ext uri="{BB962C8B-B14F-4D97-AF65-F5344CB8AC3E}">
        <p14:creationId xmlns:p14="http://schemas.microsoft.com/office/powerpoint/2010/main" val="3980613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54C31089-19BD-B443-2B68-EFFB647A2DAE}"/>
              </a:ext>
            </a:extLst>
          </p:cNvPr>
          <p:cNvPicPr>
            <a:picLocks noChangeAspect="1"/>
          </p:cNvPicPr>
          <p:nvPr/>
        </p:nvPicPr>
        <p:blipFill>
          <a:blip r:embed="rId2"/>
          <a:stretch>
            <a:fillRect/>
          </a:stretch>
        </p:blipFill>
        <p:spPr>
          <a:xfrm>
            <a:off x="4449408" y="2945794"/>
            <a:ext cx="2566237" cy="1702830"/>
          </a:xfrm>
          <a:prstGeom prst="rect">
            <a:avLst/>
          </a:prstGeom>
        </p:spPr>
      </p:pic>
      <p:pic>
        <p:nvPicPr>
          <p:cNvPr id="9" name="Picture 8">
            <a:extLst>
              <a:ext uri="{FF2B5EF4-FFF2-40B4-BE49-F238E27FC236}">
                <a16:creationId xmlns:a16="http://schemas.microsoft.com/office/drawing/2014/main" id="{2E5B4141-31A4-52E2-07A9-673C7B6BCD7B}"/>
              </a:ext>
            </a:extLst>
          </p:cNvPr>
          <p:cNvPicPr>
            <a:picLocks noChangeAspect="1"/>
          </p:cNvPicPr>
          <p:nvPr/>
        </p:nvPicPr>
        <p:blipFill>
          <a:blip r:embed="rId3"/>
          <a:stretch>
            <a:fillRect/>
          </a:stretch>
        </p:blipFill>
        <p:spPr>
          <a:xfrm>
            <a:off x="70803" y="615481"/>
            <a:ext cx="2225218" cy="2124072"/>
          </a:xfrm>
          <a:prstGeom prst="rect">
            <a:avLst/>
          </a:prstGeom>
        </p:spPr>
      </p:pic>
      <p:sp>
        <p:nvSpPr>
          <p:cNvPr id="4" name="Slide Number Placeholder 3">
            <a:extLst>
              <a:ext uri="{FF2B5EF4-FFF2-40B4-BE49-F238E27FC236}">
                <a16:creationId xmlns:a16="http://schemas.microsoft.com/office/drawing/2014/main" id="{4A89E959-E21F-39D7-95D5-F137C87FC424}"/>
              </a:ext>
            </a:extLst>
          </p:cNvPr>
          <p:cNvSpPr>
            <a:spLocks noGrp="1"/>
          </p:cNvSpPr>
          <p:nvPr>
            <p:ph type="sldNum" sz="quarter" idx="12"/>
          </p:nvPr>
        </p:nvSpPr>
        <p:spPr>
          <a:xfrm>
            <a:off x="8649030" y="6553200"/>
            <a:ext cx="486064" cy="304800"/>
          </a:xfrm>
        </p:spPr>
        <p:txBody>
          <a:bodyPr/>
          <a:lstStyle/>
          <a:p>
            <a:pPr algn="ctr"/>
            <a:r>
              <a:rPr lang="en-US" sz="1200" dirty="0"/>
              <a:t>23</a:t>
            </a:r>
          </a:p>
        </p:txBody>
      </p:sp>
      <p:sp>
        <p:nvSpPr>
          <p:cNvPr id="5" name="Title 1">
            <a:extLst>
              <a:ext uri="{FF2B5EF4-FFF2-40B4-BE49-F238E27FC236}">
                <a16:creationId xmlns:a16="http://schemas.microsoft.com/office/drawing/2014/main" id="{7B667DEE-AF9E-8AA3-6129-59A64B78850D}"/>
              </a:ext>
            </a:extLst>
          </p:cNvPr>
          <p:cNvSpPr>
            <a:spLocks noGrp="1"/>
          </p:cNvSpPr>
          <p:nvPr>
            <p:ph type="title"/>
          </p:nvPr>
        </p:nvSpPr>
        <p:spPr>
          <a:xfrm>
            <a:off x="0" y="-26696"/>
            <a:ext cx="9144000" cy="757238"/>
          </a:xfrm>
        </p:spPr>
        <p:txBody>
          <a:bodyPr/>
          <a:lstStyle/>
          <a:p>
            <a:r>
              <a:rPr lang="en-US" sz="2000" dirty="0">
                <a:solidFill>
                  <a:srgbClr val="0000FF"/>
                </a:solidFill>
              </a:rPr>
              <a:t>Facets of Strong QCD from Combined Studies of the Ground/Excited Nucleon State Structure  </a:t>
            </a:r>
          </a:p>
        </p:txBody>
      </p:sp>
      <p:pic>
        <p:nvPicPr>
          <p:cNvPr id="11" name="Picture 10">
            <a:extLst>
              <a:ext uri="{FF2B5EF4-FFF2-40B4-BE49-F238E27FC236}">
                <a16:creationId xmlns:a16="http://schemas.microsoft.com/office/drawing/2014/main" id="{027B1DE4-0379-A4FC-1FEB-BE7B09989FD5}"/>
              </a:ext>
            </a:extLst>
          </p:cNvPr>
          <p:cNvPicPr>
            <a:picLocks noChangeAspect="1"/>
          </p:cNvPicPr>
          <p:nvPr/>
        </p:nvPicPr>
        <p:blipFill>
          <a:blip r:embed="rId4"/>
          <a:stretch>
            <a:fillRect/>
          </a:stretch>
        </p:blipFill>
        <p:spPr>
          <a:xfrm>
            <a:off x="2345779" y="624103"/>
            <a:ext cx="2101850" cy="2032847"/>
          </a:xfrm>
          <a:prstGeom prst="rect">
            <a:avLst/>
          </a:prstGeom>
        </p:spPr>
      </p:pic>
      <p:sp>
        <p:nvSpPr>
          <p:cNvPr id="6" name="Line 4">
            <a:extLst>
              <a:ext uri="{FF2B5EF4-FFF2-40B4-BE49-F238E27FC236}">
                <a16:creationId xmlns:a16="http://schemas.microsoft.com/office/drawing/2014/main" id="{348DE9FE-B992-EF41-687A-7C9609EDCEF2}"/>
              </a:ext>
            </a:extLst>
          </p:cNvPr>
          <p:cNvSpPr>
            <a:spLocks noChangeShapeType="1"/>
          </p:cNvSpPr>
          <p:nvPr/>
        </p:nvSpPr>
        <p:spPr bwMode="auto">
          <a:xfrm flipV="1">
            <a:off x="0" y="671715"/>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8" name="TextBox 7">
            <a:extLst>
              <a:ext uri="{FF2B5EF4-FFF2-40B4-BE49-F238E27FC236}">
                <a16:creationId xmlns:a16="http://schemas.microsoft.com/office/drawing/2014/main" id="{38F1A11A-52C0-B4E3-BBCB-11CD90593988}"/>
              </a:ext>
            </a:extLst>
          </p:cNvPr>
          <p:cNvSpPr txBox="1"/>
          <p:nvPr/>
        </p:nvSpPr>
        <p:spPr>
          <a:xfrm>
            <a:off x="1008469" y="1699262"/>
            <a:ext cx="1337310" cy="307777"/>
          </a:xfrm>
          <a:prstGeom prst="rect">
            <a:avLst/>
          </a:prstGeom>
          <a:noFill/>
        </p:spPr>
        <p:txBody>
          <a:bodyPr wrap="square" rtlCol="0">
            <a:spAutoFit/>
          </a:bodyPr>
          <a:lstStyle/>
          <a:p>
            <a:r>
              <a:rPr lang="en-US" sz="1400" dirty="0"/>
              <a:t>N(1440)1/2</a:t>
            </a:r>
            <a:r>
              <a:rPr lang="en-US" sz="1400" baseline="30000" dirty="0"/>
              <a:t>+</a:t>
            </a:r>
            <a:r>
              <a:rPr lang="en-US" sz="1400" dirty="0"/>
              <a:t> </a:t>
            </a:r>
          </a:p>
        </p:txBody>
      </p:sp>
      <p:sp>
        <p:nvSpPr>
          <p:cNvPr id="12" name="TextBox 11">
            <a:extLst>
              <a:ext uri="{FF2B5EF4-FFF2-40B4-BE49-F238E27FC236}">
                <a16:creationId xmlns:a16="http://schemas.microsoft.com/office/drawing/2014/main" id="{C07D483E-F926-8F19-315E-DA6E517434E2}"/>
              </a:ext>
            </a:extLst>
          </p:cNvPr>
          <p:cNvSpPr txBox="1"/>
          <p:nvPr/>
        </p:nvSpPr>
        <p:spPr>
          <a:xfrm>
            <a:off x="3262719" y="861743"/>
            <a:ext cx="1337310" cy="338554"/>
          </a:xfrm>
          <a:prstGeom prst="rect">
            <a:avLst/>
          </a:prstGeom>
          <a:noFill/>
        </p:spPr>
        <p:txBody>
          <a:bodyPr wrap="square" rtlCol="0">
            <a:spAutoFit/>
          </a:bodyPr>
          <a:lstStyle/>
          <a:p>
            <a:r>
              <a:rPr lang="en-US" sz="1400" dirty="0"/>
              <a:t>N(1535)1/2</a:t>
            </a:r>
            <a:r>
              <a:rPr lang="en-US" sz="1600" baseline="30000" dirty="0"/>
              <a:t>-</a:t>
            </a:r>
            <a:r>
              <a:rPr lang="en-US" sz="1600" dirty="0"/>
              <a:t> </a:t>
            </a:r>
          </a:p>
        </p:txBody>
      </p:sp>
      <p:sp>
        <p:nvSpPr>
          <p:cNvPr id="13" name="TextBox 12">
            <a:extLst>
              <a:ext uri="{FF2B5EF4-FFF2-40B4-BE49-F238E27FC236}">
                <a16:creationId xmlns:a16="http://schemas.microsoft.com/office/drawing/2014/main" id="{1B494F9D-7340-6C4A-8C76-29BB4D85398A}"/>
              </a:ext>
            </a:extLst>
          </p:cNvPr>
          <p:cNvSpPr txBox="1"/>
          <p:nvPr/>
        </p:nvSpPr>
        <p:spPr>
          <a:xfrm>
            <a:off x="4997729" y="757238"/>
            <a:ext cx="3103607" cy="461665"/>
          </a:xfrm>
          <a:prstGeom prst="rect">
            <a:avLst/>
          </a:prstGeom>
          <a:solidFill>
            <a:srgbClr val="FFC000"/>
          </a:solidFill>
        </p:spPr>
        <p:txBody>
          <a:bodyPr wrap="none" rtlCol="0">
            <a:spAutoFit/>
          </a:bodyPr>
          <a:lstStyle/>
          <a:p>
            <a:r>
              <a:rPr lang="en-US" sz="1200" dirty="0" err="1"/>
              <a:t>V.D.Burkert</a:t>
            </a:r>
            <a:r>
              <a:rPr lang="en-US" sz="1200" dirty="0"/>
              <a:t> and I.G. </a:t>
            </a:r>
            <a:r>
              <a:rPr lang="en-US" sz="1200" dirty="0" err="1"/>
              <a:t>Aznauryan</a:t>
            </a:r>
            <a:r>
              <a:rPr lang="en-US" sz="1200" dirty="0"/>
              <a:t>, Prog. Part</a:t>
            </a:r>
          </a:p>
          <a:p>
            <a:r>
              <a:rPr lang="en-US" sz="1200" dirty="0" err="1"/>
              <a:t>Nucl</a:t>
            </a:r>
            <a:r>
              <a:rPr lang="en-US" sz="1200" dirty="0"/>
              <a:t>. Phys. 67, 1 (2012)</a:t>
            </a:r>
          </a:p>
        </p:txBody>
      </p:sp>
      <p:sp>
        <p:nvSpPr>
          <p:cNvPr id="14" name="TextBox 13">
            <a:extLst>
              <a:ext uri="{FF2B5EF4-FFF2-40B4-BE49-F238E27FC236}">
                <a16:creationId xmlns:a16="http://schemas.microsoft.com/office/drawing/2014/main" id="{5241EB06-1B5A-E447-5FE5-9AD0B450986D}"/>
              </a:ext>
            </a:extLst>
          </p:cNvPr>
          <p:cNvSpPr txBox="1"/>
          <p:nvPr/>
        </p:nvSpPr>
        <p:spPr>
          <a:xfrm>
            <a:off x="4787577" y="1302838"/>
            <a:ext cx="4084773" cy="646331"/>
          </a:xfrm>
          <a:prstGeom prst="rect">
            <a:avLst/>
          </a:prstGeom>
          <a:noFill/>
        </p:spPr>
        <p:txBody>
          <a:bodyPr wrap="none" rtlCol="0">
            <a:spAutoFit/>
          </a:bodyPr>
          <a:lstStyle/>
          <a:p>
            <a:r>
              <a:rPr lang="en-US" sz="1200" dirty="0">
                <a:solidFill>
                  <a:srgbClr val="0000FF"/>
                </a:solidFill>
              </a:rPr>
              <a:t>The results on electroexcitation of different resonances</a:t>
            </a:r>
          </a:p>
          <a:p>
            <a:r>
              <a:rPr lang="en-US" sz="1200" dirty="0">
                <a:solidFill>
                  <a:srgbClr val="0000FF"/>
                </a:solidFill>
              </a:rPr>
              <a:t>allow us to rigorously test the quark model ingredients</a:t>
            </a:r>
          </a:p>
          <a:p>
            <a:r>
              <a:rPr lang="en-US" sz="1200" dirty="0">
                <a:solidFill>
                  <a:srgbClr val="0000FF"/>
                </a:solidFill>
              </a:rPr>
              <a:t>for the description of the ground/excited hadron structure </a:t>
            </a:r>
          </a:p>
        </p:txBody>
      </p:sp>
      <p:pic>
        <p:nvPicPr>
          <p:cNvPr id="15" name="Picture 14">
            <a:extLst>
              <a:ext uri="{FF2B5EF4-FFF2-40B4-BE49-F238E27FC236}">
                <a16:creationId xmlns:a16="http://schemas.microsoft.com/office/drawing/2014/main" id="{F76B2025-6BBE-6BE8-A2C2-5085F584258C}"/>
              </a:ext>
            </a:extLst>
          </p:cNvPr>
          <p:cNvPicPr>
            <a:picLocks noChangeAspect="1"/>
          </p:cNvPicPr>
          <p:nvPr/>
        </p:nvPicPr>
        <p:blipFill>
          <a:blip r:embed="rId5"/>
          <a:stretch>
            <a:fillRect/>
          </a:stretch>
        </p:blipFill>
        <p:spPr>
          <a:xfrm>
            <a:off x="177681" y="2871227"/>
            <a:ext cx="2484873" cy="1621485"/>
          </a:xfrm>
          <a:prstGeom prst="rect">
            <a:avLst/>
          </a:prstGeom>
        </p:spPr>
      </p:pic>
      <p:pic>
        <p:nvPicPr>
          <p:cNvPr id="16" name="Picture 15">
            <a:extLst>
              <a:ext uri="{FF2B5EF4-FFF2-40B4-BE49-F238E27FC236}">
                <a16:creationId xmlns:a16="http://schemas.microsoft.com/office/drawing/2014/main" id="{F672FB77-E979-4C56-3669-56BD981BE539}"/>
              </a:ext>
            </a:extLst>
          </p:cNvPr>
          <p:cNvPicPr>
            <a:picLocks noChangeAspect="1"/>
          </p:cNvPicPr>
          <p:nvPr/>
        </p:nvPicPr>
        <p:blipFill>
          <a:blip r:embed="rId6"/>
          <a:stretch>
            <a:fillRect/>
          </a:stretch>
        </p:blipFill>
        <p:spPr>
          <a:xfrm>
            <a:off x="2865607" y="2871227"/>
            <a:ext cx="1853126" cy="1621485"/>
          </a:xfrm>
          <a:prstGeom prst="rect">
            <a:avLst/>
          </a:prstGeom>
        </p:spPr>
      </p:pic>
      <p:sp>
        <p:nvSpPr>
          <p:cNvPr id="17" name="TextBox 16">
            <a:extLst>
              <a:ext uri="{FF2B5EF4-FFF2-40B4-BE49-F238E27FC236}">
                <a16:creationId xmlns:a16="http://schemas.microsoft.com/office/drawing/2014/main" id="{7727A387-1E80-A9CF-AD0E-762CEF5A9E20}"/>
              </a:ext>
            </a:extLst>
          </p:cNvPr>
          <p:cNvSpPr txBox="1"/>
          <p:nvPr/>
        </p:nvSpPr>
        <p:spPr>
          <a:xfrm>
            <a:off x="2644724" y="2871227"/>
            <a:ext cx="1337310" cy="276999"/>
          </a:xfrm>
          <a:prstGeom prst="rect">
            <a:avLst/>
          </a:prstGeom>
          <a:noFill/>
        </p:spPr>
        <p:txBody>
          <a:bodyPr wrap="square" rtlCol="0">
            <a:spAutoFit/>
          </a:bodyPr>
          <a:lstStyle/>
          <a:p>
            <a:r>
              <a:rPr lang="en-US" sz="1200" dirty="0"/>
              <a:t>N(1535)1/2</a:t>
            </a:r>
            <a:r>
              <a:rPr lang="en-US" sz="1200" baseline="30000" dirty="0"/>
              <a:t>-</a:t>
            </a:r>
            <a:r>
              <a:rPr lang="en-US" sz="1200" dirty="0"/>
              <a:t> </a:t>
            </a:r>
          </a:p>
        </p:txBody>
      </p:sp>
      <p:sp>
        <p:nvSpPr>
          <p:cNvPr id="18" name="TextBox 17">
            <a:extLst>
              <a:ext uri="{FF2B5EF4-FFF2-40B4-BE49-F238E27FC236}">
                <a16:creationId xmlns:a16="http://schemas.microsoft.com/office/drawing/2014/main" id="{F7415EDA-FF11-D39D-0BC8-DE555EE7A659}"/>
              </a:ext>
            </a:extLst>
          </p:cNvPr>
          <p:cNvSpPr txBox="1"/>
          <p:nvPr/>
        </p:nvSpPr>
        <p:spPr>
          <a:xfrm>
            <a:off x="571934" y="2590427"/>
            <a:ext cx="4000066" cy="276999"/>
          </a:xfrm>
          <a:prstGeom prst="rect">
            <a:avLst/>
          </a:prstGeom>
          <a:noFill/>
        </p:spPr>
        <p:txBody>
          <a:bodyPr wrap="square" rtlCol="0">
            <a:spAutoFit/>
          </a:bodyPr>
          <a:lstStyle/>
          <a:p>
            <a:r>
              <a:rPr lang="en-US" sz="1200" dirty="0"/>
              <a:t>Parton distribution amplitudes (PDA) in:</a:t>
            </a:r>
          </a:p>
        </p:txBody>
      </p:sp>
      <p:sp>
        <p:nvSpPr>
          <p:cNvPr id="19" name="TextBox 18">
            <a:extLst>
              <a:ext uri="{FF2B5EF4-FFF2-40B4-BE49-F238E27FC236}">
                <a16:creationId xmlns:a16="http://schemas.microsoft.com/office/drawing/2014/main" id="{93F9F5BC-1476-42C2-B3E3-1FAD96122CA7}"/>
              </a:ext>
            </a:extLst>
          </p:cNvPr>
          <p:cNvSpPr txBox="1"/>
          <p:nvPr/>
        </p:nvSpPr>
        <p:spPr>
          <a:xfrm>
            <a:off x="246314" y="2860600"/>
            <a:ext cx="965978" cy="276999"/>
          </a:xfrm>
          <a:prstGeom prst="rect">
            <a:avLst/>
          </a:prstGeom>
          <a:noFill/>
        </p:spPr>
        <p:txBody>
          <a:bodyPr wrap="square" rtlCol="0">
            <a:spAutoFit/>
          </a:bodyPr>
          <a:lstStyle/>
          <a:p>
            <a:pPr algn="ctr"/>
            <a:r>
              <a:rPr lang="en-US" sz="1200" dirty="0"/>
              <a:t>N(938)1/2</a:t>
            </a:r>
            <a:r>
              <a:rPr lang="en-US" sz="1200" baseline="30000" dirty="0"/>
              <a:t>+</a:t>
            </a:r>
            <a:r>
              <a:rPr lang="en-US" sz="1200" dirty="0"/>
              <a:t> </a:t>
            </a:r>
          </a:p>
        </p:txBody>
      </p:sp>
      <p:sp>
        <p:nvSpPr>
          <p:cNvPr id="20" name="TextBox 19">
            <a:extLst>
              <a:ext uri="{FF2B5EF4-FFF2-40B4-BE49-F238E27FC236}">
                <a16:creationId xmlns:a16="http://schemas.microsoft.com/office/drawing/2014/main" id="{1FA72510-2DB5-83B8-E935-368D5F118652}"/>
              </a:ext>
            </a:extLst>
          </p:cNvPr>
          <p:cNvSpPr txBox="1"/>
          <p:nvPr/>
        </p:nvSpPr>
        <p:spPr>
          <a:xfrm>
            <a:off x="4811066" y="2267261"/>
            <a:ext cx="3772743" cy="461665"/>
          </a:xfrm>
          <a:prstGeom prst="rect">
            <a:avLst/>
          </a:prstGeom>
          <a:solidFill>
            <a:srgbClr val="FFC000"/>
          </a:solidFill>
        </p:spPr>
        <p:txBody>
          <a:bodyPr wrap="square" rtlCol="0">
            <a:spAutoFit/>
          </a:bodyPr>
          <a:lstStyle/>
          <a:p>
            <a:r>
              <a:rPr lang="en-US" sz="1200" dirty="0"/>
              <a:t>V.M. Braun et al., Phys. Rev. D 89, 094511 (2014)</a:t>
            </a:r>
          </a:p>
          <a:p>
            <a:r>
              <a:rPr lang="en-US" sz="1200" dirty="0"/>
              <a:t>C. </a:t>
            </a:r>
            <a:r>
              <a:rPr lang="en-US" sz="1200" dirty="0" err="1"/>
              <a:t>Mezrag</a:t>
            </a:r>
            <a:r>
              <a:rPr lang="en-US" sz="1200" dirty="0"/>
              <a:t> et al., Phys. Rev. Lett. B 783, 263 (2018)</a:t>
            </a:r>
          </a:p>
        </p:txBody>
      </p:sp>
      <p:sp>
        <p:nvSpPr>
          <p:cNvPr id="22" name="TextBox 21">
            <a:extLst>
              <a:ext uri="{FF2B5EF4-FFF2-40B4-BE49-F238E27FC236}">
                <a16:creationId xmlns:a16="http://schemas.microsoft.com/office/drawing/2014/main" id="{A11E5FA5-F0E2-3020-77B8-B3A17DE7A6D4}"/>
              </a:ext>
            </a:extLst>
          </p:cNvPr>
          <p:cNvSpPr txBox="1"/>
          <p:nvPr/>
        </p:nvSpPr>
        <p:spPr>
          <a:xfrm>
            <a:off x="7087876" y="2848778"/>
            <a:ext cx="2026920" cy="1384995"/>
          </a:xfrm>
          <a:prstGeom prst="rect">
            <a:avLst/>
          </a:prstGeom>
          <a:noFill/>
        </p:spPr>
        <p:txBody>
          <a:bodyPr wrap="square" rtlCol="0">
            <a:spAutoFit/>
          </a:bodyPr>
          <a:lstStyle/>
          <a:p>
            <a:r>
              <a:rPr lang="en-US" sz="1200" dirty="0">
                <a:solidFill>
                  <a:srgbClr val="0000FF"/>
                </a:solidFill>
              </a:rPr>
              <a:t>Pronounced differences</a:t>
            </a:r>
          </a:p>
          <a:p>
            <a:r>
              <a:rPr lang="en-US" sz="1200" dirty="0">
                <a:solidFill>
                  <a:srgbClr val="0000FF"/>
                </a:solidFill>
              </a:rPr>
              <a:t>predicted for N/N* PDAs</a:t>
            </a:r>
          </a:p>
          <a:p>
            <a:r>
              <a:rPr lang="en-US" sz="1200" dirty="0">
                <a:solidFill>
                  <a:srgbClr val="0000FF"/>
                </a:solidFill>
              </a:rPr>
              <a:t>can be explored in N* electroexcitation, offering insight into the </a:t>
            </a:r>
            <a:r>
              <a:rPr lang="en-US" sz="1200" dirty="0" err="1">
                <a:solidFill>
                  <a:srgbClr val="0000FF"/>
                </a:solidFill>
              </a:rPr>
              <a:t>sQCD</a:t>
            </a:r>
            <a:r>
              <a:rPr lang="en-US" sz="1200" dirty="0">
                <a:solidFill>
                  <a:srgbClr val="0000FF"/>
                </a:solidFill>
              </a:rPr>
              <a:t> mechanisms that underlie these differences </a:t>
            </a:r>
          </a:p>
        </p:txBody>
      </p:sp>
      <p:sp>
        <p:nvSpPr>
          <p:cNvPr id="23" name="TextBox 22">
            <a:extLst>
              <a:ext uri="{FF2B5EF4-FFF2-40B4-BE49-F238E27FC236}">
                <a16:creationId xmlns:a16="http://schemas.microsoft.com/office/drawing/2014/main" id="{FDDCAAEE-048A-73E1-46B5-6AEA6CF65AE9}"/>
              </a:ext>
            </a:extLst>
          </p:cNvPr>
          <p:cNvSpPr txBox="1"/>
          <p:nvPr/>
        </p:nvSpPr>
        <p:spPr>
          <a:xfrm>
            <a:off x="4253284" y="2855837"/>
            <a:ext cx="1025592" cy="276999"/>
          </a:xfrm>
          <a:prstGeom prst="rect">
            <a:avLst/>
          </a:prstGeom>
          <a:noFill/>
        </p:spPr>
        <p:txBody>
          <a:bodyPr wrap="square" rtlCol="0">
            <a:spAutoFit/>
          </a:bodyPr>
          <a:lstStyle/>
          <a:p>
            <a:pPr algn="ctr"/>
            <a:r>
              <a:rPr lang="en-US" sz="1200" dirty="0"/>
              <a:t>N(1440)1/2</a:t>
            </a:r>
            <a:r>
              <a:rPr lang="en-US" sz="1200" baseline="30000" dirty="0"/>
              <a:t>+</a:t>
            </a:r>
            <a:r>
              <a:rPr lang="en-US" sz="1200" dirty="0"/>
              <a:t> </a:t>
            </a:r>
          </a:p>
        </p:txBody>
      </p:sp>
      <p:pic>
        <p:nvPicPr>
          <p:cNvPr id="24" name="Picture 23">
            <a:extLst>
              <a:ext uri="{FF2B5EF4-FFF2-40B4-BE49-F238E27FC236}">
                <a16:creationId xmlns:a16="http://schemas.microsoft.com/office/drawing/2014/main" id="{C76FEA79-D0E9-43D3-2570-E572FFF97C6B}"/>
              </a:ext>
            </a:extLst>
          </p:cNvPr>
          <p:cNvPicPr>
            <a:picLocks noChangeAspect="1"/>
          </p:cNvPicPr>
          <p:nvPr/>
        </p:nvPicPr>
        <p:blipFill>
          <a:blip r:embed="rId7"/>
          <a:stretch>
            <a:fillRect/>
          </a:stretch>
        </p:blipFill>
        <p:spPr>
          <a:xfrm>
            <a:off x="355286" y="4755015"/>
            <a:ext cx="1891426" cy="1427964"/>
          </a:xfrm>
          <a:prstGeom prst="rect">
            <a:avLst/>
          </a:prstGeom>
        </p:spPr>
      </p:pic>
      <p:pic>
        <p:nvPicPr>
          <p:cNvPr id="25" name="Picture 24">
            <a:extLst>
              <a:ext uri="{FF2B5EF4-FFF2-40B4-BE49-F238E27FC236}">
                <a16:creationId xmlns:a16="http://schemas.microsoft.com/office/drawing/2014/main" id="{BADE0711-2343-7803-2179-C9FFBA9CCA50}"/>
              </a:ext>
            </a:extLst>
          </p:cNvPr>
          <p:cNvPicPr>
            <a:picLocks noChangeAspect="1"/>
          </p:cNvPicPr>
          <p:nvPr/>
        </p:nvPicPr>
        <p:blipFill>
          <a:blip r:embed="rId8"/>
          <a:stretch>
            <a:fillRect/>
          </a:stretch>
        </p:blipFill>
        <p:spPr>
          <a:xfrm>
            <a:off x="2590474" y="4684712"/>
            <a:ext cx="1676400" cy="1422400"/>
          </a:xfrm>
          <a:prstGeom prst="rect">
            <a:avLst/>
          </a:prstGeom>
        </p:spPr>
      </p:pic>
      <p:pic>
        <p:nvPicPr>
          <p:cNvPr id="26" name="Picture 25">
            <a:extLst>
              <a:ext uri="{FF2B5EF4-FFF2-40B4-BE49-F238E27FC236}">
                <a16:creationId xmlns:a16="http://schemas.microsoft.com/office/drawing/2014/main" id="{CF3C0C0A-5D96-5C66-7B8F-99C275774C09}"/>
              </a:ext>
            </a:extLst>
          </p:cNvPr>
          <p:cNvPicPr>
            <a:picLocks noChangeAspect="1"/>
          </p:cNvPicPr>
          <p:nvPr/>
        </p:nvPicPr>
        <p:blipFill>
          <a:blip r:embed="rId9"/>
          <a:stretch>
            <a:fillRect/>
          </a:stretch>
        </p:blipFill>
        <p:spPr>
          <a:xfrm>
            <a:off x="4588595" y="4763042"/>
            <a:ext cx="1689100" cy="1422400"/>
          </a:xfrm>
          <a:prstGeom prst="rect">
            <a:avLst/>
          </a:prstGeom>
        </p:spPr>
      </p:pic>
      <p:sp>
        <p:nvSpPr>
          <p:cNvPr id="27" name="TextBox 26">
            <a:extLst>
              <a:ext uri="{FF2B5EF4-FFF2-40B4-BE49-F238E27FC236}">
                <a16:creationId xmlns:a16="http://schemas.microsoft.com/office/drawing/2014/main" id="{071E6E30-BABE-077B-EA12-FECCCEA4EA33}"/>
              </a:ext>
            </a:extLst>
          </p:cNvPr>
          <p:cNvSpPr txBox="1"/>
          <p:nvPr/>
        </p:nvSpPr>
        <p:spPr>
          <a:xfrm>
            <a:off x="768119" y="4481640"/>
            <a:ext cx="4815742" cy="276999"/>
          </a:xfrm>
          <a:prstGeom prst="rect">
            <a:avLst/>
          </a:prstGeom>
          <a:noFill/>
        </p:spPr>
        <p:txBody>
          <a:bodyPr wrap="none" rtlCol="0">
            <a:spAutoFit/>
          </a:bodyPr>
          <a:lstStyle/>
          <a:p>
            <a:r>
              <a:rPr lang="en-US" sz="1200" dirty="0"/>
              <a:t>Rest frame quark-correlated-di-quark angular momentum content in:</a:t>
            </a:r>
          </a:p>
        </p:txBody>
      </p:sp>
      <p:sp>
        <p:nvSpPr>
          <p:cNvPr id="28" name="TextBox 27">
            <a:extLst>
              <a:ext uri="{FF2B5EF4-FFF2-40B4-BE49-F238E27FC236}">
                <a16:creationId xmlns:a16="http://schemas.microsoft.com/office/drawing/2014/main" id="{8383318C-D9B2-8268-27CE-4DF25DC5DD7C}"/>
              </a:ext>
            </a:extLst>
          </p:cNvPr>
          <p:cNvSpPr txBox="1"/>
          <p:nvPr/>
        </p:nvSpPr>
        <p:spPr>
          <a:xfrm>
            <a:off x="1420117" y="5198086"/>
            <a:ext cx="1011890" cy="276999"/>
          </a:xfrm>
          <a:prstGeom prst="rect">
            <a:avLst/>
          </a:prstGeom>
          <a:noFill/>
        </p:spPr>
        <p:txBody>
          <a:bodyPr wrap="square" rtlCol="0">
            <a:spAutoFit/>
          </a:bodyPr>
          <a:lstStyle/>
          <a:p>
            <a:r>
              <a:rPr lang="en-US" sz="1200" b="1" dirty="0">
                <a:latin typeface="Symbol" pitchFamily="2" charset="2"/>
              </a:rPr>
              <a:t>D</a:t>
            </a:r>
            <a:r>
              <a:rPr lang="en-US" sz="1200" dirty="0"/>
              <a:t>(1232)3/2</a:t>
            </a:r>
            <a:r>
              <a:rPr lang="en-US" sz="1200" baseline="30000" dirty="0"/>
              <a:t>+</a:t>
            </a:r>
            <a:r>
              <a:rPr lang="en-US" sz="1200" dirty="0"/>
              <a:t> </a:t>
            </a:r>
          </a:p>
        </p:txBody>
      </p:sp>
      <p:sp>
        <p:nvSpPr>
          <p:cNvPr id="29" name="TextBox 28">
            <a:extLst>
              <a:ext uri="{FF2B5EF4-FFF2-40B4-BE49-F238E27FC236}">
                <a16:creationId xmlns:a16="http://schemas.microsoft.com/office/drawing/2014/main" id="{6F282200-E5D2-F027-DF63-69D604029B80}"/>
              </a:ext>
            </a:extLst>
          </p:cNvPr>
          <p:cNvSpPr txBox="1"/>
          <p:nvPr/>
        </p:nvSpPr>
        <p:spPr>
          <a:xfrm>
            <a:off x="3706843" y="5191998"/>
            <a:ext cx="1011890" cy="276999"/>
          </a:xfrm>
          <a:prstGeom prst="rect">
            <a:avLst/>
          </a:prstGeom>
          <a:noFill/>
        </p:spPr>
        <p:txBody>
          <a:bodyPr wrap="square" rtlCol="0">
            <a:spAutoFit/>
          </a:bodyPr>
          <a:lstStyle/>
          <a:p>
            <a:r>
              <a:rPr lang="en-US" sz="1200" b="1" dirty="0">
                <a:latin typeface="Symbol" pitchFamily="2" charset="2"/>
              </a:rPr>
              <a:t>D</a:t>
            </a:r>
            <a:r>
              <a:rPr lang="en-US" sz="1200" dirty="0"/>
              <a:t>(1600)3/2</a:t>
            </a:r>
            <a:r>
              <a:rPr lang="en-US" sz="1200" baseline="30000" dirty="0"/>
              <a:t>+</a:t>
            </a:r>
            <a:r>
              <a:rPr lang="en-US" sz="1200" dirty="0"/>
              <a:t> </a:t>
            </a:r>
          </a:p>
        </p:txBody>
      </p:sp>
      <p:sp>
        <p:nvSpPr>
          <p:cNvPr id="30" name="TextBox 29">
            <a:extLst>
              <a:ext uri="{FF2B5EF4-FFF2-40B4-BE49-F238E27FC236}">
                <a16:creationId xmlns:a16="http://schemas.microsoft.com/office/drawing/2014/main" id="{23969170-9EFE-B37D-30DA-291FF9A34136}"/>
              </a:ext>
            </a:extLst>
          </p:cNvPr>
          <p:cNvSpPr txBox="1"/>
          <p:nvPr/>
        </p:nvSpPr>
        <p:spPr>
          <a:xfrm>
            <a:off x="5763489" y="5214379"/>
            <a:ext cx="1011890" cy="276999"/>
          </a:xfrm>
          <a:prstGeom prst="rect">
            <a:avLst/>
          </a:prstGeom>
          <a:noFill/>
        </p:spPr>
        <p:txBody>
          <a:bodyPr wrap="square" rtlCol="0">
            <a:spAutoFit/>
          </a:bodyPr>
          <a:lstStyle/>
          <a:p>
            <a:r>
              <a:rPr lang="en-US" sz="1200" b="1" dirty="0">
                <a:latin typeface="Symbol" pitchFamily="2" charset="2"/>
              </a:rPr>
              <a:t>D</a:t>
            </a:r>
            <a:r>
              <a:rPr lang="en-US" sz="1200" dirty="0"/>
              <a:t>(1700)3/2</a:t>
            </a:r>
            <a:r>
              <a:rPr lang="en-US" sz="1200" baseline="30000" dirty="0"/>
              <a:t>-</a:t>
            </a:r>
            <a:r>
              <a:rPr lang="en-US" sz="1200" dirty="0"/>
              <a:t> </a:t>
            </a:r>
          </a:p>
        </p:txBody>
      </p:sp>
      <p:sp>
        <p:nvSpPr>
          <p:cNvPr id="31" name="TextBox 30">
            <a:extLst>
              <a:ext uri="{FF2B5EF4-FFF2-40B4-BE49-F238E27FC236}">
                <a16:creationId xmlns:a16="http://schemas.microsoft.com/office/drawing/2014/main" id="{1024C82A-6B08-EF84-6FB7-F9D8BAC66E2C}"/>
              </a:ext>
            </a:extLst>
          </p:cNvPr>
          <p:cNvSpPr txBox="1"/>
          <p:nvPr/>
        </p:nvSpPr>
        <p:spPr>
          <a:xfrm>
            <a:off x="6133498" y="4392276"/>
            <a:ext cx="2981298" cy="276999"/>
          </a:xfrm>
          <a:prstGeom prst="rect">
            <a:avLst/>
          </a:prstGeom>
          <a:solidFill>
            <a:srgbClr val="FFC000"/>
          </a:solidFill>
        </p:spPr>
        <p:txBody>
          <a:bodyPr wrap="square" rtlCol="0">
            <a:spAutoFit/>
          </a:bodyPr>
          <a:lstStyle/>
          <a:p>
            <a:r>
              <a:rPr lang="en-US" sz="1200" dirty="0"/>
              <a:t>L. Liu et al., e-print: 2203-12083 [hep-</a:t>
            </a:r>
            <a:r>
              <a:rPr lang="en-US" sz="1200" dirty="0" err="1"/>
              <a:t>ph</a:t>
            </a:r>
            <a:r>
              <a:rPr lang="en-US" sz="1200" dirty="0"/>
              <a:t>]</a:t>
            </a:r>
          </a:p>
        </p:txBody>
      </p:sp>
      <p:sp>
        <p:nvSpPr>
          <p:cNvPr id="32" name="TextBox 31">
            <a:extLst>
              <a:ext uri="{FF2B5EF4-FFF2-40B4-BE49-F238E27FC236}">
                <a16:creationId xmlns:a16="http://schemas.microsoft.com/office/drawing/2014/main" id="{D2E05D19-1318-7162-5999-D0863DB44D9C}"/>
              </a:ext>
            </a:extLst>
          </p:cNvPr>
          <p:cNvSpPr txBox="1"/>
          <p:nvPr/>
        </p:nvSpPr>
        <p:spPr>
          <a:xfrm>
            <a:off x="6779047" y="4905716"/>
            <a:ext cx="2416046" cy="1015663"/>
          </a:xfrm>
          <a:prstGeom prst="rect">
            <a:avLst/>
          </a:prstGeom>
          <a:noFill/>
        </p:spPr>
        <p:txBody>
          <a:bodyPr wrap="none" rtlCol="0">
            <a:spAutoFit/>
          </a:bodyPr>
          <a:lstStyle/>
          <a:p>
            <a:r>
              <a:rPr lang="en-US" sz="1200" dirty="0">
                <a:solidFill>
                  <a:srgbClr val="0000FF"/>
                </a:solidFill>
              </a:rPr>
              <a:t>Studies of N* electroexcitation</a:t>
            </a:r>
          </a:p>
          <a:p>
            <a:r>
              <a:rPr lang="en-US" sz="1200" dirty="0">
                <a:solidFill>
                  <a:srgbClr val="0000FF"/>
                </a:solidFill>
              </a:rPr>
              <a:t>will contribute to understanding</a:t>
            </a:r>
          </a:p>
          <a:p>
            <a:r>
              <a:rPr lang="en-US" sz="1200" dirty="0">
                <a:solidFill>
                  <a:srgbClr val="0000FF"/>
                </a:solidFill>
              </a:rPr>
              <a:t>of the nature of spin of the </a:t>
            </a:r>
          </a:p>
          <a:p>
            <a:r>
              <a:rPr lang="en-US" sz="1200" dirty="0">
                <a:solidFill>
                  <a:srgbClr val="0000FF"/>
                </a:solidFill>
              </a:rPr>
              <a:t>ground and excited states of the </a:t>
            </a:r>
          </a:p>
          <a:p>
            <a:r>
              <a:rPr lang="en-US" sz="1200" dirty="0">
                <a:solidFill>
                  <a:srgbClr val="0000FF"/>
                </a:solidFill>
              </a:rPr>
              <a:t>nucleon</a:t>
            </a:r>
          </a:p>
        </p:txBody>
      </p:sp>
      <p:sp>
        <p:nvSpPr>
          <p:cNvPr id="33" name="TextBox 32">
            <a:extLst>
              <a:ext uri="{FF2B5EF4-FFF2-40B4-BE49-F238E27FC236}">
                <a16:creationId xmlns:a16="http://schemas.microsoft.com/office/drawing/2014/main" id="{51E5CCCE-38EC-6034-71D1-330F94E26B80}"/>
              </a:ext>
            </a:extLst>
          </p:cNvPr>
          <p:cNvSpPr txBox="1"/>
          <p:nvPr/>
        </p:nvSpPr>
        <p:spPr>
          <a:xfrm>
            <a:off x="658119" y="6158689"/>
            <a:ext cx="8004564" cy="276999"/>
          </a:xfrm>
          <a:prstGeom prst="rect">
            <a:avLst/>
          </a:prstGeom>
          <a:noFill/>
        </p:spPr>
        <p:txBody>
          <a:bodyPr wrap="none" rtlCol="0">
            <a:spAutoFit/>
          </a:bodyPr>
          <a:lstStyle/>
          <a:p>
            <a:r>
              <a:rPr lang="en-US" sz="1200" dirty="0">
                <a:solidFill>
                  <a:srgbClr val="FF0000"/>
                </a:solidFill>
              </a:rPr>
              <a:t>Exploration of N* electroexcitations is an important part of efforts aimed to considerably extend knowledge on </a:t>
            </a:r>
            <a:r>
              <a:rPr lang="en-US" sz="1200" dirty="0" err="1">
                <a:solidFill>
                  <a:srgbClr val="FF0000"/>
                </a:solidFill>
              </a:rPr>
              <a:t>sQCD</a:t>
            </a:r>
            <a:endParaRPr lang="en-US" sz="1200" dirty="0">
              <a:solidFill>
                <a:srgbClr val="FF0000"/>
              </a:solidFill>
            </a:endParaRPr>
          </a:p>
        </p:txBody>
      </p:sp>
    </p:spTree>
    <p:extLst>
      <p:ext uri="{BB962C8B-B14F-4D97-AF65-F5344CB8AC3E}">
        <p14:creationId xmlns:p14="http://schemas.microsoft.com/office/powerpoint/2010/main" val="3518229230"/>
      </p:ext>
    </p:extLst>
  </p:cSld>
  <p:clrMapOvr>
    <a:masterClrMapping/>
  </p:clrMapOvr>
</p:sld>
</file>

<file path=ppt/theme/theme1.xml><?xml version="1.0" encoding="utf-8"?>
<a:theme xmlns:a="http://schemas.openxmlformats.org/drawingml/2006/main" name="4_CLAS022604">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LAS02260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charset="0"/>
          </a:defRPr>
        </a:defPPr>
      </a:lstStyle>
    </a:lnDef>
  </a:objectDefaults>
  <a:extraClrSchemeLst>
    <a:extraClrScheme>
      <a:clrScheme name="CLAS02260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02260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02260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02260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02260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02260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02260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189390</TotalTime>
  <Words>5463</Words>
  <Application>Microsoft Macintosh PowerPoint</Application>
  <PresentationFormat>On-screen Show (4:3)</PresentationFormat>
  <Paragraphs>477</Paragraphs>
  <Slides>29</Slides>
  <Notes>12</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42" baseType="lpstr">
      <vt:lpstr>ＭＳ Ｐゴシック</vt:lpstr>
      <vt:lpstr>ＭＳ Ｐゴシック</vt:lpstr>
      <vt:lpstr>Apple Chancery</vt:lpstr>
      <vt:lpstr>Arial</vt:lpstr>
      <vt:lpstr>Calibri</vt:lpstr>
      <vt:lpstr>Cambria Math</vt:lpstr>
      <vt:lpstr>Comic Sans MS</vt:lpstr>
      <vt:lpstr>MS Reference Sans Serif</vt:lpstr>
      <vt:lpstr>Symbol</vt:lpstr>
      <vt:lpstr>Times New Roman</vt:lpstr>
      <vt:lpstr>Wingdings</vt:lpstr>
      <vt:lpstr>4_CLAS022604</vt:lpstr>
      <vt:lpstr>Equation</vt:lpstr>
      <vt:lpstr>PowerPoint Presentation</vt:lpstr>
      <vt:lpstr>PowerPoint Presentation</vt:lpstr>
      <vt:lpstr>N* Structure in Experiments of 6/12 GeV Eras at Hall B </vt:lpstr>
      <vt:lpstr>PowerPoint Presentation</vt:lpstr>
      <vt:lpstr>Summary of Published CLAS Data on Exclusive Meson Electroproduction off Protons in N* Excitation Region</vt:lpstr>
      <vt:lpstr> Approaches for Extraction of gvpN* Electrocouplings from the Meson Electroproduction Data </vt:lpstr>
      <vt:lpstr>PowerPoint Presentation</vt:lpstr>
      <vt:lpstr>PowerPoint Presentation</vt:lpstr>
      <vt:lpstr>PowerPoint Presentation</vt:lpstr>
      <vt:lpstr>PowerPoint Presentation</vt:lpstr>
      <vt:lpstr>PowerPoint Presentation</vt:lpstr>
      <vt:lpstr>PowerPoint Presentation</vt:lpstr>
      <vt:lpstr> CSM Concept on EHM and Insight from gvpN* Electrocoupling Data  </vt:lpstr>
      <vt:lpstr>PowerPoint Presentation</vt:lpstr>
      <vt:lpstr>PowerPoint Presentation</vt:lpstr>
      <vt:lpstr>PowerPoint Presentation</vt:lpstr>
      <vt:lpstr>PowerPoint Presentation</vt:lpstr>
      <vt:lpstr>PowerPoint Presentation</vt:lpstr>
      <vt:lpstr> Extension in N* Structure Studies with CLAS12 </vt:lpstr>
      <vt:lpstr> Preliminary Results on p+p-p Electroproduction Cross Sections from CLAS12 </vt:lpstr>
      <vt:lpstr>PowerPoint Presentation</vt:lpstr>
      <vt:lpstr>Conclusions and Outlook </vt:lpstr>
      <vt:lpstr>PowerPoint Presentation</vt:lpstr>
      <vt:lpstr>Back up</vt:lpstr>
      <vt:lpstr> Impact of the Extension of gvpN* Electrocouplings Results for Q2&gt;5.0 GeV2 on Insight into EHM  </vt:lpstr>
      <vt:lpstr>PowerPoint Presentation</vt:lpstr>
      <vt:lpstr>PowerPoint Presentation</vt:lpstr>
      <vt:lpstr>PowerPoint Presentation</vt:lpstr>
      <vt:lpstr>Facets of Strong QCD from Combined Studies of the Ground/Excited Nucleon State Structure  </vt:lpstr>
    </vt:vector>
  </TitlesOfParts>
  <Company>Jefferson 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Combined analysis of recent CLAS data on 2-p photo- and electro- production off proton</dc:title>
  <dc:creator>mokeev</dc:creator>
  <cp:lastModifiedBy>Victor Mokeev</cp:lastModifiedBy>
  <cp:revision>6518</cp:revision>
  <cp:lastPrinted>2018-04-04T18:12:13Z</cp:lastPrinted>
  <dcterms:created xsi:type="dcterms:W3CDTF">2016-05-14T21:35:12Z</dcterms:created>
  <dcterms:modified xsi:type="dcterms:W3CDTF">2026-09-04T12:46:37Z</dcterms:modified>
</cp:coreProperties>
</file>