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69" r:id="rId3"/>
  </p:sldMasterIdLst>
  <p:notesMasterIdLst>
    <p:notesMasterId r:id="rId33"/>
  </p:notesMasterIdLst>
  <p:sldIdLst>
    <p:sldId id="256" r:id="rId4"/>
    <p:sldId id="561" r:id="rId5"/>
    <p:sldId id="540" r:id="rId6"/>
    <p:sldId id="542" r:id="rId7"/>
    <p:sldId id="558" r:id="rId8"/>
    <p:sldId id="563" r:id="rId9"/>
    <p:sldId id="263" r:id="rId10"/>
    <p:sldId id="264" r:id="rId11"/>
    <p:sldId id="581" r:id="rId12"/>
    <p:sldId id="266" r:id="rId13"/>
    <p:sldId id="267" r:id="rId14"/>
    <p:sldId id="577" r:id="rId15"/>
    <p:sldId id="268" r:id="rId16"/>
    <p:sldId id="578" r:id="rId17"/>
    <p:sldId id="404" r:id="rId18"/>
    <p:sldId id="401" r:id="rId19"/>
    <p:sldId id="430" r:id="rId20"/>
    <p:sldId id="402" r:id="rId21"/>
    <p:sldId id="429" r:id="rId22"/>
    <p:sldId id="403" r:id="rId23"/>
    <p:sldId id="405" r:id="rId24"/>
    <p:sldId id="406" r:id="rId25"/>
    <p:sldId id="274" r:id="rId26"/>
    <p:sldId id="261" r:id="rId27"/>
    <p:sldId id="582" r:id="rId28"/>
    <p:sldId id="580" r:id="rId29"/>
    <p:sldId id="262" r:id="rId30"/>
    <p:sldId id="417" r:id="rId31"/>
    <p:sldId id="575" r:id="rId32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209" autoAdjust="0"/>
    <p:restoredTop sz="75849" autoAdjust="0"/>
  </p:normalViewPr>
  <p:slideViewPr>
    <p:cSldViewPr>
      <p:cViewPr>
        <p:scale>
          <a:sx n="53" d="100"/>
          <a:sy n="53" d="100"/>
        </p:scale>
        <p:origin x="496" y="8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4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933BB-5431-4B35-A7CA-64202B9BE70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AD971-DDE8-4BAC-B022-B398ECFA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02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5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7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7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0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62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1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7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15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AD971-DDE8-4BAC-B022-B398ECFA2AB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56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85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1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9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793196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149280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577850" y="-647700"/>
            <a:ext cx="13373100" cy="80094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3562350"/>
            <a:ext cx="10985500" cy="2324100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03845" y="553069"/>
            <a:ext cx="10984311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5804955"/>
            <a:ext cx="10985500" cy="558476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581118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31893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4B60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317500"/>
            <a:ext cx="10985500" cy="84455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5000" b="0" spc="-50">
                <a:solidFill>
                  <a:srgbClr val="FFFFFF"/>
                </a:solidFill>
                <a:latin typeface="Produkt Extralight"/>
                <a:ea typeface="Produkt Extralight"/>
                <a:cs typeface="Produkt Extralight"/>
                <a:sym typeface="Produkt Extralight"/>
              </a:defRPr>
            </a:lvl1pPr>
          </a:lstStyle>
          <a:p>
            <a:r>
              <a:t>Slide Title</a:t>
            </a:r>
          </a:p>
        </p:txBody>
      </p:sp>
      <p:sp>
        <p:nvSpPr>
          <p:cNvPr id="4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62050"/>
            <a:ext cx="10985500" cy="50165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0">
                <a:solidFill>
                  <a:srgbClr val="FFFFFF"/>
                </a:solidFill>
                <a:latin typeface="Produkt Extralight"/>
                <a:ea typeface="Produkt Extralight"/>
                <a:cs typeface="Produkt Extralight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30321"/>
            <a:ext cx="10985500" cy="4128006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2350"/>
              </a:spcBef>
              <a:buSzPct val="100000"/>
              <a:defRPr sz="2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  <a:lvl2pPr marL="457200" indent="-228600">
              <a:lnSpc>
                <a:spcPct val="100000"/>
              </a:lnSpc>
              <a:spcBef>
                <a:spcPts val="2350"/>
              </a:spcBef>
              <a:buSzPct val="100000"/>
              <a:defRPr sz="2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2pPr>
            <a:lvl3pPr marL="685800" indent="-228600">
              <a:lnSpc>
                <a:spcPct val="100000"/>
              </a:lnSpc>
              <a:spcBef>
                <a:spcPts val="2350"/>
              </a:spcBef>
              <a:buSzPct val="100000"/>
              <a:defRPr sz="2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3pPr>
            <a:lvl4pPr marL="914400" indent="-228600">
              <a:lnSpc>
                <a:spcPct val="100000"/>
              </a:lnSpc>
              <a:spcBef>
                <a:spcPts val="2350"/>
              </a:spcBef>
              <a:buSzPct val="100000"/>
              <a:defRPr sz="2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4pPr>
            <a:lvl5pPr marL="1143000" indent="-228600">
              <a:lnSpc>
                <a:spcPct val="100000"/>
              </a:lnSpc>
              <a:spcBef>
                <a:spcPts val="2350"/>
              </a:spcBef>
              <a:buSzPct val="100000"/>
              <a:defRPr sz="2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250" y="6187501"/>
            <a:ext cx="250068" cy="256480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250250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5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0238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View from inside a stone structure, looking out towards stairs and a clear, blue sky"/>
          <p:cNvSpPr>
            <a:spLocks noGrp="1"/>
          </p:cNvSpPr>
          <p:nvPr>
            <p:ph type="pic" idx="21"/>
          </p:nvPr>
        </p:nvSpPr>
        <p:spPr>
          <a:xfrm>
            <a:off x="0" y="-635000"/>
            <a:ext cx="12192000" cy="81364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3562350"/>
            <a:ext cx="10985500" cy="2324100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03845" y="553069"/>
            <a:ext cx="10984311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5804955"/>
            <a:ext cx="10985500" cy="558476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12429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59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 modern white building with glass panels against a clear, blue sky"/>
          <p:cNvSpPr>
            <a:spLocks noGrp="1"/>
          </p:cNvSpPr>
          <p:nvPr>
            <p:ph type="pic" idx="21"/>
          </p:nvPr>
        </p:nvSpPr>
        <p:spPr>
          <a:xfrm>
            <a:off x="4635500" y="635000"/>
            <a:ext cx="8382000" cy="558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635000"/>
            <a:ext cx="4889500" cy="2941137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3530288"/>
            <a:ext cx="4889500" cy="2692712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00750" y="6488825"/>
            <a:ext cx="22762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927438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309097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41255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4889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124252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Small section of a modern shell bridge in Qingdao, Shandong, China with a partly cloudy sky above"/>
          <p:cNvSpPr>
            <a:spLocks noGrp="1"/>
          </p:cNvSpPr>
          <p:nvPr>
            <p:ph type="pic" idx="22"/>
          </p:nvPr>
        </p:nvSpPr>
        <p:spPr>
          <a:xfrm>
            <a:off x="4635500" y="631924"/>
            <a:ext cx="8386922" cy="55941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4889500" cy="71755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909962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2266950"/>
            <a:ext cx="10985502" cy="2324100"/>
          </a:xfrm>
          <a:prstGeom prst="rect">
            <a:avLst/>
          </a:prstGeom>
        </p:spPr>
        <p:txBody>
          <a:bodyPr anchor="ctr"/>
          <a:lstStyle>
            <a:lvl1pPr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00750" y="6488825"/>
            <a:ext cx="22762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31769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475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466795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55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1pPr>
            <a:lvl2pPr marL="0" indent="2286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2pPr>
            <a:lvl3pPr marL="0" indent="4572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3pPr>
            <a:lvl4pPr marL="0" indent="6858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4pPr>
            <a:lvl5pPr marL="0" indent="91440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949508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460422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2286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6858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66026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537964"/>
            <a:ext cx="10985500" cy="362079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1pPr>
            <a:lvl2pPr marL="0" indent="2286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2pPr>
            <a:lvl3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3pPr>
            <a:lvl4pPr marL="0" indent="6858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4pPr>
            <a:lvl5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4131090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611122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5012" y="5337727"/>
            <a:ext cx="10100026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76962" y="2469930"/>
            <a:ext cx="10438077" cy="1918140"/>
          </a:xfrm>
          <a:prstGeom prst="rect">
            <a:avLst/>
          </a:prstGeom>
        </p:spPr>
        <p:txBody>
          <a:bodyPr/>
          <a:lstStyle>
            <a:lvl1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319462" indent="-63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319462" indent="2222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319462" indent="4508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319462" indent="6794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4333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55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Low-angle exterior view of a modern building facade covered with aluminium discs under a clear, blue sky"/>
          <p:cNvSpPr>
            <a:spLocks noGrp="1"/>
          </p:cNvSpPr>
          <p:nvPr>
            <p:ph type="pic" sz="quarter" idx="21"/>
          </p:nvPr>
        </p:nvSpPr>
        <p:spPr>
          <a:xfrm>
            <a:off x="7708900" y="635000"/>
            <a:ext cx="4072467" cy="270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Low-angle view of a modern, curved building under a cloudy sky"/>
          <p:cNvSpPr>
            <a:spLocks noGrp="1"/>
          </p:cNvSpPr>
          <p:nvPr>
            <p:ph type="pic" sz="quarter" idx="22"/>
          </p:nvPr>
        </p:nvSpPr>
        <p:spPr>
          <a:xfrm>
            <a:off x="7721600" y="3543300"/>
            <a:ext cx="4069290" cy="27114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View from inside a modern white building with glass panels, looking up to a bright, partly cloudy sky"/>
          <p:cNvSpPr>
            <a:spLocks noGrp="1"/>
          </p:cNvSpPr>
          <p:nvPr>
            <p:ph type="pic" idx="23"/>
          </p:nvPr>
        </p:nvSpPr>
        <p:spPr>
          <a:xfrm>
            <a:off x="-62318" y="635000"/>
            <a:ext cx="8420085" cy="562185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98654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ow-angle view of the Azadi Tower in Tehran, Iran against a clear, bright sky"/>
          <p:cNvSpPr>
            <a:spLocks noGrp="1"/>
          </p:cNvSpPr>
          <p:nvPr>
            <p:ph type="pic" idx="21"/>
          </p:nvPr>
        </p:nvSpPr>
        <p:spPr>
          <a:xfrm>
            <a:off x="0" y="-641350"/>
            <a:ext cx="12192000" cy="8140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719025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51863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blipFill rotWithShape="1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952500" y="381000"/>
            <a:ext cx="10287000" cy="1301750"/>
          </a:xfrm>
          <a:prstGeom prst="rect">
            <a:avLst/>
          </a:prstGeom>
        </p:spPr>
        <p:txBody>
          <a:bodyPr anchor="ctr"/>
          <a:lstStyle>
            <a:lvl1pPr algn="ctr" defTabSz="412750">
              <a:lnSpc>
                <a:spcPct val="100000"/>
              </a:lnSpc>
              <a:defRPr sz="5400" b="0" spc="0">
                <a:solidFill>
                  <a:srgbClr val="6F6A5A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8050" y="6330950"/>
            <a:ext cx="269304" cy="287258"/>
          </a:xfrm>
          <a:prstGeom prst="rect">
            <a:avLst/>
          </a:prstGeom>
        </p:spPr>
        <p:txBody>
          <a:bodyPr anchor="t"/>
          <a:lstStyle>
            <a:lvl1pPr defTabSz="412750">
              <a:defRPr sz="1200">
                <a:solidFill>
                  <a:srgbClr val="6F6A5A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199718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4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6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73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6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6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D1B55-FA75-4755-9023-23775039B71F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F2DEA-C19D-49FB-8B5D-BCC2B5D0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072173" y="179040"/>
            <a:ext cx="10985501" cy="71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9063" y="6486708"/>
            <a:ext cx="227627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292100">
              <a:lnSpc>
                <a:spcPct val="100000"/>
              </a:lnSpc>
              <a:spcBef>
                <a:spcPts val="0"/>
              </a:spcBef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9524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ransition spd="med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1" i="0" u="none" strike="noStrike" cap="none" spc="0" baseline="0">
          <a:solidFill>
            <a:schemeClr val="accent1">
              <a:hueOff val="114395"/>
              <a:lumOff val="-24975"/>
            </a:schemeClr>
          </a:solidFill>
          <a:uFillTx/>
          <a:latin typeface="Comic Sans MS"/>
          <a:ea typeface="Comic Sans MS"/>
          <a:cs typeface="Comic Sans MS"/>
          <a:sym typeface="Comic Sans MS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00750" y="6486708"/>
            <a:ext cx="22762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934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ransition spd="med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1.png"/><Relationship Id="rId4" Type="http://schemas.openxmlformats.org/officeDocument/2006/relationships/image" Target="../media/image5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0.png"/><Relationship Id="rId5" Type="http://schemas.openxmlformats.org/officeDocument/2006/relationships/image" Target="../media/image72.png"/><Relationship Id="rId4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82879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Classical Solutions of </a:t>
            </a:r>
            <a:r>
              <a:rPr lang="en-US" sz="36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</a:t>
            </a:r>
            <a:r>
              <a:rPr lang="en-US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-Simons theory  on 3-manifolds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1969699"/>
            <a:ext cx="7772400" cy="1647841"/>
          </a:xfrm>
        </p:spPr>
        <p:txBody>
          <a:bodyPr>
            <a:normAutofit fontScale="32500" lnSpcReduction="20000"/>
          </a:bodyPr>
          <a:lstStyle/>
          <a:p>
            <a:r>
              <a:rPr lang="en-US" sz="9600" dirty="0" err="1">
                <a:solidFill>
                  <a:srgbClr val="0070C0"/>
                </a:solidFill>
                <a:latin typeface="Comic Sans MS" pitchFamily="66" charset="0"/>
              </a:rPr>
              <a:t>Ramadevi</a:t>
            </a:r>
            <a:r>
              <a:rPr lang="en-US" sz="9600" dirty="0">
                <a:solidFill>
                  <a:srgbClr val="0070C0"/>
                </a:solidFill>
                <a:latin typeface="Comic Sans MS" pitchFamily="66" charset="0"/>
              </a:rPr>
              <a:t> Pichai, </a:t>
            </a:r>
          </a:p>
          <a:p>
            <a:r>
              <a:rPr lang="en-US" sz="9600" dirty="0">
                <a:solidFill>
                  <a:srgbClr val="0070C0"/>
                </a:solidFill>
                <a:latin typeface="Comic Sans MS" pitchFamily="66" charset="0"/>
              </a:rPr>
              <a:t>Dept of Physics, </a:t>
            </a:r>
            <a:r>
              <a:rPr lang="en-US" sz="8000" dirty="0">
                <a:solidFill>
                  <a:srgbClr val="0070C0"/>
                </a:solidFill>
                <a:latin typeface="Comic Sans MS" pitchFamily="66" charset="0"/>
              </a:rPr>
              <a:t>IIT</a:t>
            </a:r>
            <a:r>
              <a:rPr lang="en-US" sz="9600" dirty="0">
                <a:solidFill>
                  <a:srgbClr val="0070C0"/>
                </a:solidFill>
                <a:latin typeface="Comic Sans MS" pitchFamily="66" charset="0"/>
              </a:rPr>
              <a:t>  Bombay</a:t>
            </a:r>
          </a:p>
          <a:p>
            <a:r>
              <a:rPr lang="en-US" sz="9600" dirty="0">
                <a:solidFill>
                  <a:srgbClr val="0070C0"/>
                </a:solidFill>
                <a:latin typeface="Comic Sans MS" pitchFamily="66" charset="0"/>
              </a:rPr>
              <a:t>11</a:t>
            </a:r>
            <a:r>
              <a:rPr lang="en-US" sz="9600" baseline="30000" dirty="0">
                <a:solidFill>
                  <a:srgbClr val="0070C0"/>
                </a:solidFill>
                <a:latin typeface="Comic Sans MS" pitchFamily="66" charset="0"/>
              </a:rPr>
              <a:t>th</a:t>
            </a:r>
            <a:r>
              <a:rPr lang="en-US" sz="9600" dirty="0">
                <a:solidFill>
                  <a:srgbClr val="0070C0"/>
                </a:solidFill>
                <a:latin typeface="Comic Sans MS" pitchFamily="66" charset="0"/>
              </a:rPr>
              <a:t>  Dec  2025  </a:t>
            </a:r>
          </a:p>
          <a:p>
            <a:endParaRPr lang="en-US" sz="9600" dirty="0">
              <a:solidFill>
                <a:srgbClr val="0070C0"/>
              </a:solidFill>
              <a:latin typeface="Comic Sans MS" pitchFamily="66" charset="0"/>
            </a:endParaRPr>
          </a:p>
          <a:p>
            <a:endParaRPr lang="en-US" sz="9600" dirty="0">
              <a:solidFill>
                <a:srgbClr val="0070C0"/>
              </a:solidFill>
              <a:latin typeface="Comic Sans MS" pitchFamily="66" charset="0"/>
            </a:endParaRPr>
          </a:p>
          <a:p>
            <a:endParaRPr lang="en-US" sz="7400" dirty="0">
              <a:solidFill>
                <a:srgbClr val="0070C0"/>
              </a:solidFill>
              <a:latin typeface="Comic Sans MS" pitchFamily="66" charset="0"/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2F11B2-0C56-4A29-B72D-C198A0ECDBF2}"/>
              </a:ext>
            </a:extLst>
          </p:cNvPr>
          <p:cNvSpPr txBox="1"/>
          <p:nvPr/>
        </p:nvSpPr>
        <p:spPr>
          <a:xfrm>
            <a:off x="3556362" y="3567604"/>
            <a:ext cx="4381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ISM 2025   (Dec 9-14,  2025 )</a:t>
            </a:r>
            <a:endParaRPr lang="en-IN" sz="28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D4FEEE-849B-43FE-50D3-1AEC9835B3A6}"/>
              </a:ext>
            </a:extLst>
          </p:cNvPr>
          <p:cNvSpPr txBox="1"/>
          <p:nvPr/>
        </p:nvSpPr>
        <p:spPr>
          <a:xfrm>
            <a:off x="1524000" y="3896446"/>
            <a:ext cx="914400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Based on work with Aditya Dwivedi,  Archana Maji, Dmitry </a:t>
            </a:r>
            <a:r>
              <a:rPr lang="en-US" sz="28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Noshchenko</a:t>
            </a:r>
            <a:r>
              <a:rPr 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(</a:t>
            </a:r>
            <a:r>
              <a:rPr lang="en-US" sz="28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</a:t>
            </a:r>
            <a:r>
              <a: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2509.05270)</a:t>
            </a:r>
            <a:b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8EED3B-6838-12E4-FDBE-F47DE47D315A}"/>
              </a:ext>
            </a:extLst>
          </p:cNvPr>
          <p:cNvSpPr txBox="1"/>
          <p:nvPr/>
        </p:nvSpPr>
        <p:spPr>
          <a:xfrm>
            <a:off x="3009900" y="5334063"/>
            <a:ext cx="6172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rgbClr val="C00000"/>
                </a:solidFill>
              </a:rPr>
              <a:t>See Poster presentation by Aditya Dwivedi on 14</a:t>
            </a:r>
            <a:r>
              <a:rPr lang="en-US" sz="3800" baseline="30000" dirty="0">
                <a:solidFill>
                  <a:srgbClr val="C00000"/>
                </a:solidFill>
              </a:rPr>
              <a:t>th</a:t>
            </a:r>
            <a:r>
              <a:rPr lang="en-US" sz="380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822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Another toy example"/>
          <p:cNvSpPr txBox="1">
            <a:spLocks noGrp="1"/>
          </p:cNvSpPr>
          <p:nvPr>
            <p:ph type="title"/>
          </p:nvPr>
        </p:nvSpPr>
        <p:spPr>
          <a:xfrm>
            <a:off x="603250" y="228600"/>
            <a:ext cx="10985500" cy="7165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853137">
              <a:defRPr sz="6460" b="0" spc="-129">
                <a:solidFill>
                  <a:srgbClr val="941751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dirty="0">
                <a:latin typeface="Comic Sans MS" panose="030F0902030302020204" pitchFamily="66" charset="0"/>
              </a:rPr>
              <a:t>Another toy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1" name="Equation"/>
              <p:cNvSpPr txBox="1"/>
              <p:nvPr/>
            </p:nvSpPr>
            <p:spPr>
              <a:xfrm>
                <a:off x="1605315" y="1108772"/>
                <a:ext cx="8981369" cy="86177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2800" i="1" smtClean="0">
                          <a:solidFill>
                            <a:srgbClr val="011892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ar-AE" sz="2800" i="1" smtClean="0">
                          <a:solidFill>
                            <a:srgbClr val="0070C0"/>
                          </a:solidFill>
                          <a:latin typeface="+mj-lt"/>
                        </a:rPr>
                        <m:t>𝑑𝑥𝑑𝑦𝑑𝑧</m:t>
                      </m:r>
                      <m:sSup>
                        <m:sSupPr>
                          <m:ctrlP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</m:ctrlPr>
                        </m:sSupPr>
                        <m:e>
                          <m: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  <m:t>𝑒</m:t>
                          </m:r>
                        </m:e>
                        <m:sup>
                          <m: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  <m:t>−</m:t>
                          </m:r>
                          <m: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  <m:t>𝑘𝑆</m:t>
                          </m:r>
                          <m:d>
                            <m:dPr>
                              <m:ctrlP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</m:ctrlPr>
                            </m:dPr>
                            <m:e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𝑥</m:t>
                              </m:r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,</m:t>
                              </m:r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𝑦</m:t>
                              </m:r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,</m:t>
                              </m:r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𝑧</m:t>
                              </m:r>
                            </m:e>
                          </m:d>
                        </m:sup>
                      </m:sSup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where</m:t>
                      </m:r>
                      <m:r>
                        <a:rPr lang="en-IN" sz="2800" b="0" i="1" smtClean="0">
                          <a:solidFill>
                            <a:srgbClr val="0070C0"/>
                          </a:solidFill>
                          <a:latin typeface="+mj-lt"/>
                        </a:rPr>
                        <m:t> 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𝑆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(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𝑥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,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𝑦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,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𝑧</m:t>
                      </m:r>
                      <m:r>
                        <a:rPr lang="en-IN" sz="2800" i="1">
                          <a:solidFill>
                            <a:srgbClr val="0070C0"/>
                          </a:solidFill>
                          <a:latin typeface="+mj-lt"/>
                        </a:rPr>
                        <m:t>)=</m:t>
                      </m:r>
                      <m:f>
                        <m:fPr>
                          <m:ctrlP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  <m:t>2</m:t>
                          </m:r>
                        </m:den>
                      </m:f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+</m:t>
                      </m:r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𝑥𝑦𝑧</m:t>
                      </m:r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−</m:t>
                      </m:r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𝑧</m:t>
                      </m:r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+</m:t>
                      </m:r>
                      <m:f>
                        <m:fPr>
                          <m:ctrlP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ar-AE" sz="2800" i="1">
                                  <a:solidFill>
                                    <a:srgbClr val="0070C0"/>
                                  </a:solidFill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ar-AE" sz="2800" i="1">
                              <a:solidFill>
                                <a:srgbClr val="0070C0"/>
                              </a:solidFill>
                              <a:latin typeface="+mj-lt"/>
                            </a:rPr>
                            <m:t>2</m:t>
                          </m:r>
                        </m:den>
                      </m:f>
                      <m:r>
                        <a:rPr lang="ar-AE" sz="2800" i="1">
                          <a:solidFill>
                            <a:srgbClr val="0070C0"/>
                          </a:solidFill>
                          <a:latin typeface="+mj-lt"/>
                        </a:rPr>
                        <m:t>.</m:t>
                      </m:r>
                    </m:oMath>
                  </m:oMathPara>
                </a14:m>
                <a:endParaRPr sz="2800" dirty="0">
                  <a:solidFill>
                    <a:srgbClr val="011993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29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315" y="1108772"/>
                <a:ext cx="8981369" cy="861774"/>
              </a:xfrm>
              <a:prstGeom prst="rect">
                <a:avLst/>
              </a:prstGeom>
              <a:blipFill>
                <a:blip r:embed="rId2"/>
                <a:stretch>
                  <a:fillRect l="-1271" b="-1159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2" name="Extermising  :"/>
              <p:cNvSpPr txBox="1"/>
              <p:nvPr/>
            </p:nvSpPr>
            <p:spPr>
              <a:xfrm>
                <a:off x="890433" y="2073808"/>
                <a:ext cx="3444362" cy="4271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marL="292100" indent="-292100">
                  <a:buSzPct val="123000"/>
                  <a:buChar char="•"/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lang="en-IN" sz="2300" dirty="0">
                    <a:solidFill>
                      <a:srgbClr val="C00000"/>
                    </a:solidFill>
                  </a:rPr>
                  <a:t>Extermising </a:t>
                </a:r>
                <a14:m>
                  <m:oMath xmlns:m="http://schemas.openxmlformats.org/officeDocument/2006/math"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IN" sz="2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2300" dirty="0"/>
                  <a:t>:</a:t>
                </a:r>
              </a:p>
            </p:txBody>
          </p:sp>
        </mc:Choice>
        <mc:Fallback>
          <p:sp>
            <p:nvSpPr>
              <p:cNvPr id="292" name="Extermising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33" y="2073808"/>
                <a:ext cx="3444362" cy="427168"/>
              </a:xfrm>
              <a:prstGeom prst="rect">
                <a:avLst/>
              </a:prstGeom>
              <a:blipFill>
                <a:blip r:embed="rId3"/>
                <a:stretch>
                  <a:fillRect l="-7721" t="-55882" b="-7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3" name="Unique saddle"/>
              <p:cNvSpPr txBox="1"/>
              <p:nvPr/>
            </p:nvSpPr>
            <p:spPr>
              <a:xfrm>
                <a:off x="4334795" y="2106931"/>
                <a:ext cx="4830344" cy="3744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3800">
                    <a:solidFill>
                      <a:srgbClr val="000000"/>
                    </a:solidFill>
                  </a:defRPr>
                </a:pPr>
                <a:r>
                  <a:rPr lang="en-US" sz="1900" dirty="0"/>
                  <a:t>:</a:t>
                </a:r>
                <a:r>
                  <a:rPr lang="en-IN" sz="2100" dirty="0">
                    <a:solidFill>
                      <a:srgbClr val="0070C0"/>
                    </a:solidFill>
                    <a:latin typeface="+mj-lt"/>
                  </a:rPr>
                  <a:t>Unique</a:t>
                </a:r>
                <a:r>
                  <a:rPr lang="en-IN" sz="2100" dirty="0">
                    <a:solidFill>
                      <a:srgbClr val="0070C0"/>
                    </a:solidFill>
                    <a:latin typeface="+mj-lt"/>
                    <a:ea typeface="American Typewriter"/>
                    <a:cs typeface="American Typewriter"/>
                    <a:sym typeface="American Typewriter"/>
                  </a:rPr>
                  <a:t> saddle  </a:t>
                </a:r>
                <a14:m>
                  <m:oMath xmlns:m="http://schemas.openxmlformats.org/officeDocument/2006/math">
                    <m:r>
                      <a:rPr lang="en-IN" sz="2100" i="1">
                        <a:solidFill>
                          <a:srgbClr val="0070C0"/>
                        </a:solidFill>
                        <a:latin typeface="+mj-lt"/>
                      </a:rPr>
                      <m:t>𝛼</m:t>
                    </m:r>
                    <m:r>
                      <a:rPr lang="en-IN" sz="2100" i="1">
                        <a:solidFill>
                          <a:srgbClr val="0070C0"/>
                        </a:solidFill>
                        <a:latin typeface="+mj-lt"/>
                      </a:rPr>
                      <m:t>=(</m:t>
                    </m:r>
                    <m:sSup>
                      <m:sSupPr>
                        <m:ctrlP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</m:ctrlPr>
                      </m:sSupPr>
                      <m:e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𝑥</m:t>
                        </m:r>
                      </m:e>
                      <m:sup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⋆</m:t>
                        </m:r>
                      </m:sup>
                    </m:sSup>
                    <m:r>
                      <a:rPr lang="ar-AE" sz="2100" i="1">
                        <a:solidFill>
                          <a:srgbClr val="0070C0"/>
                        </a:solidFill>
                        <a:latin typeface="+mj-lt"/>
                      </a:rPr>
                      <m:t>,</m:t>
                    </m:r>
                    <m:sSup>
                      <m:sSupPr>
                        <m:ctrlP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</m:ctrlPr>
                      </m:sSupPr>
                      <m:e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𝑦</m:t>
                        </m:r>
                      </m:e>
                      <m:sup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⋆</m:t>
                        </m:r>
                      </m:sup>
                    </m:sSup>
                    <m:r>
                      <a:rPr lang="ar-AE" sz="2100" i="1">
                        <a:solidFill>
                          <a:srgbClr val="0070C0"/>
                        </a:solidFill>
                        <a:latin typeface="+mj-lt"/>
                      </a:rPr>
                      <m:t>,</m:t>
                    </m:r>
                    <m:sSup>
                      <m:sSupPr>
                        <m:ctrlP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</m:ctrlPr>
                      </m:sSupPr>
                      <m:e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𝑧</m:t>
                        </m:r>
                      </m:e>
                      <m:sup>
                        <m:r>
                          <a:rPr lang="ar-AE" sz="2100" i="1">
                            <a:solidFill>
                              <a:srgbClr val="0070C0"/>
                            </a:solidFill>
                            <a:latin typeface="+mj-lt"/>
                          </a:rPr>
                          <m:t>⋆</m:t>
                        </m:r>
                      </m:sup>
                    </m:sSup>
                    <m:r>
                      <a:rPr lang="ar-AE" sz="2100" i="1">
                        <a:solidFill>
                          <a:srgbClr val="0070C0"/>
                        </a:solidFill>
                        <a:latin typeface="+mj-lt"/>
                      </a:rPr>
                      <m:t>)=(0,0,1).</m:t>
                    </m:r>
                  </m:oMath>
                </a14:m>
                <a:endParaRPr sz="2100" dirty="0">
                  <a:latin typeface="+mj-lt"/>
                  <a:ea typeface="American Typewriter"/>
                  <a:cs typeface="American Typewriter"/>
                  <a:sym typeface="American Typewriter"/>
                </a:endParaRPr>
              </a:p>
            </p:txBody>
          </p:sp>
        </mc:Choice>
        <mc:Fallback>
          <p:sp>
            <p:nvSpPr>
              <p:cNvPr id="293" name="Unique sadd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4795" y="2106931"/>
                <a:ext cx="4830344" cy="374461"/>
              </a:xfrm>
              <a:prstGeom prst="rect">
                <a:avLst/>
              </a:prstGeom>
              <a:blipFill>
                <a:blip r:embed="rId4"/>
                <a:stretch>
                  <a:fillRect l="-2625" t="-16667" b="-366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4" name="Perturbative series around saddle   :"/>
              <p:cNvSpPr txBox="1"/>
              <p:nvPr/>
            </p:nvSpPr>
            <p:spPr>
              <a:xfrm>
                <a:off x="824799" y="3379801"/>
                <a:ext cx="2743073" cy="71647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marL="266700" indent="-266700">
                  <a:buSzPct val="123000"/>
                  <a:buChar char="•"/>
                  <a:defRPr sz="42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00"/>
                  <a:t>Perturbative series around saddle </a:t>
                </a:r>
                <a14:m>
                  <m:oMath xmlns:m="http://schemas.openxmlformats.org/officeDocument/2006/math">
                    <m:r>
                      <a:rPr sz="2275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sz="2100"/>
                  <a:t> :</a:t>
                </a:r>
              </a:p>
            </p:txBody>
          </p:sp>
        </mc:Choice>
        <mc:Fallback>
          <p:sp>
            <p:nvSpPr>
              <p:cNvPr id="294" name="Perturbative series around saddle 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799" y="3379801"/>
                <a:ext cx="2743073" cy="716478"/>
              </a:xfrm>
              <a:prstGeom prst="rect">
                <a:avLst/>
              </a:prstGeom>
              <a:blipFill>
                <a:blip r:embed="rId5"/>
                <a:stretch>
                  <a:fillRect l="-8295" t="-32759" b="-1896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5" name="Equation"/>
              <p:cNvSpPr txBox="1"/>
              <p:nvPr/>
            </p:nvSpPr>
            <p:spPr>
              <a:xfrm>
                <a:off x="3857839" y="3294597"/>
                <a:ext cx="5612434" cy="7119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limLow>
                        <m:limLow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≥0</m:t>
                          </m:r>
                        </m:lim>
                      </m:limLow>
                      <m:f>
                        <m:f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where</m:t>
                      </m:r>
                      <m:sSubSup>
                        <m:sSubSup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−1)!!</m:t>
                      </m:r>
                    </m:oMath>
                  </m:oMathPara>
                </a14:m>
                <a:endParaRPr sz="2000"/>
              </a:p>
            </p:txBody>
          </p:sp>
        </mc:Choice>
        <mc:Fallback>
          <p:sp>
            <p:nvSpPr>
              <p:cNvPr id="29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7839" y="3294597"/>
                <a:ext cx="5612434" cy="711990"/>
              </a:xfrm>
              <a:prstGeom prst="rect">
                <a:avLst/>
              </a:prstGeom>
              <a:blipFill>
                <a:blip r:embed="rId6"/>
                <a:stretch>
                  <a:fillRect l="-451" r="-451" b="-877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6" name="Borel transform of  :"/>
              <p:cNvSpPr txBox="1"/>
              <p:nvPr/>
            </p:nvSpPr>
            <p:spPr>
              <a:xfrm>
                <a:off x="901573" y="4883506"/>
                <a:ext cx="2345619" cy="79252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marL="273050" indent="-273050">
                  <a:buSzPct val="123000"/>
                  <a:buChar char="•"/>
                  <a:defRPr sz="43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50"/>
                  <a:t>Borel transform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325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m:rPr>
                            <m:sty m:val="p"/>
                          </m:rP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</m:oMath>
                </a14:m>
                <a:r>
                  <a:rPr sz="2150"/>
                  <a:t>:</a:t>
                </a:r>
              </a:p>
            </p:txBody>
          </p:sp>
        </mc:Choice>
        <mc:Fallback>
          <p:sp>
            <p:nvSpPr>
              <p:cNvPr id="296" name="Borel transform of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573" y="4883506"/>
                <a:ext cx="2345619" cy="792525"/>
              </a:xfrm>
              <a:prstGeom prst="rect">
                <a:avLst/>
              </a:prstGeom>
              <a:blipFill>
                <a:blip r:embed="rId7"/>
                <a:stretch>
                  <a:fillRect l="-10811" t="-31746" r="-3784" b="-190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7" name="Equation"/>
              <p:cNvSpPr txBox="1"/>
              <p:nvPr/>
            </p:nvSpPr>
            <p:spPr>
              <a:xfrm>
                <a:off x="3819727" y="4884142"/>
                <a:ext cx="4767395" cy="75918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2050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ℬ𝒵</m:t>
                          </m:r>
                        </m:e>
                        <m:sub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20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0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20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limLow>
                        <m:limLowPr>
                          <m:ctrl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≥1</m:t>
                          </m:r>
                        </m:lim>
                      </m:limLow>
                      <m:f>
                        <m:fPr>
                          <m:ctrl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sz="20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(1−2</m:t>
                          </m:r>
                          <m:r>
                            <a:rPr sz="20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sSup>
                            <m:sSupPr>
                              <m:ctrlP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0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sz="20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sz="20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sz="20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r>
                        <a:rPr sz="20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sz="2050">
                  <a:solidFill>
                    <a:srgbClr val="531B93"/>
                  </a:solidFill>
                </a:endParaRPr>
              </a:p>
            </p:txBody>
          </p:sp>
        </mc:Choice>
        <mc:Fallback>
          <p:sp>
            <p:nvSpPr>
              <p:cNvPr id="29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727" y="4884142"/>
                <a:ext cx="4767395" cy="759182"/>
              </a:xfrm>
              <a:prstGeom prst="rect">
                <a:avLst/>
              </a:prstGeom>
              <a:blipFill>
                <a:blip r:embed="rId8"/>
                <a:stretch>
                  <a:fillRect l="-796" b="-6721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8" name="Asymptotic series"/>
          <p:cNvSpPr txBox="1"/>
          <p:nvPr/>
        </p:nvSpPr>
        <p:spPr>
          <a:xfrm>
            <a:off x="2865952" y="4326738"/>
            <a:ext cx="1610762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200"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rPr sz="1600"/>
              <a:t>Asymptotic series</a:t>
            </a:r>
          </a:p>
        </p:txBody>
      </p:sp>
      <p:sp>
        <p:nvSpPr>
          <p:cNvPr id="299" name="Oval"/>
          <p:cNvSpPr/>
          <p:nvPr/>
        </p:nvSpPr>
        <p:spPr>
          <a:xfrm>
            <a:off x="2756821" y="4236317"/>
            <a:ext cx="1753489" cy="478358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300" name="Line"/>
          <p:cNvSpPr/>
          <p:nvPr/>
        </p:nvSpPr>
        <p:spPr>
          <a:xfrm rot="5400000">
            <a:off x="3390564" y="3799593"/>
            <a:ext cx="484708" cy="22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20" h="21600" extrusionOk="0">
                <a:moveTo>
                  <a:pt x="81" y="0"/>
                </a:moveTo>
                <a:cubicBezTo>
                  <a:pt x="-480" y="6057"/>
                  <a:pt x="1929" y="11825"/>
                  <a:pt x="5720" y="13499"/>
                </a:cubicBezTo>
                <a:cubicBezTo>
                  <a:pt x="9397" y="15123"/>
                  <a:pt x="13458" y="12147"/>
                  <a:pt x="16974" y="14617"/>
                </a:cubicBezTo>
                <a:cubicBezTo>
                  <a:pt x="18954" y="16007"/>
                  <a:pt x="20264" y="18726"/>
                  <a:pt x="21120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301" name="Line"/>
          <p:cNvSpPr/>
          <p:nvPr/>
        </p:nvSpPr>
        <p:spPr>
          <a:xfrm rot="18900000">
            <a:off x="8217565" y="5017355"/>
            <a:ext cx="551446" cy="56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18" extrusionOk="0">
                <a:moveTo>
                  <a:pt x="0" y="522"/>
                </a:moveTo>
                <a:cubicBezTo>
                  <a:pt x="3390" y="-682"/>
                  <a:pt x="7221" y="241"/>
                  <a:pt x="9581" y="2834"/>
                </a:cubicBezTo>
                <a:cubicBezTo>
                  <a:pt x="12407" y="5937"/>
                  <a:pt x="12258" y="10345"/>
                  <a:pt x="13926" y="13978"/>
                </a:cubicBezTo>
                <a:cubicBezTo>
                  <a:pt x="15389" y="17162"/>
                  <a:pt x="18148" y="19668"/>
                  <a:pt x="21600" y="20918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2" name="Singularity is at"/>
              <p:cNvSpPr txBox="1"/>
              <p:nvPr/>
            </p:nvSpPr>
            <p:spPr>
              <a:xfrm>
                <a:off x="8647619" y="4829493"/>
                <a:ext cx="2657466" cy="9060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000">
                    <a:solidFill>
                      <a:srgbClr val="005493"/>
                    </a:solidFill>
                    <a:latin typeface="Chalkboard SE Regular"/>
                    <a:ea typeface="Chalkboard SE Regular"/>
                    <a:cs typeface="Chalkboard SE Regular"/>
                    <a:sym typeface="Chalkboard SE Regular"/>
                  </a:defRPr>
                </a:pPr>
                <a:r>
                  <a:rPr sz="2000" dirty="0"/>
                  <a:t>Singularity is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325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sz="2000" dirty="0"/>
              </a:p>
            </p:txBody>
          </p:sp>
        </mc:Choice>
        <mc:Fallback>
          <p:sp>
            <p:nvSpPr>
              <p:cNvPr id="302" name="Singularity is a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7619" y="4829493"/>
                <a:ext cx="2657466" cy="906082"/>
              </a:xfrm>
              <a:prstGeom prst="rect">
                <a:avLst/>
              </a:prstGeom>
              <a:blipFill>
                <a:blip r:embed="rId9"/>
                <a:stretch>
                  <a:fillRect l="-5238" t="-1389" b="-41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3" name="Equation"/>
              <p:cNvSpPr txBox="1"/>
              <p:nvPr/>
            </p:nvSpPr>
            <p:spPr>
              <a:xfrm>
                <a:off x="4641937" y="2595833"/>
                <a:ext cx="1132298" cy="57618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000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0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sz="20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sz="20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20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0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20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sz="20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sz="2000" dirty="0">
                  <a:solidFill>
                    <a:srgbClr val="531B93"/>
                  </a:solidFill>
                </a:endParaRPr>
              </a:p>
            </p:txBody>
          </p:sp>
        </mc:Choice>
        <mc:Fallback>
          <p:sp>
            <p:nvSpPr>
              <p:cNvPr id="30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937" y="2595833"/>
                <a:ext cx="1132298" cy="576183"/>
              </a:xfrm>
              <a:prstGeom prst="rect">
                <a:avLst/>
              </a:prstGeom>
              <a:blipFill>
                <a:blip r:embed="rId10"/>
                <a:stretch>
                  <a:fillRect l="-4444" b="-1521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4" name="Critical value of   :"/>
              <p:cNvSpPr txBox="1"/>
              <p:nvPr/>
            </p:nvSpPr>
            <p:spPr>
              <a:xfrm>
                <a:off x="811532" y="2645782"/>
                <a:ext cx="3979613" cy="4271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marL="292100" indent="-292100">
                  <a:buSzPct val="123000"/>
                  <a:buChar char="•"/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 dirty="0"/>
                  <a:t>Critical value of  </a:t>
                </a:r>
                <a14:m>
                  <m:oMath xmlns:m="http://schemas.openxmlformats.org/officeDocument/2006/math"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2500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2300" dirty="0"/>
                  <a:t>:</a:t>
                </a:r>
              </a:p>
            </p:txBody>
          </p:sp>
        </mc:Choice>
        <mc:Fallback>
          <p:sp>
            <p:nvSpPr>
              <p:cNvPr id="304" name="Critical value of 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32" y="2645782"/>
                <a:ext cx="3979613" cy="427168"/>
              </a:xfrm>
              <a:prstGeom prst="rect">
                <a:avLst/>
              </a:prstGeom>
              <a:blipFill>
                <a:blip r:embed="rId11"/>
                <a:stretch>
                  <a:fillRect l="-6349" t="-55882" b="-7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5" name="Rectangle"/>
          <p:cNvSpPr/>
          <p:nvPr/>
        </p:nvSpPr>
        <p:spPr>
          <a:xfrm>
            <a:off x="1967830" y="5891534"/>
            <a:ext cx="7709570" cy="6350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190500" dist="12700" dir="5400000" rotWithShape="0">
              <a:srgbClr val="000000">
                <a:alpha val="75000"/>
              </a:srgbClr>
            </a:outerShdw>
          </a:effectLst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6" name="encodes the information of another saddle  , with"/>
              <p:cNvSpPr txBox="1"/>
              <p:nvPr/>
            </p:nvSpPr>
            <p:spPr>
              <a:xfrm>
                <a:off x="1998310" y="5934542"/>
                <a:ext cx="8305869" cy="42184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>
                  <a:defRPr sz="330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10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1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ℬ𝒵</m:t>
                        </m:r>
                      </m:e>
                      <m:sub>
                        <m:r>
                          <a:rPr lang="ar-AE" sz="21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IN" sz="21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  <m:r>
                      <a:rPr lang="ar-AE" sz="21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ar-AE" sz="21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ar-AE" sz="21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ar-AE" sz="2100" dirty="0">
                    <a:solidFill>
                      <a:srgbClr val="C00000"/>
                    </a:solidFill>
                  </a:rPr>
                  <a:t> </a:t>
                </a:r>
                <a:r>
                  <a:rPr lang="en-IN" sz="2100" dirty="0">
                    <a:solidFill>
                      <a:srgbClr val="C00000"/>
                    </a:solidFill>
                  </a:rPr>
                  <a:t>encodes the information of another saddle </a:t>
                </a:r>
                <a14:m>
                  <m:oMath xmlns:m="http://schemas.openxmlformats.org/officeDocument/2006/math">
                    <m:r>
                      <a:rPr lang="en-IN" sz="21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N" sz="2100" dirty="0">
                    <a:solidFill>
                      <a:srgbClr val="C00000"/>
                    </a:solidFill>
                  </a:rPr>
                  <a:t>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1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1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ar-AE" sz="21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ar-AE" sz="21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sz="2100" dirty="0"/>
              </a:p>
            </p:txBody>
          </p:sp>
        </mc:Choice>
        <mc:Fallback>
          <p:sp>
            <p:nvSpPr>
              <p:cNvPr id="306" name="encodes the information of another saddle  , with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310" y="5934542"/>
                <a:ext cx="8305869" cy="421847"/>
              </a:xfrm>
              <a:prstGeom prst="rect">
                <a:avLst/>
              </a:prstGeom>
              <a:blipFill>
                <a:blip r:embed="rId12"/>
                <a:stretch>
                  <a:fillRect l="-763" t="-5882" b="-2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0" animBg="1" advAuto="0"/>
      <p:bldP spid="292" grpId="0" animBg="1" advAuto="0"/>
      <p:bldP spid="293" grpId="0" animBg="1" advAuto="0"/>
      <p:bldP spid="294" grpId="0" animBg="1" advAuto="0"/>
      <p:bldP spid="295" grpId="0" animBg="1" advAuto="0"/>
      <p:bldP spid="296" grpId="0" animBg="1" advAuto="0"/>
      <p:bldP spid="297" grpId="0" animBg="1" advAuto="0"/>
      <p:bldP spid="298" grpId="0" animBg="1" advAuto="0"/>
      <p:bldP spid="299" grpId="0" animBg="1" advAuto="0"/>
      <p:bldP spid="300" grpId="0" animBg="1" advAuto="0"/>
      <p:bldP spid="301" grpId="0" animBg="1" advAuto="0"/>
      <p:bldP spid="302" grpId="0" animBg="1" advAuto="0"/>
      <p:bldP spid="303" grpId="0" animBg="1" advAuto="0"/>
      <p:bldP spid="304" grpId="0" animBg="1" advAuto="0"/>
      <p:bldP spid="305" grpId="0" animBg="1" advAuto="0"/>
      <p:bldP spid="306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oy example contd."/>
          <p:cNvSpPr txBox="1">
            <a:spLocks noGrp="1"/>
          </p:cNvSpPr>
          <p:nvPr>
            <p:ph type="title"/>
          </p:nvPr>
        </p:nvSpPr>
        <p:spPr>
          <a:xfrm>
            <a:off x="603250" y="228600"/>
            <a:ext cx="10985500" cy="7165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023821">
              <a:defRPr sz="6474" b="0" spc="-129"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dirty="0">
                <a:solidFill>
                  <a:srgbClr val="C00000"/>
                </a:solidFill>
                <a:latin typeface="Comic Sans MS" panose="030F0902030302020204" pitchFamily="66" charset="0"/>
              </a:rPr>
              <a:t>Toy example contd</a:t>
            </a:r>
            <a:r>
              <a:rPr dirty="0">
                <a:latin typeface="Comic Sans MS" panose="030F0902030302020204" pitchFamily="66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0" name="Consider a point parametrised by  :"/>
              <p:cNvSpPr txBox="1"/>
              <p:nvPr/>
            </p:nvSpPr>
            <p:spPr>
              <a:xfrm>
                <a:off x="1752600" y="1199191"/>
                <a:ext cx="8082992" cy="6961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>
                  <a:defRPr sz="41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800" dirty="0"/>
                  <a:t>Consider a point </a:t>
                </a:r>
                <a:r>
                  <a:rPr sz="2800" dirty="0" err="1"/>
                  <a:t>parametrised</a:t>
                </a:r>
                <a:r>
                  <a:rPr sz="2800" dirty="0"/>
                  <a:t> by </a:t>
                </a:r>
                <a14:m>
                  <m:oMath xmlns:m="http://schemas.openxmlformats.org/officeDocument/2006/math">
                    <m:r>
                      <a:rPr sz="2800" i="1">
                        <a:solidFill>
                          <a:srgbClr val="011892"/>
                        </a:solidFill>
                      </a:rPr>
                      <m:t>𝜖</m:t>
                    </m:r>
                  </m:oMath>
                </a14:m>
                <a:r>
                  <a:rPr sz="2800" dirty="0"/>
                  <a:t>:  </a:t>
                </a:r>
                <a14:m>
                  <m:oMath xmlns:m="http://schemas.openxmlformats.org/officeDocument/2006/math">
                    <m:r>
                      <a:rPr sz="2800" i="1">
                        <a:solidFill>
                          <a:srgbClr val="011892"/>
                        </a:solidFill>
                      </a:rPr>
                      <m:t>𝛽</m:t>
                    </m:r>
                    <m:r>
                      <a:rPr sz="2800" i="1">
                        <a:solidFill>
                          <a:srgbClr val="011892"/>
                        </a:solidFill>
                      </a:rPr>
                      <m:t>=</m:t>
                    </m:r>
                    <m:d>
                      <m:dPr>
                        <m:ctrlPr>
                          <a:rPr sz="2800" i="1">
                            <a:solidFill>
                              <a:srgbClr val="011892"/>
                            </a:solidFill>
                          </a:rPr>
                        </m:ctrlPr>
                      </m:dPr>
                      <m:e>
                        <m:f>
                          <m:fPr>
                            <m:ctrlPr>
                              <a:rPr sz="2800" i="1">
                                <a:solidFill>
                                  <a:srgbClr val="011892"/>
                                </a:solidFill>
                              </a:rPr>
                            </m:ctrlPr>
                          </m:fPr>
                          <m:num>
                            <m:r>
                              <a:rPr sz="2800" i="1">
                                <a:solidFill>
                                  <a:srgbClr val="011892"/>
                                </a:solidFill>
                              </a:rPr>
                              <m:t>1</m:t>
                            </m:r>
                          </m:num>
                          <m:den>
                            <m:r>
                              <a:rPr sz="2800" i="1">
                                <a:solidFill>
                                  <a:srgbClr val="011892"/>
                                </a:solidFill>
                              </a:rPr>
                              <m:t>𝜖</m:t>
                            </m:r>
                          </m:den>
                        </m:f>
                        <m:r>
                          <a:rPr sz="2800" i="1">
                            <a:solidFill>
                              <a:srgbClr val="011892"/>
                            </a:solidFill>
                          </a:rPr>
                          <m:t>,</m:t>
                        </m:r>
                        <m:r>
                          <a:rPr sz="2800" i="1">
                            <a:solidFill>
                              <a:srgbClr val="011892"/>
                            </a:solidFill>
                          </a:rPr>
                          <m:t>𝜖</m:t>
                        </m:r>
                        <m:r>
                          <a:rPr sz="2800" i="1">
                            <a:solidFill>
                              <a:srgbClr val="011892"/>
                            </a:solidFill>
                          </a:rPr>
                          <m:t>,0</m:t>
                        </m:r>
                      </m:e>
                    </m:d>
                  </m:oMath>
                </a14:m>
                <a:endParaRPr sz="2800" dirty="0"/>
              </a:p>
            </p:txBody>
          </p:sp>
        </mc:Choice>
        <mc:Fallback>
          <p:sp>
            <p:nvSpPr>
              <p:cNvPr id="310" name="Consider a point parametrised by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1199191"/>
                <a:ext cx="8082992" cy="696153"/>
              </a:xfrm>
              <a:prstGeom prst="rect">
                <a:avLst/>
              </a:prstGeom>
              <a:blipFill>
                <a:blip r:embed="rId2"/>
                <a:stretch>
                  <a:fillRect l="-2512" b="-160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1" name="Corresponding value of  :"/>
              <p:cNvSpPr txBox="1"/>
              <p:nvPr/>
            </p:nvSpPr>
            <p:spPr>
              <a:xfrm>
                <a:off x="2069982" y="2211472"/>
                <a:ext cx="3846581" cy="4514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>
                  <a:defRPr sz="4200">
                    <a:solidFill>
                      <a:srgbClr val="000000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600" dirty="0"/>
                  <a:t>Corresponding value of </a:t>
                </a:r>
                <a14:m>
                  <m:oMath xmlns:m="http://schemas.openxmlformats.org/officeDocument/2006/math">
                    <m:r>
                      <a:rPr sz="2600" i="1">
                        <a:solidFill>
                          <a:srgbClr val="000000"/>
                        </a:solidFill>
                      </a:rPr>
                      <m:t>𝑆</m:t>
                    </m:r>
                  </m:oMath>
                </a14:m>
                <a:r>
                  <a:rPr sz="2600" dirty="0"/>
                  <a:t>:</a:t>
                </a:r>
              </a:p>
            </p:txBody>
          </p:sp>
        </mc:Choice>
        <mc:Fallback>
          <p:sp>
            <p:nvSpPr>
              <p:cNvPr id="311" name="Corresponding value of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982" y="2211472"/>
                <a:ext cx="3846581" cy="451406"/>
              </a:xfrm>
              <a:prstGeom prst="rect">
                <a:avLst/>
              </a:prstGeom>
              <a:blipFill>
                <a:blip r:embed="rId3"/>
                <a:stretch>
                  <a:fillRect l="-4605" t="-13889" b="-416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2" name="Equation"/>
              <p:cNvSpPr txBox="1"/>
              <p:nvPr/>
            </p:nvSpPr>
            <p:spPr>
              <a:xfrm>
                <a:off x="6096000" y="2006362"/>
                <a:ext cx="1524000" cy="73872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240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ar-AE" sz="24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AE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p>
                              <m:r>
                                <a:rPr lang="ar-AE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ar-AE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sz="2400" i="1">
                          <a:solidFill>
                            <a:srgbClr val="01189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sz="2400" dirty="0">
                  <a:solidFill>
                    <a:srgbClr val="011993"/>
                  </a:solidFill>
                </a:endParaRPr>
              </a:p>
            </p:txBody>
          </p:sp>
        </mc:Choice>
        <mc:Fallback>
          <p:sp>
            <p:nvSpPr>
              <p:cNvPr id="31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006362"/>
                <a:ext cx="1524000" cy="738728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3" name="In the   limit   becomes a saddle at infinity…"/>
              <p:cNvSpPr txBox="1"/>
              <p:nvPr/>
            </p:nvSpPr>
            <p:spPr>
              <a:xfrm>
                <a:off x="2253240" y="3355376"/>
                <a:ext cx="8082992" cy="11592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3600">
                    <a:solidFill>
                      <a:srgbClr val="005493"/>
                    </a:solidFill>
                  </a:defRPr>
                </a:pPr>
                <a:r>
                  <a:rPr dirty="0"/>
                  <a:t>In the </a:t>
                </a:r>
                <a14:m>
                  <m:oMath xmlns:m="http://schemas.openxmlformats.org/officeDocument/2006/math">
                    <m:r>
                      <a:rPr sz="2800" i="1" smtClean="0">
                        <a:solidFill>
                          <a:srgbClr val="005392"/>
                        </a:solidFill>
                      </a:rPr>
                      <m:t>𝜖</m:t>
                    </m:r>
                    <m:r>
                      <a:rPr sz="2800" i="1" smtClean="0">
                        <a:solidFill>
                          <a:srgbClr val="005392"/>
                        </a:solidFill>
                      </a:rPr>
                      <m:t>→0</m:t>
                    </m:r>
                  </m:oMath>
                </a14:m>
                <a:r>
                  <a:rPr sz="2800" dirty="0"/>
                  <a:t> </a:t>
                </a:r>
                <a:r>
                  <a:rPr dirty="0"/>
                  <a:t>limit </a:t>
                </a:r>
                <a14:m>
                  <m:oMath xmlns:m="http://schemas.openxmlformats.org/officeDocument/2006/math">
                    <m:r>
                      <a:rPr sz="2800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dirty="0"/>
                  <a:t> becomes a saddle at infinity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800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800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sz="2800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dirty="0"/>
                  <a:t> being equal to zero. </a:t>
                </a:r>
              </a:p>
            </p:txBody>
          </p:sp>
        </mc:Choice>
        <mc:Fallback>
          <p:sp>
            <p:nvSpPr>
              <p:cNvPr id="313" name="In the   limit   becomes a saddle at infinity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3240" y="3355376"/>
                <a:ext cx="8082992" cy="1159292"/>
              </a:xfrm>
              <a:prstGeom prst="rect">
                <a:avLst/>
              </a:prstGeom>
              <a:blipFill>
                <a:blip r:embed="rId5"/>
                <a:stretch>
                  <a:fillRect l="-3135" t="-9783" b="-2065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4" name="Thus the Borel plane not only captures the information of the usual saddles but also extra saddles lying at infinite distance regions."/>
          <p:cNvSpPr txBox="1"/>
          <p:nvPr/>
        </p:nvSpPr>
        <p:spPr>
          <a:xfrm>
            <a:off x="1219200" y="5202274"/>
            <a:ext cx="10985500" cy="913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4700">
                <a:solidFill>
                  <a:srgbClr val="9411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  <a:latin typeface="+mn-lt"/>
              </a:rPr>
              <a:t>Note</a:t>
            </a:r>
            <a:r>
              <a:rPr lang="en-US" sz="2800" dirty="0"/>
              <a:t>: </a:t>
            </a:r>
            <a:r>
              <a:rPr sz="2800" dirty="0"/>
              <a:t> </a:t>
            </a:r>
            <a:r>
              <a:rPr sz="2800" dirty="0" err="1">
                <a:latin typeface="Comic Sans MS" panose="030F0902030302020204" pitchFamily="66" charset="0"/>
              </a:rPr>
              <a:t>Borel</a:t>
            </a:r>
            <a:r>
              <a:rPr sz="2800" dirty="0">
                <a:latin typeface="Comic Sans MS" panose="030F0902030302020204" pitchFamily="66" charset="0"/>
              </a:rPr>
              <a:t> plane not only captures the information of </a:t>
            </a:r>
            <a:r>
              <a:rPr sz="2800" b="1" dirty="0">
                <a:latin typeface="Comic Sans MS" panose="030F0902030302020204" pitchFamily="66" charset="0"/>
              </a:rPr>
              <a:t>the usual saddles </a:t>
            </a:r>
            <a:r>
              <a:rPr sz="2800" dirty="0">
                <a:latin typeface="Comic Sans MS" panose="030F0902030302020204" pitchFamily="66" charset="0"/>
              </a:rPr>
              <a:t>but also </a:t>
            </a:r>
            <a:r>
              <a:rPr sz="2800" b="1" dirty="0">
                <a:latin typeface="Comic Sans MS" panose="030F0902030302020204" pitchFamily="66" charset="0"/>
              </a:rPr>
              <a:t>extra saddles lying at infinite distance regions</a:t>
            </a:r>
            <a:r>
              <a:rPr sz="2800" dirty="0"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319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" name="Oval">
            <a:extLst>
              <a:ext uri="{FF2B5EF4-FFF2-40B4-BE49-F238E27FC236}">
                <a16:creationId xmlns:a16="http://schemas.microsoft.com/office/drawing/2014/main" id="{BC1AB9F4-D6E3-6958-93F4-392AD92C9DA5}"/>
              </a:ext>
            </a:extLst>
          </p:cNvPr>
          <p:cNvSpPr/>
          <p:nvPr/>
        </p:nvSpPr>
        <p:spPr>
          <a:xfrm>
            <a:off x="1496894" y="3055347"/>
            <a:ext cx="8839338" cy="1704384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190500" dist="12700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" grpId="0" animBg="1" advAuto="0"/>
      <p:bldP spid="311" grpId="0" animBg="1" advAuto="0"/>
      <p:bldP spid="312" grpId="0" animBg="1" advAuto="0"/>
      <p:bldP spid="313" grpId="0" animBg="1" advAuto="0"/>
      <p:bldP spid="314" grpId="0" animBg="1" advAuto="0"/>
      <p:bldP spid="2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hern-Simons Theory- Schwarz type theory"/>
          <p:cNvSpPr txBox="1"/>
          <p:nvPr/>
        </p:nvSpPr>
        <p:spPr>
          <a:xfrm>
            <a:off x="-61988" y="496761"/>
            <a:ext cx="10288073" cy="570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500">
                <a:solidFill>
                  <a:schemeClr val="accent1"/>
                </a:solidFill>
              </a:defRPr>
            </a:lvl1pPr>
          </a:lstStyle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sz="3750" b="1" kern="0" dirty="0" err="1">
                <a:solidFill>
                  <a:srgbClr val="00A2FF"/>
                </a:solidFill>
                <a:latin typeface="Comic Sans MS"/>
                <a:sym typeface="Comic Sans MS"/>
              </a:rPr>
              <a:t>Chern</a:t>
            </a:r>
            <a:r>
              <a:rPr sz="3750" b="1" kern="0" dirty="0">
                <a:solidFill>
                  <a:srgbClr val="00A2FF"/>
                </a:solidFill>
                <a:latin typeface="Comic Sans MS"/>
                <a:sym typeface="Comic Sans MS"/>
              </a:rPr>
              <a:t>-Simons Theory- Schwarz type theory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hree-dimensional  gauge theory whose partition function"/>
              <p:cNvSpPr txBox="1"/>
              <p:nvPr/>
            </p:nvSpPr>
            <p:spPr>
              <a:xfrm>
                <a:off x="-61988" y="1389367"/>
                <a:ext cx="8814914" cy="116365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1219169" hangingPunct="0">
                  <a:lnSpc>
                    <a:spcPct val="90000"/>
                  </a:lnSpc>
                  <a:spcBef>
                    <a:spcPts val="2250"/>
                  </a:spcBef>
                </a:pPr>
                <a:r>
                  <a:rPr sz="24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/>
                    <a:sym typeface="Comic Sans MS"/>
                  </a:rPr>
                  <a:t> Three-dimensional  gauge theory whose partition function </a:t>
                </a:r>
              </a:p>
              <a:p>
                <a:pPr defTabSz="1219169" hangingPunct="0">
                  <a:lnSpc>
                    <a:spcPct val="90000"/>
                  </a:lnSpc>
                  <a:spcBef>
                    <a:spcPts val="2250"/>
                  </a:spcBef>
                </a:pPr>
                <a:r>
                  <a:rPr sz="24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/>
                    <a:sym typeface="Comic Sans MS"/>
                  </a:rPr>
                  <a:t>                  </a:t>
                </a:r>
                <a14:m>
                  <m:oMath xmlns:m="http://schemas.openxmlformats.org/officeDocument/2006/math"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𝑍</m:t>
                    </m:r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[</m:t>
                    </m:r>
                    <m:sSup>
                      <m:sSupPr>
                        <m:ctrlP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</m:ctrlPr>
                      </m:sSupPr>
                      <m:e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𝑀</m:t>
                        </m:r>
                      </m:e>
                      <m:sup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3</m:t>
                        </m:r>
                      </m:sup>
                    </m:sSup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]=∫</m:t>
                    </m:r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𝒟</m:t>
                    </m:r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𝐴</m:t>
                    </m:r>
                    <m:r>
                      <m:rPr>
                        <m:sty m:val="p"/>
                      </m:rP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</m:ctrlPr>
                      </m:dPr>
                      <m:e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𝑖</m:t>
                        </m:r>
                        <m:sSub>
                          <m:sSubPr>
                            <m:ctrlPr>
                              <a:rPr sz="2925" b="1" i="1" kern="0">
                                <a:solidFill>
                                  <a:srgbClr val="004C7F"/>
                                </a:solidFill>
                                <a:latin typeface="Cambria Math" panose="02040503050406030204" pitchFamily="18" charset="0"/>
                                <a:sym typeface="Comic Sans MS"/>
                              </a:rPr>
                            </m:ctrlPr>
                          </m:sSubPr>
                          <m:e>
                            <m:r>
                              <a:rPr sz="2925" b="1" i="1" kern="0">
                                <a:solidFill>
                                  <a:srgbClr val="004C7F"/>
                                </a:solidFill>
                                <a:latin typeface="Cambria Math" panose="02040503050406030204" pitchFamily="18" charset="0"/>
                                <a:sym typeface="Comic Sans MS"/>
                              </a:rPr>
                              <m:t>∫</m:t>
                            </m:r>
                          </m:e>
                          <m:sub>
                            <m:sSup>
                              <m:sSupPr>
                                <m:ctrlPr>
                                  <a:rPr sz="2925" b="1" i="1" kern="0">
                                    <a:solidFill>
                                      <a:srgbClr val="004C7F"/>
                                    </a:solidFill>
                                    <a:latin typeface="Cambria Math" panose="02040503050406030204" pitchFamily="18" charset="0"/>
                                    <a:sym typeface="Comic Sans MS"/>
                                  </a:rPr>
                                </m:ctrlPr>
                              </m:sSupPr>
                              <m:e>
                                <m:r>
                                  <a:rPr sz="2925" b="1" i="1" kern="0">
                                    <a:solidFill>
                                      <a:srgbClr val="004C7F"/>
                                    </a:solidFill>
                                    <a:latin typeface="Cambria Math" panose="02040503050406030204" pitchFamily="18" charset="0"/>
                                    <a:sym typeface="Comic Sans MS"/>
                                  </a:rPr>
                                  <m:t>𝑀</m:t>
                                </m:r>
                              </m:e>
                              <m:sup>
                                <m:r>
                                  <a:rPr sz="2925" b="1" i="1" kern="0">
                                    <a:solidFill>
                                      <a:srgbClr val="004C7F"/>
                                    </a:solidFill>
                                    <a:latin typeface="Cambria Math" panose="02040503050406030204" pitchFamily="18" charset="0"/>
                                    <a:sym typeface="Comic Sans MS"/>
                                  </a:rPr>
                                  <m:t>3</m:t>
                                </m:r>
                              </m:sup>
                            </m:sSup>
                          </m:sub>
                        </m:sSub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𝑆</m:t>
                        </m:r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(</m:t>
                        </m:r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𝐴</m:t>
                        </m:r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)</m:t>
                        </m:r>
                      </m:e>
                    </m:d>
                  </m:oMath>
                </a14:m>
                <a:endParaRPr sz="2400" b="1" kern="0" dirty="0">
                  <a:solidFill>
                    <a:srgbClr val="004D80"/>
                  </a:solidFill>
                  <a:latin typeface="Comic Sans MS"/>
                  <a:sym typeface="Comic Sans MS"/>
                </a:endParaRPr>
              </a:p>
            </p:txBody>
          </p:sp>
        </mc:Choice>
        <mc:Fallback>
          <p:sp>
            <p:nvSpPr>
              <p:cNvPr id="99" name="Three-dimensional  gauge theory whose partition func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1988" y="1389367"/>
                <a:ext cx="8814914" cy="1163652"/>
              </a:xfrm>
              <a:prstGeom prst="rect">
                <a:avLst/>
              </a:prstGeom>
              <a:blipFill>
                <a:blip r:embed="rId3"/>
                <a:stretch>
                  <a:fillRect l="-863" t="-8602" r="-863" b="-96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: Topological invariant of the three-manifold"/>
              <p:cNvSpPr txBox="1"/>
              <p:nvPr/>
            </p:nvSpPr>
            <p:spPr>
              <a:xfrm>
                <a:off x="786806" y="3723069"/>
                <a:ext cx="8253221" cy="45640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1219169" hangingPunct="0">
                  <a:lnSpc>
                    <a:spcPct val="90000"/>
                  </a:lnSpc>
                  <a:spcBef>
                    <a:spcPts val="2250"/>
                  </a:spcBef>
                </a:pPr>
                <a14:m>
                  <m:oMath xmlns:m="http://schemas.openxmlformats.org/officeDocument/2006/math"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𝑍</m:t>
                    </m:r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[</m:t>
                    </m:r>
                    <m:sSup>
                      <m:sSupPr>
                        <m:ctrlP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</m:ctrlPr>
                      </m:sSupPr>
                      <m:e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𝑀</m:t>
                        </m:r>
                      </m:e>
                      <m:sup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3</m:t>
                        </m:r>
                      </m:sup>
                    </m:sSup>
                    <m:r>
                      <a:rPr sz="2925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]</m:t>
                    </m:r>
                  </m:oMath>
                </a14:m>
                <a:r>
                  <a:rPr sz="24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/>
                    <a:sym typeface="Comic Sans MS"/>
                  </a:rPr>
                  <a:t>: Topological invariant of the three-manifold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925" b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</m:ctrlPr>
                      </m:sSupPr>
                      <m:e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𝑀</m:t>
                        </m:r>
                      </m:e>
                      <m:sup>
                        <m:r>
                          <a:rPr sz="2925" b="1" i="1" kern="0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  <a:sym typeface="Comic Sans MS"/>
                          </a:rPr>
                          <m:t>3</m:t>
                        </m:r>
                      </m:sup>
                    </m:sSup>
                  </m:oMath>
                </a14:m>
                <a:endParaRPr sz="2400" b="1" kern="0" dirty="0">
                  <a:solidFill>
                    <a:srgbClr val="004D80"/>
                  </a:solidFill>
                  <a:latin typeface="Comic Sans MS"/>
                  <a:sym typeface="Comic Sans MS"/>
                </a:endParaRPr>
              </a:p>
            </p:txBody>
          </p:sp>
        </mc:Choice>
        <mc:Fallback>
          <p:sp>
            <p:nvSpPr>
              <p:cNvPr id="103" name=": Topological invariant of the three-manifold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06" y="3723069"/>
                <a:ext cx="8253221" cy="456407"/>
              </a:xfrm>
              <a:prstGeom prst="rect">
                <a:avLst/>
              </a:prstGeom>
              <a:blipFill>
                <a:blip r:embed="rId4"/>
                <a:stretch>
                  <a:fillRect l="-1075" t="-13514" b="-2973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Rounded Rectangle"/>
          <p:cNvSpPr/>
          <p:nvPr/>
        </p:nvSpPr>
        <p:spPr>
          <a:xfrm>
            <a:off x="734240" y="3689343"/>
            <a:ext cx="1040315" cy="635001"/>
          </a:xfrm>
          <a:prstGeom prst="roundRect">
            <a:avLst>
              <a:gd name="adj" fmla="val 15000"/>
            </a:avLst>
          </a:prstGeom>
          <a:ln w="63500">
            <a:solidFill>
              <a:srgbClr val="009051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5" name="Line"/>
          <p:cNvSpPr/>
          <p:nvPr/>
        </p:nvSpPr>
        <p:spPr>
          <a:xfrm flipV="1">
            <a:off x="1254396" y="4483315"/>
            <a:ext cx="1" cy="848722"/>
          </a:xfrm>
          <a:prstGeom prst="line">
            <a:avLst/>
          </a:prstGeom>
          <a:ln w="1016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endParaRPr sz="2400" b="1" kern="0">
              <a:solidFill>
                <a:srgbClr val="00A2FF">
                  <a:hueOff val="114395"/>
                  <a:lumOff val="-24975"/>
                </a:srgbClr>
              </a:solidFill>
              <a:latin typeface="Comic Sans MS"/>
              <a:sym typeface="Comic Sans M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Witten-Reshitikhin-Turaev (WRT) invariant"/>
              <p:cNvSpPr txBox="1"/>
              <p:nvPr/>
            </p:nvSpPr>
            <p:spPr>
              <a:xfrm>
                <a:off x="291625" y="5361701"/>
                <a:ext cx="8096768" cy="439095"/>
              </a:xfrm>
              <a:prstGeom prst="rect">
                <a:avLst/>
              </a:prstGeom>
              <a:ln w="101600">
                <a:solidFill>
                  <a:srgbClr val="000000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1219169" hangingPunct="0">
                  <a:lnSpc>
                    <a:spcPct val="90000"/>
                  </a:lnSpc>
                  <a:spcBef>
                    <a:spcPts val="2250"/>
                  </a:spcBef>
                </a:pPr>
                <a14:m>
                  <m:oMath xmlns:m="http://schemas.openxmlformats.org/officeDocument/2006/math">
                    <m:r>
                      <a:rPr sz="2800" b="1" i="1" kern="0">
                        <a:solidFill>
                          <a:srgbClr val="004C7F"/>
                        </a:solidFill>
                        <a:latin typeface="Cambria Math" panose="02040503050406030204" pitchFamily="18" charset="0"/>
                        <a:sym typeface="Comic Sans MS"/>
                      </a:rPr>
                      <m:t>∝</m:t>
                    </m:r>
                  </m:oMath>
                </a14:m>
                <a:r>
                  <a:rPr sz="28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 panose="030F0902030302020204" pitchFamily="66" charset="0"/>
                    <a:sym typeface="Comic Sans MS"/>
                  </a:rPr>
                  <a:t> Witten-</a:t>
                </a:r>
                <a:r>
                  <a:rPr sz="2800" b="1" kern="0" dirty="0" err="1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 panose="030F0902030302020204" pitchFamily="66" charset="0"/>
                    <a:sym typeface="Comic Sans MS"/>
                  </a:rPr>
                  <a:t>Reshitikhin</a:t>
                </a:r>
                <a:r>
                  <a:rPr sz="28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 panose="030F0902030302020204" pitchFamily="66" charset="0"/>
                    <a:sym typeface="Comic Sans MS"/>
                  </a:rPr>
                  <a:t>-</a:t>
                </a:r>
                <a:r>
                  <a:rPr sz="2800" b="1" kern="0" dirty="0" err="1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 panose="030F0902030302020204" pitchFamily="66" charset="0"/>
                    <a:sym typeface="Comic Sans MS"/>
                  </a:rPr>
                  <a:t>Turaev</a:t>
                </a:r>
                <a:r>
                  <a:rPr sz="2800" b="1" kern="0" dirty="0">
                    <a:solidFill>
                      <a:srgbClr val="00A2FF">
                        <a:hueOff val="114395"/>
                        <a:lumOff val="-24975"/>
                      </a:srgbClr>
                    </a:solidFill>
                    <a:latin typeface="Comic Sans MS" panose="030F0902030302020204" pitchFamily="66" charset="0"/>
                    <a:sym typeface="Comic Sans MS"/>
                  </a:rPr>
                  <a:t> (WRT) invariant </a:t>
                </a:r>
                <a:endParaRPr sz="2800" b="1" kern="0" dirty="0">
                  <a:solidFill>
                    <a:srgbClr val="004D80"/>
                  </a:solidFill>
                  <a:latin typeface="Comic Sans MS" panose="030F0902030302020204" pitchFamily="66" charset="0"/>
                  <a:sym typeface="Comic Sans MS"/>
                </a:endParaRPr>
              </a:p>
            </p:txBody>
          </p:sp>
        </mc:Choice>
        <mc:Fallback>
          <p:sp>
            <p:nvSpPr>
              <p:cNvPr id="106" name="Witten-Reshitikhin-Turaev (WRT) invarian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25" y="5361701"/>
                <a:ext cx="8096768" cy="439095"/>
              </a:xfrm>
              <a:prstGeom prst="rect">
                <a:avLst/>
              </a:prstGeom>
              <a:blipFill>
                <a:blip r:embed="rId5"/>
                <a:stretch>
                  <a:fillRect l="-310" t="-15909" r="-774" b="-22727"/>
                </a:stretch>
              </a:blipFill>
              <a:ln w="101600">
                <a:solidFill>
                  <a:srgbClr val="000000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refoil knot"/>
          <p:cNvSpPr txBox="1"/>
          <p:nvPr/>
        </p:nvSpPr>
        <p:spPr>
          <a:xfrm>
            <a:off x="9254494" y="3693373"/>
            <a:ext cx="1199046" cy="383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sz="24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Trefoi</a:t>
            </a:r>
            <a:r>
              <a:rPr lang="en-US" sz="24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l</a:t>
            </a:r>
            <a:r>
              <a:rPr sz="24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 </a:t>
            </a:r>
          </a:p>
        </p:txBody>
      </p:sp>
      <p:sp>
        <p:nvSpPr>
          <p:cNvPr id="109" name="The expectation value of Wilson loop operators"/>
          <p:cNvSpPr/>
          <p:nvPr/>
        </p:nvSpPr>
        <p:spPr>
          <a:xfrm>
            <a:off x="8193229" y="4507357"/>
            <a:ext cx="4021185" cy="635001"/>
          </a:xfrm>
          <a:prstGeom prst="roundRect">
            <a:avLst>
              <a:gd name="adj" fmla="val 12006"/>
            </a:avLst>
          </a:prstGeom>
          <a:solidFill>
            <a:srgbClr val="D5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800" b="0">
                <a:solidFill>
                  <a:srgbClr val="008F00"/>
                </a:solidFill>
              </a:defRPr>
            </a:lvl1pPr>
          </a:lstStyle>
          <a:p>
            <a:pPr defTabSz="412750" hangingPunct="0"/>
            <a:r>
              <a:rPr sz="2800" kern="0" dirty="0">
                <a:latin typeface="Comic Sans MS"/>
                <a:sym typeface="Comic Sans MS"/>
              </a:rPr>
              <a:t>The expectation value of Wilson loop operators</a:t>
            </a:r>
          </a:p>
        </p:txBody>
      </p:sp>
      <p:sp>
        <p:nvSpPr>
          <p:cNvPr id="110" name="Line"/>
          <p:cNvSpPr/>
          <p:nvPr/>
        </p:nvSpPr>
        <p:spPr>
          <a:xfrm flipV="1">
            <a:off x="10343289" y="5142358"/>
            <a:ext cx="1" cy="988934"/>
          </a:xfrm>
          <a:prstGeom prst="line">
            <a:avLst/>
          </a:prstGeom>
          <a:ln w="101600">
            <a:solidFill>
              <a:schemeClr val="accent5">
                <a:lumOff val="-29866"/>
              </a:schemeClr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endParaRPr sz="2400" b="1" kern="0">
              <a:solidFill>
                <a:srgbClr val="00A2FF">
                  <a:hueOff val="114395"/>
                  <a:lumOff val="-24975"/>
                </a:srgbClr>
              </a:solidFill>
              <a:latin typeface="Comic Sans MS"/>
              <a:sym typeface="Comic Sans MS"/>
            </a:endParaRPr>
          </a:p>
        </p:txBody>
      </p:sp>
      <p:sp>
        <p:nvSpPr>
          <p:cNvPr id="111" name="Knot and Link invariants"/>
          <p:cNvSpPr txBox="1"/>
          <p:nvPr/>
        </p:nvSpPr>
        <p:spPr>
          <a:xfrm>
            <a:off x="9040025" y="5636825"/>
            <a:ext cx="1771319" cy="1804597"/>
          </a:xfrm>
          <a:prstGeom prst="rect">
            <a:avLst/>
          </a:prstGeom>
          <a:ln w="1016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lang="en-US" sz="28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 </a:t>
            </a:r>
            <a:r>
              <a:rPr sz="28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Knot  </a:t>
            </a:r>
            <a:endParaRPr lang="en-US" sz="2800" b="1" kern="0" dirty="0">
              <a:solidFill>
                <a:srgbClr val="00A2FF">
                  <a:hueOff val="114395"/>
                  <a:lumOff val="-24975"/>
                </a:srgbClr>
              </a:solidFill>
              <a:latin typeface="Comic Sans MS"/>
              <a:sym typeface="Comic Sans MS"/>
            </a:endParaRPr>
          </a:p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sz="28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invariants</a:t>
            </a:r>
            <a:endParaRPr lang="en-US" sz="2800" b="1" kern="0" dirty="0">
              <a:solidFill>
                <a:srgbClr val="00A2FF">
                  <a:hueOff val="114395"/>
                  <a:lumOff val="-24975"/>
                </a:srgbClr>
              </a:solidFill>
              <a:latin typeface="Comic Sans MS"/>
              <a:sym typeface="Comic Sans MS"/>
            </a:endParaRPr>
          </a:p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sz="280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 </a:t>
            </a:r>
          </a:p>
        </p:txBody>
      </p:sp>
      <p:sp>
        <p:nvSpPr>
          <p:cNvPr id="115" name="Edward Witten"/>
          <p:cNvSpPr txBox="1"/>
          <p:nvPr/>
        </p:nvSpPr>
        <p:spPr>
          <a:xfrm>
            <a:off x="10007995" y="2579390"/>
            <a:ext cx="1968488" cy="321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900"/>
            </a:lvl1pPr>
          </a:lstStyle>
          <a:p>
            <a:pPr defTabSz="1219169" hangingPunct="0">
              <a:lnSpc>
                <a:spcPct val="90000"/>
              </a:lnSpc>
              <a:spcBef>
                <a:spcPts val="2250"/>
              </a:spcBef>
            </a:pPr>
            <a:r>
              <a:rPr sz="1950" b="1" kern="0" dirty="0">
                <a:solidFill>
                  <a:srgbClr val="00A2FF">
                    <a:hueOff val="114395"/>
                    <a:lumOff val="-24975"/>
                  </a:srgbClr>
                </a:solidFill>
                <a:latin typeface="Comic Sans MS"/>
                <a:sym typeface="Comic Sans MS"/>
              </a:rPr>
              <a:t>Edward Witten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5542C-664C-0873-F675-4478925D19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7452" y="-468611"/>
            <a:ext cx="2026921" cy="3048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7B8191-B3C4-1707-8416-C386B913C2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1263" y="2240455"/>
            <a:ext cx="1426732" cy="140334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 advAuto="0"/>
      <p:bldP spid="104" grpId="0" animBg="1" advAuto="0"/>
      <p:bldP spid="105" grpId="0" animBg="1" advAuto="0"/>
      <p:bldP spid="106" grpId="0" animBg="1" advAuto="0"/>
      <p:bldP spid="107" grpId="0" animBg="1"/>
      <p:bldP spid="109" grpId="0" animBg="1"/>
      <p:bldP spid="110" grpId="0" animBg="1" advAuto="0"/>
      <p:bldP spid="111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Non-perturbative Chern-Simons Theory"/>
          <p:cNvSpPr txBox="1"/>
          <p:nvPr/>
        </p:nvSpPr>
        <p:spPr>
          <a:xfrm>
            <a:off x="762000" y="381000"/>
            <a:ext cx="10180672" cy="943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500">
                <a:solidFill>
                  <a:schemeClr val="accent1"/>
                </a:solidFill>
              </a:defRPr>
            </a:lvl1pPr>
          </a:lstStyle>
          <a:p>
            <a:r>
              <a:rPr lang="en-US" sz="3750" dirty="0"/>
              <a:t> </a:t>
            </a:r>
            <a:r>
              <a:rPr lang="en-US" sz="5800" dirty="0">
                <a:latin typeface="Comic Sans MS" panose="030F0902030302020204" pitchFamily="66" charset="0"/>
              </a:rPr>
              <a:t>SU(2) </a:t>
            </a:r>
            <a:r>
              <a:rPr sz="5800" dirty="0">
                <a:latin typeface="Comic Sans MS" panose="030F0902030302020204" pitchFamily="66" charset="0"/>
              </a:rPr>
              <a:t> </a:t>
            </a:r>
            <a:r>
              <a:rPr sz="5800" dirty="0" err="1">
                <a:latin typeface="Comic Sans MS" panose="030F0902030302020204" pitchFamily="66" charset="0"/>
              </a:rPr>
              <a:t>Chern</a:t>
            </a:r>
            <a:r>
              <a:rPr sz="5800" dirty="0">
                <a:latin typeface="Comic Sans MS" panose="030F0902030302020204" pitchFamily="66" charset="0"/>
              </a:rPr>
              <a:t>-Simons Theory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For non-abelian Chern-Simons with…"/>
              <p:cNvSpPr txBox="1"/>
              <p:nvPr/>
            </p:nvSpPr>
            <p:spPr>
              <a:xfrm>
                <a:off x="525379" y="2943085"/>
                <a:ext cx="12092511" cy="37798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L="571500" indent="-571500">
                  <a:buSzPct val="123000"/>
                  <a:buFont typeface="Arial" panose="020B0604020202020204" pitchFamily="34" charset="0"/>
                  <a:buChar char="•"/>
                  <a:defRPr sz="4500">
                    <a:solidFill>
                      <a:schemeClr val="accent1">
                        <a:lumOff val="-13575"/>
                      </a:schemeClr>
                    </a:solidFill>
                  </a:defRPr>
                </a:pPr>
                <a14:m>
                  <m:oMath xmlns:m="http://schemas.openxmlformats.org/officeDocument/2006/math">
                    <m:r>
                      <a:rPr lang="ar-AE" sz="3500" i="1" smtClean="0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ar-AE" sz="3500" i="1" smtClean="0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∫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sSup>
                      <m:sSup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AE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𝜇𝜈𝜆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𝑇𝑟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∂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)+</m:t>
                        </m:r>
                        <m:f>
                          <m:f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𝑇𝑟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b>
                          <m:sSub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ar-AE" sz="3500" dirty="0">
                    <a:latin typeface="Comic Sans MS" panose="030F0902030302020204" pitchFamily="66" charset="0"/>
                  </a:rPr>
                  <a:t> </a:t>
                </a:r>
              </a:p>
              <a:p>
                <a:pPr marL="571500" indent="-571500">
                  <a:buSzPct val="123000"/>
                  <a:buFont typeface="Arial" panose="020B0604020202020204" pitchFamily="34" charset="0"/>
                  <a:buChar char="•"/>
                  <a:defRPr sz="4500">
                    <a:solidFill>
                      <a:schemeClr val="accent1">
                        <a:lumOff val="-13575"/>
                      </a:schemeClr>
                    </a:solidFill>
                  </a:defRPr>
                </a:pPr>
                <a:r>
                  <a:rPr lang="ar-AE" sz="3500" dirty="0">
                    <a:latin typeface="Comic Sans MS" panose="030F0902030302020204" pitchFamily="66" charset="0"/>
                  </a:rPr>
                  <a:t> </a:t>
                </a:r>
                <a:r>
                  <a:rPr lang="en-IN" sz="3500" dirty="0">
                    <a:latin typeface="Comic Sans MS" panose="030F0902030302020204" pitchFamily="66" charset="0"/>
                  </a:rPr>
                  <a:t>EOM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3500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ar-AE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ar-AE" sz="3500" dirty="0">
                    <a:latin typeface="Comic Sans MS" panose="030F0902030302020204" pitchFamily="66" charset="0"/>
                  </a:rPr>
                  <a:t>-  </a:t>
                </a:r>
                <a:r>
                  <a:rPr lang="en-IN" sz="3500" dirty="0">
                    <a:latin typeface="Comic Sans MS" panose="030F0902030302020204" pitchFamily="66" charset="0"/>
                  </a:rPr>
                  <a:t>space of flat connections: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3500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𝑐𝑙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ar-AE" sz="3500" dirty="0">
                  <a:latin typeface="Comic Sans MS" panose="030F0902030302020204" pitchFamily="66" charset="0"/>
                </a:endParaRPr>
              </a:p>
              <a:p>
                <a:pPr marL="571500" indent="-571500">
                  <a:buSzPct val="123000"/>
                  <a:buFont typeface="Arial" panose="020B0604020202020204" pitchFamily="34" charset="0"/>
                  <a:buChar char="•"/>
                  <a:defRPr sz="4500">
                    <a:solidFill>
                      <a:schemeClr val="accent1">
                        <a:lumOff val="-13575"/>
                      </a:schemeClr>
                    </a:solidFill>
                  </a:defRPr>
                </a:pPr>
                <a:r>
                  <a:rPr lang="en-IN" sz="3500" dirty="0">
                    <a:latin typeface="Comic Sans MS" panose="030F0902030302020204" pitchFamily="66" charset="0"/>
                  </a:rPr>
                  <a:t>Fluctuations around the classical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3500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ar-AE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𝑐𝑙</m:t>
                        </m:r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ar-AE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ar-AE" sz="3500" dirty="0">
                    <a:latin typeface="Comic Sans MS" panose="030F0902030302020204" pitchFamily="66" charset="0"/>
                  </a:rPr>
                  <a:t>,</a:t>
                </a:r>
                <a:endParaRPr lang="en-US" sz="3500" dirty="0">
                  <a:latin typeface="Comic Sans MS" panose="030F0902030302020204" pitchFamily="66" charset="0"/>
                </a:endParaRPr>
              </a:p>
              <a:p>
                <a:pPr marL="571500" indent="-571500">
                  <a:buSzPct val="123000"/>
                  <a:buFont typeface="Arial" panose="020B0604020202020204" pitchFamily="34" charset="0"/>
                  <a:buChar char="•"/>
                  <a:defRPr sz="4500">
                    <a:solidFill>
                      <a:schemeClr val="accent1">
                        <a:lumOff val="-13575"/>
                      </a:schemeClr>
                    </a:solidFill>
                  </a:defRPr>
                </a:pPr>
                <a:r>
                  <a:rPr lang="en-IN" sz="3500" dirty="0">
                    <a:latin typeface="Comic Sans MS" panose="030F0902030302020204" pitchFamily="66" charset="0"/>
                  </a:rPr>
                  <a:t>compute Z_{pertb}</a:t>
                </a:r>
                <a14:m>
                  <m:oMath xmlns:m="http://schemas.openxmlformats.org/officeDocument/2006/math">
                    <m:r>
                      <a:rPr lang="en-IN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IN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IN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]=∫</m:t>
                    </m:r>
                    <m:r>
                      <a:rPr lang="en-IN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𝒟</m:t>
                    </m:r>
                    <m:r>
                      <a:rPr lang="en-IN" sz="3500" i="1">
                        <a:solidFill>
                          <a:srgbClr val="0075B9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500" i="1">
                            <a:solidFill>
                              <a:srgbClr val="0075B9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eqArr>
                          <m:eqArrPr>
                            <m:ctrlP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𝑖𝑆</m:t>
                            </m:r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ar-AE" sz="3500" i="1">
                                    <a:solidFill>
                                      <a:srgbClr val="0075B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ar-AE" sz="3500" i="1">
                                    <a:solidFill>
                                      <a:srgbClr val="0075B9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ar-AE" sz="3500" i="1">
                                    <a:solidFill>
                                      <a:srgbClr val="0075B9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ar-AE" sz="3500" i="1">
                                    <a:solidFill>
                                      <a:srgbClr val="0075B9"/>
                                    </a:solidFill>
                                    <a:latin typeface="Cambria Math" panose="02040503050406030204" pitchFamily="18" charset="0"/>
                                  </a:rPr>
                                  <m:t>𝑐𝑙</m:t>
                                </m:r>
                                <m:r>
                                  <a:rPr lang="ar-AE" sz="3500" i="1">
                                    <a:solidFill>
                                      <a:srgbClr val="0075B9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ar-AE" sz="3500" i="1">
                                <a:solidFill>
                                  <a:srgbClr val="0075B9"/>
                                </a:solidFill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e/>
                        </m:eqArr>
                      </m:sup>
                    </m:sSup>
                  </m:oMath>
                </a14:m>
                <a:endParaRPr lang="en-US" sz="3500" dirty="0">
                  <a:latin typeface="Comic Sans MS" panose="030F0902030302020204" pitchFamily="66" charset="0"/>
                </a:endParaRPr>
              </a:p>
              <a:p>
                <a:pPr marL="571500" indent="-571500">
                  <a:buSzPct val="123000"/>
                  <a:buFont typeface="Arial" panose="020B0604020202020204" pitchFamily="34" charset="0"/>
                  <a:buChar char="•"/>
                  <a:defRPr sz="4500">
                    <a:solidFill>
                      <a:schemeClr val="accent1">
                        <a:lumOff val="-13575"/>
                      </a:schemeClr>
                    </a:solidFill>
                  </a:defRPr>
                </a:pPr>
                <a:r>
                  <a:rPr lang="en-US" sz="3500" dirty="0">
                    <a:latin typeface="Comic Sans MS" panose="030F0902030302020204" pitchFamily="66" charset="0"/>
                  </a:rPr>
                  <a:t>Colored Jones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500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35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5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35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500" dirty="0">
                  <a:latin typeface="Comic Sans MS" panose="030F0902030302020204" pitchFamily="66" charset="0"/>
                </a:endParaRPr>
              </a:p>
            </p:txBody>
          </p:sp>
        </mc:Choice>
        <mc:Fallback>
          <p:sp>
            <p:nvSpPr>
              <p:cNvPr id="147" name="For non-abelian Chern-Simons with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379" y="2943085"/>
                <a:ext cx="12092511" cy="3779881"/>
              </a:xfrm>
              <a:prstGeom prst="rect">
                <a:avLst/>
              </a:prstGeom>
              <a:blipFill>
                <a:blip r:embed="rId3"/>
                <a:stretch>
                  <a:fillRect l="-2308" t="-1003" b="-70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Non-perturbative Chern-Simons Theory"/>
          <p:cNvSpPr txBox="1"/>
          <p:nvPr/>
        </p:nvSpPr>
        <p:spPr>
          <a:xfrm>
            <a:off x="533400" y="-90924"/>
            <a:ext cx="14051924" cy="943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500">
                <a:solidFill>
                  <a:schemeClr val="accent1"/>
                </a:solidFill>
              </a:defRPr>
            </a:lvl1pPr>
          </a:lstStyle>
          <a:p>
            <a:r>
              <a:rPr lang="en-US" sz="3750" dirty="0"/>
              <a:t> </a:t>
            </a:r>
            <a:r>
              <a:rPr lang="en-US" sz="5800" dirty="0">
                <a:latin typeface="Comic Sans MS" panose="030F0902030302020204" pitchFamily="66" charset="0"/>
              </a:rPr>
              <a:t>SU(2) Vs SL(2,C) </a:t>
            </a:r>
            <a:r>
              <a:rPr sz="5800" dirty="0">
                <a:latin typeface="Comic Sans MS" panose="030F0902030302020204" pitchFamily="66" charset="0"/>
              </a:rPr>
              <a:t> </a:t>
            </a:r>
            <a:r>
              <a:rPr sz="5800" dirty="0" err="1">
                <a:latin typeface="Comic Sans MS" panose="030F0902030302020204" pitchFamily="66" charset="0"/>
              </a:rPr>
              <a:t>Chern</a:t>
            </a:r>
            <a:r>
              <a:rPr sz="5800" dirty="0">
                <a:latin typeface="Comic Sans MS" panose="030F0902030302020204" pitchFamily="66" charset="0"/>
              </a:rPr>
              <a:t>-Simons Theory</a:t>
            </a:r>
          </a:p>
        </p:txBody>
      </p:sp>
      <p:sp>
        <p:nvSpPr>
          <p:cNvPr id="147" name="For non-abelian Chern-Simons with…"/>
          <p:cNvSpPr txBox="1"/>
          <p:nvPr/>
        </p:nvSpPr>
        <p:spPr>
          <a:xfrm>
            <a:off x="533400" y="852924"/>
            <a:ext cx="12092511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>
              <a:buSzPct val="123000"/>
              <a:defRPr sz="4500">
                <a:solidFill>
                  <a:schemeClr val="accent1">
                    <a:lumOff val="-13575"/>
                  </a:schemeClr>
                </a:solidFill>
              </a:defRPr>
            </a:pPr>
            <a:endParaRPr lang="ar-AE" sz="4800" dirty="0">
              <a:latin typeface="Comic Sans MS" panose="030F0902030302020204" pitchFamily="66" charset="0"/>
            </a:endParaRPr>
          </a:p>
          <a:p>
            <a:pPr marL="571500" indent="-571500">
              <a:buSzPct val="123000"/>
              <a:buFont typeface="Arial" panose="020B0604020202020204" pitchFamily="34" charset="0"/>
              <a:buChar char="•"/>
              <a:defRPr sz="4500">
                <a:solidFill>
                  <a:schemeClr val="accent1">
                    <a:lumOff val="-13575"/>
                  </a:schemeClr>
                </a:solidFill>
              </a:defRPr>
            </a:pPr>
            <a:r>
              <a:rPr lang="en-US" sz="4800" dirty="0">
                <a:latin typeface="Comic Sans MS" panose="030F0902030302020204" pitchFamily="66" charset="0"/>
              </a:rPr>
              <a:t>Analytic  </a:t>
            </a:r>
            <a:r>
              <a:rPr lang="en-US" sz="4800" dirty="0" err="1">
                <a:latin typeface="Comic Sans MS" panose="030F0902030302020204" pitchFamily="66" charset="0"/>
              </a:rPr>
              <a:t>continutation</a:t>
            </a:r>
            <a:r>
              <a:rPr lang="en-US" sz="4800" dirty="0">
                <a:latin typeface="Comic Sans MS" panose="030F0902030302020204" pitchFamily="66" charset="0"/>
              </a:rPr>
              <a:t> of CS  coupling </a:t>
            </a:r>
            <a:endParaRPr lang="ar-AE" sz="4800" dirty="0">
              <a:latin typeface="Comic Sans MS" panose="030F0902030302020204" pitchFamily="66" charset="0"/>
            </a:endParaRPr>
          </a:p>
          <a:p>
            <a:pPr marL="685800" indent="-685800">
              <a:buSzPct val="123000"/>
              <a:buFont typeface="Arial" panose="020B0604020202020204" pitchFamily="34" charset="0"/>
              <a:buChar char="•"/>
              <a:defRPr sz="4500">
                <a:solidFill>
                  <a:schemeClr val="accent1">
                    <a:lumOff val="-13575"/>
                  </a:schemeClr>
                </a:solidFill>
              </a:defRPr>
            </a:pPr>
            <a:r>
              <a:rPr lang="en-IN" sz="4800" dirty="0">
                <a:latin typeface="Comic Sans MS" panose="030F0902030302020204" pitchFamily="66" charset="0"/>
              </a:rPr>
              <a:t>Topology Vs Geometry (</a:t>
            </a:r>
            <a:r>
              <a:rPr lang="en-IN" sz="4800" dirty="0">
                <a:solidFill>
                  <a:srgbClr val="C00000"/>
                </a:solidFill>
                <a:latin typeface="Comic Sans MS" panose="030F0902030302020204" pitchFamily="66" charset="0"/>
              </a:rPr>
              <a:t>Volume conjecture, space of flat connections</a:t>
            </a:r>
            <a:r>
              <a:rPr lang="en-IN" sz="4800" dirty="0">
                <a:latin typeface="Comic Sans MS" panose="030F0902030302020204" pitchFamily="66" charset="0"/>
              </a:rPr>
              <a:t>)</a:t>
            </a:r>
          </a:p>
          <a:p>
            <a:pPr marL="685800" indent="-685800">
              <a:buSzPct val="123000"/>
              <a:buFont typeface="Arial" panose="020B0604020202020204" pitchFamily="34" charset="0"/>
              <a:buChar char="•"/>
              <a:defRPr sz="4500">
                <a:solidFill>
                  <a:schemeClr val="accent1">
                    <a:lumOff val="-13575"/>
                  </a:schemeClr>
                </a:solidFill>
              </a:defRPr>
            </a:pPr>
            <a:endParaRPr lang="ar-AE" sz="4800" dirty="0">
              <a:latin typeface="Comic Sans MS" panose="030F0902030302020204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DA77F8-9743-C0B3-846F-038F1378A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3855636"/>
            <a:ext cx="2385893" cy="337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70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049" y="4011"/>
            <a:ext cx="6609502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800" dirty="0">
                <a:solidFill>
                  <a:srgbClr val="7030A0"/>
                </a:solidFill>
                <a:latin typeface="Comic Sans MS" pitchFamily="66" charset="0"/>
              </a:rPr>
              <a:t>Volume conjecture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606100" y="4602162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06100" y="4602162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16605"/>
            <a:ext cx="71628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44223" y="2844224"/>
            <a:ext cx="3877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[</a:t>
            </a:r>
            <a:r>
              <a:rPr lang="en-US" sz="2000" dirty="0" err="1">
                <a:solidFill>
                  <a:srgbClr val="00B050"/>
                </a:solidFill>
                <a:latin typeface="Comic Sans MS" pitchFamily="66" charset="0"/>
              </a:rPr>
              <a:t>Kashaev</a:t>
            </a:r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 ‘95]</a:t>
            </a:r>
          </a:p>
          <a:p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[H. Murakami, J. Murakami ‘01]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1427112"/>
            <a:ext cx="1001164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latin typeface="Comic Sans MS" pitchFamily="66" charset="0"/>
              </a:rPr>
              <a:t>Large </a:t>
            </a:r>
            <a:r>
              <a:rPr lang="en-US" sz="3800" dirty="0" err="1">
                <a:latin typeface="Comic Sans MS" pitchFamily="66" charset="0"/>
              </a:rPr>
              <a:t>colour</a:t>
            </a:r>
            <a:r>
              <a:rPr lang="en-US" sz="3800" dirty="0">
                <a:latin typeface="Comic Sans MS" pitchFamily="66" charset="0"/>
              </a:rPr>
              <a:t> </a:t>
            </a:r>
            <a:r>
              <a:rPr lang="en-US" sz="3800" dirty="0" err="1">
                <a:latin typeface="Comic Sans MS" pitchFamily="66" charset="0"/>
              </a:rPr>
              <a:t>behaviour</a:t>
            </a:r>
            <a:r>
              <a:rPr lang="en-US" sz="3800" dirty="0">
                <a:latin typeface="Comic Sans MS" pitchFamily="66" charset="0"/>
              </a:rPr>
              <a:t> of colored Jones polynomial has interesting properties </a:t>
            </a:r>
          </a:p>
        </p:txBody>
      </p:sp>
    </p:spTree>
    <p:extLst>
      <p:ext uri="{BB962C8B-B14F-4D97-AF65-F5344CB8AC3E}">
        <p14:creationId xmlns:p14="http://schemas.microsoft.com/office/powerpoint/2010/main" val="4093415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876800" y="2662536"/>
                <a:ext cx="45012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Comic Sans MS" pitchFamily="66" charset="0"/>
                  </a:rPr>
                  <a:t>Knot complement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                </m:t>
                        </m:r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\</m:t>
                    </m:r>
                    <m:r>
                      <m:rPr>
                        <m:sty m:val="p"/>
                      </m:rPr>
                      <a:rPr lang="en-US" sz="2400" i="1">
                        <a:latin typeface="Cambria Math"/>
                      </a:rPr>
                      <m:t>K</m:t>
                    </m:r>
                  </m:oMath>
                </a14:m>
                <a:endParaRPr lang="en-US" sz="24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2662536"/>
                <a:ext cx="4501232" cy="461665"/>
              </a:xfrm>
              <a:prstGeom prst="rect">
                <a:avLst/>
              </a:prstGeom>
              <a:blipFill>
                <a:blip r:embed="rId2"/>
                <a:stretch>
                  <a:fillRect l="-2254" t="-1052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ight Arrow 2"/>
          <p:cNvSpPr/>
          <p:nvPr/>
        </p:nvSpPr>
        <p:spPr>
          <a:xfrm>
            <a:off x="5463708" y="3753106"/>
            <a:ext cx="685800" cy="261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7620000" y="2728559"/>
            <a:ext cx="762000" cy="261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48179" y="4760794"/>
            <a:ext cx="4063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  <a:latin typeface="Comic Sans MS" pitchFamily="66" charset="0"/>
              </a:rPr>
              <a:t>Example:</a:t>
            </a:r>
            <a:r>
              <a:rPr lang="en-US" sz="2400" dirty="0">
                <a:latin typeface="Comic Sans MS" pitchFamily="66" charset="0"/>
              </a:rPr>
              <a:t> Figure-eight knot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90800" y="5681990"/>
                <a:ext cx="75031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𝐾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𝑏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𝑏𝑎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sz="2800" i="1">
                        <a:latin typeface="Cambria Math"/>
                        <a:ea typeface="Cambria Math"/>
                      </a:rPr>
                      <m:t>𝑏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sz="2800" i="1">
                        <a:latin typeface="Cambria Math"/>
                        <a:ea typeface="Cambria Math"/>
                      </a:rPr>
                      <m:t>𝑎𝑏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sz="2800" i="1">
                        <a:latin typeface="Cambria Math"/>
                        <a:ea typeface="Cambria Math"/>
                      </a:rPr>
                      <m:t>=1&gt;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681990"/>
                <a:ext cx="7503144" cy="523220"/>
              </a:xfrm>
              <a:prstGeom prst="rect">
                <a:avLst/>
              </a:prstGeom>
              <a:blipFill>
                <a:blip r:embed="rId3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648178" y="3664804"/>
                <a:ext cx="763882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Comic Sans MS" pitchFamily="66" charset="0"/>
                  </a:rPr>
                  <a:t>Knot group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(</m:t>
                    </m:r>
                    <m:r>
                      <a:rPr lang="en-US" sz="2400" i="1">
                        <a:latin typeface="Cambria Math"/>
                      </a:rPr>
                      <m:t>𝐾</m:t>
                    </m:r>
                    <m:r>
                      <a:rPr lang="en-US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>
                    <a:latin typeface="Comic Sans MS" pitchFamily="66" charset="0"/>
                  </a:rPr>
                  <a:t>             fundamental group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US" sz="2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i="1">
                        <a:solidFill>
                          <a:srgbClr val="7030A0"/>
                        </a:solidFill>
                        <a:latin typeface="Cambria Math"/>
                      </a:rPr>
                      <m:t>\</m:t>
                    </m:r>
                    <m:r>
                      <m:rPr>
                        <m:sty m:val="p"/>
                      </m:rPr>
                      <a:rPr lang="en-US" sz="2400" i="1">
                        <a:solidFill>
                          <a:srgbClr val="7030A0"/>
                        </a:solidFill>
                        <a:latin typeface="Cambria Math"/>
                      </a:rPr>
                      <m:t>K</m:t>
                    </m:r>
                  </m:oMath>
                </a14:m>
                <a:endParaRPr lang="en-US" sz="2400" dirty="0">
                  <a:solidFill>
                    <a:srgbClr val="7030A0"/>
                  </a:solidFill>
                  <a:latin typeface="Comic Sans MS" pitchFamily="66" charset="0"/>
                </a:endParaRPr>
              </a:p>
              <a:p>
                <a:endParaRPr lang="en-US" sz="24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178" y="3664804"/>
                <a:ext cx="7638822" cy="830997"/>
              </a:xfrm>
              <a:prstGeom prst="rect">
                <a:avLst/>
              </a:prstGeom>
              <a:blipFill>
                <a:blip r:embed="rId4"/>
                <a:stretch>
                  <a:fillRect l="-1161" t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648179" y="3664804"/>
                <a:ext cx="26201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Comic Sans MS" pitchFamily="66" charset="0"/>
                  </a:rPr>
                  <a:t>Knot group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en-US" sz="2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rgbClr val="7030A0"/>
                        </a:solidFill>
                        <a:latin typeface="Cambria Math"/>
                      </a:rPr>
                      <m:t>(</m:t>
                    </m:r>
                    <m:r>
                      <a:rPr lang="en-US" sz="2400" i="1">
                        <a:solidFill>
                          <a:srgbClr val="7030A0"/>
                        </a:solidFill>
                        <a:latin typeface="Cambria Math"/>
                      </a:rPr>
                      <m:t>𝐾</m:t>
                    </m:r>
                    <m:r>
                      <a:rPr lang="en-US" sz="2400" i="1">
                        <a:solidFill>
                          <a:srgbClr val="7030A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7030A0"/>
                  </a:solidFill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179" y="3664804"/>
                <a:ext cx="2620141" cy="461665"/>
              </a:xfrm>
              <a:prstGeom prst="rect">
                <a:avLst/>
              </a:prstGeom>
              <a:blipFill>
                <a:blip r:embed="rId5"/>
                <a:stretch>
                  <a:fillRect l="-3382" t="-10811" r="-966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638801" y="297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5" y="690265"/>
            <a:ext cx="2715004" cy="282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46979" y="228599"/>
            <a:ext cx="3825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Classical A-polynomial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5556" y="1295401"/>
            <a:ext cx="5816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           Character variety of the fundamental group of the knot complement </a:t>
            </a:r>
          </a:p>
          <a:p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[</a:t>
            </a:r>
            <a:r>
              <a:rPr lang="en-US" sz="2000" dirty="0" err="1">
                <a:solidFill>
                  <a:srgbClr val="00B050"/>
                </a:solidFill>
                <a:latin typeface="Comic Sans MS" pitchFamily="66" charset="0"/>
              </a:rPr>
              <a:t>Cooper,Culler,Gillet,Long,Shalen</a:t>
            </a:r>
            <a:r>
              <a:rPr lang="en-US" sz="2000" dirty="0">
                <a:solidFill>
                  <a:srgbClr val="00B050"/>
                </a:solidFill>
                <a:latin typeface="Comic Sans MS" pitchFamily="66" charset="0"/>
              </a:rPr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4680144" y="1307068"/>
                <a:ext cx="10454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7030A0"/>
                        </a:solidFill>
                        <a:latin typeface="Cambria Math"/>
                      </a:rPr>
                      <m:t>𝑆𝐿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/>
                      </a:rPr>
                      <m:t>(2,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ℂ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144" y="1307068"/>
                <a:ext cx="1045414" cy="369332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400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736" y="854364"/>
            <a:ext cx="3295650" cy="2371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615" y="1156175"/>
            <a:ext cx="3676650" cy="1447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810000" y="3106540"/>
                <a:ext cx="51816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𝑏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;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𝑏𝑎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𝑏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𝑎𝑏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=1&gt;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3106540"/>
                <a:ext cx="5181600" cy="369332"/>
              </a:xfrm>
              <a:prstGeom prst="rect">
                <a:avLst/>
              </a:prstGeom>
              <a:blipFill>
                <a:blip r:embed="rId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743" y="3829688"/>
            <a:ext cx="1962150" cy="771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201" y="3853357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Longitude: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0196" y="385335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err="1"/>
              <a:t>Simplies</a:t>
            </a:r>
            <a:r>
              <a:rPr lang="en-IN" dirty="0"/>
              <a:t> to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0743" y="4253407"/>
            <a:ext cx="2800350" cy="742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20A40F-5748-B8F3-4397-4B2C1D796789}"/>
              </a:ext>
            </a:extLst>
          </p:cNvPr>
          <p:cNvSpPr txBox="1"/>
          <p:nvPr/>
        </p:nvSpPr>
        <p:spPr>
          <a:xfrm>
            <a:off x="2999218" y="24643"/>
            <a:ext cx="8841206" cy="969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5700" dirty="0" err="1">
                <a:solidFill>
                  <a:srgbClr val="7030A0"/>
                </a:solidFill>
                <a:latin typeface="Comic Sans MS" pitchFamily="66" charset="0"/>
              </a:rPr>
              <a:t>Wirtinger</a:t>
            </a:r>
            <a:r>
              <a:rPr lang="en-US" sz="5700" dirty="0">
                <a:solidFill>
                  <a:srgbClr val="7030A0"/>
                </a:solidFill>
                <a:latin typeface="Comic Sans MS" pitchFamily="66" charset="0"/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11829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456" y="927578"/>
            <a:ext cx="3680874" cy="125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729" y="1309246"/>
            <a:ext cx="4044228" cy="97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810001" y="2590800"/>
                <a:ext cx="47674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  <a:ea typeface="Cambria Math"/>
                        </a:rPr>
                        <m:t>𝑏𝑎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mbria Math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mbria Math"/>
                        </a:rPr>
                        <m:t>𝑎𝑏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1" y="2590800"/>
                <a:ext cx="4767459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456" y="3733800"/>
            <a:ext cx="7467600" cy="48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972" y="4800600"/>
            <a:ext cx="7174056" cy="48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77711"/>
            <a:ext cx="2999492" cy="841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27432" y="927579"/>
            <a:ext cx="853514" cy="3779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68723" y="336312"/>
            <a:ext cx="2969009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8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626" y="2412867"/>
            <a:ext cx="34480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08" y="3127796"/>
            <a:ext cx="3218492" cy="9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270" y="1587782"/>
            <a:ext cx="2953331" cy="100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4869" y="1023439"/>
            <a:ext cx="29081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Representation of the </a:t>
            </a:r>
          </a:p>
          <a:p>
            <a:r>
              <a:rPr lang="en-US" sz="2000" dirty="0">
                <a:latin typeface="Comic Sans MS" pitchFamily="66" charset="0"/>
              </a:rPr>
              <a:t>Fundamental  group in </a:t>
            </a:r>
          </a:p>
          <a:p>
            <a:r>
              <a:rPr lang="en-US" sz="2000" dirty="0">
                <a:latin typeface="Comic Sans MS" pitchFamily="66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438400" y="1307068"/>
                <a:ext cx="10454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2"/>
                          </a:solidFill>
                          <a:latin typeface="Cambria Math"/>
                        </a:rPr>
                        <m:t>𝑆𝐿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/>
                        </a:rPr>
                        <m:t>(2,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ℂ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1307068"/>
                <a:ext cx="1045414" cy="369332"/>
              </a:xfrm>
              <a:prstGeom prst="rect">
                <a:avLst/>
              </a:prstGeom>
              <a:blipFill>
                <a:blip r:embed="rId5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012399" y="1045458"/>
                <a:ext cx="329506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: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𝐾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)→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𝑆𝐿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(2,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ℂ</m:t>
                      </m:r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399" y="1045458"/>
                <a:ext cx="3295069" cy="523220"/>
              </a:xfrm>
              <a:prstGeom prst="rect">
                <a:avLst/>
              </a:prstGeom>
              <a:blipFill>
                <a:blip r:embed="rId6"/>
                <a:stretch>
                  <a:fillRect r="-769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327769" y="4651796"/>
                <a:ext cx="20448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769" y="4651796"/>
                <a:ext cx="2044832" cy="523220"/>
              </a:xfrm>
              <a:prstGeom prst="rect">
                <a:avLst/>
              </a:prstGeom>
              <a:blipFill>
                <a:blip r:embed="rId7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38400" y="4634232"/>
            <a:ext cx="46025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Zeros of the</a:t>
            </a:r>
          </a:p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Classical A-polynomial</a:t>
            </a:r>
          </a:p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gives space of flat connections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414148" y="3037826"/>
                <a:ext cx="3120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𝜄</m:t>
                      </m:r>
                    </m:oMath>
                  </m:oMathPara>
                </a14:m>
                <a:endParaRPr lang="en-US" i="1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148" y="3037826"/>
                <a:ext cx="3120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1DDEFF5-63B8-EF41-C3A0-1EEA75C3B187}"/>
              </a:ext>
            </a:extLst>
          </p:cNvPr>
          <p:cNvSpPr txBox="1"/>
          <p:nvPr/>
        </p:nvSpPr>
        <p:spPr>
          <a:xfrm>
            <a:off x="2398295" y="-6000"/>
            <a:ext cx="9317786" cy="984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5800" dirty="0">
                <a:solidFill>
                  <a:srgbClr val="7030A0"/>
                </a:solidFill>
                <a:latin typeface="Comic Sans MS" pitchFamily="66" charset="0"/>
              </a:rPr>
              <a:t>Space of flat connections</a:t>
            </a:r>
          </a:p>
        </p:txBody>
      </p:sp>
    </p:spTree>
    <p:extLst>
      <p:ext uri="{BB962C8B-B14F-4D97-AF65-F5344CB8AC3E}">
        <p14:creationId xmlns:p14="http://schemas.microsoft.com/office/powerpoint/2010/main" val="96995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8C027-652E-2543-389B-E1416497C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-15240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Motivation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CB14F-2788-C459-FD1E-5C2032B97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1166018"/>
            <a:ext cx="9220200" cy="45259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Wanted to take you all  on an excursion to see </a:t>
            </a: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flamingoes and swans last ISM 2023</a:t>
            </a:r>
            <a:endParaRPr lang="en-US" sz="2800" dirty="0">
              <a:solidFill>
                <a:srgbClr val="0070C0"/>
              </a:solidFill>
              <a:latin typeface="Comic Sans MS" panose="030F0902030302020204" pitchFamily="66" charset="0"/>
            </a:endParaRPr>
          </a:p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By swans – everyone thinks it is </a:t>
            </a: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white-swans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     </a:t>
            </a:r>
            <a:r>
              <a:rPr lang="en-US" sz="2800" dirty="0">
                <a:solidFill>
                  <a:srgbClr val="7030A0"/>
                </a:solidFill>
                <a:latin typeface="Comic Sans MS" panose="030F0902030302020204" pitchFamily="66" charset="0"/>
              </a:rPr>
              <a:t>(conventional saddles in the theory)</a:t>
            </a:r>
          </a:p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Surprises-  </a:t>
            </a: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some black swans present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     </a:t>
            </a:r>
            <a:r>
              <a:rPr lang="en-US" sz="2800" dirty="0">
                <a:solidFill>
                  <a:srgbClr val="7030A0"/>
                </a:solidFill>
                <a:latin typeface="Comic Sans MS" panose="030F0902030302020204" pitchFamily="66" charset="0"/>
              </a:rPr>
              <a:t>(not saddles but classical solution)</a:t>
            </a:r>
          </a:p>
          <a:p>
            <a:endParaRPr lang="en-US" sz="2800" dirty="0">
              <a:solidFill>
                <a:srgbClr val="0070C0"/>
              </a:solidFill>
              <a:latin typeface="Comic Sans MS" panose="030F0902030302020204" pitchFamily="66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D7E0ED-C590-4B0C-9BD1-8A5FCEFE7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800" y="3276600"/>
            <a:ext cx="2209800" cy="209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3401" y="228601"/>
            <a:ext cx="3305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Classical A-polynomial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3600" y="1428690"/>
            <a:ext cx="1572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Comic Sans MS" pitchFamily="66" charset="0"/>
              </a:rPr>
              <a:t>Longitude l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4191001" y="1371600"/>
                <a:ext cx="413414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  <a:ea typeface="Cambria Math"/>
                        </a:rPr>
                        <m:t>𝑙</m:t>
                      </m:r>
                      <m:r>
                        <a:rPr lang="en-US" sz="28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  <a:ea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sz="2800" i="1">
                          <a:latin typeface="Cambria Math"/>
                          <a:ea typeface="Cambria Math"/>
                        </a:rPr>
                        <m:t>𝑏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sz="2800" i="1">
                          <a:latin typeface="Cambria Math"/>
                          <a:ea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1" y="1371600"/>
                <a:ext cx="4134145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84" y="3600732"/>
            <a:ext cx="7620000" cy="425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275" y="4564391"/>
            <a:ext cx="7048500" cy="57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76" y="2088960"/>
            <a:ext cx="28575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97" y="5924549"/>
            <a:ext cx="64293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86001" y="5364636"/>
            <a:ext cx="3305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Classical A-polynomial</a:t>
            </a:r>
          </a:p>
        </p:txBody>
      </p:sp>
    </p:spTree>
    <p:extLst>
      <p:ext uri="{BB962C8B-B14F-4D97-AF65-F5344CB8AC3E}">
        <p14:creationId xmlns:p14="http://schemas.microsoft.com/office/powerpoint/2010/main" val="3821420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542610"/>
            <a:ext cx="4743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Generalized </a:t>
            </a:r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volume</a:t>
            </a:r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 conjecture</a:t>
            </a: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613805"/>
            <a:ext cx="6934200" cy="98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588" y="2836458"/>
            <a:ext cx="1524000" cy="21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29657"/>
            <a:ext cx="2199294" cy="42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753419"/>
            <a:ext cx="3432370" cy="3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095163"/>
            <a:ext cx="6858000" cy="41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20630" y="1683604"/>
            <a:ext cx="7713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A one parameter deformation of volume conjecture. </a:t>
            </a:r>
          </a:p>
          <a:p>
            <a:r>
              <a:rPr lang="en-US" sz="2400" dirty="0">
                <a:latin typeface="Comic Sans MS" pitchFamily="66" charset="0"/>
              </a:rPr>
              <a:t>Relates asymptotic limit to classical A-polynomial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010401" y="5661996"/>
            <a:ext cx="1099741" cy="49109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414941" y="618810"/>
            <a:ext cx="138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[</a:t>
            </a:r>
            <a:r>
              <a:rPr lang="en-US" dirty="0" err="1">
                <a:solidFill>
                  <a:srgbClr val="00B050"/>
                </a:solidFill>
                <a:latin typeface="Comic Sans MS" pitchFamily="66" charset="0"/>
              </a:rPr>
              <a:t>Gukov</a:t>
            </a:r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 ‘05]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431660" y="1066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[Murakami]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7401" y="6305490"/>
            <a:ext cx="841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Integration done along the zero locus of the A-polynomial: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A(</a:t>
            </a:r>
            <a:r>
              <a:rPr lang="en-US" sz="2000" dirty="0" err="1">
                <a:solidFill>
                  <a:srgbClr val="FF0000"/>
                </a:solidFill>
                <a:latin typeface="Comic Sans MS" pitchFamily="66" charset="0"/>
              </a:rPr>
              <a:t>K;x,y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)=0</a:t>
            </a:r>
          </a:p>
        </p:txBody>
      </p:sp>
    </p:spTree>
    <p:extLst>
      <p:ext uri="{BB962C8B-B14F-4D97-AF65-F5344CB8AC3E}">
        <p14:creationId xmlns:p14="http://schemas.microsoft.com/office/powerpoint/2010/main" val="2596839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2590801"/>
            <a:ext cx="7953375" cy="121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5400000">
            <a:off x="5471427" y="4384655"/>
            <a:ext cx="914400" cy="374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86890" y="5181601"/>
            <a:ext cx="1683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A(</a:t>
            </a:r>
            <a:r>
              <a:rPr lang="en-US" sz="2400" dirty="0" err="1">
                <a:solidFill>
                  <a:srgbClr val="7030A0"/>
                </a:solidFill>
                <a:latin typeface="Comic Sans MS" pitchFamily="66" charset="0"/>
              </a:rPr>
              <a:t>K;x,y</a:t>
            </a:r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)=0</a:t>
            </a:r>
          </a:p>
        </p:txBody>
      </p:sp>
      <p:sp>
        <p:nvSpPr>
          <p:cNvPr id="5" name="Rectangle 4"/>
          <p:cNvSpPr/>
          <p:nvPr/>
        </p:nvSpPr>
        <p:spPr>
          <a:xfrm>
            <a:off x="3505200" y="542611"/>
            <a:ext cx="4583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  <a:latin typeface="Comic Sans MS" pitchFamily="66" charset="0"/>
              </a:rPr>
              <a:t>Generalized volume conjecture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8110141" y="618810"/>
            <a:ext cx="138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[</a:t>
            </a:r>
            <a:r>
              <a:rPr lang="en-US" dirty="0" err="1">
                <a:solidFill>
                  <a:srgbClr val="00B050"/>
                </a:solidFill>
                <a:latin typeface="Comic Sans MS" pitchFamily="66" charset="0"/>
              </a:rPr>
              <a:t>Gukov</a:t>
            </a:r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 ‘05]</a:t>
            </a:r>
          </a:p>
        </p:txBody>
      </p:sp>
      <p:sp>
        <p:nvSpPr>
          <p:cNvPr id="7" name="Rectangle 6"/>
          <p:cNvSpPr/>
          <p:nvPr/>
        </p:nvSpPr>
        <p:spPr>
          <a:xfrm>
            <a:off x="8077200" y="93635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omic Sans MS" pitchFamily="66" charset="0"/>
              </a:rPr>
              <a:t>[Murakami]</a:t>
            </a:r>
          </a:p>
        </p:txBody>
      </p:sp>
    </p:spTree>
    <p:extLst>
      <p:ext uri="{BB962C8B-B14F-4D97-AF65-F5344CB8AC3E}">
        <p14:creationId xmlns:p14="http://schemas.microsoft.com/office/powerpoint/2010/main" val="821039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hree-Manifold Invariants"/>
          <p:cNvSpPr txBox="1"/>
          <p:nvPr/>
        </p:nvSpPr>
        <p:spPr>
          <a:xfrm>
            <a:off x="954434" y="682"/>
            <a:ext cx="6851556" cy="628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500">
                <a:solidFill>
                  <a:schemeClr val="accent1"/>
                </a:solidFill>
              </a:defRPr>
            </a:lvl1pPr>
          </a:lstStyle>
          <a:p>
            <a:r>
              <a:rPr sz="3750" dirty="0"/>
              <a:t>Three-Manifold</a:t>
            </a:r>
            <a:r>
              <a:rPr lang="en-US" sz="3750" dirty="0"/>
              <a:t>s –</a:t>
            </a:r>
            <a:r>
              <a:rPr lang="en-US" sz="3750" dirty="0" err="1"/>
              <a:t>Dehn</a:t>
            </a:r>
            <a:r>
              <a:rPr lang="en-US" sz="3750" dirty="0"/>
              <a:t> Surgery</a:t>
            </a:r>
            <a:endParaRPr sz="3750" dirty="0"/>
          </a:p>
        </p:txBody>
      </p:sp>
      <p:pic>
        <p:nvPicPr>
          <p:cNvPr id="203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34" y="955453"/>
            <a:ext cx="7225675" cy="5585729"/>
          </a:xfrm>
          <a:prstGeom prst="rect">
            <a:avLst/>
          </a:prstGeom>
          <a:ln w="63500">
            <a:solidFill>
              <a:schemeClr val="accent4">
                <a:hueOff val="-1247790"/>
                <a:lumOff val="-12326"/>
              </a:schemeClr>
            </a:solidFill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4" name="Homeomorphism…"/>
              <p:cNvSpPr txBox="1"/>
              <p:nvPr/>
            </p:nvSpPr>
            <p:spPr>
              <a:xfrm>
                <a:off x="8915400" y="1981200"/>
                <a:ext cx="2819400" cy="638636"/>
              </a:xfrm>
              <a:prstGeom prst="rect">
                <a:avLst/>
              </a:prstGeom>
              <a:ln w="50800">
                <a:solidFill>
                  <a:schemeClr val="accent5">
                    <a:lumOff val="-29866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sz="2925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sz="2925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:∂(</m:t>
                    </m:r>
                    <m:sSup>
                      <m:sSupPr>
                        <m:ctrlP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sz="2925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sz="2925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sz="2925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)→</m:t>
                    </m:r>
                    <m:sSup>
                      <m:sSupPr>
                        <m:ctrlP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sz="2925" i="1">
                            <a:solidFill>
                              <a:srgbClr val="004C7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sz="900" dirty="0"/>
                  <a:t> </a:t>
                </a:r>
              </a:p>
              <a:p>
                <a:r>
                  <a:rPr sz="900" dirty="0"/>
                  <a:t> </a:t>
                </a:r>
              </a:p>
            </p:txBody>
          </p:sp>
        </mc:Choice>
        <mc:Fallback>
          <p:sp>
            <p:nvSpPr>
              <p:cNvPr id="204" name="Homeomorphism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5400" y="1981200"/>
                <a:ext cx="2819400" cy="638636"/>
              </a:xfrm>
              <a:prstGeom prst="rect">
                <a:avLst/>
              </a:prstGeom>
              <a:blipFill>
                <a:blip r:embed="rId4"/>
                <a:stretch>
                  <a:fillRect l="-3097"/>
                </a:stretch>
              </a:blipFill>
              <a:ln w="50800">
                <a:solidFill>
                  <a:schemeClr val="accent5">
                    <a:lumOff val="-29866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6F34A74-065F-9CA2-A7BC-DECB7663193B}"/>
              </a:ext>
            </a:extLst>
          </p:cNvPr>
          <p:cNvSpPr txBox="1"/>
          <p:nvPr/>
        </p:nvSpPr>
        <p:spPr>
          <a:xfrm>
            <a:off x="8180109" y="3284828"/>
            <a:ext cx="184346" cy="12418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spc="0" normalizeH="0" dirty="0">
                <a:ln>
                  <a:noFill/>
                </a:ln>
                <a:solidFill>
                  <a:schemeClr val="accent1">
                    <a:hueOff val="114395"/>
                    <a:lumOff val="-24975"/>
                  </a:schemeClr>
                </a:solidFill>
                <a:effectLst/>
                <a:uFillTx/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chemeClr val="accent1">
                  <a:hueOff val="114395"/>
                  <a:lumOff val="-24975"/>
                </a:schemeClr>
              </a:solidFill>
              <a:effectLst/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5CA5A8-CCC1-5C56-B2FA-B9B5DB8B133B}"/>
                  </a:ext>
                </a:extLst>
              </p:cNvPr>
              <p:cNvSpPr txBox="1"/>
              <p:nvPr/>
            </p:nvSpPr>
            <p:spPr>
              <a:xfrm>
                <a:off x="8176098" y="3011836"/>
                <a:ext cx="7391400" cy="12224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500" b="1" i="0" u="none" strike="noStrike" cap="none" spc="0" normalizeH="0" baseline="0" dirty="0">
                    <a:ln>
                      <a:noFill/>
                    </a:ln>
                    <a:solidFill>
                      <a:schemeClr val="accent1">
                        <a:hueOff val="114395"/>
                        <a:lumOff val="-24975"/>
                      </a:schemeClr>
                    </a:solidFill>
                    <a:effectLst/>
                    <a:uFillTx/>
                    <a:latin typeface="Comic Sans MS"/>
                    <a:ea typeface="Comic Sans MS"/>
                    <a:cs typeface="Comic Sans MS"/>
                    <a:sym typeface="Comic Sans MS"/>
                  </a:rPr>
                  <a:t>p/r surgery</a:t>
                </a:r>
                <a:r>
                  <a:rPr kumimoji="0" lang="en-US" sz="2500" b="1" i="0" u="none" strike="noStrike" cap="none" spc="0" normalizeH="0" dirty="0">
                    <a:ln>
                      <a:noFill/>
                    </a:ln>
                    <a:solidFill>
                      <a:schemeClr val="accent1">
                        <a:hueOff val="114395"/>
                        <a:lumOff val="-24975"/>
                      </a:schemeClr>
                    </a:solidFill>
                    <a:effectLst/>
                    <a:uFillTx/>
                    <a:latin typeface="Comic Sans MS"/>
                    <a:ea typeface="Comic Sans MS"/>
                    <a:cs typeface="Comic Sans MS"/>
                    <a:sym typeface="Comic Sans MS"/>
                  </a:rPr>
                  <a:t> </a:t>
                </a:r>
                <a:r>
                  <a:rPr kumimoji="0" lang="en-US" sz="2500" b="1" i="0" u="none" strike="noStrike" cap="none" spc="0" normalizeH="0" baseline="0" dirty="0">
                    <a:ln>
                      <a:noFill/>
                    </a:ln>
                    <a:solidFill>
                      <a:schemeClr val="accent1">
                        <a:hueOff val="114395"/>
                        <a:lumOff val="-24975"/>
                      </a:schemeClr>
                    </a:solidFill>
                    <a:effectLst/>
                    <a:uFillTx/>
                    <a:latin typeface="Comic Sans MS"/>
                    <a:ea typeface="Comic Sans MS"/>
                    <a:cs typeface="Comic Sans MS"/>
                    <a:sym typeface="Comic Sans MS"/>
                  </a:rPr>
                  <a:t>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sz="25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accent1">
                                <a:hueOff val="114395"/>
                                <a:lumOff val="-24975"/>
                              </a:schemeClr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omic Sans MS"/>
                            <a:cs typeface="Comic Sans MS"/>
                            <a:sym typeface="Comic Sans MS"/>
                          </a:rPr>
                        </m:ctrlPr>
                      </m:sSubSupPr>
                      <m:e>
                        <m:r>
                          <a:rPr kumimoji="0" lang="en-US" sz="25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accent1">
                                <a:hueOff val="114395"/>
                                <a:lumOff val="-24975"/>
                              </a:schemeClr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omic Sans MS"/>
                            <a:cs typeface="Comic Sans MS"/>
                            <a:sym typeface="Comic Sans MS"/>
                          </a:rPr>
                          <m:t>𝑺</m:t>
                        </m:r>
                      </m:e>
                      <m:sub>
                        <m:f>
                          <m:fPr>
                            <m:ctrlPr>
                              <a:rPr kumimoji="0" lang="en-US" sz="25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accent1">
                                    <a:hueOff val="114395"/>
                                    <a:lumOff val="-24975"/>
                                  </a:schemeClr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omic Sans MS"/>
                                <a:cs typeface="Comic Sans MS"/>
                                <a:sym typeface="Comic Sans MS"/>
                              </a:rPr>
                            </m:ctrlPr>
                          </m:fPr>
                          <m:num>
                            <m:r>
                              <a:rPr kumimoji="0" lang="en-US" sz="25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accent1">
                                    <a:hueOff val="114395"/>
                                    <a:lumOff val="-24975"/>
                                  </a:schemeClr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omic Sans MS"/>
                                <a:cs typeface="Comic Sans MS"/>
                                <a:sym typeface="Comic Sans MS"/>
                              </a:rPr>
                              <m:t>𝒑</m:t>
                            </m:r>
                          </m:num>
                          <m:den>
                            <m:r>
                              <a:rPr kumimoji="0" lang="en-US" sz="25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chemeClr val="accent1">
                                    <a:hueOff val="114395"/>
                                    <a:lumOff val="-24975"/>
                                  </a:schemeClr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omic Sans MS"/>
                                <a:cs typeface="Comic Sans MS"/>
                                <a:sym typeface="Comic Sans MS"/>
                              </a:rPr>
                              <m:t>𝒓</m:t>
                            </m:r>
                          </m:den>
                        </m:f>
                      </m:sub>
                      <m:sup>
                        <m:r>
                          <a:rPr kumimoji="0" lang="en-US" sz="25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chemeClr val="accent1">
                                <a:hueOff val="114395"/>
                                <a:lumOff val="-24975"/>
                              </a:schemeClr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omic Sans MS"/>
                            <a:cs typeface="Comic Sans MS"/>
                            <a:sym typeface="Comic Sans MS"/>
                          </a:rPr>
                          <m:t>𝟑</m:t>
                        </m:r>
                      </m:sup>
                    </m:sSubSup>
                    <m:r>
                      <a:rPr kumimoji="0" lang="en-US" sz="25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accent1">
                            <a:hueOff val="114395"/>
                            <a:lumOff val="-24975"/>
                          </a:schemeClr>
                        </a:solidFill>
                        <a:effectLst/>
                        <a:uFillTx/>
                        <a:latin typeface="Cambria Math" panose="02040503050406030204" pitchFamily="18" charset="0"/>
                        <a:ea typeface="Comic Sans MS"/>
                        <a:cs typeface="Comic Sans MS"/>
                        <a:sym typeface="Comic Sans MS"/>
                      </a:rPr>
                      <m:t>(</m:t>
                    </m:r>
                    <m:r>
                      <a:rPr kumimoji="0" lang="en-US" sz="25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accent1">
                            <a:hueOff val="114395"/>
                            <a:lumOff val="-24975"/>
                          </a:schemeClr>
                        </a:solidFill>
                        <a:effectLst/>
                        <a:uFillTx/>
                        <a:latin typeface="Cambria Math" panose="02040503050406030204" pitchFamily="18" charset="0"/>
                        <a:ea typeface="Comic Sans MS"/>
                        <a:cs typeface="Comic Sans MS"/>
                        <a:sym typeface="Comic Sans MS"/>
                      </a:rPr>
                      <m:t>𝑲</m:t>
                    </m:r>
                    <m:r>
                      <a:rPr kumimoji="0" lang="en-US" sz="2500" b="1" i="1" u="none" strike="noStrike" cap="none" spc="0" normalizeH="0" baseline="0" smtClean="0">
                        <a:ln>
                          <a:noFill/>
                        </a:ln>
                        <a:solidFill>
                          <a:schemeClr val="accent1">
                            <a:hueOff val="114395"/>
                            <a:lumOff val="-24975"/>
                          </a:schemeClr>
                        </a:solidFill>
                        <a:effectLst/>
                        <a:uFillTx/>
                        <a:latin typeface="Cambria Math" panose="02040503050406030204" pitchFamily="18" charset="0"/>
                        <a:ea typeface="Comic Sans MS"/>
                        <a:cs typeface="Comic Sans MS"/>
                        <a:sym typeface="Comic Sans MS"/>
                      </a:rPr>
                      <m:t>)</m:t>
                    </m:r>
                  </m:oMath>
                </a14:m>
                <a:endParaRPr kumimoji="0" lang="en-US" sz="2500" b="1" i="0" u="none" strike="noStrike" cap="none" spc="0" normalizeH="0" baseline="0" dirty="0">
                  <a:ln>
                    <a:noFill/>
                  </a:ln>
                  <a:solidFill>
                    <a:schemeClr val="accent1">
                      <a:hueOff val="114395"/>
                      <a:lumOff val="-24975"/>
                    </a:schemeClr>
                  </a:solidFill>
                  <a:effectLst/>
                  <a:uFillTx/>
                  <a:latin typeface="Comic Sans MS"/>
                  <a:ea typeface="Comic Sans MS"/>
                  <a:cs typeface="Comic Sans MS"/>
                  <a:sym typeface="Comic Sans MS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5CA5A8-CCC1-5C56-B2FA-B9B5DB8B1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6098" y="3011836"/>
                <a:ext cx="7391400" cy="1222451"/>
              </a:xfrm>
              <a:prstGeom prst="rect">
                <a:avLst/>
              </a:prstGeom>
              <a:blipFill>
                <a:blip r:embed="rId5"/>
                <a:stretch>
                  <a:fillRect l="-1887" b="-103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 advAuto="0"/>
      <p:bldP spid="204" grpId="0" animBg="1" advAuto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1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Flat connections at infinity a.k.a. Black Swans"/>
          <p:cNvSpPr txBox="1">
            <a:spLocks noGrp="1"/>
          </p:cNvSpPr>
          <p:nvPr>
            <p:ph type="title"/>
          </p:nvPr>
        </p:nvSpPr>
        <p:spPr>
          <a:xfrm>
            <a:off x="375892" y="244056"/>
            <a:ext cx="11816108" cy="716582"/>
          </a:xfrm>
          <a:prstGeom prst="rect">
            <a:avLst/>
          </a:prstGeom>
        </p:spPr>
        <p:txBody>
          <a:bodyPr>
            <a:noAutofit/>
          </a:bodyPr>
          <a:lstStyle>
            <a:lvl1pPr defTabSz="1853137">
              <a:defRPr sz="6460" b="0" spc="-129"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lang="en-US" sz="5000" dirty="0">
                <a:solidFill>
                  <a:srgbClr val="7030A0"/>
                </a:solidFill>
                <a:latin typeface="Comic Sans MS" panose="030F0902030302020204" pitchFamily="66" charset="0"/>
              </a:rPr>
              <a:t>SL(2,C) f</a:t>
            </a:r>
            <a:r>
              <a:rPr sz="5000" dirty="0">
                <a:solidFill>
                  <a:srgbClr val="7030A0"/>
                </a:solidFill>
                <a:latin typeface="Comic Sans MS" panose="030F0902030302020204" pitchFamily="66" charset="0"/>
              </a:rPr>
              <a:t>lat connections </a:t>
            </a:r>
            <a:r>
              <a:rPr lang="en-US" sz="5000" dirty="0">
                <a:solidFill>
                  <a:srgbClr val="7030A0"/>
                </a:solidFill>
                <a:latin typeface="Comic Sans MS" panose="030F0902030302020204" pitchFamily="66" charset="0"/>
              </a:rPr>
              <a:t>for 3 manifolds</a:t>
            </a:r>
            <a:r>
              <a:rPr sz="5000" dirty="0">
                <a:solidFill>
                  <a:srgbClr val="7030A0"/>
                </a:solidFill>
                <a:latin typeface="Comic Sans MS" panose="030F0902030302020204" pitchFamily="66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3" name="valued connections"/>
              <p:cNvSpPr txBox="1"/>
              <p:nvPr/>
            </p:nvSpPr>
            <p:spPr>
              <a:xfrm>
                <a:off x="1642933" y="2062684"/>
                <a:ext cx="5268878" cy="5922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lvl="4" indent="914400" defTabSz="1219169" hangingPunct="0">
                  <a:lnSpc>
                    <a:spcPct val="90000"/>
                  </a:lnSpc>
                  <a:spcBef>
                    <a:spcPts val="2250"/>
                  </a:spcBef>
                  <a:defRPr sz="4800">
                    <a:solidFill>
                      <a:srgbClr val="000000"/>
                    </a:solidFill>
                  </a:defRPr>
                </a:pPr>
                <a:r>
                  <a:rPr lang="en-US" sz="3800" kern="0" dirty="0">
                    <a:solidFill>
                      <a:srgbClr val="000000"/>
                    </a:solidFill>
                    <a:sym typeface="Helvetica Neue"/>
                  </a:rPr>
                  <a:t>A(</a:t>
                </a:r>
                <a:r>
                  <a:rPr lang="en-US" sz="3800" kern="0" dirty="0" err="1">
                    <a:solidFill>
                      <a:srgbClr val="000000"/>
                    </a:solidFill>
                    <a:sym typeface="Helvetica Neue"/>
                  </a:rPr>
                  <a:t>x,y</a:t>
                </a:r>
                <a:r>
                  <a:rPr lang="en-US" sz="3800" kern="0" dirty="0">
                    <a:solidFill>
                      <a:srgbClr val="000000"/>
                    </a:solidFill>
                    <a:sym typeface="Helvetica Neue"/>
                  </a:rPr>
                  <a:t>)=0 </a:t>
                </a:r>
                <a14:m>
                  <m:oMath xmlns:m="http://schemas.openxmlformats.org/officeDocument/2006/math">
                    <m:r>
                      <a:rPr lang="en-US" sz="380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∩</m:t>
                    </m:r>
                    <m:sSup>
                      <m:sSupPr>
                        <m:ctrlP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pPr>
                      <m:e>
                        <m: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𝑥</m:t>
                        </m:r>
                      </m:e>
                      <m:sup>
                        <m: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pPr>
                      <m:e>
                        <m: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𝑦</m:t>
                        </m:r>
                      </m:e>
                      <m:sup>
                        <m:r>
                          <a:rPr lang="en-US" sz="38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𝑟</m:t>
                        </m:r>
                      </m:sup>
                    </m:sSup>
                    <m:r>
                      <a:rPr lang="en-US" sz="380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=1</m:t>
                    </m:r>
                  </m:oMath>
                </a14:m>
                <a:endParaRPr sz="3800" kern="0" dirty="0">
                  <a:solidFill>
                    <a:srgbClr val="000000"/>
                  </a:solidFill>
                  <a:latin typeface="Apple Chancery"/>
                  <a:ea typeface="Apple Chancery"/>
                  <a:cs typeface="Apple Chancery"/>
                  <a:sym typeface="Apple Chancery"/>
                </a:endParaRPr>
              </a:p>
            </p:txBody>
          </p:sp>
        </mc:Choice>
        <mc:Fallback>
          <p:sp>
            <p:nvSpPr>
              <p:cNvPr id="203" name="valued connecti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933" y="2062684"/>
                <a:ext cx="5268878" cy="592213"/>
              </a:xfrm>
              <a:prstGeom prst="rect">
                <a:avLst/>
              </a:prstGeom>
              <a:blipFill>
                <a:blip r:embed="rId2"/>
                <a:stretch>
                  <a:fillRect t="-35417" r="-1683" b="-354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" name="- These lead to extra contributions to the path integral."/>
          <p:cNvSpPr txBox="1"/>
          <p:nvPr/>
        </p:nvSpPr>
        <p:spPr>
          <a:xfrm>
            <a:off x="2286000" y="3051511"/>
            <a:ext cx="5719514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>
              <a:defRPr sz="4400">
                <a:solidFill>
                  <a:srgbClr val="941100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pPr>
            <a:r>
              <a:rPr lang="en-US" sz="38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Finite number of solutions</a:t>
            </a:r>
            <a:r>
              <a:rPr sz="38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.</a:t>
            </a:r>
          </a:p>
        </p:txBody>
      </p:sp>
      <p:sp>
        <p:nvSpPr>
          <p:cNvPr id="205" name="-Show up in the study of non-perturbative effects….requiring the tools of resurgence"/>
          <p:cNvSpPr txBox="1"/>
          <p:nvPr/>
        </p:nvSpPr>
        <p:spPr>
          <a:xfrm>
            <a:off x="2335561" y="4482891"/>
            <a:ext cx="6258124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>
              <a:defRPr sz="4400">
                <a:solidFill>
                  <a:srgbClr val="941100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pPr>
            <a:r>
              <a:rPr lang="en-US" sz="3000" kern="0" dirty="0">
                <a:solidFill>
                  <a:srgbClr val="941100"/>
                </a:solidFill>
                <a:latin typeface="Apple Chancery"/>
                <a:ea typeface="Marker Felt"/>
                <a:cs typeface="Apple Chancery"/>
                <a:sym typeface="Apple Chancery"/>
              </a:rPr>
              <a:t> </a:t>
            </a:r>
            <a:r>
              <a:rPr lang="en-US" sz="3800" kern="0" dirty="0">
                <a:solidFill>
                  <a:srgbClr val="941100"/>
                </a:solidFill>
                <a:latin typeface="Apple Chancery"/>
                <a:ea typeface="Marker Felt"/>
                <a:cs typeface="Apple Chancery"/>
                <a:sym typeface="Apple Chancery"/>
              </a:rPr>
              <a:t>What  about asymptotic ends</a:t>
            </a:r>
            <a:endParaRPr sz="3800" b="1" kern="0" dirty="0">
              <a:solidFill>
                <a:srgbClr val="941100"/>
              </a:solidFill>
              <a:latin typeface="Marker Felt"/>
              <a:ea typeface="Marker Felt"/>
              <a:cs typeface="Marker Felt"/>
              <a:sym typeface="Marker Felt"/>
            </a:endParaRPr>
          </a:p>
        </p:txBody>
      </p:sp>
      <p:sp>
        <p:nvSpPr>
          <p:cNvPr id="20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009520" y="6486708"/>
            <a:ext cx="166712" cy="2410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algn="ctr" hangingPunct="0"/>
            <a:fld id="{86CB4B4D-7CA3-9044-876B-883B54F8677D}" type="slidenum">
              <a:rPr kern="0">
                <a:latin typeface="Helvetica Neue"/>
                <a:ea typeface="Helvetica Neue"/>
                <a:cs typeface="Helvetica Neue"/>
                <a:sym typeface="Helvetica Neue"/>
              </a:rPr>
              <a:pPr algn="ctr" hangingPunct="0"/>
              <a:t>24</a:t>
            </a:fld>
            <a:endParaRPr kern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 advAuto="0"/>
      <p:bldP spid="204" grpId="0" animBg="1" advAuto="0"/>
      <p:bldP spid="205" grpId="0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8180A-9FCB-1FAF-3626-EB66373B1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9FD149-A07B-09E9-60CA-8A8E8B748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8872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3212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1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Flat connections at infinity a.k.a. Black Swans"/>
          <p:cNvSpPr txBox="1">
            <a:spLocks noGrp="1"/>
          </p:cNvSpPr>
          <p:nvPr>
            <p:ph type="title"/>
          </p:nvPr>
        </p:nvSpPr>
        <p:spPr>
          <a:xfrm>
            <a:off x="375892" y="244056"/>
            <a:ext cx="10985500" cy="7165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853137">
              <a:defRPr sz="6460" b="0" spc="-129"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dirty="0">
                <a:solidFill>
                  <a:srgbClr val="7030A0"/>
                </a:solidFill>
                <a:latin typeface="Comic Sans MS" panose="030F0902030302020204" pitchFamily="66" charset="0"/>
              </a:rPr>
              <a:t>Flat connections at infinity </a:t>
            </a:r>
          </a:p>
        </p:txBody>
      </p:sp>
      <p:sp>
        <p:nvSpPr>
          <p:cNvPr id="196" name="Line"/>
          <p:cNvSpPr/>
          <p:nvPr/>
        </p:nvSpPr>
        <p:spPr>
          <a:xfrm rot="18900000">
            <a:off x="5967350" y="2468592"/>
            <a:ext cx="1570630" cy="561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1" extrusionOk="0">
                <a:moveTo>
                  <a:pt x="0" y="1718"/>
                </a:moveTo>
                <a:cubicBezTo>
                  <a:pt x="1954" y="407"/>
                  <a:pt x="3963" y="-159"/>
                  <a:pt x="5972" y="39"/>
                </a:cubicBezTo>
                <a:cubicBezTo>
                  <a:pt x="7970" y="235"/>
                  <a:pt x="9934" y="1158"/>
                  <a:pt x="11794" y="2936"/>
                </a:cubicBezTo>
                <a:cubicBezTo>
                  <a:pt x="13345" y="4420"/>
                  <a:pt x="14811" y="6478"/>
                  <a:pt x="16194" y="8893"/>
                </a:cubicBezTo>
                <a:cubicBezTo>
                  <a:pt x="18185" y="12371"/>
                  <a:pt x="20004" y="16586"/>
                  <a:pt x="21600" y="21441"/>
                </a:cubicBezTo>
              </a:path>
            </a:pathLst>
          </a:custGeom>
          <a:ln w="76200">
            <a:solidFill>
              <a:schemeClr val="accent6">
                <a:satOff val="-16844"/>
                <a:lumOff val="-30747"/>
              </a:schemeClr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algn="ctr" defTabSz="1219169" hangingPunct="0">
              <a:defRPr>
                <a:solidFill>
                  <a:srgbClr val="941751"/>
                </a:solidFill>
              </a:defRPr>
            </a:pPr>
            <a:endParaRPr sz="1200" kern="0">
              <a:solidFill>
                <a:srgbClr val="94175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7" name="Equation"/>
              <p:cNvSpPr txBox="1"/>
              <p:nvPr/>
            </p:nvSpPr>
            <p:spPr>
              <a:xfrm>
                <a:off x="6248203" y="2124920"/>
                <a:ext cx="891013" cy="39241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 hangingPunct="0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550" i="1" kern="0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  <a:sym typeface="Helvetica Neue"/>
                        </a:rPr>
                        <m:t>𝜖</m:t>
                      </m:r>
                      <m:r>
                        <a:rPr sz="2550" i="1" kern="0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  <a:sym typeface="Helvetica Neue"/>
                        </a:rPr>
                        <m:t>→0</m:t>
                      </m:r>
                    </m:oMath>
                  </m:oMathPara>
                </a14:m>
                <a:endParaRPr sz="2550" kern="0">
                  <a:solidFill>
                    <a:srgbClr val="94175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19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203" y="2124920"/>
                <a:ext cx="891013" cy="392415"/>
              </a:xfrm>
              <a:prstGeom prst="rect">
                <a:avLst/>
              </a:prstGeom>
              <a:blipFill>
                <a:blip r:embed="rId2"/>
                <a:stretch>
                  <a:fillRect l="-4225" r="-5634" b="-937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8" name=", flat connection at infinity"/>
              <p:cNvSpPr txBox="1"/>
              <p:nvPr/>
            </p:nvSpPr>
            <p:spPr>
              <a:xfrm>
                <a:off x="7355718" y="2040127"/>
                <a:ext cx="4188973" cy="8850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ctr" defTabSz="1219169" hangingPunct="0">
                  <a:defRPr sz="470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8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sz="28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𝐹</m:t>
                        </m:r>
                      </m:e>
                      <m:sub>
                        <m:sSub>
                          <m:sSubPr>
                            <m:ctrlPr>
                              <a:rPr sz="282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</m:ctrlPr>
                          </m:sSubPr>
                          <m:e>
                            <m:r>
                              <a:rPr sz="282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  <m:t>𝐴</m:t>
                            </m:r>
                          </m:e>
                          <m:sub>
                            <m:r>
                              <a:rPr sz="282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  <m:t>∞</m:t>
                            </m:r>
                          </m:sub>
                        </m:sSub>
                      </m:sub>
                    </m:sSub>
                    <m:r>
                      <a:rPr sz="2825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=0</m:t>
                    </m:r>
                  </m:oMath>
                </a14:m>
                <a:r>
                  <a:rPr sz="2350" kern="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, </a:t>
                </a:r>
                <a:r>
                  <a:rPr sz="2350" kern="0">
                    <a:solidFill>
                      <a:srgbClr val="000000"/>
                    </a:solidFill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rPr>
                  <a:t>flat connection at infinity</a:t>
                </a:r>
              </a:p>
            </p:txBody>
          </p:sp>
        </mc:Choice>
        <mc:Fallback>
          <p:sp>
            <p:nvSpPr>
              <p:cNvPr id="198" name=", flat connection at infinity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718" y="2040127"/>
                <a:ext cx="4188973" cy="885050"/>
              </a:xfrm>
              <a:prstGeom prst="rect">
                <a:avLst/>
              </a:prstGeom>
              <a:blipFill>
                <a:blip r:embed="rId3"/>
                <a:stretch>
                  <a:fillRect t="-1408" r="-604" b="-1690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9" name="Line"/>
          <p:cNvSpPr/>
          <p:nvPr/>
        </p:nvSpPr>
        <p:spPr>
          <a:xfrm>
            <a:off x="6044985" y="3180003"/>
            <a:ext cx="1430932" cy="1"/>
          </a:xfrm>
          <a:prstGeom prst="line">
            <a:avLst/>
          </a:prstGeom>
          <a:ln w="76200">
            <a:solidFill>
              <a:srgbClr val="941751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algn="ctr" defTabSz="1219169" hangingPunct="0"/>
            <a:endParaRPr sz="1200" kern="0">
              <a:solidFill>
                <a:srgbClr val="5E5E5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0" name="may become singular."/>
              <p:cNvSpPr txBox="1"/>
              <p:nvPr/>
            </p:nvSpPr>
            <p:spPr>
              <a:xfrm>
                <a:off x="7551884" y="2955134"/>
                <a:ext cx="3652868" cy="44973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ctr" defTabSz="1219169" hangingPunct="0">
                  <a:defRPr sz="4600">
                    <a:solidFill>
                      <a:srgbClr val="000000"/>
                    </a:solidFill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</m:ctrlPr>
                      </m:sSubPr>
                      <m:e>
                        <m: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  <m:t>𝐴</m:t>
                        </m:r>
                      </m:e>
                      <m:sub>
                        <m: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  <m:t>∞</m:t>
                        </m:r>
                      </m:sub>
                    </m:sSub>
                  </m:oMath>
                </a14:m>
                <a:r>
                  <a:rPr sz="2300" kern="0">
                    <a:solidFill>
                      <a:srgbClr val="000000"/>
                    </a:solidFill>
                    <a:latin typeface="Bradley Hand ITC TT-Bold"/>
                    <a:sym typeface="Bradley Hand ITC TT-Bold"/>
                  </a:rPr>
                  <a:t> may become singular.</a:t>
                </a:r>
              </a:p>
            </p:txBody>
          </p:sp>
        </mc:Choice>
        <mc:Fallback>
          <p:sp>
            <p:nvSpPr>
              <p:cNvPr id="200" name="may become singular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1884" y="2955134"/>
                <a:ext cx="3652868" cy="449739"/>
              </a:xfrm>
              <a:prstGeom prst="rect">
                <a:avLst/>
              </a:prstGeom>
              <a:blipFill>
                <a:blip r:embed="rId4"/>
                <a:stretch>
                  <a:fillRect t="-2703" r="-1038" b="-3513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Line"/>
          <p:cNvSpPr/>
          <p:nvPr/>
        </p:nvSpPr>
        <p:spPr>
          <a:xfrm rot="1997168">
            <a:off x="5868099" y="3518765"/>
            <a:ext cx="1629359" cy="441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93" extrusionOk="0">
                <a:moveTo>
                  <a:pt x="0" y="6527"/>
                </a:moveTo>
                <a:cubicBezTo>
                  <a:pt x="2984" y="16781"/>
                  <a:pt x="7215" y="21600"/>
                  <a:pt x="11405" y="19516"/>
                </a:cubicBezTo>
                <a:cubicBezTo>
                  <a:pt x="12862" y="18792"/>
                  <a:pt x="14257" y="17254"/>
                  <a:pt x="15571" y="15196"/>
                </a:cubicBezTo>
                <a:cubicBezTo>
                  <a:pt x="17847" y="11633"/>
                  <a:pt x="19904" y="6485"/>
                  <a:pt x="21600" y="0"/>
                </a:cubicBezTo>
              </a:path>
            </a:pathLst>
          </a:custGeom>
          <a:ln w="76200">
            <a:solidFill>
              <a:srgbClr val="941751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algn="ctr" defTabSz="1219169" hangingPunct="0"/>
            <a:endParaRPr sz="1200" kern="0">
              <a:solidFill>
                <a:srgbClr val="5E5E5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2" name="has a finite value."/>
              <p:cNvSpPr txBox="1"/>
              <p:nvPr/>
            </p:nvSpPr>
            <p:spPr>
              <a:xfrm>
                <a:off x="7584564" y="3619227"/>
                <a:ext cx="3495390" cy="8036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ctr" defTabSz="1219169" hangingPunct="0">
                  <a:defRPr sz="4600">
                    <a:solidFill>
                      <a:srgbClr val="000000"/>
                    </a:solidFill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  <a14:m>
                  <m:oMath xmlns:m="http://schemas.openxmlformats.org/officeDocument/2006/math">
                    <m:r>
                      <a:rPr sz="265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Bradley Hand ITC TT-Bold"/>
                      </a:rPr>
                      <m:t>𝐶𝑆</m:t>
                    </m:r>
                    <m:r>
                      <a:rPr sz="265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Bradley Hand ITC TT-Bold"/>
                      </a:rPr>
                      <m:t>(</m:t>
                    </m:r>
                    <m:sSub>
                      <m:sSubPr>
                        <m:ctrlP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</m:ctrlPr>
                      </m:sSubPr>
                      <m:e>
                        <m: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  <m:t>𝐴</m:t>
                        </m:r>
                      </m:e>
                      <m:sub>
                        <m:r>
                          <a:rPr sz="26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Bradley Hand ITC TT-Bold"/>
                          </a:rPr>
                          <m:t>∞</m:t>
                        </m:r>
                      </m:sub>
                    </m:sSub>
                    <m:r>
                      <a:rPr sz="265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Bradley Hand ITC TT-Bold"/>
                      </a:rPr>
                      <m:t>)</m:t>
                    </m:r>
                  </m:oMath>
                </a14:m>
                <a:r>
                  <a:rPr sz="2300" kern="0">
                    <a:solidFill>
                      <a:srgbClr val="000000"/>
                    </a:solidFill>
                    <a:latin typeface="Bradley Hand ITC TT-Bold"/>
                    <a:sym typeface="Bradley Hand ITC TT-Bold"/>
                  </a:rPr>
                  <a:t> has a finite value.</a:t>
                </a:r>
              </a:p>
            </p:txBody>
          </p:sp>
        </mc:Choice>
        <mc:Fallback>
          <p:sp>
            <p:nvSpPr>
              <p:cNvPr id="202" name="has a finite value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564" y="3619227"/>
                <a:ext cx="3495390" cy="803682"/>
              </a:xfrm>
              <a:prstGeom prst="rect">
                <a:avLst/>
              </a:prstGeom>
              <a:blipFill>
                <a:blip r:embed="rId5"/>
                <a:stretch>
                  <a:fillRect t="-1563" b="-187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3" name="valued connections"/>
              <p:cNvSpPr txBox="1"/>
              <p:nvPr/>
            </p:nvSpPr>
            <p:spPr>
              <a:xfrm>
                <a:off x="725201" y="2936442"/>
                <a:ext cx="5247270" cy="48712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lvl="4" indent="914400" defTabSz="1219169" hangingPunct="0">
                  <a:lnSpc>
                    <a:spcPct val="90000"/>
                  </a:lnSpc>
                  <a:spcBef>
                    <a:spcPts val="2250"/>
                  </a:spcBef>
                  <a:defRPr sz="480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r>
                      <a:rPr sz="2875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∃</m:t>
                    </m:r>
                  </m:oMath>
                </a14:m>
                <a:r>
                  <a:rPr sz="2400" kern="0" dirty="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87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sz="287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𝔤</m:t>
                        </m:r>
                      </m:e>
                      <m:sub>
                        <m:r>
                          <a:rPr sz="287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ℂ</m:t>
                        </m:r>
                      </m:sub>
                    </m:sSub>
                  </m:oMath>
                </a14:m>
                <a:r>
                  <a:rPr sz="2400" kern="0" dirty="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 </a:t>
                </a:r>
                <a:r>
                  <a:rPr sz="2400" kern="0" dirty="0">
                    <a:solidFill>
                      <a:srgbClr val="000000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rPr>
                  <a:t>valued connections </a:t>
                </a:r>
                <a14:m>
                  <m:oMath xmlns:m="http://schemas.openxmlformats.org/officeDocument/2006/math">
                    <m:r>
                      <a:rPr sz="2875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{</m:t>
                    </m:r>
                    <m:sSub>
                      <m:sSubPr>
                        <m:ctrlPr>
                          <a:rPr sz="287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sz="287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𝐴</m:t>
                        </m:r>
                      </m:e>
                      <m:sub>
                        <m:f>
                          <m:fPr>
                            <m:type m:val="lin"/>
                            <m:ctrlPr>
                              <a:rPr sz="287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</m:ctrlPr>
                          </m:fPr>
                          <m:num>
                            <m:r>
                              <a:rPr sz="287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  <m:t>1</m:t>
                            </m:r>
                          </m:num>
                          <m:den>
                            <m:r>
                              <a:rPr sz="2875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  <m:t>𝜖</m:t>
                            </m:r>
                          </m:den>
                        </m:f>
                      </m:sub>
                    </m:sSub>
                    <m:r>
                      <a:rPr sz="2875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}</m:t>
                    </m:r>
                  </m:oMath>
                </a14:m>
                <a:endParaRPr sz="2400" kern="0" dirty="0">
                  <a:solidFill>
                    <a:srgbClr val="000000"/>
                  </a:solidFill>
                  <a:latin typeface="Apple Chancery"/>
                  <a:ea typeface="Apple Chancery"/>
                  <a:cs typeface="Apple Chancery"/>
                  <a:sym typeface="Apple Chancery"/>
                </a:endParaRPr>
              </a:p>
            </p:txBody>
          </p:sp>
        </mc:Choice>
        <mc:Fallback>
          <p:sp>
            <p:nvSpPr>
              <p:cNvPr id="203" name="valued connecti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01" y="2936442"/>
                <a:ext cx="5247270" cy="487121"/>
              </a:xfrm>
              <a:prstGeom prst="rect">
                <a:avLst/>
              </a:prstGeom>
              <a:blipFill>
                <a:blip r:embed="rId6"/>
                <a:stretch>
                  <a:fillRect t="-79487" r="-1691" b="-16410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" name="- These lead to extra contributions to the path integral."/>
          <p:cNvSpPr txBox="1"/>
          <p:nvPr/>
        </p:nvSpPr>
        <p:spPr>
          <a:xfrm>
            <a:off x="441007" y="4677966"/>
            <a:ext cx="678551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>
              <a:defRPr sz="4400">
                <a:solidFill>
                  <a:srgbClr val="941100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pPr>
            <a:r>
              <a:rPr sz="30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-</a:t>
            </a:r>
            <a:r>
              <a:rPr sz="22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 These lead to extra contributions to the path integral.</a:t>
            </a:r>
          </a:p>
        </p:txBody>
      </p:sp>
      <p:sp>
        <p:nvSpPr>
          <p:cNvPr id="205" name="-Show up in the study of non-perturbative effects….requiring the tools of resurgence"/>
          <p:cNvSpPr txBox="1"/>
          <p:nvPr/>
        </p:nvSpPr>
        <p:spPr>
          <a:xfrm>
            <a:off x="399955" y="5165779"/>
            <a:ext cx="1017746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ctr" defTabSz="1219169" hangingPunct="0">
              <a:defRPr sz="4400">
                <a:solidFill>
                  <a:srgbClr val="941100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pPr>
            <a:r>
              <a:rPr sz="30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-</a:t>
            </a:r>
            <a:r>
              <a:rPr sz="2200" kern="0" dirty="0">
                <a:solidFill>
                  <a:srgbClr val="941100"/>
                </a:solidFill>
                <a:latin typeface="Apple Chancery"/>
                <a:cs typeface="Apple Chancery"/>
                <a:sym typeface="Apple Chancery"/>
              </a:rPr>
              <a:t>Show up in the study of non-perturbative effects….requiring the tools of </a:t>
            </a:r>
            <a:r>
              <a:rPr sz="2200" b="1" kern="0" dirty="0">
                <a:solidFill>
                  <a:srgbClr val="941100"/>
                </a:solidFill>
                <a:latin typeface="Marker Felt"/>
                <a:ea typeface="Marker Felt"/>
                <a:cs typeface="Marker Felt"/>
                <a:sym typeface="Marker Felt"/>
              </a:rPr>
              <a:t>resurgence</a:t>
            </a:r>
          </a:p>
        </p:txBody>
      </p:sp>
      <p:sp>
        <p:nvSpPr>
          <p:cNvPr id="20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009520" y="6486708"/>
            <a:ext cx="166712" cy="24109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hangingPunct="0"/>
            <a:fld id="{86CB4B4D-7CA3-9044-876B-883B54F8677D}" type="slidenum">
              <a:rPr kern="0">
                <a:latin typeface="Helvetica Neue"/>
                <a:ea typeface="Helvetica Neue"/>
                <a:cs typeface="Helvetica Neue"/>
                <a:sym typeface="Helvetica Neue"/>
              </a:rPr>
              <a:pPr algn="ctr" hangingPunct="0"/>
              <a:t>26</a:t>
            </a:fld>
            <a:endParaRPr kern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7" name="For"/>
              <p:cNvSpPr txBox="1"/>
              <p:nvPr/>
            </p:nvSpPr>
            <p:spPr>
              <a:xfrm>
                <a:off x="1127862" y="1458611"/>
                <a:ext cx="5128599" cy="43601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ctr" defTabSz="1219169" hangingPunct="0"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 kern="0" dirty="0">
                    <a:solidFill>
                      <a:srgbClr val="011993"/>
                    </a:solidFill>
                    <a:latin typeface="Apple Chancery"/>
                    <a:cs typeface="Apple Chancery"/>
                    <a:sym typeface="Apple Chancery"/>
                  </a:rPr>
                  <a:t>For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</m:ctrlPr>
                      </m:sSubPr>
                      <m:e>
                        <m: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  <m:t>𝐺</m:t>
                        </m:r>
                      </m:e>
                      <m:sub>
                        <m: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  <m:t>ℂ</m:t>
                        </m:r>
                      </m:sub>
                    </m:sSub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=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𝑆𝐿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(2,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ℂ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),</m:t>
                    </m:r>
                  </m:oMath>
                </a14:m>
                <a:r>
                  <a:rPr sz="2300" kern="0" dirty="0">
                    <a:solidFill>
                      <a:srgbClr val="011993"/>
                    </a:solidFill>
                    <a:latin typeface="Apple Chancery"/>
                    <a:cs typeface="Apple Chancery"/>
                    <a:sym typeface="Apple Chancery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</m:ctrlPr>
                      </m:sSubPr>
                      <m:e>
                        <m: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  <m:t>𝔤</m:t>
                        </m:r>
                      </m:e>
                      <m:sub>
                        <m:r>
                          <a:rPr sz="2500" i="1" kern="0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  <a:sym typeface="Apple Chancery"/>
                          </a:rPr>
                          <m:t>ℂ</m:t>
                        </m:r>
                      </m:sub>
                    </m:sSub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=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𝔰𝔩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(2,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ℂ</m:t>
                    </m:r>
                    <m:r>
                      <a:rPr sz="2500" i="1" kern="0">
                        <a:solidFill>
                          <a:srgbClr val="011892"/>
                        </a:solidFill>
                        <a:latin typeface="Cambria Math" panose="02040503050406030204" pitchFamily="18" charset="0"/>
                        <a:sym typeface="Apple Chancery"/>
                      </a:rPr>
                      <m:t>)</m:t>
                    </m:r>
                  </m:oMath>
                </a14:m>
                <a:endParaRPr sz="2300" kern="0" dirty="0">
                  <a:solidFill>
                    <a:srgbClr val="011993"/>
                  </a:solidFill>
                  <a:latin typeface="Apple Chancery"/>
                  <a:cs typeface="Apple Chancery"/>
                  <a:sym typeface="Apple Chancery"/>
                </a:endParaRPr>
              </a:p>
            </p:txBody>
          </p:sp>
        </mc:Choice>
        <mc:Fallback>
          <p:sp>
            <p:nvSpPr>
              <p:cNvPr id="207" name="For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862" y="1458611"/>
                <a:ext cx="5128599" cy="436017"/>
              </a:xfrm>
              <a:prstGeom prst="rect">
                <a:avLst/>
              </a:prstGeom>
              <a:blipFill>
                <a:blip r:embed="rId7"/>
                <a:stretch>
                  <a:fillRect t="-5556"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36750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animBg="1" advAuto="0"/>
      <p:bldP spid="197" grpId="0" animBg="1" advAuto="0"/>
      <p:bldP spid="198" grpId="0" animBg="1" advAuto="0"/>
      <p:bldP spid="199" grpId="0" animBg="1" advAuto="0"/>
      <p:bldP spid="200" grpId="0" animBg="1" advAuto="0"/>
      <p:bldP spid="201" grpId="0" animBg="1" advAuto="0"/>
      <p:bldP spid="202" grpId="0" animBg="1" advAuto="0"/>
      <p:bldP spid="203" grpId="0" animBg="1" advAuto="0"/>
      <p:bldP spid="204" grpId="0" animBg="1" advAuto="0"/>
      <p:bldP spid="205" grpId="0" animBg="1" advAuto="0"/>
      <p:bldP spid="207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Asymptotic series"/>
          <p:cNvSpPr txBox="1"/>
          <p:nvPr/>
        </p:nvSpPr>
        <p:spPr>
          <a:xfrm>
            <a:off x="1964354" y="3024594"/>
            <a:ext cx="2657690" cy="382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4300">
                <a:solidFill>
                  <a:srgbClr val="941751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lvl1pPr>
          </a:lstStyle>
          <a:p>
            <a:r>
              <a:rPr sz="2150"/>
              <a:t>Asymptotic series</a:t>
            </a:r>
          </a:p>
        </p:txBody>
      </p:sp>
      <p:sp>
        <p:nvSpPr>
          <p:cNvPr id="211" name="Arrow"/>
          <p:cNvSpPr/>
          <p:nvPr/>
        </p:nvSpPr>
        <p:spPr>
          <a:xfrm>
            <a:off x="4523045" y="3079315"/>
            <a:ext cx="2404817" cy="272716"/>
          </a:xfrm>
          <a:prstGeom prst="rightArrow">
            <a:avLst>
              <a:gd name="adj1" fmla="val 32000"/>
              <a:gd name="adj2" fmla="val 14902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212" name="Borel Transform"/>
          <p:cNvSpPr txBox="1"/>
          <p:nvPr/>
        </p:nvSpPr>
        <p:spPr>
          <a:xfrm>
            <a:off x="4542796" y="2806630"/>
            <a:ext cx="1952458" cy="366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4100">
                <a:solidFill>
                  <a:srgbClr val="531B93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rPr sz="2050"/>
              <a:t>Borel Transform</a:t>
            </a:r>
          </a:p>
        </p:txBody>
      </p:sp>
      <p:sp>
        <p:nvSpPr>
          <p:cNvPr id="213" name="Covergent series"/>
          <p:cNvSpPr txBox="1"/>
          <p:nvPr/>
        </p:nvSpPr>
        <p:spPr>
          <a:xfrm>
            <a:off x="7170686" y="3024594"/>
            <a:ext cx="1923604" cy="382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4300">
                <a:solidFill>
                  <a:srgbClr val="941751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lvl1pPr>
          </a:lstStyle>
          <a:p>
            <a:r>
              <a:rPr sz="2150"/>
              <a:t>Covergent series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4" name="Perturbative series…"/>
              <p:cNvSpPr txBox="1"/>
              <p:nvPr/>
            </p:nvSpPr>
            <p:spPr>
              <a:xfrm>
                <a:off x="636241" y="1633712"/>
                <a:ext cx="2974383" cy="73167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3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50"/>
                  <a:t>Perturbative series</a:t>
                </a:r>
              </a:p>
              <a:p>
                <a:pPr>
                  <a:defRPr sz="43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50"/>
                  <a:t>around saddle </a:t>
                </a:r>
                <a14:m>
                  <m:oMath xmlns:m="http://schemas.openxmlformats.org/officeDocument/2006/math">
                    <m:r>
                      <a:rPr sz="2325" i="1">
                        <a:solidFill>
                          <a:srgbClr val="011892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sz="2150"/>
                  <a:t>:</a:t>
                </a:r>
              </a:p>
            </p:txBody>
          </p:sp>
        </mc:Choice>
        <mc:Fallback>
          <p:sp>
            <p:nvSpPr>
              <p:cNvPr id="214" name="Perturbative serie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41" y="1633712"/>
                <a:ext cx="2974383" cy="731675"/>
              </a:xfrm>
              <a:prstGeom prst="rect">
                <a:avLst/>
              </a:prstGeom>
              <a:blipFill>
                <a:blip r:embed="rId2"/>
                <a:stretch>
                  <a:fillRect l="-4661" t="-6780" b="-2033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Equation"/>
              <p:cNvSpPr txBox="1"/>
              <p:nvPr/>
            </p:nvSpPr>
            <p:spPr>
              <a:xfrm>
                <a:off x="3947646" y="1578916"/>
                <a:ext cx="4101187" cy="87216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245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2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sz="2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sz="2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sz="2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sz="2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]=</m:t>
                      </m:r>
                      <m:sSup>
                        <m:sSupPr>
                          <m:ctrlP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𝑖𝑘𝐶</m:t>
                          </m:r>
                          <m:sSub>
                            <m:sSubPr>
                              <m:ctrlP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p>
                      </m:sSup>
                      <m:limLow>
                        <m:limLowPr>
                          <m:ctrlP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≥0</m:t>
                          </m:r>
                        </m:lim>
                      </m:limLow>
                      <m:f>
                        <m:fPr>
                          <m:ctrlPr>
                            <a:rPr sz="24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sz="24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sz="24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24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sz="24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</m:oMath>
                  </m:oMathPara>
                </a14:m>
                <a:endParaRPr sz="2450"/>
              </a:p>
            </p:txBody>
          </p:sp>
        </mc:Choice>
        <mc:Fallback>
          <p:sp>
            <p:nvSpPr>
              <p:cNvPr id="21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46" y="1578916"/>
                <a:ext cx="4101187" cy="872162"/>
              </a:xfrm>
              <a:prstGeom prst="rect">
                <a:avLst/>
              </a:prstGeom>
              <a:blipFill>
                <a:blip r:embed="rId3"/>
                <a:stretch>
                  <a:fillRect l="-1238" t="-1449" b="-869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6" name="(Asymptotic in general)"/>
          <p:cNvSpPr txBox="1"/>
          <p:nvPr/>
        </p:nvSpPr>
        <p:spPr>
          <a:xfrm>
            <a:off x="8381434" y="1566297"/>
            <a:ext cx="2797241" cy="374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4200">
                <a:solidFill>
                  <a:srgbClr val="005493"/>
                </a:solidFill>
              </a:defRPr>
            </a:lvl1pPr>
          </a:lstStyle>
          <a:p>
            <a:r>
              <a:rPr sz="2100"/>
              <a:t>(Asymptotic in general)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7" name="Equation"/>
              <p:cNvSpPr txBox="1"/>
              <p:nvPr/>
            </p:nvSpPr>
            <p:spPr>
              <a:xfrm>
                <a:off x="9053184" y="2012837"/>
                <a:ext cx="1714765" cy="33637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m:rPr>
                          <m:sty m:val="p"/>
                        </m:rP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1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184" y="2012837"/>
                <a:ext cx="1714765" cy="336374"/>
              </a:xfrm>
              <a:prstGeom prst="rect">
                <a:avLst/>
              </a:prstGeom>
              <a:blipFill>
                <a:blip r:embed="rId4"/>
                <a:stretch>
                  <a:fillRect l="-735" t="-3704" r="-4412" b="-3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8" name="Equation"/>
              <p:cNvSpPr txBox="1"/>
              <p:nvPr/>
            </p:nvSpPr>
            <p:spPr>
              <a:xfrm>
                <a:off x="3839969" y="3844879"/>
                <a:ext cx="6152903" cy="74732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205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ℬ</m:t>
                      </m:r>
                      <m:sSubSup>
                        <m:sSubSup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IN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limLow>
                        <m:limLow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≥0</m:t>
                          </m:r>
                        </m:lim>
                      </m:limLow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(−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p>
                      </m:sSup>
                      <m:f>
                        <m:f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lang="el-GR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lang="el-GR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l-GR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l-GR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ar-AE" sz="20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205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ar-AE" sz="20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ar-AE" sz="20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sz="2050" dirty="0"/>
              </a:p>
            </p:txBody>
          </p:sp>
        </mc:Choice>
        <mc:Fallback>
          <p:sp>
            <p:nvSpPr>
              <p:cNvPr id="21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69" y="3844879"/>
                <a:ext cx="6152903" cy="747320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9" name="Borel transform…"/>
              <p:cNvSpPr txBox="1"/>
              <p:nvPr/>
            </p:nvSpPr>
            <p:spPr>
              <a:xfrm>
                <a:off x="636241" y="3791993"/>
                <a:ext cx="2974383" cy="79252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3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50"/>
                  <a:t>Borel transform </a:t>
                </a:r>
              </a:p>
              <a:p>
                <a:pPr>
                  <a:defRPr sz="43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150"/>
                  <a:t>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325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m:rPr>
                            <m:sty m:val="p"/>
                          </m:rPr>
                          <a:rPr sz="2325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</m:oMath>
                </a14:m>
                <a:r>
                  <a:rPr sz="2150"/>
                  <a:t>:</a:t>
                </a:r>
              </a:p>
            </p:txBody>
          </p:sp>
        </mc:Choice>
        <mc:Fallback>
          <p:sp>
            <p:nvSpPr>
              <p:cNvPr id="219" name="Borel transform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41" y="3791993"/>
                <a:ext cx="2974383" cy="792525"/>
              </a:xfrm>
              <a:prstGeom prst="rect">
                <a:avLst/>
              </a:prstGeom>
              <a:blipFill>
                <a:blip r:embed="rId6"/>
                <a:stretch>
                  <a:fillRect l="-4661" t="-6349" b="-190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0" name="Line"/>
          <p:cNvSpPr/>
          <p:nvPr/>
        </p:nvSpPr>
        <p:spPr>
          <a:xfrm rot="2700000">
            <a:off x="3410229" y="4422776"/>
            <a:ext cx="729214" cy="724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5" h="21146" extrusionOk="0">
                <a:moveTo>
                  <a:pt x="986" y="0"/>
                </a:moveTo>
                <a:cubicBezTo>
                  <a:pt x="392" y="2420"/>
                  <a:pt x="63" y="4850"/>
                  <a:pt x="8" y="7274"/>
                </a:cubicBezTo>
                <a:cubicBezTo>
                  <a:pt x="-45" y="9603"/>
                  <a:pt x="157" y="11958"/>
                  <a:pt x="1195" y="14132"/>
                </a:cubicBezTo>
                <a:cubicBezTo>
                  <a:pt x="2043" y="15909"/>
                  <a:pt x="3362" y="17455"/>
                  <a:pt x="5073" y="18488"/>
                </a:cubicBezTo>
                <a:cubicBezTo>
                  <a:pt x="6702" y="19633"/>
                  <a:pt x="8607" y="20461"/>
                  <a:pt x="10651" y="20866"/>
                </a:cubicBezTo>
                <a:cubicBezTo>
                  <a:pt x="14355" y="21600"/>
                  <a:pt x="18188" y="20824"/>
                  <a:pt x="21555" y="19295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pPr>
              <a:defRPr sz="6500" b="1"/>
            </a:pPr>
            <a:endParaRPr sz="32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1" name="Singularities are at"/>
              <p:cNvSpPr txBox="1"/>
              <p:nvPr/>
            </p:nvSpPr>
            <p:spPr>
              <a:xfrm>
                <a:off x="3156070" y="5079995"/>
                <a:ext cx="6705833" cy="44095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000">
                    <a:solidFill>
                      <a:srgbClr val="005493"/>
                    </a:solidFill>
                    <a:latin typeface="Chalkboard SE Regular"/>
                    <a:ea typeface="Chalkboard SE Regular"/>
                    <a:cs typeface="Chalkboard SE Regular"/>
                    <a:sym typeface="Chalkboard SE Regular"/>
                  </a:defRPr>
                </a:pPr>
                <a:r>
                  <a:rPr sz="2000"/>
                  <a:t>Singularities are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325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,(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≠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sz="2000"/>
              </a:p>
            </p:txBody>
          </p:sp>
        </mc:Choice>
        <mc:Fallback>
          <p:sp>
            <p:nvSpPr>
              <p:cNvPr id="221" name="Singularities are a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070" y="5079995"/>
                <a:ext cx="6705833" cy="440955"/>
              </a:xfrm>
              <a:prstGeom prst="rect">
                <a:avLst/>
              </a:prstGeom>
              <a:blipFill>
                <a:blip r:embed="rId7"/>
                <a:stretch>
                  <a:fillRect l="-1890" t="-2778" b="-1944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032525" y="6486708"/>
            <a:ext cx="166712" cy="2410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70D9A2-7E5F-EBDC-CB19-41F2725E5909}"/>
              </a:ext>
            </a:extLst>
          </p:cNvPr>
          <p:cNvSpPr txBox="1"/>
          <p:nvPr/>
        </p:nvSpPr>
        <p:spPr>
          <a:xfrm>
            <a:off x="2012917" y="161866"/>
            <a:ext cx="6160168" cy="984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N" sz="5800" dirty="0">
                <a:solidFill>
                  <a:srgbClr val="7030A0"/>
                </a:solidFill>
                <a:latin typeface="Comic Sans MS" panose="030F0902030302020204" pitchFamily="66" charset="0"/>
              </a:rPr>
              <a:t>Resurgence</a:t>
            </a:r>
            <a:endParaRPr lang="en-US" sz="5800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0" animBg="1" advAuto="0"/>
      <p:bldP spid="211" grpId="0" animBg="1" advAuto="0"/>
      <p:bldP spid="212" grpId="0" animBg="1" advAuto="0"/>
      <p:bldP spid="213" grpId="0" animBg="1" advAuto="0"/>
      <p:bldP spid="214" grpId="0" animBg="1" advAuto="0"/>
      <p:bldP spid="215" grpId="0" animBg="1" advAuto="0"/>
      <p:bldP spid="216" grpId="0" animBg="1" advAuto="0"/>
      <p:bldP spid="217" grpId="0" animBg="1" advAuto="0"/>
      <p:bldP spid="218" grpId="0" animBg="1" advAuto="0"/>
      <p:bldP spid="219" grpId="0" animBg="1" advAuto="0"/>
      <p:bldP spid="220" grpId="0" animBg="1" advAuto="0"/>
      <p:bldP spid="221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5" y="828676"/>
            <a:ext cx="4419600" cy="366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9" r="23690" b="50000"/>
          <a:stretch/>
        </p:blipFill>
        <p:spPr bwMode="auto">
          <a:xfrm>
            <a:off x="6477001" y="2581275"/>
            <a:ext cx="125359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2" t="4902" r="35578" b="58617"/>
          <a:stretch/>
        </p:blipFill>
        <p:spPr bwMode="auto">
          <a:xfrm>
            <a:off x="9067801" y="2576119"/>
            <a:ext cx="818577" cy="78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934200" y="3495675"/>
                <a:ext cx="4790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3495675"/>
                <a:ext cx="47904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9285780" y="3431143"/>
                <a:ext cx="4790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5780" y="3431143"/>
                <a:ext cx="47904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248401" y="4373346"/>
                <a:ext cx="762453" cy="6227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1" y="4373346"/>
                <a:ext cx="762453" cy="622735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671309" y="4449545"/>
            <a:ext cx="248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Twist knot with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p</a:t>
            </a:r>
            <a:r>
              <a:rPr lang="en-US" dirty="0">
                <a:latin typeface="Comic Sans MS" pitchFamily="66" charset="0"/>
              </a:rPr>
              <a:t> full</a:t>
            </a:r>
          </a:p>
          <a:p>
            <a:r>
              <a:rPr lang="en-US" dirty="0">
                <a:latin typeface="Comic Sans MS" pitchFamily="66" charset="0"/>
              </a:rPr>
              <a:t>twist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783" y="1209675"/>
            <a:ext cx="1803217" cy="1000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71765" y="223944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P=1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620" y="1205523"/>
            <a:ext cx="1818180" cy="100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171240" y="2214393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P=-1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16" y="5263933"/>
            <a:ext cx="6974997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594183" y="2920484"/>
                <a:ext cx="494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183" y="2920484"/>
                <a:ext cx="494238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9877213" y="2897743"/>
                <a:ext cx="6213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7213" y="2897743"/>
                <a:ext cx="621388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Arrow 15"/>
          <p:cNvSpPr/>
          <p:nvPr/>
        </p:nvSpPr>
        <p:spPr>
          <a:xfrm rot="10800000" flipH="1">
            <a:off x="6997883" y="4511099"/>
            <a:ext cx="609600" cy="261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06582" y="312917"/>
            <a:ext cx="10501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solidFill>
                  <a:srgbClr val="7030A0"/>
                </a:solidFill>
                <a:latin typeface="Comic Sans MS" panose="030F0902030302020204" pitchFamily="66" charset="0"/>
              </a:rPr>
              <a:t>Flat connections at infinity</a:t>
            </a:r>
            <a:r>
              <a:rPr lang="en-US" sz="3200" dirty="0"/>
              <a:t> for </a:t>
            </a:r>
            <a:r>
              <a:rPr lang="en-US" sz="3200" dirty="0">
                <a:solidFill>
                  <a:srgbClr val="7030A0"/>
                </a:solidFill>
                <a:latin typeface="Comic Sans MS" pitchFamily="66" charset="0"/>
              </a:rPr>
              <a:t>twist Knots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9DDC43-1A71-5BB9-94B0-E7997FBD1797}"/>
              </a:ext>
            </a:extLst>
          </p:cNvPr>
          <p:cNvSpPr txBox="1"/>
          <p:nvPr/>
        </p:nvSpPr>
        <p:spPr>
          <a:xfrm>
            <a:off x="9069275" y="5304113"/>
            <a:ext cx="2564806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omic Sans MS" panose="030F0902030302020204" pitchFamily="66" charset="0"/>
                <a:sym typeface="Helvetica Neue"/>
              </a:rPr>
              <a:t>See poster by </a:t>
            </a:r>
          </a:p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omic Sans MS" panose="030F0902030302020204" pitchFamily="66" charset="0"/>
                <a:sym typeface="Helvetica Neue"/>
              </a:rPr>
              <a:t>Aditya</a:t>
            </a:r>
          </a:p>
        </p:txBody>
      </p:sp>
    </p:spTree>
    <p:extLst>
      <p:ext uri="{BB962C8B-B14F-4D97-AF65-F5344CB8AC3E}">
        <p14:creationId xmlns:p14="http://schemas.microsoft.com/office/powerpoint/2010/main" val="107901553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63AAEE-8E0B-268E-B9AC-C73655C89FBB}"/>
              </a:ext>
            </a:extLst>
          </p:cNvPr>
          <p:cNvSpPr txBox="1"/>
          <p:nvPr/>
        </p:nvSpPr>
        <p:spPr>
          <a:xfrm>
            <a:off x="3975900" y="2828836"/>
            <a:ext cx="424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070C0"/>
                </a:solidFill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91313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8C027-652E-2543-389B-E1416497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CB14F-2788-C459-FD1E-5C2032B97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1905001"/>
            <a:ext cx="8534400" cy="37338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 Resurgence –brief overview in  q-mech</a:t>
            </a:r>
          </a:p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Does classical solutions  refer  to </a:t>
            </a:r>
            <a:r>
              <a:rPr lang="en-US" sz="2800" b="1" dirty="0">
                <a:solidFill>
                  <a:srgbClr val="0070C0"/>
                </a:solidFill>
                <a:latin typeface="Comic Sans MS" panose="030F0902030302020204" pitchFamily="66" charset="0"/>
              </a:rPr>
              <a:t>only conventional saddles </a:t>
            </a:r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of a theory? </a:t>
            </a:r>
            <a:r>
              <a:rPr lang="en-US" sz="2800" dirty="0">
                <a:solidFill>
                  <a:srgbClr val="FF0000"/>
                </a:solidFill>
                <a:latin typeface="Comic Sans MS" panose="030F0902030302020204" pitchFamily="66" charset="0"/>
              </a:rPr>
              <a:t>– a toy example </a:t>
            </a:r>
          </a:p>
          <a:p>
            <a:r>
              <a:rPr lang="en-US" sz="2800" dirty="0" err="1">
                <a:solidFill>
                  <a:srgbClr val="0070C0"/>
                </a:solidFill>
                <a:latin typeface="Comic Sans MS" panose="030F0902030302020204" pitchFamily="66" charset="0"/>
              </a:rPr>
              <a:t>Chern</a:t>
            </a:r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-Simons theory – </a:t>
            </a:r>
            <a:r>
              <a:rPr lang="en-US" sz="2800" dirty="0">
                <a:solidFill>
                  <a:srgbClr val="C00000"/>
                </a:solidFill>
                <a:latin typeface="Comic Sans MS" panose="030F0902030302020204" pitchFamily="66" charset="0"/>
              </a:rPr>
              <a:t>tractable playground to address </a:t>
            </a:r>
          </a:p>
          <a:p>
            <a:r>
              <a:rPr lang="en-US" sz="2800" dirty="0">
                <a:solidFill>
                  <a:srgbClr val="0070C0"/>
                </a:solidFill>
                <a:latin typeface="Comic Sans MS" panose="030F0902030302020204" pitchFamily="66" charset="0"/>
              </a:rPr>
              <a:t>Our results for some 3-manifolds</a:t>
            </a:r>
            <a:endParaRPr lang="en-US" dirty="0">
              <a:solidFill>
                <a:srgbClr val="0070C0"/>
              </a:solidFill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1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767" y="-4853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Recall WKB quantization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2462" y="792357"/>
            <a:ext cx="4451860" cy="322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91200" y="2706159"/>
                <a:ext cx="445186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0070C0"/>
                    </a:solidFill>
                  </a:rPr>
                  <a:t>Note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GB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p>
                          <m:sSupPr>
                            <m:ctrlP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GB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2706159"/>
                <a:ext cx="4451860" cy="584775"/>
              </a:xfrm>
              <a:prstGeom prst="rect">
                <a:avLst/>
              </a:prstGeom>
              <a:blipFill>
                <a:blip r:embed="rId4"/>
                <a:stretch>
                  <a:fillRect l="-3425" t="-12500" b="-3437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77DE349-D128-CDA0-9779-D20B0FA49B68}"/>
              </a:ext>
            </a:extLst>
          </p:cNvPr>
          <p:cNvSpPr txBox="1"/>
          <p:nvPr/>
        </p:nvSpPr>
        <p:spPr>
          <a:xfrm>
            <a:off x="1703011" y="275771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55E84-6671-6FB2-289F-41E1FE53F57D}"/>
              </a:ext>
            </a:extLst>
          </p:cNvPr>
          <p:cNvSpPr txBox="1"/>
          <p:nvPr/>
        </p:nvSpPr>
        <p:spPr>
          <a:xfrm>
            <a:off x="3581400" y="2756901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C5300280-57FC-4A56-B196-A0F2C5001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134" y="1476181"/>
            <a:ext cx="3095625" cy="110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51D5A24-FCBF-4651-ADC2-D189011F3577}"/>
                  </a:ext>
                </a:extLst>
              </p:cNvPr>
              <p:cNvSpPr/>
              <p:nvPr/>
            </p:nvSpPr>
            <p:spPr>
              <a:xfrm>
                <a:off x="1419167" y="3674885"/>
                <a:ext cx="10409557" cy="31831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70C0"/>
                    </a:solidFill>
                    <a:latin typeface="+mj-lt"/>
                  </a:rPr>
                  <a:t>QHO, saddle at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=0 &amp;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  <a:latin typeface="+mj-lt"/>
                  </a:rPr>
                  <a:t> only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≠0 </m:t>
                    </m:r>
                  </m:oMath>
                </a14:m>
                <a:endParaRPr lang="en-US" sz="2800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70C0"/>
                    </a:solidFill>
                  </a:rPr>
                  <a:t>Suppose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N" sz="2800" dirty="0">
                    <a:latin typeface="+mj-lt"/>
                  </a:rPr>
                  <a:t>- </a:t>
                </a:r>
                <a:r>
                  <a:rPr lang="en-US" sz="2800" dirty="0">
                    <a:solidFill>
                      <a:srgbClr val="C00000"/>
                    </a:solidFill>
                  </a:rPr>
                  <a:t>saddle shifted </a:t>
                </a:r>
                <a:endParaRPr lang="en-IN" sz="2800" dirty="0">
                  <a:solidFill>
                    <a:srgbClr val="C00000"/>
                  </a:solidFill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70C0"/>
                    </a:solidFill>
                    <a:latin typeface="+mj-lt"/>
                  </a:rPr>
                  <a:t>For quartic and higher monic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IN" sz="2800" dirty="0"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GB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a:rPr lang="en-GB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m:rPr>
                        <m:lit/>
                      </m:rPr>
                      <a:rPr lang="en-GB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GB" sz="2800" b="0" i="1" dirty="0">
                  <a:solidFill>
                    <a:srgbClr val="C00000"/>
                  </a:solidFill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70C0"/>
                    </a:solidFill>
                  </a:rPr>
                  <a:t>Adding moduli: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nary>
                          <m:naryPr>
                            <m:chr m:val="∑"/>
                            <m:ctrlPr>
                              <a:rPr lang="pt-BR" sz="2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2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pt-BR" sz="2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GB" sz="2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28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pt-BR" sz="280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8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pt-BR" sz="280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nary>
                      </m:e>
                      <m:sub/>
                    </m:sSub>
                  </m:oMath>
                </a14:m>
                <a:r>
                  <a:rPr lang="en-IN" sz="2800" dirty="0"/>
                  <a:t> -</a:t>
                </a:r>
                <a:r>
                  <a:rPr lang="en-US" sz="2800" dirty="0">
                    <a:solidFill>
                      <a:srgbClr val="C00000"/>
                    </a:solidFill>
                  </a:rPr>
                  <a:t>more saddles appears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70C0"/>
                    </a:solidFill>
                  </a:rPr>
                  <a:t>Need to go to </a:t>
                </a:r>
                <a:r>
                  <a:rPr lang="en-US" sz="2800" b="1" dirty="0">
                    <a:solidFill>
                      <a:srgbClr val="0070C0"/>
                    </a:solidFill>
                  </a:rPr>
                  <a:t>complex z plane</a:t>
                </a:r>
                <a:r>
                  <a:rPr lang="en-US" sz="2800" dirty="0">
                    <a:solidFill>
                      <a:srgbClr val="0070C0"/>
                    </a:solidFill>
                  </a:rPr>
                  <a:t> – complex WKB</a:t>
                </a:r>
                <a:endParaRPr lang="en-IN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sz="2800" dirty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IN" sz="28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51D5A24-FCBF-4651-ADC2-D189011F35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167" y="3674885"/>
                <a:ext cx="10409557" cy="3183115"/>
              </a:xfrm>
              <a:prstGeom prst="rect">
                <a:avLst/>
              </a:prstGeom>
              <a:blipFill>
                <a:blip r:embed="rId6"/>
                <a:stretch>
                  <a:fillRect l="-1054" t="-191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A29FC03-CE49-FE53-7503-D799AD978B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anose="030F0902030302020204" pitchFamily="66" charset="0"/>
                  </a:rPr>
                  <a:t>Polynomial Potentials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anose="030F0902030302020204" pitchFamily="66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A29FC03-CE49-FE53-7503-D799AD978B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1223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FF8983-AC3A-95E9-CA06-20584E5E93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52600" y="1143000"/>
                <a:ext cx="8229600" cy="522042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b="0" dirty="0">
                    <a:solidFill>
                      <a:srgbClr val="0070C0"/>
                    </a:solidFill>
                  </a:rPr>
                  <a:t>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 for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GB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series is  divergent  for quartic, </a:t>
                </a:r>
                <a:r>
                  <a:rPr lang="en-US" dirty="0" err="1">
                    <a:solidFill>
                      <a:srgbClr val="FF0000"/>
                    </a:solidFill>
                  </a:rPr>
                  <a:t>sextic</a:t>
                </a:r>
                <a:r>
                  <a:rPr lang="en-US" dirty="0">
                    <a:solidFill>
                      <a:srgbClr val="FF0000"/>
                    </a:solidFill>
                  </a:rPr>
                  <a:t>…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Indicates the presence of other classical configurations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Complex WKB /Exact WKB required to obtain energy spectrum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∮"/>
                        <m:supHide m:val="on"/>
                        <m:ctrlP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  <m:sup/>
                      <m:e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en-GB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- WKB period is divergent</a:t>
                </a:r>
              </a:p>
              <a:p>
                <a:pPr marL="0" indent="0">
                  <a:buNone/>
                </a:pPr>
                <a:endParaRPr lang="en-US" b="0" dirty="0">
                  <a:solidFill>
                    <a:srgbClr val="0070C0"/>
                  </a:solidFill>
                </a:endParaRPr>
              </a:p>
              <a:p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FF8983-AC3A-95E9-CA06-20584E5E93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2600" y="1143000"/>
                <a:ext cx="8229600" cy="5220425"/>
              </a:xfrm>
              <a:blipFill>
                <a:blip r:embed="rId4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827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9FC03-CE49-FE53-7503-D799AD978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Borel</a:t>
            </a:r>
            <a:r>
              <a:rPr lang="en-US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 transform, </a:t>
            </a:r>
            <a:r>
              <a:rPr lang="en-US" sz="36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Borel</a:t>
            </a:r>
            <a:r>
              <a:rPr lang="en-US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 </a:t>
            </a:r>
            <a:r>
              <a:rPr lang="en-US" sz="36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902030302020204" pitchFamily="66" charset="0"/>
              </a:rPr>
              <a:t>resummation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FF8983-AC3A-95E9-CA06-20584E5E93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28800" y="1362937"/>
                <a:ext cx="8229600" cy="5220425"/>
              </a:xfrm>
            </p:spPr>
            <p:txBody>
              <a:bodyPr>
                <a:normAutofit/>
              </a:bodyPr>
              <a:lstStyle/>
              <a:p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The divergent series of WKB periods-</a:t>
                </a:r>
                <a:r>
                  <a:rPr lang="en-US" dirty="0">
                    <a:solidFill>
                      <a:srgbClr val="0070C0"/>
                    </a:solidFill>
                  </a:rPr>
                  <a:t>implies presence of other WKB periods!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We first perform a </a:t>
                </a:r>
                <a:r>
                  <a:rPr lang="en-US" dirty="0" err="1">
                    <a:solidFill>
                      <a:srgbClr val="0070C0"/>
                    </a:solidFill>
                  </a:rPr>
                  <a:t>Borel</a:t>
                </a:r>
                <a:r>
                  <a:rPr lang="en-US" dirty="0">
                    <a:solidFill>
                      <a:srgbClr val="0070C0"/>
                    </a:solidFill>
                  </a:rPr>
                  <a:t> transform</a:t>
                </a:r>
              </a:p>
              <a:p>
                <a:pPr marL="0" indent="0">
                  <a:buNone/>
                </a:pPr>
                <a:endParaRPr lang="en-US" b="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dirty="0" err="1">
                    <a:solidFill>
                      <a:srgbClr val="0070C0"/>
                    </a:solidFill>
                  </a:rPr>
                  <a:t>Borel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 err="1">
                    <a:solidFill>
                      <a:srgbClr val="0070C0"/>
                    </a:solidFill>
                  </a:rPr>
                  <a:t>resummation</a:t>
                </a:r>
                <a:r>
                  <a:rPr lang="en-US" dirty="0">
                    <a:solidFill>
                      <a:srgbClr val="0070C0"/>
                    </a:solidFill>
                  </a:rPr>
                  <a:t> along a ray in the complex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plane</a:t>
                </a:r>
              </a:p>
              <a:p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FF8983-AC3A-95E9-CA06-20584E5E93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28800" y="1362937"/>
                <a:ext cx="8229600" cy="5220425"/>
              </a:xfrm>
              <a:blipFill>
                <a:blip r:embed="rId3"/>
                <a:stretch>
                  <a:fillRect l="-1852" r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1131253-7846-AA58-6B1E-C61F6F2CE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574" y="3657600"/>
            <a:ext cx="5003800" cy="1003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E0EA67-31E6-64F6-B3A2-56E2A5B0E5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5495063"/>
            <a:ext cx="54102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1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Quartic Integral"/>
          <p:cNvSpPr txBox="1">
            <a:spLocks noGrp="1"/>
          </p:cNvSpPr>
          <p:nvPr>
            <p:ph type="title"/>
          </p:nvPr>
        </p:nvSpPr>
        <p:spPr>
          <a:xfrm>
            <a:off x="603250" y="171001"/>
            <a:ext cx="10985500" cy="7165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853137">
              <a:defRPr sz="6460" b="0" spc="-129">
                <a:solidFill>
                  <a:srgbClr val="941100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dirty="0">
                <a:latin typeface="Comic Sans MS" panose="030F0902030302020204" pitchFamily="66" charset="0"/>
              </a:rPr>
              <a:t>Quartic Integral</a:t>
            </a:r>
          </a:p>
        </p:txBody>
      </p:sp>
      <p:sp>
        <p:nvSpPr>
          <p:cNvPr id="225" name="Slide bullet text"/>
          <p:cNvSpPr txBox="1">
            <a:spLocks noGrp="1"/>
          </p:cNvSpPr>
          <p:nvPr>
            <p:ph type="body" idx="1"/>
          </p:nvPr>
        </p:nvSpPr>
        <p:spPr>
          <a:xfrm>
            <a:off x="603250" y="1433870"/>
            <a:ext cx="10985500" cy="4818388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endParaRPr dirty="0"/>
          </a:p>
          <a:p>
            <a:pPr marL="0" indent="0">
              <a:buNone/>
            </a:pPr>
            <a:r>
              <a:rPr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6" name="Equation"/>
              <p:cNvSpPr txBox="1"/>
              <p:nvPr/>
            </p:nvSpPr>
            <p:spPr>
              <a:xfrm>
                <a:off x="4046683" y="1260769"/>
                <a:ext cx="5777607" cy="54598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sz="2800" i="1" smtClean="0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</m:e>
                        <m:sub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</m:sSubSup>
                      <m:r>
                        <a:rPr lang="ar-AE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  <m:r>
                        <a:rPr lang="en-GB" sz="2800" b="0" i="1" smtClean="0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𝑘𝑆</m:t>
                          </m:r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ar-AE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IN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where</m:t>
                      </m:r>
                      <m:r>
                        <a:rPr lang="en-IN" sz="2800" b="0" i="1" smtClean="0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IN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IN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ar-AE" sz="2800" i="1">
                          <a:solidFill>
                            <a:srgbClr val="94165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ar-AE" sz="2800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sz="2800" dirty="0">
                  <a:solidFill>
                    <a:srgbClr val="941751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2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683" y="1260769"/>
                <a:ext cx="5777607" cy="5459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7" name="Extermising  :"/>
          <p:cNvSpPr txBox="1"/>
          <p:nvPr/>
        </p:nvSpPr>
        <p:spPr>
          <a:xfrm>
            <a:off x="582971" y="2433517"/>
            <a:ext cx="2007829" cy="405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l">
              <a:defRPr sz="4600">
                <a:solidFill>
                  <a:srgbClr val="011993"/>
                </a:solidFill>
                <a:latin typeface="Apple Chancery"/>
                <a:ea typeface="Apple Chancery"/>
                <a:cs typeface="Apple Chancery"/>
                <a:sym typeface="Apple Chancery"/>
              </a:defRPr>
            </a:pPr>
            <a:r>
              <a:rPr sz="2300" dirty="0" err="1"/>
              <a:t>Extermising</a:t>
            </a:r>
            <a:r>
              <a:rPr lang="en-GB" sz="2300" dirty="0"/>
              <a:t>  </a:t>
            </a:r>
            <a:endParaRPr sz="23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Equation"/>
              <p:cNvSpPr txBox="1"/>
              <p:nvPr/>
            </p:nvSpPr>
            <p:spPr>
              <a:xfrm>
                <a:off x="3864007" y="2348778"/>
                <a:ext cx="3502369" cy="61439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b>
                        <m:sSubPr>
                          <m:ctrlP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sSup>
                            <m:sSupPr>
                              <m:ctrlPr>
                                <a:rPr sz="2100" i="1">
                                  <a:solidFill>
                                    <a:srgbClr val="0118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100" i="1">
                                  <a:solidFill>
                                    <a:srgbClr val="01189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sz="2100" i="1">
                                  <a:solidFill>
                                    <a:srgbClr val="011892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p>
                        </m:sub>
                      </m:sSub>
                      <m:r>
                        <a:rPr sz="2100" i="1">
                          <a:solidFill>
                            <a:srgbClr val="011892"/>
                          </a:solidFill>
                          <a:latin typeface="Cambria Math" panose="02040503050406030204" pitchFamily="18" charset="0"/>
                        </a:rPr>
                        <m:t>=0⟹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r>
                        <a:rPr sz="2100" i="1">
                          <a:solidFill>
                            <a:srgbClr val="011892"/>
                          </a:solidFill>
                          <a:latin typeface="Cambria Math" panose="02040503050406030204" pitchFamily="18" charset="0"/>
                        </a:rPr>
                        <m:t>+2(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sSup>
                        <m:sSupPr>
                          <m:ctrlP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1189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sz="2100" i="1">
                          <a:solidFill>
                            <a:srgbClr val="01189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2100" dirty="0">
                  <a:solidFill>
                    <a:srgbClr val="011993"/>
                  </a:solidFill>
                </a:endParaRPr>
              </a:p>
            </p:txBody>
          </p:sp>
        </mc:Choice>
        <mc:Fallback xmlns="">
          <p:sp>
            <p:nvSpPr>
              <p:cNvPr id="22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007" y="2348778"/>
                <a:ext cx="3502369" cy="6143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, Trivial saddle"/>
              <p:cNvSpPr txBox="1"/>
              <p:nvPr/>
            </p:nvSpPr>
            <p:spPr>
              <a:xfrm>
                <a:off x="8420122" y="2245581"/>
                <a:ext cx="2474395" cy="32944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>
                  <a:defRPr sz="3100">
                    <a:solidFill>
                      <a:srgbClr val="531B93"/>
                    </a:solidFill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bSup>
                    <m:r>
                      <a:rPr sz="1850" i="1">
                        <a:solidFill>
                          <a:srgbClr val="521B9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sz="1550" dirty="0"/>
                  <a:t>, </a:t>
                </a:r>
                <a:r>
                  <a:rPr sz="1550" dirty="0">
                    <a:latin typeface="American Typewriter"/>
                    <a:ea typeface="American Typewriter"/>
                    <a:cs typeface="American Typewriter"/>
                    <a:sym typeface="American Typewriter"/>
                  </a:rPr>
                  <a:t>Trivial saddle</a:t>
                </a:r>
              </a:p>
            </p:txBody>
          </p:sp>
        </mc:Choice>
        <mc:Fallback xmlns="">
          <p:sp>
            <p:nvSpPr>
              <p:cNvPr id="229" name=", Trivial sadd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122" y="2245581"/>
                <a:ext cx="2474395" cy="329449"/>
              </a:xfrm>
              <a:prstGeom prst="rect">
                <a:avLst/>
              </a:prstGeom>
              <a:blipFill>
                <a:blip r:embed="rId4"/>
                <a:stretch>
                  <a:fillRect l="-1478" r="-2463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0" name=", Non-Trivial saddles"/>
              <p:cNvSpPr txBox="1"/>
              <p:nvPr/>
            </p:nvSpPr>
            <p:spPr>
              <a:xfrm>
                <a:off x="8413772" y="3061326"/>
                <a:ext cx="3421514" cy="4813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>
                  <a:defRPr sz="3100">
                    <a:solidFill>
                      <a:srgbClr val="531B93"/>
                    </a:solidFill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2,3</m:t>
                        </m:r>
                      </m:sub>
                      <m:sup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bSup>
                    <m:r>
                      <a:rPr sz="1850" i="1">
                        <a:solidFill>
                          <a:srgbClr val="521B92"/>
                        </a:solidFill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ctrlP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50" i="1">
                            <a:solidFill>
                              <a:srgbClr val="521B9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sz="1850" i="1">
                                <a:solidFill>
                                  <a:srgbClr val="521B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sz="1850" i="1">
                                <a:solidFill>
                                  <a:srgbClr val="521B9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sz="1550"/>
                  <a:t>, Non-</a:t>
                </a:r>
                <a:r>
                  <a:rPr sz="1550">
                    <a:latin typeface="American Typewriter"/>
                    <a:ea typeface="American Typewriter"/>
                    <a:cs typeface="American Typewriter"/>
                    <a:sym typeface="American Typewriter"/>
                  </a:rPr>
                  <a:t>Trivial saddles</a:t>
                </a:r>
              </a:p>
            </p:txBody>
          </p:sp>
        </mc:Choice>
        <mc:Fallback xmlns="">
          <p:sp>
            <p:nvSpPr>
              <p:cNvPr id="230" name=", Non-Trivial saddle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772" y="3061326"/>
                <a:ext cx="3421514" cy="481350"/>
              </a:xfrm>
              <a:prstGeom prst="rect">
                <a:avLst/>
              </a:prstGeom>
              <a:blipFill>
                <a:blip r:embed="rId5"/>
                <a:stretch>
                  <a:fillRect l="-1070" r="-1604" b="-379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1" name="Line"/>
          <p:cNvSpPr/>
          <p:nvPr/>
        </p:nvSpPr>
        <p:spPr>
          <a:xfrm rot="18900000">
            <a:off x="7450861" y="2303146"/>
            <a:ext cx="859770" cy="501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56" extrusionOk="0">
                <a:moveTo>
                  <a:pt x="0" y="920"/>
                </a:moveTo>
                <a:cubicBezTo>
                  <a:pt x="3964" y="-844"/>
                  <a:pt x="8085" y="-60"/>
                  <a:pt x="11839" y="3173"/>
                </a:cubicBezTo>
                <a:cubicBezTo>
                  <a:pt x="15892" y="6664"/>
                  <a:pt x="19313" y="12826"/>
                  <a:pt x="21600" y="20756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32" name="Line"/>
          <p:cNvSpPr/>
          <p:nvPr/>
        </p:nvSpPr>
        <p:spPr>
          <a:xfrm rot="2700000">
            <a:off x="7408409" y="2911158"/>
            <a:ext cx="915835" cy="429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01" extrusionOk="0">
                <a:moveTo>
                  <a:pt x="0" y="17207"/>
                </a:moveTo>
                <a:cubicBezTo>
                  <a:pt x="4724" y="21600"/>
                  <a:pt x="10224" y="21136"/>
                  <a:pt x="14745" y="15964"/>
                </a:cubicBezTo>
                <a:cubicBezTo>
                  <a:pt x="17883" y="12374"/>
                  <a:pt x="20304" y="6736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endParaRPr sz="9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3" name="Perturbative series…"/>
              <p:cNvSpPr txBox="1"/>
              <p:nvPr/>
            </p:nvSpPr>
            <p:spPr>
              <a:xfrm>
                <a:off x="603250" y="3813581"/>
                <a:ext cx="2978718" cy="148899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 algn="l"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 dirty="0"/>
                  <a:t>Perturbative series </a:t>
                </a:r>
              </a:p>
              <a:p>
                <a:pPr algn="l"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 dirty="0"/>
                  <a:t>around saddle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bSup>
                  </m:oMath>
                </a14:m>
                <a:r>
                  <a:rPr sz="2300" dirty="0"/>
                  <a:t> :</a:t>
                </a:r>
              </a:p>
            </p:txBody>
          </p:sp>
        </mc:Choice>
        <mc:Fallback xmlns="">
          <p:sp>
            <p:nvSpPr>
              <p:cNvPr id="233" name="Perturbative serie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50" y="3813581"/>
                <a:ext cx="2978718" cy="1488997"/>
              </a:xfrm>
              <a:prstGeom prst="rect">
                <a:avLst/>
              </a:prstGeom>
              <a:blipFill>
                <a:blip r:embed="rId6"/>
                <a:stretch>
                  <a:fillRect l="-5112" t="-4508" b="-94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4" name="Equation"/>
              <p:cNvSpPr txBox="1"/>
              <p:nvPr/>
            </p:nvSpPr>
            <p:spPr>
              <a:xfrm>
                <a:off x="3853873" y="3907248"/>
                <a:ext cx="5250476" cy="7945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sSubSup>
                            <m:sSubSupPr>
                              <m:ctrlP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  <m:sup>
                          <m:r>
                            <m:rPr>
                              <m:sty m:val="p"/>
                            </m:r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≥0</m:t>
                          </m:r>
                        </m:lim>
                      </m:limLow>
                      <m:f>
                        <m:f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sz="19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19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sz="19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sz="19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bSup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where</m:t>
                      </m:r>
                      <m:sSubSup>
                        <m:sSubSup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=(−1</m:t>
                      </m:r>
                      <m:sSup>
                        <m:sSup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f>
                        <m:fPr>
                          <m:ctrl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19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sz="1950" dirty="0"/>
              </a:p>
            </p:txBody>
          </p:sp>
        </mc:Choice>
        <mc:Fallback xmlns="">
          <p:sp>
            <p:nvSpPr>
              <p:cNvPr id="23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873" y="3907248"/>
                <a:ext cx="5250476" cy="794513"/>
              </a:xfrm>
              <a:prstGeom prst="rect">
                <a:avLst/>
              </a:prstGeom>
              <a:blipFill>
                <a:blip r:embed="rId7"/>
                <a:stretch>
                  <a:fillRect b="-76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" name="Radius of convergence:"/>
          <p:cNvSpPr txBox="1"/>
          <p:nvPr/>
        </p:nvSpPr>
        <p:spPr>
          <a:xfrm>
            <a:off x="1103687" y="5790417"/>
            <a:ext cx="2531057" cy="34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3800">
                <a:solidFill>
                  <a:srgbClr val="011993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r>
              <a:rPr sz="1900"/>
              <a:t>Radius of convergence:</a:t>
            </a:r>
          </a:p>
        </p:txBody>
      </p:sp>
      <p:sp>
        <p:nvSpPr>
          <p:cNvPr id="236" name="Line"/>
          <p:cNvSpPr/>
          <p:nvPr/>
        </p:nvSpPr>
        <p:spPr>
          <a:xfrm rot="18900000">
            <a:off x="6676494" y="5555297"/>
            <a:ext cx="780520" cy="842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032" y="123"/>
                  <a:pt x="3989" y="742"/>
                  <a:pt x="5731" y="1795"/>
                </a:cubicBezTo>
                <a:cubicBezTo>
                  <a:pt x="7826" y="3062"/>
                  <a:pt x="9459" y="4766"/>
                  <a:pt x="10556" y="6843"/>
                </a:cubicBezTo>
                <a:cubicBezTo>
                  <a:pt x="11840" y="9275"/>
                  <a:pt x="12278" y="12062"/>
                  <a:pt x="13708" y="14363"/>
                </a:cubicBezTo>
                <a:cubicBezTo>
                  <a:pt x="15582" y="17378"/>
                  <a:pt x="18860" y="19274"/>
                  <a:pt x="21600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pPr>
              <a:defRPr sz="4500" b="1" i="1"/>
            </a:pPr>
            <a:endParaRPr sz="22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7" name="Equation"/>
              <p:cNvSpPr txBox="1"/>
              <p:nvPr/>
            </p:nvSpPr>
            <p:spPr>
              <a:xfrm>
                <a:off x="3900033" y="5562580"/>
                <a:ext cx="2660600" cy="91236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sz="2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=1/</m:t>
                      </m:r>
                      <m:limLow>
                        <m:limLowPr>
                          <m:ctrlPr>
                            <a:rPr sz="2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𝑙𝑖𝑚</m:t>
                          </m:r>
                        </m:e>
                        <m:lim>
                          <m:r>
                            <a:rPr sz="2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2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→∞</m:t>
                          </m:r>
                        </m:lim>
                      </m:limLow>
                      <m:r>
                        <a:rPr sz="2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f>
                        <m:fPr>
                          <m:ctrlPr>
                            <a:rPr sz="2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  <m:sup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bSup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sz="2100" i="1">
                                      <a:solidFill>
                                        <a:srgbClr val="005392"/>
                                      </a:solidFill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bSup>
                              <m:r>
                                <a:rPr sz="2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den>
                      </m:f>
                      <m:r>
                        <a:rPr sz="2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|=0</m:t>
                      </m:r>
                    </m:oMath>
                  </m:oMathPara>
                </a14:m>
                <a:endParaRPr sz="2100">
                  <a:solidFill>
                    <a:srgbClr val="005493"/>
                  </a:solidFill>
                </a:endParaRPr>
              </a:p>
            </p:txBody>
          </p:sp>
        </mc:Choice>
        <mc:Fallback xmlns="">
          <p:sp>
            <p:nvSpPr>
              <p:cNvPr id="23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033" y="5562580"/>
                <a:ext cx="2660600" cy="91236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8" name="is an asymptotic series"/>
              <p:cNvSpPr txBox="1"/>
              <p:nvPr/>
            </p:nvSpPr>
            <p:spPr>
              <a:xfrm>
                <a:off x="7737442" y="5754299"/>
                <a:ext cx="3004544" cy="4921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3400">
                    <a:solidFill>
                      <a:srgbClr val="941100"/>
                    </a:solidFill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sz="20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0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sSubSup>
                          <m:sSubSupPr>
                            <m:ctrlPr>
                              <a:rPr sz="2050" i="1">
                                <a:solidFill>
                                  <a:srgbClr val="9411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50" i="1">
                                <a:solidFill>
                                  <a:srgbClr val="9411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050" i="1">
                                <a:solidFill>
                                  <a:srgbClr val="9411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2050" i="1">
                                <a:solidFill>
                                  <a:srgbClr val="941100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  <m:sup>
                        <m:r>
                          <m:rPr>
                            <m:sty m:val="p"/>
                          </m:rPr>
                          <a:rPr sz="20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</m:oMath>
                </a14:m>
                <a:r>
                  <a:rPr sz="1700"/>
                  <a:t> is an asymptotic series</a:t>
                </a:r>
              </a:p>
            </p:txBody>
          </p:sp>
        </mc:Choice>
        <mc:Fallback xmlns="">
          <p:sp>
            <p:nvSpPr>
              <p:cNvPr id="238" name="is an asymptotic serie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7442" y="5754299"/>
                <a:ext cx="3004544" cy="492122"/>
              </a:xfrm>
              <a:prstGeom prst="rect">
                <a:avLst/>
              </a:prstGeom>
              <a:blipFill>
                <a:blip r:embed="rId9"/>
                <a:stretch>
                  <a:fillRect l="-2231" b="-617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Equation"/>
              <p:cNvSpPr txBox="1"/>
              <p:nvPr/>
            </p:nvSpPr>
            <p:spPr>
              <a:xfrm>
                <a:off x="4655204" y="3293361"/>
                <a:ext cx="2499723" cy="53296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Sup>
                            <m:sSubSupPr>
                              <m:ctrlP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</m:sSub>
                      <m:r>
                        <a:rPr sz="18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=0,</m:t>
                      </m:r>
                      <m:sSub>
                        <m:sSubPr>
                          <m:ctrlP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Sup>
                            <m:sSubSupPr>
                              <m:ctrlP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</m:sSub>
                      <m:r>
                        <a:rPr sz="18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Sup>
                            <m:sSubSupPr>
                              <m:ctrlP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9411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</m:sSub>
                      <m:r>
                        <a:rPr sz="18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sz="1850" dirty="0">
                  <a:solidFill>
                    <a:srgbClr val="941100"/>
                  </a:solidFill>
                </a:endParaRPr>
              </a:p>
            </p:txBody>
          </p:sp>
        </mc:Choice>
        <mc:Fallback xmlns="">
          <p:sp>
            <p:nvSpPr>
              <p:cNvPr id="23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204" y="3293361"/>
                <a:ext cx="2499723" cy="53296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0" name="Equation"/>
              <p:cNvSpPr txBox="1"/>
              <p:nvPr/>
            </p:nvSpPr>
            <p:spPr>
              <a:xfrm>
                <a:off x="4318197" y="4735552"/>
                <a:ext cx="6156172" cy="68736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d>
                        <m:dPr>
                          <m:ctrlP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3465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128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675675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2048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𝒪</m:t>
                          </m:r>
                          <m:sSup>
                            <m:sSupPr>
                              <m:ctrlP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sz="1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sz="1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sz="1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sz="1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1700"/>
              </a:p>
            </p:txBody>
          </p:sp>
        </mc:Choice>
        <mc:Fallback xmlns="">
          <p:sp>
            <p:nvSpPr>
              <p:cNvPr id="24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197" y="4735552"/>
                <a:ext cx="6156172" cy="68736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032525" y="6540500"/>
            <a:ext cx="12070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 advAuto="0"/>
      <p:bldP spid="227" grpId="0" animBg="1" advAuto="0"/>
      <p:bldP spid="228" grpId="0" animBg="1" advAuto="0"/>
      <p:bldP spid="229" grpId="0" animBg="1" advAuto="0"/>
      <p:bldP spid="230" grpId="0" animBg="1" advAuto="0"/>
      <p:bldP spid="231" grpId="0" animBg="1" advAuto="0"/>
      <p:bldP spid="232" grpId="0" animBg="1" advAuto="0"/>
      <p:bldP spid="233" grpId="0" animBg="1" advAuto="0"/>
      <p:bldP spid="234" grpId="0" animBg="1" advAuto="0"/>
      <p:bldP spid="235" grpId="0" animBg="1" advAuto="0"/>
      <p:bldP spid="236" grpId="0" animBg="1" advAuto="0"/>
      <p:bldP spid="237" grpId="0" animBg="1" advAuto="0"/>
      <p:bldP spid="238" grpId="0" animBg="1" advAuto="0"/>
      <p:bldP spid="239" grpId="0" animBg="1" advAuto="0"/>
      <p:bldP spid="240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Quartic Integral contd."/>
          <p:cNvSpPr txBox="1">
            <a:spLocks noGrp="1"/>
          </p:cNvSpPr>
          <p:nvPr>
            <p:ph type="title"/>
          </p:nvPr>
        </p:nvSpPr>
        <p:spPr>
          <a:xfrm>
            <a:off x="603250" y="171001"/>
            <a:ext cx="10985500" cy="71658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853137">
              <a:defRPr sz="6460" b="0" spc="-129">
                <a:solidFill>
                  <a:srgbClr val="941751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1pPr>
          </a:lstStyle>
          <a:p>
            <a:r>
              <a:rPr dirty="0">
                <a:latin typeface="Comic Sans MS" panose="030F0902030302020204" pitchFamily="66" charset="0"/>
              </a:rPr>
              <a:t>Quartic Integral contd</a:t>
            </a:r>
            <a:r>
              <a:rPr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Borel transform…"/>
              <p:cNvSpPr txBox="1"/>
              <p:nvPr/>
            </p:nvSpPr>
            <p:spPr>
              <a:xfrm>
                <a:off x="1408529" y="1374050"/>
                <a:ext cx="2425504" cy="12965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l"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/>
                  <a:t>Borel transform </a:t>
                </a:r>
              </a:p>
              <a:p>
                <a:pPr algn="l">
                  <a:defRPr sz="4600">
                    <a:solidFill>
                      <a:srgbClr val="011993"/>
                    </a:solidFill>
                    <a:latin typeface="Apple Chancery"/>
                    <a:ea typeface="Apple Chancery"/>
                    <a:cs typeface="Apple Chancery"/>
                    <a:sym typeface="Apple Chancery"/>
                  </a:defRPr>
                </a:pPr>
                <a:r>
                  <a:rPr sz="2300"/>
                  <a:t>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sSubSup>
                          <m:sSubSupPr>
                            <m:ctrlPr>
                              <a:rPr sz="2500" i="1">
                                <a:solidFill>
                                  <a:srgbClr val="0118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500" i="1">
                                <a:solidFill>
                                  <a:srgbClr val="01189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500" i="1">
                                <a:solidFill>
                                  <a:srgbClr val="01189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2500" i="1">
                                <a:solidFill>
                                  <a:srgbClr val="011892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  <m:sup>
                        <m:r>
                          <m:rPr>
                            <m:sty m:val="p"/>
                          </m:rPr>
                          <a:rPr sz="2500" i="1">
                            <a:solidFill>
                              <a:srgbClr val="011892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</m:oMath>
                </a14:m>
                <a:r>
                  <a:rPr sz="2300"/>
                  <a:t> :</a:t>
                </a:r>
              </a:p>
            </p:txBody>
          </p:sp>
        </mc:Choice>
        <mc:Fallback xmlns="">
          <p:sp>
            <p:nvSpPr>
              <p:cNvPr id="244" name="Borel transform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529" y="1374050"/>
                <a:ext cx="2425504" cy="1296573"/>
              </a:xfrm>
              <a:prstGeom prst="rect">
                <a:avLst/>
              </a:prstGeom>
              <a:blipFill>
                <a:blip r:embed="rId2"/>
                <a:stretch>
                  <a:fillRect l="-6281" t="-4695" b="-4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Equation"/>
              <p:cNvSpPr txBox="1"/>
              <p:nvPr/>
            </p:nvSpPr>
            <p:spPr>
              <a:xfrm>
                <a:off x="3619830" y="1493294"/>
                <a:ext cx="5809283" cy="72173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ℬ</m:t>
                      </m:r>
                      <m:sSubSup>
                        <m:sSubSup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sSubSup>
                            <m:sSubSupPr>
                              <m:ctrlP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  <m:sup>
                          <m:r>
                            <m:rPr>
                              <m:sty m:val="p"/>
                            </m:r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18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8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8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limLow>
                        <m:limLow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≥1</m:t>
                          </m:r>
                        </m:lim>
                      </m:limLow>
                      <m:f>
                        <m:f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sz="18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18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sz="18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sz="1850" i="1">
                                      <a:solidFill>
                                        <a:srgbClr val="521B92"/>
                                      </a:solidFill>
                                      <a:latin typeface="Cambria Math" panose="02040503050406030204" pitchFamily="18" charset="0"/>
                                    </a:rPr>
                                    <m:t>⋆</m:t>
                                  </m:r>
                                </m:sup>
                              </m:sSubSup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num>
                        <m:den>
                          <m:r>
                            <m:rPr>
                              <m:sty m:val="p"/>
                            </m:r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sz="185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num>
                        <m:den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/>
                        <m:sub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num>
                            <m:den>
                              <m:r>
                                <a:rPr sz="185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;2;−4</m:t>
                          </m:r>
                          <m:r>
                            <a:rPr sz="185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d>
                    </m:oMath>
                  </m:oMathPara>
                </a14:m>
                <a:endParaRPr sz="1850" dirty="0">
                  <a:solidFill>
                    <a:srgbClr val="531B93"/>
                  </a:solidFill>
                </a:endParaRPr>
              </a:p>
            </p:txBody>
          </p:sp>
        </mc:Choice>
        <mc:Fallback xmlns="">
          <p:sp>
            <p:nvSpPr>
              <p:cNvPr id="24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830" y="1493294"/>
                <a:ext cx="5809283" cy="7217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6" name="Line"/>
          <p:cNvSpPr/>
          <p:nvPr/>
        </p:nvSpPr>
        <p:spPr>
          <a:xfrm rot="2700000">
            <a:off x="3165484" y="2095447"/>
            <a:ext cx="779197" cy="866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5" h="21146" extrusionOk="0">
                <a:moveTo>
                  <a:pt x="986" y="0"/>
                </a:moveTo>
                <a:cubicBezTo>
                  <a:pt x="392" y="2420"/>
                  <a:pt x="63" y="4850"/>
                  <a:pt x="8" y="7274"/>
                </a:cubicBezTo>
                <a:cubicBezTo>
                  <a:pt x="-45" y="9603"/>
                  <a:pt x="157" y="11958"/>
                  <a:pt x="1195" y="14132"/>
                </a:cubicBezTo>
                <a:cubicBezTo>
                  <a:pt x="2043" y="15909"/>
                  <a:pt x="3362" y="17455"/>
                  <a:pt x="5073" y="18488"/>
                </a:cubicBezTo>
                <a:cubicBezTo>
                  <a:pt x="6702" y="19633"/>
                  <a:pt x="8607" y="20461"/>
                  <a:pt x="10651" y="20866"/>
                </a:cubicBezTo>
                <a:cubicBezTo>
                  <a:pt x="14355" y="21600"/>
                  <a:pt x="18188" y="20824"/>
                  <a:pt x="21555" y="19295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25400" tIns="25400" rIns="25400" bIns="25400" anchor="ctr"/>
          <a:lstStyle/>
          <a:p>
            <a:pPr>
              <a:defRPr sz="6500" b="1"/>
            </a:pPr>
            <a:endParaRPr sz="32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7" name="Singularity is at"/>
              <p:cNvSpPr txBox="1"/>
              <p:nvPr/>
            </p:nvSpPr>
            <p:spPr>
              <a:xfrm>
                <a:off x="3354249" y="3010452"/>
                <a:ext cx="6705833" cy="55656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000">
                    <a:solidFill>
                      <a:srgbClr val="005493"/>
                    </a:solidFill>
                    <a:latin typeface="Chalkboard SE Regular"/>
                    <a:ea typeface="Chalkboard SE Regular"/>
                    <a:cs typeface="Chalkboard SE Regular"/>
                    <a:sym typeface="Chalkboard SE Regular"/>
                  </a:defRPr>
                </a:pPr>
                <a:r>
                  <a:rPr sz="2000"/>
                  <a:t>Singularity is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Sup>
                          <m:sSubSupPr>
                            <m:ctrlP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Sup>
                          <m:sSubSupPr>
                            <m:ctrlP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Sup>
                          <m:sSubSupPr>
                            <m:ctrlP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</m:sSub>
                    <m:r>
                      <a:rPr sz="2325" i="1">
                        <a:solidFill>
                          <a:srgbClr val="00539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325" i="1">
                            <a:solidFill>
                              <a:srgbClr val="00539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Sup>
                          <m:sSubSupPr>
                            <m:ctrlP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2325" i="1">
                                <a:solidFill>
                                  <a:srgbClr val="005392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</m:sSub>
                  </m:oMath>
                </a14:m>
                <a:endParaRPr sz="2000"/>
              </a:p>
            </p:txBody>
          </p:sp>
        </mc:Choice>
        <mc:Fallback xmlns="">
          <p:sp>
            <p:nvSpPr>
              <p:cNvPr id="247" name="Singularity is a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249" y="3010452"/>
                <a:ext cx="6705833" cy="556563"/>
              </a:xfrm>
              <a:prstGeom prst="rect">
                <a:avLst/>
              </a:prstGeom>
              <a:blipFill>
                <a:blip r:embed="rId4"/>
                <a:stretch>
                  <a:fillRect l="-1909" b="-879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8" name="contains information about the non-trivial saddles   and/or,"/>
              <p:cNvSpPr txBox="1"/>
              <p:nvPr/>
            </p:nvSpPr>
            <p:spPr>
              <a:xfrm>
                <a:off x="2075567" y="3966923"/>
                <a:ext cx="8842341" cy="4921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>
                  <a:defRPr sz="4100">
                    <a:solidFill>
                      <a:srgbClr val="941751"/>
                    </a:solidFill>
                    <a:latin typeface="Marker Felt"/>
                    <a:ea typeface="Marker Felt"/>
                    <a:cs typeface="Marker Felt"/>
                    <a:sym typeface="Marker Felt"/>
                  </a:defRPr>
                </a:pPr>
                <a14:m>
                  <m:oMath xmlns:m="http://schemas.openxmlformats.org/officeDocument/2006/math">
                    <m:r>
                      <a:rPr sz="2050" i="1">
                        <a:solidFill>
                          <a:srgbClr val="941651"/>
                        </a:solidFill>
                        <a:latin typeface="Cambria Math" panose="02040503050406030204" pitchFamily="18" charset="0"/>
                      </a:rPr>
                      <m:t>ℬ</m:t>
                    </m:r>
                    <m:sSubSup>
                      <m:sSubSupPr>
                        <m:ctrlP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sSubSup>
                          <m:sSubSupPr>
                            <m:ctrlPr>
                              <a:rPr sz="2050" i="1">
                                <a:solidFill>
                                  <a:srgbClr val="94165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50" i="1">
                                <a:solidFill>
                                  <a:srgbClr val="94165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2050" i="1">
                                <a:solidFill>
                                  <a:srgbClr val="94165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2050" i="1">
                                <a:solidFill>
                                  <a:srgbClr val="941651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  <m:sup>
                        <m:r>
                          <m:rPr>
                            <m:sty m:val="p"/>
                          </m:rP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  <m:r>
                      <a:rPr sz="2050" i="1">
                        <a:solidFill>
                          <a:srgbClr val="94165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050" i="1">
                        <a:solidFill>
                          <a:srgbClr val="941651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2050" i="1">
                        <a:solidFill>
                          <a:srgbClr val="94165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2050"/>
                  <a:t> contains information about the non-trivial saddles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bSup>
                  </m:oMath>
                </a14:m>
                <a:r>
                  <a:rPr sz="2050"/>
                  <a:t> and/or,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sz="2050" i="1">
                            <a:solidFill>
                              <a:srgbClr val="941651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bSup>
                  </m:oMath>
                </a14:m>
                <a:endParaRPr sz="2050"/>
              </a:p>
            </p:txBody>
          </p:sp>
        </mc:Choice>
        <mc:Fallback xmlns="">
          <p:sp>
            <p:nvSpPr>
              <p:cNvPr id="248" name="contains information about the non-trivial saddles   and/or,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567" y="3966923"/>
                <a:ext cx="8842341" cy="492122"/>
              </a:xfrm>
              <a:prstGeom prst="rect">
                <a:avLst/>
              </a:prstGeom>
              <a:blipFill>
                <a:blip r:embed="rId5"/>
                <a:stretch>
                  <a:fillRect l="-689" t="-1250" b="-137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9" name="Rectangle"/>
          <p:cNvSpPr/>
          <p:nvPr/>
        </p:nvSpPr>
        <p:spPr>
          <a:xfrm>
            <a:off x="2041043" y="3890973"/>
            <a:ext cx="8371795" cy="6350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190500" dist="12700" dir="5400000" rotWithShape="0">
              <a:srgbClr val="000000">
                <a:alpha val="75000"/>
              </a:srgbClr>
            </a:outerShdw>
          </a:effectLst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0" name="Expanding    around  :"/>
              <p:cNvSpPr txBox="1"/>
              <p:nvPr/>
            </p:nvSpPr>
            <p:spPr>
              <a:xfrm>
                <a:off x="1106464" y="4720517"/>
                <a:ext cx="5522936" cy="4805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>
                  <a:defRPr sz="3400">
                    <a:solidFill>
                      <a:srgbClr val="000000"/>
                    </a:solidFill>
                    <a:latin typeface="American Typewriter"/>
                    <a:ea typeface="American Typewriter"/>
                    <a:cs typeface="American Typewriter"/>
                    <a:sym typeface="American Typewriter"/>
                  </a:defRPr>
                </a:pPr>
                <a:r>
                  <a:rPr sz="1700" dirty="0"/>
                  <a:t>Expanding  </a:t>
                </a:r>
                <a14:m>
                  <m:oMath xmlns:m="http://schemas.openxmlformats.org/officeDocument/2006/math">
                    <m:r>
                      <a:rPr sz="1975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ℬ</m:t>
                    </m:r>
                    <m:sSubSup>
                      <m:sSubSupPr>
                        <m:ctrlP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𝒵</m:t>
                        </m:r>
                      </m:e>
                      <m:sub>
                        <m:sSubSup>
                          <m:sSubSupPr>
                            <m:ctrlPr>
                              <a:rPr sz="1975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975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sz="1975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sz="1975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⋆</m:t>
                            </m:r>
                          </m:sup>
                        </m:sSubSup>
                      </m:sub>
                      <m:sup>
                        <m:r>
                          <m:rPr>
                            <m:sty m:val="p"/>
                          </m:rP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pert</m:t>
                        </m:r>
                      </m:sup>
                    </m:sSubSup>
                    <m:r>
                      <a:rPr sz="1975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975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1975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1700" dirty="0"/>
                  <a:t>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sz="1975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975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sz="1700" dirty="0"/>
                  <a:t>:</a:t>
                </a:r>
              </a:p>
            </p:txBody>
          </p:sp>
        </mc:Choice>
        <mc:Fallback xmlns="">
          <p:sp>
            <p:nvSpPr>
              <p:cNvPr id="250" name="Expanding    around  :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464" y="4720517"/>
                <a:ext cx="5522936" cy="480516"/>
              </a:xfrm>
              <a:prstGeom prst="rect">
                <a:avLst/>
              </a:prstGeom>
              <a:blipFill>
                <a:blip r:embed="rId6"/>
                <a:stretch>
                  <a:fillRect l="-1987" b="-886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1" name="Equation"/>
              <p:cNvSpPr txBox="1"/>
              <p:nvPr/>
            </p:nvSpPr>
            <p:spPr>
              <a:xfrm>
                <a:off x="1043414" y="5691044"/>
                <a:ext cx="9369424" cy="5954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ℬ</m:t>
                      </m:r>
                      <m:sSubSup>
                        <m:sSubSup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sSubSup>
                            <m:sSubSupPr>
                              <m:ctrlP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p>
                          </m:sSubSup>
                        </m:sub>
                        <m:sup>
                          <m:r>
                            <m:rPr>
                              <m:sty m:val="p"/>
                            </m:r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pert</m:t>
                          </m:r>
                        </m:sup>
                      </m:sSubSup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18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105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3465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256</m:t>
                          </m:r>
                        </m:den>
                      </m:f>
                      <m:sSup>
                        <m:sSup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p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225225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4096</m:t>
                          </m:r>
                        </m:den>
                      </m:f>
                      <m:sSup>
                        <m:sSup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p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14549535</m:t>
                          </m:r>
                        </m:num>
                        <m:den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65536</m:t>
                          </m:r>
                        </m:den>
                      </m:f>
                      <m:sSup>
                        <m:sSup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p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  <m:sSup>
                        <m:sSupPr>
                          <m:ctrlP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18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sz="18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regular</m:t>
                      </m:r>
                    </m:oMath>
                  </m:oMathPara>
                </a14:m>
                <a:endParaRPr sz="1850" dirty="0"/>
              </a:p>
            </p:txBody>
          </p:sp>
        </mc:Choice>
        <mc:Fallback xmlns="">
          <p:sp>
            <p:nvSpPr>
              <p:cNvPr id="25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414" y="5691044"/>
                <a:ext cx="9369424" cy="5954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Equation"/>
              <p:cNvSpPr txBox="1"/>
              <p:nvPr/>
            </p:nvSpPr>
            <p:spPr>
              <a:xfrm>
                <a:off x="3977848" y="2431953"/>
                <a:ext cx="6404510" cy="5877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7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d>
                        <m:dPr>
                          <m:ctrlP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105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</m:den>
                          </m:f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3465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256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225225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4096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14549535</m:t>
                              </m:r>
                            </m:num>
                            <m:den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65536</m:t>
                              </m:r>
                            </m:den>
                          </m:f>
                          <m:sSup>
                            <m:sSup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𝒪</m:t>
                          </m:r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17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sSup>
                            <m:sSupPr>
                              <m:ctrlP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17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1700">
                  <a:solidFill>
                    <a:srgbClr val="531B93"/>
                  </a:solidFill>
                </a:endParaRPr>
              </a:p>
            </p:txBody>
          </p:sp>
        </mc:Choice>
        <mc:Fallback xmlns="">
          <p:sp>
            <p:nvSpPr>
              <p:cNvPr id="25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848" y="2431953"/>
                <a:ext cx="6404510" cy="58779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3" name="Hypergeometric function"/>
          <p:cNvSpPr txBox="1"/>
          <p:nvPr/>
        </p:nvSpPr>
        <p:spPr>
          <a:xfrm>
            <a:off x="7917146" y="896267"/>
            <a:ext cx="1880258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800">
                <a:solidFill>
                  <a:srgbClr val="005493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rPr sz="1400"/>
              <a:t>Hypergeometric function</a:t>
            </a:r>
          </a:p>
        </p:txBody>
      </p:sp>
      <p:sp>
        <p:nvSpPr>
          <p:cNvPr id="254" name="Line"/>
          <p:cNvSpPr/>
          <p:nvPr/>
        </p:nvSpPr>
        <p:spPr>
          <a:xfrm rot="18900000" flipH="1">
            <a:off x="7236717" y="1135825"/>
            <a:ext cx="751899" cy="248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43" extrusionOk="0">
                <a:moveTo>
                  <a:pt x="0" y="12223"/>
                </a:moveTo>
                <a:cubicBezTo>
                  <a:pt x="1944" y="6575"/>
                  <a:pt x="4401" y="2662"/>
                  <a:pt x="7082" y="943"/>
                </a:cubicBezTo>
                <a:cubicBezTo>
                  <a:pt x="9734" y="-757"/>
                  <a:pt x="12517" y="-234"/>
                  <a:pt x="14977" y="3120"/>
                </a:cubicBezTo>
                <a:cubicBezTo>
                  <a:pt x="16032" y="4559"/>
                  <a:pt x="17021" y="6533"/>
                  <a:pt x="17949" y="8826"/>
                </a:cubicBezTo>
                <a:cubicBezTo>
                  <a:pt x="19296" y="12152"/>
                  <a:pt x="20522" y="16194"/>
                  <a:pt x="21600" y="20843"/>
                </a:cubicBezTo>
              </a:path>
            </a:pathLst>
          </a:custGeom>
          <a:ln w="76200">
            <a:solidFill>
              <a:srgbClr val="005493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>
              <a:defRPr sz="2200">
                <a:solidFill>
                  <a:srgbClr val="005493"/>
                </a:solidFill>
              </a:defRPr>
            </a:pPr>
            <a:endParaRPr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5" name="Text"/>
              <p:cNvSpPr txBox="1"/>
              <p:nvPr/>
            </p:nvSpPr>
            <p:spPr>
              <a:xfrm>
                <a:off x="5837123" y="4619592"/>
                <a:ext cx="1374696" cy="6823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>
                <a:lvl1pPr>
                  <a:defRPr sz="3500">
                    <a:solidFill>
                      <a:srgbClr val="941751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sz="1825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sz="1825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sz="1825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sz="1825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sz="1825" i="1">
                              <a:solidFill>
                                <a:srgbClr val="94165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sz="1825" i="1">
                                  <a:solidFill>
                                    <a:srgbClr val="94165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1825" i="1">
                                  <a:solidFill>
                                    <a:srgbClr val="94165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1825" i="1">
                                  <a:solidFill>
                                    <a:srgbClr val="94165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sz="1750" dirty="0"/>
              </a:p>
            </p:txBody>
          </p:sp>
        </mc:Choice>
        <mc:Fallback xmlns="">
          <p:sp>
            <p:nvSpPr>
              <p:cNvPr id="255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123" y="4619592"/>
                <a:ext cx="1374696" cy="68236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032525" y="6540500"/>
            <a:ext cx="12070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 advAuto="0"/>
      <p:bldP spid="245" grpId="0" animBg="1" advAuto="0"/>
      <p:bldP spid="246" grpId="0" animBg="1" advAuto="0"/>
      <p:bldP spid="247" grpId="0" animBg="1" advAuto="0"/>
      <p:bldP spid="248" grpId="0" animBg="1" advAuto="0"/>
      <p:bldP spid="249" grpId="0" animBg="1" advAuto="0"/>
      <p:bldP spid="250" grpId="0" animBg="1" advAuto="0"/>
      <p:bldP spid="251" grpId="0" animBg="1" advAuto="0"/>
      <p:bldP spid="252" grpId="0" animBg="1" advAuto="0"/>
      <p:bldP spid="253" grpId="0" animBg="1" advAuto="0"/>
      <p:bldP spid="254" grpId="0" animBg="1" advAuto="0"/>
      <p:bldP spid="255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2EA89-BE78-D16B-D314-CAE35532D0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D8E749-CF09-0685-AC00-1E0D35E64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186481"/>
            <a:ext cx="10972800" cy="493968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EF8B6E-2C64-19ED-C44A-B2A0CB9A0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43012"/>
            <a:ext cx="10820400" cy="488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13319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ZODINMAWIA@8JIELKUS1D8CCQTK" val="493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FFFFFF"/>
      </a:dk1>
      <a:lt1>
        <a:srgbClr val="004D80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cap="none" spc="0" normalizeH="0" baseline="0">
            <a:ln>
              <a:noFill/>
            </a:ln>
            <a:solidFill>
              <a:schemeClr val="accent1">
                <a:hueOff val="114395"/>
                <a:lumOff val="-24975"/>
              </a:schemeClr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33_DynamicLight">
  <a:themeElements>
    <a:clrScheme name="33_Dynamic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3_DynamicLight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3_Dynamic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13460</TotalTime>
  <Words>1342</Words>
  <Application>Microsoft Macintosh PowerPoint</Application>
  <PresentationFormat>Widescreen</PresentationFormat>
  <Paragraphs>222</Paragraphs>
  <Slides>29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51" baseType="lpstr">
      <vt:lpstr>American Typewriter</vt:lpstr>
      <vt:lpstr>Apple Chancery</vt:lpstr>
      <vt:lpstr>Arial</vt:lpstr>
      <vt:lpstr>Bradley Hand ITC TT-Bold</vt:lpstr>
      <vt:lpstr>Calibri</vt:lpstr>
      <vt:lpstr>Cambria Math</vt:lpstr>
      <vt:lpstr>Chalkboard</vt:lpstr>
      <vt:lpstr>Chalkboard SE Regular</vt:lpstr>
      <vt:lpstr>Cochin</vt:lpstr>
      <vt:lpstr>Comic Sans MS</vt:lpstr>
      <vt:lpstr>Copperplate</vt:lpstr>
      <vt:lpstr>Gill Sans</vt:lpstr>
      <vt:lpstr>Graphik</vt:lpstr>
      <vt:lpstr>Helvetica Neue</vt:lpstr>
      <vt:lpstr>Helvetica Neue Medium</vt:lpstr>
      <vt:lpstr>Marker Felt</vt:lpstr>
      <vt:lpstr>Noteworthy Bold</vt:lpstr>
      <vt:lpstr>Produkt Extralight</vt:lpstr>
      <vt:lpstr>Office Theme</vt:lpstr>
      <vt:lpstr>21_BasicWhite</vt:lpstr>
      <vt:lpstr>33_DynamicLight</vt:lpstr>
      <vt:lpstr>Equation</vt:lpstr>
      <vt:lpstr>Classical Solutions of Chern-Simons theory  on 3-manifolds</vt:lpstr>
      <vt:lpstr>Motivation</vt:lpstr>
      <vt:lpstr>Plan</vt:lpstr>
      <vt:lpstr>Recall WKB quantization</vt:lpstr>
      <vt:lpstr>Polynomial Potentials  </vt:lpstr>
      <vt:lpstr>Borel transform, Borel resummation</vt:lpstr>
      <vt:lpstr>Quartic Integral</vt:lpstr>
      <vt:lpstr>Quartic Integral contd.</vt:lpstr>
      <vt:lpstr>PowerPoint Presentation</vt:lpstr>
      <vt:lpstr>Another toy example</vt:lpstr>
      <vt:lpstr>Toy example contd.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SL(2,C) flat connections for 3 manifolds </vt:lpstr>
      <vt:lpstr>PowerPoint Presentation</vt:lpstr>
      <vt:lpstr>Flat connections at infinity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6j symbol</dc:title>
  <dc:creator>Zodinmawia</dc:creator>
  <cp:lastModifiedBy>Microsoft Office User</cp:lastModifiedBy>
  <cp:revision>437</cp:revision>
  <dcterms:created xsi:type="dcterms:W3CDTF">2013-07-01T00:58:59Z</dcterms:created>
  <dcterms:modified xsi:type="dcterms:W3CDTF">2025-12-11T05:17:53Z</dcterms:modified>
</cp:coreProperties>
</file>