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1110" r:id="rId2"/>
    <p:sldId id="259" r:id="rId3"/>
    <p:sldId id="1107" r:id="rId4"/>
    <p:sldId id="335" r:id="rId5"/>
    <p:sldId id="257" r:id="rId6"/>
    <p:sldId id="1113" r:id="rId7"/>
    <p:sldId id="1114" r:id="rId8"/>
    <p:sldId id="325" r:id="rId9"/>
    <p:sldId id="324" r:id="rId10"/>
    <p:sldId id="365" r:id="rId11"/>
    <p:sldId id="1065" r:id="rId12"/>
    <p:sldId id="992" r:id="rId13"/>
    <p:sldId id="1088" r:id="rId14"/>
    <p:sldId id="1071" r:id="rId15"/>
    <p:sldId id="1062" r:id="rId16"/>
    <p:sldId id="1111" r:id="rId17"/>
    <p:sldId id="1123" r:id="rId18"/>
    <p:sldId id="1125" r:id="rId19"/>
    <p:sldId id="294" r:id="rId20"/>
    <p:sldId id="295" r:id="rId21"/>
    <p:sldId id="296" r:id="rId22"/>
    <p:sldId id="297" r:id="rId23"/>
    <p:sldId id="298" r:id="rId24"/>
    <p:sldId id="292" r:id="rId25"/>
    <p:sldId id="293" r:id="rId26"/>
    <p:sldId id="299" r:id="rId27"/>
    <p:sldId id="328" r:id="rId28"/>
    <p:sldId id="329" r:id="rId29"/>
    <p:sldId id="331" r:id="rId30"/>
    <p:sldId id="332" r:id="rId31"/>
    <p:sldId id="300" r:id="rId32"/>
    <p:sldId id="327" r:id="rId33"/>
    <p:sldId id="301" r:id="rId34"/>
    <p:sldId id="302" r:id="rId35"/>
    <p:sldId id="1124" r:id="rId36"/>
    <p:sldId id="1121" r:id="rId37"/>
    <p:sldId id="373" r:id="rId38"/>
    <p:sldId id="1080" r:id="rId39"/>
    <p:sldId id="1081" r:id="rId40"/>
    <p:sldId id="279" r:id="rId41"/>
    <p:sldId id="307" r:id="rId42"/>
    <p:sldId id="367" r:id="rId43"/>
    <p:sldId id="1064" r:id="rId44"/>
    <p:sldId id="1084" r:id="rId45"/>
    <p:sldId id="1089" r:id="rId46"/>
    <p:sldId id="1072" r:id="rId47"/>
    <p:sldId id="364" r:id="rId48"/>
    <p:sldId id="374" r:id="rId49"/>
    <p:sldId id="362" r:id="rId50"/>
    <p:sldId id="363" r:id="rId51"/>
    <p:sldId id="1112" r:id="rId52"/>
    <p:sldId id="269" r:id="rId53"/>
    <p:sldId id="1116" r:id="rId54"/>
    <p:sldId id="270" r:id="rId55"/>
    <p:sldId id="278" r:id="rId56"/>
    <p:sldId id="1117" r:id="rId57"/>
    <p:sldId id="280" r:id="rId58"/>
    <p:sldId id="1118" r:id="rId59"/>
    <p:sldId id="283" r:id="rId60"/>
    <p:sldId id="281" r:id="rId61"/>
    <p:sldId id="334" r:id="rId62"/>
    <p:sldId id="1120" r:id="rId63"/>
    <p:sldId id="320" r:id="rId64"/>
    <p:sldId id="322" r:id="rId65"/>
    <p:sldId id="1115" r:id="rId66"/>
    <p:sldId id="311" r:id="rId67"/>
    <p:sldId id="312" r:id="rId68"/>
    <p:sldId id="285" r:id="rId69"/>
    <p:sldId id="313" r:id="rId70"/>
    <p:sldId id="286" r:id="rId71"/>
    <p:sldId id="318" r:id="rId72"/>
    <p:sldId id="1103" r:id="rId73"/>
    <p:sldId id="1101" r:id="rId74"/>
    <p:sldId id="342" r:id="rId75"/>
    <p:sldId id="1099" r:id="rId76"/>
    <p:sldId id="1100" r:id="rId77"/>
    <p:sldId id="1098" r:id="rId78"/>
    <p:sldId id="1102" r:id="rId79"/>
    <p:sldId id="371" r:id="rId8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C920"/>
    <a:srgbClr val="AB2315"/>
    <a:srgbClr val="B01B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14" autoAdjust="0"/>
    <p:restoredTop sz="94660"/>
  </p:normalViewPr>
  <p:slideViewPr>
    <p:cSldViewPr snapToGrid="0">
      <p:cViewPr varScale="1">
        <p:scale>
          <a:sx n="95" d="100"/>
          <a:sy n="95" d="100"/>
        </p:scale>
        <p:origin x="101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2CCFE-2FB6-4373-AD67-C06F2D250614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4687A-072C-4E93-A799-7224FE8005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384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C0FC05-09A7-4AD3-BC7F-794C82E9604F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81580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/>
          </a:p>
        </p:txBody>
      </p:sp>
      <p:sp>
        <p:nvSpPr>
          <p:cNvPr id="7987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0577A1-FD7E-4D49-BBB5-B2D71C994EE2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809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8C7600C-9A54-4879-9E85-92314C083D4B}" type="slidenum">
              <a:rPr lang="ja-JP" altLang="en-US" smtClean="0"/>
              <a:pPr/>
              <a:t>33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51B3-386B-4D14-B5D7-FC43DD85687F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D16D-9A3F-4DF5-895E-1185FA032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08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51B3-386B-4D14-B5D7-FC43DD85687F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D16D-9A3F-4DF5-895E-1185FA032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7755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51B3-386B-4D14-B5D7-FC43DD85687F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D16D-9A3F-4DF5-895E-1185FA032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0269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51B3-386B-4D14-B5D7-FC43DD85687F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D16D-9A3F-4DF5-895E-1185FA032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36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51B3-386B-4D14-B5D7-FC43DD85687F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D16D-9A3F-4DF5-895E-1185FA032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557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51B3-386B-4D14-B5D7-FC43DD85687F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D16D-9A3F-4DF5-895E-1185FA032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7408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51B3-386B-4D14-B5D7-FC43DD85687F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D16D-9A3F-4DF5-895E-1185FA032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303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51B3-386B-4D14-B5D7-FC43DD85687F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D16D-9A3F-4DF5-895E-1185FA032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393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51B3-386B-4D14-B5D7-FC43DD85687F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D16D-9A3F-4DF5-895E-1185FA032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1256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51B3-386B-4D14-B5D7-FC43DD85687F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D16D-9A3F-4DF5-895E-1185FA032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95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51B3-386B-4D14-B5D7-FC43DD85687F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D16D-9A3F-4DF5-895E-1185FA032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63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A51B3-386B-4D14-B5D7-FC43DD85687F}" type="datetimeFigureOut">
              <a:rPr kumimoji="1" lang="ja-JP" altLang="en-US" smtClean="0"/>
              <a:t>2026/1/21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6D16D-9A3F-4DF5-895E-1185FA032D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997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27.bin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oleObject" Target="../embeddings/oleObject28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29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39.wmf"/><Relationship Id="rId18" Type="http://schemas.openxmlformats.org/officeDocument/2006/relationships/oleObject" Target="../embeddings/oleObject38.bin"/><Relationship Id="rId3" Type="http://schemas.openxmlformats.org/officeDocument/2006/relationships/image" Target="../media/image34.wmf"/><Relationship Id="rId7" Type="http://schemas.openxmlformats.org/officeDocument/2006/relationships/image" Target="../media/image36.wmf"/><Relationship Id="rId12" Type="http://schemas.openxmlformats.org/officeDocument/2006/relationships/oleObject" Target="../embeddings/oleObject35.bin"/><Relationship Id="rId17" Type="http://schemas.openxmlformats.org/officeDocument/2006/relationships/image" Target="../media/image41.wmf"/><Relationship Id="rId2" Type="http://schemas.openxmlformats.org/officeDocument/2006/relationships/oleObject" Target="../embeddings/oleObject30.bin"/><Relationship Id="rId16" Type="http://schemas.openxmlformats.org/officeDocument/2006/relationships/oleObject" Target="../embeddings/oleObject3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38.wmf"/><Relationship Id="rId5" Type="http://schemas.openxmlformats.org/officeDocument/2006/relationships/image" Target="../media/image35.wmf"/><Relationship Id="rId15" Type="http://schemas.openxmlformats.org/officeDocument/2006/relationships/image" Target="../media/image40.wmf"/><Relationship Id="rId10" Type="http://schemas.openxmlformats.org/officeDocument/2006/relationships/oleObject" Target="../embeddings/oleObject34.bin"/><Relationship Id="rId19" Type="http://schemas.openxmlformats.org/officeDocument/2006/relationships/image" Target="../media/image42.wmf"/><Relationship Id="rId4" Type="http://schemas.openxmlformats.org/officeDocument/2006/relationships/oleObject" Target="../embeddings/oleObject31.bin"/><Relationship Id="rId9" Type="http://schemas.openxmlformats.org/officeDocument/2006/relationships/image" Target="../media/image37.wmf"/><Relationship Id="rId14" Type="http://schemas.openxmlformats.org/officeDocument/2006/relationships/oleObject" Target="../embeddings/oleObject36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image" Target="../media/image43.wmf"/><Relationship Id="rId7" Type="http://schemas.openxmlformats.org/officeDocument/2006/relationships/image" Target="../media/image45.wmf"/><Relationship Id="rId2" Type="http://schemas.openxmlformats.org/officeDocument/2006/relationships/oleObject" Target="../embeddings/oleObject3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44.wmf"/><Relationship Id="rId4" Type="http://schemas.openxmlformats.org/officeDocument/2006/relationships/oleObject" Target="../embeddings/oleObject40.bin"/><Relationship Id="rId9" Type="http://schemas.openxmlformats.org/officeDocument/2006/relationships/image" Target="../media/image31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image" Target="../media/image45.wmf"/><Relationship Id="rId7" Type="http://schemas.openxmlformats.org/officeDocument/2006/relationships/image" Target="../media/image47.wmf"/><Relationship Id="rId2" Type="http://schemas.openxmlformats.org/officeDocument/2006/relationships/oleObject" Target="../embeddings/oleObject4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49.wmf"/><Relationship Id="rId5" Type="http://schemas.openxmlformats.org/officeDocument/2006/relationships/image" Target="../media/image46.wmf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4.bin"/><Relationship Id="rId9" Type="http://schemas.openxmlformats.org/officeDocument/2006/relationships/image" Target="../media/image48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3" Type="http://schemas.openxmlformats.org/officeDocument/2006/relationships/image" Target="../media/image45.wmf"/><Relationship Id="rId7" Type="http://schemas.openxmlformats.org/officeDocument/2006/relationships/image" Target="../media/image31.wmf"/><Relationship Id="rId2" Type="http://schemas.openxmlformats.org/officeDocument/2006/relationships/oleObject" Target="../embeddings/oleObject4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52.wmf"/><Relationship Id="rId5" Type="http://schemas.openxmlformats.org/officeDocument/2006/relationships/image" Target="../media/image50.wmf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51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image" Target="../media/image53.wmf"/><Relationship Id="rId7" Type="http://schemas.openxmlformats.org/officeDocument/2006/relationships/image" Target="../media/image55.wmf"/><Relationship Id="rId2" Type="http://schemas.openxmlformats.org/officeDocument/2006/relationships/oleObject" Target="../embeddings/oleObject5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5.bin"/><Relationship Id="rId5" Type="http://schemas.openxmlformats.org/officeDocument/2006/relationships/image" Target="../media/image54.wmf"/><Relationship Id="rId4" Type="http://schemas.openxmlformats.org/officeDocument/2006/relationships/oleObject" Target="../embeddings/oleObject54.bin"/><Relationship Id="rId9" Type="http://schemas.openxmlformats.org/officeDocument/2006/relationships/image" Target="../media/image56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oleObject" Target="../embeddings/oleObject5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9.bin"/><Relationship Id="rId11" Type="http://schemas.openxmlformats.org/officeDocument/2006/relationships/image" Target="../media/image59.wmf"/><Relationship Id="rId5" Type="http://schemas.openxmlformats.org/officeDocument/2006/relationships/image" Target="../media/image54.wmf"/><Relationship Id="rId10" Type="http://schemas.openxmlformats.org/officeDocument/2006/relationships/oleObject" Target="../embeddings/oleObject61.bin"/><Relationship Id="rId4" Type="http://schemas.openxmlformats.org/officeDocument/2006/relationships/oleObject" Target="../embeddings/oleObject58.bin"/><Relationship Id="rId9" Type="http://schemas.openxmlformats.org/officeDocument/2006/relationships/image" Target="../media/image58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13" Type="http://schemas.openxmlformats.org/officeDocument/2006/relationships/image" Target="../media/image63.wmf"/><Relationship Id="rId18" Type="http://schemas.openxmlformats.org/officeDocument/2006/relationships/oleObject" Target="../embeddings/oleObject70.bin"/><Relationship Id="rId3" Type="http://schemas.openxmlformats.org/officeDocument/2006/relationships/image" Target="../media/image53.wmf"/><Relationship Id="rId21" Type="http://schemas.openxmlformats.org/officeDocument/2006/relationships/image" Target="../media/image67.wmf"/><Relationship Id="rId7" Type="http://schemas.openxmlformats.org/officeDocument/2006/relationships/image" Target="../media/image60.wmf"/><Relationship Id="rId12" Type="http://schemas.openxmlformats.org/officeDocument/2006/relationships/oleObject" Target="../embeddings/oleObject67.bin"/><Relationship Id="rId17" Type="http://schemas.openxmlformats.org/officeDocument/2006/relationships/image" Target="../media/image65.wmf"/><Relationship Id="rId2" Type="http://schemas.openxmlformats.org/officeDocument/2006/relationships/oleObject" Target="../embeddings/oleObject62.bin"/><Relationship Id="rId16" Type="http://schemas.openxmlformats.org/officeDocument/2006/relationships/oleObject" Target="../embeddings/oleObject69.bin"/><Relationship Id="rId20" Type="http://schemas.openxmlformats.org/officeDocument/2006/relationships/oleObject" Target="../embeddings/oleObject7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64.bin"/><Relationship Id="rId11" Type="http://schemas.openxmlformats.org/officeDocument/2006/relationships/image" Target="../media/image62.wmf"/><Relationship Id="rId5" Type="http://schemas.openxmlformats.org/officeDocument/2006/relationships/image" Target="../media/image54.wmf"/><Relationship Id="rId15" Type="http://schemas.openxmlformats.org/officeDocument/2006/relationships/image" Target="../media/image64.wmf"/><Relationship Id="rId23" Type="http://schemas.openxmlformats.org/officeDocument/2006/relationships/image" Target="../media/image68.wmf"/><Relationship Id="rId10" Type="http://schemas.openxmlformats.org/officeDocument/2006/relationships/oleObject" Target="../embeddings/oleObject66.bin"/><Relationship Id="rId19" Type="http://schemas.openxmlformats.org/officeDocument/2006/relationships/image" Target="../media/image66.wmf"/><Relationship Id="rId4" Type="http://schemas.openxmlformats.org/officeDocument/2006/relationships/oleObject" Target="../embeddings/oleObject63.bin"/><Relationship Id="rId9" Type="http://schemas.openxmlformats.org/officeDocument/2006/relationships/image" Target="../media/image61.wmf"/><Relationship Id="rId14" Type="http://schemas.openxmlformats.org/officeDocument/2006/relationships/oleObject" Target="../embeddings/oleObject68.bin"/><Relationship Id="rId22" Type="http://schemas.openxmlformats.org/officeDocument/2006/relationships/oleObject" Target="../embeddings/oleObject72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13" Type="http://schemas.openxmlformats.org/officeDocument/2006/relationships/image" Target="../media/image72.wmf"/><Relationship Id="rId18" Type="http://schemas.openxmlformats.org/officeDocument/2006/relationships/oleObject" Target="../embeddings/oleObject81.bin"/><Relationship Id="rId3" Type="http://schemas.openxmlformats.org/officeDocument/2006/relationships/image" Target="../media/image53.wmf"/><Relationship Id="rId7" Type="http://schemas.openxmlformats.org/officeDocument/2006/relationships/image" Target="../media/image69.wmf"/><Relationship Id="rId12" Type="http://schemas.openxmlformats.org/officeDocument/2006/relationships/oleObject" Target="../embeddings/oleObject78.bin"/><Relationship Id="rId17" Type="http://schemas.openxmlformats.org/officeDocument/2006/relationships/image" Target="../media/image74.wmf"/><Relationship Id="rId2" Type="http://schemas.openxmlformats.org/officeDocument/2006/relationships/oleObject" Target="../embeddings/oleObject73.bin"/><Relationship Id="rId16" Type="http://schemas.openxmlformats.org/officeDocument/2006/relationships/oleObject" Target="../embeddings/oleObject80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5.bin"/><Relationship Id="rId11" Type="http://schemas.openxmlformats.org/officeDocument/2006/relationships/image" Target="../media/image71.wmf"/><Relationship Id="rId5" Type="http://schemas.openxmlformats.org/officeDocument/2006/relationships/image" Target="../media/image54.wmf"/><Relationship Id="rId15" Type="http://schemas.openxmlformats.org/officeDocument/2006/relationships/image" Target="../media/image73.wmf"/><Relationship Id="rId10" Type="http://schemas.openxmlformats.org/officeDocument/2006/relationships/oleObject" Target="../embeddings/oleObject77.bin"/><Relationship Id="rId19" Type="http://schemas.openxmlformats.org/officeDocument/2006/relationships/image" Target="../media/image75.wmf"/><Relationship Id="rId4" Type="http://schemas.openxmlformats.org/officeDocument/2006/relationships/oleObject" Target="../embeddings/oleObject74.bin"/><Relationship Id="rId9" Type="http://schemas.openxmlformats.org/officeDocument/2006/relationships/image" Target="../media/image70.wmf"/><Relationship Id="rId14" Type="http://schemas.openxmlformats.org/officeDocument/2006/relationships/oleObject" Target="../embeddings/oleObject79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13" Type="http://schemas.openxmlformats.org/officeDocument/2006/relationships/image" Target="../media/image70.wmf"/><Relationship Id="rId3" Type="http://schemas.openxmlformats.org/officeDocument/2006/relationships/image" Target="../media/image53.wmf"/><Relationship Id="rId7" Type="http://schemas.openxmlformats.org/officeDocument/2006/relationships/image" Target="../media/image76.wmf"/><Relationship Id="rId12" Type="http://schemas.openxmlformats.org/officeDocument/2006/relationships/oleObject" Target="../embeddings/oleObject87.bin"/><Relationship Id="rId2" Type="http://schemas.openxmlformats.org/officeDocument/2006/relationships/oleObject" Target="../embeddings/oleObject8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4.bin"/><Relationship Id="rId11" Type="http://schemas.openxmlformats.org/officeDocument/2006/relationships/image" Target="../media/image77.wmf"/><Relationship Id="rId5" Type="http://schemas.openxmlformats.org/officeDocument/2006/relationships/image" Target="../media/image54.wmf"/><Relationship Id="rId15" Type="http://schemas.openxmlformats.org/officeDocument/2006/relationships/image" Target="../media/image78.wmf"/><Relationship Id="rId10" Type="http://schemas.openxmlformats.org/officeDocument/2006/relationships/oleObject" Target="../embeddings/oleObject86.bin"/><Relationship Id="rId4" Type="http://schemas.openxmlformats.org/officeDocument/2006/relationships/oleObject" Target="../embeddings/oleObject83.bin"/><Relationship Id="rId9" Type="http://schemas.openxmlformats.org/officeDocument/2006/relationships/image" Target="../media/image73.wmf"/><Relationship Id="rId14" Type="http://schemas.openxmlformats.org/officeDocument/2006/relationships/oleObject" Target="../embeddings/oleObject88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13" Type="http://schemas.openxmlformats.org/officeDocument/2006/relationships/image" Target="../media/image81.wmf"/><Relationship Id="rId18" Type="http://schemas.openxmlformats.org/officeDocument/2006/relationships/oleObject" Target="../embeddings/oleObject97.bin"/><Relationship Id="rId3" Type="http://schemas.openxmlformats.org/officeDocument/2006/relationships/image" Target="../media/image53.wmf"/><Relationship Id="rId21" Type="http://schemas.openxmlformats.org/officeDocument/2006/relationships/image" Target="../media/image85.wmf"/><Relationship Id="rId7" Type="http://schemas.openxmlformats.org/officeDocument/2006/relationships/image" Target="../media/image79.wmf"/><Relationship Id="rId12" Type="http://schemas.openxmlformats.org/officeDocument/2006/relationships/oleObject" Target="../embeddings/oleObject94.bin"/><Relationship Id="rId17" Type="http://schemas.openxmlformats.org/officeDocument/2006/relationships/image" Target="../media/image83.wmf"/><Relationship Id="rId25" Type="http://schemas.openxmlformats.org/officeDocument/2006/relationships/image" Target="../media/image87.wmf"/><Relationship Id="rId2" Type="http://schemas.openxmlformats.org/officeDocument/2006/relationships/oleObject" Target="../embeddings/oleObject89.bin"/><Relationship Id="rId16" Type="http://schemas.openxmlformats.org/officeDocument/2006/relationships/oleObject" Target="../embeddings/oleObject96.bin"/><Relationship Id="rId20" Type="http://schemas.openxmlformats.org/officeDocument/2006/relationships/oleObject" Target="../embeddings/oleObject9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91.bin"/><Relationship Id="rId11" Type="http://schemas.openxmlformats.org/officeDocument/2006/relationships/image" Target="../media/image73.wmf"/><Relationship Id="rId24" Type="http://schemas.openxmlformats.org/officeDocument/2006/relationships/oleObject" Target="../embeddings/oleObject100.bin"/><Relationship Id="rId5" Type="http://schemas.openxmlformats.org/officeDocument/2006/relationships/image" Target="../media/image54.wmf"/><Relationship Id="rId15" Type="http://schemas.openxmlformats.org/officeDocument/2006/relationships/image" Target="../media/image82.wmf"/><Relationship Id="rId23" Type="http://schemas.openxmlformats.org/officeDocument/2006/relationships/image" Target="../media/image86.wmf"/><Relationship Id="rId10" Type="http://schemas.openxmlformats.org/officeDocument/2006/relationships/oleObject" Target="../embeddings/oleObject93.bin"/><Relationship Id="rId19" Type="http://schemas.openxmlformats.org/officeDocument/2006/relationships/image" Target="../media/image84.wmf"/><Relationship Id="rId4" Type="http://schemas.openxmlformats.org/officeDocument/2006/relationships/oleObject" Target="../embeddings/oleObject90.bin"/><Relationship Id="rId9" Type="http://schemas.openxmlformats.org/officeDocument/2006/relationships/image" Target="../media/image80.wmf"/><Relationship Id="rId14" Type="http://schemas.openxmlformats.org/officeDocument/2006/relationships/oleObject" Target="../embeddings/oleObject95.bin"/><Relationship Id="rId22" Type="http://schemas.openxmlformats.org/officeDocument/2006/relationships/oleObject" Target="../embeddings/oleObject99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4.bin"/><Relationship Id="rId13" Type="http://schemas.openxmlformats.org/officeDocument/2006/relationships/image" Target="../media/image82.wmf"/><Relationship Id="rId3" Type="http://schemas.openxmlformats.org/officeDocument/2006/relationships/image" Target="../media/image53.wmf"/><Relationship Id="rId7" Type="http://schemas.openxmlformats.org/officeDocument/2006/relationships/image" Target="../media/image79.wmf"/><Relationship Id="rId12" Type="http://schemas.openxmlformats.org/officeDocument/2006/relationships/oleObject" Target="../embeddings/oleObject106.bin"/><Relationship Id="rId2" Type="http://schemas.openxmlformats.org/officeDocument/2006/relationships/oleObject" Target="../embeddings/oleObject10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03.bin"/><Relationship Id="rId11" Type="http://schemas.openxmlformats.org/officeDocument/2006/relationships/image" Target="../media/image73.wmf"/><Relationship Id="rId5" Type="http://schemas.openxmlformats.org/officeDocument/2006/relationships/image" Target="../media/image54.wmf"/><Relationship Id="rId15" Type="http://schemas.openxmlformats.org/officeDocument/2006/relationships/image" Target="../media/image88.wmf"/><Relationship Id="rId10" Type="http://schemas.openxmlformats.org/officeDocument/2006/relationships/oleObject" Target="../embeddings/oleObject105.bin"/><Relationship Id="rId4" Type="http://schemas.openxmlformats.org/officeDocument/2006/relationships/oleObject" Target="../embeddings/oleObject102.bin"/><Relationship Id="rId9" Type="http://schemas.openxmlformats.org/officeDocument/2006/relationships/image" Target="../media/image80.wmf"/><Relationship Id="rId14" Type="http://schemas.openxmlformats.org/officeDocument/2006/relationships/oleObject" Target="../embeddings/oleObject107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7" Type="http://schemas.openxmlformats.org/officeDocument/2006/relationships/image" Target="../media/image91.wmf"/><Relationship Id="rId2" Type="http://schemas.openxmlformats.org/officeDocument/2006/relationships/oleObject" Target="../embeddings/oleObject10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10.bin"/><Relationship Id="rId5" Type="http://schemas.openxmlformats.org/officeDocument/2006/relationships/image" Target="../media/image90.wmf"/><Relationship Id="rId4" Type="http://schemas.openxmlformats.org/officeDocument/2006/relationships/oleObject" Target="../embeddings/oleObject109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7" Type="http://schemas.openxmlformats.org/officeDocument/2006/relationships/image" Target="../media/image92.wmf"/><Relationship Id="rId2" Type="http://schemas.openxmlformats.org/officeDocument/2006/relationships/oleObject" Target="../embeddings/oleObject11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13.bin"/><Relationship Id="rId5" Type="http://schemas.openxmlformats.org/officeDocument/2006/relationships/image" Target="../media/image54.wmf"/><Relationship Id="rId4" Type="http://schemas.openxmlformats.org/officeDocument/2006/relationships/oleObject" Target="../embeddings/oleObject112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4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wmf"/><Relationship Id="rId5" Type="http://schemas.openxmlformats.org/officeDocument/2006/relationships/oleObject" Target="../embeddings/oleObject115.bin"/><Relationship Id="rId4" Type="http://schemas.openxmlformats.org/officeDocument/2006/relationships/image" Target="../media/image93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3" Type="http://schemas.openxmlformats.org/officeDocument/2006/relationships/oleObject" Target="../embeddings/oleObject116.bin"/><Relationship Id="rId7" Type="http://schemas.openxmlformats.org/officeDocument/2006/relationships/oleObject" Target="../embeddings/oleObject118.bin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wmf"/><Relationship Id="rId5" Type="http://schemas.openxmlformats.org/officeDocument/2006/relationships/oleObject" Target="../embeddings/oleObject117.bin"/><Relationship Id="rId4" Type="http://schemas.openxmlformats.org/officeDocument/2006/relationships/image" Target="../media/image95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5.wmf"/><Relationship Id="rId7" Type="http://schemas.openxmlformats.org/officeDocument/2006/relationships/image" Target="../media/image97.wmf"/><Relationship Id="rId2" Type="http://schemas.openxmlformats.org/officeDocument/2006/relationships/oleObject" Target="../embeddings/oleObject11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18.bin"/><Relationship Id="rId5" Type="http://schemas.openxmlformats.org/officeDocument/2006/relationships/image" Target="../media/image96.wmf"/><Relationship Id="rId4" Type="http://schemas.openxmlformats.org/officeDocument/2006/relationships/oleObject" Target="../embeddings/oleObject117.bin"/><Relationship Id="rId9" Type="http://schemas.openxmlformats.org/officeDocument/2006/relationships/image" Target="../media/image1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6.bin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1.png"/><Relationship Id="rId4" Type="http://schemas.openxmlformats.org/officeDocument/2006/relationships/image" Target="../media/image95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oleObject" Target="../embeddings/oleObject119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wmf"/><Relationship Id="rId4" Type="http://schemas.openxmlformats.org/officeDocument/2006/relationships/oleObject" Target="../embeddings/oleObject120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3.bin"/><Relationship Id="rId3" Type="http://schemas.openxmlformats.org/officeDocument/2006/relationships/oleObject" Target="../embeddings/oleObject121.bin"/><Relationship Id="rId7" Type="http://schemas.openxmlformats.org/officeDocument/2006/relationships/image" Target="../media/image103.wmf"/><Relationship Id="rId2" Type="http://schemas.openxmlformats.org/officeDocument/2006/relationships/image" Target="../media/image10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wmf"/><Relationship Id="rId11" Type="http://schemas.openxmlformats.org/officeDocument/2006/relationships/image" Target="../media/image105.wmf"/><Relationship Id="rId5" Type="http://schemas.openxmlformats.org/officeDocument/2006/relationships/oleObject" Target="../embeddings/oleObject122.bin"/><Relationship Id="rId10" Type="http://schemas.openxmlformats.org/officeDocument/2006/relationships/oleObject" Target="../embeddings/oleObject124.bin"/><Relationship Id="rId4" Type="http://schemas.openxmlformats.org/officeDocument/2006/relationships/image" Target="../media/image101.wmf"/><Relationship Id="rId9" Type="http://schemas.openxmlformats.org/officeDocument/2006/relationships/image" Target="../media/image104.w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8.bin"/><Relationship Id="rId3" Type="http://schemas.openxmlformats.org/officeDocument/2006/relationships/image" Target="../media/image106.wmf"/><Relationship Id="rId7" Type="http://schemas.openxmlformats.org/officeDocument/2006/relationships/image" Target="../media/image108.wmf"/><Relationship Id="rId2" Type="http://schemas.openxmlformats.org/officeDocument/2006/relationships/oleObject" Target="../embeddings/oleObject12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27.bin"/><Relationship Id="rId11" Type="http://schemas.openxmlformats.org/officeDocument/2006/relationships/image" Target="../media/image110.wmf"/><Relationship Id="rId5" Type="http://schemas.openxmlformats.org/officeDocument/2006/relationships/image" Target="../media/image107.wmf"/><Relationship Id="rId10" Type="http://schemas.openxmlformats.org/officeDocument/2006/relationships/oleObject" Target="../embeddings/oleObject129.bin"/><Relationship Id="rId4" Type="http://schemas.openxmlformats.org/officeDocument/2006/relationships/oleObject" Target="../embeddings/oleObject126.bin"/><Relationship Id="rId9" Type="http://schemas.openxmlformats.org/officeDocument/2006/relationships/image" Target="../media/image109.w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14.png"/><Relationship Id="rId7" Type="http://schemas.openxmlformats.org/officeDocument/2006/relationships/image" Target="../media/image119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1.bin"/><Relationship Id="rId13" Type="http://schemas.openxmlformats.org/officeDocument/2006/relationships/image" Target="../media/image114.wmf"/><Relationship Id="rId3" Type="http://schemas.openxmlformats.org/officeDocument/2006/relationships/image" Target="../media/image70.png"/><Relationship Id="rId7" Type="http://schemas.openxmlformats.org/officeDocument/2006/relationships/image" Target="../media/image111.wmf"/><Relationship Id="rId12" Type="http://schemas.openxmlformats.org/officeDocument/2006/relationships/oleObject" Target="../embeddings/oleObject133.bin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30.bin"/><Relationship Id="rId11" Type="http://schemas.openxmlformats.org/officeDocument/2006/relationships/image" Target="../media/image113.wmf"/><Relationship Id="rId5" Type="http://schemas.openxmlformats.org/officeDocument/2006/relationships/image" Target="../media/image72.png"/><Relationship Id="rId15" Type="http://schemas.openxmlformats.org/officeDocument/2006/relationships/image" Target="../media/image115.wmf"/><Relationship Id="rId10" Type="http://schemas.openxmlformats.org/officeDocument/2006/relationships/oleObject" Target="../embeddings/oleObject132.bin"/><Relationship Id="rId9" Type="http://schemas.openxmlformats.org/officeDocument/2006/relationships/image" Target="../media/image112.wmf"/><Relationship Id="rId14" Type="http://schemas.openxmlformats.org/officeDocument/2006/relationships/oleObject" Target="../embeddings/oleObject134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125.png"/><Relationship Id="rId2" Type="http://schemas.openxmlformats.org/officeDocument/2006/relationships/image" Target="../media/image12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7.wmf"/><Relationship Id="rId18" Type="http://schemas.openxmlformats.org/officeDocument/2006/relationships/oleObject" Target="../embeddings/oleObject11.bin"/><Relationship Id="rId3" Type="http://schemas.openxmlformats.org/officeDocument/2006/relationships/oleObject" Target="../embeddings/oleObject4.bin"/><Relationship Id="rId7" Type="http://schemas.openxmlformats.org/officeDocument/2006/relationships/image" Target="../media/image1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6" Type="http://schemas.openxmlformats.org/officeDocument/2006/relationships/oleObject" Target="../embeddings/oleObject10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6.wmf"/><Relationship Id="rId5" Type="http://schemas.openxmlformats.org/officeDocument/2006/relationships/image" Target="../media/image5.png"/><Relationship Id="rId15" Type="http://schemas.openxmlformats.org/officeDocument/2006/relationships/image" Target="../media/image8.wmf"/><Relationship Id="rId10" Type="http://schemas.openxmlformats.org/officeDocument/2006/relationships/oleObject" Target="../embeddings/oleObject7.bin"/><Relationship Id="rId19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5.wmf"/><Relationship Id="rId14" Type="http://schemas.openxmlformats.org/officeDocument/2006/relationships/oleObject" Target="../embeddings/oleObject9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0.png"/><Relationship Id="rId2" Type="http://schemas.openxmlformats.org/officeDocument/2006/relationships/image" Target="../media/image8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60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8.bin"/><Relationship Id="rId13" Type="http://schemas.openxmlformats.org/officeDocument/2006/relationships/image" Target="../media/image121.wmf"/><Relationship Id="rId3" Type="http://schemas.openxmlformats.org/officeDocument/2006/relationships/image" Target="../media/image116.wmf"/><Relationship Id="rId7" Type="http://schemas.openxmlformats.org/officeDocument/2006/relationships/image" Target="../media/image118.wmf"/><Relationship Id="rId12" Type="http://schemas.openxmlformats.org/officeDocument/2006/relationships/oleObject" Target="../embeddings/oleObject140.bin"/><Relationship Id="rId2" Type="http://schemas.openxmlformats.org/officeDocument/2006/relationships/oleObject" Target="../embeddings/oleObject13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37.bin"/><Relationship Id="rId11" Type="http://schemas.openxmlformats.org/officeDocument/2006/relationships/image" Target="../media/image120.wmf"/><Relationship Id="rId5" Type="http://schemas.openxmlformats.org/officeDocument/2006/relationships/image" Target="../media/image117.wmf"/><Relationship Id="rId15" Type="http://schemas.openxmlformats.org/officeDocument/2006/relationships/image" Target="../media/image122.wmf"/><Relationship Id="rId10" Type="http://schemas.openxmlformats.org/officeDocument/2006/relationships/oleObject" Target="../embeddings/oleObject139.bin"/><Relationship Id="rId4" Type="http://schemas.openxmlformats.org/officeDocument/2006/relationships/oleObject" Target="../embeddings/oleObject136.bin"/><Relationship Id="rId9" Type="http://schemas.openxmlformats.org/officeDocument/2006/relationships/image" Target="../media/image119.wmf"/><Relationship Id="rId14" Type="http://schemas.openxmlformats.org/officeDocument/2006/relationships/oleObject" Target="../embeddings/oleObject141.bin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wmf"/><Relationship Id="rId3" Type="http://schemas.openxmlformats.org/officeDocument/2006/relationships/image" Target="../media/image1.wmf"/><Relationship Id="rId7" Type="http://schemas.openxmlformats.org/officeDocument/2006/relationships/oleObject" Target="../embeddings/oleObject144.bin"/><Relationship Id="rId2" Type="http://schemas.openxmlformats.org/officeDocument/2006/relationships/oleObject" Target="../embeddings/oleObject142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3.wmf"/><Relationship Id="rId5" Type="http://schemas.openxmlformats.org/officeDocument/2006/relationships/oleObject" Target="../embeddings/oleObject143.bin"/><Relationship Id="rId10" Type="http://schemas.openxmlformats.org/officeDocument/2006/relationships/image" Target="../media/image125.wmf"/><Relationship Id="rId4" Type="http://schemas.openxmlformats.org/officeDocument/2006/relationships/image" Target="../media/image970.png"/><Relationship Id="rId9" Type="http://schemas.openxmlformats.org/officeDocument/2006/relationships/oleObject" Target="../embeddings/oleObject145.bin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5.bin"/><Relationship Id="rId3" Type="http://schemas.openxmlformats.org/officeDocument/2006/relationships/image" Target="../media/image1.wmf"/><Relationship Id="rId7" Type="http://schemas.openxmlformats.org/officeDocument/2006/relationships/image" Target="../media/image124.wmf"/><Relationship Id="rId2" Type="http://schemas.openxmlformats.org/officeDocument/2006/relationships/oleObject" Target="../embeddings/oleObject14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44.bin"/><Relationship Id="rId11" Type="http://schemas.openxmlformats.org/officeDocument/2006/relationships/image" Target="../media/image1020.png"/><Relationship Id="rId5" Type="http://schemas.openxmlformats.org/officeDocument/2006/relationships/image" Target="../media/image123.wmf"/><Relationship Id="rId10" Type="http://schemas.openxmlformats.org/officeDocument/2006/relationships/image" Target="../media/image1010.png"/><Relationship Id="rId4" Type="http://schemas.openxmlformats.org/officeDocument/2006/relationships/oleObject" Target="../embeddings/oleObject143.bin"/><Relationship Id="rId9" Type="http://schemas.openxmlformats.org/officeDocument/2006/relationships/image" Target="../media/image125.wmf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wmf"/><Relationship Id="rId13" Type="http://schemas.openxmlformats.org/officeDocument/2006/relationships/oleObject" Target="../embeddings/oleObject151.bin"/><Relationship Id="rId18" Type="http://schemas.openxmlformats.org/officeDocument/2006/relationships/image" Target="../media/image128.wmf"/><Relationship Id="rId3" Type="http://schemas.openxmlformats.org/officeDocument/2006/relationships/oleObject" Target="../embeddings/oleObject146.bin"/><Relationship Id="rId21" Type="http://schemas.openxmlformats.org/officeDocument/2006/relationships/oleObject" Target="../embeddings/oleObject155.bin"/><Relationship Id="rId7" Type="http://schemas.openxmlformats.org/officeDocument/2006/relationships/oleObject" Target="../embeddings/oleObject148.bin"/><Relationship Id="rId12" Type="http://schemas.openxmlformats.org/officeDocument/2006/relationships/image" Target="../media/image126.wmf"/><Relationship Id="rId17" Type="http://schemas.openxmlformats.org/officeDocument/2006/relationships/oleObject" Target="../embeddings/oleObject153.bin"/><Relationship Id="rId2" Type="http://schemas.openxmlformats.org/officeDocument/2006/relationships/image" Target="../media/image1030.png"/><Relationship Id="rId16" Type="http://schemas.openxmlformats.org/officeDocument/2006/relationships/image" Target="../media/image127.wmf"/><Relationship Id="rId20" Type="http://schemas.openxmlformats.org/officeDocument/2006/relationships/image" Target="../media/image12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50.bin"/><Relationship Id="rId5" Type="http://schemas.openxmlformats.org/officeDocument/2006/relationships/oleObject" Target="../embeddings/oleObject147.bin"/><Relationship Id="rId15" Type="http://schemas.openxmlformats.org/officeDocument/2006/relationships/oleObject" Target="../embeddings/oleObject152.bin"/><Relationship Id="rId10" Type="http://schemas.openxmlformats.org/officeDocument/2006/relationships/image" Target="../media/image125.wmf"/><Relationship Id="rId19" Type="http://schemas.openxmlformats.org/officeDocument/2006/relationships/oleObject" Target="../embeddings/oleObject154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149.bin"/><Relationship Id="rId14" Type="http://schemas.openxmlformats.org/officeDocument/2006/relationships/image" Target="../media/image123.wmf"/><Relationship Id="rId22" Type="http://schemas.openxmlformats.org/officeDocument/2006/relationships/image" Target="../media/image130.w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8.bin"/><Relationship Id="rId13" Type="http://schemas.openxmlformats.org/officeDocument/2006/relationships/oleObject" Target="../embeddings/oleObject160.bin"/><Relationship Id="rId3" Type="http://schemas.openxmlformats.org/officeDocument/2006/relationships/image" Target="../media/image117.wmf"/><Relationship Id="rId7" Type="http://schemas.openxmlformats.org/officeDocument/2006/relationships/image" Target="../media/image111.png"/><Relationship Id="rId12" Type="http://schemas.openxmlformats.org/officeDocument/2006/relationships/image" Target="../media/image1130.png"/><Relationship Id="rId2" Type="http://schemas.openxmlformats.org/officeDocument/2006/relationships/oleObject" Target="../embeddings/oleObject156.bin"/><Relationship Id="rId16" Type="http://schemas.openxmlformats.org/officeDocument/2006/relationships/image" Target="../media/image11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.wmf"/><Relationship Id="rId11" Type="http://schemas.openxmlformats.org/officeDocument/2006/relationships/image" Target="../media/image121.wmf"/><Relationship Id="rId5" Type="http://schemas.openxmlformats.org/officeDocument/2006/relationships/oleObject" Target="../embeddings/oleObject157.bin"/><Relationship Id="rId15" Type="http://schemas.openxmlformats.org/officeDocument/2006/relationships/image" Target="../media/image1150.png"/><Relationship Id="rId10" Type="http://schemas.openxmlformats.org/officeDocument/2006/relationships/oleObject" Target="../embeddings/oleObject159.bin"/><Relationship Id="rId4" Type="http://schemas.openxmlformats.org/officeDocument/2006/relationships/image" Target="../media/image109.png"/><Relationship Id="rId9" Type="http://schemas.openxmlformats.org/officeDocument/2006/relationships/image" Target="../media/image132.wmf"/><Relationship Id="rId14" Type="http://schemas.openxmlformats.org/officeDocument/2006/relationships/image" Target="../media/image133.wmf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wmf"/><Relationship Id="rId13" Type="http://schemas.openxmlformats.org/officeDocument/2006/relationships/image" Target="../media/image135.wmf"/><Relationship Id="rId3" Type="http://schemas.openxmlformats.org/officeDocument/2006/relationships/image" Target="../media/image117.wmf"/><Relationship Id="rId7" Type="http://schemas.openxmlformats.org/officeDocument/2006/relationships/oleObject" Target="../embeddings/oleObject163.bin"/><Relationship Id="rId12" Type="http://schemas.openxmlformats.org/officeDocument/2006/relationships/oleObject" Target="../embeddings/oleObject165.bin"/><Relationship Id="rId2" Type="http://schemas.openxmlformats.org/officeDocument/2006/relationships/oleObject" Target="../embeddings/oleObject161.bin"/><Relationship Id="rId16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0.png"/><Relationship Id="rId11" Type="http://schemas.openxmlformats.org/officeDocument/2006/relationships/image" Target="../media/image121.wmf"/><Relationship Id="rId5" Type="http://schemas.openxmlformats.org/officeDocument/2006/relationships/image" Target="../media/image134.wmf"/><Relationship Id="rId15" Type="http://schemas.openxmlformats.org/officeDocument/2006/relationships/image" Target="../media/image136.wmf"/><Relationship Id="rId10" Type="http://schemas.openxmlformats.org/officeDocument/2006/relationships/oleObject" Target="../embeddings/oleObject164.bin"/><Relationship Id="rId4" Type="http://schemas.openxmlformats.org/officeDocument/2006/relationships/oleObject" Target="../embeddings/oleObject162.bin"/><Relationship Id="rId9" Type="http://schemas.openxmlformats.org/officeDocument/2006/relationships/image" Target="../media/image1190.png"/><Relationship Id="rId14" Type="http://schemas.openxmlformats.org/officeDocument/2006/relationships/oleObject" Target="../embeddings/oleObject166.bin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0.bin"/><Relationship Id="rId3" Type="http://schemas.openxmlformats.org/officeDocument/2006/relationships/image" Target="../media/image111.wmf"/><Relationship Id="rId7" Type="http://schemas.openxmlformats.org/officeDocument/2006/relationships/image" Target="../media/image113.wmf"/><Relationship Id="rId2" Type="http://schemas.openxmlformats.org/officeDocument/2006/relationships/oleObject" Target="../embeddings/oleObject16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69.bin"/><Relationship Id="rId5" Type="http://schemas.openxmlformats.org/officeDocument/2006/relationships/image" Target="../media/image137.wmf"/><Relationship Id="rId10" Type="http://schemas.openxmlformats.org/officeDocument/2006/relationships/image" Target="../media/image900.png"/><Relationship Id="rId4" Type="http://schemas.openxmlformats.org/officeDocument/2006/relationships/oleObject" Target="../embeddings/oleObject168.bin"/><Relationship Id="rId9" Type="http://schemas.openxmlformats.org/officeDocument/2006/relationships/image" Target="../media/image138.wmf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4.bin"/><Relationship Id="rId13" Type="http://schemas.openxmlformats.org/officeDocument/2006/relationships/image" Target="../media/image142.wmf"/><Relationship Id="rId3" Type="http://schemas.openxmlformats.org/officeDocument/2006/relationships/image" Target="../media/image117.wmf"/><Relationship Id="rId7" Type="http://schemas.openxmlformats.org/officeDocument/2006/relationships/image" Target="../media/image140.wmf"/><Relationship Id="rId12" Type="http://schemas.openxmlformats.org/officeDocument/2006/relationships/oleObject" Target="../embeddings/oleObject176.bin"/><Relationship Id="rId2" Type="http://schemas.openxmlformats.org/officeDocument/2006/relationships/oleObject" Target="../embeddings/oleObject17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73.bin"/><Relationship Id="rId11" Type="http://schemas.openxmlformats.org/officeDocument/2006/relationships/image" Target="../media/image141.wmf"/><Relationship Id="rId5" Type="http://schemas.openxmlformats.org/officeDocument/2006/relationships/image" Target="../media/image139.wmf"/><Relationship Id="rId15" Type="http://schemas.openxmlformats.org/officeDocument/2006/relationships/image" Target="../media/image143.wmf"/><Relationship Id="rId10" Type="http://schemas.openxmlformats.org/officeDocument/2006/relationships/oleObject" Target="../embeddings/oleObject175.bin"/><Relationship Id="rId4" Type="http://schemas.openxmlformats.org/officeDocument/2006/relationships/oleObject" Target="../embeddings/oleObject172.bin"/><Relationship Id="rId9" Type="http://schemas.openxmlformats.org/officeDocument/2006/relationships/image" Target="../media/image131.wmf"/><Relationship Id="rId14" Type="http://schemas.openxmlformats.org/officeDocument/2006/relationships/oleObject" Target="../embeddings/oleObject17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1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3.w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1.bin"/><Relationship Id="rId13" Type="http://schemas.openxmlformats.org/officeDocument/2006/relationships/image" Target="../media/image149.wmf"/><Relationship Id="rId18" Type="http://schemas.openxmlformats.org/officeDocument/2006/relationships/oleObject" Target="../embeddings/oleObject186.bin"/><Relationship Id="rId3" Type="http://schemas.openxmlformats.org/officeDocument/2006/relationships/image" Target="../media/image144.wmf"/><Relationship Id="rId21" Type="http://schemas.openxmlformats.org/officeDocument/2006/relationships/image" Target="../media/image132.wmf"/><Relationship Id="rId7" Type="http://schemas.openxmlformats.org/officeDocument/2006/relationships/image" Target="../media/image146.wmf"/><Relationship Id="rId12" Type="http://schemas.openxmlformats.org/officeDocument/2006/relationships/oleObject" Target="../embeddings/oleObject183.bin"/><Relationship Id="rId17" Type="http://schemas.openxmlformats.org/officeDocument/2006/relationships/image" Target="../media/image151.wmf"/><Relationship Id="rId2" Type="http://schemas.openxmlformats.org/officeDocument/2006/relationships/oleObject" Target="../embeddings/oleObject178.bin"/><Relationship Id="rId16" Type="http://schemas.openxmlformats.org/officeDocument/2006/relationships/oleObject" Target="../embeddings/oleObject185.bin"/><Relationship Id="rId20" Type="http://schemas.openxmlformats.org/officeDocument/2006/relationships/oleObject" Target="../embeddings/oleObject18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80.bin"/><Relationship Id="rId11" Type="http://schemas.openxmlformats.org/officeDocument/2006/relationships/image" Target="../media/image148.wmf"/><Relationship Id="rId5" Type="http://schemas.openxmlformats.org/officeDocument/2006/relationships/image" Target="../media/image145.wmf"/><Relationship Id="rId15" Type="http://schemas.openxmlformats.org/officeDocument/2006/relationships/image" Target="../media/image150.wmf"/><Relationship Id="rId10" Type="http://schemas.openxmlformats.org/officeDocument/2006/relationships/oleObject" Target="../embeddings/oleObject182.bin"/><Relationship Id="rId19" Type="http://schemas.openxmlformats.org/officeDocument/2006/relationships/image" Target="../media/image152.wmf"/><Relationship Id="rId4" Type="http://schemas.openxmlformats.org/officeDocument/2006/relationships/oleObject" Target="../embeddings/oleObject179.bin"/><Relationship Id="rId9" Type="http://schemas.openxmlformats.org/officeDocument/2006/relationships/image" Target="../media/image147.wmf"/><Relationship Id="rId14" Type="http://schemas.openxmlformats.org/officeDocument/2006/relationships/oleObject" Target="../embeddings/oleObject184.bin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wmf"/><Relationship Id="rId2" Type="http://schemas.openxmlformats.org/officeDocument/2006/relationships/oleObject" Target="../embeddings/oleObject188.bin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wmf"/><Relationship Id="rId7" Type="http://schemas.openxmlformats.org/officeDocument/2006/relationships/image" Target="../media/image155.wmf"/><Relationship Id="rId2" Type="http://schemas.openxmlformats.org/officeDocument/2006/relationships/oleObject" Target="../embeddings/oleObject18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90.bin"/><Relationship Id="rId5" Type="http://schemas.openxmlformats.org/officeDocument/2006/relationships/image" Target="../media/image153.wmf"/><Relationship Id="rId4" Type="http://schemas.openxmlformats.org/officeDocument/2006/relationships/oleObject" Target="../embeddings/oleObject188.bin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8.bin"/><Relationship Id="rId3" Type="http://schemas.openxmlformats.org/officeDocument/2006/relationships/image" Target="../media/image154.wmf"/><Relationship Id="rId7" Type="http://schemas.openxmlformats.org/officeDocument/2006/relationships/image" Target="../media/image157.wmf"/><Relationship Id="rId2" Type="http://schemas.openxmlformats.org/officeDocument/2006/relationships/oleObject" Target="../embeddings/oleObject18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92.bin"/><Relationship Id="rId11" Type="http://schemas.openxmlformats.org/officeDocument/2006/relationships/image" Target="../media/image158.wmf"/><Relationship Id="rId5" Type="http://schemas.openxmlformats.org/officeDocument/2006/relationships/image" Target="../media/image156.wmf"/><Relationship Id="rId10" Type="http://schemas.openxmlformats.org/officeDocument/2006/relationships/oleObject" Target="../embeddings/oleObject193.bin"/><Relationship Id="rId4" Type="http://schemas.openxmlformats.org/officeDocument/2006/relationships/oleObject" Target="../embeddings/oleObject191.bin"/><Relationship Id="rId9" Type="http://schemas.openxmlformats.org/officeDocument/2006/relationships/image" Target="../media/image153.w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16.wmf"/><Relationship Id="rId3" Type="http://schemas.openxmlformats.org/officeDocument/2006/relationships/image" Target="../media/image1.wmf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21.bin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5" Type="http://schemas.openxmlformats.org/officeDocument/2006/relationships/image" Target="../media/image17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2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image" Target="../media/image1.wmf"/><Relationship Id="rId7" Type="http://schemas.openxmlformats.org/officeDocument/2006/relationships/image" Target="../media/image19.w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37047" y="1493904"/>
            <a:ext cx="12192000" cy="3139321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sz="6600" b="1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Quantum Energy Teleportation and its Application to Black Hole Physics 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9538DC2-5BD9-15F7-E3B3-B44C3784BA4B}"/>
              </a:ext>
            </a:extLst>
          </p:cNvPr>
          <p:cNvSpPr txBox="1"/>
          <p:nvPr/>
        </p:nvSpPr>
        <p:spPr>
          <a:xfrm>
            <a:off x="3600608" y="4826730"/>
            <a:ext cx="47484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b="1" i="1" dirty="0">
                <a:latin typeface="Calibri" panose="020F0502020204030204" pitchFamily="34" charset="0"/>
                <a:cs typeface="Calibri" panose="020F0502020204030204" pitchFamily="34" charset="0"/>
              </a:rPr>
              <a:t> Masahiro Hotta</a:t>
            </a:r>
          </a:p>
          <a:p>
            <a:r>
              <a:rPr lang="en-US" altLang="ja-JP" sz="4400" b="1" i="1" dirty="0">
                <a:latin typeface="Calibri" panose="020F0502020204030204" pitchFamily="34" charset="0"/>
                <a:cs typeface="Calibri" panose="020F0502020204030204" pitchFamily="34" charset="0"/>
              </a:rPr>
              <a:t>Tohoku University</a:t>
            </a:r>
            <a:endParaRPr kumimoji="1" lang="ja-JP" altLang="en-US" sz="4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F9A75FA-925D-29C4-8F1D-92AA9FE87ACB}"/>
              </a:ext>
            </a:extLst>
          </p:cNvPr>
          <p:cNvSpPr txBox="1"/>
          <p:nvPr/>
        </p:nvSpPr>
        <p:spPr>
          <a:xfrm>
            <a:off x="3205720" y="353887"/>
            <a:ext cx="55382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i="1" dirty="0">
                <a:solidFill>
                  <a:srgbClr val="000000"/>
                </a:solidFill>
              </a:rPr>
              <a:t>ICEPP Winter</a:t>
            </a:r>
            <a:r>
              <a:rPr lang="en-US" altLang="ja-JP" sz="2400" b="1" i="1" dirty="0">
                <a:solidFill>
                  <a:srgbClr val="000000"/>
                </a:solidFill>
                <a:effectLst/>
              </a:rPr>
              <a:t> School</a:t>
            </a:r>
            <a:r>
              <a:rPr lang="en-US" altLang="ja-JP" sz="2400" b="1" i="1" dirty="0">
                <a:solidFill>
                  <a:srgbClr val="000000"/>
                </a:solidFill>
              </a:rPr>
              <a:t>, 15-18 Feb (2026)   </a:t>
            </a:r>
            <a:endParaRPr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38399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18935" y="-120316"/>
            <a:ext cx="3506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i="1" dirty="0"/>
              <a:t>OUTLINE</a:t>
            </a:r>
            <a:endParaRPr kumimoji="1" lang="ja-JP" altLang="en-US" sz="6000" b="1" i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35766" y="712467"/>
            <a:ext cx="9590807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AutoNum type="romanUcPeriod"/>
            </a:pPr>
            <a:r>
              <a:rPr lang="en-US" altLang="ja-JP" sz="4000" b="1" i="1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857250" indent="-857250">
              <a:buAutoNum type="romanUcPeriod"/>
            </a:pPr>
            <a:endParaRPr lang="en-US" altLang="ja-JP" sz="1400" b="1" i="1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altLang="ja-JP" sz="4000" b="1" i="1" dirty="0"/>
              <a:t>II.   Recent Development of </a:t>
            </a:r>
          </a:p>
          <a:p>
            <a:r>
              <a:rPr lang="en-US" altLang="ja-JP" sz="4000" b="1" i="1" dirty="0"/>
              <a:t>       Quantum Energy Teleportation </a:t>
            </a:r>
          </a:p>
          <a:p>
            <a:endParaRPr lang="en-US" altLang="ja-JP" sz="1000" b="1" i="1" dirty="0"/>
          </a:p>
          <a:p>
            <a:r>
              <a:rPr lang="en-US" altLang="ja-JP" sz="4000" b="1" i="1" dirty="0"/>
              <a:t>III. Brief Review of Entanglement </a:t>
            </a:r>
          </a:p>
          <a:p>
            <a:endParaRPr lang="en-US" altLang="ja-JP" sz="1000" b="1" i="1" dirty="0"/>
          </a:p>
          <a:p>
            <a:r>
              <a:rPr lang="en-US" altLang="ja-JP" sz="4000" b="1" i="1" dirty="0"/>
              <a:t>IV.  Formulation of</a:t>
            </a:r>
          </a:p>
          <a:p>
            <a:r>
              <a:rPr lang="en-US" altLang="ja-JP" sz="4000" b="1" i="1" dirty="0"/>
              <a:t>      Quantum Energy Teleportation</a:t>
            </a:r>
          </a:p>
          <a:p>
            <a:endParaRPr lang="en-US" altLang="ja-JP" sz="1000" b="1" i="1" dirty="0"/>
          </a:p>
          <a:p>
            <a:endParaRPr lang="en-US" altLang="ja-JP" sz="1000" b="1" i="1" dirty="0"/>
          </a:p>
          <a:p>
            <a:r>
              <a:rPr lang="en-US" altLang="ja-JP" sz="4000" b="1" i="1" dirty="0"/>
              <a:t>V.  QET Application to Black Hole Physics</a:t>
            </a:r>
          </a:p>
          <a:p>
            <a:endParaRPr lang="en-US" altLang="ja-JP" sz="1000" b="1" i="1" dirty="0"/>
          </a:p>
          <a:p>
            <a:endParaRPr lang="en-US" altLang="ja-JP" sz="1000" b="1" i="1" dirty="0"/>
          </a:p>
          <a:p>
            <a:r>
              <a:rPr lang="en-US" altLang="ja-JP" sz="4000" b="1" i="1" dirty="0"/>
              <a:t>VI.  Summary</a:t>
            </a:r>
          </a:p>
        </p:txBody>
      </p:sp>
    </p:spTree>
    <p:extLst>
      <p:ext uri="{BB962C8B-B14F-4D97-AF65-F5344CB8AC3E}">
        <p14:creationId xmlns:p14="http://schemas.microsoft.com/office/powerpoint/2010/main" val="2909104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7A91885-A6A9-69D3-0339-1D4D1D061935}"/>
              </a:ext>
            </a:extLst>
          </p:cNvPr>
          <p:cNvSpPr/>
          <p:nvPr/>
        </p:nvSpPr>
        <p:spPr>
          <a:xfrm>
            <a:off x="1921378" y="2381735"/>
            <a:ext cx="86175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b="1" i="1" dirty="0"/>
              <a:t>II.  Recent Development of </a:t>
            </a:r>
          </a:p>
          <a:p>
            <a:r>
              <a:rPr lang="en-US" altLang="ja-JP" sz="4800" b="1" i="1" dirty="0"/>
              <a:t>Quantum Energy Teleportation </a:t>
            </a:r>
          </a:p>
        </p:txBody>
      </p:sp>
    </p:spTree>
    <p:extLst>
      <p:ext uri="{BB962C8B-B14F-4D97-AF65-F5344CB8AC3E}">
        <p14:creationId xmlns:p14="http://schemas.microsoft.com/office/powerpoint/2010/main" val="609548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5FF28-8836-791B-4983-4CB992208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73B340-B325-AD02-A309-A48740A87C49}"/>
              </a:ext>
            </a:extLst>
          </p:cNvPr>
          <p:cNvSpPr txBox="1"/>
          <p:nvPr/>
        </p:nvSpPr>
        <p:spPr>
          <a:xfrm>
            <a:off x="376314" y="1981871"/>
            <a:ext cx="120469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i="1" dirty="0"/>
              <a:t>Recently, two independent experiments on quantum energy teleportation (QET) have been reported.</a:t>
            </a:r>
            <a:endParaRPr kumimoji="1" lang="ja-JP" altLang="en-US" sz="4000" b="1" i="1" dirty="0"/>
          </a:p>
        </p:txBody>
      </p:sp>
    </p:spTree>
    <p:extLst>
      <p:ext uri="{BB962C8B-B14F-4D97-AF65-F5344CB8AC3E}">
        <p14:creationId xmlns:p14="http://schemas.microsoft.com/office/powerpoint/2010/main" val="2282245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25E80670-4097-490A-31FB-F1AE3D450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82" y="3796366"/>
            <a:ext cx="5734975" cy="3009095"/>
          </a:xfrm>
          <a:prstGeom prst="rect">
            <a:avLst/>
          </a:prstGeom>
        </p:spPr>
      </p:pic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B8A7DA5-4B01-6FF2-1D29-05184390906E}"/>
              </a:ext>
            </a:extLst>
          </p:cNvPr>
          <p:cNvCxnSpPr>
            <a:cxnSpLocks/>
          </p:cNvCxnSpPr>
          <p:nvPr/>
        </p:nvCxnSpPr>
        <p:spPr>
          <a:xfrm>
            <a:off x="328474" y="6792872"/>
            <a:ext cx="99429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D9630F4-ACE5-4F9E-62CC-70700E018025}"/>
              </a:ext>
            </a:extLst>
          </p:cNvPr>
          <p:cNvCxnSpPr>
            <a:cxnSpLocks/>
          </p:cNvCxnSpPr>
          <p:nvPr/>
        </p:nvCxnSpPr>
        <p:spPr>
          <a:xfrm>
            <a:off x="5083763" y="6623376"/>
            <a:ext cx="43814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>
            <a:extLst>
              <a:ext uri="{FF2B5EF4-FFF2-40B4-BE49-F238E27FC236}">
                <a16:creationId xmlns:a16="http://schemas.microsoft.com/office/drawing/2014/main" id="{82984F78-8EFB-803C-80E8-BB38EB845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627" y="1166646"/>
            <a:ext cx="4754177" cy="263898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7D071F9D-506C-71BB-2585-9D241386E3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097" y="2488828"/>
            <a:ext cx="5906318" cy="3937545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856105F-76F4-3FE1-00C1-C3A7B991262A}"/>
              </a:ext>
            </a:extLst>
          </p:cNvPr>
          <p:cNvSpPr txBox="1"/>
          <p:nvPr/>
        </p:nvSpPr>
        <p:spPr>
          <a:xfrm>
            <a:off x="5770194" y="1382913"/>
            <a:ext cx="62321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b="1" i="1" dirty="0">
                <a:solidFill>
                  <a:srgbClr val="555555"/>
                </a:solidFill>
                <a:effectLst/>
                <a:latin typeface="Proxima Nova"/>
              </a:rPr>
              <a:t>Nayeli A. Rodríguez-Briones, Hemant </a:t>
            </a:r>
            <a:r>
              <a:rPr lang="en-US" altLang="ja-JP" b="1" i="1" dirty="0" err="1">
                <a:solidFill>
                  <a:srgbClr val="555555"/>
                </a:solidFill>
                <a:effectLst/>
                <a:latin typeface="Proxima Nova"/>
              </a:rPr>
              <a:t>Katiyar</a:t>
            </a:r>
            <a:r>
              <a:rPr lang="en-US" altLang="ja-JP" b="1" i="1" dirty="0">
                <a:solidFill>
                  <a:srgbClr val="555555"/>
                </a:solidFill>
                <a:effectLst/>
                <a:latin typeface="Proxima Nova"/>
              </a:rPr>
              <a:t>, Eduardo Martín-Martínez, and Raymond Laflamme,</a:t>
            </a:r>
          </a:p>
          <a:p>
            <a:pPr algn="l"/>
            <a:r>
              <a:rPr lang="en-US" altLang="ja-JP" b="0" i="0" dirty="0">
                <a:solidFill>
                  <a:srgbClr val="555555"/>
                </a:solidFill>
                <a:effectLst/>
                <a:latin typeface="Proxima Nova"/>
              </a:rPr>
              <a:t>Phys. Rev. Lett. </a:t>
            </a:r>
            <a:r>
              <a:rPr lang="en-US" altLang="ja-JP" b="1" i="0" dirty="0">
                <a:solidFill>
                  <a:srgbClr val="555555"/>
                </a:solidFill>
                <a:effectLst/>
                <a:latin typeface="Proxima Nova"/>
              </a:rPr>
              <a:t>130</a:t>
            </a:r>
            <a:r>
              <a:rPr lang="en-US" altLang="ja-JP" b="0" i="0" dirty="0">
                <a:solidFill>
                  <a:srgbClr val="555555"/>
                </a:solidFill>
                <a:effectLst/>
                <a:latin typeface="Proxima Nova"/>
              </a:rPr>
              <a:t>, 110801 – Published 13 March 2023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B0732E4-6FB9-DF6D-CD7C-2BD59D276397}"/>
              </a:ext>
            </a:extLst>
          </p:cNvPr>
          <p:cNvSpPr txBox="1"/>
          <p:nvPr/>
        </p:nvSpPr>
        <p:spPr>
          <a:xfrm>
            <a:off x="125582" y="-56727"/>
            <a:ext cx="12046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i="1" dirty="0"/>
              <a:t>In 2022, the QET has been first performed using nuclear magnetic resonance.   </a:t>
            </a:r>
            <a:r>
              <a:rPr lang="en-US" altLang="ja-JP" sz="2800" b="1" i="1" dirty="0"/>
              <a:t>(IQC, Waterloo University)</a:t>
            </a:r>
            <a:endParaRPr kumimoji="1" lang="ja-JP" alt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24535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4B852-8C8F-FBDE-CF36-259E405C5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azuki ikedaさんのプロフィール写真">
            <a:extLst>
              <a:ext uri="{FF2B5EF4-FFF2-40B4-BE49-F238E27FC236}">
                <a16:creationId xmlns:a16="http://schemas.microsoft.com/office/drawing/2014/main" id="{187B0438-B36E-CDF6-A919-00349E72D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39" y="1358600"/>
            <a:ext cx="4140800" cy="414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タイトル 1">
            <a:extLst>
              <a:ext uri="{FF2B5EF4-FFF2-40B4-BE49-F238E27FC236}">
                <a16:creationId xmlns:a16="http://schemas.microsoft.com/office/drawing/2014/main" id="{DD0E2D2D-D18C-C3DC-0732-E021247482ED}"/>
              </a:ext>
            </a:extLst>
          </p:cNvPr>
          <p:cNvSpPr txBox="1">
            <a:spLocks/>
          </p:cNvSpPr>
          <p:nvPr/>
        </p:nvSpPr>
        <p:spPr>
          <a:xfrm>
            <a:off x="300839" y="105590"/>
            <a:ext cx="11660502" cy="710015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4400" b="1" i="1" dirty="0">
                <a:latin typeface="+mn-lt"/>
              </a:rPr>
              <a:t>The second QET demonstration was performed using IBM quantum computer.  </a:t>
            </a:r>
            <a:r>
              <a:rPr lang="en-US" altLang="ja-JP" sz="9600" b="1" i="1" dirty="0">
                <a:latin typeface="+mn-lt"/>
              </a:rPr>
              <a:t>(K. Ikeda,  2023)</a:t>
            </a:r>
            <a:endParaRPr lang="ja-JP" altLang="en-US" sz="9600" b="1" i="1" dirty="0">
              <a:latin typeface="+mn-lt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E74389D-93D2-60B5-6E7B-17D98B7B3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1816" y="1903834"/>
            <a:ext cx="8781922" cy="4892022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5CCDF6E-2A49-FC6C-5342-53208640F9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3844" y="710015"/>
            <a:ext cx="2844183" cy="201065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5ACAE2-7335-4D37-CC05-E48DBECA5D82}"/>
              </a:ext>
            </a:extLst>
          </p:cNvPr>
          <p:cNvSpPr txBox="1"/>
          <p:nvPr/>
        </p:nvSpPr>
        <p:spPr>
          <a:xfrm>
            <a:off x="6592409" y="550104"/>
            <a:ext cx="31526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i="1" dirty="0"/>
              <a:t>Stony Brook University </a:t>
            </a:r>
            <a:r>
              <a:rPr lang="ja-JP" altLang="en-US" b="1" i="1" dirty="0"/>
              <a:t>→</a:t>
            </a:r>
            <a:r>
              <a:rPr kumimoji="1" lang="en-US" altLang="ja-JP" sz="1800" b="1" i="1" dirty="0"/>
              <a:t>University of Massachusetts</a:t>
            </a:r>
            <a:r>
              <a:rPr kumimoji="1" lang="ja-JP" altLang="en-US" sz="1800" b="1" i="1" dirty="0"/>
              <a:t>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7645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D4C3BF-B532-AF0F-005A-6496EE746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909EE46-89E4-20A9-9A48-44EBC33FFA42}"/>
              </a:ext>
            </a:extLst>
          </p:cNvPr>
          <p:cNvSpPr txBox="1"/>
          <p:nvPr/>
        </p:nvSpPr>
        <p:spPr>
          <a:xfrm>
            <a:off x="0" y="109057"/>
            <a:ext cx="121464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i="1" dirty="0">
                <a:effectLst/>
              </a:rPr>
              <a:t>The QET experiments have been chosen as one of the top three </a:t>
            </a:r>
            <a:r>
              <a:rPr lang="en-US" altLang="ja-JP" sz="3600" b="1" i="1" dirty="0"/>
              <a:t> b</a:t>
            </a:r>
            <a:r>
              <a:rPr lang="en-US" altLang="ja-JP" sz="3600" b="1" i="1" dirty="0">
                <a:effectLst/>
              </a:rPr>
              <a:t>iggest </a:t>
            </a:r>
            <a:r>
              <a:rPr lang="en-US" altLang="ja-JP" sz="3600" b="1" i="1" dirty="0"/>
              <a:t>b</a:t>
            </a:r>
            <a:r>
              <a:rPr lang="en-US" altLang="ja-JP" sz="3600" b="1" i="1" dirty="0">
                <a:effectLst/>
              </a:rPr>
              <a:t>reakthroughs in physics for 2023 by Quanta Magazine, a publication of the Simons Foundation.</a:t>
            </a:r>
            <a:endParaRPr kumimoji="1" lang="ja-JP" altLang="en-US" sz="3600" b="1" i="1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E0AD8A5-2BA5-89F1-2D72-9E0923BCB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05" y="2092030"/>
            <a:ext cx="6050495" cy="430721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ED4EF61-A3C5-BD5A-629E-9796988F3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1507" y="2092030"/>
            <a:ext cx="5924365" cy="428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3169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3CC9625-3026-6A88-6B79-A849E5D7D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8" y="1459251"/>
            <a:ext cx="12192000" cy="531535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5AB37D8-780B-77B5-ECBE-59711E820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2534" y="0"/>
            <a:ext cx="6400798" cy="108991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5A895CE-E234-685A-FD2C-EEE5D516907F}"/>
              </a:ext>
            </a:extLst>
          </p:cNvPr>
          <p:cNvSpPr txBox="1"/>
          <p:nvPr/>
        </p:nvSpPr>
        <p:spPr>
          <a:xfrm>
            <a:off x="3047301" y="324643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1B18503-3D34-19D3-16A6-5377ECD5E265}"/>
              </a:ext>
            </a:extLst>
          </p:cNvPr>
          <p:cNvSpPr txBox="1"/>
          <p:nvPr/>
        </p:nvSpPr>
        <p:spPr>
          <a:xfrm>
            <a:off x="2442331" y="1089919"/>
            <a:ext cx="7833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i="1" dirty="0">
                <a:effectLst/>
              </a:rPr>
              <a:t>“Quantum Energy Teleportation is REAL! ”PBS Space Time · 2025/05/02</a:t>
            </a:r>
            <a:endParaRPr lang="ja-JP" altLang="en-US" b="1" i="1" dirty="0"/>
          </a:p>
        </p:txBody>
      </p:sp>
    </p:spTree>
    <p:extLst>
      <p:ext uri="{BB962C8B-B14F-4D97-AF65-F5344CB8AC3E}">
        <p14:creationId xmlns:p14="http://schemas.microsoft.com/office/powerpoint/2010/main" val="2249223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5F550-7976-A37E-C318-AAF40B2046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3051EC8-F750-16FB-DC53-F9E0E2B547EB}"/>
              </a:ext>
            </a:extLst>
          </p:cNvPr>
          <p:cNvSpPr/>
          <p:nvPr/>
        </p:nvSpPr>
        <p:spPr>
          <a:xfrm>
            <a:off x="1921378" y="2381735"/>
            <a:ext cx="8617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b="1" i="1" dirty="0"/>
              <a:t>III. Brief Review of Entanglement </a:t>
            </a:r>
          </a:p>
        </p:txBody>
      </p:sp>
    </p:spTree>
    <p:extLst>
      <p:ext uri="{BB962C8B-B14F-4D97-AF65-F5344CB8AC3E}">
        <p14:creationId xmlns:p14="http://schemas.microsoft.com/office/powerpoint/2010/main" val="4019993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3">
            <a:extLst>
              <a:ext uri="{FF2B5EF4-FFF2-40B4-BE49-F238E27FC236}">
                <a16:creationId xmlns:a16="http://schemas.microsoft.com/office/drawing/2014/main" id="{F8373E61-3618-9992-EB9C-FA2EDB343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631" y="1407382"/>
            <a:ext cx="116963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b="1" i="1" dirty="0"/>
              <a:t>As a simple example, let us first consider a two-level spin system in the up state of the z component of the spin.</a:t>
            </a:r>
            <a:endParaRPr lang="ja-JP" altLang="en-US" sz="3600" b="1" i="1" dirty="0"/>
          </a:p>
        </p:txBody>
      </p:sp>
      <p:sp>
        <p:nvSpPr>
          <p:cNvPr id="3" name="円/楕円 1">
            <a:extLst>
              <a:ext uri="{FF2B5EF4-FFF2-40B4-BE49-F238E27FC236}">
                <a16:creationId xmlns:a16="http://schemas.microsoft.com/office/drawing/2014/main" id="{F002DA5B-AA49-3B67-69E2-9CE3ED9AF15C}"/>
              </a:ext>
            </a:extLst>
          </p:cNvPr>
          <p:cNvSpPr/>
          <p:nvPr/>
        </p:nvSpPr>
        <p:spPr>
          <a:xfrm>
            <a:off x="4770245" y="3695366"/>
            <a:ext cx="2214562" cy="2071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8C8F1E7-7F01-D4F9-17A3-F8A998FB76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420035"/>
              </p:ext>
            </p:extLst>
          </p:nvPr>
        </p:nvGraphicFramePr>
        <p:xfrm>
          <a:off x="5257607" y="4338304"/>
          <a:ext cx="1263650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406048" imgH="253780" progId="Equation.3">
                  <p:embed/>
                </p:oleObj>
              </mc:Choice>
              <mc:Fallback>
                <p:oleObj name="数式" r:id="rId2" imgW="406048" imgH="253780" progId="Equation.3">
                  <p:embed/>
                  <p:pic>
                    <p:nvPicPr>
                      <p:cNvPr id="1638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607" y="4338304"/>
                        <a:ext cx="1263650" cy="785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1801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584650" y="434487"/>
            <a:ext cx="112774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b="1" i="1" dirty="0"/>
              <a:t>Let us assume that any quantum operation      for the system is available.   </a:t>
            </a:r>
            <a:endParaRPr lang="ja-JP" altLang="en-US" sz="3600" b="1" i="1" dirty="0"/>
          </a:p>
        </p:txBody>
      </p:sp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494459" y="1933749"/>
            <a:ext cx="1102845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b="1" i="1" dirty="0"/>
              <a:t>Then, from this initial state, any quantum state of the system can be generated:</a:t>
            </a:r>
            <a:endParaRPr lang="ja-JP" altLang="en-US" sz="3600" b="1" i="1" dirty="0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130355"/>
              </p:ext>
            </p:extLst>
          </p:nvPr>
        </p:nvGraphicFramePr>
        <p:xfrm>
          <a:off x="2193746" y="3563558"/>
          <a:ext cx="7423150" cy="142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777229" imgH="342751" progId="Equation.3">
                  <p:embed/>
                </p:oleObj>
              </mc:Choice>
              <mc:Fallback>
                <p:oleObj name="数式" r:id="rId2" imgW="1777229" imgH="342751" progId="Equation.3">
                  <p:embed/>
                  <p:pic>
                    <p:nvPicPr>
                      <p:cNvPr id="4608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3746" y="3563558"/>
                        <a:ext cx="7423150" cy="1425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8374565"/>
              </p:ext>
            </p:extLst>
          </p:nvPr>
        </p:nvGraphicFramePr>
        <p:xfrm>
          <a:off x="8879312" y="562177"/>
          <a:ext cx="391905" cy="423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39639" imgH="152334" progId="Equation.3">
                  <p:embed/>
                </p:oleObj>
              </mc:Choice>
              <mc:Fallback>
                <p:oleObj name="数式" r:id="rId4" imgW="139639" imgH="152334" progId="Equation.3">
                  <p:embed/>
                  <p:pic>
                    <p:nvPicPr>
                      <p:cNvPr id="4608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79312" y="562177"/>
                        <a:ext cx="391905" cy="4238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テキスト ボックス 8"/>
          <p:cNvSpPr txBox="1">
            <a:spLocks noChangeArrowheads="1"/>
          </p:cNvSpPr>
          <p:nvPr/>
        </p:nvSpPr>
        <p:spPr bwMode="auto">
          <a:xfrm>
            <a:off x="3586087" y="5219830"/>
            <a:ext cx="41982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4000" b="1" i="1" dirty="0"/>
              <a:t>Let us prove it.</a:t>
            </a:r>
            <a:endParaRPr lang="ja-JP" altLang="en-US" sz="40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テキスト ボックス 1"/>
          <p:cNvSpPr txBox="1">
            <a:spLocks noChangeArrowheads="1"/>
          </p:cNvSpPr>
          <p:nvPr/>
        </p:nvSpPr>
        <p:spPr bwMode="auto">
          <a:xfrm>
            <a:off x="3900332" y="136512"/>
            <a:ext cx="66436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4400" b="1" i="1" dirty="0">
                <a:latin typeface="Calibri" pitchFamily="34" charset="0"/>
              </a:rPr>
              <a:t>Introduction</a:t>
            </a:r>
            <a:endParaRPr lang="ja-JP" altLang="en-US" sz="4400" b="1" i="1" dirty="0">
              <a:latin typeface="Calibri" pitchFamily="34" charset="0"/>
            </a:endParaRPr>
          </a:p>
        </p:txBody>
      </p:sp>
      <p:sp>
        <p:nvSpPr>
          <p:cNvPr id="66563" name="テキスト ボックス 2"/>
          <p:cNvSpPr txBox="1">
            <a:spLocks noChangeArrowheads="1"/>
          </p:cNvSpPr>
          <p:nvPr/>
        </p:nvSpPr>
        <p:spPr bwMode="auto">
          <a:xfrm>
            <a:off x="0" y="1076984"/>
            <a:ext cx="12192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b="1" i="1" dirty="0"/>
              <a:t>The interplay between quantum field theory and quantum information theory has attracted much attention in addressing many problems in physics.</a:t>
            </a:r>
            <a:endParaRPr lang="en-US" altLang="ja-JP" sz="3600" b="1" i="1" dirty="0">
              <a:latin typeface="Calibri" pitchFamily="34" charset="0"/>
            </a:endParaRPr>
          </a:p>
        </p:txBody>
      </p:sp>
      <p:sp>
        <p:nvSpPr>
          <p:cNvPr id="66564" name="テキスト ボックス 3"/>
          <p:cNvSpPr txBox="1">
            <a:spLocks noChangeArrowheads="1"/>
          </p:cNvSpPr>
          <p:nvPr/>
        </p:nvSpPr>
        <p:spPr bwMode="auto">
          <a:xfrm>
            <a:off x="596349" y="3240383"/>
            <a:ext cx="1142638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2800" b="1" dirty="0"/>
              <a:t>○   </a:t>
            </a:r>
            <a:r>
              <a:rPr lang="en-US" altLang="ja-JP" sz="2800" b="1" i="1" dirty="0" err="1">
                <a:solidFill>
                  <a:srgbClr val="002060"/>
                </a:solidFill>
              </a:rPr>
              <a:t>AdS</a:t>
            </a:r>
            <a:r>
              <a:rPr lang="en-US" altLang="ja-JP" sz="2800" b="1" i="1" dirty="0">
                <a:solidFill>
                  <a:srgbClr val="002060"/>
                </a:solidFill>
              </a:rPr>
              <a:t>/CFT Correspondence  </a:t>
            </a:r>
          </a:p>
          <a:p>
            <a:endParaRPr lang="en-US" altLang="ja-JP" sz="2800" b="1" dirty="0">
              <a:solidFill>
                <a:srgbClr val="002060"/>
              </a:solidFill>
            </a:endParaRPr>
          </a:p>
          <a:p>
            <a:r>
              <a:rPr lang="ja-JP" altLang="en-US" sz="2800" b="1" dirty="0">
                <a:solidFill>
                  <a:srgbClr val="002060"/>
                </a:solidFill>
              </a:rPr>
              <a:t>○  </a:t>
            </a:r>
            <a:r>
              <a:rPr lang="en-US" altLang="ja-JP" sz="2800" b="1" i="1" dirty="0">
                <a:solidFill>
                  <a:srgbClr val="002060"/>
                </a:solidFill>
              </a:rPr>
              <a:t>Information Loss Problem of Quantum Black Hole</a:t>
            </a:r>
          </a:p>
          <a:p>
            <a:endParaRPr lang="en-US" altLang="ja-JP" sz="2800" b="1" dirty="0">
              <a:solidFill>
                <a:srgbClr val="002060"/>
              </a:solidFill>
            </a:endParaRPr>
          </a:p>
          <a:p>
            <a:r>
              <a:rPr lang="ja-JP" altLang="en-US" sz="2800" b="1" dirty="0">
                <a:solidFill>
                  <a:srgbClr val="002060"/>
                </a:solidFill>
              </a:rPr>
              <a:t>○ </a:t>
            </a:r>
            <a:r>
              <a:rPr lang="en-US" altLang="ja-JP" sz="2800" b="1" i="1" dirty="0">
                <a:solidFill>
                  <a:srgbClr val="002060"/>
                </a:solidFill>
              </a:rPr>
              <a:t>Quantum-Classical Transition of Field Fluctuation in Inflationary Universe</a:t>
            </a:r>
          </a:p>
          <a:p>
            <a:endParaRPr lang="en-US" altLang="ja-JP" sz="2800" b="1" i="1" dirty="0">
              <a:solidFill>
                <a:srgbClr val="002060"/>
              </a:solidFill>
            </a:endParaRPr>
          </a:p>
          <a:p>
            <a:r>
              <a:rPr lang="en-US" altLang="ja-JP" sz="2800" b="1" i="1" dirty="0"/>
              <a:t>…. </a:t>
            </a:r>
          </a:p>
          <a:p>
            <a:endParaRPr lang="en-US" altLang="ja-JP" sz="2400" b="1" i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4667250" y="3643314"/>
          <a:ext cx="2571750" cy="903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95400" imgH="457200" progId="Equation.3">
                  <p:embed/>
                </p:oleObj>
              </mc:Choice>
              <mc:Fallback>
                <p:oleObj name="数式" r:id="rId2" imgW="1295400" imgH="457200" progId="Equation.3">
                  <p:embed/>
                  <p:pic>
                    <p:nvPicPr>
                      <p:cNvPr id="174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0" y="3643314"/>
                        <a:ext cx="2571750" cy="903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2452689" y="642939"/>
          <a:ext cx="6111875" cy="110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396394" imgH="253890" progId="Equation.3">
                  <p:embed/>
                </p:oleObj>
              </mc:Choice>
              <mc:Fallback>
                <p:oleObj name="数式" r:id="rId4" imgW="1396394" imgH="253890" progId="Equation.3">
                  <p:embed/>
                  <p:pic>
                    <p:nvPicPr>
                      <p:cNvPr id="1741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2689" y="642939"/>
                        <a:ext cx="6111875" cy="11064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3810000" y="1857375"/>
          <a:ext cx="4929188" cy="187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1930400" imgH="736600" progId="Equation.3">
                  <p:embed/>
                </p:oleObj>
              </mc:Choice>
              <mc:Fallback>
                <p:oleObj name="数式" r:id="rId6" imgW="1930400" imgH="736600" progId="Equation.3">
                  <p:embed/>
                  <p:pic>
                    <p:nvPicPr>
                      <p:cNvPr id="174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857375"/>
                        <a:ext cx="4929188" cy="187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テキスト ボックス 4"/>
          <p:cNvSpPr txBox="1">
            <a:spLocks noChangeArrowheads="1"/>
          </p:cNvSpPr>
          <p:nvPr/>
        </p:nvSpPr>
        <p:spPr bwMode="auto">
          <a:xfrm>
            <a:off x="278296" y="109538"/>
            <a:ext cx="103897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For the up state      , we first measure an observable given by </a:t>
            </a:r>
            <a:endParaRPr lang="ja-JP" altLang="en-US" sz="2800" b="1" i="1" dirty="0"/>
          </a:p>
        </p:txBody>
      </p:sp>
      <p:cxnSp>
        <p:nvCxnSpPr>
          <p:cNvPr id="7" name="直線矢印コネクタ 6"/>
          <p:cNvCxnSpPr/>
          <p:nvPr/>
        </p:nvCxnSpPr>
        <p:spPr>
          <a:xfrm rot="5400000" flipH="1" flipV="1">
            <a:off x="4131470" y="1678782"/>
            <a:ext cx="642937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rot="5400000" flipH="1" flipV="1">
            <a:off x="6953251" y="1785938"/>
            <a:ext cx="642937" cy="357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9" name="テキスト ボックス 10"/>
          <p:cNvSpPr txBox="1">
            <a:spLocks noChangeArrowheads="1"/>
          </p:cNvSpPr>
          <p:nvPr/>
        </p:nvSpPr>
        <p:spPr bwMode="auto">
          <a:xfrm>
            <a:off x="677436" y="4647268"/>
            <a:ext cx="102953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The eigenvalue </a:t>
            </a:r>
            <a:r>
              <a:rPr lang="ja-JP" altLang="en-US" sz="2800" b="1" i="1" dirty="0"/>
              <a:t>　　　</a:t>
            </a:r>
            <a:r>
              <a:rPr lang="en-US" altLang="ja-JP" sz="2800" b="1" i="1" dirty="0"/>
              <a:t>of      emerges with probability       </a:t>
            </a:r>
            <a:r>
              <a:rPr lang="en-US" altLang="ja-JP" sz="2400" b="1" i="1" dirty="0"/>
              <a:t>. </a:t>
            </a:r>
            <a:endParaRPr lang="ja-JP" altLang="en-US" sz="2400" b="1" i="1" dirty="0"/>
          </a:p>
        </p:txBody>
      </p:sp>
      <p:graphicFrame>
        <p:nvGraphicFramePr>
          <p:cNvPr id="1434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3044242"/>
              </p:ext>
            </p:extLst>
          </p:nvPr>
        </p:nvGraphicFramePr>
        <p:xfrm>
          <a:off x="8318557" y="4595158"/>
          <a:ext cx="511175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203024" imgH="215713" progId="Equation.3">
                  <p:embed/>
                </p:oleObj>
              </mc:Choice>
              <mc:Fallback>
                <p:oleObj name="数式" r:id="rId8" imgW="203024" imgH="215713" progId="Equation.3">
                  <p:embed/>
                  <p:pic>
                    <p:nvPicPr>
                      <p:cNvPr id="14341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8557" y="4595158"/>
                        <a:ext cx="511175" cy="538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0" name="テキスト ボックス 13"/>
          <p:cNvSpPr txBox="1">
            <a:spLocks noChangeArrowheads="1"/>
          </p:cNvSpPr>
          <p:nvPr/>
        </p:nvSpPr>
        <p:spPr bwMode="auto">
          <a:xfrm>
            <a:off x="677436" y="5183843"/>
            <a:ext cx="57864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 i="1" dirty="0"/>
              <a:t>Thus, the average state is given by</a:t>
            </a:r>
            <a:endParaRPr lang="ja-JP" altLang="en-US" sz="2800" b="1" i="1" dirty="0"/>
          </a:p>
        </p:txBody>
      </p:sp>
      <p:graphicFrame>
        <p:nvGraphicFramePr>
          <p:cNvPr id="1741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007237"/>
              </p:ext>
            </p:extLst>
          </p:nvPr>
        </p:nvGraphicFramePr>
        <p:xfrm>
          <a:off x="2728500" y="73039"/>
          <a:ext cx="522287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228501" imgH="253890" progId="Equation.3">
                  <p:embed/>
                </p:oleObj>
              </mc:Choice>
              <mc:Fallback>
                <p:oleObj name="数式" r:id="rId10" imgW="228501" imgH="253890" progId="Equation.3">
                  <p:embed/>
                  <p:pic>
                    <p:nvPicPr>
                      <p:cNvPr id="1741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8500" y="73039"/>
                        <a:ext cx="522287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926584"/>
              </p:ext>
            </p:extLst>
          </p:nvPr>
        </p:nvGraphicFramePr>
        <p:xfrm>
          <a:off x="4165102" y="4780894"/>
          <a:ext cx="423397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152334" imgH="139639" progId="Equation.3">
                  <p:embed/>
                </p:oleObj>
              </mc:Choice>
              <mc:Fallback>
                <p:oleObj name="数式" r:id="rId12" imgW="152334" imgH="139639" progId="Equation.3">
                  <p:embed/>
                  <p:pic>
                    <p:nvPicPr>
                      <p:cNvPr id="14343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5102" y="4780894"/>
                        <a:ext cx="423397" cy="385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4" name="Object 9"/>
          <p:cNvGraphicFramePr>
            <a:graphicFrameLocks noChangeAspect="1"/>
          </p:cNvGraphicFramePr>
          <p:nvPr/>
        </p:nvGraphicFramePr>
        <p:xfrm>
          <a:off x="2381250" y="5857875"/>
          <a:ext cx="732313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2159000" imgH="254000" progId="Equation.3">
                  <p:embed/>
                </p:oleObj>
              </mc:Choice>
              <mc:Fallback>
                <p:oleObj name="数式" r:id="rId14" imgW="2159000" imgH="254000" progId="Equation.3">
                  <p:embed/>
                  <p:pic>
                    <p:nvPicPr>
                      <p:cNvPr id="14344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0" y="5857875"/>
                        <a:ext cx="7323138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Object 10"/>
          <p:cNvGraphicFramePr>
            <a:graphicFrameLocks noChangeAspect="1"/>
          </p:cNvGraphicFramePr>
          <p:nvPr/>
        </p:nvGraphicFramePr>
        <p:xfrm>
          <a:off x="8650289" y="857250"/>
          <a:ext cx="1876425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6" imgW="799753" imgH="253890" progId="Equation.3">
                  <p:embed/>
                </p:oleObj>
              </mc:Choice>
              <mc:Fallback>
                <p:oleObj name="数式" r:id="rId16" imgW="799753" imgH="253890" progId="Equation.3">
                  <p:embed/>
                  <p:pic>
                    <p:nvPicPr>
                      <p:cNvPr id="17417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0289" y="857250"/>
                        <a:ext cx="1876425" cy="592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5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833380"/>
              </p:ext>
            </p:extLst>
          </p:nvPr>
        </p:nvGraphicFramePr>
        <p:xfrm>
          <a:off x="3143250" y="4742801"/>
          <a:ext cx="476250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8" imgW="203024" imgH="164957" progId="Equation.3">
                  <p:embed/>
                </p:oleObj>
              </mc:Choice>
              <mc:Fallback>
                <p:oleObj name="数式" r:id="rId18" imgW="203024" imgH="164957" progId="Equation.3">
                  <p:embed/>
                  <p:pic>
                    <p:nvPicPr>
                      <p:cNvPr id="14351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4742801"/>
                        <a:ext cx="476250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84887"/>
              </p:ext>
            </p:extLst>
          </p:nvPr>
        </p:nvGraphicFramePr>
        <p:xfrm>
          <a:off x="1817687" y="2885642"/>
          <a:ext cx="8556625" cy="150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2882900" imgH="508000" progId="Equation.3">
                  <p:embed/>
                </p:oleObj>
              </mc:Choice>
              <mc:Fallback>
                <p:oleObj name="数式" r:id="rId2" imgW="2882900" imgH="508000" progId="Equation.3">
                  <p:embed/>
                  <p:pic>
                    <p:nvPicPr>
                      <p:cNvPr id="1843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7687" y="2885642"/>
                        <a:ext cx="8556625" cy="1500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4381500" y="857251"/>
          <a:ext cx="320040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812447" imgH="253890" progId="Equation.3">
                  <p:embed/>
                </p:oleObj>
              </mc:Choice>
              <mc:Fallback>
                <p:oleObj name="数式" r:id="rId4" imgW="812447" imgH="253890" progId="Equation.3">
                  <p:embed/>
                  <p:pic>
                    <p:nvPicPr>
                      <p:cNvPr id="1843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0" y="857251"/>
                        <a:ext cx="3200400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テキスト ボックス 3"/>
          <p:cNvSpPr txBox="1">
            <a:spLocks noChangeArrowheads="1"/>
          </p:cNvSpPr>
          <p:nvPr/>
        </p:nvSpPr>
        <p:spPr bwMode="auto">
          <a:xfrm>
            <a:off x="1524000" y="214313"/>
            <a:ext cx="8286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 i="1" dirty="0"/>
              <a:t>Next, let us perform a unitary operation which satisfies </a:t>
            </a:r>
            <a:endParaRPr lang="ja-JP" altLang="en-US" sz="2800" b="1" i="1" dirty="0"/>
          </a:p>
        </p:txBody>
      </p:sp>
      <p:sp>
        <p:nvSpPr>
          <p:cNvPr id="18439" name="テキスト ボックス 4"/>
          <p:cNvSpPr txBox="1">
            <a:spLocks noChangeArrowheads="1"/>
          </p:cNvSpPr>
          <p:nvPr/>
        </p:nvSpPr>
        <p:spPr bwMode="auto">
          <a:xfrm>
            <a:off x="1412682" y="2048532"/>
            <a:ext cx="72151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 i="1" dirty="0"/>
              <a:t>This yields the final state which we want.</a:t>
            </a:r>
            <a:endParaRPr lang="ja-JP" altLang="en-US" sz="2800" b="1" i="1" dirty="0"/>
          </a:p>
        </p:txBody>
      </p:sp>
      <p:sp>
        <p:nvSpPr>
          <p:cNvPr id="6" name="円/楕円 5"/>
          <p:cNvSpPr/>
          <p:nvPr/>
        </p:nvSpPr>
        <p:spPr>
          <a:xfrm>
            <a:off x="4881563" y="4699719"/>
            <a:ext cx="2214562" cy="2071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430981"/>
              </p:ext>
            </p:extLst>
          </p:nvPr>
        </p:nvGraphicFramePr>
        <p:xfrm>
          <a:off x="5762626" y="5479183"/>
          <a:ext cx="474663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152268" imgH="164957" progId="Equation.3">
                  <p:embed/>
                </p:oleObj>
              </mc:Choice>
              <mc:Fallback>
                <p:oleObj name="数式" r:id="rId6" imgW="152268" imgH="164957" progId="Equation.3">
                  <p:embed/>
                  <p:pic>
                    <p:nvPicPr>
                      <p:cNvPr id="174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26" y="5479183"/>
                        <a:ext cx="474663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28952"/>
              </p:ext>
            </p:extLst>
          </p:nvPr>
        </p:nvGraphicFramePr>
        <p:xfrm>
          <a:off x="5381625" y="5342657"/>
          <a:ext cx="1263650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406048" imgH="253780" progId="Equation.3">
                  <p:embed/>
                </p:oleObj>
              </mc:Choice>
              <mc:Fallback>
                <p:oleObj name="数式" r:id="rId8" imgW="406048" imgH="253780" progId="Equation.3">
                  <p:embed/>
                  <p:pic>
                    <p:nvPicPr>
                      <p:cNvPr id="1741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25" y="5342657"/>
                        <a:ext cx="1263650" cy="785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3309938" y="142875"/>
            <a:ext cx="2214562" cy="2071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4191001" y="922339"/>
          <a:ext cx="474663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268" imgH="164957" progId="Equation.3">
                  <p:embed/>
                </p:oleObj>
              </mc:Choice>
              <mc:Fallback>
                <p:oleObj name="数式" r:id="rId2" imgW="152268" imgH="164957" progId="Equation.3">
                  <p:embed/>
                  <p:pic>
                    <p:nvPicPr>
                      <p:cNvPr id="1945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1" y="922339"/>
                        <a:ext cx="474663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5" name="テキスト ボックス 3"/>
          <p:cNvSpPr txBox="1">
            <a:spLocks noChangeArrowheads="1"/>
          </p:cNvSpPr>
          <p:nvPr/>
        </p:nvSpPr>
        <p:spPr bwMode="auto">
          <a:xfrm>
            <a:off x="481316" y="2323288"/>
            <a:ext cx="1122936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The inverse process can be also achieved. Let us measure the z component of the spin. Then, the state collapses to one of the eigenstates.</a:t>
            </a:r>
            <a:endParaRPr lang="ja-JP" altLang="en-US" sz="2800" b="1" i="1" dirty="0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7310438" y="3357563"/>
          <a:ext cx="2532062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812447" imgH="253890" progId="Equation.3">
                  <p:embed/>
                </p:oleObj>
              </mc:Choice>
              <mc:Fallback>
                <p:oleObj name="数式" r:id="rId4" imgW="812447" imgH="253890" progId="Equation.3">
                  <p:embed/>
                  <p:pic>
                    <p:nvPicPr>
                      <p:cNvPr id="1945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0438" y="3357563"/>
                        <a:ext cx="2532062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2524125" y="3359151"/>
          <a:ext cx="225425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723586" imgH="253890" progId="Equation.3">
                  <p:embed/>
                </p:oleObj>
              </mc:Choice>
              <mc:Fallback>
                <p:oleObj name="数式" r:id="rId6" imgW="723586" imgH="253890" progId="Equation.3">
                  <p:embed/>
                  <p:pic>
                    <p:nvPicPr>
                      <p:cNvPr id="1946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25" y="3359151"/>
                        <a:ext cx="2254250" cy="785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6" name="テキスト ボックス 6"/>
          <p:cNvSpPr txBox="1">
            <a:spLocks noChangeArrowheads="1"/>
          </p:cNvSpPr>
          <p:nvPr/>
        </p:nvSpPr>
        <p:spPr bwMode="auto">
          <a:xfrm>
            <a:off x="4953001" y="3540126"/>
            <a:ext cx="2786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 b="1" i="1" dirty="0"/>
              <a:t>with probability</a:t>
            </a:r>
            <a:endParaRPr lang="ja-JP" altLang="en-US" sz="2400" b="1" i="1" dirty="0"/>
          </a:p>
        </p:txBody>
      </p:sp>
      <p:sp>
        <p:nvSpPr>
          <p:cNvPr id="16395" name="テキスト ボックス 7"/>
          <p:cNvSpPr txBox="1">
            <a:spLocks noChangeArrowheads="1"/>
          </p:cNvSpPr>
          <p:nvPr/>
        </p:nvSpPr>
        <p:spPr bwMode="auto">
          <a:xfrm>
            <a:off x="481317" y="4162425"/>
            <a:ext cx="110242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If the spin is found in the down state, a flip operation is applied to obtain the up state.</a:t>
            </a:r>
            <a:endParaRPr lang="ja-JP" altLang="en-US" sz="2800" b="1" i="1" dirty="0"/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4024313" y="5000625"/>
          <a:ext cx="371475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1345616" imgH="266584" progId="Equation.3">
                  <p:embed/>
                </p:oleObj>
              </mc:Choice>
              <mc:Fallback>
                <p:oleObj name="数式" r:id="rId8" imgW="1345616" imgH="266584" progId="Equation.3">
                  <p:embed/>
                  <p:pic>
                    <p:nvPicPr>
                      <p:cNvPr id="1638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4313" y="5000625"/>
                        <a:ext cx="3714750" cy="730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6" name="テキスト ボックス 9"/>
          <p:cNvSpPr txBox="1">
            <a:spLocks noChangeArrowheads="1"/>
          </p:cNvSpPr>
          <p:nvPr/>
        </p:nvSpPr>
        <p:spPr bwMode="auto">
          <a:xfrm>
            <a:off x="804780" y="6151892"/>
            <a:ext cx="101538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The state      is transformed into the up state with probability one.</a:t>
            </a:r>
            <a:endParaRPr lang="ja-JP" altLang="en-US" sz="2800" b="1" i="1" dirty="0"/>
          </a:p>
        </p:txBody>
      </p:sp>
      <p:graphicFrame>
        <p:nvGraphicFramePr>
          <p:cNvPr id="163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2592280"/>
              </p:ext>
            </p:extLst>
          </p:nvPr>
        </p:nvGraphicFramePr>
        <p:xfrm>
          <a:off x="2257881" y="6246487"/>
          <a:ext cx="39846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268" imgH="164957" progId="Equation.3">
                  <p:embed/>
                </p:oleObj>
              </mc:Choice>
              <mc:Fallback>
                <p:oleObj name="数式" r:id="rId2" imgW="152268" imgH="164957" progId="Equation.3">
                  <p:embed/>
                  <p:pic>
                    <p:nvPicPr>
                      <p:cNvPr id="1639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7881" y="6246487"/>
                        <a:ext cx="398462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円/楕円 11"/>
          <p:cNvSpPr/>
          <p:nvPr/>
        </p:nvSpPr>
        <p:spPr>
          <a:xfrm>
            <a:off x="6810376" y="142875"/>
            <a:ext cx="2214563" cy="2071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4" name="ストライプ矢印 13"/>
          <p:cNvSpPr/>
          <p:nvPr/>
        </p:nvSpPr>
        <p:spPr>
          <a:xfrm>
            <a:off x="5667376" y="1071563"/>
            <a:ext cx="1000125" cy="285750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19463" name="Object 8"/>
          <p:cNvGraphicFramePr>
            <a:graphicFrameLocks noChangeAspect="1"/>
          </p:cNvGraphicFramePr>
          <p:nvPr/>
        </p:nvGraphicFramePr>
        <p:xfrm>
          <a:off x="7402513" y="857251"/>
          <a:ext cx="1122362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406048" imgH="253780" progId="Equation.3">
                  <p:embed/>
                </p:oleObj>
              </mc:Choice>
              <mc:Fallback>
                <p:oleObj name="数式" r:id="rId10" imgW="406048" imgH="253780" progId="Equation.3">
                  <p:embed/>
                  <p:pic>
                    <p:nvPicPr>
                      <p:cNvPr id="19463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2513" y="857251"/>
                        <a:ext cx="1122362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テキスト ボックス 1"/>
          <p:cNvSpPr txBox="1">
            <a:spLocks noChangeArrowheads="1"/>
          </p:cNvSpPr>
          <p:nvPr/>
        </p:nvSpPr>
        <p:spPr bwMode="auto">
          <a:xfrm>
            <a:off x="15903" y="42835"/>
            <a:ext cx="1204622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Therefore, any quantum state can be transformed into any other state through quantum operations.</a:t>
            </a:r>
            <a:endParaRPr lang="ja-JP" altLang="en-US" sz="2800" b="1" i="1" dirty="0"/>
          </a:p>
        </p:txBody>
      </p:sp>
      <p:sp>
        <p:nvSpPr>
          <p:cNvPr id="3" name="円/楕円 2"/>
          <p:cNvSpPr/>
          <p:nvPr/>
        </p:nvSpPr>
        <p:spPr>
          <a:xfrm>
            <a:off x="3095626" y="1084264"/>
            <a:ext cx="2214563" cy="2071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3976688" y="1863726"/>
          <a:ext cx="474662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268" imgH="164957" progId="Equation.3">
                  <p:embed/>
                </p:oleObj>
              </mc:Choice>
              <mc:Fallback>
                <p:oleObj name="数式" r:id="rId2" imgW="152268" imgH="164957" progId="Equation.3">
                  <p:embed/>
                  <p:pic>
                    <p:nvPicPr>
                      <p:cNvPr id="2048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6688" y="1863726"/>
                        <a:ext cx="474662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円/楕円 4"/>
          <p:cNvSpPr/>
          <p:nvPr/>
        </p:nvSpPr>
        <p:spPr>
          <a:xfrm>
            <a:off x="6596063" y="1084264"/>
            <a:ext cx="2214562" cy="2071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graphicFrame>
        <p:nvGraphicFramePr>
          <p:cNvPr id="20483" name="Object 4"/>
          <p:cNvGraphicFramePr>
            <a:graphicFrameLocks noChangeAspect="1"/>
          </p:cNvGraphicFramePr>
          <p:nvPr/>
        </p:nvGraphicFramePr>
        <p:xfrm>
          <a:off x="7486650" y="1811339"/>
          <a:ext cx="552450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77569" imgH="202936" progId="Equation.3">
                  <p:embed/>
                </p:oleObj>
              </mc:Choice>
              <mc:Fallback>
                <p:oleObj name="数式" r:id="rId4" imgW="177569" imgH="202936" progId="Equation.3">
                  <p:embed/>
                  <p:pic>
                    <p:nvPicPr>
                      <p:cNvPr id="20483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6650" y="1811339"/>
                        <a:ext cx="552450" cy="630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ストライプ矢印 9"/>
          <p:cNvSpPr/>
          <p:nvPr/>
        </p:nvSpPr>
        <p:spPr>
          <a:xfrm>
            <a:off x="5381625" y="1655763"/>
            <a:ext cx="1143000" cy="285750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ストライプ矢印 10"/>
          <p:cNvSpPr/>
          <p:nvPr/>
        </p:nvSpPr>
        <p:spPr>
          <a:xfrm flipH="1">
            <a:off x="5381625" y="2227263"/>
            <a:ext cx="1143000" cy="285750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4881563" y="3286125"/>
            <a:ext cx="2214562" cy="2071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graphicFrame>
        <p:nvGraphicFramePr>
          <p:cNvPr id="20484" name="Object 3"/>
          <p:cNvGraphicFramePr>
            <a:graphicFrameLocks noChangeAspect="1"/>
          </p:cNvGraphicFramePr>
          <p:nvPr/>
        </p:nvGraphicFramePr>
        <p:xfrm>
          <a:off x="5368925" y="3929063"/>
          <a:ext cx="1263650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406048" imgH="253780" progId="Equation.3">
                  <p:embed/>
                </p:oleObj>
              </mc:Choice>
              <mc:Fallback>
                <p:oleObj name="数式" r:id="rId6" imgW="406048" imgH="253780" progId="Equation.3">
                  <p:embed/>
                  <p:pic>
                    <p:nvPicPr>
                      <p:cNvPr id="2048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8925" y="3929063"/>
                        <a:ext cx="1263650" cy="785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直線矢印コネクタ 16"/>
          <p:cNvCxnSpPr/>
          <p:nvPr/>
        </p:nvCxnSpPr>
        <p:spPr>
          <a:xfrm>
            <a:off x="4452939" y="3227389"/>
            <a:ext cx="428625" cy="415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rot="5400000" flipH="1" flipV="1">
            <a:off x="6310313" y="3155951"/>
            <a:ext cx="928688" cy="642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rot="10800000">
            <a:off x="4738689" y="3155950"/>
            <a:ext cx="1000125" cy="928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rot="5400000">
            <a:off x="7024688" y="3143251"/>
            <a:ext cx="428625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485" name="Object 8"/>
          <p:cNvGraphicFramePr>
            <a:graphicFrameLocks noChangeAspect="1"/>
          </p:cNvGraphicFramePr>
          <p:nvPr/>
        </p:nvGraphicFramePr>
        <p:xfrm>
          <a:off x="5238750" y="1071564"/>
          <a:ext cx="142875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583693" imgH="215713" progId="Equation.3">
                  <p:embed/>
                </p:oleObj>
              </mc:Choice>
              <mc:Fallback>
                <p:oleObj name="数式" r:id="rId8" imgW="583693" imgH="215713" progId="Equation.3">
                  <p:embed/>
                  <p:pic>
                    <p:nvPicPr>
                      <p:cNvPr id="20485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0" y="1071564"/>
                        <a:ext cx="1428750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Object 12"/>
          <p:cNvGraphicFramePr>
            <a:graphicFrameLocks noChangeAspect="1"/>
          </p:cNvGraphicFramePr>
          <p:nvPr/>
        </p:nvGraphicFramePr>
        <p:xfrm>
          <a:off x="5167313" y="2560639"/>
          <a:ext cx="1554162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634449" imgH="215713" progId="Equation.3">
                  <p:embed/>
                </p:oleObj>
              </mc:Choice>
              <mc:Fallback>
                <p:oleObj name="数式" r:id="rId10" imgW="634449" imgH="215713" progId="Equation.3">
                  <p:embed/>
                  <p:pic>
                    <p:nvPicPr>
                      <p:cNvPr id="20486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7313" y="2560639"/>
                        <a:ext cx="1554162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テキスト ボックス 17"/>
          <p:cNvSpPr txBox="1">
            <a:spLocks noChangeArrowheads="1"/>
          </p:cNvSpPr>
          <p:nvPr/>
        </p:nvSpPr>
        <p:spPr bwMode="auto">
          <a:xfrm>
            <a:off x="135173" y="5500688"/>
            <a:ext cx="1180768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Although this result may appear trivial at first glance, extending the same reasoning to many-body systems reveals profound and nontrivial phenomena, with entanglement being a prime example.</a:t>
            </a:r>
            <a:endParaRPr lang="ja-JP" altLang="en-US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テキスト ボックス 1"/>
          <p:cNvSpPr txBox="1">
            <a:spLocks noChangeArrowheads="1"/>
          </p:cNvSpPr>
          <p:nvPr/>
        </p:nvSpPr>
        <p:spPr bwMode="auto">
          <a:xfrm>
            <a:off x="135739" y="542026"/>
            <a:ext cx="118792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>
                <a:solidFill>
                  <a:srgbClr val="FF0000"/>
                </a:solidFill>
              </a:rPr>
              <a:t>Entanglement </a:t>
            </a:r>
            <a:r>
              <a:rPr lang="en-US" altLang="ja-JP" sz="2800" b="1" i="1" dirty="0"/>
              <a:t>quantifies the quantum correlations between quantum systems. To illustrate this concept, let us consider two spin systems, A and B. </a:t>
            </a:r>
            <a:endParaRPr lang="ja-JP" altLang="en-US" sz="2800" b="1" i="1" dirty="0"/>
          </a:p>
        </p:txBody>
      </p:sp>
      <p:sp>
        <p:nvSpPr>
          <p:cNvPr id="3" name="円/楕円 2"/>
          <p:cNvSpPr/>
          <p:nvPr/>
        </p:nvSpPr>
        <p:spPr>
          <a:xfrm>
            <a:off x="3238501" y="2286000"/>
            <a:ext cx="2214563" cy="2071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7096126" y="2357439"/>
            <a:ext cx="2214563" cy="2071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3879851" y="2714626"/>
          <a:ext cx="9302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268" imgH="164957" progId="Equation.3">
                  <p:embed/>
                </p:oleObj>
              </mc:Choice>
              <mc:Fallback>
                <p:oleObj name="数式" r:id="rId2" imgW="152268" imgH="164957" progId="Equation.3">
                  <p:embed/>
                  <p:pic>
                    <p:nvPicPr>
                      <p:cNvPr id="2150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9851" y="2714626"/>
                        <a:ext cx="930275" cy="100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7739063" y="2922588"/>
          <a:ext cx="800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268" imgH="164957" progId="Equation.3">
                  <p:embed/>
                </p:oleObj>
              </mc:Choice>
              <mc:Fallback>
                <p:oleObj name="数式" r:id="rId4" imgW="152268" imgH="164957" progId="Equation.3">
                  <p:embed/>
                  <p:pic>
                    <p:nvPicPr>
                      <p:cNvPr id="2150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9063" y="2922588"/>
                        <a:ext cx="800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4297363" y="4500563"/>
          <a:ext cx="1778000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571252" imgH="253890" progId="Equation.3">
                  <p:embed/>
                </p:oleObj>
              </mc:Choice>
              <mc:Fallback>
                <p:oleObj name="数式" r:id="rId6" imgW="571252" imgH="253890" progId="Equation.3">
                  <p:embed/>
                  <p:pic>
                    <p:nvPicPr>
                      <p:cNvPr id="184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7363" y="4500563"/>
                        <a:ext cx="1778000" cy="785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6005514" y="4546601"/>
          <a:ext cx="2282825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710891" imgH="253890" progId="Equation.3">
                  <p:embed/>
                </p:oleObj>
              </mc:Choice>
              <mc:Fallback>
                <p:oleObj name="数式" r:id="rId8" imgW="710891" imgH="253890" progId="Equation.3">
                  <p:embed/>
                  <p:pic>
                    <p:nvPicPr>
                      <p:cNvPr id="184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5514" y="4546601"/>
                        <a:ext cx="2282825" cy="811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テキスト ボックス 8"/>
          <p:cNvSpPr txBox="1">
            <a:spLocks noChangeArrowheads="1"/>
          </p:cNvSpPr>
          <p:nvPr/>
        </p:nvSpPr>
        <p:spPr bwMode="auto">
          <a:xfrm>
            <a:off x="2176961" y="5856344"/>
            <a:ext cx="86686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Each is prepared in the pure up state at the initial time.</a:t>
            </a:r>
            <a:endParaRPr lang="ja-JP" altLang="en-US" sz="2800" b="1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3095626" y="2773364"/>
            <a:ext cx="2214563" cy="2071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3" name="円/楕円 2"/>
          <p:cNvSpPr/>
          <p:nvPr/>
        </p:nvSpPr>
        <p:spPr>
          <a:xfrm>
            <a:off x="6953251" y="2844800"/>
            <a:ext cx="2214563" cy="2071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736976" y="3201989"/>
          <a:ext cx="9302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268" imgH="164957" progId="Equation.3">
                  <p:embed/>
                </p:oleObj>
              </mc:Choice>
              <mc:Fallback>
                <p:oleObj name="数式" r:id="rId2" imgW="152268" imgH="164957" progId="Equation.3">
                  <p:embed/>
                  <p:pic>
                    <p:nvPicPr>
                      <p:cNvPr id="225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6976" y="3201989"/>
                        <a:ext cx="930275" cy="100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7596188" y="3409950"/>
          <a:ext cx="800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268" imgH="164957" progId="Equation.3">
                  <p:embed/>
                </p:oleObj>
              </mc:Choice>
              <mc:Fallback>
                <p:oleObj name="数式" r:id="rId4" imgW="152268" imgH="164957" progId="Equation.3">
                  <p:embed/>
                  <p:pic>
                    <p:nvPicPr>
                      <p:cNvPr id="225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3409950"/>
                        <a:ext cx="800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4762500" y="4391025"/>
          <a:ext cx="2971800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571320" imgH="215640" progId="Equation.3">
                  <p:embed/>
                </p:oleObj>
              </mc:Choice>
              <mc:Fallback>
                <p:oleObj name="数式" r:id="rId6" imgW="571320" imgH="215640" progId="Equation.3">
                  <p:embed/>
                  <p:pic>
                    <p:nvPicPr>
                      <p:cNvPr id="2253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2500" y="4391025"/>
                        <a:ext cx="2971800" cy="1117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" name="テキスト ボックス 6"/>
          <p:cNvSpPr txBox="1">
            <a:spLocks noChangeArrowheads="1"/>
          </p:cNvSpPr>
          <p:nvPr/>
        </p:nvSpPr>
        <p:spPr bwMode="auto">
          <a:xfrm>
            <a:off x="602974" y="491876"/>
            <a:ext cx="112908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From the result established earlier, it follows that applying local operations to each system transforms the initial pure state only into a product of mixed states </a:t>
            </a:r>
            <a:r>
              <a:rPr lang="en-US" altLang="ja-JP" sz="2800" b="1" i="1" dirty="0">
                <a:solidFill>
                  <a:srgbClr val="FF0000"/>
                </a:solidFill>
              </a:rPr>
              <a:t>without</a:t>
            </a:r>
            <a:r>
              <a:rPr lang="en-US" altLang="ja-JP" sz="2800" b="1" i="1" dirty="0"/>
              <a:t> any correlations.</a:t>
            </a:r>
            <a:endParaRPr lang="ja-JP" altLang="en-US" sz="2800" b="1" i="1" dirty="0"/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3738564" y="5416550"/>
            <a:ext cx="1214437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rot="10800000">
            <a:off x="7310438" y="5416550"/>
            <a:ext cx="1071562" cy="642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0" name="テキスト ボックス 21"/>
          <p:cNvSpPr txBox="1">
            <a:spLocks noChangeArrowheads="1"/>
          </p:cNvSpPr>
          <p:nvPr/>
        </p:nvSpPr>
        <p:spPr bwMode="auto">
          <a:xfrm>
            <a:off x="2524125" y="6059489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Arbitrary state of A</a:t>
            </a:r>
            <a:endParaRPr lang="ja-JP" altLang="en-US" b="1" i="1" dirty="0"/>
          </a:p>
        </p:txBody>
      </p:sp>
      <p:sp>
        <p:nvSpPr>
          <p:cNvPr id="22541" name="テキスト ボックス 22"/>
          <p:cNvSpPr txBox="1">
            <a:spLocks noChangeArrowheads="1"/>
          </p:cNvSpPr>
          <p:nvPr/>
        </p:nvSpPr>
        <p:spPr bwMode="auto">
          <a:xfrm>
            <a:off x="7381875" y="6059489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Arbitrary state of B</a:t>
            </a:r>
            <a:endParaRPr lang="ja-JP" altLang="en-US" b="1" i="1" dirty="0"/>
          </a:p>
        </p:txBody>
      </p:sp>
      <p:graphicFrame>
        <p:nvGraphicFramePr>
          <p:cNvPr id="22533" name="Object 8"/>
          <p:cNvGraphicFramePr>
            <a:graphicFrameLocks noChangeAspect="1"/>
          </p:cNvGraphicFramePr>
          <p:nvPr/>
        </p:nvGraphicFramePr>
        <p:xfrm>
          <a:off x="2054226" y="3916364"/>
          <a:ext cx="898525" cy="101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190335" imgH="215713" progId="Equation.3">
                  <p:embed/>
                </p:oleObj>
              </mc:Choice>
              <mc:Fallback>
                <p:oleObj name="数式" r:id="rId8" imgW="190335" imgH="215713" progId="Equation.3">
                  <p:embed/>
                  <p:pic>
                    <p:nvPicPr>
                      <p:cNvPr id="22533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4226" y="3916364"/>
                        <a:ext cx="898525" cy="1011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9"/>
          <p:cNvGraphicFramePr>
            <a:graphicFrameLocks noChangeAspect="1"/>
          </p:cNvGraphicFramePr>
          <p:nvPr/>
        </p:nvGraphicFramePr>
        <p:xfrm>
          <a:off x="9340851" y="4048125"/>
          <a:ext cx="898525" cy="101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190335" imgH="215713" progId="Equation.3">
                  <p:embed/>
                </p:oleObj>
              </mc:Choice>
              <mc:Fallback>
                <p:oleObj name="数式" r:id="rId10" imgW="190335" imgH="215713" progId="Equation.3">
                  <p:embed/>
                  <p:pic>
                    <p:nvPicPr>
                      <p:cNvPr id="22534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40851" y="4048125"/>
                        <a:ext cx="898525" cy="1011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3952876" y="1643063"/>
            <a:ext cx="1357313" cy="142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3" name="円/楕円 2"/>
          <p:cNvSpPr/>
          <p:nvPr/>
        </p:nvSpPr>
        <p:spPr>
          <a:xfrm>
            <a:off x="6667501" y="1714501"/>
            <a:ext cx="1357313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4238626" y="1870075"/>
          <a:ext cx="785813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268" imgH="164957" progId="Equation.3">
                  <p:embed/>
                </p:oleObj>
              </mc:Choice>
              <mc:Fallback>
                <p:oleObj name="数式" r:id="rId2" imgW="152268" imgH="164957" progId="Equation.3">
                  <p:embed/>
                  <p:pic>
                    <p:nvPicPr>
                      <p:cNvPr id="225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626" y="1870075"/>
                        <a:ext cx="785813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6953250" y="1922463"/>
          <a:ext cx="800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268" imgH="164957" progId="Equation.3">
                  <p:embed/>
                </p:oleObj>
              </mc:Choice>
              <mc:Fallback>
                <p:oleObj name="数式" r:id="rId4" imgW="152268" imgH="164957" progId="Equation.3">
                  <p:embed/>
                  <p:pic>
                    <p:nvPicPr>
                      <p:cNvPr id="225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0" y="1922463"/>
                        <a:ext cx="800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1733550" y="4714876"/>
          <a:ext cx="6046788" cy="130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2057400" imgH="444240" progId="Equation.3">
                  <p:embed/>
                </p:oleObj>
              </mc:Choice>
              <mc:Fallback>
                <p:oleObj name="数式" r:id="rId6" imgW="2057400" imgH="444240" progId="Equation.3">
                  <p:embed/>
                  <p:pic>
                    <p:nvPicPr>
                      <p:cNvPr id="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3550" y="4714876"/>
                        <a:ext cx="6046788" cy="1300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8" name="テキスト ボックス 6"/>
          <p:cNvSpPr txBox="1">
            <a:spLocks noChangeArrowheads="1"/>
          </p:cNvSpPr>
          <p:nvPr/>
        </p:nvSpPr>
        <p:spPr bwMode="auto">
          <a:xfrm>
            <a:off x="438523" y="29914"/>
            <a:ext cx="1145783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If classical communication is also allowed, we can show that the composite system reaches a </a:t>
            </a:r>
            <a:r>
              <a:rPr lang="en-US" altLang="ja-JP" sz="2800" b="1" i="1" dirty="0">
                <a:solidFill>
                  <a:srgbClr val="FF0000"/>
                </a:solidFill>
              </a:rPr>
              <a:t>classical </a:t>
            </a:r>
            <a:r>
              <a:rPr lang="en-US" altLang="ja-JP" sz="2800" b="1" i="1" dirty="0"/>
              <a:t>correlation. The term "classical" is used in the context of communication theory.</a:t>
            </a:r>
            <a:endParaRPr lang="ja-JP" altLang="en-US" sz="2800" b="1" i="1" dirty="0"/>
          </a:p>
        </p:txBody>
      </p:sp>
      <p:graphicFrame>
        <p:nvGraphicFramePr>
          <p:cNvPr id="22533" name="Object 6"/>
          <p:cNvGraphicFramePr>
            <a:graphicFrameLocks noChangeAspect="1"/>
          </p:cNvGraphicFramePr>
          <p:nvPr/>
        </p:nvGraphicFramePr>
        <p:xfrm>
          <a:off x="1743076" y="2600325"/>
          <a:ext cx="2424113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685502" imgH="215806" progId="Equation.3">
                  <p:embed/>
                </p:oleObj>
              </mc:Choice>
              <mc:Fallback>
                <p:oleObj name="数式" r:id="rId8" imgW="685502" imgH="215806" progId="Equation.3">
                  <p:embed/>
                  <p:pic>
                    <p:nvPicPr>
                      <p:cNvPr id="22533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076" y="2600325"/>
                        <a:ext cx="2424113" cy="757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7"/>
          <p:cNvGraphicFramePr>
            <a:graphicFrameLocks noChangeAspect="1"/>
          </p:cNvGraphicFramePr>
          <p:nvPr/>
        </p:nvGraphicFramePr>
        <p:xfrm>
          <a:off x="8027989" y="2714626"/>
          <a:ext cx="228282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685502" imgH="215806" progId="Equation.3">
                  <p:embed/>
                </p:oleObj>
              </mc:Choice>
              <mc:Fallback>
                <p:oleObj name="数式" r:id="rId10" imgW="685502" imgH="215806" progId="Equation.3">
                  <p:embed/>
                  <p:pic>
                    <p:nvPicPr>
                      <p:cNvPr id="2253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7989" y="2714626"/>
                        <a:ext cx="228282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ストライプ矢印 10"/>
          <p:cNvSpPr/>
          <p:nvPr/>
        </p:nvSpPr>
        <p:spPr>
          <a:xfrm>
            <a:off x="5667376" y="1851025"/>
            <a:ext cx="1139825" cy="120650"/>
          </a:xfrm>
          <a:prstGeom prst="strip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ストライプ矢印 11"/>
          <p:cNvSpPr/>
          <p:nvPr/>
        </p:nvSpPr>
        <p:spPr>
          <a:xfrm>
            <a:off x="5595939" y="2593975"/>
            <a:ext cx="1057275" cy="120650"/>
          </a:xfrm>
          <a:prstGeom prst="strip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ストライプ矢印 12"/>
          <p:cNvSpPr/>
          <p:nvPr/>
        </p:nvSpPr>
        <p:spPr>
          <a:xfrm flipH="1">
            <a:off x="5381626" y="2208213"/>
            <a:ext cx="1057275" cy="120650"/>
          </a:xfrm>
          <a:prstGeom prst="strip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2535" name="Object 8"/>
          <p:cNvGraphicFramePr>
            <a:graphicFrameLocks noChangeAspect="1"/>
          </p:cNvGraphicFramePr>
          <p:nvPr/>
        </p:nvGraphicFramePr>
        <p:xfrm>
          <a:off x="5840414" y="2643189"/>
          <a:ext cx="255587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76101" imgH="190252" progId="Equation.3">
                  <p:embed/>
                </p:oleObj>
              </mc:Choice>
              <mc:Fallback>
                <p:oleObj name="数式" r:id="rId12" imgW="76101" imgH="190252" progId="Equation.3">
                  <p:embed/>
                  <p:pic>
                    <p:nvPicPr>
                      <p:cNvPr id="22535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0414" y="2643189"/>
                        <a:ext cx="255587" cy="636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6" name="Object 9"/>
          <p:cNvGraphicFramePr>
            <a:graphicFrameLocks noChangeAspect="1"/>
          </p:cNvGraphicFramePr>
          <p:nvPr/>
        </p:nvGraphicFramePr>
        <p:xfrm>
          <a:off x="5235576" y="1708151"/>
          <a:ext cx="411163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126725" imgH="177415" progId="Equation.3">
                  <p:embed/>
                </p:oleObj>
              </mc:Choice>
              <mc:Fallback>
                <p:oleObj name="数式" r:id="rId14" imgW="126725" imgH="177415" progId="Equation.3">
                  <p:embed/>
                  <p:pic>
                    <p:nvPicPr>
                      <p:cNvPr id="2253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5576" y="1708151"/>
                        <a:ext cx="411163" cy="569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7" name="Object 10"/>
          <p:cNvGraphicFramePr>
            <a:graphicFrameLocks noChangeAspect="1"/>
          </p:cNvGraphicFramePr>
          <p:nvPr/>
        </p:nvGraphicFramePr>
        <p:xfrm>
          <a:off x="6453189" y="1928814"/>
          <a:ext cx="287337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6" imgW="88707" imgH="164742" progId="Equation.3">
                  <p:embed/>
                </p:oleObj>
              </mc:Choice>
              <mc:Fallback>
                <p:oleObj name="数式" r:id="rId16" imgW="88707" imgH="164742" progId="Equation.3">
                  <p:embed/>
                  <p:pic>
                    <p:nvPicPr>
                      <p:cNvPr id="22537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3189" y="1928814"/>
                        <a:ext cx="287337" cy="528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8" name="Object 11"/>
          <p:cNvGraphicFramePr>
            <a:graphicFrameLocks noChangeAspect="1"/>
          </p:cNvGraphicFramePr>
          <p:nvPr/>
        </p:nvGraphicFramePr>
        <p:xfrm>
          <a:off x="5310189" y="2400300"/>
          <a:ext cx="287337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6" imgW="88707" imgH="164742" progId="Equation.3">
                  <p:embed/>
                </p:oleObj>
              </mc:Choice>
              <mc:Fallback>
                <p:oleObj name="数式" r:id="rId16" imgW="88707" imgH="164742" progId="Equation.3">
                  <p:embed/>
                  <p:pic>
                    <p:nvPicPr>
                      <p:cNvPr id="22538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0189" y="2400300"/>
                        <a:ext cx="287337" cy="528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8" name="テキスト ボックス 17"/>
          <p:cNvSpPr txBox="1">
            <a:spLocks noChangeArrowheads="1"/>
          </p:cNvSpPr>
          <p:nvPr/>
        </p:nvSpPr>
        <p:spPr bwMode="auto">
          <a:xfrm>
            <a:off x="2774157" y="3602833"/>
            <a:ext cx="8501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 b="1" i="1" dirty="0">
                <a:solidFill>
                  <a:srgbClr val="FF0000"/>
                </a:solidFill>
              </a:rPr>
              <a:t>Local Operations and Classical Communication (LOCC)</a:t>
            </a:r>
            <a:endParaRPr lang="ja-JP" altLang="en-US" sz="2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51212" name="Object 12"/>
          <p:cNvGraphicFramePr>
            <a:graphicFrameLocks noChangeAspect="1"/>
          </p:cNvGraphicFramePr>
          <p:nvPr/>
        </p:nvGraphicFramePr>
        <p:xfrm>
          <a:off x="4032251" y="4143376"/>
          <a:ext cx="16160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8" imgW="571252" imgH="253890" progId="Equation.3">
                  <p:embed/>
                </p:oleObj>
              </mc:Choice>
              <mc:Fallback>
                <p:oleObj name="数式" r:id="rId18" imgW="571252" imgH="253890" progId="Equation.3">
                  <p:embed/>
                  <p:pic>
                    <p:nvPicPr>
                      <p:cNvPr id="51212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251" y="4143376"/>
                        <a:ext cx="161607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13" name="Object 13"/>
          <p:cNvGraphicFramePr>
            <a:graphicFrameLocks noChangeAspect="1"/>
          </p:cNvGraphicFramePr>
          <p:nvPr/>
        </p:nvGraphicFramePr>
        <p:xfrm>
          <a:off x="5586414" y="4143376"/>
          <a:ext cx="20097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0" imgW="710891" imgH="253890" progId="Equation.3">
                  <p:embed/>
                </p:oleObj>
              </mc:Choice>
              <mc:Fallback>
                <p:oleObj name="数式" r:id="rId20" imgW="710891" imgH="253890" progId="Equation.3">
                  <p:embed/>
                  <p:pic>
                    <p:nvPicPr>
                      <p:cNvPr id="51213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6414" y="4143376"/>
                        <a:ext cx="200977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14" name="Object 14"/>
          <p:cNvGraphicFramePr>
            <a:graphicFrameLocks noChangeAspect="1"/>
          </p:cNvGraphicFramePr>
          <p:nvPr/>
        </p:nvGraphicFramePr>
        <p:xfrm>
          <a:off x="2381251" y="6046788"/>
          <a:ext cx="2428875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2" imgW="1320227" imgH="444307" progId="Equation.3">
                  <p:embed/>
                </p:oleObj>
              </mc:Choice>
              <mc:Fallback>
                <p:oleObj name="数式" r:id="rId22" imgW="1320227" imgH="444307" progId="Equation.3">
                  <p:embed/>
                  <p:pic>
                    <p:nvPicPr>
                      <p:cNvPr id="51214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1" y="6046788"/>
                        <a:ext cx="2428875" cy="811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直線矢印コネクタ 22"/>
          <p:cNvCxnSpPr/>
          <p:nvPr/>
        </p:nvCxnSpPr>
        <p:spPr>
          <a:xfrm rot="5400000" flipH="1" flipV="1">
            <a:off x="4167188" y="5857876"/>
            <a:ext cx="571500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>
            <a:spLocks noChangeArrowheads="1"/>
          </p:cNvSpPr>
          <p:nvPr/>
        </p:nvSpPr>
        <p:spPr bwMode="auto">
          <a:xfrm>
            <a:off x="5095876" y="6345239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Arbitrary state of A  </a:t>
            </a:r>
            <a:endParaRPr lang="ja-JP" altLang="en-US" b="1" i="1" dirty="0"/>
          </a:p>
        </p:txBody>
      </p:sp>
      <p:sp>
        <p:nvSpPr>
          <p:cNvPr id="25" name="正方形/長方形 24"/>
          <p:cNvSpPr>
            <a:spLocks noChangeArrowheads="1"/>
          </p:cNvSpPr>
          <p:nvPr/>
        </p:nvSpPr>
        <p:spPr bwMode="auto">
          <a:xfrm>
            <a:off x="7381875" y="6059488"/>
            <a:ext cx="21105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i="1" dirty="0"/>
              <a:t>Arbitrary state of B  </a:t>
            </a:r>
            <a:endParaRPr lang="ja-JP" altLang="en-US" b="1" i="1" dirty="0"/>
          </a:p>
        </p:txBody>
      </p:sp>
      <p:cxnSp>
        <p:nvCxnSpPr>
          <p:cNvPr id="26" name="直線矢印コネクタ 25"/>
          <p:cNvCxnSpPr/>
          <p:nvPr/>
        </p:nvCxnSpPr>
        <p:spPr>
          <a:xfrm rot="5400000" flipH="1" flipV="1">
            <a:off x="5347494" y="6036469"/>
            <a:ext cx="6413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rot="10800000">
            <a:off x="7239001" y="5715001"/>
            <a:ext cx="1000125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>
            <a:spLocks noChangeArrowheads="1"/>
          </p:cNvSpPr>
          <p:nvPr/>
        </p:nvSpPr>
        <p:spPr bwMode="auto">
          <a:xfrm>
            <a:off x="7881937" y="5072063"/>
            <a:ext cx="41245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/>
              <a:t>(</a:t>
            </a:r>
            <a:r>
              <a:rPr lang="en-US" altLang="ja-JP" sz="2400" b="1" i="1" dirty="0"/>
              <a:t>referred to as </a:t>
            </a:r>
            <a:r>
              <a:rPr lang="en-US" altLang="ja-JP" sz="2400" b="1" i="1" dirty="0" err="1">
                <a:solidFill>
                  <a:srgbClr val="FF0000"/>
                </a:solidFill>
              </a:rPr>
              <a:t>seperable</a:t>
            </a:r>
            <a:r>
              <a:rPr lang="en-US" altLang="ja-JP" sz="2400" b="1" i="1" dirty="0">
                <a:solidFill>
                  <a:srgbClr val="FF0000"/>
                </a:solidFill>
              </a:rPr>
              <a:t> state</a:t>
            </a:r>
            <a:r>
              <a:rPr lang="en-US" altLang="ja-JP" sz="2400" b="1" dirty="0"/>
              <a:t>)</a:t>
            </a:r>
            <a:endParaRPr lang="ja-JP" altLang="en-US" sz="2400" b="1" dirty="0"/>
          </a:p>
        </p:txBody>
      </p:sp>
      <p:sp>
        <p:nvSpPr>
          <p:cNvPr id="28" name="テキスト ボックス 27"/>
          <p:cNvSpPr txBox="1">
            <a:spLocks noChangeArrowheads="1"/>
          </p:cNvSpPr>
          <p:nvPr/>
        </p:nvSpPr>
        <p:spPr bwMode="auto">
          <a:xfrm>
            <a:off x="1881189" y="4214813"/>
            <a:ext cx="1785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Available </a:t>
            </a:r>
          </a:p>
          <a:p>
            <a:r>
              <a:rPr lang="en-US" altLang="ja-JP" b="1" i="1" dirty="0"/>
              <a:t>State Change:</a:t>
            </a:r>
            <a:endParaRPr lang="ja-JP" altLang="en-US" b="1" i="1" dirty="0"/>
          </a:p>
        </p:txBody>
      </p:sp>
      <p:sp>
        <p:nvSpPr>
          <p:cNvPr id="29" name="テキスト ボックス 28"/>
          <p:cNvSpPr txBox="1">
            <a:spLocks noChangeArrowheads="1"/>
          </p:cNvSpPr>
          <p:nvPr/>
        </p:nvSpPr>
        <p:spPr bwMode="auto">
          <a:xfrm>
            <a:off x="1738313" y="2286000"/>
            <a:ext cx="1928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Local Operations</a:t>
            </a:r>
            <a:endParaRPr lang="ja-JP" altLang="en-US" b="1" i="1" dirty="0"/>
          </a:p>
        </p:txBody>
      </p:sp>
      <p:sp>
        <p:nvSpPr>
          <p:cNvPr id="30" name="テキスト ボックス 29"/>
          <p:cNvSpPr txBox="1">
            <a:spLocks noChangeArrowheads="1"/>
          </p:cNvSpPr>
          <p:nvPr/>
        </p:nvSpPr>
        <p:spPr bwMode="auto">
          <a:xfrm>
            <a:off x="8096251" y="2357439"/>
            <a:ext cx="1928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Local Operations</a:t>
            </a:r>
            <a:endParaRPr lang="ja-JP" altLang="en-US" b="1" i="1" dirty="0"/>
          </a:p>
        </p:txBody>
      </p:sp>
      <p:sp>
        <p:nvSpPr>
          <p:cNvPr id="31" name="テキスト ボックス 30"/>
          <p:cNvSpPr txBox="1">
            <a:spLocks noChangeArrowheads="1"/>
          </p:cNvSpPr>
          <p:nvPr/>
        </p:nvSpPr>
        <p:spPr bwMode="auto">
          <a:xfrm>
            <a:off x="4667250" y="3201989"/>
            <a:ext cx="285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Classical Communication</a:t>
            </a:r>
            <a:endParaRPr lang="ja-JP" altLang="en-US" b="1" i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テキスト ボックス 1"/>
          <p:cNvSpPr txBox="1">
            <a:spLocks noChangeArrowheads="1"/>
          </p:cNvSpPr>
          <p:nvPr/>
        </p:nvSpPr>
        <p:spPr bwMode="auto">
          <a:xfrm>
            <a:off x="673210" y="-35529"/>
            <a:ext cx="108455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Simple Example of Generating a Separable State with Correlation </a:t>
            </a:r>
            <a:endParaRPr lang="ja-JP" altLang="en-US" sz="2800" b="1" i="1" dirty="0"/>
          </a:p>
        </p:txBody>
      </p:sp>
      <p:sp>
        <p:nvSpPr>
          <p:cNvPr id="3" name="円/楕円 2"/>
          <p:cNvSpPr/>
          <p:nvPr/>
        </p:nvSpPr>
        <p:spPr>
          <a:xfrm>
            <a:off x="3024188" y="1151574"/>
            <a:ext cx="1357312" cy="142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7239001" y="1080137"/>
            <a:ext cx="1357313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8181672"/>
              </p:ext>
            </p:extLst>
          </p:nvPr>
        </p:nvGraphicFramePr>
        <p:xfrm>
          <a:off x="3309938" y="1378586"/>
          <a:ext cx="785812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268" imgH="164957" progId="Equation.3">
                  <p:embed/>
                </p:oleObj>
              </mc:Choice>
              <mc:Fallback>
                <p:oleObj name="数式" r:id="rId2" imgW="152268" imgH="164957" progId="Equation.3">
                  <p:embed/>
                  <p:pic>
                    <p:nvPicPr>
                      <p:cNvPr id="225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938" y="1378586"/>
                        <a:ext cx="785812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6113365"/>
              </p:ext>
            </p:extLst>
          </p:nvPr>
        </p:nvGraphicFramePr>
        <p:xfrm>
          <a:off x="7524750" y="1288099"/>
          <a:ext cx="800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268" imgH="164957" progId="Equation.3">
                  <p:embed/>
                </p:oleObj>
              </mc:Choice>
              <mc:Fallback>
                <p:oleObj name="数式" r:id="rId4" imgW="152268" imgH="164957" progId="Equation.3">
                  <p:embed/>
                  <p:pic>
                    <p:nvPicPr>
                      <p:cNvPr id="225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1288099"/>
                        <a:ext cx="800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3983038" y="2857501"/>
          <a:ext cx="177800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571252" imgH="253890" progId="Equation.3">
                  <p:embed/>
                </p:oleObj>
              </mc:Choice>
              <mc:Fallback>
                <p:oleObj name="数式" r:id="rId6" imgW="571252" imgH="253890" progId="Equation.3">
                  <p:embed/>
                  <p:pic>
                    <p:nvPicPr>
                      <p:cNvPr id="184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3038" y="2857501"/>
                        <a:ext cx="1778000" cy="785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5689601" y="2903538"/>
          <a:ext cx="2284413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710891" imgH="253890" progId="Equation.3">
                  <p:embed/>
                </p:oleObj>
              </mc:Choice>
              <mc:Fallback>
                <p:oleObj name="数式" r:id="rId8" imgW="710891" imgH="253890" progId="Equation.3">
                  <p:embed/>
                  <p:pic>
                    <p:nvPicPr>
                      <p:cNvPr id="184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9601" y="2903538"/>
                        <a:ext cx="2284413" cy="811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テキスト ボックス 19"/>
          <p:cNvSpPr txBox="1">
            <a:spLocks noChangeArrowheads="1"/>
          </p:cNvSpPr>
          <p:nvPr/>
        </p:nvSpPr>
        <p:spPr bwMode="auto">
          <a:xfrm>
            <a:off x="326003" y="3929063"/>
            <a:ext cx="1173612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At first, Alice measures         for the system A  in the initial state and obtains the eigenvalue         with probability       .         </a:t>
            </a:r>
            <a:endParaRPr lang="ja-JP" altLang="en-US" sz="2800" b="1" i="1" dirty="0"/>
          </a:p>
        </p:txBody>
      </p:sp>
      <p:graphicFrame>
        <p:nvGraphicFramePr>
          <p:cNvPr id="21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999625"/>
              </p:ext>
            </p:extLst>
          </p:nvPr>
        </p:nvGraphicFramePr>
        <p:xfrm>
          <a:off x="1240687" y="5333634"/>
          <a:ext cx="4287838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1257300" imgH="368300" progId="Equation.3">
                  <p:embed/>
                </p:oleObj>
              </mc:Choice>
              <mc:Fallback>
                <p:oleObj name="数式" r:id="rId10" imgW="1257300" imgH="368300" progId="Equation.3">
                  <p:embed/>
                  <p:pic>
                    <p:nvPicPr>
                      <p:cNvPr id="21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0687" y="5333634"/>
                        <a:ext cx="4287838" cy="125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1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4678165"/>
              </p:ext>
            </p:extLst>
          </p:nvPr>
        </p:nvGraphicFramePr>
        <p:xfrm>
          <a:off x="6854517" y="5013482"/>
          <a:ext cx="4286250" cy="152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2057400" imgH="736600" progId="Equation.3">
                  <p:embed/>
                </p:oleObj>
              </mc:Choice>
              <mc:Fallback>
                <p:oleObj name="数式" r:id="rId12" imgW="2057400" imgH="736600" progId="Equation.3">
                  <p:embed/>
                  <p:pic>
                    <p:nvPicPr>
                      <p:cNvPr id="76817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4517" y="5013482"/>
                        <a:ext cx="4286250" cy="1528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173814"/>
              </p:ext>
            </p:extLst>
          </p:nvPr>
        </p:nvGraphicFramePr>
        <p:xfrm>
          <a:off x="3880644" y="3929063"/>
          <a:ext cx="49847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203024" imgH="215713" progId="Equation.3">
                  <p:embed/>
                </p:oleObj>
              </mc:Choice>
              <mc:Fallback>
                <p:oleObj name="数式" r:id="rId14" imgW="203024" imgH="215713" progId="Equation.3">
                  <p:embed/>
                  <p:pic>
                    <p:nvPicPr>
                      <p:cNvPr id="17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0644" y="3929063"/>
                        <a:ext cx="498475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82414"/>
              </p:ext>
            </p:extLst>
          </p:nvPr>
        </p:nvGraphicFramePr>
        <p:xfrm>
          <a:off x="2774157" y="4406116"/>
          <a:ext cx="500062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6" imgW="203024" imgH="164957" progId="Equation.3">
                  <p:embed/>
                </p:oleObj>
              </mc:Choice>
              <mc:Fallback>
                <p:oleObj name="数式" r:id="rId16" imgW="203024" imgH="164957" progId="Equation.3">
                  <p:embed/>
                  <p:pic>
                    <p:nvPicPr>
                      <p:cNvPr id="18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4157" y="4406116"/>
                        <a:ext cx="500062" cy="40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652697"/>
              </p:ext>
            </p:extLst>
          </p:nvPr>
        </p:nvGraphicFramePr>
        <p:xfrm>
          <a:off x="5761038" y="4249715"/>
          <a:ext cx="541338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8" imgW="203024" imgH="215713" progId="Equation.3">
                  <p:embed/>
                </p:oleObj>
              </mc:Choice>
              <mc:Fallback>
                <p:oleObj name="数式" r:id="rId18" imgW="203024" imgH="215713" progId="Equation.3">
                  <p:embed/>
                  <p:pic>
                    <p:nvPicPr>
                      <p:cNvPr id="19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1038" y="4249715"/>
                        <a:ext cx="541338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2" name="テキスト ボックス 29"/>
          <p:cNvSpPr txBox="1">
            <a:spLocks noChangeArrowheads="1"/>
          </p:cNvSpPr>
          <p:nvPr/>
        </p:nvSpPr>
        <p:spPr bwMode="auto">
          <a:xfrm>
            <a:off x="3384606" y="822390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Alice</a:t>
            </a:r>
            <a:endParaRPr lang="ja-JP" altLang="en-US" dirty="0"/>
          </a:p>
        </p:txBody>
      </p:sp>
      <p:sp>
        <p:nvSpPr>
          <p:cNvPr id="24593" name="テキスト ボックス 30"/>
          <p:cNvSpPr txBox="1">
            <a:spLocks noChangeArrowheads="1"/>
          </p:cNvSpPr>
          <p:nvPr/>
        </p:nvSpPr>
        <p:spPr bwMode="auto">
          <a:xfrm>
            <a:off x="7596188" y="722950"/>
            <a:ext cx="785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Bob</a:t>
            </a:r>
            <a:endParaRPr lang="ja-JP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/楕円 2"/>
          <p:cNvSpPr/>
          <p:nvPr/>
        </p:nvSpPr>
        <p:spPr>
          <a:xfrm>
            <a:off x="3024188" y="785813"/>
            <a:ext cx="1357312" cy="142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7239001" y="714376"/>
            <a:ext cx="1357313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309938" y="1012825"/>
          <a:ext cx="785812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268" imgH="164957" progId="Equation.3">
                  <p:embed/>
                </p:oleObj>
              </mc:Choice>
              <mc:Fallback>
                <p:oleObj name="数式" r:id="rId2" imgW="152268" imgH="164957" progId="Equation.3">
                  <p:embed/>
                  <p:pic>
                    <p:nvPicPr>
                      <p:cNvPr id="225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938" y="1012825"/>
                        <a:ext cx="785812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7524750" y="922338"/>
          <a:ext cx="800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268" imgH="164957" progId="Equation.3">
                  <p:embed/>
                </p:oleObj>
              </mc:Choice>
              <mc:Fallback>
                <p:oleObj name="数式" r:id="rId4" imgW="152268" imgH="164957" progId="Equation.3">
                  <p:embed/>
                  <p:pic>
                    <p:nvPicPr>
                      <p:cNvPr id="225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922338"/>
                        <a:ext cx="800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ストライプ矢印 8"/>
          <p:cNvSpPr/>
          <p:nvPr/>
        </p:nvSpPr>
        <p:spPr>
          <a:xfrm>
            <a:off x="5953125" y="1500189"/>
            <a:ext cx="1143000" cy="71437"/>
          </a:xfrm>
          <a:prstGeom prst="strip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2536" name="Object 9"/>
          <p:cNvGraphicFramePr>
            <a:graphicFrameLocks noChangeAspect="1"/>
          </p:cNvGraphicFramePr>
          <p:nvPr/>
        </p:nvGraphicFramePr>
        <p:xfrm>
          <a:off x="4470400" y="1219200"/>
          <a:ext cx="133985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444307" imgH="203112" progId="Equation.3">
                  <p:embed/>
                </p:oleObj>
              </mc:Choice>
              <mc:Fallback>
                <p:oleObj name="数式" r:id="rId6" imgW="444307" imgH="203112" progId="Equation.3">
                  <p:embed/>
                  <p:pic>
                    <p:nvPicPr>
                      <p:cNvPr id="2253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400" y="1219200"/>
                        <a:ext cx="1339850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2024064" y="642939"/>
          <a:ext cx="6762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203024" imgH="215713" progId="Equation.3">
                  <p:embed/>
                </p:oleObj>
              </mc:Choice>
              <mc:Fallback>
                <p:oleObj name="数式" r:id="rId8" imgW="203024" imgH="215713" progId="Equation.3">
                  <p:embed/>
                  <p:pic>
                    <p:nvPicPr>
                      <p:cNvPr id="2253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064" y="642939"/>
                        <a:ext cx="67627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3905251" y="2817814"/>
          <a:ext cx="1935163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622030" imgH="279279" progId="Equation.3">
                  <p:embed/>
                </p:oleObj>
              </mc:Choice>
              <mc:Fallback>
                <p:oleObj name="数式" r:id="rId10" imgW="622030" imgH="279279" progId="Equation.3">
                  <p:embed/>
                  <p:pic>
                    <p:nvPicPr>
                      <p:cNvPr id="184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251" y="2817814"/>
                        <a:ext cx="1935163" cy="865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5689601" y="2857501"/>
          <a:ext cx="2284413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710891" imgH="253890" progId="Equation.3">
                  <p:embed/>
                </p:oleObj>
              </mc:Choice>
              <mc:Fallback>
                <p:oleObj name="数式" r:id="rId12" imgW="710891" imgH="253890" progId="Equation.3">
                  <p:embed/>
                  <p:pic>
                    <p:nvPicPr>
                      <p:cNvPr id="184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9601" y="2857501"/>
                        <a:ext cx="2284413" cy="811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2" name="テキスト ボックス 19"/>
          <p:cNvSpPr txBox="1">
            <a:spLocks noChangeArrowheads="1"/>
          </p:cNvSpPr>
          <p:nvPr/>
        </p:nvSpPr>
        <p:spPr bwMode="auto">
          <a:xfrm>
            <a:off x="1598211" y="4509509"/>
            <a:ext cx="920761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Next Alice announces the obtained result              to Bob</a:t>
            </a:r>
          </a:p>
          <a:p>
            <a:r>
              <a:rPr lang="en-US" altLang="ja-JP" sz="2800" b="1" i="1" dirty="0"/>
              <a:t>via a classical channel. </a:t>
            </a:r>
            <a:endParaRPr lang="ja-JP" altLang="en-US" sz="2800" b="1" i="1" dirty="0"/>
          </a:p>
        </p:txBody>
      </p:sp>
      <p:graphicFrame>
        <p:nvGraphicFramePr>
          <p:cNvPr id="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0027046"/>
              </p:ext>
            </p:extLst>
          </p:nvPr>
        </p:nvGraphicFramePr>
        <p:xfrm>
          <a:off x="7750541" y="4585737"/>
          <a:ext cx="1027112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444307" imgH="203112" progId="Equation.3">
                  <p:embed/>
                </p:oleObj>
              </mc:Choice>
              <mc:Fallback>
                <p:oleObj name="数式" r:id="rId14" imgW="444307" imgH="203112" progId="Equation.3">
                  <p:embed/>
                  <p:pic>
                    <p:nvPicPr>
                      <p:cNvPr id="2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0541" y="4585737"/>
                        <a:ext cx="1027112" cy="465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3" name="テキスト ボックス 21"/>
          <p:cNvSpPr txBox="1">
            <a:spLocks noChangeArrowheads="1"/>
          </p:cNvSpPr>
          <p:nvPr/>
        </p:nvSpPr>
        <p:spPr bwMode="auto">
          <a:xfrm>
            <a:off x="3309938" y="428625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Alice</a:t>
            </a:r>
            <a:endParaRPr lang="ja-JP" altLang="en-US"/>
          </a:p>
        </p:txBody>
      </p:sp>
      <p:sp>
        <p:nvSpPr>
          <p:cNvPr id="25614" name="テキスト ボックス 22"/>
          <p:cNvSpPr txBox="1">
            <a:spLocks noChangeArrowheads="1"/>
          </p:cNvSpPr>
          <p:nvPr/>
        </p:nvSpPr>
        <p:spPr bwMode="auto">
          <a:xfrm>
            <a:off x="7596188" y="357189"/>
            <a:ext cx="785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Bob</a:t>
            </a:r>
            <a:endParaRPr lang="ja-JP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/楕円 2"/>
          <p:cNvSpPr/>
          <p:nvPr/>
        </p:nvSpPr>
        <p:spPr>
          <a:xfrm>
            <a:off x="3024188" y="785813"/>
            <a:ext cx="1357312" cy="142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7239001" y="714376"/>
            <a:ext cx="1357313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309938" y="1012825"/>
          <a:ext cx="785812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268" imgH="164957" progId="Equation.3">
                  <p:embed/>
                </p:oleObj>
              </mc:Choice>
              <mc:Fallback>
                <p:oleObj name="数式" r:id="rId2" imgW="152268" imgH="164957" progId="Equation.3">
                  <p:embed/>
                  <p:pic>
                    <p:nvPicPr>
                      <p:cNvPr id="225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938" y="1012825"/>
                        <a:ext cx="785812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7524750" y="922338"/>
          <a:ext cx="800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268" imgH="164957" progId="Equation.3">
                  <p:embed/>
                </p:oleObj>
              </mc:Choice>
              <mc:Fallback>
                <p:oleObj name="数式" r:id="rId4" imgW="152268" imgH="164957" progId="Equation.3">
                  <p:embed/>
                  <p:pic>
                    <p:nvPicPr>
                      <p:cNvPr id="225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922338"/>
                        <a:ext cx="800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7"/>
          <p:cNvGraphicFramePr>
            <a:graphicFrameLocks noChangeAspect="1"/>
          </p:cNvGraphicFramePr>
          <p:nvPr/>
        </p:nvGraphicFramePr>
        <p:xfrm>
          <a:off x="9139239" y="1030288"/>
          <a:ext cx="803275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241195" imgH="241195" progId="Equation.3">
                  <p:embed/>
                </p:oleObj>
              </mc:Choice>
              <mc:Fallback>
                <p:oleObj name="数式" r:id="rId6" imgW="241195" imgH="241195" progId="Equation.3">
                  <p:embed/>
                  <p:pic>
                    <p:nvPicPr>
                      <p:cNvPr id="2253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39239" y="1030288"/>
                        <a:ext cx="803275" cy="798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ストライプ矢印 8"/>
          <p:cNvSpPr/>
          <p:nvPr/>
        </p:nvSpPr>
        <p:spPr>
          <a:xfrm>
            <a:off x="5953125" y="1500189"/>
            <a:ext cx="1143000" cy="71437"/>
          </a:xfrm>
          <a:prstGeom prst="strip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2536" name="Object 9"/>
          <p:cNvGraphicFramePr>
            <a:graphicFrameLocks noChangeAspect="1"/>
          </p:cNvGraphicFramePr>
          <p:nvPr/>
        </p:nvGraphicFramePr>
        <p:xfrm>
          <a:off x="4470400" y="1219200"/>
          <a:ext cx="133985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444307" imgH="203112" progId="Equation.3">
                  <p:embed/>
                </p:oleObj>
              </mc:Choice>
              <mc:Fallback>
                <p:oleObj name="数式" r:id="rId8" imgW="444307" imgH="203112" progId="Equation.3">
                  <p:embed/>
                  <p:pic>
                    <p:nvPicPr>
                      <p:cNvPr id="2253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400" y="1219200"/>
                        <a:ext cx="1339850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2024064" y="642939"/>
          <a:ext cx="6762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203024" imgH="215713" progId="Equation.3">
                  <p:embed/>
                </p:oleObj>
              </mc:Choice>
              <mc:Fallback>
                <p:oleObj name="数式" r:id="rId10" imgW="203024" imgH="215713" progId="Equation.3">
                  <p:embed/>
                  <p:pic>
                    <p:nvPicPr>
                      <p:cNvPr id="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064" y="642939"/>
                        <a:ext cx="67627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5524501" y="2857501"/>
          <a:ext cx="3141663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977760" imgH="253800" progId="Equation.3">
                  <p:embed/>
                </p:oleObj>
              </mc:Choice>
              <mc:Fallback>
                <p:oleObj name="数式" r:id="rId12" imgW="977760" imgH="253800" progId="Equation.3">
                  <p:embed/>
                  <p:pic>
                    <p:nvPicPr>
                      <p:cNvPr id="184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1" y="2857501"/>
                        <a:ext cx="3141663" cy="811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1982788" y="1458913"/>
          <a:ext cx="762000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228600" imgH="241300" progId="Equation.3">
                  <p:embed/>
                </p:oleObj>
              </mc:Choice>
              <mc:Fallback>
                <p:oleObj name="数式" r:id="rId14" imgW="228600" imgH="241300" progId="Equation.3">
                  <p:embed/>
                  <p:pic>
                    <p:nvPicPr>
                      <p:cNvPr id="5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2788" y="1458913"/>
                        <a:ext cx="762000" cy="798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41" name="テキスト ボックス 19"/>
          <p:cNvSpPr txBox="1">
            <a:spLocks noChangeArrowheads="1"/>
          </p:cNvSpPr>
          <p:nvPr/>
        </p:nvSpPr>
        <p:spPr bwMode="auto">
          <a:xfrm>
            <a:off x="-1" y="3929063"/>
            <a:ext cx="1185539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Finally, Alice and Bob perform arbitrary local operations </a:t>
            </a:r>
            <a:r>
              <a:rPr lang="en-US" altLang="ja-JP" sz="2800" b="1" i="1" dirty="0">
                <a:solidFill>
                  <a:srgbClr val="FF0000"/>
                </a:solidFill>
              </a:rPr>
              <a:t>dependent on the result      </a:t>
            </a:r>
            <a:r>
              <a:rPr lang="en-US" altLang="ja-JP" sz="2800" b="1" i="1" dirty="0"/>
              <a:t>for their systems. </a:t>
            </a:r>
          </a:p>
        </p:txBody>
      </p:sp>
      <p:sp>
        <p:nvSpPr>
          <p:cNvPr id="26642" name="テキスト ボックス 21"/>
          <p:cNvSpPr txBox="1">
            <a:spLocks noChangeArrowheads="1"/>
          </p:cNvSpPr>
          <p:nvPr/>
        </p:nvSpPr>
        <p:spPr bwMode="auto">
          <a:xfrm>
            <a:off x="3309938" y="428625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Alice</a:t>
            </a:r>
            <a:endParaRPr lang="ja-JP" altLang="en-US"/>
          </a:p>
        </p:txBody>
      </p:sp>
      <p:sp>
        <p:nvSpPr>
          <p:cNvPr id="26643" name="テキスト ボックス 22"/>
          <p:cNvSpPr txBox="1">
            <a:spLocks noChangeArrowheads="1"/>
          </p:cNvSpPr>
          <p:nvPr/>
        </p:nvSpPr>
        <p:spPr bwMode="auto">
          <a:xfrm>
            <a:off x="7596188" y="357189"/>
            <a:ext cx="785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Bob</a:t>
            </a:r>
            <a:endParaRPr lang="ja-JP" altLang="en-US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3963988" y="2916239"/>
          <a:ext cx="355600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6" imgW="114151" imgH="215619" progId="Equation.3">
                  <p:embed/>
                </p:oleObj>
              </mc:Choice>
              <mc:Fallback>
                <p:oleObj name="数式" r:id="rId16" imgW="114151" imgH="215619" progId="Equation.3">
                  <p:embed/>
                  <p:pic>
                    <p:nvPicPr>
                      <p:cNvPr id="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3988" y="2916239"/>
                        <a:ext cx="355600" cy="668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5268246"/>
              </p:ext>
            </p:extLst>
          </p:nvPr>
        </p:nvGraphicFramePr>
        <p:xfrm>
          <a:off x="1614489" y="5220073"/>
          <a:ext cx="896302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8" imgW="2882880" imgH="279360" progId="Equation.3">
                  <p:embed/>
                </p:oleObj>
              </mc:Choice>
              <mc:Fallback>
                <p:oleObj name="数式" r:id="rId18" imgW="2882880" imgH="279360" progId="Equation.3">
                  <p:embed/>
                  <p:pic>
                    <p:nvPicPr>
                      <p:cNvPr id="1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4489" y="5220073"/>
                        <a:ext cx="8963025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11"/>
          <p:cNvGraphicFramePr>
            <a:graphicFrameLocks noChangeAspect="1"/>
          </p:cNvGraphicFramePr>
          <p:nvPr/>
        </p:nvGraphicFramePr>
        <p:xfrm>
          <a:off x="2759076" y="2817814"/>
          <a:ext cx="276542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0" imgW="889000" imgH="279400" progId="Equation.3">
                  <p:embed/>
                </p:oleObj>
              </mc:Choice>
              <mc:Fallback>
                <p:oleObj name="数式" r:id="rId20" imgW="889000" imgH="279400" progId="Equation.3">
                  <p:embed/>
                  <p:pic>
                    <p:nvPicPr>
                      <p:cNvPr id="18436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9076" y="2817814"/>
                        <a:ext cx="2765425" cy="865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2"/>
          <p:cNvGraphicFramePr>
            <a:graphicFrameLocks noChangeAspect="1"/>
          </p:cNvGraphicFramePr>
          <p:nvPr/>
        </p:nvGraphicFramePr>
        <p:xfrm>
          <a:off x="4157663" y="2889251"/>
          <a:ext cx="3306762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2" imgW="1028520" imgH="215640" progId="Equation.3">
                  <p:embed/>
                </p:oleObj>
              </mc:Choice>
              <mc:Fallback>
                <p:oleObj name="数式" r:id="rId22" imgW="1028520" imgH="215640" progId="Equation.3">
                  <p:embed/>
                  <p:pic>
                    <p:nvPicPr>
                      <p:cNvPr id="11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7663" y="2889251"/>
                        <a:ext cx="3306762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4322015"/>
              </p:ext>
            </p:extLst>
          </p:nvPr>
        </p:nvGraphicFramePr>
        <p:xfrm>
          <a:off x="921599" y="4467225"/>
          <a:ext cx="445382" cy="477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4" imgW="152268" imgH="164957" progId="Equation.3">
                  <p:embed/>
                </p:oleObj>
              </mc:Choice>
              <mc:Fallback>
                <p:oleObj name="数式" r:id="rId24" imgW="152268" imgH="164957" progId="Equation.3">
                  <p:embed/>
                  <p:pic>
                    <p:nvPicPr>
                      <p:cNvPr id="6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1599" y="4467225"/>
                        <a:ext cx="445382" cy="4770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EA8A315-A13F-921B-3729-276DC33144BE}"/>
              </a:ext>
            </a:extLst>
          </p:cNvPr>
          <p:cNvSpPr txBox="1"/>
          <p:nvPr/>
        </p:nvSpPr>
        <p:spPr>
          <a:xfrm>
            <a:off x="1070775" y="486132"/>
            <a:ext cx="1005045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6000" b="1" i="1" dirty="0"/>
              <a:t>Quantum Energy Teleportation</a:t>
            </a:r>
          </a:p>
          <a:p>
            <a:r>
              <a:rPr lang="en-US" altLang="ja-JP" sz="6000" b="1" i="1" dirty="0"/>
              <a:t>                     (QET) 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B0C49BB-DBE2-DA8B-0BC1-7278957F746C}"/>
              </a:ext>
            </a:extLst>
          </p:cNvPr>
          <p:cNvSpPr txBox="1"/>
          <p:nvPr/>
        </p:nvSpPr>
        <p:spPr>
          <a:xfrm>
            <a:off x="725905" y="2738798"/>
            <a:ext cx="107401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200" b="1" dirty="0"/>
              <a:t>〇</a:t>
            </a:r>
            <a:r>
              <a:rPr lang="ja-JP" altLang="en-US" sz="3200" b="1" i="1" dirty="0"/>
              <a:t>　</a:t>
            </a:r>
            <a:r>
              <a:rPr lang="en-US" altLang="ja-JP" sz="3200" b="1" i="1" dirty="0"/>
              <a:t>Interplay between energy and quantum information 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9B95DC3-27A4-A0D6-AF3F-6E32FF312E3B}"/>
              </a:ext>
            </a:extLst>
          </p:cNvPr>
          <p:cNvSpPr txBox="1"/>
          <p:nvPr/>
        </p:nvSpPr>
        <p:spPr>
          <a:xfrm>
            <a:off x="725905" y="3950921"/>
            <a:ext cx="107401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200" b="1" dirty="0"/>
              <a:t>〇</a:t>
            </a:r>
            <a:r>
              <a:rPr lang="ja-JP" altLang="en-US" sz="3200" b="1" i="1" dirty="0"/>
              <a:t>　</a:t>
            </a:r>
            <a:r>
              <a:rPr lang="en-US" altLang="ja-JP" sz="3200" b="1" i="1" dirty="0"/>
              <a:t>Extraction of zero-point energy under cyclic procedures 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B4C4F7F-5B72-F873-560A-43D0C10BD920}"/>
              </a:ext>
            </a:extLst>
          </p:cNvPr>
          <p:cNvSpPr txBox="1"/>
          <p:nvPr/>
        </p:nvSpPr>
        <p:spPr>
          <a:xfrm>
            <a:off x="725905" y="5163044"/>
            <a:ext cx="107401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200" b="1" dirty="0"/>
              <a:t>〇</a:t>
            </a:r>
            <a:r>
              <a:rPr lang="ja-JP" altLang="en-US" sz="3200" b="1" i="1" dirty="0"/>
              <a:t>　</a:t>
            </a:r>
            <a:r>
              <a:rPr lang="en-US" altLang="ja-JP" sz="3200" b="1" i="1" dirty="0"/>
              <a:t>QET can extract energy from black holes.  </a:t>
            </a:r>
          </a:p>
        </p:txBody>
      </p:sp>
    </p:spTree>
    <p:extLst>
      <p:ext uri="{BB962C8B-B14F-4D97-AF65-F5344CB8AC3E}">
        <p14:creationId xmlns:p14="http://schemas.microsoft.com/office/powerpoint/2010/main" val="258682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/楕円 2"/>
          <p:cNvSpPr/>
          <p:nvPr/>
        </p:nvSpPr>
        <p:spPr>
          <a:xfrm>
            <a:off x="3024188" y="785813"/>
            <a:ext cx="1357312" cy="142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7239001" y="714376"/>
            <a:ext cx="1357313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309938" y="1012825"/>
          <a:ext cx="785812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268" imgH="164957" progId="Equation.3">
                  <p:embed/>
                </p:oleObj>
              </mc:Choice>
              <mc:Fallback>
                <p:oleObj name="数式" r:id="rId2" imgW="152268" imgH="164957" progId="Equation.3">
                  <p:embed/>
                  <p:pic>
                    <p:nvPicPr>
                      <p:cNvPr id="225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938" y="1012825"/>
                        <a:ext cx="785812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7524750" y="922338"/>
          <a:ext cx="800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268" imgH="164957" progId="Equation.3">
                  <p:embed/>
                </p:oleObj>
              </mc:Choice>
              <mc:Fallback>
                <p:oleObj name="数式" r:id="rId4" imgW="152268" imgH="164957" progId="Equation.3">
                  <p:embed/>
                  <p:pic>
                    <p:nvPicPr>
                      <p:cNvPr id="225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922338"/>
                        <a:ext cx="800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7"/>
          <p:cNvGraphicFramePr>
            <a:graphicFrameLocks noChangeAspect="1"/>
          </p:cNvGraphicFramePr>
          <p:nvPr/>
        </p:nvGraphicFramePr>
        <p:xfrm>
          <a:off x="9139239" y="1030288"/>
          <a:ext cx="803275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241195" imgH="241195" progId="Equation.3">
                  <p:embed/>
                </p:oleObj>
              </mc:Choice>
              <mc:Fallback>
                <p:oleObj name="数式" r:id="rId6" imgW="241195" imgH="241195" progId="Equation.3">
                  <p:embed/>
                  <p:pic>
                    <p:nvPicPr>
                      <p:cNvPr id="2253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39239" y="1030288"/>
                        <a:ext cx="803275" cy="798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ストライプ矢印 8"/>
          <p:cNvSpPr/>
          <p:nvPr/>
        </p:nvSpPr>
        <p:spPr>
          <a:xfrm>
            <a:off x="5953125" y="1500189"/>
            <a:ext cx="1143000" cy="71437"/>
          </a:xfrm>
          <a:prstGeom prst="strip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2536" name="Object 9"/>
          <p:cNvGraphicFramePr>
            <a:graphicFrameLocks noChangeAspect="1"/>
          </p:cNvGraphicFramePr>
          <p:nvPr/>
        </p:nvGraphicFramePr>
        <p:xfrm>
          <a:off x="4470400" y="1219200"/>
          <a:ext cx="133985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444307" imgH="203112" progId="Equation.3">
                  <p:embed/>
                </p:oleObj>
              </mc:Choice>
              <mc:Fallback>
                <p:oleObj name="数式" r:id="rId8" imgW="444307" imgH="203112" progId="Equation.3">
                  <p:embed/>
                  <p:pic>
                    <p:nvPicPr>
                      <p:cNvPr id="2253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400" y="1219200"/>
                        <a:ext cx="1339850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2024064" y="642939"/>
          <a:ext cx="6762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203024" imgH="215713" progId="Equation.3">
                  <p:embed/>
                </p:oleObj>
              </mc:Choice>
              <mc:Fallback>
                <p:oleObj name="数式" r:id="rId10" imgW="203024" imgH="215713" progId="Equation.3">
                  <p:embed/>
                  <p:pic>
                    <p:nvPicPr>
                      <p:cNvPr id="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064" y="642939"/>
                        <a:ext cx="67627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1982788" y="1458913"/>
          <a:ext cx="762000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228600" imgH="241300" progId="Equation.3">
                  <p:embed/>
                </p:oleObj>
              </mc:Choice>
              <mc:Fallback>
                <p:oleObj name="数式" r:id="rId12" imgW="228600" imgH="241300" progId="Equation.3">
                  <p:embed/>
                  <p:pic>
                    <p:nvPicPr>
                      <p:cNvPr id="5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2788" y="1458913"/>
                        <a:ext cx="762000" cy="798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60" name="テキスト ボックス 19"/>
          <p:cNvSpPr txBox="1">
            <a:spLocks noChangeArrowheads="1"/>
          </p:cNvSpPr>
          <p:nvPr/>
        </p:nvSpPr>
        <p:spPr bwMode="auto">
          <a:xfrm>
            <a:off x="1876507" y="4444980"/>
            <a:ext cx="89802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Then, the average state of the composite system becomes</a:t>
            </a:r>
          </a:p>
          <a:p>
            <a:r>
              <a:rPr lang="en-US" altLang="ja-JP" sz="2800" b="1" i="1" dirty="0"/>
              <a:t> </a:t>
            </a:r>
            <a:r>
              <a:rPr lang="en-US" altLang="ja-JP" sz="2800" b="1" i="1" dirty="0">
                <a:solidFill>
                  <a:srgbClr val="FF0000"/>
                </a:solidFill>
              </a:rPr>
              <a:t>a separable state with correlation</a:t>
            </a:r>
            <a:r>
              <a:rPr lang="en-US" altLang="ja-JP" sz="2800" b="1" i="1" dirty="0"/>
              <a:t>.</a:t>
            </a:r>
          </a:p>
        </p:txBody>
      </p:sp>
      <p:sp>
        <p:nvSpPr>
          <p:cNvPr id="27661" name="テキスト ボックス 21"/>
          <p:cNvSpPr txBox="1">
            <a:spLocks noChangeArrowheads="1"/>
          </p:cNvSpPr>
          <p:nvPr/>
        </p:nvSpPr>
        <p:spPr bwMode="auto">
          <a:xfrm>
            <a:off x="3309938" y="428625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Alice</a:t>
            </a:r>
            <a:endParaRPr lang="ja-JP" altLang="en-US"/>
          </a:p>
        </p:txBody>
      </p:sp>
      <p:sp>
        <p:nvSpPr>
          <p:cNvPr id="27662" name="テキスト ボックス 22"/>
          <p:cNvSpPr txBox="1">
            <a:spLocks noChangeArrowheads="1"/>
          </p:cNvSpPr>
          <p:nvPr/>
        </p:nvSpPr>
        <p:spPr bwMode="auto">
          <a:xfrm>
            <a:off x="7596188" y="357189"/>
            <a:ext cx="785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Bob</a:t>
            </a:r>
            <a:endParaRPr lang="ja-JP" altLang="en-US"/>
          </a:p>
        </p:txBody>
      </p:sp>
      <p:graphicFrame>
        <p:nvGraphicFramePr>
          <p:cNvPr id="18436" name="Object 11"/>
          <p:cNvGraphicFramePr>
            <a:graphicFrameLocks noChangeAspect="1"/>
          </p:cNvGraphicFramePr>
          <p:nvPr/>
        </p:nvGraphicFramePr>
        <p:xfrm>
          <a:off x="3678238" y="2643189"/>
          <a:ext cx="4449762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1384200" imgH="355320" progId="Equation.3">
                  <p:embed/>
                </p:oleObj>
              </mc:Choice>
              <mc:Fallback>
                <p:oleObj name="数式" r:id="rId14" imgW="1384200" imgH="355320" progId="Equation.3">
                  <p:embed/>
                  <p:pic>
                    <p:nvPicPr>
                      <p:cNvPr id="18436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8238" y="2643189"/>
                        <a:ext cx="4449762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テキスト ボックス 1"/>
          <p:cNvSpPr txBox="1">
            <a:spLocks noChangeArrowheads="1"/>
          </p:cNvSpPr>
          <p:nvPr/>
        </p:nvSpPr>
        <p:spPr bwMode="auto">
          <a:xfrm>
            <a:off x="840692" y="-25315"/>
            <a:ext cx="1054077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LOCC is just a classical process in communication. Entanglement between A and B is defined as a quantum effect such that the amount of entanglement </a:t>
            </a:r>
            <a:r>
              <a:rPr lang="en-US" altLang="ja-JP" sz="2800" b="1" i="1" dirty="0">
                <a:solidFill>
                  <a:srgbClr val="FF0000"/>
                </a:solidFill>
              </a:rPr>
              <a:t>never</a:t>
            </a:r>
            <a:r>
              <a:rPr lang="en-US" altLang="ja-JP" sz="2800" b="1" i="1" dirty="0"/>
              <a:t> increases by LOCC. A product state of pure states has minimum entanglement and the value is zero. </a:t>
            </a:r>
            <a:endParaRPr lang="ja-JP" altLang="en-US" sz="2800" b="1" i="1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2717801" y="3714750"/>
          <a:ext cx="6786563" cy="1411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2311200" imgH="482400" progId="Equation.3">
                  <p:embed/>
                </p:oleObj>
              </mc:Choice>
              <mc:Fallback>
                <p:oleObj name="数式" r:id="rId2" imgW="2311200" imgH="482400" progId="Equation.3">
                  <p:embed/>
                  <p:pic>
                    <p:nvPicPr>
                      <p:cNvPr id="235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7801" y="3714750"/>
                        <a:ext cx="6786563" cy="1411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4"/>
          <p:cNvGraphicFramePr>
            <a:graphicFrameLocks noChangeAspect="1"/>
          </p:cNvGraphicFramePr>
          <p:nvPr/>
        </p:nvGraphicFramePr>
        <p:xfrm>
          <a:off x="2738438" y="2836863"/>
          <a:ext cx="5757862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981200" imgH="254000" progId="Equation.3">
                  <p:embed/>
                </p:oleObj>
              </mc:Choice>
              <mc:Fallback>
                <p:oleObj name="数式" r:id="rId4" imgW="1981200" imgH="254000" progId="Equation.3">
                  <p:embed/>
                  <p:pic>
                    <p:nvPicPr>
                      <p:cNvPr id="2355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8438" y="2836863"/>
                        <a:ext cx="5757862" cy="735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ストライプ矢印 5"/>
          <p:cNvSpPr/>
          <p:nvPr/>
        </p:nvSpPr>
        <p:spPr>
          <a:xfrm rot="5400000">
            <a:off x="5649120" y="3696495"/>
            <a:ext cx="500063" cy="25082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1952626" y="5126038"/>
            <a:ext cx="8143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 i="1" dirty="0"/>
              <a:t>Entangled states are defined as </a:t>
            </a:r>
            <a:r>
              <a:rPr lang="en-US" altLang="ja-JP" sz="2800" b="1" i="1" dirty="0">
                <a:solidFill>
                  <a:srgbClr val="FF0000"/>
                </a:solidFill>
              </a:rPr>
              <a:t>non-</a:t>
            </a:r>
            <a:r>
              <a:rPr lang="en-US" altLang="ja-JP" sz="2800" b="1" i="1" dirty="0" err="1">
                <a:solidFill>
                  <a:srgbClr val="FF0000"/>
                </a:solidFill>
              </a:rPr>
              <a:t>seperable</a:t>
            </a:r>
            <a:r>
              <a:rPr lang="en-US" altLang="ja-JP" sz="2800" b="1" i="1" dirty="0">
                <a:solidFill>
                  <a:srgbClr val="FF0000"/>
                </a:solidFill>
              </a:rPr>
              <a:t> states</a:t>
            </a:r>
            <a:r>
              <a:rPr lang="en-US" altLang="ja-JP" sz="2800" b="1" i="1" dirty="0"/>
              <a:t>.</a:t>
            </a:r>
            <a:endParaRPr lang="ja-JP" altLang="en-US" sz="2800" b="1" i="1" dirty="0"/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2378075" y="5530851"/>
          <a:ext cx="7831138" cy="1255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2666880" imgH="482400" progId="Equation.3">
                  <p:embed/>
                </p:oleObj>
              </mc:Choice>
              <mc:Fallback>
                <p:oleObj name="数式" r:id="rId6" imgW="2666880" imgH="482400" progId="Equation.3">
                  <p:embed/>
                  <p:pic>
                    <p:nvPicPr>
                      <p:cNvPr id="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8075" y="5530851"/>
                        <a:ext cx="7831138" cy="1255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2210462" y="1852594"/>
            <a:ext cx="87702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/>
              <a:t>      </a:t>
            </a:r>
            <a:r>
              <a:rPr lang="en-US" altLang="ja-JP" sz="2800" b="1" i="1" dirty="0"/>
              <a:t>This definition leads to a fact that</a:t>
            </a:r>
          </a:p>
          <a:p>
            <a:r>
              <a:rPr lang="en-US" altLang="ja-JP" sz="2800" b="1" i="1" dirty="0"/>
              <a:t> any separable state has zero entanglement. </a:t>
            </a:r>
            <a:endParaRPr lang="ja-JP" altLang="en-US" sz="2800" i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円/楕円 25"/>
          <p:cNvSpPr/>
          <p:nvPr/>
        </p:nvSpPr>
        <p:spPr>
          <a:xfrm>
            <a:off x="3309938" y="1714500"/>
            <a:ext cx="5357812" cy="17859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9705" name="テキスト ボックス 1"/>
          <p:cNvSpPr txBox="1">
            <a:spLocks noChangeArrowheads="1"/>
          </p:cNvSpPr>
          <p:nvPr/>
        </p:nvSpPr>
        <p:spPr bwMode="auto">
          <a:xfrm>
            <a:off x="0" y="5757864"/>
            <a:ext cx="1210188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Entanglement is a purely quantum effect that generates interesting phenomena, including the breakdown of Bell's inequality and quantum teleportation.</a:t>
            </a:r>
            <a:endParaRPr lang="ja-JP" altLang="en-US" sz="2800" b="1" i="1" dirty="0"/>
          </a:p>
        </p:txBody>
      </p:sp>
      <p:sp>
        <p:nvSpPr>
          <p:cNvPr id="3" name="円/楕円 2"/>
          <p:cNvSpPr/>
          <p:nvPr/>
        </p:nvSpPr>
        <p:spPr>
          <a:xfrm>
            <a:off x="3024188" y="4014788"/>
            <a:ext cx="1357312" cy="142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7524751" y="3943351"/>
            <a:ext cx="1357313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309938" y="4241800"/>
          <a:ext cx="785812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268" imgH="164957" progId="Equation.3">
                  <p:embed/>
                </p:oleObj>
              </mc:Choice>
              <mc:Fallback>
                <p:oleObj name="数式" r:id="rId2" imgW="152268" imgH="164957" progId="Equation.3">
                  <p:embed/>
                  <p:pic>
                    <p:nvPicPr>
                      <p:cNvPr id="225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938" y="4241800"/>
                        <a:ext cx="785812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7810500" y="4151313"/>
          <a:ext cx="800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268" imgH="164957" progId="Equation.3">
                  <p:embed/>
                </p:oleObj>
              </mc:Choice>
              <mc:Fallback>
                <p:oleObj name="数式" r:id="rId4" imgW="152268" imgH="164957" progId="Equation.3">
                  <p:embed/>
                  <p:pic>
                    <p:nvPicPr>
                      <p:cNvPr id="225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0500" y="4151313"/>
                        <a:ext cx="800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ストライプ矢印 6"/>
          <p:cNvSpPr/>
          <p:nvPr/>
        </p:nvSpPr>
        <p:spPr>
          <a:xfrm>
            <a:off x="5238751" y="4586288"/>
            <a:ext cx="2214563" cy="214312"/>
          </a:xfrm>
          <a:prstGeom prst="striped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9709" name="テキスト ボックス 10"/>
          <p:cNvSpPr txBox="1">
            <a:spLocks noChangeArrowheads="1"/>
          </p:cNvSpPr>
          <p:nvPr/>
        </p:nvSpPr>
        <p:spPr bwMode="auto">
          <a:xfrm>
            <a:off x="5003647" y="3792538"/>
            <a:ext cx="2500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 i="1" dirty="0"/>
              <a:t>Quantum Channel</a:t>
            </a:r>
            <a:endParaRPr lang="ja-JP" altLang="en-US" sz="2000" b="1" i="1" dirty="0"/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104451"/>
              </p:ext>
            </p:extLst>
          </p:nvPr>
        </p:nvGraphicFramePr>
        <p:xfrm>
          <a:off x="4519614" y="4300539"/>
          <a:ext cx="681037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266469" imgH="253780" progId="Equation.3">
                  <p:embed/>
                </p:oleObj>
              </mc:Choice>
              <mc:Fallback>
                <p:oleObj name="数式" r:id="rId6" imgW="266469" imgH="253780" progId="Equation.3">
                  <p:embed/>
                  <p:pic>
                    <p:nvPicPr>
                      <p:cNvPr id="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9614" y="4300539"/>
                        <a:ext cx="681037" cy="64293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1" name="テキスト ボックス 16"/>
          <p:cNvSpPr txBox="1">
            <a:spLocks noChangeArrowheads="1"/>
          </p:cNvSpPr>
          <p:nvPr/>
        </p:nvSpPr>
        <p:spPr bwMode="auto">
          <a:xfrm>
            <a:off x="79513" y="73026"/>
            <a:ext cx="1202237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Increasing entanglement requires </a:t>
            </a:r>
            <a:r>
              <a:rPr lang="en-US" altLang="ja-JP" sz="2800" b="1" i="1" dirty="0">
                <a:solidFill>
                  <a:srgbClr val="FF0000"/>
                </a:solidFill>
              </a:rPr>
              <a:t>non-local operations </a:t>
            </a:r>
            <a:r>
              <a:rPr lang="en-US" altLang="ja-JP" sz="2800" b="1" i="1" dirty="0"/>
              <a:t>directly</a:t>
            </a:r>
            <a:r>
              <a:rPr lang="en-US" altLang="ja-JP" sz="2800" b="1" i="1" dirty="0">
                <a:solidFill>
                  <a:srgbClr val="FF0000"/>
                </a:solidFill>
              </a:rPr>
              <a:t> </a:t>
            </a:r>
            <a:r>
              <a:rPr lang="en-US" altLang="ja-JP" sz="2800" b="1" i="1" dirty="0"/>
              <a:t>connecting A to B, or </a:t>
            </a:r>
            <a:r>
              <a:rPr lang="en-US" altLang="ja-JP" sz="2800" b="1" i="1" dirty="0">
                <a:solidFill>
                  <a:srgbClr val="FF0000"/>
                </a:solidFill>
              </a:rPr>
              <a:t>quantum channels </a:t>
            </a:r>
            <a:r>
              <a:rPr lang="en-US" altLang="ja-JP" sz="2800" b="1" i="1" dirty="0"/>
              <a:t>which can transport not only classical but also quantum information (quantum states).</a:t>
            </a:r>
            <a:endParaRPr lang="ja-JP" altLang="en-US" sz="2800" b="1" i="1" dirty="0"/>
          </a:p>
        </p:txBody>
      </p:sp>
      <p:sp>
        <p:nvSpPr>
          <p:cNvPr id="18" name="円/楕円 17"/>
          <p:cNvSpPr/>
          <p:nvPr/>
        </p:nvSpPr>
        <p:spPr>
          <a:xfrm>
            <a:off x="4167188" y="1857375"/>
            <a:ext cx="1357312" cy="1428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4452938" y="2084388"/>
          <a:ext cx="785812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268" imgH="164957" progId="Equation.3">
                  <p:embed/>
                </p:oleObj>
              </mc:Choice>
              <mc:Fallback>
                <p:oleObj name="数式" r:id="rId2" imgW="152268" imgH="164957" progId="Equation.3">
                  <p:embed/>
                  <p:pic>
                    <p:nvPicPr>
                      <p:cNvPr id="5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938" y="2084388"/>
                        <a:ext cx="785812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円/楕円 20"/>
          <p:cNvSpPr/>
          <p:nvPr/>
        </p:nvSpPr>
        <p:spPr>
          <a:xfrm>
            <a:off x="6453188" y="1928813"/>
            <a:ext cx="1357312" cy="1357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6738938" y="2136775"/>
          <a:ext cx="800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268" imgH="164957" progId="Equation.3">
                  <p:embed/>
                </p:oleObj>
              </mc:Choice>
              <mc:Fallback>
                <p:oleObj name="数式" r:id="rId4" imgW="152268" imgH="164957" progId="Equation.3">
                  <p:embed/>
                  <p:pic>
                    <p:nvPicPr>
                      <p:cNvPr id="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8938" y="2136775"/>
                        <a:ext cx="800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左右矢印 23"/>
          <p:cNvSpPr/>
          <p:nvPr/>
        </p:nvSpPr>
        <p:spPr>
          <a:xfrm>
            <a:off x="5595939" y="2357438"/>
            <a:ext cx="714375" cy="500062"/>
          </a:xfrm>
          <a:prstGeom prst="left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9715" name="テキスト ボックス 24"/>
          <p:cNvSpPr txBox="1">
            <a:spLocks noChangeArrowheads="1"/>
          </p:cNvSpPr>
          <p:nvPr/>
        </p:nvSpPr>
        <p:spPr bwMode="auto">
          <a:xfrm>
            <a:off x="4738689" y="1357313"/>
            <a:ext cx="2714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 i="1" dirty="0"/>
              <a:t>Non-Local Operation</a:t>
            </a:r>
            <a:endParaRPr lang="ja-JP" altLang="en-US" sz="2000" b="1" i="1" dirty="0"/>
          </a:p>
        </p:txBody>
      </p:sp>
      <p:sp>
        <p:nvSpPr>
          <p:cNvPr id="29716" name="テキスト ボックス 19"/>
          <p:cNvSpPr txBox="1">
            <a:spLocks noChangeArrowheads="1"/>
          </p:cNvSpPr>
          <p:nvPr/>
        </p:nvSpPr>
        <p:spPr bwMode="auto">
          <a:xfrm>
            <a:off x="5319713" y="3000375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Interaction</a:t>
            </a:r>
            <a:endParaRPr lang="ja-JP" altLang="en-US" b="1" i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4456082"/>
              </p:ext>
            </p:extLst>
          </p:nvPr>
        </p:nvGraphicFramePr>
        <p:xfrm>
          <a:off x="2657323" y="2743443"/>
          <a:ext cx="8578850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3" imgW="2654300" imgH="254000" progId="Equation.3">
                  <p:embed/>
                </p:oleObj>
              </mc:Choice>
              <mc:Fallback>
                <p:oleObj name="数式" r:id="rId3" imgW="2654300" imgH="254000" progId="Equation.3">
                  <p:embed/>
                  <p:pic>
                    <p:nvPicPr>
                      <p:cNvPr id="3072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7323" y="2743443"/>
                        <a:ext cx="8578850" cy="814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721984"/>
              </p:ext>
            </p:extLst>
          </p:nvPr>
        </p:nvGraphicFramePr>
        <p:xfrm>
          <a:off x="1690226" y="4252731"/>
          <a:ext cx="8628062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5" imgW="3162240" imgH="253800" progId="Equation.3">
                  <p:embed/>
                </p:oleObj>
              </mc:Choice>
              <mc:Fallback>
                <p:oleObj name="数式" r:id="rId5" imgW="3162240" imgH="253800" progId="Equation.3">
                  <p:embed/>
                  <p:pic>
                    <p:nvPicPr>
                      <p:cNvPr id="3072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0226" y="4252731"/>
                        <a:ext cx="8628062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テキスト ボックス 9"/>
          <p:cNvSpPr txBox="1">
            <a:spLocks noChangeArrowheads="1"/>
          </p:cNvSpPr>
          <p:nvPr/>
        </p:nvSpPr>
        <p:spPr bwMode="auto">
          <a:xfrm>
            <a:off x="2255458" y="1022683"/>
            <a:ext cx="80628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>
                <a:solidFill>
                  <a:srgbClr val="FF0000"/>
                </a:solidFill>
              </a:rPr>
              <a:t>                         Entanglement Entropy</a:t>
            </a:r>
            <a:r>
              <a:rPr lang="en-US" altLang="ja-JP" sz="2800" b="1" i="1" dirty="0"/>
              <a:t> </a:t>
            </a:r>
          </a:p>
          <a:p>
            <a:r>
              <a:rPr lang="en-US" altLang="ja-JP" sz="2800" b="1" i="1" dirty="0"/>
              <a:t>as one of entanglement measures for pure states</a:t>
            </a:r>
            <a:endParaRPr lang="ja-JP" altLang="en-US" sz="2800" b="1" i="1" dirty="0"/>
          </a:p>
        </p:txBody>
      </p:sp>
      <p:sp>
        <p:nvSpPr>
          <p:cNvPr id="30726" name="テキスト ボックス 10"/>
          <p:cNvSpPr txBox="1">
            <a:spLocks noChangeArrowheads="1"/>
          </p:cNvSpPr>
          <p:nvPr/>
        </p:nvSpPr>
        <p:spPr bwMode="auto">
          <a:xfrm>
            <a:off x="290927" y="2899485"/>
            <a:ext cx="3929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 b="1" i="1" dirty="0"/>
              <a:t>Reduced States:</a:t>
            </a:r>
            <a:endParaRPr lang="ja-JP" altLang="en-US" sz="2400" b="1" i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1747" name="Object 3"/>
              <p:cNvSpPr txBox="1"/>
              <p:nvPr/>
            </p:nvSpPr>
            <p:spPr bwMode="auto">
              <a:xfrm>
                <a:off x="1984306" y="1601916"/>
                <a:ext cx="8408048" cy="1047720"/>
              </a:xfrm>
              <a:prstGeom prst="rect">
                <a:avLst/>
              </a:prstGeom>
              <a:noFill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Ψ</m:t>
                              </m:r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𝐴𝐵</m:t>
                              </m:r>
                            </m:sub>
                          </m:sSub>
                        </m:e>
                      </m:d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Ψ</m:t>
                              </m:r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</m:rad>
                      <m:d>
                        <m:dPr>
                          <m:begChr m:val="|"/>
                          <m:endChr m:val="⟩"/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|"/>
                          <m:endChr m:val="⟩"/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</m:d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Ψ</m:t>
                              </m:r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e>
                      </m:rad>
                      <m:d>
                        <m:dPr>
                          <m:begChr m:val="|"/>
                          <m:endChr m:val="⟩"/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|"/>
                          <m:endChr m:val="⟩"/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31747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4306" y="1601916"/>
                <a:ext cx="8408048" cy="10477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51" name="テキスト ボックス 3"/>
          <p:cNvSpPr txBox="1">
            <a:spLocks noChangeArrowheads="1"/>
          </p:cNvSpPr>
          <p:nvPr/>
        </p:nvSpPr>
        <p:spPr bwMode="auto">
          <a:xfrm>
            <a:off x="3024188" y="390853"/>
            <a:ext cx="57864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 i="1" dirty="0"/>
              <a:t>Schmidt Decomposition of Pure State </a:t>
            </a:r>
            <a:endParaRPr lang="ja-JP" altLang="en-US" sz="28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48" name="Object 4"/>
              <p:cNvSpPr txBox="1"/>
              <p:nvPr/>
            </p:nvSpPr>
            <p:spPr bwMode="auto">
              <a:xfrm>
                <a:off x="2211926" y="2649636"/>
                <a:ext cx="9269758" cy="104772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Ψ</m:t>
                          </m:r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≥0, </m:t>
                      </m:r>
                      <m:nary>
                        <m:naryPr>
                          <m:chr m:val="∑"/>
                          <m:supHide m:val="on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=±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Ψ</m:t>
                              </m:r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nary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=1, </m:t>
                      </m:r>
                      <m:d>
                        <m:dPr>
                          <m:begChr m:val="⟨"/>
                          <m:endChr m:val="⟩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𝐴𝑠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𝐴𝑠</m:t>
                              </m:r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b>
                          </m:sSub>
                        </m:e>
                      </m:d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𝑠𝑠</m:t>
                          </m:r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, </m:t>
                      </m:r>
                      <m:d>
                        <m:dPr>
                          <m:begChr m:val="⟨"/>
                          <m:endChr m:val="⟩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𝐵𝑠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𝑉𝑠</m:t>
                              </m:r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b>
                          </m:sSub>
                        </m:e>
                      </m:d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𝑠𝑠</m:t>
                          </m:r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31748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11926" y="2649636"/>
                <a:ext cx="9269758" cy="10477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558" name="Object 6"/>
              <p:cNvSpPr txBox="1"/>
              <p:nvPr/>
            </p:nvSpPr>
            <p:spPr bwMode="auto">
              <a:xfrm>
                <a:off x="1616171" y="4366936"/>
                <a:ext cx="8959657" cy="16599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</m:sSub>
                      <m:d>
                        <m:d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𝐴𝐵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begChr m:val="⟨"/>
                              <m:endChr m:val="|"/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𝐴𝐵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=±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Ψ</m:t>
                              </m:r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nary>
                      <m:func>
                        <m:func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4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Ψ</m:t>
                              </m:r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ja-JP" altLang="en-US" sz="4000" dirty="0"/>
              </a:p>
            </p:txBody>
          </p:sp>
        </mc:Choice>
        <mc:Fallback xmlns="">
          <p:sp>
            <p:nvSpPr>
              <p:cNvPr id="23558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16171" y="4366936"/>
                <a:ext cx="8959657" cy="16599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22B776-CD03-4FF9-2000-7435582A5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554" name="Object 2">
                <a:extLst>
                  <a:ext uri="{FF2B5EF4-FFF2-40B4-BE49-F238E27FC236}">
                    <a16:creationId xmlns:a16="http://schemas.microsoft.com/office/drawing/2014/main" id="{6A61AE31-C843-5E3C-9258-E86ED5042F3D}"/>
                  </a:ext>
                </a:extLst>
              </p:cNvPr>
              <p:cNvSpPr txBox="1"/>
              <p:nvPr/>
            </p:nvSpPr>
            <p:spPr bwMode="auto">
              <a:xfrm>
                <a:off x="2888768" y="4167515"/>
                <a:ext cx="5500687" cy="134461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𝐵𝑒𝑙𝑙</m:t>
                          </m:r>
                        </m:e>
                      </m:d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e>
                          </m:d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e>
                          </m:d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e>
                          </m:d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23554" name="Object 2">
                <a:extLst>
                  <a:ext uri="{FF2B5EF4-FFF2-40B4-BE49-F238E27FC236}">
                    <a16:creationId xmlns:a16="http://schemas.microsoft.com/office/drawing/2014/main" id="{6A61AE31-C843-5E3C-9258-E86ED5042F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88768" y="4167515"/>
                <a:ext cx="5500687" cy="13446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51" name="テキスト ボックス 3">
            <a:extLst>
              <a:ext uri="{FF2B5EF4-FFF2-40B4-BE49-F238E27FC236}">
                <a16:creationId xmlns:a16="http://schemas.microsoft.com/office/drawing/2014/main" id="{80864BF7-95E7-AC15-C431-2902C6109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787" y="805848"/>
            <a:ext cx="85720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Entanglement entropy takes zero for product pure states </a:t>
            </a:r>
            <a:endParaRPr lang="ja-JP" altLang="en-US" sz="28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557" name="Object 5">
                <a:extLst>
                  <a:ext uri="{FF2B5EF4-FFF2-40B4-BE49-F238E27FC236}">
                    <a16:creationId xmlns:a16="http://schemas.microsoft.com/office/drawing/2014/main" id="{FE422090-AFBD-BD37-C59D-7AD9FE88548B}"/>
                  </a:ext>
                </a:extLst>
              </p:cNvPr>
              <p:cNvSpPr txBox="1"/>
              <p:nvPr/>
            </p:nvSpPr>
            <p:spPr bwMode="auto">
              <a:xfrm>
                <a:off x="2582710" y="5453390"/>
                <a:ext cx="6895244" cy="84801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</m:sSub>
                      <m:d>
                        <m:d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𝐵𝑒𝑙𝑙</m:t>
                              </m:r>
                            </m:e>
                          </m:d>
                          <m:d>
                            <m:dPr>
                              <m:begChr m:val="⟨"/>
                              <m:endChr m:val="|"/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𝐵𝑒𝑙𝑙</m:t>
                              </m:r>
                            </m:e>
                          </m:d>
                        </m:e>
                      </m:d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40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func>
                    </m:oMath>
                  </m:oMathPara>
                </a14:m>
                <a:endParaRPr lang="ja-JP" altLang="en-US" sz="4000" dirty="0"/>
              </a:p>
            </p:txBody>
          </p:sp>
        </mc:Choice>
        <mc:Fallback xmlns="">
          <p:sp>
            <p:nvSpPr>
              <p:cNvPr id="23557" name="Object 5">
                <a:extLst>
                  <a:ext uri="{FF2B5EF4-FFF2-40B4-BE49-F238E27FC236}">
                    <a16:creationId xmlns:a16="http://schemas.microsoft.com/office/drawing/2014/main" id="{FE422090-AFBD-BD37-C59D-7AD9FE8854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82710" y="5453390"/>
                <a:ext cx="6895244" cy="84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561" name="テキスト ボックス 7">
            <a:extLst>
              <a:ext uri="{FF2B5EF4-FFF2-40B4-BE49-F238E27FC236}">
                <a16:creationId xmlns:a16="http://schemas.microsoft.com/office/drawing/2014/main" id="{C848E476-DAD9-CCBB-D132-0FCEEB130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429" y="3391229"/>
            <a:ext cx="109171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The Bell states attain the maximum value of entanglement entropy.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558" name="Object 6">
                <a:extLst>
                  <a:ext uri="{FF2B5EF4-FFF2-40B4-BE49-F238E27FC236}">
                    <a16:creationId xmlns:a16="http://schemas.microsoft.com/office/drawing/2014/main" id="{1501C702-793C-F917-79E0-1BAD54D461BB}"/>
                  </a:ext>
                </a:extLst>
              </p:cNvPr>
              <p:cNvSpPr txBox="1"/>
              <p:nvPr/>
            </p:nvSpPr>
            <p:spPr bwMode="auto">
              <a:xfrm>
                <a:off x="2692055" y="2105354"/>
                <a:ext cx="8388350" cy="12858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4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</m:sSub>
                      <m:d>
                        <m:d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4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ja-JP" sz="4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altLang="ja-JP" sz="4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altLang="ja-JP" sz="4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altLang="ja-JP" sz="4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  <m:d>
                            <m:dPr>
                              <m:begChr m:val="⟨"/>
                              <m:endChr m:val="|"/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4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ja-JP" sz="4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⟨</m:t>
                          </m:r>
                          <m:sSub>
                            <m:sSubPr>
                              <m:ctrlPr>
                                <a:rPr lang="en-US" altLang="ja-JP" sz="4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altLang="ja-JP" sz="4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altLang="ja-JP" sz="4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</m:d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4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ja-JP" altLang="en-US" sz="4000" dirty="0"/>
              </a:p>
            </p:txBody>
          </p:sp>
        </mc:Choice>
        <mc:Fallback xmlns="">
          <p:sp>
            <p:nvSpPr>
              <p:cNvPr id="23558" name="Object 6">
                <a:extLst>
                  <a:ext uri="{FF2B5EF4-FFF2-40B4-BE49-F238E27FC236}">
                    <a16:creationId xmlns:a16="http://schemas.microsoft.com/office/drawing/2014/main" id="{1501C702-793C-F917-79E0-1BAD54D461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92055" y="2105354"/>
                <a:ext cx="8388350" cy="12858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68862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340FE-1BA3-05C5-B7BB-7502BD384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6EC1BD4-C704-F0B1-BF4F-0C5027AEA1F1}"/>
              </a:ext>
            </a:extLst>
          </p:cNvPr>
          <p:cNvSpPr/>
          <p:nvPr/>
        </p:nvSpPr>
        <p:spPr>
          <a:xfrm>
            <a:off x="1921378" y="2381735"/>
            <a:ext cx="86175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b="1" i="1" dirty="0"/>
              <a:t>IV.          Formulation of</a:t>
            </a:r>
          </a:p>
          <a:p>
            <a:r>
              <a:rPr lang="en-US" altLang="ja-JP" sz="4800" b="1" i="1" dirty="0"/>
              <a:t>Quantum Energy Teleportation </a:t>
            </a:r>
          </a:p>
        </p:txBody>
      </p:sp>
    </p:spTree>
    <p:extLst>
      <p:ext uri="{BB962C8B-B14F-4D97-AF65-F5344CB8AC3E}">
        <p14:creationId xmlns:p14="http://schemas.microsoft.com/office/powerpoint/2010/main" val="1180997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オブジェクト 12"/>
              <p:cNvSpPr txBox="1"/>
              <p:nvPr/>
            </p:nvSpPr>
            <p:spPr bwMode="auto">
              <a:xfrm>
                <a:off x="2600587" y="5606268"/>
                <a:ext cx="3495412" cy="12128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ja-JP" alt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ja-JP" alt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ja-JP" altLang="en-US" sz="5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 </m:t>
                      </m:r>
                      <m:d>
                        <m:dPr>
                          <m:begChr m:val="|"/>
                          <m:endChr m:val="⟩"/>
                          <m:ctrlPr>
                            <a:rPr lang="ja-JP" alt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ja-JP" altLang="en-US" sz="5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ja-JP" altLang="en-US" sz="5400" dirty="0"/>
              </a:p>
            </p:txBody>
          </p:sp>
        </mc:Choice>
        <mc:Fallback xmlns="">
          <p:sp>
            <p:nvSpPr>
              <p:cNvPr id="13" name="オブジェクト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00587" y="5606268"/>
                <a:ext cx="3495412" cy="12128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912" name="テキスト ボックス 123911"/>
          <p:cNvSpPr txBox="1"/>
          <p:nvPr/>
        </p:nvSpPr>
        <p:spPr>
          <a:xfrm>
            <a:off x="2025754" y="4720628"/>
            <a:ext cx="8349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i="1" dirty="0"/>
              <a:t>Ground</a:t>
            </a:r>
            <a:r>
              <a:rPr kumimoji="1" lang="en-US" altLang="ja-JP" sz="3200" b="1" i="1" dirty="0"/>
              <a:t> state (vacuum state for quantum fields) </a:t>
            </a:r>
            <a:endParaRPr kumimoji="1" lang="ja-JP" altLang="en-US" sz="32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オブジェクト 41"/>
              <p:cNvSpPr txBox="1"/>
              <p:nvPr/>
            </p:nvSpPr>
            <p:spPr bwMode="auto">
              <a:xfrm>
                <a:off x="6954587" y="5601330"/>
                <a:ext cx="2533362" cy="11065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ja-JP" alt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ja-JP" altLang="en-US" sz="5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ja-JP" altLang="en-US" sz="5400" dirty="0"/>
              </a:p>
            </p:txBody>
          </p:sp>
        </mc:Choice>
        <mc:Fallback xmlns="">
          <p:sp>
            <p:nvSpPr>
              <p:cNvPr id="42" name="オブジェクト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54587" y="5601330"/>
                <a:ext cx="2533362" cy="11065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328813" y="75121"/>
            <a:ext cx="11742917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4400" b="1" i="1" dirty="0"/>
              <a:t>QET</a:t>
            </a:r>
            <a:r>
              <a:rPr lang="ja-JP" altLang="en-US" sz="4400" b="1" i="1" dirty="0"/>
              <a:t>： </a:t>
            </a:r>
            <a:r>
              <a:rPr lang="en-US" altLang="ja-JP" sz="4400" b="1" i="1" dirty="0"/>
              <a:t>Physics of Energy and Quantum Information in Zero-Point Fluctuation of Many-Body Systems and Quantum Fields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C3F06925-0064-9A28-AFE6-30E6C029ED07}"/>
                  </a:ext>
                </a:extLst>
              </p:cNvPr>
              <p:cNvSpPr txBox="1"/>
              <p:nvPr/>
            </p:nvSpPr>
            <p:spPr>
              <a:xfrm>
                <a:off x="3791825" y="3424355"/>
                <a:ext cx="4179106" cy="8533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kumimoji="1" lang="en-US" altLang="ja-JP" sz="5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sz="5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kumimoji="1" lang="ja-JP" altLang="en-US" sz="5400" i="1" smtClean="0"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kumimoji="1" lang="en-US" altLang="ja-JP" sz="5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kumimoji="1" lang="ja-JP" altLang="en-US" sz="5400" dirty="0"/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C3F06925-0064-9A28-AFE6-30E6C029ED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825" y="3424355"/>
                <a:ext cx="4179106" cy="8533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72AA8B5-F468-CA2D-E5BD-D3CBD11D0370}"/>
              </a:ext>
            </a:extLst>
          </p:cNvPr>
          <p:cNvSpPr txBox="1"/>
          <p:nvPr/>
        </p:nvSpPr>
        <p:spPr>
          <a:xfrm>
            <a:off x="5786639" y="5799392"/>
            <a:ext cx="1126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i="1" dirty="0"/>
              <a:t>with</a:t>
            </a:r>
            <a:endParaRPr kumimoji="1" lang="ja-JP" altLang="en-US" sz="3600" b="1" i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C708A8-05A3-3535-DA99-49E24EC6652D}"/>
              </a:ext>
            </a:extLst>
          </p:cNvPr>
          <p:cNvSpPr txBox="1"/>
          <p:nvPr/>
        </p:nvSpPr>
        <p:spPr>
          <a:xfrm>
            <a:off x="2461101" y="2475567"/>
            <a:ext cx="7269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i="1" dirty="0"/>
              <a:t>Non-negative </a:t>
            </a:r>
            <a:r>
              <a:rPr lang="en-US" altLang="ja-JP" sz="3200" b="1" i="1" dirty="0"/>
              <a:t>ope</a:t>
            </a:r>
            <a:r>
              <a:rPr kumimoji="1" lang="en-US" altLang="ja-JP" sz="3200" b="1" i="1" dirty="0"/>
              <a:t>rator as Hamiltonian </a:t>
            </a:r>
            <a:endParaRPr kumimoji="1" lang="ja-JP" alt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8796561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31">
                <a:extLst>
                  <a:ext uri="{FF2B5EF4-FFF2-40B4-BE49-F238E27FC236}">
                    <a16:creationId xmlns:a16="http://schemas.microsoft.com/office/drawing/2014/main" id="{741B2746-BE38-3512-8064-9D33496AA1A0}"/>
                  </a:ext>
                </a:extLst>
              </p:cNvPr>
              <p:cNvSpPr txBox="1"/>
              <p:nvPr/>
            </p:nvSpPr>
            <p:spPr bwMode="auto">
              <a:xfrm>
                <a:off x="4001037" y="3308517"/>
                <a:ext cx="5105834" cy="2781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altLang="ja-JP" sz="6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ja-JP" altLang="en-US" sz="6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ja-JP" altLang="en-US" sz="6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ja-JP" altLang="en-US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ja-JP" altLang="en-US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ja-JP" altLang="en-US" sz="6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6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6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acc>
                            </m:e>
                            <m:sub>
                              <m:r>
                                <a:rPr lang="ja-JP" altLang="en-US" sz="6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ja-JP" altLang="en-US" sz="6000" dirty="0"/>
              </a:p>
            </p:txBody>
          </p:sp>
        </mc:Choice>
        <mc:Fallback xmlns="">
          <p:sp>
            <p:nvSpPr>
              <p:cNvPr id="2" name="Object 31">
                <a:extLst>
                  <a:ext uri="{FF2B5EF4-FFF2-40B4-BE49-F238E27FC236}">
                    <a16:creationId xmlns:a16="http://schemas.microsoft.com/office/drawing/2014/main" id="{741B2746-BE38-3512-8064-9D33496AA1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01037" y="3308517"/>
                <a:ext cx="5105834" cy="278133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EAD12A63-A077-D9D1-406E-F867812FC959}"/>
              </a:ext>
            </a:extLst>
          </p:cNvPr>
          <p:cNvCxnSpPr>
            <a:cxnSpLocks/>
          </p:cNvCxnSpPr>
          <p:nvPr/>
        </p:nvCxnSpPr>
        <p:spPr>
          <a:xfrm>
            <a:off x="3437127" y="2829554"/>
            <a:ext cx="731493" cy="957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840CEA-4EB5-FF57-3AFA-77BC5ED31467}"/>
              </a:ext>
            </a:extLst>
          </p:cNvPr>
          <p:cNvSpPr txBox="1"/>
          <p:nvPr/>
        </p:nvSpPr>
        <p:spPr>
          <a:xfrm>
            <a:off x="1749884" y="2257463"/>
            <a:ext cx="3057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/>
              <a:t>Total Hamiltonian</a:t>
            </a:r>
            <a:endParaRPr kumimoji="1" lang="ja-JP" altLang="en-US" sz="2800" b="1" i="1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9DBC91F5-2508-8CF2-C2EE-0C275C3F6FDD}"/>
              </a:ext>
            </a:extLst>
          </p:cNvPr>
          <p:cNvCxnSpPr>
            <a:cxnSpLocks/>
          </p:cNvCxnSpPr>
          <p:nvPr/>
        </p:nvCxnSpPr>
        <p:spPr>
          <a:xfrm flipH="1">
            <a:off x="7521420" y="3023981"/>
            <a:ext cx="806245" cy="763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B82AC47-5B58-D3DC-AE30-CB2DF8E622B8}"/>
              </a:ext>
            </a:extLst>
          </p:cNvPr>
          <p:cNvSpPr txBox="1"/>
          <p:nvPr/>
        </p:nvSpPr>
        <p:spPr>
          <a:xfrm>
            <a:off x="7172374" y="2069874"/>
            <a:ext cx="38689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i="1" dirty="0"/>
              <a:t>Energy density operator </a:t>
            </a:r>
          </a:p>
          <a:p>
            <a:r>
              <a:rPr lang="en-US" altLang="ja-JP" sz="2800" b="1" i="1" dirty="0"/>
              <a:t>             at site n</a:t>
            </a:r>
            <a:endParaRPr kumimoji="1" lang="ja-JP" altLang="en-US" sz="2800" b="1" i="1" dirty="0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56D485B0-4B0B-3C62-E081-09F6F3264318}"/>
              </a:ext>
            </a:extLst>
          </p:cNvPr>
          <p:cNvCxnSpPr>
            <a:cxnSpLocks/>
          </p:cNvCxnSpPr>
          <p:nvPr/>
        </p:nvCxnSpPr>
        <p:spPr>
          <a:xfrm flipV="1">
            <a:off x="6096000" y="5734267"/>
            <a:ext cx="39072" cy="482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6AD28C7-5DDE-38F3-28B4-62BEBD830182}"/>
              </a:ext>
            </a:extLst>
          </p:cNvPr>
          <p:cNvSpPr txBox="1"/>
          <p:nvPr/>
        </p:nvSpPr>
        <p:spPr>
          <a:xfrm>
            <a:off x="4837212" y="6213230"/>
            <a:ext cx="3057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i="1" dirty="0"/>
              <a:t>Site summation</a:t>
            </a:r>
            <a:endParaRPr kumimoji="1" lang="ja-JP" altLang="en-US" sz="2800" b="1" i="1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DBD44DB-E6F4-3720-874F-392B0910A657}"/>
              </a:ext>
            </a:extLst>
          </p:cNvPr>
          <p:cNvSpPr/>
          <p:nvPr/>
        </p:nvSpPr>
        <p:spPr>
          <a:xfrm>
            <a:off x="4118227" y="593195"/>
            <a:ext cx="2360611" cy="70008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E387D32-6B86-60B8-1D46-41BA90BBC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2489" y="705909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" name="Oval 6">
            <a:extLst>
              <a:ext uri="{FF2B5EF4-FFF2-40B4-BE49-F238E27FC236}">
                <a16:creationId xmlns:a16="http://schemas.microsoft.com/office/drawing/2014/main" id="{6A45411D-54AE-FA55-7959-A07F6A61D9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4652" y="705909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" name="Oval 7">
            <a:extLst>
              <a:ext uri="{FF2B5EF4-FFF2-40B4-BE49-F238E27FC236}">
                <a16:creationId xmlns:a16="http://schemas.microsoft.com/office/drawing/2014/main" id="{11231AA5-E2C8-5B15-C354-2D5F913AC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6814" y="705909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" name="Oval 8">
            <a:extLst>
              <a:ext uri="{FF2B5EF4-FFF2-40B4-BE49-F238E27FC236}">
                <a16:creationId xmlns:a16="http://schemas.microsoft.com/office/drawing/2014/main" id="{341E8AFA-4A61-AEBC-53C2-D8D046D40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977" y="705909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2" name="Oval 9">
            <a:extLst>
              <a:ext uri="{FF2B5EF4-FFF2-40B4-BE49-F238E27FC236}">
                <a16:creationId xmlns:a16="http://schemas.microsoft.com/office/drawing/2014/main" id="{5B5A18E4-9A90-F6FC-B24E-447F1A1A8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1139" y="705909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id="{B0A8DB89-AB94-70FD-C9FA-BEEBEB20D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3302" y="705909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6" name="Oval 11">
            <a:extLst>
              <a:ext uri="{FF2B5EF4-FFF2-40B4-BE49-F238E27FC236}">
                <a16:creationId xmlns:a16="http://schemas.microsoft.com/office/drawing/2014/main" id="{ED145A29-FFC6-891B-1C8F-2212A60EE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6902" y="705909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7" name="Oval 12">
            <a:extLst>
              <a:ext uri="{FF2B5EF4-FFF2-40B4-BE49-F238E27FC236}">
                <a16:creationId xmlns:a16="http://schemas.microsoft.com/office/drawing/2014/main" id="{469B84D0-D001-5BD2-79E7-47B939B3F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2089" y="705909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8" name="Oval 13">
            <a:extLst>
              <a:ext uri="{FF2B5EF4-FFF2-40B4-BE49-F238E27FC236}">
                <a16:creationId xmlns:a16="http://schemas.microsoft.com/office/drawing/2014/main" id="{15FFE471-5C1F-4657-B108-F1112E92A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2664" y="705909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9" name="Oval 14">
            <a:extLst>
              <a:ext uri="{FF2B5EF4-FFF2-40B4-BE49-F238E27FC236}">
                <a16:creationId xmlns:a16="http://schemas.microsoft.com/office/drawing/2014/main" id="{F7139CD2-6747-3091-A720-B7A9EEA78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4827" y="705909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0" name="Oval 28">
            <a:extLst>
              <a:ext uri="{FF2B5EF4-FFF2-40B4-BE49-F238E27FC236}">
                <a16:creationId xmlns:a16="http://schemas.microsoft.com/office/drawing/2014/main" id="{C5172AAA-5F9C-37B7-75A1-5C5D3EC0D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8889" y="685271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21" name="Object 32">
            <a:extLst>
              <a:ext uri="{FF2B5EF4-FFF2-40B4-BE49-F238E27FC236}">
                <a16:creationId xmlns:a16="http://schemas.microsoft.com/office/drawing/2014/main" id="{31F56F05-A5E1-04A2-3B70-3D7C781174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3182239"/>
              </p:ext>
            </p:extLst>
          </p:nvPr>
        </p:nvGraphicFramePr>
        <p:xfrm>
          <a:off x="5133253" y="1381697"/>
          <a:ext cx="284962" cy="313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3" imgW="126720" imgH="139680" progId="Equation.3">
                  <p:embed/>
                </p:oleObj>
              </mc:Choice>
              <mc:Fallback>
                <p:oleObj name="数式" r:id="rId3" imgW="126720" imgH="139680" progId="Equation.3">
                  <p:embed/>
                  <p:pic>
                    <p:nvPicPr>
                      <p:cNvPr id="21507" name="Object 32">
                        <a:extLst>
                          <a:ext uri="{FF2B5EF4-FFF2-40B4-BE49-F238E27FC236}">
                            <a16:creationId xmlns:a16="http://schemas.microsoft.com/office/drawing/2014/main" id="{3C8BDA6D-9E43-8B1D-B548-80B28C88759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3253" y="1381697"/>
                        <a:ext cx="284962" cy="3139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33">
            <a:extLst>
              <a:ext uri="{FF2B5EF4-FFF2-40B4-BE49-F238E27FC236}">
                <a16:creationId xmlns:a16="http://schemas.microsoft.com/office/drawing/2014/main" id="{A5B6B130-51DF-FD2F-9049-DC9CF3D076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634812"/>
              </p:ext>
            </p:extLst>
          </p:nvPr>
        </p:nvGraphicFramePr>
        <p:xfrm>
          <a:off x="5799171" y="1319573"/>
          <a:ext cx="574675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5" imgW="304560" imgH="177480" progId="Equation.3">
                  <p:embed/>
                </p:oleObj>
              </mc:Choice>
              <mc:Fallback>
                <p:oleObj name="数式" r:id="rId5" imgW="304560" imgH="177480" progId="Equation.3">
                  <p:embed/>
                  <p:pic>
                    <p:nvPicPr>
                      <p:cNvPr id="21508" name="Object 33">
                        <a:extLst>
                          <a:ext uri="{FF2B5EF4-FFF2-40B4-BE49-F238E27FC236}">
                            <a16:creationId xmlns:a16="http://schemas.microsoft.com/office/drawing/2014/main" id="{3A2C49C4-1D84-309A-1198-EB2A17560A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9171" y="1319573"/>
                        <a:ext cx="574675" cy="334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34">
            <a:extLst>
              <a:ext uri="{FF2B5EF4-FFF2-40B4-BE49-F238E27FC236}">
                <a16:creationId xmlns:a16="http://schemas.microsoft.com/office/drawing/2014/main" id="{276C34B2-112D-87AD-612E-37304464C2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052948"/>
              </p:ext>
            </p:extLst>
          </p:nvPr>
        </p:nvGraphicFramePr>
        <p:xfrm>
          <a:off x="4171562" y="1349979"/>
          <a:ext cx="576262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7" imgW="304560" imgH="177480" progId="Equation.3">
                  <p:embed/>
                </p:oleObj>
              </mc:Choice>
              <mc:Fallback>
                <p:oleObj name="数式" r:id="rId7" imgW="304560" imgH="177480" progId="Equation.3">
                  <p:embed/>
                  <p:pic>
                    <p:nvPicPr>
                      <p:cNvPr id="21509" name="Object 34">
                        <a:extLst>
                          <a:ext uri="{FF2B5EF4-FFF2-40B4-BE49-F238E27FC236}">
                            <a16:creationId xmlns:a16="http://schemas.microsoft.com/office/drawing/2014/main" id="{E3352871-8E15-2A3F-FE18-70384D32FA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1562" y="1349979"/>
                        <a:ext cx="576262" cy="334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Line 39">
            <a:extLst>
              <a:ext uri="{FF2B5EF4-FFF2-40B4-BE49-F238E27FC236}">
                <a16:creationId xmlns:a16="http://schemas.microsoft.com/office/drawing/2014/main" id="{EB207672-8B0D-D6E6-150B-BAC35BB07B71}"/>
              </a:ext>
            </a:extLst>
          </p:cNvPr>
          <p:cNvSpPr>
            <a:spLocks noChangeShapeType="1"/>
          </p:cNvSpPr>
          <p:nvPr/>
        </p:nvSpPr>
        <p:spPr bwMode="auto">
          <a:xfrm>
            <a:off x="1727451" y="953558"/>
            <a:ext cx="8964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" name="Line 45">
            <a:extLst>
              <a:ext uri="{FF2B5EF4-FFF2-40B4-BE49-F238E27FC236}">
                <a16:creationId xmlns:a16="http://schemas.microsoft.com/office/drawing/2014/main" id="{024154A9-C90F-CBAD-5D98-B3DAB0663AF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943351" y="520171"/>
            <a:ext cx="21590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" name="Line 46">
            <a:extLst>
              <a:ext uri="{FF2B5EF4-FFF2-40B4-BE49-F238E27FC236}">
                <a16:creationId xmlns:a16="http://schemas.microsoft.com/office/drawing/2014/main" id="{401EB52C-6396-7777-49DF-D72A2AAE2939}"/>
              </a:ext>
            </a:extLst>
          </p:cNvPr>
          <p:cNvSpPr>
            <a:spLocks noChangeShapeType="1"/>
          </p:cNvSpPr>
          <p:nvPr/>
        </p:nvSpPr>
        <p:spPr bwMode="auto">
          <a:xfrm>
            <a:off x="2879976" y="520170"/>
            <a:ext cx="0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" name="Line 47">
            <a:extLst>
              <a:ext uri="{FF2B5EF4-FFF2-40B4-BE49-F238E27FC236}">
                <a16:creationId xmlns:a16="http://schemas.microsoft.com/office/drawing/2014/main" id="{C0944958-63C5-6497-4B31-263F8EA95AD7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7676" y="520170"/>
            <a:ext cx="360362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" name="Line 48">
            <a:extLst>
              <a:ext uri="{FF2B5EF4-FFF2-40B4-BE49-F238E27FC236}">
                <a16:creationId xmlns:a16="http://schemas.microsoft.com/office/drawing/2014/main" id="{83EA5679-F26A-4C38-527B-51C1A6EABD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91276" y="593195"/>
            <a:ext cx="21590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" name="Line 49">
            <a:extLst>
              <a:ext uri="{FF2B5EF4-FFF2-40B4-BE49-F238E27FC236}">
                <a16:creationId xmlns:a16="http://schemas.microsoft.com/office/drawing/2014/main" id="{BB5B0641-B94F-CD1E-2414-C04E593C6E9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12001" y="593195"/>
            <a:ext cx="3603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" name="Line 50">
            <a:extLst>
              <a:ext uri="{FF2B5EF4-FFF2-40B4-BE49-F238E27FC236}">
                <a16:creationId xmlns:a16="http://schemas.microsoft.com/office/drawing/2014/main" id="{502E1929-5C2F-EF95-4DE8-9710A7C0732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32727" y="737659"/>
            <a:ext cx="503237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" name="Line 51">
            <a:extLst>
              <a:ext uri="{FF2B5EF4-FFF2-40B4-BE49-F238E27FC236}">
                <a16:creationId xmlns:a16="http://schemas.microsoft.com/office/drawing/2014/main" id="{2EB20EA1-F321-7359-839B-5C396141ED5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67763" y="520170"/>
            <a:ext cx="215900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" name="Line 52">
            <a:extLst>
              <a:ext uri="{FF2B5EF4-FFF2-40B4-BE49-F238E27FC236}">
                <a16:creationId xmlns:a16="http://schemas.microsoft.com/office/drawing/2014/main" id="{47FF1418-BD1B-47EA-432D-C8471C5BC82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04388" y="520170"/>
            <a:ext cx="71438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" name="Line 53">
            <a:extLst>
              <a:ext uri="{FF2B5EF4-FFF2-40B4-BE49-F238E27FC236}">
                <a16:creationId xmlns:a16="http://schemas.microsoft.com/office/drawing/2014/main" id="{DFA3BAAD-B709-7C21-A9A6-4798F7E02B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96551" y="520171"/>
            <a:ext cx="144462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4" name="Line 54">
            <a:extLst>
              <a:ext uri="{FF2B5EF4-FFF2-40B4-BE49-F238E27FC236}">
                <a16:creationId xmlns:a16="http://schemas.microsoft.com/office/drawing/2014/main" id="{E4D22BBD-1BA1-9F6F-037D-E7C176DFFB0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287127" y="593196"/>
            <a:ext cx="288925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" name="Line 55">
            <a:extLst>
              <a:ext uri="{FF2B5EF4-FFF2-40B4-BE49-F238E27FC236}">
                <a16:creationId xmlns:a16="http://schemas.microsoft.com/office/drawing/2014/main" id="{79047531-2CA8-3C91-AADA-E2634F79108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080876" y="593196"/>
            <a:ext cx="21590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513117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514" name="Object 43">
                <a:extLst>
                  <a:ext uri="{FF2B5EF4-FFF2-40B4-BE49-F238E27FC236}">
                    <a16:creationId xmlns:a16="http://schemas.microsoft.com/office/drawing/2014/main" id="{CF9FCC1B-50A4-7295-D122-FA8C9C3079AF}"/>
                  </a:ext>
                </a:extLst>
              </p:cNvPr>
              <p:cNvSpPr txBox="1"/>
              <p:nvPr/>
            </p:nvSpPr>
            <p:spPr bwMode="auto">
              <a:xfrm>
                <a:off x="8580438" y="1411563"/>
                <a:ext cx="811417" cy="66357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3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21514" name="Object 43">
                <a:extLst>
                  <a:ext uri="{FF2B5EF4-FFF2-40B4-BE49-F238E27FC236}">
                    <a16:creationId xmlns:a16="http://schemas.microsoft.com/office/drawing/2014/main" id="{CF9FCC1B-50A4-7295-D122-FA8C9C30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80438" y="1411563"/>
                <a:ext cx="811417" cy="6635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516" name="Object 58">
                <a:extLst>
                  <a:ext uri="{FF2B5EF4-FFF2-40B4-BE49-F238E27FC236}">
                    <a16:creationId xmlns:a16="http://schemas.microsoft.com/office/drawing/2014/main" id="{E41B220B-53A2-D203-7771-7F5B88FB2CFD}"/>
                  </a:ext>
                </a:extLst>
              </p:cNvPr>
              <p:cNvSpPr txBox="1"/>
              <p:nvPr/>
            </p:nvSpPr>
            <p:spPr bwMode="auto">
              <a:xfrm>
                <a:off x="3719095" y="2482225"/>
                <a:ext cx="4074277" cy="130631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|"/>
                          <m:ctrlPr>
                            <a:rPr lang="ja-JP" altLang="en-US" sz="5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sSub>
                        <m:sSubPr>
                          <m:ctrlPr>
                            <a:rPr lang="ja-JP" alt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5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ja-JP" altLang="en-US" sz="5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ja-JP" alt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ja-JP" alt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5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ja-JP" altLang="en-US" sz="5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altLang="ja-JP" sz="5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ja-JP" altLang="en-US" sz="5400" dirty="0"/>
              </a:p>
            </p:txBody>
          </p:sp>
        </mc:Choice>
        <mc:Fallback xmlns="">
          <p:sp>
            <p:nvSpPr>
              <p:cNvPr id="21516" name="Object 58">
                <a:extLst>
                  <a:ext uri="{FF2B5EF4-FFF2-40B4-BE49-F238E27FC236}">
                    <a16:creationId xmlns:a16="http://schemas.microsoft.com/office/drawing/2014/main" id="{E41B220B-53A2-D203-7771-7F5B88FB2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19095" y="2482225"/>
                <a:ext cx="4074277" cy="13063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46" name="Text Box 59">
            <a:extLst>
              <a:ext uri="{FF2B5EF4-FFF2-40B4-BE49-F238E27FC236}">
                <a16:creationId xmlns:a16="http://schemas.microsoft.com/office/drawing/2014/main" id="{2270BC17-7130-F20D-49D1-1714DD15F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3916" y="1392027"/>
            <a:ext cx="879398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3200" b="1" i="1" dirty="0">
                <a:latin typeface="+mn-lt"/>
              </a:rPr>
              <a:t>By shifting constant in the definition of        ,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オブジェクト 41">
                <a:extLst>
                  <a:ext uri="{FF2B5EF4-FFF2-40B4-BE49-F238E27FC236}">
                    <a16:creationId xmlns:a16="http://schemas.microsoft.com/office/drawing/2014/main" id="{72D35CFD-28EB-5F65-3622-F90D8C163714}"/>
                  </a:ext>
                </a:extLst>
              </p:cNvPr>
              <p:cNvSpPr txBox="1"/>
              <p:nvPr/>
            </p:nvSpPr>
            <p:spPr bwMode="auto">
              <a:xfrm>
                <a:off x="1829126" y="4478478"/>
                <a:ext cx="8858774" cy="12072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4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|"/>
                          <m:ctrlP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acc>
                        <m:accPr>
                          <m:chr m:val="̂"/>
                          <m:ctrlPr>
                            <a:rPr lang="en-US" altLang="ja-JP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ja-JP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d>
                        <m:dPr>
                          <m:begChr m:val="|"/>
                          <m:endChr m:val="⟩"/>
                          <m:ctrlP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ja-JP" altLang="en-US" sz="4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ja-JP" sz="4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d>
                            <m:dPr>
                              <m:begChr m:val="⟨"/>
                              <m:endChr m:val="|"/>
                              <m:ctrlP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  <m:sSub>
                            <m:sSubPr>
                              <m:ctrlP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4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4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acc>
                            </m:e>
                            <m:sub>
                              <m: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e>
                      </m:nary>
                      <m:r>
                        <a:rPr lang="en-US" altLang="ja-JP" sz="4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0.</m:t>
                      </m:r>
                    </m:oMath>
                  </m:oMathPara>
                </a14:m>
                <a:endParaRPr lang="ja-JP" altLang="en-US" sz="4400" dirty="0"/>
              </a:p>
            </p:txBody>
          </p:sp>
        </mc:Choice>
        <mc:Fallback xmlns="">
          <p:sp>
            <p:nvSpPr>
              <p:cNvPr id="2" name="オブジェクト 41">
                <a:extLst>
                  <a:ext uri="{FF2B5EF4-FFF2-40B4-BE49-F238E27FC236}">
                    <a16:creationId xmlns:a16="http://schemas.microsoft.com/office/drawing/2014/main" id="{72D35CFD-28EB-5F65-3622-F90D8C1637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29126" y="4478478"/>
                <a:ext cx="8858774" cy="1207207"/>
              </a:xfrm>
              <a:prstGeom prst="rect">
                <a:avLst/>
              </a:prstGeom>
              <a:blipFill>
                <a:blip r:embed="rId4"/>
                <a:stretch>
                  <a:fillRect b="-3939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9391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テキスト ボックス 1"/>
          <p:cNvSpPr txBox="1">
            <a:spLocks noChangeArrowheads="1"/>
          </p:cNvSpPr>
          <p:nvPr/>
        </p:nvSpPr>
        <p:spPr bwMode="auto">
          <a:xfrm>
            <a:off x="184484" y="846730"/>
            <a:ext cx="11847095" cy="47089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4400" b="1" dirty="0"/>
              <a:t>              </a:t>
            </a:r>
            <a:r>
              <a:rPr lang="ja-JP" altLang="en-US" sz="4400" b="1" dirty="0"/>
              <a:t>　       </a:t>
            </a:r>
            <a:r>
              <a:rPr lang="en-US" altLang="ja-JP" sz="4400" b="1" i="1" dirty="0"/>
              <a:t>TAKEHOME</a:t>
            </a:r>
            <a:r>
              <a:rPr lang="en-US" altLang="ja-JP" sz="4400" b="1" dirty="0"/>
              <a:t> </a:t>
            </a:r>
            <a:r>
              <a:rPr lang="en-US" altLang="ja-JP" sz="4400" b="1" i="1" dirty="0">
                <a:latin typeface="Calibri" pitchFamily="34" charset="0"/>
              </a:rPr>
              <a:t>MESSAGE</a:t>
            </a:r>
            <a:r>
              <a:rPr lang="en-US" altLang="ja-JP" sz="4400" b="1" dirty="0">
                <a:latin typeface="Calibri" pitchFamily="34" charset="0"/>
              </a:rPr>
              <a:t>  </a:t>
            </a:r>
          </a:p>
          <a:p>
            <a:endParaRPr lang="en-US" altLang="ja-JP" sz="1600" b="1" dirty="0">
              <a:latin typeface="Calibri" pitchFamily="34" charset="0"/>
            </a:endParaRPr>
          </a:p>
          <a:p>
            <a:r>
              <a:rPr lang="en-US" altLang="ja-JP" sz="4000" b="1" i="1" dirty="0"/>
              <a:t>Even when the energy distribution of a quantum field is localized within a small, compact region, the quantum energy is </a:t>
            </a:r>
            <a:r>
              <a:rPr lang="en-US" altLang="ja-JP" sz="4000" b="1" i="1" dirty="0">
                <a:solidFill>
                  <a:srgbClr val="FFC000"/>
                </a:solidFill>
              </a:rPr>
              <a:t>not</a:t>
            </a:r>
            <a:r>
              <a:rPr lang="en-US" altLang="ja-JP" sz="4000" b="1" i="1" dirty="0"/>
              <a:t> always freely expressed in that region. Instead, it can be partially extracted from a distant region. This process operationally generates a negative energy density in the field at the same time.</a:t>
            </a:r>
            <a:endParaRPr lang="en-US" altLang="ja-JP" sz="4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009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581C64-53F6-1BCF-CEB5-6D90F84925C3}"/>
              </a:ext>
            </a:extLst>
          </p:cNvPr>
          <p:cNvSpPr/>
          <p:nvPr/>
        </p:nvSpPr>
        <p:spPr>
          <a:xfrm>
            <a:off x="4094164" y="2012922"/>
            <a:ext cx="2360611" cy="70008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19" name="Oval 5">
            <a:extLst>
              <a:ext uri="{FF2B5EF4-FFF2-40B4-BE49-F238E27FC236}">
                <a16:creationId xmlns:a16="http://schemas.microsoft.com/office/drawing/2014/main" id="{F02DD8CC-E590-4901-698B-6094ED1E8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8426" y="2125636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20" name="Oval 6">
            <a:extLst>
              <a:ext uri="{FF2B5EF4-FFF2-40B4-BE49-F238E27FC236}">
                <a16:creationId xmlns:a16="http://schemas.microsoft.com/office/drawing/2014/main" id="{CC508360-9472-8763-DB31-665AECAE0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0589" y="2125636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21" name="Oval 7">
            <a:extLst>
              <a:ext uri="{FF2B5EF4-FFF2-40B4-BE49-F238E27FC236}">
                <a16:creationId xmlns:a16="http://schemas.microsoft.com/office/drawing/2014/main" id="{E92254F4-4B28-D93A-2686-793ED45B2B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2751" y="2125636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22" name="Oval 8">
            <a:extLst>
              <a:ext uri="{FF2B5EF4-FFF2-40B4-BE49-F238E27FC236}">
                <a16:creationId xmlns:a16="http://schemas.microsoft.com/office/drawing/2014/main" id="{827CD2E1-05E0-0AD4-C164-D40863C90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4914" y="2125636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23" name="Oval 9">
            <a:extLst>
              <a:ext uri="{FF2B5EF4-FFF2-40B4-BE49-F238E27FC236}">
                <a16:creationId xmlns:a16="http://schemas.microsoft.com/office/drawing/2014/main" id="{EE02FDB3-D125-E135-4E3D-7121E5871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7076" y="2125636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24" name="Oval 10">
            <a:extLst>
              <a:ext uri="{FF2B5EF4-FFF2-40B4-BE49-F238E27FC236}">
                <a16:creationId xmlns:a16="http://schemas.microsoft.com/office/drawing/2014/main" id="{C9803E75-BA84-1216-778B-8FCACBE2A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239" y="2125636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25" name="Oval 11">
            <a:extLst>
              <a:ext uri="{FF2B5EF4-FFF2-40B4-BE49-F238E27FC236}">
                <a16:creationId xmlns:a16="http://schemas.microsoft.com/office/drawing/2014/main" id="{6E419511-3C36-CF24-0EBA-F82D2F526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2839" y="2125636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26" name="Oval 12">
            <a:extLst>
              <a:ext uri="{FF2B5EF4-FFF2-40B4-BE49-F238E27FC236}">
                <a16:creationId xmlns:a16="http://schemas.microsoft.com/office/drawing/2014/main" id="{1CA2D59A-DAA1-D539-B554-BFEE34C05D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8026" y="2125636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27" name="Oval 13">
            <a:extLst>
              <a:ext uri="{FF2B5EF4-FFF2-40B4-BE49-F238E27FC236}">
                <a16:creationId xmlns:a16="http://schemas.microsoft.com/office/drawing/2014/main" id="{0AB778F2-65FF-51C1-A69C-16CDBDD69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8601" y="2125636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28" name="Oval 14">
            <a:extLst>
              <a:ext uri="{FF2B5EF4-FFF2-40B4-BE49-F238E27FC236}">
                <a16:creationId xmlns:a16="http://schemas.microsoft.com/office/drawing/2014/main" id="{8D7D0E1A-5D13-257D-CD63-050587A3E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10764" y="2125636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529" name="Oval 28">
            <a:extLst>
              <a:ext uri="{FF2B5EF4-FFF2-40B4-BE49-F238E27FC236}">
                <a16:creationId xmlns:a16="http://schemas.microsoft.com/office/drawing/2014/main" id="{898FA838-9231-8493-5DCB-E674D6CF91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2104998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21507" name="Object 32">
            <a:extLst>
              <a:ext uri="{FF2B5EF4-FFF2-40B4-BE49-F238E27FC236}">
                <a16:creationId xmlns:a16="http://schemas.microsoft.com/office/drawing/2014/main" id="{3C8BDA6D-9E43-8B1D-B548-80B28C8875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9282733"/>
              </p:ext>
            </p:extLst>
          </p:nvPr>
        </p:nvGraphicFramePr>
        <p:xfrm>
          <a:off x="5109190" y="2801424"/>
          <a:ext cx="284962" cy="313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6720" imgH="139680" progId="Equation.3">
                  <p:embed/>
                </p:oleObj>
              </mc:Choice>
              <mc:Fallback>
                <p:oleObj name="数式" r:id="rId2" imgW="126720" imgH="139680" progId="Equation.3">
                  <p:embed/>
                  <p:pic>
                    <p:nvPicPr>
                      <p:cNvPr id="21507" name="Object 32">
                        <a:extLst>
                          <a:ext uri="{FF2B5EF4-FFF2-40B4-BE49-F238E27FC236}">
                            <a16:creationId xmlns:a16="http://schemas.microsoft.com/office/drawing/2014/main" id="{3C8BDA6D-9E43-8B1D-B548-80B28C88759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9190" y="2801424"/>
                        <a:ext cx="284962" cy="3139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33">
            <a:extLst>
              <a:ext uri="{FF2B5EF4-FFF2-40B4-BE49-F238E27FC236}">
                <a16:creationId xmlns:a16="http://schemas.microsoft.com/office/drawing/2014/main" id="{3A2C49C4-1D84-309A-1198-EB2A17560A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3071854"/>
              </p:ext>
            </p:extLst>
          </p:nvPr>
        </p:nvGraphicFramePr>
        <p:xfrm>
          <a:off x="5775108" y="2739300"/>
          <a:ext cx="574675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304560" imgH="177480" progId="Equation.3">
                  <p:embed/>
                </p:oleObj>
              </mc:Choice>
              <mc:Fallback>
                <p:oleObj name="数式" r:id="rId4" imgW="304560" imgH="177480" progId="Equation.3">
                  <p:embed/>
                  <p:pic>
                    <p:nvPicPr>
                      <p:cNvPr id="21508" name="Object 33">
                        <a:extLst>
                          <a:ext uri="{FF2B5EF4-FFF2-40B4-BE49-F238E27FC236}">
                            <a16:creationId xmlns:a16="http://schemas.microsoft.com/office/drawing/2014/main" id="{3A2C49C4-1D84-309A-1198-EB2A17560A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5108" y="2739300"/>
                        <a:ext cx="574675" cy="334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" name="Object 34">
            <a:extLst>
              <a:ext uri="{FF2B5EF4-FFF2-40B4-BE49-F238E27FC236}">
                <a16:creationId xmlns:a16="http://schemas.microsoft.com/office/drawing/2014/main" id="{E3352871-8E15-2A3F-FE18-70384D32FA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3442010"/>
              </p:ext>
            </p:extLst>
          </p:nvPr>
        </p:nvGraphicFramePr>
        <p:xfrm>
          <a:off x="4147499" y="2769706"/>
          <a:ext cx="576262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304560" imgH="177480" progId="Equation.3">
                  <p:embed/>
                </p:oleObj>
              </mc:Choice>
              <mc:Fallback>
                <p:oleObj name="数式" r:id="rId6" imgW="304560" imgH="177480" progId="Equation.3">
                  <p:embed/>
                  <p:pic>
                    <p:nvPicPr>
                      <p:cNvPr id="21509" name="Object 34">
                        <a:extLst>
                          <a:ext uri="{FF2B5EF4-FFF2-40B4-BE49-F238E27FC236}">
                            <a16:creationId xmlns:a16="http://schemas.microsoft.com/office/drawing/2014/main" id="{E3352871-8E15-2A3F-FE18-70384D32FA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7499" y="2769706"/>
                        <a:ext cx="576262" cy="334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1510" name="Object 35">
                <a:extLst>
                  <a:ext uri="{FF2B5EF4-FFF2-40B4-BE49-F238E27FC236}">
                    <a16:creationId xmlns:a16="http://schemas.microsoft.com/office/drawing/2014/main" id="{3A04D1B4-D62E-B8A5-4F6C-26AAF1D32289}"/>
                  </a:ext>
                </a:extLst>
              </p:cNvPr>
              <p:cNvSpPr txBox="1"/>
              <p:nvPr/>
            </p:nvSpPr>
            <p:spPr bwMode="auto">
              <a:xfrm>
                <a:off x="2279651" y="4512684"/>
                <a:ext cx="8513074" cy="16756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4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4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ja-JP" sz="40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𝑂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p>
                              </m:sSup>
                            </m:e>
                            <m:sub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nary>
                      <m:sSub>
                        <m:sSub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4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acc>
                            </m:e>
                            <m:sup>
                              <m:d>
                                <m:d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</m:d>
                            </m:sup>
                          </m:sSup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4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acc>
                            </m:e>
                            <m:sup>
                              <m:d>
                                <m:d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</m:d>
                            </m:sup>
                          </m:sSup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lang="ja-JP" altLang="en-US" sz="4000" dirty="0"/>
              </a:p>
            </p:txBody>
          </p:sp>
        </mc:Choice>
        <mc:Fallback xmlns="">
          <p:sp>
            <p:nvSpPr>
              <p:cNvPr id="21510" name="Object 35">
                <a:extLst>
                  <a:ext uri="{FF2B5EF4-FFF2-40B4-BE49-F238E27FC236}">
                    <a16:creationId xmlns:a16="http://schemas.microsoft.com/office/drawing/2014/main" id="{3A04D1B4-D62E-B8A5-4F6C-26AAF1D32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79651" y="4512684"/>
                <a:ext cx="8513074" cy="167560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31" name="Text Box 37">
            <a:extLst>
              <a:ext uri="{FF2B5EF4-FFF2-40B4-BE49-F238E27FC236}">
                <a16:creationId xmlns:a16="http://schemas.microsoft.com/office/drawing/2014/main" id="{F716BC80-F9E7-05C6-D3F7-0F063320E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8316" y="3621685"/>
            <a:ext cx="48575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3600" b="1" i="1" dirty="0">
                <a:latin typeface="+mn-lt"/>
              </a:rPr>
              <a:t>Energy Density Operator </a:t>
            </a:r>
          </a:p>
        </p:txBody>
      </p:sp>
      <p:sp>
        <p:nvSpPr>
          <p:cNvPr id="21532" name="Line 39">
            <a:extLst>
              <a:ext uri="{FF2B5EF4-FFF2-40B4-BE49-F238E27FC236}">
                <a16:creationId xmlns:a16="http://schemas.microsoft.com/office/drawing/2014/main" id="{762DD881-1151-1F42-0CE8-862773AED79E}"/>
              </a:ext>
            </a:extLst>
          </p:cNvPr>
          <p:cNvSpPr>
            <a:spLocks noChangeShapeType="1"/>
          </p:cNvSpPr>
          <p:nvPr/>
        </p:nvSpPr>
        <p:spPr bwMode="auto">
          <a:xfrm>
            <a:off x="1703388" y="2373285"/>
            <a:ext cx="8964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33" name="Text Box 44">
            <a:extLst>
              <a:ext uri="{FF2B5EF4-FFF2-40B4-BE49-F238E27FC236}">
                <a16:creationId xmlns:a16="http://schemas.microsoft.com/office/drawing/2014/main" id="{1D97DD3A-7AF9-4A9E-B606-CFA9EC330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062" y="305734"/>
            <a:ext cx="108134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3600" b="1" i="1" dirty="0">
                <a:latin typeface="+mn-lt"/>
              </a:rPr>
              <a:t>Example: Spin Chain with Nearest Neighbor Interaction</a:t>
            </a:r>
          </a:p>
        </p:txBody>
      </p:sp>
      <p:sp>
        <p:nvSpPr>
          <p:cNvPr id="21534" name="Line 45">
            <a:extLst>
              <a:ext uri="{FF2B5EF4-FFF2-40B4-BE49-F238E27FC236}">
                <a16:creationId xmlns:a16="http://schemas.microsoft.com/office/drawing/2014/main" id="{F8CAD3F5-6129-15DA-63EA-8C8C120BEBB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919288" y="1939898"/>
            <a:ext cx="21590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35" name="Line 46">
            <a:extLst>
              <a:ext uri="{FF2B5EF4-FFF2-40B4-BE49-F238E27FC236}">
                <a16:creationId xmlns:a16="http://schemas.microsoft.com/office/drawing/2014/main" id="{B9DFB4CC-51E8-72F0-63AC-720B326CC4F0}"/>
              </a:ext>
            </a:extLst>
          </p:cNvPr>
          <p:cNvSpPr>
            <a:spLocks noChangeShapeType="1"/>
          </p:cNvSpPr>
          <p:nvPr/>
        </p:nvSpPr>
        <p:spPr bwMode="auto">
          <a:xfrm>
            <a:off x="2855913" y="1939897"/>
            <a:ext cx="0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36" name="Line 47">
            <a:extLst>
              <a:ext uri="{FF2B5EF4-FFF2-40B4-BE49-F238E27FC236}">
                <a16:creationId xmlns:a16="http://schemas.microsoft.com/office/drawing/2014/main" id="{3908671C-77C4-B571-EC63-2F463E8EF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3613" y="1939897"/>
            <a:ext cx="360362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37" name="Line 48">
            <a:extLst>
              <a:ext uri="{FF2B5EF4-FFF2-40B4-BE49-F238E27FC236}">
                <a16:creationId xmlns:a16="http://schemas.microsoft.com/office/drawing/2014/main" id="{6FE36537-3A8F-C027-6251-2CDDE9F13D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67213" y="2012922"/>
            <a:ext cx="21590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38" name="Line 49">
            <a:extLst>
              <a:ext uri="{FF2B5EF4-FFF2-40B4-BE49-F238E27FC236}">
                <a16:creationId xmlns:a16="http://schemas.microsoft.com/office/drawing/2014/main" id="{696DDB26-6CA4-4250-853D-76181432F97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087938" y="2012922"/>
            <a:ext cx="3603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39" name="Line 50">
            <a:extLst>
              <a:ext uri="{FF2B5EF4-FFF2-40B4-BE49-F238E27FC236}">
                <a16:creationId xmlns:a16="http://schemas.microsoft.com/office/drawing/2014/main" id="{23DBB654-120B-7FD9-5336-EBF034435CB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08664" y="2157386"/>
            <a:ext cx="503237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40" name="Line 51">
            <a:extLst>
              <a:ext uri="{FF2B5EF4-FFF2-40B4-BE49-F238E27FC236}">
                <a16:creationId xmlns:a16="http://schemas.microsoft.com/office/drawing/2014/main" id="{704A4889-0FD7-F99E-6330-AE2FB3DC8B2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43700" y="1939897"/>
            <a:ext cx="215900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41" name="Line 52">
            <a:extLst>
              <a:ext uri="{FF2B5EF4-FFF2-40B4-BE49-F238E27FC236}">
                <a16:creationId xmlns:a16="http://schemas.microsoft.com/office/drawing/2014/main" id="{0521995A-9E5D-8A21-E212-D72129DC3AA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80325" y="1939897"/>
            <a:ext cx="71438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42" name="Line 53">
            <a:extLst>
              <a:ext uri="{FF2B5EF4-FFF2-40B4-BE49-F238E27FC236}">
                <a16:creationId xmlns:a16="http://schemas.microsoft.com/office/drawing/2014/main" id="{83490E78-57B7-ACDE-D4C7-D8CC348D20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72488" y="1939898"/>
            <a:ext cx="144462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43" name="Line 54">
            <a:extLst>
              <a:ext uri="{FF2B5EF4-FFF2-40B4-BE49-F238E27FC236}">
                <a16:creationId xmlns:a16="http://schemas.microsoft.com/office/drawing/2014/main" id="{9250F38C-2053-F669-2BE9-89572C381BE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263064" y="2012923"/>
            <a:ext cx="288925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44" name="Line 55">
            <a:extLst>
              <a:ext uri="{FF2B5EF4-FFF2-40B4-BE49-F238E27FC236}">
                <a16:creationId xmlns:a16="http://schemas.microsoft.com/office/drawing/2014/main" id="{17171385-4F77-9288-811C-78E65878EE1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056813" y="2012923"/>
            <a:ext cx="21590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49" name="Rectangle 64">
            <a:extLst>
              <a:ext uri="{FF2B5EF4-FFF2-40B4-BE49-F238E27FC236}">
                <a16:creationId xmlns:a16="http://schemas.microsoft.com/office/drawing/2014/main" id="{CDC7EE3D-C9C4-7779-2CAA-9404D0410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3524876"/>
            <a:ext cx="576103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43">
                <a:extLst>
                  <a:ext uri="{FF2B5EF4-FFF2-40B4-BE49-F238E27FC236}">
                    <a16:creationId xmlns:a16="http://schemas.microsoft.com/office/drawing/2014/main" id="{57AF3730-61AA-AABF-B41F-7E5EF9E1DC5A}"/>
                  </a:ext>
                </a:extLst>
              </p:cNvPr>
              <p:cNvSpPr txBox="1"/>
              <p:nvPr/>
            </p:nvSpPr>
            <p:spPr bwMode="auto">
              <a:xfrm>
                <a:off x="5042591" y="1269019"/>
                <a:ext cx="811417" cy="66357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3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11" name="Object 43">
                <a:extLst>
                  <a:ext uri="{FF2B5EF4-FFF2-40B4-BE49-F238E27FC236}">
                    <a16:creationId xmlns:a16="http://schemas.microsoft.com/office/drawing/2014/main" id="{57AF3730-61AA-AABF-B41F-7E5EF9E1DC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2591" y="1269019"/>
                <a:ext cx="811417" cy="66357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530" name="Object 4">
                <a:extLst>
                  <a:ext uri="{FF2B5EF4-FFF2-40B4-BE49-F238E27FC236}">
                    <a16:creationId xmlns:a16="http://schemas.microsoft.com/office/drawing/2014/main" id="{B5C72F87-3E03-CFF9-DD55-638CF1985912}"/>
                  </a:ext>
                </a:extLst>
              </p:cNvPr>
              <p:cNvSpPr txBox="1"/>
              <p:nvPr/>
            </p:nvSpPr>
            <p:spPr bwMode="auto">
              <a:xfrm>
                <a:off x="2699252" y="2304801"/>
                <a:ext cx="8315492" cy="156598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3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ja-JP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ja-JP" sz="3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𝑂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ja-JP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ja-JP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ja-JP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ja-JP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ja-JP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p>
                              </m:sSup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ja-JP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ja-JP" sz="3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𝑂</m:t>
                                      </m:r>
                                    </m:e>
                                  </m:acc>
                                </m:e>
                                <m:sup>
                                  <m:d>
                                    <m:dPr>
                                      <m:ctrlP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</m:d>
                                </m:sup>
                              </m:sSup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ja-JP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ja-JP" sz="3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𝑂</m:t>
                                      </m:r>
                                    </m:e>
                                  </m:acc>
                                </m:e>
                                <m:sup>
                                  <m:d>
                                    <m:dPr>
                                      <m:ctrlP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</m:d>
                                </m:sup>
                              </m:sSup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22530" name="Object 4">
                <a:extLst>
                  <a:ext uri="{FF2B5EF4-FFF2-40B4-BE49-F238E27FC236}">
                    <a16:creationId xmlns:a16="http://schemas.microsoft.com/office/drawing/2014/main" id="{B5C72F87-3E03-CFF9-DD55-638CF19859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99252" y="2304801"/>
                <a:ext cx="8315492" cy="156598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535" name="Text Box 5">
            <a:extLst>
              <a:ext uri="{FF2B5EF4-FFF2-40B4-BE49-F238E27FC236}">
                <a16:creationId xmlns:a16="http://schemas.microsoft.com/office/drawing/2014/main" id="{99B0C8A8-7D8B-A2AB-7FF1-AB8B8E7CB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5837" y="29652"/>
            <a:ext cx="49440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3200" b="1" i="1" dirty="0">
                <a:latin typeface="+mn-lt"/>
              </a:rPr>
              <a:t>Critical </a:t>
            </a:r>
            <a:r>
              <a:rPr lang="en-US" altLang="ja-JP" sz="3200" b="1" i="1" dirty="0" err="1">
                <a:latin typeface="+mn-lt"/>
              </a:rPr>
              <a:t>Ising</a:t>
            </a:r>
            <a:r>
              <a:rPr lang="en-US" altLang="ja-JP" sz="3200" b="1" i="1" dirty="0">
                <a:latin typeface="+mn-lt"/>
              </a:rPr>
              <a:t> Spin Chain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531" name="Object 6">
                <a:extLst>
                  <a:ext uri="{FF2B5EF4-FFF2-40B4-BE49-F238E27FC236}">
                    <a16:creationId xmlns:a16="http://schemas.microsoft.com/office/drawing/2014/main" id="{9033F2A8-0466-7B87-A8A3-5B19097840E9}"/>
                  </a:ext>
                </a:extLst>
              </p:cNvPr>
              <p:cNvSpPr txBox="1"/>
              <p:nvPr/>
            </p:nvSpPr>
            <p:spPr bwMode="auto">
              <a:xfrm>
                <a:off x="1642057" y="695721"/>
                <a:ext cx="9131591" cy="141836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altLang="ja-JP" sz="4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ja-JP" altLang="en-US" sz="4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nary>
                        <m:naryPr>
                          <m:chr m:val="∑"/>
                          <m:supHide m:val="on"/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altLang="ja-JP" sz="40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altLang="ja-JP" sz="40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altLang="ja-JP" sz="40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altLang="ja-JP" sz="4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ja-JP" sz="4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𝑐𝑜𝑛𝑠𝑡</m:t>
                      </m:r>
                      <m:r>
                        <a:rPr lang="en-US" altLang="ja-JP" sz="4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ja-JP" altLang="en-US" sz="4000" dirty="0"/>
              </a:p>
            </p:txBody>
          </p:sp>
        </mc:Choice>
        <mc:Fallback xmlns="">
          <p:sp>
            <p:nvSpPr>
              <p:cNvPr id="22531" name="Object 6">
                <a:extLst>
                  <a:ext uri="{FF2B5EF4-FFF2-40B4-BE49-F238E27FC236}">
                    <a16:creationId xmlns:a16="http://schemas.microsoft.com/office/drawing/2014/main" id="{9033F2A8-0466-7B87-A8A3-5B19097840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42057" y="695721"/>
                <a:ext cx="9131591" cy="1418364"/>
              </a:xfrm>
              <a:prstGeom prst="rect">
                <a:avLst/>
              </a:prstGeom>
              <a:blipFill>
                <a:blip r:embed="rId3"/>
                <a:stretch>
                  <a:fillRect b="-772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532" name="Object 7">
                <a:extLst>
                  <a:ext uri="{FF2B5EF4-FFF2-40B4-BE49-F238E27FC236}">
                    <a16:creationId xmlns:a16="http://schemas.microsoft.com/office/drawing/2014/main" id="{C1A10B4C-BB3B-149D-152A-E3F32C6CCEF3}"/>
                  </a:ext>
                </a:extLst>
              </p:cNvPr>
              <p:cNvSpPr txBox="1"/>
              <p:nvPr/>
            </p:nvSpPr>
            <p:spPr bwMode="auto">
              <a:xfrm>
                <a:off x="2357307" y="4061502"/>
                <a:ext cx="7868873" cy="69666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acc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,1)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altLang="ja-JP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acc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acc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,1)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acc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acc>
                            </m:e>
                            <m:sup>
                              <m:d>
                                <m:dPr>
                                  <m:ctrlP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e>
                              </m:d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altLang="ja-JP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acc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22532" name="Object 7">
                <a:extLst>
                  <a:ext uri="{FF2B5EF4-FFF2-40B4-BE49-F238E27FC236}">
                    <a16:creationId xmlns:a16="http://schemas.microsoft.com/office/drawing/2014/main" id="{C1A10B4C-BB3B-149D-152A-E3F32C6CCE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57307" y="4061502"/>
                <a:ext cx="7868873" cy="696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533" name="Object 8">
                <a:extLst>
                  <a:ext uri="{FF2B5EF4-FFF2-40B4-BE49-F238E27FC236}">
                    <a16:creationId xmlns:a16="http://schemas.microsoft.com/office/drawing/2014/main" id="{380BD556-DDF0-D6A5-3E8E-11AEF4F5A847}"/>
                  </a:ext>
                </a:extLst>
              </p:cNvPr>
              <p:cNvSpPr txBox="1"/>
              <p:nvPr/>
            </p:nvSpPr>
            <p:spPr bwMode="auto">
              <a:xfrm>
                <a:off x="2357307" y="4788456"/>
                <a:ext cx="8007482" cy="10239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acc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,2)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altLang="ja-JP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acc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acc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,2)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acc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acc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,2)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acc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22533" name="Object 8">
                <a:extLst>
                  <a:ext uri="{FF2B5EF4-FFF2-40B4-BE49-F238E27FC236}">
                    <a16:creationId xmlns:a16="http://schemas.microsoft.com/office/drawing/2014/main" id="{380BD556-DDF0-D6A5-3E8E-11AEF4F5A8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57307" y="4788456"/>
                <a:ext cx="8007482" cy="102393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534" name="Object 9">
                <a:extLst>
                  <a:ext uri="{FF2B5EF4-FFF2-40B4-BE49-F238E27FC236}">
                    <a16:creationId xmlns:a16="http://schemas.microsoft.com/office/drawing/2014/main" id="{89E75D0A-1613-A4BC-1606-C35051319839}"/>
                  </a:ext>
                </a:extLst>
              </p:cNvPr>
              <p:cNvSpPr txBox="1"/>
              <p:nvPr/>
            </p:nvSpPr>
            <p:spPr bwMode="auto">
              <a:xfrm>
                <a:off x="2357307" y="5812260"/>
                <a:ext cx="8007481" cy="11715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acc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,3)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acc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acc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,3)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acc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2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acc>
                            </m:e>
                            <m:sup>
                              <m:d>
                                <m:dPr>
                                  <m:ctrlP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,3</m:t>
                                  </m:r>
                                </m:e>
                              </m:d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altLang="ja-JP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acc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22534" name="Object 9">
                <a:extLst>
                  <a:ext uri="{FF2B5EF4-FFF2-40B4-BE49-F238E27FC236}">
                    <a16:creationId xmlns:a16="http://schemas.microsoft.com/office/drawing/2014/main" id="{89E75D0A-1613-A4BC-1606-C35051319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57307" y="5812260"/>
                <a:ext cx="8007481" cy="11715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オブジェクト 15"/>
              <p:cNvSpPr txBox="1"/>
              <p:nvPr/>
            </p:nvSpPr>
            <p:spPr bwMode="auto">
              <a:xfrm>
                <a:off x="217204" y="1719675"/>
                <a:ext cx="11745498" cy="16113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ja-JP" altLang="en-US" sz="4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ja-JP"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ja-JP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ja-JP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ja-JP"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ja-JP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altLang="ja-JP" sz="4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sub>
                      </m:sSub>
                      <m:sSub>
                        <m:sSubPr>
                          <m:ctrlP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e>
                        <m:sub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sub>
                      </m:sSub>
                      <m:r>
                        <a:rPr lang="en-US" altLang="ja-JP" sz="4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sSub>
                        <m:sSubPr>
                          <m:ctrlP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b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US" altLang="ja-JP" sz="4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altLang="ja-JP" sz="4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acc>
                        </m:e>
                        <m:sub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altLang="ja-JP" sz="4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ja-JP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ja-JP" sz="4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≠0.</m:t>
                      </m:r>
                    </m:oMath>
                  </m:oMathPara>
                </a14:m>
                <a:endParaRPr lang="ja-JP" altLang="en-US" sz="4800" dirty="0"/>
              </a:p>
            </p:txBody>
          </p:sp>
        </mc:Choice>
        <mc:Fallback xmlns="">
          <p:sp>
            <p:nvSpPr>
              <p:cNvPr id="16" name="オブジェクト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7204" y="1719675"/>
                <a:ext cx="11745498" cy="1611367"/>
              </a:xfrm>
              <a:prstGeom prst="rect">
                <a:avLst/>
              </a:prstGeom>
              <a:blipFill>
                <a:blip r:embed="rId2"/>
                <a:stretch>
                  <a:fillRect b="-541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テキスト ボックス 28"/>
          <p:cNvSpPr txBox="1"/>
          <p:nvPr/>
        </p:nvSpPr>
        <p:spPr>
          <a:xfrm>
            <a:off x="3249607" y="4732442"/>
            <a:ext cx="5048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/>
              <a:t>Non-commutative contributions</a:t>
            </a:r>
            <a:endParaRPr kumimoji="1" lang="ja-JP" altLang="en-US" sz="28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オブジェクト 30"/>
              <p:cNvSpPr txBox="1"/>
              <p:nvPr/>
            </p:nvSpPr>
            <p:spPr bwMode="auto">
              <a:xfrm>
                <a:off x="4318186" y="5626329"/>
                <a:ext cx="3555628" cy="9797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ja-JP" altLang="en-US" sz="4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ja-JP" altLang="en-US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ja-JP" altLang="en-US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  <m:r>
                            <a:rPr lang="ja-JP" alt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ja-JP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4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ja-JP" sz="48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ja-JP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ja-JP" altLang="en-US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≠0</m:t>
                      </m:r>
                      <m:r>
                        <a:rPr lang="en-US" altLang="ja-JP" sz="4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ja-JP" altLang="en-US" sz="4800" dirty="0"/>
              </a:p>
            </p:txBody>
          </p:sp>
        </mc:Choice>
        <mc:Fallback xmlns="">
          <p:sp>
            <p:nvSpPr>
              <p:cNvPr id="31" name="オブジェクト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18186" y="5626329"/>
                <a:ext cx="3555628" cy="97979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テキスト ボックス 1"/>
          <p:cNvSpPr txBox="1"/>
          <p:nvPr/>
        </p:nvSpPr>
        <p:spPr>
          <a:xfrm>
            <a:off x="41033" y="147042"/>
            <a:ext cx="121099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i="1" dirty="0"/>
              <a:t>In ordinary </a:t>
            </a:r>
            <a:r>
              <a:rPr lang="en-US" altLang="ja-JP" sz="4000" b="1" i="1" dirty="0"/>
              <a:t>system</a:t>
            </a:r>
            <a:r>
              <a:rPr kumimoji="1" lang="en-US" altLang="ja-JP" sz="4000" b="1" i="1" dirty="0"/>
              <a:t>s, Hamiltonian and energy density do not commute with each other.</a:t>
            </a:r>
            <a:endParaRPr kumimoji="1" lang="ja-JP" altLang="en-US" sz="4000" b="1" i="1" dirty="0"/>
          </a:p>
        </p:txBody>
      </p:sp>
      <p:cxnSp>
        <p:nvCxnSpPr>
          <p:cNvPr id="10" name="直線矢印コネクタ 9"/>
          <p:cNvCxnSpPr>
            <a:cxnSpLocks/>
          </p:cNvCxnSpPr>
          <p:nvPr/>
        </p:nvCxnSpPr>
        <p:spPr>
          <a:xfrm flipV="1">
            <a:off x="4775575" y="4185997"/>
            <a:ext cx="0" cy="546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cxnSpLocks/>
          </p:cNvCxnSpPr>
          <p:nvPr/>
        </p:nvCxnSpPr>
        <p:spPr>
          <a:xfrm>
            <a:off x="6570819" y="5217952"/>
            <a:ext cx="0" cy="408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1867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4D49F3-DD23-E577-B2FD-A4729F9F4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6" name="Object 3">
                <a:extLst>
                  <a:ext uri="{FF2B5EF4-FFF2-40B4-BE49-F238E27FC236}">
                    <a16:creationId xmlns:a16="http://schemas.microsoft.com/office/drawing/2014/main" id="{3B2B210E-60A7-DB4E-3AB9-ED3361290DB4}"/>
                  </a:ext>
                </a:extLst>
              </p:cNvPr>
              <p:cNvSpPr txBox="1"/>
              <p:nvPr/>
            </p:nvSpPr>
            <p:spPr bwMode="auto">
              <a:xfrm>
                <a:off x="1797392" y="3051180"/>
                <a:ext cx="4614863" cy="1011238"/>
              </a:xfrm>
              <a:prstGeom prst="rect">
                <a:avLst/>
              </a:prstGeom>
              <a:noFill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6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ja-JP" altLang="en-US" sz="60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en-US" altLang="ja-JP" sz="6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ja-JP" altLang="en-US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ja-JP" altLang="en-US" sz="6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≠</m:t>
                      </m:r>
                      <m:r>
                        <a:rPr lang="en-US" altLang="ja-JP" sz="6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ja-JP" altLang="en-US" sz="6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ja-JP" altLang="en-US" sz="6000" dirty="0"/>
              </a:p>
            </p:txBody>
          </p:sp>
        </mc:Choice>
        <mc:Fallback xmlns="">
          <p:sp>
            <p:nvSpPr>
              <p:cNvPr id="26" name="Object 3">
                <a:extLst>
                  <a:ext uri="{FF2B5EF4-FFF2-40B4-BE49-F238E27FC236}">
                    <a16:creationId xmlns:a16="http://schemas.microsoft.com/office/drawing/2014/main" id="{3B2B210E-60A7-DB4E-3AB9-ED3361290D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7392" y="3051180"/>
                <a:ext cx="4614863" cy="10112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913" name="テキスト ボックス 123912">
            <a:extLst>
              <a:ext uri="{FF2B5EF4-FFF2-40B4-BE49-F238E27FC236}">
                <a16:creationId xmlns:a16="http://schemas.microsoft.com/office/drawing/2014/main" id="{890AA5AA-9AC4-23F7-01C6-5EF7568A2785}"/>
              </a:ext>
            </a:extLst>
          </p:cNvPr>
          <p:cNvSpPr txBox="1"/>
          <p:nvPr/>
        </p:nvSpPr>
        <p:spPr>
          <a:xfrm>
            <a:off x="889822" y="858267"/>
            <a:ext cx="108631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i="1" dirty="0">
                <a:effectLst/>
              </a:rPr>
              <a:t>In the entangled ground states, energy density is not constrained to remain at zero.</a:t>
            </a:r>
            <a:endParaRPr kumimoji="1" lang="en-US" altLang="ja-JP" sz="40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bject 3">
                <a:extLst>
                  <a:ext uri="{FF2B5EF4-FFF2-40B4-BE49-F238E27FC236}">
                    <a16:creationId xmlns:a16="http://schemas.microsoft.com/office/drawing/2014/main" id="{B710E9A1-4B36-5810-9FDE-818B1DB11843}"/>
                  </a:ext>
                </a:extLst>
              </p:cNvPr>
              <p:cNvSpPr txBox="1"/>
              <p:nvPr/>
            </p:nvSpPr>
            <p:spPr bwMode="auto">
              <a:xfrm>
                <a:off x="7180708" y="3127525"/>
                <a:ext cx="4127651" cy="1094639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|"/>
                          <m:ctrlPr>
                            <a:rPr lang="ja-JP" altLang="en-US" sz="4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sSub>
                        <m:sSubPr>
                          <m:ctrlP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4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en-US" altLang="ja-JP" sz="4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ja-JP" alt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ja-JP" altLang="en-US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</m:t>
                      </m:r>
                    </m:oMath>
                  </m:oMathPara>
                </a14:m>
                <a:endParaRPr lang="ja-JP" altLang="en-US" sz="4800" dirty="0"/>
              </a:p>
            </p:txBody>
          </p:sp>
        </mc:Choice>
        <mc:Fallback xmlns="">
          <p:sp>
            <p:nvSpPr>
              <p:cNvPr id="45" name="Object 3">
                <a:extLst>
                  <a:ext uri="{FF2B5EF4-FFF2-40B4-BE49-F238E27FC236}">
                    <a16:creationId xmlns:a16="http://schemas.microsoft.com/office/drawing/2014/main" id="{B710E9A1-4B36-5810-9FDE-818B1DB118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80708" y="3127525"/>
                <a:ext cx="4127651" cy="10946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917" name="テキスト ボックス 123916">
            <a:extLst>
              <a:ext uri="{FF2B5EF4-FFF2-40B4-BE49-F238E27FC236}">
                <a16:creationId xmlns:a16="http://schemas.microsoft.com/office/drawing/2014/main" id="{29DE75FC-45C4-A68F-199A-4FD5B4787AB4}"/>
              </a:ext>
            </a:extLst>
          </p:cNvPr>
          <p:cNvSpPr txBox="1"/>
          <p:nvPr/>
        </p:nvSpPr>
        <p:spPr>
          <a:xfrm>
            <a:off x="5217524" y="3287760"/>
            <a:ext cx="2050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i="1" dirty="0"/>
              <a:t>though</a:t>
            </a:r>
            <a:endParaRPr kumimoji="1" lang="ja-JP" altLang="en-US" sz="4000" b="1" i="1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3911C07-6292-9145-DC2B-CE5683BAD973}"/>
              </a:ext>
            </a:extLst>
          </p:cNvPr>
          <p:cNvSpPr txBox="1"/>
          <p:nvPr/>
        </p:nvSpPr>
        <p:spPr>
          <a:xfrm>
            <a:off x="674198" y="5167983"/>
            <a:ext cx="11137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i="1" dirty="0"/>
              <a:t>Quantum fluctuation of energy density around zero.</a:t>
            </a:r>
            <a:endParaRPr kumimoji="1" lang="en-US" altLang="ja-JP" sz="4000" b="1" i="1" dirty="0"/>
          </a:p>
        </p:txBody>
      </p:sp>
    </p:spTree>
    <p:extLst>
      <p:ext uri="{BB962C8B-B14F-4D97-AF65-F5344CB8AC3E}">
        <p14:creationId xmlns:p14="http://schemas.microsoft.com/office/powerpoint/2010/main" val="23976002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378C60CB-AEF1-CF5B-3BB8-5710546728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34" y="586921"/>
            <a:ext cx="1193893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4000" b="1" i="1" dirty="0">
                <a:latin typeface="+mn-lt"/>
              </a:rPr>
              <a:t>For quantum systems with entangled ground states, the energy density operators have negative eigenvalues.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3">
                <a:extLst>
                  <a:ext uri="{FF2B5EF4-FFF2-40B4-BE49-F238E27FC236}">
                    <a16:creationId xmlns:a16="http://schemas.microsoft.com/office/drawing/2014/main" id="{92F71E4C-C014-AAF8-1986-254614112F09}"/>
                  </a:ext>
                </a:extLst>
              </p:cNvPr>
              <p:cNvSpPr txBox="1"/>
              <p:nvPr/>
            </p:nvSpPr>
            <p:spPr bwMode="auto">
              <a:xfrm>
                <a:off x="2894934" y="4875607"/>
                <a:ext cx="5857049" cy="1138563"/>
              </a:xfrm>
              <a:prstGeom prst="rect">
                <a:avLst/>
              </a:prstGeom>
              <a:noFill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6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en-US" altLang="ja-JP" sz="6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ja-JP" altLang="en-US" sz="6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⟩"/>
                          <m:ctrlPr>
                            <a:rPr lang="ja-JP" altLang="en-US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sub>
                          </m:sSub>
                        </m:e>
                      </m:d>
                      <m:r>
                        <a:rPr lang="ja-JP" altLang="en-US" sz="6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6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−|</m:t>
                      </m:r>
                      <m:r>
                        <a:rPr lang="en-US" altLang="ja-JP" sz="6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altLang="ja-JP" sz="6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|</m:t>
                      </m:r>
                      <m:d>
                        <m:dPr>
                          <m:begChr m:val="|"/>
                          <m:endChr m:val="⟩"/>
                          <m:ctrlPr>
                            <a:rPr lang="ja-JP" altLang="en-US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sub>
                          </m:sSub>
                        </m:e>
                      </m:d>
                      <m:r>
                        <a:rPr lang="ja-JP" altLang="en-US" sz="6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ja-JP" altLang="en-US" sz="6000" dirty="0"/>
              </a:p>
            </p:txBody>
          </p:sp>
        </mc:Choice>
        <mc:Fallback xmlns="">
          <p:sp>
            <p:nvSpPr>
              <p:cNvPr id="4" name="Object 3">
                <a:extLst>
                  <a:ext uri="{FF2B5EF4-FFF2-40B4-BE49-F238E27FC236}">
                    <a16:creationId xmlns:a16="http://schemas.microsoft.com/office/drawing/2014/main" id="{92F71E4C-C014-AAF8-1986-254614112F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94934" y="4875607"/>
                <a:ext cx="5857049" cy="11385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9060FDE-0AC8-9EDA-5D3A-52EBB19A4011}"/>
              </a:ext>
            </a:extLst>
          </p:cNvPr>
          <p:cNvSpPr txBox="1"/>
          <p:nvPr/>
        </p:nvSpPr>
        <p:spPr>
          <a:xfrm>
            <a:off x="3842156" y="6252529"/>
            <a:ext cx="50333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i="1" dirty="0"/>
              <a:t>Masahiro Hotta , arXiv:0803.0348</a:t>
            </a:r>
            <a:endParaRPr kumimoji="1" lang="ja-JP" altLang="en-US" sz="20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3">
                <a:extLst>
                  <a:ext uri="{FF2B5EF4-FFF2-40B4-BE49-F238E27FC236}">
                    <a16:creationId xmlns:a16="http://schemas.microsoft.com/office/drawing/2014/main" id="{1131D596-084B-D318-03D8-D704AD2FF361}"/>
                  </a:ext>
                </a:extLst>
              </p:cNvPr>
              <p:cNvSpPr txBox="1"/>
              <p:nvPr/>
            </p:nvSpPr>
            <p:spPr bwMode="auto">
              <a:xfrm>
                <a:off x="1737670" y="2384683"/>
                <a:ext cx="8938352" cy="1634945"/>
              </a:xfrm>
              <a:prstGeom prst="rect">
                <a:avLst/>
              </a:prstGeom>
              <a:noFill/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6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"/>
                              <m:ctrlP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  <m:r>
                            <a:rPr lang="en-US" altLang="ja-JP" sz="6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acc>
                            <m:accPr>
                              <m:chr m:val="̂"/>
                              <m:ctrlP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en-US" altLang="ja-JP" sz="6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ja-JP" altLang="en-US" sz="6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ja-JP" sz="6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6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</m:acc>
                        </m:e>
                        <m:sub>
                          <m:r>
                            <a:rPr lang="en-US" altLang="ja-JP" sz="6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ja-JP" altLang="en-US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6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ja-JP" sz="6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US" altLang="ja-JP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"/>
                              <m:ctrlPr>
                                <a:rPr lang="en-US" altLang="ja-JP" sz="6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6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  <m:r>
                            <a:rPr lang="en-US" altLang="ja-JP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acc>
                            <m:accPr>
                              <m:chr m:val="̂"/>
                              <m:ctrlPr>
                                <a:rPr lang="en-US" altLang="ja-JP" sz="6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6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en-US" altLang="ja-JP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ja-JP" altLang="en-US" sz="6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⟩"/>
                          <m:ctrlPr>
                            <a:rPr lang="ja-JP" altLang="en-US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sSub>
                        <m:sSubPr>
                          <m:ctrlPr>
                            <a:rPr lang="en-US" altLang="ja-JP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"/>
                              <m:ctrlPr>
                                <a:rPr lang="en-US" altLang="ja-JP" sz="6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6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  <m:r>
                            <a:rPr lang="en-US" altLang="ja-JP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acc>
                            <m:accPr>
                              <m:chr m:val="̂"/>
                              <m:ctrlPr>
                                <a:rPr lang="en-US" altLang="ja-JP" sz="6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6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</m:acc>
                        </m:e>
                        <m:sub>
                          <m:r>
                            <a:rPr lang="en-US" altLang="ja-JP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ja-JP" altLang="en-US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6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ja-JP" altLang="en-US" sz="6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ja-JP" altLang="en-US" sz="6000" dirty="0"/>
              </a:p>
            </p:txBody>
          </p:sp>
        </mc:Choice>
        <mc:Fallback xmlns="">
          <p:sp>
            <p:nvSpPr>
              <p:cNvPr id="6" name="Object 3">
                <a:extLst>
                  <a:ext uri="{FF2B5EF4-FFF2-40B4-BE49-F238E27FC236}">
                    <a16:creationId xmlns:a16="http://schemas.microsoft.com/office/drawing/2014/main" id="{1131D596-084B-D318-03D8-D704AD2FF3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37670" y="2384683"/>
                <a:ext cx="8938352" cy="16349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矢印: ストライプ 7">
            <a:extLst>
              <a:ext uri="{FF2B5EF4-FFF2-40B4-BE49-F238E27FC236}">
                <a16:creationId xmlns:a16="http://schemas.microsoft.com/office/drawing/2014/main" id="{A3D98CC4-A59C-2ECF-4105-436BB6E635C2}"/>
              </a:ext>
            </a:extLst>
          </p:cNvPr>
          <p:cNvSpPr/>
          <p:nvPr/>
        </p:nvSpPr>
        <p:spPr>
          <a:xfrm rot="5400000">
            <a:off x="4844717" y="3658507"/>
            <a:ext cx="1090863" cy="866621"/>
          </a:xfrm>
          <a:prstGeom prst="strip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00296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6CAD2-6C59-6D6D-F608-FE74FE6EF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Line 2">
            <a:extLst>
              <a:ext uri="{FF2B5EF4-FFF2-40B4-BE49-F238E27FC236}">
                <a16:creationId xmlns:a16="http://schemas.microsoft.com/office/drawing/2014/main" id="{29722B23-B3D4-FA40-9E4C-F348FB99263B}"/>
              </a:ext>
            </a:extLst>
          </p:cNvPr>
          <p:cNvSpPr>
            <a:spLocks noChangeShapeType="1"/>
          </p:cNvSpPr>
          <p:nvPr/>
        </p:nvSpPr>
        <p:spPr bwMode="auto">
          <a:xfrm>
            <a:off x="1919288" y="5596594"/>
            <a:ext cx="7993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774" name="Line 3">
            <a:extLst>
              <a:ext uri="{FF2B5EF4-FFF2-40B4-BE49-F238E27FC236}">
                <a16:creationId xmlns:a16="http://schemas.microsoft.com/office/drawing/2014/main" id="{C45DDEBA-E0CE-15DE-976D-776B1ED12C7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58408" y="1996144"/>
            <a:ext cx="34130" cy="42195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775" name="Freeform 5">
            <a:extLst>
              <a:ext uri="{FF2B5EF4-FFF2-40B4-BE49-F238E27FC236}">
                <a16:creationId xmlns:a16="http://schemas.microsoft.com/office/drawing/2014/main" id="{D47E96E9-5E8C-400E-4914-A7BE70E2FE2F}"/>
              </a:ext>
            </a:extLst>
          </p:cNvPr>
          <p:cNvSpPr>
            <a:spLocks/>
          </p:cNvSpPr>
          <p:nvPr/>
        </p:nvSpPr>
        <p:spPr bwMode="auto">
          <a:xfrm>
            <a:off x="3006726" y="3397543"/>
            <a:ext cx="1800225" cy="2199041"/>
          </a:xfrm>
          <a:custGeom>
            <a:avLst/>
            <a:gdLst>
              <a:gd name="T0" fmla="*/ 0 w 880"/>
              <a:gd name="T1" fmla="*/ 742 h 742"/>
              <a:gd name="T2" fmla="*/ 229 w 880"/>
              <a:gd name="T3" fmla="*/ 644 h 742"/>
              <a:gd name="T4" fmla="*/ 317 w 880"/>
              <a:gd name="T5" fmla="*/ 424 h 742"/>
              <a:gd name="T6" fmla="*/ 363 w 880"/>
              <a:gd name="T7" fmla="*/ 61 h 742"/>
              <a:gd name="T8" fmla="*/ 454 w 880"/>
              <a:gd name="T9" fmla="*/ 61 h 742"/>
              <a:gd name="T10" fmla="*/ 454 w 880"/>
              <a:gd name="T11" fmla="*/ 288 h 742"/>
              <a:gd name="T12" fmla="*/ 499 w 880"/>
              <a:gd name="T13" fmla="*/ 560 h 742"/>
              <a:gd name="T14" fmla="*/ 544 w 880"/>
              <a:gd name="T15" fmla="*/ 651 h 742"/>
              <a:gd name="T16" fmla="*/ 694 w 880"/>
              <a:gd name="T17" fmla="*/ 709 h 742"/>
              <a:gd name="T18" fmla="*/ 880 w 880"/>
              <a:gd name="T19" fmla="*/ 718 h 7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0"/>
              <a:gd name="T31" fmla="*/ 0 h 742"/>
              <a:gd name="T32" fmla="*/ 880 w 880"/>
              <a:gd name="T33" fmla="*/ 742 h 7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0" h="742">
                <a:moveTo>
                  <a:pt x="0" y="742"/>
                </a:moveTo>
                <a:cubicBezTo>
                  <a:pt x="38" y="726"/>
                  <a:pt x="176" y="697"/>
                  <a:pt x="229" y="644"/>
                </a:cubicBezTo>
                <a:cubicBezTo>
                  <a:pt x="282" y="591"/>
                  <a:pt x="295" y="521"/>
                  <a:pt x="317" y="424"/>
                </a:cubicBezTo>
                <a:cubicBezTo>
                  <a:pt x="339" y="327"/>
                  <a:pt x="340" y="122"/>
                  <a:pt x="363" y="61"/>
                </a:cubicBezTo>
                <a:cubicBezTo>
                  <a:pt x="386" y="0"/>
                  <a:pt x="439" y="23"/>
                  <a:pt x="454" y="61"/>
                </a:cubicBezTo>
                <a:cubicBezTo>
                  <a:pt x="469" y="99"/>
                  <a:pt x="447" y="205"/>
                  <a:pt x="454" y="288"/>
                </a:cubicBezTo>
                <a:cubicBezTo>
                  <a:pt x="461" y="371"/>
                  <a:pt x="484" y="500"/>
                  <a:pt x="499" y="560"/>
                </a:cubicBezTo>
                <a:cubicBezTo>
                  <a:pt x="514" y="620"/>
                  <a:pt x="512" y="626"/>
                  <a:pt x="544" y="651"/>
                </a:cubicBezTo>
                <a:cubicBezTo>
                  <a:pt x="576" y="676"/>
                  <a:pt x="638" y="698"/>
                  <a:pt x="694" y="709"/>
                </a:cubicBezTo>
                <a:cubicBezTo>
                  <a:pt x="750" y="720"/>
                  <a:pt x="841" y="716"/>
                  <a:pt x="880" y="7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76" name="Text Box 11">
            <a:extLst>
              <a:ext uri="{FF2B5EF4-FFF2-40B4-BE49-F238E27FC236}">
                <a16:creationId xmlns:a16="http://schemas.microsoft.com/office/drawing/2014/main" id="{F314C29C-1006-CBB3-364D-064C5B5C8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1" y="1851682"/>
            <a:ext cx="1800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b="1" i="1" dirty="0">
                <a:latin typeface="+mn-lt"/>
              </a:rPr>
              <a:t>Energy density</a:t>
            </a:r>
          </a:p>
        </p:txBody>
      </p:sp>
      <p:sp>
        <p:nvSpPr>
          <p:cNvPr id="32777" name="Oval 15">
            <a:extLst>
              <a:ext uri="{FF2B5EF4-FFF2-40B4-BE49-F238E27FC236}">
                <a16:creationId xmlns:a16="http://schemas.microsoft.com/office/drawing/2014/main" id="{33A9347E-41D9-4658-2054-7D7E19EF05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4476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78" name="Oval 16">
            <a:extLst>
              <a:ext uri="{FF2B5EF4-FFF2-40B4-BE49-F238E27FC236}">
                <a16:creationId xmlns:a16="http://schemas.microsoft.com/office/drawing/2014/main" id="{1DE0E23C-9FB8-E5B0-9D86-037B81801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8" y="5525157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endParaRPr lang="ja-JP" altLang="ja-JP" b="1"/>
          </a:p>
        </p:txBody>
      </p:sp>
      <p:sp>
        <p:nvSpPr>
          <p:cNvPr id="32779" name="Oval 17">
            <a:extLst>
              <a:ext uri="{FF2B5EF4-FFF2-40B4-BE49-F238E27FC236}">
                <a16:creationId xmlns:a16="http://schemas.microsoft.com/office/drawing/2014/main" id="{35181FD7-981A-D728-FDA4-2D8B7DC136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113" y="5525157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80" name="Oval 18">
            <a:extLst>
              <a:ext uri="{FF2B5EF4-FFF2-40B4-BE49-F238E27FC236}">
                <a16:creationId xmlns:a16="http://schemas.microsoft.com/office/drawing/2014/main" id="{8A39C341-5F3C-711D-EED3-23A921468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5525157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81" name="Oval 19">
            <a:extLst>
              <a:ext uri="{FF2B5EF4-FFF2-40B4-BE49-F238E27FC236}">
                <a16:creationId xmlns:a16="http://schemas.microsoft.com/office/drawing/2014/main" id="{D703F57F-E932-F72A-AE8C-DC4A990E4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0738" y="5525157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82" name="Oval 20">
            <a:extLst>
              <a:ext uri="{FF2B5EF4-FFF2-40B4-BE49-F238E27FC236}">
                <a16:creationId xmlns:a16="http://schemas.microsoft.com/office/drawing/2014/main" id="{042E5778-914C-919C-C468-6E327A315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8076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83" name="Oval 21">
            <a:extLst>
              <a:ext uri="{FF2B5EF4-FFF2-40B4-BE49-F238E27FC236}">
                <a16:creationId xmlns:a16="http://schemas.microsoft.com/office/drawing/2014/main" id="{DDA90D61-5534-4AA2-BDB1-47305D2C5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5413" y="5525157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84" name="Oval 22">
            <a:extLst>
              <a:ext uri="{FF2B5EF4-FFF2-40B4-BE49-F238E27FC236}">
                <a16:creationId xmlns:a16="http://schemas.microsoft.com/office/drawing/2014/main" id="{501ABB92-49DB-E847-E8EE-D6EEDD169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2751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85" name="Oval 23">
            <a:extLst>
              <a:ext uri="{FF2B5EF4-FFF2-40B4-BE49-F238E27FC236}">
                <a16:creationId xmlns:a16="http://schemas.microsoft.com/office/drawing/2014/main" id="{9E274478-41D8-D0C5-DECD-8A5028219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0088" y="5525157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86" name="Oval 24">
            <a:extLst>
              <a:ext uri="{FF2B5EF4-FFF2-40B4-BE49-F238E27FC236}">
                <a16:creationId xmlns:a16="http://schemas.microsoft.com/office/drawing/2014/main" id="{AA6A0E25-4C70-EF26-CEF4-26C8EE8458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9013" y="5525157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87" name="Oval 25">
            <a:extLst>
              <a:ext uri="{FF2B5EF4-FFF2-40B4-BE49-F238E27FC236}">
                <a16:creationId xmlns:a16="http://schemas.microsoft.com/office/drawing/2014/main" id="{A6CA6857-5ACF-5DE9-B88D-57DC7FAF8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6351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88" name="Oval 26">
            <a:extLst>
              <a:ext uri="{FF2B5EF4-FFF2-40B4-BE49-F238E27FC236}">
                <a16:creationId xmlns:a16="http://schemas.microsoft.com/office/drawing/2014/main" id="{CD8A2A1E-0812-CEC9-4F66-B8CB0A6CF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276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89" name="Oval 27">
            <a:extLst>
              <a:ext uri="{FF2B5EF4-FFF2-40B4-BE49-F238E27FC236}">
                <a16:creationId xmlns:a16="http://schemas.microsoft.com/office/drawing/2014/main" id="{B10E06F1-5571-936E-71CF-DEFB2B181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2613" y="5525157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90" name="Oval 28">
            <a:extLst>
              <a:ext uri="{FF2B5EF4-FFF2-40B4-BE49-F238E27FC236}">
                <a16:creationId xmlns:a16="http://schemas.microsoft.com/office/drawing/2014/main" id="{D0D1D366-0159-4FB8-0362-EDF5BA28C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1538" y="5525157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91" name="Oval 29">
            <a:extLst>
              <a:ext uri="{FF2B5EF4-FFF2-40B4-BE49-F238E27FC236}">
                <a16:creationId xmlns:a16="http://schemas.microsoft.com/office/drawing/2014/main" id="{63CCF278-7D78-3099-792B-87F6FF3044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8876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92" name="Oval 30">
            <a:extLst>
              <a:ext uri="{FF2B5EF4-FFF2-40B4-BE49-F238E27FC236}">
                <a16:creationId xmlns:a16="http://schemas.microsoft.com/office/drawing/2014/main" id="{1F6D5C54-2129-50BC-B419-0009EF5DB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7801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93" name="Oval 31">
            <a:extLst>
              <a:ext uri="{FF2B5EF4-FFF2-40B4-BE49-F238E27FC236}">
                <a16:creationId xmlns:a16="http://schemas.microsoft.com/office/drawing/2014/main" id="{DDA4DC5A-9428-FB21-3DB9-18F356B27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5138" y="5525157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94" name="Oval 32">
            <a:extLst>
              <a:ext uri="{FF2B5EF4-FFF2-40B4-BE49-F238E27FC236}">
                <a16:creationId xmlns:a16="http://schemas.microsoft.com/office/drawing/2014/main" id="{FEF49733-7790-00B1-2351-3B7B8481C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2476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95" name="Oval 33">
            <a:extLst>
              <a:ext uri="{FF2B5EF4-FFF2-40B4-BE49-F238E27FC236}">
                <a16:creationId xmlns:a16="http://schemas.microsoft.com/office/drawing/2014/main" id="{976DBA3A-1831-6F39-0DFF-B1B0A14B2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1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96" name="Oval 34">
            <a:extLst>
              <a:ext uri="{FF2B5EF4-FFF2-40B4-BE49-F238E27FC236}">
                <a16:creationId xmlns:a16="http://schemas.microsoft.com/office/drawing/2014/main" id="{FFA2D055-BBFA-4445-8BA0-D263AC171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326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97" name="Oval 35">
            <a:extLst>
              <a:ext uri="{FF2B5EF4-FFF2-40B4-BE49-F238E27FC236}">
                <a16:creationId xmlns:a16="http://schemas.microsoft.com/office/drawing/2014/main" id="{84D7C9C6-6E13-0E6A-AEDC-644890A92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7663" y="5525157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98" name="Oval 36">
            <a:extLst>
              <a:ext uri="{FF2B5EF4-FFF2-40B4-BE49-F238E27FC236}">
                <a16:creationId xmlns:a16="http://schemas.microsoft.com/office/drawing/2014/main" id="{55B73853-A4D3-59AD-B334-C18831866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5001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799" name="Oval 37">
            <a:extLst>
              <a:ext uri="{FF2B5EF4-FFF2-40B4-BE49-F238E27FC236}">
                <a16:creationId xmlns:a16="http://schemas.microsoft.com/office/drawing/2014/main" id="{C0240107-0957-EAE1-3A28-F283BA15D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3926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800" name="Oval 38">
            <a:extLst>
              <a:ext uri="{FF2B5EF4-FFF2-40B4-BE49-F238E27FC236}">
                <a16:creationId xmlns:a16="http://schemas.microsoft.com/office/drawing/2014/main" id="{6E285562-0E26-D292-4E70-5A8F99CE5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1263" y="5525157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801" name="Oval 39">
            <a:extLst>
              <a:ext uri="{FF2B5EF4-FFF2-40B4-BE49-F238E27FC236}">
                <a16:creationId xmlns:a16="http://schemas.microsoft.com/office/drawing/2014/main" id="{9AB9D743-146D-BA9F-96AB-C53FA62345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8601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802" name="Oval 40">
            <a:extLst>
              <a:ext uri="{FF2B5EF4-FFF2-40B4-BE49-F238E27FC236}">
                <a16:creationId xmlns:a16="http://schemas.microsoft.com/office/drawing/2014/main" id="{4101C566-7DD6-134C-2136-8BA7F931B9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07526" y="5525157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803" name="Text Box 42">
            <a:extLst>
              <a:ext uri="{FF2B5EF4-FFF2-40B4-BE49-F238E27FC236}">
                <a16:creationId xmlns:a16="http://schemas.microsoft.com/office/drawing/2014/main" id="{CBC96904-97D3-B26E-DB33-9E5E5EA16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484" y="-41387"/>
            <a:ext cx="11711031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3600" b="1" i="1" dirty="0">
                <a:effectLst/>
                <a:latin typeface="+mn-lt"/>
              </a:rPr>
              <a:t>The existence of a negative energy density region should be accompanied by positive energy density regions, as dictated by the non-negativeness of the total Hamiltonian.</a:t>
            </a:r>
            <a:endParaRPr lang="en-US" altLang="ja-JP" sz="3600" b="1" i="1" dirty="0">
              <a:latin typeface="+mn-lt"/>
            </a:endParaRPr>
          </a:p>
        </p:txBody>
      </p:sp>
      <p:sp>
        <p:nvSpPr>
          <p:cNvPr id="32804" name="Freeform 43">
            <a:extLst>
              <a:ext uri="{FF2B5EF4-FFF2-40B4-BE49-F238E27FC236}">
                <a16:creationId xmlns:a16="http://schemas.microsoft.com/office/drawing/2014/main" id="{304FCC2B-C92A-DF2F-9B6E-E1711B99B1EE}"/>
              </a:ext>
            </a:extLst>
          </p:cNvPr>
          <p:cNvSpPr>
            <a:spLocks/>
          </p:cNvSpPr>
          <p:nvPr/>
        </p:nvSpPr>
        <p:spPr bwMode="auto">
          <a:xfrm>
            <a:off x="6456363" y="5596595"/>
            <a:ext cx="857250" cy="619125"/>
          </a:xfrm>
          <a:custGeom>
            <a:avLst/>
            <a:gdLst>
              <a:gd name="T0" fmla="*/ 0 w 540"/>
              <a:gd name="T1" fmla="*/ 8 h 390"/>
              <a:gd name="T2" fmla="*/ 108 w 540"/>
              <a:gd name="T3" fmla="*/ 58 h 390"/>
              <a:gd name="T4" fmla="*/ 175 w 540"/>
              <a:gd name="T5" fmla="*/ 192 h 390"/>
              <a:gd name="T6" fmla="*/ 204 w 540"/>
              <a:gd name="T7" fmla="*/ 346 h 390"/>
              <a:gd name="T8" fmla="*/ 300 w 540"/>
              <a:gd name="T9" fmla="*/ 355 h 390"/>
              <a:gd name="T10" fmla="*/ 348 w 540"/>
              <a:gd name="T11" fmla="*/ 135 h 390"/>
              <a:gd name="T12" fmla="*/ 396 w 540"/>
              <a:gd name="T13" fmla="*/ 29 h 390"/>
              <a:gd name="T14" fmla="*/ 540 w 540"/>
              <a:gd name="T15" fmla="*/ 0 h 39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40"/>
              <a:gd name="T25" fmla="*/ 0 h 390"/>
              <a:gd name="T26" fmla="*/ 540 w 540"/>
              <a:gd name="T27" fmla="*/ 390 h 39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40" h="390">
                <a:moveTo>
                  <a:pt x="0" y="8"/>
                </a:moveTo>
                <a:cubicBezTo>
                  <a:pt x="18" y="16"/>
                  <a:pt x="79" y="27"/>
                  <a:pt x="108" y="58"/>
                </a:cubicBezTo>
                <a:cubicBezTo>
                  <a:pt x="137" y="89"/>
                  <a:pt x="159" y="144"/>
                  <a:pt x="175" y="192"/>
                </a:cubicBezTo>
                <a:cubicBezTo>
                  <a:pt x="191" y="240"/>
                  <a:pt x="183" y="319"/>
                  <a:pt x="204" y="346"/>
                </a:cubicBezTo>
                <a:cubicBezTo>
                  <a:pt x="225" y="373"/>
                  <a:pt x="276" y="390"/>
                  <a:pt x="300" y="355"/>
                </a:cubicBezTo>
                <a:cubicBezTo>
                  <a:pt x="324" y="320"/>
                  <a:pt x="332" y="189"/>
                  <a:pt x="348" y="135"/>
                </a:cubicBezTo>
                <a:cubicBezTo>
                  <a:pt x="364" y="81"/>
                  <a:pt x="364" y="51"/>
                  <a:pt x="396" y="29"/>
                </a:cubicBezTo>
                <a:cubicBezTo>
                  <a:pt x="428" y="7"/>
                  <a:pt x="510" y="6"/>
                  <a:pt x="5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770" name="Object 44">
                <a:extLst>
                  <a:ext uri="{FF2B5EF4-FFF2-40B4-BE49-F238E27FC236}">
                    <a16:creationId xmlns:a16="http://schemas.microsoft.com/office/drawing/2014/main" id="{3B9363D2-C78B-499C-8D6E-AEA459C0C22F}"/>
                  </a:ext>
                </a:extLst>
              </p:cNvPr>
              <p:cNvSpPr txBox="1"/>
              <p:nvPr/>
            </p:nvSpPr>
            <p:spPr bwMode="auto">
              <a:xfrm>
                <a:off x="2263798" y="2184643"/>
                <a:ext cx="1235075" cy="5365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|"/>
                          <m:ctrlPr>
                            <a:rPr lang="ja-JP" alt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sSub>
                        <m:sSubPr>
                          <m:ctrlP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ja-JP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</m:oMath>
                  </m:oMathPara>
                </a14:m>
                <a:endParaRPr lang="ja-JP" altLang="en-US" sz="2400" dirty="0"/>
              </a:p>
            </p:txBody>
          </p:sp>
        </mc:Choice>
        <mc:Fallback xmlns="">
          <p:sp>
            <p:nvSpPr>
              <p:cNvPr id="32770" name="Object 44">
                <a:extLst>
                  <a:ext uri="{FF2B5EF4-FFF2-40B4-BE49-F238E27FC236}">
                    <a16:creationId xmlns:a16="http://schemas.microsoft.com/office/drawing/2014/main" id="{3B9363D2-C78B-499C-8D6E-AEA459C0C2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63798" y="2184643"/>
                <a:ext cx="1235075" cy="536575"/>
              </a:xfrm>
              <a:prstGeom prst="rect">
                <a:avLst/>
              </a:prstGeom>
              <a:blipFill>
                <a:blip r:embed="rId2"/>
                <a:stretch>
                  <a:fillRect t="-4545" r="-2956" b="-340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771" name="Object 45">
            <a:extLst>
              <a:ext uri="{FF2B5EF4-FFF2-40B4-BE49-F238E27FC236}">
                <a16:creationId xmlns:a16="http://schemas.microsoft.com/office/drawing/2014/main" id="{F5DDE6E5-0D0A-C5E7-047B-E3FB29EFD6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7848486"/>
              </p:ext>
            </p:extLst>
          </p:nvPr>
        </p:nvGraphicFramePr>
        <p:xfrm>
          <a:off x="9983788" y="5452132"/>
          <a:ext cx="265112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3" imgW="126720" imgH="139680" progId="Equation.3">
                  <p:embed/>
                </p:oleObj>
              </mc:Choice>
              <mc:Fallback>
                <p:oleObj name="数式" r:id="rId3" imgW="126720" imgH="139680" progId="Equation.3">
                  <p:embed/>
                  <p:pic>
                    <p:nvPicPr>
                      <p:cNvPr id="32771" name="Object 45">
                        <a:extLst>
                          <a:ext uri="{FF2B5EF4-FFF2-40B4-BE49-F238E27FC236}">
                            <a16:creationId xmlns:a16="http://schemas.microsoft.com/office/drawing/2014/main" id="{66E3D474-14CF-E22A-0B52-EF0A1B0621F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83788" y="5452132"/>
                        <a:ext cx="265112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05" name="Rectangle 46">
            <a:extLst>
              <a:ext uri="{FF2B5EF4-FFF2-40B4-BE49-F238E27FC236}">
                <a16:creationId xmlns:a16="http://schemas.microsoft.com/office/drawing/2014/main" id="{F32E1AA0-889A-9FB6-DDD0-45508A0498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1783" y="3177244"/>
            <a:ext cx="2056602" cy="2842294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806" name="Text Box 47">
            <a:extLst>
              <a:ext uri="{FF2B5EF4-FFF2-40B4-BE49-F238E27FC236}">
                <a16:creationId xmlns:a16="http://schemas.microsoft.com/office/drawing/2014/main" id="{6B86F988-1702-7347-E6F9-9AC4AD072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9981" y="6326844"/>
            <a:ext cx="29284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b="1" i="1" dirty="0">
                <a:latin typeface="+mn-lt"/>
              </a:rPr>
              <a:t>Negative energy region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772" name="Object 49">
                <a:extLst>
                  <a:ext uri="{FF2B5EF4-FFF2-40B4-BE49-F238E27FC236}">
                    <a16:creationId xmlns:a16="http://schemas.microsoft.com/office/drawing/2014/main" id="{2C476FFF-1DCF-2B09-7879-E43DCD87144F}"/>
                  </a:ext>
                </a:extLst>
              </p:cNvPr>
              <p:cNvSpPr txBox="1"/>
              <p:nvPr/>
            </p:nvSpPr>
            <p:spPr bwMode="auto">
              <a:xfrm>
                <a:off x="5301271" y="2912622"/>
                <a:ext cx="6629772" cy="7239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|"/>
                          <m:ctrlPr>
                            <a:rPr lang="ja-JP" altLang="en-US" sz="4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acc>
                        <m:accPr>
                          <m:chr m:val="̂"/>
                          <m:ctrlPr>
                            <a:rPr lang="en-US" altLang="ja-JP" sz="4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ja-JP" sz="4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d>
                        <m:dPr>
                          <m:begChr m:val="|"/>
                          <m:endChr m:val="⟩"/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altLang="ja-JP" sz="4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ja-JP" altLang="en-US" sz="4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d>
                            <m:dPr>
                              <m:begChr m:val="⟨"/>
                              <m:endChr m:val="|"/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d>
                          <m:sSub>
                            <m:sSub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altLang="ja-JP" sz="4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acc>
                            </m:e>
                            <m:sub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d>
                        </m:e>
                      </m:nary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ja-JP" altLang="en-US" sz="4000" dirty="0"/>
              </a:p>
            </p:txBody>
          </p:sp>
        </mc:Choice>
        <mc:Fallback xmlns="">
          <p:sp>
            <p:nvSpPr>
              <p:cNvPr id="32772" name="Object 49">
                <a:extLst>
                  <a:ext uri="{FF2B5EF4-FFF2-40B4-BE49-F238E27FC236}">
                    <a16:creationId xmlns:a16="http://schemas.microsoft.com/office/drawing/2014/main" id="{2C476FFF-1DCF-2B09-7879-E43DCD8714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01271" y="2912622"/>
                <a:ext cx="6629772" cy="723900"/>
              </a:xfrm>
              <a:prstGeom prst="rect">
                <a:avLst/>
              </a:prstGeom>
              <a:blipFill>
                <a:blip r:embed="rId5"/>
                <a:stretch>
                  <a:fillRect b="-110084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Box 47">
            <a:extLst>
              <a:ext uri="{FF2B5EF4-FFF2-40B4-BE49-F238E27FC236}">
                <a16:creationId xmlns:a16="http://schemas.microsoft.com/office/drawing/2014/main" id="{39E4EF40-C4E8-1C7F-2815-28975373B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8547" y="6340616"/>
            <a:ext cx="29284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b="1" i="1" dirty="0">
                <a:latin typeface="+mn-lt"/>
              </a:rPr>
              <a:t>Positive energy region</a:t>
            </a:r>
          </a:p>
        </p:txBody>
      </p:sp>
    </p:spTree>
    <p:extLst>
      <p:ext uri="{BB962C8B-B14F-4D97-AF65-F5344CB8AC3E}">
        <p14:creationId xmlns:p14="http://schemas.microsoft.com/office/powerpoint/2010/main" val="498540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5A3FD-63B3-4C81-A055-1AEC14F056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0EED00A-8680-D3B5-7DE3-30CB77CA3D28}"/>
              </a:ext>
            </a:extLst>
          </p:cNvPr>
          <p:cNvSpPr/>
          <p:nvPr/>
        </p:nvSpPr>
        <p:spPr>
          <a:xfrm>
            <a:off x="1603311" y="271872"/>
            <a:ext cx="89853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600" b="1" i="1" dirty="0"/>
              <a:t>Entangled zero-point energy in ground states </a:t>
            </a:r>
          </a:p>
          <a:p>
            <a:r>
              <a:rPr lang="en-US" altLang="ja-JP" sz="3600" b="1" i="1" dirty="0"/>
              <a:t>     (in vacuum states for quantum fields)</a:t>
            </a:r>
            <a:endParaRPr lang="ja-JP" altLang="en-US" sz="3600" dirty="0"/>
          </a:p>
        </p:txBody>
      </p:sp>
      <p:sp>
        <p:nvSpPr>
          <p:cNvPr id="5" name="Line 2">
            <a:extLst>
              <a:ext uri="{FF2B5EF4-FFF2-40B4-BE49-F238E27FC236}">
                <a16:creationId xmlns:a16="http://schemas.microsoft.com/office/drawing/2014/main" id="{695930AE-30FD-4023-ACCE-6E487B1DC362}"/>
              </a:ext>
            </a:extLst>
          </p:cNvPr>
          <p:cNvSpPr>
            <a:spLocks noChangeShapeType="1"/>
          </p:cNvSpPr>
          <p:nvPr/>
        </p:nvSpPr>
        <p:spPr bwMode="auto">
          <a:xfrm>
            <a:off x="2567095" y="3235363"/>
            <a:ext cx="7993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" name="Line 3">
            <a:extLst>
              <a:ext uri="{FF2B5EF4-FFF2-40B4-BE49-F238E27FC236}">
                <a16:creationId xmlns:a16="http://schemas.microsoft.com/office/drawing/2014/main" id="{9F8188C7-5F97-C5E6-AC7F-AF69795E631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373811" y="1765147"/>
            <a:ext cx="1" cy="28108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" name="Line 35">
            <a:extLst>
              <a:ext uri="{FF2B5EF4-FFF2-40B4-BE49-F238E27FC236}">
                <a16:creationId xmlns:a16="http://schemas.microsoft.com/office/drawing/2014/main" id="{E194E9C9-245F-5978-E05B-3CB2F31EFDCC}"/>
              </a:ext>
            </a:extLst>
          </p:cNvPr>
          <p:cNvSpPr>
            <a:spLocks noChangeShapeType="1"/>
          </p:cNvSpPr>
          <p:nvPr/>
        </p:nvSpPr>
        <p:spPr bwMode="auto">
          <a:xfrm>
            <a:off x="2640120" y="2607584"/>
            <a:ext cx="7848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" name="Line 36">
            <a:extLst>
              <a:ext uri="{FF2B5EF4-FFF2-40B4-BE49-F238E27FC236}">
                <a16:creationId xmlns:a16="http://schemas.microsoft.com/office/drawing/2014/main" id="{B443C276-09F4-BBA7-5B37-9B35414B54E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40120" y="3947458"/>
            <a:ext cx="7848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9" name="Freeform 38">
            <a:extLst>
              <a:ext uri="{FF2B5EF4-FFF2-40B4-BE49-F238E27FC236}">
                <a16:creationId xmlns:a16="http://schemas.microsoft.com/office/drawing/2014/main" id="{D38EF050-4033-B13D-9D21-BF87472A8920}"/>
              </a:ext>
            </a:extLst>
          </p:cNvPr>
          <p:cNvSpPr>
            <a:spLocks/>
          </p:cNvSpPr>
          <p:nvPr/>
        </p:nvSpPr>
        <p:spPr bwMode="auto">
          <a:xfrm>
            <a:off x="2809970" y="2386254"/>
            <a:ext cx="7632700" cy="1589088"/>
          </a:xfrm>
          <a:custGeom>
            <a:avLst/>
            <a:gdLst>
              <a:gd name="T0" fmla="*/ 2147483647 w 4808"/>
              <a:gd name="T1" fmla="*/ 2147483647 h 1001"/>
              <a:gd name="T2" fmla="*/ 2147483647 w 4808"/>
              <a:gd name="T3" fmla="*/ 2147483647 h 1001"/>
              <a:gd name="T4" fmla="*/ 2147483647 w 4808"/>
              <a:gd name="T5" fmla="*/ 2147483647 h 1001"/>
              <a:gd name="T6" fmla="*/ 2147483647 w 4808"/>
              <a:gd name="T7" fmla="*/ 2147483647 h 1001"/>
              <a:gd name="T8" fmla="*/ 2147483647 w 4808"/>
              <a:gd name="T9" fmla="*/ 2147483647 h 1001"/>
              <a:gd name="T10" fmla="*/ 2147483647 w 4808"/>
              <a:gd name="T11" fmla="*/ 2147483647 h 1001"/>
              <a:gd name="T12" fmla="*/ 2147483647 w 4808"/>
              <a:gd name="T13" fmla="*/ 2147483647 h 1001"/>
              <a:gd name="T14" fmla="*/ 2147483647 w 4808"/>
              <a:gd name="T15" fmla="*/ 2147483647 h 1001"/>
              <a:gd name="T16" fmla="*/ 2147483647 w 4808"/>
              <a:gd name="T17" fmla="*/ 2147483647 h 1001"/>
              <a:gd name="T18" fmla="*/ 2147483647 w 4808"/>
              <a:gd name="T19" fmla="*/ 2147483647 h 1001"/>
              <a:gd name="T20" fmla="*/ 2147483647 w 4808"/>
              <a:gd name="T21" fmla="*/ 2147483647 h 1001"/>
              <a:gd name="T22" fmla="*/ 2147483647 w 4808"/>
              <a:gd name="T23" fmla="*/ 2147483647 h 1001"/>
              <a:gd name="T24" fmla="*/ 2147483647 w 4808"/>
              <a:gd name="T25" fmla="*/ 2147483647 h 1001"/>
              <a:gd name="T26" fmla="*/ 2147483647 w 4808"/>
              <a:gd name="T27" fmla="*/ 2147483647 h 1001"/>
              <a:gd name="T28" fmla="*/ 2147483647 w 4808"/>
              <a:gd name="T29" fmla="*/ 2147483647 h 1001"/>
              <a:gd name="T30" fmla="*/ 2147483647 w 4808"/>
              <a:gd name="T31" fmla="*/ 2147483647 h 1001"/>
              <a:gd name="T32" fmla="*/ 2147483647 w 4808"/>
              <a:gd name="T33" fmla="*/ 2147483647 h 1001"/>
              <a:gd name="T34" fmla="*/ 2147483647 w 4808"/>
              <a:gd name="T35" fmla="*/ 2147483647 h 1001"/>
              <a:gd name="T36" fmla="*/ 2147483647 w 4808"/>
              <a:gd name="T37" fmla="*/ 2147483647 h 1001"/>
              <a:gd name="T38" fmla="*/ 2147483647 w 4808"/>
              <a:gd name="T39" fmla="*/ 2147483647 h 1001"/>
              <a:gd name="T40" fmla="*/ 2147483647 w 4808"/>
              <a:gd name="T41" fmla="*/ 2147483647 h 1001"/>
              <a:gd name="T42" fmla="*/ 2147483647 w 4808"/>
              <a:gd name="T43" fmla="*/ 2147483647 h 1001"/>
              <a:gd name="T44" fmla="*/ 2147483647 w 4808"/>
              <a:gd name="T45" fmla="*/ 2147483647 h 1001"/>
              <a:gd name="T46" fmla="*/ 2147483647 w 4808"/>
              <a:gd name="T47" fmla="*/ 2147483647 h 1001"/>
              <a:gd name="T48" fmla="*/ 2147483647 w 4808"/>
              <a:gd name="T49" fmla="*/ 2147483647 h 1001"/>
              <a:gd name="T50" fmla="*/ 2147483647 w 4808"/>
              <a:gd name="T51" fmla="*/ 2147483647 h 1001"/>
              <a:gd name="T52" fmla="*/ 2147483647 w 4808"/>
              <a:gd name="T53" fmla="*/ 2147483647 h 1001"/>
              <a:gd name="T54" fmla="*/ 2147483647 w 4808"/>
              <a:gd name="T55" fmla="*/ 2147483647 h 1001"/>
              <a:gd name="T56" fmla="*/ 2147483647 w 4808"/>
              <a:gd name="T57" fmla="*/ 2147483647 h 1001"/>
              <a:gd name="T58" fmla="*/ 2147483647 w 4808"/>
              <a:gd name="T59" fmla="*/ 2147483647 h 1001"/>
              <a:gd name="T60" fmla="*/ 2147483647 w 4808"/>
              <a:gd name="T61" fmla="*/ 2147483647 h 1001"/>
              <a:gd name="T62" fmla="*/ 2147483647 w 4808"/>
              <a:gd name="T63" fmla="*/ 2147483647 h 1001"/>
              <a:gd name="T64" fmla="*/ 2147483647 w 4808"/>
              <a:gd name="T65" fmla="*/ 2147483647 h 1001"/>
              <a:gd name="T66" fmla="*/ 2147483647 w 4808"/>
              <a:gd name="T67" fmla="*/ 2147483647 h 1001"/>
              <a:gd name="T68" fmla="*/ 2147483647 w 4808"/>
              <a:gd name="T69" fmla="*/ 2147483647 h 1001"/>
              <a:gd name="T70" fmla="*/ 2147483647 w 4808"/>
              <a:gd name="T71" fmla="*/ 2147483647 h 1001"/>
              <a:gd name="T72" fmla="*/ 2147483647 w 4808"/>
              <a:gd name="T73" fmla="*/ 2147483647 h 1001"/>
              <a:gd name="T74" fmla="*/ 2147483647 w 4808"/>
              <a:gd name="T75" fmla="*/ 2147483647 h 1001"/>
              <a:gd name="T76" fmla="*/ 2147483647 w 4808"/>
              <a:gd name="T77" fmla="*/ 2147483647 h 1001"/>
              <a:gd name="T78" fmla="*/ 2147483647 w 4808"/>
              <a:gd name="T79" fmla="*/ 2147483647 h 1001"/>
              <a:gd name="T80" fmla="*/ 2147483647 w 4808"/>
              <a:gd name="T81" fmla="*/ 2147483647 h 1001"/>
              <a:gd name="T82" fmla="*/ 2147483647 w 4808"/>
              <a:gd name="T83" fmla="*/ 2147483647 h 1001"/>
              <a:gd name="T84" fmla="*/ 2147483647 w 4808"/>
              <a:gd name="T85" fmla="*/ 2147483647 h 100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4808"/>
              <a:gd name="T130" fmla="*/ 0 h 1001"/>
              <a:gd name="T131" fmla="*/ 4808 w 4808"/>
              <a:gd name="T132" fmla="*/ 1001 h 1001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4808" h="1001">
                <a:moveTo>
                  <a:pt x="0" y="136"/>
                </a:moveTo>
                <a:lnTo>
                  <a:pt x="45" y="907"/>
                </a:lnTo>
                <a:lnTo>
                  <a:pt x="90" y="181"/>
                </a:lnTo>
                <a:lnTo>
                  <a:pt x="181" y="861"/>
                </a:lnTo>
                <a:lnTo>
                  <a:pt x="226" y="181"/>
                </a:lnTo>
                <a:lnTo>
                  <a:pt x="272" y="907"/>
                </a:lnTo>
                <a:lnTo>
                  <a:pt x="362" y="136"/>
                </a:lnTo>
                <a:lnTo>
                  <a:pt x="408" y="952"/>
                </a:lnTo>
                <a:lnTo>
                  <a:pt x="498" y="90"/>
                </a:lnTo>
                <a:lnTo>
                  <a:pt x="498" y="907"/>
                </a:lnTo>
                <a:lnTo>
                  <a:pt x="589" y="136"/>
                </a:lnTo>
                <a:lnTo>
                  <a:pt x="680" y="907"/>
                </a:lnTo>
                <a:lnTo>
                  <a:pt x="680" y="136"/>
                </a:lnTo>
                <a:lnTo>
                  <a:pt x="771" y="453"/>
                </a:lnTo>
                <a:lnTo>
                  <a:pt x="907" y="272"/>
                </a:lnTo>
                <a:lnTo>
                  <a:pt x="907" y="907"/>
                </a:lnTo>
                <a:lnTo>
                  <a:pt x="997" y="136"/>
                </a:lnTo>
                <a:lnTo>
                  <a:pt x="1043" y="907"/>
                </a:lnTo>
                <a:lnTo>
                  <a:pt x="1270" y="136"/>
                </a:lnTo>
                <a:lnTo>
                  <a:pt x="1270" y="861"/>
                </a:lnTo>
                <a:lnTo>
                  <a:pt x="1315" y="136"/>
                </a:lnTo>
                <a:lnTo>
                  <a:pt x="1315" y="907"/>
                </a:lnTo>
                <a:lnTo>
                  <a:pt x="1360" y="136"/>
                </a:lnTo>
                <a:lnTo>
                  <a:pt x="1406" y="998"/>
                </a:lnTo>
                <a:lnTo>
                  <a:pt x="1496" y="90"/>
                </a:lnTo>
                <a:lnTo>
                  <a:pt x="1542" y="952"/>
                </a:lnTo>
                <a:lnTo>
                  <a:pt x="1632" y="90"/>
                </a:lnTo>
                <a:lnTo>
                  <a:pt x="1769" y="952"/>
                </a:lnTo>
                <a:lnTo>
                  <a:pt x="1905" y="317"/>
                </a:lnTo>
                <a:lnTo>
                  <a:pt x="1905" y="680"/>
                </a:lnTo>
                <a:lnTo>
                  <a:pt x="1950" y="45"/>
                </a:lnTo>
                <a:lnTo>
                  <a:pt x="2041" y="952"/>
                </a:lnTo>
                <a:lnTo>
                  <a:pt x="2086" y="544"/>
                </a:lnTo>
                <a:lnTo>
                  <a:pt x="2086" y="680"/>
                </a:lnTo>
                <a:lnTo>
                  <a:pt x="2131" y="272"/>
                </a:lnTo>
                <a:lnTo>
                  <a:pt x="2222" y="544"/>
                </a:lnTo>
                <a:lnTo>
                  <a:pt x="2222" y="0"/>
                </a:lnTo>
                <a:lnTo>
                  <a:pt x="2313" y="680"/>
                </a:lnTo>
                <a:lnTo>
                  <a:pt x="2404" y="408"/>
                </a:lnTo>
                <a:lnTo>
                  <a:pt x="2449" y="816"/>
                </a:lnTo>
                <a:lnTo>
                  <a:pt x="2494" y="45"/>
                </a:lnTo>
                <a:lnTo>
                  <a:pt x="2540" y="771"/>
                </a:lnTo>
                <a:lnTo>
                  <a:pt x="2585" y="998"/>
                </a:lnTo>
                <a:lnTo>
                  <a:pt x="2721" y="181"/>
                </a:lnTo>
                <a:lnTo>
                  <a:pt x="2766" y="725"/>
                </a:lnTo>
                <a:lnTo>
                  <a:pt x="2903" y="136"/>
                </a:lnTo>
                <a:lnTo>
                  <a:pt x="2948" y="907"/>
                </a:lnTo>
                <a:lnTo>
                  <a:pt x="2948" y="998"/>
                </a:lnTo>
                <a:lnTo>
                  <a:pt x="2993" y="544"/>
                </a:lnTo>
                <a:lnTo>
                  <a:pt x="3084" y="725"/>
                </a:lnTo>
                <a:lnTo>
                  <a:pt x="3039" y="317"/>
                </a:lnTo>
                <a:lnTo>
                  <a:pt x="3129" y="181"/>
                </a:lnTo>
                <a:lnTo>
                  <a:pt x="3129" y="90"/>
                </a:lnTo>
                <a:lnTo>
                  <a:pt x="3175" y="499"/>
                </a:lnTo>
                <a:lnTo>
                  <a:pt x="3220" y="907"/>
                </a:lnTo>
                <a:lnTo>
                  <a:pt x="3311" y="181"/>
                </a:lnTo>
                <a:lnTo>
                  <a:pt x="3401" y="136"/>
                </a:lnTo>
                <a:lnTo>
                  <a:pt x="3401" y="861"/>
                </a:lnTo>
                <a:lnTo>
                  <a:pt x="3447" y="408"/>
                </a:lnTo>
                <a:lnTo>
                  <a:pt x="3538" y="907"/>
                </a:lnTo>
                <a:lnTo>
                  <a:pt x="3583" y="226"/>
                </a:lnTo>
                <a:lnTo>
                  <a:pt x="3810" y="907"/>
                </a:lnTo>
                <a:lnTo>
                  <a:pt x="3810" y="136"/>
                </a:lnTo>
                <a:lnTo>
                  <a:pt x="3991" y="861"/>
                </a:lnTo>
                <a:lnTo>
                  <a:pt x="4037" y="136"/>
                </a:lnTo>
                <a:lnTo>
                  <a:pt x="4082" y="226"/>
                </a:lnTo>
                <a:lnTo>
                  <a:pt x="4082" y="408"/>
                </a:lnTo>
                <a:lnTo>
                  <a:pt x="4127" y="635"/>
                </a:lnTo>
                <a:lnTo>
                  <a:pt x="4173" y="317"/>
                </a:lnTo>
                <a:lnTo>
                  <a:pt x="4218" y="861"/>
                </a:lnTo>
                <a:lnTo>
                  <a:pt x="4173" y="136"/>
                </a:lnTo>
                <a:lnTo>
                  <a:pt x="4218" y="907"/>
                </a:lnTo>
                <a:lnTo>
                  <a:pt x="4218" y="136"/>
                </a:lnTo>
                <a:lnTo>
                  <a:pt x="4263" y="907"/>
                </a:lnTo>
                <a:lnTo>
                  <a:pt x="4309" y="45"/>
                </a:lnTo>
                <a:lnTo>
                  <a:pt x="4399" y="907"/>
                </a:lnTo>
                <a:lnTo>
                  <a:pt x="4490" y="90"/>
                </a:lnTo>
                <a:lnTo>
                  <a:pt x="4490" y="635"/>
                </a:lnTo>
                <a:lnTo>
                  <a:pt x="4581" y="317"/>
                </a:lnTo>
                <a:lnTo>
                  <a:pt x="4581" y="952"/>
                </a:lnTo>
                <a:lnTo>
                  <a:pt x="4641" y="1001"/>
                </a:lnTo>
                <a:lnTo>
                  <a:pt x="4672" y="90"/>
                </a:lnTo>
                <a:lnTo>
                  <a:pt x="4717" y="907"/>
                </a:lnTo>
                <a:lnTo>
                  <a:pt x="4717" y="90"/>
                </a:lnTo>
                <a:lnTo>
                  <a:pt x="4808" y="952"/>
                </a:lnTo>
                <a:lnTo>
                  <a:pt x="4808" y="90"/>
                </a:lnTo>
              </a:path>
            </a:pathLst>
          </a:cu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4">
                <a:extLst>
                  <a:ext uri="{FF2B5EF4-FFF2-40B4-BE49-F238E27FC236}">
                    <a16:creationId xmlns:a16="http://schemas.microsoft.com/office/drawing/2014/main" id="{D20ACA41-9900-4EED-3330-9C06C5594E9A}"/>
                  </a:ext>
                </a:extLst>
              </p:cNvPr>
              <p:cNvSpPr txBox="1"/>
              <p:nvPr/>
            </p:nvSpPr>
            <p:spPr bwMode="auto">
              <a:xfrm>
                <a:off x="10667113" y="2967683"/>
                <a:ext cx="635592" cy="461317"/>
              </a:xfrm>
              <a:prstGeom prst="rect">
                <a:avLst/>
              </a:prstGeom>
              <a:noFill/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11" name="Object 4">
                <a:extLst>
                  <a:ext uri="{FF2B5EF4-FFF2-40B4-BE49-F238E27FC236}">
                    <a16:creationId xmlns:a16="http://schemas.microsoft.com/office/drawing/2014/main" id="{D20ACA41-9900-4EED-3330-9C06C5594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667113" y="2967683"/>
                <a:ext cx="635592" cy="46131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ject 3">
                <a:extLst>
                  <a:ext uri="{FF2B5EF4-FFF2-40B4-BE49-F238E27FC236}">
                    <a16:creationId xmlns:a16="http://schemas.microsoft.com/office/drawing/2014/main" id="{1E451784-03CE-61E2-982F-CFF765EA401C}"/>
                  </a:ext>
                </a:extLst>
              </p:cNvPr>
              <p:cNvSpPr txBox="1"/>
              <p:nvPr/>
            </p:nvSpPr>
            <p:spPr bwMode="auto">
              <a:xfrm>
                <a:off x="3765480" y="1600342"/>
                <a:ext cx="608331" cy="528638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16" name="Object 3">
                <a:extLst>
                  <a:ext uri="{FF2B5EF4-FFF2-40B4-BE49-F238E27FC236}">
                    <a16:creationId xmlns:a16="http://schemas.microsoft.com/office/drawing/2014/main" id="{1E451784-03CE-61E2-982F-CFF765EA4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65480" y="1600342"/>
                <a:ext cx="608331" cy="5286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43BC266-280B-A424-3884-0E092F2915F0}"/>
              </a:ext>
            </a:extLst>
          </p:cNvPr>
          <p:cNvSpPr txBox="1"/>
          <p:nvPr/>
        </p:nvSpPr>
        <p:spPr>
          <a:xfrm>
            <a:off x="385010" y="4914847"/>
            <a:ext cx="11421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i="1" dirty="0"/>
              <a:t>appears in various areas of </a:t>
            </a:r>
            <a:r>
              <a:rPr lang="en-US" altLang="ja-JP" sz="3600" b="1" i="1" dirty="0"/>
              <a:t>physics including Unruh effect, Hawking radiation out of black holes, …</a:t>
            </a:r>
            <a:endParaRPr kumimoji="1" lang="en-US" altLang="ja-JP" sz="36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ject 3">
                <a:extLst>
                  <a:ext uri="{FF2B5EF4-FFF2-40B4-BE49-F238E27FC236}">
                    <a16:creationId xmlns:a16="http://schemas.microsoft.com/office/drawing/2014/main" id="{75B8ED93-9DE5-0A25-A515-9D0847E0E8BF}"/>
                  </a:ext>
                </a:extLst>
              </p:cNvPr>
              <p:cNvSpPr txBox="1"/>
              <p:nvPr/>
            </p:nvSpPr>
            <p:spPr bwMode="auto">
              <a:xfrm>
                <a:off x="606619" y="3016308"/>
                <a:ext cx="2096395" cy="606742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|"/>
                          <m:ctrlPr>
                            <a:rPr lang="ja-JP" alt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ja-JP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ja-JP" alt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⟩"/>
                          <m:ctrlP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ja-JP" alt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ja-JP" altLang="en-US" sz="2400" dirty="0"/>
              </a:p>
            </p:txBody>
          </p:sp>
        </mc:Choice>
        <mc:Fallback xmlns="">
          <p:sp>
            <p:nvSpPr>
              <p:cNvPr id="14" name="Object 3">
                <a:extLst>
                  <a:ext uri="{FF2B5EF4-FFF2-40B4-BE49-F238E27FC236}">
                    <a16:creationId xmlns:a16="http://schemas.microsoft.com/office/drawing/2014/main" id="{75B8ED93-9DE5-0A25-A515-9D0847E0E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6619" y="3016308"/>
                <a:ext cx="2096395" cy="606742"/>
              </a:xfrm>
              <a:prstGeom prst="rect">
                <a:avLst/>
              </a:prstGeom>
              <a:blipFill>
                <a:blip r:embed="rId4"/>
                <a:stretch>
                  <a:fillRect t="-404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55124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方体 3"/>
          <p:cNvSpPr/>
          <p:nvPr/>
        </p:nvSpPr>
        <p:spPr>
          <a:xfrm>
            <a:off x="5881688" y="4482757"/>
            <a:ext cx="2286000" cy="2143125"/>
          </a:xfrm>
          <a:prstGeom prst="cube">
            <a:avLst>
              <a:gd name="adj" fmla="val 28062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平行四辺形 4"/>
          <p:cNvSpPr/>
          <p:nvPr/>
        </p:nvSpPr>
        <p:spPr>
          <a:xfrm>
            <a:off x="1666875" y="3268318"/>
            <a:ext cx="8929688" cy="1714500"/>
          </a:xfrm>
          <a:prstGeom prst="parallelogram">
            <a:avLst>
              <a:gd name="adj" fmla="val 1607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平行四辺形 5"/>
          <p:cNvSpPr/>
          <p:nvPr/>
        </p:nvSpPr>
        <p:spPr>
          <a:xfrm>
            <a:off x="5953125" y="4411319"/>
            <a:ext cx="2357438" cy="428625"/>
          </a:xfrm>
          <a:prstGeom prst="parallelogram">
            <a:avLst>
              <a:gd name="adj" fmla="val 147828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角丸四角形 9"/>
          <p:cNvSpPr/>
          <p:nvPr/>
        </p:nvSpPr>
        <p:spPr>
          <a:xfrm rot="18963329">
            <a:off x="5913438" y="4495457"/>
            <a:ext cx="817562" cy="14922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0967" name="Lock"/>
          <p:cNvSpPr>
            <a:spLocks noEditPoints="1" noChangeArrowheads="1"/>
          </p:cNvSpPr>
          <p:nvPr/>
        </p:nvSpPr>
        <p:spPr bwMode="auto">
          <a:xfrm rot="12318739">
            <a:off x="7612064" y="4149381"/>
            <a:ext cx="566737" cy="53816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744 w 21600"/>
              <a:gd name="T13" fmla="*/ 9904 h 21600"/>
              <a:gd name="T14" fmla="*/ 21134 w 21600"/>
              <a:gd name="T15" fmla="*/ 153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" name="爆発 1 12"/>
          <p:cNvSpPr/>
          <p:nvPr/>
        </p:nvSpPr>
        <p:spPr>
          <a:xfrm>
            <a:off x="5881688" y="5125693"/>
            <a:ext cx="1643062" cy="1500188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3842500"/>
              </p:ext>
            </p:extLst>
          </p:nvPr>
        </p:nvGraphicFramePr>
        <p:xfrm>
          <a:off x="6467475" y="5603531"/>
          <a:ext cx="449263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215640" imgH="215640" progId="Equation.3">
                  <p:embed/>
                </p:oleObj>
              </mc:Choice>
              <mc:Fallback>
                <p:oleObj name="数式" r:id="rId2" imgW="215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7475" y="5603531"/>
                        <a:ext cx="449263" cy="492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9" name="テキスト ボックス 14"/>
          <p:cNvSpPr txBox="1">
            <a:spLocks noChangeArrowheads="1"/>
          </p:cNvSpPr>
          <p:nvPr/>
        </p:nvSpPr>
        <p:spPr bwMode="auto">
          <a:xfrm>
            <a:off x="82357" y="132255"/>
            <a:ext cx="12247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b="1" i="1" dirty="0"/>
              <a:t>Of course, z</a:t>
            </a:r>
            <a:r>
              <a:rPr lang="en-US" altLang="ja-JP" sz="3200" b="1" i="1" dirty="0">
                <a:effectLst/>
              </a:rPr>
              <a:t>ero-point energy cannot be extracted through any local operation, thus resembling energy being conserved within a secured safe beneath the ground.</a:t>
            </a:r>
            <a:r>
              <a:rPr lang="en-US" altLang="ja-JP" sz="3200" b="1" i="1" dirty="0"/>
              <a:t>...</a:t>
            </a:r>
            <a:r>
              <a:rPr lang="ja-JP" altLang="en-US" sz="3200" b="1" i="1" dirty="0"/>
              <a:t>　</a:t>
            </a:r>
          </a:p>
        </p:txBody>
      </p:sp>
      <p:sp>
        <p:nvSpPr>
          <p:cNvPr id="17" name="雲形吹き出し 16"/>
          <p:cNvSpPr/>
          <p:nvPr/>
        </p:nvSpPr>
        <p:spPr>
          <a:xfrm>
            <a:off x="2356865" y="1922063"/>
            <a:ext cx="2357438" cy="1785937"/>
          </a:xfrm>
          <a:prstGeom prst="cloudCallout">
            <a:avLst>
              <a:gd name="adj1" fmla="val -89962"/>
              <a:gd name="adj2" fmla="val -26961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0972" name="テキスト ボックス 17"/>
          <p:cNvSpPr txBox="1">
            <a:spLocks noChangeArrowheads="1"/>
          </p:cNvSpPr>
          <p:nvPr/>
        </p:nvSpPr>
        <p:spPr bwMode="auto">
          <a:xfrm>
            <a:off x="2496055" y="2491865"/>
            <a:ext cx="22475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b="1" i="1" dirty="0"/>
              <a:t>Inaccessible energy…</a:t>
            </a:r>
          </a:p>
          <a:p>
            <a:r>
              <a:rPr lang="en-US" altLang="ja-JP" b="1" i="1" dirty="0"/>
              <a:t>…Huh…</a:t>
            </a:r>
            <a:endParaRPr lang="ja-JP" altLang="en-US" b="1" i="1" dirty="0"/>
          </a:p>
        </p:txBody>
      </p:sp>
      <p:sp>
        <p:nvSpPr>
          <p:cNvPr id="12" name="アーチ 11"/>
          <p:cNvSpPr/>
          <p:nvPr/>
        </p:nvSpPr>
        <p:spPr>
          <a:xfrm rot="18728336">
            <a:off x="7668420" y="4405763"/>
            <a:ext cx="428625" cy="500063"/>
          </a:xfrm>
          <a:prstGeom prst="blockArc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761730" y="3196877"/>
            <a:ext cx="1834733" cy="95410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GROUND </a:t>
            </a:r>
          </a:p>
          <a:p>
            <a:pPr algn="ctr">
              <a:defRPr/>
            </a:pPr>
            <a:r>
              <a:rPr lang="en-US" altLang="ja-JP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STATE</a:t>
            </a:r>
            <a:endParaRPr lang="ja-JP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81923"/>
              </p:ext>
            </p:extLst>
          </p:nvPr>
        </p:nvGraphicFramePr>
        <p:xfrm>
          <a:off x="6888163" y="4421559"/>
          <a:ext cx="285750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280" imgH="164880" progId="Equation.3">
                  <p:embed/>
                </p:oleObj>
              </mc:Choice>
              <mc:Fallback>
                <p:oleObj name="数式" r:id="rId4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8163" y="4421559"/>
                        <a:ext cx="285750" cy="339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2923510" y="5436104"/>
            <a:ext cx="3000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/>
              <a:t>Zero-point energy </a:t>
            </a:r>
          </a:p>
          <a:p>
            <a:r>
              <a:rPr kumimoji="1" lang="en-US" altLang="ja-JP" sz="2800" b="1" i="1" dirty="0"/>
              <a:t>at region B</a:t>
            </a:r>
            <a:endParaRPr kumimoji="1" lang="ja-JP" alt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36146735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32618" y="224436"/>
            <a:ext cx="114638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600" b="1" i="1" dirty="0">
                <a:effectLst/>
              </a:rPr>
              <a:t>It is noteworthy that local zero-point fluctuations become </a:t>
            </a:r>
            <a:r>
              <a:rPr lang="en-US" altLang="ja-JP" sz="3600" b="1" i="1" dirty="0">
                <a:solidFill>
                  <a:srgbClr val="0070C0"/>
                </a:solidFill>
                <a:effectLst/>
              </a:rPr>
              <a:t>entangled</a:t>
            </a:r>
            <a:r>
              <a:rPr lang="en-US" altLang="ja-JP" sz="3600" b="1" i="1" dirty="0">
                <a:effectLst/>
              </a:rPr>
              <a:t> as a result of </a:t>
            </a:r>
            <a:r>
              <a:rPr lang="en-US" altLang="ja-JP" sz="3600" b="1" i="1" dirty="0"/>
              <a:t>nearest neighbor</a:t>
            </a:r>
            <a:r>
              <a:rPr lang="en-US" altLang="ja-JP" sz="3600" b="1" i="1" dirty="0">
                <a:effectLst/>
              </a:rPr>
              <a:t> interactions</a:t>
            </a:r>
            <a:r>
              <a:rPr lang="ja-JP" altLang="en-US" sz="3600" b="1" i="1" dirty="0"/>
              <a:t> </a:t>
            </a:r>
            <a:r>
              <a:rPr lang="en-US" altLang="ja-JP" sz="3600" b="1" i="1" dirty="0">
                <a:effectLst/>
              </a:rPr>
              <a:t>among subsystems situated at distinct points.</a:t>
            </a:r>
            <a:r>
              <a:rPr lang="ja-JP" altLang="en-US" sz="3600" b="1" i="1" dirty="0">
                <a:effectLst/>
              </a:rPr>
              <a:t>　</a:t>
            </a:r>
            <a:endParaRPr lang="ja-JP" altLang="en-US" sz="3600" b="1" i="1" dirty="0"/>
          </a:p>
        </p:txBody>
      </p:sp>
      <p:sp>
        <p:nvSpPr>
          <p:cNvPr id="3" name="円/楕円 2"/>
          <p:cNvSpPr/>
          <p:nvPr/>
        </p:nvSpPr>
        <p:spPr>
          <a:xfrm>
            <a:off x="7859791" y="3806720"/>
            <a:ext cx="1325352" cy="1311804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2583181" y="3806720"/>
            <a:ext cx="1325352" cy="1311804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1583817" y="4406429"/>
            <a:ext cx="7993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H="1" flipV="1">
            <a:off x="3390533" y="2936213"/>
            <a:ext cx="1" cy="28108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" name="Line 35"/>
          <p:cNvSpPr>
            <a:spLocks noChangeShapeType="1"/>
          </p:cNvSpPr>
          <p:nvPr/>
        </p:nvSpPr>
        <p:spPr bwMode="auto">
          <a:xfrm>
            <a:off x="1656842" y="3778650"/>
            <a:ext cx="7848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" name="Line 36"/>
          <p:cNvSpPr>
            <a:spLocks noChangeShapeType="1"/>
          </p:cNvSpPr>
          <p:nvPr/>
        </p:nvSpPr>
        <p:spPr bwMode="auto">
          <a:xfrm>
            <a:off x="1656842" y="5118524"/>
            <a:ext cx="7848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9" name="Freeform 38"/>
          <p:cNvSpPr>
            <a:spLocks/>
          </p:cNvSpPr>
          <p:nvPr/>
        </p:nvSpPr>
        <p:spPr bwMode="auto">
          <a:xfrm>
            <a:off x="1826692" y="3557320"/>
            <a:ext cx="7632700" cy="1589088"/>
          </a:xfrm>
          <a:custGeom>
            <a:avLst/>
            <a:gdLst>
              <a:gd name="T0" fmla="*/ 2147483647 w 4808"/>
              <a:gd name="T1" fmla="*/ 2147483647 h 1001"/>
              <a:gd name="T2" fmla="*/ 2147483647 w 4808"/>
              <a:gd name="T3" fmla="*/ 2147483647 h 1001"/>
              <a:gd name="T4" fmla="*/ 2147483647 w 4808"/>
              <a:gd name="T5" fmla="*/ 2147483647 h 1001"/>
              <a:gd name="T6" fmla="*/ 2147483647 w 4808"/>
              <a:gd name="T7" fmla="*/ 2147483647 h 1001"/>
              <a:gd name="T8" fmla="*/ 2147483647 w 4808"/>
              <a:gd name="T9" fmla="*/ 2147483647 h 1001"/>
              <a:gd name="T10" fmla="*/ 2147483647 w 4808"/>
              <a:gd name="T11" fmla="*/ 2147483647 h 1001"/>
              <a:gd name="T12" fmla="*/ 2147483647 w 4808"/>
              <a:gd name="T13" fmla="*/ 2147483647 h 1001"/>
              <a:gd name="T14" fmla="*/ 2147483647 w 4808"/>
              <a:gd name="T15" fmla="*/ 2147483647 h 1001"/>
              <a:gd name="T16" fmla="*/ 2147483647 w 4808"/>
              <a:gd name="T17" fmla="*/ 2147483647 h 1001"/>
              <a:gd name="T18" fmla="*/ 2147483647 w 4808"/>
              <a:gd name="T19" fmla="*/ 2147483647 h 1001"/>
              <a:gd name="T20" fmla="*/ 2147483647 w 4808"/>
              <a:gd name="T21" fmla="*/ 2147483647 h 1001"/>
              <a:gd name="T22" fmla="*/ 2147483647 w 4808"/>
              <a:gd name="T23" fmla="*/ 2147483647 h 1001"/>
              <a:gd name="T24" fmla="*/ 2147483647 w 4808"/>
              <a:gd name="T25" fmla="*/ 2147483647 h 1001"/>
              <a:gd name="T26" fmla="*/ 2147483647 w 4808"/>
              <a:gd name="T27" fmla="*/ 2147483647 h 1001"/>
              <a:gd name="T28" fmla="*/ 2147483647 w 4808"/>
              <a:gd name="T29" fmla="*/ 2147483647 h 1001"/>
              <a:gd name="T30" fmla="*/ 2147483647 w 4808"/>
              <a:gd name="T31" fmla="*/ 2147483647 h 1001"/>
              <a:gd name="T32" fmla="*/ 2147483647 w 4808"/>
              <a:gd name="T33" fmla="*/ 2147483647 h 1001"/>
              <a:gd name="T34" fmla="*/ 2147483647 w 4808"/>
              <a:gd name="T35" fmla="*/ 2147483647 h 1001"/>
              <a:gd name="T36" fmla="*/ 2147483647 w 4808"/>
              <a:gd name="T37" fmla="*/ 2147483647 h 1001"/>
              <a:gd name="T38" fmla="*/ 2147483647 w 4808"/>
              <a:gd name="T39" fmla="*/ 2147483647 h 1001"/>
              <a:gd name="T40" fmla="*/ 2147483647 w 4808"/>
              <a:gd name="T41" fmla="*/ 2147483647 h 1001"/>
              <a:gd name="T42" fmla="*/ 2147483647 w 4808"/>
              <a:gd name="T43" fmla="*/ 2147483647 h 1001"/>
              <a:gd name="T44" fmla="*/ 2147483647 w 4808"/>
              <a:gd name="T45" fmla="*/ 2147483647 h 1001"/>
              <a:gd name="T46" fmla="*/ 2147483647 w 4808"/>
              <a:gd name="T47" fmla="*/ 2147483647 h 1001"/>
              <a:gd name="T48" fmla="*/ 2147483647 w 4808"/>
              <a:gd name="T49" fmla="*/ 2147483647 h 1001"/>
              <a:gd name="T50" fmla="*/ 2147483647 w 4808"/>
              <a:gd name="T51" fmla="*/ 2147483647 h 1001"/>
              <a:gd name="T52" fmla="*/ 2147483647 w 4808"/>
              <a:gd name="T53" fmla="*/ 2147483647 h 1001"/>
              <a:gd name="T54" fmla="*/ 2147483647 w 4808"/>
              <a:gd name="T55" fmla="*/ 2147483647 h 1001"/>
              <a:gd name="T56" fmla="*/ 2147483647 w 4808"/>
              <a:gd name="T57" fmla="*/ 2147483647 h 1001"/>
              <a:gd name="T58" fmla="*/ 2147483647 w 4808"/>
              <a:gd name="T59" fmla="*/ 2147483647 h 1001"/>
              <a:gd name="T60" fmla="*/ 2147483647 w 4808"/>
              <a:gd name="T61" fmla="*/ 2147483647 h 1001"/>
              <a:gd name="T62" fmla="*/ 2147483647 w 4808"/>
              <a:gd name="T63" fmla="*/ 2147483647 h 1001"/>
              <a:gd name="T64" fmla="*/ 2147483647 w 4808"/>
              <a:gd name="T65" fmla="*/ 2147483647 h 1001"/>
              <a:gd name="T66" fmla="*/ 2147483647 w 4808"/>
              <a:gd name="T67" fmla="*/ 2147483647 h 1001"/>
              <a:gd name="T68" fmla="*/ 2147483647 w 4808"/>
              <a:gd name="T69" fmla="*/ 2147483647 h 1001"/>
              <a:gd name="T70" fmla="*/ 2147483647 w 4808"/>
              <a:gd name="T71" fmla="*/ 2147483647 h 1001"/>
              <a:gd name="T72" fmla="*/ 2147483647 w 4808"/>
              <a:gd name="T73" fmla="*/ 2147483647 h 1001"/>
              <a:gd name="T74" fmla="*/ 2147483647 w 4808"/>
              <a:gd name="T75" fmla="*/ 2147483647 h 1001"/>
              <a:gd name="T76" fmla="*/ 2147483647 w 4808"/>
              <a:gd name="T77" fmla="*/ 2147483647 h 1001"/>
              <a:gd name="T78" fmla="*/ 2147483647 w 4808"/>
              <a:gd name="T79" fmla="*/ 2147483647 h 1001"/>
              <a:gd name="T80" fmla="*/ 2147483647 w 4808"/>
              <a:gd name="T81" fmla="*/ 2147483647 h 1001"/>
              <a:gd name="T82" fmla="*/ 2147483647 w 4808"/>
              <a:gd name="T83" fmla="*/ 2147483647 h 1001"/>
              <a:gd name="T84" fmla="*/ 2147483647 w 4808"/>
              <a:gd name="T85" fmla="*/ 2147483647 h 100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4808"/>
              <a:gd name="T130" fmla="*/ 0 h 1001"/>
              <a:gd name="T131" fmla="*/ 4808 w 4808"/>
              <a:gd name="T132" fmla="*/ 1001 h 1001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4808" h="1001">
                <a:moveTo>
                  <a:pt x="0" y="136"/>
                </a:moveTo>
                <a:lnTo>
                  <a:pt x="45" y="907"/>
                </a:lnTo>
                <a:lnTo>
                  <a:pt x="90" y="181"/>
                </a:lnTo>
                <a:lnTo>
                  <a:pt x="181" y="861"/>
                </a:lnTo>
                <a:lnTo>
                  <a:pt x="226" y="181"/>
                </a:lnTo>
                <a:lnTo>
                  <a:pt x="272" y="907"/>
                </a:lnTo>
                <a:lnTo>
                  <a:pt x="362" y="136"/>
                </a:lnTo>
                <a:lnTo>
                  <a:pt x="408" y="952"/>
                </a:lnTo>
                <a:lnTo>
                  <a:pt x="498" y="90"/>
                </a:lnTo>
                <a:lnTo>
                  <a:pt x="498" y="907"/>
                </a:lnTo>
                <a:lnTo>
                  <a:pt x="589" y="136"/>
                </a:lnTo>
                <a:lnTo>
                  <a:pt x="680" y="907"/>
                </a:lnTo>
                <a:lnTo>
                  <a:pt x="680" y="136"/>
                </a:lnTo>
                <a:lnTo>
                  <a:pt x="771" y="453"/>
                </a:lnTo>
                <a:lnTo>
                  <a:pt x="907" y="272"/>
                </a:lnTo>
                <a:lnTo>
                  <a:pt x="907" y="907"/>
                </a:lnTo>
                <a:lnTo>
                  <a:pt x="997" y="136"/>
                </a:lnTo>
                <a:lnTo>
                  <a:pt x="1043" y="907"/>
                </a:lnTo>
                <a:lnTo>
                  <a:pt x="1270" y="136"/>
                </a:lnTo>
                <a:lnTo>
                  <a:pt x="1270" y="861"/>
                </a:lnTo>
                <a:lnTo>
                  <a:pt x="1315" y="136"/>
                </a:lnTo>
                <a:lnTo>
                  <a:pt x="1315" y="907"/>
                </a:lnTo>
                <a:lnTo>
                  <a:pt x="1360" y="136"/>
                </a:lnTo>
                <a:lnTo>
                  <a:pt x="1406" y="998"/>
                </a:lnTo>
                <a:lnTo>
                  <a:pt x="1496" y="90"/>
                </a:lnTo>
                <a:lnTo>
                  <a:pt x="1542" y="952"/>
                </a:lnTo>
                <a:lnTo>
                  <a:pt x="1632" y="90"/>
                </a:lnTo>
                <a:lnTo>
                  <a:pt x="1769" y="952"/>
                </a:lnTo>
                <a:lnTo>
                  <a:pt x="1905" y="317"/>
                </a:lnTo>
                <a:lnTo>
                  <a:pt x="1905" y="680"/>
                </a:lnTo>
                <a:lnTo>
                  <a:pt x="1950" y="45"/>
                </a:lnTo>
                <a:lnTo>
                  <a:pt x="2041" y="952"/>
                </a:lnTo>
                <a:lnTo>
                  <a:pt x="2086" y="544"/>
                </a:lnTo>
                <a:lnTo>
                  <a:pt x="2086" y="680"/>
                </a:lnTo>
                <a:lnTo>
                  <a:pt x="2131" y="272"/>
                </a:lnTo>
                <a:lnTo>
                  <a:pt x="2222" y="544"/>
                </a:lnTo>
                <a:lnTo>
                  <a:pt x="2222" y="0"/>
                </a:lnTo>
                <a:lnTo>
                  <a:pt x="2313" y="680"/>
                </a:lnTo>
                <a:lnTo>
                  <a:pt x="2404" y="408"/>
                </a:lnTo>
                <a:lnTo>
                  <a:pt x="2449" y="816"/>
                </a:lnTo>
                <a:lnTo>
                  <a:pt x="2494" y="45"/>
                </a:lnTo>
                <a:lnTo>
                  <a:pt x="2540" y="771"/>
                </a:lnTo>
                <a:lnTo>
                  <a:pt x="2585" y="998"/>
                </a:lnTo>
                <a:lnTo>
                  <a:pt x="2721" y="181"/>
                </a:lnTo>
                <a:lnTo>
                  <a:pt x="2766" y="725"/>
                </a:lnTo>
                <a:lnTo>
                  <a:pt x="2903" y="136"/>
                </a:lnTo>
                <a:lnTo>
                  <a:pt x="2948" y="907"/>
                </a:lnTo>
                <a:lnTo>
                  <a:pt x="2948" y="998"/>
                </a:lnTo>
                <a:lnTo>
                  <a:pt x="2993" y="544"/>
                </a:lnTo>
                <a:lnTo>
                  <a:pt x="3084" y="725"/>
                </a:lnTo>
                <a:lnTo>
                  <a:pt x="3039" y="317"/>
                </a:lnTo>
                <a:lnTo>
                  <a:pt x="3129" y="181"/>
                </a:lnTo>
                <a:lnTo>
                  <a:pt x="3129" y="90"/>
                </a:lnTo>
                <a:lnTo>
                  <a:pt x="3175" y="499"/>
                </a:lnTo>
                <a:lnTo>
                  <a:pt x="3220" y="907"/>
                </a:lnTo>
                <a:lnTo>
                  <a:pt x="3311" y="181"/>
                </a:lnTo>
                <a:lnTo>
                  <a:pt x="3401" y="136"/>
                </a:lnTo>
                <a:lnTo>
                  <a:pt x="3401" y="861"/>
                </a:lnTo>
                <a:lnTo>
                  <a:pt x="3447" y="408"/>
                </a:lnTo>
                <a:lnTo>
                  <a:pt x="3538" y="907"/>
                </a:lnTo>
                <a:lnTo>
                  <a:pt x="3583" y="226"/>
                </a:lnTo>
                <a:lnTo>
                  <a:pt x="3810" y="907"/>
                </a:lnTo>
                <a:lnTo>
                  <a:pt x="3810" y="136"/>
                </a:lnTo>
                <a:lnTo>
                  <a:pt x="3991" y="861"/>
                </a:lnTo>
                <a:lnTo>
                  <a:pt x="4037" y="136"/>
                </a:lnTo>
                <a:lnTo>
                  <a:pt x="4082" y="226"/>
                </a:lnTo>
                <a:lnTo>
                  <a:pt x="4082" y="408"/>
                </a:lnTo>
                <a:lnTo>
                  <a:pt x="4127" y="635"/>
                </a:lnTo>
                <a:lnTo>
                  <a:pt x="4173" y="317"/>
                </a:lnTo>
                <a:lnTo>
                  <a:pt x="4218" y="861"/>
                </a:lnTo>
                <a:lnTo>
                  <a:pt x="4173" y="136"/>
                </a:lnTo>
                <a:lnTo>
                  <a:pt x="4218" y="907"/>
                </a:lnTo>
                <a:lnTo>
                  <a:pt x="4218" y="136"/>
                </a:lnTo>
                <a:lnTo>
                  <a:pt x="4263" y="907"/>
                </a:lnTo>
                <a:lnTo>
                  <a:pt x="4309" y="45"/>
                </a:lnTo>
                <a:lnTo>
                  <a:pt x="4399" y="907"/>
                </a:lnTo>
                <a:lnTo>
                  <a:pt x="4490" y="90"/>
                </a:lnTo>
                <a:lnTo>
                  <a:pt x="4490" y="635"/>
                </a:lnTo>
                <a:lnTo>
                  <a:pt x="4581" y="317"/>
                </a:lnTo>
                <a:lnTo>
                  <a:pt x="4581" y="952"/>
                </a:lnTo>
                <a:lnTo>
                  <a:pt x="4641" y="1001"/>
                </a:lnTo>
                <a:lnTo>
                  <a:pt x="4672" y="90"/>
                </a:lnTo>
                <a:lnTo>
                  <a:pt x="4717" y="907"/>
                </a:lnTo>
                <a:lnTo>
                  <a:pt x="4717" y="90"/>
                </a:lnTo>
                <a:lnTo>
                  <a:pt x="4808" y="952"/>
                </a:lnTo>
                <a:lnTo>
                  <a:pt x="4808" y="90"/>
                </a:lnTo>
              </a:path>
            </a:pathLst>
          </a:cu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" name="左右矢印 13"/>
          <p:cNvSpPr/>
          <p:nvPr/>
        </p:nvSpPr>
        <p:spPr>
          <a:xfrm>
            <a:off x="3935685" y="4115119"/>
            <a:ext cx="3924105" cy="715966"/>
          </a:xfrm>
          <a:prstGeom prst="leftRightArrow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Entangled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ject 2">
                <a:extLst>
                  <a:ext uri="{FF2B5EF4-FFF2-40B4-BE49-F238E27FC236}">
                    <a16:creationId xmlns:a16="http://schemas.microsoft.com/office/drawing/2014/main" id="{2A942BFF-D5C6-CBBE-2BA0-0FE50CB79E17}"/>
                  </a:ext>
                </a:extLst>
              </p:cNvPr>
              <p:cNvSpPr txBox="1"/>
              <p:nvPr/>
            </p:nvSpPr>
            <p:spPr bwMode="auto">
              <a:xfrm>
                <a:off x="2960687" y="5197475"/>
                <a:ext cx="475896" cy="464345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32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12" name="Object 2">
                <a:extLst>
                  <a:ext uri="{FF2B5EF4-FFF2-40B4-BE49-F238E27FC236}">
                    <a16:creationId xmlns:a16="http://schemas.microsoft.com/office/drawing/2014/main" id="{2A942BFF-D5C6-CBBE-2BA0-0FE50CB79E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60687" y="5197475"/>
                <a:ext cx="475896" cy="46434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ject 2">
                <a:extLst>
                  <a:ext uri="{FF2B5EF4-FFF2-40B4-BE49-F238E27FC236}">
                    <a16:creationId xmlns:a16="http://schemas.microsoft.com/office/drawing/2014/main" id="{FCD90AC2-CAA2-187B-354B-AEF401A24CE0}"/>
                  </a:ext>
                </a:extLst>
              </p:cNvPr>
              <p:cNvSpPr txBox="1"/>
              <p:nvPr/>
            </p:nvSpPr>
            <p:spPr bwMode="auto">
              <a:xfrm>
                <a:off x="8325572" y="5197475"/>
                <a:ext cx="475896" cy="464345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32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17" name="Object 2">
                <a:extLst>
                  <a:ext uri="{FF2B5EF4-FFF2-40B4-BE49-F238E27FC236}">
                    <a16:creationId xmlns:a16="http://schemas.microsoft.com/office/drawing/2014/main" id="{FCD90AC2-CAA2-187B-354B-AEF401A24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25572" y="5197475"/>
                <a:ext cx="475896" cy="46434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ject 3">
                <a:extLst>
                  <a:ext uri="{FF2B5EF4-FFF2-40B4-BE49-F238E27FC236}">
                    <a16:creationId xmlns:a16="http://schemas.microsoft.com/office/drawing/2014/main" id="{3C58F337-836A-1EF8-510C-4FB728CE2BEF}"/>
                  </a:ext>
                </a:extLst>
              </p:cNvPr>
              <p:cNvSpPr txBox="1"/>
              <p:nvPr/>
            </p:nvSpPr>
            <p:spPr bwMode="auto">
              <a:xfrm>
                <a:off x="2848103" y="2722180"/>
                <a:ext cx="608331" cy="528638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10" name="Object 3">
                <a:extLst>
                  <a:ext uri="{FF2B5EF4-FFF2-40B4-BE49-F238E27FC236}">
                    <a16:creationId xmlns:a16="http://schemas.microsoft.com/office/drawing/2014/main" id="{3C58F337-836A-1EF8-510C-4FB728CE2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48103" y="2722180"/>
                <a:ext cx="608331" cy="52863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4">
                <a:extLst>
                  <a:ext uri="{FF2B5EF4-FFF2-40B4-BE49-F238E27FC236}">
                    <a16:creationId xmlns:a16="http://schemas.microsoft.com/office/drawing/2014/main" id="{08004648-DE59-0C28-781F-CB0F15D0BBCD}"/>
                  </a:ext>
                </a:extLst>
              </p:cNvPr>
              <p:cNvSpPr txBox="1"/>
              <p:nvPr/>
            </p:nvSpPr>
            <p:spPr bwMode="auto">
              <a:xfrm>
                <a:off x="9644110" y="4175770"/>
                <a:ext cx="635592" cy="461317"/>
              </a:xfrm>
              <a:prstGeom prst="rect">
                <a:avLst/>
              </a:prstGeom>
              <a:noFill/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13" name="Object 4">
                <a:extLst>
                  <a:ext uri="{FF2B5EF4-FFF2-40B4-BE49-F238E27FC236}">
                    <a16:creationId xmlns:a16="http://schemas.microsoft.com/office/drawing/2014/main" id="{08004648-DE59-0C28-781F-CB0F15D0BB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644110" y="4175770"/>
                <a:ext cx="635592" cy="46131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6169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2995" y="673179"/>
            <a:ext cx="1164830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b="1" i="1" dirty="0"/>
              <a:t>Performing measurement</a:t>
            </a:r>
            <a:r>
              <a:rPr lang="en-US" altLang="ja-JP" sz="4000" b="1" i="1" dirty="0">
                <a:solidFill>
                  <a:srgbClr val="0070C0"/>
                </a:solidFill>
              </a:rPr>
              <a:t> </a:t>
            </a:r>
            <a:r>
              <a:rPr lang="en-US" altLang="ja-JP" sz="4000" b="1" i="1" dirty="0"/>
              <a:t>of zero-point fluctuation at a point, zero-point energy at a distant point becomes activated via ground-state entanglement and can be extracted by local operation </a:t>
            </a:r>
            <a:r>
              <a:rPr lang="en-US" altLang="ja-JP" sz="4000" b="1" i="1" dirty="0">
                <a:solidFill>
                  <a:srgbClr val="0070C0"/>
                </a:solidFill>
              </a:rPr>
              <a:t>dependent on the measurement result</a:t>
            </a:r>
            <a:r>
              <a:rPr lang="en-US" altLang="ja-JP" sz="4000" b="1" i="1" dirty="0"/>
              <a:t>. This protocol is QET. </a:t>
            </a:r>
            <a:endParaRPr lang="ja-JP" altLang="en-US" sz="4000" dirty="0"/>
          </a:p>
        </p:txBody>
      </p:sp>
      <p:sp>
        <p:nvSpPr>
          <p:cNvPr id="3" name="正方形/長方形 2"/>
          <p:cNvSpPr/>
          <p:nvPr/>
        </p:nvSpPr>
        <p:spPr>
          <a:xfrm>
            <a:off x="2434106" y="4886290"/>
            <a:ext cx="61174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i="1" dirty="0">
                <a:ea typeface="MS PGothic" panose="020B0600070205080204" pitchFamily="50" charset="-128"/>
              </a:rPr>
              <a:t>M. </a:t>
            </a:r>
            <a:r>
              <a:rPr lang="en-US" altLang="ja-JP" sz="2400" b="1" i="1" dirty="0" err="1">
                <a:ea typeface="MS PGothic" panose="020B0600070205080204" pitchFamily="50" charset="-128"/>
              </a:rPr>
              <a:t>Hotta</a:t>
            </a:r>
            <a:r>
              <a:rPr lang="en-US" altLang="ja-JP" sz="2400" b="1" i="1" dirty="0">
                <a:ea typeface="MS PGothic" panose="020B0600070205080204" pitchFamily="50" charset="-128"/>
              </a:rPr>
              <a:t>, Phys. Lett. A372, 5671, (2008);</a:t>
            </a:r>
          </a:p>
          <a:p>
            <a:r>
              <a:rPr lang="en-US" altLang="ja-JP" sz="2400" b="1" i="1" dirty="0">
                <a:ea typeface="MS PGothic" panose="020B0600070205080204" pitchFamily="50" charset="-128"/>
              </a:rPr>
              <a:t>M. </a:t>
            </a:r>
            <a:r>
              <a:rPr lang="en-US" altLang="ja-JP" sz="2400" b="1" i="1" dirty="0" err="1">
                <a:ea typeface="MS PGothic" panose="020B0600070205080204" pitchFamily="50" charset="-128"/>
              </a:rPr>
              <a:t>Hotta</a:t>
            </a:r>
            <a:r>
              <a:rPr lang="en-US" altLang="ja-JP" sz="2400" b="1" i="1" dirty="0">
                <a:ea typeface="MS PGothic" panose="020B0600070205080204" pitchFamily="50" charset="-128"/>
              </a:rPr>
              <a:t>, J. Phys. Soc. Jap.78, 034001, (2009); </a:t>
            </a:r>
          </a:p>
          <a:p>
            <a:r>
              <a:rPr lang="en-US" altLang="ja-JP" sz="2400" b="1" i="1" dirty="0">
                <a:ea typeface="MS PGothic" panose="020B0600070205080204" pitchFamily="50" charset="-128"/>
              </a:rPr>
              <a:t>M. </a:t>
            </a:r>
            <a:r>
              <a:rPr lang="en-US" altLang="ja-JP" sz="2400" b="1" i="1" dirty="0" err="1">
                <a:ea typeface="MS PGothic" panose="020B0600070205080204" pitchFamily="50" charset="-128"/>
              </a:rPr>
              <a:t>Hotta</a:t>
            </a:r>
            <a:r>
              <a:rPr lang="en-US" altLang="ja-JP" sz="2400" b="1" i="1" dirty="0">
                <a:ea typeface="MS PGothic" panose="020B0600070205080204" pitchFamily="50" charset="-128"/>
              </a:rPr>
              <a:t>, Phys. Rev. D78, 045006, (2008).</a:t>
            </a:r>
            <a:endParaRPr lang="ja-JP" alt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1753504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円/楕円 15"/>
          <p:cNvSpPr/>
          <p:nvPr/>
        </p:nvSpPr>
        <p:spPr>
          <a:xfrm>
            <a:off x="4310063" y="3929064"/>
            <a:ext cx="3429000" cy="264318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30" name="テキスト ボックス 2"/>
          <p:cNvSpPr txBox="1">
            <a:spLocks noChangeArrowheads="1"/>
          </p:cNvSpPr>
          <p:nvPr/>
        </p:nvSpPr>
        <p:spPr bwMode="auto">
          <a:xfrm>
            <a:off x="394552" y="1485446"/>
            <a:ext cx="11402895" cy="206210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b="1" i="1" dirty="0"/>
              <a:t>If a local excitation of a quantum field with positive average energy density is present right in front of you, can you always extract the entire average energy from the field using only your local operations?</a:t>
            </a:r>
            <a:endParaRPr lang="ja-JP" altLang="en-US" sz="3200" b="1" i="1" dirty="0">
              <a:latin typeface="Calibri" pitchFamily="34" charset="0"/>
            </a:endParaRPr>
          </a:p>
        </p:txBody>
      </p:sp>
      <p:sp>
        <p:nvSpPr>
          <p:cNvPr id="1031" name="テキスト ボックス 4"/>
          <p:cNvSpPr txBox="1">
            <a:spLocks noChangeArrowheads="1"/>
          </p:cNvSpPr>
          <p:nvPr/>
        </p:nvSpPr>
        <p:spPr bwMode="auto">
          <a:xfrm>
            <a:off x="465990" y="111901"/>
            <a:ext cx="1140289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b="1" i="1" dirty="0"/>
              <a:t>In light of quantum information theory, let us first address a fundamental question about quantum energy.</a:t>
            </a:r>
            <a:endParaRPr lang="en-US" altLang="ja-JP" sz="3600" b="1" i="1" dirty="0">
              <a:latin typeface="Calibri" pitchFamily="34" charset="0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1809751" y="5929314"/>
            <a:ext cx="7643813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rot="5400000" flipH="1" flipV="1">
            <a:off x="1558926" y="5535614"/>
            <a:ext cx="2214563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9596439" y="5715000"/>
          <a:ext cx="333375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3" imgW="126835" imgH="139518" progId="Equation.3">
                  <p:embed/>
                </p:oleObj>
              </mc:Choice>
              <mc:Fallback>
                <p:oleObj name="数式" r:id="rId3" imgW="126835" imgH="139518" progId="Equation.3">
                  <p:embed/>
                  <p:pic>
                    <p:nvPicPr>
                      <p:cNvPr id="102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96439" y="5715000"/>
                        <a:ext cx="333375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テキスト ボックス 11"/>
          <p:cNvSpPr txBox="1">
            <a:spLocks noChangeArrowheads="1"/>
          </p:cNvSpPr>
          <p:nvPr/>
        </p:nvSpPr>
        <p:spPr bwMode="auto">
          <a:xfrm>
            <a:off x="1666875" y="4433889"/>
            <a:ext cx="1143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dirty="0"/>
              <a:t>Average</a:t>
            </a:r>
          </a:p>
          <a:p>
            <a:r>
              <a:rPr lang="en-US" altLang="ja-JP" b="1" dirty="0"/>
              <a:t>energy </a:t>
            </a:r>
          </a:p>
          <a:p>
            <a:r>
              <a:rPr lang="en-US" altLang="ja-JP" b="1" dirty="0"/>
              <a:t>density</a:t>
            </a:r>
            <a:endParaRPr lang="ja-JP" altLang="en-US" b="1" dirty="0"/>
          </a:p>
        </p:txBody>
      </p:sp>
      <p:sp>
        <p:nvSpPr>
          <p:cNvPr id="17" name="ストライプ矢印 16"/>
          <p:cNvSpPr/>
          <p:nvPr/>
        </p:nvSpPr>
        <p:spPr>
          <a:xfrm rot="1709823">
            <a:off x="7373939" y="5995989"/>
            <a:ext cx="517525" cy="395287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37" name="テキスト ボックス 18"/>
          <p:cNvSpPr txBox="1">
            <a:spLocks noChangeArrowheads="1"/>
          </p:cNvSpPr>
          <p:nvPr/>
        </p:nvSpPr>
        <p:spPr bwMode="auto">
          <a:xfrm>
            <a:off x="7596189" y="4214813"/>
            <a:ext cx="1571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your local operations</a:t>
            </a:r>
            <a:endParaRPr lang="ja-JP" altLang="en-US" b="1"/>
          </a:p>
        </p:txBody>
      </p:sp>
      <p:sp>
        <p:nvSpPr>
          <p:cNvPr id="1038" name="テキスト ボックス 19"/>
          <p:cNvSpPr txBox="1">
            <a:spLocks noChangeArrowheads="1"/>
          </p:cNvSpPr>
          <p:nvPr/>
        </p:nvSpPr>
        <p:spPr bwMode="auto">
          <a:xfrm>
            <a:off x="7810501" y="6143626"/>
            <a:ext cx="2786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Complete Extraction of This Energy ?</a:t>
            </a:r>
            <a:endParaRPr lang="ja-JP" altLang="en-US" b="1"/>
          </a:p>
        </p:txBody>
      </p:sp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5743576" y="5405438"/>
          <a:ext cx="392113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5" imgW="152268" imgH="164957" progId="Equation.3">
                  <p:embed/>
                </p:oleObj>
              </mc:Choice>
              <mc:Fallback>
                <p:oleObj name="数式" r:id="rId5" imgW="152268" imgH="164957" progId="Equation.3">
                  <p:embed/>
                  <p:pic>
                    <p:nvPicPr>
                      <p:cNvPr id="102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3576" y="5405438"/>
                        <a:ext cx="392113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5"/>
          <p:cNvGraphicFramePr>
            <a:graphicFrameLocks noChangeAspect="1"/>
          </p:cNvGraphicFramePr>
          <p:nvPr/>
        </p:nvGraphicFramePr>
        <p:xfrm>
          <a:off x="2095500" y="3929063"/>
          <a:ext cx="137795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7" imgW="850531" imgH="253890" progId="Equation.3">
                  <p:embed/>
                </p:oleObj>
              </mc:Choice>
              <mc:Fallback>
                <p:oleObj name="数式" r:id="rId7" imgW="850531" imgH="253890" progId="Equation.3">
                  <p:embed/>
                  <p:pic>
                    <p:nvPicPr>
                      <p:cNvPr id="2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500" y="3929063"/>
                        <a:ext cx="1377950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フリーフォーム 17"/>
          <p:cNvSpPr/>
          <p:nvPr/>
        </p:nvSpPr>
        <p:spPr>
          <a:xfrm>
            <a:off x="4667251" y="4071938"/>
            <a:ext cx="2786063" cy="1928812"/>
          </a:xfrm>
          <a:custGeom>
            <a:avLst/>
            <a:gdLst>
              <a:gd name="connsiteX0" fmla="*/ 0 w 2346960"/>
              <a:gd name="connsiteY0" fmla="*/ 2369820 h 2415540"/>
              <a:gd name="connsiteX1" fmla="*/ 487680 w 2346960"/>
              <a:gd name="connsiteY1" fmla="*/ 2247900 h 2415540"/>
              <a:gd name="connsiteX2" fmla="*/ 701040 w 2346960"/>
              <a:gd name="connsiteY2" fmla="*/ 1363980 h 2415540"/>
              <a:gd name="connsiteX3" fmla="*/ 838200 w 2346960"/>
              <a:gd name="connsiteY3" fmla="*/ 266700 h 2415540"/>
              <a:gd name="connsiteX4" fmla="*/ 1082040 w 2346960"/>
              <a:gd name="connsiteY4" fmla="*/ 68580 h 2415540"/>
              <a:gd name="connsiteX5" fmla="*/ 1295400 w 2346960"/>
              <a:gd name="connsiteY5" fmla="*/ 678180 h 2415540"/>
              <a:gd name="connsiteX6" fmla="*/ 1432560 w 2346960"/>
              <a:gd name="connsiteY6" fmla="*/ 1912620 h 2415540"/>
              <a:gd name="connsiteX7" fmla="*/ 1645920 w 2346960"/>
              <a:gd name="connsiteY7" fmla="*/ 1775460 h 2415540"/>
              <a:gd name="connsiteX8" fmla="*/ 1798320 w 2346960"/>
              <a:gd name="connsiteY8" fmla="*/ 1882140 h 2415540"/>
              <a:gd name="connsiteX9" fmla="*/ 1965960 w 2346960"/>
              <a:gd name="connsiteY9" fmla="*/ 2308860 h 2415540"/>
              <a:gd name="connsiteX10" fmla="*/ 2346960 w 2346960"/>
              <a:gd name="connsiteY10" fmla="*/ 2324100 h 2415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46960" h="2415540">
                <a:moveTo>
                  <a:pt x="0" y="2369820"/>
                </a:moveTo>
                <a:cubicBezTo>
                  <a:pt x="185420" y="2392680"/>
                  <a:pt x="370840" y="2415540"/>
                  <a:pt x="487680" y="2247900"/>
                </a:cubicBezTo>
                <a:cubicBezTo>
                  <a:pt x="604520" y="2080260"/>
                  <a:pt x="642620" y="1694180"/>
                  <a:pt x="701040" y="1363980"/>
                </a:cubicBezTo>
                <a:cubicBezTo>
                  <a:pt x="759460" y="1033780"/>
                  <a:pt x="774700" y="482600"/>
                  <a:pt x="838200" y="266700"/>
                </a:cubicBezTo>
                <a:cubicBezTo>
                  <a:pt x="901700" y="50800"/>
                  <a:pt x="1005840" y="0"/>
                  <a:pt x="1082040" y="68580"/>
                </a:cubicBezTo>
                <a:cubicBezTo>
                  <a:pt x="1158240" y="137160"/>
                  <a:pt x="1236980" y="370840"/>
                  <a:pt x="1295400" y="678180"/>
                </a:cubicBezTo>
                <a:cubicBezTo>
                  <a:pt x="1353820" y="985520"/>
                  <a:pt x="1374140" y="1729740"/>
                  <a:pt x="1432560" y="1912620"/>
                </a:cubicBezTo>
                <a:cubicBezTo>
                  <a:pt x="1490980" y="2095500"/>
                  <a:pt x="1584960" y="1780540"/>
                  <a:pt x="1645920" y="1775460"/>
                </a:cubicBezTo>
                <a:cubicBezTo>
                  <a:pt x="1706880" y="1770380"/>
                  <a:pt x="1744980" y="1793240"/>
                  <a:pt x="1798320" y="1882140"/>
                </a:cubicBezTo>
                <a:cubicBezTo>
                  <a:pt x="1851660" y="1971040"/>
                  <a:pt x="1874520" y="2235200"/>
                  <a:pt x="1965960" y="2308860"/>
                </a:cubicBezTo>
                <a:cubicBezTo>
                  <a:pt x="2057400" y="2382520"/>
                  <a:pt x="2346960" y="2324100"/>
                  <a:pt x="2346960" y="232410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30" grpId="0" animBg="1"/>
      <p:bldP spid="1034" grpId="0"/>
      <p:bldP spid="1037" grpId="0"/>
      <p:bldP spid="103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816CB-AEC1-20CA-830B-2206969C3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方体 3">
            <a:extLst>
              <a:ext uri="{FF2B5EF4-FFF2-40B4-BE49-F238E27FC236}">
                <a16:creationId xmlns:a16="http://schemas.microsoft.com/office/drawing/2014/main" id="{A7F9B41F-B7FB-E4D0-02DF-02AA64557096}"/>
              </a:ext>
            </a:extLst>
          </p:cNvPr>
          <p:cNvSpPr/>
          <p:nvPr/>
        </p:nvSpPr>
        <p:spPr>
          <a:xfrm>
            <a:off x="5243930" y="4094188"/>
            <a:ext cx="2286000" cy="2143125"/>
          </a:xfrm>
          <a:prstGeom prst="cube">
            <a:avLst>
              <a:gd name="adj" fmla="val 28062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D3F33A6C-1AB7-A53B-4055-6357C1E78955}"/>
              </a:ext>
            </a:extLst>
          </p:cNvPr>
          <p:cNvSpPr/>
          <p:nvPr/>
        </p:nvSpPr>
        <p:spPr>
          <a:xfrm>
            <a:off x="2351584" y="2879749"/>
            <a:ext cx="7488833" cy="1728192"/>
          </a:xfrm>
          <a:prstGeom prst="parallelogram">
            <a:avLst>
              <a:gd name="adj" fmla="val 1607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平行四辺形 5">
            <a:extLst>
              <a:ext uri="{FF2B5EF4-FFF2-40B4-BE49-F238E27FC236}">
                <a16:creationId xmlns:a16="http://schemas.microsoft.com/office/drawing/2014/main" id="{85BED0C8-FB73-95CD-2D9D-440EFEC235BC}"/>
              </a:ext>
            </a:extLst>
          </p:cNvPr>
          <p:cNvSpPr/>
          <p:nvPr/>
        </p:nvSpPr>
        <p:spPr>
          <a:xfrm rot="10440074">
            <a:off x="3589756" y="4135462"/>
            <a:ext cx="2357437" cy="392112"/>
          </a:xfrm>
          <a:prstGeom prst="parallelogram">
            <a:avLst>
              <a:gd name="adj" fmla="val 195983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41995" name="Picture 3" descr="C:\Users\hotta\AppData\Local\Microsoft\Windows\Temporary Internet Files\Content.IE5\C4I6QGX6\MC900013095[1].wmf">
            <a:extLst>
              <a:ext uri="{FF2B5EF4-FFF2-40B4-BE49-F238E27FC236}">
                <a16:creationId xmlns:a16="http://schemas.microsoft.com/office/drawing/2014/main" id="{87DC0D17-0E7B-32F8-864E-D95032734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3505386">
            <a:off x="7880456" y="3383431"/>
            <a:ext cx="123031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平行四辺形 15">
            <a:extLst>
              <a:ext uri="{FF2B5EF4-FFF2-40B4-BE49-F238E27FC236}">
                <a16:creationId xmlns:a16="http://schemas.microsoft.com/office/drawing/2014/main" id="{996D8A8F-2CD2-8A7D-53ED-62FC74EBE942}"/>
              </a:ext>
            </a:extLst>
          </p:cNvPr>
          <p:cNvSpPr/>
          <p:nvPr/>
        </p:nvSpPr>
        <p:spPr>
          <a:xfrm>
            <a:off x="5172492" y="4130700"/>
            <a:ext cx="2357438" cy="392113"/>
          </a:xfrm>
          <a:prstGeom prst="parallelogram">
            <a:avLst>
              <a:gd name="adj" fmla="val 195983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84A51A44-D263-F823-C14C-EED06A9C7CF2}"/>
              </a:ext>
            </a:extLst>
          </p:cNvPr>
          <p:cNvSpPr/>
          <p:nvPr/>
        </p:nvSpPr>
        <p:spPr>
          <a:xfrm rot="19571150">
            <a:off x="5132805" y="4214838"/>
            <a:ext cx="817562" cy="14922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ストライプ矢印 18">
            <a:extLst>
              <a:ext uri="{FF2B5EF4-FFF2-40B4-BE49-F238E27FC236}">
                <a16:creationId xmlns:a16="http://schemas.microsoft.com/office/drawing/2014/main" id="{2682A3DC-5731-CA04-393E-B43A58BB9EA6}"/>
              </a:ext>
            </a:extLst>
          </p:cNvPr>
          <p:cNvSpPr/>
          <p:nvPr/>
        </p:nvSpPr>
        <p:spPr>
          <a:xfrm rot="16200000">
            <a:off x="5772250" y="2915468"/>
            <a:ext cx="1500189" cy="1428750"/>
          </a:xfrm>
          <a:prstGeom prst="strip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20" name="円/楕円 19">
            <a:extLst>
              <a:ext uri="{FF2B5EF4-FFF2-40B4-BE49-F238E27FC236}">
                <a16:creationId xmlns:a16="http://schemas.microsoft.com/office/drawing/2014/main" id="{A67C66BC-C54A-7C22-354C-CF555B8BC5E6}"/>
              </a:ext>
            </a:extLst>
          </p:cNvPr>
          <p:cNvSpPr/>
          <p:nvPr/>
        </p:nvSpPr>
        <p:spPr>
          <a:xfrm>
            <a:off x="4727849" y="3022624"/>
            <a:ext cx="1225277" cy="35718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ストライプ矢印 20">
            <a:extLst>
              <a:ext uri="{FF2B5EF4-FFF2-40B4-BE49-F238E27FC236}">
                <a16:creationId xmlns:a16="http://schemas.microsoft.com/office/drawing/2014/main" id="{C040E6A9-6949-4546-104E-EE8C63BF6C35}"/>
              </a:ext>
            </a:extLst>
          </p:cNvPr>
          <p:cNvSpPr/>
          <p:nvPr/>
        </p:nvSpPr>
        <p:spPr>
          <a:xfrm rot="2212692">
            <a:off x="3353698" y="2114871"/>
            <a:ext cx="1528763" cy="714375"/>
          </a:xfrm>
          <a:prstGeom prst="strip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41987" name="Object 4">
            <a:extLst>
              <a:ext uri="{FF2B5EF4-FFF2-40B4-BE49-F238E27FC236}">
                <a16:creationId xmlns:a16="http://schemas.microsoft.com/office/drawing/2014/main" id="{9FCE409C-A751-08BD-47C4-B71BC991C85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71409" y="1416674"/>
          <a:ext cx="613856" cy="71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3" imgW="203024" imgH="215713" progId="Equation.3">
                  <p:embed/>
                </p:oleObj>
              </mc:Choice>
              <mc:Fallback>
                <p:oleObj name="数式" r:id="rId3" imgW="203024" imgH="215713" progId="Equation.3">
                  <p:embed/>
                  <p:pic>
                    <p:nvPicPr>
                      <p:cNvPr id="4198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1409" y="1416674"/>
                        <a:ext cx="613856" cy="711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下カーブ矢印 22">
            <a:extLst>
              <a:ext uri="{FF2B5EF4-FFF2-40B4-BE49-F238E27FC236}">
                <a16:creationId xmlns:a16="http://schemas.microsoft.com/office/drawing/2014/main" id="{DAE5DDA9-99A5-FCAF-33B4-00FB9C700197}"/>
              </a:ext>
            </a:extLst>
          </p:cNvPr>
          <p:cNvSpPr/>
          <p:nvPr/>
        </p:nvSpPr>
        <p:spPr>
          <a:xfrm>
            <a:off x="5087888" y="575494"/>
            <a:ext cx="4151362" cy="2375695"/>
          </a:xfrm>
          <a:prstGeom prst="curvedDown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41989" name="Object 6">
            <a:extLst>
              <a:ext uri="{FF2B5EF4-FFF2-40B4-BE49-F238E27FC236}">
                <a16:creationId xmlns:a16="http://schemas.microsoft.com/office/drawing/2014/main" id="{EFD2146E-9490-49A1-39D6-68BCC098A20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10263" y="5262959"/>
          <a:ext cx="595312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5" imgW="317087" imgH="215619" progId="Equation.3">
                  <p:embed/>
                </p:oleObj>
              </mc:Choice>
              <mc:Fallback>
                <p:oleObj name="数式" r:id="rId5" imgW="317087" imgH="215619" progId="Equation.3">
                  <p:embed/>
                  <p:pic>
                    <p:nvPicPr>
                      <p:cNvPr id="41989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0263" y="5262959"/>
                        <a:ext cx="595312" cy="442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04" name="テキスト ボックス 21">
            <a:extLst>
              <a:ext uri="{FF2B5EF4-FFF2-40B4-BE49-F238E27FC236}">
                <a16:creationId xmlns:a16="http://schemas.microsoft.com/office/drawing/2014/main" id="{B47AAB8D-8AAE-FCC7-173B-436F27F4C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0610" y="3405292"/>
            <a:ext cx="23574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 dirty="0"/>
              <a:t>Measurement Point</a:t>
            </a:r>
          </a:p>
        </p:txBody>
      </p:sp>
      <p:pic>
        <p:nvPicPr>
          <p:cNvPr id="42005" name="Picture 22" descr="C:\Users\hotta\AppData\Local\Microsoft\Windows\Temporary Internet Files\Content.IE5\C4I6QGX6\MC900383836[1].wmf">
            <a:extLst>
              <a:ext uri="{FF2B5EF4-FFF2-40B4-BE49-F238E27FC236}">
                <a16:creationId xmlns:a16="http://schemas.microsoft.com/office/drawing/2014/main" id="{FFD6F607-5F66-56A9-3164-EFD6A0446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4847592">
            <a:off x="5139196" y="1657516"/>
            <a:ext cx="6985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爆発 1 12">
            <a:extLst>
              <a:ext uri="{FF2B5EF4-FFF2-40B4-BE49-F238E27FC236}">
                <a16:creationId xmlns:a16="http://schemas.microsoft.com/office/drawing/2014/main" id="{8340F16C-F14A-A594-0416-254557B179EB}"/>
              </a:ext>
            </a:extLst>
          </p:cNvPr>
          <p:cNvSpPr/>
          <p:nvPr/>
        </p:nvSpPr>
        <p:spPr>
          <a:xfrm>
            <a:off x="5807968" y="1308125"/>
            <a:ext cx="1785938" cy="157162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41986" name="Object 2">
            <a:extLst>
              <a:ext uri="{FF2B5EF4-FFF2-40B4-BE49-F238E27FC236}">
                <a16:creationId xmlns:a16="http://schemas.microsoft.com/office/drawing/2014/main" id="{BB54EDB9-647F-E5BD-EE31-78AA1C23E0F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84914" y="1838722"/>
          <a:ext cx="619125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330057" imgH="215806" progId="Equation.3">
                  <p:embed/>
                </p:oleObj>
              </mc:Choice>
              <mc:Fallback>
                <p:oleObj name="数式" r:id="rId8" imgW="330057" imgH="215806" progId="Equation.3">
                  <p:embed/>
                  <p:pic>
                    <p:nvPicPr>
                      <p:cNvPr id="4198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4914" y="1838722"/>
                        <a:ext cx="619125" cy="442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DDFBE92-D350-D173-B1D0-558610B1179C}"/>
              </a:ext>
            </a:extLst>
          </p:cNvPr>
          <p:cNvSpPr txBox="1"/>
          <p:nvPr/>
        </p:nvSpPr>
        <p:spPr>
          <a:xfrm>
            <a:off x="2768962" y="6191063"/>
            <a:ext cx="7761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b="1" i="1" dirty="0"/>
              <a:t>Quantum Energy Teleportation</a:t>
            </a:r>
            <a:endParaRPr lang="ja-JP" altLang="en-US" sz="4400" b="1" i="1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C2EE5B0-A545-F3AB-DB5C-9AB56A3507A4}"/>
              </a:ext>
            </a:extLst>
          </p:cNvPr>
          <p:cNvSpPr txBox="1"/>
          <p:nvPr/>
        </p:nvSpPr>
        <p:spPr>
          <a:xfrm>
            <a:off x="8647304" y="1103527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i="1" dirty="0"/>
              <a:t>Announcement of measurement result</a:t>
            </a:r>
            <a:endParaRPr lang="ja-JP" altLang="en-US" b="1" i="1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605557E-E7F1-27AD-7C0C-BC15D3F56981}"/>
              </a:ext>
            </a:extLst>
          </p:cNvPr>
          <p:cNvSpPr txBox="1"/>
          <p:nvPr/>
        </p:nvSpPr>
        <p:spPr>
          <a:xfrm>
            <a:off x="7608168" y="4319909"/>
            <a:ext cx="27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i="1" dirty="0"/>
              <a:t>Local operation</a:t>
            </a:r>
          </a:p>
          <a:p>
            <a:r>
              <a:rPr lang="en-US" altLang="ja-JP" b="1" i="1" dirty="0"/>
              <a:t>dependent on</a:t>
            </a:r>
          </a:p>
          <a:p>
            <a:r>
              <a:rPr lang="en-US" altLang="ja-JP" b="1" i="1" dirty="0"/>
              <a:t>measurement result</a:t>
            </a:r>
            <a:endParaRPr lang="ja-JP" altLang="en-US" b="1" i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583A1D2-0F1A-554B-D417-90A87566A09E}"/>
              </a:ext>
            </a:extLst>
          </p:cNvPr>
          <p:cNvSpPr txBox="1"/>
          <p:nvPr/>
        </p:nvSpPr>
        <p:spPr>
          <a:xfrm>
            <a:off x="0" y="-27384"/>
            <a:ext cx="110961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i="1" dirty="0"/>
              <a:t>Local operations and classical communication allow extraction of zero-point energy!</a:t>
            </a:r>
            <a:endParaRPr lang="ja-JP" altLang="en-US" sz="3200" b="1" i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AF98D5-CD6C-12C6-4E7A-F6A26A36904B}"/>
              </a:ext>
            </a:extLst>
          </p:cNvPr>
          <p:cNvSpPr txBox="1"/>
          <p:nvPr/>
        </p:nvSpPr>
        <p:spPr>
          <a:xfrm>
            <a:off x="1514715" y="1406921"/>
            <a:ext cx="1818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i="1" dirty="0"/>
              <a:t>Measurement energy cost:</a:t>
            </a:r>
            <a:endParaRPr kumimoji="1" lang="ja-JP" altLang="en-US" b="1" i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9788847-CE38-7CEC-72DC-7EC80211ADF0}"/>
              </a:ext>
            </a:extLst>
          </p:cNvPr>
          <p:cNvSpPr txBox="1"/>
          <p:nvPr/>
        </p:nvSpPr>
        <p:spPr>
          <a:xfrm>
            <a:off x="2925982" y="5370489"/>
            <a:ext cx="1904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dirty="0"/>
              <a:t>Negative </a:t>
            </a:r>
            <a:r>
              <a:rPr lang="en-US" altLang="ja-JP" b="1" i="1" dirty="0"/>
              <a:t>energy</a:t>
            </a:r>
          </a:p>
          <a:p>
            <a:r>
              <a:rPr lang="en-US" altLang="ja-JP" b="1" i="1" dirty="0"/>
              <a:t> allowed in QM</a:t>
            </a:r>
            <a:endParaRPr kumimoji="1" lang="ja-JP" altLang="en-US" b="1" i="1" dirty="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70207C42-FBCF-9399-C461-AE08E2701265}"/>
              </a:ext>
            </a:extLst>
          </p:cNvPr>
          <p:cNvCxnSpPr>
            <a:stCxn id="7" idx="3"/>
          </p:cNvCxnSpPr>
          <p:nvPr/>
        </p:nvCxnSpPr>
        <p:spPr>
          <a:xfrm flipV="1">
            <a:off x="4830964" y="5486400"/>
            <a:ext cx="977004" cy="207255"/>
          </a:xfrm>
          <a:prstGeom prst="straightConnector1">
            <a:avLst/>
          </a:prstGeom>
          <a:ln w="666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Object 4">
            <a:extLst>
              <a:ext uri="{FF2B5EF4-FFF2-40B4-BE49-F238E27FC236}">
                <a16:creationId xmlns:a16="http://schemas.microsoft.com/office/drawing/2014/main" id="{94A11BD5-43F4-1B0F-99E7-33B9D2339E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624680" y="5359966"/>
          <a:ext cx="1867233" cy="823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533160" imgH="215640" progId="Equation.3">
                  <p:embed/>
                </p:oleObj>
              </mc:Choice>
              <mc:Fallback>
                <p:oleObj name="数式" r:id="rId10" imgW="533160" imgH="215640" progId="Equation.3">
                  <p:embed/>
                  <p:pic>
                    <p:nvPicPr>
                      <p:cNvPr id="2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4680" y="5359966"/>
                        <a:ext cx="1867233" cy="8233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689555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7460C10-B752-7F94-8140-898A8C17962B}"/>
              </a:ext>
            </a:extLst>
          </p:cNvPr>
          <p:cNvSpPr txBox="1"/>
          <p:nvPr/>
        </p:nvSpPr>
        <p:spPr>
          <a:xfrm>
            <a:off x="545431" y="2516552"/>
            <a:ext cx="11421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i="1" dirty="0"/>
              <a:t>Quantum field QET is also possible in the vacuum state.</a:t>
            </a:r>
          </a:p>
        </p:txBody>
      </p:sp>
    </p:spTree>
    <p:extLst>
      <p:ext uri="{BB962C8B-B14F-4D97-AF65-F5344CB8AC3E}">
        <p14:creationId xmlns:p14="http://schemas.microsoft.com/office/powerpoint/2010/main" val="208056145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146" name="Object 4"/>
              <p:cNvSpPr txBox="1"/>
              <p:nvPr/>
            </p:nvSpPr>
            <p:spPr bwMode="auto">
              <a:xfrm>
                <a:off x="3216276" y="1610787"/>
                <a:ext cx="6715876" cy="788987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4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ja-JP" sz="4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)=0</m:t>
                      </m:r>
                    </m:oMath>
                  </m:oMathPara>
                </a14:m>
                <a:endParaRPr lang="ja-JP" altLang="en-US" sz="4400" dirty="0"/>
              </a:p>
            </p:txBody>
          </p:sp>
        </mc:Choice>
        <mc:Fallback xmlns="">
          <p:sp>
            <p:nvSpPr>
              <p:cNvPr id="6146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6276" y="1610787"/>
                <a:ext cx="6715876" cy="7889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87" name="Object 5"/>
              <p:cNvSpPr txBox="1"/>
              <p:nvPr/>
            </p:nvSpPr>
            <p:spPr bwMode="auto">
              <a:xfrm>
                <a:off x="4372559" y="3811647"/>
                <a:ext cx="3316290" cy="86201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b>
                        <m:sSubPr>
                          <m:ctrlP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ja-JP" altLang="en-US" sz="4400" dirty="0"/>
              </a:p>
            </p:txBody>
          </p:sp>
        </mc:Choice>
        <mc:Fallback xmlns="">
          <p:sp>
            <p:nvSpPr>
              <p:cNvPr id="16387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72559" y="3811647"/>
                <a:ext cx="3316290" cy="8620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88" name="Object 6"/>
              <p:cNvSpPr txBox="1"/>
              <p:nvPr/>
            </p:nvSpPr>
            <p:spPr bwMode="auto">
              <a:xfrm>
                <a:off x="4636670" y="2800409"/>
                <a:ext cx="2788067" cy="91122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16388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36670" y="2800409"/>
                <a:ext cx="2788067" cy="9112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89" name="Object 7"/>
              <p:cNvSpPr txBox="1"/>
              <p:nvPr/>
            </p:nvSpPr>
            <p:spPr bwMode="auto">
              <a:xfrm>
                <a:off x="3029703" y="4934582"/>
                <a:ext cx="5079582" cy="115101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ja-JP" altLang="en-US" sz="4000" dirty="0"/>
              </a:p>
            </p:txBody>
          </p:sp>
        </mc:Choice>
        <mc:Fallback xmlns="">
          <p:sp>
            <p:nvSpPr>
              <p:cNvPr id="16389" name="Object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9703" y="4934582"/>
                <a:ext cx="5079582" cy="11510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90" name="Line 8"/>
          <p:cNvSpPr>
            <a:spLocks noChangeShapeType="1"/>
          </p:cNvSpPr>
          <p:nvPr/>
        </p:nvSpPr>
        <p:spPr bwMode="auto">
          <a:xfrm flipV="1">
            <a:off x="4872037" y="5664272"/>
            <a:ext cx="20781" cy="4333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6391" name="Text Box 9"/>
          <p:cNvSpPr txBox="1">
            <a:spLocks noChangeArrowheads="1"/>
          </p:cNvSpPr>
          <p:nvPr/>
        </p:nvSpPr>
        <p:spPr bwMode="auto">
          <a:xfrm>
            <a:off x="3216276" y="6240463"/>
            <a:ext cx="2519362" cy="369332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 i="1" dirty="0"/>
              <a:t>Right-mover component</a:t>
            </a:r>
          </a:p>
        </p:txBody>
      </p:sp>
      <p:sp>
        <p:nvSpPr>
          <p:cNvPr id="16392" name="Text Box 10"/>
          <p:cNvSpPr txBox="1">
            <a:spLocks noChangeArrowheads="1"/>
          </p:cNvSpPr>
          <p:nvPr/>
        </p:nvSpPr>
        <p:spPr bwMode="auto">
          <a:xfrm>
            <a:off x="6456365" y="6240463"/>
            <a:ext cx="2455024" cy="369332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 i="1" dirty="0"/>
              <a:t>Left-mover component</a:t>
            </a:r>
          </a:p>
        </p:txBody>
      </p:sp>
      <p:sp>
        <p:nvSpPr>
          <p:cNvPr id="16393" name="Line 11"/>
          <p:cNvSpPr>
            <a:spLocks noChangeShapeType="1"/>
          </p:cNvSpPr>
          <p:nvPr/>
        </p:nvSpPr>
        <p:spPr bwMode="auto">
          <a:xfrm flipV="1">
            <a:off x="6959600" y="5664271"/>
            <a:ext cx="20780" cy="5047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6154" name="テキスト ボックス 9"/>
          <p:cNvSpPr txBox="1">
            <a:spLocks noChangeArrowheads="1"/>
          </p:cNvSpPr>
          <p:nvPr/>
        </p:nvSpPr>
        <p:spPr bwMode="auto">
          <a:xfrm>
            <a:off x="164430" y="65097"/>
            <a:ext cx="1186313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4000" b="1" i="1" dirty="0"/>
              <a:t>For simplicity, let us discuss a massless scalar field in 1+1 dimensional Minkowski spacetime.</a:t>
            </a:r>
            <a:endParaRPr lang="ja-JP" altLang="en-US" sz="4000" b="1" i="1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170" name="Object 11"/>
              <p:cNvSpPr txBox="1"/>
              <p:nvPr/>
            </p:nvSpPr>
            <p:spPr bwMode="auto">
              <a:xfrm>
                <a:off x="3737059" y="1069976"/>
                <a:ext cx="5116512" cy="917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)±</m:t>
                      </m:r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7170" name="Object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37059" y="1069976"/>
                <a:ext cx="5116512" cy="9175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73" name="テキスト ボックス 2"/>
          <p:cNvSpPr txBox="1">
            <a:spLocks noChangeArrowheads="1"/>
          </p:cNvSpPr>
          <p:nvPr/>
        </p:nvSpPr>
        <p:spPr bwMode="auto">
          <a:xfrm>
            <a:off x="3737059" y="242423"/>
            <a:ext cx="4570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Chiral  Momentum Operators</a:t>
            </a:r>
            <a:endParaRPr lang="ja-JP" altLang="en-US" sz="28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1" name="Object 3"/>
              <p:cNvSpPr txBox="1"/>
              <p:nvPr/>
            </p:nvSpPr>
            <p:spPr bwMode="auto">
              <a:xfrm>
                <a:off x="1884947" y="2886354"/>
                <a:ext cx="9504947" cy="7371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36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</m:e>
                      </m:func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𝑖𝑡𝐻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func>
                        <m:func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36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</m:e>
                      </m:func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𝑖𝑡𝐻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(±</m:t>
                      </m:r>
                      <m:sSup>
                        <m:sSup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7171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84947" y="2886354"/>
                <a:ext cx="9504947" cy="7371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75" name="テキスト ボックス 4"/>
          <p:cNvSpPr txBox="1">
            <a:spLocks noChangeArrowheads="1"/>
          </p:cNvSpPr>
          <p:nvPr/>
        </p:nvSpPr>
        <p:spPr bwMode="auto">
          <a:xfrm>
            <a:off x="3610017" y="3967377"/>
            <a:ext cx="55895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b="1" i="1" dirty="0"/>
              <a:t>Energy-Momentum Tensor</a:t>
            </a:r>
            <a:endParaRPr lang="ja-JP" altLang="en-US" sz="32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2" name="Object 5"/>
              <p:cNvSpPr txBox="1"/>
              <p:nvPr/>
            </p:nvSpPr>
            <p:spPr bwMode="auto">
              <a:xfrm>
                <a:off x="2959351" y="4695788"/>
                <a:ext cx="6529972" cy="14441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=:</m:t>
                      </m:r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:−</m:t>
                      </m:r>
                      <m:f>
                        <m:f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d>
                        <m:d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sub>
                          </m:s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  <m:sSup>
                            <m:sSup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sup>
                          </m:sSup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7172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59351" y="4695788"/>
                <a:ext cx="6529972" cy="14441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テキスト ボックス 6"/>
          <p:cNvSpPr txBox="1">
            <a:spLocks noChangeArrowheads="1"/>
          </p:cNvSpPr>
          <p:nvPr/>
        </p:nvSpPr>
        <p:spPr bwMode="auto">
          <a:xfrm>
            <a:off x="1884947" y="1963739"/>
            <a:ext cx="98245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i="1" dirty="0"/>
              <a:t>Primary degrees of freedom for left- and right- mover modes of field</a:t>
            </a:r>
            <a:endParaRPr lang="ja-JP" altLang="en-US" sz="2400" b="1" i="1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194" name="Object 4"/>
              <p:cNvSpPr txBox="1"/>
              <p:nvPr/>
            </p:nvSpPr>
            <p:spPr bwMode="auto">
              <a:xfrm>
                <a:off x="3499518" y="819152"/>
                <a:ext cx="5156200" cy="2354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d>
                        <m:d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𝑡𝑡</m:t>
                          </m:r>
                        </m:sub>
                      </m:sSub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  <m:oMath xmlns:m="http://schemas.openxmlformats.org/officeDocument/2006/math"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  <m:d>
                                <m:d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8194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99518" y="819152"/>
                <a:ext cx="5156200" cy="23542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Object 5"/>
              <p:cNvSpPr txBox="1"/>
              <p:nvPr/>
            </p:nvSpPr>
            <p:spPr bwMode="auto">
              <a:xfrm>
                <a:off x="4308559" y="4074223"/>
                <a:ext cx="3857625" cy="1332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−∞</m:t>
                          </m:r>
                        </m:sub>
                        <m:sup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8195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08559" y="4074223"/>
                <a:ext cx="3857625" cy="1332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96" name="Object 6"/>
              <p:cNvSpPr txBox="1"/>
              <p:nvPr/>
            </p:nvSpPr>
            <p:spPr bwMode="auto">
              <a:xfrm>
                <a:off x="5016500" y="6051550"/>
                <a:ext cx="2122237" cy="7350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begChr m:val="|"/>
                          <m:endChr m:val="⟩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8196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16500" y="6051550"/>
                <a:ext cx="2122237" cy="7350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5016500" y="3560912"/>
            <a:ext cx="22859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i="1" dirty="0"/>
              <a:t>Hamiltonian</a:t>
            </a:r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4076700" y="106862"/>
            <a:ext cx="3365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i="1" dirty="0"/>
              <a:t>Energy Density Operator</a:t>
            </a:r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5016500" y="5498553"/>
            <a:ext cx="33954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i="1" dirty="0"/>
              <a:t>Vacuum State</a:t>
            </a:r>
          </a:p>
        </p:txBody>
      </p:sp>
      <p:cxnSp>
        <p:nvCxnSpPr>
          <p:cNvPr id="9" name="直線矢印コネクタ 8"/>
          <p:cNvCxnSpPr>
            <a:cxnSpLocks/>
          </p:cNvCxnSpPr>
          <p:nvPr/>
        </p:nvCxnSpPr>
        <p:spPr>
          <a:xfrm flipH="1">
            <a:off x="8596313" y="1355558"/>
            <a:ext cx="459455" cy="3238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01" name="テキスト ボックス 9"/>
          <p:cNvSpPr txBox="1">
            <a:spLocks noChangeArrowheads="1"/>
          </p:cNvSpPr>
          <p:nvPr/>
        </p:nvSpPr>
        <p:spPr bwMode="auto">
          <a:xfrm>
            <a:off x="9167815" y="1131805"/>
            <a:ext cx="2285999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b="1" i="1" dirty="0"/>
              <a:t>Zero-point energy</a:t>
            </a:r>
          </a:p>
          <a:p>
            <a:r>
              <a:rPr lang="en-US" altLang="ja-JP" b="1" i="1" dirty="0"/>
              <a:t>      subtraction</a:t>
            </a:r>
            <a:endParaRPr lang="ja-JP" altLang="en-US" b="1" i="1" dirty="0"/>
          </a:p>
        </p:txBody>
      </p:sp>
      <p:cxnSp>
        <p:nvCxnSpPr>
          <p:cNvPr id="14" name="直線矢印コネクタ 13"/>
          <p:cNvCxnSpPr>
            <a:cxnSpLocks/>
          </p:cNvCxnSpPr>
          <p:nvPr/>
        </p:nvCxnSpPr>
        <p:spPr>
          <a:xfrm flipH="1">
            <a:off x="8245642" y="1679456"/>
            <a:ext cx="1002632" cy="8113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AutoShape 17"/>
          <p:cNvSpPr>
            <a:spLocks noChangeArrowheads="1"/>
          </p:cNvSpPr>
          <p:nvPr/>
        </p:nvSpPr>
        <p:spPr bwMode="auto">
          <a:xfrm rot="-5400000">
            <a:off x="9409113" y="3068638"/>
            <a:ext cx="647700" cy="1368425"/>
          </a:xfrm>
          <a:prstGeom prst="can">
            <a:avLst>
              <a:gd name="adj" fmla="val 52819"/>
            </a:avLst>
          </a:prstGeom>
          <a:solidFill>
            <a:srgbClr val="FAC9A4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28" name="Line 5"/>
          <p:cNvSpPr>
            <a:spLocks noChangeShapeType="1"/>
          </p:cNvSpPr>
          <p:nvPr/>
        </p:nvSpPr>
        <p:spPr bwMode="auto">
          <a:xfrm>
            <a:off x="2667000" y="2286000"/>
            <a:ext cx="698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9229" name="Line 6"/>
          <p:cNvSpPr>
            <a:spLocks noChangeShapeType="1"/>
          </p:cNvSpPr>
          <p:nvPr/>
        </p:nvSpPr>
        <p:spPr bwMode="auto">
          <a:xfrm>
            <a:off x="2566989" y="3789363"/>
            <a:ext cx="66246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9218" name="Object 7"/>
          <p:cNvGraphicFramePr>
            <a:graphicFrameLocks noChangeAspect="1"/>
          </p:cNvGraphicFramePr>
          <p:nvPr/>
        </p:nvGraphicFramePr>
        <p:xfrm>
          <a:off x="2624139" y="1654176"/>
          <a:ext cx="757237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304536" imgH="253780" progId="Equation.3">
                  <p:embed/>
                </p:oleObj>
              </mc:Choice>
              <mc:Fallback>
                <p:oleObj name="数式" r:id="rId2" imgW="304536" imgH="253780" progId="Equation.3">
                  <p:embed/>
                  <p:pic>
                    <p:nvPicPr>
                      <p:cNvPr id="921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4139" y="1654176"/>
                        <a:ext cx="757237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8"/>
          <p:cNvGraphicFramePr>
            <a:graphicFrameLocks noChangeAspect="1"/>
          </p:cNvGraphicFramePr>
          <p:nvPr/>
        </p:nvGraphicFramePr>
        <p:xfrm>
          <a:off x="2595564" y="3154364"/>
          <a:ext cx="693737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279279" imgH="253890" progId="Equation.3">
                  <p:embed/>
                </p:oleObj>
              </mc:Choice>
              <mc:Fallback>
                <p:oleObj name="数式" r:id="rId4" imgW="279279" imgH="253890" progId="Equation.3">
                  <p:embed/>
                  <p:pic>
                    <p:nvPicPr>
                      <p:cNvPr id="921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5564" y="3154364"/>
                        <a:ext cx="693737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0" name="Text Box 10"/>
          <p:cNvSpPr txBox="1">
            <a:spLocks noChangeArrowheads="1"/>
          </p:cNvSpPr>
          <p:nvPr/>
        </p:nvSpPr>
        <p:spPr bwMode="auto">
          <a:xfrm>
            <a:off x="1703388" y="2060576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/>
              <a:t>system</a:t>
            </a:r>
          </a:p>
        </p:txBody>
      </p:sp>
      <p:sp>
        <p:nvSpPr>
          <p:cNvPr id="9231" name="Text Box 11"/>
          <p:cNvSpPr txBox="1">
            <a:spLocks noChangeArrowheads="1"/>
          </p:cNvSpPr>
          <p:nvPr/>
        </p:nvSpPr>
        <p:spPr bwMode="auto">
          <a:xfrm>
            <a:off x="1774826" y="3573463"/>
            <a:ext cx="1008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/>
              <a:t>probe</a:t>
            </a:r>
          </a:p>
        </p:txBody>
      </p:sp>
      <p:sp>
        <p:nvSpPr>
          <p:cNvPr id="24589" name="Rectangle 12"/>
          <p:cNvSpPr>
            <a:spLocks noChangeArrowheads="1"/>
          </p:cNvSpPr>
          <p:nvPr/>
        </p:nvSpPr>
        <p:spPr bwMode="auto">
          <a:xfrm>
            <a:off x="3452813" y="1857375"/>
            <a:ext cx="1871662" cy="25209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4590" name="Text Box 13"/>
          <p:cNvSpPr txBox="1">
            <a:spLocks noChangeArrowheads="1"/>
          </p:cNvSpPr>
          <p:nvPr/>
        </p:nvSpPr>
        <p:spPr bwMode="auto">
          <a:xfrm>
            <a:off x="3524250" y="3117850"/>
            <a:ext cx="17145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 i="1" dirty="0"/>
              <a:t>Measurement Interaction between System and Probe</a:t>
            </a:r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7104064" y="3500438"/>
            <a:ext cx="1800225" cy="10080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7384257" y="3656830"/>
            <a:ext cx="1284289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 i="1" dirty="0"/>
              <a:t>Amplification </a:t>
            </a:r>
          </a:p>
          <a:p>
            <a:pPr>
              <a:spcBef>
                <a:spcPct val="50000"/>
              </a:spcBef>
            </a:pPr>
            <a:r>
              <a:rPr lang="en-US" altLang="ja-JP" sz="1400" b="1" i="1" dirty="0"/>
              <a:t>of signal</a:t>
            </a:r>
          </a:p>
        </p:txBody>
      </p:sp>
      <p:sp>
        <p:nvSpPr>
          <p:cNvPr id="24593" name="Text Box 21"/>
          <p:cNvSpPr txBox="1">
            <a:spLocks noChangeArrowheads="1"/>
          </p:cNvSpPr>
          <p:nvPr/>
        </p:nvSpPr>
        <p:spPr bwMode="auto">
          <a:xfrm>
            <a:off x="9336088" y="3629025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/>
              <a:t>detector</a:t>
            </a:r>
          </a:p>
        </p:txBody>
      </p:sp>
      <p:graphicFrame>
        <p:nvGraphicFramePr>
          <p:cNvPr id="24580" name="Object 22"/>
          <p:cNvGraphicFramePr>
            <a:graphicFrameLocks noChangeAspect="1"/>
          </p:cNvGraphicFramePr>
          <p:nvPr/>
        </p:nvGraphicFramePr>
        <p:xfrm>
          <a:off x="5353051" y="2784475"/>
          <a:ext cx="2386013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952087" imgH="342751" progId="Equation.3">
                  <p:embed/>
                </p:oleObj>
              </mc:Choice>
              <mc:Fallback>
                <p:oleObj name="数式" r:id="rId6" imgW="952087" imgH="342751" progId="Equation.3">
                  <p:embed/>
                  <p:pic>
                    <p:nvPicPr>
                      <p:cNvPr id="2458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3051" y="2784475"/>
                        <a:ext cx="2386013" cy="858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25"/>
          <p:cNvGraphicFramePr>
            <a:graphicFrameLocks noChangeAspect="1"/>
          </p:cNvGraphicFramePr>
          <p:nvPr/>
        </p:nvGraphicFramePr>
        <p:xfrm>
          <a:off x="3509964" y="2446338"/>
          <a:ext cx="1800225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1231366" imgH="228501" progId="Equation.3">
                  <p:embed/>
                </p:oleObj>
              </mc:Choice>
              <mc:Fallback>
                <p:oleObj name="数式" r:id="rId8" imgW="1231366" imgH="228501" progId="Equation.3">
                  <p:embed/>
                  <p:pic>
                    <p:nvPicPr>
                      <p:cNvPr id="24582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964" y="2446338"/>
                        <a:ext cx="1800225" cy="33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7" name="Line 26"/>
          <p:cNvSpPr>
            <a:spLocks noChangeShapeType="1"/>
          </p:cNvSpPr>
          <p:nvPr/>
        </p:nvSpPr>
        <p:spPr bwMode="auto">
          <a:xfrm>
            <a:off x="2208214" y="1341438"/>
            <a:ext cx="7343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9238" name="Text Box 27"/>
          <p:cNvSpPr txBox="1">
            <a:spLocks noChangeArrowheads="1"/>
          </p:cNvSpPr>
          <p:nvPr/>
        </p:nvSpPr>
        <p:spPr bwMode="auto">
          <a:xfrm>
            <a:off x="9551988" y="1125538"/>
            <a:ext cx="9001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/>
              <a:t>time</a:t>
            </a:r>
          </a:p>
        </p:txBody>
      </p:sp>
      <p:sp>
        <p:nvSpPr>
          <p:cNvPr id="9239" name="テキスト ボックス 20"/>
          <p:cNvSpPr txBox="1">
            <a:spLocks noChangeArrowheads="1"/>
          </p:cNvSpPr>
          <p:nvPr/>
        </p:nvSpPr>
        <p:spPr bwMode="auto">
          <a:xfrm>
            <a:off x="2138363" y="50570"/>
            <a:ext cx="69294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 i="1" dirty="0"/>
              <a:t>                             </a:t>
            </a:r>
            <a:r>
              <a:rPr lang="en-US" altLang="ja-JP" sz="3600" b="1" i="1" dirty="0"/>
              <a:t>General Measurement</a:t>
            </a:r>
            <a:endParaRPr lang="ja-JP" altLang="en-US" sz="3600" b="1" i="1" dirty="0"/>
          </a:p>
        </p:txBody>
      </p:sp>
      <p:graphicFrame>
        <p:nvGraphicFramePr>
          <p:cNvPr id="30727" name="Object 6"/>
          <p:cNvGraphicFramePr>
            <a:graphicFrameLocks noChangeAspect="1"/>
          </p:cNvGraphicFramePr>
          <p:nvPr/>
        </p:nvGraphicFramePr>
        <p:xfrm>
          <a:off x="9647239" y="4929188"/>
          <a:ext cx="377825" cy="34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152334" imgH="139639" progId="Equation.3">
                  <p:embed/>
                </p:oleObj>
              </mc:Choice>
              <mc:Fallback>
                <p:oleObj name="数式" r:id="rId10" imgW="152334" imgH="139639" progId="Equation.3">
                  <p:embed/>
                  <p:pic>
                    <p:nvPicPr>
                      <p:cNvPr id="3072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47239" y="4929188"/>
                        <a:ext cx="377825" cy="347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ストライプ矢印 22"/>
          <p:cNvSpPr/>
          <p:nvPr/>
        </p:nvSpPr>
        <p:spPr>
          <a:xfrm rot="5400000">
            <a:off x="9507538" y="4214813"/>
            <a:ext cx="642938" cy="50006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テキスト ボックス 23"/>
          <p:cNvSpPr txBox="1">
            <a:spLocks noChangeArrowheads="1"/>
          </p:cNvSpPr>
          <p:nvPr/>
        </p:nvSpPr>
        <p:spPr bwMode="auto">
          <a:xfrm>
            <a:off x="8882063" y="2500314"/>
            <a:ext cx="228324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b="1" i="1" dirty="0"/>
              <a:t>Projective</a:t>
            </a:r>
          </a:p>
          <a:p>
            <a:r>
              <a:rPr lang="en-US" altLang="ja-JP" b="1" i="1" dirty="0"/>
              <a:t>measurement</a:t>
            </a:r>
          </a:p>
          <a:p>
            <a:r>
              <a:rPr lang="en-US" altLang="ja-JP" b="1" i="1" dirty="0"/>
              <a:t>for probe system</a:t>
            </a:r>
            <a:endParaRPr lang="ja-JP" altLang="en-US" b="1" i="1" dirty="0"/>
          </a:p>
        </p:txBody>
      </p:sp>
      <p:sp>
        <p:nvSpPr>
          <p:cNvPr id="25" name="テキスト ボックス 24"/>
          <p:cNvSpPr txBox="1">
            <a:spLocks noChangeArrowheads="1"/>
          </p:cNvSpPr>
          <p:nvPr/>
        </p:nvSpPr>
        <p:spPr bwMode="auto">
          <a:xfrm>
            <a:off x="580817" y="5605486"/>
            <a:ext cx="113161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The probe measurement result α includes information about the system S.</a:t>
            </a:r>
            <a:endParaRPr lang="ja-JP" altLang="en-US" sz="2800" b="1" i="1" dirty="0"/>
          </a:p>
        </p:txBody>
      </p:sp>
      <p:sp>
        <p:nvSpPr>
          <p:cNvPr id="30" name="テキスト ボックス 29"/>
          <p:cNvSpPr txBox="1">
            <a:spLocks noChangeArrowheads="1"/>
          </p:cNvSpPr>
          <p:nvPr/>
        </p:nvSpPr>
        <p:spPr bwMode="auto">
          <a:xfrm>
            <a:off x="5738814" y="2357439"/>
            <a:ext cx="1857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Output State</a:t>
            </a:r>
            <a:endParaRPr lang="ja-JP" altLang="en-US"/>
          </a:p>
        </p:txBody>
      </p:sp>
      <p:sp>
        <p:nvSpPr>
          <p:cNvPr id="9245" name="テキスト ボックス 30"/>
          <p:cNvSpPr txBox="1">
            <a:spLocks noChangeArrowheads="1"/>
          </p:cNvSpPr>
          <p:nvPr/>
        </p:nvSpPr>
        <p:spPr bwMode="auto">
          <a:xfrm>
            <a:off x="2095500" y="2428875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Input State</a:t>
            </a:r>
            <a:endParaRPr lang="ja-JP" altLang="en-US"/>
          </a:p>
        </p:txBody>
      </p:sp>
      <p:cxnSp>
        <p:nvCxnSpPr>
          <p:cNvPr id="32" name="直線コネクタ 31"/>
          <p:cNvCxnSpPr/>
          <p:nvPr/>
        </p:nvCxnSpPr>
        <p:spPr>
          <a:xfrm rot="5400000" flipH="1" flipV="1">
            <a:off x="1951038" y="2857500"/>
            <a:ext cx="3001962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rot="5400000" flipH="1" flipV="1">
            <a:off x="3810795" y="2856708"/>
            <a:ext cx="3000375" cy="1587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>
            <a:spLocks noChangeArrowheads="1"/>
          </p:cNvSpPr>
          <p:nvPr/>
        </p:nvSpPr>
        <p:spPr bwMode="auto">
          <a:xfrm>
            <a:off x="2881314" y="1000125"/>
            <a:ext cx="1285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switch on</a:t>
            </a:r>
            <a:endParaRPr lang="ja-JP" altLang="en-US"/>
          </a:p>
        </p:txBody>
      </p:sp>
      <p:sp>
        <p:nvSpPr>
          <p:cNvPr id="36" name="テキスト ボックス 35"/>
          <p:cNvSpPr txBox="1">
            <a:spLocks noChangeArrowheads="1"/>
          </p:cNvSpPr>
          <p:nvPr/>
        </p:nvSpPr>
        <p:spPr bwMode="auto">
          <a:xfrm>
            <a:off x="4667251" y="1000125"/>
            <a:ext cx="1285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switch off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/>
      <p:bldP spid="24589" grpId="0" animBg="1"/>
      <p:bldP spid="24590" grpId="0"/>
      <p:bldP spid="24591" grpId="0" animBg="1"/>
      <p:bldP spid="24592" grpId="0"/>
      <p:bldP spid="24593" grpId="0"/>
      <p:bldP spid="24" grpId="0"/>
      <p:bldP spid="25" grpId="0"/>
      <p:bldP spid="30" grpId="0"/>
      <p:bldP spid="35" grpId="0"/>
      <p:bldP spid="3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602" name="Object 5"/>
              <p:cNvSpPr txBox="1"/>
              <p:nvPr/>
            </p:nvSpPr>
            <p:spPr bwMode="auto">
              <a:xfrm>
                <a:off x="6092761" y="4612239"/>
                <a:ext cx="3632200" cy="66357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|"/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sSup>
                        <m:sSup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e>
                        <m:sup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25602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2761" y="4612239"/>
                <a:ext cx="3632200" cy="6635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603" name="Object 6"/>
              <p:cNvSpPr txBox="1"/>
              <p:nvPr/>
            </p:nvSpPr>
            <p:spPr bwMode="auto">
              <a:xfrm>
                <a:off x="6439188" y="5428612"/>
                <a:ext cx="4259262" cy="1490662"/>
              </a:xfrm>
              <a:prstGeom prst="rect">
                <a:avLst/>
              </a:prstGeom>
              <a:noFill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e>
                      </m:d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begChr m:val="⟨"/>
                                  <m:endChr m:val="|"/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</m:d>
                            </m:e>
                          </m:rad>
                        </m:den>
                      </m:f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25603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9188" y="5428612"/>
                <a:ext cx="4259262" cy="14906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609" name="Text Box 12"/>
          <p:cNvSpPr txBox="1">
            <a:spLocks noChangeArrowheads="1"/>
          </p:cNvSpPr>
          <p:nvPr/>
        </p:nvSpPr>
        <p:spPr bwMode="auto">
          <a:xfrm>
            <a:off x="2154031" y="4713193"/>
            <a:ext cx="37833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i="1" dirty="0"/>
              <a:t>Emergence probability of     :  </a:t>
            </a:r>
          </a:p>
        </p:txBody>
      </p:sp>
      <p:sp>
        <p:nvSpPr>
          <p:cNvPr id="25610" name="Text Box 13"/>
          <p:cNvSpPr txBox="1">
            <a:spLocks noChangeArrowheads="1"/>
          </p:cNvSpPr>
          <p:nvPr/>
        </p:nvSpPr>
        <p:spPr bwMode="auto">
          <a:xfrm>
            <a:off x="1637438" y="5769436"/>
            <a:ext cx="49443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i="1" dirty="0"/>
              <a:t>Post-measurement state of the field: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606" name="Object 14"/>
              <p:cNvSpPr txBox="1"/>
              <p:nvPr/>
            </p:nvSpPr>
            <p:spPr bwMode="auto">
              <a:xfrm>
                <a:off x="5384694" y="4670710"/>
                <a:ext cx="657685" cy="63688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25606" name="Object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84694" y="4670710"/>
                <a:ext cx="657685" cy="636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607" name="Object 15"/>
              <p:cNvSpPr txBox="1"/>
              <p:nvPr/>
            </p:nvSpPr>
            <p:spPr bwMode="auto">
              <a:xfrm>
                <a:off x="1284065" y="2610845"/>
                <a:ext cx="10066421" cy="6993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ja-JP" altLang="en-US" sz="40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Tr</m:t>
                              </m:r>
                            </m:e>
                            <m:sub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sub>
                                  </m:s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⊗</m:t>
                                  </m:r>
                                  <m:d>
                                    <m:dPr>
                                      <m:begChr m:val="|"/>
                                      <m:endChr m:val="⟩"/>
                                      <m:ctrlP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begChr m:val="⟨"/>
                                          <m:endChr m:val="|"/>
                                          <m:ctrlP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</m:d>
                                    </m:e>
                                    <m:sub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sub>
                                  </m:s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⊗</m:t>
                                  </m:r>
                                  <m:d>
                                    <m:dPr>
                                      <m:begChr m:val="|"/>
                                      <m:endChr m:val="⟩"/>
                                      <m:ctrlP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begChr m:val="⟨"/>
                                          <m:endChr m:val="|"/>
                                          <m:ctrlP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d>
                                    </m:e>
                                    <m:sub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sub>
                                  </m:sSub>
                                </m:e>
                              </m:d>
                              <m:sSup>
                                <m:sSup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sSub>
                        <m:sSub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sSub>
                        <m:sSub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ja-JP" altLang="en-US" sz="4000" dirty="0"/>
              </a:p>
            </p:txBody>
          </p:sp>
        </mc:Choice>
        <mc:Fallback xmlns="">
          <p:sp>
            <p:nvSpPr>
              <p:cNvPr id="25607" name="Object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84065" y="2610845"/>
                <a:ext cx="10066421" cy="6993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53" name="テキスト ボックス 13"/>
          <p:cNvSpPr txBox="1">
            <a:spLocks noChangeArrowheads="1"/>
          </p:cNvSpPr>
          <p:nvPr/>
        </p:nvSpPr>
        <p:spPr bwMode="auto">
          <a:xfrm>
            <a:off x="1925386" y="637686"/>
            <a:ext cx="48951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i="1" dirty="0"/>
              <a:t>Measurement Operators</a:t>
            </a:r>
            <a:r>
              <a:rPr lang="ja-JP" altLang="en-US" sz="2400" b="1" i="1" dirty="0"/>
              <a:t> </a:t>
            </a:r>
            <a:r>
              <a:rPr lang="en-US" altLang="ja-JP" sz="2400" b="1" i="1" dirty="0"/>
              <a:t>for S:</a:t>
            </a:r>
            <a:endParaRPr lang="ja-JP" altLang="en-US" sz="24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13" name="Object 21"/>
              <p:cNvSpPr txBox="1"/>
              <p:nvPr/>
            </p:nvSpPr>
            <p:spPr bwMode="auto">
              <a:xfrm>
                <a:off x="3825537" y="1641770"/>
                <a:ext cx="4120689" cy="678593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e>
                        <m:sup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, </m:t>
                      </m:r>
                      <m:sSup>
                        <m:sSup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e>
                        <m:sup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8213" name="Object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25537" y="1641770"/>
                <a:ext cx="4120689" cy="6785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88" name="Object 22"/>
              <p:cNvSpPr txBox="1"/>
              <p:nvPr/>
            </p:nvSpPr>
            <p:spPr bwMode="auto">
              <a:xfrm>
                <a:off x="6026402" y="550079"/>
                <a:ext cx="3366836" cy="988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|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sub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16388" name="Object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26402" y="550079"/>
                <a:ext cx="3366836" cy="9882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5FDEFEE2-D0F4-3735-53B8-AF73D757736D}"/>
                  </a:ext>
                </a:extLst>
              </p:cNvPr>
              <p:cNvSpPr txBox="1"/>
              <p:nvPr/>
            </p:nvSpPr>
            <p:spPr>
              <a:xfrm>
                <a:off x="2838544" y="3803780"/>
                <a:ext cx="6094674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ja-JP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altLang="ja-JP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=|</m:t>
                      </m:r>
                      <m:r>
                        <a:rPr lang="en-US" altLang="ja-JP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altLang="ja-JP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⟩⟨</m:t>
                      </m:r>
                      <m:r>
                        <a:rPr lang="en-US" altLang="ja-JP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altLang="ja-JP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5FDEFEE2-D0F4-3735-53B8-AF73D75773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544" y="3803780"/>
                <a:ext cx="6094674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6626" name="Object 4"/>
              <p:cNvSpPr txBox="1"/>
              <p:nvPr/>
            </p:nvSpPr>
            <p:spPr bwMode="auto">
              <a:xfrm>
                <a:off x="2867861" y="4842531"/>
                <a:ext cx="6739689" cy="976772"/>
              </a:xfrm>
              <a:prstGeom prst="rect">
                <a:avLst/>
              </a:prstGeom>
              <a:noFill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(+)=</m:t>
                      </m:r>
                      <m:func>
                        <m:func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36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func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, </m:t>
                      </m:r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(−)=</m:t>
                      </m:r>
                      <m:func>
                        <m:func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36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26626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67861" y="4842531"/>
                <a:ext cx="6739689" cy="9767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627" name="Object 6"/>
              <p:cNvSpPr txBox="1"/>
              <p:nvPr/>
            </p:nvSpPr>
            <p:spPr bwMode="auto">
              <a:xfrm>
                <a:off x="5952332" y="1038697"/>
                <a:ext cx="4113213" cy="93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26627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52332" y="1038697"/>
                <a:ext cx="4113213" cy="939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629" name="Object 9"/>
              <p:cNvSpPr txBox="1"/>
              <p:nvPr/>
            </p:nvSpPr>
            <p:spPr bwMode="auto">
              <a:xfrm>
                <a:off x="3968749" y="3532417"/>
                <a:ext cx="4254500" cy="677863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32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d>
                                <m:d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Φ</m:t>
                                      </m:r>
                                    </m:e>
                                    <m:sub>
                                      <m: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sub>
                                  </m:s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⊗</m:t>
                                  </m:r>
                                  <m:sSub>
                                    <m:sSubPr>
                                      <m:ctrlP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p>
                                        <m:sSupPr>
                                          <m:ctrlPr>
                                            <a:rPr lang="ja-JP" altLang="en-US" sz="32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ja-JP" altLang="en-US" sz="32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p>
                                          <m:r>
                                            <a:rPr lang="ja-JP" altLang="en-US" sz="32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p>
                                      </m:sSup>
                                    </m:e>
                                    <m:sub>
                                      <m: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26629" name="Object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68749" y="3532417"/>
                <a:ext cx="4254500" cy="6778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635" name="Line 10"/>
          <p:cNvSpPr>
            <a:spLocks noChangeShapeType="1"/>
          </p:cNvSpPr>
          <p:nvPr/>
        </p:nvSpPr>
        <p:spPr bwMode="auto">
          <a:xfrm>
            <a:off x="2667001" y="2478596"/>
            <a:ext cx="6697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2663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986010"/>
              </p:ext>
            </p:extLst>
          </p:nvPr>
        </p:nvGraphicFramePr>
        <p:xfrm>
          <a:off x="9436100" y="2262696"/>
          <a:ext cx="3429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126835" imgH="139518" progId="Equation.3">
                  <p:embed/>
                </p:oleObj>
              </mc:Choice>
              <mc:Fallback>
                <p:oleObj name="数式" r:id="rId6" imgW="126835" imgH="139518" progId="Equation.3">
                  <p:embed/>
                  <p:pic>
                    <p:nvPicPr>
                      <p:cNvPr id="2663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36100" y="2262696"/>
                        <a:ext cx="34290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6" name="Line 12"/>
          <p:cNvSpPr>
            <a:spLocks noChangeShapeType="1"/>
          </p:cNvSpPr>
          <p:nvPr/>
        </p:nvSpPr>
        <p:spPr bwMode="auto">
          <a:xfrm flipV="1">
            <a:off x="3027363" y="1613409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2663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8258825"/>
              </p:ext>
            </p:extLst>
          </p:nvPr>
        </p:nvGraphicFramePr>
        <p:xfrm>
          <a:off x="2667001" y="1613409"/>
          <a:ext cx="38417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190335" imgH="215713" progId="Equation.3">
                  <p:embed/>
                </p:oleObj>
              </mc:Choice>
              <mc:Fallback>
                <p:oleObj name="数式" r:id="rId8" imgW="190335" imgH="215713" progId="Equation.3">
                  <p:embed/>
                  <p:pic>
                    <p:nvPicPr>
                      <p:cNvPr id="26631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1" y="1613409"/>
                        <a:ext cx="384175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752662"/>
              </p:ext>
            </p:extLst>
          </p:nvPr>
        </p:nvGraphicFramePr>
        <p:xfrm>
          <a:off x="5451476" y="2405572"/>
          <a:ext cx="384175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190335" imgH="215713" progId="Equation.3">
                  <p:embed/>
                </p:oleObj>
              </mc:Choice>
              <mc:Fallback>
                <p:oleObj name="数式" r:id="rId10" imgW="190335" imgH="215713" progId="Equation.3">
                  <p:embed/>
                  <p:pic>
                    <p:nvPicPr>
                      <p:cNvPr id="26632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1476" y="2405572"/>
                        <a:ext cx="384175" cy="433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7" name="Freeform 15"/>
          <p:cNvSpPr>
            <a:spLocks/>
          </p:cNvSpPr>
          <p:nvPr/>
        </p:nvSpPr>
        <p:spPr bwMode="auto">
          <a:xfrm>
            <a:off x="4840289" y="1934084"/>
            <a:ext cx="1355725" cy="576263"/>
          </a:xfrm>
          <a:custGeom>
            <a:avLst/>
            <a:gdLst>
              <a:gd name="T0" fmla="*/ 0 w 854"/>
              <a:gd name="T1" fmla="*/ 2147483647 h 363"/>
              <a:gd name="T2" fmla="*/ 2147483647 w 854"/>
              <a:gd name="T3" fmla="*/ 2147483647 h 363"/>
              <a:gd name="T4" fmla="*/ 2147483647 w 854"/>
              <a:gd name="T5" fmla="*/ 2147483647 h 363"/>
              <a:gd name="T6" fmla="*/ 2147483647 w 854"/>
              <a:gd name="T7" fmla="*/ 2147483647 h 363"/>
              <a:gd name="T8" fmla="*/ 2147483647 w 854"/>
              <a:gd name="T9" fmla="*/ 0 h 363"/>
              <a:gd name="T10" fmla="*/ 2147483647 w 854"/>
              <a:gd name="T11" fmla="*/ 2147483647 h 363"/>
              <a:gd name="T12" fmla="*/ 2147483647 w 854"/>
              <a:gd name="T13" fmla="*/ 2147483647 h 363"/>
              <a:gd name="T14" fmla="*/ 2147483647 w 854"/>
              <a:gd name="T15" fmla="*/ 2147483647 h 363"/>
              <a:gd name="T16" fmla="*/ 2147483647 w 854"/>
              <a:gd name="T17" fmla="*/ 2147483647 h 363"/>
              <a:gd name="T18" fmla="*/ 2147483647 w 854"/>
              <a:gd name="T19" fmla="*/ 2147483647 h 363"/>
              <a:gd name="T20" fmla="*/ 2147483647 w 854"/>
              <a:gd name="T21" fmla="*/ 2147483647 h 3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854"/>
              <a:gd name="T34" fmla="*/ 0 h 363"/>
              <a:gd name="T35" fmla="*/ 854 w 854"/>
              <a:gd name="T36" fmla="*/ 363 h 36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854" h="363">
                <a:moveTo>
                  <a:pt x="0" y="340"/>
                </a:moveTo>
                <a:cubicBezTo>
                  <a:pt x="35" y="338"/>
                  <a:pt x="150" y="348"/>
                  <a:pt x="199" y="331"/>
                </a:cubicBezTo>
                <a:cubicBezTo>
                  <a:pt x="248" y="314"/>
                  <a:pt x="268" y="275"/>
                  <a:pt x="293" y="236"/>
                </a:cubicBezTo>
                <a:cubicBezTo>
                  <a:pt x="318" y="197"/>
                  <a:pt x="326" y="134"/>
                  <a:pt x="350" y="95"/>
                </a:cubicBezTo>
                <a:cubicBezTo>
                  <a:pt x="374" y="56"/>
                  <a:pt x="402" y="0"/>
                  <a:pt x="435" y="0"/>
                </a:cubicBezTo>
                <a:cubicBezTo>
                  <a:pt x="468" y="0"/>
                  <a:pt x="520" y="65"/>
                  <a:pt x="548" y="95"/>
                </a:cubicBezTo>
                <a:cubicBezTo>
                  <a:pt x="576" y="125"/>
                  <a:pt x="586" y="150"/>
                  <a:pt x="605" y="180"/>
                </a:cubicBezTo>
                <a:cubicBezTo>
                  <a:pt x="624" y="210"/>
                  <a:pt x="633" y="244"/>
                  <a:pt x="661" y="274"/>
                </a:cubicBezTo>
                <a:cubicBezTo>
                  <a:pt x="689" y="304"/>
                  <a:pt x="750" y="355"/>
                  <a:pt x="775" y="359"/>
                </a:cubicBezTo>
                <a:cubicBezTo>
                  <a:pt x="800" y="363"/>
                  <a:pt x="796" y="300"/>
                  <a:pt x="809" y="297"/>
                </a:cubicBezTo>
                <a:cubicBezTo>
                  <a:pt x="822" y="294"/>
                  <a:pt x="850" y="331"/>
                  <a:pt x="854" y="3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280" name="テキスト ボックス 17"/>
          <p:cNvSpPr txBox="1">
            <a:spLocks noChangeArrowheads="1"/>
          </p:cNvSpPr>
          <p:nvPr/>
        </p:nvSpPr>
        <p:spPr bwMode="auto">
          <a:xfrm>
            <a:off x="1424530" y="98067"/>
            <a:ext cx="93429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/>
              <a:t> </a:t>
            </a:r>
            <a:r>
              <a:rPr lang="en-US" altLang="ja-JP" sz="4000" b="1" i="1" dirty="0"/>
              <a:t>Example :</a:t>
            </a:r>
            <a:r>
              <a:rPr lang="en-US" altLang="ja-JP" sz="4000" b="1" dirty="0"/>
              <a:t> </a:t>
            </a:r>
            <a:r>
              <a:rPr lang="en-US" altLang="ja-JP" sz="4000" b="1" i="1" dirty="0"/>
              <a:t>Two-level spin as the probe </a:t>
            </a:r>
            <a:endParaRPr lang="ja-JP" altLang="en-US" sz="4000" b="1" i="1" dirty="0"/>
          </a:p>
        </p:txBody>
      </p:sp>
      <p:graphicFrame>
        <p:nvGraphicFramePr>
          <p:cNvPr id="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957482"/>
              </p:ext>
            </p:extLst>
          </p:nvPr>
        </p:nvGraphicFramePr>
        <p:xfrm>
          <a:off x="4705351" y="2410333"/>
          <a:ext cx="30797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152268" imgH="215713" progId="Equation.3">
                  <p:embed/>
                </p:oleObj>
              </mc:Choice>
              <mc:Fallback>
                <p:oleObj name="数式" r:id="rId12" imgW="152268" imgH="215713" progId="Equation.3">
                  <p:embed/>
                  <p:pic>
                    <p:nvPicPr>
                      <p:cNvPr id="2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5351" y="2410333"/>
                        <a:ext cx="307975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303928"/>
              </p:ext>
            </p:extLst>
          </p:nvPr>
        </p:nvGraphicFramePr>
        <p:xfrm>
          <a:off x="6308726" y="2410333"/>
          <a:ext cx="33337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164885" imgH="215619" progId="Equation.3">
                  <p:embed/>
                </p:oleObj>
              </mc:Choice>
              <mc:Fallback>
                <p:oleObj name="数式" r:id="rId14" imgW="164885" imgH="215619" progId="Equation.3">
                  <p:embed/>
                  <p:pic>
                    <p:nvPicPr>
                      <p:cNvPr id="3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8726" y="2410333"/>
                        <a:ext cx="333375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3010" name="Object 7"/>
              <p:cNvSpPr txBox="1"/>
              <p:nvPr/>
            </p:nvSpPr>
            <p:spPr bwMode="auto">
              <a:xfrm>
                <a:off x="9130777" y="1864058"/>
                <a:ext cx="1655968" cy="11970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43010" name="Object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30777" y="1864058"/>
                <a:ext cx="1655968" cy="11970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626" name="Object 4"/>
              <p:cNvSpPr txBox="1"/>
              <p:nvPr/>
            </p:nvSpPr>
            <p:spPr bwMode="auto">
              <a:xfrm>
                <a:off x="2321315" y="706905"/>
                <a:ext cx="7549370" cy="863878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(+)=</m:t>
                      </m:r>
                      <m:func>
                        <m:func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36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func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, </m:t>
                      </m:r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(−)=</m:t>
                      </m:r>
                      <m:func>
                        <m:func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36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26626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21315" y="706905"/>
                <a:ext cx="7549370" cy="8638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05" name="テキスト ボックス 24"/>
          <p:cNvSpPr txBox="1">
            <a:spLocks noChangeArrowheads="1"/>
          </p:cNvSpPr>
          <p:nvPr/>
        </p:nvSpPr>
        <p:spPr bwMode="auto">
          <a:xfrm>
            <a:off x="731447" y="2213675"/>
            <a:ext cx="87455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b="1" i="1" dirty="0"/>
              <a:t>We obtain the same probability for each    :</a:t>
            </a:r>
            <a:endParaRPr lang="ja-JP" altLang="en-US" sz="36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606" name="Object 14"/>
              <p:cNvSpPr txBox="1"/>
              <p:nvPr/>
            </p:nvSpPr>
            <p:spPr bwMode="auto">
              <a:xfrm>
                <a:off x="8463178" y="2199632"/>
                <a:ext cx="503475" cy="7969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25606" name="Object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63178" y="2199632"/>
                <a:ext cx="503475" cy="7969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295" name="Object 8"/>
              <p:cNvSpPr txBox="1"/>
              <p:nvPr/>
            </p:nvSpPr>
            <p:spPr bwMode="auto">
              <a:xfrm>
                <a:off x="3593891" y="4024062"/>
                <a:ext cx="1848490" cy="833467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12295" name="Object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93891" y="4024062"/>
                <a:ext cx="1848490" cy="83346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06" name="Oval 18"/>
          <p:cNvSpPr>
            <a:spLocks noChangeArrowheads="1"/>
          </p:cNvSpPr>
          <p:nvPr/>
        </p:nvSpPr>
        <p:spPr bwMode="auto">
          <a:xfrm>
            <a:off x="6550289" y="4134787"/>
            <a:ext cx="288925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 flipV="1">
            <a:off x="6604263" y="3985563"/>
            <a:ext cx="214312" cy="500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308" name="Rectangle 21"/>
          <p:cNvSpPr>
            <a:spLocks noChangeArrowheads="1"/>
          </p:cNvSpPr>
          <p:nvPr/>
        </p:nvSpPr>
        <p:spPr bwMode="auto">
          <a:xfrm>
            <a:off x="3053301" y="3402949"/>
            <a:ext cx="5149574" cy="213940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43" name="円/楕円 42"/>
          <p:cNvSpPr/>
          <p:nvPr/>
        </p:nvSpPr>
        <p:spPr>
          <a:xfrm>
            <a:off x="6416938" y="3914126"/>
            <a:ext cx="785812" cy="714375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4" name="ストライプ矢印 43"/>
          <p:cNvSpPr/>
          <p:nvPr/>
        </p:nvSpPr>
        <p:spPr>
          <a:xfrm rot="20595655">
            <a:off x="7017987" y="3933575"/>
            <a:ext cx="1674812" cy="180975"/>
          </a:xfrm>
          <a:prstGeom prst="strip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6" name="Object 9"/>
              <p:cNvSpPr txBox="1"/>
              <p:nvPr/>
            </p:nvSpPr>
            <p:spPr bwMode="auto">
              <a:xfrm>
                <a:off x="8743464" y="3368385"/>
                <a:ext cx="2897246" cy="655677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3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ja-JP" altLang="en-US" sz="3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=+ </m:t>
                      </m:r>
                      <m:r>
                        <a:rPr lang="en-US" altLang="ja-JP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𝑜𝑟</m:t>
                      </m:r>
                      <m:r>
                        <a:rPr lang="en-US" altLang="ja-JP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12296" name="Object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43464" y="3368385"/>
                <a:ext cx="2897246" cy="6556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下カーブ矢印 49"/>
          <p:cNvSpPr/>
          <p:nvPr/>
        </p:nvSpPr>
        <p:spPr>
          <a:xfrm>
            <a:off x="4317558" y="3556936"/>
            <a:ext cx="2385131" cy="52690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2316" name="テキスト ボックス 26"/>
          <p:cNvSpPr txBox="1">
            <a:spLocks noChangeArrowheads="1"/>
          </p:cNvSpPr>
          <p:nvPr/>
        </p:nvSpPr>
        <p:spPr bwMode="auto">
          <a:xfrm>
            <a:off x="3313044" y="5028569"/>
            <a:ext cx="50101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i="1" dirty="0"/>
              <a:t>Information flow via the interaction</a:t>
            </a:r>
            <a:endParaRPr lang="ja-JP" altLang="en-US" sz="2400" b="1" i="1" dirty="0"/>
          </a:p>
        </p:txBody>
      </p:sp>
      <p:sp>
        <p:nvSpPr>
          <p:cNvPr id="12318" name="テキスト ボックス 22"/>
          <p:cNvSpPr txBox="1">
            <a:spLocks noChangeArrowheads="1"/>
          </p:cNvSpPr>
          <p:nvPr/>
        </p:nvSpPr>
        <p:spPr bwMode="auto">
          <a:xfrm>
            <a:off x="359368" y="5835633"/>
            <a:ext cx="117610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b="1" i="1" dirty="0"/>
              <a:t>1-bit information about the quantum fluctuation of the field.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314" name="Object 17"/>
              <p:cNvSpPr txBox="1"/>
              <p:nvPr/>
            </p:nvSpPr>
            <p:spPr bwMode="auto">
              <a:xfrm>
                <a:off x="2595564" y="1290638"/>
                <a:ext cx="7994984" cy="2138362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=+⇒</m:t>
                      </m:r>
                      <m:d>
                        <m:dPr>
                          <m:begChr m:val="|"/>
                          <m:endChr m:val="⟩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</m:d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d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  <m:oMath xmlns:m="http://schemas.openxmlformats.org/officeDocument/2006/math"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=−⇒</m:t>
                      </m:r>
                      <m:d>
                        <m:dPr>
                          <m:begChr m:val="|"/>
                          <m:endChr m:val="⟩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e>
                      </m:d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d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13314" name="Object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95564" y="1290638"/>
                <a:ext cx="7994984" cy="213836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17" name="Text Box 18"/>
          <p:cNvSpPr txBox="1">
            <a:spLocks noChangeArrowheads="1"/>
          </p:cNvSpPr>
          <p:nvPr/>
        </p:nvSpPr>
        <p:spPr bwMode="auto">
          <a:xfrm>
            <a:off x="4277145" y="3745266"/>
            <a:ext cx="55085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i="1" dirty="0"/>
              <a:t>Left-mover coherent states of the field</a:t>
            </a:r>
          </a:p>
        </p:txBody>
      </p:sp>
      <p:sp>
        <p:nvSpPr>
          <p:cNvPr id="13318" name="Line 19"/>
          <p:cNvSpPr>
            <a:spLocks noChangeShapeType="1"/>
          </p:cNvSpPr>
          <p:nvPr/>
        </p:nvSpPr>
        <p:spPr bwMode="auto">
          <a:xfrm flipV="1">
            <a:off x="7162800" y="3216442"/>
            <a:ext cx="136357" cy="4616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319" name="Line 20"/>
          <p:cNvSpPr>
            <a:spLocks noChangeShapeType="1"/>
          </p:cNvSpPr>
          <p:nvPr/>
        </p:nvSpPr>
        <p:spPr bwMode="auto">
          <a:xfrm flipV="1">
            <a:off x="8871284" y="3088505"/>
            <a:ext cx="199860" cy="4616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320" name="Text Box 21"/>
          <p:cNvSpPr txBox="1">
            <a:spLocks noChangeArrowheads="1"/>
          </p:cNvSpPr>
          <p:nvPr/>
        </p:nvSpPr>
        <p:spPr bwMode="auto">
          <a:xfrm>
            <a:off x="2856247" y="439561"/>
            <a:ext cx="6929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i="1" dirty="0"/>
              <a:t>Post-Measurement States of Quantum Field: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315" name="Object 6"/>
              <p:cNvSpPr txBox="1"/>
              <p:nvPr/>
            </p:nvSpPr>
            <p:spPr bwMode="auto">
              <a:xfrm>
                <a:off x="3155180" y="4357566"/>
                <a:ext cx="7237787" cy="1005120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sSub>
                            <m:sSubPr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e>
                      </m:d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func>
                        <m:func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32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nary>
                                <m:nary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  <m:sup>
                                  <m:sSub>
                                    <m:sSubPr>
                                      <m:ctrlP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p>
                                <m:e>
                                  <m:sSub>
                                    <m:sSubPr>
                                      <m:ctrlP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Π</m:t>
                                      </m:r>
                                    </m:e>
                                    <m:sub>
                                      <m:r>
                                        <a:rPr lang="ja-JP" altLang="en-US" sz="3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e>
                              </m:nary>
                            </m:e>
                          </m:d>
                        </m:e>
                      </m:func>
                      <m:d>
                        <m:dPr>
                          <m:begChr m:val="|"/>
                          <m:endChr m:val="⟩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13315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55180" y="4357566"/>
                <a:ext cx="7237787" cy="1005120"/>
              </a:xfrm>
              <a:prstGeom prst="rect">
                <a:avLst/>
              </a:prstGeom>
              <a:blipFill>
                <a:blip r:embed="rId3"/>
                <a:stretch>
                  <a:fillRect b="-1757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2"/>
              <p:cNvSpPr txBox="1"/>
              <p:nvPr/>
            </p:nvSpPr>
            <p:spPr bwMode="auto">
              <a:xfrm>
                <a:off x="4077285" y="6055518"/>
                <a:ext cx="2270125" cy="7477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e>
                      </m:d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≠0</m:t>
                      </m:r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2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7285" y="6055518"/>
                <a:ext cx="2270125" cy="7477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/>
          <p:cNvSpPr txBox="1">
            <a:spLocks noChangeArrowheads="1"/>
          </p:cNvSpPr>
          <p:nvPr/>
        </p:nvSpPr>
        <p:spPr bwMode="auto">
          <a:xfrm>
            <a:off x="6402067" y="6140617"/>
            <a:ext cx="3245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dirty="0"/>
              <a:t>←</a:t>
            </a:r>
            <a:r>
              <a:rPr lang="en-US" altLang="ja-JP" b="1" i="1" dirty="0"/>
              <a:t>general measurement</a:t>
            </a:r>
            <a:endParaRPr lang="ja-JP" altLang="en-US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円/楕円 19"/>
          <p:cNvSpPr/>
          <p:nvPr/>
        </p:nvSpPr>
        <p:spPr>
          <a:xfrm>
            <a:off x="5400930" y="2538027"/>
            <a:ext cx="357188" cy="3571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5513559" y="1906158"/>
            <a:ext cx="357187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62" name="テキスト ボックス 1"/>
          <p:cNvSpPr txBox="1">
            <a:spLocks noChangeArrowheads="1"/>
          </p:cNvSpPr>
          <p:nvPr/>
        </p:nvSpPr>
        <p:spPr bwMode="auto">
          <a:xfrm>
            <a:off x="454670" y="94319"/>
            <a:ext cx="112826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Example: Energy extraction in a state generated by local unitary operation</a:t>
            </a:r>
            <a:endParaRPr lang="ja-JP" altLang="en-US" sz="2800" b="1" i="1" dirty="0"/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850345"/>
              </p:ext>
            </p:extLst>
          </p:nvPr>
        </p:nvGraphicFramePr>
        <p:xfrm>
          <a:off x="4595813" y="773113"/>
          <a:ext cx="2557463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3" imgW="685800" imgH="254000" progId="Equation.3">
                  <p:embed/>
                </p:oleObj>
              </mc:Choice>
              <mc:Fallback>
                <p:oleObj name="数式" r:id="rId3" imgW="685800" imgH="254000" progId="Equation.3">
                  <p:embed/>
                  <p:pic>
                    <p:nvPicPr>
                      <p:cNvPr id="205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5813" y="773113"/>
                        <a:ext cx="2557463" cy="811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051" name="Object 2"/>
              <p:cNvSpPr txBox="1"/>
              <p:nvPr/>
            </p:nvSpPr>
            <p:spPr bwMode="auto">
              <a:xfrm>
                <a:off x="3452813" y="1862138"/>
                <a:ext cx="5476875" cy="10668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28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nary>
                                <m:naryPr>
                                  <m:ctrlP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  <m:sup>
                                  <m:sSub>
                                    <m:sSubPr>
                                      <m:ctrlP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p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d>
                                    <m:dPr>
                                      <m:ctrlP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𝜑</m:t>
                                      </m:r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Π</m:t>
                                      </m:r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e>
                              </m:nary>
                            </m:e>
                          </m:d>
                        </m:e>
                      </m:func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2051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52813" y="1862138"/>
                <a:ext cx="5476875" cy="10668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円/楕円 4"/>
          <p:cNvSpPr/>
          <p:nvPr/>
        </p:nvSpPr>
        <p:spPr>
          <a:xfrm>
            <a:off x="4452938" y="3714750"/>
            <a:ext cx="3429000" cy="264318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1976438" y="5786439"/>
            <a:ext cx="764381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rot="5400000" flipH="1" flipV="1">
            <a:off x="1725613" y="5180013"/>
            <a:ext cx="221456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2" name="Object 3"/>
          <p:cNvGraphicFramePr>
            <a:graphicFrameLocks noChangeAspect="1"/>
          </p:cNvGraphicFramePr>
          <p:nvPr/>
        </p:nvGraphicFramePr>
        <p:xfrm>
          <a:off x="9763126" y="5572125"/>
          <a:ext cx="333375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126835" imgH="139518" progId="Equation.3">
                  <p:embed/>
                </p:oleObj>
              </mc:Choice>
              <mc:Fallback>
                <p:oleObj name="数式" r:id="rId6" imgW="126835" imgH="139518" progId="Equation.3">
                  <p:embed/>
                  <p:pic>
                    <p:nvPicPr>
                      <p:cNvPr id="205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63126" y="5572125"/>
                        <a:ext cx="333375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6" name="テキスト ボックス 8"/>
          <p:cNvSpPr txBox="1">
            <a:spLocks noChangeArrowheads="1"/>
          </p:cNvSpPr>
          <p:nvPr/>
        </p:nvSpPr>
        <p:spPr bwMode="auto">
          <a:xfrm>
            <a:off x="1833563" y="4143376"/>
            <a:ext cx="1143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dirty="0"/>
              <a:t>Average</a:t>
            </a:r>
          </a:p>
          <a:p>
            <a:r>
              <a:rPr lang="en-US" altLang="ja-JP" b="1" dirty="0"/>
              <a:t>energy </a:t>
            </a:r>
          </a:p>
          <a:p>
            <a:r>
              <a:rPr lang="en-US" altLang="ja-JP" b="1" dirty="0"/>
              <a:t>density</a:t>
            </a:r>
            <a:endParaRPr lang="ja-JP" altLang="en-US" b="1" dirty="0"/>
          </a:p>
        </p:txBody>
      </p:sp>
      <p:sp>
        <p:nvSpPr>
          <p:cNvPr id="11" name="ストライプ矢印 10"/>
          <p:cNvSpPr/>
          <p:nvPr/>
        </p:nvSpPr>
        <p:spPr>
          <a:xfrm rot="1510971">
            <a:off x="7797801" y="5878513"/>
            <a:ext cx="517525" cy="393700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8239125" y="6000750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152268" imgH="164957" progId="Equation.3">
                  <p:embed/>
                </p:oleObj>
              </mc:Choice>
              <mc:Fallback>
                <p:oleObj name="数式" r:id="rId8" imgW="152268" imgH="164957" progId="Equation.3">
                  <p:embed/>
                  <p:pic>
                    <p:nvPicPr>
                      <p:cNvPr id="51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9125" y="6000750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8001000" y="4071939"/>
          <a:ext cx="66675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253780" imgH="203024" progId="Equation.3">
                  <p:embed/>
                </p:oleObj>
              </mc:Choice>
              <mc:Fallback>
                <p:oleObj name="数式" r:id="rId10" imgW="253780" imgH="203024" progId="Equation.3">
                  <p:embed/>
                  <p:pic>
                    <p:nvPicPr>
                      <p:cNvPr id="512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4071939"/>
                        <a:ext cx="666750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3000375" y="5810250"/>
          <a:ext cx="8318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215713" imgH="253780" progId="Equation.3">
                  <p:embed/>
                </p:oleObj>
              </mc:Choice>
              <mc:Fallback>
                <p:oleObj name="数式" r:id="rId12" imgW="215713" imgH="253780" progId="Equation.3">
                  <p:embed/>
                  <p:pic>
                    <p:nvPicPr>
                      <p:cNvPr id="512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5" y="5810250"/>
                        <a:ext cx="83185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3024189" y="5786438"/>
          <a:ext cx="898525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241195" imgH="253890" progId="Equation.3">
                  <p:embed/>
                </p:oleObj>
              </mc:Choice>
              <mc:Fallback>
                <p:oleObj name="数式" r:id="rId14" imgW="241195" imgH="253890" progId="Equation.3">
                  <p:embed/>
                  <p:pic>
                    <p:nvPicPr>
                      <p:cNvPr id="512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4189" y="5786438"/>
                        <a:ext cx="898525" cy="811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4619625" y="6096001"/>
          <a:ext cx="400050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6" imgW="152268" imgH="215713" progId="Equation.3">
                  <p:embed/>
                </p:oleObj>
              </mc:Choice>
              <mc:Fallback>
                <p:oleObj name="数式" r:id="rId16" imgW="152268" imgH="215713" progId="Equation.3">
                  <p:embed/>
                  <p:pic>
                    <p:nvPicPr>
                      <p:cNvPr id="2057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25" y="6096001"/>
                        <a:ext cx="400050" cy="690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7448550" y="6097589"/>
          <a:ext cx="433388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8" imgW="164885" imgH="215619" progId="Equation.3">
                  <p:embed/>
                </p:oleObj>
              </mc:Choice>
              <mc:Fallback>
                <p:oleObj name="数式" r:id="rId18" imgW="164885" imgH="215619" progId="Equation.3">
                  <p:embed/>
                  <p:pic>
                    <p:nvPicPr>
                      <p:cNvPr id="2058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8550" y="6097589"/>
                        <a:ext cx="433388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直線コネクタ 23"/>
          <p:cNvCxnSpPr/>
          <p:nvPr/>
        </p:nvCxnSpPr>
        <p:spPr>
          <a:xfrm rot="5400000">
            <a:off x="4548982" y="6071394"/>
            <a:ext cx="428625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rot="5400000">
            <a:off x="7406482" y="6071394"/>
            <a:ext cx="428625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rot="10800000">
            <a:off x="6881813" y="1474789"/>
            <a:ext cx="214312" cy="1730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1" name="テキスト ボックス 29"/>
          <p:cNvSpPr txBox="1">
            <a:spLocks noChangeArrowheads="1"/>
          </p:cNvSpPr>
          <p:nvPr/>
        </p:nvSpPr>
        <p:spPr bwMode="auto">
          <a:xfrm>
            <a:off x="7096125" y="1563689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vacuum state</a:t>
            </a:r>
            <a:endParaRPr lang="ja-JP" altLang="en-US"/>
          </a:p>
        </p:txBody>
      </p:sp>
      <p:cxnSp>
        <p:nvCxnSpPr>
          <p:cNvPr id="34" name="直線矢印コネクタ 33"/>
          <p:cNvCxnSpPr/>
          <p:nvPr/>
        </p:nvCxnSpPr>
        <p:spPr>
          <a:xfrm rot="16200000" flipV="1">
            <a:off x="7346157" y="2658935"/>
            <a:ext cx="357187" cy="2143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3" name="テキスト ボックス 34"/>
          <p:cNvSpPr txBox="1">
            <a:spLocks noChangeArrowheads="1"/>
          </p:cNvSpPr>
          <p:nvPr/>
        </p:nvSpPr>
        <p:spPr bwMode="auto">
          <a:xfrm>
            <a:off x="5738814" y="2921000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field operator</a:t>
            </a:r>
            <a:endParaRPr lang="ja-JP" altLang="en-US"/>
          </a:p>
        </p:txBody>
      </p:sp>
      <p:cxnSp>
        <p:nvCxnSpPr>
          <p:cNvPr id="38" name="直線矢印コネクタ 37"/>
          <p:cNvCxnSpPr>
            <a:stCxn id="2073" idx="0"/>
          </p:cNvCxnSpPr>
          <p:nvPr/>
        </p:nvCxnSpPr>
        <p:spPr>
          <a:xfrm rot="5400000" flipH="1" flipV="1">
            <a:off x="6388100" y="2784475"/>
            <a:ext cx="2730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5" name="テキスト ボックス 38"/>
          <p:cNvSpPr txBox="1">
            <a:spLocks noChangeArrowheads="1"/>
          </p:cNvSpPr>
          <p:nvPr/>
        </p:nvSpPr>
        <p:spPr bwMode="auto">
          <a:xfrm>
            <a:off x="7673579" y="2858081"/>
            <a:ext cx="1714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canonical momentum operator</a:t>
            </a:r>
            <a:endParaRPr lang="ja-JP" altLang="en-US"/>
          </a:p>
        </p:txBody>
      </p:sp>
      <p:cxnSp>
        <p:nvCxnSpPr>
          <p:cNvPr id="35" name="直線矢印コネクタ 34"/>
          <p:cNvCxnSpPr/>
          <p:nvPr/>
        </p:nvCxnSpPr>
        <p:spPr>
          <a:xfrm flipV="1">
            <a:off x="4881563" y="2790826"/>
            <a:ext cx="500062" cy="4286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7" name="テキスト ボックス 36"/>
          <p:cNvSpPr txBox="1">
            <a:spLocks noChangeArrowheads="1"/>
          </p:cNvSpPr>
          <p:nvPr/>
        </p:nvSpPr>
        <p:spPr bwMode="auto">
          <a:xfrm>
            <a:off x="4310063" y="3206750"/>
            <a:ext cx="1071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locality </a:t>
            </a:r>
            <a:endParaRPr lang="ja-JP" altLang="en-US"/>
          </a:p>
        </p:txBody>
      </p:sp>
      <p:sp>
        <p:nvSpPr>
          <p:cNvPr id="30" name="テキスト ボックス 29"/>
          <p:cNvSpPr txBox="1">
            <a:spLocks noChangeArrowheads="1"/>
          </p:cNvSpPr>
          <p:nvPr/>
        </p:nvSpPr>
        <p:spPr bwMode="auto">
          <a:xfrm>
            <a:off x="4595813" y="4572000"/>
            <a:ext cx="45005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4400" b="1"/>
              <a:t>However,….</a:t>
            </a:r>
            <a:endParaRPr lang="ja-JP" altLang="en-US" sz="4400" b="1"/>
          </a:p>
        </p:txBody>
      </p:sp>
      <p:graphicFrame>
        <p:nvGraphicFramePr>
          <p:cNvPr id="2" name="Object 31"/>
          <p:cNvGraphicFramePr>
            <a:graphicFrameLocks noChangeAspect="1"/>
          </p:cNvGraphicFramePr>
          <p:nvPr/>
        </p:nvGraphicFramePr>
        <p:xfrm>
          <a:off x="5881688" y="5072063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152268" imgH="164957" progId="Equation.3">
                  <p:embed/>
                </p:oleObj>
              </mc:Choice>
              <mc:Fallback>
                <p:oleObj name="数式" r:id="rId8" imgW="152268" imgH="164957" progId="Equation.3">
                  <p:embed/>
                  <p:pic>
                    <p:nvPicPr>
                      <p:cNvPr id="2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1688" y="5072063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フリーフォーム 31"/>
          <p:cNvSpPr/>
          <p:nvPr/>
        </p:nvSpPr>
        <p:spPr>
          <a:xfrm>
            <a:off x="4738688" y="3929063"/>
            <a:ext cx="2786062" cy="1928812"/>
          </a:xfrm>
          <a:custGeom>
            <a:avLst/>
            <a:gdLst>
              <a:gd name="connsiteX0" fmla="*/ 0 w 2346960"/>
              <a:gd name="connsiteY0" fmla="*/ 2369820 h 2415540"/>
              <a:gd name="connsiteX1" fmla="*/ 487680 w 2346960"/>
              <a:gd name="connsiteY1" fmla="*/ 2247900 h 2415540"/>
              <a:gd name="connsiteX2" fmla="*/ 701040 w 2346960"/>
              <a:gd name="connsiteY2" fmla="*/ 1363980 h 2415540"/>
              <a:gd name="connsiteX3" fmla="*/ 838200 w 2346960"/>
              <a:gd name="connsiteY3" fmla="*/ 266700 h 2415540"/>
              <a:gd name="connsiteX4" fmla="*/ 1082040 w 2346960"/>
              <a:gd name="connsiteY4" fmla="*/ 68580 h 2415540"/>
              <a:gd name="connsiteX5" fmla="*/ 1295400 w 2346960"/>
              <a:gd name="connsiteY5" fmla="*/ 678180 h 2415540"/>
              <a:gd name="connsiteX6" fmla="*/ 1432560 w 2346960"/>
              <a:gd name="connsiteY6" fmla="*/ 1912620 h 2415540"/>
              <a:gd name="connsiteX7" fmla="*/ 1645920 w 2346960"/>
              <a:gd name="connsiteY7" fmla="*/ 1775460 h 2415540"/>
              <a:gd name="connsiteX8" fmla="*/ 1798320 w 2346960"/>
              <a:gd name="connsiteY8" fmla="*/ 1882140 h 2415540"/>
              <a:gd name="connsiteX9" fmla="*/ 1965960 w 2346960"/>
              <a:gd name="connsiteY9" fmla="*/ 2308860 h 2415540"/>
              <a:gd name="connsiteX10" fmla="*/ 2346960 w 2346960"/>
              <a:gd name="connsiteY10" fmla="*/ 2324100 h 2415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46960" h="2415540">
                <a:moveTo>
                  <a:pt x="0" y="2369820"/>
                </a:moveTo>
                <a:cubicBezTo>
                  <a:pt x="185420" y="2392680"/>
                  <a:pt x="370840" y="2415540"/>
                  <a:pt x="487680" y="2247900"/>
                </a:cubicBezTo>
                <a:cubicBezTo>
                  <a:pt x="604520" y="2080260"/>
                  <a:pt x="642620" y="1694180"/>
                  <a:pt x="701040" y="1363980"/>
                </a:cubicBezTo>
                <a:cubicBezTo>
                  <a:pt x="759460" y="1033780"/>
                  <a:pt x="774700" y="482600"/>
                  <a:pt x="838200" y="266700"/>
                </a:cubicBezTo>
                <a:cubicBezTo>
                  <a:pt x="901700" y="50800"/>
                  <a:pt x="1005840" y="0"/>
                  <a:pt x="1082040" y="68580"/>
                </a:cubicBezTo>
                <a:cubicBezTo>
                  <a:pt x="1158240" y="137160"/>
                  <a:pt x="1236980" y="370840"/>
                  <a:pt x="1295400" y="678180"/>
                </a:cubicBezTo>
                <a:cubicBezTo>
                  <a:pt x="1353820" y="985520"/>
                  <a:pt x="1374140" y="1729740"/>
                  <a:pt x="1432560" y="1912620"/>
                </a:cubicBezTo>
                <a:cubicBezTo>
                  <a:pt x="1490980" y="2095500"/>
                  <a:pt x="1584960" y="1780540"/>
                  <a:pt x="1645920" y="1775460"/>
                </a:cubicBezTo>
                <a:cubicBezTo>
                  <a:pt x="1706880" y="1770380"/>
                  <a:pt x="1744980" y="1793240"/>
                  <a:pt x="1798320" y="1882140"/>
                </a:cubicBezTo>
                <a:cubicBezTo>
                  <a:pt x="1851660" y="1971040"/>
                  <a:pt x="1874520" y="2235200"/>
                  <a:pt x="1965960" y="2308860"/>
                </a:cubicBezTo>
                <a:cubicBezTo>
                  <a:pt x="2057400" y="2382520"/>
                  <a:pt x="2346960" y="2324100"/>
                  <a:pt x="2346960" y="232410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30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338" name="Object 5"/>
              <p:cNvSpPr txBox="1"/>
              <p:nvPr/>
            </p:nvSpPr>
            <p:spPr bwMode="auto">
              <a:xfrm>
                <a:off x="2627313" y="3315345"/>
                <a:ext cx="7437437" cy="1311274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28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Tr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</m:e>
                      </m:func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=±</m:t>
                          </m:r>
                        </m:sub>
                        <m:sup/>
                        <m:e>
                          <m:d>
                            <m:dPr>
                              <m:begChr m:val="⟨"/>
                              <m:endChr m:val="|"/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d>
                            <m:d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</m:nary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d>
                        <m:dPr>
                          <m:begChr m:val="|"/>
                          <m:endChr m:val="⟩"/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14338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313" y="3315345"/>
                <a:ext cx="7437437" cy="131127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39" name="Object 7"/>
              <p:cNvSpPr txBox="1"/>
              <p:nvPr/>
            </p:nvSpPr>
            <p:spPr bwMode="auto">
              <a:xfrm>
                <a:off x="2182227" y="1115713"/>
                <a:ext cx="8092991" cy="136366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′=</m:t>
                      </m:r>
                      <m:nary>
                        <m:naryPr>
                          <m:chr m:val="∑"/>
                          <m:supHide m:val="on"/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=±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d>
                            <m:d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</m:nary>
                      <m:d>
                        <m:dPr>
                          <m:begChr m:val="|"/>
                          <m:endChr m:val="⟩"/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d>
                        <m:dPr>
                          <m:begChr m:val="⟨"/>
                          <m:endChr m:val="|"/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=±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e>
                      </m:nary>
                      <m:d>
                        <m:dPr>
                          <m:begChr m:val="|"/>
                          <m:endChr m:val="⟩"/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⟨"/>
                          <m:endChr m:val="|"/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14339" name="Object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82227" y="1115713"/>
                <a:ext cx="8092991" cy="13636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342" name="テキスト ボックス 6"/>
          <p:cNvSpPr txBox="1">
            <a:spLocks noChangeArrowheads="1"/>
          </p:cNvSpPr>
          <p:nvPr/>
        </p:nvSpPr>
        <p:spPr bwMode="auto">
          <a:xfrm>
            <a:off x="1595438" y="214314"/>
            <a:ext cx="65722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 b="1" i="1" dirty="0"/>
              <a:t>Average post-measurement state:</a:t>
            </a:r>
            <a:endParaRPr lang="ja-JP" altLang="en-US" sz="24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40" name="Object 6"/>
              <p:cNvSpPr txBox="1"/>
              <p:nvPr/>
            </p:nvSpPr>
            <p:spPr bwMode="auto">
              <a:xfrm>
                <a:off x="3015833" y="4929187"/>
                <a:ext cx="6897687" cy="14398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−∞</m:t>
                          </m:r>
                        </m:sub>
                        <m:sup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ja-JP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ja-JP" altLang="en-US" sz="3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r>
                                    <a:rPr lang="ja-JP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ja-JP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ja-JP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p>
                              <m:r>
                                <a:rPr lang="ja-JP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ja-JP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14340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15833" y="4929187"/>
                <a:ext cx="6897687" cy="14398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344" name="テキスト ボックス 13"/>
          <p:cNvSpPr txBox="1">
            <a:spLocks noChangeArrowheads="1"/>
          </p:cNvSpPr>
          <p:nvPr/>
        </p:nvSpPr>
        <p:spPr bwMode="auto">
          <a:xfrm>
            <a:off x="1483895" y="2551112"/>
            <a:ext cx="84296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 b="1" i="1" dirty="0"/>
              <a:t>Average excitation energy injected by measurement device:</a:t>
            </a:r>
            <a:endParaRPr lang="ja-JP" altLang="en-US" sz="2400" b="1" i="1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2" name="テキスト ボックス 1"/>
          <p:cNvSpPr txBox="1">
            <a:spLocks noChangeArrowheads="1"/>
          </p:cNvSpPr>
          <p:nvPr/>
        </p:nvSpPr>
        <p:spPr bwMode="auto">
          <a:xfrm>
            <a:off x="463615" y="4711082"/>
            <a:ext cx="1184709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This excitation energy is locally distributed around                soon after the measurement. However, it is proven that this energy cannot be completely withdrawn from the field by arbitrary local operations around               .</a:t>
            </a:r>
          </a:p>
        </p:txBody>
      </p:sp>
      <p:graphicFrame>
        <p:nvGraphicFramePr>
          <p:cNvPr id="1741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3019622"/>
              </p:ext>
            </p:extLst>
          </p:nvPr>
        </p:nvGraphicFramePr>
        <p:xfrm>
          <a:off x="8033068" y="4699719"/>
          <a:ext cx="11144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418918" imgH="215806" progId="Equation.3">
                  <p:embed/>
                </p:oleObj>
              </mc:Choice>
              <mc:Fallback>
                <p:oleObj name="数式" r:id="rId2" imgW="418918" imgH="215806" progId="Equation.3">
                  <p:embed/>
                  <p:pic>
                    <p:nvPicPr>
                      <p:cNvPr id="1741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3068" y="4699719"/>
                        <a:ext cx="1114425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2148301"/>
              </p:ext>
            </p:extLst>
          </p:nvPr>
        </p:nvGraphicFramePr>
        <p:xfrm>
          <a:off x="9646887" y="5532514"/>
          <a:ext cx="128587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418918" imgH="215806" progId="Equation.3">
                  <p:embed/>
                </p:oleObj>
              </mc:Choice>
              <mc:Fallback>
                <p:oleObj name="数式" r:id="rId2" imgW="418918" imgH="215806" progId="Equation.3">
                  <p:embed/>
                  <p:pic>
                    <p:nvPicPr>
                      <p:cNvPr id="1741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46887" y="5532514"/>
                        <a:ext cx="1285875" cy="576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3" name="Line 2"/>
          <p:cNvSpPr>
            <a:spLocks noChangeShapeType="1"/>
          </p:cNvSpPr>
          <p:nvPr/>
        </p:nvSpPr>
        <p:spPr bwMode="auto">
          <a:xfrm>
            <a:off x="2030731" y="2834407"/>
            <a:ext cx="7993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5374" name="Line 3"/>
          <p:cNvSpPr>
            <a:spLocks noChangeShapeType="1"/>
          </p:cNvSpPr>
          <p:nvPr/>
        </p:nvSpPr>
        <p:spPr bwMode="auto">
          <a:xfrm flipV="1">
            <a:off x="3903980" y="556345"/>
            <a:ext cx="46038" cy="335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1536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6641063"/>
              </p:ext>
            </p:extLst>
          </p:nvPr>
        </p:nvGraphicFramePr>
        <p:xfrm>
          <a:off x="10023793" y="2678833"/>
          <a:ext cx="33020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26835" imgH="139518" progId="Equation.3">
                  <p:embed/>
                </p:oleObj>
              </mc:Choice>
              <mc:Fallback>
                <p:oleObj name="数式" r:id="rId4" imgW="126835" imgH="139518" progId="Equation.3">
                  <p:embed/>
                  <p:pic>
                    <p:nvPicPr>
                      <p:cNvPr id="1536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23793" y="2678833"/>
                        <a:ext cx="330200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366077"/>
              </p:ext>
            </p:extLst>
          </p:nvPr>
        </p:nvGraphicFramePr>
        <p:xfrm>
          <a:off x="8339401" y="949252"/>
          <a:ext cx="10223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393359" imgH="164957" progId="Equation.3">
                  <p:embed/>
                </p:oleObj>
              </mc:Choice>
              <mc:Fallback>
                <p:oleObj name="数式" r:id="rId6" imgW="393359" imgH="164957" progId="Equation.3">
                  <p:embed/>
                  <p:pic>
                    <p:nvPicPr>
                      <p:cNvPr id="1536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9401" y="949252"/>
                        <a:ext cx="102235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446420"/>
              </p:ext>
            </p:extLst>
          </p:nvPr>
        </p:nvGraphicFramePr>
        <p:xfrm>
          <a:off x="7136130" y="2920132"/>
          <a:ext cx="49530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190335" imgH="215713" progId="Equation.3">
                  <p:embed/>
                </p:oleObj>
              </mc:Choice>
              <mc:Fallback>
                <p:oleObj name="数式" r:id="rId8" imgW="190335" imgH="215713" progId="Equation.3">
                  <p:embed/>
                  <p:pic>
                    <p:nvPicPr>
                      <p:cNvPr id="15366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6130" y="2920132"/>
                        <a:ext cx="495300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5" name="Freeform 12"/>
          <p:cNvSpPr>
            <a:spLocks/>
          </p:cNvSpPr>
          <p:nvPr/>
        </p:nvSpPr>
        <p:spPr bwMode="auto">
          <a:xfrm flipH="1">
            <a:off x="6636068" y="1699345"/>
            <a:ext cx="1397000" cy="1177925"/>
          </a:xfrm>
          <a:custGeom>
            <a:avLst/>
            <a:gdLst>
              <a:gd name="T0" fmla="*/ 0 w 880"/>
              <a:gd name="T1" fmla="*/ 2147483647 h 742"/>
              <a:gd name="T2" fmla="*/ 2147483647 w 880"/>
              <a:gd name="T3" fmla="*/ 2147483647 h 742"/>
              <a:gd name="T4" fmla="*/ 2147483647 w 880"/>
              <a:gd name="T5" fmla="*/ 2147483647 h 742"/>
              <a:gd name="T6" fmla="*/ 2147483647 w 880"/>
              <a:gd name="T7" fmla="*/ 2147483647 h 742"/>
              <a:gd name="T8" fmla="*/ 2147483647 w 880"/>
              <a:gd name="T9" fmla="*/ 2147483647 h 742"/>
              <a:gd name="T10" fmla="*/ 2147483647 w 880"/>
              <a:gd name="T11" fmla="*/ 2147483647 h 742"/>
              <a:gd name="T12" fmla="*/ 2147483647 w 880"/>
              <a:gd name="T13" fmla="*/ 2147483647 h 742"/>
              <a:gd name="T14" fmla="*/ 2147483647 w 880"/>
              <a:gd name="T15" fmla="*/ 2147483647 h 742"/>
              <a:gd name="T16" fmla="*/ 2147483647 w 880"/>
              <a:gd name="T17" fmla="*/ 2147483647 h 742"/>
              <a:gd name="T18" fmla="*/ 2147483647 w 880"/>
              <a:gd name="T19" fmla="*/ 2147483647 h 7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0"/>
              <a:gd name="T31" fmla="*/ 0 h 742"/>
              <a:gd name="T32" fmla="*/ 880 w 880"/>
              <a:gd name="T33" fmla="*/ 742 h 7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0" h="742">
                <a:moveTo>
                  <a:pt x="0" y="742"/>
                </a:moveTo>
                <a:cubicBezTo>
                  <a:pt x="38" y="726"/>
                  <a:pt x="176" y="697"/>
                  <a:pt x="229" y="644"/>
                </a:cubicBezTo>
                <a:cubicBezTo>
                  <a:pt x="282" y="591"/>
                  <a:pt x="295" y="521"/>
                  <a:pt x="317" y="424"/>
                </a:cubicBezTo>
                <a:cubicBezTo>
                  <a:pt x="339" y="327"/>
                  <a:pt x="340" y="122"/>
                  <a:pt x="363" y="61"/>
                </a:cubicBezTo>
                <a:cubicBezTo>
                  <a:pt x="386" y="0"/>
                  <a:pt x="439" y="23"/>
                  <a:pt x="454" y="61"/>
                </a:cubicBezTo>
                <a:cubicBezTo>
                  <a:pt x="469" y="99"/>
                  <a:pt x="447" y="205"/>
                  <a:pt x="454" y="288"/>
                </a:cubicBezTo>
                <a:cubicBezTo>
                  <a:pt x="461" y="371"/>
                  <a:pt x="484" y="500"/>
                  <a:pt x="499" y="560"/>
                </a:cubicBezTo>
                <a:cubicBezTo>
                  <a:pt x="514" y="620"/>
                  <a:pt x="512" y="626"/>
                  <a:pt x="544" y="651"/>
                </a:cubicBezTo>
                <a:cubicBezTo>
                  <a:pt x="576" y="676"/>
                  <a:pt x="638" y="698"/>
                  <a:pt x="694" y="709"/>
                </a:cubicBezTo>
                <a:cubicBezTo>
                  <a:pt x="750" y="720"/>
                  <a:pt x="841" y="716"/>
                  <a:pt x="880" y="7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5376" name="AutoShape 14"/>
          <p:cNvSpPr>
            <a:spLocks noChangeArrowheads="1"/>
          </p:cNvSpPr>
          <p:nvPr/>
        </p:nvSpPr>
        <p:spPr bwMode="auto">
          <a:xfrm rot="-2076829">
            <a:off x="6167756" y="3083644"/>
            <a:ext cx="722313" cy="3381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77" name="AutoShape 16"/>
          <p:cNvSpPr>
            <a:spLocks noChangeArrowheads="1"/>
          </p:cNvSpPr>
          <p:nvPr/>
        </p:nvSpPr>
        <p:spPr bwMode="auto">
          <a:xfrm rot="-2840248">
            <a:off x="7448075" y="1711252"/>
            <a:ext cx="936625" cy="2873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78" name="Text Box 17"/>
          <p:cNvSpPr txBox="1">
            <a:spLocks noChangeArrowheads="1"/>
          </p:cNvSpPr>
          <p:nvPr/>
        </p:nvSpPr>
        <p:spPr bwMode="auto">
          <a:xfrm>
            <a:off x="8136256" y="1985095"/>
            <a:ext cx="1857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 i="1" dirty="0"/>
              <a:t>Local Measuremen</a:t>
            </a:r>
            <a:r>
              <a:rPr lang="en-US" altLang="ja-JP" sz="2000" b="1" dirty="0"/>
              <a:t>t</a:t>
            </a:r>
          </a:p>
        </p:txBody>
      </p:sp>
      <p:graphicFrame>
        <p:nvGraphicFramePr>
          <p:cNvPr id="1536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04589"/>
              </p:ext>
            </p:extLst>
          </p:nvPr>
        </p:nvGraphicFramePr>
        <p:xfrm>
          <a:off x="5707381" y="3258270"/>
          <a:ext cx="56197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215619" imgH="215619" progId="Equation.3">
                  <p:embed/>
                </p:oleObj>
              </mc:Choice>
              <mc:Fallback>
                <p:oleObj name="数式" r:id="rId10" imgW="215619" imgH="215619" progId="Equation.3">
                  <p:embed/>
                  <p:pic>
                    <p:nvPicPr>
                      <p:cNvPr id="1536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7381" y="3258270"/>
                        <a:ext cx="561975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6453076"/>
              </p:ext>
            </p:extLst>
          </p:nvPr>
        </p:nvGraphicFramePr>
        <p:xfrm>
          <a:off x="6564631" y="1809675"/>
          <a:ext cx="682625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317087" imgH="215619" progId="Equation.3">
                  <p:embed/>
                </p:oleObj>
              </mc:Choice>
              <mc:Fallback>
                <p:oleObj name="数式" r:id="rId12" imgW="317087" imgH="215619" progId="Equation.3">
                  <p:embed/>
                  <p:pic>
                    <p:nvPicPr>
                      <p:cNvPr id="15368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4631" y="1809675"/>
                        <a:ext cx="682625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円/楕円 23"/>
          <p:cNvSpPr/>
          <p:nvPr/>
        </p:nvSpPr>
        <p:spPr>
          <a:xfrm>
            <a:off x="6564631" y="2628033"/>
            <a:ext cx="1571625" cy="4286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380" name="テキスト ボックス 11"/>
          <p:cNvSpPr txBox="1">
            <a:spLocks noChangeArrowheads="1"/>
          </p:cNvSpPr>
          <p:nvPr/>
        </p:nvSpPr>
        <p:spPr bwMode="auto">
          <a:xfrm>
            <a:off x="2849880" y="703983"/>
            <a:ext cx="1143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Average</a:t>
            </a:r>
          </a:p>
          <a:p>
            <a:r>
              <a:rPr lang="en-US" altLang="ja-JP" b="1" i="1" dirty="0"/>
              <a:t>energy </a:t>
            </a:r>
          </a:p>
          <a:p>
            <a:r>
              <a:rPr lang="en-US" altLang="ja-JP" b="1" i="1" dirty="0"/>
              <a:t>density</a:t>
            </a:r>
            <a:endParaRPr lang="ja-JP" altLang="en-US" b="1" i="1" dirty="0"/>
          </a:p>
        </p:txBody>
      </p:sp>
      <p:graphicFrame>
        <p:nvGraphicFramePr>
          <p:cNvPr id="1537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4028470"/>
              </p:ext>
            </p:extLst>
          </p:nvPr>
        </p:nvGraphicFramePr>
        <p:xfrm>
          <a:off x="4135756" y="842094"/>
          <a:ext cx="2797175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1193282" imgH="266584" progId="Equation.3">
                  <p:embed/>
                </p:oleObj>
              </mc:Choice>
              <mc:Fallback>
                <p:oleObj name="数式" r:id="rId14" imgW="1193282" imgH="266584" progId="Equation.3">
                  <p:embed/>
                  <p:pic>
                    <p:nvPicPr>
                      <p:cNvPr id="15371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5756" y="842094"/>
                        <a:ext cx="2797175" cy="623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5F3C4-7351-DB9C-4F49-BBB7B4A54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0" name="テキスト ボックス 1">
            <a:extLst>
              <a:ext uri="{FF2B5EF4-FFF2-40B4-BE49-F238E27FC236}">
                <a16:creationId xmlns:a16="http://schemas.microsoft.com/office/drawing/2014/main" id="{93851DE1-A93F-6A3D-60A2-B889E9091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90" y="107156"/>
            <a:ext cx="1211981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4400" b="1" i="1" dirty="0"/>
              <a:t>T</a:t>
            </a:r>
            <a:r>
              <a:rPr lang="en-US" altLang="ja-JP" sz="4000" b="1" i="1" dirty="0"/>
              <a:t>he local measurement does not increase entanglement of the field fluctuations.</a:t>
            </a:r>
            <a:r>
              <a:rPr lang="ja-JP" altLang="en-US" sz="4000" b="1" i="1" dirty="0"/>
              <a:t> </a:t>
            </a:r>
            <a:endParaRPr lang="en-US" altLang="ja-JP" sz="4000" b="1" i="1" dirty="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8588B60A-3ABB-0A12-3976-965EAF058BFA}"/>
              </a:ext>
            </a:extLst>
          </p:cNvPr>
          <p:cNvCxnSpPr/>
          <p:nvPr/>
        </p:nvCxnSpPr>
        <p:spPr>
          <a:xfrm>
            <a:off x="2024064" y="5715000"/>
            <a:ext cx="7215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2772" name="Object 4">
            <a:extLst>
              <a:ext uri="{FF2B5EF4-FFF2-40B4-BE49-F238E27FC236}">
                <a16:creationId xmlns:a16="http://schemas.microsoft.com/office/drawing/2014/main" id="{F2B8BE6A-AB82-3FA4-344B-B752CCADBF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263064" y="5500689"/>
          <a:ext cx="33337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6835" imgH="139518" progId="Equation.3">
                  <p:embed/>
                </p:oleObj>
              </mc:Choice>
              <mc:Fallback>
                <p:oleObj name="数式" r:id="rId2" imgW="126835" imgH="139518" progId="Equation.3">
                  <p:embed/>
                  <p:pic>
                    <p:nvPicPr>
                      <p:cNvPr id="3277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3064" y="5500689"/>
                        <a:ext cx="333375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ject 8">
                <a:extLst>
                  <a:ext uri="{FF2B5EF4-FFF2-40B4-BE49-F238E27FC236}">
                    <a16:creationId xmlns:a16="http://schemas.microsoft.com/office/drawing/2014/main" id="{B82A8F2B-F207-D48B-43F3-39C94608237C}"/>
                  </a:ext>
                </a:extLst>
              </p:cNvPr>
              <p:cNvSpPr txBox="1"/>
              <p:nvPr/>
            </p:nvSpPr>
            <p:spPr bwMode="auto">
              <a:xfrm>
                <a:off x="2452688" y="4857750"/>
                <a:ext cx="1419225" cy="81121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d>
                        <m:dPr>
                          <m:begChr m:val="⟨"/>
                          <m:endChr m:val="|"/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10" name="Object 8">
                <a:extLst>
                  <a:ext uri="{FF2B5EF4-FFF2-40B4-BE49-F238E27FC236}">
                    <a16:creationId xmlns:a16="http://schemas.microsoft.com/office/drawing/2014/main" id="{B82A8F2B-F207-D48B-43F3-39C9460823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52688" y="4857750"/>
                <a:ext cx="1419225" cy="8112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円/楕円 17">
            <a:extLst>
              <a:ext uri="{FF2B5EF4-FFF2-40B4-BE49-F238E27FC236}">
                <a16:creationId xmlns:a16="http://schemas.microsoft.com/office/drawing/2014/main" id="{71FA547B-81C2-1B9E-0548-0231EA3848F6}"/>
              </a:ext>
            </a:extLst>
          </p:cNvPr>
          <p:cNvSpPr/>
          <p:nvPr/>
        </p:nvSpPr>
        <p:spPr>
          <a:xfrm>
            <a:off x="5267325" y="5357813"/>
            <a:ext cx="914400" cy="914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72713" name="Object 9">
            <a:extLst>
              <a:ext uri="{FF2B5EF4-FFF2-40B4-BE49-F238E27FC236}">
                <a16:creationId xmlns:a16="http://schemas.microsoft.com/office/drawing/2014/main" id="{FD624E70-ACF5-1454-6BC3-105204D73D3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67350" y="5429250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5" imgW="152268" imgH="164957" progId="Equation.3">
                  <p:embed/>
                </p:oleObj>
              </mc:Choice>
              <mc:Fallback>
                <p:oleObj name="数式" r:id="rId5" imgW="152268" imgH="164957" progId="Equation.3">
                  <p:embed/>
                  <p:pic>
                    <p:nvPicPr>
                      <p:cNvPr id="7271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7350" y="5429250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14" name="Object 10">
            <a:extLst>
              <a:ext uri="{FF2B5EF4-FFF2-40B4-BE49-F238E27FC236}">
                <a16:creationId xmlns:a16="http://schemas.microsoft.com/office/drawing/2014/main" id="{07DD36F2-2A8E-9CB2-789D-AF7F1A4C006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039100" y="5500688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7" imgW="152268" imgH="164957" progId="Equation.3">
                  <p:embed/>
                </p:oleObj>
              </mc:Choice>
              <mc:Fallback>
                <p:oleObj name="数式" r:id="rId7" imgW="152268" imgH="164957" progId="Equation.3">
                  <p:embed/>
                  <p:pic>
                    <p:nvPicPr>
                      <p:cNvPr id="7271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9100" y="5500688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F5DA4A9-7F27-58DC-069C-A7E95D1E9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6606" y="6104732"/>
            <a:ext cx="1785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Vacuum-state entanglement</a:t>
            </a:r>
            <a:endParaRPr lang="ja-JP" altLang="en-US" b="1" i="1" dirty="0"/>
          </a:p>
        </p:txBody>
      </p:sp>
      <p:sp>
        <p:nvSpPr>
          <p:cNvPr id="25" name="円/楕円 24">
            <a:extLst>
              <a:ext uri="{FF2B5EF4-FFF2-40B4-BE49-F238E27FC236}">
                <a16:creationId xmlns:a16="http://schemas.microsoft.com/office/drawing/2014/main" id="{0881B8A0-938C-EFE1-3E9F-C6E2FC7A69E2}"/>
              </a:ext>
            </a:extLst>
          </p:cNvPr>
          <p:cNvSpPr/>
          <p:nvPr/>
        </p:nvSpPr>
        <p:spPr>
          <a:xfrm>
            <a:off x="5262563" y="5357813"/>
            <a:ext cx="914400" cy="914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6" name="Object 11">
            <a:extLst>
              <a:ext uri="{FF2B5EF4-FFF2-40B4-BE49-F238E27FC236}">
                <a16:creationId xmlns:a16="http://schemas.microsoft.com/office/drawing/2014/main" id="{EFBE5BB3-4973-EA09-5578-FD55194F12F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62588" y="5514975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5" imgW="152268" imgH="164957" progId="Equation.3">
                  <p:embed/>
                </p:oleObj>
              </mc:Choice>
              <mc:Fallback>
                <p:oleObj name="数式" r:id="rId5" imgW="152268" imgH="164957" progId="Equation.3">
                  <p:embed/>
                  <p:pic>
                    <p:nvPicPr>
                      <p:cNvPr id="26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2588" y="5514975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円/楕円 26">
            <a:extLst>
              <a:ext uri="{FF2B5EF4-FFF2-40B4-BE49-F238E27FC236}">
                <a16:creationId xmlns:a16="http://schemas.microsoft.com/office/drawing/2014/main" id="{9BC8EC6E-2170-8CBA-5473-265E99C47576}"/>
              </a:ext>
            </a:extLst>
          </p:cNvPr>
          <p:cNvSpPr/>
          <p:nvPr/>
        </p:nvSpPr>
        <p:spPr>
          <a:xfrm>
            <a:off x="7881938" y="5357813"/>
            <a:ext cx="914400" cy="914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8" name="Object 12">
            <a:extLst>
              <a:ext uri="{FF2B5EF4-FFF2-40B4-BE49-F238E27FC236}">
                <a16:creationId xmlns:a16="http://schemas.microsoft.com/office/drawing/2014/main" id="{36DF3664-5B87-B116-2685-5E1A95C24F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096250" y="5486400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9" imgW="152268" imgH="164957" progId="Equation.3">
                  <p:embed/>
                </p:oleObj>
              </mc:Choice>
              <mc:Fallback>
                <p:oleObj name="数式" r:id="rId9" imgW="152268" imgH="164957" progId="Equation.3">
                  <p:embed/>
                  <p:pic>
                    <p:nvPicPr>
                      <p:cNvPr id="28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0" y="5486400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左右矢印 28">
            <a:extLst>
              <a:ext uri="{FF2B5EF4-FFF2-40B4-BE49-F238E27FC236}">
                <a16:creationId xmlns:a16="http://schemas.microsoft.com/office/drawing/2014/main" id="{192CA473-2652-9412-A5E3-60803E6DF4FC}"/>
              </a:ext>
            </a:extLst>
          </p:cNvPr>
          <p:cNvSpPr/>
          <p:nvPr/>
        </p:nvSpPr>
        <p:spPr>
          <a:xfrm>
            <a:off x="6261810" y="5843309"/>
            <a:ext cx="1500188" cy="214313"/>
          </a:xfrm>
          <a:prstGeom prst="leftRightArrow">
            <a:avLst/>
          </a:prstGeom>
          <a:solidFill>
            <a:srgbClr val="3333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165213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矢印コネクタ 5"/>
          <p:cNvCxnSpPr/>
          <p:nvPr/>
        </p:nvCxnSpPr>
        <p:spPr>
          <a:xfrm>
            <a:off x="2024064" y="5715000"/>
            <a:ext cx="7215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9263064" y="5500689"/>
          <a:ext cx="33337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6835" imgH="139518" progId="Equation.3">
                  <p:embed/>
                </p:oleObj>
              </mc:Choice>
              <mc:Fallback>
                <p:oleObj name="数式" r:id="rId2" imgW="126835" imgH="139518" progId="Equation.3">
                  <p:embed/>
                  <p:pic>
                    <p:nvPicPr>
                      <p:cNvPr id="3277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3064" y="5500689"/>
                        <a:ext cx="333375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円/楕円 10"/>
          <p:cNvSpPr/>
          <p:nvPr/>
        </p:nvSpPr>
        <p:spPr>
          <a:xfrm>
            <a:off x="4452939" y="5429250"/>
            <a:ext cx="2428875" cy="6429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テキスト ボックス 11"/>
          <p:cNvSpPr txBox="1">
            <a:spLocks noChangeArrowheads="1"/>
          </p:cNvSpPr>
          <p:nvPr/>
        </p:nvSpPr>
        <p:spPr bwMode="auto">
          <a:xfrm>
            <a:off x="4096481" y="4561904"/>
            <a:ext cx="2643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Measurement of</a:t>
            </a:r>
          </a:p>
          <a:p>
            <a:r>
              <a:rPr lang="en-US" altLang="ja-JP" b="1" i="1" dirty="0"/>
              <a:t> Local Fluctuation of Field</a:t>
            </a:r>
            <a:endParaRPr lang="ja-JP" altLang="en-US" b="1" i="1" dirty="0"/>
          </a:p>
        </p:txBody>
      </p:sp>
      <p:sp>
        <p:nvSpPr>
          <p:cNvPr id="13" name="ストライプ矢印 12"/>
          <p:cNvSpPr/>
          <p:nvPr/>
        </p:nvSpPr>
        <p:spPr>
          <a:xfrm rot="17909513">
            <a:off x="6510338" y="4972051"/>
            <a:ext cx="928688" cy="35718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テキスト ボックス 13"/>
          <p:cNvSpPr txBox="1">
            <a:spLocks noChangeArrowheads="1"/>
          </p:cNvSpPr>
          <p:nvPr/>
        </p:nvSpPr>
        <p:spPr bwMode="auto">
          <a:xfrm>
            <a:off x="7203282" y="4024503"/>
            <a:ext cx="3071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Extraction of</a:t>
            </a:r>
          </a:p>
          <a:p>
            <a:r>
              <a:rPr lang="en-US" altLang="ja-JP" b="1" i="1" dirty="0"/>
              <a:t>Information about Field</a:t>
            </a:r>
            <a:endParaRPr lang="ja-JP" altLang="en-US" b="1" i="1" dirty="0"/>
          </a:p>
        </p:txBody>
      </p:sp>
      <p:sp>
        <p:nvSpPr>
          <p:cNvPr id="18" name="円/楕円 17"/>
          <p:cNvSpPr/>
          <p:nvPr/>
        </p:nvSpPr>
        <p:spPr>
          <a:xfrm>
            <a:off x="5267325" y="5357813"/>
            <a:ext cx="914400" cy="914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72713" name="Object 9"/>
          <p:cNvGraphicFramePr>
            <a:graphicFrameLocks noChangeAspect="1"/>
          </p:cNvGraphicFramePr>
          <p:nvPr/>
        </p:nvGraphicFramePr>
        <p:xfrm>
          <a:off x="5467350" y="5429250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268" imgH="164957" progId="Equation.3">
                  <p:embed/>
                </p:oleObj>
              </mc:Choice>
              <mc:Fallback>
                <p:oleObj name="数式" r:id="rId4" imgW="152268" imgH="164957" progId="Equation.3">
                  <p:embed/>
                  <p:pic>
                    <p:nvPicPr>
                      <p:cNvPr id="7271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7350" y="5429250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14" name="Object 10"/>
          <p:cNvGraphicFramePr>
            <a:graphicFrameLocks noChangeAspect="1"/>
          </p:cNvGraphicFramePr>
          <p:nvPr/>
        </p:nvGraphicFramePr>
        <p:xfrm>
          <a:off x="8039100" y="5500688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152268" imgH="164957" progId="Equation.3">
                  <p:embed/>
                </p:oleObj>
              </mc:Choice>
              <mc:Fallback>
                <p:oleObj name="数式" r:id="rId6" imgW="152268" imgH="164957" progId="Equation.3">
                  <p:embed/>
                  <p:pic>
                    <p:nvPicPr>
                      <p:cNvPr id="7271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39100" y="5500688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円/楕円 24"/>
          <p:cNvSpPr/>
          <p:nvPr/>
        </p:nvSpPr>
        <p:spPr>
          <a:xfrm>
            <a:off x="5262563" y="5357813"/>
            <a:ext cx="914400" cy="914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6" name="Object 11"/>
          <p:cNvGraphicFramePr>
            <a:graphicFrameLocks noChangeAspect="1"/>
          </p:cNvGraphicFramePr>
          <p:nvPr/>
        </p:nvGraphicFramePr>
        <p:xfrm>
          <a:off x="5462588" y="5514975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268" imgH="164957" progId="Equation.3">
                  <p:embed/>
                </p:oleObj>
              </mc:Choice>
              <mc:Fallback>
                <p:oleObj name="数式" r:id="rId4" imgW="152268" imgH="164957" progId="Equation.3">
                  <p:embed/>
                  <p:pic>
                    <p:nvPicPr>
                      <p:cNvPr id="26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2588" y="5514975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円/楕円 26"/>
          <p:cNvSpPr/>
          <p:nvPr/>
        </p:nvSpPr>
        <p:spPr>
          <a:xfrm>
            <a:off x="7881938" y="5357813"/>
            <a:ext cx="914400" cy="914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28" name="Object 12"/>
          <p:cNvGraphicFramePr>
            <a:graphicFrameLocks noChangeAspect="1"/>
          </p:cNvGraphicFramePr>
          <p:nvPr/>
        </p:nvGraphicFramePr>
        <p:xfrm>
          <a:off x="8096250" y="5486400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152268" imgH="164957" progId="Equation.3">
                  <p:embed/>
                </p:oleObj>
              </mc:Choice>
              <mc:Fallback>
                <p:oleObj name="数式" r:id="rId8" imgW="152268" imgH="164957" progId="Equation.3">
                  <p:embed/>
                  <p:pic>
                    <p:nvPicPr>
                      <p:cNvPr id="28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0" y="5486400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テキスト ボックス 29"/>
          <p:cNvSpPr txBox="1">
            <a:spLocks noChangeArrowheads="1"/>
          </p:cNvSpPr>
          <p:nvPr/>
        </p:nvSpPr>
        <p:spPr bwMode="auto">
          <a:xfrm>
            <a:off x="5862638" y="6293203"/>
            <a:ext cx="35004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i="1" dirty="0"/>
              <a:t>Weaker entanglement</a:t>
            </a:r>
            <a:endParaRPr lang="ja-JP" altLang="en-US" sz="24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717" name="Object 13"/>
              <p:cNvSpPr txBox="1"/>
              <p:nvPr/>
            </p:nvSpPr>
            <p:spPr bwMode="auto">
              <a:xfrm>
                <a:off x="2530961" y="2524820"/>
                <a:ext cx="7292003" cy="828148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𝐸𝑁</m:t>
                      </m:r>
                      <m:sSub>
                        <m:sSubPr>
                          <m:ctrlP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</m:sSub>
                      <m:d>
                        <m:dPr>
                          <m:ctrlP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ja-JP" altLang="en-US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𝐸𝑁</m:t>
                      </m:r>
                      <m:sSub>
                        <m:sSubPr>
                          <m:ctrlP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</m:sSub>
                      <m:d>
                        <m:dPr>
                          <m:ctrlPr>
                            <a:rPr lang="ja-JP" alt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⟩"/>
                              <m:ctrlP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d>
                            <m:dPr>
                              <m:begChr m:val="⟨"/>
                              <m:endChr m:val="|"/>
                              <m:ctrlP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ja-JP" altLang="en-US" sz="4400" dirty="0"/>
              </a:p>
            </p:txBody>
          </p:sp>
        </mc:Choice>
        <mc:Fallback xmlns="">
          <p:sp>
            <p:nvSpPr>
              <p:cNvPr id="72717" name="Object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30961" y="2524820"/>
                <a:ext cx="7292003" cy="82814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7">
                <a:extLst>
                  <a:ext uri="{FF2B5EF4-FFF2-40B4-BE49-F238E27FC236}">
                    <a16:creationId xmlns:a16="http://schemas.microsoft.com/office/drawing/2014/main" id="{A263DA04-B29E-F40D-D453-870DEE825AC5}"/>
                  </a:ext>
                </a:extLst>
              </p:cNvPr>
              <p:cNvSpPr txBox="1"/>
              <p:nvPr/>
            </p:nvSpPr>
            <p:spPr bwMode="auto">
              <a:xfrm>
                <a:off x="2738438" y="4914900"/>
                <a:ext cx="804862" cy="72866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ja-JP" altLang="en-US" sz="4000" dirty="0"/>
              </a:p>
            </p:txBody>
          </p:sp>
        </mc:Choice>
        <mc:Fallback xmlns="">
          <p:sp>
            <p:nvSpPr>
              <p:cNvPr id="9" name="Object 7">
                <a:extLst>
                  <a:ext uri="{FF2B5EF4-FFF2-40B4-BE49-F238E27FC236}">
                    <a16:creationId xmlns:a16="http://schemas.microsoft.com/office/drawing/2014/main" id="{A263DA04-B29E-F40D-D453-870DEE825A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38438" y="4914900"/>
                <a:ext cx="804862" cy="72866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A50D94-2D20-68F1-0C20-BE617840EB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90" y="107156"/>
            <a:ext cx="1211981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4400" b="1" i="1" dirty="0"/>
              <a:t>T</a:t>
            </a:r>
            <a:r>
              <a:rPr lang="en-US" altLang="ja-JP" sz="4000" b="1" i="1" dirty="0"/>
              <a:t>he local measurement does not increase entanglement of the field fluctuations.</a:t>
            </a:r>
            <a:r>
              <a:rPr lang="ja-JP" altLang="en-US" sz="4000" b="1" i="1" dirty="0"/>
              <a:t> </a:t>
            </a:r>
            <a:endParaRPr lang="en-US" altLang="ja-JP" sz="4000" b="1" i="1" dirty="0"/>
          </a:p>
        </p:txBody>
      </p:sp>
      <p:sp>
        <p:nvSpPr>
          <p:cNvPr id="3" name="左右矢印 23">
            <a:extLst>
              <a:ext uri="{FF2B5EF4-FFF2-40B4-BE49-F238E27FC236}">
                <a16:creationId xmlns:a16="http://schemas.microsoft.com/office/drawing/2014/main" id="{90D92F2D-4677-AF8B-6D1C-9291AFCEF4B2}"/>
              </a:ext>
            </a:extLst>
          </p:cNvPr>
          <p:cNvSpPr/>
          <p:nvPr/>
        </p:nvSpPr>
        <p:spPr>
          <a:xfrm>
            <a:off x="6372226" y="6001132"/>
            <a:ext cx="1500187" cy="214313"/>
          </a:xfrm>
          <a:prstGeom prst="leftRightArrow">
            <a:avLst/>
          </a:prstGeom>
          <a:solidFill>
            <a:srgbClr val="3333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矢印コネクタ 3"/>
          <p:cNvCxnSpPr/>
          <p:nvPr/>
        </p:nvCxnSpPr>
        <p:spPr>
          <a:xfrm>
            <a:off x="2166939" y="5572125"/>
            <a:ext cx="721518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806" name="正方形/長方形 1"/>
          <p:cNvSpPr>
            <a:spLocks noChangeArrowheads="1"/>
          </p:cNvSpPr>
          <p:nvPr/>
        </p:nvSpPr>
        <p:spPr bwMode="auto">
          <a:xfrm>
            <a:off x="285134" y="73025"/>
            <a:ext cx="1166105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Because no local operations around              increase the entanglement, the zero-energy state (the vacuum state) cannot be recovered. Thus, we have the residual energy of the field in any local operation process.</a:t>
            </a:r>
            <a:endParaRPr lang="ja-JP" altLang="en-US" sz="28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299" name="Object 3"/>
              <p:cNvSpPr txBox="1"/>
              <p:nvPr/>
            </p:nvSpPr>
            <p:spPr bwMode="auto">
              <a:xfrm>
                <a:off x="5625742" y="92536"/>
                <a:ext cx="1147609" cy="637209"/>
              </a:xfrm>
              <a:prstGeom prst="rect">
                <a:avLst/>
              </a:prstGeom>
              <a:noFill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55299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25742" y="92536"/>
                <a:ext cx="1147609" cy="6372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円/楕円 27"/>
          <p:cNvSpPr/>
          <p:nvPr/>
        </p:nvSpPr>
        <p:spPr>
          <a:xfrm>
            <a:off x="4667251" y="4643439"/>
            <a:ext cx="2428875" cy="214312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9405939" y="5357814"/>
          <a:ext cx="33337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3" imgW="126835" imgH="139518" progId="Equation.3">
                  <p:embed/>
                </p:oleObj>
              </mc:Choice>
              <mc:Fallback>
                <p:oleObj name="数式" r:id="rId3" imgW="126835" imgH="139518" progId="Equation.3">
                  <p:embed/>
                  <p:pic>
                    <p:nvPicPr>
                      <p:cNvPr id="3379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05939" y="5357814"/>
                        <a:ext cx="333375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5"/>
          <p:cNvGraphicFramePr>
            <a:graphicFrameLocks noChangeAspect="1"/>
          </p:cNvGraphicFramePr>
          <p:nvPr/>
        </p:nvGraphicFramePr>
        <p:xfrm>
          <a:off x="2881313" y="4772026"/>
          <a:ext cx="804862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5" imgW="215806" imgH="228501" progId="Equation.3">
                  <p:embed/>
                </p:oleObj>
              </mc:Choice>
              <mc:Fallback>
                <p:oleObj name="数式" r:id="rId5" imgW="215806" imgH="228501" progId="Equation.3">
                  <p:embed/>
                  <p:pic>
                    <p:nvPicPr>
                      <p:cNvPr id="1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1313" y="4772026"/>
                        <a:ext cx="804862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7" name="Object 7"/>
          <p:cNvGraphicFramePr>
            <a:graphicFrameLocks noChangeAspect="1"/>
          </p:cNvGraphicFramePr>
          <p:nvPr/>
        </p:nvGraphicFramePr>
        <p:xfrm>
          <a:off x="8181975" y="5357813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7" imgW="152268" imgH="164957" progId="Equation.3">
                  <p:embed/>
                </p:oleObj>
              </mc:Choice>
              <mc:Fallback>
                <p:oleObj name="数式" r:id="rId7" imgW="152268" imgH="164957" progId="Equation.3">
                  <p:embed/>
                  <p:pic>
                    <p:nvPicPr>
                      <p:cNvPr id="3379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1975" y="5357813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円/楕円 21"/>
          <p:cNvSpPr/>
          <p:nvPr/>
        </p:nvSpPr>
        <p:spPr>
          <a:xfrm>
            <a:off x="7953375" y="5214938"/>
            <a:ext cx="914400" cy="914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33798" name="Object 9"/>
          <p:cNvGraphicFramePr>
            <a:graphicFrameLocks noChangeAspect="1"/>
          </p:cNvGraphicFramePr>
          <p:nvPr/>
        </p:nvGraphicFramePr>
        <p:xfrm>
          <a:off x="8196263" y="5343525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9" imgW="152268" imgH="164957" progId="Equation.3">
                  <p:embed/>
                </p:oleObj>
              </mc:Choice>
              <mc:Fallback>
                <p:oleObj name="数式" r:id="rId9" imgW="152268" imgH="164957" progId="Equation.3">
                  <p:embed/>
                  <p:pic>
                    <p:nvPicPr>
                      <p:cNvPr id="33798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6263" y="5343525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左右矢印 23"/>
          <p:cNvSpPr/>
          <p:nvPr/>
        </p:nvSpPr>
        <p:spPr>
          <a:xfrm>
            <a:off x="6453189" y="5715001"/>
            <a:ext cx="1500187" cy="214313"/>
          </a:xfrm>
          <a:prstGeom prst="leftRightArrow">
            <a:avLst/>
          </a:prstGeom>
          <a:solidFill>
            <a:srgbClr val="3333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3810" name="テキスト ボックス 24"/>
          <p:cNvSpPr txBox="1">
            <a:spLocks noChangeArrowheads="1"/>
          </p:cNvSpPr>
          <p:nvPr/>
        </p:nvSpPr>
        <p:spPr bwMode="auto">
          <a:xfrm>
            <a:off x="6238875" y="6000750"/>
            <a:ext cx="257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Weaker entanglement</a:t>
            </a:r>
            <a:endParaRPr lang="ja-JP" altLang="en-US" b="1" i="1" dirty="0"/>
          </a:p>
        </p:txBody>
      </p:sp>
      <p:graphicFrame>
        <p:nvGraphicFramePr>
          <p:cNvPr id="26" name="Object 10"/>
          <p:cNvGraphicFramePr>
            <a:graphicFrameLocks noChangeAspect="1"/>
          </p:cNvGraphicFramePr>
          <p:nvPr/>
        </p:nvGraphicFramePr>
        <p:xfrm>
          <a:off x="2897188" y="1857376"/>
          <a:ext cx="6699250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1" imgW="2768600" imgH="254000" progId="Equation.3">
                  <p:embed/>
                </p:oleObj>
              </mc:Choice>
              <mc:Fallback>
                <p:oleObj name="数式" r:id="rId11" imgW="2768600" imgH="254000" progId="Equation.3">
                  <p:embed/>
                  <p:pic>
                    <p:nvPicPr>
                      <p:cNvPr id="2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88" y="1857376"/>
                        <a:ext cx="6699250" cy="715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円/楕円 26"/>
          <p:cNvSpPr/>
          <p:nvPr/>
        </p:nvSpPr>
        <p:spPr>
          <a:xfrm>
            <a:off x="5467350" y="5214938"/>
            <a:ext cx="914400" cy="914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33800" name="Object 6"/>
          <p:cNvGraphicFramePr>
            <a:graphicFrameLocks noChangeAspect="1"/>
          </p:cNvGraphicFramePr>
          <p:nvPr/>
        </p:nvGraphicFramePr>
        <p:xfrm>
          <a:off x="5738813" y="5357813"/>
          <a:ext cx="4000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3" imgW="152268" imgH="164957" progId="Equation.3">
                  <p:embed/>
                </p:oleObj>
              </mc:Choice>
              <mc:Fallback>
                <p:oleObj name="数式" r:id="rId13" imgW="152268" imgH="164957" progId="Equation.3">
                  <p:embed/>
                  <p:pic>
                    <p:nvPicPr>
                      <p:cNvPr id="3380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8813" y="5357813"/>
                        <a:ext cx="4000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63" name="Object 11"/>
          <p:cNvGraphicFramePr>
            <a:graphicFrameLocks noChangeAspect="1"/>
          </p:cNvGraphicFramePr>
          <p:nvPr/>
        </p:nvGraphicFramePr>
        <p:xfrm>
          <a:off x="5667376" y="4595813"/>
          <a:ext cx="500063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5" imgW="190335" imgH="215713" progId="Equation.3">
                  <p:embed/>
                </p:oleObj>
              </mc:Choice>
              <mc:Fallback>
                <p:oleObj name="数式" r:id="rId15" imgW="190335" imgH="215713" progId="Equation.3">
                  <p:embed/>
                  <p:pic>
                    <p:nvPicPr>
                      <p:cNvPr id="7476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7376" y="4595813"/>
                        <a:ext cx="500063" cy="690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8" name="Object 12"/>
          <p:cNvGraphicFramePr>
            <a:graphicFrameLocks noChangeAspect="1"/>
          </p:cNvGraphicFramePr>
          <p:nvPr/>
        </p:nvGraphicFramePr>
        <p:xfrm>
          <a:off x="2667000" y="4857751"/>
          <a:ext cx="1703388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7" imgW="457200" imgH="228600" progId="Equation.3">
                  <p:embed/>
                </p:oleObj>
              </mc:Choice>
              <mc:Fallback>
                <p:oleObj name="数式" r:id="rId17" imgW="457200" imgH="228600" progId="Equation.3">
                  <p:embed/>
                  <p:pic>
                    <p:nvPicPr>
                      <p:cNvPr id="5128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857751"/>
                        <a:ext cx="1703388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左右矢印 30"/>
          <p:cNvSpPr/>
          <p:nvPr/>
        </p:nvSpPr>
        <p:spPr>
          <a:xfrm>
            <a:off x="6381750" y="5786439"/>
            <a:ext cx="1500188" cy="142875"/>
          </a:xfrm>
          <a:prstGeom prst="leftRight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3813" name="テキスト ボックス 20"/>
          <p:cNvSpPr txBox="1">
            <a:spLocks noChangeArrowheads="1"/>
          </p:cNvSpPr>
          <p:nvPr/>
        </p:nvSpPr>
        <p:spPr bwMode="auto">
          <a:xfrm>
            <a:off x="2655590" y="6011442"/>
            <a:ext cx="2000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Local Operation</a:t>
            </a:r>
            <a:endParaRPr lang="ja-JP" altLang="en-US" b="1" i="1" dirty="0"/>
          </a:p>
        </p:txBody>
      </p:sp>
      <p:graphicFrame>
        <p:nvGraphicFramePr>
          <p:cNvPr id="2" name="Object 22"/>
          <p:cNvGraphicFramePr>
            <a:graphicFrameLocks noChangeAspect="1"/>
          </p:cNvGraphicFramePr>
          <p:nvPr/>
        </p:nvGraphicFramePr>
        <p:xfrm>
          <a:off x="3738564" y="1857376"/>
          <a:ext cx="4702175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9" imgW="1943100" imgH="254000" progId="Equation.3">
                  <p:embed/>
                </p:oleObj>
              </mc:Choice>
              <mc:Fallback>
                <p:oleObj name="数式" r:id="rId19" imgW="1943100" imgH="254000" progId="Equation.3">
                  <p:embed/>
                  <p:pic>
                    <p:nvPicPr>
                      <p:cNvPr id="2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8564" y="1857376"/>
                        <a:ext cx="4702175" cy="7159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15" name="Object 23"/>
          <p:cNvGraphicFramePr>
            <a:graphicFrameLocks noChangeAspect="1"/>
          </p:cNvGraphicFramePr>
          <p:nvPr/>
        </p:nvGraphicFramePr>
        <p:xfrm>
          <a:off x="1989139" y="3214689"/>
          <a:ext cx="8281987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1" imgW="2730500" imgH="254000" progId="Equation.3">
                  <p:embed/>
                </p:oleObj>
              </mc:Choice>
              <mc:Fallback>
                <p:oleObj name="数式" r:id="rId21" imgW="2730500" imgH="254000" progId="Equation.3">
                  <p:embed/>
                  <p:pic>
                    <p:nvPicPr>
                      <p:cNvPr id="33815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9139" y="3214689"/>
                        <a:ext cx="8281987" cy="6810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テキスト ボックス 22"/>
          <p:cNvSpPr txBox="1">
            <a:spLocks noChangeArrowheads="1"/>
          </p:cNvSpPr>
          <p:nvPr/>
        </p:nvSpPr>
        <p:spPr bwMode="auto">
          <a:xfrm>
            <a:off x="4881564" y="2643189"/>
            <a:ext cx="2357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Entanglement gap</a:t>
            </a:r>
            <a:endParaRPr lang="ja-JP" altLang="en-US" b="1" i="1" dirty="0"/>
          </a:p>
        </p:txBody>
      </p:sp>
      <p:sp>
        <p:nvSpPr>
          <p:cNvPr id="25" name="屈折矢印 24"/>
          <p:cNvSpPr/>
          <p:nvPr/>
        </p:nvSpPr>
        <p:spPr>
          <a:xfrm>
            <a:off x="7032104" y="2564904"/>
            <a:ext cx="504056" cy="50405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375920" y="404745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i="1" dirty="0">
                <a:solidFill>
                  <a:srgbClr val="FF0000"/>
                </a:solidFill>
              </a:rPr>
              <a:t>Residual Energy</a:t>
            </a:r>
            <a:endParaRPr lang="ja-JP" altLang="en-US" sz="2400" b="1" i="1" dirty="0">
              <a:solidFill>
                <a:srgbClr val="FF0000"/>
              </a:solidFill>
            </a:endParaRPr>
          </a:p>
        </p:txBody>
      </p:sp>
      <p:cxnSp>
        <p:nvCxnSpPr>
          <p:cNvPr id="33" name="直線矢印コネクタ 32"/>
          <p:cNvCxnSpPr/>
          <p:nvPr/>
        </p:nvCxnSpPr>
        <p:spPr>
          <a:xfrm flipV="1">
            <a:off x="6600056" y="3789042"/>
            <a:ext cx="0" cy="3600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4" grpId="0" animBg="1"/>
      <p:bldP spid="31" grpId="0" animBg="1"/>
      <p:bldP spid="23" grpId="0"/>
      <p:bldP spid="25" grpId="0" animBg="1"/>
      <p:bldP spid="25" grpId="1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45F0C55-CB48-B790-AC4C-E35755114FEE}"/>
              </a:ext>
            </a:extLst>
          </p:cNvPr>
          <p:cNvSpPr txBox="1"/>
          <p:nvPr/>
        </p:nvSpPr>
        <p:spPr>
          <a:xfrm>
            <a:off x="5045243" y="2578587"/>
            <a:ext cx="186088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6600" b="1" i="1" dirty="0">
                <a:effectLst/>
                <a:latin typeface="+mn-lt"/>
              </a:rPr>
              <a:t>QET</a:t>
            </a:r>
            <a:endParaRPr lang="ja-JP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95377071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8" name="Line 2"/>
          <p:cNvSpPr>
            <a:spLocks noChangeShapeType="1"/>
          </p:cNvSpPr>
          <p:nvPr/>
        </p:nvSpPr>
        <p:spPr bwMode="auto">
          <a:xfrm>
            <a:off x="1919288" y="4635500"/>
            <a:ext cx="7993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6879" name="Line 3"/>
          <p:cNvSpPr>
            <a:spLocks noChangeShapeType="1"/>
          </p:cNvSpPr>
          <p:nvPr/>
        </p:nvSpPr>
        <p:spPr bwMode="auto">
          <a:xfrm flipV="1">
            <a:off x="3792538" y="963614"/>
            <a:ext cx="0" cy="4751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9912350" y="4479926"/>
          <a:ext cx="33020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6835" imgH="139518" progId="Equation.3">
                  <p:embed/>
                </p:oleObj>
              </mc:Choice>
              <mc:Fallback>
                <p:oleObj name="数式" r:id="rId2" imgW="126835" imgH="139518" progId="Equation.3">
                  <p:embed/>
                  <p:pic>
                    <p:nvPicPr>
                      <p:cNvPr id="3686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12350" y="4479926"/>
                        <a:ext cx="330200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6867" name="Object 3"/>
              <p:cNvSpPr txBox="1"/>
              <p:nvPr/>
            </p:nvSpPr>
            <p:spPr bwMode="auto">
              <a:xfrm>
                <a:off x="8002588" y="3054350"/>
                <a:ext cx="1022350" cy="428625"/>
              </a:xfrm>
              <a:prstGeom prst="rect">
                <a:avLst/>
              </a:prstGeom>
              <a:noFill/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=±</m:t>
                      </m:r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36867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02588" y="3054350"/>
                <a:ext cx="1022350" cy="428625"/>
              </a:xfrm>
              <a:prstGeom prst="rect">
                <a:avLst/>
              </a:prstGeom>
              <a:blipFill>
                <a:blip r:embed="rId4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6869" name="Object 6"/>
          <p:cNvGraphicFramePr>
            <a:graphicFrameLocks noChangeAspect="1"/>
          </p:cNvGraphicFramePr>
          <p:nvPr/>
        </p:nvGraphicFramePr>
        <p:xfrm>
          <a:off x="2711451" y="1057275"/>
          <a:ext cx="1057275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5" imgW="406048" imgH="253780" progId="Equation.3">
                  <p:embed/>
                </p:oleObj>
              </mc:Choice>
              <mc:Fallback>
                <p:oleObj name="数式" r:id="rId5" imgW="406048" imgH="253780" progId="Equation.3">
                  <p:embed/>
                  <p:pic>
                    <p:nvPicPr>
                      <p:cNvPr id="36869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1451" y="1057275"/>
                        <a:ext cx="1057275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80" name="Freeform 12"/>
          <p:cNvSpPr>
            <a:spLocks/>
          </p:cNvSpPr>
          <p:nvPr/>
        </p:nvSpPr>
        <p:spPr bwMode="auto">
          <a:xfrm flipH="1">
            <a:off x="5738813" y="3482976"/>
            <a:ext cx="1397000" cy="1177925"/>
          </a:xfrm>
          <a:custGeom>
            <a:avLst/>
            <a:gdLst>
              <a:gd name="T0" fmla="*/ 0 w 880"/>
              <a:gd name="T1" fmla="*/ 2147483647 h 742"/>
              <a:gd name="T2" fmla="*/ 2147483647 w 880"/>
              <a:gd name="T3" fmla="*/ 2147483647 h 742"/>
              <a:gd name="T4" fmla="*/ 2147483647 w 880"/>
              <a:gd name="T5" fmla="*/ 2147483647 h 742"/>
              <a:gd name="T6" fmla="*/ 2147483647 w 880"/>
              <a:gd name="T7" fmla="*/ 2147483647 h 742"/>
              <a:gd name="T8" fmla="*/ 2147483647 w 880"/>
              <a:gd name="T9" fmla="*/ 2147483647 h 742"/>
              <a:gd name="T10" fmla="*/ 2147483647 w 880"/>
              <a:gd name="T11" fmla="*/ 2147483647 h 742"/>
              <a:gd name="T12" fmla="*/ 2147483647 w 880"/>
              <a:gd name="T13" fmla="*/ 2147483647 h 742"/>
              <a:gd name="T14" fmla="*/ 2147483647 w 880"/>
              <a:gd name="T15" fmla="*/ 2147483647 h 742"/>
              <a:gd name="T16" fmla="*/ 2147483647 w 880"/>
              <a:gd name="T17" fmla="*/ 2147483647 h 742"/>
              <a:gd name="T18" fmla="*/ 2147483647 w 880"/>
              <a:gd name="T19" fmla="*/ 2147483647 h 7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0"/>
              <a:gd name="T31" fmla="*/ 0 h 742"/>
              <a:gd name="T32" fmla="*/ 880 w 880"/>
              <a:gd name="T33" fmla="*/ 742 h 7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0" h="742">
                <a:moveTo>
                  <a:pt x="0" y="742"/>
                </a:moveTo>
                <a:cubicBezTo>
                  <a:pt x="38" y="726"/>
                  <a:pt x="176" y="697"/>
                  <a:pt x="229" y="644"/>
                </a:cubicBezTo>
                <a:cubicBezTo>
                  <a:pt x="282" y="591"/>
                  <a:pt x="295" y="521"/>
                  <a:pt x="317" y="424"/>
                </a:cubicBezTo>
                <a:cubicBezTo>
                  <a:pt x="339" y="327"/>
                  <a:pt x="340" y="122"/>
                  <a:pt x="363" y="61"/>
                </a:cubicBezTo>
                <a:cubicBezTo>
                  <a:pt x="386" y="0"/>
                  <a:pt x="439" y="23"/>
                  <a:pt x="454" y="61"/>
                </a:cubicBezTo>
                <a:cubicBezTo>
                  <a:pt x="469" y="99"/>
                  <a:pt x="447" y="205"/>
                  <a:pt x="454" y="288"/>
                </a:cubicBezTo>
                <a:cubicBezTo>
                  <a:pt x="461" y="371"/>
                  <a:pt x="484" y="500"/>
                  <a:pt x="499" y="560"/>
                </a:cubicBezTo>
                <a:cubicBezTo>
                  <a:pt x="514" y="620"/>
                  <a:pt x="512" y="626"/>
                  <a:pt x="544" y="651"/>
                </a:cubicBezTo>
                <a:cubicBezTo>
                  <a:pt x="576" y="676"/>
                  <a:pt x="638" y="698"/>
                  <a:pt x="694" y="709"/>
                </a:cubicBezTo>
                <a:cubicBezTo>
                  <a:pt x="750" y="720"/>
                  <a:pt x="841" y="716"/>
                  <a:pt x="880" y="7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6881" name="Line 13"/>
          <p:cNvSpPr>
            <a:spLocks noChangeShapeType="1"/>
          </p:cNvSpPr>
          <p:nvPr/>
        </p:nvSpPr>
        <p:spPr bwMode="auto">
          <a:xfrm flipH="1">
            <a:off x="5876925" y="41306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6882" name="AutoShape 14"/>
          <p:cNvSpPr>
            <a:spLocks noChangeArrowheads="1"/>
          </p:cNvSpPr>
          <p:nvPr/>
        </p:nvSpPr>
        <p:spPr bwMode="auto">
          <a:xfrm rot="-2076829">
            <a:off x="6056313" y="4884739"/>
            <a:ext cx="722312" cy="3381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83" name="Rectangle 15"/>
          <p:cNvSpPr>
            <a:spLocks noChangeArrowheads="1"/>
          </p:cNvSpPr>
          <p:nvPr/>
        </p:nvSpPr>
        <p:spPr bwMode="auto">
          <a:xfrm>
            <a:off x="6732632" y="4344989"/>
            <a:ext cx="1217613" cy="431800"/>
          </a:xfrm>
          <a:prstGeom prst="rect">
            <a:avLst/>
          </a:prstGeom>
          <a:solidFill>
            <a:srgbClr val="66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84" name="AutoShape 16"/>
          <p:cNvSpPr>
            <a:spLocks noChangeArrowheads="1"/>
          </p:cNvSpPr>
          <p:nvPr/>
        </p:nvSpPr>
        <p:spPr bwMode="auto">
          <a:xfrm rot="-2840248">
            <a:off x="7276307" y="3759994"/>
            <a:ext cx="936625" cy="2873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85" name="Text Box 17"/>
          <p:cNvSpPr txBox="1">
            <a:spLocks noChangeArrowheads="1"/>
          </p:cNvSpPr>
          <p:nvPr/>
        </p:nvSpPr>
        <p:spPr bwMode="auto">
          <a:xfrm>
            <a:off x="7953376" y="3857625"/>
            <a:ext cx="21431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 i="1" dirty="0"/>
              <a:t>Local Measurement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870" name="Object 7"/>
              <p:cNvSpPr txBox="1"/>
              <p:nvPr/>
            </p:nvSpPr>
            <p:spPr bwMode="auto">
              <a:xfrm>
                <a:off x="5595938" y="5059363"/>
                <a:ext cx="561975" cy="56197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36870" name="Object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95938" y="5059363"/>
                <a:ext cx="561975" cy="5619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6871" name="Object 8"/>
          <p:cNvGraphicFramePr>
            <a:graphicFrameLocks noChangeAspect="1"/>
          </p:cNvGraphicFramePr>
          <p:nvPr/>
        </p:nvGraphicFramePr>
        <p:xfrm>
          <a:off x="6850063" y="4344989"/>
          <a:ext cx="889000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482181" imgH="215713" progId="Equation.3">
                  <p:embed/>
                </p:oleObj>
              </mc:Choice>
              <mc:Fallback>
                <p:oleObj name="数式" r:id="rId8" imgW="482181" imgH="215713" progId="Equation.3">
                  <p:embed/>
                  <p:pic>
                    <p:nvPicPr>
                      <p:cNvPr id="36871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0063" y="4344989"/>
                        <a:ext cx="889000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2" name="Object 16"/>
          <p:cNvGraphicFramePr>
            <a:graphicFrameLocks noChangeAspect="1"/>
          </p:cNvGraphicFramePr>
          <p:nvPr/>
        </p:nvGraphicFramePr>
        <p:xfrm>
          <a:off x="6199189" y="3059114"/>
          <a:ext cx="68262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317087" imgH="215619" progId="Equation.3">
                  <p:embed/>
                </p:oleObj>
              </mc:Choice>
              <mc:Fallback>
                <p:oleObj name="数式" r:id="rId10" imgW="317087" imgH="215619" progId="Equation.3">
                  <p:embed/>
                  <p:pic>
                    <p:nvPicPr>
                      <p:cNvPr id="36872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9189" y="3059114"/>
                        <a:ext cx="682625" cy="465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6873" name="Object 17"/>
              <p:cNvSpPr txBox="1"/>
              <p:nvPr/>
            </p:nvSpPr>
            <p:spPr bwMode="auto">
              <a:xfrm>
                <a:off x="8786018" y="1578835"/>
                <a:ext cx="1389062" cy="78105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ja-JP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ja-JP" altLang="en-US" sz="3600" dirty="0"/>
              </a:p>
            </p:txBody>
          </p:sp>
        </mc:Choice>
        <mc:Fallback xmlns="">
          <p:sp>
            <p:nvSpPr>
              <p:cNvPr id="36873" name="Object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86018" y="1578835"/>
                <a:ext cx="1389062" cy="78105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886" name="テキスト ボックス 17"/>
          <p:cNvSpPr txBox="1">
            <a:spLocks noChangeArrowheads="1"/>
          </p:cNvSpPr>
          <p:nvPr/>
        </p:nvSpPr>
        <p:spPr bwMode="auto">
          <a:xfrm>
            <a:off x="4024314" y="3702050"/>
            <a:ext cx="2357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Left-Mover Excitation</a:t>
            </a:r>
            <a:endParaRPr lang="ja-JP" altLang="en-US" b="1" i="1" dirty="0"/>
          </a:p>
        </p:txBody>
      </p:sp>
      <p:sp>
        <p:nvSpPr>
          <p:cNvPr id="36887" name="テキスト ボックス 18"/>
          <p:cNvSpPr txBox="1">
            <a:spLocks noChangeArrowheads="1"/>
          </p:cNvSpPr>
          <p:nvPr/>
        </p:nvSpPr>
        <p:spPr bwMode="auto">
          <a:xfrm>
            <a:off x="192505" y="6329613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QET STEP 1</a:t>
            </a:r>
          </a:p>
        </p:txBody>
      </p:sp>
      <p:graphicFrame>
        <p:nvGraphicFramePr>
          <p:cNvPr id="36876" name="Object 12"/>
          <p:cNvGraphicFramePr>
            <a:graphicFrameLocks noChangeAspect="1"/>
          </p:cNvGraphicFramePr>
          <p:nvPr/>
        </p:nvGraphicFramePr>
        <p:xfrm>
          <a:off x="1881189" y="4916489"/>
          <a:ext cx="1781175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3" imgW="698197" imgH="253890" progId="Equation.3">
                  <p:embed/>
                </p:oleObj>
              </mc:Choice>
              <mc:Fallback>
                <p:oleObj name="数式" r:id="rId13" imgW="698197" imgH="253890" progId="Equation.3">
                  <p:embed/>
                  <p:pic>
                    <p:nvPicPr>
                      <p:cNvPr id="36876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1189" y="4916489"/>
                        <a:ext cx="1781175" cy="642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88" name="テキスト ボックス 23"/>
          <p:cNvSpPr txBox="1">
            <a:spLocks noChangeArrowheads="1"/>
          </p:cNvSpPr>
          <p:nvPr/>
        </p:nvSpPr>
        <p:spPr bwMode="auto">
          <a:xfrm>
            <a:off x="192505" y="1"/>
            <a:ext cx="118551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i="1" dirty="0">
                <a:latin typeface="Calibri" pitchFamily="34" charset="0"/>
              </a:rPr>
              <a:t>Firstly, at time t=0, Alice performs the same measurement previously discussed. Then, the measurement device excites the left-mover mode with energy             . </a:t>
            </a:r>
            <a:endParaRPr lang="ja-JP" altLang="en-US" sz="2400" b="1" i="1" dirty="0"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877" name="Object 24"/>
              <p:cNvSpPr txBox="1"/>
              <p:nvPr/>
            </p:nvSpPr>
            <p:spPr bwMode="auto">
              <a:xfrm>
                <a:off x="8167634" y="408259"/>
                <a:ext cx="669925" cy="453886"/>
              </a:xfrm>
              <a:prstGeom prst="rect">
                <a:avLst/>
              </a:prstGeom>
              <a:noFill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ja-JP" altLang="en-US" sz="2400" dirty="0"/>
              </a:p>
            </p:txBody>
          </p:sp>
        </mc:Choice>
        <mc:Fallback xmlns="">
          <p:sp>
            <p:nvSpPr>
              <p:cNvPr id="36877" name="Object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67634" y="408259"/>
                <a:ext cx="669925" cy="45388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ject 6">
                <a:extLst>
                  <a:ext uri="{FF2B5EF4-FFF2-40B4-BE49-F238E27FC236}">
                    <a16:creationId xmlns:a16="http://schemas.microsoft.com/office/drawing/2014/main" id="{131C8411-5F03-C833-D609-C59BF3F30F90}"/>
                  </a:ext>
                </a:extLst>
              </p:cNvPr>
              <p:cNvSpPr txBox="1"/>
              <p:nvPr/>
            </p:nvSpPr>
            <p:spPr bwMode="auto">
              <a:xfrm>
                <a:off x="7046913" y="4857750"/>
                <a:ext cx="495300" cy="56515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0" name="Object 6">
                <a:extLst>
                  <a:ext uri="{FF2B5EF4-FFF2-40B4-BE49-F238E27FC236}">
                    <a16:creationId xmlns:a16="http://schemas.microsoft.com/office/drawing/2014/main" id="{131C8411-5F03-C833-D609-C59BF3F30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46913" y="4857750"/>
                <a:ext cx="495300" cy="56515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3" name="Line 2"/>
          <p:cNvSpPr>
            <a:spLocks noChangeShapeType="1"/>
          </p:cNvSpPr>
          <p:nvPr/>
        </p:nvSpPr>
        <p:spPr bwMode="auto">
          <a:xfrm>
            <a:off x="1919288" y="4873625"/>
            <a:ext cx="7993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8924" name="Line 3"/>
          <p:cNvSpPr>
            <a:spLocks noChangeShapeType="1"/>
          </p:cNvSpPr>
          <p:nvPr/>
        </p:nvSpPr>
        <p:spPr bwMode="auto">
          <a:xfrm flipV="1">
            <a:off x="3792538" y="1214439"/>
            <a:ext cx="0" cy="4751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9912350" y="4657726"/>
          <a:ext cx="33020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6835" imgH="139518" progId="Equation.3">
                  <p:embed/>
                </p:oleObj>
              </mc:Choice>
              <mc:Fallback>
                <p:oleObj name="数式" r:id="rId2" imgW="126835" imgH="139518" progId="Equation.3">
                  <p:embed/>
                  <p:pic>
                    <p:nvPicPr>
                      <p:cNvPr id="3891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12350" y="4657726"/>
                        <a:ext cx="330200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5" name="Oval 7"/>
          <p:cNvSpPr>
            <a:spLocks noChangeArrowheads="1"/>
          </p:cNvSpPr>
          <p:nvPr/>
        </p:nvSpPr>
        <p:spPr bwMode="auto">
          <a:xfrm>
            <a:off x="8878889" y="4579939"/>
            <a:ext cx="503237" cy="503237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38915" name="Object 4"/>
          <p:cNvGraphicFramePr>
            <a:graphicFrameLocks noChangeAspect="1"/>
          </p:cNvGraphicFramePr>
          <p:nvPr/>
        </p:nvGraphicFramePr>
        <p:xfrm>
          <a:off x="7653339" y="4368801"/>
          <a:ext cx="1157287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444114" imgH="215713" progId="Equation.3">
                  <p:embed/>
                </p:oleObj>
              </mc:Choice>
              <mc:Fallback>
                <p:oleObj name="数式" r:id="rId4" imgW="444114" imgH="215713" progId="Equation.3">
                  <p:embed/>
                  <p:pic>
                    <p:nvPicPr>
                      <p:cNvPr id="389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53339" y="4368801"/>
                        <a:ext cx="1157287" cy="563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8916" name="Object 6"/>
              <p:cNvSpPr txBox="1"/>
              <p:nvPr/>
            </p:nvSpPr>
            <p:spPr bwMode="auto">
              <a:xfrm>
                <a:off x="8958263" y="5083175"/>
                <a:ext cx="495300" cy="56515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ja-JP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38916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58263" y="5083175"/>
                <a:ext cx="495300" cy="56515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926" name="Freeform 11"/>
          <p:cNvSpPr>
            <a:spLocks/>
          </p:cNvSpPr>
          <p:nvPr/>
        </p:nvSpPr>
        <p:spPr bwMode="auto">
          <a:xfrm>
            <a:off x="2524125" y="3721101"/>
            <a:ext cx="1397000" cy="1177925"/>
          </a:xfrm>
          <a:custGeom>
            <a:avLst/>
            <a:gdLst>
              <a:gd name="T0" fmla="*/ 0 w 880"/>
              <a:gd name="T1" fmla="*/ 2147483647 h 742"/>
              <a:gd name="T2" fmla="*/ 2147483647 w 880"/>
              <a:gd name="T3" fmla="*/ 2147483647 h 742"/>
              <a:gd name="T4" fmla="*/ 2147483647 w 880"/>
              <a:gd name="T5" fmla="*/ 2147483647 h 742"/>
              <a:gd name="T6" fmla="*/ 2147483647 w 880"/>
              <a:gd name="T7" fmla="*/ 2147483647 h 742"/>
              <a:gd name="T8" fmla="*/ 2147483647 w 880"/>
              <a:gd name="T9" fmla="*/ 2147483647 h 742"/>
              <a:gd name="T10" fmla="*/ 2147483647 w 880"/>
              <a:gd name="T11" fmla="*/ 2147483647 h 742"/>
              <a:gd name="T12" fmla="*/ 2147483647 w 880"/>
              <a:gd name="T13" fmla="*/ 2147483647 h 742"/>
              <a:gd name="T14" fmla="*/ 2147483647 w 880"/>
              <a:gd name="T15" fmla="*/ 2147483647 h 742"/>
              <a:gd name="T16" fmla="*/ 2147483647 w 880"/>
              <a:gd name="T17" fmla="*/ 2147483647 h 742"/>
              <a:gd name="T18" fmla="*/ 2147483647 w 880"/>
              <a:gd name="T19" fmla="*/ 2147483647 h 7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0"/>
              <a:gd name="T31" fmla="*/ 0 h 742"/>
              <a:gd name="T32" fmla="*/ 880 w 880"/>
              <a:gd name="T33" fmla="*/ 742 h 7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0" h="742">
                <a:moveTo>
                  <a:pt x="0" y="742"/>
                </a:moveTo>
                <a:cubicBezTo>
                  <a:pt x="38" y="726"/>
                  <a:pt x="176" y="697"/>
                  <a:pt x="229" y="644"/>
                </a:cubicBezTo>
                <a:cubicBezTo>
                  <a:pt x="282" y="591"/>
                  <a:pt x="295" y="521"/>
                  <a:pt x="317" y="424"/>
                </a:cubicBezTo>
                <a:cubicBezTo>
                  <a:pt x="339" y="327"/>
                  <a:pt x="340" y="122"/>
                  <a:pt x="363" y="61"/>
                </a:cubicBezTo>
                <a:cubicBezTo>
                  <a:pt x="386" y="0"/>
                  <a:pt x="439" y="23"/>
                  <a:pt x="454" y="61"/>
                </a:cubicBezTo>
                <a:cubicBezTo>
                  <a:pt x="469" y="99"/>
                  <a:pt x="447" y="205"/>
                  <a:pt x="454" y="288"/>
                </a:cubicBezTo>
                <a:cubicBezTo>
                  <a:pt x="461" y="371"/>
                  <a:pt x="484" y="500"/>
                  <a:pt x="499" y="560"/>
                </a:cubicBezTo>
                <a:cubicBezTo>
                  <a:pt x="514" y="620"/>
                  <a:pt x="512" y="626"/>
                  <a:pt x="544" y="651"/>
                </a:cubicBezTo>
                <a:cubicBezTo>
                  <a:pt x="576" y="676"/>
                  <a:pt x="638" y="698"/>
                  <a:pt x="694" y="709"/>
                </a:cubicBezTo>
                <a:cubicBezTo>
                  <a:pt x="750" y="720"/>
                  <a:pt x="841" y="716"/>
                  <a:pt x="880" y="7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38917" name="Object 7"/>
          <p:cNvGraphicFramePr>
            <a:graphicFrameLocks noChangeAspect="1"/>
          </p:cNvGraphicFramePr>
          <p:nvPr/>
        </p:nvGraphicFramePr>
        <p:xfrm>
          <a:off x="2711451" y="1295400"/>
          <a:ext cx="1057275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7" imgW="406048" imgH="253780" progId="Equation.3">
                  <p:embed/>
                </p:oleObj>
              </mc:Choice>
              <mc:Fallback>
                <p:oleObj name="数式" r:id="rId7" imgW="406048" imgH="253780" progId="Equation.3">
                  <p:embed/>
                  <p:pic>
                    <p:nvPicPr>
                      <p:cNvPr id="3891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1451" y="1295400"/>
                        <a:ext cx="1057275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7" name="Line 13"/>
          <p:cNvSpPr>
            <a:spLocks noChangeShapeType="1"/>
          </p:cNvSpPr>
          <p:nvPr/>
        </p:nvSpPr>
        <p:spPr bwMode="auto">
          <a:xfrm flipH="1">
            <a:off x="2524125" y="43688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918" name="Object 11"/>
              <p:cNvSpPr txBox="1"/>
              <p:nvPr/>
            </p:nvSpPr>
            <p:spPr bwMode="auto">
              <a:xfrm>
                <a:off x="9382126" y="1565275"/>
                <a:ext cx="1500188" cy="78105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38918" name="Object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82126" y="1565275"/>
                <a:ext cx="1500188" cy="78105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8919" name="Object 12"/>
          <p:cNvGraphicFramePr>
            <a:graphicFrameLocks noChangeAspect="1"/>
          </p:cNvGraphicFramePr>
          <p:nvPr/>
        </p:nvGraphicFramePr>
        <p:xfrm>
          <a:off x="2738439" y="3297239"/>
          <a:ext cx="68262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317087" imgH="215619" progId="Equation.3">
                  <p:embed/>
                </p:oleObj>
              </mc:Choice>
              <mc:Fallback>
                <p:oleObj name="数式" r:id="rId10" imgW="317087" imgH="215619" progId="Equation.3">
                  <p:embed/>
                  <p:pic>
                    <p:nvPicPr>
                      <p:cNvPr id="38919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8439" y="3297239"/>
                        <a:ext cx="682625" cy="465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0" name="Object 3"/>
          <p:cNvGraphicFramePr>
            <a:graphicFrameLocks noChangeAspect="1"/>
          </p:cNvGraphicFramePr>
          <p:nvPr/>
        </p:nvGraphicFramePr>
        <p:xfrm>
          <a:off x="8343900" y="3225800"/>
          <a:ext cx="395288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152334" imgH="139639" progId="Equation.3">
                  <p:embed/>
                </p:oleObj>
              </mc:Choice>
              <mc:Fallback>
                <p:oleObj name="数式" r:id="rId12" imgW="152334" imgH="139639" progId="Equation.3">
                  <p:embed/>
                  <p:pic>
                    <p:nvPicPr>
                      <p:cNvPr id="3892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3900" y="3225800"/>
                        <a:ext cx="395288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8" name="AutoShape 16"/>
          <p:cNvSpPr>
            <a:spLocks noChangeArrowheads="1"/>
          </p:cNvSpPr>
          <p:nvPr/>
        </p:nvSpPr>
        <p:spPr bwMode="auto">
          <a:xfrm rot="3963218">
            <a:off x="8322470" y="3877470"/>
            <a:ext cx="936625" cy="2873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29" name="テキスト ボックス 14"/>
          <p:cNvSpPr txBox="1">
            <a:spLocks noChangeArrowheads="1"/>
          </p:cNvSpPr>
          <p:nvPr/>
        </p:nvSpPr>
        <p:spPr bwMode="auto">
          <a:xfrm>
            <a:off x="452439" y="6203114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QET STEP 2</a:t>
            </a:r>
          </a:p>
        </p:txBody>
      </p:sp>
      <p:sp>
        <p:nvSpPr>
          <p:cNvPr id="38930" name="テキスト ボックス 15"/>
          <p:cNvSpPr txBox="1">
            <a:spLocks noChangeArrowheads="1"/>
          </p:cNvSpPr>
          <p:nvPr/>
        </p:nvSpPr>
        <p:spPr bwMode="auto">
          <a:xfrm>
            <a:off x="4810125" y="4011613"/>
            <a:ext cx="3714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Local Operation dependent on</a:t>
            </a:r>
          </a:p>
          <a:p>
            <a:r>
              <a:rPr lang="en-US" altLang="ja-JP" b="1" i="1" dirty="0"/>
              <a:t>Measurement Result</a:t>
            </a:r>
            <a:endParaRPr lang="ja-JP" altLang="en-US" b="1" i="1" dirty="0"/>
          </a:p>
        </p:txBody>
      </p:sp>
      <p:graphicFrame>
        <p:nvGraphicFramePr>
          <p:cNvPr id="38921" name="Object 9"/>
          <p:cNvGraphicFramePr>
            <a:graphicFrameLocks noChangeAspect="1"/>
          </p:cNvGraphicFramePr>
          <p:nvPr/>
        </p:nvGraphicFramePr>
        <p:xfrm>
          <a:off x="2857501" y="5154614"/>
          <a:ext cx="809625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317225" imgH="253780" progId="Equation.3">
                  <p:embed/>
                </p:oleObj>
              </mc:Choice>
              <mc:Fallback>
                <p:oleObj name="数式" r:id="rId14" imgW="317225" imgH="253780" progId="Equation.3">
                  <p:embed/>
                  <p:pic>
                    <p:nvPicPr>
                      <p:cNvPr id="3892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1" y="5154614"/>
                        <a:ext cx="809625" cy="642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31" name="テキスト ボックス 17"/>
          <p:cNvSpPr txBox="1">
            <a:spLocks noChangeArrowheads="1"/>
          </p:cNvSpPr>
          <p:nvPr/>
        </p:nvSpPr>
        <p:spPr bwMode="auto">
          <a:xfrm>
            <a:off x="898353" y="142876"/>
            <a:ext cx="104514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i="1" dirty="0">
                <a:latin typeface="Calibri" pitchFamily="34" charset="0"/>
              </a:rPr>
              <a:t>At time t=T, the measurement result is announced to Bob at             </a:t>
            </a:r>
          </a:p>
          <a:p>
            <a:r>
              <a:rPr lang="en-US" altLang="ja-JP" sz="2400" b="1" i="1" dirty="0">
                <a:latin typeface="Calibri" pitchFamily="34" charset="0"/>
              </a:rPr>
              <a:t>and a local operation dependent on the measurement result is performed. </a:t>
            </a:r>
            <a:endParaRPr lang="ja-JP" altLang="en-US" sz="2400" b="1" i="1" dirty="0"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301" name="Object 5"/>
              <p:cNvSpPr txBox="1"/>
              <p:nvPr/>
            </p:nvSpPr>
            <p:spPr bwMode="auto">
              <a:xfrm>
                <a:off x="8524875" y="142875"/>
                <a:ext cx="1036637" cy="502736"/>
              </a:xfrm>
              <a:prstGeom prst="rect">
                <a:avLst/>
              </a:prstGeom>
              <a:noFill/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ja-JP" altLang="en-US"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ja-JP" alt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55301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24875" y="142875"/>
                <a:ext cx="1036637" cy="50273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23" name="Line 12"/>
          <p:cNvSpPr>
            <a:spLocks noChangeShapeType="1"/>
          </p:cNvSpPr>
          <p:nvPr/>
        </p:nvSpPr>
        <p:spPr bwMode="auto">
          <a:xfrm>
            <a:off x="2368551" y="5372894"/>
            <a:ext cx="6697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47112" name="Object 13"/>
          <p:cNvGraphicFramePr>
            <a:graphicFrameLocks noChangeAspect="1"/>
          </p:cNvGraphicFramePr>
          <p:nvPr/>
        </p:nvGraphicFramePr>
        <p:xfrm>
          <a:off x="9137650" y="5156994"/>
          <a:ext cx="3429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6835" imgH="139518" progId="Equation.3">
                  <p:embed/>
                </p:oleObj>
              </mc:Choice>
              <mc:Fallback>
                <p:oleObj name="数式" r:id="rId2" imgW="126835" imgH="139518" progId="Equation.3">
                  <p:embed/>
                  <p:pic>
                    <p:nvPicPr>
                      <p:cNvPr id="47112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37650" y="5156994"/>
                        <a:ext cx="34290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4" name="Line 14"/>
          <p:cNvSpPr>
            <a:spLocks noChangeShapeType="1"/>
          </p:cNvSpPr>
          <p:nvPr/>
        </p:nvSpPr>
        <p:spPr bwMode="auto">
          <a:xfrm flipV="1">
            <a:off x="2703514" y="4537870"/>
            <a:ext cx="46037" cy="1000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47113" name="Object 15"/>
          <p:cNvGraphicFramePr>
            <a:graphicFrameLocks noChangeAspect="1"/>
          </p:cNvGraphicFramePr>
          <p:nvPr/>
        </p:nvGraphicFramePr>
        <p:xfrm>
          <a:off x="2543176" y="4064795"/>
          <a:ext cx="40957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203024" imgH="215713" progId="Equation.3">
                  <p:embed/>
                </p:oleObj>
              </mc:Choice>
              <mc:Fallback>
                <p:oleObj name="数式" r:id="rId4" imgW="203024" imgH="215713" progId="Equation.3">
                  <p:embed/>
                  <p:pic>
                    <p:nvPicPr>
                      <p:cNvPr id="47113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3176" y="4064795"/>
                        <a:ext cx="409575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4" name="Object 16"/>
          <p:cNvGraphicFramePr>
            <a:graphicFrameLocks noChangeAspect="1"/>
          </p:cNvGraphicFramePr>
          <p:nvPr/>
        </p:nvGraphicFramePr>
        <p:xfrm>
          <a:off x="5153026" y="5299870"/>
          <a:ext cx="384175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190335" imgH="215713" progId="Equation.3">
                  <p:embed/>
                </p:oleObj>
              </mc:Choice>
              <mc:Fallback>
                <p:oleObj name="数式" r:id="rId6" imgW="190335" imgH="215713" progId="Equation.3">
                  <p:embed/>
                  <p:pic>
                    <p:nvPicPr>
                      <p:cNvPr id="47114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3026" y="5299870"/>
                        <a:ext cx="384175" cy="433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5" name="Object 17"/>
          <p:cNvGraphicFramePr>
            <a:graphicFrameLocks noChangeAspect="1"/>
          </p:cNvGraphicFramePr>
          <p:nvPr/>
        </p:nvGraphicFramePr>
        <p:xfrm>
          <a:off x="7400925" y="5299870"/>
          <a:ext cx="368300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190335" imgH="215713" progId="Equation.3">
                  <p:embed/>
                </p:oleObj>
              </mc:Choice>
              <mc:Fallback>
                <p:oleObj name="数式" r:id="rId8" imgW="190335" imgH="215713" progId="Equation.3">
                  <p:embed/>
                  <p:pic>
                    <p:nvPicPr>
                      <p:cNvPr id="47115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0925" y="5299870"/>
                        <a:ext cx="368300" cy="420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5" name="Freeform 18"/>
          <p:cNvSpPr>
            <a:spLocks/>
          </p:cNvSpPr>
          <p:nvPr/>
        </p:nvSpPr>
        <p:spPr bwMode="auto">
          <a:xfrm>
            <a:off x="6908800" y="4252119"/>
            <a:ext cx="1282700" cy="1116012"/>
          </a:xfrm>
          <a:custGeom>
            <a:avLst/>
            <a:gdLst>
              <a:gd name="T0" fmla="*/ 0 w 808"/>
              <a:gd name="T1" fmla="*/ 2147483647 h 703"/>
              <a:gd name="T2" fmla="*/ 2147483647 w 808"/>
              <a:gd name="T3" fmla="*/ 2147483647 h 703"/>
              <a:gd name="T4" fmla="*/ 2147483647 w 808"/>
              <a:gd name="T5" fmla="*/ 2147483647 h 703"/>
              <a:gd name="T6" fmla="*/ 2147483647 w 808"/>
              <a:gd name="T7" fmla="*/ 2147483647 h 703"/>
              <a:gd name="T8" fmla="*/ 2147483647 w 808"/>
              <a:gd name="T9" fmla="*/ 2147483647 h 703"/>
              <a:gd name="T10" fmla="*/ 2147483647 w 808"/>
              <a:gd name="T11" fmla="*/ 2147483647 h 703"/>
              <a:gd name="T12" fmla="*/ 2147483647 w 808"/>
              <a:gd name="T13" fmla="*/ 2147483647 h 703"/>
              <a:gd name="T14" fmla="*/ 2147483647 w 808"/>
              <a:gd name="T15" fmla="*/ 2147483647 h 703"/>
              <a:gd name="T16" fmla="*/ 2147483647 w 808"/>
              <a:gd name="T17" fmla="*/ 2147483647 h 703"/>
              <a:gd name="T18" fmla="*/ 2147483647 w 808"/>
              <a:gd name="T19" fmla="*/ 2147483647 h 703"/>
              <a:gd name="T20" fmla="*/ 2147483647 w 808"/>
              <a:gd name="T21" fmla="*/ 2147483647 h 703"/>
              <a:gd name="T22" fmla="*/ 2147483647 w 808"/>
              <a:gd name="T23" fmla="*/ 2147483647 h 703"/>
              <a:gd name="T24" fmla="*/ 2147483647 w 808"/>
              <a:gd name="T25" fmla="*/ 2147483647 h 703"/>
              <a:gd name="T26" fmla="*/ 2147483647 w 808"/>
              <a:gd name="T27" fmla="*/ 2147483647 h 7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808"/>
              <a:gd name="T43" fmla="*/ 0 h 703"/>
              <a:gd name="T44" fmla="*/ 808 w 808"/>
              <a:gd name="T45" fmla="*/ 703 h 70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808" h="703">
                <a:moveTo>
                  <a:pt x="0" y="700"/>
                </a:moveTo>
                <a:cubicBezTo>
                  <a:pt x="17" y="698"/>
                  <a:pt x="69" y="699"/>
                  <a:pt x="94" y="690"/>
                </a:cubicBezTo>
                <a:cubicBezTo>
                  <a:pt x="119" y="681"/>
                  <a:pt x="127" y="651"/>
                  <a:pt x="151" y="643"/>
                </a:cubicBezTo>
                <a:cubicBezTo>
                  <a:pt x="175" y="635"/>
                  <a:pt x="208" y="660"/>
                  <a:pt x="236" y="643"/>
                </a:cubicBezTo>
                <a:cubicBezTo>
                  <a:pt x="264" y="626"/>
                  <a:pt x="302" y="589"/>
                  <a:pt x="321" y="539"/>
                </a:cubicBezTo>
                <a:cubicBezTo>
                  <a:pt x="340" y="489"/>
                  <a:pt x="340" y="405"/>
                  <a:pt x="349" y="341"/>
                </a:cubicBezTo>
                <a:cubicBezTo>
                  <a:pt x="358" y="277"/>
                  <a:pt x="358" y="209"/>
                  <a:pt x="374" y="153"/>
                </a:cubicBezTo>
                <a:cubicBezTo>
                  <a:pt x="390" y="97"/>
                  <a:pt x="424" y="4"/>
                  <a:pt x="445" y="2"/>
                </a:cubicBezTo>
                <a:cubicBezTo>
                  <a:pt x="466" y="0"/>
                  <a:pt x="488" y="66"/>
                  <a:pt x="498" y="144"/>
                </a:cubicBezTo>
                <a:cubicBezTo>
                  <a:pt x="508" y="222"/>
                  <a:pt x="497" y="386"/>
                  <a:pt x="507" y="472"/>
                </a:cubicBezTo>
                <a:cubicBezTo>
                  <a:pt x="517" y="558"/>
                  <a:pt x="536" y="621"/>
                  <a:pt x="560" y="658"/>
                </a:cubicBezTo>
                <a:cubicBezTo>
                  <a:pt x="584" y="695"/>
                  <a:pt x="612" y="686"/>
                  <a:pt x="649" y="693"/>
                </a:cubicBezTo>
                <a:cubicBezTo>
                  <a:pt x="686" y="700"/>
                  <a:pt x="756" y="703"/>
                  <a:pt x="782" y="702"/>
                </a:cubicBezTo>
                <a:cubicBezTo>
                  <a:pt x="808" y="701"/>
                  <a:pt x="803" y="689"/>
                  <a:pt x="808" y="68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116" name="Object 19"/>
              <p:cNvSpPr txBox="1"/>
              <p:nvPr/>
            </p:nvSpPr>
            <p:spPr bwMode="auto">
              <a:xfrm>
                <a:off x="3158288" y="1457721"/>
                <a:ext cx="6448175" cy="1513682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r>
                        <a:rPr lang="ja-JP" altLang="en-US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ja-JP" alt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ja-JP" altLang="en-US" sz="2800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ja-JP" alt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nary>
                                <m:naryPr>
                                  <m:ctrlP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−∞</m:t>
                                  </m:r>
                                </m:sub>
                                <m:sup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Π</m:t>
                                      </m:r>
                                    </m:e>
                                    <m:sub>
                                      <m:r>
                                        <a:rPr lang="ja-JP" altLang="en-US" sz="28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ja-JP" alt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e>
                              </m:nary>
                            </m:e>
                          </m:d>
                        </m:e>
                      </m:func>
                    </m:oMath>
                  </m:oMathPara>
                </a14:m>
                <a:endParaRPr lang="ja-JP" altLang="en-US" sz="2800" dirty="0"/>
              </a:p>
            </p:txBody>
          </p:sp>
        </mc:Choice>
        <mc:Fallback xmlns="">
          <p:sp>
            <p:nvSpPr>
              <p:cNvPr id="47116" name="Object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58288" y="1457721"/>
                <a:ext cx="6448175" cy="151368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126" name="Line 20"/>
          <p:cNvSpPr>
            <a:spLocks noChangeShapeType="1"/>
          </p:cNvSpPr>
          <p:nvPr/>
        </p:nvSpPr>
        <p:spPr bwMode="auto">
          <a:xfrm flipV="1">
            <a:off x="5537202" y="2319771"/>
            <a:ext cx="201610" cy="848544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7127" name="Text Box 21"/>
          <p:cNvSpPr txBox="1">
            <a:spLocks noChangeArrowheads="1"/>
          </p:cNvSpPr>
          <p:nvPr/>
        </p:nvSpPr>
        <p:spPr bwMode="auto">
          <a:xfrm>
            <a:off x="2222250" y="3085890"/>
            <a:ext cx="74644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 i="1" dirty="0"/>
              <a:t>The coupling is fixed so as to extract maximum energy from the field.</a:t>
            </a:r>
            <a:endParaRPr lang="ja-JP" altLang="en-US" sz="2000" b="1" i="1" dirty="0"/>
          </a:p>
        </p:txBody>
      </p:sp>
      <p:sp>
        <p:nvSpPr>
          <p:cNvPr id="47129" name="テキスト ボックス 24"/>
          <p:cNvSpPr txBox="1">
            <a:spLocks noChangeArrowheads="1"/>
          </p:cNvSpPr>
          <p:nvPr/>
        </p:nvSpPr>
        <p:spPr bwMode="auto">
          <a:xfrm>
            <a:off x="2222250" y="551657"/>
            <a:ext cx="88204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i="1" dirty="0"/>
              <a:t>Bob’s Local Operation dependent on Measurement Result:</a:t>
            </a:r>
            <a:endParaRPr lang="ja-JP" altLang="en-US" sz="2400" b="1" i="1" dirty="0"/>
          </a:p>
        </p:txBody>
      </p:sp>
      <p:sp>
        <p:nvSpPr>
          <p:cNvPr id="29" name="テキスト ボックス 28"/>
          <p:cNvSpPr txBox="1">
            <a:spLocks noChangeArrowheads="1"/>
          </p:cNvSpPr>
          <p:nvPr/>
        </p:nvSpPr>
        <p:spPr bwMode="auto">
          <a:xfrm>
            <a:off x="6453189" y="2571601"/>
            <a:ext cx="3571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Localized function around Bob</a:t>
            </a:r>
            <a:endParaRPr lang="ja-JP" altLang="en-US" b="1" i="1" dirty="0"/>
          </a:p>
        </p:txBody>
      </p:sp>
      <p:cxnSp>
        <p:nvCxnSpPr>
          <p:cNvPr id="31" name="直線矢印コネクタ 30"/>
          <p:cNvCxnSpPr/>
          <p:nvPr/>
        </p:nvCxnSpPr>
        <p:spPr>
          <a:xfrm rot="10800000">
            <a:off x="7239001" y="2369989"/>
            <a:ext cx="500063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5" name="Line 2"/>
          <p:cNvSpPr>
            <a:spLocks noChangeShapeType="1"/>
          </p:cNvSpPr>
          <p:nvPr/>
        </p:nvSpPr>
        <p:spPr bwMode="auto">
          <a:xfrm>
            <a:off x="1919288" y="4814888"/>
            <a:ext cx="7993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9946" name="Line 3"/>
          <p:cNvSpPr>
            <a:spLocks noChangeShapeType="1"/>
          </p:cNvSpPr>
          <p:nvPr/>
        </p:nvSpPr>
        <p:spPr bwMode="auto">
          <a:xfrm flipV="1">
            <a:off x="3792538" y="1143000"/>
            <a:ext cx="0" cy="4751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9912350" y="4598989"/>
          <a:ext cx="33020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6835" imgH="139518" progId="Equation.3">
                  <p:embed/>
                </p:oleObj>
              </mc:Choice>
              <mc:Fallback>
                <p:oleObj name="数式" r:id="rId2" imgW="126835" imgH="139518" progId="Equation.3">
                  <p:embed/>
                  <p:pic>
                    <p:nvPicPr>
                      <p:cNvPr id="3993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12350" y="4598989"/>
                        <a:ext cx="330200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7" name="AutoShape 5"/>
          <p:cNvSpPr>
            <a:spLocks noChangeArrowheads="1"/>
          </p:cNvSpPr>
          <p:nvPr/>
        </p:nvSpPr>
        <p:spPr bwMode="auto">
          <a:xfrm rot="-5400000">
            <a:off x="8489157" y="4202907"/>
            <a:ext cx="571500" cy="35718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8342313" y="3532188"/>
          <a:ext cx="825500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317087" imgH="215619" progId="Equation.3">
                  <p:embed/>
                </p:oleObj>
              </mc:Choice>
              <mc:Fallback>
                <p:oleObj name="数式" r:id="rId4" imgW="317087" imgH="215619" progId="Equation.3">
                  <p:embed/>
                  <p:pic>
                    <p:nvPicPr>
                      <p:cNvPr id="3993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2313" y="3532188"/>
                        <a:ext cx="825500" cy="563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7" name="Freeform 9"/>
          <p:cNvSpPr>
            <a:spLocks/>
          </p:cNvSpPr>
          <p:nvPr/>
        </p:nvSpPr>
        <p:spPr bwMode="auto">
          <a:xfrm>
            <a:off x="7739063" y="4814888"/>
            <a:ext cx="857250" cy="368300"/>
          </a:xfrm>
          <a:custGeom>
            <a:avLst/>
            <a:gdLst>
              <a:gd name="T0" fmla="*/ 1360884157 w 540"/>
              <a:gd name="T1" fmla="*/ 20161251 h 232"/>
              <a:gd name="T2" fmla="*/ 1088707405 w 540"/>
              <a:gd name="T3" fmla="*/ 146169074 h 232"/>
              <a:gd name="T4" fmla="*/ 874493427 w 540"/>
              <a:gd name="T5" fmla="*/ 269657541 h 232"/>
              <a:gd name="T6" fmla="*/ 753525783 w 540"/>
              <a:gd name="T7" fmla="*/ 488910382 h 232"/>
              <a:gd name="T8" fmla="*/ 680442078 w 540"/>
              <a:gd name="T9" fmla="*/ 536794132 h 232"/>
              <a:gd name="T10" fmla="*/ 534273082 w 540"/>
              <a:gd name="T11" fmla="*/ 199093135 h 232"/>
              <a:gd name="T12" fmla="*/ 362902435 w 540"/>
              <a:gd name="T13" fmla="*/ 73085331 h 232"/>
              <a:gd name="T14" fmla="*/ 0 w 540"/>
              <a:gd name="T15" fmla="*/ 0 h 23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40"/>
              <a:gd name="T25" fmla="*/ 0 h 232"/>
              <a:gd name="T26" fmla="*/ 540 w 540"/>
              <a:gd name="T27" fmla="*/ 232 h 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40" h="232">
                <a:moveTo>
                  <a:pt x="540" y="8"/>
                </a:moveTo>
                <a:cubicBezTo>
                  <a:pt x="522" y="16"/>
                  <a:pt x="464" y="42"/>
                  <a:pt x="432" y="58"/>
                </a:cubicBezTo>
                <a:cubicBezTo>
                  <a:pt x="400" y="74"/>
                  <a:pt x="369" y="84"/>
                  <a:pt x="347" y="107"/>
                </a:cubicBezTo>
                <a:cubicBezTo>
                  <a:pt x="325" y="130"/>
                  <a:pt x="312" y="176"/>
                  <a:pt x="299" y="194"/>
                </a:cubicBezTo>
                <a:cubicBezTo>
                  <a:pt x="286" y="212"/>
                  <a:pt x="284" y="232"/>
                  <a:pt x="270" y="213"/>
                </a:cubicBezTo>
                <a:cubicBezTo>
                  <a:pt x="256" y="194"/>
                  <a:pt x="233" y="110"/>
                  <a:pt x="212" y="79"/>
                </a:cubicBezTo>
                <a:cubicBezTo>
                  <a:pt x="191" y="48"/>
                  <a:pt x="179" y="42"/>
                  <a:pt x="144" y="29"/>
                </a:cubicBezTo>
                <a:cubicBezTo>
                  <a:pt x="109" y="16"/>
                  <a:pt x="30" y="6"/>
                  <a:pt x="0" y="0"/>
                </a:cubicBezTo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39949" name="Line 10"/>
          <p:cNvSpPr>
            <a:spLocks noChangeShapeType="1"/>
          </p:cNvSpPr>
          <p:nvPr/>
        </p:nvSpPr>
        <p:spPr bwMode="auto">
          <a:xfrm flipH="1">
            <a:off x="7451726" y="503078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8601075" y="4743450"/>
          <a:ext cx="49530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190335" imgH="215713" progId="Equation.3">
                  <p:embed/>
                </p:oleObj>
              </mc:Choice>
              <mc:Fallback>
                <p:oleObj name="数式" r:id="rId6" imgW="190335" imgH="215713" progId="Equation.3">
                  <p:embed/>
                  <p:pic>
                    <p:nvPicPr>
                      <p:cNvPr id="3994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1075" y="4743450"/>
                        <a:ext cx="495300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1" name="Object 6"/>
          <p:cNvGraphicFramePr>
            <a:graphicFrameLocks noChangeAspect="1"/>
          </p:cNvGraphicFramePr>
          <p:nvPr/>
        </p:nvGraphicFramePr>
        <p:xfrm>
          <a:off x="2711451" y="1236663"/>
          <a:ext cx="1057275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406048" imgH="253780" progId="Equation.3">
                  <p:embed/>
                </p:oleObj>
              </mc:Choice>
              <mc:Fallback>
                <p:oleObj name="数式" r:id="rId8" imgW="406048" imgH="253780" progId="Equation.3">
                  <p:embed/>
                  <p:pic>
                    <p:nvPicPr>
                      <p:cNvPr id="39941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1451" y="1236663"/>
                        <a:ext cx="1057275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11"/>
          <p:cNvGraphicFramePr>
            <a:graphicFrameLocks noChangeAspect="1"/>
          </p:cNvGraphicFramePr>
          <p:nvPr/>
        </p:nvGraphicFramePr>
        <p:xfrm>
          <a:off x="7754938" y="5238751"/>
          <a:ext cx="703262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317087" imgH="215619" progId="Equation.3">
                  <p:embed/>
                </p:oleObj>
              </mc:Choice>
              <mc:Fallback>
                <p:oleObj name="数式" r:id="rId10" imgW="317087" imgH="215619" progId="Equation.3">
                  <p:embed/>
                  <p:pic>
                    <p:nvPicPr>
                      <p:cNvPr id="3994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4938" y="5238751"/>
                        <a:ext cx="703262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0" name="テキスト ボックス 11"/>
          <p:cNvSpPr txBox="1">
            <a:spLocks noChangeArrowheads="1"/>
          </p:cNvSpPr>
          <p:nvPr/>
        </p:nvSpPr>
        <p:spPr bwMode="auto">
          <a:xfrm>
            <a:off x="6243639" y="4881564"/>
            <a:ext cx="12144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Negative</a:t>
            </a:r>
          </a:p>
          <a:p>
            <a:r>
              <a:rPr lang="en-US" altLang="ja-JP" b="1" i="1" dirty="0"/>
              <a:t>Energy Excitation</a:t>
            </a:r>
            <a:endParaRPr lang="ja-JP" altLang="en-US" b="1" i="1" dirty="0"/>
          </a:p>
        </p:txBody>
      </p:sp>
      <p:graphicFrame>
        <p:nvGraphicFramePr>
          <p:cNvPr id="39943" name="Object 12"/>
          <p:cNvGraphicFramePr>
            <a:graphicFrameLocks noChangeAspect="1"/>
          </p:cNvGraphicFramePr>
          <p:nvPr/>
        </p:nvGraphicFramePr>
        <p:xfrm>
          <a:off x="8667750" y="1381125"/>
          <a:ext cx="150018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342603" imgH="177646" progId="Equation.3">
                  <p:embed/>
                </p:oleObj>
              </mc:Choice>
              <mc:Fallback>
                <p:oleObj name="数式" r:id="rId12" imgW="342603" imgH="177646" progId="Equation.3">
                  <p:embed/>
                  <p:pic>
                    <p:nvPicPr>
                      <p:cNvPr id="3994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67750" y="1381125"/>
                        <a:ext cx="1500188" cy="78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1" name="テキスト ボックス 13"/>
          <p:cNvSpPr txBox="1">
            <a:spLocks noChangeArrowheads="1"/>
          </p:cNvSpPr>
          <p:nvPr/>
        </p:nvSpPr>
        <p:spPr bwMode="auto">
          <a:xfrm>
            <a:off x="425451" y="6273799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i="1" dirty="0"/>
              <a:t>QET STEP 3</a:t>
            </a:r>
          </a:p>
        </p:txBody>
      </p:sp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1925639" y="4965700"/>
          <a:ext cx="1812925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710891" imgH="253890" progId="Equation.3">
                  <p:embed/>
                </p:oleObj>
              </mc:Choice>
              <mc:Fallback>
                <p:oleObj name="数式" r:id="rId14" imgW="710891" imgH="253890" progId="Equation.3">
                  <p:embed/>
                  <p:pic>
                    <p:nvPicPr>
                      <p:cNvPr id="3994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5639" y="4965700"/>
                        <a:ext cx="1812925" cy="642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3" name="テキスト ボックス 16"/>
          <p:cNvSpPr txBox="1">
            <a:spLocks noChangeArrowheads="1"/>
          </p:cNvSpPr>
          <p:nvPr/>
        </p:nvSpPr>
        <p:spPr bwMode="auto">
          <a:xfrm>
            <a:off x="898359" y="54550"/>
            <a:ext cx="1039528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800" b="1" i="1" dirty="0">
                <a:latin typeface="Calibri" pitchFamily="34" charset="0"/>
              </a:rPr>
              <a:t>Finally, positive energy is extracted by the operation with generation of negative-energy left-mover excitation of the field.</a:t>
            </a:r>
            <a:endParaRPr lang="ja-JP" altLang="en-US" sz="2800" b="1" i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矢印コネクタ 6"/>
          <p:cNvCxnSpPr/>
          <p:nvPr/>
        </p:nvCxnSpPr>
        <p:spPr>
          <a:xfrm>
            <a:off x="1809750" y="5715000"/>
            <a:ext cx="8286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5400000" flipH="1" flipV="1">
            <a:off x="1343820" y="4679158"/>
            <a:ext cx="378777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10120314" y="5500689"/>
          <a:ext cx="33337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6835" imgH="139518" progId="Equation.3">
                  <p:embed/>
                </p:oleObj>
              </mc:Choice>
              <mc:Fallback>
                <p:oleObj name="数式" r:id="rId2" imgW="126835" imgH="139518" progId="Equation.3">
                  <p:embed/>
                  <p:pic>
                    <p:nvPicPr>
                      <p:cNvPr id="307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20314" y="5500689"/>
                        <a:ext cx="333375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1" name="テキスト ボックス 8"/>
          <p:cNvSpPr txBox="1">
            <a:spLocks noChangeArrowheads="1"/>
          </p:cNvSpPr>
          <p:nvPr/>
        </p:nvSpPr>
        <p:spPr bwMode="auto">
          <a:xfrm>
            <a:off x="2024063" y="2714626"/>
            <a:ext cx="1143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dirty="0"/>
              <a:t>Average</a:t>
            </a:r>
          </a:p>
          <a:p>
            <a:r>
              <a:rPr lang="en-US" altLang="ja-JP" b="1" dirty="0"/>
              <a:t>energy </a:t>
            </a:r>
          </a:p>
          <a:p>
            <a:r>
              <a:rPr lang="en-US" altLang="ja-JP" b="1" dirty="0"/>
              <a:t>density</a:t>
            </a:r>
            <a:endParaRPr lang="ja-JP" altLang="en-US" b="1" dirty="0"/>
          </a:p>
        </p:txBody>
      </p:sp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3390901" y="4929188"/>
          <a:ext cx="1419225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380835" imgH="253890" progId="Equation.3">
                  <p:embed/>
                </p:oleObj>
              </mc:Choice>
              <mc:Fallback>
                <p:oleObj name="数式" r:id="rId4" imgW="380835" imgH="253890" progId="Equation.3">
                  <p:embed/>
                  <p:pic>
                    <p:nvPicPr>
                      <p:cNvPr id="512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0901" y="4929188"/>
                        <a:ext cx="1419225" cy="811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円/楕円 12"/>
          <p:cNvSpPr/>
          <p:nvPr/>
        </p:nvSpPr>
        <p:spPr>
          <a:xfrm>
            <a:off x="5453064" y="5357814"/>
            <a:ext cx="2428875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テキスト ボックス 13"/>
          <p:cNvSpPr txBox="1">
            <a:spLocks noChangeArrowheads="1"/>
          </p:cNvSpPr>
          <p:nvPr/>
        </p:nvSpPr>
        <p:spPr bwMode="auto">
          <a:xfrm>
            <a:off x="5381625" y="5997576"/>
            <a:ext cx="2643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Measurement of</a:t>
            </a:r>
          </a:p>
          <a:p>
            <a:r>
              <a:rPr lang="en-US" altLang="ja-JP" b="1"/>
              <a:t> Local Fluctuation of Field</a:t>
            </a:r>
            <a:endParaRPr lang="ja-JP" altLang="en-US" b="1"/>
          </a:p>
        </p:txBody>
      </p:sp>
      <p:sp>
        <p:nvSpPr>
          <p:cNvPr id="15" name="ストライプ矢印 14"/>
          <p:cNvSpPr/>
          <p:nvPr/>
        </p:nvSpPr>
        <p:spPr>
          <a:xfrm rot="17909513">
            <a:off x="6824663" y="4686301"/>
            <a:ext cx="928688" cy="35718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テキスト ボックス 15"/>
          <p:cNvSpPr txBox="1">
            <a:spLocks noChangeArrowheads="1"/>
          </p:cNvSpPr>
          <p:nvPr/>
        </p:nvSpPr>
        <p:spPr bwMode="auto">
          <a:xfrm>
            <a:off x="6167438" y="3854451"/>
            <a:ext cx="3071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Extraction of</a:t>
            </a:r>
          </a:p>
          <a:p>
            <a:r>
              <a:rPr lang="en-US" altLang="ja-JP" b="1"/>
              <a:t>Information about Field</a:t>
            </a:r>
            <a:endParaRPr lang="ja-JP" altLang="en-US" b="1"/>
          </a:p>
        </p:txBody>
      </p:sp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3810001" y="4914901"/>
          <a:ext cx="804863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215806" imgH="228501" progId="Equation.3">
                  <p:embed/>
                </p:oleObj>
              </mc:Choice>
              <mc:Fallback>
                <p:oleObj name="数式" r:id="rId6" imgW="215806" imgH="228501" progId="Equation.3">
                  <p:embed/>
                  <p:pic>
                    <p:nvPicPr>
                      <p:cNvPr id="2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1" y="4914901"/>
                        <a:ext cx="804863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フリーフォーム 18"/>
          <p:cNvSpPr/>
          <p:nvPr/>
        </p:nvSpPr>
        <p:spPr>
          <a:xfrm>
            <a:off x="5595938" y="4768851"/>
            <a:ext cx="2392362" cy="1089025"/>
          </a:xfrm>
          <a:custGeom>
            <a:avLst/>
            <a:gdLst>
              <a:gd name="connsiteX0" fmla="*/ 0 w 2392680"/>
              <a:gd name="connsiteY0" fmla="*/ 985520 h 1089660"/>
              <a:gd name="connsiteX1" fmla="*/ 289560 w 2392680"/>
              <a:gd name="connsiteY1" fmla="*/ 1000760 h 1089660"/>
              <a:gd name="connsiteX2" fmla="*/ 472440 w 2392680"/>
              <a:gd name="connsiteY2" fmla="*/ 848360 h 1089660"/>
              <a:gd name="connsiteX3" fmla="*/ 716280 w 2392680"/>
              <a:gd name="connsiteY3" fmla="*/ 86360 h 1089660"/>
              <a:gd name="connsiteX4" fmla="*/ 1112520 w 2392680"/>
              <a:gd name="connsiteY4" fmla="*/ 330200 h 1089660"/>
              <a:gd name="connsiteX5" fmla="*/ 1417320 w 2392680"/>
              <a:gd name="connsiteY5" fmla="*/ 147320 h 1089660"/>
              <a:gd name="connsiteX6" fmla="*/ 1661160 w 2392680"/>
              <a:gd name="connsiteY6" fmla="*/ 955040 h 1089660"/>
              <a:gd name="connsiteX7" fmla="*/ 1996440 w 2392680"/>
              <a:gd name="connsiteY7" fmla="*/ 955040 h 1089660"/>
              <a:gd name="connsiteX8" fmla="*/ 2392680 w 2392680"/>
              <a:gd name="connsiteY8" fmla="*/ 955040 h 108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2680" h="1089660">
                <a:moveTo>
                  <a:pt x="0" y="985520"/>
                </a:moveTo>
                <a:cubicBezTo>
                  <a:pt x="105410" y="1004570"/>
                  <a:pt x="210820" y="1023620"/>
                  <a:pt x="289560" y="1000760"/>
                </a:cubicBezTo>
                <a:cubicBezTo>
                  <a:pt x="368300" y="977900"/>
                  <a:pt x="401320" y="1000760"/>
                  <a:pt x="472440" y="848360"/>
                </a:cubicBezTo>
                <a:cubicBezTo>
                  <a:pt x="543560" y="695960"/>
                  <a:pt x="609600" y="172720"/>
                  <a:pt x="716280" y="86360"/>
                </a:cubicBezTo>
                <a:cubicBezTo>
                  <a:pt x="822960" y="0"/>
                  <a:pt x="995680" y="320040"/>
                  <a:pt x="1112520" y="330200"/>
                </a:cubicBezTo>
                <a:cubicBezTo>
                  <a:pt x="1229360" y="340360"/>
                  <a:pt x="1325880" y="43180"/>
                  <a:pt x="1417320" y="147320"/>
                </a:cubicBezTo>
                <a:cubicBezTo>
                  <a:pt x="1508760" y="251460"/>
                  <a:pt x="1564640" y="820420"/>
                  <a:pt x="1661160" y="955040"/>
                </a:cubicBezTo>
                <a:cubicBezTo>
                  <a:pt x="1757680" y="1089660"/>
                  <a:pt x="1996440" y="955040"/>
                  <a:pt x="1996440" y="955040"/>
                </a:cubicBezTo>
                <a:lnTo>
                  <a:pt x="2392680" y="95504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52232" name="Object 5"/>
          <p:cNvGraphicFramePr>
            <a:graphicFrameLocks noChangeAspect="1"/>
          </p:cNvGraphicFramePr>
          <p:nvPr/>
        </p:nvGraphicFramePr>
        <p:xfrm>
          <a:off x="6310314" y="5026026"/>
          <a:ext cx="566737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215619" imgH="215619" progId="Equation.3">
                  <p:embed/>
                </p:oleObj>
              </mc:Choice>
              <mc:Fallback>
                <p:oleObj name="数式" r:id="rId8" imgW="215619" imgH="215619" progId="Equation.3">
                  <p:embed/>
                  <p:pic>
                    <p:nvPicPr>
                      <p:cNvPr id="5223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0314" y="5026026"/>
                        <a:ext cx="566737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7" name="正方形/長方形 16"/>
          <p:cNvSpPr>
            <a:spLocks noChangeArrowheads="1"/>
          </p:cNvSpPr>
          <p:nvPr/>
        </p:nvSpPr>
        <p:spPr bwMode="auto">
          <a:xfrm>
            <a:off x="3810000" y="2967039"/>
            <a:ext cx="5715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002060"/>
                </a:solidFill>
              </a:rPr>
              <a:t>Preparation for Measurement-Excited State</a:t>
            </a:r>
            <a:endParaRPr lang="ja-JP" altLang="en-US">
              <a:solidFill>
                <a:srgbClr val="00206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95B5A11-34AC-ED16-862C-0EBB4FDAD641}"/>
              </a:ext>
            </a:extLst>
          </p:cNvPr>
          <p:cNvSpPr txBox="1"/>
          <p:nvPr/>
        </p:nvSpPr>
        <p:spPr>
          <a:xfrm>
            <a:off x="266283" y="0"/>
            <a:ext cx="1154555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3200" b="1" i="1" dirty="0"/>
              <a:t>The answer to the question is generally negative. For quantum states excited through local measurements of the zero-point oscillations of the vacuum state, it is impossible to extract the entire energy from the field, even by employing arbitrary local operations.</a:t>
            </a:r>
            <a:endParaRPr lang="ja-JP" alt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/>
      <p:bldP spid="14" grpId="1"/>
      <p:bldP spid="16" grpId="0"/>
      <p:bldP spid="16" grpId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8132" name="Object 8"/>
              <p:cNvSpPr txBox="1"/>
              <p:nvPr/>
            </p:nvSpPr>
            <p:spPr bwMode="auto">
              <a:xfrm>
                <a:off x="856736" y="1901915"/>
                <a:ext cx="11088130" cy="1605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ja-JP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nary>
                            <m:naryPr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−∞</m:t>
                              </m:r>
                            </m:sub>
                            <m:sup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sSup>
                                <m:sSup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</m:nary>
                        </m:den>
                      </m:f>
                      <m:sSup>
                        <m:sSupPr>
                          <m:ctrlP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−∞</m:t>
                                  </m:r>
                                </m:sub>
                                <m:sup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∞</m:t>
                                  </m:r>
                                </m:sup>
                                <m:e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e>
                              </m:nary>
                              <m:nary>
                                <m:nary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−∞</m:t>
                                  </m:r>
                                </m:sub>
                                <m:sup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∞</m:t>
                                  </m:r>
                                </m:sup>
                                <m:e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𝑑𝑦</m:t>
                                  </m:r>
                                </m:e>
                              </m:nary>
                              <m:sSub>
                                <m:sSub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f>
                                <m:f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ja-JP" altLang="en-US" sz="4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ja-JP" altLang="en-US" sz="4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sSub>
                                <m:sSubPr>
                                  <m:ctrlP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ja-JP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ja-JP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ja-JP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ja-JP" altLang="en-US" sz="4000" dirty="0"/>
              </a:p>
            </p:txBody>
          </p:sp>
        </mc:Choice>
        <mc:Fallback xmlns="">
          <p:sp>
            <p:nvSpPr>
              <p:cNvPr id="48132" name="Object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6736" y="1901915"/>
                <a:ext cx="11088130" cy="16054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133" name="Object 5"/>
              <p:cNvSpPr txBox="1"/>
              <p:nvPr/>
            </p:nvSpPr>
            <p:spPr bwMode="auto">
              <a:xfrm>
                <a:off x="4215733" y="5432759"/>
                <a:ext cx="3632200" cy="947738"/>
              </a:xfrm>
              <a:prstGeom prst="rect">
                <a:avLst/>
              </a:prstGeom>
              <a:noFill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ja-JP" alt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ja-JP" altLang="en-US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ja-JP" altLang="en-US" sz="4800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ja-JP" altLang="en-US"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ja-JP" altLang="en-US"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  <m:sub>
                                  <m:r>
                                    <a:rPr lang="ja-JP" altLang="en-US"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sub>
                          </m:sSub>
                        </m:fName>
                        <m:e>
                          <m:sSub>
                            <m:sSubPr>
                              <m:ctrlPr>
                                <a:rPr lang="ja-JP" altLang="en-US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ja-JP" altLang="en-US"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e>
                      </m:func>
                      <m:r>
                        <a:rPr lang="ja-JP" altLang="en-US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sSub>
                        <m:sSubPr>
                          <m:ctrlPr>
                            <a:rPr lang="ja-JP" alt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ja-JP" altLang="en-US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ja-JP" altLang="en-US" sz="4800" dirty="0"/>
              </a:p>
            </p:txBody>
          </p:sp>
        </mc:Choice>
        <mc:Fallback xmlns="">
          <p:sp>
            <p:nvSpPr>
              <p:cNvPr id="48133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15733" y="5432759"/>
                <a:ext cx="3632200" cy="9477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134" name="テキスト ボックス 5"/>
          <p:cNvSpPr txBox="1">
            <a:spLocks noChangeArrowheads="1"/>
          </p:cNvSpPr>
          <p:nvPr/>
        </p:nvSpPr>
        <p:spPr bwMode="auto">
          <a:xfrm>
            <a:off x="1810503" y="3975518"/>
            <a:ext cx="87153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 i="1" dirty="0"/>
              <a:t>The amount of extracted energy by Bob is upper-bounded by the residual energy of Alice.</a:t>
            </a:r>
            <a:endParaRPr lang="ja-JP" altLang="en-US" sz="2800" b="1" i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045369" y="558492"/>
            <a:ext cx="7716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i="1" dirty="0"/>
              <a:t>Teleported Energy from Alice to Bob:</a:t>
            </a:r>
            <a:endParaRPr lang="ja-JP" altLang="en-US" sz="3600" b="1" i="1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/>
          <p:cNvCxnSpPr/>
          <p:nvPr/>
        </p:nvCxnSpPr>
        <p:spPr>
          <a:xfrm>
            <a:off x="1952625" y="6143625"/>
            <a:ext cx="828675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 rot="5400000" flipH="1" flipV="1">
            <a:off x="-119062" y="3286125"/>
            <a:ext cx="6215062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V="1">
            <a:off x="2738439" y="500064"/>
            <a:ext cx="6072187" cy="5857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rot="10800000">
            <a:off x="1738314" y="928688"/>
            <a:ext cx="6205537" cy="5205412"/>
          </a:xfrm>
          <a:prstGeom prst="straightConnector1">
            <a:avLst/>
          </a:prstGeom>
          <a:ln w="22225" cmpd="thickThin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 rot="10800000">
            <a:off x="6534151" y="355601"/>
            <a:ext cx="2562225" cy="2143125"/>
          </a:xfrm>
          <a:prstGeom prst="straightConnector1">
            <a:avLst/>
          </a:prstGeom>
          <a:ln w="22225" cmpd="thickThin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 rot="10800000">
            <a:off x="2095501" y="214313"/>
            <a:ext cx="7000875" cy="5929312"/>
          </a:xfrm>
          <a:prstGeom prst="straightConnector1">
            <a:avLst/>
          </a:prstGeom>
          <a:ln w="22225" cmpd="thickThin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7953375" y="6143625"/>
            <a:ext cx="11430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/>
          <p:nvPr/>
        </p:nvCxnSpPr>
        <p:spPr>
          <a:xfrm rot="10800000">
            <a:off x="7667625" y="285751"/>
            <a:ext cx="2571750" cy="2212975"/>
          </a:xfrm>
          <a:prstGeom prst="straightConnector1">
            <a:avLst/>
          </a:prstGeom>
          <a:ln w="22225" cmpd="thickThin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>
            <a:off x="9096375" y="2498725"/>
            <a:ext cx="11430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986" name="Object 4"/>
          <p:cNvGraphicFramePr>
            <a:graphicFrameLocks noChangeAspect="1"/>
          </p:cNvGraphicFramePr>
          <p:nvPr/>
        </p:nvGraphicFramePr>
        <p:xfrm>
          <a:off x="3162301" y="19051"/>
          <a:ext cx="21907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88746" imgH="152136" progId="Equation.3">
                  <p:embed/>
                </p:oleObj>
              </mc:Choice>
              <mc:Fallback>
                <p:oleObj name="数式" r:id="rId2" imgW="88746" imgH="152136" progId="Equation.3">
                  <p:embed/>
                  <p:pic>
                    <p:nvPicPr>
                      <p:cNvPr id="4198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2301" y="19051"/>
                        <a:ext cx="219075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7" name="Object 5"/>
          <p:cNvGraphicFramePr>
            <a:graphicFrameLocks noChangeAspect="1"/>
          </p:cNvGraphicFramePr>
          <p:nvPr/>
        </p:nvGraphicFramePr>
        <p:xfrm>
          <a:off x="10167939" y="6196014"/>
          <a:ext cx="314325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26835" imgH="139518" progId="Equation.3">
                  <p:embed/>
                </p:oleObj>
              </mc:Choice>
              <mc:Fallback>
                <p:oleObj name="数式" r:id="rId4" imgW="126835" imgH="139518" progId="Equation.3">
                  <p:embed/>
                  <p:pic>
                    <p:nvPicPr>
                      <p:cNvPr id="4198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7939" y="6196014"/>
                        <a:ext cx="314325" cy="376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8" name="Object 26"/>
          <p:cNvGraphicFramePr>
            <a:graphicFrameLocks noChangeAspect="1"/>
          </p:cNvGraphicFramePr>
          <p:nvPr/>
        </p:nvGraphicFramePr>
        <p:xfrm>
          <a:off x="4684714" y="2928939"/>
          <a:ext cx="78422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317087" imgH="215619" progId="Equation.3">
                  <p:embed/>
                </p:oleObj>
              </mc:Choice>
              <mc:Fallback>
                <p:oleObj name="数式" r:id="rId6" imgW="317087" imgH="215619" progId="Equation.3">
                  <p:embed/>
                  <p:pic>
                    <p:nvPicPr>
                      <p:cNvPr id="41988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4714" y="2928939"/>
                        <a:ext cx="784225" cy="581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27"/>
          <p:cNvGraphicFramePr>
            <a:graphicFrameLocks noChangeAspect="1"/>
          </p:cNvGraphicFramePr>
          <p:nvPr/>
        </p:nvGraphicFramePr>
        <p:xfrm>
          <a:off x="8310563" y="1347789"/>
          <a:ext cx="785812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317087" imgH="215619" progId="Equation.3">
                  <p:embed/>
                </p:oleObj>
              </mc:Choice>
              <mc:Fallback>
                <p:oleObj name="数式" r:id="rId8" imgW="317087" imgH="215619" progId="Equation.3">
                  <p:embed/>
                  <p:pic>
                    <p:nvPicPr>
                      <p:cNvPr id="41989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0563" y="1347789"/>
                        <a:ext cx="785812" cy="581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直線コネクタ 28"/>
          <p:cNvCxnSpPr/>
          <p:nvPr/>
        </p:nvCxnSpPr>
        <p:spPr>
          <a:xfrm rot="10800000">
            <a:off x="3024188" y="2428875"/>
            <a:ext cx="6000750" cy="7143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ストライプ矢印 31"/>
          <p:cNvSpPr/>
          <p:nvPr/>
        </p:nvSpPr>
        <p:spPr>
          <a:xfrm rot="17431663">
            <a:off x="7920832" y="5207795"/>
            <a:ext cx="1444625" cy="315912"/>
          </a:xfrm>
          <a:prstGeom prst="striped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4" name="ストライプ矢印 33"/>
          <p:cNvSpPr/>
          <p:nvPr/>
        </p:nvSpPr>
        <p:spPr>
          <a:xfrm rot="17300190">
            <a:off x="8574088" y="3198813"/>
            <a:ext cx="1477963" cy="268288"/>
          </a:xfrm>
          <a:prstGeom prst="striped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37" name="直線コネクタ 36"/>
          <p:cNvCxnSpPr/>
          <p:nvPr/>
        </p:nvCxnSpPr>
        <p:spPr>
          <a:xfrm rot="5400000">
            <a:off x="6666707" y="3715545"/>
            <a:ext cx="3644900" cy="12144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 rot="5400000">
            <a:off x="7809707" y="3713957"/>
            <a:ext cx="3643312" cy="121602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990" name="Object 28"/>
          <p:cNvGraphicFramePr>
            <a:graphicFrameLocks noChangeAspect="1"/>
          </p:cNvGraphicFramePr>
          <p:nvPr/>
        </p:nvGraphicFramePr>
        <p:xfrm>
          <a:off x="8882063" y="-71438"/>
          <a:ext cx="469900" cy="546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190417" imgH="203112" progId="Equation.3">
                  <p:embed/>
                </p:oleObj>
              </mc:Choice>
              <mc:Fallback>
                <p:oleObj name="数式" r:id="rId10" imgW="190417" imgH="203112" progId="Equation.3">
                  <p:embed/>
                  <p:pic>
                    <p:nvPicPr>
                      <p:cNvPr id="4199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82063" y="-71438"/>
                        <a:ext cx="469900" cy="5461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10" name="テキスト ボックス 29"/>
          <p:cNvSpPr txBox="1">
            <a:spLocks noChangeArrowheads="1"/>
          </p:cNvSpPr>
          <p:nvPr/>
        </p:nvSpPr>
        <p:spPr bwMode="auto">
          <a:xfrm>
            <a:off x="2452689" y="5845175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t=0</a:t>
            </a:r>
            <a:endParaRPr lang="ja-JP" altLang="en-US"/>
          </a:p>
        </p:txBody>
      </p:sp>
      <p:sp>
        <p:nvSpPr>
          <p:cNvPr id="42011" name="テキスト ボックス 30"/>
          <p:cNvSpPr txBox="1">
            <a:spLocks noChangeArrowheads="1"/>
          </p:cNvSpPr>
          <p:nvPr/>
        </p:nvSpPr>
        <p:spPr bwMode="auto">
          <a:xfrm>
            <a:off x="2452688" y="2273300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t=T</a:t>
            </a:r>
            <a:endParaRPr lang="ja-JP" altLang="en-US"/>
          </a:p>
        </p:txBody>
      </p:sp>
      <p:sp>
        <p:nvSpPr>
          <p:cNvPr id="42012" name="テキスト ボックス 29"/>
          <p:cNvSpPr txBox="1">
            <a:spLocks noChangeArrowheads="1"/>
          </p:cNvSpPr>
          <p:nvPr/>
        </p:nvSpPr>
        <p:spPr bwMode="auto">
          <a:xfrm>
            <a:off x="3381375" y="3143251"/>
            <a:ext cx="1428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positive</a:t>
            </a:r>
          </a:p>
          <a:p>
            <a:r>
              <a:rPr lang="en-US" altLang="ja-JP" b="1"/>
              <a:t>energy flux</a:t>
            </a:r>
            <a:endParaRPr lang="ja-JP" altLang="en-US" b="1"/>
          </a:p>
        </p:txBody>
      </p:sp>
      <p:sp>
        <p:nvSpPr>
          <p:cNvPr id="42013" name="テキスト ボックス 30"/>
          <p:cNvSpPr txBox="1">
            <a:spLocks noChangeArrowheads="1"/>
          </p:cNvSpPr>
          <p:nvPr/>
        </p:nvSpPr>
        <p:spPr bwMode="auto">
          <a:xfrm>
            <a:off x="7310438" y="1782763"/>
            <a:ext cx="1428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negative</a:t>
            </a:r>
          </a:p>
          <a:p>
            <a:r>
              <a:rPr lang="en-US" altLang="ja-JP" b="1"/>
              <a:t>energy flux</a:t>
            </a:r>
            <a:endParaRPr lang="ja-JP" altLang="en-US" b="1"/>
          </a:p>
        </p:txBody>
      </p:sp>
      <p:sp>
        <p:nvSpPr>
          <p:cNvPr id="35" name="上矢印 34"/>
          <p:cNvSpPr/>
          <p:nvPr/>
        </p:nvSpPr>
        <p:spPr>
          <a:xfrm rot="1748019">
            <a:off x="9729789" y="1033464"/>
            <a:ext cx="217487" cy="1449387"/>
          </a:xfrm>
          <a:prstGeom prst="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41991" name="Object 9"/>
          <p:cNvGraphicFramePr>
            <a:graphicFrameLocks noChangeAspect="1"/>
          </p:cNvGraphicFramePr>
          <p:nvPr/>
        </p:nvGraphicFramePr>
        <p:xfrm>
          <a:off x="9810751" y="419101"/>
          <a:ext cx="785813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317087" imgH="215619" progId="Equation.3">
                  <p:embed/>
                </p:oleObj>
              </mc:Choice>
              <mc:Fallback>
                <p:oleObj name="数式" r:id="rId12" imgW="317087" imgH="215619" progId="Equation.3">
                  <p:embed/>
                  <p:pic>
                    <p:nvPicPr>
                      <p:cNvPr id="4199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0751" y="419101"/>
                        <a:ext cx="785813" cy="581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2" name="Object 10"/>
          <p:cNvGraphicFramePr>
            <a:graphicFrameLocks noChangeAspect="1"/>
          </p:cNvGraphicFramePr>
          <p:nvPr/>
        </p:nvGraphicFramePr>
        <p:xfrm>
          <a:off x="9525000" y="6276976"/>
          <a:ext cx="53340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215619" imgH="215619" progId="Equation.3">
                  <p:embed/>
                </p:oleObj>
              </mc:Choice>
              <mc:Fallback>
                <p:oleObj name="数式" r:id="rId14" imgW="215619" imgH="215619" progId="Equation.3">
                  <p:embed/>
                  <p:pic>
                    <p:nvPicPr>
                      <p:cNvPr id="4199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0" y="6276976"/>
                        <a:ext cx="533400" cy="581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屈折矢印 39"/>
          <p:cNvSpPr/>
          <p:nvPr/>
        </p:nvSpPr>
        <p:spPr>
          <a:xfrm flipH="1">
            <a:off x="8382001" y="6215063"/>
            <a:ext cx="1071563" cy="500062"/>
          </a:xfrm>
          <a:prstGeom prst="bent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41993" name="Object 11"/>
          <p:cNvGraphicFramePr>
            <a:graphicFrameLocks noChangeAspect="1"/>
          </p:cNvGraphicFramePr>
          <p:nvPr/>
        </p:nvGraphicFramePr>
        <p:xfrm>
          <a:off x="8842376" y="4208464"/>
          <a:ext cx="3968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6" imgW="152334" imgH="139639" progId="Equation.3">
                  <p:embed/>
                </p:oleObj>
              </mc:Choice>
              <mc:Fallback>
                <p:oleObj name="数式" r:id="rId16" imgW="152334" imgH="139639" progId="Equation.3">
                  <p:embed/>
                  <p:pic>
                    <p:nvPicPr>
                      <p:cNvPr id="4199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2376" y="4208464"/>
                        <a:ext cx="39687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4" name="Object 8"/>
          <p:cNvGraphicFramePr>
            <a:graphicFrameLocks noChangeAspect="1"/>
          </p:cNvGraphicFramePr>
          <p:nvPr/>
        </p:nvGraphicFramePr>
        <p:xfrm>
          <a:off x="7959726" y="2590801"/>
          <a:ext cx="99377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8" imgW="444114" imgH="215713" progId="Equation.3">
                  <p:embed/>
                </p:oleObj>
              </mc:Choice>
              <mc:Fallback>
                <p:oleObj name="数式" r:id="rId18" imgW="444114" imgH="215713" progId="Equation.3">
                  <p:embed/>
                  <p:pic>
                    <p:nvPicPr>
                      <p:cNvPr id="4199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9726" y="2590801"/>
                        <a:ext cx="993775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5" name="Object 13"/>
          <p:cNvGraphicFramePr>
            <a:graphicFrameLocks noChangeAspect="1"/>
          </p:cNvGraphicFramePr>
          <p:nvPr/>
        </p:nvGraphicFramePr>
        <p:xfrm>
          <a:off x="7332664" y="6215063"/>
          <a:ext cx="1120775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0" imgW="482181" imgH="215713" progId="Equation.3">
                  <p:embed/>
                </p:oleObj>
              </mc:Choice>
              <mc:Fallback>
                <p:oleObj name="数式" r:id="rId20" imgW="482181" imgH="215713" progId="Equation.3">
                  <p:embed/>
                  <p:pic>
                    <p:nvPicPr>
                      <p:cNvPr id="41995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2664" y="6215063"/>
                        <a:ext cx="1120775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16" name="テキスト ボックス 35"/>
          <p:cNvSpPr txBox="1">
            <a:spLocks noChangeArrowheads="1"/>
          </p:cNvSpPr>
          <p:nvPr/>
        </p:nvSpPr>
        <p:spPr bwMode="auto">
          <a:xfrm>
            <a:off x="6453189" y="6286500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STEP 1</a:t>
            </a:r>
            <a:endParaRPr lang="ja-JP" altLang="en-US" b="1">
              <a:solidFill>
                <a:srgbClr val="FF0000"/>
              </a:solidFill>
            </a:endParaRPr>
          </a:p>
        </p:txBody>
      </p:sp>
      <p:sp>
        <p:nvSpPr>
          <p:cNvPr id="42017" name="テキスト ボックス 40"/>
          <p:cNvSpPr txBox="1">
            <a:spLocks noChangeArrowheads="1"/>
          </p:cNvSpPr>
          <p:nvPr/>
        </p:nvSpPr>
        <p:spPr bwMode="auto">
          <a:xfrm>
            <a:off x="6953251" y="2630489"/>
            <a:ext cx="1000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STEP 2</a:t>
            </a:r>
            <a:endParaRPr lang="ja-JP" altLang="en-US" b="1">
              <a:solidFill>
                <a:srgbClr val="FF0000"/>
              </a:solidFill>
            </a:endParaRPr>
          </a:p>
        </p:txBody>
      </p:sp>
      <p:sp>
        <p:nvSpPr>
          <p:cNvPr id="42018" name="テキスト ボックス 41"/>
          <p:cNvSpPr txBox="1">
            <a:spLocks noChangeArrowheads="1"/>
          </p:cNvSpPr>
          <p:nvPr/>
        </p:nvSpPr>
        <p:spPr bwMode="auto">
          <a:xfrm>
            <a:off x="9024939" y="1143000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STEP 3</a:t>
            </a:r>
            <a:endParaRPr lang="ja-JP" altLang="en-US" b="1">
              <a:solidFill>
                <a:srgbClr val="FF0000"/>
              </a:solidFill>
            </a:endParaRPr>
          </a:p>
        </p:txBody>
      </p:sp>
      <p:sp>
        <p:nvSpPr>
          <p:cNvPr id="42019" name="テキスト ボックス 35"/>
          <p:cNvSpPr txBox="1">
            <a:spLocks noChangeArrowheads="1"/>
          </p:cNvSpPr>
          <p:nvPr/>
        </p:nvSpPr>
        <p:spPr bwMode="auto">
          <a:xfrm>
            <a:off x="3095625" y="357189"/>
            <a:ext cx="342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Spacetime Diagram of QET</a:t>
            </a:r>
            <a:endParaRPr lang="ja-JP" altLang="en-US" b="1">
              <a:solidFill>
                <a:srgbClr val="FF0000"/>
              </a:solidFill>
            </a:endParaRPr>
          </a:p>
        </p:txBody>
      </p:sp>
      <p:sp>
        <p:nvSpPr>
          <p:cNvPr id="36" name="テキスト ボックス 35"/>
          <p:cNvSpPr txBox="1">
            <a:spLocks noChangeArrowheads="1"/>
          </p:cNvSpPr>
          <p:nvPr/>
        </p:nvSpPr>
        <p:spPr bwMode="auto">
          <a:xfrm>
            <a:off x="304554" y="201612"/>
            <a:ext cx="7072313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7200" b="1" dirty="0">
                <a:solidFill>
                  <a:srgbClr val="FF33CC"/>
                </a:solidFill>
              </a:rPr>
              <a:t>Similar to Generation of Hawking Radiation </a:t>
            </a:r>
          </a:p>
          <a:p>
            <a:r>
              <a:rPr lang="en-US" altLang="ja-JP" sz="7200" b="1" dirty="0">
                <a:solidFill>
                  <a:srgbClr val="FF33CC"/>
                </a:solidFill>
              </a:rPr>
              <a:t>Outside Black Hole Horizon</a:t>
            </a:r>
            <a:endParaRPr lang="ja-JP" altLang="en-US" sz="7200" b="1" dirty="0">
              <a:solidFill>
                <a:srgbClr val="FF33CC"/>
              </a:solidFill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7310439" y="428626"/>
            <a:ext cx="3286125" cy="2143125"/>
          </a:xfrm>
          <a:prstGeom prst="roundRect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2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795B23E-9EA7-BB15-05F5-978E85EBF512}"/>
              </a:ext>
            </a:extLst>
          </p:cNvPr>
          <p:cNvSpPr txBox="1"/>
          <p:nvPr/>
        </p:nvSpPr>
        <p:spPr>
          <a:xfrm>
            <a:off x="954505" y="2474313"/>
            <a:ext cx="108925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4800" b="1" i="1" dirty="0"/>
              <a:t>V. QET Application to Black Hole Physics </a:t>
            </a:r>
          </a:p>
        </p:txBody>
      </p:sp>
    </p:spTree>
    <p:extLst>
      <p:ext uri="{BB962C8B-B14F-4D97-AF65-F5344CB8AC3E}">
        <p14:creationId xmlns:p14="http://schemas.microsoft.com/office/powerpoint/2010/main" val="354335531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17754BE-259E-7396-BC9F-1229CCD70ACF}"/>
              </a:ext>
            </a:extLst>
          </p:cNvPr>
          <p:cNvSpPr txBox="1"/>
          <p:nvPr/>
        </p:nvSpPr>
        <p:spPr>
          <a:xfrm>
            <a:off x="255173" y="1368711"/>
            <a:ext cx="1168165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4800" b="1" i="1" dirty="0"/>
              <a:t>QET is the second proposed mechanism to extract energy from black holes and reduce their event horizon area. The first mechanism, </a:t>
            </a:r>
          </a:p>
          <a:p>
            <a:r>
              <a:rPr lang="en-US" altLang="ja-JP" sz="4800" b="1" i="1" dirty="0"/>
              <a:t>of course, is Hawking radiation emission.</a:t>
            </a:r>
            <a:endParaRPr lang="ja-JP" altLang="en-US" sz="4800" b="1" i="1" dirty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1BCA9F1F-F35A-164D-6B5E-8E378F7527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145764"/>
              </p:ext>
            </p:extLst>
          </p:nvPr>
        </p:nvGraphicFramePr>
        <p:xfrm>
          <a:off x="2719137" y="4787661"/>
          <a:ext cx="6777789" cy="792480"/>
        </p:xfrm>
        <a:graphic>
          <a:graphicData uri="http://schemas.openxmlformats.org/drawingml/2006/table">
            <a:tbl>
              <a:tblPr/>
              <a:tblGrid>
                <a:gridCol w="6777789">
                  <a:extLst>
                    <a:ext uri="{9D8B030D-6E8A-4147-A177-3AD203B41FA5}">
                      <a16:colId xmlns:a16="http://schemas.microsoft.com/office/drawing/2014/main" val="3703237082"/>
                    </a:ext>
                  </a:extLst>
                </a:gridCol>
              </a:tblGrid>
              <a:tr h="262183">
                <a:tc>
                  <a:txBody>
                    <a:bodyPr/>
                    <a:lstStyle/>
                    <a:p>
                      <a:pPr fontAlgn="t"/>
                      <a:br>
                        <a:rPr lang="en-US" dirty="0">
                          <a:effectLst/>
                        </a:rPr>
                      </a:br>
                      <a:r>
                        <a:rPr lang="en-US" sz="2800" b="1" i="1" dirty="0">
                          <a:effectLst/>
                        </a:rPr>
                        <a:t>M. Hotta, Phys.Rev.D81:044025,2010.</a:t>
                      </a:r>
                    </a:p>
                  </a:txBody>
                  <a:tcPr marR="495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0628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6516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49" name="Object 9">
            <a:extLst>
              <a:ext uri="{FF2B5EF4-FFF2-40B4-BE49-F238E27FC236}">
                <a16:creationId xmlns:a16="http://schemas.microsoft.com/office/drawing/2014/main" id="{D70F9516-7979-8969-8E8C-2363A8DDBE4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40464" y="2420938"/>
          <a:ext cx="365442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523880" imgH="393480" progId="Equation.3">
                  <p:embed/>
                </p:oleObj>
              </mc:Choice>
              <mc:Fallback>
                <p:oleObj name="数式" r:id="rId2" imgW="1523880" imgH="393480" progId="Equation.3">
                  <p:embed/>
                  <p:pic>
                    <p:nvPicPr>
                      <p:cNvPr id="108549" name="Object 9">
                        <a:extLst>
                          <a:ext uri="{FF2B5EF4-FFF2-40B4-BE49-F238E27FC236}">
                            <a16:creationId xmlns:a16="http://schemas.microsoft.com/office/drawing/2014/main" id="{D70F9516-7979-8969-8E8C-2363A8DDBE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4" y="2420938"/>
                        <a:ext cx="365442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40" name="Oval 12">
            <a:extLst>
              <a:ext uri="{FF2B5EF4-FFF2-40B4-BE49-F238E27FC236}">
                <a16:creationId xmlns:a16="http://schemas.microsoft.com/office/drawing/2014/main" id="{9E8BF1A4-81F3-2D0F-366B-298B9E127F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113" y="1989138"/>
            <a:ext cx="2881312" cy="27813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7DBF7-CB71-749E-A011-8D24201EC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>
            <a:extLst>
              <a:ext uri="{FF2B5EF4-FFF2-40B4-BE49-F238E27FC236}">
                <a16:creationId xmlns:a16="http://schemas.microsoft.com/office/drawing/2014/main" id="{5FA10970-D667-84C4-C877-7B4C3DF03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7025" y="5805488"/>
            <a:ext cx="827088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9332" name="Oval 4">
            <a:extLst>
              <a:ext uri="{FF2B5EF4-FFF2-40B4-BE49-F238E27FC236}">
                <a16:creationId xmlns:a16="http://schemas.microsoft.com/office/drawing/2014/main" id="{258293AA-068E-AE5E-533E-0D6B18B52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651" y="1989139"/>
            <a:ext cx="2665413" cy="259238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9333" name="Oval 5">
            <a:extLst>
              <a:ext uri="{FF2B5EF4-FFF2-40B4-BE49-F238E27FC236}">
                <a16:creationId xmlns:a16="http://schemas.microsoft.com/office/drawing/2014/main" id="{EB7CFD51-8C6C-C925-783B-9C5E3E04C4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12876"/>
            <a:ext cx="3744913" cy="352901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99334" name="Object 6">
            <a:extLst>
              <a:ext uri="{FF2B5EF4-FFF2-40B4-BE49-F238E27FC236}">
                <a16:creationId xmlns:a16="http://schemas.microsoft.com/office/drawing/2014/main" id="{57E1454E-71AA-55F1-17D9-475047CFCE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81150" y="4652964"/>
          <a:ext cx="762000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317160" imgH="215640" progId="Equation.3">
                  <p:embed/>
                </p:oleObj>
              </mc:Choice>
              <mc:Fallback>
                <p:oleObj name="数式" r:id="rId2" imgW="317160" imgH="215640" progId="Equation.3">
                  <p:embed/>
                  <p:pic>
                    <p:nvPicPr>
                      <p:cNvPr id="99334" name="Object 6">
                        <a:extLst>
                          <a:ext uri="{FF2B5EF4-FFF2-40B4-BE49-F238E27FC236}">
                            <a16:creationId xmlns:a16="http://schemas.microsoft.com/office/drawing/2014/main" id="{B4A38D23-085C-9547-70EA-7937B293669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4652964"/>
                        <a:ext cx="762000" cy="515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49" name="Object 9">
            <a:extLst>
              <a:ext uri="{FF2B5EF4-FFF2-40B4-BE49-F238E27FC236}">
                <a16:creationId xmlns:a16="http://schemas.microsoft.com/office/drawing/2014/main" id="{F94992BB-A6BF-7F34-812C-E011C41FCBB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40464" y="2420938"/>
          <a:ext cx="365442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523880" imgH="393480" progId="Equation.3">
                  <p:embed/>
                </p:oleObj>
              </mc:Choice>
              <mc:Fallback>
                <p:oleObj name="数式" r:id="rId4" imgW="1523880" imgH="393480" progId="Equation.3">
                  <p:embed/>
                  <p:pic>
                    <p:nvPicPr>
                      <p:cNvPr id="108549" name="Object 9">
                        <a:extLst>
                          <a:ext uri="{FF2B5EF4-FFF2-40B4-BE49-F238E27FC236}">
                            <a16:creationId xmlns:a16="http://schemas.microsoft.com/office/drawing/2014/main" id="{D70F9516-7979-8969-8E8C-2363A8DDBE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4" y="2420938"/>
                        <a:ext cx="365442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38" name="Object 10">
            <a:extLst>
              <a:ext uri="{FF2B5EF4-FFF2-40B4-BE49-F238E27FC236}">
                <a16:creationId xmlns:a16="http://schemas.microsoft.com/office/drawing/2014/main" id="{17ACB2C3-4C25-F196-ED95-A2155D7AD1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3718211"/>
              </p:ext>
            </p:extLst>
          </p:nvPr>
        </p:nvGraphicFramePr>
        <p:xfrm>
          <a:off x="6347619" y="4137027"/>
          <a:ext cx="3074987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1282680" imgH="215640" progId="Equation.3">
                  <p:embed/>
                </p:oleObj>
              </mc:Choice>
              <mc:Fallback>
                <p:oleObj name="数式" r:id="rId6" imgW="1282680" imgH="215640" progId="Equation.3">
                  <p:embed/>
                  <p:pic>
                    <p:nvPicPr>
                      <p:cNvPr id="99338" name="Object 10">
                        <a:extLst>
                          <a:ext uri="{FF2B5EF4-FFF2-40B4-BE49-F238E27FC236}">
                            <a16:creationId xmlns:a16="http://schemas.microsoft.com/office/drawing/2014/main" id="{6623114F-D699-B429-05B2-18AD5497B12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7619" y="4137027"/>
                        <a:ext cx="3074987" cy="515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40" name="Oval 12">
            <a:extLst>
              <a:ext uri="{FF2B5EF4-FFF2-40B4-BE49-F238E27FC236}">
                <a16:creationId xmlns:a16="http://schemas.microsoft.com/office/drawing/2014/main" id="{4F9C0F3A-0A38-414E-7511-E40E2A981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113" y="1989138"/>
            <a:ext cx="2881312" cy="27813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9341" name="AutoShape 13">
            <a:extLst>
              <a:ext uri="{FF2B5EF4-FFF2-40B4-BE49-F238E27FC236}">
                <a16:creationId xmlns:a16="http://schemas.microsoft.com/office/drawing/2014/main" id="{0D8BD7BF-E38E-7DEC-BD4D-3A7D3510FF0E}"/>
              </a:ext>
            </a:extLst>
          </p:cNvPr>
          <p:cNvSpPr>
            <a:spLocks noChangeArrowheads="1"/>
          </p:cNvSpPr>
          <p:nvPr/>
        </p:nvSpPr>
        <p:spPr bwMode="auto">
          <a:xfrm rot="18029714">
            <a:off x="1775619" y="4869657"/>
            <a:ext cx="1655763" cy="215900"/>
          </a:xfrm>
          <a:custGeom>
            <a:avLst/>
            <a:gdLst>
              <a:gd name="T0" fmla="*/ 1241822 w 21600"/>
              <a:gd name="T1" fmla="*/ 0 h 21600"/>
              <a:gd name="T2" fmla="*/ 0 w 21600"/>
              <a:gd name="T3" fmla="*/ 107950 h 21600"/>
              <a:gd name="T4" fmla="*/ 1241822 w 21600"/>
              <a:gd name="T5" fmla="*/ 215900 h 21600"/>
              <a:gd name="T6" fmla="*/ 1655763 w 21600"/>
              <a:gd name="T7" fmla="*/ 1079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9347" name="Text Box 19">
            <a:extLst>
              <a:ext uri="{FF2B5EF4-FFF2-40B4-BE49-F238E27FC236}">
                <a16:creationId xmlns:a16="http://schemas.microsoft.com/office/drawing/2014/main" id="{8B1B9993-D0DC-44B5-18F8-0BF445877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1" y="5949951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b="1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51191676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BD713A-9315-01D0-8FE7-6930CDE0D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>
            <a:extLst>
              <a:ext uri="{FF2B5EF4-FFF2-40B4-BE49-F238E27FC236}">
                <a16:creationId xmlns:a16="http://schemas.microsoft.com/office/drawing/2014/main" id="{4E73821D-967B-8157-6D76-49AFF3CD1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5157789"/>
            <a:ext cx="719138" cy="7699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9331" name="Rectangle 3">
            <a:extLst>
              <a:ext uri="{FF2B5EF4-FFF2-40B4-BE49-F238E27FC236}">
                <a16:creationId xmlns:a16="http://schemas.microsoft.com/office/drawing/2014/main" id="{3F6F4997-9BCC-9DA4-FD36-B553C582EC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7025" y="5805488"/>
            <a:ext cx="827088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aphicFrame>
        <p:nvGraphicFramePr>
          <p:cNvPr id="99334" name="Object 6">
            <a:extLst>
              <a:ext uri="{FF2B5EF4-FFF2-40B4-BE49-F238E27FC236}">
                <a16:creationId xmlns:a16="http://schemas.microsoft.com/office/drawing/2014/main" id="{0D69BAB6-0A56-FB7E-A0C8-66F4361D99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81150" y="4652964"/>
          <a:ext cx="762000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317160" imgH="215640" progId="Equation.3">
                  <p:embed/>
                </p:oleObj>
              </mc:Choice>
              <mc:Fallback>
                <p:oleObj name="数式" r:id="rId2" imgW="317160" imgH="215640" progId="Equation.3">
                  <p:embed/>
                  <p:pic>
                    <p:nvPicPr>
                      <p:cNvPr id="99334" name="Object 6">
                        <a:extLst>
                          <a:ext uri="{FF2B5EF4-FFF2-40B4-BE49-F238E27FC236}">
                            <a16:creationId xmlns:a16="http://schemas.microsoft.com/office/drawing/2014/main" id="{B4A38D23-085C-9547-70EA-7937B293669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4652964"/>
                        <a:ext cx="762000" cy="515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35" name="Object 7">
            <a:extLst>
              <a:ext uri="{FF2B5EF4-FFF2-40B4-BE49-F238E27FC236}">
                <a16:creationId xmlns:a16="http://schemas.microsoft.com/office/drawing/2014/main" id="{326B1B14-C5D3-FDC2-8A4C-10D1D32850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80100" y="6091239"/>
          <a:ext cx="762000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317160" imgH="215640" progId="Equation.3">
                  <p:embed/>
                </p:oleObj>
              </mc:Choice>
              <mc:Fallback>
                <p:oleObj name="数式" r:id="rId4" imgW="317160" imgH="215640" progId="Equation.3">
                  <p:embed/>
                  <p:pic>
                    <p:nvPicPr>
                      <p:cNvPr id="99335" name="Object 7">
                        <a:extLst>
                          <a:ext uri="{FF2B5EF4-FFF2-40B4-BE49-F238E27FC236}">
                            <a16:creationId xmlns:a16="http://schemas.microsoft.com/office/drawing/2014/main" id="{B23F87B2-A116-2CA6-CF1F-C02CE7829F4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0100" y="6091239"/>
                        <a:ext cx="762000" cy="515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36" name="Object 8">
            <a:extLst>
              <a:ext uri="{FF2B5EF4-FFF2-40B4-BE49-F238E27FC236}">
                <a16:creationId xmlns:a16="http://schemas.microsoft.com/office/drawing/2014/main" id="{8C41F3F1-D675-F12D-ECDE-B158DFEB530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87938" y="4435475"/>
          <a:ext cx="762000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317160" imgH="215640" progId="Equation.3">
                  <p:embed/>
                </p:oleObj>
              </mc:Choice>
              <mc:Fallback>
                <p:oleObj name="数式" r:id="rId6" imgW="317160" imgH="215640" progId="Equation.3">
                  <p:embed/>
                  <p:pic>
                    <p:nvPicPr>
                      <p:cNvPr id="99336" name="Object 8">
                        <a:extLst>
                          <a:ext uri="{FF2B5EF4-FFF2-40B4-BE49-F238E27FC236}">
                            <a16:creationId xmlns:a16="http://schemas.microsoft.com/office/drawing/2014/main" id="{1B2D27F9-F4A7-2073-90A2-C04A642152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7938" y="4435475"/>
                        <a:ext cx="762000" cy="51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49" name="Object 9">
            <a:extLst>
              <a:ext uri="{FF2B5EF4-FFF2-40B4-BE49-F238E27FC236}">
                <a16:creationId xmlns:a16="http://schemas.microsoft.com/office/drawing/2014/main" id="{BBD83FEC-318E-0AF0-E97D-60D17CB9EB1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40464" y="2420938"/>
          <a:ext cx="365442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1523880" imgH="393480" progId="Equation.3">
                  <p:embed/>
                </p:oleObj>
              </mc:Choice>
              <mc:Fallback>
                <p:oleObj name="数式" r:id="rId8" imgW="1523880" imgH="393480" progId="Equation.3">
                  <p:embed/>
                  <p:pic>
                    <p:nvPicPr>
                      <p:cNvPr id="108549" name="Object 9">
                        <a:extLst>
                          <a:ext uri="{FF2B5EF4-FFF2-40B4-BE49-F238E27FC236}">
                            <a16:creationId xmlns:a16="http://schemas.microsoft.com/office/drawing/2014/main" id="{D70F9516-7979-8969-8E8C-2363A8DDBE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4" y="2420938"/>
                        <a:ext cx="365442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39" name="Object 11">
            <a:extLst>
              <a:ext uri="{FF2B5EF4-FFF2-40B4-BE49-F238E27FC236}">
                <a16:creationId xmlns:a16="http://schemas.microsoft.com/office/drawing/2014/main" id="{DAF2623D-533E-063B-9B02-6BD73E18F2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1126297"/>
              </p:ext>
            </p:extLst>
          </p:nvPr>
        </p:nvGraphicFramePr>
        <p:xfrm>
          <a:off x="6381668" y="4182772"/>
          <a:ext cx="3897313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1625400" imgH="215640" progId="Equation.3">
                  <p:embed/>
                </p:oleObj>
              </mc:Choice>
              <mc:Fallback>
                <p:oleObj name="数式" r:id="rId10" imgW="1625400" imgH="215640" progId="Equation.3">
                  <p:embed/>
                  <p:pic>
                    <p:nvPicPr>
                      <p:cNvPr id="99339" name="Object 11">
                        <a:extLst>
                          <a:ext uri="{FF2B5EF4-FFF2-40B4-BE49-F238E27FC236}">
                            <a16:creationId xmlns:a16="http://schemas.microsoft.com/office/drawing/2014/main" id="{25951B8A-E7CB-17EE-88FF-B239C18979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668" y="4182772"/>
                        <a:ext cx="3897313" cy="515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40" name="Oval 12">
            <a:extLst>
              <a:ext uri="{FF2B5EF4-FFF2-40B4-BE49-F238E27FC236}">
                <a16:creationId xmlns:a16="http://schemas.microsoft.com/office/drawing/2014/main" id="{8D43CDB4-8FAD-AB96-EA62-35A8610CD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113" y="1989138"/>
            <a:ext cx="2881312" cy="27813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9341" name="AutoShape 13">
            <a:extLst>
              <a:ext uri="{FF2B5EF4-FFF2-40B4-BE49-F238E27FC236}">
                <a16:creationId xmlns:a16="http://schemas.microsoft.com/office/drawing/2014/main" id="{DE244118-3042-2F7F-6811-6D2C73322E98}"/>
              </a:ext>
            </a:extLst>
          </p:cNvPr>
          <p:cNvSpPr>
            <a:spLocks noChangeArrowheads="1"/>
          </p:cNvSpPr>
          <p:nvPr/>
        </p:nvSpPr>
        <p:spPr bwMode="auto">
          <a:xfrm rot="18029714">
            <a:off x="1775619" y="4869657"/>
            <a:ext cx="1655763" cy="215900"/>
          </a:xfrm>
          <a:custGeom>
            <a:avLst/>
            <a:gdLst>
              <a:gd name="T0" fmla="*/ 1241822 w 21600"/>
              <a:gd name="T1" fmla="*/ 0 h 21600"/>
              <a:gd name="T2" fmla="*/ 0 w 21600"/>
              <a:gd name="T3" fmla="*/ 107950 h 21600"/>
              <a:gd name="T4" fmla="*/ 1241822 w 21600"/>
              <a:gd name="T5" fmla="*/ 215900 h 21600"/>
              <a:gd name="T6" fmla="*/ 1655763 w 21600"/>
              <a:gd name="T7" fmla="*/ 1079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9342" name="AutoShape 14">
            <a:extLst>
              <a:ext uri="{FF2B5EF4-FFF2-40B4-BE49-F238E27FC236}">
                <a16:creationId xmlns:a16="http://schemas.microsoft.com/office/drawing/2014/main" id="{C6515461-72B9-C824-E441-8DAA1FE920F1}"/>
              </a:ext>
            </a:extLst>
          </p:cNvPr>
          <p:cNvSpPr>
            <a:spLocks noChangeArrowheads="1"/>
          </p:cNvSpPr>
          <p:nvPr/>
        </p:nvSpPr>
        <p:spPr bwMode="auto">
          <a:xfrm rot="3531196" flipH="1">
            <a:off x="4241007" y="4563270"/>
            <a:ext cx="1082675" cy="252412"/>
          </a:xfrm>
          <a:custGeom>
            <a:avLst/>
            <a:gdLst>
              <a:gd name="T0" fmla="*/ 812006 w 21600"/>
              <a:gd name="T1" fmla="*/ 0 h 21600"/>
              <a:gd name="T2" fmla="*/ 0 w 21600"/>
              <a:gd name="T3" fmla="*/ 126206 h 21600"/>
              <a:gd name="T4" fmla="*/ 812006 w 21600"/>
              <a:gd name="T5" fmla="*/ 252412 h 21600"/>
              <a:gd name="T6" fmla="*/ 1082675 w 21600"/>
              <a:gd name="T7" fmla="*/ 12620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9343" name="AutoShape 15">
            <a:extLst>
              <a:ext uri="{FF2B5EF4-FFF2-40B4-BE49-F238E27FC236}">
                <a16:creationId xmlns:a16="http://schemas.microsoft.com/office/drawing/2014/main" id="{AE90945D-CA43-C286-ABBE-044751DFAAB2}"/>
              </a:ext>
            </a:extLst>
          </p:cNvPr>
          <p:cNvSpPr>
            <a:spLocks noChangeArrowheads="1"/>
          </p:cNvSpPr>
          <p:nvPr/>
        </p:nvSpPr>
        <p:spPr bwMode="auto">
          <a:xfrm rot="14374158" flipH="1">
            <a:off x="5104607" y="6146007"/>
            <a:ext cx="1082675" cy="252412"/>
          </a:xfrm>
          <a:custGeom>
            <a:avLst/>
            <a:gdLst>
              <a:gd name="T0" fmla="*/ 812006 w 21600"/>
              <a:gd name="T1" fmla="*/ 0 h 21600"/>
              <a:gd name="T2" fmla="*/ 0 w 21600"/>
              <a:gd name="T3" fmla="*/ 126206 h 21600"/>
              <a:gd name="T4" fmla="*/ 812006 w 21600"/>
              <a:gd name="T5" fmla="*/ 252412 h 21600"/>
              <a:gd name="T6" fmla="*/ 1082675 w 21600"/>
              <a:gd name="T7" fmla="*/ 12620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9344" name="Text Box 16">
            <a:extLst>
              <a:ext uri="{FF2B5EF4-FFF2-40B4-BE49-F238E27FC236}">
                <a16:creationId xmlns:a16="http://schemas.microsoft.com/office/drawing/2014/main" id="{0CC0ACF9-8400-599A-D906-318A80ED47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75" y="5943601"/>
            <a:ext cx="15128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600" b="1"/>
              <a:t>Measurement information</a:t>
            </a:r>
          </a:p>
        </p:txBody>
      </p:sp>
      <p:sp>
        <p:nvSpPr>
          <p:cNvPr id="99346" name="Text Box 18">
            <a:extLst>
              <a:ext uri="{FF2B5EF4-FFF2-40B4-BE49-F238E27FC236}">
                <a16:creationId xmlns:a16="http://schemas.microsoft.com/office/drawing/2014/main" id="{AFC94EE6-CB0E-C21F-8F22-55B5F8062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6275" y="5516563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b="1"/>
              <a:t>1bit</a:t>
            </a:r>
          </a:p>
        </p:txBody>
      </p:sp>
      <p:sp>
        <p:nvSpPr>
          <p:cNvPr id="99347" name="Text Box 19">
            <a:extLst>
              <a:ext uri="{FF2B5EF4-FFF2-40B4-BE49-F238E27FC236}">
                <a16:creationId xmlns:a16="http://schemas.microsoft.com/office/drawing/2014/main" id="{1EF3882C-DDB2-CE59-2CBB-5BC00323D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1" y="5949951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b="1"/>
              <a:t>A</a:t>
            </a:r>
          </a:p>
        </p:txBody>
      </p:sp>
      <p:sp>
        <p:nvSpPr>
          <p:cNvPr id="99348" name="Line 20">
            <a:extLst>
              <a:ext uri="{FF2B5EF4-FFF2-40B4-BE49-F238E27FC236}">
                <a16:creationId xmlns:a16="http://schemas.microsoft.com/office/drawing/2014/main" id="{1FCC4357-5C3A-CC05-C369-BF304B9B58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66989" y="5734051"/>
            <a:ext cx="64928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9349" name="Line 21">
            <a:extLst>
              <a:ext uri="{FF2B5EF4-FFF2-40B4-BE49-F238E27FC236}">
                <a16:creationId xmlns:a16="http://schemas.microsoft.com/office/drawing/2014/main" id="{0A3370D7-1780-E0C7-50A6-127C25DEEFF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92539" y="5516563"/>
            <a:ext cx="86518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9350" name="Text Box 22">
            <a:extLst>
              <a:ext uri="{FF2B5EF4-FFF2-40B4-BE49-F238E27FC236}">
                <a16:creationId xmlns:a16="http://schemas.microsoft.com/office/drawing/2014/main" id="{F695A48E-09BF-4A24-4532-2E83B1472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914" y="5300663"/>
            <a:ext cx="504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b="1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31088902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6B77E9D-EF4C-0E35-D69D-F34989514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8" y="1507955"/>
            <a:ext cx="5312567" cy="534589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5E4A8D4-3EC8-4AAD-CFDD-8FFA1824C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4069" y="1507955"/>
            <a:ext cx="6840462" cy="5479244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EDF50D-752C-6E95-765C-D3578CC2243B}"/>
              </a:ext>
            </a:extLst>
          </p:cNvPr>
          <p:cNvSpPr txBox="1"/>
          <p:nvPr/>
        </p:nvSpPr>
        <p:spPr>
          <a:xfrm>
            <a:off x="247469" y="0"/>
            <a:ext cx="44368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/>
              <a:t>Black hole </a:t>
            </a:r>
            <a:r>
              <a:rPr lang="en-US" altLang="ja-JP" sz="2800" b="1" i="1" dirty="0"/>
              <a:t>f</a:t>
            </a:r>
            <a:r>
              <a:rPr kumimoji="1" lang="en-US" altLang="ja-JP" sz="2800" b="1" i="1" dirty="0"/>
              <a:t>ormation by gravitational </a:t>
            </a:r>
            <a:r>
              <a:rPr lang="en-US" altLang="ja-JP" sz="2800" b="1" i="1" dirty="0"/>
              <a:t>c</a:t>
            </a:r>
            <a:r>
              <a:rPr kumimoji="1" lang="en-US" altLang="ja-JP" sz="2800" b="1" i="1" dirty="0"/>
              <a:t>ollapse of the </a:t>
            </a:r>
            <a:r>
              <a:rPr lang="en-US" altLang="ja-JP" sz="2800" b="1" i="1" dirty="0"/>
              <a:t>w</a:t>
            </a:r>
            <a:r>
              <a:rPr kumimoji="1" lang="en-US" altLang="ja-JP" sz="2800" b="1" i="1" dirty="0"/>
              <a:t>ave packets generated by Alice’s measurement. </a:t>
            </a:r>
            <a:endParaRPr kumimoji="1" lang="ja-JP" altLang="en-US" sz="2800" b="1" i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7521DF6-90DF-773A-4A4D-D1F48F09EAD0}"/>
              </a:ext>
            </a:extLst>
          </p:cNvPr>
          <p:cNvSpPr txBox="1"/>
          <p:nvPr/>
        </p:nvSpPr>
        <p:spPr>
          <a:xfrm>
            <a:off x="5411965" y="17323"/>
            <a:ext cx="45124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i="1" dirty="0"/>
              <a:t>QET can shrink the horizon using the measurement result information.</a:t>
            </a:r>
            <a:endParaRPr kumimoji="1" lang="ja-JP" altLang="en-US" sz="2800" b="1" i="1" dirty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035CA25B-3130-8E83-C5BE-DF4E4014A9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083534"/>
              </p:ext>
            </p:extLst>
          </p:nvPr>
        </p:nvGraphicFramePr>
        <p:xfrm>
          <a:off x="9818638" y="709821"/>
          <a:ext cx="1893633" cy="396240"/>
        </p:xfrm>
        <a:graphic>
          <a:graphicData uri="http://schemas.openxmlformats.org/drawingml/2006/table">
            <a:tbl>
              <a:tblPr/>
              <a:tblGrid>
                <a:gridCol w="1893633">
                  <a:extLst>
                    <a:ext uri="{9D8B030D-6E8A-4147-A177-3AD203B41FA5}">
                      <a16:colId xmlns:a16="http://schemas.microsoft.com/office/drawing/2014/main" val="3703237082"/>
                    </a:ext>
                  </a:extLst>
                </a:gridCol>
              </a:tblGrid>
              <a:tr h="262183">
                <a:tc>
                  <a:txBody>
                    <a:bodyPr/>
                    <a:lstStyle/>
                    <a:p>
                      <a:pPr fontAlgn="t"/>
                      <a:r>
                        <a:rPr lang="en-US" sz="2000" b="1" i="1" dirty="0">
                          <a:effectLst/>
                        </a:rPr>
                        <a:t>M. Hotta (2010)</a:t>
                      </a:r>
                    </a:p>
                  </a:txBody>
                  <a:tcPr marR="495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0628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2880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6EC19DB-7A60-10AC-777E-F69288FD3F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4352"/>
            <a:ext cx="9339009" cy="600364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B6929BEB-74DE-7C0A-7D1F-10B242459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1149" y="3190318"/>
            <a:ext cx="3200851" cy="360145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2145528-80E8-B9FE-B8B8-B529B1DE235C}"/>
              </a:ext>
            </a:extLst>
          </p:cNvPr>
          <p:cNvSpPr txBox="1"/>
          <p:nvPr/>
        </p:nvSpPr>
        <p:spPr>
          <a:xfrm>
            <a:off x="1050758" y="146439"/>
            <a:ext cx="8550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A QET application to </a:t>
            </a:r>
            <a:r>
              <a:rPr lang="en-US" altLang="ja-JP" sz="2800" b="1" i="1" dirty="0" err="1"/>
              <a:t>AdS</a:t>
            </a:r>
            <a:r>
              <a:rPr lang="en-US" altLang="ja-JP" sz="2800" b="1" i="1" dirty="0"/>
              <a:t>/CFT (J. Wang and S. Yao, 2024).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6249311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171173" y="-130112"/>
            <a:ext cx="3528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b="1" i="1" dirty="0"/>
              <a:t>Summary</a:t>
            </a:r>
            <a:endParaRPr kumimoji="1" lang="ja-JP" altLang="en-US" sz="5400" b="1" i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5183" y="1539177"/>
            <a:ext cx="1205497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/>
              <a:t>○　</a:t>
            </a:r>
            <a:r>
              <a:rPr lang="en-US" altLang="ja-JP" sz="3200" b="1" i="1" dirty="0"/>
              <a:t>Quantum energy can be transferred by local operations and </a:t>
            </a:r>
          </a:p>
          <a:p>
            <a:r>
              <a:rPr lang="en-US" altLang="ja-JP" sz="3200" b="1" i="1" dirty="0"/>
              <a:t>       classical communication: quantum energy teleportation (QET).</a:t>
            </a:r>
          </a:p>
          <a:p>
            <a:endParaRPr lang="en-US" altLang="ja-JP" sz="2400" b="1" i="1" dirty="0"/>
          </a:p>
          <a:p>
            <a:r>
              <a:rPr lang="ja-JP" altLang="en-US" sz="3200" b="1" dirty="0"/>
              <a:t>○　</a:t>
            </a:r>
            <a:r>
              <a:rPr lang="en-US" altLang="ja-JP" sz="3200" dirty="0"/>
              <a:t> </a:t>
            </a:r>
            <a:r>
              <a:rPr lang="en-US" altLang="ja-JP" sz="3200" b="1" i="1" dirty="0"/>
              <a:t>QET experiments have already been successfully conducted.</a:t>
            </a:r>
          </a:p>
          <a:p>
            <a:endParaRPr kumimoji="1" lang="en-US" altLang="ja-JP" sz="2400" b="1" i="1" dirty="0"/>
          </a:p>
          <a:p>
            <a:endParaRPr kumimoji="1" lang="en-US" altLang="ja-JP" sz="1000" b="1" i="1" dirty="0"/>
          </a:p>
          <a:p>
            <a:r>
              <a:rPr lang="ja-JP" altLang="en-US" sz="3200" b="1" dirty="0"/>
              <a:t>○　</a:t>
            </a:r>
            <a:r>
              <a:rPr lang="en-US" altLang="ja-JP" sz="3200" b="1" i="1" dirty="0"/>
              <a:t>QET can extract energy from black holes like Hawking radiation </a:t>
            </a:r>
          </a:p>
          <a:p>
            <a:r>
              <a:rPr lang="en-US" altLang="ja-JP" sz="3200" b="1" i="1" dirty="0"/>
              <a:t>        emission.</a:t>
            </a:r>
            <a:r>
              <a:rPr kumimoji="1" lang="en-US" altLang="ja-JP" sz="1000" b="1" i="1" dirty="0"/>
              <a:t> </a:t>
            </a:r>
          </a:p>
          <a:p>
            <a:endParaRPr kumimoji="1" lang="en-US" altLang="ja-JP" sz="1000" b="1" i="1" dirty="0"/>
          </a:p>
          <a:p>
            <a:endParaRPr lang="en-US" altLang="ja-JP" sz="1000" b="1" i="1" dirty="0"/>
          </a:p>
          <a:p>
            <a:r>
              <a:rPr lang="ja-JP" altLang="en-US" sz="3200" b="1" dirty="0"/>
              <a:t>○ </a:t>
            </a:r>
            <a:r>
              <a:rPr lang="en-US" altLang="ja-JP" sz="3200" b="1" i="1" dirty="0"/>
              <a:t>QET can be applied to black hole physics in </a:t>
            </a:r>
            <a:r>
              <a:rPr lang="en-US" altLang="ja-JP" sz="3200" b="1" i="1" dirty="0" err="1"/>
              <a:t>AdS</a:t>
            </a:r>
            <a:r>
              <a:rPr lang="en-US" altLang="ja-JP" sz="3200" b="1" i="1" dirty="0"/>
              <a:t>/CFT.</a:t>
            </a:r>
          </a:p>
        </p:txBody>
      </p:sp>
    </p:spTree>
    <p:extLst>
      <p:ext uri="{BB962C8B-B14F-4D97-AF65-F5344CB8AC3E}">
        <p14:creationId xmlns:p14="http://schemas.microsoft.com/office/powerpoint/2010/main" val="3315663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円/楕円 16"/>
          <p:cNvSpPr/>
          <p:nvPr/>
        </p:nvSpPr>
        <p:spPr>
          <a:xfrm>
            <a:off x="5381626" y="4214814"/>
            <a:ext cx="2428875" cy="214312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1809750" y="5715000"/>
            <a:ext cx="8286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5400000" flipH="1" flipV="1">
            <a:off x="1343820" y="4679158"/>
            <a:ext cx="378777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10120314" y="5500689"/>
          <a:ext cx="33337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6835" imgH="139518" progId="Equation.3">
                  <p:embed/>
                </p:oleObj>
              </mc:Choice>
              <mc:Fallback>
                <p:oleObj name="数式" r:id="rId2" imgW="126835" imgH="139518" progId="Equation.3">
                  <p:embed/>
                  <p:pic>
                    <p:nvPicPr>
                      <p:cNvPr id="409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20314" y="5500689"/>
                        <a:ext cx="333375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9" name="テキスト ボックス 8"/>
          <p:cNvSpPr txBox="1">
            <a:spLocks noChangeArrowheads="1"/>
          </p:cNvSpPr>
          <p:nvPr/>
        </p:nvSpPr>
        <p:spPr bwMode="auto">
          <a:xfrm>
            <a:off x="2024063" y="2714626"/>
            <a:ext cx="1143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dirty="0"/>
              <a:t>Average</a:t>
            </a:r>
          </a:p>
          <a:p>
            <a:r>
              <a:rPr lang="en-US" altLang="ja-JP" b="1" dirty="0"/>
              <a:t>energy </a:t>
            </a:r>
          </a:p>
          <a:p>
            <a:r>
              <a:rPr lang="en-US" altLang="ja-JP" b="1" dirty="0"/>
              <a:t>density</a:t>
            </a:r>
            <a:endParaRPr lang="ja-JP" altLang="en-US" b="1" dirty="0"/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3810001" y="4914901"/>
          <a:ext cx="804863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215806" imgH="228501" progId="Equation.3">
                  <p:embed/>
                </p:oleObj>
              </mc:Choice>
              <mc:Fallback>
                <p:oleObj name="数式" r:id="rId4" imgW="215806" imgH="228501" progId="Equation.3">
                  <p:embed/>
                  <p:pic>
                    <p:nvPicPr>
                      <p:cNvPr id="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1" y="4914901"/>
                        <a:ext cx="804863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フリーフォーム 18"/>
          <p:cNvSpPr/>
          <p:nvPr/>
        </p:nvSpPr>
        <p:spPr>
          <a:xfrm>
            <a:off x="5595938" y="4768851"/>
            <a:ext cx="2392362" cy="1089025"/>
          </a:xfrm>
          <a:custGeom>
            <a:avLst/>
            <a:gdLst>
              <a:gd name="connsiteX0" fmla="*/ 0 w 2392680"/>
              <a:gd name="connsiteY0" fmla="*/ 985520 h 1089660"/>
              <a:gd name="connsiteX1" fmla="*/ 289560 w 2392680"/>
              <a:gd name="connsiteY1" fmla="*/ 1000760 h 1089660"/>
              <a:gd name="connsiteX2" fmla="*/ 472440 w 2392680"/>
              <a:gd name="connsiteY2" fmla="*/ 848360 h 1089660"/>
              <a:gd name="connsiteX3" fmla="*/ 716280 w 2392680"/>
              <a:gd name="connsiteY3" fmla="*/ 86360 h 1089660"/>
              <a:gd name="connsiteX4" fmla="*/ 1112520 w 2392680"/>
              <a:gd name="connsiteY4" fmla="*/ 330200 h 1089660"/>
              <a:gd name="connsiteX5" fmla="*/ 1417320 w 2392680"/>
              <a:gd name="connsiteY5" fmla="*/ 147320 h 1089660"/>
              <a:gd name="connsiteX6" fmla="*/ 1661160 w 2392680"/>
              <a:gd name="connsiteY6" fmla="*/ 955040 h 1089660"/>
              <a:gd name="connsiteX7" fmla="*/ 1996440 w 2392680"/>
              <a:gd name="connsiteY7" fmla="*/ 955040 h 1089660"/>
              <a:gd name="connsiteX8" fmla="*/ 2392680 w 2392680"/>
              <a:gd name="connsiteY8" fmla="*/ 955040 h 108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2680" h="1089660">
                <a:moveTo>
                  <a:pt x="0" y="985520"/>
                </a:moveTo>
                <a:cubicBezTo>
                  <a:pt x="105410" y="1004570"/>
                  <a:pt x="210820" y="1023620"/>
                  <a:pt x="289560" y="1000760"/>
                </a:cubicBezTo>
                <a:cubicBezTo>
                  <a:pt x="368300" y="977900"/>
                  <a:pt x="401320" y="1000760"/>
                  <a:pt x="472440" y="848360"/>
                </a:cubicBezTo>
                <a:cubicBezTo>
                  <a:pt x="543560" y="695960"/>
                  <a:pt x="609600" y="172720"/>
                  <a:pt x="716280" y="86360"/>
                </a:cubicBezTo>
                <a:cubicBezTo>
                  <a:pt x="822960" y="0"/>
                  <a:pt x="995680" y="320040"/>
                  <a:pt x="1112520" y="330200"/>
                </a:cubicBezTo>
                <a:cubicBezTo>
                  <a:pt x="1229360" y="340360"/>
                  <a:pt x="1325880" y="43180"/>
                  <a:pt x="1417320" y="147320"/>
                </a:cubicBezTo>
                <a:cubicBezTo>
                  <a:pt x="1508760" y="251460"/>
                  <a:pt x="1564640" y="820420"/>
                  <a:pt x="1661160" y="955040"/>
                </a:cubicBezTo>
                <a:cubicBezTo>
                  <a:pt x="1757680" y="1089660"/>
                  <a:pt x="1996440" y="955040"/>
                  <a:pt x="1996440" y="955040"/>
                </a:cubicBezTo>
                <a:lnTo>
                  <a:pt x="2392680" y="95504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76805" name="Object 5"/>
          <p:cNvGraphicFramePr>
            <a:graphicFrameLocks noChangeAspect="1"/>
          </p:cNvGraphicFramePr>
          <p:nvPr/>
        </p:nvGraphicFramePr>
        <p:xfrm>
          <a:off x="6310314" y="5026026"/>
          <a:ext cx="566737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215619" imgH="215619" progId="Equation.3">
                  <p:embed/>
                </p:oleObj>
              </mc:Choice>
              <mc:Fallback>
                <p:oleObj name="数式" r:id="rId6" imgW="215619" imgH="215619" progId="Equation.3">
                  <p:embed/>
                  <p:pic>
                    <p:nvPicPr>
                      <p:cNvPr id="7680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0314" y="5026026"/>
                        <a:ext cx="566737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06" name="Object 6"/>
          <p:cNvGraphicFramePr>
            <a:graphicFrameLocks noChangeAspect="1"/>
          </p:cNvGraphicFramePr>
          <p:nvPr/>
        </p:nvGraphicFramePr>
        <p:xfrm>
          <a:off x="6559551" y="3613151"/>
          <a:ext cx="500063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190335" imgH="215713" progId="Equation.3">
                  <p:embed/>
                </p:oleObj>
              </mc:Choice>
              <mc:Fallback>
                <p:oleObj name="数式" r:id="rId8" imgW="190335" imgH="215713" progId="Equation.3">
                  <p:embed/>
                  <p:pic>
                    <p:nvPicPr>
                      <p:cNvPr id="7680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9551" y="3613151"/>
                        <a:ext cx="500063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テキスト ボックス 17"/>
          <p:cNvSpPr txBox="1">
            <a:spLocks noChangeArrowheads="1"/>
          </p:cNvSpPr>
          <p:nvPr/>
        </p:nvSpPr>
        <p:spPr bwMode="auto">
          <a:xfrm>
            <a:off x="7024688" y="3773489"/>
            <a:ext cx="3643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(Arbitrary</a:t>
            </a:r>
            <a:r>
              <a:rPr lang="ja-JP" altLang="en-US" b="1"/>
              <a:t> </a:t>
            </a:r>
            <a:r>
              <a:rPr lang="en-US" altLang="ja-JP" b="1"/>
              <a:t>Local Operation)</a:t>
            </a:r>
            <a:endParaRPr lang="ja-JP" altLang="en-US" b="1"/>
          </a:p>
        </p:txBody>
      </p:sp>
      <p:graphicFrame>
        <p:nvGraphicFramePr>
          <p:cNvPr id="76807" name="Object 7"/>
          <p:cNvGraphicFramePr>
            <a:graphicFrameLocks noChangeAspect="1"/>
          </p:cNvGraphicFramePr>
          <p:nvPr/>
        </p:nvGraphicFramePr>
        <p:xfrm>
          <a:off x="5810251" y="4643439"/>
          <a:ext cx="2714625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0" imgW="838200" imgH="241300" progId="Equation.3">
                  <p:embed/>
                </p:oleObj>
              </mc:Choice>
              <mc:Fallback>
                <p:oleObj name="数式" r:id="rId10" imgW="838200" imgH="241300" progId="Equation.3">
                  <p:embed/>
                  <p:pic>
                    <p:nvPicPr>
                      <p:cNvPr id="7680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0251" y="4643439"/>
                        <a:ext cx="2714625" cy="769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8"/>
          <p:cNvGraphicFramePr>
            <a:graphicFrameLocks noChangeAspect="1"/>
          </p:cNvGraphicFramePr>
          <p:nvPr/>
        </p:nvGraphicFramePr>
        <p:xfrm>
          <a:off x="3335339" y="4929188"/>
          <a:ext cx="1703387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2" imgW="457200" imgH="228600" progId="Equation.3">
                  <p:embed/>
                </p:oleObj>
              </mc:Choice>
              <mc:Fallback>
                <p:oleObj name="数式" r:id="rId12" imgW="457200" imgH="228600" progId="Equation.3">
                  <p:embed/>
                  <p:pic>
                    <p:nvPicPr>
                      <p:cNvPr id="3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5339" y="4929188"/>
                        <a:ext cx="1703387" cy="728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フリーフォーム 21"/>
          <p:cNvSpPr/>
          <p:nvPr/>
        </p:nvSpPr>
        <p:spPr>
          <a:xfrm>
            <a:off x="6310314" y="5459414"/>
            <a:ext cx="1000125" cy="327025"/>
          </a:xfrm>
          <a:custGeom>
            <a:avLst/>
            <a:gdLst>
              <a:gd name="connsiteX0" fmla="*/ 0 w 1000760"/>
              <a:gd name="connsiteY0" fmla="*/ 269240 h 327660"/>
              <a:gd name="connsiteX1" fmla="*/ 441960 w 1000760"/>
              <a:gd name="connsiteY1" fmla="*/ 132080 h 327660"/>
              <a:gd name="connsiteX2" fmla="*/ 624840 w 1000760"/>
              <a:gd name="connsiteY2" fmla="*/ 25400 h 327660"/>
              <a:gd name="connsiteX3" fmla="*/ 944880 w 1000760"/>
              <a:gd name="connsiteY3" fmla="*/ 284480 h 327660"/>
              <a:gd name="connsiteX4" fmla="*/ 960120 w 1000760"/>
              <a:gd name="connsiteY4" fmla="*/ 284480 h 32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760" h="327660">
                <a:moveTo>
                  <a:pt x="0" y="269240"/>
                </a:moveTo>
                <a:cubicBezTo>
                  <a:pt x="168910" y="220980"/>
                  <a:pt x="337820" y="172720"/>
                  <a:pt x="441960" y="132080"/>
                </a:cubicBezTo>
                <a:cubicBezTo>
                  <a:pt x="546100" y="91440"/>
                  <a:pt x="541020" y="0"/>
                  <a:pt x="624840" y="25400"/>
                </a:cubicBezTo>
                <a:cubicBezTo>
                  <a:pt x="708660" y="50800"/>
                  <a:pt x="889000" y="241300"/>
                  <a:pt x="944880" y="284480"/>
                </a:cubicBezTo>
                <a:cubicBezTo>
                  <a:pt x="1000760" y="327660"/>
                  <a:pt x="980440" y="306070"/>
                  <a:pt x="960120" y="28448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76809" name="Object 9"/>
          <p:cNvGraphicFramePr>
            <a:graphicFrameLocks noChangeAspect="1"/>
          </p:cNvGraphicFramePr>
          <p:nvPr/>
        </p:nvGraphicFramePr>
        <p:xfrm>
          <a:off x="8096251" y="6181726"/>
          <a:ext cx="2436813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14" imgW="901309" imgH="241195" progId="Equation.3">
                  <p:embed/>
                </p:oleObj>
              </mc:Choice>
              <mc:Fallback>
                <p:oleObj name="数式" r:id="rId14" imgW="901309" imgH="241195" progId="Equation.3">
                  <p:embed/>
                  <p:pic>
                    <p:nvPicPr>
                      <p:cNvPr id="7680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1" y="6181726"/>
                        <a:ext cx="2436813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ストライプ矢印 23"/>
          <p:cNvSpPr/>
          <p:nvPr/>
        </p:nvSpPr>
        <p:spPr>
          <a:xfrm rot="2695864">
            <a:off x="7753350" y="5875338"/>
            <a:ext cx="585788" cy="32385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114" name="テキスト ボックス 19"/>
          <p:cNvSpPr txBox="1">
            <a:spLocks noChangeArrowheads="1"/>
          </p:cNvSpPr>
          <p:nvPr/>
        </p:nvSpPr>
        <p:spPr bwMode="auto">
          <a:xfrm>
            <a:off x="3595688" y="2916239"/>
            <a:ext cx="6286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Extraction of Energy by Local Operations</a:t>
            </a:r>
            <a:endParaRPr lang="ja-JP" altLang="en-US" b="1">
              <a:solidFill>
                <a:srgbClr val="FF0000"/>
              </a:solidFill>
            </a:endParaRPr>
          </a:p>
        </p:txBody>
      </p:sp>
      <p:sp>
        <p:nvSpPr>
          <p:cNvPr id="21" name="テキスト ボックス 20"/>
          <p:cNvSpPr txBox="1">
            <a:spLocks noChangeArrowheads="1"/>
          </p:cNvSpPr>
          <p:nvPr/>
        </p:nvSpPr>
        <p:spPr bwMode="auto">
          <a:xfrm>
            <a:off x="5667376" y="5845175"/>
            <a:ext cx="2143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Residual Energy</a:t>
            </a:r>
            <a:endParaRPr lang="ja-JP" altLang="en-US" b="1"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311B382-BDC8-AAA9-0AC6-107AA125B9A3}"/>
              </a:ext>
            </a:extLst>
          </p:cNvPr>
          <p:cNvSpPr txBox="1"/>
          <p:nvPr/>
        </p:nvSpPr>
        <p:spPr>
          <a:xfrm>
            <a:off x="266283" y="0"/>
            <a:ext cx="1154555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3200" b="1" i="1" dirty="0"/>
              <a:t>The answer to the question is generally negative. For quantum states excited through local measurements of the zero-point oscillations of the vacuum state, it is impossible to extract the entire energy from the field, even by employing arbitrary local operations.</a:t>
            </a:r>
            <a:endParaRPr lang="ja-JP" altLang="en-US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/>
      <p:bldP spid="18" grpId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矢印コネクタ 2"/>
          <p:cNvCxnSpPr/>
          <p:nvPr/>
        </p:nvCxnSpPr>
        <p:spPr>
          <a:xfrm>
            <a:off x="1480889" y="5583152"/>
            <a:ext cx="8286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直線矢印コネクタ 3"/>
          <p:cNvCxnSpPr/>
          <p:nvPr/>
        </p:nvCxnSpPr>
        <p:spPr>
          <a:xfrm rot="5400000" flipH="1" flipV="1">
            <a:off x="1014959" y="4547310"/>
            <a:ext cx="378777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1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3986593"/>
              </p:ext>
            </p:extLst>
          </p:nvPr>
        </p:nvGraphicFramePr>
        <p:xfrm>
          <a:off x="9839078" y="5368841"/>
          <a:ext cx="33337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126835" imgH="139518" progId="Equation.3">
                  <p:embed/>
                </p:oleObj>
              </mc:Choice>
              <mc:Fallback>
                <p:oleObj name="数式" r:id="rId2" imgW="126835" imgH="139518" progId="Equation.3">
                  <p:embed/>
                  <p:pic>
                    <p:nvPicPr>
                      <p:cNvPr id="512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39078" y="5368841"/>
                        <a:ext cx="333375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9" name="テキスト ボックス 8"/>
          <p:cNvSpPr txBox="1">
            <a:spLocks noChangeArrowheads="1"/>
          </p:cNvSpPr>
          <p:nvPr/>
        </p:nvSpPr>
        <p:spPr bwMode="auto">
          <a:xfrm>
            <a:off x="1695202" y="2582778"/>
            <a:ext cx="1143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 dirty="0"/>
              <a:t>Average</a:t>
            </a:r>
          </a:p>
          <a:p>
            <a:r>
              <a:rPr lang="en-US" altLang="ja-JP" b="1" dirty="0"/>
              <a:t>energy </a:t>
            </a:r>
          </a:p>
          <a:p>
            <a:r>
              <a:rPr lang="en-US" altLang="ja-JP" b="1" dirty="0"/>
              <a:t>density</a:t>
            </a:r>
            <a:endParaRPr lang="ja-JP" altLang="en-US" b="1" dirty="0"/>
          </a:p>
        </p:txBody>
      </p:sp>
      <p:sp>
        <p:nvSpPr>
          <p:cNvPr id="5130" name="テキスト ボックス 8"/>
          <p:cNvSpPr txBox="1">
            <a:spLocks noChangeArrowheads="1"/>
          </p:cNvSpPr>
          <p:nvPr/>
        </p:nvSpPr>
        <p:spPr bwMode="auto">
          <a:xfrm>
            <a:off x="5552827" y="5726027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Residual Energy</a:t>
            </a:r>
            <a:endParaRPr lang="ja-JP" altLang="en-US" b="1"/>
          </a:p>
        </p:txBody>
      </p:sp>
      <p:sp>
        <p:nvSpPr>
          <p:cNvPr id="5131" name="テキスト ボックス 10"/>
          <p:cNvSpPr txBox="1">
            <a:spLocks noChangeArrowheads="1"/>
          </p:cNvSpPr>
          <p:nvPr/>
        </p:nvSpPr>
        <p:spPr bwMode="auto">
          <a:xfrm>
            <a:off x="6624390" y="3511465"/>
            <a:ext cx="3071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Announcement of Measurement Result</a:t>
            </a:r>
          </a:p>
        </p:txBody>
      </p:sp>
      <p:sp>
        <p:nvSpPr>
          <p:cNvPr id="16" name="U ターン矢印 15"/>
          <p:cNvSpPr/>
          <p:nvPr/>
        </p:nvSpPr>
        <p:spPr>
          <a:xfrm>
            <a:off x="6481514" y="4297278"/>
            <a:ext cx="2571750" cy="500063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8" name="フリーフォーム 17"/>
          <p:cNvSpPr/>
          <p:nvPr/>
        </p:nvSpPr>
        <p:spPr>
          <a:xfrm>
            <a:off x="8629403" y="5583153"/>
            <a:ext cx="852487" cy="150813"/>
          </a:xfrm>
          <a:custGeom>
            <a:avLst/>
            <a:gdLst>
              <a:gd name="connsiteX0" fmla="*/ 0 w 853440"/>
              <a:gd name="connsiteY0" fmla="*/ 10160 h 629920"/>
              <a:gd name="connsiteX1" fmla="*/ 182880 w 853440"/>
              <a:gd name="connsiteY1" fmla="*/ 55880 h 629920"/>
              <a:gd name="connsiteX2" fmla="*/ 274320 w 853440"/>
              <a:gd name="connsiteY2" fmla="*/ 345440 h 629920"/>
              <a:gd name="connsiteX3" fmla="*/ 381000 w 853440"/>
              <a:gd name="connsiteY3" fmla="*/ 604520 h 629920"/>
              <a:gd name="connsiteX4" fmla="*/ 533400 w 853440"/>
              <a:gd name="connsiteY4" fmla="*/ 497840 h 629920"/>
              <a:gd name="connsiteX5" fmla="*/ 594360 w 853440"/>
              <a:gd name="connsiteY5" fmla="*/ 193040 h 629920"/>
              <a:gd name="connsiteX6" fmla="*/ 853440 w 853440"/>
              <a:gd name="connsiteY6" fmla="*/ 10160 h 629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3440" h="629920">
                <a:moveTo>
                  <a:pt x="0" y="10160"/>
                </a:moveTo>
                <a:cubicBezTo>
                  <a:pt x="68580" y="5080"/>
                  <a:pt x="137160" y="0"/>
                  <a:pt x="182880" y="55880"/>
                </a:cubicBezTo>
                <a:cubicBezTo>
                  <a:pt x="228600" y="111760"/>
                  <a:pt x="241300" y="254000"/>
                  <a:pt x="274320" y="345440"/>
                </a:cubicBezTo>
                <a:cubicBezTo>
                  <a:pt x="307340" y="436880"/>
                  <a:pt x="337820" y="579120"/>
                  <a:pt x="381000" y="604520"/>
                </a:cubicBezTo>
                <a:cubicBezTo>
                  <a:pt x="424180" y="629920"/>
                  <a:pt x="497840" y="566420"/>
                  <a:pt x="533400" y="497840"/>
                </a:cubicBezTo>
                <a:cubicBezTo>
                  <a:pt x="568960" y="429260"/>
                  <a:pt x="541020" y="274320"/>
                  <a:pt x="594360" y="193040"/>
                </a:cubicBezTo>
                <a:cubicBezTo>
                  <a:pt x="647700" y="111760"/>
                  <a:pt x="750570" y="60960"/>
                  <a:pt x="853440" y="1016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1159035"/>
              </p:ext>
            </p:extLst>
          </p:nvPr>
        </p:nvGraphicFramePr>
        <p:xfrm>
          <a:off x="7695953" y="6083216"/>
          <a:ext cx="833437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317087" imgH="215619" progId="Equation.3">
                  <p:embed/>
                </p:oleObj>
              </mc:Choice>
              <mc:Fallback>
                <p:oleObj name="数式" r:id="rId4" imgW="317087" imgH="215619" progId="Equation.3">
                  <p:embed/>
                  <p:pic>
                    <p:nvPicPr>
                      <p:cNvPr id="19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5953" y="6083216"/>
                        <a:ext cx="833437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ストライプ矢印 19"/>
          <p:cNvSpPr/>
          <p:nvPr/>
        </p:nvSpPr>
        <p:spPr>
          <a:xfrm rot="8353446">
            <a:off x="8392865" y="5814928"/>
            <a:ext cx="581025" cy="239713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7783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861715"/>
              </p:ext>
            </p:extLst>
          </p:nvPr>
        </p:nvGraphicFramePr>
        <p:xfrm>
          <a:off x="8696078" y="5011653"/>
          <a:ext cx="642937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317087" imgH="215619" progId="Equation.3">
                  <p:embed/>
                </p:oleObj>
              </mc:Choice>
              <mc:Fallback>
                <p:oleObj name="数式" r:id="rId6" imgW="317087" imgH="215619" progId="Equation.3">
                  <p:embed/>
                  <p:pic>
                    <p:nvPicPr>
                      <p:cNvPr id="7783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6078" y="5011653"/>
                        <a:ext cx="642937" cy="531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5" name="テキスト ボックス 20"/>
          <p:cNvSpPr txBox="1">
            <a:spLocks noChangeArrowheads="1"/>
          </p:cNvSpPr>
          <p:nvPr/>
        </p:nvSpPr>
        <p:spPr bwMode="auto">
          <a:xfrm>
            <a:off x="8767514" y="6083215"/>
            <a:ext cx="1428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Extraction of Energy</a:t>
            </a:r>
            <a:endParaRPr lang="ja-JP" altLang="en-US" b="1"/>
          </a:p>
        </p:txBody>
      </p:sp>
      <p:graphicFrame>
        <p:nvGraphicFramePr>
          <p:cNvPr id="76807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7968885"/>
              </p:ext>
            </p:extLst>
          </p:nvPr>
        </p:nvGraphicFramePr>
        <p:xfrm>
          <a:off x="4511427" y="4940216"/>
          <a:ext cx="1612900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8" imgW="596900" imgH="241300" progId="Equation.3">
                  <p:embed/>
                </p:oleObj>
              </mc:Choice>
              <mc:Fallback>
                <p:oleObj name="数式" r:id="rId8" imgW="596900" imgH="241300" progId="Equation.3">
                  <p:embed/>
                  <p:pic>
                    <p:nvPicPr>
                      <p:cNvPr id="76807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427" y="4940216"/>
                        <a:ext cx="1612900" cy="642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フリーフォーム 21"/>
          <p:cNvSpPr/>
          <p:nvPr/>
        </p:nvSpPr>
        <p:spPr>
          <a:xfrm>
            <a:off x="5981453" y="5327566"/>
            <a:ext cx="1000125" cy="327025"/>
          </a:xfrm>
          <a:custGeom>
            <a:avLst/>
            <a:gdLst>
              <a:gd name="connsiteX0" fmla="*/ 0 w 1000760"/>
              <a:gd name="connsiteY0" fmla="*/ 269240 h 327660"/>
              <a:gd name="connsiteX1" fmla="*/ 441960 w 1000760"/>
              <a:gd name="connsiteY1" fmla="*/ 132080 h 327660"/>
              <a:gd name="connsiteX2" fmla="*/ 624840 w 1000760"/>
              <a:gd name="connsiteY2" fmla="*/ 25400 h 327660"/>
              <a:gd name="connsiteX3" fmla="*/ 944880 w 1000760"/>
              <a:gd name="connsiteY3" fmla="*/ 284480 h 327660"/>
              <a:gd name="connsiteX4" fmla="*/ 960120 w 1000760"/>
              <a:gd name="connsiteY4" fmla="*/ 284480 h 32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760" h="327660">
                <a:moveTo>
                  <a:pt x="0" y="269240"/>
                </a:moveTo>
                <a:cubicBezTo>
                  <a:pt x="168910" y="220980"/>
                  <a:pt x="337820" y="172720"/>
                  <a:pt x="441960" y="132080"/>
                </a:cubicBezTo>
                <a:cubicBezTo>
                  <a:pt x="546100" y="91440"/>
                  <a:pt x="541020" y="0"/>
                  <a:pt x="624840" y="25400"/>
                </a:cubicBezTo>
                <a:cubicBezTo>
                  <a:pt x="708660" y="50800"/>
                  <a:pt x="889000" y="241300"/>
                  <a:pt x="944880" y="284480"/>
                </a:cubicBezTo>
                <a:cubicBezTo>
                  <a:pt x="1000760" y="327660"/>
                  <a:pt x="980440" y="306070"/>
                  <a:pt x="960120" y="28448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1B2CE0D-8D1C-19FC-E34F-37995EB2CBA5}"/>
              </a:ext>
            </a:extLst>
          </p:cNvPr>
          <p:cNvSpPr txBox="1"/>
          <p:nvPr/>
        </p:nvSpPr>
        <p:spPr>
          <a:xfrm>
            <a:off x="194886" y="-45781"/>
            <a:ext cx="1180222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3200" b="1" i="1" dirty="0"/>
              <a:t>Interestingly, a person in a distant region with zero energy density of the field can effectively extract a part of this residual energy via </a:t>
            </a:r>
            <a:r>
              <a:rPr lang="en-US" altLang="ja-JP" sz="3200" b="1" i="1" dirty="0">
                <a:solidFill>
                  <a:srgbClr val="0070C0"/>
                </a:solidFill>
              </a:rPr>
              <a:t>quantum energy teleportation </a:t>
            </a:r>
            <a:r>
              <a:rPr lang="en-US" altLang="ja-JP" sz="3200" b="1" i="1" dirty="0"/>
              <a:t>protocols, as long as they know the measurement result. In this lecture, I briefly review this process.</a:t>
            </a:r>
            <a:endParaRPr lang="ja-JP" altLang="en-US" sz="3200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4391</TotalTime>
  <Words>2758</Words>
  <Application>Microsoft Office PowerPoint</Application>
  <PresentationFormat>ワイド画面</PresentationFormat>
  <Paragraphs>397</Paragraphs>
  <Slides>79</Slides>
  <Notes>3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79</vt:i4>
      </vt:variant>
    </vt:vector>
  </HeadingPairs>
  <TitlesOfParts>
    <vt:vector size="87" baseType="lpstr">
      <vt:lpstr>MS PGothic</vt:lpstr>
      <vt:lpstr>Proxima Nova</vt:lpstr>
      <vt:lpstr>Arial</vt:lpstr>
      <vt:lpstr>Calibri</vt:lpstr>
      <vt:lpstr>Calibri Light</vt:lpstr>
      <vt:lpstr>Cambria Math</vt:lpstr>
      <vt:lpstr>Office テーマ</vt:lpstr>
      <vt:lpstr>数式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 hotta</dc:creator>
  <cp:lastModifiedBy>masahiro hotta</cp:lastModifiedBy>
  <cp:revision>1049</cp:revision>
  <dcterms:created xsi:type="dcterms:W3CDTF">2014-06-16T22:17:57Z</dcterms:created>
  <dcterms:modified xsi:type="dcterms:W3CDTF">2026-01-20T23:06:59Z</dcterms:modified>
</cp:coreProperties>
</file>