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Lst>
  <p:sldSz cy="5143500" cx="9144000"/>
  <p:notesSz cx="6858000" cy="9144000"/>
  <p:embeddedFontLst>
    <p:embeddedFont>
      <p:font typeface="Roboto Mono"/>
      <p:regular r:id="rId38"/>
      <p:bold r:id="rId39"/>
      <p:italic r:id="rId40"/>
      <p:boldItalic r:id="rId4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RobotoMono-italic.fntdata"/><Relationship Id="rId20" Type="http://schemas.openxmlformats.org/officeDocument/2006/relationships/slide" Target="slides/slide15.xml"/><Relationship Id="rId41" Type="http://schemas.openxmlformats.org/officeDocument/2006/relationships/font" Target="fonts/RobotoMono-boldItalic.fntdata"/><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slide" Target="slides/slide32.xml"/><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39" Type="http://schemas.openxmlformats.org/officeDocument/2006/relationships/font" Target="fonts/RobotoMono-bold.fntdata"/><Relationship Id="rId16" Type="http://schemas.openxmlformats.org/officeDocument/2006/relationships/slide" Target="slides/slide11.xml"/><Relationship Id="rId38" Type="http://schemas.openxmlformats.org/officeDocument/2006/relationships/font" Target="fonts/RobotoMono-regular.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3babb0841f7_0_8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3babb0841f7_0_8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babb0841f7_0_3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3babb0841f7_0_3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babb0841f7_0_4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babb0841f7_0_4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babb0841f7_0_5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babb0841f7_0_5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babb0841f7_0_5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3babb0841f7_0_5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3babb0841f7_0_5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3babb0841f7_0_5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babb0841f7_0_1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3babb0841f7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babb0841f7_0_1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3babb0841f7_0_1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3babb0841f7_0_4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3babb0841f7_0_4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3babb0841f7_0_9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3babb0841f7_0_9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3babb0841f7_0_2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3babb0841f7_0_2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All experiments aiming to detect the global signal from CD /EoR invariably face some instrument related challenges. Some of these as highlighted in pink can and must be addressed as part of the experiment design. These include standing waves in the cables connecting different parts of the receiver or those from a non-smooth shape in the coupling response of the antenna. However, </a:t>
            </a:r>
            <a:r>
              <a:rPr lang="en">
                <a:solidFill>
                  <a:schemeClr val="dk1"/>
                </a:solidFill>
              </a:rPr>
              <a:t>ground based experiments face some unique challenges that can be alleviated by conducting the experiment in a cleaner environment. These challenges are those of terrestrial radio frequency interference even in the most radio quite sites on Earth. Features introduced in the data from interaction of the antenna with the Earth beneath it, including rocks and pebbles and soil moisture content. And third is the effect of ionosphere that may introduce frequency dependent effects by way of refraction and attenuation.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3babb0841f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3babb0841f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3babb0841f7_0_2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5" name="Google Shape;245;g3babb0841f7_0_2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All experiments aiming to detect the global signal from CD /EoR invariably face some instrument related challenges. Some of these as highlighted in pink can and must be addressed as part of the experiment design. These include standing waves in the cables connecting different parts of the receiver or those from a non-smooth shape in the coupling response of the antenna. However, </a:t>
            </a:r>
            <a:r>
              <a:rPr lang="en">
                <a:solidFill>
                  <a:schemeClr val="dk1"/>
                </a:solidFill>
              </a:rPr>
              <a:t>ground based experiments face some unique challenges that can be alleviated by conducting the experiment in a cleaner environment. These challenges are those of terrestrial radio frequency interference even in the most radio quite sites on Earth. Features introduced in the data from interaction of the antenna with the Earth beneath it, including rocks and pebbles and soil moisture content. And third is the effect of ionosphere that may introduce frequency dependent effects by way of refraction and attenuation.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g3babb0841f7_0_3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9" name="Google Shape;309;g3babb0841f7_0_3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far side of the moon is expected to have a pristine radio environment from previous orbiters as well as simulations. The moon itself acts as an absorber of terrestrial radiation and by operating in orbit around the moon and observing when in the farside the antenna is in free space devoid of any near field coupling effects.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g3babb0841f7_0_3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9" name="Google Shape;319;g3babb0841f7_0_3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g3babb0841f7_0_11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4" name="Google Shape;324;g3babb0841f7_0_11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g3babb0841f7_0_669: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1" name="Google Shape;331;g3babb0841f7_0_66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 name="Shape 361"/>
        <p:cNvGrpSpPr/>
        <p:nvPr/>
      </p:nvGrpSpPr>
      <p:grpSpPr>
        <a:xfrm>
          <a:off x="0" y="0"/>
          <a:ext cx="0" cy="0"/>
          <a:chOff x="0" y="0"/>
          <a:chExt cx="0" cy="0"/>
        </a:xfrm>
      </p:grpSpPr>
      <p:sp>
        <p:nvSpPr>
          <p:cNvPr id="362" name="Google Shape;362;g3babb0841f7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3" name="Google Shape;363;g3babb0841f7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 name="Shape 368"/>
        <p:cNvGrpSpPr/>
        <p:nvPr/>
      </p:nvGrpSpPr>
      <p:grpSpPr>
        <a:xfrm>
          <a:off x="0" y="0"/>
          <a:ext cx="0" cy="0"/>
          <a:chOff x="0" y="0"/>
          <a:chExt cx="0" cy="0"/>
        </a:xfrm>
      </p:grpSpPr>
      <p:sp>
        <p:nvSpPr>
          <p:cNvPr id="369" name="Google Shape;369;g3babb0841f7_0_5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0" name="Google Shape;370;g3babb0841f7_0_5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g3babb0841f7_0_5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6" name="Google Shape;376;g3babb0841f7_0_5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9" name="Shape 409"/>
        <p:cNvGrpSpPr/>
        <p:nvPr/>
      </p:nvGrpSpPr>
      <p:grpSpPr>
        <a:xfrm>
          <a:off x="0" y="0"/>
          <a:ext cx="0" cy="0"/>
          <a:chOff x="0" y="0"/>
          <a:chExt cx="0" cy="0"/>
        </a:xfrm>
      </p:grpSpPr>
      <p:sp>
        <p:nvSpPr>
          <p:cNvPr id="410" name="Google Shape;410;g3babb0841f7_0_4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1" name="Google Shape;411;g3babb0841f7_0_4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6" name="Shape 416"/>
        <p:cNvGrpSpPr/>
        <p:nvPr/>
      </p:nvGrpSpPr>
      <p:grpSpPr>
        <a:xfrm>
          <a:off x="0" y="0"/>
          <a:ext cx="0" cy="0"/>
          <a:chOff x="0" y="0"/>
          <a:chExt cx="0" cy="0"/>
        </a:xfrm>
      </p:grpSpPr>
      <p:sp>
        <p:nvSpPr>
          <p:cNvPr id="417" name="Google Shape;417;g3babb0841f7_0_8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8" name="Google Shape;418;g3babb0841f7_0_8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3babb0841f7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3babb0841f7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1" name="Shape 421"/>
        <p:cNvGrpSpPr/>
        <p:nvPr/>
      </p:nvGrpSpPr>
      <p:grpSpPr>
        <a:xfrm>
          <a:off x="0" y="0"/>
          <a:ext cx="0" cy="0"/>
          <a:chOff x="0" y="0"/>
          <a:chExt cx="0" cy="0"/>
        </a:xfrm>
      </p:grpSpPr>
      <p:sp>
        <p:nvSpPr>
          <p:cNvPr id="422" name="Google Shape;422;g3babb0841f7_0_11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3" name="Google Shape;423;g3babb0841f7_0_1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g3babb0841f7_0_10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8" name="Google Shape;428;g3babb0841f7_0_10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 name="Shape 435"/>
        <p:cNvGrpSpPr/>
        <p:nvPr/>
      </p:nvGrpSpPr>
      <p:grpSpPr>
        <a:xfrm>
          <a:off x="0" y="0"/>
          <a:ext cx="0" cy="0"/>
          <a:chOff x="0" y="0"/>
          <a:chExt cx="0" cy="0"/>
        </a:xfrm>
      </p:grpSpPr>
      <p:sp>
        <p:nvSpPr>
          <p:cNvPr id="436" name="Google Shape;436;g3babb0841f7_0_11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7" name="Google Shape;437;g3babb0841f7_0_1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babb0841f7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babb0841f7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babb0841f7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babb0841f7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3babb0841f7_0_5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3babb0841f7_0_5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3babb0841f7_0_9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3babb0841f7_0_9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3babb0841f7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3babb0841f7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babb0841f7_0_11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3babb0841f7_0_1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0" name="Shape 50"/>
        <p:cNvGrpSpPr/>
        <p:nvPr/>
      </p:nvGrpSpPr>
      <p:grpSpPr>
        <a:xfrm>
          <a:off x="0" y="0"/>
          <a:ext cx="0" cy="0"/>
          <a:chOff x="0" y="0"/>
          <a:chExt cx="0" cy="0"/>
        </a:xfrm>
      </p:grpSpPr>
      <p:sp>
        <p:nvSpPr>
          <p:cNvPr id="51" name="Google Shape;51;p13"/>
          <p:cNvSpPr txBox="1"/>
          <p:nvPr>
            <p:ph type="title"/>
          </p:nvPr>
        </p:nvSpPr>
        <p:spPr>
          <a:xfrm>
            <a:off x="457200" y="205978"/>
            <a:ext cx="8229600" cy="857400"/>
          </a:xfrm>
          <a:prstGeom prst="rect">
            <a:avLst/>
          </a:prstGeom>
          <a:noFill/>
          <a:ln>
            <a:noFill/>
          </a:ln>
        </p:spPr>
        <p:txBody>
          <a:bodyPr anchorCtr="0" anchor="ctr" bIns="45700" lIns="91425" spcFirstLastPara="1" rIns="91425" wrap="square" tIns="45700">
            <a:normAutofit/>
          </a:bodyPr>
          <a:lstStyle>
            <a:lvl1pPr lvl="0" marR="0" algn="ctr">
              <a:spcBef>
                <a:spcPts val="0"/>
              </a:spcBef>
              <a:spcAft>
                <a:spcPts val="0"/>
              </a:spcAft>
              <a:buClr>
                <a:schemeClr val="dk1"/>
              </a:buClr>
              <a:buSzPts val="4400"/>
              <a:buFont typeface="Courier New"/>
              <a:buNone/>
              <a:defRPr b="0" i="0" sz="4400" u="none" cap="none" strike="noStrike">
                <a:solidFill>
                  <a:schemeClr val="dk1"/>
                </a:solidFill>
                <a:latin typeface="Courier New"/>
                <a:ea typeface="Courier New"/>
                <a:cs typeface="Courier New"/>
                <a:sym typeface="Courier New"/>
              </a:defRPr>
            </a:lvl1pPr>
            <a:lvl2pPr lvl="1">
              <a:spcBef>
                <a:spcPts val="0"/>
              </a:spcBef>
              <a:spcAft>
                <a:spcPts val="0"/>
              </a:spcAft>
              <a:buSzPts val="2800"/>
              <a:buNone/>
              <a:defRPr sz="1800"/>
            </a:lvl2pPr>
            <a:lvl3pPr lvl="2">
              <a:spcBef>
                <a:spcPts val="0"/>
              </a:spcBef>
              <a:spcAft>
                <a:spcPts val="0"/>
              </a:spcAft>
              <a:buSzPts val="2800"/>
              <a:buNone/>
              <a:defRPr sz="1800"/>
            </a:lvl3pPr>
            <a:lvl4pPr lvl="3">
              <a:spcBef>
                <a:spcPts val="0"/>
              </a:spcBef>
              <a:spcAft>
                <a:spcPts val="0"/>
              </a:spcAft>
              <a:buSzPts val="2800"/>
              <a:buNone/>
              <a:defRPr sz="1800"/>
            </a:lvl4pPr>
            <a:lvl5pPr lvl="4">
              <a:spcBef>
                <a:spcPts val="0"/>
              </a:spcBef>
              <a:spcAft>
                <a:spcPts val="0"/>
              </a:spcAft>
              <a:buSzPts val="2800"/>
              <a:buNone/>
              <a:defRPr sz="1800"/>
            </a:lvl5pPr>
            <a:lvl6pPr lvl="5">
              <a:spcBef>
                <a:spcPts val="0"/>
              </a:spcBef>
              <a:spcAft>
                <a:spcPts val="0"/>
              </a:spcAft>
              <a:buSzPts val="2800"/>
              <a:buNone/>
              <a:defRPr sz="1800"/>
            </a:lvl6pPr>
            <a:lvl7pPr lvl="6">
              <a:spcBef>
                <a:spcPts val="0"/>
              </a:spcBef>
              <a:spcAft>
                <a:spcPts val="0"/>
              </a:spcAft>
              <a:buSzPts val="2800"/>
              <a:buNone/>
              <a:defRPr sz="1800"/>
            </a:lvl7pPr>
            <a:lvl8pPr lvl="7">
              <a:spcBef>
                <a:spcPts val="0"/>
              </a:spcBef>
              <a:spcAft>
                <a:spcPts val="0"/>
              </a:spcAft>
              <a:buSzPts val="2800"/>
              <a:buNone/>
              <a:defRPr sz="1800"/>
            </a:lvl8pPr>
            <a:lvl9pPr lvl="8">
              <a:spcBef>
                <a:spcPts val="0"/>
              </a:spcBef>
              <a:spcAft>
                <a:spcPts val="0"/>
              </a:spcAft>
              <a:buSzPts val="2800"/>
              <a:buNone/>
              <a:defRPr sz="1800"/>
            </a:lvl9pPr>
          </a:lstStyle>
          <a:p/>
        </p:txBody>
      </p:sp>
      <p:sp>
        <p:nvSpPr>
          <p:cNvPr id="52" name="Google Shape;52;p13"/>
          <p:cNvSpPr txBox="1"/>
          <p:nvPr>
            <p:ph idx="1" type="body"/>
          </p:nvPr>
        </p:nvSpPr>
        <p:spPr>
          <a:xfrm>
            <a:off x="457200" y="1200150"/>
            <a:ext cx="8229600" cy="3394500"/>
          </a:xfrm>
          <a:prstGeom prst="rect">
            <a:avLst/>
          </a:prstGeom>
          <a:noFill/>
          <a:ln>
            <a:noFill/>
          </a:ln>
        </p:spPr>
        <p:txBody>
          <a:bodyPr anchorCtr="0" anchor="t" bIns="45700" lIns="91425" spcFirstLastPara="1" rIns="91425" wrap="square" tIns="45700">
            <a:normAutofit/>
          </a:bodyPr>
          <a:lstStyle>
            <a:lvl1pPr indent="-431800" lvl="0" marL="457200" marR="0" algn="l">
              <a:spcBef>
                <a:spcPts val="640"/>
              </a:spcBef>
              <a:spcAft>
                <a:spcPts val="0"/>
              </a:spcAft>
              <a:buClr>
                <a:schemeClr val="dk1"/>
              </a:buClr>
              <a:buSzPts val="3200"/>
              <a:buFont typeface="Arial"/>
              <a:buChar char="•"/>
              <a:defRPr b="0" i="0" sz="3200" u="none" cap="none" strike="noStrike">
                <a:solidFill>
                  <a:schemeClr val="dk1"/>
                </a:solidFill>
                <a:latin typeface="Courier New"/>
                <a:ea typeface="Courier New"/>
                <a:cs typeface="Courier New"/>
                <a:sym typeface="Courier New"/>
              </a:defRPr>
            </a:lvl1pPr>
            <a:lvl2pPr indent="-406400" lvl="1" marL="914400" marR="0" algn="l">
              <a:spcBef>
                <a:spcPts val="1200"/>
              </a:spcBef>
              <a:spcAft>
                <a:spcPts val="0"/>
              </a:spcAft>
              <a:buClr>
                <a:schemeClr val="dk1"/>
              </a:buClr>
              <a:buSzPts val="2800"/>
              <a:buFont typeface="Arial"/>
              <a:buChar char="–"/>
              <a:defRPr b="0" i="0" sz="2800" u="none" cap="none" strike="noStrike">
                <a:solidFill>
                  <a:schemeClr val="dk1"/>
                </a:solidFill>
                <a:latin typeface="Courier New"/>
                <a:ea typeface="Courier New"/>
                <a:cs typeface="Courier New"/>
                <a:sym typeface="Courier New"/>
              </a:defRPr>
            </a:lvl2pPr>
            <a:lvl3pPr indent="-381000" lvl="2" marL="1371600" marR="0" algn="l">
              <a:spcBef>
                <a:spcPts val="1200"/>
              </a:spcBef>
              <a:spcAft>
                <a:spcPts val="0"/>
              </a:spcAft>
              <a:buClr>
                <a:schemeClr val="dk1"/>
              </a:buClr>
              <a:buSzPts val="2400"/>
              <a:buFont typeface="Arial"/>
              <a:buChar char="•"/>
              <a:defRPr b="0" i="0" sz="2400" u="none" cap="none" strike="noStrike">
                <a:solidFill>
                  <a:schemeClr val="dk1"/>
                </a:solidFill>
                <a:latin typeface="Courier New"/>
                <a:ea typeface="Courier New"/>
                <a:cs typeface="Courier New"/>
                <a:sym typeface="Courier New"/>
              </a:defRPr>
            </a:lvl3pPr>
            <a:lvl4pPr indent="-355600" lvl="3" marL="1828800" marR="0" algn="l">
              <a:spcBef>
                <a:spcPts val="1200"/>
              </a:spcBef>
              <a:spcAft>
                <a:spcPts val="0"/>
              </a:spcAft>
              <a:buClr>
                <a:schemeClr val="dk1"/>
              </a:buClr>
              <a:buSzPts val="2000"/>
              <a:buFont typeface="Arial"/>
              <a:buChar char="–"/>
              <a:defRPr b="0" i="0" sz="2000" u="none" cap="none" strike="noStrike">
                <a:solidFill>
                  <a:schemeClr val="dk1"/>
                </a:solidFill>
                <a:latin typeface="Courier New"/>
                <a:ea typeface="Courier New"/>
                <a:cs typeface="Courier New"/>
                <a:sym typeface="Courier New"/>
              </a:defRPr>
            </a:lvl4pPr>
            <a:lvl5pPr indent="-355600" lvl="4" marL="2286000" marR="0" algn="l">
              <a:spcBef>
                <a:spcPts val="1200"/>
              </a:spcBef>
              <a:spcAft>
                <a:spcPts val="0"/>
              </a:spcAft>
              <a:buClr>
                <a:schemeClr val="dk1"/>
              </a:buClr>
              <a:buSzPts val="2000"/>
              <a:buFont typeface="Arial"/>
              <a:buChar char="»"/>
              <a:defRPr b="0" i="0" sz="2000" u="none" cap="none" strike="noStrike">
                <a:solidFill>
                  <a:schemeClr val="dk1"/>
                </a:solidFill>
                <a:latin typeface="Courier New"/>
                <a:ea typeface="Courier New"/>
                <a:cs typeface="Courier New"/>
                <a:sym typeface="Courier New"/>
              </a:defRPr>
            </a:lvl5pPr>
            <a:lvl6pPr indent="-355600" lvl="5" marL="2743200" marR="0" algn="l">
              <a:spcBef>
                <a:spcPts val="12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algn="l">
              <a:spcBef>
                <a:spcPts val="12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algn="l">
              <a:spcBef>
                <a:spcPts val="12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algn="l">
              <a:spcBef>
                <a:spcPts val="1200"/>
              </a:spcBef>
              <a:spcAft>
                <a:spcPts val="120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53" name="Google Shape;53;p13"/>
          <p:cNvSpPr txBox="1"/>
          <p:nvPr>
            <p:ph idx="10" type="dt"/>
          </p:nvPr>
        </p:nvSpPr>
        <p:spPr>
          <a:xfrm>
            <a:off x="457200" y="4767263"/>
            <a:ext cx="2133600" cy="273900"/>
          </a:xfrm>
          <a:prstGeom prst="rect">
            <a:avLst/>
          </a:prstGeom>
          <a:noFill/>
          <a:ln>
            <a:noFill/>
          </a:ln>
        </p:spPr>
        <p:txBody>
          <a:bodyPr anchorCtr="0" anchor="ctr" bIns="45700" lIns="91425" spcFirstLastPara="1" rIns="91425" wrap="square" tIns="45700">
            <a:noAutofit/>
          </a:bodyPr>
          <a:lstStyle>
            <a:lvl1pPr lvl="0" marR="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124200" y="4767263"/>
            <a:ext cx="2895600" cy="273900"/>
          </a:xfrm>
          <a:prstGeom prst="rect">
            <a:avLst/>
          </a:prstGeom>
          <a:noFill/>
          <a:ln>
            <a:noFill/>
          </a:ln>
        </p:spPr>
        <p:txBody>
          <a:bodyPr anchorCtr="0" anchor="ctr" bIns="45700" lIns="91425" spcFirstLastPara="1" rIns="91425" wrap="square" tIns="45700">
            <a:noAutofit/>
          </a:bodyPr>
          <a:lstStyle>
            <a:lvl1pPr lvl="0" marR="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553200" y="4767263"/>
            <a:ext cx="2133600" cy="273900"/>
          </a:xfrm>
          <a:prstGeom prst="rect">
            <a:avLst/>
          </a:prstGeom>
          <a:noFill/>
          <a:ln>
            <a:noFill/>
          </a:ln>
        </p:spPr>
        <p:txBody>
          <a:bodyPr anchorCtr="0" anchor="ctr" bIns="45700" lIns="91425" spcFirstLastPara="1" rIns="91425" wrap="square" tIns="45700">
            <a:normAutofit lnSpcReduction="10000"/>
          </a:bodyPr>
          <a:lstStyle>
            <a:lvl1pPr indent="0" lvl="0" marL="0" marR="0" algn="r">
              <a:spcBef>
                <a:spcPts val="0"/>
              </a:spcBef>
              <a:buNone/>
              <a:defRPr b="0" i="0" sz="1200" u="none" cap="none" strike="noStrike">
                <a:solidFill>
                  <a:srgbClr val="888888"/>
                </a:solidFill>
                <a:latin typeface="Calibri"/>
                <a:ea typeface="Calibri"/>
                <a:cs typeface="Calibri"/>
                <a:sym typeface="Calibri"/>
              </a:defRPr>
            </a:lvl1pPr>
            <a:lvl2pPr indent="0" lvl="1" marL="0" marR="0" algn="r">
              <a:spcBef>
                <a:spcPts val="0"/>
              </a:spcBef>
              <a:buNone/>
              <a:defRPr b="0" i="0" sz="1200" u="none" cap="none" strike="noStrike">
                <a:solidFill>
                  <a:srgbClr val="888888"/>
                </a:solidFill>
                <a:latin typeface="Calibri"/>
                <a:ea typeface="Calibri"/>
                <a:cs typeface="Calibri"/>
                <a:sym typeface="Calibri"/>
              </a:defRPr>
            </a:lvl2pPr>
            <a:lvl3pPr indent="0" lvl="2" marL="0" marR="0" algn="r">
              <a:spcBef>
                <a:spcPts val="0"/>
              </a:spcBef>
              <a:buNone/>
              <a:defRPr b="0" i="0" sz="1200" u="none" cap="none" strike="noStrike">
                <a:solidFill>
                  <a:srgbClr val="888888"/>
                </a:solidFill>
                <a:latin typeface="Calibri"/>
                <a:ea typeface="Calibri"/>
                <a:cs typeface="Calibri"/>
                <a:sym typeface="Calibri"/>
              </a:defRPr>
            </a:lvl3pPr>
            <a:lvl4pPr indent="0" lvl="3" marL="0" marR="0" algn="r">
              <a:spcBef>
                <a:spcPts val="0"/>
              </a:spcBef>
              <a:buNone/>
              <a:defRPr b="0" i="0" sz="1200" u="none" cap="none" strike="noStrike">
                <a:solidFill>
                  <a:srgbClr val="888888"/>
                </a:solidFill>
                <a:latin typeface="Calibri"/>
                <a:ea typeface="Calibri"/>
                <a:cs typeface="Calibri"/>
                <a:sym typeface="Calibri"/>
              </a:defRPr>
            </a:lvl4pPr>
            <a:lvl5pPr indent="0" lvl="4" marL="0" marR="0" algn="r">
              <a:spcBef>
                <a:spcPts val="0"/>
              </a:spcBef>
              <a:buNone/>
              <a:defRPr b="0" i="0" sz="1200" u="none" cap="none" strike="noStrike">
                <a:solidFill>
                  <a:srgbClr val="888888"/>
                </a:solidFill>
                <a:latin typeface="Calibri"/>
                <a:ea typeface="Calibri"/>
                <a:cs typeface="Calibri"/>
                <a:sym typeface="Calibri"/>
              </a:defRPr>
            </a:lvl5pPr>
            <a:lvl6pPr indent="0" lvl="5" marL="0" marR="0" algn="r">
              <a:spcBef>
                <a:spcPts val="0"/>
              </a:spcBef>
              <a:buNone/>
              <a:defRPr b="0" i="0" sz="1200" u="none" cap="none" strike="noStrike">
                <a:solidFill>
                  <a:srgbClr val="888888"/>
                </a:solidFill>
                <a:latin typeface="Calibri"/>
                <a:ea typeface="Calibri"/>
                <a:cs typeface="Calibri"/>
                <a:sym typeface="Calibri"/>
              </a:defRPr>
            </a:lvl6pPr>
            <a:lvl7pPr indent="0" lvl="6" marL="0" marR="0" algn="r">
              <a:spcBef>
                <a:spcPts val="0"/>
              </a:spcBef>
              <a:buNone/>
              <a:defRPr b="0" i="0" sz="1200" u="none" cap="none" strike="noStrike">
                <a:solidFill>
                  <a:srgbClr val="888888"/>
                </a:solidFill>
                <a:latin typeface="Calibri"/>
                <a:ea typeface="Calibri"/>
                <a:cs typeface="Calibri"/>
                <a:sym typeface="Calibri"/>
              </a:defRPr>
            </a:lvl7pPr>
            <a:lvl8pPr indent="0" lvl="7" marL="0" marR="0" algn="r">
              <a:spcBef>
                <a:spcPts val="0"/>
              </a:spcBef>
              <a:buNone/>
              <a:defRPr b="0" i="0" sz="1200" u="none" cap="none" strike="noStrike">
                <a:solidFill>
                  <a:srgbClr val="888888"/>
                </a:solidFill>
                <a:latin typeface="Calibri"/>
                <a:ea typeface="Calibri"/>
                <a:cs typeface="Calibri"/>
                <a:sym typeface="Calibri"/>
              </a:defRPr>
            </a:lvl8pPr>
            <a:lvl9pPr indent="0" lvl="8" marL="0" marR="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1">
  <p:cSld name="TITLE_AND_BODY_1">
    <p:spTree>
      <p:nvGrpSpPr>
        <p:cNvPr id="56" name="Shape 56"/>
        <p:cNvGrpSpPr/>
        <p:nvPr/>
      </p:nvGrpSpPr>
      <p:grpSpPr>
        <a:xfrm>
          <a:off x="0" y="0"/>
          <a:ext cx="0" cy="0"/>
          <a:chOff x="0" y="0"/>
          <a:chExt cx="0" cy="0"/>
        </a:xfrm>
      </p:grpSpPr>
      <p:sp>
        <p:nvSpPr>
          <p:cNvPr id="57" name="Google Shape;57;p14"/>
          <p:cNvSpPr txBox="1"/>
          <p:nvPr>
            <p:ph idx="12" type="sldNum"/>
          </p:nvPr>
        </p:nvSpPr>
        <p:spPr>
          <a:xfrm>
            <a:off x="4500562" y="4905375"/>
            <a:ext cx="138300" cy="146100"/>
          </a:xfrm>
          <a:prstGeom prst="rect">
            <a:avLst/>
          </a:prstGeom>
          <a:noFill/>
          <a:ln>
            <a:noFill/>
          </a:ln>
        </p:spPr>
        <p:txBody>
          <a:bodyPr anchorCtr="0" anchor="b" bIns="19050" lIns="19050" spcFirstLastPara="1" rIns="19050" wrap="square" tIns="19050">
            <a:spAutoFit/>
          </a:bodyPr>
          <a:lstStyle>
            <a:lvl1pPr indent="0" lvl="0" marL="0" algn="ctr">
              <a:lnSpc>
                <a:spcPct val="100000"/>
              </a:lnSpc>
              <a:spcBef>
                <a:spcPts val="0"/>
              </a:spcBef>
              <a:spcAft>
                <a:spcPts val="0"/>
              </a:spcAft>
              <a:buClr>
                <a:srgbClr val="000000"/>
              </a:buClr>
              <a:buSzPts val="700"/>
              <a:buFont typeface="Helvetica Neue"/>
              <a:buNone/>
              <a:defRPr sz="700"/>
            </a:lvl1pPr>
            <a:lvl2pPr indent="0" lvl="1" marL="0" algn="ctr">
              <a:lnSpc>
                <a:spcPct val="100000"/>
              </a:lnSpc>
              <a:spcBef>
                <a:spcPts val="0"/>
              </a:spcBef>
              <a:spcAft>
                <a:spcPts val="0"/>
              </a:spcAft>
              <a:buClr>
                <a:srgbClr val="000000"/>
              </a:buClr>
              <a:buSzPts val="700"/>
              <a:buFont typeface="Helvetica Neue"/>
              <a:buNone/>
              <a:defRPr sz="700"/>
            </a:lvl2pPr>
            <a:lvl3pPr indent="0" lvl="2" marL="0" algn="ctr">
              <a:lnSpc>
                <a:spcPct val="100000"/>
              </a:lnSpc>
              <a:spcBef>
                <a:spcPts val="0"/>
              </a:spcBef>
              <a:spcAft>
                <a:spcPts val="0"/>
              </a:spcAft>
              <a:buClr>
                <a:srgbClr val="000000"/>
              </a:buClr>
              <a:buSzPts val="700"/>
              <a:buFont typeface="Helvetica Neue"/>
              <a:buNone/>
              <a:defRPr sz="700"/>
            </a:lvl3pPr>
            <a:lvl4pPr indent="0" lvl="3" marL="0" algn="ctr">
              <a:lnSpc>
                <a:spcPct val="100000"/>
              </a:lnSpc>
              <a:spcBef>
                <a:spcPts val="0"/>
              </a:spcBef>
              <a:spcAft>
                <a:spcPts val="0"/>
              </a:spcAft>
              <a:buClr>
                <a:srgbClr val="000000"/>
              </a:buClr>
              <a:buSzPts val="700"/>
              <a:buFont typeface="Helvetica Neue"/>
              <a:buNone/>
              <a:defRPr sz="700"/>
            </a:lvl4pPr>
            <a:lvl5pPr indent="0" lvl="4" marL="0" algn="ctr">
              <a:lnSpc>
                <a:spcPct val="100000"/>
              </a:lnSpc>
              <a:spcBef>
                <a:spcPts val="0"/>
              </a:spcBef>
              <a:spcAft>
                <a:spcPts val="0"/>
              </a:spcAft>
              <a:buClr>
                <a:srgbClr val="000000"/>
              </a:buClr>
              <a:buSzPts val="700"/>
              <a:buFont typeface="Helvetica Neue"/>
              <a:buNone/>
              <a:defRPr sz="700"/>
            </a:lvl5pPr>
            <a:lvl6pPr indent="0" lvl="5" marL="0" algn="ctr">
              <a:lnSpc>
                <a:spcPct val="100000"/>
              </a:lnSpc>
              <a:spcBef>
                <a:spcPts val="0"/>
              </a:spcBef>
              <a:spcAft>
                <a:spcPts val="0"/>
              </a:spcAft>
              <a:buClr>
                <a:srgbClr val="000000"/>
              </a:buClr>
              <a:buSzPts val="700"/>
              <a:buFont typeface="Helvetica Neue"/>
              <a:buNone/>
              <a:defRPr sz="700"/>
            </a:lvl6pPr>
            <a:lvl7pPr indent="0" lvl="6" marL="0" algn="ctr">
              <a:lnSpc>
                <a:spcPct val="100000"/>
              </a:lnSpc>
              <a:spcBef>
                <a:spcPts val="0"/>
              </a:spcBef>
              <a:spcAft>
                <a:spcPts val="0"/>
              </a:spcAft>
              <a:buClr>
                <a:srgbClr val="000000"/>
              </a:buClr>
              <a:buSzPts val="700"/>
              <a:buFont typeface="Helvetica Neue"/>
              <a:buNone/>
              <a:defRPr sz="700"/>
            </a:lvl7pPr>
            <a:lvl8pPr indent="0" lvl="7" marL="0" algn="ctr">
              <a:lnSpc>
                <a:spcPct val="100000"/>
              </a:lnSpc>
              <a:spcBef>
                <a:spcPts val="0"/>
              </a:spcBef>
              <a:spcAft>
                <a:spcPts val="0"/>
              </a:spcAft>
              <a:buClr>
                <a:srgbClr val="000000"/>
              </a:buClr>
              <a:buSzPts val="700"/>
              <a:buFont typeface="Helvetica Neue"/>
              <a:buNone/>
              <a:defRPr sz="700"/>
            </a:lvl8pPr>
            <a:lvl9pPr indent="0" lvl="8" marL="0" algn="ctr">
              <a:lnSpc>
                <a:spcPct val="100000"/>
              </a:lnSpc>
              <a:spcBef>
                <a:spcPts val="0"/>
              </a:spcBef>
              <a:spcAft>
                <a:spcPts val="0"/>
              </a:spcAft>
              <a:buClr>
                <a:srgbClr val="000000"/>
              </a:buClr>
              <a:buSzPts val="700"/>
              <a:buFont typeface="Helvetica Neue"/>
              <a:buNone/>
              <a:defRPr sz="700"/>
            </a:lvl9pPr>
          </a:lstStyle>
          <a:p>
            <a:pPr indent="0" lvl="0" marL="0" rtl="0" algn="ctr">
              <a:spcBef>
                <a:spcPts val="0"/>
              </a:spcBef>
              <a:spcAft>
                <a:spcPts val="0"/>
              </a:spcAft>
              <a:buNone/>
            </a:pPr>
            <a:fld id="{00000000-1234-1234-1234-123412341234}" type="slidenum">
              <a:rPr lang="en"/>
              <a:t>‹#›</a:t>
            </a:fld>
            <a:endParaRPr sz="100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19.png"/><Relationship Id="rId4" Type="http://schemas.openxmlformats.org/officeDocument/2006/relationships/image" Target="../media/image1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12.png"/><Relationship Id="rId5" Type="http://schemas.openxmlformats.org/officeDocument/2006/relationships/image" Target="../media/image7.png"/><Relationship Id="rId6" Type="http://schemas.openxmlformats.org/officeDocument/2006/relationships/image" Target="../media/image22.png"/><Relationship Id="rId7" Type="http://schemas.openxmlformats.org/officeDocument/2006/relationships/image" Target="../media/image56.png"/><Relationship Id="rId8" Type="http://schemas.openxmlformats.org/officeDocument/2006/relationships/image" Target="../media/image1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4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2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2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30.jpg"/><Relationship Id="rId4" Type="http://schemas.openxmlformats.org/officeDocument/2006/relationships/image" Target="../media/image17.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55.jpg"/><Relationship Id="rId4" Type="http://schemas.openxmlformats.org/officeDocument/2006/relationships/image" Target="../media/image57.jpg"/><Relationship Id="rId5" Type="http://schemas.openxmlformats.org/officeDocument/2006/relationships/image" Target="../media/image54.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2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35.png"/><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26.gi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19.png"/></Relationships>
</file>

<file path=ppt/slides/_rels/slide24.xml.rels><?xml version="1.0" encoding="UTF-8" standalone="yes"?><Relationships xmlns="http://schemas.openxmlformats.org/package/2006/relationships"><Relationship Id="rId20" Type="http://schemas.openxmlformats.org/officeDocument/2006/relationships/image" Target="../media/image51.png"/><Relationship Id="rId11" Type="http://schemas.openxmlformats.org/officeDocument/2006/relationships/image" Target="../media/image45.png"/><Relationship Id="rId22" Type="http://schemas.openxmlformats.org/officeDocument/2006/relationships/image" Target="../media/image46.png"/><Relationship Id="rId10" Type="http://schemas.openxmlformats.org/officeDocument/2006/relationships/image" Target="../media/image27.png"/><Relationship Id="rId21" Type="http://schemas.openxmlformats.org/officeDocument/2006/relationships/image" Target="../media/image49.png"/><Relationship Id="rId13" Type="http://schemas.openxmlformats.org/officeDocument/2006/relationships/image" Target="../media/image43.png"/><Relationship Id="rId12" Type="http://schemas.openxmlformats.org/officeDocument/2006/relationships/image" Target="../media/image34.png"/><Relationship Id="rId23" Type="http://schemas.openxmlformats.org/officeDocument/2006/relationships/image" Target="../media/image37.jpg"/><Relationship Id="rId1" Type="http://schemas.openxmlformats.org/officeDocument/2006/relationships/slideLayout" Target="../slideLayouts/slideLayout13.xml"/><Relationship Id="rId2" Type="http://schemas.openxmlformats.org/officeDocument/2006/relationships/notesSlide" Target="../notesSlides/notesSlide24.xml"/><Relationship Id="rId3" Type="http://schemas.openxmlformats.org/officeDocument/2006/relationships/image" Target="../media/image18.png"/><Relationship Id="rId4" Type="http://schemas.openxmlformats.org/officeDocument/2006/relationships/image" Target="../media/image25.png"/><Relationship Id="rId9" Type="http://schemas.openxmlformats.org/officeDocument/2006/relationships/image" Target="../media/image38.jpg"/><Relationship Id="rId15" Type="http://schemas.openxmlformats.org/officeDocument/2006/relationships/image" Target="../media/image44.png"/><Relationship Id="rId14" Type="http://schemas.openxmlformats.org/officeDocument/2006/relationships/image" Target="../media/image39.png"/><Relationship Id="rId17" Type="http://schemas.openxmlformats.org/officeDocument/2006/relationships/image" Target="../media/image40.png"/><Relationship Id="rId16" Type="http://schemas.openxmlformats.org/officeDocument/2006/relationships/image" Target="../media/image48.png"/><Relationship Id="rId5" Type="http://schemas.openxmlformats.org/officeDocument/2006/relationships/image" Target="../media/image32.png"/><Relationship Id="rId19" Type="http://schemas.openxmlformats.org/officeDocument/2006/relationships/image" Target="../media/image50.png"/><Relationship Id="rId6" Type="http://schemas.openxmlformats.org/officeDocument/2006/relationships/image" Target="../media/image24.png"/><Relationship Id="rId18" Type="http://schemas.openxmlformats.org/officeDocument/2006/relationships/image" Target="../media/image36.png"/><Relationship Id="rId7" Type="http://schemas.openxmlformats.org/officeDocument/2006/relationships/image" Target="../media/image33.png"/><Relationship Id="rId8" Type="http://schemas.openxmlformats.org/officeDocument/2006/relationships/image" Target="../media/image4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53.png"/><Relationship Id="rId4" Type="http://schemas.openxmlformats.org/officeDocument/2006/relationships/image" Target="../media/image52.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6.xml"/><Relationship Id="rId3" Type="http://schemas.openxmlformats.org/officeDocument/2006/relationships/image" Target="../media/image63.png"/><Relationship Id="rId4" Type="http://schemas.openxmlformats.org/officeDocument/2006/relationships/image" Target="../media/image5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47.jpg"/><Relationship Id="rId4" Type="http://schemas.openxmlformats.org/officeDocument/2006/relationships/image" Target="../media/image51.png"/><Relationship Id="rId5" Type="http://schemas.openxmlformats.org/officeDocument/2006/relationships/image" Target="../media/image6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6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5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6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2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hyperlink" Target="https://pages.astronomy.ua.edu/keel/agn/forest.html"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3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5.png"/><Relationship Id="rId4" Type="http://schemas.openxmlformats.org/officeDocument/2006/relationships/image" Target="../media/image9.png"/><Relationship Id="rId5"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63" name="Google Shape;63;p1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64" name="Google Shape;64;p15"/>
          <p:cNvPicPr preferRelativeResize="0"/>
          <p:nvPr/>
        </p:nvPicPr>
        <p:blipFill>
          <a:blip r:embed="rId3">
            <a:alphaModFix/>
          </a:blip>
          <a:stretch>
            <a:fillRect/>
          </a:stretch>
        </p:blipFill>
        <p:spPr>
          <a:xfrm>
            <a:off x="0" y="0"/>
            <a:ext cx="9144003" cy="5143501"/>
          </a:xfrm>
          <a:prstGeom prst="rect">
            <a:avLst/>
          </a:prstGeom>
          <a:noFill/>
          <a:ln>
            <a:noFill/>
          </a:ln>
        </p:spPr>
      </p:pic>
      <p:pic>
        <p:nvPicPr>
          <p:cNvPr id="65" name="Google Shape;65;p15"/>
          <p:cNvPicPr preferRelativeResize="0"/>
          <p:nvPr/>
        </p:nvPicPr>
        <p:blipFill rotWithShape="1">
          <a:blip r:embed="rId4">
            <a:alphaModFix/>
          </a:blip>
          <a:srcRect b="0" l="0" r="0" t="0"/>
          <a:stretch/>
        </p:blipFill>
        <p:spPr>
          <a:xfrm>
            <a:off x="8380671" y="4350"/>
            <a:ext cx="632104" cy="1305000"/>
          </a:xfrm>
          <a:prstGeom prst="rect">
            <a:avLst/>
          </a:prstGeom>
          <a:noFill/>
          <a:ln>
            <a:noFill/>
          </a:ln>
          <a:effectLst>
            <a:outerShdw blurRad="57150" rotWithShape="0" algn="bl" dir="5400000" dist="19050">
              <a:srgbClr val="FFFFFF">
                <a:alpha val="49800"/>
              </a:srgbClr>
            </a:outerShdw>
          </a:effectLst>
        </p:spPr>
      </p:pic>
      <p:sp>
        <p:nvSpPr>
          <p:cNvPr id="66" name="Google Shape;66;p15"/>
          <p:cNvSpPr txBox="1"/>
          <p:nvPr>
            <p:ph idx="4294967295" type="ctrTitle"/>
          </p:nvPr>
        </p:nvSpPr>
        <p:spPr>
          <a:xfrm>
            <a:off x="379375" y="2146450"/>
            <a:ext cx="8520600" cy="1305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b="1" lang="en" sz="3680">
                <a:solidFill>
                  <a:schemeClr val="lt1"/>
                </a:solidFill>
                <a:latin typeface="Courier New"/>
                <a:ea typeface="Courier New"/>
                <a:cs typeface="Courier New"/>
                <a:sym typeface="Courier New"/>
              </a:rPr>
              <a:t>21-cm cosmology</a:t>
            </a:r>
            <a:endParaRPr b="1" sz="3680">
              <a:solidFill>
                <a:schemeClr val="lt1"/>
              </a:solidFill>
              <a:latin typeface="Courier New"/>
              <a:ea typeface="Courier New"/>
              <a:cs typeface="Courier New"/>
              <a:sym typeface="Courier New"/>
            </a:endParaRPr>
          </a:p>
          <a:p>
            <a:pPr indent="0" lvl="0" marL="0" rtl="0" algn="ctr">
              <a:spcBef>
                <a:spcPts val="0"/>
              </a:spcBef>
              <a:spcAft>
                <a:spcPts val="0"/>
              </a:spcAft>
              <a:buSzPts val="990"/>
              <a:buNone/>
            </a:pPr>
            <a:r>
              <a:rPr b="1" lang="en" sz="3680">
                <a:solidFill>
                  <a:schemeClr val="lt1"/>
                </a:solidFill>
                <a:latin typeface="Courier New"/>
                <a:ea typeface="Courier New"/>
                <a:cs typeface="Courier New"/>
                <a:sym typeface="Courier New"/>
              </a:rPr>
              <a:t>The global signal perspective</a:t>
            </a:r>
            <a:endParaRPr b="1" sz="3680">
              <a:solidFill>
                <a:schemeClr val="lt1"/>
              </a:solidFill>
              <a:latin typeface="Courier New"/>
              <a:ea typeface="Courier New"/>
              <a:cs typeface="Courier New"/>
              <a:sym typeface="Courier New"/>
            </a:endParaRPr>
          </a:p>
        </p:txBody>
      </p:sp>
      <p:sp>
        <p:nvSpPr>
          <p:cNvPr id="67" name="Google Shape;67;p15"/>
          <p:cNvSpPr txBox="1"/>
          <p:nvPr>
            <p:ph idx="4294967295" type="subTitle"/>
          </p:nvPr>
        </p:nvSpPr>
        <p:spPr>
          <a:xfrm>
            <a:off x="379375" y="3522300"/>
            <a:ext cx="8520600" cy="16212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en" sz="3000">
                <a:solidFill>
                  <a:schemeClr val="lt1"/>
                </a:solidFill>
                <a:latin typeface="Courier New"/>
                <a:ea typeface="Courier New"/>
                <a:cs typeface="Courier New"/>
                <a:sym typeface="Courier New"/>
              </a:rPr>
              <a:t>Mayuri S Rao</a:t>
            </a:r>
            <a:endParaRPr b="1">
              <a:solidFill>
                <a:schemeClr val="lt1"/>
              </a:solidFill>
              <a:latin typeface="Courier New"/>
              <a:ea typeface="Courier New"/>
              <a:cs typeface="Courier New"/>
              <a:sym typeface="Courier New"/>
            </a:endParaRPr>
          </a:p>
          <a:p>
            <a:pPr indent="0" lvl="0" marL="0" rtl="0" algn="ctr">
              <a:spcBef>
                <a:spcPts val="1200"/>
              </a:spcBef>
              <a:spcAft>
                <a:spcPts val="0"/>
              </a:spcAft>
              <a:buNone/>
            </a:pPr>
            <a:r>
              <a:rPr b="1" lang="en">
                <a:solidFill>
                  <a:schemeClr val="lt1"/>
                </a:solidFill>
                <a:latin typeface="Courier New"/>
                <a:ea typeface="Courier New"/>
                <a:cs typeface="Courier New"/>
                <a:sym typeface="Courier New"/>
              </a:rPr>
              <a:t>COSNP 2026</a:t>
            </a:r>
            <a:endParaRPr b="1">
              <a:solidFill>
                <a:schemeClr val="lt1"/>
              </a:solidFill>
              <a:latin typeface="Courier New"/>
              <a:ea typeface="Courier New"/>
              <a:cs typeface="Courier New"/>
              <a:sym typeface="Courier New"/>
            </a:endParaRPr>
          </a:p>
          <a:p>
            <a:pPr indent="0" lvl="0" marL="0" rtl="0" algn="ctr">
              <a:spcBef>
                <a:spcPts val="1200"/>
              </a:spcBef>
              <a:spcAft>
                <a:spcPts val="1200"/>
              </a:spcAft>
              <a:buNone/>
            </a:pPr>
            <a:r>
              <a:rPr b="1" lang="en">
                <a:solidFill>
                  <a:schemeClr val="lt1"/>
                </a:solidFill>
                <a:latin typeface="Courier New"/>
                <a:ea typeface="Courier New"/>
                <a:cs typeface="Courier New"/>
                <a:sym typeface="Courier New"/>
              </a:rPr>
              <a:t>IITM RP, 19 Jan 2026</a:t>
            </a:r>
            <a:endParaRPr b="1">
              <a:solidFill>
                <a:schemeClr val="lt1"/>
              </a:solidFill>
              <a:latin typeface="Courier New"/>
              <a:ea typeface="Courier New"/>
              <a:cs typeface="Courier New"/>
              <a:sym typeface="Courier New"/>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24"/>
          <p:cNvSpPr txBox="1"/>
          <p:nvPr>
            <p:ph type="title"/>
          </p:nvPr>
        </p:nvSpPr>
        <p:spPr>
          <a:xfrm>
            <a:off x="11275" y="0"/>
            <a:ext cx="91197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Courier New"/>
                <a:ea typeface="Courier New"/>
                <a:cs typeface="Courier New"/>
                <a:sym typeface="Courier New"/>
              </a:rPr>
              <a:t>Some experimental Efforts to detect the signal</a:t>
            </a:r>
            <a:endParaRPr b="1">
              <a:latin typeface="Courier New"/>
              <a:ea typeface="Courier New"/>
              <a:cs typeface="Courier New"/>
              <a:sym typeface="Courier New"/>
            </a:endParaRPr>
          </a:p>
        </p:txBody>
      </p:sp>
      <p:grpSp>
        <p:nvGrpSpPr>
          <p:cNvPr id="142" name="Google Shape;142;p24"/>
          <p:cNvGrpSpPr/>
          <p:nvPr/>
        </p:nvGrpSpPr>
        <p:grpSpPr>
          <a:xfrm>
            <a:off x="0" y="680790"/>
            <a:ext cx="9142235" cy="1625250"/>
            <a:chOff x="0" y="827425"/>
            <a:chExt cx="9142235" cy="1625250"/>
          </a:xfrm>
        </p:grpSpPr>
        <p:pic>
          <p:nvPicPr>
            <p:cNvPr id="143" name="Google Shape;143;p24"/>
            <p:cNvPicPr preferRelativeResize="0"/>
            <p:nvPr/>
          </p:nvPicPr>
          <p:blipFill>
            <a:blip r:embed="rId3">
              <a:alphaModFix/>
            </a:blip>
            <a:stretch>
              <a:fillRect/>
            </a:stretch>
          </p:blipFill>
          <p:spPr>
            <a:xfrm>
              <a:off x="2655828" y="852475"/>
              <a:ext cx="3645440" cy="1600200"/>
            </a:xfrm>
            <a:prstGeom prst="rect">
              <a:avLst/>
            </a:prstGeom>
            <a:noFill/>
            <a:ln>
              <a:noFill/>
            </a:ln>
          </p:spPr>
        </p:pic>
        <p:pic>
          <p:nvPicPr>
            <p:cNvPr id="144" name="Google Shape;144;p24"/>
            <p:cNvPicPr preferRelativeResize="0"/>
            <p:nvPr/>
          </p:nvPicPr>
          <p:blipFill>
            <a:blip r:embed="rId4">
              <a:alphaModFix/>
            </a:blip>
            <a:stretch>
              <a:fillRect/>
            </a:stretch>
          </p:blipFill>
          <p:spPr>
            <a:xfrm>
              <a:off x="6284735" y="852475"/>
              <a:ext cx="2857500" cy="1600200"/>
            </a:xfrm>
            <a:prstGeom prst="rect">
              <a:avLst/>
            </a:prstGeom>
            <a:noFill/>
            <a:ln>
              <a:noFill/>
            </a:ln>
          </p:spPr>
        </p:pic>
        <p:pic>
          <p:nvPicPr>
            <p:cNvPr id="145" name="Google Shape;145;p24"/>
            <p:cNvPicPr preferRelativeResize="0"/>
            <p:nvPr/>
          </p:nvPicPr>
          <p:blipFill rotWithShape="1">
            <a:blip r:embed="rId5">
              <a:alphaModFix/>
            </a:blip>
            <a:srcRect b="0" l="0" r="11590" t="0"/>
            <a:stretch/>
          </p:blipFill>
          <p:spPr>
            <a:xfrm>
              <a:off x="0" y="827425"/>
              <a:ext cx="2740950" cy="1625250"/>
            </a:xfrm>
            <a:prstGeom prst="rect">
              <a:avLst/>
            </a:prstGeom>
            <a:noFill/>
            <a:ln>
              <a:noFill/>
            </a:ln>
          </p:spPr>
        </p:pic>
      </p:grpSp>
      <p:sp>
        <p:nvSpPr>
          <p:cNvPr id="146" name="Google Shape;146;p24"/>
          <p:cNvSpPr txBox="1"/>
          <p:nvPr/>
        </p:nvSpPr>
        <p:spPr>
          <a:xfrm>
            <a:off x="11270" y="2323600"/>
            <a:ext cx="9119700" cy="992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1"/>
                </a:solidFill>
                <a:latin typeface="Courier New"/>
                <a:ea typeface="Courier New"/>
                <a:cs typeface="Courier New"/>
                <a:sym typeface="Courier New"/>
              </a:rPr>
              <a:t>      SARAS 3                 EDGES                  REACH</a:t>
            </a:r>
            <a:endParaRPr b="1" sz="1800">
              <a:solidFill>
                <a:schemeClr val="dk1"/>
              </a:solidFill>
              <a:latin typeface="Courier New"/>
              <a:ea typeface="Courier New"/>
              <a:cs typeface="Courier New"/>
              <a:sym typeface="Courier New"/>
            </a:endParaRPr>
          </a:p>
          <a:p>
            <a:pPr indent="0" lvl="0" marL="0" rtl="0" algn="l">
              <a:spcBef>
                <a:spcPts val="0"/>
              </a:spcBef>
              <a:spcAft>
                <a:spcPts val="0"/>
              </a:spcAft>
              <a:buNone/>
            </a:pPr>
            <a:r>
              <a:t/>
            </a:r>
            <a:endParaRPr b="1" sz="1800">
              <a:solidFill>
                <a:schemeClr val="dk1"/>
              </a:solidFill>
              <a:latin typeface="Courier New"/>
              <a:ea typeface="Courier New"/>
              <a:cs typeface="Courier New"/>
              <a:sym typeface="Courier New"/>
            </a:endParaRPr>
          </a:p>
          <a:p>
            <a:pPr indent="0" lvl="0" marL="0" rtl="0" algn="l">
              <a:spcBef>
                <a:spcPts val="0"/>
              </a:spcBef>
              <a:spcAft>
                <a:spcPts val="0"/>
              </a:spcAft>
              <a:buNone/>
            </a:pPr>
            <a:r>
              <a:rPr b="1" lang="en" sz="1800">
                <a:solidFill>
                  <a:schemeClr val="dk1"/>
                </a:solidFill>
                <a:latin typeface="Courier New"/>
                <a:ea typeface="Courier New"/>
                <a:cs typeface="Courier New"/>
                <a:sym typeface="Courier New"/>
              </a:rPr>
              <a:t>      RHINO					   	MIST						GINAN</a:t>
            </a:r>
            <a:endParaRPr b="1" sz="1800">
              <a:solidFill>
                <a:schemeClr val="dk1"/>
              </a:solidFill>
              <a:latin typeface="Courier New"/>
              <a:ea typeface="Courier New"/>
              <a:cs typeface="Courier New"/>
              <a:sym typeface="Courier New"/>
            </a:endParaRPr>
          </a:p>
        </p:txBody>
      </p:sp>
      <p:grpSp>
        <p:nvGrpSpPr>
          <p:cNvPr id="147" name="Google Shape;147;p24"/>
          <p:cNvGrpSpPr/>
          <p:nvPr/>
        </p:nvGrpSpPr>
        <p:grpSpPr>
          <a:xfrm>
            <a:off x="11270" y="3315700"/>
            <a:ext cx="9119705" cy="1827800"/>
            <a:chOff x="11270" y="3315700"/>
            <a:chExt cx="9119705" cy="1827800"/>
          </a:xfrm>
        </p:grpSpPr>
        <p:pic>
          <p:nvPicPr>
            <p:cNvPr id="148" name="Google Shape;148;p24" title="MIST.png"/>
            <p:cNvPicPr preferRelativeResize="0"/>
            <p:nvPr/>
          </p:nvPicPr>
          <p:blipFill>
            <a:blip r:embed="rId6">
              <a:alphaModFix/>
            </a:blip>
            <a:stretch>
              <a:fillRect/>
            </a:stretch>
          </p:blipFill>
          <p:spPr>
            <a:xfrm>
              <a:off x="3043916" y="3372099"/>
              <a:ext cx="3290511" cy="1765750"/>
            </a:xfrm>
            <a:prstGeom prst="rect">
              <a:avLst/>
            </a:prstGeom>
            <a:noFill/>
            <a:ln>
              <a:noFill/>
            </a:ln>
          </p:spPr>
        </p:pic>
        <p:pic>
          <p:nvPicPr>
            <p:cNvPr id="149" name="Google Shape;149;p24" title="RHINO.png"/>
            <p:cNvPicPr preferRelativeResize="0"/>
            <p:nvPr/>
          </p:nvPicPr>
          <p:blipFill>
            <a:blip r:embed="rId7">
              <a:alphaModFix/>
            </a:blip>
            <a:stretch>
              <a:fillRect/>
            </a:stretch>
          </p:blipFill>
          <p:spPr>
            <a:xfrm>
              <a:off x="11270" y="3355200"/>
              <a:ext cx="3021374" cy="1765749"/>
            </a:xfrm>
            <a:prstGeom prst="rect">
              <a:avLst/>
            </a:prstGeom>
            <a:noFill/>
            <a:ln>
              <a:noFill/>
            </a:ln>
          </p:spPr>
        </p:pic>
        <p:pic>
          <p:nvPicPr>
            <p:cNvPr id="150" name="Google Shape;150;p24" title="WhatsApp Image 2026-01-18 at 15.24.01.jpeg"/>
            <p:cNvPicPr preferRelativeResize="0"/>
            <p:nvPr/>
          </p:nvPicPr>
          <p:blipFill>
            <a:blip r:embed="rId8">
              <a:alphaModFix/>
            </a:blip>
            <a:stretch>
              <a:fillRect/>
            </a:stretch>
          </p:blipFill>
          <p:spPr>
            <a:xfrm>
              <a:off x="6334425" y="3315700"/>
              <a:ext cx="2796550" cy="1827800"/>
            </a:xfrm>
            <a:prstGeom prst="rect">
              <a:avLst/>
            </a:prstGeom>
            <a:noFill/>
            <a:ln>
              <a:noFill/>
            </a:ln>
          </p:spPr>
        </p:pic>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25"/>
          <p:cNvSpPr txBox="1"/>
          <p:nvPr>
            <p:ph type="title"/>
          </p:nvPr>
        </p:nvSpPr>
        <p:spPr>
          <a:xfrm>
            <a:off x="311700" y="840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Courier New"/>
                <a:ea typeface="Courier New"/>
                <a:cs typeface="Courier New"/>
                <a:sym typeface="Courier New"/>
              </a:rPr>
              <a:t>Constraints from global Signals</a:t>
            </a:r>
            <a:endParaRPr b="1">
              <a:latin typeface="Courier New"/>
              <a:ea typeface="Courier New"/>
              <a:cs typeface="Courier New"/>
              <a:sym typeface="Courier New"/>
            </a:endParaRPr>
          </a:p>
        </p:txBody>
      </p:sp>
      <p:pic>
        <p:nvPicPr>
          <p:cNvPr id="156" name="Google Shape;156;p25"/>
          <p:cNvPicPr preferRelativeResize="0"/>
          <p:nvPr/>
        </p:nvPicPr>
        <p:blipFill>
          <a:blip r:embed="rId3">
            <a:alphaModFix/>
          </a:blip>
          <a:stretch>
            <a:fillRect/>
          </a:stretch>
        </p:blipFill>
        <p:spPr>
          <a:xfrm>
            <a:off x="0" y="594875"/>
            <a:ext cx="4207301" cy="4181925"/>
          </a:xfrm>
          <a:prstGeom prst="rect">
            <a:avLst/>
          </a:prstGeom>
          <a:noFill/>
          <a:ln>
            <a:noFill/>
          </a:ln>
        </p:spPr>
      </p:pic>
      <p:sp>
        <p:nvSpPr>
          <p:cNvPr id="157" name="Google Shape;157;p25"/>
          <p:cNvSpPr txBox="1"/>
          <p:nvPr/>
        </p:nvSpPr>
        <p:spPr>
          <a:xfrm>
            <a:off x="4297525" y="676775"/>
            <a:ext cx="4793700" cy="4252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1"/>
                </a:solidFill>
                <a:latin typeface="Courier New"/>
                <a:ea typeface="Courier New"/>
                <a:cs typeface="Courier New"/>
                <a:sym typeface="Courier New"/>
              </a:rPr>
              <a:t>– EDGES (Bowman &amp; Rogers, Nature, 2010)</a:t>
            </a:r>
            <a:endParaRPr b="1" sz="1800">
              <a:solidFill>
                <a:schemeClr val="dk1"/>
              </a:solidFill>
              <a:latin typeface="Courier New"/>
              <a:ea typeface="Courier New"/>
              <a:cs typeface="Courier New"/>
              <a:sym typeface="Courier New"/>
            </a:endParaRPr>
          </a:p>
          <a:p>
            <a:pPr indent="0" lvl="0" marL="0" rtl="0" algn="l">
              <a:spcBef>
                <a:spcPts val="0"/>
              </a:spcBef>
              <a:spcAft>
                <a:spcPts val="0"/>
              </a:spcAft>
              <a:buNone/>
            </a:pPr>
            <a:r>
              <a:rPr b="1" lang="en" sz="1800">
                <a:solidFill>
                  <a:schemeClr val="dk1"/>
                </a:solidFill>
                <a:latin typeface="Courier New"/>
                <a:ea typeface="Courier New"/>
                <a:cs typeface="Courier New"/>
                <a:sym typeface="Courier New"/>
              </a:rPr>
              <a:t>– </a:t>
            </a:r>
            <a:r>
              <a:rPr b="1" lang="en" sz="1800">
                <a:solidFill>
                  <a:schemeClr val="dk1"/>
                </a:solidFill>
                <a:latin typeface="Courier New"/>
                <a:ea typeface="Courier New"/>
                <a:cs typeface="Courier New"/>
                <a:sym typeface="Courier New"/>
              </a:rPr>
              <a:t>Observations</a:t>
            </a:r>
            <a:r>
              <a:rPr b="1" lang="en" sz="1800">
                <a:solidFill>
                  <a:schemeClr val="dk1"/>
                </a:solidFill>
                <a:latin typeface="Courier New"/>
                <a:ea typeface="Courier New"/>
                <a:cs typeface="Courier New"/>
                <a:sym typeface="Courier New"/>
              </a:rPr>
              <a:t> over 100 - 200 MHz (6 &lt; </a:t>
            </a:r>
            <a:r>
              <a:rPr b="1" i="1" lang="en" sz="1800">
                <a:solidFill>
                  <a:schemeClr val="dk1"/>
                </a:solidFill>
                <a:latin typeface="Courier New"/>
                <a:ea typeface="Courier New"/>
                <a:cs typeface="Courier New"/>
                <a:sym typeface="Courier New"/>
              </a:rPr>
              <a:t>z</a:t>
            </a:r>
            <a:r>
              <a:rPr b="1" lang="en" sz="1800">
                <a:solidFill>
                  <a:schemeClr val="dk1"/>
                </a:solidFill>
                <a:latin typeface="Courier New"/>
                <a:ea typeface="Courier New"/>
                <a:cs typeface="Courier New"/>
                <a:sym typeface="Courier New"/>
              </a:rPr>
              <a:t> &lt; 13) </a:t>
            </a:r>
            <a:endParaRPr b="1" sz="1800">
              <a:solidFill>
                <a:schemeClr val="dk1"/>
              </a:solidFill>
              <a:latin typeface="Courier New"/>
              <a:ea typeface="Courier New"/>
              <a:cs typeface="Courier New"/>
              <a:sym typeface="Courier New"/>
            </a:endParaRPr>
          </a:p>
          <a:p>
            <a:pPr indent="0" lvl="0" marL="0" rtl="0" algn="l">
              <a:spcBef>
                <a:spcPts val="0"/>
              </a:spcBef>
              <a:spcAft>
                <a:spcPts val="0"/>
              </a:spcAft>
              <a:buNone/>
            </a:pPr>
            <a:r>
              <a:rPr b="1" lang="en" sz="1800">
                <a:solidFill>
                  <a:schemeClr val="dk1"/>
                </a:solidFill>
                <a:latin typeface="Courier New"/>
                <a:ea typeface="Courier New"/>
                <a:cs typeface="Courier New"/>
                <a:sym typeface="Courier New"/>
              </a:rPr>
              <a:t>– Ruled out Rapid Reionization exclude a rapid reionization timescale of Δ</a:t>
            </a:r>
            <a:r>
              <a:rPr b="1" i="1" lang="en" sz="1800">
                <a:solidFill>
                  <a:schemeClr val="dk1"/>
                </a:solidFill>
                <a:latin typeface="Courier New"/>
                <a:ea typeface="Courier New"/>
                <a:cs typeface="Courier New"/>
                <a:sym typeface="Courier New"/>
              </a:rPr>
              <a:t>z</a:t>
            </a:r>
            <a:r>
              <a:rPr b="1" lang="en" sz="1800">
                <a:solidFill>
                  <a:schemeClr val="dk1"/>
                </a:solidFill>
                <a:latin typeface="Courier New"/>
                <a:ea typeface="Courier New"/>
                <a:cs typeface="Courier New"/>
                <a:sym typeface="Courier New"/>
              </a:rPr>
              <a:t>, 0.06 at the 95% confidence level.</a:t>
            </a:r>
            <a:endParaRPr b="1" sz="1800">
              <a:solidFill>
                <a:schemeClr val="dk1"/>
              </a:solidFill>
              <a:latin typeface="Courier New"/>
              <a:ea typeface="Courier New"/>
              <a:cs typeface="Courier New"/>
              <a:sym typeface="Courier New"/>
            </a:endParaRPr>
          </a:p>
          <a:p>
            <a:pPr indent="0" lvl="0" marL="0" rtl="0" algn="l">
              <a:spcBef>
                <a:spcPts val="0"/>
              </a:spcBef>
              <a:spcAft>
                <a:spcPts val="0"/>
              </a:spcAft>
              <a:buNone/>
            </a:pPr>
            <a:r>
              <a:t/>
            </a:r>
            <a:endParaRPr b="1" sz="1800">
              <a:solidFill>
                <a:schemeClr val="dk1"/>
              </a:solidFill>
              <a:latin typeface="Courier New"/>
              <a:ea typeface="Courier New"/>
              <a:cs typeface="Courier New"/>
              <a:sym typeface="Courier New"/>
            </a:endParaRPr>
          </a:p>
          <a:p>
            <a:pPr indent="0" lvl="0" marL="0" rtl="0" algn="l">
              <a:spcBef>
                <a:spcPts val="0"/>
              </a:spcBef>
              <a:spcAft>
                <a:spcPts val="0"/>
              </a:spcAft>
              <a:buNone/>
            </a:pPr>
            <a:r>
              <a:t/>
            </a:r>
            <a:endParaRPr b="1" sz="1800">
              <a:solidFill>
                <a:schemeClr val="dk1"/>
              </a:solidFill>
              <a:latin typeface="Courier New"/>
              <a:ea typeface="Courier New"/>
              <a:cs typeface="Courier New"/>
              <a:sym typeface="Courier New"/>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6"/>
          <p:cNvSpPr txBox="1"/>
          <p:nvPr>
            <p:ph type="title"/>
          </p:nvPr>
        </p:nvSpPr>
        <p:spPr>
          <a:xfrm>
            <a:off x="311700" y="163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Courier New"/>
                <a:ea typeface="Courier New"/>
                <a:cs typeface="Courier New"/>
                <a:sym typeface="Courier New"/>
              </a:rPr>
              <a:t>SARAS 2</a:t>
            </a:r>
            <a:endParaRPr b="1">
              <a:latin typeface="Courier New"/>
              <a:ea typeface="Courier New"/>
              <a:cs typeface="Courier New"/>
              <a:sym typeface="Courier New"/>
            </a:endParaRPr>
          </a:p>
        </p:txBody>
      </p:sp>
      <p:sp>
        <p:nvSpPr>
          <p:cNvPr id="163" name="Google Shape;163;p26"/>
          <p:cNvSpPr txBox="1"/>
          <p:nvPr>
            <p:ph idx="1" type="body"/>
          </p:nvPr>
        </p:nvSpPr>
        <p:spPr>
          <a:xfrm>
            <a:off x="4714875" y="402113"/>
            <a:ext cx="4230000" cy="40656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b="1" lang="en">
                <a:solidFill>
                  <a:schemeClr val="dk1"/>
                </a:solidFill>
                <a:latin typeface="Courier New"/>
                <a:ea typeface="Courier New"/>
                <a:cs typeface="Courier New"/>
                <a:sym typeface="Courier New"/>
              </a:rPr>
              <a:t>SARAS-2 110–200 MHz</a:t>
            </a:r>
            <a:endParaRPr b="1">
              <a:solidFill>
                <a:schemeClr val="dk1"/>
              </a:solidFill>
              <a:latin typeface="Courier New"/>
              <a:ea typeface="Courier New"/>
              <a:cs typeface="Courier New"/>
              <a:sym typeface="Courier New"/>
            </a:endParaRPr>
          </a:p>
          <a:p>
            <a:pPr indent="0" lvl="0" marL="0" rtl="0" algn="l">
              <a:spcBef>
                <a:spcPts val="1200"/>
              </a:spcBef>
              <a:spcAft>
                <a:spcPts val="0"/>
              </a:spcAft>
              <a:buNone/>
            </a:pPr>
            <a:r>
              <a:rPr b="1" lang="en">
                <a:solidFill>
                  <a:schemeClr val="dk1"/>
                </a:solidFill>
                <a:latin typeface="Courier New"/>
                <a:ea typeface="Courier New"/>
                <a:cs typeface="Courier New"/>
                <a:sym typeface="Courier New"/>
              </a:rPr>
              <a:t>63 hours of science quality data </a:t>
            </a:r>
            <a:r>
              <a:rPr b="1" lang="en">
                <a:solidFill>
                  <a:schemeClr val="dk1"/>
                </a:solidFill>
                <a:latin typeface="Courier New"/>
                <a:ea typeface="Courier New"/>
                <a:cs typeface="Courier New"/>
                <a:sym typeface="Courier New"/>
              </a:rPr>
              <a:t>Sensitivity achieved: root-mean-square (rms) noise of 11 mK at 122 kHz spectral resolution</a:t>
            </a:r>
            <a:endParaRPr b="1">
              <a:solidFill>
                <a:schemeClr val="dk1"/>
              </a:solidFill>
              <a:latin typeface="Courier New"/>
              <a:ea typeface="Courier New"/>
              <a:cs typeface="Courier New"/>
              <a:sym typeface="Courier New"/>
            </a:endParaRPr>
          </a:p>
          <a:p>
            <a:pPr indent="0" lvl="0" marL="0" rtl="0" algn="l">
              <a:spcBef>
                <a:spcPts val="1200"/>
              </a:spcBef>
              <a:spcAft>
                <a:spcPts val="1200"/>
              </a:spcAft>
              <a:buNone/>
            </a:pPr>
            <a:r>
              <a:rPr b="1" lang="en">
                <a:solidFill>
                  <a:schemeClr val="dk1"/>
                </a:solidFill>
                <a:latin typeface="Courier New"/>
                <a:ea typeface="Courier New"/>
                <a:cs typeface="Courier New"/>
                <a:sym typeface="Courier New"/>
              </a:rPr>
              <a:t>Ruled out inefficient heating of the primordial gas by the first population of X-ray sources, along with rapid reionization (~ 10% of 264 standard models)</a:t>
            </a:r>
            <a:endParaRPr b="1">
              <a:solidFill>
                <a:schemeClr val="dk1"/>
              </a:solidFill>
              <a:latin typeface="Courier New"/>
              <a:ea typeface="Courier New"/>
              <a:cs typeface="Courier New"/>
              <a:sym typeface="Courier New"/>
            </a:endParaRPr>
          </a:p>
        </p:txBody>
      </p:sp>
      <p:pic>
        <p:nvPicPr>
          <p:cNvPr id="164" name="Google Shape;164;p26" title="SARAS2_results.png"/>
          <p:cNvPicPr preferRelativeResize="0"/>
          <p:nvPr/>
        </p:nvPicPr>
        <p:blipFill>
          <a:blip r:embed="rId3">
            <a:alphaModFix/>
          </a:blip>
          <a:stretch>
            <a:fillRect/>
          </a:stretch>
        </p:blipFill>
        <p:spPr>
          <a:xfrm>
            <a:off x="152400" y="888125"/>
            <a:ext cx="4627526" cy="3285325"/>
          </a:xfrm>
          <a:prstGeom prst="rect">
            <a:avLst/>
          </a:prstGeom>
          <a:noFill/>
          <a:ln>
            <a:noFill/>
          </a:ln>
        </p:spPr>
      </p:pic>
      <p:sp>
        <p:nvSpPr>
          <p:cNvPr id="165" name="Google Shape;165;p26"/>
          <p:cNvSpPr txBox="1"/>
          <p:nvPr/>
        </p:nvSpPr>
        <p:spPr>
          <a:xfrm>
            <a:off x="112800" y="4421600"/>
            <a:ext cx="4387800" cy="304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50">
                <a:solidFill>
                  <a:schemeClr val="dk1"/>
                </a:solidFill>
                <a:latin typeface="Courier New"/>
                <a:ea typeface="Courier New"/>
                <a:cs typeface="Courier New"/>
                <a:sym typeface="Courier New"/>
              </a:rPr>
              <a:t>Saurabh Singh </a:t>
            </a:r>
            <a:r>
              <a:rPr b="1" i="1" lang="en" sz="1050">
                <a:solidFill>
                  <a:schemeClr val="dk1"/>
                </a:solidFill>
                <a:latin typeface="Courier New"/>
                <a:ea typeface="Courier New"/>
                <a:cs typeface="Courier New"/>
                <a:sym typeface="Courier New"/>
              </a:rPr>
              <a:t>et al</a:t>
            </a:r>
            <a:r>
              <a:rPr b="1" lang="en" sz="1050">
                <a:solidFill>
                  <a:schemeClr val="dk1"/>
                </a:solidFill>
                <a:latin typeface="Courier New"/>
                <a:ea typeface="Courier New"/>
                <a:cs typeface="Courier New"/>
                <a:sym typeface="Courier New"/>
              </a:rPr>
              <a:t> 2018 </a:t>
            </a:r>
            <a:r>
              <a:rPr b="1" i="1" lang="en" sz="1050">
                <a:solidFill>
                  <a:schemeClr val="dk1"/>
                </a:solidFill>
                <a:latin typeface="Courier New"/>
                <a:ea typeface="Courier New"/>
                <a:cs typeface="Courier New"/>
                <a:sym typeface="Courier New"/>
              </a:rPr>
              <a:t>ApJ</a:t>
            </a:r>
            <a:r>
              <a:rPr b="1" lang="en" sz="1050">
                <a:solidFill>
                  <a:schemeClr val="dk1"/>
                </a:solidFill>
                <a:latin typeface="Courier New"/>
                <a:ea typeface="Courier New"/>
                <a:cs typeface="Courier New"/>
                <a:sym typeface="Courier New"/>
              </a:rPr>
              <a:t> 858 54</a:t>
            </a:r>
            <a:endParaRPr b="1" sz="1800">
              <a:solidFill>
                <a:schemeClr val="dk1"/>
              </a:solidFill>
              <a:latin typeface="Courier New"/>
              <a:ea typeface="Courier New"/>
              <a:cs typeface="Courier New"/>
              <a:sym typeface="Courier New"/>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27"/>
          <p:cNvSpPr txBox="1"/>
          <p:nvPr>
            <p:ph type="title"/>
          </p:nvPr>
        </p:nvSpPr>
        <p:spPr>
          <a:xfrm>
            <a:off x="311700" y="840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Courier New"/>
                <a:ea typeface="Courier New"/>
                <a:cs typeface="Courier New"/>
                <a:sym typeface="Courier New"/>
              </a:rPr>
              <a:t>EDGES</a:t>
            </a:r>
            <a:endParaRPr b="1">
              <a:latin typeface="Courier New"/>
              <a:ea typeface="Courier New"/>
              <a:cs typeface="Courier New"/>
              <a:sym typeface="Courier New"/>
            </a:endParaRPr>
          </a:p>
        </p:txBody>
      </p:sp>
      <p:sp>
        <p:nvSpPr>
          <p:cNvPr id="171" name="Google Shape;171;p27"/>
          <p:cNvSpPr txBox="1"/>
          <p:nvPr>
            <p:ph idx="1" type="body"/>
          </p:nvPr>
        </p:nvSpPr>
        <p:spPr>
          <a:xfrm>
            <a:off x="4572000" y="611050"/>
            <a:ext cx="4260300" cy="4058700"/>
          </a:xfrm>
          <a:prstGeom prst="rect">
            <a:avLst/>
          </a:prstGeom>
        </p:spPr>
        <p:txBody>
          <a:bodyPr anchorCtr="0" anchor="t" bIns="91425" lIns="91425" spcFirstLastPara="1" rIns="91425" wrap="square" tIns="91425">
            <a:normAutofit fontScale="85000" lnSpcReduction="20000"/>
          </a:bodyPr>
          <a:lstStyle/>
          <a:p>
            <a:pPr indent="0" lvl="0" marL="0" rtl="0" algn="l">
              <a:spcBef>
                <a:spcPts val="0"/>
              </a:spcBef>
              <a:spcAft>
                <a:spcPts val="0"/>
              </a:spcAft>
              <a:buNone/>
            </a:pPr>
            <a:r>
              <a:rPr b="1" lang="en">
                <a:solidFill>
                  <a:schemeClr val="dk1"/>
                </a:solidFill>
                <a:latin typeface="Courier New"/>
                <a:ea typeface="Courier New"/>
                <a:cs typeface="Courier New"/>
                <a:sym typeface="Courier New"/>
              </a:rPr>
              <a:t>– Reported a detection of a very deep and wide absorption trough centered at 78 MHz; 500</a:t>
            </a:r>
            <a:r>
              <a:rPr b="1" baseline="30000" lang="en">
                <a:solidFill>
                  <a:schemeClr val="dk1"/>
                </a:solidFill>
                <a:latin typeface="Courier New"/>
                <a:ea typeface="Courier New"/>
                <a:cs typeface="Courier New"/>
                <a:sym typeface="Courier New"/>
              </a:rPr>
              <a:t>+500</a:t>
            </a:r>
            <a:r>
              <a:rPr b="1" baseline="-25000" lang="en">
                <a:solidFill>
                  <a:schemeClr val="dk1"/>
                </a:solidFill>
                <a:latin typeface="Courier New"/>
                <a:ea typeface="Courier New"/>
                <a:cs typeface="Courier New"/>
                <a:sym typeface="Courier New"/>
              </a:rPr>
              <a:t>−200</a:t>
            </a:r>
            <a:r>
              <a:rPr b="1" lang="en">
                <a:solidFill>
                  <a:schemeClr val="dk1"/>
                </a:solidFill>
                <a:latin typeface="Courier New"/>
                <a:ea typeface="Courier New"/>
                <a:cs typeface="Courier New"/>
                <a:sym typeface="Courier New"/>
              </a:rPr>
              <a:t> mK deep, 19</a:t>
            </a:r>
            <a:r>
              <a:rPr b="1" baseline="30000" lang="en">
                <a:solidFill>
                  <a:schemeClr val="dk1"/>
                </a:solidFill>
                <a:latin typeface="Courier New"/>
                <a:ea typeface="Courier New"/>
                <a:cs typeface="Courier New"/>
                <a:sym typeface="Courier New"/>
              </a:rPr>
              <a:t>+4</a:t>
            </a:r>
            <a:r>
              <a:rPr b="1" baseline="-25000" lang="en">
                <a:solidFill>
                  <a:schemeClr val="dk1"/>
                </a:solidFill>
                <a:latin typeface="Courier New"/>
                <a:ea typeface="Courier New"/>
                <a:cs typeface="Courier New"/>
                <a:sym typeface="Courier New"/>
              </a:rPr>
              <a:t>−2</a:t>
            </a:r>
            <a:r>
              <a:rPr b="1" lang="en">
                <a:solidFill>
                  <a:schemeClr val="dk1"/>
                </a:solidFill>
                <a:latin typeface="Courier New"/>
                <a:ea typeface="Courier New"/>
                <a:cs typeface="Courier New"/>
                <a:sym typeface="Courier New"/>
              </a:rPr>
              <a:t> MHz FWHM, τ = 7</a:t>
            </a:r>
            <a:r>
              <a:rPr b="1" baseline="30000" lang="en">
                <a:solidFill>
                  <a:schemeClr val="dk1"/>
                </a:solidFill>
                <a:latin typeface="Courier New"/>
                <a:ea typeface="Courier New"/>
                <a:cs typeface="Courier New"/>
                <a:sym typeface="Courier New"/>
              </a:rPr>
              <a:t>+5</a:t>
            </a:r>
            <a:r>
              <a:rPr b="1" baseline="-25000" lang="en">
                <a:solidFill>
                  <a:schemeClr val="dk1"/>
                </a:solidFill>
                <a:latin typeface="Courier New"/>
                <a:ea typeface="Courier New"/>
                <a:cs typeface="Courier New"/>
                <a:sym typeface="Courier New"/>
              </a:rPr>
              <a:t>−3 </a:t>
            </a:r>
            <a:r>
              <a:rPr b="1" lang="en">
                <a:solidFill>
                  <a:schemeClr val="dk1"/>
                </a:solidFill>
                <a:latin typeface="Courier New"/>
                <a:ea typeface="Courier New"/>
                <a:cs typeface="Courier New"/>
                <a:sym typeface="Courier New"/>
              </a:rPr>
              <a:t>flattening parameter</a:t>
            </a:r>
            <a:endParaRPr b="1">
              <a:solidFill>
                <a:schemeClr val="dk1"/>
              </a:solidFill>
              <a:latin typeface="Courier New"/>
              <a:ea typeface="Courier New"/>
              <a:cs typeface="Courier New"/>
              <a:sym typeface="Courier New"/>
            </a:endParaRPr>
          </a:p>
          <a:p>
            <a:pPr indent="0" lvl="0" marL="0" rtl="0" algn="l">
              <a:spcBef>
                <a:spcPts val="1200"/>
              </a:spcBef>
              <a:spcAft>
                <a:spcPts val="0"/>
              </a:spcAft>
              <a:buNone/>
            </a:pPr>
            <a:r>
              <a:rPr b="1" lang="en">
                <a:solidFill>
                  <a:schemeClr val="dk1"/>
                </a:solidFill>
                <a:latin typeface="Courier New"/>
                <a:ea typeface="Courier New"/>
                <a:cs typeface="Courier New"/>
                <a:sym typeface="Courier New"/>
              </a:rPr>
              <a:t>– Created a lot interest as none of the standard cosmological </a:t>
            </a:r>
            <a:r>
              <a:rPr b="1" lang="en">
                <a:solidFill>
                  <a:schemeClr val="dk1"/>
                </a:solidFill>
                <a:latin typeface="Courier New"/>
                <a:ea typeface="Courier New"/>
                <a:cs typeface="Courier New"/>
                <a:sym typeface="Courier New"/>
              </a:rPr>
              <a:t>models</a:t>
            </a:r>
            <a:r>
              <a:rPr b="1" lang="en">
                <a:solidFill>
                  <a:schemeClr val="dk1"/>
                </a:solidFill>
                <a:latin typeface="Courier New"/>
                <a:ea typeface="Courier New"/>
                <a:cs typeface="Courier New"/>
                <a:sym typeface="Courier New"/>
              </a:rPr>
              <a:t> could predict/ explain this</a:t>
            </a:r>
            <a:endParaRPr b="1">
              <a:solidFill>
                <a:schemeClr val="dk1"/>
              </a:solidFill>
              <a:latin typeface="Courier New"/>
              <a:ea typeface="Courier New"/>
              <a:cs typeface="Courier New"/>
              <a:sym typeface="Courier New"/>
            </a:endParaRPr>
          </a:p>
          <a:p>
            <a:pPr indent="0" lvl="0" marL="0" rtl="0" algn="l">
              <a:spcBef>
                <a:spcPts val="1200"/>
              </a:spcBef>
              <a:spcAft>
                <a:spcPts val="0"/>
              </a:spcAft>
              <a:buNone/>
            </a:pPr>
            <a:r>
              <a:rPr b="1" lang="en">
                <a:solidFill>
                  <a:schemeClr val="dk1"/>
                </a:solidFill>
                <a:latin typeface="Courier New"/>
                <a:ea typeface="Courier New"/>
                <a:cs typeface="Courier New"/>
                <a:sym typeface="Courier New"/>
              </a:rPr>
              <a:t>– If truly cosmological origin then possibilities include excess radio background; dark-matter baryon radiative coupling</a:t>
            </a:r>
            <a:endParaRPr b="1">
              <a:solidFill>
                <a:schemeClr val="dk1"/>
              </a:solidFill>
              <a:latin typeface="Courier New"/>
              <a:ea typeface="Courier New"/>
              <a:cs typeface="Courier New"/>
              <a:sym typeface="Courier New"/>
            </a:endParaRPr>
          </a:p>
          <a:p>
            <a:pPr indent="0" lvl="0" marL="0" rtl="0" algn="l">
              <a:spcBef>
                <a:spcPts val="1200"/>
              </a:spcBef>
              <a:spcAft>
                <a:spcPts val="1200"/>
              </a:spcAft>
              <a:buNone/>
            </a:pPr>
            <a:r>
              <a:rPr b="1" lang="en">
                <a:solidFill>
                  <a:schemeClr val="dk1"/>
                </a:solidFill>
                <a:latin typeface="Courier New"/>
                <a:ea typeface="Courier New"/>
                <a:cs typeface="Courier New"/>
                <a:sym typeface="Courier New"/>
              </a:rPr>
              <a:t>– Other explanations – instrumental artefacts, post-processing/ analysis induced</a:t>
            </a:r>
            <a:endParaRPr b="1">
              <a:solidFill>
                <a:schemeClr val="dk1"/>
              </a:solidFill>
              <a:latin typeface="Courier New"/>
              <a:ea typeface="Courier New"/>
              <a:cs typeface="Courier New"/>
              <a:sym typeface="Courier New"/>
            </a:endParaRPr>
          </a:p>
        </p:txBody>
      </p:sp>
      <p:pic>
        <p:nvPicPr>
          <p:cNvPr id="172" name="Google Shape;172;p27" title="EDEGES_trough.png"/>
          <p:cNvPicPr preferRelativeResize="0"/>
          <p:nvPr/>
        </p:nvPicPr>
        <p:blipFill>
          <a:blip r:embed="rId3">
            <a:alphaModFix/>
          </a:blip>
          <a:stretch>
            <a:fillRect/>
          </a:stretch>
        </p:blipFill>
        <p:spPr>
          <a:xfrm>
            <a:off x="152400" y="809175"/>
            <a:ext cx="4267199" cy="3661922"/>
          </a:xfrm>
          <a:prstGeom prst="rect">
            <a:avLst/>
          </a:prstGeom>
          <a:noFill/>
          <a:ln>
            <a:noFill/>
          </a:ln>
        </p:spPr>
      </p:pic>
      <p:sp>
        <p:nvSpPr>
          <p:cNvPr id="173" name="Google Shape;173;p27"/>
          <p:cNvSpPr txBox="1"/>
          <p:nvPr/>
        </p:nvSpPr>
        <p:spPr>
          <a:xfrm>
            <a:off x="180475" y="4511850"/>
            <a:ext cx="4534500" cy="31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highlight>
                  <a:srgbClr val="FFFFFF"/>
                </a:highlight>
                <a:latin typeface="Courier New"/>
                <a:ea typeface="Courier New"/>
                <a:cs typeface="Courier New"/>
                <a:sym typeface="Courier New"/>
              </a:rPr>
              <a:t>Bowman, Judd D., et al., </a:t>
            </a:r>
            <a:r>
              <a:rPr b="1" i="1" lang="en" sz="1000">
                <a:solidFill>
                  <a:schemeClr val="dk1"/>
                </a:solidFill>
                <a:highlight>
                  <a:srgbClr val="FFFFFF"/>
                </a:highlight>
                <a:latin typeface="Courier New"/>
                <a:ea typeface="Courier New"/>
                <a:cs typeface="Courier New"/>
                <a:sym typeface="Courier New"/>
              </a:rPr>
              <a:t>Nature</a:t>
            </a:r>
            <a:r>
              <a:rPr b="1" lang="en" sz="1000">
                <a:solidFill>
                  <a:schemeClr val="dk1"/>
                </a:solidFill>
                <a:highlight>
                  <a:srgbClr val="FFFFFF"/>
                </a:highlight>
                <a:latin typeface="Courier New"/>
                <a:ea typeface="Courier New"/>
                <a:cs typeface="Courier New"/>
                <a:sym typeface="Courier New"/>
              </a:rPr>
              <a:t> 555.7694 (2018): 67-70.</a:t>
            </a:r>
            <a:endParaRPr b="1" sz="1800">
              <a:solidFill>
                <a:schemeClr val="dk1"/>
              </a:solidFill>
              <a:latin typeface="Courier New"/>
              <a:ea typeface="Courier New"/>
              <a:cs typeface="Courier New"/>
              <a:sym typeface="Courier New"/>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28"/>
          <p:cNvSpPr txBox="1"/>
          <p:nvPr>
            <p:ph type="title"/>
          </p:nvPr>
        </p:nvSpPr>
        <p:spPr>
          <a:xfrm>
            <a:off x="311700" y="1404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Courier New"/>
                <a:ea typeface="Courier New"/>
                <a:cs typeface="Courier New"/>
                <a:sym typeface="Courier New"/>
              </a:rPr>
              <a:t>SARAS-3</a:t>
            </a:r>
            <a:endParaRPr b="1">
              <a:latin typeface="Courier New"/>
              <a:ea typeface="Courier New"/>
              <a:cs typeface="Courier New"/>
              <a:sym typeface="Courier New"/>
            </a:endParaRPr>
          </a:p>
        </p:txBody>
      </p:sp>
      <p:sp>
        <p:nvSpPr>
          <p:cNvPr id="179" name="Google Shape;179;p28"/>
          <p:cNvSpPr txBox="1"/>
          <p:nvPr>
            <p:ph idx="1" type="body"/>
          </p:nvPr>
        </p:nvSpPr>
        <p:spPr>
          <a:xfrm>
            <a:off x="4500575" y="802800"/>
            <a:ext cx="4331700" cy="3641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a:solidFill>
                  <a:schemeClr val="dk1"/>
                </a:solidFill>
                <a:latin typeface="Courier New"/>
                <a:ea typeface="Courier New"/>
                <a:cs typeface="Courier New"/>
                <a:sym typeface="Courier New"/>
              </a:rPr>
              <a:t>– Ruled out the cosmological origins of the EDGES absorption trough (and similar class of signals detection to 95% confidence</a:t>
            </a:r>
            <a:endParaRPr b="1">
              <a:solidFill>
                <a:schemeClr val="dk1"/>
              </a:solidFill>
              <a:latin typeface="Courier New"/>
              <a:ea typeface="Courier New"/>
              <a:cs typeface="Courier New"/>
              <a:sym typeface="Courier New"/>
            </a:endParaRPr>
          </a:p>
          <a:p>
            <a:pPr indent="0" lvl="0" marL="0" rtl="0" algn="l">
              <a:spcBef>
                <a:spcPts val="1200"/>
              </a:spcBef>
              <a:spcAft>
                <a:spcPts val="1200"/>
              </a:spcAft>
              <a:buNone/>
            </a:pPr>
            <a:r>
              <a:rPr b="1" lang="en">
                <a:solidFill>
                  <a:schemeClr val="dk1"/>
                </a:solidFill>
                <a:latin typeface="Courier New"/>
                <a:ea typeface="Courier New"/>
                <a:cs typeface="Courier New"/>
                <a:sym typeface="Courier New"/>
              </a:rPr>
              <a:t>– </a:t>
            </a:r>
            <a:r>
              <a:rPr b="1" lang="en">
                <a:solidFill>
                  <a:schemeClr val="dk1"/>
                </a:solidFill>
                <a:latin typeface="Courier New"/>
                <a:ea typeface="Courier New"/>
                <a:cs typeface="Courier New"/>
                <a:sym typeface="Courier New"/>
              </a:rPr>
              <a:t>SARAS3 result reaffirms confidence in standard physics and cosmological models</a:t>
            </a:r>
            <a:endParaRPr b="1">
              <a:solidFill>
                <a:schemeClr val="dk1"/>
              </a:solidFill>
              <a:latin typeface="Courier New"/>
              <a:ea typeface="Courier New"/>
              <a:cs typeface="Courier New"/>
              <a:sym typeface="Courier New"/>
            </a:endParaRPr>
          </a:p>
        </p:txBody>
      </p:sp>
      <p:pic>
        <p:nvPicPr>
          <p:cNvPr id="180" name="Google Shape;180;p28"/>
          <p:cNvPicPr preferRelativeResize="0"/>
          <p:nvPr/>
        </p:nvPicPr>
        <p:blipFill rotWithShape="1">
          <a:blip r:embed="rId3">
            <a:alphaModFix/>
          </a:blip>
          <a:srcRect b="0" l="0" r="50000" t="0"/>
          <a:stretch/>
        </p:blipFill>
        <p:spPr>
          <a:xfrm>
            <a:off x="0" y="803900"/>
            <a:ext cx="4419600" cy="3535676"/>
          </a:xfrm>
          <a:prstGeom prst="rect">
            <a:avLst/>
          </a:prstGeom>
          <a:noFill/>
          <a:ln>
            <a:noFill/>
          </a:ln>
        </p:spPr>
      </p:pic>
      <p:sp>
        <p:nvSpPr>
          <p:cNvPr id="181" name="Google Shape;181;p28"/>
          <p:cNvSpPr txBox="1"/>
          <p:nvPr/>
        </p:nvSpPr>
        <p:spPr>
          <a:xfrm>
            <a:off x="0" y="4489275"/>
            <a:ext cx="4962900" cy="45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highlight>
                  <a:srgbClr val="FFFFFF"/>
                </a:highlight>
                <a:latin typeface="Courier New"/>
                <a:ea typeface="Courier New"/>
                <a:cs typeface="Courier New"/>
                <a:sym typeface="Courier New"/>
              </a:rPr>
              <a:t>Singh, Saurabh, et al.</a:t>
            </a:r>
            <a:r>
              <a:rPr b="1" i="1" lang="en" sz="1000">
                <a:solidFill>
                  <a:schemeClr val="dk1"/>
                </a:solidFill>
                <a:highlight>
                  <a:srgbClr val="FFFFFF"/>
                </a:highlight>
                <a:latin typeface="Courier New"/>
                <a:ea typeface="Courier New"/>
                <a:cs typeface="Courier New"/>
                <a:sym typeface="Courier New"/>
              </a:rPr>
              <a:t>Nature Astronomy</a:t>
            </a:r>
            <a:r>
              <a:rPr b="1" lang="en" sz="1000">
                <a:solidFill>
                  <a:schemeClr val="dk1"/>
                </a:solidFill>
                <a:highlight>
                  <a:srgbClr val="FFFFFF"/>
                </a:highlight>
                <a:latin typeface="Courier New"/>
                <a:ea typeface="Courier New"/>
                <a:cs typeface="Courier New"/>
                <a:sym typeface="Courier New"/>
              </a:rPr>
              <a:t> 6.5 (2022): 607-617.</a:t>
            </a:r>
            <a:endParaRPr b="1" sz="1000">
              <a:solidFill>
                <a:schemeClr val="dk1"/>
              </a:solidFill>
              <a:latin typeface="Courier New"/>
              <a:ea typeface="Courier New"/>
              <a:cs typeface="Courier New"/>
              <a:sym typeface="Courier New"/>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29"/>
          <p:cNvSpPr txBox="1"/>
          <p:nvPr>
            <p:ph type="title"/>
          </p:nvPr>
        </p:nvSpPr>
        <p:spPr>
          <a:xfrm>
            <a:off x="311700" y="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Courier New"/>
                <a:ea typeface="Courier New"/>
                <a:cs typeface="Courier New"/>
                <a:sym typeface="Courier New"/>
              </a:rPr>
              <a:t>Joint constraints from HERA + SARAS 3</a:t>
            </a:r>
            <a:endParaRPr b="1">
              <a:latin typeface="Courier New"/>
              <a:ea typeface="Courier New"/>
              <a:cs typeface="Courier New"/>
              <a:sym typeface="Courier New"/>
            </a:endParaRPr>
          </a:p>
        </p:txBody>
      </p:sp>
      <p:pic>
        <p:nvPicPr>
          <p:cNvPr id="187" name="Google Shape;187;p29" title="Screenshot 2026-01-18 at 10.33.22.png"/>
          <p:cNvPicPr preferRelativeResize="0"/>
          <p:nvPr/>
        </p:nvPicPr>
        <p:blipFill>
          <a:blip r:embed="rId3">
            <a:alphaModFix/>
          </a:blip>
          <a:stretch>
            <a:fillRect/>
          </a:stretch>
        </p:blipFill>
        <p:spPr>
          <a:xfrm>
            <a:off x="-46875" y="510127"/>
            <a:ext cx="6259912" cy="3939600"/>
          </a:xfrm>
          <a:prstGeom prst="rect">
            <a:avLst/>
          </a:prstGeom>
          <a:noFill/>
          <a:ln>
            <a:noFill/>
          </a:ln>
        </p:spPr>
      </p:pic>
      <p:sp>
        <p:nvSpPr>
          <p:cNvPr id="188" name="Google Shape;188;p29"/>
          <p:cNvSpPr txBox="1"/>
          <p:nvPr/>
        </p:nvSpPr>
        <p:spPr>
          <a:xfrm>
            <a:off x="311700" y="4697900"/>
            <a:ext cx="38568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latin typeface="Courier New"/>
                <a:ea typeface="Courier New"/>
                <a:cs typeface="Courier New"/>
                <a:sym typeface="Courier New"/>
              </a:rPr>
              <a:t>Bevins et al. </a:t>
            </a:r>
            <a:r>
              <a:rPr b="1" lang="en" sz="1200">
                <a:latin typeface="Courier New"/>
                <a:ea typeface="Courier New"/>
                <a:cs typeface="Courier New"/>
                <a:sym typeface="Courier New"/>
              </a:rPr>
              <a:t>MNRAS 527, 813–827 (2024)</a:t>
            </a:r>
            <a:endParaRPr b="1" sz="1200">
              <a:solidFill>
                <a:srgbClr val="000000"/>
              </a:solidFill>
              <a:latin typeface="Courier New"/>
              <a:ea typeface="Courier New"/>
              <a:cs typeface="Courier New"/>
              <a:sym typeface="Courier New"/>
            </a:endParaRPr>
          </a:p>
        </p:txBody>
      </p:sp>
      <p:sp>
        <p:nvSpPr>
          <p:cNvPr id="189" name="Google Shape;189;p29"/>
          <p:cNvSpPr txBox="1"/>
          <p:nvPr/>
        </p:nvSpPr>
        <p:spPr>
          <a:xfrm>
            <a:off x="6079716" y="418625"/>
            <a:ext cx="2966400" cy="412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Courier New"/>
                <a:ea typeface="Courier New"/>
                <a:cs typeface="Courier New"/>
                <a:sym typeface="Courier New"/>
              </a:rPr>
              <a:t>Joint analysis finds ~65% of the explored broad theoretical parameter space  to be consistent with the joint data set, in comparison to ~92% for SARAS3 and ~79% for HERA alone</a:t>
            </a:r>
            <a:endParaRPr b="1" sz="1200">
              <a:solidFill>
                <a:schemeClr val="dk1"/>
              </a:solidFill>
              <a:latin typeface="Courier New"/>
              <a:ea typeface="Courier New"/>
              <a:cs typeface="Courier New"/>
              <a:sym typeface="Courier New"/>
            </a:endParaRPr>
          </a:p>
          <a:p>
            <a:pPr indent="0" lvl="0" marL="0" rtl="0" algn="l">
              <a:spcBef>
                <a:spcPts val="0"/>
              </a:spcBef>
              <a:spcAft>
                <a:spcPts val="0"/>
              </a:spcAft>
              <a:buNone/>
            </a:pPr>
            <a:r>
              <a:t/>
            </a:r>
            <a:endParaRPr b="1" sz="1200">
              <a:solidFill>
                <a:schemeClr val="dk1"/>
              </a:solidFill>
              <a:latin typeface="Courier New"/>
              <a:ea typeface="Courier New"/>
              <a:cs typeface="Courier New"/>
              <a:sym typeface="Courier New"/>
            </a:endParaRPr>
          </a:p>
          <a:p>
            <a:pPr indent="0" lvl="0" marL="0" rtl="0" algn="l">
              <a:spcBef>
                <a:spcPts val="0"/>
              </a:spcBef>
              <a:spcAft>
                <a:spcPts val="0"/>
              </a:spcAft>
              <a:buNone/>
            </a:pPr>
            <a:r>
              <a:rPr b="1" lang="en" sz="1200">
                <a:solidFill>
                  <a:schemeClr val="dk1"/>
                </a:solidFill>
                <a:latin typeface="Courier New"/>
                <a:ea typeface="Courier New"/>
                <a:cs typeface="Courier New"/>
                <a:sym typeface="Courier New"/>
              </a:rPr>
              <a:t>star formation efficiency, minimum halo mass for star formation, X-ray luminosity of early emitters, and the radio luminosity of early galaxies</a:t>
            </a:r>
            <a:endParaRPr b="1" sz="1200">
              <a:solidFill>
                <a:schemeClr val="dk1"/>
              </a:solidFill>
              <a:latin typeface="Courier New"/>
              <a:ea typeface="Courier New"/>
              <a:cs typeface="Courier New"/>
              <a:sym typeface="Courier New"/>
            </a:endParaRPr>
          </a:p>
          <a:p>
            <a:pPr indent="0" lvl="0" marL="0" rtl="0" algn="l">
              <a:spcBef>
                <a:spcPts val="0"/>
              </a:spcBef>
              <a:spcAft>
                <a:spcPts val="0"/>
              </a:spcAft>
              <a:buNone/>
            </a:pPr>
            <a:r>
              <a:t/>
            </a:r>
            <a:endParaRPr b="1" sz="1200">
              <a:solidFill>
                <a:schemeClr val="dk1"/>
              </a:solidFill>
              <a:latin typeface="Courier New"/>
              <a:ea typeface="Courier New"/>
              <a:cs typeface="Courier New"/>
              <a:sym typeface="Courier New"/>
            </a:endParaRPr>
          </a:p>
          <a:p>
            <a:pPr indent="0" lvl="0" marL="0" rtl="0" algn="l">
              <a:spcBef>
                <a:spcPts val="0"/>
              </a:spcBef>
              <a:spcAft>
                <a:spcPts val="0"/>
              </a:spcAft>
              <a:buNone/>
            </a:pPr>
            <a:r>
              <a:rPr b="1" lang="en" sz="1200">
                <a:solidFill>
                  <a:schemeClr val="dk1"/>
                </a:solidFill>
                <a:latin typeface="Courier New"/>
                <a:ea typeface="Courier New"/>
                <a:cs typeface="Courier New"/>
                <a:sym typeface="Courier New"/>
              </a:rPr>
              <a:t>Rejects at 68 % confidence a combination of galaxies with X-ray emission that is 33 and radio emission that is 32 times as efficient as present day galaxies</a:t>
            </a:r>
            <a:endParaRPr b="1" sz="1200">
              <a:solidFill>
                <a:schemeClr val="dk1"/>
              </a:solidFill>
              <a:latin typeface="Courier New"/>
              <a:ea typeface="Courier New"/>
              <a:cs typeface="Courier New"/>
              <a:sym typeface="Courier New"/>
            </a:endParaRPr>
          </a:p>
          <a:p>
            <a:pPr indent="0" lvl="0" marL="0" rtl="0" algn="l">
              <a:spcBef>
                <a:spcPts val="0"/>
              </a:spcBef>
              <a:spcAft>
                <a:spcPts val="0"/>
              </a:spcAft>
              <a:buNone/>
            </a:pPr>
            <a:r>
              <a:t/>
            </a:r>
            <a:endParaRPr b="1" sz="1200">
              <a:solidFill>
                <a:schemeClr val="dk1"/>
              </a:solidFill>
              <a:latin typeface="Courier New"/>
              <a:ea typeface="Courier New"/>
              <a:cs typeface="Courier New"/>
              <a:sym typeface="Courier New"/>
            </a:endParaRPr>
          </a:p>
          <a:p>
            <a:pPr indent="0" lvl="0" marL="0" rtl="0" algn="l">
              <a:spcBef>
                <a:spcPts val="0"/>
              </a:spcBef>
              <a:spcAft>
                <a:spcPts val="0"/>
              </a:spcAft>
              <a:buNone/>
            </a:pPr>
            <a:r>
              <a:rPr b="1" lang="en" sz="1200">
                <a:solidFill>
                  <a:schemeClr val="dk1"/>
                </a:solidFill>
                <a:latin typeface="Courier New"/>
                <a:ea typeface="Courier New"/>
                <a:cs typeface="Courier New"/>
                <a:sym typeface="Courier New"/>
              </a:rPr>
              <a:t>Rejects at </a:t>
            </a:r>
            <a:r>
              <a:rPr b="1" lang="en" sz="1200">
                <a:solidFill>
                  <a:schemeClr val="dk1"/>
                </a:solidFill>
                <a:latin typeface="Courier New"/>
                <a:ea typeface="Courier New"/>
                <a:cs typeface="Courier New"/>
                <a:sym typeface="Courier New"/>
              </a:rPr>
              <a:t>95 %confidence scenarios in which power spectra are ≥126 mK2 at z = 25 and the sky-averaged signals are ≤−277 mK</a:t>
            </a:r>
            <a:endParaRPr b="1" sz="1200">
              <a:solidFill>
                <a:schemeClr val="dk1"/>
              </a:solidFill>
              <a:latin typeface="Courier New"/>
              <a:ea typeface="Courier New"/>
              <a:cs typeface="Courier New"/>
              <a:sym typeface="Courier New"/>
            </a:endParaRPr>
          </a:p>
          <a:p>
            <a:pPr indent="0" lvl="0" marL="0" rtl="0" algn="l">
              <a:spcBef>
                <a:spcPts val="0"/>
              </a:spcBef>
              <a:spcAft>
                <a:spcPts val="0"/>
              </a:spcAft>
              <a:buNone/>
            </a:pPr>
            <a:r>
              <a:t/>
            </a:r>
            <a:endParaRPr b="1" sz="1200">
              <a:solidFill>
                <a:schemeClr val="dk1"/>
              </a:solidFill>
              <a:latin typeface="Courier New"/>
              <a:ea typeface="Courier New"/>
              <a:cs typeface="Courier New"/>
              <a:sym typeface="Courier New"/>
            </a:endParaRPr>
          </a:p>
          <a:p>
            <a:pPr indent="0" lvl="0" marL="0" rtl="0" algn="l">
              <a:spcBef>
                <a:spcPts val="0"/>
              </a:spcBef>
              <a:spcAft>
                <a:spcPts val="0"/>
              </a:spcAft>
              <a:buNone/>
            </a:pPr>
            <a:r>
              <a:t/>
            </a:r>
            <a:endParaRPr b="1" sz="1200">
              <a:solidFill>
                <a:schemeClr val="dk1"/>
              </a:solidFill>
              <a:latin typeface="Courier New"/>
              <a:ea typeface="Courier New"/>
              <a:cs typeface="Courier New"/>
              <a:sym typeface="Courier New"/>
            </a:endParaRPr>
          </a:p>
          <a:p>
            <a:pPr indent="0" lvl="0" marL="0" rtl="0" algn="l">
              <a:spcBef>
                <a:spcPts val="0"/>
              </a:spcBef>
              <a:spcAft>
                <a:spcPts val="0"/>
              </a:spcAft>
              <a:buNone/>
            </a:pPr>
            <a:r>
              <a:t/>
            </a:r>
            <a:endParaRPr b="1" sz="1200">
              <a:solidFill>
                <a:schemeClr val="dk1"/>
              </a:solidFill>
              <a:latin typeface="Courier New"/>
              <a:ea typeface="Courier New"/>
              <a:cs typeface="Courier New"/>
              <a:sym typeface="Courier New"/>
            </a:endParaRPr>
          </a:p>
          <a:p>
            <a:pPr indent="0" lvl="0" marL="0" rtl="0" algn="l">
              <a:spcBef>
                <a:spcPts val="0"/>
              </a:spcBef>
              <a:spcAft>
                <a:spcPts val="0"/>
              </a:spcAft>
              <a:buNone/>
            </a:pPr>
            <a:r>
              <a:t/>
            </a:r>
            <a:endParaRPr b="1" sz="1200">
              <a:solidFill>
                <a:schemeClr val="dk1"/>
              </a:solidFill>
              <a:latin typeface="Courier New"/>
              <a:ea typeface="Courier New"/>
              <a:cs typeface="Courier New"/>
              <a:sym typeface="Courier New"/>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30"/>
          <p:cNvSpPr txBox="1"/>
          <p:nvPr>
            <p:ph type="title"/>
          </p:nvPr>
        </p:nvSpPr>
        <p:spPr>
          <a:xfrm>
            <a:off x="311700" y="693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Courier New"/>
                <a:ea typeface="Courier New"/>
                <a:cs typeface="Courier New"/>
                <a:sym typeface="Courier New"/>
              </a:rPr>
              <a:t>SARAS antennas</a:t>
            </a:r>
            <a:endParaRPr b="1">
              <a:latin typeface="Courier New"/>
              <a:ea typeface="Courier New"/>
              <a:cs typeface="Courier New"/>
              <a:sym typeface="Courier New"/>
            </a:endParaRPr>
          </a:p>
        </p:txBody>
      </p:sp>
      <p:pic>
        <p:nvPicPr>
          <p:cNvPr id="195" name="Google Shape;195;p30"/>
          <p:cNvPicPr preferRelativeResize="0"/>
          <p:nvPr/>
        </p:nvPicPr>
        <p:blipFill rotWithShape="1">
          <a:blip r:embed="rId3">
            <a:alphaModFix/>
          </a:blip>
          <a:srcRect b="0" l="13547" r="0" t="38525"/>
          <a:stretch/>
        </p:blipFill>
        <p:spPr>
          <a:xfrm>
            <a:off x="246927" y="2846450"/>
            <a:ext cx="4285522" cy="2285501"/>
          </a:xfrm>
          <a:prstGeom prst="rect">
            <a:avLst/>
          </a:prstGeom>
          <a:noFill/>
          <a:ln>
            <a:noFill/>
          </a:ln>
        </p:spPr>
      </p:pic>
      <p:pic>
        <p:nvPicPr>
          <p:cNvPr id="196" name="Google Shape;196;p30"/>
          <p:cNvPicPr preferRelativeResize="0"/>
          <p:nvPr/>
        </p:nvPicPr>
        <p:blipFill rotWithShape="1">
          <a:blip r:embed="rId4">
            <a:alphaModFix/>
          </a:blip>
          <a:srcRect b="0" l="32727" r="0" t="72551"/>
          <a:stretch/>
        </p:blipFill>
        <p:spPr>
          <a:xfrm>
            <a:off x="246925" y="560950"/>
            <a:ext cx="7468500" cy="2285501"/>
          </a:xfrm>
          <a:prstGeom prst="rect">
            <a:avLst/>
          </a:prstGeom>
          <a:noFill/>
          <a:ln cap="flat" cmpd="sng" w="12700">
            <a:solidFill>
              <a:srgbClr val="C00000"/>
            </a:solidFill>
            <a:prstDash val="solid"/>
            <a:miter lim="8000"/>
            <a:headEnd len="sm" w="sm" type="none"/>
            <a:tailEnd len="sm" w="sm" type="none"/>
          </a:ln>
        </p:spPr>
      </p:pic>
      <p:sp>
        <p:nvSpPr>
          <p:cNvPr id="197" name="Google Shape;197;p30"/>
          <p:cNvSpPr txBox="1"/>
          <p:nvPr/>
        </p:nvSpPr>
        <p:spPr>
          <a:xfrm>
            <a:off x="4532450" y="2927200"/>
            <a:ext cx="4572000" cy="212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chemeClr val="dk1"/>
                </a:solidFill>
                <a:latin typeface="Courier New"/>
                <a:ea typeface="Courier New"/>
                <a:cs typeface="Courier New"/>
                <a:sym typeface="Courier New"/>
              </a:rPr>
              <a:t>Typically monopole</a:t>
            </a:r>
            <a:endParaRPr b="1" sz="1800">
              <a:solidFill>
                <a:schemeClr val="dk1"/>
              </a:solidFill>
              <a:latin typeface="Courier New"/>
              <a:ea typeface="Courier New"/>
              <a:cs typeface="Courier New"/>
              <a:sym typeface="Courier New"/>
            </a:endParaRPr>
          </a:p>
          <a:p>
            <a:pPr indent="-342900" lvl="0" marL="457200" rtl="0" algn="l">
              <a:spcBef>
                <a:spcPts val="0"/>
              </a:spcBef>
              <a:spcAft>
                <a:spcPts val="0"/>
              </a:spcAft>
              <a:buClr>
                <a:schemeClr val="dk1"/>
              </a:buClr>
              <a:buSzPts val="1800"/>
              <a:buFont typeface="Courier New"/>
              <a:buAutoNum type="arabicPeriod"/>
            </a:pPr>
            <a:r>
              <a:rPr b="1" lang="en" sz="1800">
                <a:solidFill>
                  <a:schemeClr val="dk1"/>
                </a:solidFill>
                <a:latin typeface="Courier New"/>
                <a:ea typeface="Courier New"/>
                <a:cs typeface="Courier New"/>
                <a:sym typeface="Courier New"/>
              </a:rPr>
              <a:t>To avoid balun that typically introduce chromaticity</a:t>
            </a:r>
            <a:endParaRPr b="1" sz="1800">
              <a:solidFill>
                <a:schemeClr val="dk1"/>
              </a:solidFill>
              <a:latin typeface="Courier New"/>
              <a:ea typeface="Courier New"/>
              <a:cs typeface="Courier New"/>
              <a:sym typeface="Courier New"/>
            </a:endParaRPr>
          </a:p>
          <a:p>
            <a:pPr indent="-342900" lvl="0" marL="457200" rtl="0" algn="l">
              <a:spcBef>
                <a:spcPts val="0"/>
              </a:spcBef>
              <a:spcAft>
                <a:spcPts val="0"/>
              </a:spcAft>
              <a:buClr>
                <a:schemeClr val="dk1"/>
              </a:buClr>
              <a:buSzPts val="1800"/>
              <a:buFont typeface="Courier New"/>
              <a:buAutoNum type="arabicPeriod"/>
            </a:pPr>
            <a:r>
              <a:rPr b="1" lang="en" sz="1800">
                <a:solidFill>
                  <a:schemeClr val="dk1"/>
                </a:solidFill>
                <a:latin typeface="Courier New"/>
                <a:ea typeface="Courier New"/>
                <a:cs typeface="Courier New"/>
                <a:sym typeface="Courier New"/>
              </a:rPr>
              <a:t>To minimize reflections between dipole arms and ground plane</a:t>
            </a:r>
            <a:endParaRPr b="1" sz="1800">
              <a:solidFill>
                <a:schemeClr val="dk1"/>
              </a:solidFill>
              <a:latin typeface="Courier New"/>
              <a:ea typeface="Courier New"/>
              <a:cs typeface="Courier New"/>
              <a:sym typeface="Courier New"/>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pic>
        <p:nvPicPr>
          <p:cNvPr id="202" name="Google Shape;202;p31"/>
          <p:cNvPicPr preferRelativeResize="0"/>
          <p:nvPr/>
        </p:nvPicPr>
        <p:blipFill>
          <a:blip r:embed="rId3">
            <a:alphaModFix/>
          </a:blip>
          <a:stretch>
            <a:fillRect/>
          </a:stretch>
        </p:blipFill>
        <p:spPr>
          <a:xfrm>
            <a:off x="1" y="941226"/>
            <a:ext cx="3100946" cy="4134595"/>
          </a:xfrm>
          <a:prstGeom prst="rect">
            <a:avLst/>
          </a:prstGeom>
          <a:noFill/>
          <a:ln>
            <a:noFill/>
          </a:ln>
        </p:spPr>
      </p:pic>
      <p:pic>
        <p:nvPicPr>
          <p:cNvPr id="203" name="Google Shape;203;p31"/>
          <p:cNvPicPr preferRelativeResize="0"/>
          <p:nvPr/>
        </p:nvPicPr>
        <p:blipFill>
          <a:blip r:embed="rId4">
            <a:alphaModFix/>
          </a:blip>
          <a:stretch>
            <a:fillRect/>
          </a:stretch>
        </p:blipFill>
        <p:spPr>
          <a:xfrm>
            <a:off x="3100953" y="941226"/>
            <a:ext cx="3100946" cy="4134595"/>
          </a:xfrm>
          <a:prstGeom prst="rect">
            <a:avLst/>
          </a:prstGeom>
          <a:noFill/>
          <a:ln>
            <a:noFill/>
          </a:ln>
        </p:spPr>
      </p:pic>
      <p:sp>
        <p:nvSpPr>
          <p:cNvPr id="204" name="Google Shape;204;p31"/>
          <p:cNvSpPr txBox="1"/>
          <p:nvPr>
            <p:ph type="title"/>
          </p:nvPr>
        </p:nvSpPr>
        <p:spPr>
          <a:xfrm>
            <a:off x="45125" y="146650"/>
            <a:ext cx="54369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Courier New"/>
                <a:ea typeface="Courier New"/>
                <a:cs typeface="Courier New"/>
                <a:sym typeface="Courier New"/>
              </a:rPr>
              <a:t>Some behind the scenes</a:t>
            </a:r>
            <a:endParaRPr b="1">
              <a:latin typeface="Courier New"/>
              <a:ea typeface="Courier New"/>
              <a:cs typeface="Courier New"/>
              <a:sym typeface="Courier New"/>
            </a:endParaRPr>
          </a:p>
        </p:txBody>
      </p:sp>
      <p:pic>
        <p:nvPicPr>
          <p:cNvPr id="205" name="Google Shape;205;p31"/>
          <p:cNvPicPr preferRelativeResize="0"/>
          <p:nvPr/>
        </p:nvPicPr>
        <p:blipFill>
          <a:blip r:embed="rId5">
            <a:alphaModFix/>
          </a:blip>
          <a:stretch>
            <a:fillRect/>
          </a:stretch>
        </p:blipFill>
        <p:spPr>
          <a:xfrm>
            <a:off x="6201900" y="1820255"/>
            <a:ext cx="2942100" cy="2206572"/>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32"/>
          <p:cNvSpPr txBox="1"/>
          <p:nvPr>
            <p:ph type="title"/>
          </p:nvPr>
        </p:nvSpPr>
        <p:spPr>
          <a:xfrm>
            <a:off x="311700" y="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Courier New"/>
                <a:ea typeface="Courier New"/>
                <a:cs typeface="Courier New"/>
                <a:sym typeface="Courier New"/>
              </a:rPr>
              <a:t>Observations – with hiccups</a:t>
            </a:r>
            <a:endParaRPr b="1">
              <a:latin typeface="Courier New"/>
              <a:ea typeface="Courier New"/>
              <a:cs typeface="Courier New"/>
              <a:sym typeface="Courier New"/>
            </a:endParaRPr>
          </a:p>
        </p:txBody>
      </p:sp>
      <p:pic>
        <p:nvPicPr>
          <p:cNvPr id="211" name="Google Shape;211;p32"/>
          <p:cNvPicPr preferRelativeResize="0"/>
          <p:nvPr/>
        </p:nvPicPr>
        <p:blipFill rotWithShape="1">
          <a:blip r:embed="rId3">
            <a:alphaModFix/>
          </a:blip>
          <a:srcRect b="3065" l="1854" r="0" t="10091"/>
          <a:stretch/>
        </p:blipFill>
        <p:spPr>
          <a:xfrm>
            <a:off x="84600" y="572700"/>
            <a:ext cx="8974800" cy="4466726"/>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cxnSp>
        <p:nvCxnSpPr>
          <p:cNvPr id="216" name="Google Shape;216;p33"/>
          <p:cNvCxnSpPr/>
          <p:nvPr/>
        </p:nvCxnSpPr>
        <p:spPr>
          <a:xfrm flipH="1">
            <a:off x="6806650" y="411525"/>
            <a:ext cx="592500" cy="74100"/>
          </a:xfrm>
          <a:prstGeom prst="straightConnector1">
            <a:avLst/>
          </a:prstGeom>
          <a:noFill/>
          <a:ln cap="flat" cmpd="sng" w="19050">
            <a:solidFill>
              <a:schemeClr val="dk2"/>
            </a:solidFill>
            <a:prstDash val="dash"/>
            <a:round/>
            <a:headEnd len="med" w="med" type="none"/>
            <a:tailEnd len="med" w="med" type="triangle"/>
          </a:ln>
        </p:spPr>
      </p:cxnSp>
      <p:sp>
        <p:nvSpPr>
          <p:cNvPr id="217" name="Google Shape;217;p33"/>
          <p:cNvSpPr txBox="1"/>
          <p:nvPr/>
        </p:nvSpPr>
        <p:spPr>
          <a:xfrm>
            <a:off x="7399150" y="24125"/>
            <a:ext cx="1566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900">
                <a:latin typeface="Courier New"/>
                <a:ea typeface="Courier New"/>
                <a:cs typeface="Courier New"/>
                <a:sym typeface="Courier New"/>
              </a:rPr>
              <a:t>Cosmological + astrophysical signal</a:t>
            </a:r>
            <a:endParaRPr b="1" sz="900">
              <a:latin typeface="Courier New"/>
              <a:ea typeface="Courier New"/>
              <a:cs typeface="Courier New"/>
              <a:sym typeface="Courier New"/>
            </a:endParaRPr>
          </a:p>
        </p:txBody>
      </p:sp>
      <p:sp>
        <p:nvSpPr>
          <p:cNvPr id="218" name="Google Shape;218;p33"/>
          <p:cNvSpPr txBox="1"/>
          <p:nvPr>
            <p:ph type="title"/>
          </p:nvPr>
        </p:nvSpPr>
        <p:spPr>
          <a:xfrm>
            <a:off x="0" y="0"/>
            <a:ext cx="36471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Mono"/>
                <a:ea typeface="Roboto Mono"/>
                <a:cs typeface="Roboto Mono"/>
                <a:sym typeface="Roboto Mono"/>
              </a:rPr>
              <a:t>Basic telescope</a:t>
            </a:r>
            <a:endParaRPr b="1">
              <a:latin typeface="Roboto Mono"/>
              <a:ea typeface="Roboto Mono"/>
              <a:cs typeface="Roboto Mono"/>
              <a:sym typeface="Roboto Mono"/>
            </a:endParaRPr>
          </a:p>
        </p:txBody>
      </p:sp>
      <p:grpSp>
        <p:nvGrpSpPr>
          <p:cNvPr id="219" name="Google Shape;219;p33"/>
          <p:cNvGrpSpPr/>
          <p:nvPr/>
        </p:nvGrpSpPr>
        <p:grpSpPr>
          <a:xfrm>
            <a:off x="125500" y="24122"/>
            <a:ext cx="6363257" cy="5089953"/>
            <a:chOff x="706200" y="-19153"/>
            <a:chExt cx="6363257" cy="5089953"/>
          </a:xfrm>
        </p:grpSpPr>
        <p:sp>
          <p:nvSpPr>
            <p:cNvPr id="220" name="Google Shape;220;p33"/>
            <p:cNvSpPr/>
            <p:nvPr/>
          </p:nvSpPr>
          <p:spPr>
            <a:xfrm rot="10800000">
              <a:off x="5434738" y="784175"/>
              <a:ext cx="1282200" cy="749100"/>
            </a:xfrm>
            <a:prstGeom prst="triangle">
              <a:avLst>
                <a:gd fmla="val 50000"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p33"/>
            <p:cNvSpPr/>
            <p:nvPr/>
          </p:nvSpPr>
          <p:spPr>
            <a:xfrm>
              <a:off x="706200" y="3803000"/>
              <a:ext cx="1368600" cy="1267800"/>
            </a:xfrm>
            <a:prstGeom prst="frame">
              <a:avLst>
                <a:gd fmla="val 12500" name="adj1"/>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p33"/>
            <p:cNvSpPr/>
            <p:nvPr/>
          </p:nvSpPr>
          <p:spPr>
            <a:xfrm>
              <a:off x="3177675" y="3659850"/>
              <a:ext cx="1656900" cy="1267800"/>
            </a:xfrm>
            <a:prstGeom prst="cube">
              <a:avLst>
                <a:gd fmla="val 25000"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latin typeface="Courier New"/>
                  <a:ea typeface="Courier New"/>
                  <a:cs typeface="Courier New"/>
                  <a:sym typeface="Courier New"/>
                </a:rPr>
                <a:t>    Digital Rx</a:t>
              </a:r>
              <a:endParaRPr>
                <a:latin typeface="Courier New"/>
                <a:ea typeface="Courier New"/>
                <a:cs typeface="Courier New"/>
                <a:sym typeface="Courier New"/>
              </a:endParaRPr>
            </a:p>
          </p:txBody>
        </p:sp>
        <p:sp>
          <p:nvSpPr>
            <p:cNvPr id="223" name="Google Shape;223;p33"/>
            <p:cNvSpPr/>
            <p:nvPr/>
          </p:nvSpPr>
          <p:spPr>
            <a:xfrm>
              <a:off x="3509050" y="1508625"/>
              <a:ext cx="1282200" cy="11670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  Analog Rx</a:t>
              </a:r>
              <a:endParaRPr/>
            </a:p>
            <a:p>
              <a:pPr indent="0" lvl="0" marL="0" rtl="0" algn="l">
                <a:spcBef>
                  <a:spcPts val="0"/>
                </a:spcBef>
                <a:spcAft>
                  <a:spcPts val="0"/>
                </a:spcAft>
                <a:buNone/>
              </a:pPr>
              <a:r>
                <a:rPr lang="en"/>
                <a:t>+ calibration</a:t>
              </a:r>
              <a:endParaRPr/>
            </a:p>
          </p:txBody>
        </p:sp>
        <p:cxnSp>
          <p:nvCxnSpPr>
            <p:cNvPr id="224" name="Google Shape;224;p33"/>
            <p:cNvCxnSpPr>
              <a:stCxn id="223" idx="2"/>
              <a:endCxn id="222" idx="0"/>
            </p:cNvCxnSpPr>
            <p:nvPr/>
          </p:nvCxnSpPr>
          <p:spPr>
            <a:xfrm>
              <a:off x="4150150" y="2675625"/>
              <a:ext cx="14400" cy="984300"/>
            </a:xfrm>
            <a:prstGeom prst="straightConnector1">
              <a:avLst/>
            </a:prstGeom>
            <a:noFill/>
            <a:ln cap="flat" cmpd="sng" w="19050">
              <a:solidFill>
                <a:schemeClr val="dk2"/>
              </a:solidFill>
              <a:prstDash val="solid"/>
              <a:round/>
              <a:headEnd len="med" w="med" type="none"/>
              <a:tailEnd len="med" w="med" type="triangle"/>
            </a:ln>
          </p:spPr>
        </p:cxnSp>
        <p:cxnSp>
          <p:nvCxnSpPr>
            <p:cNvPr id="225" name="Google Shape;225;p33"/>
            <p:cNvCxnSpPr>
              <a:stCxn id="222" idx="2"/>
              <a:endCxn id="221" idx="3"/>
            </p:cNvCxnSpPr>
            <p:nvPr/>
          </p:nvCxnSpPr>
          <p:spPr>
            <a:xfrm rot="10800000">
              <a:off x="2074875" y="4436925"/>
              <a:ext cx="1102800" cy="15300"/>
            </a:xfrm>
            <a:prstGeom prst="straightConnector1">
              <a:avLst/>
            </a:prstGeom>
            <a:noFill/>
            <a:ln cap="flat" cmpd="sng" w="19050">
              <a:solidFill>
                <a:schemeClr val="dk2"/>
              </a:solidFill>
              <a:prstDash val="solid"/>
              <a:round/>
              <a:headEnd len="med" w="med" type="none"/>
              <a:tailEnd len="med" w="med" type="triangle"/>
            </a:ln>
          </p:spPr>
        </p:cxnSp>
        <p:sp>
          <p:nvSpPr>
            <p:cNvPr id="226" name="Google Shape;226;p33"/>
            <p:cNvSpPr/>
            <p:nvPr/>
          </p:nvSpPr>
          <p:spPr>
            <a:xfrm>
              <a:off x="942250" y="4290195"/>
              <a:ext cx="864450" cy="267875"/>
            </a:xfrm>
            <a:custGeom>
              <a:rect b="b" l="l" r="r" t="t"/>
              <a:pathLst>
                <a:path extrusionOk="0" h="10715" w="34578">
                  <a:moveTo>
                    <a:pt x="0" y="4753"/>
                  </a:moveTo>
                  <a:cubicBezTo>
                    <a:pt x="1153" y="6482"/>
                    <a:pt x="3216" y="8868"/>
                    <a:pt x="5187" y="8211"/>
                  </a:cubicBezTo>
                  <a:cubicBezTo>
                    <a:pt x="8291" y="7177"/>
                    <a:pt x="8423" y="-317"/>
                    <a:pt x="11526" y="719"/>
                  </a:cubicBezTo>
                  <a:cubicBezTo>
                    <a:pt x="14301" y="1645"/>
                    <a:pt x="12916" y="6717"/>
                    <a:pt x="14984" y="8787"/>
                  </a:cubicBezTo>
                  <a:cubicBezTo>
                    <a:pt x="16144" y="9948"/>
                    <a:pt x="18002" y="10914"/>
                    <a:pt x="19594" y="10516"/>
                  </a:cubicBezTo>
                  <a:cubicBezTo>
                    <a:pt x="23345" y="9579"/>
                    <a:pt x="21113" y="1365"/>
                    <a:pt x="24781" y="143"/>
                  </a:cubicBezTo>
                  <a:cubicBezTo>
                    <a:pt x="28220" y="-1003"/>
                    <a:pt x="27106" y="8217"/>
                    <a:pt x="30544" y="9364"/>
                  </a:cubicBezTo>
                  <a:cubicBezTo>
                    <a:pt x="32481" y="10010"/>
                    <a:pt x="34578" y="6795"/>
                    <a:pt x="34578" y="4753"/>
                  </a:cubicBezTo>
                </a:path>
              </a:pathLst>
            </a:custGeom>
            <a:noFill/>
            <a:ln cap="flat" cmpd="sng" w="19050">
              <a:solidFill>
                <a:srgbClr val="FF0000"/>
              </a:solidFill>
              <a:prstDash val="solid"/>
              <a:round/>
              <a:headEnd len="med" w="med" type="none"/>
              <a:tailEnd len="med" w="med" type="none"/>
            </a:ln>
          </p:spPr>
        </p:sp>
        <p:sp>
          <p:nvSpPr>
            <p:cNvPr id="227" name="Google Shape;227;p33"/>
            <p:cNvSpPr/>
            <p:nvPr/>
          </p:nvSpPr>
          <p:spPr>
            <a:xfrm rot="-601598">
              <a:off x="6008377" y="63761"/>
              <a:ext cx="1010837" cy="666039"/>
            </a:xfrm>
            <a:custGeom>
              <a:rect b="b" l="l" r="r" t="t"/>
              <a:pathLst>
                <a:path extrusionOk="0" h="39974" w="64942">
                  <a:moveTo>
                    <a:pt x="312" y="38564"/>
                  </a:moveTo>
                  <a:cubicBezTo>
                    <a:pt x="-2185" y="34050"/>
                    <a:pt x="32009" y="8308"/>
                    <a:pt x="42382" y="2833"/>
                  </a:cubicBezTo>
                  <a:cubicBezTo>
                    <a:pt x="52755" y="-2642"/>
                    <a:pt x="60055" y="1201"/>
                    <a:pt x="62552" y="5715"/>
                  </a:cubicBezTo>
                  <a:cubicBezTo>
                    <a:pt x="65049" y="10230"/>
                    <a:pt x="67739" y="24445"/>
                    <a:pt x="57366" y="29920"/>
                  </a:cubicBezTo>
                  <a:cubicBezTo>
                    <a:pt x="46993" y="35395"/>
                    <a:pt x="2809" y="43079"/>
                    <a:pt x="312" y="38564"/>
                  </a:cubicBezTo>
                  <a:close/>
                </a:path>
              </a:pathLst>
            </a:custGeom>
            <a:solidFill>
              <a:schemeClr val="lt2"/>
            </a:solidFill>
            <a:ln cap="flat" cmpd="sng" w="9525">
              <a:solidFill>
                <a:schemeClr val="dk2"/>
              </a:solidFill>
              <a:prstDash val="solid"/>
              <a:round/>
              <a:headEnd len="med" w="med" type="none"/>
              <a:tailEnd len="med" w="med" type="none"/>
            </a:ln>
          </p:spPr>
        </p:sp>
        <p:grpSp>
          <p:nvGrpSpPr>
            <p:cNvPr id="228" name="Google Shape;228;p33"/>
            <p:cNvGrpSpPr/>
            <p:nvPr/>
          </p:nvGrpSpPr>
          <p:grpSpPr>
            <a:xfrm>
              <a:off x="5233475" y="1502225"/>
              <a:ext cx="1671300" cy="144000"/>
              <a:chOff x="6224075" y="1959425"/>
              <a:chExt cx="1671300" cy="144000"/>
            </a:xfrm>
          </p:grpSpPr>
          <p:cxnSp>
            <p:nvCxnSpPr>
              <p:cNvPr id="229" name="Google Shape;229;p33"/>
              <p:cNvCxnSpPr/>
              <p:nvPr/>
            </p:nvCxnSpPr>
            <p:spPr>
              <a:xfrm>
                <a:off x="6224075" y="1973825"/>
                <a:ext cx="1671300" cy="0"/>
              </a:xfrm>
              <a:prstGeom prst="straightConnector1">
                <a:avLst/>
              </a:prstGeom>
              <a:noFill/>
              <a:ln cap="flat" cmpd="sng" w="9525">
                <a:solidFill>
                  <a:schemeClr val="dk2"/>
                </a:solidFill>
                <a:prstDash val="solid"/>
                <a:round/>
                <a:headEnd len="med" w="med" type="none"/>
                <a:tailEnd len="med" w="med" type="none"/>
              </a:ln>
            </p:spPr>
          </p:cxnSp>
          <p:cxnSp>
            <p:nvCxnSpPr>
              <p:cNvPr id="230" name="Google Shape;230;p33"/>
              <p:cNvCxnSpPr/>
              <p:nvPr/>
            </p:nvCxnSpPr>
            <p:spPr>
              <a:xfrm flipH="1">
                <a:off x="6252950" y="1959425"/>
                <a:ext cx="115200" cy="144000"/>
              </a:xfrm>
              <a:prstGeom prst="straightConnector1">
                <a:avLst/>
              </a:prstGeom>
              <a:noFill/>
              <a:ln cap="flat" cmpd="sng" w="9525">
                <a:solidFill>
                  <a:schemeClr val="dk2"/>
                </a:solidFill>
                <a:prstDash val="solid"/>
                <a:round/>
                <a:headEnd len="med" w="med" type="none"/>
                <a:tailEnd len="med" w="med" type="none"/>
              </a:ln>
            </p:spPr>
          </p:cxnSp>
          <p:cxnSp>
            <p:nvCxnSpPr>
              <p:cNvPr id="231" name="Google Shape;231;p33"/>
              <p:cNvCxnSpPr/>
              <p:nvPr/>
            </p:nvCxnSpPr>
            <p:spPr>
              <a:xfrm flipH="1">
                <a:off x="6405350" y="1959425"/>
                <a:ext cx="115200" cy="144000"/>
              </a:xfrm>
              <a:prstGeom prst="straightConnector1">
                <a:avLst/>
              </a:prstGeom>
              <a:noFill/>
              <a:ln cap="flat" cmpd="sng" w="9525">
                <a:solidFill>
                  <a:schemeClr val="dk2"/>
                </a:solidFill>
                <a:prstDash val="solid"/>
                <a:round/>
                <a:headEnd len="med" w="med" type="none"/>
                <a:tailEnd len="med" w="med" type="none"/>
              </a:ln>
            </p:spPr>
          </p:cxnSp>
          <p:cxnSp>
            <p:nvCxnSpPr>
              <p:cNvPr id="232" name="Google Shape;232;p33"/>
              <p:cNvCxnSpPr/>
              <p:nvPr/>
            </p:nvCxnSpPr>
            <p:spPr>
              <a:xfrm flipH="1">
                <a:off x="6557750" y="1959425"/>
                <a:ext cx="115200" cy="144000"/>
              </a:xfrm>
              <a:prstGeom prst="straightConnector1">
                <a:avLst/>
              </a:prstGeom>
              <a:noFill/>
              <a:ln cap="flat" cmpd="sng" w="9525">
                <a:solidFill>
                  <a:schemeClr val="dk2"/>
                </a:solidFill>
                <a:prstDash val="solid"/>
                <a:round/>
                <a:headEnd len="med" w="med" type="none"/>
                <a:tailEnd len="med" w="med" type="none"/>
              </a:ln>
            </p:spPr>
          </p:cxnSp>
          <p:cxnSp>
            <p:nvCxnSpPr>
              <p:cNvPr id="233" name="Google Shape;233;p33"/>
              <p:cNvCxnSpPr/>
              <p:nvPr/>
            </p:nvCxnSpPr>
            <p:spPr>
              <a:xfrm flipH="1">
                <a:off x="6710150" y="1959425"/>
                <a:ext cx="115200" cy="144000"/>
              </a:xfrm>
              <a:prstGeom prst="straightConnector1">
                <a:avLst/>
              </a:prstGeom>
              <a:noFill/>
              <a:ln cap="flat" cmpd="sng" w="9525">
                <a:solidFill>
                  <a:schemeClr val="dk2"/>
                </a:solidFill>
                <a:prstDash val="solid"/>
                <a:round/>
                <a:headEnd len="med" w="med" type="none"/>
                <a:tailEnd len="med" w="med" type="none"/>
              </a:ln>
            </p:spPr>
          </p:cxnSp>
          <p:cxnSp>
            <p:nvCxnSpPr>
              <p:cNvPr id="234" name="Google Shape;234;p33"/>
              <p:cNvCxnSpPr/>
              <p:nvPr/>
            </p:nvCxnSpPr>
            <p:spPr>
              <a:xfrm flipH="1">
                <a:off x="6862550" y="1959425"/>
                <a:ext cx="115200" cy="144000"/>
              </a:xfrm>
              <a:prstGeom prst="straightConnector1">
                <a:avLst/>
              </a:prstGeom>
              <a:noFill/>
              <a:ln cap="flat" cmpd="sng" w="9525">
                <a:solidFill>
                  <a:schemeClr val="dk2"/>
                </a:solidFill>
                <a:prstDash val="solid"/>
                <a:round/>
                <a:headEnd len="med" w="med" type="none"/>
                <a:tailEnd len="med" w="med" type="none"/>
              </a:ln>
            </p:spPr>
          </p:cxnSp>
          <p:cxnSp>
            <p:nvCxnSpPr>
              <p:cNvPr id="235" name="Google Shape;235;p33"/>
              <p:cNvCxnSpPr/>
              <p:nvPr/>
            </p:nvCxnSpPr>
            <p:spPr>
              <a:xfrm flipH="1">
                <a:off x="7014950" y="1959425"/>
                <a:ext cx="115200" cy="144000"/>
              </a:xfrm>
              <a:prstGeom prst="straightConnector1">
                <a:avLst/>
              </a:prstGeom>
              <a:noFill/>
              <a:ln cap="flat" cmpd="sng" w="9525">
                <a:solidFill>
                  <a:schemeClr val="dk2"/>
                </a:solidFill>
                <a:prstDash val="solid"/>
                <a:round/>
                <a:headEnd len="med" w="med" type="none"/>
                <a:tailEnd len="med" w="med" type="none"/>
              </a:ln>
            </p:spPr>
          </p:cxnSp>
          <p:cxnSp>
            <p:nvCxnSpPr>
              <p:cNvPr id="236" name="Google Shape;236;p33"/>
              <p:cNvCxnSpPr/>
              <p:nvPr/>
            </p:nvCxnSpPr>
            <p:spPr>
              <a:xfrm flipH="1">
                <a:off x="7167350" y="1959425"/>
                <a:ext cx="115200" cy="144000"/>
              </a:xfrm>
              <a:prstGeom prst="straightConnector1">
                <a:avLst/>
              </a:prstGeom>
              <a:noFill/>
              <a:ln cap="flat" cmpd="sng" w="9525">
                <a:solidFill>
                  <a:schemeClr val="dk2"/>
                </a:solidFill>
                <a:prstDash val="solid"/>
                <a:round/>
                <a:headEnd len="med" w="med" type="none"/>
                <a:tailEnd len="med" w="med" type="none"/>
              </a:ln>
            </p:spPr>
          </p:cxnSp>
          <p:cxnSp>
            <p:nvCxnSpPr>
              <p:cNvPr id="237" name="Google Shape;237;p33"/>
              <p:cNvCxnSpPr/>
              <p:nvPr/>
            </p:nvCxnSpPr>
            <p:spPr>
              <a:xfrm flipH="1">
                <a:off x="7319750" y="1959425"/>
                <a:ext cx="115200" cy="144000"/>
              </a:xfrm>
              <a:prstGeom prst="straightConnector1">
                <a:avLst/>
              </a:prstGeom>
              <a:noFill/>
              <a:ln cap="flat" cmpd="sng" w="9525">
                <a:solidFill>
                  <a:schemeClr val="dk2"/>
                </a:solidFill>
                <a:prstDash val="solid"/>
                <a:round/>
                <a:headEnd len="med" w="med" type="none"/>
                <a:tailEnd len="med" w="med" type="none"/>
              </a:ln>
            </p:spPr>
          </p:cxnSp>
          <p:cxnSp>
            <p:nvCxnSpPr>
              <p:cNvPr id="238" name="Google Shape;238;p33"/>
              <p:cNvCxnSpPr/>
              <p:nvPr/>
            </p:nvCxnSpPr>
            <p:spPr>
              <a:xfrm flipH="1">
                <a:off x="7472150" y="1959425"/>
                <a:ext cx="115200" cy="144000"/>
              </a:xfrm>
              <a:prstGeom prst="straightConnector1">
                <a:avLst/>
              </a:prstGeom>
              <a:noFill/>
              <a:ln cap="flat" cmpd="sng" w="9525">
                <a:solidFill>
                  <a:schemeClr val="dk2"/>
                </a:solidFill>
                <a:prstDash val="solid"/>
                <a:round/>
                <a:headEnd len="med" w="med" type="none"/>
                <a:tailEnd len="med" w="med" type="none"/>
              </a:ln>
            </p:spPr>
          </p:cxnSp>
          <p:cxnSp>
            <p:nvCxnSpPr>
              <p:cNvPr id="239" name="Google Shape;239;p33"/>
              <p:cNvCxnSpPr/>
              <p:nvPr/>
            </p:nvCxnSpPr>
            <p:spPr>
              <a:xfrm flipH="1">
                <a:off x="7624550" y="1959425"/>
                <a:ext cx="115200" cy="144000"/>
              </a:xfrm>
              <a:prstGeom prst="straightConnector1">
                <a:avLst/>
              </a:prstGeom>
              <a:noFill/>
              <a:ln cap="flat" cmpd="sng" w="9525">
                <a:solidFill>
                  <a:schemeClr val="dk2"/>
                </a:solidFill>
                <a:prstDash val="solid"/>
                <a:round/>
                <a:headEnd len="med" w="med" type="none"/>
                <a:tailEnd len="med" w="med" type="none"/>
              </a:ln>
            </p:spPr>
          </p:cxnSp>
          <p:cxnSp>
            <p:nvCxnSpPr>
              <p:cNvPr id="240" name="Google Shape;240;p33"/>
              <p:cNvCxnSpPr/>
              <p:nvPr/>
            </p:nvCxnSpPr>
            <p:spPr>
              <a:xfrm flipH="1">
                <a:off x="7776950" y="1959425"/>
                <a:ext cx="115200" cy="144000"/>
              </a:xfrm>
              <a:prstGeom prst="straightConnector1">
                <a:avLst/>
              </a:prstGeom>
              <a:noFill/>
              <a:ln cap="flat" cmpd="sng" w="9525">
                <a:solidFill>
                  <a:schemeClr val="dk2"/>
                </a:solidFill>
                <a:prstDash val="solid"/>
                <a:round/>
                <a:headEnd len="med" w="med" type="none"/>
                <a:tailEnd len="med" w="med" type="none"/>
              </a:ln>
            </p:spPr>
          </p:cxnSp>
        </p:grpSp>
        <p:cxnSp>
          <p:nvCxnSpPr>
            <p:cNvPr id="241" name="Google Shape;241;p33"/>
            <p:cNvCxnSpPr>
              <a:stCxn id="220" idx="0"/>
              <a:endCxn id="223" idx="0"/>
            </p:cNvCxnSpPr>
            <p:nvPr/>
          </p:nvCxnSpPr>
          <p:spPr>
            <a:xfrm rot="10800000">
              <a:off x="4150138" y="1508675"/>
              <a:ext cx="1925700" cy="24600"/>
            </a:xfrm>
            <a:prstGeom prst="straightConnector1">
              <a:avLst/>
            </a:prstGeom>
            <a:noFill/>
            <a:ln cap="flat" cmpd="sng" w="19050">
              <a:solidFill>
                <a:schemeClr val="dk2"/>
              </a:solidFill>
              <a:prstDash val="solid"/>
              <a:round/>
              <a:headEnd len="med" w="med" type="none"/>
              <a:tailEnd len="med" w="med" type="triangle"/>
            </a:ln>
          </p:spPr>
        </p:cxnSp>
        <p:sp>
          <p:nvSpPr>
            <p:cNvPr id="242" name="Google Shape;242;p33"/>
            <p:cNvSpPr txBox="1"/>
            <p:nvPr/>
          </p:nvSpPr>
          <p:spPr>
            <a:xfrm>
              <a:off x="5607700" y="799175"/>
              <a:ext cx="965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Courier New"/>
                  <a:ea typeface="Courier New"/>
                  <a:cs typeface="Courier New"/>
                  <a:sym typeface="Courier New"/>
                </a:rPr>
                <a:t>Antenna</a:t>
              </a:r>
              <a:endParaRPr>
                <a:latin typeface="Courier New"/>
                <a:ea typeface="Courier New"/>
                <a:cs typeface="Courier New"/>
                <a:sym typeface="Courier New"/>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6"/>
          <p:cNvSpPr txBox="1"/>
          <p:nvPr>
            <p:ph type="title"/>
          </p:nvPr>
        </p:nvSpPr>
        <p:spPr>
          <a:xfrm>
            <a:off x="210200" y="953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Courier New"/>
                <a:ea typeface="Courier New"/>
                <a:cs typeface="Courier New"/>
                <a:sym typeface="Courier New"/>
              </a:rPr>
              <a:t>The progress we have made</a:t>
            </a:r>
            <a:endParaRPr b="1">
              <a:latin typeface="Courier New"/>
              <a:ea typeface="Courier New"/>
              <a:cs typeface="Courier New"/>
              <a:sym typeface="Courier New"/>
            </a:endParaRPr>
          </a:p>
        </p:txBody>
      </p:sp>
      <p:pic>
        <p:nvPicPr>
          <p:cNvPr id="73" name="Google Shape;73;p16"/>
          <p:cNvPicPr preferRelativeResize="0"/>
          <p:nvPr/>
        </p:nvPicPr>
        <p:blipFill>
          <a:blip r:embed="rId3">
            <a:alphaModFix/>
          </a:blip>
          <a:stretch>
            <a:fillRect/>
          </a:stretch>
        </p:blipFill>
        <p:spPr>
          <a:xfrm>
            <a:off x="445550" y="668075"/>
            <a:ext cx="8252899" cy="4126450"/>
          </a:xfrm>
          <a:prstGeom prst="rect">
            <a:avLst/>
          </a:prstGeom>
          <a:noFill/>
          <a:ln>
            <a:noFill/>
          </a:ln>
        </p:spPr>
      </p:pic>
      <p:sp>
        <p:nvSpPr>
          <p:cNvPr id="74" name="Google Shape;74;p16"/>
          <p:cNvSpPr txBox="1"/>
          <p:nvPr/>
        </p:nvSpPr>
        <p:spPr>
          <a:xfrm>
            <a:off x="7128700" y="541425"/>
            <a:ext cx="1737000" cy="41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i="1" lang="en" sz="1800">
                <a:solidFill>
                  <a:schemeClr val="dk1"/>
                </a:solidFill>
                <a:latin typeface="Courier New"/>
                <a:ea typeface="Courier New"/>
                <a:cs typeface="Courier New"/>
                <a:sym typeface="Courier New"/>
              </a:rPr>
              <a:t>z</a:t>
            </a:r>
            <a:r>
              <a:rPr b="1" lang="en" sz="1800">
                <a:solidFill>
                  <a:schemeClr val="dk1"/>
                </a:solidFill>
                <a:latin typeface="Courier New"/>
                <a:ea typeface="Courier New"/>
                <a:cs typeface="Courier New"/>
                <a:sym typeface="Courier New"/>
              </a:rPr>
              <a:t> = 1100</a:t>
            </a:r>
            <a:endParaRPr b="1" sz="1800">
              <a:solidFill>
                <a:schemeClr val="dk1"/>
              </a:solidFill>
              <a:latin typeface="Courier New"/>
              <a:ea typeface="Courier New"/>
              <a:cs typeface="Courier New"/>
              <a:sym typeface="Courier New"/>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grpSp>
        <p:nvGrpSpPr>
          <p:cNvPr id="247" name="Google Shape;247;p34"/>
          <p:cNvGrpSpPr/>
          <p:nvPr/>
        </p:nvGrpSpPr>
        <p:grpSpPr>
          <a:xfrm>
            <a:off x="125500" y="-2784"/>
            <a:ext cx="8895625" cy="5116859"/>
            <a:chOff x="706200" y="-46059"/>
            <a:chExt cx="8895625" cy="5116859"/>
          </a:xfrm>
        </p:grpSpPr>
        <p:sp>
          <p:nvSpPr>
            <p:cNvPr id="248" name="Google Shape;248;p34"/>
            <p:cNvSpPr/>
            <p:nvPr/>
          </p:nvSpPr>
          <p:spPr>
            <a:xfrm rot="10800000">
              <a:off x="5434738" y="784175"/>
              <a:ext cx="1282200" cy="749100"/>
            </a:xfrm>
            <a:prstGeom prst="triangle">
              <a:avLst>
                <a:gd fmla="val 50000"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p34"/>
            <p:cNvSpPr/>
            <p:nvPr/>
          </p:nvSpPr>
          <p:spPr>
            <a:xfrm>
              <a:off x="706200" y="3803000"/>
              <a:ext cx="1368600" cy="1267800"/>
            </a:xfrm>
            <a:prstGeom prst="frame">
              <a:avLst>
                <a:gd fmla="val 12500" name="adj1"/>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p34"/>
            <p:cNvSpPr/>
            <p:nvPr/>
          </p:nvSpPr>
          <p:spPr>
            <a:xfrm>
              <a:off x="3177675" y="3659850"/>
              <a:ext cx="1656900" cy="1267800"/>
            </a:xfrm>
            <a:prstGeom prst="cube">
              <a:avLst>
                <a:gd fmla="val 25000"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latin typeface="Courier New"/>
                  <a:ea typeface="Courier New"/>
                  <a:cs typeface="Courier New"/>
                  <a:sym typeface="Courier New"/>
                </a:rPr>
                <a:t>    Digital Rx</a:t>
              </a:r>
              <a:endParaRPr>
                <a:latin typeface="Courier New"/>
                <a:ea typeface="Courier New"/>
                <a:cs typeface="Courier New"/>
                <a:sym typeface="Courier New"/>
              </a:endParaRPr>
            </a:p>
          </p:txBody>
        </p:sp>
        <p:sp>
          <p:nvSpPr>
            <p:cNvPr id="251" name="Google Shape;251;p34"/>
            <p:cNvSpPr/>
            <p:nvPr/>
          </p:nvSpPr>
          <p:spPr>
            <a:xfrm>
              <a:off x="3509050" y="1508625"/>
              <a:ext cx="1282200" cy="11670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  Analog Rx</a:t>
              </a:r>
              <a:endParaRPr/>
            </a:p>
            <a:p>
              <a:pPr indent="0" lvl="0" marL="0" rtl="0" algn="l">
                <a:spcBef>
                  <a:spcPts val="0"/>
                </a:spcBef>
                <a:spcAft>
                  <a:spcPts val="0"/>
                </a:spcAft>
                <a:buNone/>
              </a:pPr>
              <a:r>
                <a:rPr lang="en"/>
                <a:t>+ calibration</a:t>
              </a:r>
              <a:endParaRPr/>
            </a:p>
          </p:txBody>
        </p:sp>
        <p:grpSp>
          <p:nvGrpSpPr>
            <p:cNvPr id="252" name="Google Shape;252;p34"/>
            <p:cNvGrpSpPr/>
            <p:nvPr/>
          </p:nvGrpSpPr>
          <p:grpSpPr>
            <a:xfrm>
              <a:off x="3705971" y="24650"/>
              <a:ext cx="1280716" cy="544619"/>
              <a:chOff x="1800950" y="-18475"/>
              <a:chExt cx="1368725" cy="892525"/>
            </a:xfrm>
          </p:grpSpPr>
          <p:sp>
            <p:nvSpPr>
              <p:cNvPr id="253" name="Google Shape;253;p34"/>
              <p:cNvSpPr/>
              <p:nvPr/>
            </p:nvSpPr>
            <p:spPr>
              <a:xfrm>
                <a:off x="1800950" y="561900"/>
                <a:ext cx="1368725" cy="312150"/>
              </a:xfrm>
              <a:custGeom>
                <a:rect b="b" l="l" r="r" t="t"/>
                <a:pathLst>
                  <a:path extrusionOk="0" h="12486" w="54749">
                    <a:moveTo>
                      <a:pt x="0" y="6915"/>
                    </a:moveTo>
                    <a:cubicBezTo>
                      <a:pt x="0" y="5197"/>
                      <a:pt x="2892" y="9221"/>
                      <a:pt x="4610" y="9221"/>
                    </a:cubicBezTo>
                    <a:cubicBezTo>
                      <a:pt x="7647" y="9221"/>
                      <a:pt x="7649" y="-419"/>
                      <a:pt x="9797" y="1729"/>
                    </a:cubicBezTo>
                    <a:cubicBezTo>
                      <a:pt x="12473" y="4405"/>
                      <a:pt x="11022" y="13794"/>
                      <a:pt x="14407" y="12102"/>
                    </a:cubicBezTo>
                    <a:cubicBezTo>
                      <a:pt x="17408" y="10602"/>
                      <a:pt x="17194" y="5996"/>
                      <a:pt x="18441" y="2881"/>
                    </a:cubicBezTo>
                    <a:cubicBezTo>
                      <a:pt x="18698" y="2238"/>
                      <a:pt x="19018" y="768"/>
                      <a:pt x="19594" y="1152"/>
                    </a:cubicBezTo>
                    <a:cubicBezTo>
                      <a:pt x="22811" y="3296"/>
                      <a:pt x="21324" y="13257"/>
                      <a:pt x="24781" y="11526"/>
                    </a:cubicBezTo>
                    <a:cubicBezTo>
                      <a:pt x="27086" y="10372"/>
                      <a:pt x="27086" y="6915"/>
                      <a:pt x="28239" y="4610"/>
                    </a:cubicBezTo>
                    <a:cubicBezTo>
                      <a:pt x="28702" y="3685"/>
                      <a:pt x="28531" y="1155"/>
                      <a:pt x="29391" y="1729"/>
                    </a:cubicBezTo>
                    <a:cubicBezTo>
                      <a:pt x="31825" y="3352"/>
                      <a:pt x="31762" y="7080"/>
                      <a:pt x="32849" y="9797"/>
                    </a:cubicBezTo>
                    <a:cubicBezTo>
                      <a:pt x="33168" y="10595"/>
                      <a:pt x="33618" y="12870"/>
                      <a:pt x="34002" y="12102"/>
                    </a:cubicBezTo>
                    <a:cubicBezTo>
                      <a:pt x="35525" y="9058"/>
                      <a:pt x="33839" y="3829"/>
                      <a:pt x="36883" y="2305"/>
                    </a:cubicBezTo>
                    <a:cubicBezTo>
                      <a:pt x="39505" y="992"/>
                      <a:pt x="38562" y="9797"/>
                      <a:pt x="41494" y="9797"/>
                    </a:cubicBezTo>
                    <a:cubicBezTo>
                      <a:pt x="44957" y="9797"/>
                      <a:pt x="41488" y="0"/>
                      <a:pt x="44951" y="0"/>
                    </a:cubicBezTo>
                    <a:cubicBezTo>
                      <a:pt x="48414" y="0"/>
                      <a:pt x="44946" y="9797"/>
                      <a:pt x="48409" y="9797"/>
                    </a:cubicBezTo>
                    <a:cubicBezTo>
                      <a:pt x="51180" y="9797"/>
                      <a:pt x="50249" y="2881"/>
                      <a:pt x="53020" y="2881"/>
                    </a:cubicBezTo>
                    <a:cubicBezTo>
                      <a:pt x="54140" y="2881"/>
                      <a:pt x="53957" y="4971"/>
                      <a:pt x="54749" y="5763"/>
                    </a:cubicBezTo>
                  </a:path>
                </a:pathLst>
              </a:custGeom>
              <a:noFill/>
              <a:ln cap="flat" cmpd="sng" w="19050">
                <a:solidFill>
                  <a:schemeClr val="dk2"/>
                </a:solidFill>
                <a:prstDash val="solid"/>
                <a:round/>
                <a:headEnd len="med" w="med" type="none"/>
                <a:tailEnd len="med" w="med" type="none"/>
              </a:ln>
            </p:spPr>
          </p:sp>
          <p:cxnSp>
            <p:nvCxnSpPr>
              <p:cNvPr id="254" name="Google Shape;254;p34"/>
              <p:cNvCxnSpPr/>
              <p:nvPr/>
            </p:nvCxnSpPr>
            <p:spPr>
              <a:xfrm rot="10800000">
                <a:off x="2692300" y="-18475"/>
                <a:ext cx="14400" cy="749100"/>
              </a:xfrm>
              <a:prstGeom prst="straightConnector1">
                <a:avLst/>
              </a:prstGeom>
              <a:noFill/>
              <a:ln cap="flat" cmpd="sng" w="19050">
                <a:solidFill>
                  <a:srgbClr val="FF0000"/>
                </a:solidFill>
                <a:prstDash val="solid"/>
                <a:round/>
                <a:headEnd len="med" w="med" type="none"/>
                <a:tailEnd len="med" w="med" type="none"/>
              </a:ln>
            </p:spPr>
          </p:cxnSp>
          <p:cxnSp>
            <p:nvCxnSpPr>
              <p:cNvPr id="255" name="Google Shape;255;p34"/>
              <p:cNvCxnSpPr/>
              <p:nvPr/>
            </p:nvCxnSpPr>
            <p:spPr>
              <a:xfrm rot="10800000">
                <a:off x="2387500" y="57725"/>
                <a:ext cx="14400" cy="749100"/>
              </a:xfrm>
              <a:prstGeom prst="straightConnector1">
                <a:avLst/>
              </a:prstGeom>
              <a:noFill/>
              <a:ln cap="flat" cmpd="sng" w="19050">
                <a:solidFill>
                  <a:srgbClr val="FF0000"/>
                </a:solidFill>
                <a:prstDash val="solid"/>
                <a:round/>
                <a:headEnd len="med" w="med" type="none"/>
                <a:tailEnd len="med" w="med" type="none"/>
              </a:ln>
            </p:spPr>
          </p:cxnSp>
          <p:cxnSp>
            <p:nvCxnSpPr>
              <p:cNvPr id="256" name="Google Shape;256;p34"/>
              <p:cNvCxnSpPr/>
              <p:nvPr/>
            </p:nvCxnSpPr>
            <p:spPr>
              <a:xfrm rot="10800000">
                <a:off x="2616100" y="57725"/>
                <a:ext cx="14400" cy="749100"/>
              </a:xfrm>
              <a:prstGeom prst="straightConnector1">
                <a:avLst/>
              </a:prstGeom>
              <a:noFill/>
              <a:ln cap="flat" cmpd="sng" w="19050">
                <a:solidFill>
                  <a:srgbClr val="FF0000"/>
                </a:solidFill>
                <a:prstDash val="solid"/>
                <a:round/>
                <a:headEnd len="med" w="med" type="none"/>
                <a:tailEnd len="med" w="med" type="none"/>
              </a:ln>
            </p:spPr>
          </p:cxnSp>
          <p:cxnSp>
            <p:nvCxnSpPr>
              <p:cNvPr id="257" name="Google Shape;257;p34"/>
              <p:cNvCxnSpPr/>
              <p:nvPr/>
            </p:nvCxnSpPr>
            <p:spPr>
              <a:xfrm rot="10800000">
                <a:off x="2311300" y="-18475"/>
                <a:ext cx="14400" cy="749100"/>
              </a:xfrm>
              <a:prstGeom prst="straightConnector1">
                <a:avLst/>
              </a:prstGeom>
              <a:noFill/>
              <a:ln cap="flat" cmpd="sng" w="19050">
                <a:solidFill>
                  <a:srgbClr val="FF0000"/>
                </a:solidFill>
                <a:prstDash val="solid"/>
                <a:round/>
                <a:headEnd len="med" w="med" type="none"/>
                <a:tailEnd len="med" w="med" type="none"/>
              </a:ln>
            </p:spPr>
          </p:cxnSp>
        </p:grpSp>
        <p:cxnSp>
          <p:nvCxnSpPr>
            <p:cNvPr id="258" name="Google Shape;258;p34"/>
            <p:cNvCxnSpPr>
              <a:stCxn id="251" idx="2"/>
              <a:endCxn id="250" idx="0"/>
            </p:cNvCxnSpPr>
            <p:nvPr/>
          </p:nvCxnSpPr>
          <p:spPr>
            <a:xfrm>
              <a:off x="4150150" y="2675625"/>
              <a:ext cx="14400" cy="984300"/>
            </a:xfrm>
            <a:prstGeom prst="straightConnector1">
              <a:avLst/>
            </a:prstGeom>
            <a:noFill/>
            <a:ln cap="flat" cmpd="sng" w="19050">
              <a:solidFill>
                <a:schemeClr val="dk2"/>
              </a:solidFill>
              <a:prstDash val="solid"/>
              <a:round/>
              <a:headEnd len="med" w="med" type="none"/>
              <a:tailEnd len="med" w="med" type="triangle"/>
            </a:ln>
          </p:spPr>
        </p:cxnSp>
        <p:cxnSp>
          <p:nvCxnSpPr>
            <p:cNvPr id="259" name="Google Shape;259;p34"/>
            <p:cNvCxnSpPr>
              <a:stCxn id="250" idx="2"/>
              <a:endCxn id="249" idx="3"/>
            </p:cNvCxnSpPr>
            <p:nvPr/>
          </p:nvCxnSpPr>
          <p:spPr>
            <a:xfrm rot="10800000">
              <a:off x="2074875" y="4436925"/>
              <a:ext cx="1102800" cy="15300"/>
            </a:xfrm>
            <a:prstGeom prst="straightConnector1">
              <a:avLst/>
            </a:prstGeom>
            <a:noFill/>
            <a:ln cap="flat" cmpd="sng" w="19050">
              <a:solidFill>
                <a:schemeClr val="dk2"/>
              </a:solidFill>
              <a:prstDash val="solid"/>
              <a:round/>
              <a:headEnd len="med" w="med" type="none"/>
              <a:tailEnd len="med" w="med" type="triangle"/>
            </a:ln>
          </p:spPr>
        </p:cxnSp>
        <p:grpSp>
          <p:nvGrpSpPr>
            <p:cNvPr id="260" name="Google Shape;260;p34"/>
            <p:cNvGrpSpPr/>
            <p:nvPr/>
          </p:nvGrpSpPr>
          <p:grpSpPr>
            <a:xfrm>
              <a:off x="2770867" y="3493582"/>
              <a:ext cx="663461" cy="749128"/>
              <a:chOff x="3151760" y="2724725"/>
              <a:chExt cx="556175" cy="949225"/>
            </a:xfrm>
          </p:grpSpPr>
          <p:sp>
            <p:nvSpPr>
              <p:cNvPr id="261" name="Google Shape;261;p34"/>
              <p:cNvSpPr/>
              <p:nvPr/>
            </p:nvSpPr>
            <p:spPr>
              <a:xfrm>
                <a:off x="3151760" y="3356950"/>
                <a:ext cx="556175" cy="317000"/>
              </a:xfrm>
              <a:custGeom>
                <a:rect b="b" l="l" r="r" t="t"/>
                <a:pathLst>
                  <a:path extrusionOk="0" h="12680" w="22247">
                    <a:moveTo>
                      <a:pt x="22040" y="10950"/>
                    </a:moveTo>
                    <a:cubicBezTo>
                      <a:pt x="21752" y="9221"/>
                      <a:pt x="22247" y="9060"/>
                      <a:pt x="21463" y="7492"/>
                    </a:cubicBezTo>
                    <a:cubicBezTo>
                      <a:pt x="20483" y="5533"/>
                      <a:pt x="17492" y="9705"/>
                      <a:pt x="16277" y="11527"/>
                    </a:cubicBezTo>
                    <a:cubicBezTo>
                      <a:pt x="16277" y="11527"/>
                      <a:pt x="15125" y="12680"/>
                      <a:pt x="15124" y="12679"/>
                    </a:cubicBezTo>
                    <a:cubicBezTo>
                      <a:pt x="12934" y="10489"/>
                      <a:pt x="13091" y="2893"/>
                      <a:pt x="10514" y="4611"/>
                    </a:cubicBezTo>
                    <a:cubicBezTo>
                      <a:pt x="8340" y="6061"/>
                      <a:pt x="10054" y="10254"/>
                      <a:pt x="8208" y="12103"/>
                    </a:cubicBezTo>
                    <a:cubicBezTo>
                      <a:pt x="6362" y="13952"/>
                      <a:pt x="5445" y="3917"/>
                      <a:pt x="3598" y="5764"/>
                    </a:cubicBezTo>
                    <a:cubicBezTo>
                      <a:pt x="2537" y="6825"/>
                      <a:pt x="1778" y="10282"/>
                      <a:pt x="717" y="9221"/>
                    </a:cubicBezTo>
                    <a:cubicBezTo>
                      <a:pt x="-1461" y="7043"/>
                      <a:pt x="2318" y="2178"/>
                      <a:pt x="140" y="0"/>
                    </a:cubicBezTo>
                  </a:path>
                </a:pathLst>
              </a:custGeom>
              <a:noFill/>
              <a:ln cap="flat" cmpd="sng" w="9525">
                <a:solidFill>
                  <a:schemeClr val="dk2"/>
                </a:solidFill>
                <a:prstDash val="solid"/>
                <a:round/>
                <a:headEnd len="med" w="med" type="none"/>
                <a:tailEnd len="med" w="med" type="none"/>
              </a:ln>
            </p:spPr>
          </p:sp>
          <p:cxnSp>
            <p:nvCxnSpPr>
              <p:cNvPr id="262" name="Google Shape;262;p34"/>
              <p:cNvCxnSpPr/>
              <p:nvPr/>
            </p:nvCxnSpPr>
            <p:spPr>
              <a:xfrm rot="10800000">
                <a:off x="3301900" y="2877125"/>
                <a:ext cx="14400" cy="749100"/>
              </a:xfrm>
              <a:prstGeom prst="straightConnector1">
                <a:avLst/>
              </a:prstGeom>
              <a:noFill/>
              <a:ln cap="flat" cmpd="sng" w="19050">
                <a:solidFill>
                  <a:srgbClr val="FF0000"/>
                </a:solidFill>
                <a:prstDash val="solid"/>
                <a:round/>
                <a:headEnd len="med" w="med" type="none"/>
                <a:tailEnd len="med" w="med" type="none"/>
              </a:ln>
            </p:spPr>
          </p:cxnSp>
          <p:cxnSp>
            <p:nvCxnSpPr>
              <p:cNvPr id="263" name="Google Shape;263;p34"/>
              <p:cNvCxnSpPr/>
              <p:nvPr/>
            </p:nvCxnSpPr>
            <p:spPr>
              <a:xfrm rot="10800000">
                <a:off x="3378100" y="2724725"/>
                <a:ext cx="14400" cy="749100"/>
              </a:xfrm>
              <a:prstGeom prst="straightConnector1">
                <a:avLst/>
              </a:prstGeom>
              <a:noFill/>
              <a:ln cap="flat" cmpd="sng" w="19050">
                <a:solidFill>
                  <a:srgbClr val="FF0000"/>
                </a:solidFill>
                <a:prstDash val="solid"/>
                <a:round/>
                <a:headEnd len="med" w="med" type="none"/>
                <a:tailEnd len="med" w="med" type="none"/>
              </a:ln>
            </p:spPr>
          </p:cxnSp>
        </p:grpSp>
        <p:sp>
          <p:nvSpPr>
            <p:cNvPr id="264" name="Google Shape;264;p34"/>
            <p:cNvSpPr/>
            <p:nvPr/>
          </p:nvSpPr>
          <p:spPr>
            <a:xfrm>
              <a:off x="942250" y="4290195"/>
              <a:ext cx="864450" cy="267875"/>
            </a:xfrm>
            <a:custGeom>
              <a:rect b="b" l="l" r="r" t="t"/>
              <a:pathLst>
                <a:path extrusionOk="0" h="10715" w="34578">
                  <a:moveTo>
                    <a:pt x="0" y="4753"/>
                  </a:moveTo>
                  <a:cubicBezTo>
                    <a:pt x="1153" y="6482"/>
                    <a:pt x="3216" y="8868"/>
                    <a:pt x="5187" y="8211"/>
                  </a:cubicBezTo>
                  <a:cubicBezTo>
                    <a:pt x="8291" y="7177"/>
                    <a:pt x="8423" y="-317"/>
                    <a:pt x="11526" y="719"/>
                  </a:cubicBezTo>
                  <a:cubicBezTo>
                    <a:pt x="14301" y="1645"/>
                    <a:pt x="12916" y="6717"/>
                    <a:pt x="14984" y="8787"/>
                  </a:cubicBezTo>
                  <a:cubicBezTo>
                    <a:pt x="16144" y="9948"/>
                    <a:pt x="18002" y="10914"/>
                    <a:pt x="19594" y="10516"/>
                  </a:cubicBezTo>
                  <a:cubicBezTo>
                    <a:pt x="23345" y="9579"/>
                    <a:pt x="21113" y="1365"/>
                    <a:pt x="24781" y="143"/>
                  </a:cubicBezTo>
                  <a:cubicBezTo>
                    <a:pt x="28220" y="-1003"/>
                    <a:pt x="27106" y="8217"/>
                    <a:pt x="30544" y="9364"/>
                  </a:cubicBezTo>
                  <a:cubicBezTo>
                    <a:pt x="32481" y="10010"/>
                    <a:pt x="34578" y="6795"/>
                    <a:pt x="34578" y="4753"/>
                  </a:cubicBezTo>
                </a:path>
              </a:pathLst>
            </a:custGeom>
            <a:noFill/>
            <a:ln cap="flat" cmpd="sng" w="19050">
              <a:solidFill>
                <a:srgbClr val="FF0000"/>
              </a:solidFill>
              <a:prstDash val="solid"/>
              <a:round/>
              <a:headEnd len="med" w="med" type="none"/>
              <a:tailEnd len="med" w="med" type="none"/>
            </a:ln>
          </p:spPr>
        </p:sp>
        <p:grpSp>
          <p:nvGrpSpPr>
            <p:cNvPr id="265" name="Google Shape;265;p34"/>
            <p:cNvGrpSpPr/>
            <p:nvPr/>
          </p:nvGrpSpPr>
          <p:grpSpPr>
            <a:xfrm rot="-601363">
              <a:off x="6030231" y="45264"/>
              <a:ext cx="1132735" cy="949173"/>
              <a:chOff x="6258420" y="1526976"/>
              <a:chExt cx="1436878" cy="1067472"/>
            </a:xfrm>
          </p:grpSpPr>
          <p:sp>
            <p:nvSpPr>
              <p:cNvPr id="266" name="Google Shape;266;p34"/>
              <p:cNvSpPr/>
              <p:nvPr/>
            </p:nvSpPr>
            <p:spPr>
              <a:xfrm>
                <a:off x="6259499" y="1533722"/>
                <a:ext cx="1282280" cy="749113"/>
              </a:xfrm>
              <a:custGeom>
                <a:rect b="b" l="l" r="r" t="t"/>
                <a:pathLst>
                  <a:path extrusionOk="0" h="39974" w="64942">
                    <a:moveTo>
                      <a:pt x="312" y="38564"/>
                    </a:moveTo>
                    <a:cubicBezTo>
                      <a:pt x="-2185" y="34050"/>
                      <a:pt x="32009" y="8308"/>
                      <a:pt x="42382" y="2833"/>
                    </a:cubicBezTo>
                    <a:cubicBezTo>
                      <a:pt x="52755" y="-2642"/>
                      <a:pt x="60055" y="1201"/>
                      <a:pt x="62552" y="5715"/>
                    </a:cubicBezTo>
                    <a:cubicBezTo>
                      <a:pt x="65049" y="10230"/>
                      <a:pt x="67739" y="24445"/>
                      <a:pt x="57366" y="29920"/>
                    </a:cubicBezTo>
                    <a:cubicBezTo>
                      <a:pt x="46993" y="35395"/>
                      <a:pt x="2809" y="43079"/>
                      <a:pt x="312" y="38564"/>
                    </a:cubicBezTo>
                    <a:close/>
                  </a:path>
                </a:pathLst>
              </a:custGeom>
              <a:solidFill>
                <a:schemeClr val="lt2"/>
              </a:solidFill>
              <a:ln cap="flat" cmpd="sng" w="9525">
                <a:solidFill>
                  <a:schemeClr val="dk2"/>
                </a:solidFill>
                <a:prstDash val="solid"/>
                <a:round/>
                <a:headEnd len="med" w="med" type="none"/>
                <a:tailEnd len="med" w="med" type="none"/>
              </a:ln>
            </p:spPr>
          </p:sp>
          <p:sp>
            <p:nvSpPr>
              <p:cNvPr id="267" name="Google Shape;267;p34"/>
              <p:cNvSpPr/>
              <p:nvPr/>
            </p:nvSpPr>
            <p:spPr>
              <a:xfrm rot="939625">
                <a:off x="6335704" y="1686149"/>
                <a:ext cx="1282311" cy="749126"/>
              </a:xfrm>
              <a:custGeom>
                <a:rect b="b" l="l" r="r" t="t"/>
                <a:pathLst>
                  <a:path extrusionOk="0" h="39974" w="64942">
                    <a:moveTo>
                      <a:pt x="312" y="38564"/>
                    </a:moveTo>
                    <a:cubicBezTo>
                      <a:pt x="-2185" y="34050"/>
                      <a:pt x="32009" y="8308"/>
                      <a:pt x="42382" y="2833"/>
                    </a:cubicBezTo>
                    <a:cubicBezTo>
                      <a:pt x="52755" y="-2642"/>
                      <a:pt x="60055" y="1201"/>
                      <a:pt x="62552" y="5715"/>
                    </a:cubicBezTo>
                    <a:cubicBezTo>
                      <a:pt x="65049" y="10230"/>
                      <a:pt x="67739" y="24445"/>
                      <a:pt x="57366" y="29920"/>
                    </a:cubicBezTo>
                    <a:cubicBezTo>
                      <a:pt x="46993" y="35395"/>
                      <a:pt x="2809" y="43079"/>
                      <a:pt x="312" y="38564"/>
                    </a:cubicBezTo>
                    <a:close/>
                  </a:path>
                </a:pathLst>
              </a:custGeom>
              <a:noFill/>
              <a:ln cap="flat" cmpd="sng" w="19050">
                <a:solidFill>
                  <a:srgbClr val="FF0000"/>
                </a:solidFill>
                <a:prstDash val="dash"/>
                <a:round/>
                <a:headEnd len="med" w="med" type="none"/>
                <a:tailEnd len="med" w="med" type="none"/>
              </a:ln>
            </p:spPr>
          </p:sp>
        </p:grpSp>
        <p:grpSp>
          <p:nvGrpSpPr>
            <p:cNvPr id="268" name="Google Shape;268;p34"/>
            <p:cNvGrpSpPr/>
            <p:nvPr/>
          </p:nvGrpSpPr>
          <p:grpSpPr>
            <a:xfrm>
              <a:off x="5233475" y="1502225"/>
              <a:ext cx="1671300" cy="1090950"/>
              <a:chOff x="6224075" y="1959425"/>
              <a:chExt cx="1671300" cy="1090950"/>
            </a:xfrm>
          </p:grpSpPr>
          <p:cxnSp>
            <p:nvCxnSpPr>
              <p:cNvPr id="269" name="Google Shape;269;p34"/>
              <p:cNvCxnSpPr/>
              <p:nvPr/>
            </p:nvCxnSpPr>
            <p:spPr>
              <a:xfrm>
                <a:off x="6224075" y="1973825"/>
                <a:ext cx="1671300" cy="0"/>
              </a:xfrm>
              <a:prstGeom prst="straightConnector1">
                <a:avLst/>
              </a:prstGeom>
              <a:noFill/>
              <a:ln cap="flat" cmpd="sng" w="9525">
                <a:solidFill>
                  <a:schemeClr val="dk2"/>
                </a:solidFill>
                <a:prstDash val="solid"/>
                <a:round/>
                <a:headEnd len="med" w="med" type="none"/>
                <a:tailEnd len="med" w="med" type="none"/>
              </a:ln>
            </p:spPr>
          </p:cxnSp>
          <p:cxnSp>
            <p:nvCxnSpPr>
              <p:cNvPr id="270" name="Google Shape;270;p34"/>
              <p:cNvCxnSpPr/>
              <p:nvPr/>
            </p:nvCxnSpPr>
            <p:spPr>
              <a:xfrm flipH="1">
                <a:off x="6252950" y="1959425"/>
                <a:ext cx="115200" cy="144000"/>
              </a:xfrm>
              <a:prstGeom prst="straightConnector1">
                <a:avLst/>
              </a:prstGeom>
              <a:noFill/>
              <a:ln cap="flat" cmpd="sng" w="9525">
                <a:solidFill>
                  <a:schemeClr val="dk2"/>
                </a:solidFill>
                <a:prstDash val="solid"/>
                <a:round/>
                <a:headEnd len="med" w="med" type="none"/>
                <a:tailEnd len="med" w="med" type="none"/>
              </a:ln>
            </p:spPr>
          </p:cxnSp>
          <p:cxnSp>
            <p:nvCxnSpPr>
              <p:cNvPr id="271" name="Google Shape;271;p34"/>
              <p:cNvCxnSpPr/>
              <p:nvPr/>
            </p:nvCxnSpPr>
            <p:spPr>
              <a:xfrm flipH="1">
                <a:off x="6405350" y="1959425"/>
                <a:ext cx="115200" cy="144000"/>
              </a:xfrm>
              <a:prstGeom prst="straightConnector1">
                <a:avLst/>
              </a:prstGeom>
              <a:noFill/>
              <a:ln cap="flat" cmpd="sng" w="9525">
                <a:solidFill>
                  <a:schemeClr val="dk2"/>
                </a:solidFill>
                <a:prstDash val="solid"/>
                <a:round/>
                <a:headEnd len="med" w="med" type="none"/>
                <a:tailEnd len="med" w="med" type="none"/>
              </a:ln>
            </p:spPr>
          </p:cxnSp>
          <p:cxnSp>
            <p:nvCxnSpPr>
              <p:cNvPr id="272" name="Google Shape;272;p34"/>
              <p:cNvCxnSpPr/>
              <p:nvPr/>
            </p:nvCxnSpPr>
            <p:spPr>
              <a:xfrm flipH="1">
                <a:off x="6557750" y="1959425"/>
                <a:ext cx="115200" cy="144000"/>
              </a:xfrm>
              <a:prstGeom prst="straightConnector1">
                <a:avLst/>
              </a:prstGeom>
              <a:noFill/>
              <a:ln cap="flat" cmpd="sng" w="9525">
                <a:solidFill>
                  <a:schemeClr val="dk2"/>
                </a:solidFill>
                <a:prstDash val="solid"/>
                <a:round/>
                <a:headEnd len="med" w="med" type="none"/>
                <a:tailEnd len="med" w="med" type="none"/>
              </a:ln>
            </p:spPr>
          </p:cxnSp>
          <p:cxnSp>
            <p:nvCxnSpPr>
              <p:cNvPr id="273" name="Google Shape;273;p34"/>
              <p:cNvCxnSpPr/>
              <p:nvPr/>
            </p:nvCxnSpPr>
            <p:spPr>
              <a:xfrm flipH="1">
                <a:off x="6710150" y="1959425"/>
                <a:ext cx="115200" cy="144000"/>
              </a:xfrm>
              <a:prstGeom prst="straightConnector1">
                <a:avLst/>
              </a:prstGeom>
              <a:noFill/>
              <a:ln cap="flat" cmpd="sng" w="9525">
                <a:solidFill>
                  <a:schemeClr val="dk2"/>
                </a:solidFill>
                <a:prstDash val="solid"/>
                <a:round/>
                <a:headEnd len="med" w="med" type="none"/>
                <a:tailEnd len="med" w="med" type="none"/>
              </a:ln>
            </p:spPr>
          </p:cxnSp>
          <p:cxnSp>
            <p:nvCxnSpPr>
              <p:cNvPr id="274" name="Google Shape;274;p34"/>
              <p:cNvCxnSpPr/>
              <p:nvPr/>
            </p:nvCxnSpPr>
            <p:spPr>
              <a:xfrm flipH="1">
                <a:off x="6862550" y="1959425"/>
                <a:ext cx="115200" cy="144000"/>
              </a:xfrm>
              <a:prstGeom prst="straightConnector1">
                <a:avLst/>
              </a:prstGeom>
              <a:noFill/>
              <a:ln cap="flat" cmpd="sng" w="9525">
                <a:solidFill>
                  <a:schemeClr val="dk2"/>
                </a:solidFill>
                <a:prstDash val="solid"/>
                <a:round/>
                <a:headEnd len="med" w="med" type="none"/>
                <a:tailEnd len="med" w="med" type="none"/>
              </a:ln>
            </p:spPr>
          </p:cxnSp>
          <p:cxnSp>
            <p:nvCxnSpPr>
              <p:cNvPr id="275" name="Google Shape;275;p34"/>
              <p:cNvCxnSpPr/>
              <p:nvPr/>
            </p:nvCxnSpPr>
            <p:spPr>
              <a:xfrm flipH="1">
                <a:off x="7014950" y="1959425"/>
                <a:ext cx="115200" cy="144000"/>
              </a:xfrm>
              <a:prstGeom prst="straightConnector1">
                <a:avLst/>
              </a:prstGeom>
              <a:noFill/>
              <a:ln cap="flat" cmpd="sng" w="9525">
                <a:solidFill>
                  <a:schemeClr val="dk2"/>
                </a:solidFill>
                <a:prstDash val="solid"/>
                <a:round/>
                <a:headEnd len="med" w="med" type="none"/>
                <a:tailEnd len="med" w="med" type="none"/>
              </a:ln>
            </p:spPr>
          </p:cxnSp>
          <p:cxnSp>
            <p:nvCxnSpPr>
              <p:cNvPr id="276" name="Google Shape;276;p34"/>
              <p:cNvCxnSpPr/>
              <p:nvPr/>
            </p:nvCxnSpPr>
            <p:spPr>
              <a:xfrm flipH="1">
                <a:off x="7167350" y="1959425"/>
                <a:ext cx="115200" cy="144000"/>
              </a:xfrm>
              <a:prstGeom prst="straightConnector1">
                <a:avLst/>
              </a:prstGeom>
              <a:noFill/>
              <a:ln cap="flat" cmpd="sng" w="9525">
                <a:solidFill>
                  <a:schemeClr val="dk2"/>
                </a:solidFill>
                <a:prstDash val="solid"/>
                <a:round/>
                <a:headEnd len="med" w="med" type="none"/>
                <a:tailEnd len="med" w="med" type="none"/>
              </a:ln>
            </p:spPr>
          </p:cxnSp>
          <p:cxnSp>
            <p:nvCxnSpPr>
              <p:cNvPr id="277" name="Google Shape;277;p34"/>
              <p:cNvCxnSpPr/>
              <p:nvPr/>
            </p:nvCxnSpPr>
            <p:spPr>
              <a:xfrm flipH="1">
                <a:off x="7319750" y="1959425"/>
                <a:ext cx="115200" cy="144000"/>
              </a:xfrm>
              <a:prstGeom prst="straightConnector1">
                <a:avLst/>
              </a:prstGeom>
              <a:noFill/>
              <a:ln cap="flat" cmpd="sng" w="9525">
                <a:solidFill>
                  <a:schemeClr val="dk2"/>
                </a:solidFill>
                <a:prstDash val="solid"/>
                <a:round/>
                <a:headEnd len="med" w="med" type="none"/>
                <a:tailEnd len="med" w="med" type="none"/>
              </a:ln>
            </p:spPr>
          </p:cxnSp>
          <p:cxnSp>
            <p:nvCxnSpPr>
              <p:cNvPr id="278" name="Google Shape;278;p34"/>
              <p:cNvCxnSpPr/>
              <p:nvPr/>
            </p:nvCxnSpPr>
            <p:spPr>
              <a:xfrm flipH="1">
                <a:off x="7472150" y="1959425"/>
                <a:ext cx="115200" cy="144000"/>
              </a:xfrm>
              <a:prstGeom prst="straightConnector1">
                <a:avLst/>
              </a:prstGeom>
              <a:noFill/>
              <a:ln cap="flat" cmpd="sng" w="9525">
                <a:solidFill>
                  <a:schemeClr val="dk2"/>
                </a:solidFill>
                <a:prstDash val="solid"/>
                <a:round/>
                <a:headEnd len="med" w="med" type="none"/>
                <a:tailEnd len="med" w="med" type="none"/>
              </a:ln>
            </p:spPr>
          </p:cxnSp>
          <p:cxnSp>
            <p:nvCxnSpPr>
              <p:cNvPr id="279" name="Google Shape;279;p34"/>
              <p:cNvCxnSpPr/>
              <p:nvPr/>
            </p:nvCxnSpPr>
            <p:spPr>
              <a:xfrm flipH="1">
                <a:off x="7624550" y="1959425"/>
                <a:ext cx="115200" cy="144000"/>
              </a:xfrm>
              <a:prstGeom prst="straightConnector1">
                <a:avLst/>
              </a:prstGeom>
              <a:noFill/>
              <a:ln cap="flat" cmpd="sng" w="9525">
                <a:solidFill>
                  <a:schemeClr val="dk2"/>
                </a:solidFill>
                <a:prstDash val="solid"/>
                <a:round/>
                <a:headEnd len="med" w="med" type="none"/>
                <a:tailEnd len="med" w="med" type="none"/>
              </a:ln>
            </p:spPr>
          </p:cxnSp>
          <p:sp>
            <p:nvSpPr>
              <p:cNvPr id="280" name="Google Shape;280;p34"/>
              <p:cNvSpPr/>
              <p:nvPr/>
            </p:nvSpPr>
            <p:spPr>
              <a:xfrm>
                <a:off x="6353725" y="2261975"/>
                <a:ext cx="115200" cy="1440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81" name="Google Shape;281;p34"/>
              <p:cNvCxnSpPr/>
              <p:nvPr/>
            </p:nvCxnSpPr>
            <p:spPr>
              <a:xfrm flipH="1">
                <a:off x="7776950" y="1959425"/>
                <a:ext cx="115200" cy="144000"/>
              </a:xfrm>
              <a:prstGeom prst="straightConnector1">
                <a:avLst/>
              </a:prstGeom>
              <a:noFill/>
              <a:ln cap="flat" cmpd="sng" w="9525">
                <a:solidFill>
                  <a:schemeClr val="dk2"/>
                </a:solidFill>
                <a:prstDash val="solid"/>
                <a:round/>
                <a:headEnd len="med" w="med" type="none"/>
                <a:tailEnd len="med" w="med" type="none"/>
              </a:ln>
            </p:spPr>
          </p:cxnSp>
          <p:sp>
            <p:nvSpPr>
              <p:cNvPr id="282" name="Google Shape;282;p34"/>
              <p:cNvSpPr/>
              <p:nvPr/>
            </p:nvSpPr>
            <p:spPr>
              <a:xfrm>
                <a:off x="6506125" y="2566775"/>
                <a:ext cx="115200" cy="1440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p34"/>
              <p:cNvSpPr/>
              <p:nvPr/>
            </p:nvSpPr>
            <p:spPr>
              <a:xfrm>
                <a:off x="6887125" y="2414375"/>
                <a:ext cx="115200" cy="1440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4" name="Google Shape;284;p34"/>
              <p:cNvSpPr/>
              <p:nvPr/>
            </p:nvSpPr>
            <p:spPr>
              <a:xfrm>
                <a:off x="7191925" y="2719175"/>
                <a:ext cx="115200" cy="1440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5" name="Google Shape;285;p34"/>
              <p:cNvSpPr/>
              <p:nvPr/>
            </p:nvSpPr>
            <p:spPr>
              <a:xfrm>
                <a:off x="7496725" y="2261975"/>
                <a:ext cx="115200" cy="1440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p34"/>
              <p:cNvSpPr/>
              <p:nvPr/>
            </p:nvSpPr>
            <p:spPr>
              <a:xfrm>
                <a:off x="6743151" y="2783825"/>
                <a:ext cx="341775" cy="266550"/>
              </a:xfrm>
              <a:custGeom>
                <a:rect b="b" l="l" r="r" t="t"/>
                <a:pathLst>
                  <a:path extrusionOk="0" h="10662" w="13671">
                    <a:moveTo>
                      <a:pt x="1712" y="2332"/>
                    </a:moveTo>
                    <a:cubicBezTo>
                      <a:pt x="592" y="3453"/>
                      <a:pt x="-560" y="5822"/>
                      <a:pt x="560" y="6943"/>
                    </a:cubicBezTo>
                    <a:cubicBezTo>
                      <a:pt x="2212" y="8596"/>
                      <a:pt x="5386" y="7049"/>
                      <a:pt x="7476" y="8095"/>
                    </a:cubicBezTo>
                    <a:cubicBezTo>
                      <a:pt x="9013" y="8864"/>
                      <a:pt x="10657" y="11354"/>
                      <a:pt x="12086" y="10401"/>
                    </a:cubicBezTo>
                    <a:cubicBezTo>
                      <a:pt x="14648" y="8692"/>
                      <a:pt x="13688" y="3358"/>
                      <a:pt x="11510" y="1180"/>
                    </a:cubicBezTo>
                    <a:cubicBezTo>
                      <a:pt x="9165" y="-1165"/>
                      <a:pt x="4057" y="564"/>
                      <a:pt x="1712" y="2909"/>
                    </a:cubicBezTo>
                  </a:path>
                </a:pathLst>
              </a:custGeom>
              <a:noFill/>
              <a:ln cap="flat" cmpd="sng" w="9525">
                <a:solidFill>
                  <a:schemeClr val="dk2"/>
                </a:solidFill>
                <a:prstDash val="solid"/>
                <a:round/>
                <a:headEnd len="med" w="med" type="none"/>
                <a:tailEnd len="med" w="med" type="none"/>
              </a:ln>
            </p:spPr>
          </p:sp>
          <p:sp>
            <p:nvSpPr>
              <p:cNvPr id="287" name="Google Shape;287;p34"/>
              <p:cNvSpPr/>
              <p:nvPr/>
            </p:nvSpPr>
            <p:spPr>
              <a:xfrm>
                <a:off x="7124151" y="2326625"/>
                <a:ext cx="341775" cy="266550"/>
              </a:xfrm>
              <a:custGeom>
                <a:rect b="b" l="l" r="r" t="t"/>
                <a:pathLst>
                  <a:path extrusionOk="0" h="10662" w="13671">
                    <a:moveTo>
                      <a:pt x="1712" y="2332"/>
                    </a:moveTo>
                    <a:cubicBezTo>
                      <a:pt x="592" y="3453"/>
                      <a:pt x="-560" y="5822"/>
                      <a:pt x="560" y="6943"/>
                    </a:cubicBezTo>
                    <a:cubicBezTo>
                      <a:pt x="2212" y="8596"/>
                      <a:pt x="5386" y="7049"/>
                      <a:pt x="7476" y="8095"/>
                    </a:cubicBezTo>
                    <a:cubicBezTo>
                      <a:pt x="9013" y="8864"/>
                      <a:pt x="10657" y="11354"/>
                      <a:pt x="12086" y="10401"/>
                    </a:cubicBezTo>
                    <a:cubicBezTo>
                      <a:pt x="14648" y="8692"/>
                      <a:pt x="13688" y="3358"/>
                      <a:pt x="11510" y="1180"/>
                    </a:cubicBezTo>
                    <a:cubicBezTo>
                      <a:pt x="9165" y="-1165"/>
                      <a:pt x="4057" y="564"/>
                      <a:pt x="1712" y="2909"/>
                    </a:cubicBezTo>
                  </a:path>
                </a:pathLst>
              </a:custGeom>
              <a:noFill/>
              <a:ln cap="flat" cmpd="sng" w="9525">
                <a:solidFill>
                  <a:schemeClr val="dk2"/>
                </a:solidFill>
                <a:prstDash val="solid"/>
                <a:round/>
                <a:headEnd len="med" w="med" type="none"/>
                <a:tailEnd len="med" w="med" type="none"/>
              </a:ln>
            </p:spPr>
          </p:sp>
          <p:sp>
            <p:nvSpPr>
              <p:cNvPr id="288" name="Google Shape;288;p34"/>
              <p:cNvSpPr/>
              <p:nvPr/>
            </p:nvSpPr>
            <p:spPr>
              <a:xfrm>
                <a:off x="6285951" y="2707625"/>
                <a:ext cx="341775" cy="266550"/>
              </a:xfrm>
              <a:custGeom>
                <a:rect b="b" l="l" r="r" t="t"/>
                <a:pathLst>
                  <a:path extrusionOk="0" h="10662" w="13671">
                    <a:moveTo>
                      <a:pt x="1712" y="2332"/>
                    </a:moveTo>
                    <a:cubicBezTo>
                      <a:pt x="592" y="3453"/>
                      <a:pt x="-560" y="5822"/>
                      <a:pt x="560" y="6943"/>
                    </a:cubicBezTo>
                    <a:cubicBezTo>
                      <a:pt x="2212" y="8596"/>
                      <a:pt x="5386" y="7049"/>
                      <a:pt x="7476" y="8095"/>
                    </a:cubicBezTo>
                    <a:cubicBezTo>
                      <a:pt x="9013" y="8864"/>
                      <a:pt x="10657" y="11354"/>
                      <a:pt x="12086" y="10401"/>
                    </a:cubicBezTo>
                    <a:cubicBezTo>
                      <a:pt x="14648" y="8692"/>
                      <a:pt x="13688" y="3358"/>
                      <a:pt x="11510" y="1180"/>
                    </a:cubicBezTo>
                    <a:cubicBezTo>
                      <a:pt x="9165" y="-1165"/>
                      <a:pt x="4057" y="564"/>
                      <a:pt x="1712" y="2909"/>
                    </a:cubicBezTo>
                  </a:path>
                </a:pathLst>
              </a:custGeom>
              <a:noFill/>
              <a:ln cap="flat" cmpd="sng" w="9525">
                <a:solidFill>
                  <a:schemeClr val="dk2"/>
                </a:solidFill>
                <a:prstDash val="solid"/>
                <a:round/>
                <a:headEnd len="med" w="med" type="none"/>
                <a:tailEnd len="med" w="med" type="none"/>
              </a:ln>
            </p:spPr>
          </p:sp>
        </p:grpSp>
        <p:cxnSp>
          <p:nvCxnSpPr>
            <p:cNvPr id="289" name="Google Shape;289;p34"/>
            <p:cNvCxnSpPr>
              <a:stCxn id="248" idx="0"/>
              <a:endCxn id="251" idx="0"/>
            </p:cNvCxnSpPr>
            <p:nvPr/>
          </p:nvCxnSpPr>
          <p:spPr>
            <a:xfrm rot="10800000">
              <a:off x="4150138" y="1508675"/>
              <a:ext cx="1925700" cy="24600"/>
            </a:xfrm>
            <a:prstGeom prst="straightConnector1">
              <a:avLst/>
            </a:prstGeom>
            <a:noFill/>
            <a:ln cap="flat" cmpd="sng" w="19050">
              <a:solidFill>
                <a:schemeClr val="dk2"/>
              </a:solidFill>
              <a:prstDash val="solid"/>
              <a:round/>
              <a:headEnd len="med" w="med" type="none"/>
              <a:tailEnd len="med" w="med" type="triangle"/>
            </a:ln>
          </p:spPr>
        </p:cxnSp>
        <p:cxnSp>
          <p:nvCxnSpPr>
            <p:cNvPr id="290" name="Google Shape;290;p34"/>
            <p:cNvCxnSpPr/>
            <p:nvPr/>
          </p:nvCxnSpPr>
          <p:spPr>
            <a:xfrm flipH="1">
              <a:off x="6083200" y="1538725"/>
              <a:ext cx="14400" cy="849900"/>
            </a:xfrm>
            <a:prstGeom prst="straightConnector1">
              <a:avLst/>
            </a:prstGeom>
            <a:noFill/>
            <a:ln cap="flat" cmpd="sng" w="19050">
              <a:solidFill>
                <a:srgbClr val="FF0000"/>
              </a:solidFill>
              <a:prstDash val="dash"/>
              <a:round/>
              <a:headEnd len="med" w="med" type="none"/>
              <a:tailEnd len="med" w="med" type="triangle"/>
            </a:ln>
          </p:spPr>
        </p:cxnSp>
        <p:cxnSp>
          <p:nvCxnSpPr>
            <p:cNvPr id="291" name="Google Shape;291;p34"/>
            <p:cNvCxnSpPr/>
            <p:nvPr/>
          </p:nvCxnSpPr>
          <p:spPr>
            <a:xfrm rot="10800000">
              <a:off x="6011200" y="1508725"/>
              <a:ext cx="10200" cy="868200"/>
            </a:xfrm>
            <a:prstGeom prst="straightConnector1">
              <a:avLst/>
            </a:prstGeom>
            <a:noFill/>
            <a:ln cap="flat" cmpd="sng" w="19050">
              <a:solidFill>
                <a:srgbClr val="FF0000"/>
              </a:solidFill>
              <a:prstDash val="dash"/>
              <a:round/>
              <a:headEnd len="med" w="med" type="none"/>
              <a:tailEnd len="med" w="med" type="triangle"/>
            </a:ln>
          </p:spPr>
        </p:cxnSp>
        <p:sp>
          <p:nvSpPr>
            <p:cNvPr id="292" name="Google Shape;292;p34"/>
            <p:cNvSpPr txBox="1"/>
            <p:nvPr/>
          </p:nvSpPr>
          <p:spPr>
            <a:xfrm>
              <a:off x="5607700" y="799175"/>
              <a:ext cx="965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Courier New"/>
                  <a:ea typeface="Courier New"/>
                  <a:cs typeface="Courier New"/>
                  <a:sym typeface="Courier New"/>
                </a:rPr>
                <a:t>Antenna</a:t>
              </a:r>
              <a:endParaRPr>
                <a:latin typeface="Courier New"/>
                <a:ea typeface="Courier New"/>
                <a:cs typeface="Courier New"/>
                <a:sym typeface="Courier New"/>
              </a:endParaRPr>
            </a:p>
          </p:txBody>
        </p:sp>
        <p:sp>
          <p:nvSpPr>
            <p:cNvPr id="293" name="Google Shape;293;p34"/>
            <p:cNvSpPr txBox="1"/>
            <p:nvPr/>
          </p:nvSpPr>
          <p:spPr>
            <a:xfrm>
              <a:off x="2005600" y="516750"/>
              <a:ext cx="16569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highlight>
                    <a:srgbClr val="CFE2F3"/>
                  </a:highlight>
                  <a:latin typeface="Courier New"/>
                  <a:ea typeface="Courier New"/>
                  <a:cs typeface="Courier New"/>
                  <a:sym typeface="Courier New"/>
                </a:rPr>
                <a:t>Radio Frequency Interference (RFI)</a:t>
              </a:r>
              <a:endParaRPr b="1">
                <a:highlight>
                  <a:srgbClr val="CFE2F3"/>
                </a:highlight>
                <a:latin typeface="Courier New"/>
                <a:ea typeface="Courier New"/>
                <a:cs typeface="Courier New"/>
                <a:sym typeface="Courier New"/>
              </a:endParaRPr>
            </a:p>
          </p:txBody>
        </p:sp>
        <p:sp>
          <p:nvSpPr>
            <p:cNvPr id="294" name="Google Shape;294;p34"/>
            <p:cNvSpPr txBox="1"/>
            <p:nvPr/>
          </p:nvSpPr>
          <p:spPr>
            <a:xfrm>
              <a:off x="6557750" y="763950"/>
              <a:ext cx="14985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highlight>
                    <a:srgbClr val="EAD1DC"/>
                  </a:highlight>
                  <a:latin typeface="Courier New"/>
                  <a:ea typeface="Courier New"/>
                  <a:cs typeface="Courier New"/>
                  <a:sym typeface="Courier New"/>
                </a:rPr>
                <a:t>Frequency Dependent Beam</a:t>
              </a:r>
              <a:endParaRPr>
                <a:highlight>
                  <a:srgbClr val="EAD1DC"/>
                </a:highlight>
                <a:latin typeface="Courier New"/>
                <a:ea typeface="Courier New"/>
                <a:cs typeface="Courier New"/>
                <a:sym typeface="Courier New"/>
              </a:endParaRPr>
            </a:p>
          </p:txBody>
        </p:sp>
        <p:cxnSp>
          <p:nvCxnSpPr>
            <p:cNvPr id="295" name="Google Shape;295;p34"/>
            <p:cNvCxnSpPr/>
            <p:nvPr/>
          </p:nvCxnSpPr>
          <p:spPr>
            <a:xfrm>
              <a:off x="4232950" y="1371600"/>
              <a:ext cx="1642500" cy="14400"/>
            </a:xfrm>
            <a:prstGeom prst="straightConnector1">
              <a:avLst/>
            </a:prstGeom>
            <a:noFill/>
            <a:ln cap="flat" cmpd="sng" w="19050">
              <a:solidFill>
                <a:srgbClr val="FF0000"/>
              </a:solidFill>
              <a:prstDash val="dash"/>
              <a:round/>
              <a:headEnd len="med" w="med" type="none"/>
              <a:tailEnd len="med" w="med" type="triangle"/>
            </a:ln>
          </p:spPr>
        </p:cxnSp>
        <p:sp>
          <p:nvSpPr>
            <p:cNvPr id="296" name="Google Shape;296;p34"/>
            <p:cNvSpPr txBox="1"/>
            <p:nvPr/>
          </p:nvSpPr>
          <p:spPr>
            <a:xfrm>
              <a:off x="6510625" y="1964550"/>
              <a:ext cx="30912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highlight>
                    <a:srgbClr val="CFE2F3"/>
                  </a:highlight>
                  <a:latin typeface="Courier New"/>
                  <a:ea typeface="Courier New"/>
                  <a:cs typeface="Courier New"/>
                  <a:sym typeface="Courier New"/>
                </a:rPr>
                <a:t>Coupling to Earth,</a:t>
              </a:r>
              <a:r>
                <a:rPr b="1" lang="en">
                  <a:highlight>
                    <a:srgbClr val="CFE2F3"/>
                  </a:highlight>
                  <a:latin typeface="Courier New"/>
                  <a:ea typeface="Courier New"/>
                  <a:cs typeface="Courier New"/>
                  <a:sym typeface="Courier New"/>
                </a:rPr>
                <a:t> </a:t>
              </a:r>
              <a:endParaRPr b="1">
                <a:highlight>
                  <a:srgbClr val="CFE2F3"/>
                </a:highlight>
                <a:latin typeface="Courier New"/>
                <a:ea typeface="Courier New"/>
                <a:cs typeface="Courier New"/>
                <a:sym typeface="Courier New"/>
              </a:endParaRPr>
            </a:p>
            <a:p>
              <a:pPr indent="0" lvl="0" marL="0" rtl="0" algn="l">
                <a:spcBef>
                  <a:spcPts val="0"/>
                </a:spcBef>
                <a:spcAft>
                  <a:spcPts val="0"/>
                </a:spcAft>
                <a:buNone/>
              </a:pPr>
              <a:r>
                <a:rPr b="1" lang="en">
                  <a:highlight>
                    <a:srgbClr val="CFE2F3"/>
                  </a:highlight>
                  <a:latin typeface="Courier New"/>
                  <a:ea typeface="Courier New"/>
                  <a:cs typeface="Courier New"/>
                  <a:sym typeface="Courier New"/>
                </a:rPr>
                <a:t>Edge effects, losses, inhomogeneous medium</a:t>
              </a:r>
              <a:endParaRPr b="1">
                <a:highlight>
                  <a:srgbClr val="CFE2F3"/>
                </a:highlight>
                <a:latin typeface="Courier New"/>
                <a:ea typeface="Courier New"/>
                <a:cs typeface="Courier New"/>
                <a:sym typeface="Courier New"/>
              </a:endParaRPr>
            </a:p>
          </p:txBody>
        </p:sp>
        <p:sp>
          <p:nvSpPr>
            <p:cNvPr id="297" name="Google Shape;297;p34"/>
            <p:cNvSpPr txBox="1"/>
            <p:nvPr/>
          </p:nvSpPr>
          <p:spPr>
            <a:xfrm>
              <a:off x="4910425" y="3793350"/>
              <a:ext cx="19257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highlight>
                    <a:srgbClr val="EAD1DC"/>
                  </a:highlight>
                  <a:latin typeface="Courier New"/>
                  <a:ea typeface="Courier New"/>
                  <a:cs typeface="Courier New"/>
                  <a:sym typeface="Courier New"/>
                </a:rPr>
                <a:t>Dynamic Range limitations </a:t>
              </a:r>
              <a:endParaRPr>
                <a:highlight>
                  <a:srgbClr val="EAD1DC"/>
                </a:highlight>
                <a:latin typeface="Courier New"/>
                <a:ea typeface="Courier New"/>
                <a:cs typeface="Courier New"/>
                <a:sym typeface="Courier New"/>
              </a:endParaRPr>
            </a:p>
          </p:txBody>
        </p:sp>
        <p:sp>
          <p:nvSpPr>
            <p:cNvPr id="298" name="Google Shape;298;p34"/>
            <p:cNvSpPr txBox="1"/>
            <p:nvPr/>
          </p:nvSpPr>
          <p:spPr>
            <a:xfrm>
              <a:off x="706200" y="3174500"/>
              <a:ext cx="17658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highlight>
                    <a:srgbClr val="EAD1DC"/>
                  </a:highlight>
                  <a:latin typeface="Courier New"/>
                  <a:ea typeface="Courier New"/>
                  <a:cs typeface="Courier New"/>
                  <a:sym typeface="Courier New"/>
                </a:rPr>
                <a:t>Data-analysis methods</a:t>
              </a:r>
              <a:endParaRPr>
                <a:highlight>
                  <a:srgbClr val="EAD1DC"/>
                </a:highlight>
                <a:latin typeface="Courier New"/>
                <a:ea typeface="Courier New"/>
                <a:cs typeface="Courier New"/>
                <a:sym typeface="Courier New"/>
              </a:endParaRPr>
            </a:p>
          </p:txBody>
        </p:sp>
        <p:sp>
          <p:nvSpPr>
            <p:cNvPr id="299" name="Google Shape;299;p34"/>
            <p:cNvSpPr txBox="1"/>
            <p:nvPr/>
          </p:nvSpPr>
          <p:spPr>
            <a:xfrm>
              <a:off x="2472025" y="3183750"/>
              <a:ext cx="19257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highlight>
                    <a:srgbClr val="EAD1DC"/>
                  </a:highlight>
                  <a:latin typeface="Courier New"/>
                  <a:ea typeface="Courier New"/>
                  <a:cs typeface="Courier New"/>
                  <a:sym typeface="Courier New"/>
                </a:rPr>
                <a:t>Self generated RFI</a:t>
              </a:r>
              <a:endParaRPr>
                <a:highlight>
                  <a:srgbClr val="EAD1DC"/>
                </a:highlight>
                <a:latin typeface="Courier New"/>
                <a:ea typeface="Courier New"/>
                <a:cs typeface="Courier New"/>
                <a:sym typeface="Courier New"/>
              </a:endParaRPr>
            </a:p>
          </p:txBody>
        </p:sp>
        <p:sp>
          <p:nvSpPr>
            <p:cNvPr id="300" name="Google Shape;300;p34"/>
            <p:cNvSpPr txBox="1"/>
            <p:nvPr/>
          </p:nvSpPr>
          <p:spPr>
            <a:xfrm>
              <a:off x="3843625" y="821550"/>
              <a:ext cx="19257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highlight>
                    <a:srgbClr val="EAD1DC"/>
                  </a:highlight>
                  <a:latin typeface="Courier New"/>
                  <a:ea typeface="Courier New"/>
                  <a:cs typeface="Courier New"/>
                  <a:sym typeface="Courier New"/>
                </a:rPr>
                <a:t>Reflections </a:t>
              </a:r>
              <a:endParaRPr>
                <a:highlight>
                  <a:srgbClr val="EAD1DC"/>
                </a:highlight>
                <a:latin typeface="Courier New"/>
                <a:ea typeface="Courier New"/>
                <a:cs typeface="Courier New"/>
                <a:sym typeface="Courier New"/>
              </a:endParaRPr>
            </a:p>
            <a:p>
              <a:pPr indent="0" lvl="0" marL="0" rtl="0" algn="l">
                <a:spcBef>
                  <a:spcPts val="0"/>
                </a:spcBef>
                <a:spcAft>
                  <a:spcPts val="0"/>
                </a:spcAft>
                <a:buNone/>
              </a:pPr>
              <a:r>
                <a:rPr lang="en">
                  <a:highlight>
                    <a:srgbClr val="EAD1DC"/>
                  </a:highlight>
                  <a:latin typeface="Courier New"/>
                  <a:ea typeface="Courier New"/>
                  <a:cs typeface="Courier New"/>
                  <a:sym typeface="Courier New"/>
                </a:rPr>
                <a:t>(standing waves)</a:t>
              </a:r>
              <a:endParaRPr>
                <a:highlight>
                  <a:srgbClr val="EAD1DC"/>
                </a:highlight>
                <a:latin typeface="Courier New"/>
                <a:ea typeface="Courier New"/>
                <a:cs typeface="Courier New"/>
                <a:sym typeface="Courier New"/>
              </a:endParaRPr>
            </a:p>
          </p:txBody>
        </p:sp>
      </p:grpSp>
      <p:cxnSp>
        <p:nvCxnSpPr>
          <p:cNvPr id="301" name="Google Shape;301;p34"/>
          <p:cNvCxnSpPr/>
          <p:nvPr/>
        </p:nvCxnSpPr>
        <p:spPr>
          <a:xfrm flipH="1">
            <a:off x="6765375" y="436200"/>
            <a:ext cx="642000" cy="230400"/>
          </a:xfrm>
          <a:prstGeom prst="straightConnector1">
            <a:avLst/>
          </a:prstGeom>
          <a:noFill/>
          <a:ln cap="flat" cmpd="sng" w="19050">
            <a:solidFill>
              <a:srgbClr val="FF0000"/>
            </a:solidFill>
            <a:prstDash val="dash"/>
            <a:round/>
            <a:headEnd len="med" w="med" type="none"/>
            <a:tailEnd len="med" w="med" type="triangle"/>
          </a:ln>
        </p:spPr>
      </p:cxnSp>
      <p:cxnSp>
        <p:nvCxnSpPr>
          <p:cNvPr id="302" name="Google Shape;302;p34"/>
          <p:cNvCxnSpPr/>
          <p:nvPr/>
        </p:nvCxnSpPr>
        <p:spPr>
          <a:xfrm flipH="1">
            <a:off x="6806650" y="411525"/>
            <a:ext cx="592500" cy="74100"/>
          </a:xfrm>
          <a:prstGeom prst="straightConnector1">
            <a:avLst/>
          </a:prstGeom>
          <a:noFill/>
          <a:ln cap="flat" cmpd="sng" w="19050">
            <a:solidFill>
              <a:schemeClr val="dk2"/>
            </a:solidFill>
            <a:prstDash val="dash"/>
            <a:round/>
            <a:headEnd len="med" w="med" type="none"/>
            <a:tailEnd len="med" w="med" type="triangle"/>
          </a:ln>
        </p:spPr>
      </p:cxnSp>
      <p:sp>
        <p:nvSpPr>
          <p:cNvPr id="303" name="Google Shape;303;p34"/>
          <p:cNvSpPr txBox="1"/>
          <p:nvPr/>
        </p:nvSpPr>
        <p:spPr>
          <a:xfrm>
            <a:off x="7105525" y="454425"/>
            <a:ext cx="18396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highlight>
                  <a:srgbClr val="CFE2F3"/>
                </a:highlight>
                <a:latin typeface="Courier New"/>
                <a:ea typeface="Courier New"/>
                <a:cs typeface="Courier New"/>
                <a:sym typeface="Courier New"/>
              </a:rPr>
              <a:t>Ionospheric effects (refraction)</a:t>
            </a:r>
            <a:endParaRPr b="1">
              <a:highlight>
                <a:srgbClr val="CFE2F3"/>
              </a:highlight>
              <a:latin typeface="Courier New"/>
              <a:ea typeface="Courier New"/>
              <a:cs typeface="Courier New"/>
              <a:sym typeface="Courier New"/>
            </a:endParaRPr>
          </a:p>
        </p:txBody>
      </p:sp>
      <p:sp>
        <p:nvSpPr>
          <p:cNvPr id="304" name="Google Shape;304;p34"/>
          <p:cNvSpPr txBox="1"/>
          <p:nvPr/>
        </p:nvSpPr>
        <p:spPr>
          <a:xfrm>
            <a:off x="6261625" y="3354450"/>
            <a:ext cx="2364000" cy="1477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a:highlight>
                  <a:srgbClr val="CFE2F3"/>
                </a:highlight>
                <a:latin typeface="Courier New"/>
                <a:ea typeface="Courier New"/>
                <a:cs typeface="Courier New"/>
                <a:sym typeface="Courier New"/>
              </a:rPr>
              <a:t>Minimized in free space over lunar farside</a:t>
            </a:r>
            <a:endParaRPr b="1">
              <a:highlight>
                <a:srgbClr val="CFE2F3"/>
              </a:highlight>
              <a:latin typeface="Courier New"/>
              <a:ea typeface="Courier New"/>
              <a:cs typeface="Courier New"/>
              <a:sym typeface="Courier New"/>
            </a:endParaRPr>
          </a:p>
          <a:p>
            <a:pPr indent="0" lvl="0" marL="0" rtl="0" algn="l">
              <a:spcBef>
                <a:spcPts val="0"/>
              </a:spcBef>
              <a:spcAft>
                <a:spcPts val="0"/>
              </a:spcAft>
              <a:buNone/>
            </a:pPr>
            <a:r>
              <a:t/>
            </a:r>
            <a:endParaRPr>
              <a:latin typeface="Courier New"/>
              <a:ea typeface="Courier New"/>
              <a:cs typeface="Courier New"/>
              <a:sym typeface="Courier New"/>
            </a:endParaRPr>
          </a:p>
          <a:p>
            <a:pPr indent="0" lvl="0" marL="0" rtl="0" algn="l">
              <a:spcBef>
                <a:spcPts val="0"/>
              </a:spcBef>
              <a:spcAft>
                <a:spcPts val="0"/>
              </a:spcAft>
              <a:buNone/>
            </a:pPr>
            <a:r>
              <a:rPr lang="en">
                <a:highlight>
                  <a:srgbClr val="EAD1DC"/>
                </a:highlight>
                <a:latin typeface="Courier New"/>
                <a:ea typeface="Courier New"/>
                <a:cs typeface="Courier New"/>
                <a:sym typeface="Courier New"/>
              </a:rPr>
              <a:t>Needs to be a part of experiment design</a:t>
            </a:r>
            <a:endParaRPr>
              <a:highlight>
                <a:srgbClr val="EAD1DC"/>
              </a:highlight>
              <a:latin typeface="Courier New"/>
              <a:ea typeface="Courier New"/>
              <a:cs typeface="Courier New"/>
              <a:sym typeface="Courier New"/>
            </a:endParaRPr>
          </a:p>
        </p:txBody>
      </p:sp>
      <p:sp>
        <p:nvSpPr>
          <p:cNvPr id="305" name="Google Shape;305;p34"/>
          <p:cNvSpPr txBox="1"/>
          <p:nvPr>
            <p:ph type="title"/>
          </p:nvPr>
        </p:nvSpPr>
        <p:spPr>
          <a:xfrm>
            <a:off x="125500" y="-2775"/>
            <a:ext cx="33198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Mono"/>
                <a:ea typeface="Roboto Mono"/>
                <a:cs typeface="Roboto Mono"/>
                <a:sym typeface="Roboto Mono"/>
              </a:rPr>
              <a:t>IN PRACTISE</a:t>
            </a:r>
            <a:endParaRPr b="1">
              <a:latin typeface="Roboto Mono"/>
              <a:ea typeface="Roboto Mono"/>
              <a:cs typeface="Roboto Mono"/>
              <a:sym typeface="Roboto Mono"/>
            </a:endParaRPr>
          </a:p>
        </p:txBody>
      </p:sp>
      <p:sp>
        <p:nvSpPr>
          <p:cNvPr id="306" name="Google Shape;306;p34"/>
          <p:cNvSpPr txBox="1"/>
          <p:nvPr/>
        </p:nvSpPr>
        <p:spPr>
          <a:xfrm>
            <a:off x="7551550" y="176525"/>
            <a:ext cx="1566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900">
                <a:latin typeface="Courier New"/>
                <a:ea typeface="Courier New"/>
                <a:cs typeface="Courier New"/>
                <a:sym typeface="Courier New"/>
              </a:rPr>
              <a:t>Cosmological + astrophysical signal</a:t>
            </a:r>
            <a:endParaRPr b="1" sz="900">
              <a:latin typeface="Courier New"/>
              <a:ea typeface="Courier New"/>
              <a:cs typeface="Courier New"/>
              <a:sym typeface="Courier New"/>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35"/>
          <p:cNvSpPr txBox="1"/>
          <p:nvPr>
            <p:ph type="title"/>
          </p:nvPr>
        </p:nvSpPr>
        <p:spPr>
          <a:xfrm>
            <a:off x="182225" y="1001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Roboto Mono"/>
                <a:ea typeface="Roboto Mono"/>
                <a:cs typeface="Roboto Mono"/>
                <a:sym typeface="Roboto Mono"/>
              </a:rPr>
              <a:t>Why Lunar Farside?</a:t>
            </a:r>
            <a:endParaRPr>
              <a:latin typeface="Roboto Mono"/>
              <a:ea typeface="Roboto Mono"/>
              <a:cs typeface="Roboto Mono"/>
              <a:sym typeface="Roboto Mono"/>
            </a:endParaRPr>
          </a:p>
        </p:txBody>
      </p:sp>
      <p:pic>
        <p:nvPicPr>
          <p:cNvPr id="312" name="Google Shape;312;p35"/>
          <p:cNvPicPr preferRelativeResize="0"/>
          <p:nvPr/>
        </p:nvPicPr>
        <p:blipFill>
          <a:blip r:embed="rId3">
            <a:alphaModFix/>
          </a:blip>
          <a:stretch>
            <a:fillRect/>
          </a:stretch>
        </p:blipFill>
        <p:spPr>
          <a:xfrm>
            <a:off x="3698850" y="868850"/>
            <a:ext cx="5328876" cy="4301102"/>
          </a:xfrm>
          <a:prstGeom prst="rect">
            <a:avLst/>
          </a:prstGeom>
          <a:noFill/>
          <a:ln>
            <a:noFill/>
          </a:ln>
        </p:spPr>
      </p:pic>
      <p:sp>
        <p:nvSpPr>
          <p:cNvPr id="313" name="Google Shape;313;p35"/>
          <p:cNvSpPr txBox="1"/>
          <p:nvPr/>
        </p:nvSpPr>
        <p:spPr>
          <a:xfrm>
            <a:off x="4272226" y="468725"/>
            <a:ext cx="4170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Courier New"/>
                <a:ea typeface="Courier New"/>
                <a:cs typeface="Courier New"/>
                <a:sym typeface="Courier New"/>
              </a:rPr>
              <a:t>RAE-2 measurement : 25 kHz - 13.1 MHz</a:t>
            </a:r>
            <a:endParaRPr>
              <a:latin typeface="Courier New"/>
              <a:ea typeface="Courier New"/>
              <a:cs typeface="Courier New"/>
              <a:sym typeface="Courier New"/>
            </a:endParaRPr>
          </a:p>
          <a:p>
            <a:pPr indent="0" lvl="0" marL="0" rtl="0" algn="l">
              <a:spcBef>
                <a:spcPts val="0"/>
              </a:spcBef>
              <a:spcAft>
                <a:spcPts val="0"/>
              </a:spcAft>
              <a:buNone/>
            </a:pPr>
            <a:r>
              <a:rPr lang="en">
                <a:latin typeface="Courier New"/>
                <a:ea typeface="Courier New"/>
                <a:cs typeface="Courier New"/>
                <a:sym typeface="Courier New"/>
              </a:rPr>
              <a:t>Alexander et al 1975</a:t>
            </a:r>
            <a:endParaRPr>
              <a:latin typeface="Courier New"/>
              <a:ea typeface="Courier New"/>
              <a:cs typeface="Courier New"/>
              <a:sym typeface="Courier New"/>
            </a:endParaRPr>
          </a:p>
        </p:txBody>
      </p:sp>
      <p:sp>
        <p:nvSpPr>
          <p:cNvPr id="314" name="Google Shape;314;p35"/>
          <p:cNvSpPr txBox="1"/>
          <p:nvPr/>
        </p:nvSpPr>
        <p:spPr>
          <a:xfrm>
            <a:off x="388400" y="635575"/>
            <a:ext cx="3213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Courier New"/>
                <a:ea typeface="Courier New"/>
                <a:cs typeface="Courier New"/>
                <a:sym typeface="Courier New"/>
              </a:rPr>
              <a:t>Bassett et al (2020)</a:t>
            </a:r>
            <a:endParaRPr>
              <a:latin typeface="Courier New"/>
              <a:ea typeface="Courier New"/>
              <a:cs typeface="Courier New"/>
              <a:sym typeface="Courier New"/>
            </a:endParaRPr>
          </a:p>
        </p:txBody>
      </p:sp>
      <p:pic>
        <p:nvPicPr>
          <p:cNvPr id="315" name="Google Shape;315;p35"/>
          <p:cNvPicPr preferRelativeResize="0"/>
          <p:nvPr/>
        </p:nvPicPr>
        <p:blipFill>
          <a:blip r:embed="rId4">
            <a:alphaModFix/>
          </a:blip>
          <a:stretch>
            <a:fillRect/>
          </a:stretch>
        </p:blipFill>
        <p:spPr>
          <a:xfrm>
            <a:off x="182225" y="1084325"/>
            <a:ext cx="3394050" cy="2655650"/>
          </a:xfrm>
          <a:prstGeom prst="rect">
            <a:avLst/>
          </a:prstGeom>
          <a:noFill/>
          <a:ln>
            <a:noFill/>
          </a:ln>
        </p:spPr>
      </p:pic>
      <p:sp>
        <p:nvSpPr>
          <p:cNvPr id="316" name="Google Shape;316;p35"/>
          <p:cNvSpPr txBox="1"/>
          <p:nvPr/>
        </p:nvSpPr>
        <p:spPr>
          <a:xfrm>
            <a:off x="97200" y="3739250"/>
            <a:ext cx="38754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latin typeface="Courier New"/>
                <a:ea typeface="Courier New"/>
                <a:cs typeface="Courier New"/>
                <a:sym typeface="Courier New"/>
              </a:rPr>
              <a:t>The moon is an attenuator. </a:t>
            </a:r>
            <a:endParaRPr b="1">
              <a:latin typeface="Courier New"/>
              <a:ea typeface="Courier New"/>
              <a:cs typeface="Courier New"/>
              <a:sym typeface="Courier New"/>
            </a:endParaRPr>
          </a:p>
          <a:p>
            <a:pPr indent="0" lvl="0" marL="0" rtl="0" algn="l">
              <a:spcBef>
                <a:spcPts val="0"/>
              </a:spcBef>
              <a:spcAft>
                <a:spcPts val="0"/>
              </a:spcAft>
              <a:buNone/>
            </a:pPr>
            <a:r>
              <a:rPr b="1" lang="en">
                <a:latin typeface="Courier New"/>
                <a:ea typeface="Courier New"/>
                <a:cs typeface="Courier New"/>
                <a:sym typeface="Courier New"/>
              </a:rPr>
              <a:t>Farside of the moon attenuates terrestrial RFI.</a:t>
            </a:r>
            <a:endParaRPr b="1">
              <a:latin typeface="Courier New"/>
              <a:ea typeface="Courier New"/>
              <a:cs typeface="Courier New"/>
              <a:sym typeface="Courier New"/>
            </a:endParaRPr>
          </a:p>
          <a:p>
            <a:pPr indent="0" lvl="0" marL="0" rtl="0" algn="l">
              <a:spcBef>
                <a:spcPts val="0"/>
              </a:spcBef>
              <a:spcAft>
                <a:spcPts val="0"/>
              </a:spcAft>
              <a:buNone/>
            </a:pPr>
            <a:r>
              <a:rPr b="1" lang="en">
                <a:latin typeface="Courier New"/>
                <a:ea typeface="Courier New"/>
                <a:cs typeface="Courier New"/>
                <a:sym typeface="Courier New"/>
              </a:rPr>
              <a:t>It provides a ‘clean’ environment.</a:t>
            </a:r>
            <a:endParaRPr b="1">
              <a:latin typeface="Courier New"/>
              <a:ea typeface="Courier New"/>
              <a:cs typeface="Courier New"/>
              <a:sym typeface="Courier New"/>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0" name="Shape 320"/>
        <p:cNvGrpSpPr/>
        <p:nvPr/>
      </p:nvGrpSpPr>
      <p:grpSpPr>
        <a:xfrm>
          <a:off x="0" y="0"/>
          <a:ext cx="0" cy="0"/>
          <a:chOff x="0" y="0"/>
          <a:chExt cx="0" cy="0"/>
        </a:xfrm>
      </p:grpSpPr>
      <p:pic>
        <p:nvPicPr>
          <p:cNvPr id="321" name="Google Shape;321;p36" title="PRATUSH_lunar_orbit_gif.gif"/>
          <p:cNvPicPr preferRelativeResize="0"/>
          <p:nvPr/>
        </p:nvPicPr>
        <p:blipFill>
          <a:blip r:embed="rId3">
            <a:alphaModFix/>
          </a:blip>
          <a:stretch>
            <a:fillRect/>
          </a:stretch>
        </p:blipFill>
        <p:spPr>
          <a:xfrm>
            <a:off x="0" y="0"/>
            <a:ext cx="9144000" cy="514350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p3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327" name="Google Shape;327;p3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328" name="Google Shape;328;p37"/>
          <p:cNvPicPr preferRelativeResize="0"/>
          <p:nvPr/>
        </p:nvPicPr>
        <p:blipFill>
          <a:blip r:embed="rId3">
            <a:alphaModFix/>
          </a:blip>
          <a:stretch>
            <a:fillRect/>
          </a:stretch>
        </p:blipFill>
        <p:spPr>
          <a:xfrm>
            <a:off x="0" y="0"/>
            <a:ext cx="9144003" cy="5143501"/>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0000"/>
        </a:solidFill>
      </p:bgPr>
    </p:bg>
    <p:spTree>
      <p:nvGrpSpPr>
        <p:cNvPr id="332" name="Shape 332"/>
        <p:cNvGrpSpPr/>
        <p:nvPr/>
      </p:nvGrpSpPr>
      <p:grpSpPr>
        <a:xfrm>
          <a:off x="0" y="0"/>
          <a:ext cx="0" cy="0"/>
          <a:chOff x="0" y="0"/>
          <a:chExt cx="0" cy="0"/>
        </a:xfrm>
      </p:grpSpPr>
      <p:pic>
        <p:nvPicPr>
          <p:cNvPr descr="pasted-movie.png" id="333" name="Google Shape;333;p38"/>
          <p:cNvPicPr preferRelativeResize="0"/>
          <p:nvPr/>
        </p:nvPicPr>
        <p:blipFill rotWithShape="1">
          <a:blip r:embed="rId3">
            <a:alphaModFix/>
          </a:blip>
          <a:srcRect b="0" l="0" r="0" t="0"/>
          <a:stretch/>
        </p:blipFill>
        <p:spPr>
          <a:xfrm>
            <a:off x="5751038" y="18728"/>
            <a:ext cx="3270759" cy="414201"/>
          </a:xfrm>
          <a:prstGeom prst="rect">
            <a:avLst/>
          </a:prstGeom>
          <a:noFill/>
          <a:ln>
            <a:noFill/>
          </a:ln>
        </p:spPr>
      </p:pic>
      <p:pic>
        <p:nvPicPr>
          <p:cNvPr descr="pasted-movie.png" id="334" name="Google Shape;334;p38"/>
          <p:cNvPicPr preferRelativeResize="0"/>
          <p:nvPr/>
        </p:nvPicPr>
        <p:blipFill rotWithShape="1">
          <a:blip r:embed="rId4">
            <a:alphaModFix/>
          </a:blip>
          <a:srcRect b="0" l="0" r="0" t="0"/>
          <a:stretch/>
        </p:blipFill>
        <p:spPr>
          <a:xfrm>
            <a:off x="73104" y="-12712"/>
            <a:ext cx="3039798" cy="735951"/>
          </a:xfrm>
          <a:prstGeom prst="rect">
            <a:avLst/>
          </a:prstGeom>
          <a:noFill/>
          <a:ln>
            <a:noFill/>
          </a:ln>
        </p:spPr>
      </p:pic>
      <p:sp>
        <p:nvSpPr>
          <p:cNvPr id="335" name="Google Shape;335;p38"/>
          <p:cNvSpPr txBox="1"/>
          <p:nvPr/>
        </p:nvSpPr>
        <p:spPr>
          <a:xfrm>
            <a:off x="3530521" y="263075"/>
            <a:ext cx="1567800" cy="315600"/>
          </a:xfrm>
          <a:prstGeom prst="rect">
            <a:avLst/>
          </a:prstGeom>
          <a:noFill/>
          <a:ln>
            <a:noFill/>
          </a:ln>
        </p:spPr>
        <p:txBody>
          <a:bodyPr anchorCtr="0" anchor="ctr" bIns="19050" lIns="19050" spcFirstLastPara="1" rIns="19050" wrap="square" tIns="19050">
            <a:spAutoFit/>
          </a:bodyPr>
          <a:lstStyle/>
          <a:p>
            <a:pPr indent="0" lvl="0" marL="0" marR="0" rtl="0" algn="l">
              <a:lnSpc>
                <a:spcPct val="90000"/>
              </a:lnSpc>
              <a:spcBef>
                <a:spcPts val="0"/>
              </a:spcBef>
              <a:spcAft>
                <a:spcPts val="0"/>
              </a:spcAft>
              <a:buClr>
                <a:srgbClr val="FFFFFF"/>
              </a:buClr>
              <a:buSzPts val="1800"/>
              <a:buFont typeface="Helvetica Neue"/>
              <a:buNone/>
            </a:pPr>
            <a:r>
              <a:rPr b="1" lang="en" sz="2000">
                <a:solidFill>
                  <a:srgbClr val="FFFFFF"/>
                </a:solidFill>
                <a:latin typeface="Courier New"/>
                <a:ea typeface="Courier New"/>
                <a:cs typeface="Courier New"/>
                <a:sym typeface="Courier New"/>
              </a:rPr>
              <a:t>THE</a:t>
            </a:r>
            <a:r>
              <a:rPr b="1" i="0" lang="en" sz="2000" u="none" cap="none" strike="noStrike">
                <a:solidFill>
                  <a:srgbClr val="FFFFFF"/>
                </a:solidFill>
                <a:latin typeface="Courier New"/>
                <a:ea typeface="Courier New"/>
                <a:cs typeface="Courier New"/>
                <a:sym typeface="Courier New"/>
              </a:rPr>
              <a:t> TEAM</a:t>
            </a:r>
            <a:endParaRPr b="1" sz="2000">
              <a:latin typeface="Courier New"/>
              <a:ea typeface="Courier New"/>
              <a:cs typeface="Courier New"/>
              <a:sym typeface="Courier New"/>
            </a:endParaRPr>
          </a:p>
        </p:txBody>
      </p:sp>
      <p:sp>
        <p:nvSpPr>
          <p:cNvPr id="336" name="Google Shape;336;p38"/>
          <p:cNvSpPr txBox="1"/>
          <p:nvPr/>
        </p:nvSpPr>
        <p:spPr>
          <a:xfrm>
            <a:off x="1204725" y="4714736"/>
            <a:ext cx="6600600" cy="315600"/>
          </a:xfrm>
          <a:prstGeom prst="rect">
            <a:avLst/>
          </a:prstGeom>
          <a:noFill/>
          <a:ln>
            <a:noFill/>
          </a:ln>
        </p:spPr>
        <p:txBody>
          <a:bodyPr anchorCtr="0" anchor="ctr" bIns="19050" lIns="19050" spcFirstLastPara="1" rIns="19050" wrap="square" tIns="19050">
            <a:spAutoFit/>
          </a:bodyPr>
          <a:lstStyle/>
          <a:p>
            <a:pPr indent="0" lvl="0" marL="0" marR="0" rtl="0" algn="ctr">
              <a:lnSpc>
                <a:spcPct val="90000"/>
              </a:lnSpc>
              <a:spcBef>
                <a:spcPts val="0"/>
              </a:spcBef>
              <a:spcAft>
                <a:spcPts val="0"/>
              </a:spcAft>
              <a:buClr>
                <a:srgbClr val="FFFFFF"/>
              </a:buClr>
              <a:buSzPts val="1000"/>
              <a:buFont typeface="Helvetica Neue"/>
              <a:buNone/>
            </a:pPr>
            <a:r>
              <a:rPr b="1" i="0" lang="en" sz="1000" u="none" cap="none" strike="noStrike">
                <a:solidFill>
                  <a:srgbClr val="FFFFFF"/>
                </a:solidFill>
                <a:latin typeface="Courier New"/>
                <a:ea typeface="Courier New"/>
                <a:cs typeface="Courier New"/>
                <a:sym typeface="Courier New"/>
              </a:rPr>
              <a:t>+ Collaborators, Staff at Electronics and Mechanical Engineering Services, Gauribidanur field station</a:t>
            </a:r>
            <a:r>
              <a:rPr b="1" lang="en" sz="1000">
                <a:solidFill>
                  <a:srgbClr val="FFFFFF"/>
                </a:solidFill>
                <a:latin typeface="Courier New"/>
                <a:ea typeface="Courier New"/>
                <a:cs typeface="Courier New"/>
                <a:sym typeface="Courier New"/>
              </a:rPr>
              <a:t>,</a:t>
            </a:r>
            <a:r>
              <a:rPr b="1" i="0" lang="en" sz="1000" u="none" cap="none" strike="noStrike">
                <a:solidFill>
                  <a:srgbClr val="FFFFFF"/>
                </a:solidFill>
                <a:latin typeface="Courier New"/>
                <a:ea typeface="Courier New"/>
                <a:cs typeface="Courier New"/>
                <a:sym typeface="Courier New"/>
              </a:rPr>
              <a:t> Visiting project students</a:t>
            </a:r>
            <a:endParaRPr b="1" sz="500">
              <a:latin typeface="Courier New"/>
              <a:ea typeface="Courier New"/>
              <a:cs typeface="Courier New"/>
              <a:sym typeface="Courier New"/>
            </a:endParaRPr>
          </a:p>
        </p:txBody>
      </p:sp>
      <p:grpSp>
        <p:nvGrpSpPr>
          <p:cNvPr id="337" name="Google Shape;337;p38"/>
          <p:cNvGrpSpPr/>
          <p:nvPr/>
        </p:nvGrpSpPr>
        <p:grpSpPr>
          <a:xfrm>
            <a:off x="332265" y="2066782"/>
            <a:ext cx="8479468" cy="1268617"/>
            <a:chOff x="0" y="0"/>
            <a:chExt cx="22611916" cy="3382979"/>
          </a:xfrm>
        </p:grpSpPr>
        <p:pic>
          <p:nvPicPr>
            <p:cNvPr descr="pasted-movie.png" id="338" name="Google Shape;338;p38"/>
            <p:cNvPicPr preferRelativeResize="0"/>
            <p:nvPr/>
          </p:nvPicPr>
          <p:blipFill rotWithShape="1">
            <a:blip r:embed="rId5">
              <a:alphaModFix/>
            </a:blip>
            <a:srcRect b="0" l="0" r="0" t="0"/>
            <a:stretch/>
          </p:blipFill>
          <p:spPr>
            <a:xfrm>
              <a:off x="3333952" y="56157"/>
              <a:ext cx="3196829" cy="3196829"/>
            </a:xfrm>
            <a:prstGeom prst="rect">
              <a:avLst/>
            </a:prstGeom>
            <a:noFill/>
            <a:ln>
              <a:noFill/>
            </a:ln>
          </p:spPr>
        </p:pic>
        <p:pic>
          <p:nvPicPr>
            <p:cNvPr descr="pasted-movie.png" id="339" name="Google Shape;339;p38"/>
            <p:cNvPicPr preferRelativeResize="0"/>
            <p:nvPr/>
          </p:nvPicPr>
          <p:blipFill rotWithShape="1">
            <a:blip r:embed="rId6">
              <a:alphaModFix/>
            </a:blip>
            <a:srcRect b="0" l="0" r="0" t="0"/>
            <a:stretch/>
          </p:blipFill>
          <p:spPr>
            <a:xfrm>
              <a:off x="0" y="72791"/>
              <a:ext cx="3196829" cy="3196829"/>
            </a:xfrm>
            <a:prstGeom prst="rect">
              <a:avLst/>
            </a:prstGeom>
            <a:noFill/>
            <a:ln>
              <a:noFill/>
            </a:ln>
          </p:spPr>
        </p:pic>
        <p:pic>
          <p:nvPicPr>
            <p:cNvPr descr="pasted-movie.png" id="340" name="Google Shape;340;p38"/>
            <p:cNvPicPr preferRelativeResize="0"/>
            <p:nvPr/>
          </p:nvPicPr>
          <p:blipFill rotWithShape="1">
            <a:blip r:embed="rId7">
              <a:alphaModFix/>
            </a:blip>
            <a:srcRect b="0" l="0" r="0" t="0"/>
            <a:stretch/>
          </p:blipFill>
          <p:spPr>
            <a:xfrm>
              <a:off x="6667904" y="22523"/>
              <a:ext cx="3264097" cy="3264097"/>
            </a:xfrm>
            <a:prstGeom prst="rect">
              <a:avLst/>
            </a:prstGeom>
            <a:noFill/>
            <a:ln>
              <a:noFill/>
            </a:ln>
          </p:spPr>
        </p:pic>
        <p:pic>
          <p:nvPicPr>
            <p:cNvPr descr="pasted-movie.png" id="341" name="Google Shape;341;p38"/>
            <p:cNvPicPr preferRelativeResize="0"/>
            <p:nvPr/>
          </p:nvPicPr>
          <p:blipFill rotWithShape="1">
            <a:blip r:embed="rId8">
              <a:alphaModFix/>
            </a:blip>
            <a:srcRect b="0" l="0" r="0" t="0"/>
            <a:stretch/>
          </p:blipFill>
          <p:spPr>
            <a:xfrm>
              <a:off x="10069124" y="5324"/>
              <a:ext cx="3284539" cy="3284538"/>
            </a:xfrm>
            <a:prstGeom prst="rect">
              <a:avLst/>
            </a:prstGeom>
            <a:noFill/>
            <a:ln>
              <a:noFill/>
            </a:ln>
          </p:spPr>
        </p:pic>
        <p:pic>
          <p:nvPicPr>
            <p:cNvPr descr="AGV_vUdJx_rJhbpgA6xHyqwJ6w67u45Fd5VwIw0ibgtG4e6SiuUhUK4BvN4Aw3lmKVOO7yl1Q_YZraBiT3yljH4LJQssCjTJx1k_c8zpRM9RLjAvMFbXC3PkZUaDzIhgfjuPgcWuFdaT0PhpTEkX3hFthPkmTJ6UsXvW=s2048.jpg" id="342" name="Google Shape;342;p38"/>
            <p:cNvPicPr preferRelativeResize="0"/>
            <p:nvPr/>
          </p:nvPicPr>
          <p:blipFill rotWithShape="1">
            <a:blip r:embed="rId9">
              <a:alphaModFix/>
            </a:blip>
            <a:srcRect b="0" l="0" r="0" t="0"/>
            <a:stretch/>
          </p:blipFill>
          <p:spPr>
            <a:xfrm>
              <a:off x="16824738" y="0"/>
              <a:ext cx="2780202" cy="3362993"/>
            </a:xfrm>
            <a:prstGeom prst="rect">
              <a:avLst/>
            </a:prstGeom>
            <a:noFill/>
            <a:ln>
              <a:noFill/>
            </a:ln>
          </p:spPr>
        </p:pic>
        <p:pic>
          <p:nvPicPr>
            <p:cNvPr descr="pasted-movie.png" id="343" name="Google Shape;343;p38"/>
            <p:cNvPicPr preferRelativeResize="0"/>
            <p:nvPr/>
          </p:nvPicPr>
          <p:blipFill rotWithShape="1">
            <a:blip r:embed="rId10">
              <a:alphaModFix/>
            </a:blip>
            <a:srcRect b="0" l="0" r="0" t="0"/>
            <a:stretch/>
          </p:blipFill>
          <p:spPr>
            <a:xfrm>
              <a:off x="19742063" y="7328"/>
              <a:ext cx="2869853" cy="3375651"/>
            </a:xfrm>
            <a:prstGeom prst="rect">
              <a:avLst/>
            </a:prstGeom>
            <a:noFill/>
            <a:ln>
              <a:noFill/>
            </a:ln>
          </p:spPr>
        </p:pic>
        <p:pic>
          <p:nvPicPr>
            <p:cNvPr descr="AGV_vUffk-wdwFSBEgWCyUgbsA2wL4o8VDyR2OPt5BRvKRjuhYc5oj5YV1wReAHbvvKABTuNR80Jmc_pf5kHfs49pqS0SmD9USYegUoHdihZ6Fc5XtjeVgDqo6EcmhjS46f0FH1OOjquZv4vzcnSQf5ET6h2QU6kEtgN=s2048.png" id="344" name="Google Shape;344;p38"/>
            <p:cNvPicPr preferRelativeResize="0"/>
            <p:nvPr/>
          </p:nvPicPr>
          <p:blipFill rotWithShape="1">
            <a:blip r:embed="rId11">
              <a:alphaModFix/>
            </a:blip>
            <a:srcRect b="0" l="0" r="0" t="0"/>
            <a:stretch/>
          </p:blipFill>
          <p:spPr>
            <a:xfrm>
              <a:off x="13490785" y="52885"/>
              <a:ext cx="3196704" cy="3284585"/>
            </a:xfrm>
            <a:prstGeom prst="rect">
              <a:avLst/>
            </a:prstGeom>
            <a:noFill/>
            <a:ln>
              <a:noFill/>
            </a:ln>
          </p:spPr>
        </p:pic>
      </p:grpSp>
      <p:grpSp>
        <p:nvGrpSpPr>
          <p:cNvPr id="345" name="Google Shape;345;p38"/>
          <p:cNvGrpSpPr/>
          <p:nvPr/>
        </p:nvGrpSpPr>
        <p:grpSpPr>
          <a:xfrm>
            <a:off x="796722" y="801139"/>
            <a:ext cx="7169333" cy="1220880"/>
            <a:chOff x="0" y="0"/>
            <a:chExt cx="19118221" cy="3255679"/>
          </a:xfrm>
        </p:grpSpPr>
        <p:pic>
          <p:nvPicPr>
            <p:cNvPr descr="pasted-movie.png" id="346" name="Google Shape;346;p38"/>
            <p:cNvPicPr preferRelativeResize="0"/>
            <p:nvPr/>
          </p:nvPicPr>
          <p:blipFill rotWithShape="1">
            <a:blip r:embed="rId12">
              <a:alphaModFix/>
            </a:blip>
            <a:srcRect b="0" l="0" r="0" t="0"/>
            <a:stretch/>
          </p:blipFill>
          <p:spPr>
            <a:xfrm>
              <a:off x="2871544" y="16831"/>
              <a:ext cx="3222016" cy="3222016"/>
            </a:xfrm>
            <a:prstGeom prst="rect">
              <a:avLst/>
            </a:prstGeom>
            <a:noFill/>
            <a:ln>
              <a:noFill/>
            </a:ln>
          </p:spPr>
        </p:pic>
        <p:pic>
          <p:nvPicPr>
            <p:cNvPr descr="pasted-movie.png" id="347" name="Google Shape;347;p38"/>
            <p:cNvPicPr preferRelativeResize="0"/>
            <p:nvPr/>
          </p:nvPicPr>
          <p:blipFill rotWithShape="1">
            <a:blip r:embed="rId13">
              <a:alphaModFix/>
            </a:blip>
            <a:srcRect b="0" l="0" r="0" t="0"/>
            <a:stretch/>
          </p:blipFill>
          <p:spPr>
            <a:xfrm>
              <a:off x="6119294" y="16831"/>
              <a:ext cx="3222016" cy="3222016"/>
            </a:xfrm>
            <a:prstGeom prst="rect">
              <a:avLst/>
            </a:prstGeom>
            <a:noFill/>
            <a:ln>
              <a:noFill/>
            </a:ln>
          </p:spPr>
        </p:pic>
        <p:pic>
          <p:nvPicPr>
            <p:cNvPr descr="pasted-movie.png" id="348" name="Google Shape;348;p38"/>
            <p:cNvPicPr preferRelativeResize="0"/>
            <p:nvPr/>
          </p:nvPicPr>
          <p:blipFill rotWithShape="1">
            <a:blip r:embed="rId14">
              <a:alphaModFix/>
            </a:blip>
            <a:srcRect b="0" l="0" r="0" t="0"/>
            <a:stretch/>
          </p:blipFill>
          <p:spPr>
            <a:xfrm>
              <a:off x="9367043" y="16831"/>
              <a:ext cx="3222016" cy="3222016"/>
            </a:xfrm>
            <a:prstGeom prst="rect">
              <a:avLst/>
            </a:prstGeom>
            <a:noFill/>
            <a:ln>
              <a:noFill/>
            </a:ln>
          </p:spPr>
        </p:pic>
        <p:pic>
          <p:nvPicPr>
            <p:cNvPr descr="pasted-movie.png" id="349" name="Google Shape;349;p38"/>
            <p:cNvPicPr preferRelativeResize="0"/>
            <p:nvPr/>
          </p:nvPicPr>
          <p:blipFill rotWithShape="1">
            <a:blip r:embed="rId15">
              <a:alphaModFix/>
            </a:blip>
            <a:srcRect b="0" l="0" r="0" t="0"/>
            <a:stretch/>
          </p:blipFill>
          <p:spPr>
            <a:xfrm>
              <a:off x="12614793" y="0"/>
              <a:ext cx="3255679" cy="3255679"/>
            </a:xfrm>
            <a:prstGeom prst="rect">
              <a:avLst/>
            </a:prstGeom>
            <a:noFill/>
            <a:ln>
              <a:noFill/>
            </a:ln>
          </p:spPr>
        </p:pic>
        <p:pic>
          <p:nvPicPr>
            <p:cNvPr descr="pasted-movie.png" id="350" name="Google Shape;350;p38"/>
            <p:cNvPicPr preferRelativeResize="0"/>
            <p:nvPr/>
          </p:nvPicPr>
          <p:blipFill rotWithShape="1">
            <a:blip r:embed="rId16">
              <a:alphaModFix/>
            </a:blip>
            <a:srcRect b="0" l="0" r="0" t="0"/>
            <a:stretch/>
          </p:blipFill>
          <p:spPr>
            <a:xfrm>
              <a:off x="15896204" y="16831"/>
              <a:ext cx="3222017" cy="3222016"/>
            </a:xfrm>
            <a:prstGeom prst="rect">
              <a:avLst/>
            </a:prstGeom>
            <a:noFill/>
            <a:ln>
              <a:noFill/>
            </a:ln>
          </p:spPr>
        </p:pic>
        <p:pic>
          <p:nvPicPr>
            <p:cNvPr descr="AGV_vUcdgn9dGL9lLwgl0_8SaT6BN3Bek0UXV25PPu14cCl8yoSTQjzsUY-uEfVPqNGkVFHTD_IdIWM7Ac-B5l52muOVTx89_ppuSzCEo4HZrBPBf-tn4Iu-3n0fYyoivESl8LM78NYs8GZbQKUoW6kf5Ut8_mtq9k_w=s2048.png" id="351" name="Google Shape;351;p38"/>
            <p:cNvPicPr preferRelativeResize="0"/>
            <p:nvPr/>
          </p:nvPicPr>
          <p:blipFill rotWithShape="1">
            <a:blip r:embed="rId17">
              <a:alphaModFix/>
            </a:blip>
            <a:srcRect b="0" l="0" r="0" t="0"/>
            <a:stretch/>
          </p:blipFill>
          <p:spPr>
            <a:xfrm>
              <a:off x="0" y="33663"/>
              <a:ext cx="2845810" cy="3222016"/>
            </a:xfrm>
            <a:prstGeom prst="rect">
              <a:avLst/>
            </a:prstGeom>
            <a:noFill/>
            <a:ln>
              <a:noFill/>
            </a:ln>
          </p:spPr>
        </p:pic>
      </p:grpSp>
      <p:grpSp>
        <p:nvGrpSpPr>
          <p:cNvPr id="352" name="Google Shape;352;p38"/>
          <p:cNvGrpSpPr/>
          <p:nvPr/>
        </p:nvGrpSpPr>
        <p:grpSpPr>
          <a:xfrm>
            <a:off x="1047893" y="3378575"/>
            <a:ext cx="6600693" cy="1261125"/>
            <a:chOff x="743343" y="3378575"/>
            <a:chExt cx="6600693" cy="1261125"/>
          </a:xfrm>
        </p:grpSpPr>
        <p:grpSp>
          <p:nvGrpSpPr>
            <p:cNvPr id="353" name="Google Shape;353;p38"/>
            <p:cNvGrpSpPr/>
            <p:nvPr/>
          </p:nvGrpSpPr>
          <p:grpSpPr>
            <a:xfrm>
              <a:off x="1799964" y="3378584"/>
              <a:ext cx="5544073" cy="1224036"/>
              <a:chOff x="0" y="0"/>
              <a:chExt cx="14784194" cy="3264096"/>
            </a:xfrm>
          </p:grpSpPr>
          <p:grpSp>
            <p:nvGrpSpPr>
              <p:cNvPr id="354" name="Google Shape;354;p38"/>
              <p:cNvGrpSpPr/>
              <p:nvPr/>
            </p:nvGrpSpPr>
            <p:grpSpPr>
              <a:xfrm>
                <a:off x="2793214" y="0"/>
                <a:ext cx="9229342" cy="3264096"/>
                <a:chOff x="0" y="0"/>
                <a:chExt cx="9229342" cy="3264096"/>
              </a:xfrm>
            </p:grpSpPr>
            <p:pic>
              <p:nvPicPr>
                <p:cNvPr descr="pasted-movie.png" id="355" name="Google Shape;355;p38"/>
                <p:cNvPicPr preferRelativeResize="0"/>
                <p:nvPr/>
              </p:nvPicPr>
              <p:blipFill rotWithShape="1">
                <a:blip r:embed="rId18">
                  <a:alphaModFix/>
                </a:blip>
                <a:srcRect b="0" l="0" r="0" t="0"/>
                <a:stretch/>
              </p:blipFill>
              <p:spPr>
                <a:xfrm>
                  <a:off x="0" y="8417"/>
                  <a:ext cx="3255679" cy="3255679"/>
                </a:xfrm>
                <a:prstGeom prst="rect">
                  <a:avLst/>
                </a:prstGeom>
                <a:noFill/>
                <a:ln>
                  <a:noFill/>
                </a:ln>
              </p:spPr>
            </p:pic>
            <p:pic>
              <p:nvPicPr>
                <p:cNvPr descr="AGV_vUdYcrfuwvdcHN0vE-7qLI8YvoDzF10qIbxzJq1EinqUHoymsn63rGgcOe_dbI8HFOnRCNz78PAuYXhiNGn1nz2zYmcjFHD6rxCzCLKcg8i8dys5rkLViDGQrAc5Y1V4iUy2FXfxq_931ZFR9CRHO1f2P2KbJAA=s2048.png" id="356" name="Google Shape;356;p38"/>
                <p:cNvPicPr preferRelativeResize="0"/>
                <p:nvPr/>
              </p:nvPicPr>
              <p:blipFill rotWithShape="1">
                <a:blip r:embed="rId19">
                  <a:alphaModFix/>
                </a:blip>
                <a:srcRect b="0" l="0" r="0" t="0"/>
                <a:stretch/>
              </p:blipFill>
              <p:spPr>
                <a:xfrm>
                  <a:off x="3292914" y="0"/>
                  <a:ext cx="2713067" cy="3255679"/>
                </a:xfrm>
                <a:prstGeom prst="rect">
                  <a:avLst/>
                </a:prstGeom>
                <a:noFill/>
                <a:ln>
                  <a:noFill/>
                </a:ln>
              </p:spPr>
            </p:pic>
            <p:pic>
              <p:nvPicPr>
                <p:cNvPr descr="AGV_vUcKu9k6SgS9dTAI1pKFVfumnCMckFiYpoYAbS-Ox1u_0CTqJ5wK-P88mAmdoJbxuRzt2nTICOQH7DMVxQ22FDAr0SOGQtOaDmt_OT-9vxLSaNfOaoWwwF5UZajlX_hb81xjixzUFMalkOQWxde0hVu7GMVN9xpP=s2048.png" id="357" name="Google Shape;357;p38"/>
                <p:cNvPicPr preferRelativeResize="0"/>
                <p:nvPr/>
              </p:nvPicPr>
              <p:blipFill rotWithShape="1">
                <a:blip r:embed="rId20">
                  <a:alphaModFix/>
                </a:blip>
                <a:srcRect b="0" l="0" r="0" t="0"/>
                <a:stretch/>
              </p:blipFill>
              <p:spPr>
                <a:xfrm>
                  <a:off x="6041489" y="0"/>
                  <a:ext cx="3187853" cy="3255679"/>
                </a:xfrm>
                <a:prstGeom prst="rect">
                  <a:avLst/>
                </a:prstGeom>
                <a:noFill/>
                <a:ln>
                  <a:noFill/>
                </a:ln>
              </p:spPr>
            </p:pic>
          </p:grpSp>
          <p:pic>
            <p:nvPicPr>
              <p:cNvPr descr="pasted-movie.png" id="358" name="Google Shape;358;p38"/>
              <p:cNvPicPr preferRelativeResize="0"/>
              <p:nvPr/>
            </p:nvPicPr>
            <p:blipFill rotWithShape="1">
              <a:blip r:embed="rId21">
                <a:alphaModFix/>
              </a:blip>
              <a:srcRect b="0" l="0" r="0" t="0"/>
              <a:stretch/>
            </p:blipFill>
            <p:spPr>
              <a:xfrm>
                <a:off x="0" y="0"/>
                <a:ext cx="2712196" cy="3264096"/>
              </a:xfrm>
              <a:prstGeom prst="rect">
                <a:avLst/>
              </a:prstGeom>
              <a:noFill/>
              <a:ln>
                <a:noFill/>
              </a:ln>
            </p:spPr>
          </p:pic>
          <p:pic>
            <p:nvPicPr>
              <p:cNvPr descr="pasted-movie.png" id="359" name="Google Shape;359;p38"/>
              <p:cNvPicPr preferRelativeResize="0"/>
              <p:nvPr/>
            </p:nvPicPr>
            <p:blipFill rotWithShape="1">
              <a:blip r:embed="rId22">
                <a:alphaModFix/>
              </a:blip>
              <a:srcRect b="0" l="0" r="0" t="0"/>
              <a:stretch/>
            </p:blipFill>
            <p:spPr>
              <a:xfrm>
                <a:off x="12103575" y="0"/>
                <a:ext cx="2680619" cy="3264095"/>
              </a:xfrm>
              <a:prstGeom prst="rect">
                <a:avLst/>
              </a:prstGeom>
              <a:noFill/>
              <a:ln>
                <a:noFill/>
              </a:ln>
            </p:spPr>
          </p:pic>
        </p:grpSp>
        <p:pic>
          <p:nvPicPr>
            <p:cNvPr id="360" name="Google Shape;360;p38" title="WhatsApp Image 2025-06-23 at 19.59.36.jpeg"/>
            <p:cNvPicPr preferRelativeResize="0"/>
            <p:nvPr/>
          </p:nvPicPr>
          <p:blipFill>
            <a:blip r:embed="rId23">
              <a:alphaModFix/>
            </a:blip>
            <a:stretch>
              <a:fillRect/>
            </a:stretch>
          </p:blipFill>
          <p:spPr>
            <a:xfrm>
              <a:off x="743343" y="3378575"/>
              <a:ext cx="1008426" cy="1261125"/>
            </a:xfrm>
            <a:prstGeom prst="rect">
              <a:avLst/>
            </a:prstGeom>
            <a:noFill/>
            <a:ln>
              <a:noFill/>
            </a:ln>
          </p:spPr>
        </p:pic>
      </p:gr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 name="Shape 364"/>
        <p:cNvGrpSpPr/>
        <p:nvPr/>
      </p:nvGrpSpPr>
      <p:grpSpPr>
        <a:xfrm>
          <a:off x="0" y="0"/>
          <a:ext cx="0" cy="0"/>
          <a:chOff x="0" y="0"/>
          <a:chExt cx="0" cy="0"/>
        </a:xfrm>
      </p:grpSpPr>
      <p:pic>
        <p:nvPicPr>
          <p:cNvPr id="365" name="Google Shape;365;p39"/>
          <p:cNvPicPr preferRelativeResize="0"/>
          <p:nvPr/>
        </p:nvPicPr>
        <p:blipFill rotWithShape="1">
          <a:blip r:embed="rId3">
            <a:alphaModFix/>
          </a:blip>
          <a:srcRect b="0" l="0" r="0" t="0"/>
          <a:stretch/>
        </p:blipFill>
        <p:spPr>
          <a:xfrm>
            <a:off x="4143875" y="1285875"/>
            <a:ext cx="5000125" cy="3686673"/>
          </a:xfrm>
          <a:prstGeom prst="rect">
            <a:avLst/>
          </a:prstGeom>
          <a:noFill/>
          <a:ln>
            <a:noFill/>
          </a:ln>
        </p:spPr>
      </p:pic>
      <p:pic>
        <p:nvPicPr>
          <p:cNvPr id="366" name="Google Shape;366;p39"/>
          <p:cNvPicPr preferRelativeResize="0"/>
          <p:nvPr/>
        </p:nvPicPr>
        <p:blipFill rotWithShape="1">
          <a:blip r:embed="rId4">
            <a:alphaModFix/>
          </a:blip>
          <a:srcRect b="0" l="0" r="0" t="0"/>
          <a:stretch/>
        </p:blipFill>
        <p:spPr>
          <a:xfrm>
            <a:off x="865500" y="1706900"/>
            <a:ext cx="2789074" cy="3356176"/>
          </a:xfrm>
          <a:prstGeom prst="rect">
            <a:avLst/>
          </a:prstGeom>
          <a:noFill/>
          <a:ln>
            <a:noFill/>
          </a:ln>
        </p:spPr>
      </p:pic>
      <p:sp>
        <p:nvSpPr>
          <p:cNvPr id="367" name="Google Shape;367;p39"/>
          <p:cNvSpPr txBox="1"/>
          <p:nvPr/>
        </p:nvSpPr>
        <p:spPr>
          <a:xfrm>
            <a:off x="214325" y="128750"/>
            <a:ext cx="8843100" cy="2208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1"/>
                </a:solidFill>
                <a:latin typeface="Courier New"/>
                <a:ea typeface="Courier New"/>
                <a:cs typeface="Courier New"/>
                <a:sym typeface="Courier New"/>
              </a:rPr>
              <a:t>PRATUSH (प्रत्युष, ಪ್ರತ್ಯುಶ್ – </a:t>
            </a:r>
            <a:r>
              <a:rPr b="1" lang="en" sz="1600">
                <a:solidFill>
                  <a:schemeClr val="dk1"/>
                </a:solidFill>
                <a:latin typeface="Courier New"/>
                <a:ea typeface="Courier New"/>
                <a:cs typeface="Courier New"/>
                <a:sym typeface="Courier New"/>
              </a:rPr>
              <a:t>Dawn / First light)</a:t>
            </a:r>
            <a:endParaRPr b="1" sz="1600">
              <a:solidFill>
                <a:schemeClr val="dk1"/>
              </a:solidFill>
              <a:latin typeface="Courier New"/>
              <a:ea typeface="Courier New"/>
              <a:cs typeface="Courier New"/>
              <a:sym typeface="Courier New"/>
            </a:endParaRPr>
          </a:p>
          <a:p>
            <a:pPr indent="0" lvl="0" marL="0" rtl="0" algn="l">
              <a:spcBef>
                <a:spcPts val="0"/>
              </a:spcBef>
              <a:spcAft>
                <a:spcPts val="0"/>
              </a:spcAft>
              <a:buNone/>
            </a:pPr>
            <a:r>
              <a:t/>
            </a:r>
            <a:endParaRPr b="1" sz="1500">
              <a:solidFill>
                <a:schemeClr val="dk1"/>
              </a:solidFill>
              <a:latin typeface="Courier New"/>
              <a:ea typeface="Courier New"/>
              <a:cs typeface="Courier New"/>
              <a:sym typeface="Courier New"/>
            </a:endParaRPr>
          </a:p>
          <a:p>
            <a:pPr indent="0" lvl="0" marL="0" rtl="0" algn="l">
              <a:spcBef>
                <a:spcPts val="0"/>
              </a:spcBef>
              <a:spcAft>
                <a:spcPts val="0"/>
              </a:spcAft>
              <a:buNone/>
            </a:pPr>
            <a:r>
              <a:rPr b="1" lang="en" sz="1500">
                <a:solidFill>
                  <a:schemeClr val="dk1"/>
                </a:solidFill>
                <a:latin typeface="Courier New"/>
                <a:ea typeface="Courier New"/>
                <a:cs typeface="Courier New"/>
                <a:sym typeface="Courier New"/>
              </a:rPr>
              <a:t>– Funded by Indian Space Research Organization for pre-project studies</a:t>
            </a:r>
            <a:endParaRPr b="1" sz="1500">
              <a:solidFill>
                <a:schemeClr val="dk1"/>
              </a:solidFill>
              <a:latin typeface="Courier New"/>
              <a:ea typeface="Courier New"/>
              <a:cs typeface="Courier New"/>
              <a:sym typeface="Courier New"/>
            </a:endParaRPr>
          </a:p>
          <a:p>
            <a:pPr indent="0" lvl="0" marL="0" rtl="0" algn="l">
              <a:spcBef>
                <a:spcPts val="0"/>
              </a:spcBef>
              <a:spcAft>
                <a:spcPts val="0"/>
              </a:spcAft>
              <a:buNone/>
            </a:pPr>
            <a:r>
              <a:rPr b="1" lang="en" sz="1500">
                <a:solidFill>
                  <a:schemeClr val="dk1"/>
                </a:solidFill>
                <a:latin typeface="Courier New"/>
                <a:ea typeface="Courier New"/>
                <a:cs typeface="Courier New"/>
                <a:sym typeface="Courier New"/>
              </a:rPr>
              <a:t>– Favorably reviewed by technical committee</a:t>
            </a:r>
            <a:endParaRPr b="1" sz="1500">
              <a:solidFill>
                <a:schemeClr val="dk1"/>
              </a:solidFill>
              <a:latin typeface="Courier New"/>
              <a:ea typeface="Courier New"/>
              <a:cs typeface="Courier New"/>
              <a:sym typeface="Courier New"/>
            </a:endParaRPr>
          </a:p>
          <a:p>
            <a:pPr indent="0" lvl="0" marL="0" rtl="0" algn="l">
              <a:spcBef>
                <a:spcPts val="0"/>
              </a:spcBef>
              <a:spcAft>
                <a:spcPts val="0"/>
              </a:spcAft>
              <a:buNone/>
            </a:pPr>
            <a:r>
              <a:rPr b="1" lang="en" sz="1500">
                <a:solidFill>
                  <a:schemeClr val="dk1"/>
                </a:solidFill>
                <a:latin typeface="Courier New"/>
                <a:ea typeface="Courier New"/>
                <a:cs typeface="Courier New"/>
                <a:sym typeface="Courier New"/>
              </a:rPr>
              <a:t>– Laboratory model built, tested</a:t>
            </a:r>
            <a:endParaRPr b="1" sz="1500">
              <a:solidFill>
                <a:schemeClr val="dk1"/>
              </a:solidFill>
              <a:latin typeface="Courier New"/>
              <a:ea typeface="Courier New"/>
              <a:cs typeface="Courier New"/>
              <a:sym typeface="Courier New"/>
            </a:endParaRPr>
          </a:p>
          <a:p>
            <a:pPr indent="0" lvl="0" marL="0" rtl="0" algn="l">
              <a:spcBef>
                <a:spcPts val="0"/>
              </a:spcBef>
              <a:spcAft>
                <a:spcPts val="0"/>
              </a:spcAft>
              <a:buNone/>
            </a:pPr>
            <a:r>
              <a:rPr b="1" lang="en" sz="1500">
                <a:solidFill>
                  <a:schemeClr val="dk1"/>
                </a:solidFill>
                <a:latin typeface="Courier New"/>
                <a:ea typeface="Courier New"/>
                <a:cs typeface="Courier New"/>
                <a:sym typeface="Courier New"/>
              </a:rPr>
              <a:t>– Awaiting next review steps to selection</a:t>
            </a:r>
            <a:endParaRPr b="1" sz="1500">
              <a:solidFill>
                <a:schemeClr val="dk1"/>
              </a:solidFill>
              <a:latin typeface="Courier New"/>
              <a:ea typeface="Courier New"/>
              <a:cs typeface="Courier New"/>
              <a:sym typeface="Courier New"/>
            </a:endParaRPr>
          </a:p>
          <a:p>
            <a:pPr indent="0" lvl="0" marL="0" rtl="0" algn="l">
              <a:spcBef>
                <a:spcPts val="0"/>
              </a:spcBef>
              <a:spcAft>
                <a:spcPts val="0"/>
              </a:spcAft>
              <a:buNone/>
            </a:pPr>
            <a:r>
              <a:t/>
            </a:r>
            <a:endParaRPr b="1" sz="1500">
              <a:solidFill>
                <a:schemeClr val="dk1"/>
              </a:solidFill>
              <a:latin typeface="Courier New"/>
              <a:ea typeface="Courier New"/>
              <a:cs typeface="Courier New"/>
              <a:sym typeface="Courier New"/>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1" name="Shape 371"/>
        <p:cNvGrpSpPr/>
        <p:nvPr/>
      </p:nvGrpSpPr>
      <p:grpSpPr>
        <a:xfrm>
          <a:off x="0" y="0"/>
          <a:ext cx="0" cy="0"/>
          <a:chOff x="0" y="0"/>
          <a:chExt cx="0" cy="0"/>
        </a:xfrm>
      </p:grpSpPr>
      <p:pic>
        <p:nvPicPr>
          <p:cNvPr id="372" name="Google Shape;372;p40"/>
          <p:cNvPicPr preferRelativeResize="0"/>
          <p:nvPr/>
        </p:nvPicPr>
        <p:blipFill>
          <a:blip r:embed="rId3">
            <a:alphaModFix/>
          </a:blip>
          <a:stretch>
            <a:fillRect/>
          </a:stretch>
        </p:blipFill>
        <p:spPr>
          <a:xfrm>
            <a:off x="912364" y="192163"/>
            <a:ext cx="7640400" cy="4584221"/>
          </a:xfrm>
          <a:prstGeom prst="rect">
            <a:avLst/>
          </a:prstGeom>
          <a:noFill/>
          <a:ln>
            <a:noFill/>
          </a:ln>
        </p:spPr>
      </p:pic>
      <p:pic>
        <p:nvPicPr>
          <p:cNvPr descr="AGV_vUcKu9k6SgS9dTAI1pKFVfumnCMckFiYpoYAbS-Ox1u_0CTqJ5wK-P88mAmdoJbxuRzt2nTICOQH7DMVxQ22FDAr0SOGQtOaDmt_OT-9vxLSaNfOaoWwwF5UZajlX_hb81xjixzUFMalkOQWxde0hVu7GMVN9xpP=s2048.png" id="373" name="Google Shape;373;p40"/>
          <p:cNvPicPr preferRelativeResize="0"/>
          <p:nvPr/>
        </p:nvPicPr>
        <p:blipFill rotWithShape="1">
          <a:blip r:embed="rId4">
            <a:alphaModFix/>
          </a:blip>
          <a:srcRect b="0" l="0" r="0" t="0"/>
          <a:stretch/>
        </p:blipFill>
        <p:spPr>
          <a:xfrm>
            <a:off x="90225" y="3807099"/>
            <a:ext cx="1056000" cy="107847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7" name="Shape 377"/>
        <p:cNvGrpSpPr/>
        <p:nvPr/>
      </p:nvGrpSpPr>
      <p:grpSpPr>
        <a:xfrm>
          <a:off x="0" y="0"/>
          <a:ext cx="0" cy="0"/>
          <a:chOff x="0" y="0"/>
          <a:chExt cx="0" cy="0"/>
        </a:xfrm>
      </p:grpSpPr>
      <p:grpSp>
        <p:nvGrpSpPr>
          <p:cNvPr id="378" name="Google Shape;378;p41"/>
          <p:cNvGrpSpPr/>
          <p:nvPr/>
        </p:nvGrpSpPr>
        <p:grpSpPr>
          <a:xfrm>
            <a:off x="2260437" y="97425"/>
            <a:ext cx="6625811" cy="4329284"/>
            <a:chOff x="276825" y="0"/>
            <a:chExt cx="7871938" cy="5143500"/>
          </a:xfrm>
        </p:grpSpPr>
        <p:pic>
          <p:nvPicPr>
            <p:cNvPr id="379" name="Google Shape;379;p41"/>
            <p:cNvPicPr preferRelativeResize="0"/>
            <p:nvPr/>
          </p:nvPicPr>
          <p:blipFill>
            <a:blip r:embed="rId3">
              <a:alphaModFix/>
            </a:blip>
            <a:stretch>
              <a:fillRect/>
            </a:stretch>
          </p:blipFill>
          <p:spPr>
            <a:xfrm>
              <a:off x="385636" y="0"/>
              <a:ext cx="7763128" cy="5143500"/>
            </a:xfrm>
            <a:prstGeom prst="rect">
              <a:avLst/>
            </a:prstGeom>
            <a:noFill/>
            <a:ln>
              <a:noFill/>
            </a:ln>
          </p:spPr>
        </p:pic>
        <p:sp>
          <p:nvSpPr>
            <p:cNvPr id="380" name="Google Shape;380;p41"/>
            <p:cNvSpPr txBox="1"/>
            <p:nvPr/>
          </p:nvSpPr>
          <p:spPr>
            <a:xfrm rot="-5400000">
              <a:off x="229575" y="1655425"/>
              <a:ext cx="565500" cy="471000"/>
            </a:xfrm>
            <a:prstGeom prst="rect">
              <a:avLst/>
            </a:prstGeom>
            <a:solidFill>
              <a:schemeClr val="lt1"/>
            </a:solidFill>
            <a:ln>
              <a:noFill/>
            </a:ln>
          </p:spPr>
          <p:txBody>
            <a:bodyPr anchorCtr="0" anchor="t" bIns="76925" lIns="76925" spcFirstLastPara="1" rIns="76925" wrap="square" tIns="76925">
              <a:noAutofit/>
            </a:bodyPr>
            <a:lstStyle/>
            <a:p>
              <a:pPr indent="0" lvl="0" marL="0" rtl="0" algn="l">
                <a:spcBef>
                  <a:spcPts val="0"/>
                </a:spcBef>
                <a:spcAft>
                  <a:spcPts val="0"/>
                </a:spcAft>
                <a:buNone/>
              </a:pPr>
              <a:r>
                <a:rPr b="1" lang="en" sz="1515">
                  <a:solidFill>
                    <a:schemeClr val="dk1"/>
                  </a:solidFill>
                  <a:latin typeface="Bookman Old Style"/>
                  <a:ea typeface="Bookman Old Style"/>
                  <a:cs typeface="Bookman Old Style"/>
                  <a:sym typeface="Bookman Old Style"/>
                </a:rPr>
                <a:t>[K]</a:t>
              </a:r>
              <a:endParaRPr b="1" sz="1515">
                <a:solidFill>
                  <a:schemeClr val="dk1"/>
                </a:solidFill>
                <a:latin typeface="Bookman Old Style"/>
                <a:ea typeface="Bookman Old Style"/>
                <a:cs typeface="Bookman Old Style"/>
                <a:sym typeface="Bookman Old Style"/>
              </a:endParaRPr>
            </a:p>
          </p:txBody>
        </p:sp>
      </p:grpSp>
      <p:pic>
        <p:nvPicPr>
          <p:cNvPr descr="AGV_vUcKu9k6SgS9dTAI1pKFVfumnCMckFiYpoYAbS-Ox1u_0CTqJ5wK-P88mAmdoJbxuRzt2nTICOQH7DMVxQ22FDAr0SOGQtOaDmt_OT-9vxLSaNfOaoWwwF5UZajlX_hb81xjixzUFMalkOQWxde0hVu7GMVN9xpP=s2048.png" id="381" name="Google Shape;381;p41"/>
          <p:cNvPicPr preferRelativeResize="0"/>
          <p:nvPr/>
        </p:nvPicPr>
        <p:blipFill rotWithShape="1">
          <a:blip r:embed="rId4">
            <a:alphaModFix/>
          </a:blip>
          <a:srcRect b="0" l="0" r="0" t="0"/>
          <a:stretch/>
        </p:blipFill>
        <p:spPr>
          <a:xfrm>
            <a:off x="112775" y="3664200"/>
            <a:ext cx="866800" cy="885250"/>
          </a:xfrm>
          <a:prstGeom prst="rect">
            <a:avLst/>
          </a:prstGeom>
          <a:noFill/>
          <a:ln>
            <a:noFill/>
          </a:ln>
        </p:spPr>
      </p:pic>
      <p:sp>
        <p:nvSpPr>
          <p:cNvPr id="382" name="Google Shape;382;p41"/>
          <p:cNvSpPr txBox="1"/>
          <p:nvPr/>
        </p:nvSpPr>
        <p:spPr>
          <a:xfrm>
            <a:off x="3420351" y="4481072"/>
            <a:ext cx="5712900" cy="45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highlight>
                  <a:srgbClr val="FFFFFF"/>
                </a:highlight>
                <a:latin typeface="Courier New"/>
                <a:ea typeface="Courier New"/>
                <a:cs typeface="Courier New"/>
                <a:sym typeface="Courier New"/>
              </a:rPr>
              <a:t>KS, Srivani, et al, </a:t>
            </a:r>
            <a:r>
              <a:rPr b="1" i="1" lang="en" sz="1200">
                <a:solidFill>
                  <a:schemeClr val="dk1"/>
                </a:solidFill>
                <a:highlight>
                  <a:srgbClr val="FFFFFF"/>
                </a:highlight>
                <a:latin typeface="Courier New"/>
                <a:ea typeface="Courier New"/>
                <a:cs typeface="Courier New"/>
                <a:sym typeface="Courier New"/>
              </a:rPr>
              <a:t>Experimental Astronomy</a:t>
            </a:r>
            <a:r>
              <a:rPr b="1" lang="en" sz="1200">
                <a:solidFill>
                  <a:schemeClr val="dk1"/>
                </a:solidFill>
                <a:highlight>
                  <a:srgbClr val="FFFFFF"/>
                </a:highlight>
                <a:latin typeface="Courier New"/>
                <a:ea typeface="Courier New"/>
                <a:cs typeface="Courier New"/>
                <a:sym typeface="Courier New"/>
              </a:rPr>
              <a:t> 60.1 (2025): 1.</a:t>
            </a:r>
            <a:endParaRPr b="1" sz="1200">
              <a:solidFill>
                <a:schemeClr val="dk1"/>
              </a:solidFill>
              <a:latin typeface="Courier New"/>
              <a:ea typeface="Courier New"/>
              <a:cs typeface="Courier New"/>
              <a:sym typeface="Courier New"/>
            </a:endParaRPr>
          </a:p>
        </p:txBody>
      </p:sp>
      <p:grpSp>
        <p:nvGrpSpPr>
          <p:cNvPr id="383" name="Google Shape;383;p41"/>
          <p:cNvGrpSpPr/>
          <p:nvPr/>
        </p:nvGrpSpPr>
        <p:grpSpPr>
          <a:xfrm>
            <a:off x="2" y="746850"/>
            <a:ext cx="2197723" cy="2571985"/>
            <a:chOff x="216727" y="156418"/>
            <a:chExt cx="4218279" cy="4936632"/>
          </a:xfrm>
        </p:grpSpPr>
        <p:grpSp>
          <p:nvGrpSpPr>
            <p:cNvPr id="384" name="Google Shape;384;p41"/>
            <p:cNvGrpSpPr/>
            <p:nvPr/>
          </p:nvGrpSpPr>
          <p:grpSpPr>
            <a:xfrm>
              <a:off x="216727" y="156418"/>
              <a:ext cx="4218279" cy="4936632"/>
              <a:chOff x="174827" y="110418"/>
              <a:chExt cx="4218279" cy="4936632"/>
            </a:xfrm>
          </p:grpSpPr>
          <p:grpSp>
            <p:nvGrpSpPr>
              <p:cNvPr id="385" name="Google Shape;385;p41"/>
              <p:cNvGrpSpPr/>
              <p:nvPr/>
            </p:nvGrpSpPr>
            <p:grpSpPr>
              <a:xfrm>
                <a:off x="174827" y="110418"/>
                <a:ext cx="4218279" cy="4540943"/>
                <a:chOff x="147224" y="363550"/>
                <a:chExt cx="4117001" cy="4416400"/>
              </a:xfrm>
            </p:grpSpPr>
            <p:pic>
              <p:nvPicPr>
                <p:cNvPr id="386" name="Google Shape;386;p41"/>
                <p:cNvPicPr preferRelativeResize="0"/>
                <p:nvPr/>
              </p:nvPicPr>
              <p:blipFill>
                <a:blip r:embed="rId5">
                  <a:alphaModFix/>
                </a:blip>
                <a:stretch>
                  <a:fillRect/>
                </a:stretch>
              </p:blipFill>
              <p:spPr>
                <a:xfrm>
                  <a:off x="147224" y="363550"/>
                  <a:ext cx="4117001" cy="4416400"/>
                </a:xfrm>
                <a:prstGeom prst="rect">
                  <a:avLst/>
                </a:prstGeom>
                <a:noFill/>
                <a:ln>
                  <a:noFill/>
                </a:ln>
              </p:spPr>
            </p:pic>
            <p:grpSp>
              <p:nvGrpSpPr>
                <p:cNvPr id="387" name="Google Shape;387;p41"/>
                <p:cNvGrpSpPr/>
                <p:nvPr/>
              </p:nvGrpSpPr>
              <p:grpSpPr>
                <a:xfrm>
                  <a:off x="198425" y="363550"/>
                  <a:ext cx="4028975" cy="4416400"/>
                  <a:chOff x="198425" y="363550"/>
                  <a:chExt cx="4028975" cy="4416400"/>
                </a:xfrm>
              </p:grpSpPr>
              <p:cxnSp>
                <p:nvCxnSpPr>
                  <p:cNvPr id="388" name="Google Shape;388;p41"/>
                  <p:cNvCxnSpPr>
                    <a:endCxn id="389" idx="1"/>
                  </p:cNvCxnSpPr>
                  <p:nvPr/>
                </p:nvCxnSpPr>
                <p:spPr>
                  <a:xfrm flipH="1" rot="10800000">
                    <a:off x="1867900" y="570550"/>
                    <a:ext cx="975300" cy="386400"/>
                  </a:xfrm>
                  <a:prstGeom prst="straightConnector1">
                    <a:avLst/>
                  </a:prstGeom>
                  <a:noFill/>
                  <a:ln cap="flat" cmpd="sng" w="9925">
                    <a:solidFill>
                      <a:srgbClr val="0000FF"/>
                    </a:solidFill>
                    <a:prstDash val="solid"/>
                    <a:round/>
                    <a:headEnd len="med" w="med" type="none"/>
                    <a:tailEnd len="med" w="med" type="triangle"/>
                  </a:ln>
                </p:spPr>
              </p:cxnSp>
              <p:cxnSp>
                <p:nvCxnSpPr>
                  <p:cNvPr id="390" name="Google Shape;390;p41"/>
                  <p:cNvCxnSpPr>
                    <a:endCxn id="391" idx="2"/>
                  </p:cNvCxnSpPr>
                  <p:nvPr/>
                </p:nvCxnSpPr>
                <p:spPr>
                  <a:xfrm rot="10800000">
                    <a:off x="686075" y="887350"/>
                    <a:ext cx="1656300" cy="845400"/>
                  </a:xfrm>
                  <a:prstGeom prst="straightConnector1">
                    <a:avLst/>
                  </a:prstGeom>
                  <a:noFill/>
                  <a:ln cap="flat" cmpd="sng" w="9925">
                    <a:solidFill>
                      <a:srgbClr val="0000FF"/>
                    </a:solidFill>
                    <a:prstDash val="solid"/>
                    <a:round/>
                    <a:headEnd len="med" w="med" type="none"/>
                    <a:tailEnd len="med" w="med" type="triangle"/>
                  </a:ln>
                </p:spPr>
              </p:cxnSp>
              <p:cxnSp>
                <p:nvCxnSpPr>
                  <p:cNvPr id="392" name="Google Shape;392;p41"/>
                  <p:cNvCxnSpPr>
                    <a:endCxn id="393" idx="1"/>
                  </p:cNvCxnSpPr>
                  <p:nvPr/>
                </p:nvCxnSpPr>
                <p:spPr>
                  <a:xfrm flipH="1" rot="10800000">
                    <a:off x="2778700" y="1596750"/>
                    <a:ext cx="473400" cy="620700"/>
                  </a:xfrm>
                  <a:prstGeom prst="straightConnector1">
                    <a:avLst/>
                  </a:prstGeom>
                  <a:noFill/>
                  <a:ln cap="flat" cmpd="sng" w="9925">
                    <a:solidFill>
                      <a:srgbClr val="0000FF"/>
                    </a:solidFill>
                    <a:prstDash val="solid"/>
                    <a:round/>
                    <a:headEnd len="med" w="med" type="none"/>
                    <a:tailEnd len="med" w="med" type="triangle"/>
                  </a:ln>
                </p:spPr>
              </p:cxnSp>
              <p:grpSp>
                <p:nvGrpSpPr>
                  <p:cNvPr id="394" name="Google Shape;394;p41"/>
                  <p:cNvGrpSpPr/>
                  <p:nvPr/>
                </p:nvGrpSpPr>
                <p:grpSpPr>
                  <a:xfrm>
                    <a:off x="198425" y="363550"/>
                    <a:ext cx="4028975" cy="4416400"/>
                    <a:chOff x="198425" y="363550"/>
                    <a:chExt cx="4028975" cy="4416400"/>
                  </a:xfrm>
                </p:grpSpPr>
                <p:sp>
                  <p:nvSpPr>
                    <p:cNvPr id="389" name="Google Shape;389;p41"/>
                    <p:cNvSpPr txBox="1"/>
                    <p:nvPr/>
                  </p:nvSpPr>
                  <p:spPr>
                    <a:xfrm>
                      <a:off x="2843200" y="363550"/>
                      <a:ext cx="1384200" cy="414000"/>
                    </a:xfrm>
                    <a:prstGeom prst="rect">
                      <a:avLst/>
                    </a:prstGeom>
                    <a:noFill/>
                    <a:ln>
                      <a:noFill/>
                    </a:ln>
                  </p:spPr>
                  <p:txBody>
                    <a:bodyPr anchorCtr="0" anchor="t" bIns="47625" lIns="47625" spcFirstLastPara="1" rIns="47625" wrap="square" tIns="47625">
                      <a:noAutofit/>
                    </a:bodyPr>
                    <a:lstStyle/>
                    <a:p>
                      <a:pPr indent="0" lvl="0" marL="0" rtl="0" algn="l">
                        <a:spcBef>
                          <a:spcPts val="0"/>
                        </a:spcBef>
                        <a:spcAft>
                          <a:spcPts val="0"/>
                        </a:spcAft>
                        <a:buNone/>
                      </a:pPr>
                      <a:r>
                        <a:rPr b="1" lang="en" sz="781">
                          <a:solidFill>
                            <a:srgbClr val="EEFF41"/>
                          </a:solidFill>
                        </a:rPr>
                        <a:t>Wheeler cap</a:t>
                      </a:r>
                      <a:endParaRPr b="1" sz="781">
                        <a:solidFill>
                          <a:srgbClr val="EEFF41"/>
                        </a:solidFill>
                      </a:endParaRPr>
                    </a:p>
                  </p:txBody>
                </p:sp>
                <p:sp>
                  <p:nvSpPr>
                    <p:cNvPr id="391" name="Google Shape;391;p41"/>
                    <p:cNvSpPr txBox="1"/>
                    <p:nvPr/>
                  </p:nvSpPr>
                  <p:spPr>
                    <a:xfrm>
                      <a:off x="198425" y="363550"/>
                      <a:ext cx="975300" cy="523800"/>
                    </a:xfrm>
                    <a:prstGeom prst="rect">
                      <a:avLst/>
                    </a:prstGeom>
                    <a:noFill/>
                    <a:ln>
                      <a:noFill/>
                    </a:ln>
                  </p:spPr>
                  <p:txBody>
                    <a:bodyPr anchorCtr="0" anchor="t" bIns="47625" lIns="47625" spcFirstLastPara="1" rIns="47625" wrap="square" tIns="47625">
                      <a:noAutofit/>
                    </a:bodyPr>
                    <a:lstStyle/>
                    <a:p>
                      <a:pPr indent="0" lvl="0" marL="0" rtl="0" algn="l">
                        <a:spcBef>
                          <a:spcPts val="0"/>
                        </a:spcBef>
                        <a:spcAft>
                          <a:spcPts val="0"/>
                        </a:spcAft>
                        <a:buNone/>
                      </a:pPr>
                      <a:r>
                        <a:rPr b="1" lang="en" sz="781">
                          <a:solidFill>
                            <a:srgbClr val="EEFF41"/>
                          </a:solidFill>
                        </a:rPr>
                        <a:t>Analog section</a:t>
                      </a:r>
                      <a:endParaRPr b="1" sz="781">
                        <a:solidFill>
                          <a:srgbClr val="EEFF41"/>
                        </a:solidFill>
                      </a:endParaRPr>
                    </a:p>
                  </p:txBody>
                </p:sp>
                <p:sp>
                  <p:nvSpPr>
                    <p:cNvPr id="393" name="Google Shape;393;p41"/>
                    <p:cNvSpPr txBox="1"/>
                    <p:nvPr/>
                  </p:nvSpPr>
                  <p:spPr>
                    <a:xfrm>
                      <a:off x="3252100" y="1334850"/>
                      <a:ext cx="975300" cy="523800"/>
                    </a:xfrm>
                    <a:prstGeom prst="rect">
                      <a:avLst/>
                    </a:prstGeom>
                    <a:noFill/>
                    <a:ln>
                      <a:noFill/>
                    </a:ln>
                  </p:spPr>
                  <p:txBody>
                    <a:bodyPr anchorCtr="0" anchor="t" bIns="47625" lIns="47625" spcFirstLastPara="1" rIns="47625" wrap="square" tIns="47625">
                      <a:noAutofit/>
                    </a:bodyPr>
                    <a:lstStyle/>
                    <a:p>
                      <a:pPr indent="0" lvl="0" marL="0" rtl="0" algn="l">
                        <a:spcBef>
                          <a:spcPts val="0"/>
                        </a:spcBef>
                        <a:spcAft>
                          <a:spcPts val="0"/>
                        </a:spcAft>
                        <a:buNone/>
                      </a:pPr>
                      <a:r>
                        <a:rPr b="1" lang="en" sz="781">
                          <a:solidFill>
                            <a:srgbClr val="EEFF41"/>
                          </a:solidFill>
                        </a:rPr>
                        <a:t>Digital section</a:t>
                      </a:r>
                      <a:endParaRPr b="1" sz="781">
                        <a:solidFill>
                          <a:srgbClr val="EEFF41"/>
                        </a:solidFill>
                      </a:endParaRPr>
                    </a:p>
                  </p:txBody>
                </p:sp>
                <p:sp>
                  <p:nvSpPr>
                    <p:cNvPr id="395" name="Google Shape;395;p41"/>
                    <p:cNvSpPr txBox="1"/>
                    <p:nvPr/>
                  </p:nvSpPr>
                  <p:spPr>
                    <a:xfrm>
                      <a:off x="341625" y="4256150"/>
                      <a:ext cx="1084500" cy="523800"/>
                    </a:xfrm>
                    <a:prstGeom prst="rect">
                      <a:avLst/>
                    </a:prstGeom>
                    <a:noFill/>
                    <a:ln>
                      <a:noFill/>
                    </a:ln>
                  </p:spPr>
                  <p:txBody>
                    <a:bodyPr anchorCtr="0" anchor="t" bIns="47625" lIns="47625" spcFirstLastPara="1" rIns="47625" wrap="square" tIns="47625">
                      <a:noAutofit/>
                    </a:bodyPr>
                    <a:lstStyle/>
                    <a:p>
                      <a:pPr indent="0" lvl="0" marL="0" rtl="0" algn="l">
                        <a:spcBef>
                          <a:spcPts val="0"/>
                        </a:spcBef>
                        <a:spcAft>
                          <a:spcPts val="0"/>
                        </a:spcAft>
                        <a:buNone/>
                      </a:pPr>
                      <a:r>
                        <a:rPr b="1" lang="en" sz="781">
                          <a:solidFill>
                            <a:srgbClr val="EEFF41"/>
                          </a:solidFill>
                        </a:rPr>
                        <a:t>Batteries</a:t>
                      </a:r>
                      <a:endParaRPr b="1" sz="781">
                        <a:solidFill>
                          <a:srgbClr val="EEFF41"/>
                        </a:solidFill>
                      </a:endParaRPr>
                    </a:p>
                  </p:txBody>
                </p:sp>
              </p:grpSp>
              <p:cxnSp>
                <p:nvCxnSpPr>
                  <p:cNvPr id="396" name="Google Shape;396;p41"/>
                  <p:cNvCxnSpPr>
                    <a:endCxn id="395" idx="0"/>
                  </p:cNvCxnSpPr>
                  <p:nvPr/>
                </p:nvCxnSpPr>
                <p:spPr>
                  <a:xfrm>
                    <a:off x="864975" y="3533150"/>
                    <a:ext cx="18900" cy="723000"/>
                  </a:xfrm>
                  <a:prstGeom prst="straightConnector1">
                    <a:avLst/>
                  </a:prstGeom>
                  <a:noFill/>
                  <a:ln cap="flat" cmpd="sng" w="9925">
                    <a:solidFill>
                      <a:srgbClr val="0000FF"/>
                    </a:solidFill>
                    <a:prstDash val="solid"/>
                    <a:round/>
                    <a:headEnd len="med" w="med" type="none"/>
                    <a:tailEnd len="med" w="med" type="triangle"/>
                  </a:ln>
                </p:spPr>
              </p:cxnSp>
            </p:grpSp>
          </p:grpSp>
          <p:sp>
            <p:nvSpPr>
              <p:cNvPr id="397" name="Google Shape;397;p41"/>
              <p:cNvSpPr txBox="1"/>
              <p:nvPr/>
            </p:nvSpPr>
            <p:spPr>
              <a:xfrm>
                <a:off x="924663" y="4651350"/>
                <a:ext cx="2718600" cy="395700"/>
              </a:xfrm>
              <a:prstGeom prst="rect">
                <a:avLst/>
              </a:prstGeom>
              <a:noFill/>
              <a:ln>
                <a:noFill/>
              </a:ln>
            </p:spPr>
            <p:txBody>
              <a:bodyPr anchorCtr="0" anchor="t" bIns="47625" lIns="47625" spcFirstLastPara="1" rIns="47625" wrap="square" tIns="47625">
                <a:noAutofit/>
              </a:bodyPr>
              <a:lstStyle/>
              <a:p>
                <a:pPr indent="0" lvl="0" marL="0" rtl="0" algn="ctr">
                  <a:spcBef>
                    <a:spcPts val="0"/>
                  </a:spcBef>
                  <a:spcAft>
                    <a:spcPts val="0"/>
                  </a:spcAft>
                  <a:buNone/>
                </a:pPr>
                <a:r>
                  <a:rPr lang="en" sz="729">
                    <a:solidFill>
                      <a:srgbClr val="000000"/>
                    </a:solidFill>
                  </a:rPr>
                  <a:t>Laboratory model of PRATUSH</a:t>
                </a:r>
                <a:endParaRPr sz="729">
                  <a:solidFill>
                    <a:srgbClr val="000000"/>
                  </a:solidFill>
                </a:endParaRPr>
              </a:p>
            </p:txBody>
          </p:sp>
        </p:grpSp>
        <p:grpSp>
          <p:nvGrpSpPr>
            <p:cNvPr id="398" name="Google Shape;398;p41"/>
            <p:cNvGrpSpPr/>
            <p:nvPr/>
          </p:nvGrpSpPr>
          <p:grpSpPr>
            <a:xfrm>
              <a:off x="311526" y="1289125"/>
              <a:ext cx="3838149" cy="2853000"/>
              <a:chOff x="311526" y="1289125"/>
              <a:chExt cx="3838149" cy="2853000"/>
            </a:xfrm>
          </p:grpSpPr>
          <p:sp>
            <p:nvSpPr>
              <p:cNvPr id="399" name="Google Shape;399;p41"/>
              <p:cNvSpPr txBox="1"/>
              <p:nvPr/>
            </p:nvSpPr>
            <p:spPr>
              <a:xfrm>
                <a:off x="2787975" y="3230575"/>
                <a:ext cx="1361700" cy="538500"/>
              </a:xfrm>
              <a:prstGeom prst="rect">
                <a:avLst/>
              </a:prstGeom>
              <a:noFill/>
              <a:ln>
                <a:noFill/>
              </a:ln>
            </p:spPr>
            <p:txBody>
              <a:bodyPr anchorCtr="0" anchor="t" bIns="47625" lIns="47625" spcFirstLastPara="1" rIns="47625" wrap="square" tIns="47625">
                <a:noAutofit/>
              </a:bodyPr>
              <a:lstStyle/>
              <a:p>
                <a:pPr indent="0" lvl="0" marL="0" rtl="0" algn="l">
                  <a:spcBef>
                    <a:spcPts val="0"/>
                  </a:spcBef>
                  <a:spcAft>
                    <a:spcPts val="0"/>
                  </a:spcAft>
                  <a:buNone/>
                </a:pPr>
                <a:r>
                  <a:rPr b="1" lang="en" sz="781">
                    <a:solidFill>
                      <a:srgbClr val="EEFF41"/>
                    </a:solidFill>
                  </a:rPr>
                  <a:t>Optical and SMA cables </a:t>
                </a:r>
                <a:endParaRPr b="1" sz="781">
                  <a:solidFill>
                    <a:srgbClr val="EEFF41"/>
                  </a:solidFill>
                </a:endParaRPr>
              </a:p>
            </p:txBody>
          </p:sp>
          <p:grpSp>
            <p:nvGrpSpPr>
              <p:cNvPr id="400" name="Google Shape;400;p41"/>
              <p:cNvGrpSpPr/>
              <p:nvPr/>
            </p:nvGrpSpPr>
            <p:grpSpPr>
              <a:xfrm>
                <a:off x="311526" y="1289125"/>
                <a:ext cx="3157299" cy="2853000"/>
                <a:chOff x="311526" y="1289125"/>
                <a:chExt cx="3157299" cy="2853000"/>
              </a:xfrm>
            </p:grpSpPr>
            <p:cxnSp>
              <p:nvCxnSpPr>
                <p:cNvPr id="401" name="Google Shape;401;p41"/>
                <p:cNvCxnSpPr>
                  <a:endCxn id="399" idx="0"/>
                </p:cNvCxnSpPr>
                <p:nvPr/>
              </p:nvCxnSpPr>
              <p:spPr>
                <a:xfrm>
                  <a:off x="3244425" y="2339875"/>
                  <a:ext cx="224400" cy="890700"/>
                </a:xfrm>
                <a:prstGeom prst="straightConnector1">
                  <a:avLst/>
                </a:prstGeom>
                <a:noFill/>
                <a:ln cap="flat" cmpd="sng" w="9925">
                  <a:solidFill>
                    <a:srgbClr val="0000FF"/>
                  </a:solidFill>
                  <a:prstDash val="solid"/>
                  <a:round/>
                  <a:headEnd len="med" w="med" type="none"/>
                  <a:tailEnd len="med" w="med" type="triangle"/>
                </a:ln>
              </p:spPr>
            </p:cxnSp>
            <p:grpSp>
              <p:nvGrpSpPr>
                <p:cNvPr id="402" name="Google Shape;402;p41"/>
                <p:cNvGrpSpPr/>
                <p:nvPr/>
              </p:nvGrpSpPr>
              <p:grpSpPr>
                <a:xfrm>
                  <a:off x="311526" y="1289125"/>
                  <a:ext cx="3157299" cy="2853000"/>
                  <a:chOff x="311526" y="1289125"/>
                  <a:chExt cx="3157299" cy="2853000"/>
                </a:xfrm>
              </p:grpSpPr>
              <p:cxnSp>
                <p:nvCxnSpPr>
                  <p:cNvPr id="403" name="Google Shape;403;p41"/>
                  <p:cNvCxnSpPr>
                    <a:endCxn id="399" idx="0"/>
                  </p:cNvCxnSpPr>
                  <p:nvPr/>
                </p:nvCxnSpPr>
                <p:spPr>
                  <a:xfrm>
                    <a:off x="3073125" y="2732875"/>
                    <a:ext cx="395700" cy="497700"/>
                  </a:xfrm>
                  <a:prstGeom prst="straightConnector1">
                    <a:avLst/>
                  </a:prstGeom>
                  <a:noFill/>
                  <a:ln cap="flat" cmpd="sng" w="9925">
                    <a:solidFill>
                      <a:srgbClr val="0000FF"/>
                    </a:solidFill>
                    <a:prstDash val="solid"/>
                    <a:round/>
                    <a:headEnd len="med" w="med" type="none"/>
                    <a:tailEnd len="med" w="med" type="triangle"/>
                  </a:ln>
                </p:spPr>
              </p:cxnSp>
              <p:grpSp>
                <p:nvGrpSpPr>
                  <p:cNvPr id="404" name="Google Shape;404;p41"/>
                  <p:cNvGrpSpPr/>
                  <p:nvPr/>
                </p:nvGrpSpPr>
                <p:grpSpPr>
                  <a:xfrm>
                    <a:off x="311526" y="1289125"/>
                    <a:ext cx="2066250" cy="2853000"/>
                    <a:chOff x="311526" y="1289125"/>
                    <a:chExt cx="2066250" cy="2853000"/>
                  </a:xfrm>
                </p:grpSpPr>
                <p:sp>
                  <p:nvSpPr>
                    <p:cNvPr id="405" name="Google Shape;405;p41"/>
                    <p:cNvSpPr txBox="1"/>
                    <p:nvPr/>
                  </p:nvSpPr>
                  <p:spPr>
                    <a:xfrm>
                      <a:off x="311526" y="1289125"/>
                      <a:ext cx="884700" cy="538500"/>
                    </a:xfrm>
                    <a:prstGeom prst="rect">
                      <a:avLst/>
                    </a:prstGeom>
                    <a:noFill/>
                    <a:ln>
                      <a:noFill/>
                    </a:ln>
                  </p:spPr>
                  <p:txBody>
                    <a:bodyPr anchorCtr="0" anchor="t" bIns="47625" lIns="47625" spcFirstLastPara="1" rIns="47625" wrap="square" tIns="47625">
                      <a:noAutofit/>
                    </a:bodyPr>
                    <a:lstStyle/>
                    <a:p>
                      <a:pPr indent="0" lvl="0" marL="0" rtl="0" algn="l">
                        <a:spcBef>
                          <a:spcPts val="0"/>
                        </a:spcBef>
                        <a:spcAft>
                          <a:spcPts val="0"/>
                        </a:spcAft>
                        <a:buNone/>
                      </a:pPr>
                      <a:r>
                        <a:rPr b="1" lang="en" sz="781">
                          <a:solidFill>
                            <a:srgbClr val="EEFF41"/>
                          </a:solidFill>
                        </a:rPr>
                        <a:t>Power cables</a:t>
                      </a:r>
                      <a:endParaRPr b="1" sz="781">
                        <a:solidFill>
                          <a:srgbClr val="EEFF41"/>
                        </a:solidFill>
                      </a:endParaRPr>
                    </a:p>
                  </p:txBody>
                </p:sp>
                <p:grpSp>
                  <p:nvGrpSpPr>
                    <p:cNvPr id="406" name="Google Shape;406;p41"/>
                    <p:cNvGrpSpPr/>
                    <p:nvPr/>
                  </p:nvGrpSpPr>
                  <p:grpSpPr>
                    <a:xfrm>
                      <a:off x="753876" y="1827625"/>
                      <a:ext cx="1623900" cy="2314500"/>
                      <a:chOff x="753876" y="1827625"/>
                      <a:chExt cx="1623900" cy="2314500"/>
                    </a:xfrm>
                  </p:grpSpPr>
                  <p:cxnSp>
                    <p:nvCxnSpPr>
                      <p:cNvPr id="407" name="Google Shape;407;p41"/>
                      <p:cNvCxnSpPr/>
                      <p:nvPr/>
                    </p:nvCxnSpPr>
                    <p:spPr>
                      <a:xfrm rot="10800000">
                        <a:off x="753925" y="1827700"/>
                        <a:ext cx="837900" cy="426600"/>
                      </a:xfrm>
                      <a:prstGeom prst="straightConnector1">
                        <a:avLst/>
                      </a:prstGeom>
                      <a:noFill/>
                      <a:ln cap="flat" cmpd="sng" w="9925">
                        <a:solidFill>
                          <a:srgbClr val="0000FF"/>
                        </a:solidFill>
                        <a:prstDash val="solid"/>
                        <a:round/>
                        <a:headEnd len="med" w="med" type="none"/>
                        <a:tailEnd len="med" w="med" type="triangle"/>
                      </a:ln>
                    </p:spPr>
                  </p:cxnSp>
                  <p:cxnSp>
                    <p:nvCxnSpPr>
                      <p:cNvPr id="408" name="Google Shape;408;p41"/>
                      <p:cNvCxnSpPr>
                        <a:endCxn id="405" idx="2"/>
                      </p:cNvCxnSpPr>
                      <p:nvPr/>
                    </p:nvCxnSpPr>
                    <p:spPr>
                      <a:xfrm rot="10800000">
                        <a:off x="753876" y="1827625"/>
                        <a:ext cx="1623900" cy="2314500"/>
                      </a:xfrm>
                      <a:prstGeom prst="straightConnector1">
                        <a:avLst/>
                      </a:prstGeom>
                      <a:noFill/>
                      <a:ln cap="flat" cmpd="sng" w="9925">
                        <a:solidFill>
                          <a:srgbClr val="0000FF"/>
                        </a:solidFill>
                        <a:prstDash val="solid"/>
                        <a:round/>
                        <a:headEnd len="med" w="med" type="none"/>
                        <a:tailEnd len="med" w="med" type="triangle"/>
                      </a:ln>
                    </p:spPr>
                  </p:cxnSp>
                </p:grpSp>
              </p:grpSp>
            </p:grpSp>
          </p:grpSp>
        </p:grpSp>
      </p:gr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2" name="Shape 412"/>
        <p:cNvGrpSpPr/>
        <p:nvPr/>
      </p:nvGrpSpPr>
      <p:grpSpPr>
        <a:xfrm>
          <a:off x="0" y="0"/>
          <a:ext cx="0" cy="0"/>
          <a:chOff x="0" y="0"/>
          <a:chExt cx="0" cy="0"/>
        </a:xfrm>
      </p:grpSpPr>
      <p:sp>
        <p:nvSpPr>
          <p:cNvPr id="413" name="Google Shape;413;p42"/>
          <p:cNvSpPr txBox="1"/>
          <p:nvPr>
            <p:ph type="title"/>
          </p:nvPr>
        </p:nvSpPr>
        <p:spPr>
          <a:xfrm>
            <a:off x="198900" y="502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Courier New"/>
                <a:ea typeface="Courier New"/>
                <a:cs typeface="Courier New"/>
                <a:sym typeface="Courier New"/>
              </a:rPr>
              <a:t>The farside ‘population’</a:t>
            </a:r>
            <a:endParaRPr b="1">
              <a:latin typeface="Courier New"/>
              <a:ea typeface="Courier New"/>
              <a:cs typeface="Courier New"/>
              <a:sym typeface="Courier New"/>
            </a:endParaRPr>
          </a:p>
        </p:txBody>
      </p:sp>
      <p:pic>
        <p:nvPicPr>
          <p:cNvPr id="414" name="Google Shape;414;p42" title="missions.png"/>
          <p:cNvPicPr preferRelativeResize="0"/>
          <p:nvPr/>
        </p:nvPicPr>
        <p:blipFill>
          <a:blip r:embed="rId3">
            <a:alphaModFix/>
          </a:blip>
          <a:stretch>
            <a:fillRect/>
          </a:stretch>
        </p:blipFill>
        <p:spPr>
          <a:xfrm>
            <a:off x="76256" y="529001"/>
            <a:ext cx="8991473" cy="4197148"/>
          </a:xfrm>
          <a:prstGeom prst="rect">
            <a:avLst/>
          </a:prstGeom>
          <a:noFill/>
          <a:ln cap="flat" cmpd="sng" w="6650">
            <a:solidFill>
              <a:srgbClr val="FFFFFF"/>
            </a:solidFill>
            <a:prstDash val="solid"/>
            <a:round/>
            <a:headEnd len="sm" w="sm" type="none"/>
            <a:tailEnd len="sm" w="sm" type="none"/>
          </a:ln>
        </p:spPr>
      </p:pic>
      <p:sp>
        <p:nvSpPr>
          <p:cNvPr id="415" name="Google Shape;415;p42"/>
          <p:cNvSpPr txBox="1"/>
          <p:nvPr/>
        </p:nvSpPr>
        <p:spPr>
          <a:xfrm>
            <a:off x="823400" y="4726150"/>
            <a:ext cx="8236200" cy="32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highlight>
                  <a:srgbClr val="FFFFFF"/>
                </a:highlight>
                <a:latin typeface="Courier New"/>
                <a:ea typeface="Courier New"/>
                <a:cs typeface="Courier New"/>
                <a:sym typeface="Courier New"/>
              </a:rPr>
              <a:t>Fig courtesy - Steve Prabu, LFT3</a:t>
            </a:r>
            <a:endParaRPr b="1" sz="1200">
              <a:solidFill>
                <a:schemeClr val="dk1"/>
              </a:solidFill>
              <a:latin typeface="Courier New"/>
              <a:ea typeface="Courier New"/>
              <a:cs typeface="Courier New"/>
              <a:sym typeface="Courier New"/>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9" name="Shape 419"/>
        <p:cNvGrpSpPr/>
        <p:nvPr/>
      </p:nvGrpSpPr>
      <p:grpSpPr>
        <a:xfrm>
          <a:off x="0" y="0"/>
          <a:ext cx="0" cy="0"/>
          <a:chOff x="0" y="0"/>
          <a:chExt cx="0" cy="0"/>
        </a:xfrm>
      </p:grpSpPr>
      <p:sp>
        <p:nvSpPr>
          <p:cNvPr id="420" name="Google Shape;420;p43"/>
          <p:cNvSpPr txBox="1"/>
          <p:nvPr/>
        </p:nvSpPr>
        <p:spPr>
          <a:xfrm>
            <a:off x="157925" y="90300"/>
            <a:ext cx="8719200" cy="4962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700">
                <a:solidFill>
                  <a:schemeClr val="dk1"/>
                </a:solidFill>
                <a:latin typeface="Courier New"/>
                <a:ea typeface="Courier New"/>
                <a:cs typeface="Courier New"/>
                <a:sym typeface="Courier New"/>
              </a:rPr>
              <a:t>IN CLOSING</a:t>
            </a:r>
            <a:endParaRPr b="1" sz="2700">
              <a:solidFill>
                <a:schemeClr val="dk1"/>
              </a:solidFill>
              <a:latin typeface="Courier New"/>
              <a:ea typeface="Courier New"/>
              <a:cs typeface="Courier New"/>
              <a:sym typeface="Courier New"/>
            </a:endParaRPr>
          </a:p>
          <a:p>
            <a:pPr indent="0" lvl="0" marL="0" rtl="0" algn="l">
              <a:spcBef>
                <a:spcPts val="0"/>
              </a:spcBef>
              <a:spcAft>
                <a:spcPts val="0"/>
              </a:spcAft>
              <a:buNone/>
            </a:pPr>
            <a:r>
              <a:t/>
            </a:r>
            <a:endParaRPr b="1" sz="1800">
              <a:solidFill>
                <a:schemeClr val="dk1"/>
              </a:solidFill>
              <a:latin typeface="Courier New"/>
              <a:ea typeface="Courier New"/>
              <a:cs typeface="Courier New"/>
              <a:sym typeface="Courier New"/>
            </a:endParaRPr>
          </a:p>
          <a:p>
            <a:pPr indent="0" lvl="0" marL="0" rtl="0" algn="l">
              <a:spcBef>
                <a:spcPts val="0"/>
              </a:spcBef>
              <a:spcAft>
                <a:spcPts val="0"/>
              </a:spcAft>
              <a:buNone/>
            </a:pPr>
            <a:r>
              <a:rPr b="1" lang="en" sz="1800">
                <a:solidFill>
                  <a:schemeClr val="dk1"/>
                </a:solidFill>
                <a:latin typeface="Courier New"/>
                <a:ea typeface="Courier New"/>
                <a:cs typeface="Courier New"/>
                <a:sym typeface="Courier New"/>
              </a:rPr>
              <a:t>The (redshifted) 21-cm signal from HI is key to </a:t>
            </a:r>
            <a:r>
              <a:rPr b="1" lang="en" sz="1800">
                <a:solidFill>
                  <a:schemeClr val="dk1"/>
                </a:solidFill>
                <a:latin typeface="Courier New"/>
                <a:ea typeface="Courier New"/>
                <a:cs typeface="Courier New"/>
                <a:sym typeface="Courier New"/>
              </a:rPr>
              <a:t>filling</a:t>
            </a:r>
            <a:r>
              <a:rPr b="1" lang="en" sz="1800">
                <a:solidFill>
                  <a:schemeClr val="dk1"/>
                </a:solidFill>
                <a:latin typeface="Courier New"/>
                <a:ea typeface="Courier New"/>
                <a:cs typeface="Courier New"/>
                <a:sym typeface="Courier New"/>
              </a:rPr>
              <a:t> in the missing piece of the structure formation cosmology puzzle</a:t>
            </a:r>
            <a:endParaRPr b="1" sz="1800">
              <a:solidFill>
                <a:schemeClr val="dk1"/>
              </a:solidFill>
              <a:latin typeface="Courier New"/>
              <a:ea typeface="Courier New"/>
              <a:cs typeface="Courier New"/>
              <a:sym typeface="Courier New"/>
            </a:endParaRPr>
          </a:p>
          <a:p>
            <a:pPr indent="0" lvl="0" marL="0" rtl="0" algn="l">
              <a:spcBef>
                <a:spcPts val="0"/>
              </a:spcBef>
              <a:spcAft>
                <a:spcPts val="0"/>
              </a:spcAft>
              <a:buNone/>
            </a:pPr>
            <a:r>
              <a:t/>
            </a:r>
            <a:endParaRPr b="1" sz="1800">
              <a:solidFill>
                <a:schemeClr val="dk1"/>
              </a:solidFill>
              <a:latin typeface="Courier New"/>
              <a:ea typeface="Courier New"/>
              <a:cs typeface="Courier New"/>
              <a:sym typeface="Courier New"/>
            </a:endParaRPr>
          </a:p>
          <a:p>
            <a:pPr indent="0" lvl="0" marL="0" rtl="0" algn="l">
              <a:spcBef>
                <a:spcPts val="0"/>
              </a:spcBef>
              <a:spcAft>
                <a:spcPts val="0"/>
              </a:spcAft>
              <a:buNone/>
            </a:pPr>
            <a:r>
              <a:rPr b="1" lang="en" sz="1800">
                <a:solidFill>
                  <a:schemeClr val="dk1"/>
                </a:solidFill>
                <a:latin typeface="Courier New"/>
                <a:ea typeface="Courier New"/>
                <a:cs typeface="Courier New"/>
                <a:sym typeface="Courier New"/>
              </a:rPr>
              <a:t>Why 21-cm cosmology, current status (bias on Global signal), experimental challenges, what’s next – space!</a:t>
            </a:r>
            <a:endParaRPr b="1" sz="1800">
              <a:solidFill>
                <a:schemeClr val="dk1"/>
              </a:solidFill>
              <a:latin typeface="Courier New"/>
              <a:ea typeface="Courier New"/>
              <a:cs typeface="Courier New"/>
              <a:sym typeface="Courier New"/>
            </a:endParaRPr>
          </a:p>
          <a:p>
            <a:pPr indent="0" lvl="0" marL="0" rtl="0" algn="l">
              <a:spcBef>
                <a:spcPts val="0"/>
              </a:spcBef>
              <a:spcAft>
                <a:spcPts val="0"/>
              </a:spcAft>
              <a:buNone/>
            </a:pPr>
            <a:r>
              <a:t/>
            </a:r>
            <a:endParaRPr b="1" sz="1800">
              <a:solidFill>
                <a:schemeClr val="dk1"/>
              </a:solidFill>
              <a:latin typeface="Courier New"/>
              <a:ea typeface="Courier New"/>
              <a:cs typeface="Courier New"/>
              <a:sym typeface="Courier New"/>
            </a:endParaRPr>
          </a:p>
          <a:p>
            <a:pPr indent="0" lvl="0" marL="0" rtl="0" algn="l">
              <a:spcBef>
                <a:spcPts val="0"/>
              </a:spcBef>
              <a:spcAft>
                <a:spcPts val="0"/>
              </a:spcAft>
              <a:buNone/>
            </a:pPr>
            <a:r>
              <a:rPr b="1" lang="en" sz="1800">
                <a:solidFill>
                  <a:schemeClr val="dk1"/>
                </a:solidFill>
                <a:latin typeface="Courier New"/>
                <a:ea typeface="Courier New"/>
                <a:cs typeface="Courier New"/>
                <a:sym typeface="Courier New"/>
              </a:rPr>
              <a:t>Exciting results have been coming in from ground-based global and power spectrum experiments</a:t>
            </a:r>
            <a:endParaRPr b="1" sz="1800">
              <a:solidFill>
                <a:schemeClr val="dk1"/>
              </a:solidFill>
              <a:latin typeface="Courier New"/>
              <a:ea typeface="Courier New"/>
              <a:cs typeface="Courier New"/>
              <a:sym typeface="Courier New"/>
            </a:endParaRPr>
          </a:p>
          <a:p>
            <a:pPr indent="0" lvl="0" marL="0" rtl="0" algn="l">
              <a:spcBef>
                <a:spcPts val="0"/>
              </a:spcBef>
              <a:spcAft>
                <a:spcPts val="0"/>
              </a:spcAft>
              <a:buNone/>
            </a:pPr>
            <a:r>
              <a:t/>
            </a:r>
            <a:endParaRPr b="1" sz="1800">
              <a:solidFill>
                <a:schemeClr val="dk1"/>
              </a:solidFill>
              <a:latin typeface="Courier New"/>
              <a:ea typeface="Courier New"/>
              <a:cs typeface="Courier New"/>
              <a:sym typeface="Courier New"/>
            </a:endParaRPr>
          </a:p>
          <a:p>
            <a:pPr indent="0" lvl="0" marL="0" rtl="0" algn="l">
              <a:spcBef>
                <a:spcPts val="0"/>
              </a:spcBef>
              <a:spcAft>
                <a:spcPts val="0"/>
              </a:spcAft>
              <a:buNone/>
            </a:pPr>
            <a:r>
              <a:rPr b="1" lang="en" sz="1800">
                <a:solidFill>
                  <a:schemeClr val="dk1"/>
                </a:solidFill>
                <a:latin typeface="Courier New"/>
                <a:ea typeface="Courier New"/>
                <a:cs typeface="Courier New"/>
                <a:sym typeface="Courier New"/>
              </a:rPr>
              <a:t>We’ve had a close brush with ‘non-standard’ cosmology / physics and that’s what keeps things interesting</a:t>
            </a:r>
            <a:endParaRPr b="1" sz="1800">
              <a:solidFill>
                <a:schemeClr val="dk1"/>
              </a:solidFill>
              <a:latin typeface="Courier New"/>
              <a:ea typeface="Courier New"/>
              <a:cs typeface="Courier New"/>
              <a:sym typeface="Courier New"/>
            </a:endParaRPr>
          </a:p>
          <a:p>
            <a:pPr indent="0" lvl="0" marL="0" rtl="0" algn="l">
              <a:spcBef>
                <a:spcPts val="0"/>
              </a:spcBef>
              <a:spcAft>
                <a:spcPts val="0"/>
              </a:spcAft>
              <a:buNone/>
            </a:pPr>
            <a:r>
              <a:t/>
            </a:r>
            <a:endParaRPr b="1" sz="1800">
              <a:solidFill>
                <a:schemeClr val="dk1"/>
              </a:solidFill>
              <a:latin typeface="Courier New"/>
              <a:ea typeface="Courier New"/>
              <a:cs typeface="Courier New"/>
              <a:sym typeface="Courier New"/>
            </a:endParaRPr>
          </a:p>
          <a:p>
            <a:pPr indent="0" lvl="0" marL="0" rtl="0" algn="l">
              <a:spcBef>
                <a:spcPts val="0"/>
              </a:spcBef>
              <a:spcAft>
                <a:spcPts val="0"/>
              </a:spcAft>
              <a:buNone/>
            </a:pPr>
            <a:r>
              <a:rPr b="1" lang="en" sz="1800">
                <a:solidFill>
                  <a:schemeClr val="dk1"/>
                </a:solidFill>
                <a:latin typeface="Courier New"/>
                <a:ea typeface="Courier New"/>
                <a:cs typeface="Courier New"/>
                <a:sym typeface="Courier New"/>
              </a:rPr>
              <a:t>Lunar-farside based experiments will start giving competitive results - these will open new </a:t>
            </a:r>
            <a:r>
              <a:rPr b="1" lang="en" sz="1800">
                <a:solidFill>
                  <a:schemeClr val="dk1"/>
                </a:solidFill>
                <a:latin typeface="Courier New"/>
                <a:ea typeface="Courier New"/>
                <a:cs typeface="Courier New"/>
                <a:sym typeface="Courier New"/>
              </a:rPr>
              <a:t>parameter</a:t>
            </a:r>
            <a:r>
              <a:rPr b="1" lang="en" sz="1800">
                <a:solidFill>
                  <a:schemeClr val="dk1"/>
                </a:solidFill>
                <a:latin typeface="Courier New"/>
                <a:ea typeface="Courier New"/>
                <a:cs typeface="Courier New"/>
                <a:sym typeface="Courier New"/>
              </a:rPr>
              <a:t> space by probing very low frequencies (&lt; 10 MHz) at high sensitivity. </a:t>
            </a:r>
            <a:endParaRPr b="1" sz="1800">
              <a:solidFill>
                <a:schemeClr val="dk1"/>
              </a:solidFill>
              <a:latin typeface="Courier New"/>
              <a:ea typeface="Courier New"/>
              <a:cs typeface="Courier New"/>
              <a:sym typeface="Courier New"/>
            </a:endParaRPr>
          </a:p>
          <a:p>
            <a:pPr indent="0" lvl="0" marL="0" rtl="0" algn="l">
              <a:spcBef>
                <a:spcPts val="0"/>
              </a:spcBef>
              <a:spcAft>
                <a:spcPts val="0"/>
              </a:spcAft>
              <a:buNone/>
            </a:pPr>
            <a:r>
              <a:t/>
            </a:r>
            <a:endParaRPr b="1" sz="1800">
              <a:solidFill>
                <a:schemeClr val="dk1"/>
              </a:solidFill>
              <a:latin typeface="Courier New"/>
              <a:ea typeface="Courier New"/>
              <a:cs typeface="Courier New"/>
              <a:sym typeface="Courier New"/>
            </a:endParaRPr>
          </a:p>
          <a:p>
            <a:pPr indent="0" lvl="0" marL="0" rtl="0" algn="l">
              <a:spcBef>
                <a:spcPts val="0"/>
              </a:spcBef>
              <a:spcAft>
                <a:spcPts val="0"/>
              </a:spcAft>
              <a:buNone/>
            </a:pPr>
            <a:r>
              <a:rPr b="1" lang="en" sz="1800">
                <a:solidFill>
                  <a:schemeClr val="dk1"/>
                </a:solidFill>
                <a:latin typeface="Courier New"/>
                <a:ea typeface="Courier New"/>
                <a:cs typeface="Courier New"/>
                <a:sym typeface="Courier New"/>
              </a:rPr>
              <a:t>						     </a:t>
            </a:r>
            <a:r>
              <a:rPr b="1" lang="en" sz="2600">
                <a:solidFill>
                  <a:schemeClr val="dk1"/>
                </a:solidFill>
                <a:latin typeface="Courier New"/>
                <a:ea typeface="Courier New"/>
                <a:cs typeface="Courier New"/>
                <a:sym typeface="Courier New"/>
              </a:rPr>
              <a:t>THANK YOU!</a:t>
            </a:r>
            <a:endParaRPr b="1" sz="2600">
              <a:solidFill>
                <a:schemeClr val="dk1"/>
              </a:solidFill>
              <a:latin typeface="Courier New"/>
              <a:ea typeface="Courier New"/>
              <a:cs typeface="Courier New"/>
              <a:sym typeface="Courier New"/>
            </a:endParaRPr>
          </a:p>
          <a:p>
            <a:pPr indent="0" lvl="0" marL="0" rtl="0" algn="l">
              <a:spcBef>
                <a:spcPts val="0"/>
              </a:spcBef>
              <a:spcAft>
                <a:spcPts val="0"/>
              </a:spcAft>
              <a:buNone/>
            </a:pPr>
            <a:r>
              <a:t/>
            </a:r>
            <a:endParaRPr b="1" sz="1800">
              <a:solidFill>
                <a:schemeClr val="dk1"/>
              </a:solidFill>
              <a:latin typeface="Courier New"/>
              <a:ea typeface="Courier New"/>
              <a:cs typeface="Courier New"/>
              <a:sym typeface="Courier New"/>
            </a:endParaRPr>
          </a:p>
          <a:p>
            <a:pPr indent="0" lvl="0" marL="0" rtl="0" algn="l">
              <a:spcBef>
                <a:spcPts val="0"/>
              </a:spcBef>
              <a:spcAft>
                <a:spcPts val="0"/>
              </a:spcAft>
              <a:buNone/>
            </a:pPr>
            <a:r>
              <a:t/>
            </a:r>
            <a:endParaRPr b="1" sz="1800">
              <a:solidFill>
                <a:schemeClr val="dk1"/>
              </a:solidFill>
              <a:latin typeface="Courier New"/>
              <a:ea typeface="Courier New"/>
              <a:cs typeface="Courier New"/>
              <a:sym typeface="Courier New"/>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7"/>
          <p:cNvSpPr txBox="1"/>
          <p:nvPr>
            <p:ph type="title"/>
          </p:nvPr>
        </p:nvSpPr>
        <p:spPr>
          <a:xfrm>
            <a:off x="142500" y="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Courier New"/>
                <a:ea typeface="Courier New"/>
                <a:cs typeface="Courier New"/>
                <a:sym typeface="Courier New"/>
              </a:rPr>
              <a:t>The progress we </a:t>
            </a:r>
            <a:r>
              <a:rPr b="1" lang="en">
                <a:latin typeface="Courier New"/>
                <a:ea typeface="Courier New"/>
                <a:cs typeface="Courier New"/>
                <a:sym typeface="Courier New"/>
              </a:rPr>
              <a:t>have</a:t>
            </a:r>
            <a:r>
              <a:rPr b="1" lang="en">
                <a:latin typeface="Courier New"/>
                <a:ea typeface="Courier New"/>
                <a:cs typeface="Courier New"/>
                <a:sym typeface="Courier New"/>
              </a:rPr>
              <a:t> made</a:t>
            </a:r>
            <a:endParaRPr b="1">
              <a:latin typeface="Courier New"/>
              <a:ea typeface="Courier New"/>
              <a:cs typeface="Courier New"/>
              <a:sym typeface="Courier New"/>
            </a:endParaRPr>
          </a:p>
        </p:txBody>
      </p:sp>
      <p:sp>
        <p:nvSpPr>
          <p:cNvPr id="80" name="Google Shape;80;p17"/>
          <p:cNvSpPr txBox="1"/>
          <p:nvPr/>
        </p:nvSpPr>
        <p:spPr>
          <a:xfrm>
            <a:off x="6023325" y="4708350"/>
            <a:ext cx="2955300" cy="34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rgbClr val="212529"/>
                </a:solidFill>
                <a:highlight>
                  <a:srgbClr val="FFFFFF"/>
                </a:highlight>
              </a:rPr>
              <a:t>NASA/ESA/CSA James Webb Space Telescope</a:t>
            </a:r>
            <a:endParaRPr sz="1000">
              <a:solidFill>
                <a:srgbClr val="212529"/>
              </a:solidFill>
              <a:highlight>
                <a:srgbClr val="FFFFFF"/>
              </a:highlight>
            </a:endParaRPr>
          </a:p>
          <a:p>
            <a:pPr indent="0" lvl="0" marL="0" rtl="0" algn="l">
              <a:spcBef>
                <a:spcPts val="0"/>
              </a:spcBef>
              <a:spcAft>
                <a:spcPts val="0"/>
              </a:spcAft>
              <a:buNone/>
            </a:pPr>
            <a:r>
              <a:t/>
            </a:r>
            <a:endParaRPr sz="1000">
              <a:solidFill>
                <a:srgbClr val="212529"/>
              </a:solidFill>
              <a:highlight>
                <a:srgbClr val="FFFFFF"/>
              </a:highlight>
            </a:endParaRPr>
          </a:p>
        </p:txBody>
      </p:sp>
      <p:pic>
        <p:nvPicPr>
          <p:cNvPr id="81" name="Google Shape;81;p17"/>
          <p:cNvPicPr preferRelativeResize="0"/>
          <p:nvPr/>
        </p:nvPicPr>
        <p:blipFill>
          <a:blip r:embed="rId3">
            <a:alphaModFix/>
          </a:blip>
          <a:stretch>
            <a:fillRect/>
          </a:stretch>
        </p:blipFill>
        <p:spPr>
          <a:xfrm>
            <a:off x="637450" y="536513"/>
            <a:ext cx="4630149" cy="4521625"/>
          </a:xfrm>
          <a:prstGeom prst="rect">
            <a:avLst/>
          </a:prstGeom>
          <a:noFill/>
          <a:ln>
            <a:noFill/>
          </a:ln>
        </p:spPr>
      </p:pic>
      <p:sp>
        <p:nvSpPr>
          <p:cNvPr id="82" name="Google Shape;82;p17"/>
          <p:cNvSpPr txBox="1"/>
          <p:nvPr/>
        </p:nvSpPr>
        <p:spPr>
          <a:xfrm>
            <a:off x="6023325" y="2154450"/>
            <a:ext cx="2537700" cy="85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1"/>
                </a:solidFill>
                <a:latin typeface="Courier New"/>
                <a:ea typeface="Courier New"/>
                <a:cs typeface="Courier New"/>
                <a:sym typeface="Courier New"/>
              </a:rPr>
              <a:t>MoM-z14 :</a:t>
            </a:r>
            <a:r>
              <a:rPr b="1" lang="en" sz="1800">
                <a:solidFill>
                  <a:schemeClr val="dk1"/>
                </a:solidFill>
                <a:latin typeface="Courier New"/>
                <a:ea typeface="Courier New"/>
                <a:cs typeface="Courier New"/>
                <a:sym typeface="Courier New"/>
              </a:rPr>
              <a:t> </a:t>
            </a:r>
            <a:r>
              <a:rPr b="1" i="1" lang="en" sz="1800">
                <a:solidFill>
                  <a:schemeClr val="dk1"/>
                </a:solidFill>
                <a:latin typeface="Courier New"/>
                <a:ea typeface="Courier New"/>
                <a:cs typeface="Courier New"/>
                <a:sym typeface="Courier New"/>
              </a:rPr>
              <a:t>z</a:t>
            </a:r>
            <a:r>
              <a:rPr b="1" lang="en" sz="1800">
                <a:solidFill>
                  <a:schemeClr val="dk1"/>
                </a:solidFill>
                <a:latin typeface="Courier New"/>
                <a:ea typeface="Courier New"/>
                <a:cs typeface="Courier New"/>
                <a:sym typeface="Courier New"/>
              </a:rPr>
              <a:t>=14.44</a:t>
            </a:r>
            <a:endParaRPr b="1" sz="1800">
              <a:solidFill>
                <a:schemeClr val="dk1"/>
              </a:solidFill>
              <a:latin typeface="Courier New"/>
              <a:ea typeface="Courier New"/>
              <a:cs typeface="Courier New"/>
              <a:sym typeface="Courier New"/>
            </a:endParaRPr>
          </a:p>
          <a:p>
            <a:pPr indent="0" lvl="0" marL="0" rtl="0" algn="l">
              <a:spcBef>
                <a:spcPts val="0"/>
              </a:spcBef>
              <a:spcAft>
                <a:spcPts val="0"/>
              </a:spcAft>
              <a:buNone/>
            </a:pPr>
            <a:r>
              <a:rPr b="1" lang="en" sz="1800">
                <a:solidFill>
                  <a:schemeClr val="dk1"/>
                </a:solidFill>
                <a:latin typeface="Courier New"/>
                <a:ea typeface="Courier New"/>
                <a:cs typeface="Courier New"/>
                <a:sym typeface="Courier New"/>
              </a:rPr>
              <a:t>280 Myr</a:t>
            </a:r>
            <a:endParaRPr b="1" sz="1800">
              <a:solidFill>
                <a:schemeClr val="dk1"/>
              </a:solidFill>
              <a:latin typeface="Courier New"/>
              <a:ea typeface="Courier New"/>
              <a:cs typeface="Courier New"/>
              <a:sym typeface="Courier New"/>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4" name="Shape 424"/>
        <p:cNvGrpSpPr/>
        <p:nvPr/>
      </p:nvGrpSpPr>
      <p:grpSpPr>
        <a:xfrm>
          <a:off x="0" y="0"/>
          <a:ext cx="0" cy="0"/>
          <a:chOff x="0" y="0"/>
          <a:chExt cx="0" cy="0"/>
        </a:xfrm>
      </p:grpSpPr>
      <p:sp>
        <p:nvSpPr>
          <p:cNvPr id="425" name="Google Shape;425;p44"/>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latin typeface="Courier New"/>
                <a:ea typeface="Courier New"/>
                <a:cs typeface="Courier New"/>
                <a:sym typeface="Courier New"/>
              </a:rPr>
              <a:t>BACK UP</a:t>
            </a:r>
            <a:endParaRPr b="1">
              <a:latin typeface="Courier New"/>
              <a:ea typeface="Courier New"/>
              <a:cs typeface="Courier New"/>
              <a:sym typeface="Courier New"/>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9" name="Shape 429"/>
        <p:cNvGrpSpPr/>
        <p:nvPr/>
      </p:nvGrpSpPr>
      <p:grpSpPr>
        <a:xfrm>
          <a:off x="0" y="0"/>
          <a:ext cx="0" cy="0"/>
          <a:chOff x="0" y="0"/>
          <a:chExt cx="0" cy="0"/>
        </a:xfrm>
      </p:grpSpPr>
      <p:pic>
        <p:nvPicPr>
          <p:cNvPr id="430" name="Google Shape;430;p45"/>
          <p:cNvPicPr preferRelativeResize="0"/>
          <p:nvPr/>
        </p:nvPicPr>
        <p:blipFill>
          <a:blip r:embed="rId3">
            <a:alphaModFix/>
          </a:blip>
          <a:stretch>
            <a:fillRect/>
          </a:stretch>
        </p:blipFill>
        <p:spPr>
          <a:xfrm>
            <a:off x="2919426" y="540775"/>
            <a:ext cx="5944100" cy="4365198"/>
          </a:xfrm>
          <a:prstGeom prst="rect">
            <a:avLst/>
          </a:prstGeom>
          <a:noFill/>
          <a:ln>
            <a:noFill/>
          </a:ln>
        </p:spPr>
      </p:pic>
      <p:sp>
        <p:nvSpPr>
          <p:cNvPr id="431" name="Google Shape;431;p45"/>
          <p:cNvSpPr txBox="1"/>
          <p:nvPr/>
        </p:nvSpPr>
        <p:spPr>
          <a:xfrm>
            <a:off x="0" y="4167075"/>
            <a:ext cx="14178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latin typeface="Courier New"/>
                <a:ea typeface="Courier New"/>
                <a:cs typeface="Courier New"/>
                <a:sym typeface="Courier New"/>
              </a:rPr>
              <a:t>HERA Collaboration</a:t>
            </a:r>
            <a:r>
              <a:rPr b="1" lang="en" sz="1200">
                <a:solidFill>
                  <a:srgbClr val="000000"/>
                </a:solidFill>
                <a:latin typeface="Courier New"/>
                <a:ea typeface="Courier New"/>
                <a:cs typeface="Courier New"/>
                <a:sym typeface="Courier New"/>
              </a:rPr>
              <a:t> </a:t>
            </a:r>
            <a:endParaRPr b="1" sz="1200">
              <a:solidFill>
                <a:srgbClr val="000000"/>
              </a:solidFill>
              <a:latin typeface="Courier New"/>
              <a:ea typeface="Courier New"/>
              <a:cs typeface="Courier New"/>
              <a:sym typeface="Courier New"/>
            </a:endParaRPr>
          </a:p>
          <a:p>
            <a:pPr indent="0" lvl="0" marL="0" rtl="0" algn="l">
              <a:spcBef>
                <a:spcPts val="0"/>
              </a:spcBef>
              <a:spcAft>
                <a:spcPts val="0"/>
              </a:spcAft>
              <a:buNone/>
            </a:pPr>
            <a:r>
              <a:rPr b="1" lang="en" sz="1200">
                <a:solidFill>
                  <a:srgbClr val="000000"/>
                </a:solidFill>
                <a:latin typeface="Courier New"/>
                <a:ea typeface="Courier New"/>
                <a:cs typeface="Courier New"/>
                <a:sym typeface="Courier New"/>
              </a:rPr>
              <a:t>202</a:t>
            </a:r>
            <a:r>
              <a:rPr b="1" lang="en" sz="1200">
                <a:latin typeface="Courier New"/>
                <a:ea typeface="Courier New"/>
                <a:cs typeface="Courier New"/>
                <a:sym typeface="Courier New"/>
              </a:rPr>
              <a:t>5</a:t>
            </a:r>
            <a:endParaRPr b="1" sz="1200">
              <a:latin typeface="Courier New"/>
              <a:ea typeface="Courier New"/>
              <a:cs typeface="Courier New"/>
              <a:sym typeface="Courier New"/>
            </a:endParaRPr>
          </a:p>
        </p:txBody>
      </p:sp>
      <p:sp>
        <p:nvSpPr>
          <p:cNvPr id="432" name="Google Shape;432;p4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433" name="Google Shape;433;p45"/>
          <p:cNvSpPr txBox="1"/>
          <p:nvPr/>
        </p:nvSpPr>
        <p:spPr>
          <a:xfrm>
            <a:off x="135350" y="67675"/>
            <a:ext cx="78618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100">
                <a:solidFill>
                  <a:schemeClr val="dk1"/>
                </a:solidFill>
                <a:latin typeface="Courier New"/>
                <a:ea typeface="Courier New"/>
                <a:cs typeface="Courier New"/>
                <a:sym typeface="Courier New"/>
              </a:rPr>
              <a:t>HERA Phase II constraints on CD and EoR</a:t>
            </a:r>
            <a:endParaRPr b="1" sz="2100">
              <a:solidFill>
                <a:schemeClr val="dk1"/>
              </a:solidFill>
              <a:latin typeface="Courier New"/>
              <a:ea typeface="Courier New"/>
              <a:cs typeface="Courier New"/>
              <a:sym typeface="Courier New"/>
            </a:endParaRPr>
          </a:p>
        </p:txBody>
      </p:sp>
      <p:sp>
        <p:nvSpPr>
          <p:cNvPr id="434" name="Google Shape;434;p45"/>
          <p:cNvSpPr txBox="1"/>
          <p:nvPr/>
        </p:nvSpPr>
        <p:spPr>
          <a:xfrm>
            <a:off x="56400" y="665500"/>
            <a:ext cx="3124500" cy="335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1"/>
                </a:solidFill>
                <a:latin typeface="Courier New"/>
                <a:ea typeface="Courier New"/>
                <a:cs typeface="Courier New"/>
                <a:sym typeface="Courier New"/>
              </a:rPr>
              <a:t>Tightest limit during Cosmic Dawn (z &gt; 12) is 1.13 × 10</a:t>
            </a:r>
            <a:r>
              <a:rPr b="1" baseline="30000" lang="en" sz="1800">
                <a:solidFill>
                  <a:schemeClr val="dk1"/>
                </a:solidFill>
                <a:latin typeface="Courier New"/>
                <a:ea typeface="Courier New"/>
                <a:cs typeface="Courier New"/>
                <a:sym typeface="Courier New"/>
              </a:rPr>
              <a:t>6</a:t>
            </a:r>
            <a:r>
              <a:rPr b="1" lang="en" sz="1800">
                <a:solidFill>
                  <a:schemeClr val="dk1"/>
                </a:solidFill>
                <a:latin typeface="Courier New"/>
                <a:ea typeface="Courier New"/>
                <a:cs typeface="Courier New"/>
                <a:sym typeface="Courier New"/>
              </a:rPr>
              <a:t> mK2 at (k = 0.55 hMpc</a:t>
            </a:r>
            <a:r>
              <a:rPr b="1" baseline="30000" lang="en" sz="1800">
                <a:solidFill>
                  <a:schemeClr val="dk1"/>
                </a:solidFill>
                <a:latin typeface="Courier New"/>
                <a:ea typeface="Courier New"/>
                <a:cs typeface="Courier New"/>
                <a:sym typeface="Courier New"/>
              </a:rPr>
              <a:t>−1</a:t>
            </a:r>
            <a:r>
              <a:rPr b="1" lang="en" sz="1800">
                <a:solidFill>
                  <a:schemeClr val="dk1"/>
                </a:solidFill>
                <a:latin typeface="Courier New"/>
                <a:ea typeface="Courier New"/>
                <a:cs typeface="Courier New"/>
                <a:sym typeface="Courier New"/>
              </a:rPr>
              <a:t> , </a:t>
            </a:r>
            <a:endParaRPr b="1" sz="1800">
              <a:solidFill>
                <a:schemeClr val="dk1"/>
              </a:solidFill>
              <a:latin typeface="Courier New"/>
              <a:ea typeface="Courier New"/>
              <a:cs typeface="Courier New"/>
              <a:sym typeface="Courier New"/>
            </a:endParaRPr>
          </a:p>
          <a:p>
            <a:pPr indent="0" lvl="0" marL="0" rtl="0" algn="l">
              <a:spcBef>
                <a:spcPts val="0"/>
              </a:spcBef>
              <a:spcAft>
                <a:spcPts val="0"/>
              </a:spcAft>
              <a:buNone/>
            </a:pPr>
            <a:r>
              <a:rPr b="1" lang="en" sz="1800">
                <a:solidFill>
                  <a:schemeClr val="dk1"/>
                </a:solidFill>
                <a:latin typeface="Courier New"/>
                <a:ea typeface="Courier New"/>
                <a:cs typeface="Courier New"/>
                <a:sym typeface="Courier New"/>
              </a:rPr>
              <a:t>z = 16.78), and during the EoR (5.5 &lt; z &lt; 12) it is 1.78 × 10</a:t>
            </a:r>
            <a:r>
              <a:rPr b="1" baseline="30000" lang="en" sz="1800">
                <a:solidFill>
                  <a:schemeClr val="dk1"/>
                </a:solidFill>
                <a:latin typeface="Courier New"/>
                <a:ea typeface="Courier New"/>
                <a:cs typeface="Courier New"/>
                <a:sym typeface="Courier New"/>
              </a:rPr>
              <a:t>3</a:t>
            </a:r>
            <a:r>
              <a:rPr b="1" lang="en" sz="1800">
                <a:solidFill>
                  <a:schemeClr val="dk1"/>
                </a:solidFill>
                <a:latin typeface="Courier New"/>
                <a:ea typeface="Courier New"/>
                <a:cs typeface="Courier New"/>
                <a:sym typeface="Courier New"/>
              </a:rPr>
              <a:t> mK</a:t>
            </a:r>
            <a:r>
              <a:rPr b="1" baseline="30000" lang="en" sz="1800">
                <a:solidFill>
                  <a:schemeClr val="dk1"/>
                </a:solidFill>
                <a:latin typeface="Courier New"/>
                <a:ea typeface="Courier New"/>
                <a:cs typeface="Courier New"/>
                <a:sym typeface="Courier New"/>
              </a:rPr>
              <a:t>2</a:t>
            </a:r>
            <a:r>
              <a:rPr b="1" lang="en" sz="1800">
                <a:solidFill>
                  <a:schemeClr val="dk1"/>
                </a:solidFill>
                <a:latin typeface="Courier New"/>
                <a:ea typeface="Courier New"/>
                <a:cs typeface="Courier New"/>
                <a:sym typeface="Courier New"/>
              </a:rPr>
              <a:t> at (k = 0.70 hMpc</a:t>
            </a:r>
            <a:r>
              <a:rPr b="1" baseline="30000" lang="en" sz="1800">
                <a:solidFill>
                  <a:schemeClr val="dk1"/>
                </a:solidFill>
                <a:latin typeface="Courier New"/>
                <a:ea typeface="Courier New"/>
                <a:cs typeface="Courier New"/>
                <a:sym typeface="Courier New"/>
              </a:rPr>
              <a:t>−1</a:t>
            </a:r>
            <a:r>
              <a:rPr b="1" lang="en" sz="1800">
                <a:solidFill>
                  <a:schemeClr val="dk1"/>
                </a:solidFill>
                <a:latin typeface="Courier New"/>
                <a:ea typeface="Courier New"/>
                <a:cs typeface="Courier New"/>
                <a:sym typeface="Courier New"/>
              </a:rPr>
              <a:t> , z = 7.05)</a:t>
            </a:r>
            <a:endParaRPr b="1" sz="1800">
              <a:solidFill>
                <a:schemeClr val="dk1"/>
              </a:solidFill>
              <a:latin typeface="Courier New"/>
              <a:ea typeface="Courier New"/>
              <a:cs typeface="Courier New"/>
              <a:sym typeface="Courier New"/>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8" name="Shape 438"/>
        <p:cNvGrpSpPr/>
        <p:nvPr/>
      </p:nvGrpSpPr>
      <p:grpSpPr>
        <a:xfrm>
          <a:off x="0" y="0"/>
          <a:ext cx="0" cy="0"/>
          <a:chOff x="0" y="0"/>
          <a:chExt cx="0" cy="0"/>
        </a:xfrm>
      </p:grpSpPr>
      <p:pic>
        <p:nvPicPr>
          <p:cNvPr id="439" name="Google Shape;439;p46"/>
          <p:cNvPicPr preferRelativeResize="0"/>
          <p:nvPr/>
        </p:nvPicPr>
        <p:blipFill>
          <a:blip r:embed="rId3">
            <a:alphaModFix/>
          </a:blip>
          <a:stretch>
            <a:fillRect/>
          </a:stretch>
        </p:blipFill>
        <p:spPr>
          <a:xfrm>
            <a:off x="152400" y="152400"/>
            <a:ext cx="8839204" cy="4527502"/>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8"/>
          <p:cNvSpPr txBox="1"/>
          <p:nvPr>
            <p:ph type="title"/>
          </p:nvPr>
        </p:nvSpPr>
        <p:spPr>
          <a:xfrm>
            <a:off x="311700" y="1856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Courier New"/>
                <a:ea typeface="Courier New"/>
                <a:cs typeface="Courier New"/>
                <a:sym typeface="Courier New"/>
              </a:rPr>
              <a:t>The middle</a:t>
            </a:r>
            <a:endParaRPr b="1">
              <a:latin typeface="Courier New"/>
              <a:ea typeface="Courier New"/>
              <a:cs typeface="Courier New"/>
              <a:sym typeface="Courier New"/>
            </a:endParaRPr>
          </a:p>
        </p:txBody>
      </p:sp>
      <p:pic>
        <p:nvPicPr>
          <p:cNvPr id="88" name="Google Shape;88;p18"/>
          <p:cNvPicPr preferRelativeResize="0"/>
          <p:nvPr/>
        </p:nvPicPr>
        <p:blipFill>
          <a:blip r:embed="rId3">
            <a:alphaModFix/>
          </a:blip>
          <a:stretch>
            <a:fillRect/>
          </a:stretch>
        </p:blipFill>
        <p:spPr>
          <a:xfrm>
            <a:off x="449529" y="668075"/>
            <a:ext cx="7786744" cy="4385200"/>
          </a:xfrm>
          <a:prstGeom prst="rect">
            <a:avLst/>
          </a:prstGeom>
          <a:noFill/>
          <a:ln>
            <a:noFill/>
          </a:ln>
        </p:spPr>
      </p:pic>
      <p:pic>
        <p:nvPicPr>
          <p:cNvPr id="89" name="Google Shape;89;p18"/>
          <p:cNvPicPr preferRelativeResize="0"/>
          <p:nvPr/>
        </p:nvPicPr>
        <p:blipFill>
          <a:blip r:embed="rId4">
            <a:alphaModFix/>
          </a:blip>
          <a:stretch>
            <a:fillRect/>
          </a:stretch>
        </p:blipFill>
        <p:spPr>
          <a:xfrm>
            <a:off x="3086250" y="1688475"/>
            <a:ext cx="2361774" cy="21691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9"/>
          <p:cNvSpPr txBox="1"/>
          <p:nvPr>
            <p:ph type="title"/>
          </p:nvPr>
        </p:nvSpPr>
        <p:spPr>
          <a:xfrm>
            <a:off x="311700" y="95350"/>
            <a:ext cx="86217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en" sz="2220">
                <a:latin typeface="Courier New"/>
                <a:ea typeface="Courier New"/>
                <a:cs typeface="Courier New"/>
                <a:sym typeface="Courier New"/>
              </a:rPr>
              <a:t>Using Hydrogen as a probe to complete the puzzle</a:t>
            </a:r>
            <a:endParaRPr b="1" sz="2220">
              <a:latin typeface="Courier New"/>
              <a:ea typeface="Courier New"/>
              <a:cs typeface="Courier New"/>
              <a:sym typeface="Courier New"/>
            </a:endParaRPr>
          </a:p>
        </p:txBody>
      </p:sp>
      <p:pic>
        <p:nvPicPr>
          <p:cNvPr id="95" name="Google Shape;95;p19" title="Pritchard_Loeb_21cm.png"/>
          <p:cNvPicPr preferRelativeResize="0"/>
          <p:nvPr/>
        </p:nvPicPr>
        <p:blipFill>
          <a:blip r:embed="rId3">
            <a:alphaModFix/>
          </a:blip>
          <a:stretch>
            <a:fillRect/>
          </a:stretch>
        </p:blipFill>
        <p:spPr>
          <a:xfrm>
            <a:off x="6490" y="757973"/>
            <a:ext cx="9144003" cy="390673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20"/>
          <p:cNvSpPr txBox="1"/>
          <p:nvPr>
            <p:ph type="title"/>
          </p:nvPr>
        </p:nvSpPr>
        <p:spPr>
          <a:xfrm>
            <a:off x="45125" y="196880"/>
            <a:ext cx="90990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Courier New"/>
                <a:ea typeface="Courier New"/>
                <a:cs typeface="Courier New"/>
                <a:sym typeface="Courier New"/>
              </a:rPr>
              <a:t>Hydrogen as a probe is not new to cosmologists</a:t>
            </a:r>
            <a:endParaRPr b="1">
              <a:latin typeface="Courier New"/>
              <a:ea typeface="Courier New"/>
              <a:cs typeface="Courier New"/>
              <a:sym typeface="Courier New"/>
            </a:endParaRPr>
          </a:p>
        </p:txBody>
      </p:sp>
      <p:pic>
        <p:nvPicPr>
          <p:cNvPr id="101" name="Google Shape;101;p20"/>
          <p:cNvPicPr preferRelativeResize="0"/>
          <p:nvPr/>
        </p:nvPicPr>
        <p:blipFill>
          <a:blip r:embed="rId3">
            <a:alphaModFix/>
          </a:blip>
          <a:stretch>
            <a:fillRect/>
          </a:stretch>
        </p:blipFill>
        <p:spPr>
          <a:xfrm>
            <a:off x="2081225" y="948000"/>
            <a:ext cx="4552950" cy="3114675"/>
          </a:xfrm>
          <a:prstGeom prst="rect">
            <a:avLst/>
          </a:prstGeom>
          <a:noFill/>
          <a:ln>
            <a:noFill/>
          </a:ln>
        </p:spPr>
      </p:pic>
      <p:sp>
        <p:nvSpPr>
          <p:cNvPr id="102" name="Google Shape;102;p20"/>
          <p:cNvSpPr txBox="1"/>
          <p:nvPr/>
        </p:nvSpPr>
        <p:spPr>
          <a:xfrm>
            <a:off x="1364825" y="4252375"/>
            <a:ext cx="6000900" cy="46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Courier New"/>
                <a:ea typeface="Courier New"/>
                <a:cs typeface="Courier New"/>
                <a:sym typeface="Courier New"/>
              </a:rPr>
              <a:t>Courtesy : </a:t>
            </a:r>
            <a:r>
              <a:rPr b="1" lang="en" sz="1200" u="sng">
                <a:solidFill>
                  <a:schemeClr val="hlink"/>
                </a:solidFill>
                <a:latin typeface="Courier New"/>
                <a:ea typeface="Courier New"/>
                <a:cs typeface="Courier New"/>
                <a:sym typeface="Courier New"/>
                <a:hlinkClick r:id="rId4"/>
              </a:rPr>
              <a:t>https://pages.astronomy.ua.edu/keel/agn/forest.html</a:t>
            </a:r>
            <a:endParaRPr b="1" sz="1200">
              <a:solidFill>
                <a:schemeClr val="dk1"/>
              </a:solidFill>
              <a:latin typeface="Courier New"/>
              <a:ea typeface="Courier New"/>
              <a:cs typeface="Courier New"/>
              <a:sym typeface="Courier New"/>
            </a:endParaRPr>
          </a:p>
          <a:p>
            <a:pPr indent="0" lvl="0" marL="0" rtl="0" algn="l">
              <a:spcBef>
                <a:spcPts val="0"/>
              </a:spcBef>
              <a:spcAft>
                <a:spcPts val="0"/>
              </a:spcAft>
              <a:buNone/>
            </a:pPr>
            <a:r>
              <a:rPr b="1" lang="en" sz="1200">
                <a:solidFill>
                  <a:schemeClr val="dk1"/>
                </a:solidFill>
                <a:latin typeface="Courier New"/>
                <a:ea typeface="Courier New"/>
                <a:cs typeface="Courier New"/>
                <a:sym typeface="Courier New"/>
              </a:rPr>
              <a:t>From HST / Keck data</a:t>
            </a:r>
            <a:endParaRPr b="1" sz="1200">
              <a:solidFill>
                <a:schemeClr val="dk1"/>
              </a:solidFill>
              <a:latin typeface="Courier New"/>
              <a:ea typeface="Courier New"/>
              <a:cs typeface="Courier New"/>
              <a:sym typeface="Courier New"/>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1"/>
          <p:cNvSpPr txBox="1"/>
          <p:nvPr>
            <p:ph type="title"/>
          </p:nvPr>
        </p:nvSpPr>
        <p:spPr>
          <a:xfrm>
            <a:off x="86100" y="721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Courier New"/>
                <a:ea typeface="Courier New"/>
                <a:cs typeface="Courier New"/>
                <a:sym typeface="Courier New"/>
              </a:rPr>
              <a:t>HI</a:t>
            </a:r>
            <a:r>
              <a:rPr b="1" lang="en">
                <a:latin typeface="Courier New"/>
                <a:ea typeface="Courier New"/>
                <a:cs typeface="Courier New"/>
                <a:sym typeface="Courier New"/>
              </a:rPr>
              <a:t> spectrum detection at z~1!</a:t>
            </a:r>
            <a:endParaRPr b="1">
              <a:latin typeface="Courier New"/>
              <a:ea typeface="Courier New"/>
              <a:cs typeface="Courier New"/>
              <a:sym typeface="Courier New"/>
            </a:endParaRPr>
          </a:p>
        </p:txBody>
      </p:sp>
      <p:sp>
        <p:nvSpPr>
          <p:cNvPr id="108" name="Google Shape;108;p21"/>
          <p:cNvSpPr txBox="1"/>
          <p:nvPr/>
        </p:nvSpPr>
        <p:spPr>
          <a:xfrm>
            <a:off x="6354900" y="4709175"/>
            <a:ext cx="2690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latin typeface="Courier New"/>
                <a:ea typeface="Courier New"/>
                <a:cs typeface="Courier New"/>
                <a:sym typeface="Courier New"/>
              </a:rPr>
              <a:t>CHIME collaboration </a:t>
            </a:r>
            <a:r>
              <a:rPr b="1" lang="en" sz="1200">
                <a:solidFill>
                  <a:srgbClr val="000000"/>
                </a:solidFill>
                <a:latin typeface="Courier New"/>
                <a:ea typeface="Courier New"/>
                <a:cs typeface="Courier New"/>
                <a:sym typeface="Courier New"/>
              </a:rPr>
              <a:t>202</a:t>
            </a:r>
            <a:r>
              <a:rPr b="1" lang="en" sz="1200">
                <a:latin typeface="Courier New"/>
                <a:ea typeface="Courier New"/>
                <a:cs typeface="Courier New"/>
                <a:sym typeface="Courier New"/>
              </a:rPr>
              <a:t>5</a:t>
            </a:r>
            <a:endParaRPr b="1" sz="1200">
              <a:solidFill>
                <a:srgbClr val="000000"/>
              </a:solidFill>
              <a:latin typeface="Courier New"/>
              <a:ea typeface="Courier New"/>
              <a:cs typeface="Courier New"/>
              <a:sym typeface="Courier New"/>
            </a:endParaRPr>
          </a:p>
        </p:txBody>
      </p:sp>
      <p:sp>
        <p:nvSpPr>
          <p:cNvPr id="109" name="Google Shape;109;p21"/>
          <p:cNvSpPr txBox="1"/>
          <p:nvPr/>
        </p:nvSpPr>
        <p:spPr>
          <a:xfrm>
            <a:off x="4572000" y="665500"/>
            <a:ext cx="4316100" cy="1556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1"/>
                </a:solidFill>
                <a:latin typeface="Courier New"/>
                <a:ea typeface="Courier New"/>
                <a:cs typeface="Courier New"/>
                <a:sym typeface="Courier New"/>
              </a:rPr>
              <a:t>21-cm probes galaxy distribution and is a measure of large scale structure </a:t>
            </a:r>
            <a:r>
              <a:rPr b="1" lang="en" sz="1800">
                <a:solidFill>
                  <a:schemeClr val="dk1"/>
                </a:solidFill>
                <a:latin typeface="Courier New"/>
                <a:ea typeface="Courier New"/>
                <a:cs typeface="Courier New"/>
                <a:sym typeface="Courier New"/>
              </a:rPr>
              <a:t>complementary to optical surveys.</a:t>
            </a:r>
            <a:endParaRPr b="1" sz="1800">
              <a:solidFill>
                <a:schemeClr val="dk1"/>
              </a:solidFill>
              <a:latin typeface="Courier New"/>
              <a:ea typeface="Courier New"/>
              <a:cs typeface="Courier New"/>
              <a:sym typeface="Courier New"/>
            </a:endParaRPr>
          </a:p>
          <a:p>
            <a:pPr indent="0" lvl="0" marL="0" rtl="0" algn="l">
              <a:spcBef>
                <a:spcPts val="0"/>
              </a:spcBef>
              <a:spcAft>
                <a:spcPts val="0"/>
              </a:spcAft>
              <a:buNone/>
            </a:pPr>
            <a:r>
              <a:rPr b="1" lang="en" sz="1800">
                <a:solidFill>
                  <a:schemeClr val="dk1"/>
                </a:solidFill>
                <a:latin typeface="Courier New"/>
                <a:ea typeface="Courier New"/>
                <a:cs typeface="Courier New"/>
                <a:sym typeface="Courier New"/>
              </a:rPr>
              <a:t>Traces galaxy evolution through </a:t>
            </a:r>
            <a:r>
              <a:rPr b="1" i="1" lang="en" sz="1800">
                <a:solidFill>
                  <a:schemeClr val="dk1"/>
                </a:solidFill>
                <a:latin typeface="Courier New"/>
                <a:ea typeface="Courier New"/>
                <a:cs typeface="Courier New"/>
                <a:sym typeface="Courier New"/>
              </a:rPr>
              <a:t>z</a:t>
            </a:r>
            <a:endParaRPr b="1" i="1" sz="1800">
              <a:solidFill>
                <a:schemeClr val="dk1"/>
              </a:solidFill>
              <a:latin typeface="Courier New"/>
              <a:ea typeface="Courier New"/>
              <a:cs typeface="Courier New"/>
              <a:sym typeface="Courier New"/>
            </a:endParaRPr>
          </a:p>
          <a:p>
            <a:pPr indent="0" lvl="0" marL="0" rtl="0" algn="l">
              <a:spcBef>
                <a:spcPts val="0"/>
              </a:spcBef>
              <a:spcAft>
                <a:spcPts val="0"/>
              </a:spcAft>
              <a:buNone/>
            </a:pPr>
            <a:r>
              <a:t/>
            </a:r>
            <a:endParaRPr b="1" i="1" sz="1800">
              <a:solidFill>
                <a:schemeClr val="dk1"/>
              </a:solidFill>
              <a:latin typeface="Courier New"/>
              <a:ea typeface="Courier New"/>
              <a:cs typeface="Courier New"/>
              <a:sym typeface="Courier New"/>
            </a:endParaRPr>
          </a:p>
          <a:p>
            <a:pPr indent="0" lvl="0" marL="0" rtl="0" algn="l">
              <a:spcBef>
                <a:spcPts val="0"/>
              </a:spcBef>
              <a:spcAft>
                <a:spcPts val="0"/>
              </a:spcAft>
              <a:buNone/>
            </a:pPr>
            <a:r>
              <a:rPr b="1" lang="en" sz="1800">
                <a:solidFill>
                  <a:schemeClr val="dk1"/>
                </a:solidFill>
                <a:latin typeface="Courier New"/>
                <a:ea typeface="Courier New"/>
                <a:cs typeface="Courier New"/>
                <a:sym typeface="Courier New"/>
              </a:rPr>
              <a:t>Power spectrum (real part) in both the sub-bands, best fit model and residuals consistent with expected noise</a:t>
            </a:r>
            <a:endParaRPr b="1" sz="1800">
              <a:solidFill>
                <a:schemeClr val="dk1"/>
              </a:solidFill>
              <a:latin typeface="Courier New"/>
              <a:ea typeface="Courier New"/>
              <a:cs typeface="Courier New"/>
              <a:sym typeface="Courier New"/>
            </a:endParaRPr>
          </a:p>
        </p:txBody>
      </p:sp>
      <p:pic>
        <p:nvPicPr>
          <p:cNvPr id="110" name="Google Shape;110;p21" title="CHIME.png"/>
          <p:cNvPicPr preferRelativeResize="0"/>
          <p:nvPr/>
        </p:nvPicPr>
        <p:blipFill>
          <a:blip r:embed="rId3">
            <a:alphaModFix/>
          </a:blip>
          <a:stretch>
            <a:fillRect/>
          </a:stretch>
        </p:blipFill>
        <p:spPr>
          <a:xfrm>
            <a:off x="152400" y="797200"/>
            <a:ext cx="4267199" cy="3192812"/>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grpSp>
        <p:nvGrpSpPr>
          <p:cNvPr id="115" name="Google Shape;115;p22"/>
          <p:cNvGrpSpPr/>
          <p:nvPr/>
        </p:nvGrpSpPr>
        <p:grpSpPr>
          <a:xfrm>
            <a:off x="201650" y="15669"/>
            <a:ext cx="8859575" cy="5058005"/>
            <a:chOff x="237050" y="85494"/>
            <a:chExt cx="8859575" cy="5058005"/>
          </a:xfrm>
        </p:grpSpPr>
        <p:pic>
          <p:nvPicPr>
            <p:cNvPr id="116" name="Google Shape;116;p22"/>
            <p:cNvPicPr preferRelativeResize="0"/>
            <p:nvPr/>
          </p:nvPicPr>
          <p:blipFill>
            <a:blip r:embed="rId3">
              <a:alphaModFix/>
            </a:blip>
            <a:stretch>
              <a:fillRect/>
            </a:stretch>
          </p:blipFill>
          <p:spPr>
            <a:xfrm>
              <a:off x="237050" y="516200"/>
              <a:ext cx="8434876" cy="4627299"/>
            </a:xfrm>
            <a:prstGeom prst="rect">
              <a:avLst/>
            </a:prstGeom>
            <a:noFill/>
            <a:ln>
              <a:noFill/>
            </a:ln>
          </p:spPr>
        </p:pic>
        <p:sp>
          <p:nvSpPr>
            <p:cNvPr id="117" name="Google Shape;117;p22"/>
            <p:cNvSpPr txBox="1"/>
            <p:nvPr/>
          </p:nvSpPr>
          <p:spPr>
            <a:xfrm>
              <a:off x="1286825" y="2754075"/>
              <a:ext cx="1521900" cy="75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Courier New"/>
                  <a:ea typeface="Courier New"/>
                  <a:cs typeface="Courier New"/>
                  <a:sym typeface="Courier New"/>
                </a:rPr>
                <a:t>Ts = Tk</a:t>
              </a:r>
              <a:endParaRPr b="1">
                <a:latin typeface="Courier New"/>
                <a:ea typeface="Courier New"/>
                <a:cs typeface="Courier New"/>
                <a:sym typeface="Courier New"/>
              </a:endParaRPr>
            </a:p>
            <a:p>
              <a:pPr indent="0" lvl="0" marL="0" rtl="0" algn="l">
                <a:spcBef>
                  <a:spcPts val="0"/>
                </a:spcBef>
                <a:spcAft>
                  <a:spcPts val="0"/>
                </a:spcAft>
                <a:buNone/>
              </a:pPr>
              <a:r>
                <a:rPr b="1" lang="en">
                  <a:latin typeface="Courier New"/>
                  <a:ea typeface="Courier New"/>
                  <a:cs typeface="Courier New"/>
                  <a:sym typeface="Courier New"/>
                </a:rPr>
                <a:t>Tk &lt; Tr</a:t>
              </a:r>
              <a:endParaRPr b="1">
                <a:latin typeface="Courier New"/>
                <a:ea typeface="Courier New"/>
                <a:cs typeface="Courier New"/>
                <a:sym typeface="Courier New"/>
              </a:endParaRPr>
            </a:p>
            <a:p>
              <a:pPr indent="0" lvl="0" marL="0" rtl="0" algn="l">
                <a:spcBef>
                  <a:spcPts val="0"/>
                </a:spcBef>
                <a:spcAft>
                  <a:spcPts val="0"/>
                </a:spcAft>
                <a:buNone/>
              </a:pPr>
              <a:r>
                <a:rPr b="1" lang="en">
                  <a:latin typeface="Courier New"/>
                  <a:ea typeface="Courier New"/>
                  <a:cs typeface="Courier New"/>
                  <a:sym typeface="Courier New"/>
                </a:rPr>
                <a:t>(Ts - Tr)&lt;0</a:t>
              </a:r>
              <a:endParaRPr b="1">
                <a:latin typeface="Courier New"/>
                <a:ea typeface="Courier New"/>
                <a:cs typeface="Courier New"/>
                <a:sym typeface="Courier New"/>
              </a:endParaRPr>
            </a:p>
          </p:txBody>
        </p:sp>
        <p:cxnSp>
          <p:nvCxnSpPr>
            <p:cNvPr id="118" name="Google Shape;118;p22"/>
            <p:cNvCxnSpPr/>
            <p:nvPr/>
          </p:nvCxnSpPr>
          <p:spPr>
            <a:xfrm>
              <a:off x="1546525" y="2007950"/>
              <a:ext cx="47100" cy="755100"/>
            </a:xfrm>
            <a:prstGeom prst="straightConnector1">
              <a:avLst/>
            </a:prstGeom>
            <a:noFill/>
            <a:ln cap="flat" cmpd="sng" w="38100">
              <a:solidFill>
                <a:schemeClr val="dk1"/>
              </a:solidFill>
              <a:prstDash val="solid"/>
              <a:round/>
              <a:headEnd len="med" w="med" type="none"/>
              <a:tailEnd len="med" w="med" type="triangle"/>
            </a:ln>
          </p:spPr>
        </p:cxnSp>
        <p:sp>
          <p:nvSpPr>
            <p:cNvPr id="119" name="Google Shape;119;p22"/>
            <p:cNvSpPr txBox="1"/>
            <p:nvPr/>
          </p:nvSpPr>
          <p:spPr>
            <a:xfrm>
              <a:off x="1475725" y="572700"/>
              <a:ext cx="3574500" cy="63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Courier New"/>
                  <a:ea typeface="Courier New"/>
                  <a:cs typeface="Courier New"/>
                  <a:sym typeface="Courier New"/>
                </a:rPr>
                <a:t>Collisions ineffective  Ts ~ Tr</a:t>
              </a:r>
              <a:endParaRPr b="1">
                <a:latin typeface="Courier New"/>
                <a:ea typeface="Courier New"/>
                <a:cs typeface="Courier New"/>
                <a:sym typeface="Courier New"/>
              </a:endParaRPr>
            </a:p>
            <a:p>
              <a:pPr indent="0" lvl="0" marL="0" rtl="0" algn="l">
                <a:spcBef>
                  <a:spcPts val="0"/>
                </a:spcBef>
                <a:spcAft>
                  <a:spcPts val="0"/>
                </a:spcAft>
                <a:buNone/>
              </a:pPr>
              <a:r>
                <a:rPr b="1" lang="en">
                  <a:latin typeface="Courier New"/>
                  <a:ea typeface="Courier New"/>
                  <a:cs typeface="Courier New"/>
                  <a:sym typeface="Courier New"/>
                </a:rPr>
                <a:t>(Ts-Tr)Starts becoming positive</a:t>
              </a:r>
              <a:endParaRPr b="1">
                <a:latin typeface="Courier New"/>
                <a:ea typeface="Courier New"/>
                <a:cs typeface="Courier New"/>
                <a:sym typeface="Courier New"/>
              </a:endParaRPr>
            </a:p>
          </p:txBody>
        </p:sp>
        <p:cxnSp>
          <p:nvCxnSpPr>
            <p:cNvPr id="120" name="Google Shape;120;p22"/>
            <p:cNvCxnSpPr/>
            <p:nvPr/>
          </p:nvCxnSpPr>
          <p:spPr>
            <a:xfrm>
              <a:off x="2348725" y="1158550"/>
              <a:ext cx="0" cy="896700"/>
            </a:xfrm>
            <a:prstGeom prst="straightConnector1">
              <a:avLst/>
            </a:prstGeom>
            <a:noFill/>
            <a:ln cap="flat" cmpd="sng" w="38100">
              <a:solidFill>
                <a:schemeClr val="dk1"/>
              </a:solidFill>
              <a:prstDash val="solid"/>
              <a:round/>
              <a:headEnd len="med" w="med" type="none"/>
              <a:tailEnd len="med" w="med" type="triangle"/>
            </a:ln>
          </p:spPr>
        </p:cxnSp>
        <p:sp>
          <p:nvSpPr>
            <p:cNvPr id="121" name="Google Shape;121;p22"/>
            <p:cNvSpPr txBox="1"/>
            <p:nvPr/>
          </p:nvSpPr>
          <p:spPr>
            <a:xfrm>
              <a:off x="5050225" y="2007950"/>
              <a:ext cx="3244200" cy="75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Courier New"/>
                  <a:ea typeface="Courier New"/>
                  <a:cs typeface="Courier New"/>
                  <a:sym typeface="Courier New"/>
                </a:rPr>
                <a:t>n1/ n0 = 3e^(−T∗/Ts) , where T∗ ≡ (hc)/(kλ</a:t>
              </a:r>
              <a:r>
                <a:rPr b="1" baseline="-25000" lang="en">
                  <a:latin typeface="Courier New"/>
                  <a:ea typeface="Courier New"/>
                  <a:cs typeface="Courier New"/>
                  <a:sym typeface="Courier New"/>
                </a:rPr>
                <a:t>21</a:t>
              </a:r>
              <a:r>
                <a:rPr b="1" lang="en">
                  <a:latin typeface="Courier New"/>
                  <a:ea typeface="Courier New"/>
                  <a:cs typeface="Courier New"/>
                  <a:sym typeface="Courier New"/>
                </a:rPr>
                <a:t>) = 0.068K</a:t>
              </a:r>
              <a:endParaRPr b="1">
                <a:latin typeface="Courier New"/>
                <a:ea typeface="Courier New"/>
                <a:cs typeface="Courier New"/>
                <a:sym typeface="Courier New"/>
              </a:endParaRPr>
            </a:p>
          </p:txBody>
        </p:sp>
        <p:pic>
          <p:nvPicPr>
            <p:cNvPr id="122" name="Google Shape;122;p22"/>
            <p:cNvPicPr preferRelativeResize="0"/>
            <p:nvPr/>
          </p:nvPicPr>
          <p:blipFill>
            <a:blip r:embed="rId4">
              <a:alphaModFix/>
            </a:blip>
            <a:stretch>
              <a:fillRect/>
            </a:stretch>
          </p:blipFill>
          <p:spPr>
            <a:xfrm>
              <a:off x="5125525" y="2650275"/>
              <a:ext cx="2956578" cy="633000"/>
            </a:xfrm>
            <a:prstGeom prst="rect">
              <a:avLst/>
            </a:prstGeom>
            <a:noFill/>
            <a:ln>
              <a:noFill/>
            </a:ln>
          </p:spPr>
        </p:pic>
        <p:cxnSp>
          <p:nvCxnSpPr>
            <p:cNvPr id="123" name="Google Shape;123;p22"/>
            <p:cNvCxnSpPr>
              <a:endCxn id="124" idx="0"/>
            </p:cNvCxnSpPr>
            <p:nvPr/>
          </p:nvCxnSpPr>
          <p:spPr>
            <a:xfrm flipH="1">
              <a:off x="2807425" y="2232000"/>
              <a:ext cx="485100" cy="1781400"/>
            </a:xfrm>
            <a:prstGeom prst="straightConnector1">
              <a:avLst/>
            </a:prstGeom>
            <a:noFill/>
            <a:ln cap="flat" cmpd="sng" w="38100">
              <a:solidFill>
                <a:schemeClr val="dk1"/>
              </a:solidFill>
              <a:prstDash val="solid"/>
              <a:round/>
              <a:headEnd len="med" w="med" type="none"/>
              <a:tailEnd len="med" w="med" type="triangle"/>
            </a:ln>
          </p:spPr>
        </p:cxnSp>
        <p:sp>
          <p:nvSpPr>
            <p:cNvPr id="124" name="Google Shape;124;p22"/>
            <p:cNvSpPr txBox="1"/>
            <p:nvPr/>
          </p:nvSpPr>
          <p:spPr>
            <a:xfrm>
              <a:off x="1593625" y="4013400"/>
              <a:ext cx="2427600" cy="38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Courier New"/>
                  <a:ea typeface="Courier New"/>
                  <a:cs typeface="Courier New"/>
                  <a:sym typeface="Courier New"/>
                </a:rPr>
                <a:t>Lyman Alpha coupling (WF effect)</a:t>
              </a:r>
              <a:endParaRPr b="1">
                <a:latin typeface="Courier New"/>
                <a:ea typeface="Courier New"/>
                <a:cs typeface="Courier New"/>
                <a:sym typeface="Courier New"/>
              </a:endParaRPr>
            </a:p>
          </p:txBody>
        </p:sp>
        <p:sp>
          <p:nvSpPr>
            <p:cNvPr id="125" name="Google Shape;125;p22"/>
            <p:cNvSpPr txBox="1"/>
            <p:nvPr/>
          </p:nvSpPr>
          <p:spPr>
            <a:xfrm>
              <a:off x="5156425" y="639500"/>
              <a:ext cx="3138000" cy="34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Courier New"/>
                  <a:ea typeface="Courier New"/>
                  <a:cs typeface="Courier New"/>
                  <a:sym typeface="Courier New"/>
                </a:rPr>
                <a:t>X-ray heating. If heating causes Ts&gt;Ts, (Ts-Tr ) &gt; 0</a:t>
              </a:r>
              <a:endParaRPr b="1">
                <a:latin typeface="Courier New"/>
                <a:ea typeface="Courier New"/>
                <a:cs typeface="Courier New"/>
                <a:sym typeface="Courier New"/>
              </a:endParaRPr>
            </a:p>
          </p:txBody>
        </p:sp>
        <p:cxnSp>
          <p:nvCxnSpPr>
            <p:cNvPr id="126" name="Google Shape;126;p22"/>
            <p:cNvCxnSpPr/>
            <p:nvPr/>
          </p:nvCxnSpPr>
          <p:spPr>
            <a:xfrm flipH="1">
              <a:off x="6135600" y="1134950"/>
              <a:ext cx="188700" cy="276900"/>
            </a:xfrm>
            <a:prstGeom prst="straightConnector1">
              <a:avLst/>
            </a:prstGeom>
            <a:noFill/>
            <a:ln cap="flat" cmpd="sng" w="38100">
              <a:solidFill>
                <a:schemeClr val="dk1"/>
              </a:solidFill>
              <a:prstDash val="solid"/>
              <a:round/>
              <a:headEnd len="med" w="med" type="none"/>
              <a:tailEnd len="med" w="med" type="triangle"/>
            </a:ln>
          </p:spPr>
        </p:cxnSp>
        <p:sp>
          <p:nvSpPr>
            <p:cNvPr id="127" name="Google Shape;127;p22"/>
            <p:cNvSpPr txBox="1"/>
            <p:nvPr/>
          </p:nvSpPr>
          <p:spPr>
            <a:xfrm>
              <a:off x="8294425" y="1205700"/>
              <a:ext cx="802200" cy="38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Courier New"/>
                  <a:ea typeface="Courier New"/>
                  <a:cs typeface="Courier New"/>
                  <a:sym typeface="Courier New"/>
                </a:rPr>
                <a:t>x</a:t>
              </a:r>
              <a:r>
                <a:rPr b="1" baseline="-25000" lang="en">
                  <a:latin typeface="Courier New"/>
                  <a:ea typeface="Courier New"/>
                  <a:cs typeface="Courier New"/>
                  <a:sym typeface="Courier New"/>
                </a:rPr>
                <a:t>HI</a:t>
              </a:r>
              <a:r>
                <a:rPr b="1" lang="en">
                  <a:latin typeface="Courier New"/>
                  <a:ea typeface="Courier New"/>
                  <a:cs typeface="Courier New"/>
                  <a:sym typeface="Courier New"/>
                </a:rPr>
                <a:t>= 0</a:t>
              </a:r>
              <a:endParaRPr b="1">
                <a:latin typeface="Courier New"/>
                <a:ea typeface="Courier New"/>
                <a:cs typeface="Courier New"/>
                <a:sym typeface="Courier New"/>
              </a:endParaRPr>
            </a:p>
          </p:txBody>
        </p:sp>
        <p:sp>
          <p:nvSpPr>
            <p:cNvPr id="128" name="Google Shape;128;p22"/>
            <p:cNvSpPr/>
            <p:nvPr/>
          </p:nvSpPr>
          <p:spPr>
            <a:xfrm>
              <a:off x="7846125" y="1642225"/>
              <a:ext cx="872975" cy="391750"/>
            </a:xfrm>
            <a:custGeom>
              <a:rect b="b" l="l" r="r" t="t"/>
              <a:pathLst>
                <a:path extrusionOk="0" h="15670" w="34919">
                  <a:moveTo>
                    <a:pt x="34919" y="0"/>
                  </a:moveTo>
                  <a:cubicBezTo>
                    <a:pt x="33897" y="2595"/>
                    <a:pt x="34605" y="15179"/>
                    <a:pt x="28785" y="15572"/>
                  </a:cubicBezTo>
                  <a:cubicBezTo>
                    <a:pt x="22965" y="15965"/>
                    <a:pt x="4798" y="4562"/>
                    <a:pt x="0" y="2360"/>
                  </a:cubicBezTo>
                </a:path>
              </a:pathLst>
            </a:custGeom>
            <a:noFill/>
            <a:ln cap="flat" cmpd="sng" w="38100">
              <a:solidFill>
                <a:schemeClr val="dk1"/>
              </a:solidFill>
              <a:prstDash val="solid"/>
              <a:round/>
              <a:headEnd len="med" w="med" type="none"/>
              <a:tailEnd len="med" w="med" type="triangle"/>
            </a:ln>
          </p:spPr>
        </p:sp>
        <p:grpSp>
          <p:nvGrpSpPr>
            <p:cNvPr id="129" name="Google Shape;129;p22"/>
            <p:cNvGrpSpPr/>
            <p:nvPr/>
          </p:nvGrpSpPr>
          <p:grpSpPr>
            <a:xfrm>
              <a:off x="2348725" y="85494"/>
              <a:ext cx="4056525" cy="554006"/>
              <a:chOff x="2363100" y="1382694"/>
              <a:chExt cx="4056525" cy="554006"/>
            </a:xfrm>
          </p:grpSpPr>
          <p:pic>
            <p:nvPicPr>
              <p:cNvPr id="130" name="Google Shape;130;p22"/>
              <p:cNvPicPr preferRelativeResize="0"/>
              <p:nvPr/>
            </p:nvPicPr>
            <p:blipFill rotWithShape="1">
              <a:blip r:embed="rId5">
                <a:alphaModFix/>
              </a:blip>
              <a:srcRect b="51297" l="0" r="0" t="0"/>
              <a:stretch/>
            </p:blipFill>
            <p:spPr>
              <a:xfrm>
                <a:off x="2363100" y="1382694"/>
                <a:ext cx="3038475" cy="477800"/>
              </a:xfrm>
              <a:prstGeom prst="rect">
                <a:avLst/>
              </a:prstGeom>
              <a:noFill/>
              <a:ln>
                <a:noFill/>
              </a:ln>
            </p:spPr>
          </p:pic>
          <p:pic>
            <p:nvPicPr>
              <p:cNvPr id="131" name="Google Shape;131;p22"/>
              <p:cNvPicPr preferRelativeResize="0"/>
              <p:nvPr/>
            </p:nvPicPr>
            <p:blipFill rotWithShape="1">
              <a:blip r:embed="rId5">
                <a:alphaModFix/>
              </a:blip>
              <a:srcRect b="0" l="29452" r="35363" t="51297"/>
              <a:stretch/>
            </p:blipFill>
            <p:spPr>
              <a:xfrm>
                <a:off x="5350575" y="1458900"/>
                <a:ext cx="1069050" cy="477800"/>
              </a:xfrm>
              <a:prstGeom prst="rect">
                <a:avLst/>
              </a:prstGeom>
              <a:noFill/>
              <a:ln>
                <a:noFill/>
              </a:ln>
            </p:spPr>
          </p:pic>
        </p:gr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pic>
        <p:nvPicPr>
          <p:cNvPr id="136" name="Google Shape;136;p23"/>
          <p:cNvPicPr preferRelativeResize="0"/>
          <p:nvPr/>
        </p:nvPicPr>
        <p:blipFill>
          <a:blip r:embed="rId3">
            <a:alphaModFix/>
          </a:blip>
          <a:stretch>
            <a:fillRect/>
          </a:stretch>
        </p:blipFill>
        <p:spPr>
          <a:xfrm>
            <a:off x="287750" y="220075"/>
            <a:ext cx="8102748" cy="4838702"/>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