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8" r:id="rId5"/>
    <p:sldId id="259" r:id="rId6"/>
    <p:sldId id="260" r:id="rId7"/>
    <p:sldId id="266" r:id="rId8"/>
    <p:sldId id="261" r:id="rId9"/>
    <p:sldId id="269" r:id="rId10"/>
    <p:sldId id="270" r:id="rId11"/>
    <p:sldId id="262" r:id="rId12"/>
    <p:sldId id="263" r:id="rId13"/>
    <p:sldId id="274" r:id="rId14"/>
    <p:sldId id="273" r:id="rId15"/>
    <p:sldId id="272" r:id="rId16"/>
    <p:sldId id="267" r:id="rId17"/>
    <p:sldId id="264" r:id="rId18"/>
    <p:sldId id="265" r:id="rId19"/>
    <p:sldId id="271" r:id="rId20"/>
    <p:sldId id="275" r:id="rId21"/>
  </p:sldIdLst>
  <p:sldSz cx="14630400" cy="8229600"/>
  <p:notesSz cx="8229600" cy="14630400"/>
  <p:embeddedFontLst>
    <p:embeddedFont>
      <p:font typeface="Open Sans" panose="020B0606030504020204" pitchFamily="34" charset="0"/>
      <p:regular r:id="rId23"/>
      <p:bold r:id="rId24"/>
      <p:italic r:id="rId25"/>
      <p:boldItalic r:id="rId26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55" d="100"/>
          <a:sy n="55" d="100"/>
        </p:scale>
        <p:origin x="65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2524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85D571-9D99-97CA-76DF-E2FCB2EC9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18194B-303E-28C1-2939-9DCC2DC2A7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A99C66-C00A-DA44-4408-7CC686FEC6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88D716-0E8A-D6FA-92A2-E2C6943E57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193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EDAC8B-3547-C6B1-1A8C-FDC431BD13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C339C3E-26FD-C78F-D61F-2448798720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FC30AB-17F2-B258-8D78-B24D4922DC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C20F3E-DFCB-7F9A-CDF7-918248961D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7880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808005-ADD4-CB3B-3A8B-0BE2EA09DB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8BCB0D1-7479-3499-6996-EA78FC53C9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4EF133-BB50-0662-76D6-5C9A8AAF60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7DC3CC-EA17-7186-5CD3-9005F81EF0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880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6AA8C-3146-5607-EDF6-6BE07678F9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ED31AB-32BB-8830-E64E-550AFCB373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948772-860C-DF82-5C49-FD8D00AAA2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C356E5-095B-D7E7-4BFD-EFA6B94635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3020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2FC989-3394-0A19-5BB7-30F1A724DA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0A0516-69FB-0294-93D8-F8EFF52E02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CFF112-1CE3-1858-1D38-150EDEF6EE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4BF681-B691-AD91-6F50-7A2155DD08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758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FBD9E6-5CD0-FE84-F7C0-D8417E6CF0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FFC655-B166-D103-6FA4-D5FA17482A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E6E33B-63D5-BA15-C4EA-FE5B099177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235EE-261C-935B-57F2-A842AD19A0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717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92263F-3BBC-F2F6-98F7-6552C3FA6F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44AF4F6-B8D7-796F-64C5-8447CE1F7F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82DE67-52E6-3C2A-383B-6964E59BFA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DD92B0-95BF-6872-82D0-4EE3C21CFC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61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EDE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EDE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EDE9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A"/>
          </a:solidFill>
          <a:ln/>
        </p:spPr>
        <p:txBody>
          <a:bodyPr/>
          <a:lstStyle/>
          <a:p>
            <a:endParaRPr lang="pt-BR"/>
          </a:p>
        </p:txBody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EDE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EDE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EDE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EDE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EDE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EDE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7EDE9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authors/999386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hep-ph/960136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80190" y="1740650"/>
            <a:ext cx="75564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Uma </a:t>
            </a:r>
            <a:r>
              <a:rPr lang="en-US" sz="44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década</a:t>
            </a:r>
            <a:r>
              <a:rPr lang="en-US" sz="44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de </a:t>
            </a:r>
            <a:r>
              <a:rPr lang="en-US" sz="44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realizações</a:t>
            </a:r>
            <a:r>
              <a:rPr lang="en-US" sz="44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no GFPAE com </a:t>
            </a:r>
            <a:r>
              <a:rPr lang="en-US" sz="4450" b="1" dirty="0">
                <a:solidFill>
                  <a:srgbClr val="FF0000"/>
                </a:solidFill>
                <a:latin typeface="Crimson Pro Bold" pitchFamily="34" charset="0"/>
                <a:ea typeface="Crimson Pro Bold" pitchFamily="34" charset="-122"/>
              </a:rPr>
              <a:t>Beatriz Gay Ducati</a:t>
            </a:r>
            <a:endParaRPr lang="en-US" sz="4450" dirty="0">
              <a:solidFill>
                <a:srgbClr val="FF0000"/>
              </a:solidFill>
            </a:endParaRPr>
          </a:p>
        </p:txBody>
      </p:sp>
      <p:sp>
        <p:nvSpPr>
          <p:cNvPr id="4" name="Text 1"/>
          <p:cNvSpPr/>
          <p:nvPr/>
        </p:nvSpPr>
        <p:spPr>
          <a:xfrm>
            <a:off x="6280190" y="4540091"/>
            <a:ext cx="7556421" cy="90701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850"/>
              </a:lnSpc>
            </a:pPr>
            <a:r>
              <a:rPr lang="en-US" sz="24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Explorando</a:t>
            </a:r>
            <a:r>
              <a:rPr lang="en-US" sz="24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o panorama do GFPAE e a </a:t>
            </a:r>
            <a:r>
              <a:rPr lang="en-US" sz="24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produção</a:t>
            </a:r>
            <a:r>
              <a:rPr lang="en-US" sz="24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24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científica</a:t>
            </a:r>
            <a:r>
              <a:rPr lang="en-US" sz="24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no </a:t>
            </a:r>
            <a:r>
              <a:rPr lang="en-US" sz="24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período</a:t>
            </a:r>
            <a:r>
              <a:rPr lang="en-US" sz="24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de </a:t>
            </a:r>
            <a:r>
              <a:rPr lang="en-US" sz="2400" b="1" dirty="0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1996 a 2003</a:t>
            </a:r>
            <a:r>
              <a:rPr lang="en-US" sz="24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, com </a:t>
            </a:r>
            <a:r>
              <a:rPr lang="en-US" sz="24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foco</a:t>
            </a:r>
            <a:r>
              <a:rPr lang="en-US" sz="24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24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em</a:t>
            </a:r>
            <a:r>
              <a:rPr lang="en-US" sz="24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QCD, </a:t>
            </a:r>
            <a:r>
              <a:rPr lang="en-US" sz="24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difração</a:t>
            </a:r>
            <a:r>
              <a:rPr lang="en-US" sz="24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dura e suave e </a:t>
            </a:r>
            <a:r>
              <a:rPr lang="en-US" sz="24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fenomenologia</a:t>
            </a:r>
            <a:r>
              <a:rPr lang="en-US" sz="24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de </a:t>
            </a:r>
            <a:r>
              <a:rPr lang="en-US" sz="24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partículas</a:t>
            </a:r>
            <a:r>
              <a:rPr lang="en-US" sz="24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24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associadas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7B57EF9-0253-79DF-B00D-EAC18E2945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C5A82A75-CCEF-B904-79BF-446C4249E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>
            <a:extLst>
              <a:ext uri="{FF2B5EF4-FFF2-40B4-BE49-F238E27FC236}">
                <a16:creationId xmlns:a16="http://schemas.microsoft.com/office/drawing/2014/main" id="{BF260922-BC83-C107-3E4C-CE68963E7CC6}"/>
              </a:ext>
            </a:extLst>
          </p:cNvPr>
          <p:cNvSpPr/>
          <p:nvPr/>
        </p:nvSpPr>
        <p:spPr>
          <a:xfrm>
            <a:off x="762714" y="599242"/>
            <a:ext cx="7618571" cy="1362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350"/>
              </a:lnSpc>
              <a:buNone/>
            </a:pPr>
            <a:r>
              <a:rPr lang="en-US" sz="42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Colaborações Científicas Estratégicas</a:t>
            </a:r>
            <a:endParaRPr lang="en-US" sz="4250" dirty="0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3E4A83E3-4648-7F71-1EA9-27A6B2733354}"/>
              </a:ext>
            </a:extLst>
          </p:cNvPr>
          <p:cNvSpPr txBox="1"/>
          <p:nvPr/>
        </p:nvSpPr>
        <p:spPr>
          <a:xfrm>
            <a:off x="1178060" y="5816279"/>
            <a:ext cx="1781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Victor Gonçalves</a:t>
            </a:r>
          </a:p>
          <a:p>
            <a:r>
              <a:rPr lang="pt-BR" b="1" dirty="0"/>
              <a:t>UFPel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5A090194-89A3-10DD-2919-785D17B7B48C}"/>
              </a:ext>
            </a:extLst>
          </p:cNvPr>
          <p:cNvSpPr txBox="1"/>
          <p:nvPr/>
        </p:nvSpPr>
        <p:spPr>
          <a:xfrm>
            <a:off x="4001848" y="5810492"/>
            <a:ext cx="1873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Cristiano Mariotti</a:t>
            </a:r>
          </a:p>
          <a:p>
            <a:r>
              <a:rPr lang="pt-BR" b="1" dirty="0"/>
              <a:t>FURG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91F27C8-C772-1D86-C4F8-3313D6675F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78" y="2413321"/>
            <a:ext cx="2386832" cy="2045168"/>
          </a:xfrm>
          <a:prstGeom prst="rect">
            <a:avLst/>
          </a:prstGeom>
        </p:spPr>
      </p:pic>
      <p:sp>
        <p:nvSpPr>
          <p:cNvPr id="6" name="AutoShape 2">
            <a:extLst>
              <a:ext uri="{FF2B5EF4-FFF2-40B4-BE49-F238E27FC236}">
                <a16:creationId xmlns:a16="http://schemas.microsoft.com/office/drawing/2014/main" id="{8A96322A-E8AA-9FE9-28AA-867256557B3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162800" y="396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0E648A49-0DEC-E2C9-32AE-5785FFE1C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769" y="2413321"/>
            <a:ext cx="2477016" cy="2477016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A7979F23-9C5A-01A7-0804-49F2F97F39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9575" y="2408713"/>
            <a:ext cx="2353068" cy="2353068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9E0CC65F-3380-4E1C-4607-401A1B536E08}"/>
              </a:ext>
            </a:extLst>
          </p:cNvPr>
          <p:cNvSpPr txBox="1"/>
          <p:nvPr/>
        </p:nvSpPr>
        <p:spPr>
          <a:xfrm>
            <a:off x="6572924" y="5820887"/>
            <a:ext cx="2413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Marcos André </a:t>
            </a:r>
            <a:r>
              <a:rPr lang="pt-BR" b="1" dirty="0" err="1"/>
              <a:t>Betemps</a:t>
            </a:r>
            <a:endParaRPr lang="pt-BR" b="1" dirty="0"/>
          </a:p>
          <a:p>
            <a:r>
              <a:rPr lang="pt-BR" b="1" dirty="0"/>
              <a:t>IF SUL - Pelotas</a:t>
            </a:r>
          </a:p>
        </p:txBody>
      </p:sp>
    </p:spTree>
    <p:extLst>
      <p:ext uri="{BB962C8B-B14F-4D97-AF65-F5344CB8AC3E}">
        <p14:creationId xmlns:p14="http://schemas.microsoft.com/office/powerpoint/2010/main" val="2435140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597456" y="1007388"/>
            <a:ext cx="7825621" cy="5335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200"/>
              </a:lnSpc>
              <a:buNone/>
            </a:pPr>
            <a:r>
              <a:rPr lang="en-US" sz="33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Destaques Científicos: Artigos Mais Citados</a:t>
            </a:r>
            <a:endParaRPr lang="en-US" sz="3350" dirty="0"/>
          </a:p>
        </p:txBody>
      </p:sp>
      <p:sp>
        <p:nvSpPr>
          <p:cNvPr id="4" name="Shape 1"/>
          <p:cNvSpPr/>
          <p:nvPr/>
        </p:nvSpPr>
        <p:spPr>
          <a:xfrm>
            <a:off x="597456" y="1796891"/>
            <a:ext cx="3889177" cy="2763917"/>
          </a:xfrm>
          <a:prstGeom prst="roundRect">
            <a:avLst>
              <a:gd name="adj" fmla="val 3970"/>
            </a:avLst>
          </a:prstGeom>
          <a:solidFill>
            <a:srgbClr val="FFFCFA"/>
          </a:solidFill>
          <a:ln w="2286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pt-BR"/>
          </a:p>
        </p:txBody>
      </p:sp>
      <p:sp>
        <p:nvSpPr>
          <p:cNvPr id="5" name="Shape 2"/>
          <p:cNvSpPr/>
          <p:nvPr/>
        </p:nvSpPr>
        <p:spPr>
          <a:xfrm>
            <a:off x="574596" y="1796891"/>
            <a:ext cx="91440" cy="2763917"/>
          </a:xfrm>
          <a:prstGeom prst="roundRect">
            <a:avLst>
              <a:gd name="adj" fmla="val 78418"/>
            </a:avLst>
          </a:prstGeom>
          <a:solidFill>
            <a:srgbClr val="835E54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6" name="Text 3"/>
          <p:cNvSpPr/>
          <p:nvPr/>
        </p:nvSpPr>
        <p:spPr>
          <a:xfrm>
            <a:off x="859512" y="1990368"/>
            <a:ext cx="3433643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Geometric Scaling in Inclusive Charm Production</a:t>
            </a:r>
            <a:endParaRPr lang="en-US" sz="1650" dirty="0"/>
          </a:p>
        </p:txBody>
      </p:sp>
      <p:sp>
        <p:nvSpPr>
          <p:cNvPr id="7" name="Text 4"/>
          <p:cNvSpPr/>
          <p:nvPr/>
        </p:nvSpPr>
        <p:spPr>
          <a:xfrm>
            <a:off x="859512" y="2626162"/>
            <a:ext cx="3433643" cy="5462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50"/>
              </a:lnSpc>
              <a:buNone/>
            </a:pPr>
            <a:r>
              <a:rPr lang="en-US" sz="1300" b="1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54 citações</a:t>
            </a:r>
            <a:r>
              <a:rPr lang="en-US" sz="13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300" b="1" dirty="0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- Physical Review Letters 91 (2003)</a:t>
            </a:r>
            <a:endParaRPr lang="en-US" sz="1300" b="1" dirty="0">
              <a:solidFill>
                <a:srgbClr val="FF0000"/>
              </a:solidFill>
            </a:endParaRPr>
          </a:p>
        </p:txBody>
      </p:sp>
      <p:sp>
        <p:nvSpPr>
          <p:cNvPr id="8" name="Text 5"/>
          <p:cNvSpPr/>
          <p:nvPr/>
        </p:nvSpPr>
        <p:spPr>
          <a:xfrm>
            <a:off x="859512" y="3274814"/>
            <a:ext cx="3433643" cy="109251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50"/>
              </a:lnSpc>
              <a:buNone/>
            </a:pPr>
            <a:r>
              <a:rPr lang="en-US" sz="13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Demonstração pioneira do escalamento geométrico na produção de quarks charm, conectando fenômenos de saturação com observações experimentais.</a:t>
            </a:r>
            <a:endParaRPr lang="en-US" sz="1300" dirty="0"/>
          </a:p>
        </p:txBody>
      </p:sp>
      <p:sp>
        <p:nvSpPr>
          <p:cNvPr id="9" name="Shape 6"/>
          <p:cNvSpPr/>
          <p:nvPr/>
        </p:nvSpPr>
        <p:spPr>
          <a:xfrm>
            <a:off x="4657249" y="1796891"/>
            <a:ext cx="3889296" cy="2763917"/>
          </a:xfrm>
          <a:prstGeom prst="roundRect">
            <a:avLst>
              <a:gd name="adj" fmla="val 3970"/>
            </a:avLst>
          </a:prstGeom>
          <a:solidFill>
            <a:srgbClr val="FFFCFA"/>
          </a:solidFill>
          <a:ln w="2286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pt-BR"/>
          </a:p>
        </p:txBody>
      </p:sp>
      <p:sp>
        <p:nvSpPr>
          <p:cNvPr id="10" name="Shape 7"/>
          <p:cNvSpPr/>
          <p:nvPr/>
        </p:nvSpPr>
        <p:spPr>
          <a:xfrm>
            <a:off x="4634389" y="1796891"/>
            <a:ext cx="91440" cy="2763917"/>
          </a:xfrm>
          <a:prstGeom prst="roundRect">
            <a:avLst>
              <a:gd name="adj" fmla="val 78418"/>
            </a:avLst>
          </a:prstGeom>
          <a:solidFill>
            <a:srgbClr val="835E54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11" name="Text 8"/>
          <p:cNvSpPr/>
          <p:nvPr/>
        </p:nvSpPr>
        <p:spPr>
          <a:xfrm>
            <a:off x="4919305" y="1990368"/>
            <a:ext cx="3166943" cy="266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Deeply Virtual Compton Scattering</a:t>
            </a:r>
            <a:endParaRPr lang="en-US" sz="1650" dirty="0"/>
          </a:p>
        </p:txBody>
      </p:sp>
      <p:sp>
        <p:nvSpPr>
          <p:cNvPr id="12" name="Text 9"/>
          <p:cNvSpPr/>
          <p:nvPr/>
        </p:nvSpPr>
        <p:spPr>
          <a:xfrm>
            <a:off x="4919305" y="2359462"/>
            <a:ext cx="3433762" cy="5462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50"/>
              </a:lnSpc>
              <a:buNone/>
            </a:pPr>
            <a:r>
              <a:rPr lang="en-US" sz="1300" b="1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41 citações</a:t>
            </a:r>
            <a:r>
              <a:rPr lang="en-US" sz="13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- European Physical Journal C 29 (2003)</a:t>
            </a:r>
            <a:endParaRPr lang="en-US" sz="1300" dirty="0"/>
          </a:p>
        </p:txBody>
      </p:sp>
      <p:sp>
        <p:nvSpPr>
          <p:cNvPr id="13" name="Text 10"/>
          <p:cNvSpPr/>
          <p:nvPr/>
        </p:nvSpPr>
        <p:spPr>
          <a:xfrm>
            <a:off x="4919305" y="3008114"/>
            <a:ext cx="3433762" cy="109251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50"/>
              </a:lnSpc>
              <a:buNone/>
            </a:pPr>
            <a:r>
              <a:rPr lang="en-US" sz="13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Análise inovadora do DVCS usando a abordagem de saturação, relevante para estudos de GPDs (Generalized Parton Distributions).</a:t>
            </a:r>
            <a:endParaRPr lang="en-US" sz="1300" dirty="0"/>
          </a:p>
        </p:txBody>
      </p:sp>
      <p:sp>
        <p:nvSpPr>
          <p:cNvPr id="14" name="Shape 11"/>
          <p:cNvSpPr/>
          <p:nvPr/>
        </p:nvSpPr>
        <p:spPr>
          <a:xfrm>
            <a:off x="597456" y="4731425"/>
            <a:ext cx="3889177" cy="2490788"/>
          </a:xfrm>
          <a:prstGeom prst="roundRect">
            <a:avLst>
              <a:gd name="adj" fmla="val 4405"/>
            </a:avLst>
          </a:prstGeom>
          <a:solidFill>
            <a:srgbClr val="FFFCFA"/>
          </a:solidFill>
          <a:ln w="2286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pt-BR"/>
          </a:p>
        </p:txBody>
      </p:sp>
      <p:sp>
        <p:nvSpPr>
          <p:cNvPr id="15" name="Shape 12"/>
          <p:cNvSpPr/>
          <p:nvPr/>
        </p:nvSpPr>
        <p:spPr>
          <a:xfrm>
            <a:off x="574596" y="4731425"/>
            <a:ext cx="91440" cy="2490788"/>
          </a:xfrm>
          <a:prstGeom prst="roundRect">
            <a:avLst>
              <a:gd name="adj" fmla="val 78418"/>
            </a:avLst>
          </a:prstGeom>
          <a:solidFill>
            <a:srgbClr val="835E54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16" name="Text 13"/>
          <p:cNvSpPr/>
          <p:nvPr/>
        </p:nvSpPr>
        <p:spPr>
          <a:xfrm>
            <a:off x="859512" y="4924901"/>
            <a:ext cx="3433643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Nuclear Charm and Bottom Production</a:t>
            </a:r>
            <a:endParaRPr lang="en-US" sz="1650" dirty="0"/>
          </a:p>
        </p:txBody>
      </p:sp>
      <p:sp>
        <p:nvSpPr>
          <p:cNvPr id="17" name="Text 14"/>
          <p:cNvSpPr/>
          <p:nvPr/>
        </p:nvSpPr>
        <p:spPr>
          <a:xfrm>
            <a:off x="859512" y="5560695"/>
            <a:ext cx="3433643" cy="5462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50"/>
              </a:lnSpc>
              <a:buNone/>
            </a:pPr>
            <a:r>
              <a:rPr lang="en-US" sz="1300" b="1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38 citações</a:t>
            </a:r>
            <a:r>
              <a:rPr lang="en-US" sz="13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- European Physical Journal C 31 (2003)</a:t>
            </a:r>
            <a:endParaRPr lang="en-US" sz="1300" dirty="0"/>
          </a:p>
        </p:txBody>
      </p:sp>
      <p:sp>
        <p:nvSpPr>
          <p:cNvPr id="18" name="Text 15"/>
          <p:cNvSpPr/>
          <p:nvPr/>
        </p:nvSpPr>
        <p:spPr>
          <a:xfrm>
            <a:off x="859512" y="6209347"/>
            <a:ext cx="3433643" cy="8193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50"/>
              </a:lnSpc>
              <a:buNone/>
            </a:pPr>
            <a:r>
              <a:rPr lang="en-US" sz="13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Comparação sistemática entre diferentes abordagens de altas energias para produção de quarks pesados em núcleos.</a:t>
            </a:r>
            <a:endParaRPr lang="en-US" sz="1300" dirty="0"/>
          </a:p>
        </p:txBody>
      </p:sp>
      <p:pic>
        <p:nvPicPr>
          <p:cNvPr id="20" name="Imagem 19">
            <a:extLst>
              <a:ext uri="{FF2B5EF4-FFF2-40B4-BE49-F238E27FC236}">
                <a16:creationId xmlns:a16="http://schemas.microsoft.com/office/drawing/2014/main" id="{888BDA0E-C848-4319-9765-90F79216B7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5829" y="4780763"/>
            <a:ext cx="3820716" cy="2729532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73775" y="529352"/>
            <a:ext cx="8335923" cy="601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700"/>
              </a:lnSpc>
              <a:buNone/>
            </a:pPr>
            <a:r>
              <a:rPr lang="en-US" sz="37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Tese</a:t>
            </a:r>
            <a:r>
              <a:rPr lang="en-US" sz="37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: </a:t>
            </a:r>
            <a:r>
              <a:rPr lang="en-US" sz="37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Física</a:t>
            </a:r>
            <a:r>
              <a:rPr lang="en-US" sz="37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de Pomeron a Altas </a:t>
            </a:r>
            <a:r>
              <a:rPr lang="en-US" sz="37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Energias</a:t>
            </a:r>
            <a:r>
              <a:rPr lang="en-US" sz="37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(2002) </a:t>
            </a:r>
            <a:endParaRPr lang="en-US" sz="375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775" y="1636157"/>
            <a:ext cx="6406634" cy="6406634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F50CCAAA-C4D0-9149-2C21-F9B047CB5C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1295" y="1497261"/>
            <a:ext cx="5795330" cy="6388376"/>
          </a:xfrm>
          <a:prstGeom prst="rect">
            <a:avLst/>
          </a:prstGeom>
          <a:ln w="190500">
            <a:solidFill>
              <a:srgbClr val="FF0000"/>
            </a:solidFill>
          </a:ln>
          <a:effectLst>
            <a:softEdge rad="889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243E06B-E106-51D7-8CBF-F8FBF9F1D2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55910187-069B-429F-9F73-A0017422A784}"/>
              </a:ext>
            </a:extLst>
          </p:cNvPr>
          <p:cNvSpPr/>
          <p:nvPr/>
        </p:nvSpPr>
        <p:spPr>
          <a:xfrm>
            <a:off x="673775" y="529352"/>
            <a:ext cx="8335923" cy="601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700"/>
              </a:lnSpc>
              <a:buNone/>
            </a:pPr>
            <a:r>
              <a:rPr lang="en-US" sz="37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Tese</a:t>
            </a:r>
            <a:r>
              <a:rPr lang="en-US" sz="37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: </a:t>
            </a:r>
            <a:r>
              <a:rPr lang="en-US" sz="37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Física</a:t>
            </a:r>
            <a:r>
              <a:rPr lang="en-US" sz="37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de Pomeron a Altas </a:t>
            </a:r>
            <a:r>
              <a:rPr lang="en-US" sz="37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Energias</a:t>
            </a:r>
            <a:r>
              <a:rPr lang="en-US" sz="37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(2002) </a:t>
            </a:r>
            <a:endParaRPr lang="en-US" sz="3750" dirty="0"/>
          </a:p>
        </p:txBody>
      </p:sp>
      <p:pic>
        <p:nvPicPr>
          <p:cNvPr id="3" name="Image 0" descr="preencoded.png">
            <a:extLst>
              <a:ext uri="{FF2B5EF4-FFF2-40B4-BE49-F238E27FC236}">
                <a16:creationId xmlns:a16="http://schemas.microsoft.com/office/drawing/2014/main" id="{54DBC21C-33F9-C81A-3D24-144F6EB9A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775" y="1636157"/>
            <a:ext cx="6406634" cy="6406634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D7DC7CD8-4255-25E9-7EAC-B6D9AB8927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7979" y="1408731"/>
            <a:ext cx="6406633" cy="6652664"/>
          </a:xfrm>
          <a:prstGeom prst="rect">
            <a:avLst/>
          </a:prstGeom>
          <a:ln w="539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66958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B41F1D8-6BF7-CC61-A1D8-68AACED0A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329E00F7-A2F6-DD2B-6475-A10D7C4FB8C6}"/>
              </a:ext>
            </a:extLst>
          </p:cNvPr>
          <p:cNvSpPr/>
          <p:nvPr/>
        </p:nvSpPr>
        <p:spPr>
          <a:xfrm>
            <a:off x="673775" y="529352"/>
            <a:ext cx="8335923" cy="601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700"/>
              </a:lnSpc>
              <a:buNone/>
            </a:pPr>
            <a:r>
              <a:rPr lang="en-US" sz="37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Contribuições Metodológicas Inovadoras</a:t>
            </a:r>
            <a:endParaRPr lang="en-US" sz="3750" dirty="0"/>
          </a:p>
        </p:txBody>
      </p:sp>
      <p:pic>
        <p:nvPicPr>
          <p:cNvPr id="3" name="Image 0" descr="preencoded.png">
            <a:extLst>
              <a:ext uri="{FF2B5EF4-FFF2-40B4-BE49-F238E27FC236}">
                <a16:creationId xmlns:a16="http://schemas.microsoft.com/office/drawing/2014/main" id="{9D0B4694-9C11-13CD-C26D-1743F1BE2A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775" y="1636157"/>
            <a:ext cx="6406634" cy="6406634"/>
          </a:xfrm>
          <a:prstGeom prst="rect">
            <a:avLst/>
          </a:prstGeom>
        </p:spPr>
      </p:pic>
      <p:sp>
        <p:nvSpPr>
          <p:cNvPr id="4" name="Text 1">
            <a:extLst>
              <a:ext uri="{FF2B5EF4-FFF2-40B4-BE49-F238E27FC236}">
                <a16:creationId xmlns:a16="http://schemas.microsoft.com/office/drawing/2014/main" id="{A20AB149-6BC3-0DAD-FB39-5B4BF951AA1B}"/>
              </a:ext>
            </a:extLst>
          </p:cNvPr>
          <p:cNvSpPr/>
          <p:nvPr/>
        </p:nvSpPr>
        <p:spPr>
          <a:xfrm>
            <a:off x="7557611" y="1611987"/>
            <a:ext cx="2887742" cy="3608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00"/>
              </a:lnSpc>
              <a:buNone/>
            </a:pPr>
            <a:r>
              <a:rPr lang="en-US" sz="22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Avanços Teóricos</a:t>
            </a:r>
            <a:endParaRPr lang="en-US" sz="2250" dirty="0"/>
          </a:p>
        </p:txBody>
      </p:sp>
      <p:pic>
        <p:nvPicPr>
          <p:cNvPr id="5" name="Image 1" descr="preencoded.png">
            <a:extLst>
              <a:ext uri="{FF2B5EF4-FFF2-40B4-BE49-F238E27FC236}">
                <a16:creationId xmlns:a16="http://schemas.microsoft.com/office/drawing/2014/main" id="{045285A0-37A8-7325-F89D-9D73677F21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9763" y="2159318"/>
            <a:ext cx="288727" cy="360878"/>
          </a:xfrm>
          <a:prstGeom prst="rect">
            <a:avLst/>
          </a:prstGeom>
        </p:spPr>
      </p:pic>
      <p:sp>
        <p:nvSpPr>
          <p:cNvPr id="6" name="Text 2">
            <a:extLst>
              <a:ext uri="{FF2B5EF4-FFF2-40B4-BE49-F238E27FC236}">
                <a16:creationId xmlns:a16="http://schemas.microsoft.com/office/drawing/2014/main" id="{8F706F9F-F7A7-DF03-572A-3101B30982C4}"/>
              </a:ext>
            </a:extLst>
          </p:cNvPr>
          <p:cNvSpPr/>
          <p:nvPr/>
        </p:nvSpPr>
        <p:spPr>
          <a:xfrm>
            <a:off x="8183166" y="2189440"/>
            <a:ext cx="2406491" cy="3007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8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Séries BFKL Truncadas</a:t>
            </a:r>
            <a:endParaRPr lang="en-US" sz="1850" dirty="0"/>
          </a:p>
        </p:txBody>
      </p:sp>
      <p:sp>
        <p:nvSpPr>
          <p:cNvPr id="7" name="Text 3">
            <a:extLst>
              <a:ext uri="{FF2B5EF4-FFF2-40B4-BE49-F238E27FC236}">
                <a16:creationId xmlns:a16="http://schemas.microsoft.com/office/drawing/2014/main" id="{40C3A57E-6617-9352-C197-3D908D276BC3}"/>
              </a:ext>
            </a:extLst>
          </p:cNvPr>
          <p:cNvSpPr/>
          <p:nvPr/>
        </p:nvSpPr>
        <p:spPr>
          <a:xfrm>
            <a:off x="8183166" y="2682597"/>
            <a:ext cx="5781080" cy="6160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5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Desenvolvimento de métodos para lidar com séries infinitas em QCD, tornando cálculos mais tratáveis mantendo precisão física.</a:t>
            </a:r>
            <a:endParaRPr lang="en-US" sz="1500" dirty="0"/>
          </a:p>
        </p:txBody>
      </p:sp>
      <p:pic>
        <p:nvPicPr>
          <p:cNvPr id="8" name="Image 2" descr="preencoded.png">
            <a:extLst>
              <a:ext uri="{FF2B5EF4-FFF2-40B4-BE49-F238E27FC236}">
                <a16:creationId xmlns:a16="http://schemas.microsoft.com/office/drawing/2014/main" id="{D72F4903-30C7-2D41-0ACD-6903E51374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9763" y="3653433"/>
            <a:ext cx="288727" cy="360878"/>
          </a:xfrm>
          <a:prstGeom prst="rect">
            <a:avLst/>
          </a:prstGeom>
        </p:spPr>
      </p:pic>
      <p:sp>
        <p:nvSpPr>
          <p:cNvPr id="9" name="Text 4">
            <a:extLst>
              <a:ext uri="{FF2B5EF4-FFF2-40B4-BE49-F238E27FC236}">
                <a16:creationId xmlns:a16="http://schemas.microsoft.com/office/drawing/2014/main" id="{D7C4197D-C588-71CA-AEA8-92A2AA6CD7A6}"/>
              </a:ext>
            </a:extLst>
          </p:cNvPr>
          <p:cNvSpPr/>
          <p:nvPr/>
        </p:nvSpPr>
        <p:spPr>
          <a:xfrm>
            <a:off x="8183166" y="3683556"/>
            <a:ext cx="2692003" cy="3007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8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Correções de Unitariedade</a:t>
            </a:r>
            <a:endParaRPr lang="en-US" sz="1850" dirty="0"/>
          </a:p>
        </p:txBody>
      </p:sp>
      <p:sp>
        <p:nvSpPr>
          <p:cNvPr id="10" name="Text 5">
            <a:extLst>
              <a:ext uri="{FF2B5EF4-FFF2-40B4-BE49-F238E27FC236}">
                <a16:creationId xmlns:a16="http://schemas.microsoft.com/office/drawing/2014/main" id="{6E30D2FA-0C09-002A-5D64-0ADD840FC330}"/>
              </a:ext>
            </a:extLst>
          </p:cNvPr>
          <p:cNvSpPr/>
          <p:nvPr/>
        </p:nvSpPr>
        <p:spPr>
          <a:xfrm>
            <a:off x="8183166" y="4176713"/>
            <a:ext cx="5781080" cy="6160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5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Implementação sistemática de correções que garantem conservação de </a:t>
            </a:r>
            <a:r>
              <a:rPr lang="en-US" sz="15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unitaridade</a:t>
            </a:r>
            <a:r>
              <a:rPr lang="en-US" sz="15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em processos de alta energia.</a:t>
            </a:r>
            <a:endParaRPr lang="en-US" sz="1500" dirty="0"/>
          </a:p>
        </p:txBody>
      </p:sp>
      <p:pic>
        <p:nvPicPr>
          <p:cNvPr id="11" name="Image 3" descr="preencoded.png">
            <a:extLst>
              <a:ext uri="{FF2B5EF4-FFF2-40B4-BE49-F238E27FC236}">
                <a16:creationId xmlns:a16="http://schemas.microsoft.com/office/drawing/2014/main" id="{45403464-73DD-907C-AAE5-E33F98D546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9763" y="5147548"/>
            <a:ext cx="288727" cy="360878"/>
          </a:xfrm>
          <a:prstGeom prst="rect">
            <a:avLst/>
          </a:prstGeom>
        </p:spPr>
      </p:pic>
      <p:sp>
        <p:nvSpPr>
          <p:cNvPr id="12" name="Text 6">
            <a:extLst>
              <a:ext uri="{FF2B5EF4-FFF2-40B4-BE49-F238E27FC236}">
                <a16:creationId xmlns:a16="http://schemas.microsoft.com/office/drawing/2014/main" id="{AF7A6BB0-5AEA-3CBE-542D-FD4C5423C080}"/>
              </a:ext>
            </a:extLst>
          </p:cNvPr>
          <p:cNvSpPr/>
          <p:nvPr/>
        </p:nvSpPr>
        <p:spPr>
          <a:xfrm>
            <a:off x="8183166" y="5177671"/>
            <a:ext cx="2406491" cy="3007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8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Abordagem Semi-Hard</a:t>
            </a:r>
            <a:endParaRPr lang="en-US" sz="1850" dirty="0"/>
          </a:p>
        </p:txBody>
      </p:sp>
      <p:sp>
        <p:nvSpPr>
          <p:cNvPr id="13" name="Text 7">
            <a:extLst>
              <a:ext uri="{FF2B5EF4-FFF2-40B4-BE49-F238E27FC236}">
                <a16:creationId xmlns:a16="http://schemas.microsoft.com/office/drawing/2014/main" id="{B3224F7C-9B0E-5503-E696-BAD84212466E}"/>
              </a:ext>
            </a:extLst>
          </p:cNvPr>
          <p:cNvSpPr/>
          <p:nvPr/>
        </p:nvSpPr>
        <p:spPr>
          <a:xfrm>
            <a:off x="8183166" y="5670828"/>
            <a:ext cx="5781080" cy="6160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5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Ponte entre regimes perturbativo e não-perturbativo da QCD através de fatorização </a:t>
            </a:r>
            <a:r>
              <a:rPr lang="en-US" sz="15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em</a:t>
            </a:r>
            <a:r>
              <a:rPr lang="en-US" sz="15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5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momento-transverso</a:t>
            </a:r>
            <a:r>
              <a:rPr lang="en-US" sz="15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.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6048476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16284F2-C007-61BB-57AF-86CEB7B0A1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FEFC1F38-B76D-A8FC-D2F9-E47ECB296D7D}"/>
              </a:ext>
            </a:extLst>
          </p:cNvPr>
          <p:cNvSpPr/>
          <p:nvPr/>
        </p:nvSpPr>
        <p:spPr>
          <a:xfrm>
            <a:off x="673775" y="529352"/>
            <a:ext cx="8335923" cy="601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700"/>
              </a:lnSpc>
              <a:buNone/>
            </a:pPr>
            <a:r>
              <a:rPr lang="en-US" sz="37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Física</a:t>
            </a:r>
            <a:r>
              <a:rPr lang="en-US" sz="37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de neutrinos </a:t>
            </a:r>
            <a:r>
              <a:rPr lang="en-US" sz="37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em</a:t>
            </a:r>
            <a:r>
              <a:rPr lang="en-US" sz="37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</a:t>
            </a:r>
            <a:r>
              <a:rPr lang="en-US" sz="37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altas</a:t>
            </a:r>
            <a:r>
              <a:rPr lang="en-US" sz="37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</a:t>
            </a:r>
            <a:r>
              <a:rPr lang="en-US" sz="37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energias</a:t>
            </a:r>
            <a:endParaRPr lang="en-US" sz="3750" dirty="0"/>
          </a:p>
        </p:txBody>
      </p:sp>
      <p:pic>
        <p:nvPicPr>
          <p:cNvPr id="3" name="Image 0" descr="preencoded.png">
            <a:extLst>
              <a:ext uri="{FF2B5EF4-FFF2-40B4-BE49-F238E27FC236}">
                <a16:creationId xmlns:a16="http://schemas.microsoft.com/office/drawing/2014/main" id="{1B675347-2A38-A0F2-0871-0155D5CA04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775" y="1636157"/>
            <a:ext cx="6406634" cy="6406634"/>
          </a:xfrm>
          <a:prstGeom prst="rect">
            <a:avLst/>
          </a:prstGeom>
        </p:spPr>
      </p:pic>
      <p:sp>
        <p:nvSpPr>
          <p:cNvPr id="4" name="Text 1">
            <a:extLst>
              <a:ext uri="{FF2B5EF4-FFF2-40B4-BE49-F238E27FC236}">
                <a16:creationId xmlns:a16="http://schemas.microsoft.com/office/drawing/2014/main" id="{8B24E9A8-62DA-F1ED-6FC6-E53612C5F1EC}"/>
              </a:ext>
            </a:extLst>
          </p:cNvPr>
          <p:cNvSpPr/>
          <p:nvPr/>
        </p:nvSpPr>
        <p:spPr>
          <a:xfrm>
            <a:off x="7557611" y="1611987"/>
            <a:ext cx="2887742" cy="3608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00"/>
              </a:lnSpc>
              <a:buNone/>
            </a:pPr>
            <a:r>
              <a:rPr lang="en-US" sz="22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Tópico</a:t>
            </a:r>
            <a:r>
              <a:rPr lang="en-US" sz="22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de </a:t>
            </a:r>
            <a:r>
              <a:rPr lang="en-US" sz="22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tema</a:t>
            </a:r>
            <a:r>
              <a:rPr lang="en-US" sz="22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do Qualify (2002) e </a:t>
            </a:r>
            <a:r>
              <a:rPr lang="en-US" sz="22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desenvolvido</a:t>
            </a:r>
            <a:r>
              <a:rPr lang="en-US" sz="22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no </a:t>
            </a:r>
          </a:p>
          <a:p>
            <a:pPr marL="0" indent="0" algn="l">
              <a:lnSpc>
                <a:spcPts val="2800"/>
              </a:lnSpc>
              <a:buNone/>
            </a:pPr>
            <a:r>
              <a:rPr lang="en-US" sz="22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Contexto</a:t>
            </a:r>
            <a:r>
              <a:rPr lang="en-US" sz="22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do </a:t>
            </a:r>
            <a:r>
              <a:rPr lang="en-US" sz="22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grupo</a:t>
            </a:r>
            <a:r>
              <a:rPr lang="en-US" sz="22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</a:t>
            </a:r>
            <a:r>
              <a:rPr lang="en-US" sz="2250" b="1" i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a posteriori </a:t>
            </a:r>
            <a:r>
              <a:rPr lang="en-US" sz="22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– </a:t>
            </a:r>
            <a:r>
              <a:rPr lang="en-US" sz="22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funções</a:t>
            </a:r>
            <a:r>
              <a:rPr lang="en-US" sz="22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de </a:t>
            </a:r>
            <a:r>
              <a:rPr lang="en-US" sz="22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estrutura</a:t>
            </a:r>
            <a:r>
              <a:rPr lang="en-US" sz="22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</a:t>
            </a:r>
            <a:endParaRPr lang="en-US" sz="2250" dirty="0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5BFCE4EB-B278-0925-2E50-F0B62FD714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6859" y="2453996"/>
            <a:ext cx="6299766" cy="4596536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6465B2FA-D7E7-3063-5C56-B084DC79FD13}"/>
              </a:ext>
            </a:extLst>
          </p:cNvPr>
          <p:cNvSpPr txBox="1"/>
          <p:nvPr/>
        </p:nvSpPr>
        <p:spPr>
          <a:xfrm>
            <a:off x="7656859" y="7162331"/>
            <a:ext cx="4579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https://www.if.ufrgs.br/~magnus/qualifypt.pdf</a:t>
            </a:r>
          </a:p>
        </p:txBody>
      </p:sp>
    </p:spTree>
    <p:extLst>
      <p:ext uri="{BB962C8B-B14F-4D97-AF65-F5344CB8AC3E}">
        <p14:creationId xmlns:p14="http://schemas.microsoft.com/office/powerpoint/2010/main" val="3775437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155055" y="526733"/>
            <a:ext cx="7806690" cy="119419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4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750" b="1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Colisões Ultraperiféricas de </a:t>
            </a:r>
            <a:r>
              <a:rPr kumimoji="0" lang="en-US" sz="3750" b="1" i="0" u="none" strike="noStrike" kern="1200" cap="none" spc="0" normalizeH="0" baseline="0" noProof="0" dirty="0" err="1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Íons</a:t>
            </a:r>
            <a:r>
              <a:rPr kumimoji="0" lang="en-US" sz="3750" b="1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 </a:t>
            </a:r>
            <a:r>
              <a:rPr kumimoji="0" lang="en-US" sz="3750" b="1" i="0" u="none" strike="noStrike" kern="1200" cap="none" spc="0" normalizeH="0" baseline="0" noProof="0" dirty="0" err="1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Pesados</a:t>
            </a:r>
            <a:r>
              <a:rPr kumimoji="0" lang="en-US" sz="3750" b="1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 (UPCs)*</a:t>
            </a:r>
            <a:endParaRPr kumimoji="0" lang="en-US" sz="37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 1"/>
          <p:cNvSpPr/>
          <p:nvPr/>
        </p:nvSpPr>
        <p:spPr>
          <a:xfrm>
            <a:off x="6155055" y="1662172"/>
            <a:ext cx="7806690" cy="6115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Série sistemática de três artigos publicados no European Physical Journal C (2003) sobre </a:t>
            </a:r>
            <a:r>
              <a:rPr kumimoji="0" lang="en-US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colisões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kumimoji="0" lang="en-US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ultraperiféricas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 de </a:t>
            </a:r>
            <a:r>
              <a:rPr kumimoji="0" lang="en-US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íons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kumimoji="0" lang="en-US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pesados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 (UPCs)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, explorando o Pomeron de QCD em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novos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 regimes,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deu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origem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 a um novo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tópico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 de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trabalho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que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está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ativo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até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hoje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: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5055" y="2833926"/>
            <a:ext cx="955238" cy="1826776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7301270" y="3024902"/>
            <a:ext cx="2388275" cy="2984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50" b="1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Produção Dupla de </a:t>
            </a:r>
            <a:r>
              <a:rPr kumimoji="0" lang="en-US" sz="1850" b="1" i="0" u="none" strike="noStrike" kern="1200" cap="none" spc="0" normalizeH="0" baseline="0" noProof="0" dirty="0" err="1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mésons</a:t>
            </a:r>
            <a:r>
              <a:rPr kumimoji="0" lang="en-US" sz="1850" b="1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 </a:t>
            </a:r>
            <a:r>
              <a:rPr kumimoji="0" lang="en-US" sz="1850" b="1" i="0" u="none" strike="noStrike" kern="1200" cap="none" spc="0" normalizeH="0" baseline="0" noProof="0" dirty="0" err="1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vetoriais</a:t>
            </a:r>
            <a:r>
              <a:rPr kumimoji="0" lang="en-US" sz="1850" b="1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 </a:t>
            </a:r>
            <a:r>
              <a:rPr kumimoji="0" lang="en-US" sz="1850" b="1" i="0" u="none" strike="noStrike" kern="1200" cap="none" spc="0" normalizeH="0" baseline="0" noProof="0" dirty="0" err="1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como</a:t>
            </a:r>
            <a:r>
              <a:rPr kumimoji="0" lang="en-US" sz="1850" b="1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 </a:t>
            </a:r>
            <a:r>
              <a:rPr kumimoji="0" lang="en-US" sz="1850" b="1" i="0" u="none" strike="noStrike" kern="1200" cap="none" spc="0" normalizeH="0" baseline="0" noProof="0" dirty="0" err="1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duplo</a:t>
            </a:r>
            <a:r>
              <a:rPr kumimoji="0" lang="en-US" sz="1850" b="1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 J/ψ</a:t>
            </a:r>
            <a:endParaRPr kumimoji="0" lang="en-US" sz="18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 3"/>
          <p:cNvSpPr/>
          <p:nvPr/>
        </p:nvSpPr>
        <p:spPr>
          <a:xfrm>
            <a:off x="7301270" y="3437930"/>
            <a:ext cx="6660475" cy="6115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Primeira investigação detalhada deste processo raro em colisões de íons pesados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 4"/>
          <p:cNvSpPr/>
          <p:nvPr/>
        </p:nvSpPr>
        <p:spPr>
          <a:xfrm>
            <a:off x="7301270" y="4163973"/>
            <a:ext cx="6660475" cy="305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27 citações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5055" y="4660702"/>
            <a:ext cx="955238" cy="1521023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7301270" y="4851678"/>
            <a:ext cx="2388275" cy="2984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50" b="1" i="0" u="none" strike="noStrike" kern="1200" cap="none" spc="0" normalizeH="0" baseline="0" noProof="0" dirty="0" err="1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Fotoprodução</a:t>
            </a:r>
            <a:r>
              <a:rPr kumimoji="0" lang="en-US" sz="1850" b="1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 de Quarks </a:t>
            </a:r>
            <a:r>
              <a:rPr kumimoji="0" lang="en-US" sz="1850" b="1" i="0" u="none" strike="noStrike" kern="1200" cap="none" spc="0" normalizeH="0" baseline="0" noProof="0" dirty="0" err="1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Pesados</a:t>
            </a:r>
            <a:r>
              <a:rPr kumimoji="0" lang="en-US" sz="1850" b="1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 (model dependence)</a:t>
            </a:r>
            <a:endParaRPr kumimoji="0" lang="en-US" sz="18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 6"/>
          <p:cNvSpPr/>
          <p:nvPr/>
        </p:nvSpPr>
        <p:spPr>
          <a:xfrm>
            <a:off x="7301270" y="5264706"/>
            <a:ext cx="6660475" cy="305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Fotoprodução de charm e bottom em ambiente nuclear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7"/>
          <p:cNvSpPr/>
          <p:nvPr/>
        </p:nvSpPr>
        <p:spPr>
          <a:xfrm>
            <a:off x="7301270" y="5684996"/>
            <a:ext cx="6660475" cy="305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23 citações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5055" y="6181725"/>
            <a:ext cx="955238" cy="1521023"/>
          </a:xfrm>
          <a:prstGeom prst="rect">
            <a:avLst/>
          </a:prstGeom>
        </p:spPr>
      </p:pic>
      <p:sp>
        <p:nvSpPr>
          <p:cNvPr id="14" name="Text 8"/>
          <p:cNvSpPr/>
          <p:nvPr/>
        </p:nvSpPr>
        <p:spPr>
          <a:xfrm>
            <a:off x="7301270" y="6372701"/>
            <a:ext cx="2388275" cy="2984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50" b="1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Fotoprodução Nuclear</a:t>
            </a:r>
            <a:endParaRPr kumimoji="0" lang="en-US" sz="18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 9"/>
          <p:cNvSpPr/>
          <p:nvPr/>
        </p:nvSpPr>
        <p:spPr>
          <a:xfrm>
            <a:off x="7301270" y="6785729"/>
            <a:ext cx="6660475" cy="305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Efeitos de saturação na produção de quarks pesados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 10"/>
          <p:cNvSpPr/>
          <p:nvPr/>
        </p:nvSpPr>
        <p:spPr>
          <a:xfrm>
            <a:off x="7301270" y="7206020"/>
            <a:ext cx="6660475" cy="305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38 citações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870D2DA6-CAB6-0665-F279-D683BEE66022}"/>
              </a:ext>
            </a:extLst>
          </p:cNvPr>
          <p:cNvSpPr txBox="1"/>
          <p:nvPr/>
        </p:nvSpPr>
        <p:spPr>
          <a:xfrm>
            <a:off x="6100619" y="7715368"/>
            <a:ext cx="74459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Período de Recém Doutor no IFM-UFPel  e visitante no CERN </a:t>
            </a:r>
            <a:r>
              <a:rPr lang="pt-BR" sz="1400" dirty="0" err="1"/>
              <a:t>Theory</a:t>
            </a:r>
            <a:r>
              <a:rPr lang="pt-BR" sz="1400" dirty="0"/>
              <a:t> Division e </a:t>
            </a:r>
            <a:r>
              <a:rPr lang="pt-BR" sz="1400"/>
              <a:t>ICTP Trieste </a:t>
            </a:r>
            <a:r>
              <a:rPr lang="pt-BR" sz="1400" dirty="0"/>
              <a:t>(2003)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14256" y="641747"/>
            <a:ext cx="5875615" cy="63781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000"/>
              </a:lnSpc>
              <a:buNone/>
            </a:pPr>
            <a:r>
              <a:rPr lang="en-US" sz="4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Impacto e Reconhecimento</a:t>
            </a:r>
            <a:endParaRPr lang="en-US" sz="4000" dirty="0"/>
          </a:p>
        </p:txBody>
      </p:sp>
      <p:sp>
        <p:nvSpPr>
          <p:cNvPr id="3" name="Text 1"/>
          <p:cNvSpPr/>
          <p:nvPr/>
        </p:nvSpPr>
        <p:spPr>
          <a:xfrm>
            <a:off x="714256" y="1687711"/>
            <a:ext cx="13201888" cy="32646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O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grupo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GFPAE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durante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1996-2003 estabeleceu bases sólidas para desenvolvimentos futuros em física de altas energias.</a:t>
            </a:r>
            <a:endParaRPr lang="en-US" sz="1600" dirty="0"/>
          </a:p>
        </p:txBody>
      </p:sp>
      <p:sp>
        <p:nvSpPr>
          <p:cNvPr id="4" name="Text 2"/>
          <p:cNvSpPr/>
          <p:nvPr/>
        </p:nvSpPr>
        <p:spPr>
          <a:xfrm>
            <a:off x="1574244" y="3570208"/>
            <a:ext cx="2510314" cy="51018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000"/>
              </a:lnSpc>
              <a:buNone/>
            </a:pPr>
            <a:r>
              <a:rPr lang="en-US" sz="4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65%</a:t>
            </a:r>
            <a:endParaRPr lang="en-US" sz="4000" dirty="0"/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8734" y="2294692"/>
            <a:ext cx="3061454" cy="3061454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953691" y="5611177"/>
            <a:ext cx="3751540" cy="3188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r>
              <a:rPr lang="en-US" sz="2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Taxa de Colaboração Internacional</a:t>
            </a:r>
            <a:endParaRPr lang="en-US" sz="2000" dirty="0"/>
          </a:p>
        </p:txBody>
      </p:sp>
      <p:sp>
        <p:nvSpPr>
          <p:cNvPr id="7" name="Text 4"/>
          <p:cNvSpPr/>
          <p:nvPr/>
        </p:nvSpPr>
        <p:spPr>
          <a:xfrm>
            <a:off x="714256" y="6052423"/>
            <a:ext cx="4230529" cy="65293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550"/>
              </a:lnSpc>
              <a:buNone/>
            </a:pP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Dois terços dos trabalhos envolveram parcerias com instituições estrangeiras</a:t>
            </a:r>
            <a:endParaRPr lang="en-US" sz="1600" dirty="0"/>
          </a:p>
        </p:txBody>
      </p:sp>
      <p:sp>
        <p:nvSpPr>
          <p:cNvPr id="8" name="Text 5"/>
          <p:cNvSpPr/>
          <p:nvPr/>
        </p:nvSpPr>
        <p:spPr>
          <a:xfrm>
            <a:off x="6059924" y="3570208"/>
            <a:ext cx="2510314" cy="51018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000"/>
              </a:lnSpc>
              <a:buNone/>
            </a:pPr>
            <a:r>
              <a:rPr lang="en-US" sz="4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42%</a:t>
            </a:r>
            <a:endParaRPr lang="en-US" sz="4000" dirty="0"/>
          </a:p>
        </p:txBody>
      </p:sp>
      <p:pic>
        <p:nvPicPr>
          <p:cNvPr id="9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4413" y="2294692"/>
            <a:ext cx="3061454" cy="3061454"/>
          </a:xfrm>
          <a:prstGeom prst="rect">
            <a:avLst/>
          </a:prstGeom>
        </p:spPr>
      </p:pic>
      <p:sp>
        <p:nvSpPr>
          <p:cNvPr id="10" name="Text 6"/>
          <p:cNvSpPr/>
          <p:nvPr/>
        </p:nvSpPr>
        <p:spPr>
          <a:xfrm>
            <a:off x="5511760" y="5611177"/>
            <a:ext cx="3606641" cy="3188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r>
              <a:rPr lang="en-US" sz="2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Publicações em Revistas Top-Tier</a:t>
            </a:r>
            <a:endParaRPr lang="en-US" sz="2000" dirty="0"/>
          </a:p>
        </p:txBody>
      </p:sp>
      <p:sp>
        <p:nvSpPr>
          <p:cNvPr id="11" name="Text 7"/>
          <p:cNvSpPr/>
          <p:nvPr/>
        </p:nvSpPr>
        <p:spPr>
          <a:xfrm>
            <a:off x="5199817" y="6052423"/>
            <a:ext cx="4230648" cy="32646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50"/>
              </a:lnSpc>
              <a:buNone/>
            </a:pP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Physical Review e European Physical Journal</a:t>
            </a:r>
            <a:endParaRPr lang="en-US" sz="1600" dirty="0"/>
          </a:p>
        </p:txBody>
      </p:sp>
      <p:sp>
        <p:nvSpPr>
          <p:cNvPr id="12" name="Text 8"/>
          <p:cNvSpPr/>
          <p:nvPr/>
        </p:nvSpPr>
        <p:spPr>
          <a:xfrm>
            <a:off x="10545604" y="3570208"/>
            <a:ext cx="2510314" cy="51018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000"/>
              </a:lnSpc>
              <a:buNone/>
            </a:pPr>
            <a:r>
              <a:rPr lang="en-US" sz="4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11</a:t>
            </a:r>
            <a:endParaRPr lang="en-US" sz="4000" dirty="0"/>
          </a:p>
        </p:txBody>
      </p:sp>
      <p:pic>
        <p:nvPicPr>
          <p:cNvPr id="13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70093" y="2294692"/>
            <a:ext cx="3061454" cy="3061454"/>
          </a:xfrm>
          <a:prstGeom prst="rect">
            <a:avLst/>
          </a:prstGeom>
        </p:spPr>
      </p:pic>
      <p:sp>
        <p:nvSpPr>
          <p:cNvPr id="14" name="Text 9"/>
          <p:cNvSpPr/>
          <p:nvPr/>
        </p:nvSpPr>
        <p:spPr>
          <a:xfrm>
            <a:off x="10525125" y="5611177"/>
            <a:ext cx="2551271" cy="3188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r>
              <a:rPr lang="en-US" sz="2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Citações por Artigo</a:t>
            </a:r>
            <a:endParaRPr lang="en-US" sz="2000" dirty="0"/>
          </a:p>
        </p:txBody>
      </p:sp>
      <p:sp>
        <p:nvSpPr>
          <p:cNvPr id="15" name="Text 10"/>
          <p:cNvSpPr/>
          <p:nvPr/>
        </p:nvSpPr>
        <p:spPr>
          <a:xfrm>
            <a:off x="9685496" y="6052423"/>
            <a:ext cx="4230648" cy="32646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50"/>
              </a:lnSpc>
              <a:buNone/>
            </a:pP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Média significativamente acima da área</a:t>
            </a:r>
            <a:endParaRPr lang="en-US" sz="1600" dirty="0"/>
          </a:p>
        </p:txBody>
      </p:sp>
      <p:sp>
        <p:nvSpPr>
          <p:cNvPr id="16" name="Text 11"/>
          <p:cNvSpPr/>
          <p:nvPr/>
        </p:nvSpPr>
        <p:spPr>
          <a:xfrm>
            <a:off x="714256" y="6934914"/>
            <a:ext cx="13201888" cy="65293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1600" dirty="0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As contribuições em saturação partônica, produção de quarks pesados e correções de unitariedade continuam sendo referências importantes na literatura científica duas décadas depois.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18066" y="564118"/>
            <a:ext cx="5129213" cy="641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000"/>
              </a:lnSpc>
              <a:buNone/>
            </a:pPr>
            <a:r>
              <a:rPr lang="en-US" sz="400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Experiências</a:t>
            </a:r>
            <a:r>
              <a:rPr lang="en-US" sz="4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com </a:t>
            </a:r>
            <a:r>
              <a:rPr lang="en-US" sz="400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coorientações</a:t>
            </a:r>
            <a:r>
              <a:rPr lang="en-US" sz="4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</a:t>
            </a:r>
            <a:r>
              <a:rPr lang="en-US" sz="400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após</a:t>
            </a:r>
            <a:r>
              <a:rPr lang="en-US" sz="4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</a:t>
            </a:r>
            <a:r>
              <a:rPr lang="en-US" sz="400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doutoramento</a:t>
            </a:r>
            <a:endParaRPr lang="en-US" sz="4000" dirty="0"/>
          </a:p>
        </p:txBody>
      </p:sp>
      <p:sp>
        <p:nvSpPr>
          <p:cNvPr id="4" name="Text 1"/>
          <p:cNvSpPr/>
          <p:nvPr/>
        </p:nvSpPr>
        <p:spPr>
          <a:xfrm>
            <a:off x="6203513" y="1718072"/>
            <a:ext cx="3450074" cy="3846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240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Mestrados</a:t>
            </a:r>
            <a:r>
              <a:rPr lang="en-US" sz="24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e </a:t>
            </a:r>
            <a:r>
              <a:rPr lang="en-US" sz="240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doutorados</a:t>
            </a:r>
            <a:r>
              <a:rPr lang="en-US" sz="24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</a:t>
            </a:r>
            <a:r>
              <a:rPr lang="en-US" sz="240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coorientados</a:t>
            </a:r>
            <a:endParaRPr lang="en-US" sz="2400" dirty="0"/>
          </a:p>
        </p:txBody>
      </p:sp>
      <p:sp>
        <p:nvSpPr>
          <p:cNvPr id="5" name="Text 2"/>
          <p:cNvSpPr/>
          <p:nvPr/>
        </p:nvSpPr>
        <p:spPr>
          <a:xfrm>
            <a:off x="6138440" y="2315005"/>
            <a:ext cx="7716322" cy="65627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endParaRPr lang="en-US" sz="1600" dirty="0">
              <a:solidFill>
                <a:srgbClr val="443728"/>
              </a:solidFill>
              <a:latin typeface="Open Sans" pitchFamily="34" charset="0"/>
              <a:ea typeface="Open Sans" pitchFamily="34" charset="-122"/>
              <a:cs typeface="Open Sans" pitchFamily="34" charset="-120"/>
            </a:endParaRPr>
          </a:p>
          <a:p>
            <a:pPr marL="0" indent="0" algn="l">
              <a:lnSpc>
                <a:spcPts val="2550"/>
              </a:lnSpc>
              <a:buNone/>
            </a:pPr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Mairon Machado: 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produção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difrativa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de bosons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massivos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(</a:t>
            </a:r>
            <a:r>
              <a:rPr lang="en-US" sz="1600" dirty="0" err="1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mestrado</a:t>
            </a:r>
            <a:r>
              <a:rPr lang="en-US" sz="1600" dirty="0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, 2027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) e </a:t>
            </a:r>
            <a:r>
              <a:rPr lang="en-US" sz="1600" b="1" i="1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física</a:t>
            </a:r>
            <a:r>
              <a:rPr lang="en-US" sz="1600" b="1" i="1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de neutrinos a </a:t>
            </a:r>
            <a:r>
              <a:rPr lang="en-US" sz="1600" b="1" i="1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altas</a:t>
            </a:r>
            <a:r>
              <a:rPr lang="en-US" sz="1600" b="1" i="1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b="1" i="1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energias</a:t>
            </a:r>
            <a:r>
              <a:rPr lang="en-US" sz="1600" b="1" i="1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(</a:t>
            </a:r>
            <a:r>
              <a:rPr lang="en-US" sz="1600" dirty="0" err="1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doutorado</a:t>
            </a:r>
            <a:r>
              <a:rPr lang="en-US" sz="1600" dirty="0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, 2011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)  </a:t>
            </a:r>
          </a:p>
          <a:p>
            <a:pPr marL="0" indent="0" algn="l">
              <a:lnSpc>
                <a:spcPts val="2550"/>
              </a:lnSpc>
              <a:buNone/>
            </a:pPr>
            <a:endParaRPr lang="en-US" sz="1600" dirty="0">
              <a:solidFill>
                <a:srgbClr val="443728"/>
              </a:solidFill>
              <a:latin typeface="Open Sans" pitchFamily="34" charset="0"/>
              <a:ea typeface="Open Sans" pitchFamily="34" charset="-122"/>
              <a:cs typeface="Open Sans" pitchFamily="34" charset="-120"/>
            </a:endParaRPr>
          </a:p>
          <a:p>
            <a:pPr marL="0" indent="0" algn="l">
              <a:lnSpc>
                <a:spcPts val="2550"/>
              </a:lnSpc>
              <a:buNone/>
            </a:pPr>
            <a:endParaRPr lang="en-US" sz="1600" dirty="0">
              <a:solidFill>
                <a:srgbClr val="443728"/>
              </a:solidFill>
              <a:latin typeface="Open Sans" pitchFamily="34" charset="0"/>
              <a:ea typeface="Open Sans" pitchFamily="34" charset="-122"/>
              <a:cs typeface="Open Sans" pitchFamily="34" charset="-120"/>
            </a:endParaRPr>
          </a:p>
          <a:p>
            <a:pPr marL="0" indent="0" algn="l">
              <a:lnSpc>
                <a:spcPts val="2550"/>
              </a:lnSpc>
              <a:buNone/>
            </a:pPr>
            <a:endParaRPr lang="en-US" sz="1600" dirty="0">
              <a:solidFill>
                <a:srgbClr val="443728"/>
              </a:solidFill>
              <a:latin typeface="Open Sans" pitchFamily="34" charset="0"/>
              <a:ea typeface="Open Sans" pitchFamily="34" charset="-122"/>
              <a:cs typeface="Open Sans" pitchFamily="34" charset="-120"/>
            </a:endParaRPr>
          </a:p>
          <a:p>
            <a:pPr marL="0" indent="0" algn="l">
              <a:lnSpc>
                <a:spcPts val="2550"/>
              </a:lnSpc>
              <a:buNone/>
            </a:pPr>
            <a:endParaRPr lang="en-US" sz="1600" dirty="0">
              <a:solidFill>
                <a:srgbClr val="443728"/>
              </a:solidFill>
              <a:latin typeface="Open Sans" pitchFamily="34" charset="0"/>
              <a:ea typeface="Open Sans" pitchFamily="34" charset="-122"/>
              <a:cs typeface="Open Sans" pitchFamily="34" charset="-120"/>
            </a:endParaRPr>
          </a:p>
          <a:p>
            <a:pPr marL="0" indent="0" algn="l">
              <a:lnSpc>
                <a:spcPts val="2550"/>
              </a:lnSpc>
              <a:buNone/>
            </a:pPr>
            <a:endParaRPr lang="en-US" sz="1600" b="1" dirty="0">
              <a:solidFill>
                <a:srgbClr val="443728"/>
              </a:solidFill>
              <a:latin typeface="Open Sans" pitchFamily="34" charset="0"/>
              <a:ea typeface="Open Sans" pitchFamily="34" charset="-122"/>
              <a:cs typeface="Open Sans" pitchFamily="34" charset="-120"/>
            </a:endParaRPr>
          </a:p>
          <a:p>
            <a:pPr marL="0" indent="0" algn="l">
              <a:lnSpc>
                <a:spcPts val="2550"/>
              </a:lnSpc>
              <a:buNone/>
            </a:pPr>
            <a:r>
              <a:rPr lang="en-US" sz="1600" b="1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Mirian Griep: </a:t>
            </a:r>
            <a:r>
              <a:rPr lang="en-US" sz="1600" b="1" i="1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produção</a:t>
            </a:r>
            <a:r>
              <a:rPr lang="en-US" sz="1600" b="1" i="1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de </a:t>
            </a:r>
            <a:r>
              <a:rPr lang="en-US" sz="1600" b="1" i="1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mésons</a:t>
            </a:r>
            <a:r>
              <a:rPr lang="en-US" sz="1600" b="1" i="1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b="1" i="1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em</a:t>
            </a:r>
            <a:r>
              <a:rPr lang="en-US" sz="1600" b="1" i="1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UPCs 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e DY a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baixa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massa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(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dipolos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de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cor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) </a:t>
            </a:r>
            <a:r>
              <a:rPr lang="en-US" sz="1600" dirty="0" err="1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Doutorado</a:t>
            </a:r>
            <a:r>
              <a:rPr lang="en-US" sz="1600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2014</a:t>
            </a:r>
            <a:r>
              <a:rPr lang="en-US" sz="1600" dirty="0"/>
              <a:t>.</a:t>
            </a:r>
          </a:p>
        </p:txBody>
      </p:sp>
      <p:sp>
        <p:nvSpPr>
          <p:cNvPr id="12" name="Shape 9"/>
          <p:cNvSpPr/>
          <p:nvPr/>
        </p:nvSpPr>
        <p:spPr>
          <a:xfrm>
            <a:off x="718066" y="7284935"/>
            <a:ext cx="13194268" cy="33218"/>
          </a:xfrm>
          <a:prstGeom prst="rect">
            <a:avLst/>
          </a:prstGeom>
          <a:solidFill>
            <a:srgbClr val="443728">
              <a:alpha val="50000"/>
            </a:srgbClr>
          </a:solidFill>
          <a:ln/>
        </p:spPr>
        <p:txBody>
          <a:bodyPr/>
          <a:lstStyle/>
          <a:p>
            <a:endParaRPr lang="pt-BR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1F7B19DA-92E9-5C7E-0E7A-1E8CB974C0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065" y="2307908"/>
            <a:ext cx="5129213" cy="3408654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CD5B11AC-1434-38BE-2D33-A89D41E967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70466" y="3038574"/>
            <a:ext cx="1701479" cy="1701479"/>
          </a:xfrm>
          <a:prstGeom prst="rect">
            <a:avLst/>
          </a:prstGeom>
        </p:spPr>
      </p:pic>
      <p:pic>
        <p:nvPicPr>
          <p:cNvPr id="1030" name="Picture 6" descr="Foto do perfil">
            <a:extLst>
              <a:ext uri="{FF2B5EF4-FFF2-40B4-BE49-F238E27FC236}">
                <a16:creationId xmlns:a16="http://schemas.microsoft.com/office/drawing/2014/main" id="{D5547292-03EA-F8B7-7923-A4FD6239A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1059" y="5303535"/>
            <a:ext cx="1880886" cy="1880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4A0C93E-1260-1FAE-5B09-91F5954268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44B3518A-ACA1-DB36-119C-95F00D9F5391}"/>
              </a:ext>
            </a:extLst>
          </p:cNvPr>
          <p:cNvSpPr/>
          <p:nvPr/>
        </p:nvSpPr>
        <p:spPr>
          <a:xfrm>
            <a:off x="718066" y="564118"/>
            <a:ext cx="5129213" cy="641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000"/>
              </a:lnSpc>
              <a:buNone/>
            </a:pPr>
            <a:r>
              <a:rPr lang="en-US" sz="4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Legado e Perspectivas</a:t>
            </a:r>
            <a:endParaRPr lang="en-US" sz="4000" dirty="0"/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23344CB0-3AF1-10E1-2ADE-E738BC742CE7}"/>
              </a:ext>
            </a:extLst>
          </p:cNvPr>
          <p:cNvSpPr/>
          <p:nvPr/>
        </p:nvSpPr>
        <p:spPr>
          <a:xfrm>
            <a:off x="6203513" y="1718072"/>
            <a:ext cx="3450074" cy="3846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24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Contribuições Duradouras</a:t>
            </a:r>
            <a:endParaRPr lang="en-US" sz="2400" dirty="0"/>
          </a:p>
        </p:txBody>
      </p:sp>
      <p:sp>
        <p:nvSpPr>
          <p:cNvPr id="5" name="Text 2">
            <a:extLst>
              <a:ext uri="{FF2B5EF4-FFF2-40B4-BE49-F238E27FC236}">
                <a16:creationId xmlns:a16="http://schemas.microsoft.com/office/drawing/2014/main" id="{0B500565-B63D-BE05-FAA2-8CA53B968801}"/>
              </a:ext>
            </a:extLst>
          </p:cNvPr>
          <p:cNvSpPr/>
          <p:nvPr/>
        </p:nvSpPr>
        <p:spPr>
          <a:xfrm>
            <a:off x="6203513" y="2307908"/>
            <a:ext cx="7716322" cy="65627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O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período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 marcou a </a:t>
            </a:r>
            <a:r>
              <a:rPr lang="en-US" sz="1600" b="1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consolidação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do Grupo GFPAE como um dos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principais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centros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em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física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teórica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brasileiros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na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área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de QCD e física de altas energias.</a:t>
            </a:r>
            <a:endParaRPr lang="en-US" sz="1600" dirty="0"/>
          </a:p>
        </p:txBody>
      </p:sp>
      <p:sp>
        <p:nvSpPr>
          <p:cNvPr id="6" name="Text 3">
            <a:extLst>
              <a:ext uri="{FF2B5EF4-FFF2-40B4-BE49-F238E27FC236}">
                <a16:creationId xmlns:a16="http://schemas.microsoft.com/office/drawing/2014/main" id="{34D1E9F3-2550-346D-BC14-93978D8BF947}"/>
              </a:ext>
            </a:extLst>
          </p:cNvPr>
          <p:cNvSpPr/>
          <p:nvPr/>
        </p:nvSpPr>
        <p:spPr>
          <a:xfrm>
            <a:off x="6203513" y="3148727"/>
            <a:ext cx="7716322" cy="3281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Seus trabalhos sobre:</a:t>
            </a:r>
            <a:endParaRPr lang="en-US" sz="1600" dirty="0"/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206AEF1F-95CE-C9A4-3D75-DAAABEF35570}"/>
              </a:ext>
            </a:extLst>
          </p:cNvPr>
          <p:cNvSpPr/>
          <p:nvPr/>
        </p:nvSpPr>
        <p:spPr>
          <a:xfrm>
            <a:off x="6203513" y="3661410"/>
            <a:ext cx="7716322" cy="3281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550"/>
              </a:lnSpc>
              <a:buSzPct val="100000"/>
              <a:buChar char="•"/>
            </a:pP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Física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de small-x e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alta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densidade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de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glúons</a:t>
            </a:r>
            <a:endParaRPr lang="en-US" sz="1600" dirty="0"/>
          </a:p>
        </p:txBody>
      </p:sp>
      <p:sp>
        <p:nvSpPr>
          <p:cNvPr id="8" name="Text 5">
            <a:extLst>
              <a:ext uri="{FF2B5EF4-FFF2-40B4-BE49-F238E27FC236}">
                <a16:creationId xmlns:a16="http://schemas.microsoft.com/office/drawing/2014/main" id="{64ED4387-7F69-5AAB-9C61-E1F178B0867D}"/>
              </a:ext>
            </a:extLst>
          </p:cNvPr>
          <p:cNvSpPr/>
          <p:nvPr/>
        </p:nvSpPr>
        <p:spPr>
          <a:xfrm>
            <a:off x="6203513" y="4061341"/>
            <a:ext cx="7716322" cy="3281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550"/>
              </a:lnSpc>
              <a:buSzPct val="100000"/>
              <a:buChar char="•"/>
            </a:pP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Colisões ultraperiféricas de íons pesados</a:t>
            </a:r>
            <a:endParaRPr lang="en-US" sz="1600" dirty="0"/>
          </a:p>
        </p:txBody>
      </p:sp>
      <p:sp>
        <p:nvSpPr>
          <p:cNvPr id="9" name="Text 6">
            <a:extLst>
              <a:ext uri="{FF2B5EF4-FFF2-40B4-BE49-F238E27FC236}">
                <a16:creationId xmlns:a16="http://schemas.microsoft.com/office/drawing/2014/main" id="{66E063AB-2832-30E1-56B8-4C6E93A09FAC}"/>
              </a:ext>
            </a:extLst>
          </p:cNvPr>
          <p:cNvSpPr/>
          <p:nvPr/>
        </p:nvSpPr>
        <p:spPr>
          <a:xfrm>
            <a:off x="6203513" y="4461272"/>
            <a:ext cx="7716322" cy="3281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550"/>
              </a:lnSpc>
              <a:buSzPct val="100000"/>
              <a:buChar char="•"/>
            </a:pP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Abordagem de dipolos de cor</a:t>
            </a:r>
            <a:endParaRPr lang="en-US" sz="1600" dirty="0"/>
          </a:p>
        </p:txBody>
      </p:sp>
      <p:sp>
        <p:nvSpPr>
          <p:cNvPr id="10" name="Text 7">
            <a:extLst>
              <a:ext uri="{FF2B5EF4-FFF2-40B4-BE49-F238E27FC236}">
                <a16:creationId xmlns:a16="http://schemas.microsoft.com/office/drawing/2014/main" id="{BE1B5689-E3EE-F100-78CB-820B8CAA3F26}"/>
              </a:ext>
            </a:extLst>
          </p:cNvPr>
          <p:cNvSpPr/>
          <p:nvPr/>
        </p:nvSpPr>
        <p:spPr>
          <a:xfrm>
            <a:off x="6203513" y="4861203"/>
            <a:ext cx="7716322" cy="3281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550"/>
              </a:lnSpc>
              <a:buSzPct val="100000"/>
              <a:buChar char="•"/>
            </a:pP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Fenômenos de saturação</a:t>
            </a:r>
            <a:endParaRPr lang="en-US" sz="1600" dirty="0"/>
          </a:p>
        </p:txBody>
      </p:sp>
      <p:sp>
        <p:nvSpPr>
          <p:cNvPr id="11" name="Text 8">
            <a:extLst>
              <a:ext uri="{FF2B5EF4-FFF2-40B4-BE49-F238E27FC236}">
                <a16:creationId xmlns:a16="http://schemas.microsoft.com/office/drawing/2014/main" id="{E6167602-FF84-3899-6CEE-54F4669BEEAA}"/>
              </a:ext>
            </a:extLst>
          </p:cNvPr>
          <p:cNvSpPr/>
          <p:nvPr/>
        </p:nvSpPr>
        <p:spPr>
          <a:xfrm>
            <a:off x="6203513" y="5373886"/>
            <a:ext cx="7716322" cy="65627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1600" b="1" dirty="0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continuam influenciando 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pesquisas em aceleradores modernos como o LHC e futuros colisores de elétrons-íons.</a:t>
            </a:r>
            <a:endParaRPr lang="en-US" sz="1600" dirty="0"/>
          </a:p>
        </p:txBody>
      </p:sp>
      <p:sp>
        <p:nvSpPr>
          <p:cNvPr id="12" name="Shape 9">
            <a:extLst>
              <a:ext uri="{FF2B5EF4-FFF2-40B4-BE49-F238E27FC236}">
                <a16:creationId xmlns:a16="http://schemas.microsoft.com/office/drawing/2014/main" id="{46ABFA53-547C-F93C-4573-A044846FE512}"/>
              </a:ext>
            </a:extLst>
          </p:cNvPr>
          <p:cNvSpPr/>
          <p:nvPr/>
        </p:nvSpPr>
        <p:spPr>
          <a:xfrm>
            <a:off x="718066" y="7284935"/>
            <a:ext cx="13194268" cy="33218"/>
          </a:xfrm>
          <a:prstGeom prst="rect">
            <a:avLst/>
          </a:prstGeom>
          <a:solidFill>
            <a:srgbClr val="443728">
              <a:alpha val="50000"/>
            </a:srgbClr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13" name="Text 10">
            <a:extLst>
              <a:ext uri="{FF2B5EF4-FFF2-40B4-BE49-F238E27FC236}">
                <a16:creationId xmlns:a16="http://schemas.microsoft.com/office/drawing/2014/main" id="{3A1DD2FB-10CD-635B-EDAA-9E2EDFCA0460}"/>
              </a:ext>
            </a:extLst>
          </p:cNvPr>
          <p:cNvSpPr/>
          <p:nvPr/>
        </p:nvSpPr>
        <p:spPr>
          <a:xfrm>
            <a:off x="718066" y="7548801"/>
            <a:ext cx="13194268" cy="2626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2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Dados baseados no perfil INSPIRE-HEP do Prof. Magno Machado. Para acesso completo à lista de publicações, visite: </a:t>
            </a:r>
            <a:r>
              <a:rPr lang="en-US" sz="12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  <a:hlinkClick r:id="rId3"/>
              </a:rPr>
              <a:t>https://inspirehep.net/authors/999386</a:t>
            </a:r>
            <a:endParaRPr lang="en-US" sz="1250" dirty="0">
              <a:solidFill>
                <a:srgbClr val="443728"/>
              </a:solidFill>
              <a:latin typeface="Open Sans" pitchFamily="34" charset="0"/>
              <a:ea typeface="Open Sans" pitchFamily="34" charset="-122"/>
              <a:cs typeface="Open Sans" pitchFamily="34" charset="-120"/>
            </a:endParaRPr>
          </a:p>
          <a:p>
            <a:pPr marL="0" indent="0" algn="l">
              <a:lnSpc>
                <a:spcPts val="2050"/>
              </a:lnSpc>
              <a:buNone/>
            </a:pPr>
            <a:r>
              <a:rPr lang="en-US" sz="12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Talks e </a:t>
            </a:r>
            <a:r>
              <a:rPr lang="en-US" sz="12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apresentações</a:t>
            </a:r>
            <a:r>
              <a:rPr lang="en-US" sz="12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de </a:t>
            </a:r>
            <a:r>
              <a:rPr lang="en-US" sz="12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trabalho</a:t>
            </a:r>
            <a:r>
              <a:rPr lang="en-US" sz="12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no </a:t>
            </a:r>
            <a:r>
              <a:rPr lang="en-US" sz="12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período</a:t>
            </a:r>
            <a:r>
              <a:rPr lang="en-US" sz="12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2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estão</a:t>
            </a:r>
            <a:r>
              <a:rPr lang="en-US" sz="12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2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disponíveis</a:t>
            </a:r>
            <a:r>
              <a:rPr lang="en-US" sz="12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no link: https://www.if.ufrgs.br/~magnus/talks.html</a:t>
            </a:r>
            <a:endParaRPr lang="en-US" sz="1250" dirty="0"/>
          </a:p>
        </p:txBody>
      </p:sp>
      <p:pic>
        <p:nvPicPr>
          <p:cNvPr id="1026" name="Picture 2" descr="Logo do GFPAE">
            <a:extLst>
              <a:ext uri="{FF2B5EF4-FFF2-40B4-BE49-F238E27FC236}">
                <a16:creationId xmlns:a16="http://schemas.microsoft.com/office/drawing/2014/main" id="{65100654-51EC-42C1-A2AD-AE2B3A161E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689" y="1485367"/>
            <a:ext cx="3336885" cy="4521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511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712119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Contexto Científico</a:t>
            </a:r>
            <a:endParaRPr lang="en-US" sz="4450" dirty="0"/>
          </a:p>
        </p:txBody>
      </p:sp>
      <p:sp>
        <p:nvSpPr>
          <p:cNvPr id="3" name="Text 1"/>
          <p:cNvSpPr/>
          <p:nvPr/>
        </p:nvSpPr>
        <p:spPr>
          <a:xfrm>
            <a:off x="793790" y="2987873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O Cenário Global</a:t>
            </a:r>
            <a:endParaRPr lang="en-US" sz="2200" dirty="0"/>
          </a:p>
        </p:txBody>
      </p:sp>
      <p:sp>
        <p:nvSpPr>
          <p:cNvPr id="4" name="Text 2"/>
          <p:cNvSpPr/>
          <p:nvPr/>
        </p:nvSpPr>
        <p:spPr>
          <a:xfrm>
            <a:off x="793790" y="3569018"/>
            <a:ext cx="6244709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No início dos anos 2000, a física de altas energias vivia um momento crucial. O </a:t>
            </a:r>
            <a:r>
              <a:rPr lang="en-US" sz="1750" dirty="0" err="1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colisor</a:t>
            </a:r>
            <a:r>
              <a:rPr lang="en-US" sz="1750" dirty="0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DESY-HERA 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na Alemanha produzia dados </a:t>
            </a: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cruciais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sobre a estrutura do próton, enquanto preparações para o LHC avançavam no CERN. O </a:t>
            </a: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acelerador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dirty="0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RHIC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entraria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em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funcionamento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.</a:t>
            </a:r>
            <a:endParaRPr lang="en-US" sz="1750" dirty="0"/>
          </a:p>
        </p:txBody>
      </p:sp>
      <p:sp>
        <p:nvSpPr>
          <p:cNvPr id="5" name="Text 3"/>
          <p:cNvSpPr/>
          <p:nvPr/>
        </p:nvSpPr>
        <p:spPr>
          <a:xfrm>
            <a:off x="786170" y="5624394"/>
            <a:ext cx="6244709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b="1" dirty="0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Neste contexto, a </a:t>
            </a:r>
            <a:r>
              <a:rPr lang="en-US" sz="1750" b="1" dirty="0" err="1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Profa</a:t>
            </a:r>
            <a:r>
              <a:rPr lang="en-US" sz="1750" b="1" dirty="0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. Beatriz emergia como uma voz importante na comunidade científica brasileira e internacional.</a:t>
            </a:r>
            <a:endParaRPr lang="en-US" sz="1750" b="1" dirty="0">
              <a:solidFill>
                <a:schemeClr val="accent1"/>
              </a:solidFill>
            </a:endParaRPr>
          </a:p>
        </p:txBody>
      </p:sp>
      <p:sp>
        <p:nvSpPr>
          <p:cNvPr id="6" name="Text 4"/>
          <p:cNvSpPr/>
          <p:nvPr/>
        </p:nvSpPr>
        <p:spPr>
          <a:xfrm>
            <a:off x="7599521" y="2987873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Principais</a:t>
            </a: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 </a:t>
            </a:r>
            <a:r>
              <a:rPr lang="en-US" sz="220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Instituições</a:t>
            </a: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 </a:t>
            </a:r>
            <a:r>
              <a:rPr lang="en-US" sz="220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Colaborativas</a:t>
            </a: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 no </a:t>
            </a:r>
            <a:r>
              <a:rPr lang="en-US" sz="220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período</a:t>
            </a:r>
            <a:endParaRPr lang="en-US" sz="2200" dirty="0"/>
          </a:p>
        </p:txBody>
      </p:sp>
      <p:sp>
        <p:nvSpPr>
          <p:cNvPr id="7" name="Text 5"/>
          <p:cNvSpPr/>
          <p:nvPr/>
        </p:nvSpPr>
        <p:spPr>
          <a:xfrm>
            <a:off x="7599521" y="3569018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Universidade Federal do Rio Grande do Sul (UFRGS)</a:t>
            </a:r>
            <a:endParaRPr lang="en-US" sz="1750" dirty="0"/>
          </a:p>
        </p:txBody>
      </p:sp>
      <p:sp>
        <p:nvSpPr>
          <p:cNvPr id="8" name="Text 6"/>
          <p:cNvSpPr/>
          <p:nvPr/>
        </p:nvSpPr>
        <p:spPr>
          <a:xfrm>
            <a:off x="7599521" y="4011216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Universidade Federal de Pelotas (UFPel)</a:t>
            </a:r>
            <a:endParaRPr lang="en-US" sz="1750" dirty="0"/>
          </a:p>
        </p:txBody>
      </p:sp>
      <p:sp>
        <p:nvSpPr>
          <p:cNvPr id="9" name="Text 7"/>
          <p:cNvSpPr/>
          <p:nvPr/>
        </p:nvSpPr>
        <p:spPr>
          <a:xfrm>
            <a:off x="7599521" y="4453414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Universidade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de Santiago de Compostela </a:t>
            </a:r>
            <a:endParaRPr lang="en-US" sz="1750" dirty="0"/>
          </a:p>
        </p:txBody>
      </p:sp>
      <p:sp>
        <p:nvSpPr>
          <p:cNvPr id="10" name="Text 8"/>
          <p:cNvSpPr/>
          <p:nvPr/>
        </p:nvSpPr>
        <p:spPr>
          <a:xfrm>
            <a:off x="7599521" y="4895612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Los Alamos Laboratory</a:t>
            </a:r>
            <a:endParaRPr lang="en-US" sz="1750" dirty="0"/>
          </a:p>
        </p:txBody>
      </p:sp>
      <p:sp>
        <p:nvSpPr>
          <p:cNvPr id="11" name="Text 8">
            <a:extLst>
              <a:ext uri="{FF2B5EF4-FFF2-40B4-BE49-F238E27FC236}">
                <a16:creationId xmlns:a16="http://schemas.microsoft.com/office/drawing/2014/main" id="{19219FC7-3CD4-0309-E914-70E0365BE332}"/>
              </a:ext>
            </a:extLst>
          </p:cNvPr>
          <p:cNvSpPr/>
          <p:nvPr/>
        </p:nvSpPr>
        <p:spPr>
          <a:xfrm>
            <a:off x="7599521" y="5406152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Colaborações com </a:t>
            </a: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outras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instituições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europeias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(</a:t>
            </a: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Uzhgorod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, </a:t>
            </a:r>
          </a:p>
          <a:p>
            <a:pPr algn="l">
              <a:lnSpc>
                <a:spcPts val="2850"/>
              </a:lnSpc>
              <a:buSzPct val="100000"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Brussels)</a:t>
            </a:r>
            <a:endParaRPr lang="en-US" sz="175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B4384EC-25E4-9CC5-7D8A-8DF400003C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2722DDD0-24DB-0705-1068-CB698FBC18B9}"/>
              </a:ext>
            </a:extLst>
          </p:cNvPr>
          <p:cNvSpPr/>
          <p:nvPr/>
        </p:nvSpPr>
        <p:spPr>
          <a:xfrm>
            <a:off x="718066" y="564118"/>
            <a:ext cx="5129213" cy="641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000"/>
              </a:lnSpc>
              <a:buNone/>
            </a:pPr>
            <a:r>
              <a:rPr lang="en-US" sz="400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Agradecimento</a:t>
            </a:r>
            <a:r>
              <a:rPr lang="en-US" sz="4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especial</a:t>
            </a:r>
            <a:endParaRPr lang="en-US" sz="4000" dirty="0"/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8513E942-BEC3-15BB-758C-87D3AA094C4A}"/>
              </a:ext>
            </a:extLst>
          </p:cNvPr>
          <p:cNvSpPr/>
          <p:nvPr/>
        </p:nvSpPr>
        <p:spPr>
          <a:xfrm>
            <a:off x="6203513" y="1718072"/>
            <a:ext cx="3450074" cy="3846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6600" b="1" dirty="0" err="1">
                <a:solidFill>
                  <a:srgbClr val="FF0000"/>
                </a:solidFill>
                <a:latin typeface="Crimson Pro Bold" pitchFamily="34" charset="0"/>
                <a:ea typeface="Crimson Pro Bold" pitchFamily="34" charset="-122"/>
              </a:rPr>
              <a:t>Muito</a:t>
            </a:r>
            <a:r>
              <a:rPr lang="en-US" sz="6600" b="1" dirty="0">
                <a:solidFill>
                  <a:srgbClr val="FF0000"/>
                </a:solidFill>
                <a:latin typeface="Crimson Pro Bold" pitchFamily="34" charset="0"/>
                <a:ea typeface="Crimson Pro Bold" pitchFamily="34" charset="-122"/>
              </a:rPr>
              <a:t> </a:t>
            </a:r>
            <a:r>
              <a:rPr lang="en-US" sz="6600" b="1" dirty="0" err="1">
                <a:solidFill>
                  <a:srgbClr val="FF0000"/>
                </a:solidFill>
                <a:latin typeface="Crimson Pro Bold" pitchFamily="34" charset="0"/>
                <a:ea typeface="Crimson Pro Bold" pitchFamily="34" charset="-122"/>
              </a:rPr>
              <a:t>Obrigado</a:t>
            </a:r>
            <a:r>
              <a:rPr lang="en-US" sz="6600" b="1" dirty="0">
                <a:solidFill>
                  <a:srgbClr val="FF0000"/>
                </a:solidFill>
                <a:latin typeface="Crimson Pro Bold" pitchFamily="34" charset="0"/>
                <a:ea typeface="Crimson Pro Bold" pitchFamily="34" charset="-122"/>
              </a:rPr>
              <a:t> Por</a:t>
            </a:r>
          </a:p>
          <a:p>
            <a:pPr marL="0" indent="0" algn="l">
              <a:lnSpc>
                <a:spcPts val="3000"/>
              </a:lnSpc>
              <a:buNone/>
            </a:pPr>
            <a:endParaRPr lang="en-US" sz="6600" b="1" dirty="0">
              <a:solidFill>
                <a:srgbClr val="FF0000"/>
              </a:solidFill>
              <a:latin typeface="Crimson Pro Bold" pitchFamily="34" charset="0"/>
              <a:ea typeface="Crimson Pro Bold" pitchFamily="34" charset="-122"/>
            </a:endParaRPr>
          </a:p>
          <a:p>
            <a:pPr marL="0" indent="0" algn="l">
              <a:lnSpc>
                <a:spcPts val="3000"/>
              </a:lnSpc>
              <a:buNone/>
            </a:pPr>
            <a:r>
              <a:rPr lang="en-US" sz="6600" b="1" dirty="0" err="1">
                <a:solidFill>
                  <a:srgbClr val="FF0000"/>
                </a:solidFill>
                <a:latin typeface="Crimson Pro Bold" pitchFamily="34" charset="0"/>
                <a:ea typeface="Crimson Pro Bold" pitchFamily="34" charset="-122"/>
              </a:rPr>
              <a:t>Tudo</a:t>
            </a:r>
            <a:r>
              <a:rPr lang="en-US" sz="6600" b="1" dirty="0">
                <a:solidFill>
                  <a:srgbClr val="FF0000"/>
                </a:solidFill>
                <a:latin typeface="Crimson Pro Bold" pitchFamily="34" charset="0"/>
                <a:ea typeface="Crimson Pro Bold" pitchFamily="34" charset="-122"/>
              </a:rPr>
              <a:t> Beatriz !</a:t>
            </a:r>
          </a:p>
          <a:p>
            <a:pPr marL="0" indent="0" algn="l">
              <a:lnSpc>
                <a:spcPts val="3000"/>
              </a:lnSpc>
              <a:buNone/>
            </a:pPr>
            <a:endParaRPr lang="en-US" sz="6600" b="1" dirty="0">
              <a:solidFill>
                <a:srgbClr val="443728"/>
              </a:solidFill>
              <a:latin typeface="Crimson Pro Bold" pitchFamily="34" charset="0"/>
              <a:ea typeface="Crimson Pro Bold" pitchFamily="34" charset="-122"/>
            </a:endParaRPr>
          </a:p>
          <a:p>
            <a:pPr marL="0" indent="0" algn="l">
              <a:lnSpc>
                <a:spcPts val="3000"/>
              </a:lnSpc>
              <a:buNone/>
            </a:pPr>
            <a:endParaRPr lang="en-US" sz="6600" b="1" dirty="0">
              <a:solidFill>
                <a:srgbClr val="443728"/>
              </a:solidFill>
              <a:latin typeface="Crimson Pro Bold" pitchFamily="34" charset="0"/>
              <a:ea typeface="Crimson Pro Bold" pitchFamily="34" charset="-122"/>
            </a:endParaRPr>
          </a:p>
          <a:p>
            <a:pPr marL="0" indent="0" algn="l">
              <a:lnSpc>
                <a:spcPts val="3000"/>
              </a:lnSpc>
              <a:buNone/>
            </a:pPr>
            <a:endParaRPr lang="en-US" sz="6600" b="1" dirty="0">
              <a:solidFill>
                <a:srgbClr val="443728"/>
              </a:solidFill>
              <a:latin typeface="Crimson Pro Bold" pitchFamily="34" charset="0"/>
              <a:ea typeface="Crimson Pro Bold" pitchFamily="34" charset="-122"/>
            </a:endParaRPr>
          </a:p>
          <a:p>
            <a:pPr marL="0" indent="0" algn="l">
              <a:lnSpc>
                <a:spcPts val="3000"/>
              </a:lnSpc>
              <a:buNone/>
            </a:pPr>
            <a:endParaRPr lang="en-US" sz="6600" b="1" dirty="0">
              <a:solidFill>
                <a:srgbClr val="443728"/>
              </a:solidFill>
              <a:latin typeface="Crimson Pro Bold" pitchFamily="34" charset="0"/>
              <a:ea typeface="Crimson Pro Bold" pitchFamily="34" charset="-122"/>
            </a:endParaRPr>
          </a:p>
          <a:p>
            <a:pPr marL="0" indent="0" algn="l">
              <a:lnSpc>
                <a:spcPts val="3000"/>
              </a:lnSpc>
              <a:buNone/>
            </a:pPr>
            <a:endParaRPr lang="en-US" sz="6600" b="1" dirty="0">
              <a:solidFill>
                <a:srgbClr val="443728"/>
              </a:solidFill>
              <a:latin typeface="Crimson Pro Bold" pitchFamily="34" charset="0"/>
              <a:ea typeface="Crimson Pro Bold" pitchFamily="34" charset="-122"/>
            </a:endParaRPr>
          </a:p>
          <a:p>
            <a:pPr marL="0" indent="0" algn="l">
              <a:lnSpc>
                <a:spcPts val="3000"/>
              </a:lnSpc>
              <a:buNone/>
            </a:pPr>
            <a:endParaRPr lang="en-US" sz="6600" b="1" dirty="0">
              <a:solidFill>
                <a:srgbClr val="443728"/>
              </a:solidFill>
              <a:latin typeface="Crimson Pro Bold" pitchFamily="34" charset="0"/>
              <a:ea typeface="Crimson Pro Bold" pitchFamily="34" charset="-122"/>
            </a:endParaRPr>
          </a:p>
          <a:p>
            <a:pPr marL="0" indent="0" algn="l">
              <a:lnSpc>
                <a:spcPts val="3000"/>
              </a:lnSpc>
              <a:buNone/>
            </a:pPr>
            <a:endParaRPr lang="en-US" sz="6600" b="1" dirty="0">
              <a:solidFill>
                <a:srgbClr val="443728"/>
              </a:solidFill>
              <a:latin typeface="Crimson Pro Bold" pitchFamily="34" charset="0"/>
              <a:ea typeface="Crimson Pro Bold" pitchFamily="34" charset="-122"/>
            </a:endParaRPr>
          </a:p>
          <a:p>
            <a:pPr marL="0" indent="0" algn="l">
              <a:lnSpc>
                <a:spcPts val="3000"/>
              </a:lnSpc>
              <a:buNone/>
            </a:pPr>
            <a:endParaRPr lang="en-US" sz="6600" b="1" dirty="0">
              <a:solidFill>
                <a:srgbClr val="443728"/>
              </a:solidFill>
              <a:latin typeface="Crimson Pro Bold" pitchFamily="34" charset="0"/>
              <a:ea typeface="Crimson Pro Bold" pitchFamily="34" charset="-122"/>
            </a:endParaRPr>
          </a:p>
          <a:p>
            <a:pPr marL="0" indent="0" algn="l">
              <a:lnSpc>
                <a:spcPts val="3000"/>
              </a:lnSpc>
              <a:buNone/>
            </a:pPr>
            <a:r>
              <a:rPr lang="en-US" sz="66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        </a:t>
            </a:r>
            <a:r>
              <a:rPr lang="en-US" sz="660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Gratidão</a:t>
            </a:r>
            <a:r>
              <a:rPr lang="en-US" sz="66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!!!</a:t>
            </a:r>
          </a:p>
          <a:p>
            <a:pPr marL="0" indent="0" algn="l">
              <a:lnSpc>
                <a:spcPts val="3000"/>
              </a:lnSpc>
              <a:buNone/>
            </a:pPr>
            <a:endParaRPr lang="en-US" sz="2400" b="1" dirty="0">
              <a:solidFill>
                <a:srgbClr val="443728"/>
              </a:solidFill>
              <a:latin typeface="Crimson Pro Bold" pitchFamily="34" charset="0"/>
              <a:ea typeface="Crimson Pro Bold" pitchFamily="34" charset="-122"/>
            </a:endParaRPr>
          </a:p>
          <a:p>
            <a:pPr marL="0" indent="0" algn="l">
              <a:lnSpc>
                <a:spcPts val="3000"/>
              </a:lnSpc>
              <a:buNone/>
            </a:pPr>
            <a:endParaRPr lang="en-US" sz="2400" dirty="0"/>
          </a:p>
        </p:txBody>
      </p:sp>
      <p:sp>
        <p:nvSpPr>
          <p:cNvPr id="12" name="Shape 9">
            <a:extLst>
              <a:ext uri="{FF2B5EF4-FFF2-40B4-BE49-F238E27FC236}">
                <a16:creationId xmlns:a16="http://schemas.microsoft.com/office/drawing/2014/main" id="{95064FEE-CE7A-D0BF-FADA-1DC49583E36A}"/>
              </a:ext>
            </a:extLst>
          </p:cNvPr>
          <p:cNvSpPr/>
          <p:nvPr/>
        </p:nvSpPr>
        <p:spPr>
          <a:xfrm>
            <a:off x="718066" y="7284935"/>
            <a:ext cx="13194268" cy="33218"/>
          </a:xfrm>
          <a:prstGeom prst="rect">
            <a:avLst/>
          </a:prstGeom>
          <a:solidFill>
            <a:srgbClr val="443728">
              <a:alpha val="50000"/>
            </a:srgbClr>
          </a:solidFill>
          <a:ln/>
        </p:spPr>
        <p:txBody>
          <a:bodyPr/>
          <a:lstStyle/>
          <a:p>
            <a:endParaRPr lang="pt-BR"/>
          </a:p>
        </p:txBody>
      </p:sp>
      <p:pic>
        <p:nvPicPr>
          <p:cNvPr id="14" name="Imagem 13" descr="Mulher sorrindo com a boca aberta&#10;&#10;O conteúdo gerado por IA pode estar incorreto.">
            <a:extLst>
              <a:ext uri="{FF2B5EF4-FFF2-40B4-BE49-F238E27FC236}">
                <a16:creationId xmlns:a16="http://schemas.microsoft.com/office/drawing/2014/main" id="{F29F3D0A-31C5-E7F2-8D6F-ED92BE4389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754" y="2102763"/>
            <a:ext cx="4087447" cy="3655903"/>
          </a:xfrm>
          <a:prstGeom prst="rect">
            <a:avLst/>
          </a:prstGeom>
          <a:ln w="111125">
            <a:solidFill>
              <a:srgbClr val="FF0000"/>
            </a:solidFill>
          </a:ln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F24CAE40-4CF6-9CD5-A3B4-A9B2C03102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6597" y="3629032"/>
            <a:ext cx="1970981" cy="1313987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701189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283523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3645813"/>
            <a:ext cx="7988141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Panorama da Produção Científica</a:t>
            </a:r>
            <a:endParaRPr lang="en-US" sz="4450" dirty="0"/>
          </a:p>
        </p:txBody>
      </p:sp>
      <p:sp>
        <p:nvSpPr>
          <p:cNvPr id="4" name="Text 1"/>
          <p:cNvSpPr/>
          <p:nvPr/>
        </p:nvSpPr>
        <p:spPr>
          <a:xfrm>
            <a:off x="793790" y="4808101"/>
            <a:ext cx="3048000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850"/>
              </a:lnSpc>
              <a:buNone/>
            </a:pPr>
            <a:r>
              <a:rPr lang="en-US" sz="58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33+</a:t>
            </a:r>
            <a:endParaRPr lang="en-US" sz="5850" dirty="0"/>
          </a:p>
        </p:txBody>
      </p:sp>
      <p:sp>
        <p:nvSpPr>
          <p:cNvPr id="5" name="Text 2"/>
          <p:cNvSpPr/>
          <p:nvPr/>
        </p:nvSpPr>
        <p:spPr>
          <a:xfrm>
            <a:off x="900113" y="5839897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Artigos Publicados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793790" y="6330315"/>
            <a:ext cx="3048000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Produção científica de alto impacto entre 2000-2003</a:t>
            </a:r>
            <a:endParaRPr lang="en-US" sz="1750" dirty="0"/>
          </a:p>
        </p:txBody>
      </p:sp>
      <p:sp>
        <p:nvSpPr>
          <p:cNvPr id="7" name="Text 4"/>
          <p:cNvSpPr/>
          <p:nvPr/>
        </p:nvSpPr>
        <p:spPr>
          <a:xfrm>
            <a:off x="4125278" y="4808101"/>
            <a:ext cx="3048119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850"/>
              </a:lnSpc>
              <a:buNone/>
            </a:pPr>
            <a:r>
              <a:rPr lang="en-US" sz="58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350+</a:t>
            </a:r>
            <a:endParaRPr lang="en-US" sz="5850" dirty="0"/>
          </a:p>
        </p:txBody>
      </p:sp>
      <p:sp>
        <p:nvSpPr>
          <p:cNvPr id="8" name="Text 5"/>
          <p:cNvSpPr/>
          <p:nvPr/>
        </p:nvSpPr>
        <p:spPr>
          <a:xfrm>
            <a:off x="4231719" y="5839897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Citações</a:t>
            </a:r>
            <a:endParaRPr lang="en-US" sz="2200" dirty="0"/>
          </a:p>
        </p:txBody>
      </p:sp>
      <p:sp>
        <p:nvSpPr>
          <p:cNvPr id="9" name="Text 6"/>
          <p:cNvSpPr/>
          <p:nvPr/>
        </p:nvSpPr>
        <p:spPr>
          <a:xfrm>
            <a:off x="4125278" y="6330315"/>
            <a:ext cx="3048119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Reconhecimento internacional da comunidade científica</a:t>
            </a:r>
            <a:endParaRPr lang="en-US" sz="1750" dirty="0"/>
          </a:p>
        </p:txBody>
      </p:sp>
      <p:sp>
        <p:nvSpPr>
          <p:cNvPr id="10" name="Text 7"/>
          <p:cNvSpPr/>
          <p:nvPr/>
        </p:nvSpPr>
        <p:spPr>
          <a:xfrm>
            <a:off x="7456884" y="4808101"/>
            <a:ext cx="3048119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850"/>
              </a:lnSpc>
              <a:buNone/>
            </a:pPr>
            <a:r>
              <a:rPr lang="en-US" sz="58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12</a:t>
            </a:r>
            <a:endParaRPr lang="en-US" sz="5850" dirty="0"/>
          </a:p>
        </p:txBody>
      </p:sp>
      <p:sp>
        <p:nvSpPr>
          <p:cNvPr id="11" name="Text 8"/>
          <p:cNvSpPr/>
          <p:nvPr/>
        </p:nvSpPr>
        <p:spPr>
          <a:xfrm>
            <a:off x="7563326" y="5839897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Colaboradores</a:t>
            </a:r>
            <a:endParaRPr lang="en-US" sz="2200" dirty="0"/>
          </a:p>
        </p:txBody>
      </p:sp>
      <p:sp>
        <p:nvSpPr>
          <p:cNvPr id="12" name="Text 9"/>
          <p:cNvSpPr/>
          <p:nvPr/>
        </p:nvSpPr>
        <p:spPr>
          <a:xfrm>
            <a:off x="7456884" y="6330315"/>
            <a:ext cx="3048119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Parcerias nacionais e internacionais estratégicas</a:t>
            </a:r>
            <a:endParaRPr lang="en-US" sz="1750" dirty="0"/>
          </a:p>
        </p:txBody>
      </p:sp>
      <p:sp>
        <p:nvSpPr>
          <p:cNvPr id="13" name="Text 10"/>
          <p:cNvSpPr/>
          <p:nvPr/>
        </p:nvSpPr>
        <p:spPr>
          <a:xfrm>
            <a:off x="10788491" y="4808101"/>
            <a:ext cx="3048119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850"/>
              </a:lnSpc>
              <a:buNone/>
            </a:pPr>
            <a:r>
              <a:rPr lang="en-US" sz="58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5</a:t>
            </a:r>
            <a:endParaRPr lang="en-US" sz="5850" dirty="0"/>
          </a:p>
        </p:txBody>
      </p:sp>
      <p:sp>
        <p:nvSpPr>
          <p:cNvPr id="14" name="Text 11"/>
          <p:cNvSpPr/>
          <p:nvPr/>
        </p:nvSpPr>
        <p:spPr>
          <a:xfrm>
            <a:off x="10894933" y="5839897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Instituições</a:t>
            </a:r>
            <a:endParaRPr lang="en-US" sz="2200" dirty="0"/>
          </a:p>
        </p:txBody>
      </p:sp>
      <p:sp>
        <p:nvSpPr>
          <p:cNvPr id="15" name="Text 12"/>
          <p:cNvSpPr/>
          <p:nvPr/>
        </p:nvSpPr>
        <p:spPr>
          <a:xfrm>
            <a:off x="10788491" y="6330315"/>
            <a:ext cx="3048119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Rede de colaboração entre Brasil, Europa e América</a:t>
            </a:r>
            <a:endParaRPr lang="en-US" sz="175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892612"/>
            <a:ext cx="10386179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55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Minha </a:t>
            </a:r>
            <a:r>
              <a:rPr lang="en-US" sz="44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chegada</a:t>
            </a:r>
            <a:r>
              <a:rPr lang="en-US" sz="44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</a:t>
            </a:r>
            <a:r>
              <a:rPr lang="en-US" sz="44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ao</a:t>
            </a:r>
            <a:r>
              <a:rPr lang="en-US" sz="44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</a:t>
            </a:r>
            <a:r>
              <a:rPr lang="en-US" sz="44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grupo</a:t>
            </a:r>
            <a:r>
              <a:rPr lang="en-US" sz="44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(Magno Machado, 1996)</a:t>
            </a:r>
            <a:endParaRPr kumimoji="0" lang="en-US" sz="44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 1"/>
          <p:cNvSpPr/>
          <p:nvPr/>
        </p:nvSpPr>
        <p:spPr>
          <a:xfrm>
            <a:off x="793790" y="2168366"/>
            <a:ext cx="7102912" cy="4252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Mestrado</a:t>
            </a:r>
            <a:r>
              <a:rPr lang="en-US" sz="26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</a:t>
            </a:r>
            <a:r>
              <a:rPr lang="en-US" sz="26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em</a:t>
            </a:r>
            <a:r>
              <a:rPr lang="en-US" sz="26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DIS </a:t>
            </a:r>
            <a:r>
              <a:rPr lang="en-US" sz="26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difrativo</a:t>
            </a:r>
            <a:r>
              <a:rPr lang="en-US" sz="26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– </a:t>
            </a:r>
            <a:r>
              <a:rPr lang="en-US" sz="26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modelo</a:t>
            </a:r>
            <a:r>
              <a:rPr lang="en-US" sz="26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QCD-inspired </a:t>
            </a:r>
          </a:p>
          <a:p>
            <a:pPr marL="0" marR="0" lvl="0" indent="0" algn="l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de </a:t>
            </a:r>
            <a:r>
              <a:rPr lang="en-US" sz="26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Buchmuller</a:t>
            </a:r>
            <a:r>
              <a:rPr lang="en-US" sz="26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 e </a:t>
            </a:r>
            <a:r>
              <a:rPr lang="en-US" sz="26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</a:rPr>
              <a:t>Hebecker</a:t>
            </a:r>
            <a:endParaRPr kumimoji="0" lang="en-US" sz="26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 3"/>
          <p:cNvSpPr/>
          <p:nvPr/>
        </p:nvSpPr>
        <p:spPr>
          <a:xfrm>
            <a:off x="793790" y="3387447"/>
            <a:ext cx="7604284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8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Beatriz, </a:t>
            </a: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na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primeira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reunião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de </a:t>
            </a: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trabalho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, </a:t>
            </a: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apresentou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-me 3 </a:t>
            </a: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ou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4 </a:t>
            </a: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temas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de </a:t>
            </a: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trabalho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(quarks </a:t>
            </a: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pesados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, gluons </a:t>
            </a: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massivos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, </a:t>
            </a:r>
            <a:r>
              <a:rPr lang="en-US" sz="175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sombreamento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nuclear e </a:t>
            </a:r>
            <a:r>
              <a:rPr lang="en-US" sz="1750" dirty="0" err="1">
                <a:solidFill>
                  <a:srgbClr val="443728"/>
                </a:solidFill>
                <a:highlight>
                  <a:srgbClr val="FFFF00"/>
                </a:highlight>
                <a:latin typeface="Open Sans" pitchFamily="34" charset="0"/>
                <a:ea typeface="Open Sans" pitchFamily="34" charset="-122"/>
                <a:cs typeface="Open Sans" pitchFamily="34" charset="-120"/>
              </a:rPr>
              <a:t>difração</a:t>
            </a:r>
            <a:r>
              <a:rPr lang="en-US" sz="1750" dirty="0">
                <a:solidFill>
                  <a:srgbClr val="443728"/>
                </a:solidFill>
                <a:highlight>
                  <a:srgbClr val="FFFF00"/>
                </a:highlight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dirty="0" err="1">
                <a:solidFill>
                  <a:srgbClr val="443728"/>
                </a:solidFill>
                <a:highlight>
                  <a:srgbClr val="FFFF00"/>
                </a:highlight>
                <a:latin typeface="Open Sans" pitchFamily="34" charset="0"/>
                <a:ea typeface="Open Sans" pitchFamily="34" charset="-122"/>
                <a:cs typeface="Open Sans" pitchFamily="34" charset="-120"/>
              </a:rPr>
              <a:t>em</a:t>
            </a:r>
            <a:r>
              <a:rPr lang="en-US" sz="1750" dirty="0">
                <a:solidFill>
                  <a:srgbClr val="443728"/>
                </a:solidFill>
                <a:highlight>
                  <a:srgbClr val="FFFF00"/>
                </a:highlight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dirty="0" err="1">
                <a:solidFill>
                  <a:srgbClr val="443728"/>
                </a:solidFill>
                <a:highlight>
                  <a:srgbClr val="FFFF00"/>
                </a:highlight>
                <a:latin typeface="Open Sans" pitchFamily="34" charset="0"/>
                <a:ea typeface="Open Sans" pitchFamily="34" charset="-122"/>
                <a:cs typeface="Open Sans" pitchFamily="34" charset="-120"/>
              </a:rPr>
              <a:t>altas</a:t>
            </a:r>
            <a:r>
              <a:rPr lang="en-US" sz="1750" dirty="0">
                <a:solidFill>
                  <a:srgbClr val="443728"/>
                </a:solidFill>
                <a:highlight>
                  <a:srgbClr val="FFFF00"/>
                </a:highlight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dirty="0" err="1">
                <a:solidFill>
                  <a:srgbClr val="443728"/>
                </a:solidFill>
                <a:highlight>
                  <a:srgbClr val="FFFF00"/>
                </a:highlight>
                <a:latin typeface="Open Sans" pitchFamily="34" charset="0"/>
                <a:ea typeface="Open Sans" pitchFamily="34" charset="-122"/>
                <a:cs typeface="Open Sans" pitchFamily="34" charset="-120"/>
              </a:rPr>
              <a:t>energias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): </a:t>
            </a:r>
            <a:r>
              <a:rPr lang="en-US" sz="1750" b="1" dirty="0" err="1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escolhi</a:t>
            </a:r>
            <a:r>
              <a:rPr lang="en-US" sz="1750" b="1" dirty="0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b="1" dirty="0" err="1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difração</a:t>
            </a:r>
            <a:r>
              <a:rPr lang="en-US" sz="1750" b="1" dirty="0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b="1" dirty="0" err="1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por</a:t>
            </a:r>
            <a:r>
              <a:rPr lang="en-US" sz="1750" b="1" dirty="0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b="1" dirty="0" err="1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ingenuidade</a:t>
            </a:r>
            <a:r>
              <a:rPr lang="en-US" sz="1750" b="1" dirty="0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…  </a:t>
            </a:r>
            <a:endParaRPr kumimoji="0" lang="en-US" sz="17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 4"/>
          <p:cNvSpPr/>
          <p:nvPr/>
        </p:nvSpPr>
        <p:spPr>
          <a:xfrm>
            <a:off x="944261" y="6564913"/>
            <a:ext cx="7604284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>
              <a:lnSpc>
                <a:spcPts val="2850"/>
              </a:lnSpc>
              <a:buSzPct val="100000"/>
              <a:buFontTx/>
              <a:buChar char="•"/>
            </a:pPr>
            <a:r>
              <a:rPr lang="en-US" sz="1750" b="1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Primeiro paper </a:t>
            </a:r>
            <a:r>
              <a:rPr lang="en-US" sz="1750" b="1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indicado</a:t>
            </a:r>
            <a:r>
              <a:rPr kumimoji="0" lang="en-US" sz="175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 - </a:t>
            </a:r>
            <a:r>
              <a:rPr lang="en-US" i="1" dirty="0"/>
              <a:t>Rapidity gaps in deep inelastic scattering </a:t>
            </a:r>
          </a:p>
          <a:p>
            <a:pPr>
              <a:lnSpc>
                <a:spcPts val="2850"/>
              </a:lnSpc>
              <a:buSzPct val="100000"/>
            </a:pPr>
            <a:r>
              <a:rPr lang="en-US" b="1" dirty="0"/>
              <a:t>by J.D. </a:t>
            </a:r>
            <a:r>
              <a:rPr lang="en-US" b="1" dirty="0" err="1"/>
              <a:t>Bjorken</a:t>
            </a:r>
            <a:r>
              <a:rPr lang="en-US" b="1" dirty="0"/>
              <a:t> (</a:t>
            </a:r>
            <a:r>
              <a:rPr lang="pt-BR" dirty="0"/>
              <a:t>e-Print: </a:t>
            </a:r>
            <a:r>
              <a:rPr lang="pt-BR" dirty="0" err="1">
                <a:hlinkClick r:id="rId3"/>
              </a:rPr>
              <a:t>hep-ph</a:t>
            </a:r>
            <a:r>
              <a:rPr lang="pt-BR" dirty="0">
                <a:hlinkClick r:id="rId3"/>
              </a:rPr>
              <a:t>/9601363</a:t>
            </a:r>
            <a:r>
              <a:rPr lang="pt-BR" dirty="0"/>
              <a:t> [</a:t>
            </a:r>
            <a:r>
              <a:rPr lang="pt-BR" dirty="0" err="1"/>
              <a:t>hep-ph</a:t>
            </a:r>
            <a:r>
              <a:rPr lang="pt-BR" dirty="0"/>
              <a:t>]</a:t>
            </a:r>
            <a:r>
              <a:rPr lang="en-US" b="1" dirty="0"/>
              <a:t>)</a:t>
            </a:r>
          </a:p>
          <a:p>
            <a:pPr>
              <a:lnSpc>
                <a:spcPts val="2850"/>
              </a:lnSpc>
              <a:buSzPct val="100000"/>
            </a:pPr>
            <a:r>
              <a:rPr lang="en-US" dirty="0"/>
              <a:t>OBS: Minha “</a:t>
            </a:r>
            <a:r>
              <a:rPr lang="en-US" dirty="0" err="1"/>
              <a:t>experiência</a:t>
            </a:r>
            <a:r>
              <a:rPr lang="en-US" dirty="0"/>
              <a:t>” </a:t>
            </a:r>
            <a:r>
              <a:rPr lang="en-US" dirty="0" err="1"/>
              <a:t>pregressa</a:t>
            </a:r>
            <a:r>
              <a:rPr lang="en-US" dirty="0"/>
              <a:t> era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cosmologia</a:t>
            </a:r>
            <a:r>
              <a:rPr lang="en-US" dirty="0"/>
              <a:t> </a:t>
            </a:r>
            <a:r>
              <a:rPr lang="en-US" dirty="0" err="1"/>
              <a:t>teórica</a:t>
            </a:r>
            <a:r>
              <a:rPr lang="en-US" dirty="0"/>
              <a:t> (Vilson </a:t>
            </a:r>
            <a:r>
              <a:rPr lang="en-US" dirty="0" err="1"/>
              <a:t>Zanchin</a:t>
            </a:r>
            <a:r>
              <a:rPr lang="en-US" dirty="0"/>
              <a:t>, UFSM)</a:t>
            </a:r>
          </a:p>
        </p:txBody>
      </p:sp>
      <p:pic>
        <p:nvPicPr>
          <p:cNvPr id="9" name="Image 0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9096" y="2196703"/>
            <a:ext cx="4885015" cy="4885015"/>
          </a:xfrm>
          <a:prstGeom prst="rect">
            <a:avLst/>
          </a:prstGeom>
        </p:spPr>
      </p:pic>
      <p:pic>
        <p:nvPicPr>
          <p:cNvPr id="7" name="Imagem 6" descr="Homem de chapéu e gravata&#10;&#10;O conteúdo gerado por IA pode estar incorreto.">
            <a:extLst>
              <a:ext uri="{FF2B5EF4-FFF2-40B4-BE49-F238E27FC236}">
                <a16:creationId xmlns:a16="http://schemas.microsoft.com/office/drawing/2014/main" id="{7F786CF1-183A-F42D-8057-19A5D6F1F6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3903731" y="4639210"/>
            <a:ext cx="1047656" cy="180565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64143" y="601147"/>
            <a:ext cx="6793587" cy="682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350"/>
              </a:lnSpc>
              <a:buNone/>
            </a:pPr>
            <a:r>
              <a:rPr lang="en-US" sz="42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Linhas de Pesquisa </a:t>
            </a:r>
            <a:r>
              <a:rPr lang="en-US" sz="42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Principais</a:t>
            </a:r>
            <a:r>
              <a:rPr lang="en-US" sz="42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 no </a:t>
            </a:r>
            <a:r>
              <a:rPr lang="en-US" sz="4250" b="1" dirty="0" err="1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Doutorado</a:t>
            </a:r>
            <a:endParaRPr lang="en-US" sz="4250" dirty="0"/>
          </a:p>
        </p:txBody>
      </p:sp>
      <p:sp>
        <p:nvSpPr>
          <p:cNvPr id="3" name="Shape 1"/>
          <p:cNvSpPr/>
          <p:nvPr/>
        </p:nvSpPr>
        <p:spPr>
          <a:xfrm>
            <a:off x="764143" y="1720096"/>
            <a:ext cx="6441877" cy="2844998"/>
          </a:xfrm>
          <a:prstGeom prst="roundRect">
            <a:avLst>
              <a:gd name="adj" fmla="val 3223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pt-BR"/>
          </a:p>
        </p:txBody>
      </p:sp>
      <p:sp>
        <p:nvSpPr>
          <p:cNvPr id="4" name="Shape 2"/>
          <p:cNvSpPr/>
          <p:nvPr/>
        </p:nvSpPr>
        <p:spPr>
          <a:xfrm>
            <a:off x="990005" y="1945958"/>
            <a:ext cx="654963" cy="654963"/>
          </a:xfrm>
          <a:prstGeom prst="roundRect">
            <a:avLst>
              <a:gd name="adj" fmla="val 13959698"/>
            </a:avLst>
          </a:prstGeom>
          <a:solidFill>
            <a:srgbClr val="835E54"/>
          </a:solidFill>
          <a:ln/>
        </p:spPr>
        <p:txBody>
          <a:bodyPr/>
          <a:lstStyle/>
          <a:p>
            <a:endParaRPr lang="pt-BR"/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146" y="2089190"/>
            <a:ext cx="294680" cy="368379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990005" y="2819162"/>
            <a:ext cx="3780830" cy="34111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Cromodinâmica Quântica (QCD)</a:t>
            </a:r>
            <a:endParaRPr lang="en-US" sz="2100" dirty="0"/>
          </a:p>
        </p:txBody>
      </p:sp>
      <p:sp>
        <p:nvSpPr>
          <p:cNvPr id="7" name="Text 4"/>
          <p:cNvSpPr/>
          <p:nvPr/>
        </p:nvSpPr>
        <p:spPr>
          <a:xfrm>
            <a:off x="990005" y="3291245"/>
            <a:ext cx="5990153" cy="1047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Investigação dos aspectos não-lineares da QCD e da dinâmica de pártons em altas energias, incluindo o formalismo BFKL e escadas de glúons finitas.</a:t>
            </a:r>
            <a:endParaRPr lang="en-US" sz="1700" dirty="0"/>
          </a:p>
        </p:txBody>
      </p:sp>
      <p:sp>
        <p:nvSpPr>
          <p:cNvPr id="8" name="Shape 5"/>
          <p:cNvSpPr/>
          <p:nvPr/>
        </p:nvSpPr>
        <p:spPr>
          <a:xfrm>
            <a:off x="7424261" y="1720096"/>
            <a:ext cx="6441996" cy="2844998"/>
          </a:xfrm>
          <a:prstGeom prst="roundRect">
            <a:avLst>
              <a:gd name="adj" fmla="val 3223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pt-BR"/>
          </a:p>
        </p:txBody>
      </p:sp>
      <p:sp>
        <p:nvSpPr>
          <p:cNvPr id="9" name="Shape 6"/>
          <p:cNvSpPr/>
          <p:nvPr/>
        </p:nvSpPr>
        <p:spPr>
          <a:xfrm>
            <a:off x="7650123" y="1945958"/>
            <a:ext cx="654963" cy="654963"/>
          </a:xfrm>
          <a:prstGeom prst="roundRect">
            <a:avLst>
              <a:gd name="adj" fmla="val 13959698"/>
            </a:avLst>
          </a:prstGeom>
          <a:solidFill>
            <a:srgbClr val="835E54"/>
          </a:solidFill>
          <a:ln/>
        </p:spPr>
        <p:txBody>
          <a:bodyPr/>
          <a:lstStyle/>
          <a:p>
            <a:endParaRPr lang="pt-BR"/>
          </a:p>
        </p:txBody>
      </p:sp>
      <p:pic>
        <p:nvPicPr>
          <p:cNvPr id="10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0264" y="2089190"/>
            <a:ext cx="294680" cy="368379"/>
          </a:xfrm>
          <a:prstGeom prst="rect">
            <a:avLst/>
          </a:prstGeom>
        </p:spPr>
      </p:pic>
      <p:sp>
        <p:nvSpPr>
          <p:cNvPr id="11" name="Text 7"/>
          <p:cNvSpPr/>
          <p:nvPr/>
        </p:nvSpPr>
        <p:spPr>
          <a:xfrm>
            <a:off x="7650123" y="2819162"/>
            <a:ext cx="2729151" cy="34111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Física Difrativa</a:t>
            </a:r>
            <a:endParaRPr lang="en-US" sz="2100" dirty="0"/>
          </a:p>
        </p:txBody>
      </p:sp>
      <p:sp>
        <p:nvSpPr>
          <p:cNvPr id="12" name="Text 8"/>
          <p:cNvSpPr/>
          <p:nvPr/>
        </p:nvSpPr>
        <p:spPr>
          <a:xfrm>
            <a:off x="7650123" y="3291245"/>
            <a:ext cx="5990273" cy="1047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Análise detalhada de processos </a:t>
            </a:r>
            <a:r>
              <a:rPr lang="en-US" sz="17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difrativos</a:t>
            </a:r>
            <a:r>
              <a:rPr lang="en-US" sz="17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no DIS (Deep Inelastic Scattering), incluindo contribuições duras e suaves, e o comportamento da inclinação logarítmica.</a:t>
            </a:r>
            <a:endParaRPr lang="en-US" sz="1700" dirty="0"/>
          </a:p>
        </p:txBody>
      </p:sp>
      <p:sp>
        <p:nvSpPr>
          <p:cNvPr id="13" name="Shape 9"/>
          <p:cNvSpPr/>
          <p:nvPr/>
        </p:nvSpPr>
        <p:spPr>
          <a:xfrm>
            <a:off x="764143" y="4783336"/>
            <a:ext cx="6441877" cy="2844998"/>
          </a:xfrm>
          <a:prstGeom prst="roundRect">
            <a:avLst>
              <a:gd name="adj" fmla="val 3223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pt-BR"/>
          </a:p>
        </p:txBody>
      </p:sp>
      <p:sp>
        <p:nvSpPr>
          <p:cNvPr id="14" name="Shape 10"/>
          <p:cNvSpPr/>
          <p:nvPr/>
        </p:nvSpPr>
        <p:spPr>
          <a:xfrm>
            <a:off x="990005" y="5009198"/>
            <a:ext cx="654963" cy="654963"/>
          </a:xfrm>
          <a:prstGeom prst="roundRect">
            <a:avLst>
              <a:gd name="adj" fmla="val 13959698"/>
            </a:avLst>
          </a:prstGeom>
          <a:solidFill>
            <a:srgbClr val="835E54"/>
          </a:solidFill>
          <a:ln/>
        </p:spPr>
        <p:txBody>
          <a:bodyPr/>
          <a:lstStyle/>
          <a:p>
            <a:endParaRPr lang="pt-BR"/>
          </a:p>
        </p:txBody>
      </p:sp>
      <p:pic>
        <p:nvPicPr>
          <p:cNvPr id="15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0146" y="5152430"/>
            <a:ext cx="294680" cy="368379"/>
          </a:xfrm>
          <a:prstGeom prst="rect">
            <a:avLst/>
          </a:prstGeom>
        </p:spPr>
      </p:pic>
      <p:sp>
        <p:nvSpPr>
          <p:cNvPr id="16" name="Text 11"/>
          <p:cNvSpPr/>
          <p:nvPr/>
        </p:nvSpPr>
        <p:spPr>
          <a:xfrm>
            <a:off x="990005" y="5882402"/>
            <a:ext cx="3398758" cy="34111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Abordagem de Dipolos de Cor</a:t>
            </a:r>
            <a:endParaRPr lang="en-US" sz="2100" dirty="0"/>
          </a:p>
        </p:txBody>
      </p:sp>
      <p:sp>
        <p:nvSpPr>
          <p:cNvPr id="17" name="Text 12"/>
          <p:cNvSpPr/>
          <p:nvPr/>
        </p:nvSpPr>
        <p:spPr>
          <a:xfrm>
            <a:off x="990005" y="6354485"/>
            <a:ext cx="5990153" cy="1047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Aplicação do modelo de dipolos de cor para processos Drell-Yan, produção de quarks pesados e distribuições de momento transversal.</a:t>
            </a:r>
            <a:endParaRPr lang="en-US" sz="1700" dirty="0"/>
          </a:p>
        </p:txBody>
      </p:sp>
      <p:sp>
        <p:nvSpPr>
          <p:cNvPr id="18" name="Shape 13"/>
          <p:cNvSpPr/>
          <p:nvPr/>
        </p:nvSpPr>
        <p:spPr>
          <a:xfrm>
            <a:off x="7424261" y="4783336"/>
            <a:ext cx="6441996" cy="2844998"/>
          </a:xfrm>
          <a:prstGeom prst="roundRect">
            <a:avLst>
              <a:gd name="adj" fmla="val 3223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pt-BR"/>
          </a:p>
        </p:txBody>
      </p:sp>
      <p:sp>
        <p:nvSpPr>
          <p:cNvPr id="19" name="Shape 14"/>
          <p:cNvSpPr/>
          <p:nvPr/>
        </p:nvSpPr>
        <p:spPr>
          <a:xfrm>
            <a:off x="7650123" y="5009198"/>
            <a:ext cx="654963" cy="654963"/>
          </a:xfrm>
          <a:prstGeom prst="roundRect">
            <a:avLst>
              <a:gd name="adj" fmla="val 13959698"/>
            </a:avLst>
          </a:prstGeom>
          <a:solidFill>
            <a:srgbClr val="835E54"/>
          </a:solidFill>
          <a:ln/>
        </p:spPr>
        <p:txBody>
          <a:bodyPr/>
          <a:lstStyle/>
          <a:p>
            <a:endParaRPr lang="pt-BR"/>
          </a:p>
        </p:txBody>
      </p:sp>
      <p:pic>
        <p:nvPicPr>
          <p:cNvPr id="2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30264" y="5152430"/>
            <a:ext cx="294680" cy="368379"/>
          </a:xfrm>
          <a:prstGeom prst="rect">
            <a:avLst/>
          </a:prstGeom>
        </p:spPr>
      </p:pic>
      <p:sp>
        <p:nvSpPr>
          <p:cNvPr id="21" name="Text 15"/>
          <p:cNvSpPr/>
          <p:nvPr/>
        </p:nvSpPr>
        <p:spPr>
          <a:xfrm>
            <a:off x="7650123" y="5882402"/>
            <a:ext cx="2864644" cy="34111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Fenômenos de Saturação</a:t>
            </a:r>
            <a:endParaRPr lang="en-US" sz="2100" dirty="0"/>
          </a:p>
        </p:txBody>
      </p:sp>
      <p:sp>
        <p:nvSpPr>
          <p:cNvPr id="22" name="Text 16"/>
          <p:cNvSpPr/>
          <p:nvPr/>
        </p:nvSpPr>
        <p:spPr>
          <a:xfrm>
            <a:off x="7650123" y="6354485"/>
            <a:ext cx="5990273" cy="1047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Estudo de efeitos de saturação partônica em colisões de íons pesados ultraperiféricas e em funções de estrutura nucleares.</a:t>
            </a:r>
            <a:endParaRPr lang="en-US" sz="17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18899" y="564833"/>
            <a:ext cx="6804065" cy="64186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050"/>
              </a:lnSpc>
              <a:buNone/>
            </a:pPr>
            <a:r>
              <a:rPr lang="en-US" sz="4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Evolução Temporal da Pesquisa</a:t>
            </a:r>
            <a:endParaRPr lang="en-US" sz="4000" dirty="0"/>
          </a:p>
        </p:txBody>
      </p:sp>
      <p:sp>
        <p:nvSpPr>
          <p:cNvPr id="3" name="Text 1"/>
          <p:cNvSpPr/>
          <p:nvPr/>
        </p:nvSpPr>
        <p:spPr>
          <a:xfrm>
            <a:off x="718899" y="1617464"/>
            <a:ext cx="13192601" cy="6572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O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desenvolvimento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dos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trabalhos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no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período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mostra uma progressão natural dos fundamentos teóricos para aplicações mais complexas e fenomenologia avançada.</a:t>
            </a:r>
            <a:endParaRPr lang="en-US" sz="1600" dirty="0"/>
          </a:p>
        </p:txBody>
      </p:sp>
      <p:sp>
        <p:nvSpPr>
          <p:cNvPr id="4" name="Shape 2"/>
          <p:cNvSpPr/>
          <p:nvPr/>
        </p:nvSpPr>
        <p:spPr>
          <a:xfrm>
            <a:off x="718899" y="5085993"/>
            <a:ext cx="13192601" cy="22860"/>
          </a:xfrm>
          <a:prstGeom prst="roundRect">
            <a:avLst>
              <a:gd name="adj" fmla="val 377401"/>
            </a:avLst>
          </a:prstGeom>
          <a:solidFill>
            <a:srgbClr val="D1C8C6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5" name="Shape 3"/>
          <p:cNvSpPr/>
          <p:nvPr/>
        </p:nvSpPr>
        <p:spPr>
          <a:xfrm>
            <a:off x="3268861" y="4469904"/>
            <a:ext cx="22860" cy="616148"/>
          </a:xfrm>
          <a:prstGeom prst="roundRect">
            <a:avLst>
              <a:gd name="adj" fmla="val 377401"/>
            </a:avLst>
          </a:prstGeom>
          <a:solidFill>
            <a:srgbClr val="D1C8C6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6" name="Shape 4"/>
          <p:cNvSpPr/>
          <p:nvPr/>
        </p:nvSpPr>
        <p:spPr>
          <a:xfrm>
            <a:off x="3049310" y="4854952"/>
            <a:ext cx="462082" cy="462082"/>
          </a:xfrm>
          <a:prstGeom prst="roundRect">
            <a:avLst>
              <a:gd name="adj" fmla="val 18671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pt-BR"/>
          </a:p>
        </p:txBody>
      </p:sp>
      <p:sp>
        <p:nvSpPr>
          <p:cNvPr id="7" name="Text 5"/>
          <p:cNvSpPr/>
          <p:nvPr/>
        </p:nvSpPr>
        <p:spPr>
          <a:xfrm>
            <a:off x="3126284" y="4893409"/>
            <a:ext cx="308015" cy="3850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24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1</a:t>
            </a:r>
            <a:endParaRPr lang="en-US" sz="2400" dirty="0"/>
          </a:p>
        </p:txBody>
      </p:sp>
      <p:sp>
        <p:nvSpPr>
          <p:cNvPr id="8" name="Text 6"/>
          <p:cNvSpPr/>
          <p:nvPr/>
        </p:nvSpPr>
        <p:spPr>
          <a:xfrm>
            <a:off x="1996559" y="2505670"/>
            <a:ext cx="2567583" cy="320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r>
              <a:rPr lang="en-US" sz="2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2000</a:t>
            </a:r>
            <a:endParaRPr lang="en-US" sz="2000" dirty="0"/>
          </a:p>
        </p:txBody>
      </p:sp>
      <p:sp>
        <p:nvSpPr>
          <p:cNvPr id="9" name="Text 7"/>
          <p:cNvSpPr/>
          <p:nvPr/>
        </p:nvSpPr>
        <p:spPr>
          <a:xfrm>
            <a:off x="924282" y="2949893"/>
            <a:ext cx="4712256" cy="13144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550"/>
              </a:lnSpc>
              <a:buNone/>
            </a:pPr>
            <a:r>
              <a:rPr lang="en-US" sz="1600" b="1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Fundamentos Teóricos: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Séries BFKL truncadas e escadas de glúons finitas em colisões hadrônicas. Estabelecimento das bases metodológicas.</a:t>
            </a:r>
            <a:endParaRPr lang="en-US" sz="1600" dirty="0"/>
          </a:p>
        </p:txBody>
      </p:sp>
      <p:sp>
        <p:nvSpPr>
          <p:cNvPr id="10" name="Shape 8"/>
          <p:cNvSpPr/>
          <p:nvPr/>
        </p:nvSpPr>
        <p:spPr>
          <a:xfrm>
            <a:off x="5958721" y="5085933"/>
            <a:ext cx="22860" cy="616148"/>
          </a:xfrm>
          <a:prstGeom prst="roundRect">
            <a:avLst>
              <a:gd name="adj" fmla="val 377401"/>
            </a:avLst>
          </a:prstGeom>
          <a:solidFill>
            <a:srgbClr val="D1C8C6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11" name="Shape 9"/>
          <p:cNvSpPr/>
          <p:nvPr/>
        </p:nvSpPr>
        <p:spPr>
          <a:xfrm>
            <a:off x="5739170" y="4854952"/>
            <a:ext cx="462082" cy="462082"/>
          </a:xfrm>
          <a:prstGeom prst="roundRect">
            <a:avLst>
              <a:gd name="adj" fmla="val 18671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pt-BR"/>
          </a:p>
        </p:txBody>
      </p:sp>
      <p:sp>
        <p:nvSpPr>
          <p:cNvPr id="12" name="Text 10"/>
          <p:cNvSpPr/>
          <p:nvPr/>
        </p:nvSpPr>
        <p:spPr>
          <a:xfrm>
            <a:off x="5816144" y="4893409"/>
            <a:ext cx="308015" cy="3850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24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2</a:t>
            </a:r>
            <a:endParaRPr lang="en-US" sz="2400" dirty="0"/>
          </a:p>
        </p:txBody>
      </p:sp>
      <p:sp>
        <p:nvSpPr>
          <p:cNvPr id="13" name="Text 11"/>
          <p:cNvSpPr/>
          <p:nvPr/>
        </p:nvSpPr>
        <p:spPr>
          <a:xfrm>
            <a:off x="4686419" y="5907643"/>
            <a:ext cx="2567583" cy="320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r>
              <a:rPr lang="en-US" sz="2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2001</a:t>
            </a:r>
            <a:endParaRPr lang="en-US" sz="2000" dirty="0"/>
          </a:p>
        </p:txBody>
      </p:sp>
      <p:sp>
        <p:nvSpPr>
          <p:cNvPr id="14" name="Text 12"/>
          <p:cNvSpPr/>
          <p:nvPr/>
        </p:nvSpPr>
        <p:spPr>
          <a:xfrm>
            <a:off x="3614142" y="6351865"/>
            <a:ext cx="4712256" cy="13144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550"/>
              </a:lnSpc>
              <a:buNone/>
            </a:pPr>
            <a:r>
              <a:rPr lang="en-US" sz="1600" b="1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Difração em DIS: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Investigação profunda das contribuições duras e suaves na difração, incluindo análise da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inclinação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logarítmica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(F_2D) e aproximações multipomeron.</a:t>
            </a:r>
            <a:endParaRPr lang="en-US" sz="1600" dirty="0"/>
          </a:p>
        </p:txBody>
      </p:sp>
      <p:sp>
        <p:nvSpPr>
          <p:cNvPr id="15" name="Shape 13"/>
          <p:cNvSpPr/>
          <p:nvPr/>
        </p:nvSpPr>
        <p:spPr>
          <a:xfrm>
            <a:off x="8648581" y="4469904"/>
            <a:ext cx="22860" cy="616148"/>
          </a:xfrm>
          <a:prstGeom prst="roundRect">
            <a:avLst>
              <a:gd name="adj" fmla="val 377401"/>
            </a:avLst>
          </a:prstGeom>
          <a:solidFill>
            <a:srgbClr val="D1C8C6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16" name="Shape 14"/>
          <p:cNvSpPr/>
          <p:nvPr/>
        </p:nvSpPr>
        <p:spPr>
          <a:xfrm>
            <a:off x="8429030" y="4854952"/>
            <a:ext cx="462082" cy="462082"/>
          </a:xfrm>
          <a:prstGeom prst="roundRect">
            <a:avLst>
              <a:gd name="adj" fmla="val 18671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pt-BR"/>
          </a:p>
        </p:txBody>
      </p:sp>
      <p:sp>
        <p:nvSpPr>
          <p:cNvPr id="17" name="Text 15"/>
          <p:cNvSpPr/>
          <p:nvPr/>
        </p:nvSpPr>
        <p:spPr>
          <a:xfrm>
            <a:off x="8506004" y="4893409"/>
            <a:ext cx="308015" cy="3850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24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3</a:t>
            </a:r>
            <a:endParaRPr lang="en-US" sz="2400" dirty="0"/>
          </a:p>
        </p:txBody>
      </p:sp>
      <p:sp>
        <p:nvSpPr>
          <p:cNvPr id="18" name="Text 16"/>
          <p:cNvSpPr/>
          <p:nvPr/>
        </p:nvSpPr>
        <p:spPr>
          <a:xfrm>
            <a:off x="7376279" y="2505670"/>
            <a:ext cx="2567583" cy="320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r>
              <a:rPr lang="en-US" sz="2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2002</a:t>
            </a:r>
            <a:endParaRPr lang="en-US" sz="2000" dirty="0"/>
          </a:p>
        </p:txBody>
      </p:sp>
      <p:sp>
        <p:nvSpPr>
          <p:cNvPr id="19" name="Text 17"/>
          <p:cNvSpPr/>
          <p:nvPr/>
        </p:nvSpPr>
        <p:spPr>
          <a:xfrm>
            <a:off x="6304002" y="2949893"/>
            <a:ext cx="4712256" cy="13144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550"/>
              </a:lnSpc>
              <a:buNone/>
            </a:pPr>
            <a:r>
              <a:rPr lang="en-US" sz="1600" b="1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Correções de Unitariedade: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Desenvolvimento de correções unitárias para funções de estrutura e processos Drell-Yan. Fotoprodução de quarks pesados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.</a:t>
            </a:r>
            <a:endParaRPr lang="en-US" sz="1600" dirty="0"/>
          </a:p>
        </p:txBody>
      </p:sp>
      <p:sp>
        <p:nvSpPr>
          <p:cNvPr id="20" name="Shape 18"/>
          <p:cNvSpPr/>
          <p:nvPr/>
        </p:nvSpPr>
        <p:spPr>
          <a:xfrm>
            <a:off x="11338441" y="5085933"/>
            <a:ext cx="22860" cy="616148"/>
          </a:xfrm>
          <a:prstGeom prst="roundRect">
            <a:avLst>
              <a:gd name="adj" fmla="val 377401"/>
            </a:avLst>
          </a:prstGeom>
          <a:solidFill>
            <a:srgbClr val="D1C8C6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21" name="Shape 19"/>
          <p:cNvSpPr/>
          <p:nvPr/>
        </p:nvSpPr>
        <p:spPr>
          <a:xfrm>
            <a:off x="11118890" y="4854952"/>
            <a:ext cx="462082" cy="462082"/>
          </a:xfrm>
          <a:prstGeom prst="roundRect">
            <a:avLst>
              <a:gd name="adj" fmla="val 18671"/>
            </a:avLst>
          </a:prstGeom>
          <a:solidFill>
            <a:srgbClr val="EBE2E0"/>
          </a:solidFill>
          <a:ln w="7620">
            <a:solidFill>
              <a:srgbClr val="D1C8C6"/>
            </a:solidFill>
            <a:prstDash val="solid"/>
          </a:ln>
        </p:spPr>
        <p:txBody>
          <a:bodyPr/>
          <a:lstStyle/>
          <a:p>
            <a:endParaRPr lang="pt-BR"/>
          </a:p>
        </p:txBody>
      </p:sp>
      <p:sp>
        <p:nvSpPr>
          <p:cNvPr id="22" name="Text 20"/>
          <p:cNvSpPr/>
          <p:nvPr/>
        </p:nvSpPr>
        <p:spPr>
          <a:xfrm>
            <a:off x="11195864" y="4893409"/>
            <a:ext cx="308015" cy="3850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24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4</a:t>
            </a:r>
            <a:endParaRPr lang="en-US" sz="2400" dirty="0"/>
          </a:p>
        </p:txBody>
      </p:sp>
      <p:sp>
        <p:nvSpPr>
          <p:cNvPr id="23" name="Text 21"/>
          <p:cNvSpPr/>
          <p:nvPr/>
        </p:nvSpPr>
        <p:spPr>
          <a:xfrm>
            <a:off x="10066139" y="5907643"/>
            <a:ext cx="2567583" cy="320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r>
              <a:rPr lang="en-US" sz="20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2003</a:t>
            </a:r>
            <a:endParaRPr lang="en-US" sz="2000" dirty="0"/>
          </a:p>
        </p:txBody>
      </p:sp>
      <p:sp>
        <p:nvSpPr>
          <p:cNvPr id="24" name="Text 22"/>
          <p:cNvSpPr/>
          <p:nvPr/>
        </p:nvSpPr>
        <p:spPr>
          <a:xfrm>
            <a:off x="8993862" y="6351865"/>
            <a:ext cx="4712256" cy="13144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550"/>
              </a:lnSpc>
              <a:buNone/>
            </a:pPr>
            <a:r>
              <a:rPr lang="en-US" sz="1600" b="1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Aplicações Avançadas:</a:t>
            </a:r>
            <a:r>
              <a:rPr lang="en-US" sz="16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Escalamento geométrico, produção de quarks pesados em colisões ultraperiféricas, neutrinos de altíssima energia e DVCS.</a:t>
            </a:r>
            <a:endParaRPr lang="en-US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61616" y="610195"/>
            <a:ext cx="6672977" cy="6921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54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50" b="1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Abordagem de Dipolo de Cor</a:t>
            </a:r>
            <a:endParaRPr kumimoji="0" lang="en-US" sz="4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 1"/>
          <p:cNvSpPr/>
          <p:nvPr/>
        </p:nvSpPr>
        <p:spPr>
          <a:xfrm>
            <a:off x="6261616" y="1634490"/>
            <a:ext cx="7593568" cy="106299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7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O </a:t>
            </a:r>
            <a:r>
              <a:rPr lang="en-US" sz="17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GFPAE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 foi pioneiro no Brasil na aplicação sistemática da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abordagem de dipolo de </a:t>
            </a:r>
            <a:r>
              <a:rPr kumimoji="0" lang="en-US" sz="17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cor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 + </a:t>
            </a:r>
            <a:r>
              <a:rPr kumimoji="0" lang="en-US" sz="17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física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 de </a:t>
            </a:r>
            <a:r>
              <a:rPr kumimoji="0" lang="en-US" sz="17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saturação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 de </a:t>
            </a:r>
            <a:r>
              <a:rPr kumimoji="0" lang="en-US" sz="17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glúons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, uma ferramenta poderosa para descrever interações hadrônicas em altas energias.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 2"/>
          <p:cNvSpPr/>
          <p:nvPr/>
        </p:nvSpPr>
        <p:spPr>
          <a:xfrm>
            <a:off x="6261616" y="2946559"/>
            <a:ext cx="221456" cy="2768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7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Light" pitchFamily="34" charset="0"/>
                <a:ea typeface="Crimson Pro Light" pitchFamily="34" charset="-122"/>
                <a:cs typeface="Crimson Pro Light" pitchFamily="34" charset="-120"/>
              </a:rPr>
              <a:t>01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hape 3"/>
          <p:cNvSpPr/>
          <p:nvPr/>
        </p:nvSpPr>
        <p:spPr>
          <a:xfrm>
            <a:off x="6261616" y="3292554"/>
            <a:ext cx="3686056" cy="30480"/>
          </a:xfrm>
          <a:prstGeom prst="rect">
            <a:avLst/>
          </a:prstGeom>
          <a:solidFill>
            <a:srgbClr val="835E54"/>
          </a:solidFill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 4"/>
          <p:cNvSpPr/>
          <p:nvPr/>
        </p:nvSpPr>
        <p:spPr>
          <a:xfrm>
            <a:off x="6261616" y="3464243"/>
            <a:ext cx="2768679" cy="3459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50" b="1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Estrutura de Funções</a:t>
            </a:r>
            <a:endParaRPr kumimoji="0" lang="en-US" sz="21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 5"/>
          <p:cNvSpPr/>
          <p:nvPr/>
        </p:nvSpPr>
        <p:spPr>
          <a:xfrm>
            <a:off x="6261616" y="3943112"/>
            <a:ext cx="3686056" cy="1417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7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Aplicação do formalismo de dipolo às funções de estrutura F₂ em DIS, incluindo correções de unitariedade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 6"/>
          <p:cNvSpPr/>
          <p:nvPr/>
        </p:nvSpPr>
        <p:spPr>
          <a:xfrm>
            <a:off x="10169128" y="2946559"/>
            <a:ext cx="221456" cy="2768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7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Light" pitchFamily="34" charset="0"/>
                <a:ea typeface="Crimson Pro Light" pitchFamily="34" charset="-122"/>
                <a:cs typeface="Crimson Pro Light" pitchFamily="34" charset="-120"/>
              </a:rPr>
              <a:t>02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Shape 7"/>
          <p:cNvSpPr/>
          <p:nvPr/>
        </p:nvSpPr>
        <p:spPr>
          <a:xfrm>
            <a:off x="10169128" y="3292554"/>
            <a:ext cx="3686056" cy="30480"/>
          </a:xfrm>
          <a:prstGeom prst="rect">
            <a:avLst/>
          </a:prstGeom>
          <a:solidFill>
            <a:srgbClr val="835E54"/>
          </a:solidFill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 8"/>
          <p:cNvSpPr/>
          <p:nvPr/>
        </p:nvSpPr>
        <p:spPr>
          <a:xfrm>
            <a:off x="10169128" y="3464243"/>
            <a:ext cx="2768679" cy="3459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50" b="1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Processo Drell-Yan</a:t>
            </a:r>
            <a:endParaRPr kumimoji="0" lang="en-US" sz="21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9"/>
          <p:cNvSpPr/>
          <p:nvPr/>
        </p:nvSpPr>
        <p:spPr>
          <a:xfrm>
            <a:off x="10169128" y="3943112"/>
            <a:ext cx="3686056" cy="106299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7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Investigação dos efeitos de saturação no momento transverso da distribuição de diléptons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 10"/>
          <p:cNvSpPr/>
          <p:nvPr/>
        </p:nvSpPr>
        <p:spPr>
          <a:xfrm>
            <a:off x="6261616" y="5747980"/>
            <a:ext cx="221456" cy="2768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7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Light" pitchFamily="34" charset="0"/>
                <a:ea typeface="Crimson Pro Light" pitchFamily="34" charset="-122"/>
                <a:cs typeface="Crimson Pro Light" pitchFamily="34" charset="-120"/>
              </a:rPr>
              <a:t>03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Shape 11"/>
          <p:cNvSpPr/>
          <p:nvPr/>
        </p:nvSpPr>
        <p:spPr>
          <a:xfrm>
            <a:off x="6261616" y="6093976"/>
            <a:ext cx="7593568" cy="30480"/>
          </a:xfrm>
          <a:prstGeom prst="rect">
            <a:avLst/>
          </a:prstGeom>
          <a:solidFill>
            <a:srgbClr val="835E54"/>
          </a:solidFill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 12"/>
          <p:cNvSpPr/>
          <p:nvPr/>
        </p:nvSpPr>
        <p:spPr>
          <a:xfrm>
            <a:off x="6261616" y="6265664"/>
            <a:ext cx="2768679" cy="3459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50" b="1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DVCS e Fotoprodução</a:t>
            </a:r>
            <a:endParaRPr kumimoji="0" lang="en-US" sz="21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 13"/>
          <p:cNvSpPr/>
          <p:nvPr/>
        </p:nvSpPr>
        <p:spPr>
          <a:xfrm>
            <a:off x="6261616" y="6744533"/>
            <a:ext cx="7593568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ts val="27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3728"/>
                </a:solidFill>
                <a:effectLst/>
                <a:uLnTx/>
                <a:uFillTx/>
                <a:latin typeface="Open Sans" pitchFamily="34" charset="0"/>
                <a:ea typeface="Open Sans" pitchFamily="34" charset="-122"/>
                <a:cs typeface="Open Sans" pitchFamily="34" charset="-120"/>
              </a:rPr>
              <a:t>Extensão para Deeply Virtual Compton Scattering e produção de quarks pesados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62714" y="599242"/>
            <a:ext cx="7618571" cy="1362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350"/>
              </a:lnSpc>
              <a:buNone/>
            </a:pPr>
            <a:r>
              <a:rPr lang="en-US" sz="42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Colaborações Científicas Estratégicas</a:t>
            </a:r>
            <a:endParaRPr lang="en-US" sz="4250" dirty="0"/>
          </a:p>
        </p:txBody>
      </p:sp>
      <p:sp>
        <p:nvSpPr>
          <p:cNvPr id="4" name="Text 1"/>
          <p:cNvSpPr/>
          <p:nvPr/>
        </p:nvSpPr>
        <p:spPr>
          <a:xfrm>
            <a:off x="762714" y="2506028"/>
            <a:ext cx="2896553" cy="3405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Principais Colaboradores</a:t>
            </a:r>
            <a:endParaRPr lang="en-US" sz="2100" dirty="0"/>
          </a:p>
        </p:txBody>
      </p:sp>
      <p:sp>
        <p:nvSpPr>
          <p:cNvPr id="5" name="Text 2"/>
          <p:cNvSpPr/>
          <p:nvPr/>
        </p:nvSpPr>
        <p:spPr>
          <a:xfrm>
            <a:off x="5121116" y="5965251"/>
            <a:ext cx="3768241" cy="104620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>
              <a:lnSpc>
                <a:spcPts val="2700"/>
              </a:lnSpc>
              <a:buSzPct val="100000"/>
              <a:buChar char="•"/>
            </a:pPr>
            <a:r>
              <a:rPr lang="en-US" sz="1700" b="1" dirty="0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Cristiano Mariotto</a:t>
            </a:r>
            <a:r>
              <a:rPr lang="en-US" sz="1700" dirty="0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e </a:t>
            </a:r>
            <a:r>
              <a:rPr lang="en-US" sz="1700" b="1" dirty="0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Marcos Andre </a:t>
            </a:r>
            <a:r>
              <a:rPr lang="en-US" sz="1700" b="1" dirty="0" err="1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Betemps</a:t>
            </a:r>
            <a:r>
              <a:rPr lang="en-US" sz="1700" b="1" dirty="0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 </a:t>
            </a:r>
            <a:r>
              <a:rPr lang="en-US" sz="1700" dirty="0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(UFRGS) </a:t>
            </a:r>
            <a:r>
              <a:rPr lang="en-US" sz="1700" dirty="0">
                <a:latin typeface="Open Sans" pitchFamily="34" charset="0"/>
                <a:ea typeface="Open Sans" pitchFamily="34" charset="-122"/>
                <a:cs typeface="Open Sans" pitchFamily="34" charset="-120"/>
              </a:rPr>
              <a:t>– 03 </a:t>
            </a:r>
            <a:r>
              <a:rPr lang="en-US" sz="1700" dirty="0" err="1">
                <a:latin typeface="Open Sans" pitchFamily="34" charset="0"/>
                <a:ea typeface="Open Sans" pitchFamily="34" charset="-122"/>
                <a:cs typeface="Open Sans" pitchFamily="34" charset="-120"/>
              </a:rPr>
              <a:t>trabalhos</a:t>
            </a:r>
            <a:r>
              <a:rPr lang="en-US" sz="1700" dirty="0">
                <a:latin typeface="Open Sans" pitchFamily="34" charset="0"/>
                <a:ea typeface="Open Sans" pitchFamily="34" charset="-122"/>
                <a:cs typeface="Open Sans" pitchFamily="34" charset="-120"/>
              </a:rPr>
              <a:t> conjuntos </a:t>
            </a:r>
            <a:r>
              <a:rPr lang="en-US" sz="1700" dirty="0" err="1">
                <a:latin typeface="Open Sans" pitchFamily="34" charset="0"/>
                <a:ea typeface="Open Sans" pitchFamily="34" charset="-122"/>
                <a:cs typeface="Open Sans" pitchFamily="34" charset="-120"/>
              </a:rPr>
              <a:t>na</a:t>
            </a:r>
            <a:r>
              <a:rPr lang="en-US" sz="1700" dirty="0"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00" dirty="0" err="1">
                <a:latin typeface="Open Sans" pitchFamily="34" charset="0"/>
                <a:ea typeface="Open Sans" pitchFamily="34" charset="-122"/>
                <a:cs typeface="Open Sans" pitchFamily="34" charset="-120"/>
              </a:rPr>
              <a:t>uso</a:t>
            </a:r>
            <a:r>
              <a:rPr lang="en-US" sz="1700" dirty="0">
                <a:latin typeface="Open Sans" pitchFamily="34" charset="0"/>
                <a:ea typeface="Open Sans" pitchFamily="34" charset="-122"/>
                <a:cs typeface="Open Sans" pitchFamily="34" charset="-120"/>
              </a:rPr>
              <a:t> do </a:t>
            </a:r>
            <a:r>
              <a:rPr lang="en-US" sz="1700" dirty="0" err="1">
                <a:latin typeface="Open Sans" pitchFamily="34" charset="0"/>
                <a:ea typeface="Open Sans" pitchFamily="34" charset="-122"/>
                <a:cs typeface="Open Sans" pitchFamily="34" charset="-120"/>
              </a:rPr>
              <a:t>formalismo</a:t>
            </a:r>
            <a:r>
              <a:rPr lang="en-US" sz="1700" dirty="0">
                <a:latin typeface="Open Sans" pitchFamily="34" charset="0"/>
                <a:ea typeface="Open Sans" pitchFamily="34" charset="-122"/>
                <a:cs typeface="Open Sans" pitchFamily="34" charset="-120"/>
              </a:rPr>
              <a:t> de </a:t>
            </a:r>
            <a:r>
              <a:rPr lang="en-US" sz="1700" dirty="0" err="1">
                <a:latin typeface="Open Sans" pitchFamily="34" charset="0"/>
                <a:ea typeface="Open Sans" pitchFamily="34" charset="-122"/>
                <a:cs typeface="Open Sans" pitchFamily="34" charset="-120"/>
              </a:rPr>
              <a:t>dipolos</a:t>
            </a:r>
            <a:r>
              <a:rPr lang="en-US" sz="1700" dirty="0">
                <a:latin typeface="Open Sans" pitchFamily="34" charset="0"/>
                <a:ea typeface="Open Sans" pitchFamily="34" charset="-122"/>
                <a:cs typeface="Open Sans" pitchFamily="34" charset="-120"/>
              </a:rPr>
              <a:t> a </a:t>
            </a:r>
            <a:r>
              <a:rPr lang="en-US" sz="1700" dirty="0" err="1">
                <a:latin typeface="Open Sans" pitchFamily="34" charset="0"/>
                <a:ea typeface="Open Sans" pitchFamily="34" charset="-122"/>
                <a:cs typeface="Open Sans" pitchFamily="34" charset="-120"/>
              </a:rPr>
              <a:t>processo</a:t>
            </a:r>
            <a:r>
              <a:rPr lang="en-US" sz="1700" dirty="0">
                <a:latin typeface="Open Sans" pitchFamily="34" charset="0"/>
                <a:ea typeface="Open Sans" pitchFamily="34" charset="-122"/>
                <a:cs typeface="Open Sans" pitchFamily="34" charset="-120"/>
              </a:rPr>
              <a:t> DY (</a:t>
            </a:r>
            <a:r>
              <a:rPr lang="en-US" sz="1700" b="1" dirty="0">
                <a:latin typeface="Open Sans" pitchFamily="34" charset="0"/>
                <a:ea typeface="Open Sans" pitchFamily="34" charset="-122"/>
                <a:cs typeface="Open Sans" pitchFamily="34" charset="-120"/>
              </a:rPr>
              <a:t>Marcos</a:t>
            </a:r>
            <a:r>
              <a:rPr lang="en-US" sz="1700" dirty="0">
                <a:latin typeface="Open Sans" pitchFamily="34" charset="0"/>
                <a:ea typeface="Open Sans" pitchFamily="34" charset="-122"/>
                <a:cs typeface="Open Sans" pitchFamily="34" charset="-120"/>
              </a:rPr>
              <a:t>) e da </a:t>
            </a:r>
            <a:r>
              <a:rPr lang="en-US" sz="1700" dirty="0" err="1">
                <a:latin typeface="Open Sans" pitchFamily="34" charset="0"/>
                <a:ea typeface="Open Sans" pitchFamily="34" charset="-122"/>
                <a:cs typeface="Open Sans" pitchFamily="34" charset="-120"/>
              </a:rPr>
              <a:t>fatorização</a:t>
            </a:r>
            <a:r>
              <a:rPr lang="en-US" sz="1700" dirty="0">
                <a:latin typeface="Open Sans" pitchFamily="34" charset="0"/>
                <a:ea typeface="Open Sans" pitchFamily="34" charset="-122"/>
                <a:cs typeface="Open Sans" pitchFamily="34" charset="-120"/>
              </a:rPr>
              <a:t> kt para HQs (</a:t>
            </a:r>
            <a:r>
              <a:rPr lang="en-US" sz="1700" b="1" dirty="0">
                <a:latin typeface="Open Sans" pitchFamily="34" charset="0"/>
                <a:ea typeface="Open Sans" pitchFamily="34" charset="-122"/>
                <a:cs typeface="Open Sans" pitchFamily="34" charset="-120"/>
              </a:rPr>
              <a:t>Cristiano</a:t>
            </a:r>
            <a:r>
              <a:rPr lang="en-US" sz="1700" dirty="0">
                <a:latin typeface="Open Sans" pitchFamily="34" charset="0"/>
                <a:ea typeface="Open Sans" pitchFamily="34" charset="-122"/>
                <a:cs typeface="Open Sans" pitchFamily="34" charset="-120"/>
              </a:rPr>
              <a:t>)</a:t>
            </a:r>
            <a:endParaRPr lang="en-US" sz="1700" dirty="0"/>
          </a:p>
        </p:txBody>
      </p:sp>
      <p:sp>
        <p:nvSpPr>
          <p:cNvPr id="6" name="Text 3"/>
          <p:cNvSpPr/>
          <p:nvPr/>
        </p:nvSpPr>
        <p:spPr>
          <a:xfrm>
            <a:off x="780080" y="4014369"/>
            <a:ext cx="4358402" cy="104620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l">
              <a:lnSpc>
                <a:spcPts val="2700"/>
              </a:lnSpc>
              <a:buSzPct val="100000"/>
              <a:buChar char="•"/>
            </a:pPr>
            <a:r>
              <a:rPr lang="en-US" sz="1700" b="1" dirty="0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Victor P. Gonçalves</a:t>
            </a:r>
            <a:r>
              <a:rPr lang="en-US" sz="1700" dirty="0">
                <a:solidFill>
                  <a:srgbClr val="FF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(UFPel) </a:t>
            </a:r>
            <a:r>
              <a:rPr lang="en-US" sz="1700" dirty="0">
                <a:latin typeface="Open Sans" pitchFamily="34" charset="0"/>
                <a:ea typeface="Open Sans" pitchFamily="34" charset="-122"/>
                <a:cs typeface="Open Sans" pitchFamily="34" charset="-120"/>
              </a:rPr>
              <a:t>- 13 colaborações, o </a:t>
            </a:r>
            <a:r>
              <a:rPr lang="en-US" sz="1700" dirty="0" err="1">
                <a:latin typeface="Open Sans" pitchFamily="34" charset="0"/>
                <a:ea typeface="Open Sans" pitchFamily="34" charset="-122"/>
                <a:cs typeface="Open Sans" pitchFamily="34" charset="-120"/>
              </a:rPr>
              <a:t>início</a:t>
            </a:r>
            <a:r>
              <a:rPr lang="en-US" sz="1700" dirty="0">
                <a:latin typeface="Open Sans" pitchFamily="34" charset="0"/>
                <a:ea typeface="Open Sans" pitchFamily="34" charset="-122"/>
                <a:cs typeface="Open Sans" pitchFamily="34" charset="-120"/>
              </a:rPr>
              <a:t> com </a:t>
            </a:r>
            <a:r>
              <a:rPr lang="en-US" sz="1700" dirty="0" err="1">
                <a:latin typeface="Open Sans" pitchFamily="34" charset="0"/>
                <a:ea typeface="Open Sans" pitchFamily="34" charset="-122"/>
                <a:cs typeface="Open Sans" pitchFamily="34" charset="-120"/>
              </a:rPr>
              <a:t>colisões</a:t>
            </a:r>
            <a:r>
              <a:rPr lang="en-US" sz="1700" dirty="0"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00" dirty="0" err="1">
                <a:latin typeface="Open Sans" pitchFamily="34" charset="0"/>
                <a:ea typeface="Open Sans" pitchFamily="34" charset="-122"/>
                <a:cs typeface="Open Sans" pitchFamily="34" charset="-120"/>
              </a:rPr>
              <a:t>ultraperiféricas</a:t>
            </a:r>
            <a:r>
              <a:rPr lang="en-US" sz="1700" dirty="0">
                <a:latin typeface="Open Sans" pitchFamily="34" charset="0"/>
                <a:ea typeface="Open Sans" pitchFamily="34" charset="-122"/>
                <a:cs typeface="Open Sans" pitchFamily="34" charset="-120"/>
              </a:rPr>
              <a:t> + slope </a:t>
            </a:r>
            <a:r>
              <a:rPr lang="en-US" sz="1700" dirty="0" err="1">
                <a:latin typeface="Open Sans" pitchFamily="34" charset="0"/>
                <a:ea typeface="Open Sans" pitchFamily="34" charset="-122"/>
                <a:cs typeface="Open Sans" pitchFamily="34" charset="-120"/>
              </a:rPr>
              <a:t>difrativo</a:t>
            </a:r>
            <a:endParaRPr lang="en-US" sz="1700" dirty="0"/>
          </a:p>
        </p:txBody>
      </p:sp>
      <p:sp>
        <p:nvSpPr>
          <p:cNvPr id="7" name="Text 4"/>
          <p:cNvSpPr/>
          <p:nvPr/>
        </p:nvSpPr>
        <p:spPr>
          <a:xfrm>
            <a:off x="780080" y="5219458"/>
            <a:ext cx="4358402" cy="69746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l">
              <a:lnSpc>
                <a:spcPts val="2700"/>
              </a:lnSpc>
              <a:buSzPct val="100000"/>
              <a:buChar char="•"/>
            </a:pPr>
            <a:r>
              <a:rPr lang="en-US" sz="1700" b="1" dirty="0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A.I. Lengyel</a:t>
            </a:r>
            <a:r>
              <a:rPr lang="en-US" sz="1700" dirty="0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(Uzhgorod) - 4 trabalhos em dipolos e funções de estrutura</a:t>
            </a:r>
            <a:endParaRPr lang="en-US" sz="1700" dirty="0">
              <a:solidFill>
                <a:schemeClr val="accent1"/>
              </a:solidFill>
            </a:endParaRPr>
          </a:p>
        </p:txBody>
      </p:sp>
      <p:sp>
        <p:nvSpPr>
          <p:cNvPr id="8" name="Text 5"/>
          <p:cNvSpPr/>
          <p:nvPr/>
        </p:nvSpPr>
        <p:spPr>
          <a:xfrm>
            <a:off x="771397" y="6004816"/>
            <a:ext cx="4358402" cy="69746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l">
              <a:lnSpc>
                <a:spcPts val="2700"/>
              </a:lnSpc>
              <a:buSzPct val="100000"/>
              <a:buChar char="•"/>
            </a:pPr>
            <a:r>
              <a:rPr lang="en-US" sz="1700" b="1" dirty="0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C.A. Salgado</a:t>
            </a:r>
            <a:r>
              <a:rPr lang="en-US" sz="1700" dirty="0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(CERN) e </a:t>
            </a:r>
            <a:r>
              <a:rPr lang="en-US" sz="1700" b="1" dirty="0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Elena Ferreiro </a:t>
            </a:r>
            <a:r>
              <a:rPr lang="en-US" sz="1700" dirty="0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(USC) - Contribuições em abordagens multipomeron</a:t>
            </a:r>
            <a:endParaRPr lang="en-US" sz="1700" dirty="0">
              <a:solidFill>
                <a:schemeClr val="accent1"/>
              </a:solidFill>
            </a:endParaRPr>
          </a:p>
        </p:txBody>
      </p:sp>
      <p:sp>
        <p:nvSpPr>
          <p:cNvPr id="9" name="Text 6"/>
          <p:cNvSpPr/>
          <p:nvPr/>
        </p:nvSpPr>
        <p:spPr>
          <a:xfrm>
            <a:off x="762714" y="7064916"/>
            <a:ext cx="4358402" cy="69746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l">
              <a:lnSpc>
                <a:spcPts val="2700"/>
              </a:lnSpc>
              <a:buSzPct val="100000"/>
              <a:buChar char="•"/>
            </a:pPr>
            <a:r>
              <a:rPr lang="en-US" sz="1700" b="1" dirty="0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Laurent Favart</a:t>
            </a:r>
            <a:r>
              <a:rPr lang="en-US" sz="1700" dirty="0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(Bruxelas) – 02 </a:t>
            </a:r>
            <a:r>
              <a:rPr lang="en-US" sz="1700" dirty="0" err="1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trabalhos</a:t>
            </a:r>
            <a:r>
              <a:rPr lang="en-US" sz="1700" dirty="0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00" dirty="0" err="1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em</a:t>
            </a:r>
            <a:r>
              <a:rPr lang="en-US" sz="1700" dirty="0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DVCS e saturação</a:t>
            </a:r>
            <a:endParaRPr lang="en-US" sz="1700" dirty="0">
              <a:solidFill>
                <a:schemeClr val="accent1"/>
              </a:solidFill>
            </a:endParaRPr>
          </a:p>
        </p:txBody>
      </p:sp>
      <p:sp>
        <p:nvSpPr>
          <p:cNvPr id="10" name="Text 7"/>
          <p:cNvSpPr/>
          <p:nvPr/>
        </p:nvSpPr>
        <p:spPr>
          <a:xfrm>
            <a:off x="5660469" y="2506028"/>
            <a:ext cx="2724269" cy="3405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0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Rede Internacional</a:t>
            </a:r>
            <a:endParaRPr lang="en-US" sz="2100" dirty="0"/>
          </a:p>
        </p:txBody>
      </p:sp>
      <p:sp>
        <p:nvSpPr>
          <p:cNvPr id="11" name="Text 8"/>
          <p:cNvSpPr/>
          <p:nvPr/>
        </p:nvSpPr>
        <p:spPr>
          <a:xfrm>
            <a:off x="5660469" y="3064431"/>
            <a:ext cx="2728317" cy="278987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1700" dirty="0">
                <a:solidFill>
                  <a:srgbClr val="443728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As colaborações envolveram instituições de prestígio em três continentes, demonstrando o reconhecimento internacional do trabalho desenvolvido.</a:t>
            </a:r>
            <a:endParaRPr lang="en-US" sz="1700" dirty="0"/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198EAAAC-631E-7162-F9D2-18DA438D9770}"/>
              </a:ext>
            </a:extLst>
          </p:cNvPr>
          <p:cNvSpPr/>
          <p:nvPr/>
        </p:nvSpPr>
        <p:spPr>
          <a:xfrm>
            <a:off x="762714" y="3209179"/>
            <a:ext cx="4358402" cy="69746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l">
              <a:lnSpc>
                <a:spcPts val="2700"/>
              </a:lnSpc>
              <a:buSzPct val="100000"/>
              <a:buChar char="•"/>
            </a:pPr>
            <a:r>
              <a:rPr lang="en-US" sz="1700" b="1" dirty="0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Jorg </a:t>
            </a:r>
            <a:r>
              <a:rPr lang="en-US" sz="1700" b="1" dirty="0" err="1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Raufeisen</a:t>
            </a:r>
            <a:r>
              <a:rPr lang="en-US" sz="1700" dirty="0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(Los Alamos) – 02 </a:t>
            </a:r>
            <a:r>
              <a:rPr lang="en-US" sz="1700" dirty="0" err="1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trabalhos</a:t>
            </a:r>
            <a:r>
              <a:rPr lang="en-US" sz="1700" dirty="0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00" dirty="0" err="1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distribuição</a:t>
            </a:r>
            <a:r>
              <a:rPr lang="en-US" sz="1700" dirty="0">
                <a:solidFill>
                  <a:schemeClr val="accent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pt no DY</a:t>
            </a:r>
            <a:endParaRPr lang="en-US" sz="17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12F4160-3BC4-816D-27E8-6BC5BE5E89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BBB6D834-61F9-1404-3E3F-2F31B36229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>
            <a:extLst>
              <a:ext uri="{FF2B5EF4-FFF2-40B4-BE49-F238E27FC236}">
                <a16:creationId xmlns:a16="http://schemas.microsoft.com/office/drawing/2014/main" id="{B5C15554-2350-A55C-ACF3-837372218006}"/>
              </a:ext>
            </a:extLst>
          </p:cNvPr>
          <p:cNvSpPr/>
          <p:nvPr/>
        </p:nvSpPr>
        <p:spPr>
          <a:xfrm>
            <a:off x="762714" y="599242"/>
            <a:ext cx="7618571" cy="13620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350"/>
              </a:lnSpc>
              <a:buNone/>
            </a:pPr>
            <a:r>
              <a:rPr lang="en-US" sz="4250" b="1" dirty="0">
                <a:solidFill>
                  <a:srgbClr val="443728"/>
                </a:solidFill>
                <a:latin typeface="Crimson Pro Bold" pitchFamily="34" charset="0"/>
                <a:ea typeface="Crimson Pro Bold" pitchFamily="34" charset="-122"/>
                <a:cs typeface="Crimson Pro Bold" pitchFamily="34" charset="-120"/>
              </a:rPr>
              <a:t>Colaborações Científicas Estratégicas</a:t>
            </a:r>
            <a:endParaRPr lang="en-US" sz="4250" dirty="0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6F383041-D23A-D94E-AF30-6C7C05CC16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714" y="2088145"/>
            <a:ext cx="2332814" cy="1789374"/>
          </a:xfrm>
          <a:prstGeom prst="rect">
            <a:avLst/>
          </a:prstGeom>
        </p:spPr>
      </p:pic>
      <p:pic>
        <p:nvPicPr>
          <p:cNvPr id="2054" name="Picture 6" descr="Elena G. Ferreiro, elected chair of the STRONG-2020’ governing board ...">
            <a:extLst>
              <a:ext uri="{FF2B5EF4-FFF2-40B4-BE49-F238E27FC236}">
                <a16:creationId xmlns:a16="http://schemas.microsoft.com/office/drawing/2014/main" id="{CB3E878E-26B6-5F83-142E-D8E790DDF9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567" y="2088145"/>
            <a:ext cx="2422844" cy="187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6345DD5A-6B87-33FF-DEE3-577EF467D1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5443" y="2088145"/>
            <a:ext cx="1840375" cy="1861053"/>
          </a:xfrm>
          <a:prstGeom prst="rect">
            <a:avLst/>
          </a:prstGeom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6D041F2C-2209-B598-BDED-1F43737DF4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9348" y="5197032"/>
            <a:ext cx="2021711" cy="2021711"/>
          </a:xfrm>
          <a:prstGeom prst="rect">
            <a:avLst/>
          </a:prstGeom>
        </p:spPr>
      </p:pic>
      <p:sp>
        <p:nvSpPr>
          <p:cNvPr id="19" name="CaixaDeTexto 18">
            <a:extLst>
              <a:ext uri="{FF2B5EF4-FFF2-40B4-BE49-F238E27FC236}">
                <a16:creationId xmlns:a16="http://schemas.microsoft.com/office/drawing/2014/main" id="{76DC9697-8882-846C-EB25-F026F46544E7}"/>
              </a:ext>
            </a:extLst>
          </p:cNvPr>
          <p:cNvSpPr txBox="1"/>
          <p:nvPr/>
        </p:nvSpPr>
        <p:spPr>
          <a:xfrm>
            <a:off x="1157468" y="4114800"/>
            <a:ext cx="1544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</a:rPr>
              <a:t>Carlos Salgado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5F1CA9BD-07DE-6647-9FA5-343DDDB554BB}"/>
              </a:ext>
            </a:extLst>
          </p:cNvPr>
          <p:cNvSpPr txBox="1"/>
          <p:nvPr/>
        </p:nvSpPr>
        <p:spPr>
          <a:xfrm>
            <a:off x="3941876" y="4114800"/>
            <a:ext cx="1492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</a:rPr>
              <a:t>Elena Ferreiro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24EB3246-C6B7-7947-1313-3177E67E9B65}"/>
              </a:ext>
            </a:extLst>
          </p:cNvPr>
          <p:cNvSpPr txBox="1"/>
          <p:nvPr/>
        </p:nvSpPr>
        <p:spPr>
          <a:xfrm>
            <a:off x="6736215" y="4076026"/>
            <a:ext cx="1531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</a:rPr>
              <a:t>Laurent </a:t>
            </a:r>
            <a:r>
              <a:rPr lang="pt-BR" dirty="0" err="1">
                <a:solidFill>
                  <a:srgbClr val="FF0000"/>
                </a:solidFill>
              </a:rPr>
              <a:t>Favart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82CFC251-A414-3EB5-27EA-BD90EA03373A}"/>
              </a:ext>
            </a:extLst>
          </p:cNvPr>
          <p:cNvSpPr txBox="1"/>
          <p:nvPr/>
        </p:nvSpPr>
        <p:spPr>
          <a:xfrm>
            <a:off x="991851" y="7350515"/>
            <a:ext cx="1536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>
                <a:solidFill>
                  <a:srgbClr val="FF0000"/>
                </a:solidFill>
              </a:rPr>
              <a:t>Jörg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Raufeisen</a:t>
            </a:r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2060" name="Picture 12" descr="Das allerbeste Stück [Alemania] [DVD]: Amazon.es: Sosniok, Jan, Jacobi ...">
            <a:extLst>
              <a:ext uri="{FF2B5EF4-FFF2-40B4-BE49-F238E27FC236}">
                <a16:creationId xmlns:a16="http://schemas.microsoft.com/office/drawing/2014/main" id="{FDDD8CB2-291C-30B9-E4F7-D2C2A9BA4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699" y="5140238"/>
            <a:ext cx="2021711" cy="2021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aixaDeTexto 22">
            <a:extLst>
              <a:ext uri="{FF2B5EF4-FFF2-40B4-BE49-F238E27FC236}">
                <a16:creationId xmlns:a16="http://schemas.microsoft.com/office/drawing/2014/main" id="{C893F7AB-C37C-F917-DDD2-86D54A0884EC}"/>
              </a:ext>
            </a:extLst>
          </p:cNvPr>
          <p:cNvSpPr txBox="1"/>
          <p:nvPr/>
        </p:nvSpPr>
        <p:spPr>
          <a:xfrm>
            <a:off x="4105440" y="7350515"/>
            <a:ext cx="1489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FF0000"/>
                </a:solidFill>
              </a:rPr>
              <a:t>Sasha </a:t>
            </a:r>
            <a:r>
              <a:rPr lang="pt-BR" dirty="0" err="1">
                <a:solidFill>
                  <a:srgbClr val="FF0000"/>
                </a:solidFill>
              </a:rPr>
              <a:t>Lengyel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209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1437</Words>
  <Application>Microsoft Office PowerPoint</Application>
  <PresentationFormat>Personalizar</PresentationFormat>
  <Paragraphs>192</Paragraphs>
  <Slides>20</Slides>
  <Notes>20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7" baseType="lpstr">
      <vt:lpstr>Crimson Pro Bold</vt:lpstr>
      <vt:lpstr>Calibri</vt:lpstr>
      <vt:lpstr>Crimson Pro Light</vt:lpstr>
      <vt:lpstr>Aptos</vt:lpstr>
      <vt:lpstr>Open Sans</vt:lpstr>
      <vt:lpstr>Arial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>Magno Valerio Machado</cp:lastModifiedBy>
  <cp:revision>26</cp:revision>
  <dcterms:created xsi:type="dcterms:W3CDTF">2025-10-14T20:24:08Z</dcterms:created>
  <dcterms:modified xsi:type="dcterms:W3CDTF">2025-10-24T13:42:38Z</dcterms:modified>
</cp:coreProperties>
</file>