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27" r:id="rId4"/>
    <p:sldMasterId id="2147483719" r:id="rId5"/>
    <p:sldMasterId id="2147483663" r:id="rId6"/>
    <p:sldMasterId id="2147483734" r:id="rId7"/>
  </p:sldMasterIdLst>
  <p:notesMasterIdLst>
    <p:notesMasterId r:id="rId33"/>
  </p:notesMasterIdLst>
  <p:handoutMasterIdLst>
    <p:handoutMasterId r:id="rId34"/>
  </p:handoutMasterIdLst>
  <p:sldIdLst>
    <p:sldId id="256" r:id="rId8"/>
    <p:sldId id="266" r:id="rId9"/>
    <p:sldId id="1654" r:id="rId10"/>
    <p:sldId id="1653" r:id="rId11"/>
    <p:sldId id="1655" r:id="rId12"/>
    <p:sldId id="1657" r:id="rId13"/>
    <p:sldId id="1656" r:id="rId14"/>
    <p:sldId id="1659" r:id="rId15"/>
    <p:sldId id="1660" r:id="rId16"/>
    <p:sldId id="1661" r:id="rId17"/>
    <p:sldId id="262" r:id="rId18"/>
    <p:sldId id="258" r:id="rId19"/>
    <p:sldId id="269" r:id="rId20"/>
    <p:sldId id="270" r:id="rId21"/>
    <p:sldId id="273" r:id="rId22"/>
    <p:sldId id="272" r:id="rId23"/>
    <p:sldId id="1652" r:id="rId24"/>
    <p:sldId id="264" r:id="rId25"/>
    <p:sldId id="1663" r:id="rId26"/>
    <p:sldId id="1664" r:id="rId27"/>
    <p:sldId id="1665" r:id="rId28"/>
    <p:sldId id="265" r:id="rId29"/>
    <p:sldId id="271" r:id="rId30"/>
    <p:sldId id="268" r:id="rId31"/>
    <p:sldId id="1649" r:id="rId32"/>
  </p:sldIdLst>
  <p:sldSz cx="12192000" cy="6858000"/>
  <p:notesSz cx="6858000" cy="9144000"/>
  <p:embeddedFontLst>
    <p:embeddedFont>
      <p:font typeface="Comic Sans MS" panose="030F0702030302020204" pitchFamily="66" charset="0"/>
      <p:regular r:id="rId35"/>
      <p:bold r:id="rId36"/>
      <p:italic r:id="rId37"/>
      <p:boldItalic r:id="rId3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AFDA"/>
    <a:srgbClr val="F9F8F8"/>
    <a:srgbClr val="1E1E5C"/>
    <a:srgbClr val="0033A0"/>
    <a:srgbClr val="1A64A0"/>
    <a:srgbClr val="FF9D1B"/>
    <a:srgbClr val="676767"/>
    <a:srgbClr val="0030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5C2B4A-486F-4F96-BA80-A77DEA667113}" v="3" dt="2023-08-11T19:17:55.7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89" autoAdjust="0"/>
    <p:restoredTop sz="80904" autoAdjust="0"/>
  </p:normalViewPr>
  <p:slideViewPr>
    <p:cSldViewPr snapToGrid="0">
      <p:cViewPr varScale="1">
        <p:scale>
          <a:sx n="77" d="100"/>
          <a:sy n="77" d="100"/>
        </p:scale>
        <p:origin x="384" y="6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presProps" Target="presProps.xml"/><Relationship Id="rId21" Type="http://schemas.openxmlformats.org/officeDocument/2006/relationships/slide" Target="slides/slide14.xml"/><Relationship Id="rId34" Type="http://schemas.openxmlformats.org/officeDocument/2006/relationships/handoutMaster" Target="handoutMasters/handoutMaster1.xml"/><Relationship Id="rId42"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font" Target="fonts/font3.fntdata"/><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font" Target="fonts/font2.fntdata"/><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font" Target="fonts/font1.fntdata"/><Relationship Id="rId43" Type="http://schemas.microsoft.com/office/2016/11/relationships/changesInfo" Target="changesInfos/changesInfo1.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openxmlformats.org/officeDocument/2006/relationships/font" Target="fonts/font4.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son, Stephanie (STFC,RAL,ISIS)" userId="fb9e1876-ffcf-45bf-abd9-b21078f88f3e" providerId="ADAL" clId="{425C2B4A-486F-4F96-BA80-A77DEA667113}"/>
    <pc:docChg chg="modMainMaster">
      <pc:chgData name="Richardson, Stephanie (STFC,RAL,ISIS)" userId="fb9e1876-ffcf-45bf-abd9-b21078f88f3e" providerId="ADAL" clId="{425C2B4A-486F-4F96-BA80-A77DEA667113}" dt="2023-08-11T19:17:55.756" v="2" actId="14826"/>
      <pc:docMkLst>
        <pc:docMk/>
      </pc:docMkLst>
      <pc:sldMasterChg chg="modSp">
        <pc:chgData name="Richardson, Stephanie (STFC,RAL,ISIS)" userId="fb9e1876-ffcf-45bf-abd9-b21078f88f3e" providerId="ADAL" clId="{425C2B4A-486F-4F96-BA80-A77DEA667113}" dt="2023-08-11T19:17:16.339" v="1" actId="14826"/>
        <pc:sldMasterMkLst>
          <pc:docMk/>
          <pc:sldMasterMk cId="3837374745" sldId="2147483663"/>
        </pc:sldMasterMkLst>
        <pc:picChg chg="mod">
          <ac:chgData name="Richardson, Stephanie (STFC,RAL,ISIS)" userId="fb9e1876-ffcf-45bf-abd9-b21078f88f3e" providerId="ADAL" clId="{425C2B4A-486F-4F96-BA80-A77DEA667113}" dt="2023-08-11T19:17:16.339" v="1" actId="14826"/>
          <ac:picMkLst>
            <pc:docMk/>
            <pc:sldMasterMk cId="3837374745" sldId="2147483663"/>
            <ac:picMk id="7" creationId="{52AB5F44-508E-D5E3-9686-E5DB5331D657}"/>
          </ac:picMkLst>
        </pc:picChg>
      </pc:sldMasterChg>
      <pc:sldMasterChg chg="modSp">
        <pc:chgData name="Richardson, Stephanie (STFC,RAL,ISIS)" userId="fb9e1876-ffcf-45bf-abd9-b21078f88f3e" providerId="ADAL" clId="{425C2B4A-486F-4F96-BA80-A77DEA667113}" dt="2023-08-11T19:17:04.472" v="0" actId="14826"/>
        <pc:sldMasterMkLst>
          <pc:docMk/>
          <pc:sldMasterMk cId="2232557041" sldId="2147483719"/>
        </pc:sldMasterMkLst>
        <pc:picChg chg="mod">
          <ac:chgData name="Richardson, Stephanie (STFC,RAL,ISIS)" userId="fb9e1876-ffcf-45bf-abd9-b21078f88f3e" providerId="ADAL" clId="{425C2B4A-486F-4F96-BA80-A77DEA667113}" dt="2023-08-11T19:17:04.472" v="0" actId="14826"/>
          <ac:picMkLst>
            <pc:docMk/>
            <pc:sldMasterMk cId="2232557041" sldId="2147483719"/>
            <ac:picMk id="4" creationId="{C5EE97D3-004E-241C-1F4D-DA2001CE0425}"/>
          </ac:picMkLst>
        </pc:picChg>
      </pc:sldMasterChg>
      <pc:sldMasterChg chg="modSp">
        <pc:chgData name="Richardson, Stephanie (STFC,RAL,ISIS)" userId="fb9e1876-ffcf-45bf-abd9-b21078f88f3e" providerId="ADAL" clId="{425C2B4A-486F-4F96-BA80-A77DEA667113}" dt="2023-08-11T19:17:55.756" v="2" actId="14826"/>
        <pc:sldMasterMkLst>
          <pc:docMk/>
          <pc:sldMasterMk cId="3562387349" sldId="2147483734"/>
        </pc:sldMasterMkLst>
        <pc:picChg chg="mod">
          <ac:chgData name="Richardson, Stephanie (STFC,RAL,ISIS)" userId="fb9e1876-ffcf-45bf-abd9-b21078f88f3e" providerId="ADAL" clId="{425C2B4A-486F-4F96-BA80-A77DEA667113}" dt="2023-08-11T19:17:55.756" v="2" actId="14826"/>
          <ac:picMkLst>
            <pc:docMk/>
            <pc:sldMasterMk cId="3562387349" sldId="2147483734"/>
            <ac:picMk id="7" creationId="{52AB5F44-508E-D5E3-9686-E5DB5331D657}"/>
          </ac:picMkLst>
        </pc:picChg>
      </pc:sldMasterChg>
    </pc:docChg>
  </pc:docChgLst>
  <pc:docChgLst>
    <pc:chgData name="Richardson, Stephanie (STFC,RAL,ISIS)" userId="fb9e1876-ffcf-45bf-abd9-b21078f88f3e" providerId="ADAL" clId="{9AD97143-98FB-4579-9750-783D5C12E4A2}"/>
    <pc:docChg chg="undo custSel addSld delSld modSld sldOrd addMainMaster delMainMaster modMainMaster">
      <pc:chgData name="Richardson, Stephanie (STFC,RAL,ISIS)" userId="fb9e1876-ffcf-45bf-abd9-b21078f88f3e" providerId="ADAL" clId="{9AD97143-98FB-4579-9750-783D5C12E4A2}" dt="2023-06-13T10:37:38.715" v="172" actId="14826"/>
      <pc:docMkLst>
        <pc:docMk/>
      </pc:docMkLst>
      <pc:sldChg chg="del">
        <pc:chgData name="Richardson, Stephanie (STFC,RAL,ISIS)" userId="fb9e1876-ffcf-45bf-abd9-b21078f88f3e" providerId="ADAL" clId="{9AD97143-98FB-4579-9750-783D5C12E4A2}" dt="2023-06-13T09:44:59.998" v="5" actId="47"/>
        <pc:sldMkLst>
          <pc:docMk/>
          <pc:sldMk cId="1229566265" sldId="256"/>
        </pc:sldMkLst>
      </pc:sldChg>
      <pc:sldChg chg="modSp new mod">
        <pc:chgData name="Richardson, Stephanie (STFC,RAL,ISIS)" userId="fb9e1876-ffcf-45bf-abd9-b21078f88f3e" providerId="ADAL" clId="{9AD97143-98FB-4579-9750-783D5C12E4A2}" dt="2023-06-13T09:57:56.830" v="159" actId="27636"/>
        <pc:sldMkLst>
          <pc:docMk/>
          <pc:sldMk cId="1481826788" sldId="256"/>
        </pc:sldMkLst>
        <pc:spChg chg="mod">
          <ac:chgData name="Richardson, Stephanie (STFC,RAL,ISIS)" userId="fb9e1876-ffcf-45bf-abd9-b21078f88f3e" providerId="ADAL" clId="{9AD97143-98FB-4579-9750-783D5C12E4A2}" dt="2023-06-13T09:57:56.830" v="159" actId="27636"/>
          <ac:spMkLst>
            <pc:docMk/>
            <pc:sldMk cId="1481826788" sldId="256"/>
            <ac:spMk id="4" creationId="{F317514D-CA92-5C28-8A6F-C434B7EF14DE}"/>
          </ac:spMkLst>
        </pc:spChg>
        <pc:spChg chg="mod">
          <ac:chgData name="Richardson, Stephanie (STFC,RAL,ISIS)" userId="fb9e1876-ffcf-45bf-abd9-b21078f88f3e" providerId="ADAL" clId="{9AD97143-98FB-4579-9750-783D5C12E4A2}" dt="2023-06-13T09:57:56.820" v="158" actId="27636"/>
          <ac:spMkLst>
            <pc:docMk/>
            <pc:sldMk cId="1481826788" sldId="256"/>
            <ac:spMk id="5" creationId="{F4CC80D5-0EB8-807C-B0E7-140CDCF28F4C}"/>
          </ac:spMkLst>
        </pc:spChg>
      </pc:sldChg>
      <pc:sldChg chg="new del">
        <pc:chgData name="Richardson, Stephanie (STFC,RAL,ISIS)" userId="fb9e1876-ffcf-45bf-abd9-b21078f88f3e" providerId="ADAL" clId="{9AD97143-98FB-4579-9750-783D5C12E4A2}" dt="2023-06-13T09:50:27.893" v="42" actId="47"/>
        <pc:sldMkLst>
          <pc:docMk/>
          <pc:sldMk cId="3957375093" sldId="256"/>
        </pc:sldMkLst>
      </pc:sldChg>
      <pc:sldChg chg="new del">
        <pc:chgData name="Richardson, Stephanie (STFC,RAL,ISIS)" userId="fb9e1876-ffcf-45bf-abd9-b21078f88f3e" providerId="ADAL" clId="{9AD97143-98FB-4579-9750-783D5C12E4A2}" dt="2023-06-13T09:58:26.490" v="161" actId="47"/>
        <pc:sldMkLst>
          <pc:docMk/>
          <pc:sldMk cId="487648230" sldId="257"/>
        </pc:sldMkLst>
      </pc:sldChg>
      <pc:sldChg chg="new">
        <pc:chgData name="Richardson, Stephanie (STFC,RAL,ISIS)" userId="fb9e1876-ffcf-45bf-abd9-b21078f88f3e" providerId="ADAL" clId="{9AD97143-98FB-4579-9750-783D5C12E4A2}" dt="2023-06-13T10:05:27.475" v="169" actId="680"/>
        <pc:sldMkLst>
          <pc:docMk/>
          <pc:sldMk cId="583982086" sldId="257"/>
        </pc:sldMkLst>
      </pc:sldChg>
      <pc:sldChg chg="new">
        <pc:chgData name="Richardson, Stephanie (STFC,RAL,ISIS)" userId="fb9e1876-ffcf-45bf-abd9-b21078f88f3e" providerId="ADAL" clId="{9AD97143-98FB-4579-9750-783D5C12E4A2}" dt="2023-06-13T10:05:34.385" v="170" actId="680"/>
        <pc:sldMkLst>
          <pc:docMk/>
          <pc:sldMk cId="3699373884" sldId="258"/>
        </pc:sldMkLst>
      </pc:sldChg>
      <pc:sldChg chg="new">
        <pc:chgData name="Richardson, Stephanie (STFC,RAL,ISIS)" userId="fb9e1876-ffcf-45bf-abd9-b21078f88f3e" providerId="ADAL" clId="{9AD97143-98FB-4579-9750-783D5C12E4A2}" dt="2023-06-13T10:05:37.535" v="171" actId="680"/>
        <pc:sldMkLst>
          <pc:docMk/>
          <pc:sldMk cId="67218123" sldId="259"/>
        </pc:sldMkLst>
      </pc:sldChg>
      <pc:sldChg chg="del">
        <pc:chgData name="Richardson, Stephanie (STFC,RAL,ISIS)" userId="fb9e1876-ffcf-45bf-abd9-b21078f88f3e" providerId="ADAL" clId="{9AD97143-98FB-4579-9750-783D5C12E4A2}" dt="2023-06-13T09:45:00.983" v="6" actId="47"/>
        <pc:sldMkLst>
          <pc:docMk/>
          <pc:sldMk cId="1187316113" sldId="263"/>
        </pc:sldMkLst>
      </pc:sldChg>
      <pc:sldChg chg="new del ord">
        <pc:chgData name="Richardson, Stephanie (STFC,RAL,ISIS)" userId="fb9e1876-ffcf-45bf-abd9-b21078f88f3e" providerId="ADAL" clId="{9AD97143-98FB-4579-9750-783D5C12E4A2}" dt="2023-06-13T09:46:03.793" v="18" actId="47"/>
        <pc:sldMkLst>
          <pc:docMk/>
          <pc:sldMk cId="2346451150" sldId="264"/>
        </pc:sldMkLst>
      </pc:sldChg>
      <pc:sldChg chg="new del ord">
        <pc:chgData name="Richardson, Stephanie (STFC,RAL,ISIS)" userId="fb9e1876-ffcf-45bf-abd9-b21078f88f3e" providerId="ADAL" clId="{9AD97143-98FB-4579-9750-783D5C12E4A2}" dt="2023-06-13T09:46:04.716" v="19" actId="47"/>
        <pc:sldMkLst>
          <pc:docMk/>
          <pc:sldMk cId="869075889" sldId="265"/>
        </pc:sldMkLst>
      </pc:sldChg>
      <pc:sldChg chg="new del ord">
        <pc:chgData name="Richardson, Stephanie (STFC,RAL,ISIS)" userId="fb9e1876-ffcf-45bf-abd9-b21078f88f3e" providerId="ADAL" clId="{9AD97143-98FB-4579-9750-783D5C12E4A2}" dt="2023-06-13T09:46:06.077" v="21" actId="47"/>
        <pc:sldMkLst>
          <pc:docMk/>
          <pc:sldMk cId="3532201644" sldId="266"/>
        </pc:sldMkLst>
      </pc:sldChg>
      <pc:sldChg chg="new del ord">
        <pc:chgData name="Richardson, Stephanie (STFC,RAL,ISIS)" userId="fb9e1876-ffcf-45bf-abd9-b21078f88f3e" providerId="ADAL" clId="{9AD97143-98FB-4579-9750-783D5C12E4A2}" dt="2023-06-13T09:46:05.263" v="20" actId="47"/>
        <pc:sldMkLst>
          <pc:docMk/>
          <pc:sldMk cId="1735777302" sldId="267"/>
        </pc:sldMkLst>
      </pc:sldChg>
      <pc:sldMasterChg chg="modSp mod addSldLayout delSldLayout modSldLayout">
        <pc:chgData name="Richardson, Stephanie (STFC,RAL,ISIS)" userId="fb9e1876-ffcf-45bf-abd9-b21078f88f3e" providerId="ADAL" clId="{9AD97143-98FB-4579-9750-783D5C12E4A2}" dt="2023-06-13T10:04:03.236" v="167" actId="6014"/>
        <pc:sldMasterMkLst>
          <pc:docMk/>
          <pc:sldMasterMk cId="3837374745" sldId="2147483663"/>
        </pc:sldMasterMkLst>
        <pc:picChg chg="mod">
          <ac:chgData name="Richardson, Stephanie (STFC,RAL,ISIS)" userId="fb9e1876-ffcf-45bf-abd9-b21078f88f3e" providerId="ADAL" clId="{9AD97143-98FB-4579-9750-783D5C12E4A2}" dt="2023-06-13T09:55:44.891" v="153" actId="14826"/>
          <ac:picMkLst>
            <pc:docMk/>
            <pc:sldMasterMk cId="3837374745" sldId="2147483663"/>
            <ac:picMk id="7" creationId="{52AB5F44-508E-D5E3-9686-E5DB5331D657}"/>
          </ac:picMkLst>
        </pc:picChg>
        <pc:sldLayoutChg chg="del">
          <pc:chgData name="Richardson, Stephanie (STFC,RAL,ISIS)" userId="fb9e1876-ffcf-45bf-abd9-b21078f88f3e" providerId="ADAL" clId="{9AD97143-98FB-4579-9750-783D5C12E4A2}" dt="2023-06-13T09:58:47.520" v="164" actId="2696"/>
          <pc:sldLayoutMkLst>
            <pc:docMk/>
            <pc:sldMasterMk cId="3837374745" sldId="2147483663"/>
            <pc:sldLayoutMk cId="1028419414" sldId="2147483670"/>
          </pc:sldLayoutMkLst>
        </pc:sldLayoutChg>
        <pc:sldLayoutChg chg="modSp mod">
          <pc:chgData name="Richardson, Stephanie (STFC,RAL,ISIS)" userId="fb9e1876-ffcf-45bf-abd9-b21078f88f3e" providerId="ADAL" clId="{9AD97143-98FB-4579-9750-783D5C12E4A2}" dt="2023-06-13T09:49:08.927" v="36" actId="14100"/>
          <pc:sldLayoutMkLst>
            <pc:docMk/>
            <pc:sldMasterMk cId="3837374745" sldId="2147483663"/>
            <pc:sldLayoutMk cId="1309071196" sldId="2147483671"/>
          </pc:sldLayoutMkLst>
          <pc:spChg chg="mod">
            <ac:chgData name="Richardson, Stephanie (STFC,RAL,ISIS)" userId="fb9e1876-ffcf-45bf-abd9-b21078f88f3e" providerId="ADAL" clId="{9AD97143-98FB-4579-9750-783D5C12E4A2}" dt="2023-06-13T09:49:02.437" v="34" actId="14100"/>
            <ac:spMkLst>
              <pc:docMk/>
              <pc:sldMasterMk cId="3837374745" sldId="2147483663"/>
              <pc:sldLayoutMk cId="1309071196" sldId="2147483671"/>
              <ac:spMk id="3" creationId="{D0882BAE-96E7-8067-F384-6C81451D56C7}"/>
            </ac:spMkLst>
          </pc:spChg>
          <pc:spChg chg="mod">
            <ac:chgData name="Richardson, Stephanie (STFC,RAL,ISIS)" userId="fb9e1876-ffcf-45bf-abd9-b21078f88f3e" providerId="ADAL" clId="{9AD97143-98FB-4579-9750-783D5C12E4A2}" dt="2023-06-13T09:49:05.097" v="35" actId="14100"/>
            <ac:spMkLst>
              <pc:docMk/>
              <pc:sldMasterMk cId="3837374745" sldId="2147483663"/>
              <pc:sldLayoutMk cId="1309071196" sldId="2147483671"/>
              <ac:spMk id="4" creationId="{F017ED95-2655-DA64-A0CC-0DB50CEC6D30}"/>
            </ac:spMkLst>
          </pc:spChg>
          <pc:spChg chg="mod">
            <ac:chgData name="Richardson, Stephanie (STFC,RAL,ISIS)" userId="fb9e1876-ffcf-45bf-abd9-b21078f88f3e" providerId="ADAL" clId="{9AD97143-98FB-4579-9750-783D5C12E4A2}" dt="2023-06-13T09:49:08.927" v="36" actId="14100"/>
            <ac:spMkLst>
              <pc:docMk/>
              <pc:sldMasterMk cId="3837374745" sldId="2147483663"/>
              <pc:sldLayoutMk cId="1309071196" sldId="2147483671"/>
              <ac:spMk id="8" creationId="{57006FAE-DBD1-BA77-7F74-11A8DCE9D304}"/>
            </ac:spMkLst>
          </pc:spChg>
        </pc:sldLayoutChg>
        <pc:sldLayoutChg chg="modSp del mod">
          <pc:chgData name="Richardson, Stephanie (STFC,RAL,ISIS)" userId="fb9e1876-ffcf-45bf-abd9-b21078f88f3e" providerId="ADAL" clId="{9AD97143-98FB-4579-9750-783D5C12E4A2}" dt="2023-06-13T09:49:19.383" v="38" actId="2696"/>
          <pc:sldLayoutMkLst>
            <pc:docMk/>
            <pc:sldMasterMk cId="3837374745" sldId="2147483663"/>
            <pc:sldLayoutMk cId="131455711" sldId="2147483673"/>
          </pc:sldLayoutMkLst>
          <pc:spChg chg="mod">
            <ac:chgData name="Richardson, Stephanie (STFC,RAL,ISIS)" userId="fb9e1876-ffcf-45bf-abd9-b21078f88f3e" providerId="ADAL" clId="{9AD97143-98FB-4579-9750-783D5C12E4A2}" dt="2023-06-13T09:49:17.923" v="37" actId="14100"/>
            <ac:spMkLst>
              <pc:docMk/>
              <pc:sldMasterMk cId="3837374745" sldId="2147483663"/>
              <pc:sldLayoutMk cId="131455711" sldId="2147483673"/>
              <ac:spMk id="3" creationId="{4CC73CB0-95F2-D5D0-1F36-A5C150CB2F7E}"/>
            </ac:spMkLst>
          </pc:spChg>
        </pc:sldLayoutChg>
        <pc:sldLayoutChg chg="del">
          <pc:chgData name="Richardson, Stephanie (STFC,RAL,ISIS)" userId="fb9e1876-ffcf-45bf-abd9-b21078f88f3e" providerId="ADAL" clId="{9AD97143-98FB-4579-9750-783D5C12E4A2}" dt="2023-06-13T09:49:21.023" v="39" actId="2696"/>
          <pc:sldLayoutMkLst>
            <pc:docMk/>
            <pc:sldMasterMk cId="3837374745" sldId="2147483663"/>
            <pc:sldLayoutMk cId="3491272922" sldId="2147483674"/>
          </pc:sldLayoutMkLst>
        </pc:sldLayoutChg>
        <pc:sldLayoutChg chg="add del mod">
          <pc:chgData name="Richardson, Stephanie (STFC,RAL,ISIS)" userId="fb9e1876-ffcf-45bf-abd9-b21078f88f3e" providerId="ADAL" clId="{9AD97143-98FB-4579-9750-783D5C12E4A2}" dt="2023-06-13T10:04:03.236" v="167" actId="6014"/>
          <pc:sldLayoutMkLst>
            <pc:docMk/>
            <pc:sldMasterMk cId="3837374745" sldId="2147483663"/>
            <pc:sldLayoutMk cId="1238967463" sldId="2147483744"/>
          </pc:sldLayoutMkLst>
        </pc:sldLayoutChg>
      </pc:sldMasterChg>
      <pc:sldMasterChg chg="del addSldLayout delSldLayout modSldLayout sldLayoutOrd">
        <pc:chgData name="Richardson, Stephanie (STFC,RAL,ISIS)" userId="fb9e1876-ffcf-45bf-abd9-b21078f88f3e" providerId="ADAL" clId="{9AD97143-98FB-4579-9750-783D5C12E4A2}" dt="2023-06-13T09:55:33.113" v="151" actId="2696"/>
        <pc:sldMasterMkLst>
          <pc:docMk/>
          <pc:sldMasterMk cId="1988553359" sldId="2147483712"/>
        </pc:sldMasterMkLst>
        <pc:sldLayoutChg chg="del">
          <pc:chgData name="Richardson, Stephanie (STFC,RAL,ISIS)" userId="fb9e1876-ffcf-45bf-abd9-b21078f88f3e" providerId="ADAL" clId="{9AD97143-98FB-4579-9750-783D5C12E4A2}" dt="2023-06-13T09:55:33.102" v="148" actId="2696"/>
          <pc:sldLayoutMkLst>
            <pc:docMk/>
            <pc:sldMasterMk cId="1988553359" sldId="2147483712"/>
            <pc:sldLayoutMk cId="3192206052" sldId="2147483713"/>
          </pc:sldLayoutMkLst>
        </pc:sldLayoutChg>
        <pc:sldLayoutChg chg="del">
          <pc:chgData name="Richardson, Stephanie (STFC,RAL,ISIS)" userId="fb9e1876-ffcf-45bf-abd9-b21078f88f3e" providerId="ADAL" clId="{9AD97143-98FB-4579-9750-783D5C12E4A2}" dt="2023-06-13T09:47:34.623" v="27" actId="2696"/>
          <pc:sldLayoutMkLst>
            <pc:docMk/>
            <pc:sldMasterMk cId="1988553359" sldId="2147483712"/>
            <pc:sldLayoutMk cId="2853269508" sldId="2147483714"/>
          </pc:sldLayoutMkLst>
        </pc:sldLayoutChg>
        <pc:sldLayoutChg chg="del">
          <pc:chgData name="Richardson, Stephanie (STFC,RAL,ISIS)" userId="fb9e1876-ffcf-45bf-abd9-b21078f88f3e" providerId="ADAL" clId="{9AD97143-98FB-4579-9750-783D5C12E4A2}" dt="2023-06-13T09:55:33.102" v="149" actId="2696"/>
          <pc:sldLayoutMkLst>
            <pc:docMk/>
            <pc:sldMasterMk cId="1988553359" sldId="2147483712"/>
            <pc:sldLayoutMk cId="4126579370" sldId="2147483715"/>
          </pc:sldLayoutMkLst>
        </pc:sldLayoutChg>
        <pc:sldLayoutChg chg="del">
          <pc:chgData name="Richardson, Stephanie (STFC,RAL,ISIS)" userId="fb9e1876-ffcf-45bf-abd9-b21078f88f3e" providerId="ADAL" clId="{9AD97143-98FB-4579-9750-783D5C12E4A2}" dt="2023-06-13T09:47:35.553" v="28" actId="2696"/>
          <pc:sldLayoutMkLst>
            <pc:docMk/>
            <pc:sldMasterMk cId="1988553359" sldId="2147483712"/>
            <pc:sldLayoutMk cId="2480453323" sldId="2147483716"/>
          </pc:sldLayoutMkLst>
        </pc:sldLayoutChg>
        <pc:sldLayoutChg chg="del">
          <pc:chgData name="Richardson, Stephanie (STFC,RAL,ISIS)" userId="fb9e1876-ffcf-45bf-abd9-b21078f88f3e" providerId="ADAL" clId="{9AD97143-98FB-4579-9750-783D5C12E4A2}" dt="2023-06-13T09:55:33.102" v="150" actId="2696"/>
          <pc:sldLayoutMkLst>
            <pc:docMk/>
            <pc:sldMasterMk cId="1988553359" sldId="2147483712"/>
            <pc:sldLayoutMk cId="2368600610" sldId="2147483717"/>
          </pc:sldLayoutMkLst>
        </pc:sldLayoutChg>
        <pc:sldLayoutChg chg="del ord">
          <pc:chgData name="Richardson, Stephanie (STFC,RAL,ISIS)" userId="fb9e1876-ffcf-45bf-abd9-b21078f88f3e" providerId="ADAL" clId="{9AD97143-98FB-4579-9750-783D5C12E4A2}" dt="2023-06-13T09:48:14.183" v="32" actId="2696"/>
          <pc:sldLayoutMkLst>
            <pc:docMk/>
            <pc:sldMasterMk cId="1988553359" sldId="2147483712"/>
            <pc:sldLayoutMk cId="1429509868" sldId="2147483718"/>
          </pc:sldLayoutMkLst>
        </pc:sldLayoutChg>
        <pc:sldLayoutChg chg="new del mod replId">
          <pc:chgData name="Richardson, Stephanie (STFC,RAL,ISIS)" userId="fb9e1876-ffcf-45bf-abd9-b21078f88f3e" providerId="ADAL" clId="{9AD97143-98FB-4579-9750-783D5C12E4A2}" dt="2023-06-13T09:47:51.505" v="31" actId="2696"/>
          <pc:sldLayoutMkLst>
            <pc:docMk/>
            <pc:sldMasterMk cId="1988553359" sldId="2147483712"/>
            <pc:sldLayoutMk cId="2225168723" sldId="2147483734"/>
          </pc:sldLayoutMkLst>
        </pc:sldLayoutChg>
      </pc:sldMasterChg>
      <pc:sldMasterChg chg="mod addSldLayout delSldLayout modSldLayout">
        <pc:chgData name="Richardson, Stephanie (STFC,RAL,ISIS)" userId="fb9e1876-ffcf-45bf-abd9-b21078f88f3e" providerId="ADAL" clId="{9AD97143-98FB-4579-9750-783D5C12E4A2}" dt="2023-06-13T10:00:01.010" v="166"/>
        <pc:sldMasterMkLst>
          <pc:docMk/>
          <pc:sldMasterMk cId="2232557041" sldId="2147483719"/>
        </pc:sldMasterMkLst>
        <pc:sldLayoutChg chg="modSp mod">
          <pc:chgData name="Richardson, Stephanie (STFC,RAL,ISIS)" userId="fb9e1876-ffcf-45bf-abd9-b21078f88f3e" providerId="ADAL" clId="{9AD97143-98FB-4579-9750-783D5C12E4A2}" dt="2023-06-13T09:53:08.643" v="53" actId="14100"/>
          <pc:sldLayoutMkLst>
            <pc:docMk/>
            <pc:sldMasterMk cId="2232557041" sldId="2147483719"/>
            <pc:sldLayoutMk cId="1675949791" sldId="2147483721"/>
          </pc:sldLayoutMkLst>
          <pc:spChg chg="mod">
            <ac:chgData name="Richardson, Stephanie (STFC,RAL,ISIS)" userId="fb9e1876-ffcf-45bf-abd9-b21078f88f3e" providerId="ADAL" clId="{9AD97143-98FB-4579-9750-783D5C12E4A2}" dt="2023-06-13T09:53:02.219" v="51" actId="14100"/>
            <ac:spMkLst>
              <pc:docMk/>
              <pc:sldMasterMk cId="2232557041" sldId="2147483719"/>
              <pc:sldLayoutMk cId="1675949791" sldId="2147483721"/>
              <ac:spMk id="5" creationId="{BCE196B2-446B-C638-E24B-42F7A659B1DC}"/>
            </ac:spMkLst>
          </pc:spChg>
          <pc:spChg chg="mod">
            <ac:chgData name="Richardson, Stephanie (STFC,RAL,ISIS)" userId="fb9e1876-ffcf-45bf-abd9-b21078f88f3e" providerId="ADAL" clId="{9AD97143-98FB-4579-9750-783D5C12E4A2}" dt="2023-06-13T09:53:08.643" v="53" actId="14100"/>
            <ac:spMkLst>
              <pc:docMk/>
              <pc:sldMasterMk cId="2232557041" sldId="2147483719"/>
              <pc:sldLayoutMk cId="1675949791" sldId="2147483721"/>
              <ac:spMk id="6" creationId="{9E2D15B4-3C1F-6E32-114C-0E3C063437E2}"/>
            </ac:spMkLst>
          </pc:spChg>
          <pc:spChg chg="mod">
            <ac:chgData name="Richardson, Stephanie (STFC,RAL,ISIS)" userId="fb9e1876-ffcf-45bf-abd9-b21078f88f3e" providerId="ADAL" clId="{9AD97143-98FB-4579-9750-783D5C12E4A2}" dt="2023-06-13T09:53:00.202" v="50" actId="14100"/>
            <ac:spMkLst>
              <pc:docMk/>
              <pc:sldMasterMk cId="2232557041" sldId="2147483719"/>
              <pc:sldLayoutMk cId="1675949791" sldId="2147483721"/>
              <ac:spMk id="7" creationId="{6D58FB62-6305-D775-94D1-00380F2AC31D}"/>
            </ac:spMkLst>
          </pc:spChg>
        </pc:sldLayoutChg>
        <pc:sldLayoutChg chg="del">
          <pc:chgData name="Richardson, Stephanie (STFC,RAL,ISIS)" userId="fb9e1876-ffcf-45bf-abd9-b21078f88f3e" providerId="ADAL" clId="{9AD97143-98FB-4579-9750-783D5C12E4A2}" dt="2023-06-13T09:47:24.373" v="26" actId="2696"/>
          <pc:sldLayoutMkLst>
            <pc:docMk/>
            <pc:sldMasterMk cId="2232557041" sldId="2147483719"/>
            <pc:sldLayoutMk cId="1922209044" sldId="2147483722"/>
          </pc:sldLayoutMkLst>
        </pc:sldLayoutChg>
        <pc:sldLayoutChg chg="del">
          <pc:chgData name="Richardson, Stephanie (STFC,RAL,ISIS)" userId="fb9e1876-ffcf-45bf-abd9-b21078f88f3e" providerId="ADAL" clId="{9AD97143-98FB-4579-9750-783D5C12E4A2}" dt="2023-06-13T09:50:02.353" v="40" actId="2696"/>
          <pc:sldLayoutMkLst>
            <pc:docMk/>
            <pc:sldMasterMk cId="2232557041" sldId="2147483719"/>
            <pc:sldLayoutMk cId="1863908208" sldId="2147483723"/>
          </pc:sldLayoutMkLst>
        </pc:sldLayoutChg>
        <pc:sldLayoutChg chg="modSp mod">
          <pc:chgData name="Richardson, Stephanie (STFC,RAL,ISIS)" userId="fb9e1876-ffcf-45bf-abd9-b21078f88f3e" providerId="ADAL" clId="{9AD97143-98FB-4579-9750-783D5C12E4A2}" dt="2023-06-13T09:55:17.820" v="147" actId="14100"/>
          <pc:sldLayoutMkLst>
            <pc:docMk/>
            <pc:sldMasterMk cId="2232557041" sldId="2147483719"/>
            <pc:sldLayoutMk cId="1747815310" sldId="2147483724"/>
          </pc:sldLayoutMkLst>
          <pc:spChg chg="mod">
            <ac:chgData name="Richardson, Stephanie (STFC,RAL,ISIS)" userId="fb9e1876-ffcf-45bf-abd9-b21078f88f3e" providerId="ADAL" clId="{9AD97143-98FB-4579-9750-783D5C12E4A2}" dt="2023-06-13T09:55:17.820" v="147" actId="14100"/>
            <ac:spMkLst>
              <pc:docMk/>
              <pc:sldMasterMk cId="2232557041" sldId="2147483719"/>
              <pc:sldLayoutMk cId="1747815310" sldId="2147483724"/>
              <ac:spMk id="4" creationId="{D3A8A21F-2C7D-3EED-D3DE-935B34DCFB6C}"/>
            </ac:spMkLst>
          </pc:spChg>
        </pc:sldLayoutChg>
        <pc:sldLayoutChg chg="mod">
          <pc:chgData name="Richardson, Stephanie (STFC,RAL,ISIS)" userId="fb9e1876-ffcf-45bf-abd9-b21078f88f3e" providerId="ADAL" clId="{9AD97143-98FB-4579-9750-783D5C12E4A2}" dt="2023-06-13T09:52:36.938" v="49" actId="6014"/>
          <pc:sldLayoutMkLst>
            <pc:docMk/>
            <pc:sldMasterMk cId="2232557041" sldId="2147483719"/>
            <pc:sldLayoutMk cId="3910029188" sldId="2147483725"/>
          </pc:sldLayoutMkLst>
        </pc:sldLayoutChg>
        <pc:sldLayoutChg chg="del">
          <pc:chgData name="Richardson, Stephanie (STFC,RAL,ISIS)" userId="fb9e1876-ffcf-45bf-abd9-b21078f88f3e" providerId="ADAL" clId="{9AD97143-98FB-4579-9750-783D5C12E4A2}" dt="2023-06-13T09:44:59.998" v="5" actId="47"/>
          <pc:sldLayoutMkLst>
            <pc:docMk/>
            <pc:sldMasterMk cId="2232557041" sldId="2147483719"/>
            <pc:sldLayoutMk cId="963376447" sldId="2147483726"/>
          </pc:sldLayoutMkLst>
        </pc:sldLayoutChg>
        <pc:sldLayoutChg chg="new del mod">
          <pc:chgData name="Richardson, Stephanie (STFC,RAL,ISIS)" userId="fb9e1876-ffcf-45bf-abd9-b21078f88f3e" providerId="ADAL" clId="{9AD97143-98FB-4579-9750-783D5C12E4A2}" dt="2023-06-13T09:51:18.793" v="46" actId="2696"/>
          <pc:sldLayoutMkLst>
            <pc:docMk/>
            <pc:sldMasterMk cId="2232557041" sldId="2147483719"/>
            <pc:sldLayoutMk cId="2812007920" sldId="2147483726"/>
          </pc:sldLayoutMkLst>
        </pc:sldLayoutChg>
        <pc:sldLayoutChg chg="addSp delSp modSp add mod modTransition">
          <pc:chgData name="Richardson, Stephanie (STFC,RAL,ISIS)" userId="fb9e1876-ffcf-45bf-abd9-b21078f88f3e" providerId="ADAL" clId="{9AD97143-98FB-4579-9750-783D5C12E4A2}" dt="2023-06-13T09:55:09.755" v="146" actId="6014"/>
          <pc:sldLayoutMkLst>
            <pc:docMk/>
            <pc:sldMasterMk cId="2232557041" sldId="2147483719"/>
            <pc:sldLayoutMk cId="3623609204" sldId="2147483726"/>
          </pc:sldLayoutMkLst>
          <pc:spChg chg="add mod">
            <ac:chgData name="Richardson, Stephanie (STFC,RAL,ISIS)" userId="fb9e1876-ffcf-45bf-abd9-b21078f88f3e" providerId="ADAL" clId="{9AD97143-98FB-4579-9750-783D5C12E4A2}" dt="2023-06-13T09:54:20.608" v="129" actId="14100"/>
            <ac:spMkLst>
              <pc:docMk/>
              <pc:sldMasterMk cId="2232557041" sldId="2147483719"/>
              <pc:sldLayoutMk cId="3623609204" sldId="2147483726"/>
              <ac:spMk id="2" creationId="{39A72C94-07DD-E2CA-345A-A35125CE44A6}"/>
            </ac:spMkLst>
          </pc:spChg>
          <pc:spChg chg="add mod">
            <ac:chgData name="Richardson, Stephanie (STFC,RAL,ISIS)" userId="fb9e1876-ffcf-45bf-abd9-b21078f88f3e" providerId="ADAL" clId="{9AD97143-98FB-4579-9750-783D5C12E4A2}" dt="2023-06-13T09:54:25.892" v="133" actId="408"/>
            <ac:spMkLst>
              <pc:docMk/>
              <pc:sldMasterMk cId="2232557041" sldId="2147483719"/>
              <pc:sldLayoutMk cId="3623609204" sldId="2147483726"/>
              <ac:spMk id="3" creationId="{1BFA7CDF-E186-FDDF-CF2E-0B3F10DB84DD}"/>
            </ac:spMkLst>
          </pc:spChg>
          <pc:spChg chg="add del">
            <ac:chgData name="Richardson, Stephanie (STFC,RAL,ISIS)" userId="fb9e1876-ffcf-45bf-abd9-b21078f88f3e" providerId="ADAL" clId="{9AD97143-98FB-4579-9750-783D5C12E4A2}" dt="2023-06-13T09:54:32.809" v="134" actId="11529"/>
            <ac:spMkLst>
              <pc:docMk/>
              <pc:sldMasterMk cId="2232557041" sldId="2147483719"/>
              <pc:sldLayoutMk cId="3623609204" sldId="2147483726"/>
              <ac:spMk id="4" creationId="{97D7855A-65D1-22A7-5579-ACA2935602DA}"/>
            </ac:spMkLst>
          </pc:spChg>
          <pc:spChg chg="mod">
            <ac:chgData name="Richardson, Stephanie (STFC,RAL,ISIS)" userId="fb9e1876-ffcf-45bf-abd9-b21078f88f3e" providerId="ADAL" clId="{9AD97143-98FB-4579-9750-783D5C12E4A2}" dt="2023-06-13T09:54:22.662" v="132" actId="1038"/>
            <ac:spMkLst>
              <pc:docMk/>
              <pc:sldMasterMk cId="2232557041" sldId="2147483719"/>
              <pc:sldLayoutMk cId="3623609204" sldId="2147483726"/>
              <ac:spMk id="6" creationId="{9E2D15B4-3C1F-6E32-114C-0E3C063437E2}"/>
            </ac:spMkLst>
          </pc:spChg>
          <pc:spChg chg="del">
            <ac:chgData name="Richardson, Stephanie (STFC,RAL,ISIS)" userId="fb9e1876-ffcf-45bf-abd9-b21078f88f3e" providerId="ADAL" clId="{9AD97143-98FB-4579-9750-783D5C12E4A2}" dt="2023-06-13T09:53:29.553" v="56" actId="478"/>
            <ac:spMkLst>
              <pc:docMk/>
              <pc:sldMasterMk cId="2232557041" sldId="2147483719"/>
              <pc:sldLayoutMk cId="3623609204" sldId="2147483726"/>
              <ac:spMk id="7" creationId="{6D58FB62-6305-D775-94D1-00380F2AC31D}"/>
            </ac:spMkLst>
          </pc:spChg>
          <pc:spChg chg="add mod">
            <ac:chgData name="Richardson, Stephanie (STFC,RAL,ISIS)" userId="fb9e1876-ffcf-45bf-abd9-b21078f88f3e" providerId="ADAL" clId="{9AD97143-98FB-4579-9750-783D5C12E4A2}" dt="2023-06-13T09:54:56.659" v="145" actId="14100"/>
            <ac:spMkLst>
              <pc:docMk/>
              <pc:sldMasterMk cId="2232557041" sldId="2147483719"/>
              <pc:sldLayoutMk cId="3623609204" sldId="2147483726"/>
              <ac:spMk id="8" creationId="{4A93167B-5805-9EBB-6E54-360D545AFA15}"/>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2652264531" sldId="2147483754"/>
          </pc:sldLayoutMkLst>
          <pc:spChg chg="mod">
            <ac:chgData name="Richardson, Stephanie (STFC,RAL,ISIS)" userId="fb9e1876-ffcf-45bf-abd9-b21078f88f3e" providerId="ADAL" clId="{9AD97143-98FB-4579-9750-783D5C12E4A2}" dt="2023-06-13T10:00:01.010" v="166"/>
            <ac:spMkLst>
              <pc:docMk/>
              <pc:sldMasterMk cId="2232557041" sldId="2147483719"/>
              <pc:sldLayoutMk cId="2652264531" sldId="2147483754"/>
              <ac:spMk id="4" creationId="{B7783C9B-D14B-899C-B084-D233E5CF9D89}"/>
            </ac:spMkLst>
          </pc:spChg>
          <pc:spChg chg="mod">
            <ac:chgData name="Richardson, Stephanie (STFC,RAL,ISIS)" userId="fb9e1876-ffcf-45bf-abd9-b21078f88f3e" providerId="ADAL" clId="{9AD97143-98FB-4579-9750-783D5C12E4A2}" dt="2023-06-13T10:00:01.010" v="166"/>
            <ac:spMkLst>
              <pc:docMk/>
              <pc:sldMasterMk cId="2232557041" sldId="2147483719"/>
              <pc:sldLayoutMk cId="2652264531" sldId="2147483754"/>
              <ac:spMk id="5" creationId="{2E2C38EF-93AE-9214-FDFE-009AE71CD7A1}"/>
            </ac:spMkLst>
          </pc:spChg>
          <pc:spChg chg="mod">
            <ac:chgData name="Richardson, Stephanie (STFC,RAL,ISIS)" userId="fb9e1876-ffcf-45bf-abd9-b21078f88f3e" providerId="ADAL" clId="{9AD97143-98FB-4579-9750-783D5C12E4A2}" dt="2023-06-13T10:00:01.010" v="166"/>
            <ac:spMkLst>
              <pc:docMk/>
              <pc:sldMasterMk cId="2232557041" sldId="2147483719"/>
              <pc:sldLayoutMk cId="2652264531" sldId="2147483754"/>
              <ac:spMk id="6" creationId="{4E881CBA-3EB3-43A7-D2FA-2410CF2BAE2D}"/>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3831121784" sldId="2147483755"/>
          </pc:sldLayoutMkLst>
          <pc:spChg chg="mod">
            <ac:chgData name="Richardson, Stephanie (STFC,RAL,ISIS)" userId="fb9e1876-ffcf-45bf-abd9-b21078f88f3e" providerId="ADAL" clId="{9AD97143-98FB-4579-9750-783D5C12E4A2}" dt="2023-06-13T10:00:01.010" v="166"/>
            <ac:spMkLst>
              <pc:docMk/>
              <pc:sldMasterMk cId="2232557041" sldId="2147483719"/>
              <pc:sldLayoutMk cId="3831121784" sldId="2147483755"/>
              <ac:spMk id="4" creationId="{0311ECD2-7228-FC6F-D057-E1D381721D2D}"/>
            </ac:spMkLst>
          </pc:spChg>
          <pc:spChg chg="mod">
            <ac:chgData name="Richardson, Stephanie (STFC,RAL,ISIS)" userId="fb9e1876-ffcf-45bf-abd9-b21078f88f3e" providerId="ADAL" clId="{9AD97143-98FB-4579-9750-783D5C12E4A2}" dt="2023-06-13T10:00:01.010" v="166"/>
            <ac:spMkLst>
              <pc:docMk/>
              <pc:sldMasterMk cId="2232557041" sldId="2147483719"/>
              <pc:sldLayoutMk cId="3831121784" sldId="2147483755"/>
              <ac:spMk id="5" creationId="{A0501347-B148-1746-115D-B3672939A7E1}"/>
            </ac:spMkLst>
          </pc:spChg>
          <pc:spChg chg="mod">
            <ac:chgData name="Richardson, Stephanie (STFC,RAL,ISIS)" userId="fb9e1876-ffcf-45bf-abd9-b21078f88f3e" providerId="ADAL" clId="{9AD97143-98FB-4579-9750-783D5C12E4A2}" dt="2023-06-13T10:00:01.010" v="166"/>
            <ac:spMkLst>
              <pc:docMk/>
              <pc:sldMasterMk cId="2232557041" sldId="2147483719"/>
              <pc:sldLayoutMk cId="3831121784" sldId="2147483755"/>
              <ac:spMk id="6" creationId="{E474C7FE-56F7-317A-6A29-7F808D2B3C8A}"/>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1672187643" sldId="2147483756"/>
          </pc:sldLayoutMkLst>
          <pc:spChg chg="mod">
            <ac:chgData name="Richardson, Stephanie (STFC,RAL,ISIS)" userId="fb9e1876-ffcf-45bf-abd9-b21078f88f3e" providerId="ADAL" clId="{9AD97143-98FB-4579-9750-783D5C12E4A2}" dt="2023-06-13T10:00:01.010" v="166"/>
            <ac:spMkLst>
              <pc:docMk/>
              <pc:sldMasterMk cId="2232557041" sldId="2147483719"/>
              <pc:sldLayoutMk cId="1672187643" sldId="2147483756"/>
              <ac:spMk id="4" creationId="{DC61FB1F-7BDA-DC86-9EF3-DB36350C8D2F}"/>
            </ac:spMkLst>
          </pc:spChg>
          <pc:spChg chg="mod">
            <ac:chgData name="Richardson, Stephanie (STFC,RAL,ISIS)" userId="fb9e1876-ffcf-45bf-abd9-b21078f88f3e" providerId="ADAL" clId="{9AD97143-98FB-4579-9750-783D5C12E4A2}" dt="2023-06-13T10:00:01.010" v="166"/>
            <ac:spMkLst>
              <pc:docMk/>
              <pc:sldMasterMk cId="2232557041" sldId="2147483719"/>
              <pc:sldLayoutMk cId="1672187643" sldId="2147483756"/>
              <ac:spMk id="5" creationId="{C77E4339-5CB2-7EDB-C9AA-C007FA14F698}"/>
            </ac:spMkLst>
          </pc:spChg>
          <pc:spChg chg="mod">
            <ac:chgData name="Richardson, Stephanie (STFC,RAL,ISIS)" userId="fb9e1876-ffcf-45bf-abd9-b21078f88f3e" providerId="ADAL" clId="{9AD97143-98FB-4579-9750-783D5C12E4A2}" dt="2023-06-13T10:00:01.010" v="166"/>
            <ac:spMkLst>
              <pc:docMk/>
              <pc:sldMasterMk cId="2232557041" sldId="2147483719"/>
              <pc:sldLayoutMk cId="1672187643" sldId="2147483756"/>
              <ac:spMk id="6" creationId="{1B47BCC8-EC59-1A12-7C24-DEA423BC7F75}"/>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1546897535" sldId="2147483757"/>
          </pc:sldLayoutMkLst>
          <pc:spChg chg="mod">
            <ac:chgData name="Richardson, Stephanie (STFC,RAL,ISIS)" userId="fb9e1876-ffcf-45bf-abd9-b21078f88f3e" providerId="ADAL" clId="{9AD97143-98FB-4579-9750-783D5C12E4A2}" dt="2023-06-13T10:00:01.010" v="166"/>
            <ac:spMkLst>
              <pc:docMk/>
              <pc:sldMasterMk cId="2232557041" sldId="2147483719"/>
              <pc:sldLayoutMk cId="1546897535" sldId="2147483757"/>
              <ac:spMk id="5" creationId="{C400EE24-2BFB-8E46-2E66-3BA36D59A1CA}"/>
            </ac:spMkLst>
          </pc:spChg>
          <pc:spChg chg="mod">
            <ac:chgData name="Richardson, Stephanie (STFC,RAL,ISIS)" userId="fb9e1876-ffcf-45bf-abd9-b21078f88f3e" providerId="ADAL" clId="{9AD97143-98FB-4579-9750-783D5C12E4A2}" dt="2023-06-13T10:00:01.010" v="166"/>
            <ac:spMkLst>
              <pc:docMk/>
              <pc:sldMasterMk cId="2232557041" sldId="2147483719"/>
              <pc:sldLayoutMk cId="1546897535" sldId="2147483757"/>
              <ac:spMk id="6" creationId="{F5F2556D-B5E1-EF44-908B-500C8837B6D3}"/>
            </ac:spMkLst>
          </pc:spChg>
          <pc:spChg chg="mod">
            <ac:chgData name="Richardson, Stephanie (STFC,RAL,ISIS)" userId="fb9e1876-ffcf-45bf-abd9-b21078f88f3e" providerId="ADAL" clId="{9AD97143-98FB-4579-9750-783D5C12E4A2}" dt="2023-06-13T10:00:01.010" v="166"/>
            <ac:spMkLst>
              <pc:docMk/>
              <pc:sldMasterMk cId="2232557041" sldId="2147483719"/>
              <pc:sldLayoutMk cId="1546897535" sldId="2147483757"/>
              <ac:spMk id="7" creationId="{36B4910F-1642-C042-4D26-BC4F3A55A63E}"/>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3075672927" sldId="2147483758"/>
          </pc:sldLayoutMkLst>
          <pc:spChg chg="mod">
            <ac:chgData name="Richardson, Stephanie (STFC,RAL,ISIS)" userId="fb9e1876-ffcf-45bf-abd9-b21078f88f3e" providerId="ADAL" clId="{9AD97143-98FB-4579-9750-783D5C12E4A2}" dt="2023-06-13T10:00:01.010" v="166"/>
            <ac:spMkLst>
              <pc:docMk/>
              <pc:sldMasterMk cId="2232557041" sldId="2147483719"/>
              <pc:sldLayoutMk cId="3075672927" sldId="2147483758"/>
              <ac:spMk id="7" creationId="{CF70523E-13BC-6AF4-F44B-1E81F5078040}"/>
            </ac:spMkLst>
          </pc:spChg>
          <pc:spChg chg="mod">
            <ac:chgData name="Richardson, Stephanie (STFC,RAL,ISIS)" userId="fb9e1876-ffcf-45bf-abd9-b21078f88f3e" providerId="ADAL" clId="{9AD97143-98FB-4579-9750-783D5C12E4A2}" dt="2023-06-13T10:00:01.010" v="166"/>
            <ac:spMkLst>
              <pc:docMk/>
              <pc:sldMasterMk cId="2232557041" sldId="2147483719"/>
              <pc:sldLayoutMk cId="3075672927" sldId="2147483758"/>
              <ac:spMk id="8" creationId="{22ACC21D-81ED-0C7F-2CF7-CFDE23016EBF}"/>
            </ac:spMkLst>
          </pc:spChg>
          <pc:spChg chg="mod">
            <ac:chgData name="Richardson, Stephanie (STFC,RAL,ISIS)" userId="fb9e1876-ffcf-45bf-abd9-b21078f88f3e" providerId="ADAL" clId="{9AD97143-98FB-4579-9750-783D5C12E4A2}" dt="2023-06-13T10:00:01.010" v="166"/>
            <ac:spMkLst>
              <pc:docMk/>
              <pc:sldMasterMk cId="2232557041" sldId="2147483719"/>
              <pc:sldLayoutMk cId="3075672927" sldId="2147483758"/>
              <ac:spMk id="9" creationId="{A75BA4D1-1395-871F-083F-CCC3ADAA7675}"/>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107841998" sldId="2147483759"/>
          </pc:sldLayoutMkLst>
          <pc:spChg chg="mod">
            <ac:chgData name="Richardson, Stephanie (STFC,RAL,ISIS)" userId="fb9e1876-ffcf-45bf-abd9-b21078f88f3e" providerId="ADAL" clId="{9AD97143-98FB-4579-9750-783D5C12E4A2}" dt="2023-06-13T10:00:01.010" v="166"/>
            <ac:spMkLst>
              <pc:docMk/>
              <pc:sldMasterMk cId="2232557041" sldId="2147483719"/>
              <pc:sldLayoutMk cId="107841998" sldId="2147483759"/>
              <ac:spMk id="3" creationId="{ACA4210A-8AD6-DB76-6435-6F1565CF23B3}"/>
            </ac:spMkLst>
          </pc:spChg>
          <pc:spChg chg="mod">
            <ac:chgData name="Richardson, Stephanie (STFC,RAL,ISIS)" userId="fb9e1876-ffcf-45bf-abd9-b21078f88f3e" providerId="ADAL" clId="{9AD97143-98FB-4579-9750-783D5C12E4A2}" dt="2023-06-13T10:00:01.010" v="166"/>
            <ac:spMkLst>
              <pc:docMk/>
              <pc:sldMasterMk cId="2232557041" sldId="2147483719"/>
              <pc:sldLayoutMk cId="107841998" sldId="2147483759"/>
              <ac:spMk id="4" creationId="{E65DFFE2-973C-8808-2027-0A0826D0678B}"/>
            </ac:spMkLst>
          </pc:spChg>
          <pc:spChg chg="mod">
            <ac:chgData name="Richardson, Stephanie (STFC,RAL,ISIS)" userId="fb9e1876-ffcf-45bf-abd9-b21078f88f3e" providerId="ADAL" clId="{9AD97143-98FB-4579-9750-783D5C12E4A2}" dt="2023-06-13T10:00:01.010" v="166"/>
            <ac:spMkLst>
              <pc:docMk/>
              <pc:sldMasterMk cId="2232557041" sldId="2147483719"/>
              <pc:sldLayoutMk cId="107841998" sldId="2147483759"/>
              <ac:spMk id="5" creationId="{2827C7D8-7501-4918-C3A4-210FC2D1AD31}"/>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528458597" sldId="2147483760"/>
          </pc:sldLayoutMkLst>
          <pc:spChg chg="mod">
            <ac:chgData name="Richardson, Stephanie (STFC,RAL,ISIS)" userId="fb9e1876-ffcf-45bf-abd9-b21078f88f3e" providerId="ADAL" clId="{9AD97143-98FB-4579-9750-783D5C12E4A2}" dt="2023-06-13T10:00:01.010" v="166"/>
            <ac:spMkLst>
              <pc:docMk/>
              <pc:sldMasterMk cId="2232557041" sldId="2147483719"/>
              <pc:sldLayoutMk cId="528458597" sldId="2147483760"/>
              <ac:spMk id="5" creationId="{0BBF7D06-9178-0519-324E-D3FAE1553A1C}"/>
            </ac:spMkLst>
          </pc:spChg>
          <pc:spChg chg="mod">
            <ac:chgData name="Richardson, Stephanie (STFC,RAL,ISIS)" userId="fb9e1876-ffcf-45bf-abd9-b21078f88f3e" providerId="ADAL" clId="{9AD97143-98FB-4579-9750-783D5C12E4A2}" dt="2023-06-13T10:00:01.010" v="166"/>
            <ac:spMkLst>
              <pc:docMk/>
              <pc:sldMasterMk cId="2232557041" sldId="2147483719"/>
              <pc:sldLayoutMk cId="528458597" sldId="2147483760"/>
              <ac:spMk id="6" creationId="{DDED0C21-14CC-0A4D-09D2-207115B3D4DC}"/>
            </ac:spMkLst>
          </pc:spChg>
          <pc:spChg chg="mod">
            <ac:chgData name="Richardson, Stephanie (STFC,RAL,ISIS)" userId="fb9e1876-ffcf-45bf-abd9-b21078f88f3e" providerId="ADAL" clId="{9AD97143-98FB-4579-9750-783D5C12E4A2}" dt="2023-06-13T10:00:01.010" v="166"/>
            <ac:spMkLst>
              <pc:docMk/>
              <pc:sldMasterMk cId="2232557041" sldId="2147483719"/>
              <pc:sldLayoutMk cId="528458597" sldId="2147483760"/>
              <ac:spMk id="7" creationId="{094D343D-82C5-3AAA-AADD-2197F991E673}"/>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3264549565" sldId="2147483761"/>
          </pc:sldLayoutMkLst>
          <pc:spChg chg="mod">
            <ac:chgData name="Richardson, Stephanie (STFC,RAL,ISIS)" userId="fb9e1876-ffcf-45bf-abd9-b21078f88f3e" providerId="ADAL" clId="{9AD97143-98FB-4579-9750-783D5C12E4A2}" dt="2023-06-13T10:00:01.010" v="166"/>
            <ac:spMkLst>
              <pc:docMk/>
              <pc:sldMasterMk cId="2232557041" sldId="2147483719"/>
              <pc:sldLayoutMk cId="3264549565" sldId="2147483761"/>
              <ac:spMk id="5" creationId="{687748DA-A10C-6B03-FEDA-D99AE6E85A9B}"/>
            </ac:spMkLst>
          </pc:spChg>
          <pc:spChg chg="mod">
            <ac:chgData name="Richardson, Stephanie (STFC,RAL,ISIS)" userId="fb9e1876-ffcf-45bf-abd9-b21078f88f3e" providerId="ADAL" clId="{9AD97143-98FB-4579-9750-783D5C12E4A2}" dt="2023-06-13T10:00:01.010" v="166"/>
            <ac:spMkLst>
              <pc:docMk/>
              <pc:sldMasterMk cId="2232557041" sldId="2147483719"/>
              <pc:sldLayoutMk cId="3264549565" sldId="2147483761"/>
              <ac:spMk id="6" creationId="{5009BA5F-3B12-9A62-2D70-80CF77B9951B}"/>
            </ac:spMkLst>
          </pc:spChg>
          <pc:spChg chg="mod">
            <ac:chgData name="Richardson, Stephanie (STFC,RAL,ISIS)" userId="fb9e1876-ffcf-45bf-abd9-b21078f88f3e" providerId="ADAL" clId="{9AD97143-98FB-4579-9750-783D5C12E4A2}" dt="2023-06-13T10:00:01.010" v="166"/>
            <ac:spMkLst>
              <pc:docMk/>
              <pc:sldMasterMk cId="2232557041" sldId="2147483719"/>
              <pc:sldLayoutMk cId="3264549565" sldId="2147483761"/>
              <ac:spMk id="7" creationId="{361A75CB-A493-E2D5-0C56-6C9F25C86CA4}"/>
            </ac:spMkLst>
          </pc:spChg>
        </pc:sldLayoutChg>
      </pc:sldMasterChg>
      <pc:sldMasterChg chg="modSp mod modSldLayout">
        <pc:chgData name="Richardson, Stephanie (STFC,RAL,ISIS)" userId="fb9e1876-ffcf-45bf-abd9-b21078f88f3e" providerId="ADAL" clId="{9AD97143-98FB-4579-9750-783D5C12E4A2}" dt="2023-06-13T10:37:38.715" v="172" actId="14826"/>
        <pc:sldMasterMkLst>
          <pc:docMk/>
          <pc:sldMasterMk cId="3796829732" sldId="2147483727"/>
        </pc:sldMasterMkLst>
        <pc:picChg chg="mod">
          <ac:chgData name="Richardson, Stephanie (STFC,RAL,ISIS)" userId="fb9e1876-ffcf-45bf-abd9-b21078f88f3e" providerId="ADAL" clId="{9AD97143-98FB-4579-9750-783D5C12E4A2}" dt="2023-06-13T10:37:38.715" v="172" actId="14826"/>
          <ac:picMkLst>
            <pc:docMk/>
            <pc:sldMasterMk cId="3796829732" sldId="2147483727"/>
            <ac:picMk id="4" creationId="{C5EE97D3-004E-241C-1F4D-DA2001CE0425}"/>
          </ac:picMkLst>
        </pc:picChg>
        <pc:sldLayoutChg chg="mod">
          <pc:chgData name="Richardson, Stephanie (STFC,RAL,ISIS)" userId="fb9e1876-ffcf-45bf-abd9-b21078f88f3e" providerId="ADAL" clId="{9AD97143-98FB-4579-9750-783D5C12E4A2}" dt="2023-06-13T09:47:07.019" v="25" actId="6014"/>
          <pc:sldLayoutMkLst>
            <pc:docMk/>
            <pc:sldMasterMk cId="3796829732" sldId="2147483727"/>
            <pc:sldLayoutMk cId="1361455900" sldId="2147483733"/>
          </pc:sldLayoutMkLst>
        </pc:sldLayoutChg>
      </pc:sldMasterChg>
      <pc:sldMasterChg chg="new del mod addSldLayout delSldLayout">
        <pc:chgData name="Richardson, Stephanie (STFC,RAL,ISIS)" userId="fb9e1876-ffcf-45bf-abd9-b21078f88f3e" providerId="ADAL" clId="{9AD97143-98FB-4579-9750-783D5C12E4A2}" dt="2023-06-13T09:50:58.333" v="44" actId="6938"/>
        <pc:sldMasterMkLst>
          <pc:docMk/>
          <pc:sldMasterMk cId="2547378874" sldId="2147483734"/>
        </pc:sldMasterMkLst>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1173839450" sldId="2147483735"/>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2467079635" sldId="2147483736"/>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2881842932" sldId="2147483737"/>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509497509" sldId="2147483738"/>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1104118082" sldId="2147483739"/>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3458179380" sldId="2147483740"/>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2874716688" sldId="2147483741"/>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1545531455" sldId="2147483742"/>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3260352868" sldId="2147483743"/>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325583450" sldId="2147483744"/>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2583740436" sldId="2147483745"/>
          </pc:sldLayoutMkLst>
        </pc:sldLayoutChg>
      </pc:sldMasterChg>
      <pc:sldMasterChg chg="add mod addSldLayout delSldLayout modSldLayout">
        <pc:chgData name="Richardson, Stephanie (STFC,RAL,ISIS)" userId="fb9e1876-ffcf-45bf-abd9-b21078f88f3e" providerId="ADAL" clId="{9AD97143-98FB-4579-9750-783D5C12E4A2}" dt="2023-06-13T10:04:22.250" v="168" actId="6014"/>
        <pc:sldMasterMkLst>
          <pc:docMk/>
          <pc:sldMasterMk cId="3562387349" sldId="2147483734"/>
        </pc:sldMasterMkLst>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379747361" sldId="2147483735"/>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180950474" sldId="2147483736"/>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2187053031" sldId="2147483737"/>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1905161976" sldId="2147483738"/>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3538624153" sldId="2147483739"/>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2831710968" sldId="2147483740"/>
          </pc:sldLayoutMkLst>
        </pc:sldLayoutChg>
        <pc:sldLayoutChg chg="add del mod replId">
          <pc:chgData name="Richardson, Stephanie (STFC,RAL,ISIS)" userId="fb9e1876-ffcf-45bf-abd9-b21078f88f3e" providerId="ADAL" clId="{9AD97143-98FB-4579-9750-783D5C12E4A2}" dt="2023-06-13T09:58:53.153" v="165" actId="2696"/>
          <pc:sldLayoutMkLst>
            <pc:docMk/>
            <pc:sldMasterMk cId="3562387349" sldId="2147483734"/>
            <pc:sldLayoutMk cId="532212873" sldId="2147483741"/>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2539774327" sldId="2147483742"/>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2219480384" sldId="2147483743"/>
          </pc:sldLayoutMkLst>
        </pc:sldLayoutChg>
        <pc:sldLayoutChg chg="mod">
          <pc:chgData name="Richardson, Stephanie (STFC,RAL,ISIS)" userId="fb9e1876-ffcf-45bf-abd9-b21078f88f3e" providerId="ADAL" clId="{9AD97143-98FB-4579-9750-783D5C12E4A2}" dt="2023-06-13T10:04:22.250" v="168" actId="6014"/>
          <pc:sldLayoutMkLst>
            <pc:docMk/>
            <pc:sldMasterMk cId="3562387349" sldId="2147483734"/>
            <pc:sldLayoutMk cId="3840627009" sldId="2147483749"/>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82ED0-7452-4354-A24E-35FB24BF9A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D6969E9-2182-2FF9-A02F-A1842CE2A4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D66A77-BC89-4E24-A414-B6543411FF58}" type="datetimeFigureOut">
              <a:rPr lang="en-GB" smtClean="0"/>
              <a:t>27/11/2025</a:t>
            </a:fld>
            <a:endParaRPr lang="en-GB"/>
          </a:p>
        </p:txBody>
      </p:sp>
      <p:sp>
        <p:nvSpPr>
          <p:cNvPr id="4" name="Footer Placeholder 3">
            <a:extLst>
              <a:ext uri="{FF2B5EF4-FFF2-40B4-BE49-F238E27FC236}">
                <a16:creationId xmlns:a16="http://schemas.microsoft.com/office/drawing/2014/main" id="{E3E84D48-5E89-47EA-5EE7-5780CF041D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169F5C8-55D8-4294-92FA-96C28702B9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24A80C6-5E9B-493C-B5B8-6FAC8DE86E53}" type="slidenum">
              <a:rPr lang="en-GB" smtClean="0"/>
              <a:t>‹#›</a:t>
            </a:fld>
            <a:endParaRPr lang="en-GB"/>
          </a:p>
        </p:txBody>
      </p:sp>
    </p:spTree>
    <p:extLst>
      <p:ext uri="{BB962C8B-B14F-4D97-AF65-F5344CB8AC3E}">
        <p14:creationId xmlns:p14="http://schemas.microsoft.com/office/powerpoint/2010/main" val="143078357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4E475C-0005-4055-A503-7A818DF0C8B0}" type="datetimeFigureOut">
              <a:rPr lang="en-GB" smtClean="0"/>
              <a:t>27/11/2025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255ECB-5888-47C0-AA65-95D3CD5EE085}" type="slidenum">
              <a:rPr lang="en-GB" smtClean="0"/>
              <a:t>‹#›</a:t>
            </a:fld>
            <a:endParaRPr lang="en-GB"/>
          </a:p>
        </p:txBody>
      </p:sp>
    </p:spTree>
    <p:extLst>
      <p:ext uri="{BB962C8B-B14F-4D97-AF65-F5344CB8AC3E}">
        <p14:creationId xmlns:p14="http://schemas.microsoft.com/office/powerpoint/2010/main" val="96731477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UK’s neutron and muon source is a successful user facility similar to CERN, operating for 40 years and continuing to deliver benefit to society.</a:t>
            </a:r>
          </a:p>
        </p:txBody>
      </p:sp>
    </p:spTree>
    <p:extLst>
      <p:ext uri="{BB962C8B-B14F-4D97-AF65-F5344CB8AC3E}">
        <p14:creationId xmlns:p14="http://schemas.microsoft.com/office/powerpoint/2010/main" val="2475335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What will CERN build next? What experiments are needed to answer the big questions in physics?</a:t>
            </a:r>
          </a:p>
          <a:p>
            <a:r>
              <a:rPr lang="en-GB" dirty="0"/>
              <a:t>The </a:t>
            </a:r>
            <a:r>
              <a:rPr lang="en-GB" b="1" dirty="0"/>
              <a:t>ESPP</a:t>
            </a:r>
            <a:r>
              <a:rPr lang="en-GB" dirty="0"/>
              <a:t> is Europe's long-term plan for particle physics. It sets scientific priorities, </a:t>
            </a:r>
            <a:r>
              <a:rPr lang="en-GB" b="1" dirty="0"/>
              <a:t>guides investments </a:t>
            </a:r>
            <a:r>
              <a:rPr lang="en-GB" dirty="0"/>
              <a:t>in accelerators, experiments, and R&amp;D, and </a:t>
            </a:r>
            <a:r>
              <a:rPr lang="en-GB" b="1" dirty="0"/>
              <a:t>aligns national efforts with global projects</a:t>
            </a:r>
            <a:r>
              <a:rPr lang="en-GB" dirty="0"/>
              <a:t>.</a:t>
            </a:r>
          </a:p>
          <a:p>
            <a:r>
              <a:rPr lang="en-GB" dirty="0"/>
              <a:t>The </a:t>
            </a:r>
            <a:r>
              <a:rPr lang="en-GB" b="1" dirty="0"/>
              <a:t>ESPPU</a:t>
            </a:r>
            <a:r>
              <a:rPr lang="en-GB" dirty="0"/>
              <a:t> is the periodic update of the ESPP—typically every 7–8 years. </a:t>
            </a:r>
            <a:r>
              <a:rPr lang="en-GB" b="1" dirty="0"/>
              <a:t>It collects community input</a:t>
            </a:r>
            <a:r>
              <a:rPr lang="en-GB" dirty="0"/>
              <a:t>, </a:t>
            </a:r>
            <a:r>
              <a:rPr lang="en-GB" b="1" dirty="0"/>
              <a:t>evaluates progress</a:t>
            </a:r>
            <a:r>
              <a:rPr lang="en-GB" dirty="0"/>
              <a:t>, and </a:t>
            </a:r>
            <a:r>
              <a:rPr lang="en-GB" b="1" dirty="0"/>
              <a:t>recommends future directions</a:t>
            </a:r>
            <a:r>
              <a:rPr lang="en-GB" dirty="0"/>
              <a:t>.</a:t>
            </a:r>
          </a:p>
          <a:p>
            <a:r>
              <a:rPr lang="en-GB" dirty="0"/>
              <a:t>Update to be complete June 2026, decision on FCC may be made by 2028</a:t>
            </a:r>
          </a:p>
        </p:txBody>
      </p:sp>
    </p:spTree>
    <p:extLst>
      <p:ext uri="{BB962C8B-B14F-4D97-AF65-F5344CB8AC3E}">
        <p14:creationId xmlns:p14="http://schemas.microsoft.com/office/powerpoint/2010/main" val="2273232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Process so far involved …</a:t>
            </a:r>
          </a:p>
          <a:p>
            <a:r>
              <a:rPr lang="en-GB" dirty="0"/>
              <a:t>Available here with the update</a:t>
            </a:r>
          </a:p>
          <a:p>
            <a:r>
              <a:rPr lang="en-GB" dirty="0"/>
              <a:t>Thanks to drafting team</a:t>
            </a:r>
          </a:p>
          <a:p>
            <a:r>
              <a:rPr lang="en-GB" dirty="0"/>
              <a:t>#Teamwork #Community #Passion</a:t>
            </a:r>
          </a:p>
        </p:txBody>
      </p:sp>
    </p:spTree>
    <p:extLst>
      <p:ext uri="{BB962C8B-B14F-4D97-AF65-F5344CB8AC3E}">
        <p14:creationId xmlns:p14="http://schemas.microsoft.com/office/powerpoint/2010/main" val="300129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02250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Significant expertise in the UK – Accelerators, Computational, Detectors, various aspects of PP</a:t>
            </a:r>
          </a:p>
        </p:txBody>
      </p:sp>
    </p:spTree>
    <p:extLst>
      <p:ext uri="{BB962C8B-B14F-4D97-AF65-F5344CB8AC3E}">
        <p14:creationId xmlns:p14="http://schemas.microsoft.com/office/powerpoint/2010/main" val="645570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Strong UK representation in ESPP, PPG who prepare the Briefing Book, and ESG who will compile the update next week in Ascona</a:t>
            </a:r>
          </a:p>
        </p:txBody>
      </p:sp>
    </p:spTree>
    <p:extLst>
      <p:ext uri="{BB962C8B-B14F-4D97-AF65-F5344CB8AC3E}">
        <p14:creationId xmlns:p14="http://schemas.microsoft.com/office/powerpoint/2010/main" val="2704875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Recently released briefing book including more UK involvement (by institution)</a:t>
            </a:r>
          </a:p>
          <a:p>
            <a:endParaRPr lang="en-GB" dirty="0"/>
          </a:p>
          <a:p>
            <a:r>
              <a:rPr lang="en-GB" dirty="0"/>
              <a:t>In summary: a lot of work is being done across Europe (and beyond) to shape the future of particle physics (and detector, accelerator, computing related fields). The UK has significant representation in the ESG, PPG, ESPP, etc. indicating the significant expertise and leadership that we should celebrate. We should also ensure that this remains, which takes me to my final topic: training and careers.</a:t>
            </a:r>
          </a:p>
        </p:txBody>
      </p:sp>
    </p:spTree>
    <p:extLst>
      <p:ext uri="{BB962C8B-B14F-4D97-AF65-F5344CB8AC3E}">
        <p14:creationId xmlns:p14="http://schemas.microsoft.com/office/powerpoint/2010/main" val="1413853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 just physics</a:t>
            </a:r>
          </a:p>
          <a:p>
            <a:r>
              <a:rPr lang="en-GB" dirty="0"/>
              <a:t>Reach out to Barbara she’s happy to connect on LinkedIn – especially if applying</a:t>
            </a:r>
          </a:p>
          <a:p>
            <a:r>
              <a:rPr lang="en-GB" dirty="0"/>
              <a:t>~2700 staff and currently &lt; 1000 grads and fellows</a:t>
            </a:r>
          </a:p>
          <a:p>
            <a:r>
              <a:rPr lang="en-GB" dirty="0"/>
              <a:t>Many entry points</a:t>
            </a:r>
          </a:p>
        </p:txBody>
      </p:sp>
    </p:spTree>
    <p:extLst>
      <p:ext uri="{BB962C8B-B14F-4D97-AF65-F5344CB8AC3E}">
        <p14:creationId xmlns:p14="http://schemas.microsoft.com/office/powerpoint/2010/main" val="2415054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Apologies for the tables – best way to summarise a large amount of info</a:t>
            </a:r>
          </a:p>
          <a:p>
            <a:endParaRPr lang="en-GB" dirty="0"/>
          </a:p>
          <a:p>
            <a:r>
              <a:rPr lang="en-GB" dirty="0"/>
              <a:t>Strongly recommend summer student programme</a:t>
            </a:r>
          </a:p>
          <a:p>
            <a:r>
              <a:rPr lang="en-GB" dirty="0"/>
              <a:t>Next technical/admin student</a:t>
            </a:r>
          </a:p>
          <a:p>
            <a:r>
              <a:rPr lang="en-GB" dirty="0"/>
              <a:t>Then doctoral</a:t>
            </a:r>
          </a:p>
          <a:p>
            <a:endParaRPr lang="en-GB" dirty="0"/>
          </a:p>
          <a:p>
            <a:r>
              <a:rPr lang="en-GB" dirty="0"/>
              <a:t>If you can get all 3 that’s the best way to staff. I had none but still had much CERN engagement – there are many ways in.</a:t>
            </a:r>
          </a:p>
          <a:p>
            <a:endParaRPr lang="en-GB" dirty="0"/>
          </a:p>
          <a:p>
            <a:r>
              <a:rPr lang="en-GB" dirty="0" err="1"/>
              <a:t>OpenLab</a:t>
            </a:r>
            <a:r>
              <a:rPr lang="en-GB" dirty="0"/>
              <a:t> worth noting is open to all nationalities – I co-supervised Meghana </a:t>
            </a:r>
            <a:r>
              <a:rPr lang="en-GB" dirty="0" err="1"/>
              <a:t>Madhyastha</a:t>
            </a:r>
            <a:r>
              <a:rPr lang="en-GB" dirty="0"/>
              <a:t> from India, she completed her PhD at John Hopkins and now works for Meta as an AI researcher. CERN can give one’s career a significant boost.</a:t>
            </a:r>
          </a:p>
        </p:txBody>
      </p:sp>
    </p:spTree>
    <p:extLst>
      <p:ext uri="{BB962C8B-B14F-4D97-AF65-F5344CB8AC3E}">
        <p14:creationId xmlns:p14="http://schemas.microsoft.com/office/powerpoint/2010/main" val="3117459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graduates the Origin programme takes technician to masters within 2 years of completion of study – numerous strands such as engineering, computing, administrative. Similarly the Quest programme takes more experienced graduates for senior project-based roles. These are the main routes for graduates and those within a few years of study completion.</a:t>
            </a:r>
          </a:p>
          <a:p>
            <a:endParaRPr lang="en-GB" dirty="0"/>
          </a:p>
          <a:p>
            <a:r>
              <a:rPr lang="en-GB" dirty="0"/>
              <a:t>The most senior position is the LD – limited duration 5-8 year contract (most positions defined by the LHC operating cycle of 5 years, 3 operation + 2 shut-down) which has an additional requirement of member state nationality. Currently this is the only route to a permanent (called indefinite or IC) contract at CERN.</a:t>
            </a:r>
          </a:p>
          <a:p>
            <a:endParaRPr lang="en-GB" dirty="0"/>
          </a:p>
          <a:p>
            <a:r>
              <a:rPr lang="en-GB" dirty="0"/>
              <a:t>Also research fellowship and post career break fellowships</a:t>
            </a:r>
          </a:p>
          <a:p>
            <a:endParaRPr lang="en-GB" dirty="0"/>
          </a:p>
          <a:p>
            <a:endParaRPr lang="en-GB" dirty="0"/>
          </a:p>
        </p:txBody>
      </p:sp>
    </p:spTree>
    <p:extLst>
      <p:ext uri="{BB962C8B-B14F-4D97-AF65-F5344CB8AC3E}">
        <p14:creationId xmlns:p14="http://schemas.microsoft.com/office/powerpoint/2010/main" val="12120030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CERN Fellowships revamped</a:t>
            </a:r>
          </a:p>
          <a:p>
            <a:r>
              <a:rPr lang="en-GB" dirty="0"/>
              <a:t>A selection of relevant positions</a:t>
            </a:r>
          </a:p>
          <a:p>
            <a:r>
              <a:rPr lang="en-GB" dirty="0"/>
              <a:t>Talk to Barbara</a:t>
            </a:r>
          </a:p>
        </p:txBody>
      </p:sp>
    </p:spTree>
    <p:extLst>
      <p:ext uri="{BB962C8B-B14F-4D97-AF65-F5344CB8AC3E}">
        <p14:creationId xmlns:p14="http://schemas.microsoft.com/office/powerpoint/2010/main" val="2234036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ISIS is situated at the Rutherford Appleton Laboratory, or RAL, which is at Harwell. RAL evolved out of the scientific and technical ecosystem established at AERE Harwell.</a:t>
            </a:r>
          </a:p>
          <a:p>
            <a:endParaRPr lang="en-GB" dirty="0"/>
          </a:p>
          <a:p>
            <a:r>
              <a:rPr lang="en-GB" dirty="0"/>
              <a:t>CERN Linac 1 (fed 50 MeV protons into the PS) was designed based on a similar accelerator – the PLA.</a:t>
            </a:r>
          </a:p>
          <a:p>
            <a:endParaRPr lang="en-GB" dirty="0"/>
          </a:p>
          <a:p>
            <a:r>
              <a:rPr lang="en-GB" dirty="0"/>
              <a:t>PLA was developed with Manchester based firm Metropolitan-Vickers, which later worked closely with CERN to develop Linac 1.</a:t>
            </a:r>
          </a:p>
          <a:p>
            <a:endParaRPr lang="en-GB" dirty="0"/>
          </a:p>
          <a:p>
            <a:r>
              <a:rPr lang="en-GB" dirty="0"/>
              <a:t>PLA tanks 2 and 3 are still in use at ISIS – named for the Egyptian goddess of resurrection because of the repurposing of such technology.</a:t>
            </a:r>
          </a:p>
        </p:txBody>
      </p:sp>
    </p:spTree>
    <p:extLst>
      <p:ext uri="{BB962C8B-B14F-4D97-AF65-F5344CB8AC3E}">
        <p14:creationId xmlns:p14="http://schemas.microsoft.com/office/powerpoint/2010/main" val="19388046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CERN is a place like no other</a:t>
            </a:r>
          </a:p>
          <a:p>
            <a:pPr marL="171450" indent="-171450">
              <a:buFontTx/>
              <a:buChar char="-"/>
            </a:pPr>
            <a:r>
              <a:rPr lang="en-GB" dirty="0"/>
              <a:t>ECFA has been busy – community seeks direction in uncertain times</a:t>
            </a:r>
          </a:p>
          <a:p>
            <a:pPr marL="171450" indent="-171450">
              <a:buFontTx/>
              <a:buChar char="-"/>
            </a:pPr>
            <a:r>
              <a:rPr lang="en-GB" dirty="0"/>
              <a:t>Many ways to contribute to CERN</a:t>
            </a:r>
          </a:p>
        </p:txBody>
      </p:sp>
    </p:spTree>
    <p:extLst>
      <p:ext uri="{BB962C8B-B14F-4D97-AF65-F5344CB8AC3E}">
        <p14:creationId xmlns:p14="http://schemas.microsoft.com/office/powerpoint/2010/main" val="19122716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Accelerator ECRs building a network at CERN – hope to work with ECFA to support accelerator ECRs in the UK – please discuss with me via email, </a:t>
            </a:r>
            <a:r>
              <a:rPr lang="en-GB" dirty="0" err="1"/>
              <a:t>linkedin</a:t>
            </a:r>
            <a:r>
              <a:rPr lang="en-GB" dirty="0"/>
              <a:t>, in person etc</a:t>
            </a:r>
          </a:p>
        </p:txBody>
      </p:sp>
    </p:spTree>
    <p:extLst>
      <p:ext uri="{BB962C8B-B14F-4D97-AF65-F5344CB8AC3E}">
        <p14:creationId xmlns:p14="http://schemas.microsoft.com/office/powerpoint/2010/main" val="7018692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CERN stories with the strategy delivery team – encourage more ROI</a:t>
            </a:r>
          </a:p>
          <a:p>
            <a:r>
              <a:rPr lang="en-GB" dirty="0"/>
              <a:t>Share CERN opportunities with students, technicians, etc – benefit from skills pipeline</a:t>
            </a:r>
          </a:p>
          <a:p>
            <a:r>
              <a:rPr lang="en-GB" dirty="0"/>
              <a:t>Foster industry links (get in early for CERNs next project)</a:t>
            </a:r>
          </a:p>
          <a:p>
            <a:endParaRPr lang="en-GB" dirty="0"/>
          </a:p>
        </p:txBody>
      </p:sp>
    </p:spTree>
    <p:extLst>
      <p:ext uri="{BB962C8B-B14F-4D97-AF65-F5344CB8AC3E}">
        <p14:creationId xmlns:p14="http://schemas.microsoft.com/office/powerpoint/2010/main" val="713330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Going back to the CERN accelerator complex we see that the proton injection chain now begins at Linac 4, you may find remnants of Linac 1 (or perhaps 2) in the Science Gateway.</a:t>
            </a:r>
          </a:p>
          <a:p>
            <a:endParaRPr lang="en-GB" dirty="0"/>
          </a:p>
          <a:p>
            <a:r>
              <a:rPr lang="en-GB" dirty="0"/>
              <a:t>CERN is more than the LHC…</a:t>
            </a:r>
          </a:p>
        </p:txBody>
      </p:sp>
    </p:spTree>
    <p:extLst>
      <p:ext uri="{BB962C8B-B14F-4D97-AF65-F5344CB8AC3E}">
        <p14:creationId xmlns:p14="http://schemas.microsoft.com/office/powerpoint/2010/main" val="2103886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CERN has a remit to ensure that its technology and expertise deliver prompt and tangible benefits to society, which means that the Linac 4 pre-injector, the 750 MHz RFQ, was immediately developed for medical applications by my former office mate Vittorio, now a data scientist at Natural Cycles which is an interesting company which has a collection of ex-CERN staff.</a:t>
            </a:r>
          </a:p>
        </p:txBody>
      </p:sp>
    </p:spTree>
    <p:extLst>
      <p:ext uri="{BB962C8B-B14F-4D97-AF65-F5344CB8AC3E}">
        <p14:creationId xmlns:p14="http://schemas.microsoft.com/office/powerpoint/2010/main" val="2711604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way to gauge CERNs impact is the return on investment, so CERN commissions such studies.</a:t>
            </a:r>
          </a:p>
          <a:p>
            <a:endParaRPr lang="en-GB" dirty="0"/>
          </a:p>
          <a:p>
            <a:r>
              <a:rPr lang="en-GB" dirty="0"/>
              <a:t>LHC + 20%, HL-LHV +70-80%</a:t>
            </a:r>
          </a:p>
          <a:p>
            <a:endParaRPr lang="en-GB" dirty="0"/>
          </a:p>
          <a:p>
            <a:r>
              <a:rPr lang="en-GB" dirty="0"/>
              <a:t>ISIS 214%</a:t>
            </a:r>
          </a:p>
        </p:txBody>
      </p:sp>
    </p:spTree>
    <p:extLst>
      <p:ext uri="{BB962C8B-B14F-4D97-AF65-F5344CB8AC3E}">
        <p14:creationId xmlns:p14="http://schemas.microsoft.com/office/powerpoint/2010/main" val="961326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does that impact look like? The technological development required for fundamental discovery yields the unexpected.</a:t>
            </a:r>
          </a:p>
          <a:p>
            <a:endParaRPr lang="en-GB" dirty="0"/>
          </a:p>
          <a:p>
            <a:r>
              <a:rPr lang="en-GB" dirty="0"/>
              <a:t>Applications in the medical field, detectors reducing dose to patients and detecting issues with greater precision, codes used as medical industry standard affecting cancer treatment.</a:t>
            </a:r>
          </a:p>
          <a:p>
            <a:endParaRPr lang="en-GB" dirty="0"/>
          </a:p>
          <a:p>
            <a:r>
              <a:rPr lang="en-GB" dirty="0"/>
              <a:t>Not only was the world wide web created out of scientific necessity, CERN released it for free.</a:t>
            </a:r>
          </a:p>
          <a:p>
            <a:endParaRPr lang="en-GB" dirty="0"/>
          </a:p>
          <a:p>
            <a:r>
              <a:rPr lang="en-GB" dirty="0"/>
              <a:t>Particle detectors used machine learning before it was cool, and provide technological benefits such as the white rabbit timing technology.</a:t>
            </a:r>
          </a:p>
          <a:p>
            <a:endParaRPr lang="en-GB" dirty="0"/>
          </a:p>
          <a:p>
            <a:r>
              <a:rPr lang="en-GB" dirty="0"/>
              <a:t>We have heard about AWAKE from Edda and Morgan, and Xavi spoke on </a:t>
            </a:r>
            <a:r>
              <a:rPr lang="en-GB" dirty="0" err="1"/>
              <a:t>Medipix</a:t>
            </a:r>
            <a:r>
              <a:rPr lang="en-GB" dirty="0"/>
              <a:t> which originated from detector technology needs.</a:t>
            </a:r>
          </a:p>
        </p:txBody>
      </p:sp>
    </p:spTree>
    <p:extLst>
      <p:ext uri="{BB962C8B-B14F-4D97-AF65-F5344CB8AC3E}">
        <p14:creationId xmlns:p14="http://schemas.microsoft.com/office/powerpoint/2010/main" val="612074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 to mention the obvious impact in fundamental physics, and by extension to society.</a:t>
            </a:r>
          </a:p>
        </p:txBody>
      </p:sp>
    </p:spTree>
    <p:extLst>
      <p:ext uri="{BB962C8B-B14F-4D97-AF65-F5344CB8AC3E}">
        <p14:creationId xmlns:p14="http://schemas.microsoft.com/office/powerpoint/2010/main" val="3602197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is a nice report concerning specific benefits to the UK – for example after engaging with CERN young researchers earn more…</a:t>
            </a:r>
          </a:p>
          <a:p>
            <a:endParaRPr lang="en-GB" dirty="0"/>
          </a:p>
          <a:p>
            <a:r>
              <a:rPr lang="en-GB" dirty="0"/>
              <a:t>In summary I want to cover a few topics that perhaps haven’t been mentioned yet today. The UK and CERN have worked together in accelerators for a long time. CERN is a vast and complex scientific machine, not just the LHC and the apparatus required to operate it, offering users world leading science in many domains. The scientific needs of the diversity of fundamental discovery science yields measurable benefit to society, at many levels. We can even measure CERNs benefit to this nation.</a:t>
            </a:r>
          </a:p>
        </p:txBody>
      </p:sp>
    </p:spTree>
    <p:extLst>
      <p:ext uri="{BB962C8B-B14F-4D97-AF65-F5344CB8AC3E}">
        <p14:creationId xmlns:p14="http://schemas.microsoft.com/office/powerpoint/2010/main" val="713530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ECFA functions as the </a:t>
            </a:r>
            <a:r>
              <a:rPr lang="en-GB" b="1" dirty="0"/>
              <a:t>strategic steering committee</a:t>
            </a:r>
            <a:r>
              <a:rPr lang="en-GB" dirty="0"/>
              <a:t> for Europe’s high-energy accelerator projects—guiding long-range planning, fostering equitable international collaboration, balancing research infrastructure, and ensuring alignment with broader European strategy through continual review and engagement.</a:t>
            </a:r>
          </a:p>
        </p:txBody>
      </p:sp>
    </p:spTree>
    <p:extLst>
      <p:ext uri="{BB962C8B-B14F-4D97-AF65-F5344CB8AC3E}">
        <p14:creationId xmlns:p14="http://schemas.microsoft.com/office/powerpoint/2010/main" val="770847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1361455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UK-CERN Accelerator Celebration</a:t>
            </a:r>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a:t>
            </a:r>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54689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UK-CERN Accelerator Celebration</a:t>
            </a:r>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a:t>
            </a:r>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075672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UK-CERN Accelerator Celebration</a:t>
            </a:r>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a:t>
            </a:r>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07841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UK-CERN Accelerator Celebration</a:t>
            </a:r>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a:t>
            </a:r>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528458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UK-CERN Accelerator Celebration</a:t>
            </a:r>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a:t>
            </a:r>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264549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97343B06-E3E7-8DEC-8D2D-B5C65444AFA7}"/>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3" name="Date Placeholder 3">
            <a:extLst>
              <a:ext uri="{FF2B5EF4-FFF2-40B4-BE49-F238E27FC236}">
                <a16:creationId xmlns:a16="http://schemas.microsoft.com/office/drawing/2014/main" id="{B0055B42-D0C9-B3A9-75C8-A266E71A965C}"/>
              </a:ext>
            </a:extLst>
          </p:cNvPr>
          <p:cNvSpPr>
            <a:spLocks noGrp="1"/>
          </p:cNvSpPr>
          <p:nvPr>
            <p:ph type="dt" sz="half" idx="2"/>
          </p:nvPr>
        </p:nvSpPr>
        <p:spPr>
          <a:xfrm>
            <a:off x="1647265" y="6392616"/>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en-US"/>
              <a:t>UK-CERN Accelerator Celebration</a:t>
            </a:r>
            <a:endParaRPr lang="en-GB"/>
          </a:p>
        </p:txBody>
      </p:sp>
      <p:sp>
        <p:nvSpPr>
          <p:cNvPr id="4" name="Footer Placeholder 4">
            <a:extLst>
              <a:ext uri="{FF2B5EF4-FFF2-40B4-BE49-F238E27FC236}">
                <a16:creationId xmlns:a16="http://schemas.microsoft.com/office/drawing/2014/main" id="{6C7D5F00-55E2-ACD3-8951-14E77037D3BF}"/>
              </a:ext>
            </a:extLst>
          </p:cNvPr>
          <p:cNvSpPr>
            <a:spLocks noGrp="1"/>
          </p:cNvSpPr>
          <p:nvPr>
            <p:ph type="ftr" sz="quarter" idx="3"/>
          </p:nvPr>
        </p:nvSpPr>
        <p:spPr>
          <a:xfrm>
            <a:off x="4507006" y="6396429"/>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Haroon Rafique</a:t>
            </a:r>
            <a:endParaRPr lang="en-GB" dirty="0"/>
          </a:p>
        </p:txBody>
      </p:sp>
    </p:spTree>
    <p:extLst>
      <p:ext uri="{BB962C8B-B14F-4D97-AF65-F5344CB8AC3E}">
        <p14:creationId xmlns:p14="http://schemas.microsoft.com/office/powerpoint/2010/main" val="1238967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
        <p:nvSpPr>
          <p:cNvPr id="2" name="Slide Number Placeholder 5">
            <a:extLst>
              <a:ext uri="{FF2B5EF4-FFF2-40B4-BE49-F238E27FC236}">
                <a16:creationId xmlns:a16="http://schemas.microsoft.com/office/drawing/2014/main" id="{8EBC66B3-88F7-6549-E799-6D8EE588C8B7}"/>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3" name="Date Placeholder 3">
            <a:extLst>
              <a:ext uri="{FF2B5EF4-FFF2-40B4-BE49-F238E27FC236}">
                <a16:creationId xmlns:a16="http://schemas.microsoft.com/office/drawing/2014/main" id="{F09E2F90-BDB4-26B7-D8AD-15D5EAE27578}"/>
              </a:ext>
            </a:extLst>
          </p:cNvPr>
          <p:cNvSpPr>
            <a:spLocks noGrp="1"/>
          </p:cNvSpPr>
          <p:nvPr>
            <p:ph type="dt" sz="half" idx="2"/>
          </p:nvPr>
        </p:nvSpPr>
        <p:spPr>
          <a:xfrm>
            <a:off x="1647265" y="6392616"/>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en-US"/>
              <a:t>UK-CERN Accelerator Celebration</a:t>
            </a:r>
            <a:endParaRPr lang="en-GB" dirty="0"/>
          </a:p>
        </p:txBody>
      </p:sp>
      <p:sp>
        <p:nvSpPr>
          <p:cNvPr id="4" name="Footer Placeholder 4">
            <a:extLst>
              <a:ext uri="{FF2B5EF4-FFF2-40B4-BE49-F238E27FC236}">
                <a16:creationId xmlns:a16="http://schemas.microsoft.com/office/drawing/2014/main" id="{A974D5D3-42A7-6122-5752-1AAE33DB27C6}"/>
              </a:ext>
            </a:extLst>
          </p:cNvPr>
          <p:cNvSpPr>
            <a:spLocks noGrp="1"/>
          </p:cNvSpPr>
          <p:nvPr>
            <p:ph type="ftr" sz="quarter" idx="3"/>
          </p:nvPr>
        </p:nvSpPr>
        <p:spPr>
          <a:xfrm>
            <a:off x="4507006" y="6396429"/>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Haroon Rafique</a:t>
            </a:r>
            <a:endParaRPr lang="en-GB" dirty="0"/>
          </a:p>
        </p:txBody>
      </p:sp>
    </p:spTree>
    <p:extLst>
      <p:ext uri="{BB962C8B-B14F-4D97-AF65-F5344CB8AC3E}">
        <p14:creationId xmlns:p14="http://schemas.microsoft.com/office/powerpoint/2010/main" val="1953054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
        <p:nvSpPr>
          <p:cNvPr id="4" name="Slide Number Placeholder 5">
            <a:extLst>
              <a:ext uri="{FF2B5EF4-FFF2-40B4-BE49-F238E27FC236}">
                <a16:creationId xmlns:a16="http://schemas.microsoft.com/office/drawing/2014/main" id="{ABFA18BA-8480-7827-3BE6-18A70800605C}"/>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7" name="Date Placeholder 3">
            <a:extLst>
              <a:ext uri="{FF2B5EF4-FFF2-40B4-BE49-F238E27FC236}">
                <a16:creationId xmlns:a16="http://schemas.microsoft.com/office/drawing/2014/main" id="{01C38B79-7E53-DBE6-5189-9288D50E8F14}"/>
              </a:ext>
            </a:extLst>
          </p:cNvPr>
          <p:cNvSpPr>
            <a:spLocks noGrp="1"/>
          </p:cNvSpPr>
          <p:nvPr>
            <p:ph type="dt" sz="half" idx="2"/>
          </p:nvPr>
        </p:nvSpPr>
        <p:spPr>
          <a:xfrm>
            <a:off x="1647265" y="6392616"/>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en-US"/>
              <a:t>UK-CERN Accelerator Celebration</a:t>
            </a:r>
            <a:endParaRPr lang="en-GB"/>
          </a:p>
        </p:txBody>
      </p:sp>
      <p:sp>
        <p:nvSpPr>
          <p:cNvPr id="9" name="Footer Placeholder 4">
            <a:extLst>
              <a:ext uri="{FF2B5EF4-FFF2-40B4-BE49-F238E27FC236}">
                <a16:creationId xmlns:a16="http://schemas.microsoft.com/office/drawing/2014/main" id="{70C7C3D8-4D1B-1AD6-6DAE-D2FF6052D1C3}"/>
              </a:ext>
            </a:extLst>
          </p:cNvPr>
          <p:cNvSpPr>
            <a:spLocks noGrp="1"/>
          </p:cNvSpPr>
          <p:nvPr>
            <p:ph type="ftr" sz="quarter" idx="3"/>
          </p:nvPr>
        </p:nvSpPr>
        <p:spPr>
          <a:xfrm>
            <a:off x="4507006" y="6396429"/>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Haroon Rafique</a:t>
            </a:r>
            <a:endParaRPr lang="en-GB" dirty="0"/>
          </a:p>
        </p:txBody>
      </p:sp>
    </p:spTree>
    <p:extLst>
      <p:ext uri="{BB962C8B-B14F-4D97-AF65-F5344CB8AC3E}">
        <p14:creationId xmlns:p14="http://schemas.microsoft.com/office/powerpoint/2010/main" val="3932876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
        <p:nvSpPr>
          <p:cNvPr id="2" name="Slide Number Placeholder 5">
            <a:extLst>
              <a:ext uri="{FF2B5EF4-FFF2-40B4-BE49-F238E27FC236}">
                <a16:creationId xmlns:a16="http://schemas.microsoft.com/office/drawing/2014/main" id="{5B2069F8-5C31-5711-88D5-3FCD221C45E1}"/>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3" name="Date Placeholder 3">
            <a:extLst>
              <a:ext uri="{FF2B5EF4-FFF2-40B4-BE49-F238E27FC236}">
                <a16:creationId xmlns:a16="http://schemas.microsoft.com/office/drawing/2014/main" id="{D66A84F5-1861-F613-D7C2-AFC774DB5A2D}"/>
              </a:ext>
            </a:extLst>
          </p:cNvPr>
          <p:cNvSpPr>
            <a:spLocks noGrp="1"/>
          </p:cNvSpPr>
          <p:nvPr>
            <p:ph type="dt" sz="half" idx="2"/>
          </p:nvPr>
        </p:nvSpPr>
        <p:spPr>
          <a:xfrm>
            <a:off x="1647265" y="6392616"/>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en-US"/>
              <a:t>UK-CERN Accelerator Celebration</a:t>
            </a:r>
            <a:endParaRPr lang="en-GB"/>
          </a:p>
        </p:txBody>
      </p:sp>
      <p:sp>
        <p:nvSpPr>
          <p:cNvPr id="5" name="Footer Placeholder 4">
            <a:extLst>
              <a:ext uri="{FF2B5EF4-FFF2-40B4-BE49-F238E27FC236}">
                <a16:creationId xmlns:a16="http://schemas.microsoft.com/office/drawing/2014/main" id="{B9213559-1129-2219-70A1-FD22372206CA}"/>
              </a:ext>
            </a:extLst>
          </p:cNvPr>
          <p:cNvSpPr>
            <a:spLocks noGrp="1"/>
          </p:cNvSpPr>
          <p:nvPr>
            <p:ph type="ftr" sz="quarter" idx="3"/>
          </p:nvPr>
        </p:nvSpPr>
        <p:spPr>
          <a:xfrm>
            <a:off x="4507006" y="6396429"/>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Haroon Rafique</a:t>
            </a:r>
            <a:endParaRPr lang="en-GB" dirty="0"/>
          </a:p>
        </p:txBody>
      </p:sp>
    </p:spTree>
    <p:extLst>
      <p:ext uri="{BB962C8B-B14F-4D97-AF65-F5344CB8AC3E}">
        <p14:creationId xmlns:p14="http://schemas.microsoft.com/office/powerpoint/2010/main" val="1922252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
        <p:nvSpPr>
          <p:cNvPr id="4" name="Slide Number Placeholder 5">
            <a:extLst>
              <a:ext uri="{FF2B5EF4-FFF2-40B4-BE49-F238E27FC236}">
                <a16:creationId xmlns:a16="http://schemas.microsoft.com/office/drawing/2014/main" id="{4E9909B4-D43B-7BEF-4F71-AA1453E7BC18}"/>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5" name="Date Placeholder 3">
            <a:extLst>
              <a:ext uri="{FF2B5EF4-FFF2-40B4-BE49-F238E27FC236}">
                <a16:creationId xmlns:a16="http://schemas.microsoft.com/office/drawing/2014/main" id="{C81FB6B7-9B82-C5D6-E3CB-B03A0E9B88A1}"/>
              </a:ext>
            </a:extLst>
          </p:cNvPr>
          <p:cNvSpPr>
            <a:spLocks noGrp="1"/>
          </p:cNvSpPr>
          <p:nvPr>
            <p:ph type="dt" sz="half" idx="2"/>
          </p:nvPr>
        </p:nvSpPr>
        <p:spPr>
          <a:xfrm>
            <a:off x="1647265" y="6392616"/>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en-US"/>
              <a:t>UK-CERN Accelerator Celebration</a:t>
            </a:r>
            <a:endParaRPr lang="en-GB"/>
          </a:p>
        </p:txBody>
      </p:sp>
      <p:sp>
        <p:nvSpPr>
          <p:cNvPr id="6" name="Footer Placeholder 4">
            <a:extLst>
              <a:ext uri="{FF2B5EF4-FFF2-40B4-BE49-F238E27FC236}">
                <a16:creationId xmlns:a16="http://schemas.microsoft.com/office/drawing/2014/main" id="{C8BFBD4A-57F4-5C01-4928-E035C961F7BF}"/>
              </a:ext>
            </a:extLst>
          </p:cNvPr>
          <p:cNvSpPr>
            <a:spLocks noGrp="1"/>
          </p:cNvSpPr>
          <p:nvPr>
            <p:ph type="ftr" sz="quarter" idx="3"/>
          </p:nvPr>
        </p:nvSpPr>
        <p:spPr>
          <a:xfrm>
            <a:off x="4507006" y="6396429"/>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Haroon Rafique</a:t>
            </a:r>
            <a:endParaRPr lang="en-GB" dirty="0"/>
          </a:p>
        </p:txBody>
      </p:sp>
    </p:spTree>
    <p:extLst>
      <p:ext uri="{BB962C8B-B14F-4D97-AF65-F5344CB8AC3E}">
        <p14:creationId xmlns:p14="http://schemas.microsoft.com/office/powerpoint/2010/main" val="72777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678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r>
              <a:rPr lang="en-US"/>
              <a:t>UK-CERN Accelerator Celebration</a:t>
            </a:r>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r>
              <a:rPr lang="en-GB"/>
              <a:t>Haroon Rafique</a:t>
            </a:r>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6006707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r>
              <a:rPr lang="en-US"/>
              <a:t>UK-CERN Accelerator Celebration</a:t>
            </a:r>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r>
              <a:rPr lang="en-GB"/>
              <a:t>Haroon Rafique</a:t>
            </a:r>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535900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r>
              <a:rPr lang="en-US"/>
              <a:t>UK-CERN Accelerator Celebration</a:t>
            </a:r>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r>
              <a:rPr lang="en-GB"/>
              <a:t>Haroon Rafique</a:t>
            </a:r>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683134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r>
              <a:rPr lang="en-US"/>
              <a:t>UK-CERN Accelerator Celebration</a:t>
            </a:r>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r>
              <a:rPr lang="en-GB"/>
              <a:t>Haroon Rafique</a:t>
            </a:r>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0249794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r>
              <a:rPr lang="en-US"/>
              <a:t>UK-CERN Accelerator Celebration</a:t>
            </a:r>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r>
              <a:rPr lang="en-GB"/>
              <a:t>Haroon Rafique</a:t>
            </a:r>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2763157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r>
              <a:rPr lang="en-US"/>
              <a:t>UK-CERN Accelerator Celebration</a:t>
            </a:r>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r>
              <a:rPr lang="en-GB"/>
              <a:t>Haroon Rafique</a:t>
            </a:r>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1401503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r>
              <a:rPr lang="en-US"/>
              <a:t>UK-CERN Accelerator Celebration</a:t>
            </a:r>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r>
              <a:rPr lang="en-GB"/>
              <a:t>Haroon Rafique</a:t>
            </a:r>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3090711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r>
              <a:rPr lang="en-US"/>
              <a:t>UK-CERN Accelerator Celebration</a:t>
            </a:r>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r>
              <a:rPr lang="en-GB"/>
              <a:t>Haroon Rafique</a:t>
            </a:r>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6561991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06270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328347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16759497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155470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916302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7843107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r>
              <a:rPr lang="en-US"/>
              <a:t>UK-CERN Accelerator Celebration</a:t>
            </a:r>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r>
              <a:rPr lang="en-GB"/>
              <a:t>Haroon Rafique</a:t>
            </a:r>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797473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r>
              <a:rPr lang="en-US"/>
              <a:t>UK-CERN Accelerator Celebration</a:t>
            </a:r>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r>
              <a:rPr lang="en-GB"/>
              <a:t>Haroon Rafique</a:t>
            </a:r>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809504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r>
              <a:rPr lang="en-US"/>
              <a:t>UK-CERN Accelerator Celebration</a:t>
            </a:r>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r>
              <a:rPr lang="en-GB"/>
              <a:t>Haroon Rafique</a:t>
            </a:r>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21870530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r>
              <a:rPr lang="en-US"/>
              <a:t>UK-CERN Accelerator Celebration</a:t>
            </a:r>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r>
              <a:rPr lang="en-GB"/>
              <a:t>Haroon Rafique</a:t>
            </a:r>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9051619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r>
              <a:rPr lang="en-US"/>
              <a:t>UK-CERN Accelerator Celebration</a:t>
            </a:r>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r>
              <a:rPr lang="en-GB"/>
              <a:t>Haroon Rafique</a:t>
            </a:r>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538624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r>
              <a:rPr lang="en-US"/>
              <a:t>UK-CERN Accelerator Celebration</a:t>
            </a:r>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r>
              <a:rPr lang="en-GB"/>
              <a:t>Haroon Rafique</a:t>
            </a:r>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8317109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r>
              <a:rPr lang="en-US"/>
              <a:t>UK-CERN Accelerator Celebration</a:t>
            </a:r>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r>
              <a:rPr lang="en-GB"/>
              <a:t>Haroon Rafique</a:t>
            </a:r>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539774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6236092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r>
              <a:rPr lang="en-US"/>
              <a:t>UK-CERN Accelerator Celebration</a:t>
            </a:r>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r>
              <a:rPr lang="en-GB"/>
              <a:t>Haroon Rafique</a:t>
            </a:r>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219480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747815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3910029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UK-CERN Accelerator Celebration</a:t>
            </a:r>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a:t>
            </a:r>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2652264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UK-CERN Accelerator Celebration</a:t>
            </a:r>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a:t>
            </a:r>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3831121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UK-CERN Accelerator Celebration</a:t>
            </a:r>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a:t>
            </a:r>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6721876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2.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4.pn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594" y="0"/>
            <a:ext cx="12190811"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dirty="0"/>
              <a:t>Click to edit Master title style</a:t>
            </a:r>
            <a:endParaRPr lang="en-GB" dirty="0"/>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3796829732"/>
      </p:ext>
    </p:extLst>
  </p:cSld>
  <p:clrMap bg1="lt1" tx1="dk1" bg2="lt2" tx2="dk2" accent1="accent1" accent2="accent2" accent3="accent3" accent4="accent4" accent5="accent5" accent6="accent6" hlink="hlink" folHlink="folHlink"/>
  <p:sldLayoutIdLst>
    <p:sldLayoutId id="2147483733" r:id="rId1"/>
  </p:sldLayoutIdLst>
  <p:hf hdr="0"/>
  <p:txStyles>
    <p:titleStyle>
      <a:lvl1pPr algn="l" defTabSz="914400" rtl="0" eaLnBrk="1" latinLnBrk="0" hangingPunct="1">
        <a:lnSpc>
          <a:spcPct val="90000"/>
        </a:lnSpc>
        <a:spcBef>
          <a:spcPct val="0"/>
        </a:spcBef>
        <a:buNone/>
        <a:defRPr sz="2800" b="0" kern="1200">
          <a:solidFill>
            <a:schemeClr val="accent3"/>
          </a:solidFill>
          <a:latin typeface="Arial" panose="020B0604020202020204" pitchFamily="34" charset="0"/>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593" y="0"/>
            <a:ext cx="12190813"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dirty="0"/>
              <a:t>Click to edit Master title style</a:t>
            </a:r>
            <a:endParaRPr lang="en-GB" dirty="0"/>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2232557041"/>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6" r:id="rId3"/>
    <p:sldLayoutId id="2147483724" r:id="rId4"/>
    <p:sldLayoutId id="2147483725"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Lst>
  <p:hf hdr="0"/>
  <p:txStyles>
    <p:titleStyle>
      <a:lvl1pPr algn="l" defTabSz="914400" rtl="0" eaLnBrk="1" latinLnBrk="0" hangingPunct="1">
        <a:lnSpc>
          <a:spcPct val="90000"/>
        </a:lnSpc>
        <a:spcBef>
          <a:spcPct val="0"/>
        </a:spcBef>
        <a:buNone/>
        <a:defRPr sz="2800" b="0" kern="1200">
          <a:solidFill>
            <a:schemeClr val="accent3"/>
          </a:solidFill>
          <a:latin typeface="Arial" panose="020B0604020202020204" pitchFamily="34" charset="0"/>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8"/>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Rectangle 2">
            <a:extLst>
              <a:ext uri="{FF2B5EF4-FFF2-40B4-BE49-F238E27FC236}">
                <a16:creationId xmlns:a16="http://schemas.microsoft.com/office/drawing/2014/main" id="{C7FF8F8B-B4B6-0B8A-8B73-C72D64BFF40B}"/>
              </a:ext>
            </a:extLst>
          </p:cNvPr>
          <p:cNvSpPr/>
          <p:nvPr userDrawn="1"/>
        </p:nvSpPr>
        <p:spPr>
          <a:xfrm>
            <a:off x="2268071" y="5818094"/>
            <a:ext cx="3675529" cy="93233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1647265" y="6392616"/>
            <a:ext cx="2743200"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UK-CERN Accelerator Celebration</a:t>
            </a:r>
            <a:endParaRPr lang="en-GB" dirty="0"/>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507006" y="6396429"/>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a:t>
            </a:r>
            <a:endParaRPr lang="en-GB" dirty="0"/>
          </a:p>
        </p:txBody>
      </p:sp>
    </p:spTree>
    <p:extLst>
      <p:ext uri="{BB962C8B-B14F-4D97-AF65-F5344CB8AC3E}">
        <p14:creationId xmlns:p14="http://schemas.microsoft.com/office/powerpoint/2010/main" val="3837374745"/>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664" r:id="rId6"/>
    <p:sldLayoutId id="2147483665" r:id="rId7"/>
    <p:sldLayoutId id="2147483666" r:id="rId8"/>
    <p:sldLayoutId id="2147483667" r:id="rId9"/>
    <p:sldLayoutId id="2147483668" r:id="rId10"/>
    <p:sldLayoutId id="2147483669" r:id="rId11"/>
    <p:sldLayoutId id="2147483671" r:id="rId12"/>
    <p:sldLayoutId id="2147483672" r:id="rId13"/>
  </p:sldLayoutIdLst>
  <p:hf hdr="0"/>
  <p:txStyles>
    <p:title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9"/>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en-US"/>
              <a:t>UK-CERN Accelerator Celebration</a:t>
            </a:r>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Haroon Rafique</a:t>
            </a:r>
            <a:endParaRPr lang="en-GB" dirty="0"/>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6238734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35" r:id="rId6"/>
    <p:sldLayoutId id="2147483736" r:id="rId7"/>
    <p:sldLayoutId id="2147483737" r:id="rId8"/>
    <p:sldLayoutId id="2147483738" r:id="rId9"/>
    <p:sldLayoutId id="2147483739" r:id="rId10"/>
    <p:sldLayoutId id="2147483740" r:id="rId11"/>
    <p:sldLayoutId id="2147483742" r:id="rId12"/>
    <p:sldLayoutId id="2147483743" r:id="rId13"/>
  </p:sldLayoutIdLst>
  <p:hf hdr="0"/>
  <p:txStyles>
    <p:title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hyperlink" Target="https://www.ukri.org/wp-content/uploads/2021/12/091221-STFC-BenefitsOfUK-CERNPartnership-infographic.pdf" TargetMode="External"/><Relationship Id="rId7" Type="http://schemas.openxmlformats.org/officeDocument/2006/relationships/image" Target="../media/image55.png"/><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image" Target="../media/image54.png"/><Relationship Id="rId5" Type="http://schemas.openxmlformats.org/officeDocument/2006/relationships/hyperlink" Target="https://www.ukri.org/wp-content/uploads/2021/12/091221-STFC-EvaluationOfBenefitsUKDerivesFromCERN-MainReport.pdf" TargetMode="External"/><Relationship Id="rId4" Type="http://schemas.openxmlformats.org/officeDocument/2006/relationships/image" Target="../media/image53.png"/></Relationships>
</file>

<file path=ppt/slides/_rels/slide11.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2.png"/><Relationship Id="rId3" Type="http://schemas.openxmlformats.org/officeDocument/2006/relationships/hyperlink" Target="https://ecfa.web.cern.ch/plenary-ecfa-composition" TargetMode="External"/><Relationship Id="rId7" Type="http://schemas.openxmlformats.org/officeDocument/2006/relationships/image" Target="../media/image57.png"/><Relationship Id="rId12" Type="http://schemas.openxmlformats.org/officeDocument/2006/relationships/hyperlink" Target="https://www.linkedin.com/in/haroonrafique/" TargetMode="External"/><Relationship Id="rId17" Type="http://schemas.openxmlformats.org/officeDocument/2006/relationships/image" Target="../media/image66.png"/><Relationship Id="rId2" Type="http://schemas.openxmlformats.org/officeDocument/2006/relationships/notesSlide" Target="../notesSlides/notesSlide9.xml"/><Relationship Id="rId16" Type="http://schemas.openxmlformats.org/officeDocument/2006/relationships/image" Target="../media/image65.png"/><Relationship Id="rId1" Type="http://schemas.openxmlformats.org/officeDocument/2006/relationships/slideLayout" Target="../slideLayouts/slideLayout16.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jpeg"/><Relationship Id="rId15" Type="http://schemas.openxmlformats.org/officeDocument/2006/relationships/image" Target="../media/image64.png"/><Relationship Id="rId10" Type="http://schemas.openxmlformats.org/officeDocument/2006/relationships/image" Target="../media/image60.png"/><Relationship Id="rId4" Type="http://schemas.openxmlformats.org/officeDocument/2006/relationships/hyperlink" Target="https://ecfa.web.cern.ch/restricted-ecfa-composition" TargetMode="External"/><Relationship Id="rId9" Type="http://schemas.openxmlformats.org/officeDocument/2006/relationships/image" Target="../media/image59.png"/><Relationship Id="rId14" Type="http://schemas.openxmlformats.org/officeDocument/2006/relationships/image" Target="../media/image63.png"/></Relationships>
</file>

<file path=ppt/slides/_rels/slide12.xml.rels><?xml version="1.0" encoding="UTF-8" standalone="yes"?>
<Relationships xmlns="http://schemas.openxmlformats.org/package/2006/relationships"><Relationship Id="rId8" Type="http://schemas.openxmlformats.org/officeDocument/2006/relationships/hyperlink" Target="https://indico.stfc.ac.uk/event/1012/overview" TargetMode="External"/><Relationship Id="rId3" Type="http://schemas.openxmlformats.org/officeDocument/2006/relationships/hyperlink" Target="https://europeanstrategyupdate.web.cern.ch/process-0" TargetMode="External"/><Relationship Id="rId7" Type="http://schemas.openxmlformats.org/officeDocument/2006/relationships/hyperlink" Target="https://indico.stfc.ac.uk/event/1688/" TargetMode="External"/><Relationship Id="rId12" Type="http://schemas.openxmlformats.org/officeDocument/2006/relationships/image" Target="../media/image69.pn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hyperlink" Target="https://agenda.infn.it/event/44943/overview" TargetMode="External"/><Relationship Id="rId11" Type="http://schemas.openxmlformats.org/officeDocument/2006/relationships/hyperlink" Target="https://indico.stfc.ac.uk/event/1430/" TargetMode="External"/><Relationship Id="rId5" Type="http://schemas.openxmlformats.org/officeDocument/2006/relationships/image" Target="../media/image68.png"/><Relationship Id="rId10" Type="http://schemas.openxmlformats.org/officeDocument/2006/relationships/hyperlink" Target="https://indico.stfc.ac.uk/event/1183/" TargetMode="External"/><Relationship Id="rId4" Type="http://schemas.openxmlformats.org/officeDocument/2006/relationships/image" Target="../media/image67.png"/><Relationship Id="rId9" Type="http://schemas.openxmlformats.org/officeDocument/2006/relationships/hyperlink" Target="https://conference.ippp.dur.ac.uk/event/1391/"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indico.cern.ch/event/1439855/contributions/6461578/" TargetMode="External"/><Relationship Id="rId2" Type="http://schemas.openxmlformats.org/officeDocument/2006/relationships/notesSlide" Target="../notesSlides/notesSlide11.xml"/><Relationship Id="rId1" Type="http://schemas.openxmlformats.org/officeDocument/2006/relationships/slideLayout" Target="../slideLayouts/slideLayout16.xml"/><Relationship Id="rId5" Type="http://schemas.openxmlformats.org/officeDocument/2006/relationships/hyperlink" Target="https://indico.cern.ch/event/1439855/contributions/" TargetMode="External"/><Relationship Id="rId4" Type="http://schemas.openxmlformats.org/officeDocument/2006/relationships/image" Target="../media/image70.png"/></Relationships>
</file>

<file path=ppt/slides/_rels/slide14.xml.rels><?xml version="1.0" encoding="UTF-8" standalone="yes"?>
<Relationships xmlns="http://schemas.openxmlformats.org/package/2006/relationships"><Relationship Id="rId8" Type="http://schemas.openxmlformats.org/officeDocument/2006/relationships/hyperlink" Target="https://indico.stfc.ac.uk/event/1430/" TargetMode="External"/><Relationship Id="rId3" Type="http://schemas.openxmlformats.org/officeDocument/2006/relationships/hyperlink" Target="https://conference.ippp.dur.ac.uk/event/1357/overview" TargetMode="External"/><Relationship Id="rId7" Type="http://schemas.openxmlformats.org/officeDocument/2006/relationships/hyperlink" Target="https://docs.google.com/document/d/1x06rtoT4GVsCg3zM4CMtiH8NErcjlXf2Uw5UhnsWNlc/edit?tab=t.0#heading=h.hqvvkmtkvmp3" TargetMode="External"/><Relationship Id="rId2" Type="http://schemas.openxmlformats.org/officeDocument/2006/relationships/notesSlide" Target="../notesSlides/notesSlide12.xml"/><Relationship Id="rId1" Type="http://schemas.openxmlformats.org/officeDocument/2006/relationships/slideLayout" Target="../slideLayouts/slideLayout16.xml"/><Relationship Id="rId6" Type="http://schemas.openxmlformats.org/officeDocument/2006/relationships/hyperlink" Target="https://indico.stfc.ac.uk/event/1183/" TargetMode="External"/><Relationship Id="rId11" Type="http://schemas.openxmlformats.org/officeDocument/2006/relationships/image" Target="../media/image71.png"/><Relationship Id="rId5" Type="http://schemas.openxmlformats.org/officeDocument/2006/relationships/hyperlink" Target="https://docs.google.com/document/d/1EoBGgoDTXbbNbktkWiBVlZhkmDcv1550jL3ozzccbvQ/edit?tab=t.0" TargetMode="External"/><Relationship Id="rId10" Type="http://schemas.openxmlformats.org/officeDocument/2006/relationships/hyperlink" Target="https://indico.stfc.ac.uk/event/1688/" TargetMode="External"/><Relationship Id="rId4" Type="http://schemas.openxmlformats.org/officeDocument/2006/relationships/hyperlink" Target="https://conference.ippp.dur.ac.uk/event/1391/" TargetMode="External"/><Relationship Id="rId9" Type="http://schemas.openxmlformats.org/officeDocument/2006/relationships/hyperlink" Target="https://docs.google.com/document/d/1MbpAx0Nb0MV2Oa3AVITzSBrWpMRUvzaiBRVqA601huo/edit?tab=t.0#heading=h.45bv3msezrex"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hyperlink" Target="https://agenda.infn.it/event/44943/contributions/266401/" TargetMode="External"/><Relationship Id="rId18" Type="http://schemas.openxmlformats.org/officeDocument/2006/relationships/image" Target="../media/image79.png"/><Relationship Id="rId26" Type="http://schemas.openxmlformats.org/officeDocument/2006/relationships/hyperlink" Target="https://agenda.infn.it/event/44943/contributions/263378/" TargetMode="External"/><Relationship Id="rId3" Type="http://schemas.openxmlformats.org/officeDocument/2006/relationships/hyperlink" Target="https://agenda.infn.it/event/44943/contributions/265967/" TargetMode="External"/><Relationship Id="rId21" Type="http://schemas.openxmlformats.org/officeDocument/2006/relationships/hyperlink" Target="https://agenda.infn.it/event/44943/contributions/266590/" TargetMode="External"/><Relationship Id="rId7" Type="http://schemas.openxmlformats.org/officeDocument/2006/relationships/hyperlink" Target="https://agenda.infn.it/event/44943/contributions/263358/" TargetMode="External"/><Relationship Id="rId12" Type="http://schemas.openxmlformats.org/officeDocument/2006/relationships/image" Target="../media/image76.png"/><Relationship Id="rId17" Type="http://schemas.openxmlformats.org/officeDocument/2006/relationships/hyperlink" Target="https://agenda.infn.it/event/44943/contributions/266017/" TargetMode="External"/><Relationship Id="rId25" Type="http://schemas.openxmlformats.org/officeDocument/2006/relationships/image" Target="../media/image83.png"/><Relationship Id="rId2" Type="http://schemas.openxmlformats.org/officeDocument/2006/relationships/notesSlide" Target="../notesSlides/notesSlide13.xml"/><Relationship Id="rId16" Type="http://schemas.openxmlformats.org/officeDocument/2006/relationships/image" Target="../media/image78.png"/><Relationship Id="rId20" Type="http://schemas.openxmlformats.org/officeDocument/2006/relationships/image" Target="../media/image80.png"/><Relationship Id="rId29" Type="http://schemas.openxmlformats.org/officeDocument/2006/relationships/hyperlink" Target="https://agenda.infn.it/event/44943/contributions/263369/" TargetMode="External"/><Relationship Id="rId1" Type="http://schemas.openxmlformats.org/officeDocument/2006/relationships/slideLayout" Target="../slideLayouts/slideLayout16.xml"/><Relationship Id="rId6" Type="http://schemas.openxmlformats.org/officeDocument/2006/relationships/image" Target="../media/image73.png"/><Relationship Id="rId11" Type="http://schemas.openxmlformats.org/officeDocument/2006/relationships/hyperlink" Target="https://agenda.infn.it/event/44943/contributions/266400/" TargetMode="External"/><Relationship Id="rId24" Type="http://schemas.openxmlformats.org/officeDocument/2006/relationships/image" Target="../media/image82.png"/><Relationship Id="rId32" Type="http://schemas.openxmlformats.org/officeDocument/2006/relationships/image" Target="../media/image88.png"/><Relationship Id="rId5" Type="http://schemas.openxmlformats.org/officeDocument/2006/relationships/hyperlink" Target="https://agenda.infn.it/event/44943/contributions/263359/" TargetMode="External"/><Relationship Id="rId15" Type="http://schemas.openxmlformats.org/officeDocument/2006/relationships/hyperlink" Target="https://agenda.infn.it/event/44943/contributions/266422/" TargetMode="External"/><Relationship Id="rId23" Type="http://schemas.openxmlformats.org/officeDocument/2006/relationships/hyperlink" Target="https://agenda.infn.it/event/44943/contributions/263375/" TargetMode="External"/><Relationship Id="rId28" Type="http://schemas.openxmlformats.org/officeDocument/2006/relationships/image" Target="../media/image85.png"/><Relationship Id="rId10" Type="http://schemas.openxmlformats.org/officeDocument/2006/relationships/image" Target="../media/image75.png"/><Relationship Id="rId19" Type="http://schemas.openxmlformats.org/officeDocument/2006/relationships/hyperlink" Target="https://agenda.infn.it/event/44943/contributions/266677/" TargetMode="External"/><Relationship Id="rId31" Type="http://schemas.openxmlformats.org/officeDocument/2006/relationships/image" Target="../media/image87.png"/><Relationship Id="rId4" Type="http://schemas.openxmlformats.org/officeDocument/2006/relationships/image" Target="../media/image72.png"/><Relationship Id="rId9" Type="http://schemas.openxmlformats.org/officeDocument/2006/relationships/hyperlink" Target="https://agenda.infn.it/event/44943/contributions/265978/" TargetMode="External"/><Relationship Id="rId14" Type="http://schemas.openxmlformats.org/officeDocument/2006/relationships/image" Target="../media/image77.png"/><Relationship Id="rId22" Type="http://schemas.openxmlformats.org/officeDocument/2006/relationships/image" Target="../media/image81.png"/><Relationship Id="rId27" Type="http://schemas.openxmlformats.org/officeDocument/2006/relationships/image" Target="../media/image84.png"/><Relationship Id="rId30" Type="http://schemas.openxmlformats.org/officeDocument/2006/relationships/image" Target="../media/image86.png"/></Relationships>
</file>

<file path=ppt/slides/_rels/slide16.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notesSlide" Target="../notesSlides/notesSlide14.xml"/><Relationship Id="rId1" Type="http://schemas.openxmlformats.org/officeDocument/2006/relationships/slideLayout" Target="../slideLayouts/slideLayout16.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17.xml.rels><?xml version="1.0" encoding="UTF-8" standalone="yes"?>
<Relationships xmlns="http://schemas.openxmlformats.org/package/2006/relationships"><Relationship Id="rId3" Type="http://schemas.openxmlformats.org/officeDocument/2006/relationships/hyperlink" Target="https://arxiv.org/abs/2511.03883" TargetMode="External"/><Relationship Id="rId2" Type="http://schemas.openxmlformats.org/officeDocument/2006/relationships/notesSlide" Target="../notesSlides/notesSlide15.xml"/><Relationship Id="rId1" Type="http://schemas.openxmlformats.org/officeDocument/2006/relationships/slideLayout" Target="../slideLayouts/slideLayout16.xml"/><Relationship Id="rId5" Type="http://schemas.openxmlformats.org/officeDocument/2006/relationships/hyperlink" Target="https://cds.cern.ch/record/2944678" TargetMode="External"/><Relationship Id="rId4" Type="http://schemas.openxmlformats.org/officeDocument/2006/relationships/image" Target="../media/image94.png"/></Relationships>
</file>

<file path=ppt/slides/_rels/slide18.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hyperlink" Target="https://www.linkedin.com/in/barbara-jc-binder/" TargetMode="External"/><Relationship Id="rId7" Type="http://schemas.openxmlformats.org/officeDocument/2006/relationships/image" Target="../media/image97.png"/><Relationship Id="rId2" Type="http://schemas.openxmlformats.org/officeDocument/2006/relationships/notesSlide" Target="../notesSlides/notesSlide16.xml"/><Relationship Id="rId1" Type="http://schemas.openxmlformats.org/officeDocument/2006/relationships/slideLayout" Target="../slideLayouts/slideLayout16.xml"/><Relationship Id="rId6" Type="http://schemas.openxmlformats.org/officeDocument/2006/relationships/image" Target="../media/image7.png"/><Relationship Id="rId5" Type="http://schemas.openxmlformats.org/officeDocument/2006/relationships/image" Target="../media/image96.png"/><Relationship Id="rId4" Type="http://schemas.openxmlformats.org/officeDocument/2006/relationships/image" Target="../media/image95.png"/></Relationships>
</file>

<file path=ppt/slides/_rels/slide19.xml.rels><?xml version="1.0" encoding="UTF-8" standalone="yes"?>
<Relationships xmlns="http://schemas.openxmlformats.org/package/2006/relationships"><Relationship Id="rId8" Type="http://schemas.openxmlformats.org/officeDocument/2006/relationships/hyperlink" Target="https://careers.cern/programmes/doctoral-studentship/" TargetMode="External"/><Relationship Id="rId3" Type="http://schemas.openxmlformats.org/officeDocument/2006/relationships/hyperlink" Target="https://careers.cern/programmes/short-term-internship/" TargetMode="External"/><Relationship Id="rId7" Type="http://schemas.openxmlformats.org/officeDocument/2006/relationships/hyperlink" Target="https://careers.cern/programmes/technical-studentship/" TargetMode="External"/><Relationship Id="rId2" Type="http://schemas.openxmlformats.org/officeDocument/2006/relationships/notesSlide" Target="../notesSlides/notesSlide17.xml"/><Relationship Id="rId1" Type="http://schemas.openxmlformats.org/officeDocument/2006/relationships/slideLayout" Target="../slideLayouts/slideLayout16.xml"/><Relationship Id="rId6" Type="http://schemas.openxmlformats.org/officeDocument/2006/relationships/hyperlink" Target="https://careers.cern/programmes/administrative-studentship/" TargetMode="External"/><Relationship Id="rId5" Type="http://schemas.openxmlformats.org/officeDocument/2006/relationships/hyperlink" Target="https://careers.cern/jobs/cern-openlab-summer-student-programme-2026/" TargetMode="External"/><Relationship Id="rId4" Type="http://schemas.openxmlformats.org/officeDocument/2006/relationships/hyperlink" Target="https://careers.cern/programmes/summer-studentship/" TargetMode="External"/><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careers.cern/programmes/research-fellowship/" TargetMode="External"/><Relationship Id="rId7" Type="http://schemas.openxmlformats.org/officeDocument/2006/relationships/hyperlink" Target="https://careers.cern/programmes/experienced-professionals-staff/" TargetMode="External"/><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openxmlformats.org/officeDocument/2006/relationships/hyperlink" Target="https://careers.cern/programmes/post-career-break-fellowship/" TargetMode="External"/><Relationship Id="rId5" Type="http://schemas.openxmlformats.org/officeDocument/2006/relationships/hyperlink" Target="https://careers.cern/programmes/project-graduates/" TargetMode="External"/><Relationship Id="rId4" Type="http://schemas.openxmlformats.org/officeDocument/2006/relationships/hyperlink" Target="https://careers.cern/programmes/entry-level-university-graduate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hyperlink" Target="https://www.ukri.org/what-we-do/developing-people-and-skills/stfc/training/cern-employment-and-training-opportunities/work-experience-placements-for-school-students/" TargetMode="External"/><Relationship Id="rId1" Type="http://schemas.openxmlformats.org/officeDocument/2006/relationships/slideLayout" Target="../slideLayouts/slideLayout16.xml"/><Relationship Id="rId5" Type="http://schemas.openxmlformats.org/officeDocument/2006/relationships/image" Target="../media/image7.png"/><Relationship Id="rId4" Type="http://schemas.openxmlformats.org/officeDocument/2006/relationships/image" Target="../media/image100.png"/></Relationships>
</file>

<file path=ppt/slides/_rels/slide22.xml.rels><?xml version="1.0" encoding="UTF-8" standalone="yes"?>
<Relationships xmlns="http://schemas.openxmlformats.org/package/2006/relationships"><Relationship Id="rId8" Type="http://schemas.openxmlformats.org/officeDocument/2006/relationships/image" Target="../media/image103.png"/><Relationship Id="rId13" Type="http://schemas.openxmlformats.org/officeDocument/2006/relationships/hyperlink" Target="https://careers.cern/jobs/robotics-automation-engineer/" TargetMode="External"/><Relationship Id="rId18" Type="http://schemas.openxmlformats.org/officeDocument/2006/relationships/image" Target="../media/image108.png"/><Relationship Id="rId26" Type="http://schemas.openxmlformats.org/officeDocument/2006/relationships/image" Target="../media/image112.png"/><Relationship Id="rId3" Type="http://schemas.openxmlformats.org/officeDocument/2006/relationships/hyperlink" Target="https://careers.cern/jobs/computational-physicist-beam-simulation-software/" TargetMode="External"/><Relationship Id="rId21" Type="http://schemas.openxmlformats.org/officeDocument/2006/relationships/hyperlink" Target="https://careers.cern/jobs/other-technical-infrastructure-control-room-operator/" TargetMode="External"/><Relationship Id="rId7" Type="http://schemas.openxmlformats.org/officeDocument/2006/relationships/hyperlink" Target="https://careers.cern/jobs/procurement-professional/" TargetMode="External"/><Relationship Id="rId12" Type="http://schemas.openxmlformats.org/officeDocument/2006/relationships/image" Target="../media/image105.png"/><Relationship Id="rId17" Type="http://schemas.openxmlformats.org/officeDocument/2006/relationships/hyperlink" Target="https://careers.cern/jobs/safety-engineer/" TargetMode="External"/><Relationship Id="rId25" Type="http://schemas.openxmlformats.org/officeDocument/2006/relationships/hyperlink" Target="https://careers.cern/jobs/physics-software-developer-detector-simulation-and-event-reconstruction/" TargetMode="External"/><Relationship Id="rId2" Type="http://schemas.openxmlformats.org/officeDocument/2006/relationships/notesSlide" Target="../notesSlides/notesSlide19.xml"/><Relationship Id="rId16" Type="http://schemas.openxmlformats.org/officeDocument/2006/relationships/image" Target="../media/image107.png"/><Relationship Id="rId20" Type="http://schemas.openxmlformats.org/officeDocument/2006/relationships/image" Target="../media/image109.png"/><Relationship Id="rId1" Type="http://schemas.openxmlformats.org/officeDocument/2006/relationships/slideLayout" Target="../slideLayouts/slideLayout16.xml"/><Relationship Id="rId6" Type="http://schemas.openxmlformats.org/officeDocument/2006/relationships/image" Target="../media/image102.png"/><Relationship Id="rId11" Type="http://schemas.openxmlformats.org/officeDocument/2006/relationships/hyperlink" Target="https://careers.cern/jobs/full-stack-software-engineer-java-javascript/" TargetMode="External"/><Relationship Id="rId24" Type="http://schemas.openxmlformats.org/officeDocument/2006/relationships/image" Target="../media/image111.png"/><Relationship Id="rId5" Type="http://schemas.openxmlformats.org/officeDocument/2006/relationships/hyperlink" Target="https://careers.cern/jobs/theoretical-physicist/" TargetMode="External"/><Relationship Id="rId15" Type="http://schemas.openxmlformats.org/officeDocument/2006/relationships/hyperlink" Target="https://careers.cern/jobs/mechanical-designer/" TargetMode="External"/><Relationship Id="rId23" Type="http://schemas.openxmlformats.org/officeDocument/2006/relationships/hyperlink" Target="https://careers.cern/jobs/applied-physicist-clear-facility/" TargetMode="External"/><Relationship Id="rId28" Type="http://schemas.openxmlformats.org/officeDocument/2006/relationships/image" Target="../media/image95.png"/><Relationship Id="rId10" Type="http://schemas.openxmlformats.org/officeDocument/2006/relationships/image" Target="../media/image104.png"/><Relationship Id="rId19" Type="http://schemas.openxmlformats.org/officeDocument/2006/relationships/hyperlink" Target="https://careers.cern/jobs/junior-controls-and-automation-engineer/" TargetMode="External"/><Relationship Id="rId4" Type="http://schemas.openxmlformats.org/officeDocument/2006/relationships/image" Target="../media/image101.png"/><Relationship Id="rId9" Type="http://schemas.openxmlformats.org/officeDocument/2006/relationships/hyperlink" Target="https://careers.cern/jobs/communications-support-officer-for-the-cms-experiment/" TargetMode="External"/><Relationship Id="rId14" Type="http://schemas.openxmlformats.org/officeDocument/2006/relationships/image" Target="../media/image106.png"/><Relationship Id="rId22" Type="http://schemas.openxmlformats.org/officeDocument/2006/relationships/image" Target="../media/image110.png"/><Relationship Id="rId27" Type="http://schemas.openxmlformats.org/officeDocument/2006/relationships/hyperlink" Target="https://www.linkedin.com/in/barbara-jc-binder/"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3.png"/><Relationship Id="rId7" Type="http://schemas.openxmlformats.org/officeDocument/2006/relationships/hyperlink" Target="https://www.linkedin.com/in/rhmills/" TargetMode="External"/><Relationship Id="rId2" Type="http://schemas.openxmlformats.org/officeDocument/2006/relationships/notesSlide" Target="../notesSlides/notesSlide20.xml"/><Relationship Id="rId1" Type="http://schemas.openxmlformats.org/officeDocument/2006/relationships/slideLayout" Target="../slideLayouts/slideLayout16.xml"/><Relationship Id="rId6" Type="http://schemas.openxmlformats.org/officeDocument/2006/relationships/image" Target="../media/image7.png"/><Relationship Id="rId5" Type="http://schemas.openxmlformats.org/officeDocument/2006/relationships/image" Target="../media/image5.jpeg"/><Relationship Id="rId10" Type="http://schemas.openxmlformats.org/officeDocument/2006/relationships/image" Target="../media/image95.png"/><Relationship Id="rId4" Type="http://schemas.openxmlformats.org/officeDocument/2006/relationships/image" Target="../media/image114.png"/><Relationship Id="rId9" Type="http://schemas.openxmlformats.org/officeDocument/2006/relationships/hyperlink" Target="https://www.linkedin.com/in/barbara-jc-binder/"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113.png"/><Relationship Id="rId7" Type="http://schemas.openxmlformats.org/officeDocument/2006/relationships/hyperlink" Target="https://www.linkedin.com/in/haroonrafique/" TargetMode="External"/><Relationship Id="rId2" Type="http://schemas.openxmlformats.org/officeDocument/2006/relationships/notesSlide" Target="../notesSlides/notesSlide21.xml"/><Relationship Id="rId1" Type="http://schemas.openxmlformats.org/officeDocument/2006/relationships/slideLayout" Target="../slideLayouts/slideLayout16.xml"/><Relationship Id="rId6" Type="http://schemas.openxmlformats.org/officeDocument/2006/relationships/image" Target="../media/image7.png"/><Relationship Id="rId5" Type="http://schemas.openxmlformats.org/officeDocument/2006/relationships/image" Target="../media/image5.jpeg"/><Relationship Id="rId4" Type="http://schemas.openxmlformats.org/officeDocument/2006/relationships/image" Target="../media/image114.png"/><Relationship Id="rId9" Type="http://schemas.openxmlformats.org/officeDocument/2006/relationships/image" Target="../media/image116.png"/></Relationships>
</file>

<file path=ppt/slides/_rels/slide25.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hyperlink" Target="http://www.uk-ilo.org/" TargetMode="External"/><Relationship Id="rId7" Type="http://schemas.openxmlformats.org/officeDocument/2006/relationships/image" Target="../media/image119.emf"/><Relationship Id="rId2" Type="http://schemas.openxmlformats.org/officeDocument/2006/relationships/notesSlide" Target="../notesSlides/notesSlide22.xml"/><Relationship Id="rId1" Type="http://schemas.openxmlformats.org/officeDocument/2006/relationships/slideLayout" Target="../slideLayouts/slideLayout16.xml"/><Relationship Id="rId6" Type="http://schemas.openxmlformats.org/officeDocument/2006/relationships/image" Target="../media/image118.emf"/><Relationship Id="rId5" Type="http://schemas.openxmlformats.org/officeDocument/2006/relationships/image" Target="../media/image117.emf"/><Relationship Id="rId4" Type="http://schemas.openxmlformats.org/officeDocument/2006/relationships/hyperlink" Target="mailto:UKatCERN@stfc.ukri.org" TargetMode="External"/><Relationship Id="rId9" Type="http://schemas.openxmlformats.org/officeDocument/2006/relationships/image" Target="../media/image114.pn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jpe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1.xml"/><Relationship Id="rId16" Type="http://schemas.openxmlformats.org/officeDocument/2006/relationships/image" Target="../media/image21.png"/><Relationship Id="rId20" Type="http://schemas.openxmlformats.org/officeDocument/2006/relationships/image" Target="../media/image25.png"/><Relationship Id="rId1" Type="http://schemas.openxmlformats.org/officeDocument/2006/relationships/slideLayout" Target="../slideLayouts/slideLayout16.xml"/><Relationship Id="rId6" Type="http://schemas.openxmlformats.org/officeDocument/2006/relationships/image" Target="../media/image11.png"/><Relationship Id="rId11" Type="http://schemas.openxmlformats.org/officeDocument/2006/relationships/image" Target="../media/image16.jpeg"/><Relationship Id="rId24" Type="http://schemas.openxmlformats.org/officeDocument/2006/relationships/image" Target="../media/image29.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10" Type="http://schemas.openxmlformats.org/officeDocument/2006/relationships/image" Target="../media/image15.png"/><Relationship Id="rId19" Type="http://schemas.openxmlformats.org/officeDocument/2006/relationships/image" Target="../media/image24.jpe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s>
</file>

<file path=ppt/slides/_rels/slide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hyperlink" Target="https://proceedings.jacow.org/l92/papers/mo4-08.pdf" TargetMode="External"/><Relationship Id="rId7" Type="http://schemas.openxmlformats.org/officeDocument/2006/relationships/hyperlink" Target="https://indico.global/event/5641/"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hyperlink" Target="https://cds.cern.ch/journal/CERNBulletin/2003/34/News%20Articles/636676" TargetMode="External"/><Relationship Id="rId5" Type="http://schemas.openxmlformats.org/officeDocument/2006/relationships/image" Target="../media/image31.png"/><Relationship Id="rId10" Type="http://schemas.openxmlformats.org/officeDocument/2006/relationships/image" Target="../media/image33.png"/><Relationship Id="rId4" Type="http://schemas.openxmlformats.org/officeDocument/2006/relationships/image" Target="../media/image30.png"/><Relationship Id="rId9" Type="http://schemas.openxmlformats.org/officeDocument/2006/relationships/hyperlink" Target="https://indico.global/event/5641/contributions/45243/attachments/22194/37314/UK%20particle%20accelerator%20history%20-%20Linacs%20at%20RAL.pdf"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home.cern/science/experiments" TargetMode="External"/><Relationship Id="rId13" Type="http://schemas.openxmlformats.org/officeDocument/2006/relationships/image" Target="../media/image36.png"/><Relationship Id="rId3" Type="http://schemas.openxmlformats.org/officeDocument/2006/relationships/hyperlink" Target="https://home.cern/science/accelerators/accelerator-complex" TargetMode="External"/><Relationship Id="rId7" Type="http://schemas.openxmlformats.org/officeDocument/2006/relationships/hyperlink" Target="https://home.cern/science/accelerators/antiproton-decelerator" TargetMode="External"/><Relationship Id="rId12" Type="http://schemas.openxmlformats.org/officeDocument/2006/relationships/hyperlink" Target="https://home.cern/science/experiments/isolde"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hyperlink" Target="https://home.cern/science/accelerators/awake" TargetMode="External"/><Relationship Id="rId11" Type="http://schemas.openxmlformats.org/officeDocument/2006/relationships/image" Target="../media/image35.jpeg"/><Relationship Id="rId5" Type="http://schemas.openxmlformats.org/officeDocument/2006/relationships/hyperlink" Target="https://home.cern/science/experiments/medicis" TargetMode="External"/><Relationship Id="rId15" Type="http://schemas.openxmlformats.org/officeDocument/2006/relationships/image" Target="../media/image37.jpeg"/><Relationship Id="rId10" Type="http://schemas.openxmlformats.org/officeDocument/2006/relationships/hyperlink" Target="https://home.cern/science/experiments/ams" TargetMode="External"/><Relationship Id="rId4" Type="http://schemas.openxmlformats.org/officeDocument/2006/relationships/image" Target="../media/image34.png"/><Relationship Id="rId9" Type="http://schemas.openxmlformats.org/officeDocument/2006/relationships/image" Target="../media/image7.png"/><Relationship Id="rId14" Type="http://schemas.openxmlformats.org/officeDocument/2006/relationships/hyperlink" Target="https://home.cern/science/experiments/cloud"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hyperlink" Target="https://home.cern/news/news/computing/web-start-near-you" TargetMode="External"/><Relationship Id="rId7" Type="http://schemas.openxmlformats.org/officeDocument/2006/relationships/hyperlink" Target="https://kt.cern/sites/default/files/technology/high-frequency-compact-linear-proton-accelerator/tech-brief/compact-particle-acceleratortech-brief.pdf"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39.png"/><Relationship Id="rId5" Type="http://schemas.openxmlformats.org/officeDocument/2006/relationships/hyperlink" Target="https://journals.aps.org/prab/abstract/10.1103/PhysRevAccelBeams.23.122003" TargetMode="External"/><Relationship Id="rId4" Type="http://schemas.openxmlformats.org/officeDocument/2006/relationships/image" Target="../media/image38.png"/><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hyperlink" Target="https://www.sciencedirect.com/science/article/abs/pii/S0040162516000731" TargetMode="External"/><Relationship Id="rId7"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hyperlink" Target="https://www.ukri.org/publications/isis-lifetime-impact-study/" TargetMode="External"/><Relationship Id="rId5" Type="http://schemas.openxmlformats.org/officeDocument/2006/relationships/hyperlink" Target="https://www.tandfonline.com/doi/abs/10.1080/00036846.2022.2140763" TargetMode="External"/><Relationship Id="rId4" Type="http://schemas.openxmlformats.org/officeDocument/2006/relationships/hyperlink" Target="https://home.cern/news/news/cern/society-benefits-investing-particle-physics" TargetMode="External"/><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hyperlink" Target="https://home.web.cern.ch/science/computing/birth-web" TargetMode="External"/><Relationship Id="rId13" Type="http://schemas.openxmlformats.org/officeDocument/2006/relationships/hyperlink" Target="https://lss.fnal.gov/archive/other/lu-tp-92-23.pdf" TargetMode="External"/><Relationship Id="rId18" Type="http://schemas.openxmlformats.org/officeDocument/2006/relationships/image" Target="../media/image44.jpeg"/><Relationship Id="rId3" Type="http://schemas.openxmlformats.org/officeDocument/2006/relationships/hyperlink" Target="https://international-relations.web.cern.ch/sites/default/files/files/strategy/Communications%20Strategy_2021-25_v3-planche.pdf" TargetMode="External"/><Relationship Id="rId7" Type="http://schemas.openxmlformats.org/officeDocument/2006/relationships/hyperlink" Target="https://cern70.cern/from-physics-to-medicine/" TargetMode="External"/><Relationship Id="rId12" Type="http://schemas.openxmlformats.org/officeDocument/2006/relationships/hyperlink" Target="https://home.cern/news/press-release/cern/major-contract-signed-supply-solar-panels-derived-cern-technology" TargetMode="External"/><Relationship Id="rId17" Type="http://schemas.openxmlformats.org/officeDocument/2006/relationships/hyperlink" Target="https://cerncourier.com/a/the-first-capacitative-touch-screens-at-cern/" TargetMode="External"/><Relationship Id="rId2" Type="http://schemas.openxmlformats.org/officeDocument/2006/relationships/notesSlide" Target="../notesSlides/notesSlide6.xml"/><Relationship Id="rId16" Type="http://schemas.openxmlformats.org/officeDocument/2006/relationships/image" Target="../media/image7.png"/><Relationship Id="rId1" Type="http://schemas.openxmlformats.org/officeDocument/2006/relationships/slideLayout" Target="../slideLayouts/slideLayout16.xml"/><Relationship Id="rId6" Type="http://schemas.openxmlformats.org/officeDocument/2006/relationships/hyperlink" Target="https://www.precisa.com/article/touch-screens-the-future-of-weighing/" TargetMode="External"/><Relationship Id="rId11" Type="http://schemas.openxmlformats.org/officeDocument/2006/relationships/hyperlink" Target="https://www.researchgate.net/publication/355014456_Monte_Carlo_and_Medical_Physics" TargetMode="External"/><Relationship Id="rId5" Type="http://schemas.openxmlformats.org/officeDocument/2006/relationships/hyperlink" Target="https://newsline.linearcollider.org/readmore_20101007_ftr1.html" TargetMode="External"/><Relationship Id="rId15" Type="http://schemas.openxmlformats.org/officeDocument/2006/relationships/image" Target="../media/image43.jpeg"/><Relationship Id="rId10" Type="http://schemas.openxmlformats.org/officeDocument/2006/relationships/hyperlink" Target="https://home.cern/science/computing/birth-web" TargetMode="External"/><Relationship Id="rId4" Type="http://schemas.openxmlformats.org/officeDocument/2006/relationships/hyperlink" Target="https://www.nobelprize.org/uploads/2018/06/charpak-lecture.pdf" TargetMode="External"/><Relationship Id="rId9" Type="http://schemas.openxmlformats.org/officeDocument/2006/relationships/hyperlink" Target="https://cms.cern/content/medical-imaging" TargetMode="External"/><Relationship Id="rId14" Type="http://schemas.openxmlformats.org/officeDocument/2006/relationships/hyperlink" Target="https://ventureconnect.cern/white-rabbit"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ep-news.web.cern.ch/content/alice-records-first-heavy-ion-collisions" TargetMode="External"/><Relationship Id="rId13" Type="http://schemas.openxmlformats.org/officeDocument/2006/relationships/image" Target="../media/image51.png"/><Relationship Id="rId3" Type="http://schemas.openxmlformats.org/officeDocument/2006/relationships/image" Target="../media/image45.png"/><Relationship Id="rId7" Type="http://schemas.openxmlformats.org/officeDocument/2006/relationships/image" Target="../media/image48.jpeg"/><Relationship Id="rId12" Type="http://schemas.openxmlformats.org/officeDocument/2006/relationships/hyperlink" Target="https://lhcb-outreach.web.cern.ch/galleries/" TargetMode="External"/><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hyperlink" Target="https://www.researchgate.net/figure/The-elementary-particles-in-the-SM-of-particle-physics-Image-reproduced-from-93-The_fig36_358308339" TargetMode="External"/><Relationship Id="rId11" Type="http://schemas.openxmlformats.org/officeDocument/2006/relationships/image" Target="../media/image50.png"/><Relationship Id="rId5" Type="http://schemas.openxmlformats.org/officeDocument/2006/relationships/image" Target="../media/image47.jpeg"/><Relationship Id="rId10" Type="http://schemas.openxmlformats.org/officeDocument/2006/relationships/hyperlink" Target="https://cerncourier.com/a/remembering-the-w-discovery/" TargetMode="External"/><Relationship Id="rId4" Type="http://schemas.openxmlformats.org/officeDocument/2006/relationships/image" Target="../media/image46.jpeg"/><Relationship Id="rId9" Type="http://schemas.openxmlformats.org/officeDocument/2006/relationships/image" Target="../media/image49.png"/><Relationship Id="rId14" Type="http://schemas.openxmlformats.org/officeDocument/2006/relationships/image" Target="../media/image5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5CD0-94BB-02A9-D0D6-755513A2911E}"/>
              </a:ext>
            </a:extLst>
          </p:cNvPr>
          <p:cNvSpPr>
            <a:spLocks noGrp="1"/>
          </p:cNvSpPr>
          <p:nvPr>
            <p:ph type="ctrTitle"/>
          </p:nvPr>
        </p:nvSpPr>
        <p:spPr>
          <a:xfrm>
            <a:off x="203200" y="3162215"/>
            <a:ext cx="8117840" cy="1138240"/>
          </a:xfrm>
        </p:spPr>
        <p:txBody>
          <a:bodyPr>
            <a:normAutofit/>
          </a:bodyPr>
          <a:lstStyle/>
          <a:p>
            <a:r>
              <a:rPr lang="en-GB" dirty="0"/>
              <a:t>ECFA </a:t>
            </a:r>
            <a:br>
              <a:rPr lang="en-GB" dirty="0"/>
            </a:br>
            <a:r>
              <a:rPr lang="en-GB" dirty="0"/>
              <a:t>&amp; Opportunities to Work at CERN</a:t>
            </a:r>
          </a:p>
        </p:txBody>
      </p:sp>
      <p:sp>
        <p:nvSpPr>
          <p:cNvPr id="3" name="Subtitle 2">
            <a:extLst>
              <a:ext uri="{FF2B5EF4-FFF2-40B4-BE49-F238E27FC236}">
                <a16:creationId xmlns:a16="http://schemas.microsoft.com/office/drawing/2014/main" id="{15A80B9D-A009-468E-DD38-1C459E82E2B8}"/>
              </a:ext>
            </a:extLst>
          </p:cNvPr>
          <p:cNvSpPr>
            <a:spLocks noGrp="1"/>
          </p:cNvSpPr>
          <p:nvPr>
            <p:ph type="subTitle" idx="1"/>
          </p:nvPr>
        </p:nvSpPr>
        <p:spPr>
          <a:xfrm>
            <a:off x="203200" y="4823479"/>
            <a:ext cx="9144000" cy="431349"/>
          </a:xfrm>
        </p:spPr>
        <p:txBody>
          <a:bodyPr/>
          <a:lstStyle/>
          <a:p>
            <a:r>
              <a:rPr lang="en-GB" dirty="0">
                <a:latin typeface="+mn-lt"/>
              </a:rPr>
              <a:t>Haroon Rafique</a:t>
            </a:r>
          </a:p>
        </p:txBody>
      </p:sp>
      <p:sp>
        <p:nvSpPr>
          <p:cNvPr id="4" name="Text Placeholder 3">
            <a:extLst>
              <a:ext uri="{FF2B5EF4-FFF2-40B4-BE49-F238E27FC236}">
                <a16:creationId xmlns:a16="http://schemas.microsoft.com/office/drawing/2014/main" id="{F317514D-CA92-5C28-8A6F-C434B7EF14DE}"/>
              </a:ext>
            </a:extLst>
          </p:cNvPr>
          <p:cNvSpPr>
            <a:spLocks noGrp="1"/>
          </p:cNvSpPr>
          <p:nvPr>
            <p:ph type="body" sz="quarter" idx="10"/>
          </p:nvPr>
        </p:nvSpPr>
        <p:spPr>
          <a:xfrm>
            <a:off x="203200" y="5771388"/>
            <a:ext cx="8648700" cy="263975"/>
          </a:xfrm>
        </p:spPr>
        <p:txBody>
          <a:bodyPr>
            <a:normAutofit fontScale="92500" lnSpcReduction="20000"/>
          </a:bodyPr>
          <a:lstStyle/>
          <a:p>
            <a:r>
              <a:rPr lang="en-GB" dirty="0"/>
              <a:t>UK – CERN Accelerator Celebration Day</a:t>
            </a:r>
          </a:p>
        </p:txBody>
      </p:sp>
      <p:sp>
        <p:nvSpPr>
          <p:cNvPr id="5" name="Text Placeholder 4">
            <a:extLst>
              <a:ext uri="{FF2B5EF4-FFF2-40B4-BE49-F238E27FC236}">
                <a16:creationId xmlns:a16="http://schemas.microsoft.com/office/drawing/2014/main" id="{F4CC80D5-0EB8-807C-B0E7-140CDCF28F4C}"/>
              </a:ext>
            </a:extLst>
          </p:cNvPr>
          <p:cNvSpPr>
            <a:spLocks noGrp="1"/>
          </p:cNvSpPr>
          <p:nvPr>
            <p:ph type="body" sz="quarter" idx="11"/>
          </p:nvPr>
        </p:nvSpPr>
        <p:spPr>
          <a:xfrm>
            <a:off x="203200" y="6003125"/>
            <a:ext cx="8648700" cy="263975"/>
          </a:xfrm>
        </p:spPr>
        <p:txBody>
          <a:bodyPr>
            <a:normAutofit fontScale="92500" lnSpcReduction="20000"/>
          </a:bodyPr>
          <a:lstStyle/>
          <a:p>
            <a:r>
              <a:rPr lang="en-GB" dirty="0"/>
              <a:t>27 November 2025</a:t>
            </a:r>
          </a:p>
        </p:txBody>
      </p:sp>
      <p:pic>
        <p:nvPicPr>
          <p:cNvPr id="7" name="Picture 2" descr="home">
            <a:extLst>
              <a:ext uri="{FF2B5EF4-FFF2-40B4-BE49-F238E27FC236}">
                <a16:creationId xmlns:a16="http://schemas.microsoft.com/office/drawing/2014/main" id="{FC4CC5FD-2498-B568-FF49-EF0792E52A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3921" y="6349010"/>
            <a:ext cx="4872234" cy="501947"/>
          </a:xfrm>
          <a:prstGeom prst="rect">
            <a:avLst/>
          </a:prstGeom>
          <a:noFill/>
          <a:extLst>
            <a:ext uri="{909E8E84-426E-40DD-AFC4-6F175D3DCCD1}">
              <a14:hiddenFill xmlns:a14="http://schemas.microsoft.com/office/drawing/2010/main">
                <a:solidFill>
                  <a:srgbClr val="FFFFFF"/>
                </a:solidFill>
              </a14:hiddenFill>
            </a:ext>
          </a:extLst>
        </p:spPr>
      </p:pic>
      <p:sp>
        <p:nvSpPr>
          <p:cNvPr id="8" name="Subtitle 2">
            <a:extLst>
              <a:ext uri="{FF2B5EF4-FFF2-40B4-BE49-F238E27FC236}">
                <a16:creationId xmlns:a16="http://schemas.microsoft.com/office/drawing/2014/main" id="{9C22FC65-1423-FBEC-ACEF-1D803AEB7D39}"/>
              </a:ext>
            </a:extLst>
          </p:cNvPr>
          <p:cNvSpPr txBox="1">
            <a:spLocks/>
          </p:cNvSpPr>
          <p:nvPr/>
        </p:nvSpPr>
        <p:spPr>
          <a:xfrm>
            <a:off x="203200" y="5184345"/>
            <a:ext cx="9144000" cy="43134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latin typeface="+mn-lt"/>
              </a:rPr>
              <a:t>ISIS Accelerator Physics Group, Plenary ECFA (UK), Visiting Scientist CERN BE-ABP</a:t>
            </a:r>
            <a:endParaRPr lang="en-GB" dirty="0">
              <a:latin typeface="+mn-lt"/>
            </a:endParaRPr>
          </a:p>
        </p:txBody>
      </p:sp>
      <p:pic>
        <p:nvPicPr>
          <p:cNvPr id="10" name="Picture 9">
            <a:extLst>
              <a:ext uri="{FF2B5EF4-FFF2-40B4-BE49-F238E27FC236}">
                <a16:creationId xmlns:a16="http://schemas.microsoft.com/office/drawing/2014/main" id="{3D158B0C-44B4-E14F-9414-ED3F4E264216}"/>
              </a:ext>
            </a:extLst>
          </p:cNvPr>
          <p:cNvPicPr>
            <a:picLocks noChangeAspect="1"/>
          </p:cNvPicPr>
          <p:nvPr/>
        </p:nvPicPr>
        <p:blipFill>
          <a:blip r:embed="rId3"/>
          <a:srcRect b="46482"/>
          <a:stretch/>
        </p:blipFill>
        <p:spPr>
          <a:xfrm>
            <a:off x="-85048" y="6267100"/>
            <a:ext cx="2166021" cy="597914"/>
          </a:xfrm>
          <a:prstGeom prst="rect">
            <a:avLst/>
          </a:prstGeom>
        </p:spPr>
      </p:pic>
      <p:pic>
        <p:nvPicPr>
          <p:cNvPr id="5122" name="Picture 2" descr="Disciplines | Careers at CERN">
            <a:extLst>
              <a:ext uri="{FF2B5EF4-FFF2-40B4-BE49-F238E27FC236}">
                <a16:creationId xmlns:a16="http://schemas.microsoft.com/office/drawing/2014/main" id="{1939C425-22F7-4066-E7C1-7E46A3DA36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3125" y="6370464"/>
            <a:ext cx="457427" cy="459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1826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hlinkClick r:id="rId3"/>
            <a:extLst>
              <a:ext uri="{FF2B5EF4-FFF2-40B4-BE49-F238E27FC236}">
                <a16:creationId xmlns:a16="http://schemas.microsoft.com/office/drawing/2014/main" id="{196231EF-79FB-775A-580E-8026B0BC137D}"/>
              </a:ext>
            </a:extLst>
          </p:cNvPr>
          <p:cNvPicPr>
            <a:picLocks noChangeAspect="1"/>
          </p:cNvPicPr>
          <p:nvPr/>
        </p:nvPicPr>
        <p:blipFill>
          <a:blip r:embed="rId4"/>
          <a:stretch>
            <a:fillRect/>
          </a:stretch>
        </p:blipFill>
        <p:spPr>
          <a:xfrm>
            <a:off x="5711925" y="163214"/>
            <a:ext cx="6417322" cy="4616513"/>
          </a:xfrm>
          <a:prstGeom prst="rect">
            <a:avLst/>
          </a:prstGeom>
        </p:spPr>
      </p:pic>
      <p:sp>
        <p:nvSpPr>
          <p:cNvPr id="5" name="Slide Number Placeholder 4">
            <a:extLst>
              <a:ext uri="{FF2B5EF4-FFF2-40B4-BE49-F238E27FC236}">
                <a16:creationId xmlns:a16="http://schemas.microsoft.com/office/drawing/2014/main" id="{329EFD8B-3C13-B32A-D980-59E991517BDF}"/>
              </a:ext>
            </a:extLst>
          </p:cNvPr>
          <p:cNvSpPr>
            <a:spLocks noGrp="1"/>
          </p:cNvSpPr>
          <p:nvPr>
            <p:ph type="sldNum" sz="quarter" idx="4"/>
          </p:nvPr>
        </p:nvSpPr>
        <p:spPr/>
        <p:txBody>
          <a:bodyPr/>
          <a:lstStyle/>
          <a:p>
            <a:fld id="{94601B8E-4C5D-4D9E-8821-9696CA0E0E3F}" type="slidenum">
              <a:rPr lang="en-GB" smtClean="0"/>
              <a:pPr/>
              <a:t>10</a:t>
            </a:fld>
            <a:endParaRPr lang="en-GB"/>
          </a:p>
        </p:txBody>
      </p:sp>
      <p:sp>
        <p:nvSpPr>
          <p:cNvPr id="6" name="Date Placeholder 5">
            <a:extLst>
              <a:ext uri="{FF2B5EF4-FFF2-40B4-BE49-F238E27FC236}">
                <a16:creationId xmlns:a16="http://schemas.microsoft.com/office/drawing/2014/main" id="{70D069E1-5ABE-DB11-B8F3-31F83266E391}"/>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C5C0A138-6511-E464-97DE-108AD6CCCDA5}"/>
              </a:ext>
            </a:extLst>
          </p:cNvPr>
          <p:cNvSpPr>
            <a:spLocks noGrp="1"/>
          </p:cNvSpPr>
          <p:nvPr>
            <p:ph type="ftr" sz="quarter" idx="3"/>
          </p:nvPr>
        </p:nvSpPr>
        <p:spPr/>
        <p:txBody>
          <a:bodyPr/>
          <a:lstStyle/>
          <a:p>
            <a:r>
              <a:rPr lang="en-GB"/>
              <a:t>Haroon Rafique</a:t>
            </a:r>
            <a:endParaRPr lang="en-GB" dirty="0"/>
          </a:p>
        </p:txBody>
      </p:sp>
      <p:pic>
        <p:nvPicPr>
          <p:cNvPr id="9" name="Picture 8">
            <a:hlinkClick r:id="rId5"/>
            <a:extLst>
              <a:ext uri="{FF2B5EF4-FFF2-40B4-BE49-F238E27FC236}">
                <a16:creationId xmlns:a16="http://schemas.microsoft.com/office/drawing/2014/main" id="{C0C8EF22-3295-EC20-55F8-A12DD2F6FC05}"/>
              </a:ext>
            </a:extLst>
          </p:cNvPr>
          <p:cNvPicPr>
            <a:picLocks noChangeAspect="1"/>
          </p:cNvPicPr>
          <p:nvPr/>
        </p:nvPicPr>
        <p:blipFill>
          <a:blip r:embed="rId6"/>
          <a:stretch>
            <a:fillRect/>
          </a:stretch>
        </p:blipFill>
        <p:spPr>
          <a:xfrm>
            <a:off x="159125" y="100259"/>
            <a:ext cx="2357062" cy="3299011"/>
          </a:xfrm>
          <a:prstGeom prst="rect">
            <a:avLst/>
          </a:prstGeom>
        </p:spPr>
      </p:pic>
      <p:pic>
        <p:nvPicPr>
          <p:cNvPr id="3" name="Picture 2">
            <a:hlinkClick r:id="rId3"/>
            <a:extLst>
              <a:ext uri="{FF2B5EF4-FFF2-40B4-BE49-F238E27FC236}">
                <a16:creationId xmlns:a16="http://schemas.microsoft.com/office/drawing/2014/main" id="{6396652B-C387-3947-CAED-8772B796DE8E}"/>
              </a:ext>
            </a:extLst>
          </p:cNvPr>
          <p:cNvPicPr>
            <a:picLocks noChangeAspect="1"/>
          </p:cNvPicPr>
          <p:nvPr/>
        </p:nvPicPr>
        <p:blipFill>
          <a:blip r:embed="rId7"/>
          <a:stretch>
            <a:fillRect/>
          </a:stretch>
        </p:blipFill>
        <p:spPr>
          <a:xfrm>
            <a:off x="2033075" y="2824434"/>
            <a:ext cx="4394620" cy="3584157"/>
          </a:xfrm>
          <a:prstGeom prst="rect">
            <a:avLst/>
          </a:prstGeom>
        </p:spPr>
      </p:pic>
    </p:spTree>
    <p:extLst>
      <p:ext uri="{BB962C8B-B14F-4D97-AF65-F5344CB8AC3E}">
        <p14:creationId xmlns:p14="http://schemas.microsoft.com/office/powerpoint/2010/main" val="4198675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2D8D8-28D7-90BA-693F-D254DEB82AA6}"/>
              </a:ext>
            </a:extLst>
          </p:cNvPr>
          <p:cNvSpPr>
            <a:spLocks noGrp="1"/>
          </p:cNvSpPr>
          <p:nvPr>
            <p:ph type="title"/>
          </p:nvPr>
        </p:nvSpPr>
        <p:spPr/>
        <p:txBody>
          <a:bodyPr/>
          <a:lstStyle/>
          <a:p>
            <a:r>
              <a:rPr lang="en-GB" dirty="0"/>
              <a:t>What is ECFA?</a:t>
            </a:r>
          </a:p>
        </p:txBody>
      </p:sp>
      <p:sp>
        <p:nvSpPr>
          <p:cNvPr id="4" name="Content Placeholder 3">
            <a:extLst>
              <a:ext uri="{FF2B5EF4-FFF2-40B4-BE49-F238E27FC236}">
                <a16:creationId xmlns:a16="http://schemas.microsoft.com/office/drawing/2014/main" id="{375FB05B-5E55-4F67-A925-3E100FFF6FC1}"/>
              </a:ext>
            </a:extLst>
          </p:cNvPr>
          <p:cNvSpPr>
            <a:spLocks noGrp="1"/>
          </p:cNvSpPr>
          <p:nvPr>
            <p:ph idx="1"/>
          </p:nvPr>
        </p:nvSpPr>
        <p:spPr>
          <a:xfrm>
            <a:off x="223111" y="1429682"/>
            <a:ext cx="5394744" cy="4351338"/>
          </a:xfrm>
        </p:spPr>
        <p:txBody>
          <a:bodyPr>
            <a:normAutofit/>
          </a:bodyPr>
          <a:lstStyle/>
          <a:p>
            <a:r>
              <a:rPr lang="en-GB" sz="1600" dirty="0">
                <a:solidFill>
                  <a:schemeClr val="accent3"/>
                </a:solidFill>
                <a:latin typeface="+mn-lt"/>
              </a:rPr>
              <a:t>Founded 1963 by CERN DG &amp; CERN Scientific Policy Committee to co-ordinate </a:t>
            </a:r>
            <a:r>
              <a:rPr lang="en-GB" sz="1600" b="1" dirty="0">
                <a:solidFill>
                  <a:schemeClr val="accent3"/>
                </a:solidFill>
                <a:latin typeface="+mn-lt"/>
              </a:rPr>
              <a:t>planning of next-generation high-energy accelerators in Europe</a:t>
            </a:r>
            <a:r>
              <a:rPr lang="en-GB" sz="1600" dirty="0">
                <a:solidFill>
                  <a:schemeClr val="accent3"/>
                </a:solidFill>
                <a:latin typeface="+mn-lt"/>
              </a:rPr>
              <a:t>.</a:t>
            </a:r>
          </a:p>
          <a:p>
            <a:r>
              <a:rPr lang="en-GB" sz="1600" dirty="0">
                <a:solidFill>
                  <a:schemeClr val="accent3"/>
                </a:solidFill>
                <a:latin typeface="+mn-lt"/>
              </a:rPr>
              <a:t>Regular meetings (Plenary &amp; Restricted) to </a:t>
            </a:r>
            <a:r>
              <a:rPr lang="en-GB" sz="1600" b="1" dirty="0">
                <a:solidFill>
                  <a:schemeClr val="accent3"/>
                </a:solidFill>
                <a:latin typeface="+mn-lt"/>
              </a:rPr>
              <a:t>formulate and recommend strategic actions</a:t>
            </a:r>
            <a:r>
              <a:rPr lang="en-GB" sz="1600" dirty="0">
                <a:solidFill>
                  <a:schemeClr val="accent3"/>
                </a:solidFill>
                <a:latin typeface="+mn-lt"/>
              </a:rPr>
              <a:t>.</a:t>
            </a:r>
          </a:p>
          <a:p>
            <a:r>
              <a:rPr lang="en-GB" sz="1600" dirty="0">
                <a:solidFill>
                  <a:schemeClr val="accent3"/>
                </a:solidFill>
                <a:latin typeface="+mn-lt"/>
              </a:rPr>
              <a:t>Organising symposia and conferences.</a:t>
            </a:r>
          </a:p>
          <a:p>
            <a:r>
              <a:rPr lang="en-GB" sz="1600" dirty="0">
                <a:solidFill>
                  <a:schemeClr val="accent3"/>
                </a:solidFill>
                <a:latin typeface="+mn-lt"/>
              </a:rPr>
              <a:t>Forming ad hoc </a:t>
            </a:r>
            <a:r>
              <a:rPr lang="en-GB" sz="1600" b="1" dirty="0">
                <a:solidFill>
                  <a:schemeClr val="accent3"/>
                </a:solidFill>
                <a:latin typeface="+mn-lt"/>
              </a:rPr>
              <a:t>study groups for specific challenges</a:t>
            </a:r>
            <a:r>
              <a:rPr lang="en-GB" sz="1600" dirty="0">
                <a:solidFill>
                  <a:schemeClr val="accent3"/>
                </a:solidFill>
                <a:latin typeface="+mn-lt"/>
              </a:rPr>
              <a:t>.</a:t>
            </a:r>
          </a:p>
          <a:p>
            <a:r>
              <a:rPr lang="en-GB" sz="1600" dirty="0">
                <a:solidFill>
                  <a:schemeClr val="accent3"/>
                </a:solidFill>
                <a:latin typeface="+mn-lt"/>
              </a:rPr>
              <a:t>Country visits – issuing </a:t>
            </a:r>
            <a:r>
              <a:rPr lang="en-GB" sz="1600" b="1" dirty="0">
                <a:solidFill>
                  <a:schemeClr val="accent3"/>
                </a:solidFill>
                <a:latin typeface="+mn-lt"/>
              </a:rPr>
              <a:t>recommendations to governments and physics community</a:t>
            </a:r>
            <a:r>
              <a:rPr lang="en-GB" sz="1600" dirty="0">
                <a:solidFill>
                  <a:schemeClr val="accent3"/>
                </a:solidFill>
                <a:latin typeface="+mn-lt"/>
              </a:rPr>
              <a:t>.</a:t>
            </a:r>
          </a:p>
          <a:p>
            <a:r>
              <a:rPr lang="en-GB" sz="1600" b="1" dirty="0">
                <a:solidFill>
                  <a:schemeClr val="accent3"/>
                </a:solidFill>
                <a:latin typeface="+mn-lt"/>
              </a:rPr>
              <a:t>Monitoring</a:t>
            </a:r>
            <a:r>
              <a:rPr lang="en-GB" sz="1600" dirty="0">
                <a:solidFill>
                  <a:schemeClr val="accent3"/>
                </a:solidFill>
                <a:latin typeface="+mn-lt"/>
              </a:rPr>
              <a:t> strategic plans (European Particle Physics Strategy and its Updates)</a:t>
            </a:r>
          </a:p>
          <a:p>
            <a:r>
              <a:rPr lang="en-GB" sz="1600" dirty="0">
                <a:solidFill>
                  <a:schemeClr val="accent3"/>
                </a:solidFill>
                <a:latin typeface="+mn-lt"/>
              </a:rPr>
              <a:t>A few ‘plenary’ </a:t>
            </a:r>
            <a:r>
              <a:rPr lang="en-GB" sz="1600" dirty="0">
                <a:solidFill>
                  <a:schemeClr val="accent3"/>
                </a:solidFill>
                <a:latin typeface="+mn-lt"/>
                <a:hlinkClick r:id="rId3"/>
              </a:rPr>
              <a:t>delegates</a:t>
            </a:r>
            <a:r>
              <a:rPr lang="en-GB" sz="1600" dirty="0">
                <a:solidFill>
                  <a:schemeClr val="accent3"/>
                </a:solidFill>
                <a:latin typeface="+mn-lt"/>
              </a:rPr>
              <a:t> per members state, one RECFA </a:t>
            </a:r>
            <a:r>
              <a:rPr lang="en-GB" sz="1600" dirty="0">
                <a:solidFill>
                  <a:schemeClr val="accent3"/>
                </a:solidFill>
                <a:latin typeface="+mn-lt"/>
                <a:hlinkClick r:id="rId4"/>
              </a:rPr>
              <a:t>delegate</a:t>
            </a:r>
            <a:endParaRPr lang="en-GB" sz="1600" dirty="0">
              <a:solidFill>
                <a:schemeClr val="accent3"/>
              </a:solidFill>
              <a:latin typeface="+mn-lt"/>
            </a:endParaRPr>
          </a:p>
        </p:txBody>
      </p:sp>
      <p:sp>
        <p:nvSpPr>
          <p:cNvPr id="5" name="Slide Number Placeholder 4">
            <a:extLst>
              <a:ext uri="{FF2B5EF4-FFF2-40B4-BE49-F238E27FC236}">
                <a16:creationId xmlns:a16="http://schemas.microsoft.com/office/drawing/2014/main" id="{ACB1D0EE-B9C4-5497-11A7-CB24C699540D}"/>
              </a:ext>
            </a:extLst>
          </p:cNvPr>
          <p:cNvSpPr>
            <a:spLocks noGrp="1"/>
          </p:cNvSpPr>
          <p:nvPr>
            <p:ph type="sldNum" sz="quarter" idx="4"/>
          </p:nvPr>
        </p:nvSpPr>
        <p:spPr/>
        <p:txBody>
          <a:bodyPr/>
          <a:lstStyle/>
          <a:p>
            <a:fld id="{94601B8E-4C5D-4D9E-8821-9696CA0E0E3F}" type="slidenum">
              <a:rPr lang="en-GB" smtClean="0"/>
              <a:pPr/>
              <a:t>11</a:t>
            </a:fld>
            <a:endParaRPr lang="en-GB" dirty="0"/>
          </a:p>
        </p:txBody>
      </p:sp>
      <p:sp>
        <p:nvSpPr>
          <p:cNvPr id="6" name="Date Placeholder 5">
            <a:extLst>
              <a:ext uri="{FF2B5EF4-FFF2-40B4-BE49-F238E27FC236}">
                <a16:creationId xmlns:a16="http://schemas.microsoft.com/office/drawing/2014/main" id="{9F783C8A-D3E8-63F6-677F-3A9E7352FC5F}"/>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49978DC7-7339-04FC-0E14-C76C7FEF7751}"/>
              </a:ext>
            </a:extLst>
          </p:cNvPr>
          <p:cNvSpPr>
            <a:spLocks noGrp="1"/>
          </p:cNvSpPr>
          <p:nvPr>
            <p:ph type="ftr" sz="quarter" idx="3"/>
          </p:nvPr>
        </p:nvSpPr>
        <p:spPr/>
        <p:txBody>
          <a:bodyPr/>
          <a:lstStyle/>
          <a:p>
            <a:r>
              <a:rPr lang="en-GB"/>
              <a:t>Haroon Rafique</a:t>
            </a:r>
            <a:endParaRPr lang="en-GB" dirty="0"/>
          </a:p>
        </p:txBody>
      </p:sp>
      <p:pic>
        <p:nvPicPr>
          <p:cNvPr id="2050" name="Picture 2" descr="home">
            <a:extLst>
              <a:ext uri="{FF2B5EF4-FFF2-40B4-BE49-F238E27FC236}">
                <a16:creationId xmlns:a16="http://schemas.microsoft.com/office/drawing/2014/main" id="{39A1A9D8-D965-F7A2-0CEF-E3F45E3081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52305" y="164568"/>
            <a:ext cx="6934200" cy="7143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100ED263-EDC6-A562-F320-8A77F608C874}"/>
              </a:ext>
            </a:extLst>
          </p:cNvPr>
          <p:cNvPicPr>
            <a:picLocks noChangeAspect="1"/>
          </p:cNvPicPr>
          <p:nvPr/>
        </p:nvPicPr>
        <p:blipFill>
          <a:blip r:embed="rId6"/>
          <a:stretch>
            <a:fillRect/>
          </a:stretch>
        </p:blipFill>
        <p:spPr>
          <a:xfrm>
            <a:off x="7579480" y="1249127"/>
            <a:ext cx="1262488" cy="746485"/>
          </a:xfrm>
          <a:prstGeom prst="rect">
            <a:avLst/>
          </a:prstGeom>
        </p:spPr>
      </p:pic>
      <p:pic>
        <p:nvPicPr>
          <p:cNvPr id="11" name="Picture 10">
            <a:extLst>
              <a:ext uri="{FF2B5EF4-FFF2-40B4-BE49-F238E27FC236}">
                <a16:creationId xmlns:a16="http://schemas.microsoft.com/office/drawing/2014/main" id="{33ACADB9-59FD-7208-5B4E-6BFE40630D9B}"/>
              </a:ext>
            </a:extLst>
          </p:cNvPr>
          <p:cNvPicPr>
            <a:picLocks noChangeAspect="1"/>
          </p:cNvPicPr>
          <p:nvPr/>
        </p:nvPicPr>
        <p:blipFill>
          <a:blip r:embed="rId7"/>
          <a:stretch>
            <a:fillRect/>
          </a:stretch>
        </p:blipFill>
        <p:spPr>
          <a:xfrm>
            <a:off x="6012325" y="1249127"/>
            <a:ext cx="1066407" cy="777445"/>
          </a:xfrm>
          <a:prstGeom prst="rect">
            <a:avLst/>
          </a:prstGeom>
        </p:spPr>
      </p:pic>
      <p:pic>
        <p:nvPicPr>
          <p:cNvPr id="13" name="Picture 12">
            <a:extLst>
              <a:ext uri="{FF2B5EF4-FFF2-40B4-BE49-F238E27FC236}">
                <a16:creationId xmlns:a16="http://schemas.microsoft.com/office/drawing/2014/main" id="{7FC34FF1-3904-D614-AE5B-0CD7E10FF86A}"/>
              </a:ext>
            </a:extLst>
          </p:cNvPr>
          <p:cNvPicPr>
            <a:picLocks noChangeAspect="1"/>
          </p:cNvPicPr>
          <p:nvPr/>
        </p:nvPicPr>
        <p:blipFill>
          <a:blip r:embed="rId8"/>
          <a:stretch>
            <a:fillRect/>
          </a:stretch>
        </p:blipFill>
        <p:spPr>
          <a:xfrm>
            <a:off x="7579480" y="2469907"/>
            <a:ext cx="1042326" cy="794644"/>
          </a:xfrm>
          <a:prstGeom prst="rect">
            <a:avLst/>
          </a:prstGeom>
        </p:spPr>
      </p:pic>
      <p:pic>
        <p:nvPicPr>
          <p:cNvPr id="15" name="Picture 14">
            <a:extLst>
              <a:ext uri="{FF2B5EF4-FFF2-40B4-BE49-F238E27FC236}">
                <a16:creationId xmlns:a16="http://schemas.microsoft.com/office/drawing/2014/main" id="{A96F8E01-6EF2-43F3-4B19-4357DCB52880}"/>
              </a:ext>
            </a:extLst>
          </p:cNvPr>
          <p:cNvPicPr>
            <a:picLocks noChangeAspect="1"/>
          </p:cNvPicPr>
          <p:nvPr/>
        </p:nvPicPr>
        <p:blipFill>
          <a:blip r:embed="rId9"/>
          <a:stretch>
            <a:fillRect/>
          </a:stretch>
        </p:blipFill>
        <p:spPr>
          <a:xfrm>
            <a:off x="6012325" y="2470482"/>
            <a:ext cx="1417289" cy="787765"/>
          </a:xfrm>
          <a:prstGeom prst="rect">
            <a:avLst/>
          </a:prstGeom>
        </p:spPr>
      </p:pic>
      <p:pic>
        <p:nvPicPr>
          <p:cNvPr id="17" name="Picture 16">
            <a:extLst>
              <a:ext uri="{FF2B5EF4-FFF2-40B4-BE49-F238E27FC236}">
                <a16:creationId xmlns:a16="http://schemas.microsoft.com/office/drawing/2014/main" id="{40AFFDA3-5A22-C705-25A6-820423361AA0}"/>
              </a:ext>
            </a:extLst>
          </p:cNvPr>
          <p:cNvPicPr>
            <a:picLocks noChangeAspect="1"/>
          </p:cNvPicPr>
          <p:nvPr/>
        </p:nvPicPr>
        <p:blipFill>
          <a:blip r:embed="rId10"/>
          <a:stretch>
            <a:fillRect/>
          </a:stretch>
        </p:blipFill>
        <p:spPr>
          <a:xfrm>
            <a:off x="8994014" y="1252870"/>
            <a:ext cx="1692491" cy="839366"/>
          </a:xfrm>
          <a:prstGeom prst="rect">
            <a:avLst/>
          </a:prstGeom>
        </p:spPr>
      </p:pic>
      <p:pic>
        <p:nvPicPr>
          <p:cNvPr id="19" name="Picture 18">
            <a:extLst>
              <a:ext uri="{FF2B5EF4-FFF2-40B4-BE49-F238E27FC236}">
                <a16:creationId xmlns:a16="http://schemas.microsoft.com/office/drawing/2014/main" id="{89E1556D-35D8-5AC1-A738-66100A71B434}"/>
              </a:ext>
            </a:extLst>
          </p:cNvPr>
          <p:cNvPicPr>
            <a:picLocks noChangeAspect="1"/>
          </p:cNvPicPr>
          <p:nvPr/>
        </p:nvPicPr>
        <p:blipFill>
          <a:blip r:embed="rId11"/>
          <a:stretch>
            <a:fillRect/>
          </a:stretch>
        </p:blipFill>
        <p:spPr>
          <a:xfrm>
            <a:off x="9958618" y="2469907"/>
            <a:ext cx="829046" cy="1341609"/>
          </a:xfrm>
          <a:prstGeom prst="rect">
            <a:avLst/>
          </a:prstGeom>
        </p:spPr>
      </p:pic>
      <p:pic>
        <p:nvPicPr>
          <p:cNvPr id="21" name="Picture 20">
            <a:hlinkClick r:id="rId12"/>
            <a:extLst>
              <a:ext uri="{FF2B5EF4-FFF2-40B4-BE49-F238E27FC236}">
                <a16:creationId xmlns:a16="http://schemas.microsoft.com/office/drawing/2014/main" id="{13E33A39-E129-96C5-D3EE-FFCDEF405F30}"/>
              </a:ext>
            </a:extLst>
          </p:cNvPr>
          <p:cNvPicPr>
            <a:picLocks noChangeAspect="1"/>
          </p:cNvPicPr>
          <p:nvPr/>
        </p:nvPicPr>
        <p:blipFill>
          <a:blip r:embed="rId13"/>
          <a:stretch>
            <a:fillRect/>
          </a:stretch>
        </p:blipFill>
        <p:spPr>
          <a:xfrm>
            <a:off x="8771672" y="2469907"/>
            <a:ext cx="1037080" cy="842394"/>
          </a:xfrm>
          <a:prstGeom prst="rect">
            <a:avLst/>
          </a:prstGeom>
        </p:spPr>
      </p:pic>
      <p:sp>
        <p:nvSpPr>
          <p:cNvPr id="22" name="TextBox 21">
            <a:extLst>
              <a:ext uri="{FF2B5EF4-FFF2-40B4-BE49-F238E27FC236}">
                <a16:creationId xmlns:a16="http://schemas.microsoft.com/office/drawing/2014/main" id="{F871396A-8BF8-16EA-A44F-CCB7BD3616EF}"/>
              </a:ext>
            </a:extLst>
          </p:cNvPr>
          <p:cNvSpPr txBox="1"/>
          <p:nvPr/>
        </p:nvSpPr>
        <p:spPr>
          <a:xfrm>
            <a:off x="6564406" y="3447727"/>
            <a:ext cx="3108672" cy="369332"/>
          </a:xfrm>
          <a:prstGeom prst="rect">
            <a:avLst/>
          </a:prstGeom>
          <a:noFill/>
        </p:spPr>
        <p:txBody>
          <a:bodyPr wrap="none" rtlCol="0">
            <a:spAutoFit/>
          </a:bodyPr>
          <a:lstStyle/>
          <a:p>
            <a:r>
              <a:rPr lang="en-GB" dirty="0"/>
              <a:t>UK Plenary ECFA Delegates</a:t>
            </a:r>
          </a:p>
        </p:txBody>
      </p:sp>
      <p:sp>
        <p:nvSpPr>
          <p:cNvPr id="23" name="TextBox 22">
            <a:extLst>
              <a:ext uri="{FF2B5EF4-FFF2-40B4-BE49-F238E27FC236}">
                <a16:creationId xmlns:a16="http://schemas.microsoft.com/office/drawing/2014/main" id="{3882B1F7-502F-D51A-5A2A-7E65A2018A6E}"/>
              </a:ext>
            </a:extLst>
          </p:cNvPr>
          <p:cNvSpPr txBox="1"/>
          <p:nvPr/>
        </p:nvSpPr>
        <p:spPr>
          <a:xfrm>
            <a:off x="5828791" y="2018937"/>
            <a:ext cx="1600823" cy="276999"/>
          </a:xfrm>
          <a:prstGeom prst="rect">
            <a:avLst/>
          </a:prstGeom>
          <a:noFill/>
        </p:spPr>
        <p:txBody>
          <a:bodyPr wrap="none" rtlCol="0">
            <a:spAutoFit/>
          </a:bodyPr>
          <a:lstStyle/>
          <a:p>
            <a:r>
              <a:rPr lang="en-GB" sz="1200" dirty="0"/>
              <a:t>UK RECFA Delegate</a:t>
            </a:r>
          </a:p>
        </p:txBody>
      </p:sp>
      <p:pic>
        <p:nvPicPr>
          <p:cNvPr id="12" name="Picture 11">
            <a:extLst>
              <a:ext uri="{FF2B5EF4-FFF2-40B4-BE49-F238E27FC236}">
                <a16:creationId xmlns:a16="http://schemas.microsoft.com/office/drawing/2014/main" id="{3D85EEF2-1A16-920D-E1A4-D94A6066390E}"/>
              </a:ext>
            </a:extLst>
          </p:cNvPr>
          <p:cNvPicPr>
            <a:picLocks noChangeAspect="1"/>
          </p:cNvPicPr>
          <p:nvPr/>
        </p:nvPicPr>
        <p:blipFill>
          <a:blip r:embed="rId14"/>
          <a:stretch>
            <a:fillRect/>
          </a:stretch>
        </p:blipFill>
        <p:spPr>
          <a:xfrm>
            <a:off x="6042802" y="3938891"/>
            <a:ext cx="1753871" cy="890547"/>
          </a:xfrm>
          <a:prstGeom prst="rect">
            <a:avLst/>
          </a:prstGeom>
        </p:spPr>
      </p:pic>
      <p:pic>
        <p:nvPicPr>
          <p:cNvPr id="16" name="Picture 15">
            <a:extLst>
              <a:ext uri="{FF2B5EF4-FFF2-40B4-BE49-F238E27FC236}">
                <a16:creationId xmlns:a16="http://schemas.microsoft.com/office/drawing/2014/main" id="{33F6CA50-4689-FFB3-B75E-98B03FF2DF59}"/>
              </a:ext>
            </a:extLst>
          </p:cNvPr>
          <p:cNvPicPr>
            <a:picLocks noChangeAspect="1"/>
          </p:cNvPicPr>
          <p:nvPr/>
        </p:nvPicPr>
        <p:blipFill>
          <a:blip r:embed="rId15"/>
          <a:stretch>
            <a:fillRect/>
          </a:stretch>
        </p:blipFill>
        <p:spPr>
          <a:xfrm>
            <a:off x="8648664" y="3974142"/>
            <a:ext cx="1960190" cy="932602"/>
          </a:xfrm>
          <a:prstGeom prst="rect">
            <a:avLst/>
          </a:prstGeom>
        </p:spPr>
      </p:pic>
      <p:pic>
        <p:nvPicPr>
          <p:cNvPr id="20" name="Picture 19">
            <a:extLst>
              <a:ext uri="{FF2B5EF4-FFF2-40B4-BE49-F238E27FC236}">
                <a16:creationId xmlns:a16="http://schemas.microsoft.com/office/drawing/2014/main" id="{70124052-649D-2C75-5E50-2CDACA579EEE}"/>
              </a:ext>
            </a:extLst>
          </p:cNvPr>
          <p:cNvPicPr>
            <a:picLocks noChangeAspect="1"/>
          </p:cNvPicPr>
          <p:nvPr/>
        </p:nvPicPr>
        <p:blipFill>
          <a:blip r:embed="rId16"/>
          <a:stretch>
            <a:fillRect/>
          </a:stretch>
        </p:blipFill>
        <p:spPr>
          <a:xfrm>
            <a:off x="6017984" y="5000609"/>
            <a:ext cx="2204943" cy="1082666"/>
          </a:xfrm>
          <a:prstGeom prst="rect">
            <a:avLst/>
          </a:prstGeom>
        </p:spPr>
      </p:pic>
      <p:sp>
        <p:nvSpPr>
          <p:cNvPr id="26" name="TextBox 25">
            <a:extLst>
              <a:ext uri="{FF2B5EF4-FFF2-40B4-BE49-F238E27FC236}">
                <a16:creationId xmlns:a16="http://schemas.microsoft.com/office/drawing/2014/main" id="{F1FF5D17-6768-13B5-4FE8-D0AAB5BD17A8}"/>
              </a:ext>
            </a:extLst>
          </p:cNvPr>
          <p:cNvSpPr txBox="1"/>
          <p:nvPr/>
        </p:nvSpPr>
        <p:spPr>
          <a:xfrm>
            <a:off x="6711882" y="6073343"/>
            <a:ext cx="2813719" cy="369332"/>
          </a:xfrm>
          <a:prstGeom prst="rect">
            <a:avLst/>
          </a:prstGeom>
          <a:noFill/>
        </p:spPr>
        <p:txBody>
          <a:bodyPr wrap="none" rtlCol="0">
            <a:spAutoFit/>
          </a:bodyPr>
          <a:lstStyle/>
          <a:p>
            <a:r>
              <a:rPr lang="en-GB" dirty="0"/>
              <a:t>UK ECR ECFA Delegates</a:t>
            </a:r>
          </a:p>
        </p:txBody>
      </p:sp>
      <p:pic>
        <p:nvPicPr>
          <p:cNvPr id="10" name="Picture 9">
            <a:extLst>
              <a:ext uri="{FF2B5EF4-FFF2-40B4-BE49-F238E27FC236}">
                <a16:creationId xmlns:a16="http://schemas.microsoft.com/office/drawing/2014/main" id="{602977D0-A28F-65AF-2C6E-219A3F1E315E}"/>
              </a:ext>
            </a:extLst>
          </p:cNvPr>
          <p:cNvPicPr>
            <a:picLocks noChangeAspect="1"/>
          </p:cNvPicPr>
          <p:nvPr/>
        </p:nvPicPr>
        <p:blipFill>
          <a:blip r:embed="rId17"/>
          <a:stretch>
            <a:fillRect/>
          </a:stretch>
        </p:blipFill>
        <p:spPr>
          <a:xfrm>
            <a:off x="8648664" y="4998867"/>
            <a:ext cx="1979853" cy="1074475"/>
          </a:xfrm>
          <a:prstGeom prst="rect">
            <a:avLst/>
          </a:prstGeom>
        </p:spPr>
      </p:pic>
    </p:spTree>
    <p:extLst>
      <p:ext uri="{BB962C8B-B14F-4D97-AF65-F5344CB8AC3E}">
        <p14:creationId xmlns:p14="http://schemas.microsoft.com/office/powerpoint/2010/main" val="2914398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9312E1D7-1C4D-81BE-8700-D8248CCA8DDF}"/>
              </a:ext>
            </a:extLst>
          </p:cNvPr>
          <p:cNvPicPr>
            <a:picLocks noChangeAspect="1"/>
          </p:cNvPicPr>
          <p:nvPr/>
        </p:nvPicPr>
        <p:blipFill>
          <a:blip r:embed="rId4"/>
          <a:srcRect r="1307"/>
          <a:stretch/>
        </p:blipFill>
        <p:spPr>
          <a:xfrm>
            <a:off x="600341" y="936303"/>
            <a:ext cx="9012379" cy="4769095"/>
          </a:xfrm>
          <a:prstGeom prst="rect">
            <a:avLst/>
          </a:prstGeom>
        </p:spPr>
      </p:pic>
      <p:pic>
        <p:nvPicPr>
          <p:cNvPr id="5" name="Picture 4">
            <a:extLst>
              <a:ext uri="{FF2B5EF4-FFF2-40B4-BE49-F238E27FC236}">
                <a16:creationId xmlns:a16="http://schemas.microsoft.com/office/drawing/2014/main" id="{E7E6E1DC-CCC5-72AF-8748-6A2268CDC31E}"/>
              </a:ext>
            </a:extLst>
          </p:cNvPr>
          <p:cNvPicPr>
            <a:picLocks noChangeAspect="1"/>
          </p:cNvPicPr>
          <p:nvPr/>
        </p:nvPicPr>
        <p:blipFill>
          <a:blip r:embed="rId5"/>
          <a:stretch>
            <a:fillRect/>
          </a:stretch>
        </p:blipFill>
        <p:spPr>
          <a:xfrm>
            <a:off x="2286482" y="5544739"/>
            <a:ext cx="4181514" cy="574675"/>
          </a:xfrm>
          <a:prstGeom prst="rect">
            <a:avLst/>
          </a:prstGeom>
        </p:spPr>
      </p:pic>
      <p:sp>
        <p:nvSpPr>
          <p:cNvPr id="2" name="TextBox 1">
            <a:extLst>
              <a:ext uri="{FF2B5EF4-FFF2-40B4-BE49-F238E27FC236}">
                <a16:creationId xmlns:a16="http://schemas.microsoft.com/office/drawing/2014/main" id="{B20FB751-2BD0-614F-0A22-D614ED8D8FF5}"/>
              </a:ext>
            </a:extLst>
          </p:cNvPr>
          <p:cNvSpPr txBox="1"/>
          <p:nvPr/>
        </p:nvSpPr>
        <p:spPr>
          <a:xfrm>
            <a:off x="1810703" y="6362801"/>
            <a:ext cx="7443063" cy="369332"/>
          </a:xfrm>
          <a:prstGeom prst="rect">
            <a:avLst/>
          </a:prstGeom>
          <a:noFill/>
        </p:spPr>
        <p:txBody>
          <a:bodyPr wrap="none" rtlCol="0">
            <a:spAutoFit/>
          </a:bodyPr>
          <a:lstStyle/>
          <a:p>
            <a:r>
              <a:rPr lang="en-GB" dirty="0"/>
              <a:t>ESPPU Open Symposium: </a:t>
            </a:r>
            <a:r>
              <a:rPr lang="en-GB" dirty="0">
                <a:hlinkClick r:id="rId6"/>
              </a:rPr>
              <a:t>https://agenda.infn.it/event/44943/overview</a:t>
            </a:r>
            <a:r>
              <a:rPr lang="en-GB" dirty="0"/>
              <a:t>  </a:t>
            </a:r>
          </a:p>
        </p:txBody>
      </p:sp>
      <p:sp>
        <p:nvSpPr>
          <p:cNvPr id="4" name="Title 1">
            <a:extLst>
              <a:ext uri="{FF2B5EF4-FFF2-40B4-BE49-F238E27FC236}">
                <a16:creationId xmlns:a16="http://schemas.microsoft.com/office/drawing/2014/main" id="{6DCC4FBC-4B79-C7FE-0DFC-91F2C4605F96}"/>
              </a:ext>
            </a:extLst>
          </p:cNvPr>
          <p:cNvSpPr txBox="1">
            <a:spLocks/>
          </p:cNvSpPr>
          <p:nvPr/>
        </p:nvSpPr>
        <p:spPr>
          <a:xfrm>
            <a:off x="266700" y="365125"/>
            <a:ext cx="11023734" cy="574675"/>
          </a:xfrm>
          <a:prstGeom prst="rect">
            <a:avLst/>
          </a:prstGeom>
        </p:spPr>
        <p:txBody>
          <a:bodyPr/>
          <a:lst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a:lstStyle>
          <a:p>
            <a:r>
              <a:rPr lang="en-GB" dirty="0"/>
              <a:t>2026 Update to the European Strategy for Particle Physics (ESPPU)</a:t>
            </a:r>
          </a:p>
        </p:txBody>
      </p:sp>
      <p:grpSp>
        <p:nvGrpSpPr>
          <p:cNvPr id="11" name="Group 10">
            <a:extLst>
              <a:ext uri="{FF2B5EF4-FFF2-40B4-BE49-F238E27FC236}">
                <a16:creationId xmlns:a16="http://schemas.microsoft.com/office/drawing/2014/main" id="{CF5FBF22-F5DC-48F5-160F-60C4FCFA5A46}"/>
              </a:ext>
            </a:extLst>
          </p:cNvPr>
          <p:cNvGrpSpPr/>
          <p:nvPr/>
        </p:nvGrpSpPr>
        <p:grpSpPr>
          <a:xfrm>
            <a:off x="4820630" y="2905780"/>
            <a:ext cx="1064124" cy="778004"/>
            <a:chOff x="5499638" y="2905780"/>
            <a:chExt cx="1064124" cy="778004"/>
          </a:xfrm>
        </p:grpSpPr>
        <p:sp>
          <p:nvSpPr>
            <p:cNvPr id="6" name="TextBox 5">
              <a:extLst>
                <a:ext uri="{FF2B5EF4-FFF2-40B4-BE49-F238E27FC236}">
                  <a16:creationId xmlns:a16="http://schemas.microsoft.com/office/drawing/2014/main" id="{47B83657-7D46-BD39-0679-83D984BF1B4C}"/>
                </a:ext>
              </a:extLst>
            </p:cNvPr>
            <p:cNvSpPr txBox="1"/>
            <p:nvPr/>
          </p:nvSpPr>
          <p:spPr>
            <a:xfrm>
              <a:off x="5499638" y="2905780"/>
              <a:ext cx="1064124" cy="430887"/>
            </a:xfrm>
            <a:prstGeom prst="rect">
              <a:avLst/>
            </a:prstGeom>
            <a:noFill/>
            <a:ln>
              <a:solidFill>
                <a:schemeClr val="accent1"/>
              </a:solidFill>
            </a:ln>
          </p:spPr>
          <p:txBody>
            <a:bodyPr wrap="square" rtlCol="0">
              <a:spAutoFit/>
            </a:bodyPr>
            <a:lstStyle/>
            <a:p>
              <a:pPr algn="ctr"/>
              <a:r>
                <a:rPr lang="en-GB" sz="1100" b="1" dirty="0">
                  <a:solidFill>
                    <a:schemeClr val="accent1"/>
                  </a:solidFill>
                  <a:hlinkClick r:id="rId7"/>
                </a:rPr>
                <a:t>Online Plan B Meeting</a:t>
              </a:r>
              <a:endParaRPr lang="en-GB" sz="1100" b="1" dirty="0">
                <a:solidFill>
                  <a:schemeClr val="accent1"/>
                </a:solidFill>
              </a:endParaRPr>
            </a:p>
          </p:txBody>
        </p:sp>
        <p:cxnSp>
          <p:nvCxnSpPr>
            <p:cNvPr id="8" name="Straight Arrow Connector 7">
              <a:extLst>
                <a:ext uri="{FF2B5EF4-FFF2-40B4-BE49-F238E27FC236}">
                  <a16:creationId xmlns:a16="http://schemas.microsoft.com/office/drawing/2014/main" id="{48FD27A2-A405-877D-C495-ED10EEEB6F70}"/>
                </a:ext>
              </a:extLst>
            </p:cNvPr>
            <p:cNvCxnSpPr>
              <a:cxnSpLocks/>
            </p:cNvCxnSpPr>
            <p:nvPr/>
          </p:nvCxnSpPr>
          <p:spPr>
            <a:xfrm>
              <a:off x="6211243" y="3336667"/>
              <a:ext cx="0" cy="34711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7D10CADC-3BF8-A819-B369-7A10D7C44C77}"/>
              </a:ext>
            </a:extLst>
          </p:cNvPr>
          <p:cNvGrpSpPr/>
          <p:nvPr/>
        </p:nvGrpSpPr>
        <p:grpSpPr>
          <a:xfrm>
            <a:off x="372370" y="3767554"/>
            <a:ext cx="1276504" cy="674794"/>
            <a:chOff x="5173349" y="2661873"/>
            <a:chExt cx="1390413" cy="674794"/>
          </a:xfrm>
        </p:grpSpPr>
        <p:sp>
          <p:nvSpPr>
            <p:cNvPr id="13" name="TextBox 12">
              <a:extLst>
                <a:ext uri="{FF2B5EF4-FFF2-40B4-BE49-F238E27FC236}">
                  <a16:creationId xmlns:a16="http://schemas.microsoft.com/office/drawing/2014/main" id="{9DC19CDB-EC55-4FDD-6E0F-8F3756D4D7B4}"/>
                </a:ext>
              </a:extLst>
            </p:cNvPr>
            <p:cNvSpPr txBox="1"/>
            <p:nvPr/>
          </p:nvSpPr>
          <p:spPr>
            <a:xfrm>
              <a:off x="5173349" y="2905780"/>
              <a:ext cx="1390413" cy="430887"/>
            </a:xfrm>
            <a:prstGeom prst="rect">
              <a:avLst/>
            </a:prstGeom>
            <a:noFill/>
            <a:ln>
              <a:solidFill>
                <a:schemeClr val="accent3"/>
              </a:solidFill>
            </a:ln>
          </p:spPr>
          <p:txBody>
            <a:bodyPr wrap="square" rtlCol="0">
              <a:spAutoFit/>
            </a:bodyPr>
            <a:lstStyle/>
            <a:p>
              <a:pPr algn="ctr"/>
              <a:r>
                <a:rPr lang="en-GB" sz="1100" b="1" dirty="0">
                  <a:solidFill>
                    <a:schemeClr val="accent3"/>
                  </a:solidFill>
                  <a:hlinkClick r:id="rId8"/>
                </a:rPr>
                <a:t>UK Kick-Off (Durham)</a:t>
              </a:r>
              <a:endParaRPr lang="en-GB" sz="1100" b="1" dirty="0">
                <a:solidFill>
                  <a:schemeClr val="accent3"/>
                </a:solidFill>
              </a:endParaRPr>
            </a:p>
          </p:txBody>
        </p:sp>
        <p:cxnSp>
          <p:nvCxnSpPr>
            <p:cNvPr id="14" name="Straight Arrow Connector 13">
              <a:extLst>
                <a:ext uri="{FF2B5EF4-FFF2-40B4-BE49-F238E27FC236}">
                  <a16:creationId xmlns:a16="http://schemas.microsoft.com/office/drawing/2014/main" id="{812982DC-534B-562A-3799-6BA80AC3EF2B}"/>
                </a:ext>
              </a:extLst>
            </p:cNvPr>
            <p:cNvCxnSpPr>
              <a:cxnSpLocks/>
            </p:cNvCxnSpPr>
            <p:nvPr/>
          </p:nvCxnSpPr>
          <p:spPr>
            <a:xfrm flipV="1">
              <a:off x="6389371" y="2661873"/>
              <a:ext cx="0" cy="243907"/>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DCA49888-15E9-E3D5-520C-C4E1C2C12E50}"/>
              </a:ext>
            </a:extLst>
          </p:cNvPr>
          <p:cNvGrpSpPr/>
          <p:nvPr/>
        </p:nvGrpSpPr>
        <p:grpSpPr>
          <a:xfrm>
            <a:off x="1292537" y="2860101"/>
            <a:ext cx="1430587" cy="813963"/>
            <a:chOff x="771601" y="3938109"/>
            <a:chExt cx="1430587" cy="813963"/>
          </a:xfrm>
        </p:grpSpPr>
        <p:sp>
          <p:nvSpPr>
            <p:cNvPr id="16" name="TextBox 15">
              <a:extLst>
                <a:ext uri="{FF2B5EF4-FFF2-40B4-BE49-F238E27FC236}">
                  <a16:creationId xmlns:a16="http://schemas.microsoft.com/office/drawing/2014/main" id="{A86FAB5A-F7C5-75B8-9921-B89175D5D3A9}"/>
                </a:ext>
              </a:extLst>
            </p:cNvPr>
            <p:cNvSpPr txBox="1"/>
            <p:nvPr/>
          </p:nvSpPr>
          <p:spPr>
            <a:xfrm>
              <a:off x="771601" y="3938109"/>
              <a:ext cx="1430587" cy="600164"/>
            </a:xfrm>
            <a:prstGeom prst="rect">
              <a:avLst/>
            </a:prstGeom>
            <a:noFill/>
            <a:ln>
              <a:solidFill>
                <a:schemeClr val="accent3"/>
              </a:solidFill>
            </a:ln>
          </p:spPr>
          <p:txBody>
            <a:bodyPr wrap="square" rtlCol="0">
              <a:spAutoFit/>
            </a:bodyPr>
            <a:lstStyle/>
            <a:p>
              <a:pPr algn="ctr"/>
              <a:r>
                <a:rPr lang="en-GB" sz="1100" b="1" dirty="0">
                  <a:solidFill>
                    <a:schemeClr val="accent3"/>
                  </a:solidFill>
                  <a:hlinkClick r:id="rId9"/>
                </a:rPr>
                <a:t>UK Drafting Meeting 1 (Daresbury)</a:t>
              </a:r>
              <a:endParaRPr lang="en-GB" sz="1100" b="1" dirty="0">
                <a:solidFill>
                  <a:schemeClr val="accent3"/>
                </a:solidFill>
              </a:endParaRPr>
            </a:p>
          </p:txBody>
        </p:sp>
        <p:cxnSp>
          <p:nvCxnSpPr>
            <p:cNvPr id="17" name="Straight Arrow Connector 16">
              <a:extLst>
                <a:ext uri="{FF2B5EF4-FFF2-40B4-BE49-F238E27FC236}">
                  <a16:creationId xmlns:a16="http://schemas.microsoft.com/office/drawing/2014/main" id="{F4CA9431-F55F-7C27-D9E5-EC1056F3A6E7}"/>
                </a:ext>
              </a:extLst>
            </p:cNvPr>
            <p:cNvCxnSpPr>
              <a:cxnSpLocks/>
            </p:cNvCxnSpPr>
            <p:nvPr/>
          </p:nvCxnSpPr>
          <p:spPr>
            <a:xfrm>
              <a:off x="1127938" y="4538273"/>
              <a:ext cx="0" cy="213799"/>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8AE94931-1589-7506-5DC6-A496B47FFA87}"/>
              </a:ext>
            </a:extLst>
          </p:cNvPr>
          <p:cNvGrpSpPr/>
          <p:nvPr/>
        </p:nvGrpSpPr>
        <p:grpSpPr>
          <a:xfrm>
            <a:off x="2009649" y="3767554"/>
            <a:ext cx="1426951" cy="674794"/>
            <a:chOff x="2885773" y="3227771"/>
            <a:chExt cx="1564119" cy="674794"/>
          </a:xfrm>
        </p:grpSpPr>
        <p:sp>
          <p:nvSpPr>
            <p:cNvPr id="25" name="TextBox 24">
              <a:extLst>
                <a:ext uri="{FF2B5EF4-FFF2-40B4-BE49-F238E27FC236}">
                  <a16:creationId xmlns:a16="http://schemas.microsoft.com/office/drawing/2014/main" id="{64D64B85-05D5-7386-BB57-6AA261209A3E}"/>
                </a:ext>
              </a:extLst>
            </p:cNvPr>
            <p:cNvSpPr txBox="1"/>
            <p:nvPr/>
          </p:nvSpPr>
          <p:spPr>
            <a:xfrm>
              <a:off x="2885773" y="3471678"/>
              <a:ext cx="1564119" cy="430887"/>
            </a:xfrm>
            <a:prstGeom prst="rect">
              <a:avLst/>
            </a:prstGeom>
            <a:noFill/>
            <a:ln>
              <a:solidFill>
                <a:schemeClr val="accent3"/>
              </a:solidFill>
            </a:ln>
          </p:spPr>
          <p:txBody>
            <a:bodyPr wrap="square" rtlCol="0">
              <a:spAutoFit/>
            </a:bodyPr>
            <a:lstStyle/>
            <a:p>
              <a:pPr algn="ctr"/>
              <a:r>
                <a:rPr lang="en-GB" sz="1100" b="1" dirty="0">
                  <a:solidFill>
                    <a:schemeClr val="accent3"/>
                  </a:solidFill>
                  <a:hlinkClick r:id="rId10"/>
                </a:rPr>
                <a:t>UK Drafting Meeting 2 (UCL)</a:t>
              </a:r>
              <a:endParaRPr lang="en-GB" sz="1100" b="1" dirty="0">
                <a:solidFill>
                  <a:schemeClr val="accent3"/>
                </a:solidFill>
              </a:endParaRPr>
            </a:p>
          </p:txBody>
        </p:sp>
        <p:cxnSp>
          <p:nvCxnSpPr>
            <p:cNvPr id="26" name="Straight Arrow Connector 25">
              <a:extLst>
                <a:ext uri="{FF2B5EF4-FFF2-40B4-BE49-F238E27FC236}">
                  <a16:creationId xmlns:a16="http://schemas.microsoft.com/office/drawing/2014/main" id="{8E82BB36-EA0E-3C46-EA17-000A2212638D}"/>
                </a:ext>
              </a:extLst>
            </p:cNvPr>
            <p:cNvCxnSpPr>
              <a:cxnSpLocks/>
            </p:cNvCxnSpPr>
            <p:nvPr/>
          </p:nvCxnSpPr>
          <p:spPr>
            <a:xfrm flipV="1">
              <a:off x="3354831" y="3227771"/>
              <a:ext cx="0" cy="243907"/>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113EEADB-4BFB-1F68-49E5-DF100890AE8D}"/>
              </a:ext>
            </a:extLst>
          </p:cNvPr>
          <p:cNvGrpSpPr/>
          <p:nvPr/>
        </p:nvGrpSpPr>
        <p:grpSpPr>
          <a:xfrm>
            <a:off x="2986827" y="2896060"/>
            <a:ext cx="1271926" cy="778004"/>
            <a:chOff x="5173350" y="2905780"/>
            <a:chExt cx="1271926" cy="778004"/>
          </a:xfrm>
        </p:grpSpPr>
        <p:sp>
          <p:nvSpPr>
            <p:cNvPr id="32" name="TextBox 31">
              <a:extLst>
                <a:ext uri="{FF2B5EF4-FFF2-40B4-BE49-F238E27FC236}">
                  <a16:creationId xmlns:a16="http://schemas.microsoft.com/office/drawing/2014/main" id="{48359144-1BC2-810F-B2AD-83E649E9648D}"/>
                </a:ext>
              </a:extLst>
            </p:cNvPr>
            <p:cNvSpPr txBox="1"/>
            <p:nvPr/>
          </p:nvSpPr>
          <p:spPr>
            <a:xfrm>
              <a:off x="5173350" y="2905780"/>
              <a:ext cx="1271926" cy="430887"/>
            </a:xfrm>
            <a:prstGeom prst="rect">
              <a:avLst/>
            </a:prstGeom>
            <a:noFill/>
            <a:ln>
              <a:solidFill>
                <a:schemeClr val="accent3"/>
              </a:solidFill>
            </a:ln>
          </p:spPr>
          <p:txBody>
            <a:bodyPr wrap="square" rtlCol="0">
              <a:spAutoFit/>
            </a:bodyPr>
            <a:lstStyle/>
            <a:p>
              <a:pPr algn="ctr"/>
              <a:r>
                <a:rPr lang="en-GB" sz="1100" b="1" dirty="0">
                  <a:solidFill>
                    <a:schemeClr val="accent3"/>
                  </a:solidFill>
                  <a:hlinkClick r:id="rId11"/>
                </a:rPr>
                <a:t>UK Drafting Meeting 3 (RAL)</a:t>
              </a:r>
              <a:endParaRPr lang="en-GB" sz="1100" b="1" dirty="0">
                <a:solidFill>
                  <a:schemeClr val="accent3"/>
                </a:solidFill>
              </a:endParaRPr>
            </a:p>
          </p:txBody>
        </p:sp>
        <p:cxnSp>
          <p:nvCxnSpPr>
            <p:cNvPr id="33" name="Straight Arrow Connector 32">
              <a:extLst>
                <a:ext uri="{FF2B5EF4-FFF2-40B4-BE49-F238E27FC236}">
                  <a16:creationId xmlns:a16="http://schemas.microsoft.com/office/drawing/2014/main" id="{C37D8D50-226E-EFAB-8E1B-C2C47726616F}"/>
                </a:ext>
              </a:extLst>
            </p:cNvPr>
            <p:cNvCxnSpPr>
              <a:cxnSpLocks/>
            </p:cNvCxnSpPr>
            <p:nvPr/>
          </p:nvCxnSpPr>
          <p:spPr>
            <a:xfrm>
              <a:off x="5331125" y="3336667"/>
              <a:ext cx="0" cy="347117"/>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7" name="Straight Arrow Connector 36">
            <a:extLst>
              <a:ext uri="{FF2B5EF4-FFF2-40B4-BE49-F238E27FC236}">
                <a16:creationId xmlns:a16="http://schemas.microsoft.com/office/drawing/2014/main" id="{D55F031E-F6F7-8E32-8BE1-DEE536677616}"/>
              </a:ext>
            </a:extLst>
          </p:cNvPr>
          <p:cNvCxnSpPr>
            <a:cxnSpLocks/>
          </p:cNvCxnSpPr>
          <p:nvPr/>
        </p:nvCxnSpPr>
        <p:spPr>
          <a:xfrm flipV="1">
            <a:off x="6551546" y="3730731"/>
            <a:ext cx="0" cy="57626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6BB50C1C-9353-0407-FBDA-490A8DE2881B}"/>
              </a:ext>
            </a:extLst>
          </p:cNvPr>
          <p:cNvSpPr txBox="1"/>
          <p:nvPr/>
        </p:nvSpPr>
        <p:spPr>
          <a:xfrm>
            <a:off x="8829277" y="834926"/>
            <a:ext cx="3279327" cy="1800493"/>
          </a:xfrm>
          <a:prstGeom prst="rect">
            <a:avLst/>
          </a:prstGeom>
          <a:solidFill>
            <a:schemeClr val="bg1"/>
          </a:solidFill>
        </p:spPr>
        <p:txBody>
          <a:bodyPr wrap="square" rtlCol="0">
            <a:spAutoFit/>
          </a:bodyPr>
          <a:lstStyle/>
          <a:p>
            <a:r>
              <a:rPr lang="en-GB" sz="1200" b="1" dirty="0">
                <a:solidFill>
                  <a:schemeClr val="tx2"/>
                </a:solidFill>
              </a:rPr>
              <a:t>Briefing Book:</a:t>
            </a:r>
          </a:p>
          <a:p>
            <a:r>
              <a:rPr lang="en-GB" sz="1100" dirty="0">
                <a:solidFill>
                  <a:schemeClr val="tx2"/>
                </a:solidFill>
              </a:rPr>
              <a:t>Comprehensive </a:t>
            </a:r>
            <a:r>
              <a:rPr lang="en-GB" sz="1100" b="1" dirty="0">
                <a:solidFill>
                  <a:schemeClr val="tx2"/>
                </a:solidFill>
              </a:rPr>
              <a:t>factual summary of the current state of particle physics</a:t>
            </a:r>
            <a:r>
              <a:rPr lang="en-GB" sz="1100" dirty="0">
                <a:solidFill>
                  <a:schemeClr val="tx2"/>
                </a:solidFill>
              </a:rPr>
              <a:t>, compiled by the Physics Preparatory Group (PPG) including:</a:t>
            </a:r>
          </a:p>
          <a:p>
            <a:pPr marL="171450" indent="-171450">
              <a:buFontTx/>
              <a:buChar char="-"/>
            </a:pPr>
            <a:r>
              <a:rPr lang="en-GB" sz="1100" i="1" dirty="0">
                <a:solidFill>
                  <a:schemeClr val="tx2"/>
                </a:solidFill>
              </a:rPr>
              <a:t>Scientific landscape</a:t>
            </a:r>
          </a:p>
          <a:p>
            <a:pPr marL="171450" indent="-171450">
              <a:buFontTx/>
              <a:buChar char="-"/>
            </a:pPr>
            <a:r>
              <a:rPr lang="en-GB" sz="1100" i="1" dirty="0">
                <a:solidFill>
                  <a:schemeClr val="tx2"/>
                </a:solidFill>
              </a:rPr>
              <a:t>Technological capabilities and roadmaps</a:t>
            </a:r>
          </a:p>
          <a:p>
            <a:pPr marL="171450" indent="-171450">
              <a:buFontTx/>
              <a:buChar char="-"/>
            </a:pPr>
            <a:r>
              <a:rPr lang="en-GB" sz="1100" i="1" dirty="0">
                <a:solidFill>
                  <a:schemeClr val="tx2"/>
                </a:solidFill>
              </a:rPr>
              <a:t>Community input summary</a:t>
            </a:r>
          </a:p>
          <a:p>
            <a:pPr marL="171450" indent="-171450">
              <a:buFontTx/>
              <a:buChar char="-"/>
            </a:pPr>
            <a:r>
              <a:rPr lang="en-GB" sz="1100" i="1" dirty="0">
                <a:solidFill>
                  <a:schemeClr val="tx2"/>
                </a:solidFill>
              </a:rPr>
              <a:t>Options and considerations</a:t>
            </a:r>
          </a:p>
          <a:p>
            <a:r>
              <a:rPr lang="en-GB" sz="1100" dirty="0">
                <a:solidFill>
                  <a:schemeClr val="tx2"/>
                </a:solidFill>
              </a:rPr>
              <a:t>It provides the evidence base for informed discussion and </a:t>
            </a:r>
            <a:r>
              <a:rPr lang="en-GB" sz="1100" b="1" dirty="0">
                <a:solidFill>
                  <a:schemeClr val="tx2"/>
                </a:solidFill>
              </a:rPr>
              <a:t>decision making.</a:t>
            </a:r>
          </a:p>
        </p:txBody>
      </p:sp>
      <p:pic>
        <p:nvPicPr>
          <p:cNvPr id="10" name="Picture 9">
            <a:extLst>
              <a:ext uri="{FF2B5EF4-FFF2-40B4-BE49-F238E27FC236}">
                <a16:creationId xmlns:a16="http://schemas.microsoft.com/office/drawing/2014/main" id="{A435788F-9EAF-5677-0E7B-144DB64A0018}"/>
              </a:ext>
            </a:extLst>
          </p:cNvPr>
          <p:cNvPicPr>
            <a:picLocks noChangeAspect="1"/>
          </p:cNvPicPr>
          <p:nvPr/>
        </p:nvPicPr>
        <p:blipFill>
          <a:blip r:embed="rId12"/>
          <a:srcRect t="17044" r="79505" b="30468"/>
          <a:stretch>
            <a:fillRect/>
          </a:stretch>
        </p:blipFill>
        <p:spPr>
          <a:xfrm>
            <a:off x="9840691" y="3003712"/>
            <a:ext cx="2224771" cy="3543755"/>
          </a:xfrm>
          <a:prstGeom prst="rect">
            <a:avLst/>
          </a:prstGeom>
        </p:spPr>
      </p:pic>
      <p:sp>
        <p:nvSpPr>
          <p:cNvPr id="15" name="Rectangle 14">
            <a:extLst>
              <a:ext uri="{FF2B5EF4-FFF2-40B4-BE49-F238E27FC236}">
                <a16:creationId xmlns:a16="http://schemas.microsoft.com/office/drawing/2014/main" id="{29AA28BA-6F07-99B4-E42E-F5D5504F3409}"/>
              </a:ext>
            </a:extLst>
          </p:cNvPr>
          <p:cNvSpPr/>
          <p:nvPr/>
        </p:nvSpPr>
        <p:spPr>
          <a:xfrm>
            <a:off x="3878580" y="3871219"/>
            <a:ext cx="1234047" cy="74312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DE5C9C6E-003A-C015-9862-AF50B8A8FBAC}"/>
              </a:ext>
            </a:extLst>
          </p:cNvPr>
          <p:cNvPicPr>
            <a:picLocks noChangeAspect="1"/>
          </p:cNvPicPr>
          <p:nvPr/>
        </p:nvPicPr>
        <p:blipFill>
          <a:blip r:embed="rId12"/>
          <a:srcRect l="44310" t="65114" r="36682" b="21629"/>
          <a:stretch>
            <a:fillRect/>
          </a:stretch>
        </p:blipFill>
        <p:spPr>
          <a:xfrm>
            <a:off x="4533327" y="4501534"/>
            <a:ext cx="1713068" cy="743123"/>
          </a:xfrm>
          <a:prstGeom prst="rect">
            <a:avLst/>
          </a:prstGeom>
        </p:spPr>
      </p:pic>
      <p:sp>
        <p:nvSpPr>
          <p:cNvPr id="48" name="TextBox 47">
            <a:extLst>
              <a:ext uri="{FF2B5EF4-FFF2-40B4-BE49-F238E27FC236}">
                <a16:creationId xmlns:a16="http://schemas.microsoft.com/office/drawing/2014/main" id="{DA67221F-08DC-A3BA-869C-71F6C844B1E0}"/>
              </a:ext>
            </a:extLst>
          </p:cNvPr>
          <p:cNvSpPr txBox="1"/>
          <p:nvPr/>
        </p:nvSpPr>
        <p:spPr>
          <a:xfrm>
            <a:off x="5930797" y="4220688"/>
            <a:ext cx="995024" cy="261610"/>
          </a:xfrm>
          <a:prstGeom prst="rect">
            <a:avLst/>
          </a:prstGeom>
          <a:solidFill>
            <a:schemeClr val="bg1"/>
          </a:solidFill>
          <a:ln>
            <a:solidFill>
              <a:srgbClr val="FF0000"/>
            </a:solidFill>
          </a:ln>
        </p:spPr>
        <p:txBody>
          <a:bodyPr wrap="square" rtlCol="0">
            <a:spAutoFit/>
          </a:bodyPr>
          <a:lstStyle/>
          <a:p>
            <a:r>
              <a:rPr lang="en-GB" sz="1100" dirty="0">
                <a:solidFill>
                  <a:srgbClr val="FF0000"/>
                </a:solidFill>
              </a:rPr>
              <a:t>We are here</a:t>
            </a:r>
          </a:p>
        </p:txBody>
      </p:sp>
      <p:cxnSp>
        <p:nvCxnSpPr>
          <p:cNvPr id="46" name="Straight Arrow Connector 45">
            <a:extLst>
              <a:ext uri="{FF2B5EF4-FFF2-40B4-BE49-F238E27FC236}">
                <a16:creationId xmlns:a16="http://schemas.microsoft.com/office/drawing/2014/main" id="{61C43383-DD62-34D0-52AB-30961DB2FB69}"/>
              </a:ext>
            </a:extLst>
          </p:cNvPr>
          <p:cNvCxnSpPr>
            <a:cxnSpLocks/>
          </p:cNvCxnSpPr>
          <p:nvPr/>
        </p:nvCxnSpPr>
        <p:spPr>
          <a:xfrm flipV="1">
            <a:off x="5656729" y="1285875"/>
            <a:ext cx="3230360" cy="3734360"/>
          </a:xfrm>
          <a:prstGeom prst="straightConnector1">
            <a:avLst/>
          </a:prstGeom>
          <a:ln>
            <a:solidFill>
              <a:schemeClr val="tx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1261ABC-8318-8243-AF6E-020ED96305DE}"/>
              </a:ext>
            </a:extLst>
          </p:cNvPr>
          <p:cNvCxnSpPr>
            <a:endCxn id="3" idx="3"/>
          </p:cNvCxnSpPr>
          <p:nvPr/>
        </p:nvCxnSpPr>
        <p:spPr>
          <a:xfrm flipV="1">
            <a:off x="6096000" y="3320851"/>
            <a:ext cx="3516720" cy="36293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E73D1C49-37DE-D43D-EEC3-EC32B2B660B5}"/>
              </a:ext>
            </a:extLst>
          </p:cNvPr>
          <p:cNvCxnSpPr/>
          <p:nvPr/>
        </p:nvCxnSpPr>
        <p:spPr>
          <a:xfrm>
            <a:off x="4356847" y="3730731"/>
            <a:ext cx="0" cy="263207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9373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par>
                                <p:cTn id="31" presetID="10"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par>
                                <p:cTn id="34" presetID="10" presetClass="entr" presetSubtype="0"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par>
                                <p:cTn id="37" presetID="10"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hlinkClick r:id="rId3"/>
            <a:extLst>
              <a:ext uri="{FF2B5EF4-FFF2-40B4-BE49-F238E27FC236}">
                <a16:creationId xmlns:a16="http://schemas.microsoft.com/office/drawing/2014/main" id="{904591E9-A422-7646-7FCC-B65B2B505B12}"/>
              </a:ext>
            </a:extLst>
          </p:cNvPr>
          <p:cNvPicPr>
            <a:picLocks noChangeAspect="1"/>
          </p:cNvPicPr>
          <p:nvPr/>
        </p:nvPicPr>
        <p:blipFill>
          <a:blip r:embed="rId4"/>
          <a:stretch>
            <a:fillRect/>
          </a:stretch>
        </p:blipFill>
        <p:spPr>
          <a:xfrm>
            <a:off x="7428880" y="96446"/>
            <a:ext cx="3600154" cy="3229146"/>
          </a:xfrm>
          <a:prstGeom prst="rect">
            <a:avLst/>
          </a:prstGeom>
          <a:ln>
            <a:solidFill>
              <a:schemeClr val="accent3"/>
            </a:solidFill>
          </a:ln>
        </p:spPr>
      </p:pic>
      <p:sp>
        <p:nvSpPr>
          <p:cNvPr id="2" name="Title 1">
            <a:extLst>
              <a:ext uri="{FF2B5EF4-FFF2-40B4-BE49-F238E27FC236}">
                <a16:creationId xmlns:a16="http://schemas.microsoft.com/office/drawing/2014/main" id="{83DF0080-BD83-7074-9385-DFCE0075A1B3}"/>
              </a:ext>
            </a:extLst>
          </p:cNvPr>
          <p:cNvSpPr>
            <a:spLocks noGrp="1"/>
          </p:cNvSpPr>
          <p:nvPr>
            <p:ph type="title"/>
          </p:nvPr>
        </p:nvSpPr>
        <p:spPr/>
        <p:txBody>
          <a:bodyPr/>
          <a:lstStyle/>
          <a:p>
            <a:r>
              <a:rPr lang="en-GB" dirty="0"/>
              <a:t>ESPPU UK Input</a:t>
            </a:r>
          </a:p>
        </p:txBody>
      </p:sp>
      <p:sp>
        <p:nvSpPr>
          <p:cNvPr id="5" name="Slide Number Placeholder 4">
            <a:extLst>
              <a:ext uri="{FF2B5EF4-FFF2-40B4-BE49-F238E27FC236}">
                <a16:creationId xmlns:a16="http://schemas.microsoft.com/office/drawing/2014/main" id="{6BDB3B74-43F6-D725-68F0-789D814CF533}"/>
              </a:ext>
            </a:extLst>
          </p:cNvPr>
          <p:cNvSpPr>
            <a:spLocks noGrp="1"/>
          </p:cNvSpPr>
          <p:nvPr>
            <p:ph type="sldNum" sz="quarter" idx="4"/>
          </p:nvPr>
        </p:nvSpPr>
        <p:spPr/>
        <p:txBody>
          <a:bodyPr/>
          <a:lstStyle/>
          <a:p>
            <a:fld id="{94601B8E-4C5D-4D9E-8821-9696CA0E0E3F}" type="slidenum">
              <a:rPr lang="en-GB" smtClean="0"/>
              <a:pPr/>
              <a:t>13</a:t>
            </a:fld>
            <a:endParaRPr lang="en-GB" dirty="0"/>
          </a:p>
        </p:txBody>
      </p:sp>
      <p:sp>
        <p:nvSpPr>
          <p:cNvPr id="6" name="Date Placeholder 5">
            <a:extLst>
              <a:ext uri="{FF2B5EF4-FFF2-40B4-BE49-F238E27FC236}">
                <a16:creationId xmlns:a16="http://schemas.microsoft.com/office/drawing/2014/main" id="{96FF690F-2939-B930-B86C-79921EF74808}"/>
              </a:ext>
            </a:extLst>
          </p:cNvPr>
          <p:cNvSpPr>
            <a:spLocks noGrp="1"/>
          </p:cNvSpPr>
          <p:nvPr>
            <p:ph type="dt" sz="half" idx="2"/>
          </p:nvPr>
        </p:nvSpPr>
        <p:spPr/>
        <p:txBody>
          <a:bodyPr/>
          <a:lstStyle/>
          <a:p>
            <a:r>
              <a:rPr lang="en-US"/>
              <a:t>UK-CERN Accelerator Celebration</a:t>
            </a:r>
            <a:endParaRPr lang="en-GB"/>
          </a:p>
        </p:txBody>
      </p:sp>
      <p:sp>
        <p:nvSpPr>
          <p:cNvPr id="7" name="Footer Placeholder 6">
            <a:extLst>
              <a:ext uri="{FF2B5EF4-FFF2-40B4-BE49-F238E27FC236}">
                <a16:creationId xmlns:a16="http://schemas.microsoft.com/office/drawing/2014/main" id="{4B540B8A-8ED2-4EEA-E024-2B013E9DC82C}"/>
              </a:ext>
            </a:extLst>
          </p:cNvPr>
          <p:cNvSpPr>
            <a:spLocks noGrp="1"/>
          </p:cNvSpPr>
          <p:nvPr>
            <p:ph type="ftr" sz="quarter" idx="3"/>
          </p:nvPr>
        </p:nvSpPr>
        <p:spPr/>
        <p:txBody>
          <a:bodyPr/>
          <a:lstStyle/>
          <a:p>
            <a:r>
              <a:rPr lang="en-GB" dirty="0"/>
              <a:t>Haroon Rafique</a:t>
            </a:r>
          </a:p>
        </p:txBody>
      </p:sp>
      <p:sp>
        <p:nvSpPr>
          <p:cNvPr id="10" name="TextBox 9">
            <a:extLst>
              <a:ext uri="{FF2B5EF4-FFF2-40B4-BE49-F238E27FC236}">
                <a16:creationId xmlns:a16="http://schemas.microsoft.com/office/drawing/2014/main" id="{9141A003-E744-A4A9-B4AE-F68763CCD9E1}"/>
              </a:ext>
            </a:extLst>
          </p:cNvPr>
          <p:cNvSpPr txBox="1"/>
          <p:nvPr/>
        </p:nvSpPr>
        <p:spPr>
          <a:xfrm>
            <a:off x="266700" y="1292991"/>
            <a:ext cx="6988865" cy="1200329"/>
          </a:xfrm>
          <a:prstGeom prst="rect">
            <a:avLst/>
          </a:prstGeom>
          <a:noFill/>
        </p:spPr>
        <p:txBody>
          <a:bodyPr wrap="square" rtlCol="0">
            <a:spAutoFit/>
          </a:bodyPr>
          <a:lstStyle/>
          <a:p>
            <a:r>
              <a:rPr lang="en-GB" dirty="0"/>
              <a:t>Kick-off → 4 drafting days → 550 participants → 90+ pages produced → 18 internal meetings → countless drafting hours.</a:t>
            </a:r>
          </a:p>
          <a:p>
            <a:endParaRPr lang="en-GB" dirty="0"/>
          </a:p>
          <a:p>
            <a:r>
              <a:rPr lang="en-GB" dirty="0"/>
              <a:t>All Contributions to the ESPPU: </a:t>
            </a:r>
            <a:r>
              <a:rPr lang="en-GB" sz="1200" dirty="0">
                <a:hlinkClick r:id="rId5"/>
              </a:rPr>
              <a:t>https://indico.cern.ch/event/1439855/contributions/</a:t>
            </a:r>
            <a:endParaRPr lang="en-GB" dirty="0"/>
          </a:p>
        </p:txBody>
      </p:sp>
      <p:sp>
        <p:nvSpPr>
          <p:cNvPr id="11" name="TextBox 10">
            <a:extLst>
              <a:ext uri="{FF2B5EF4-FFF2-40B4-BE49-F238E27FC236}">
                <a16:creationId xmlns:a16="http://schemas.microsoft.com/office/drawing/2014/main" id="{F2B6068A-7FF5-0BB8-12D6-B0B59FB878EA}"/>
              </a:ext>
            </a:extLst>
          </p:cNvPr>
          <p:cNvSpPr txBox="1"/>
          <p:nvPr/>
        </p:nvSpPr>
        <p:spPr>
          <a:xfrm>
            <a:off x="266700" y="3069225"/>
            <a:ext cx="11360525" cy="3139321"/>
          </a:xfrm>
          <a:prstGeom prst="rect">
            <a:avLst/>
          </a:prstGeom>
          <a:noFill/>
        </p:spPr>
        <p:txBody>
          <a:bodyPr wrap="square" rtlCol="0">
            <a:spAutoFit/>
          </a:bodyPr>
          <a:lstStyle/>
          <a:p>
            <a:pPr rtl="0">
              <a:buNone/>
            </a:pPr>
            <a:r>
              <a:rPr lang="en-GB" sz="1800" b="1" i="0" u="none" strike="noStrike" dirty="0">
                <a:solidFill>
                  <a:srgbClr val="000000"/>
                </a:solidFill>
                <a:effectLst/>
                <a:latin typeface="Arial" panose="020B0604020202020204" pitchFamily="34" charset="0"/>
              </a:rPr>
              <a:t>Drafting Team:</a:t>
            </a:r>
            <a:endParaRPr lang="en-GB" sz="1800" b="0" i="0" u="none" strike="noStrike" dirty="0">
              <a:solidFill>
                <a:srgbClr val="000000"/>
              </a:solidFill>
              <a:effectLst/>
              <a:latin typeface="Arial" panose="020B0604020202020204" pitchFamily="34" charset="0"/>
            </a:endParaRPr>
          </a:p>
          <a:p>
            <a:pPr rtl="0">
              <a:buNone/>
            </a:pPr>
            <a:r>
              <a:rPr lang="en-GB" sz="1800" b="1" i="0" u="none" strike="noStrike" dirty="0">
                <a:solidFill>
                  <a:schemeClr val="tx2"/>
                </a:solidFill>
                <a:effectLst/>
                <a:latin typeface="Arial" panose="020B0604020202020204" pitchFamily="34" charset="0"/>
              </a:rPr>
              <a:t>Jim</a:t>
            </a:r>
            <a:r>
              <a:rPr lang="en-GB" sz="1800" b="0" i="0" u="none" strike="noStrike" dirty="0">
                <a:solidFill>
                  <a:schemeClr val="tx2"/>
                </a:solidFill>
                <a:effectLst/>
                <a:latin typeface="Arial" panose="020B0604020202020204" pitchFamily="34" charset="0"/>
              </a:rPr>
              <a:t> Clarke (Director of </a:t>
            </a:r>
            <a:r>
              <a:rPr lang="en-GB" sz="1800" b="0" i="0" u="none" strike="noStrike" dirty="0" err="1">
                <a:solidFill>
                  <a:schemeClr val="tx2"/>
                </a:solidFill>
                <a:effectLst/>
                <a:latin typeface="Arial" panose="020B0604020202020204" pitchFamily="34" charset="0"/>
              </a:rPr>
              <a:t>ASTeC</a:t>
            </a:r>
            <a:r>
              <a:rPr lang="en-GB" sz="1800" b="0" i="0" u="none" strike="noStrike" dirty="0">
                <a:solidFill>
                  <a:schemeClr val="tx2"/>
                </a:solidFill>
                <a:effectLst/>
                <a:latin typeface="Arial" panose="020B0604020202020204" pitchFamily="34" charset="0"/>
              </a:rPr>
              <a:t>), </a:t>
            </a:r>
            <a:r>
              <a:rPr lang="en-GB" sz="1800" b="1" i="0" u="none" strike="noStrike" dirty="0">
                <a:solidFill>
                  <a:schemeClr val="tx2"/>
                </a:solidFill>
                <a:effectLst/>
                <a:latin typeface="Arial" panose="020B0604020202020204" pitchFamily="34" charset="0"/>
              </a:rPr>
              <a:t>Sinead</a:t>
            </a:r>
            <a:r>
              <a:rPr lang="en-GB" sz="1800" b="0" i="0" u="none" strike="noStrike" dirty="0">
                <a:solidFill>
                  <a:schemeClr val="tx2"/>
                </a:solidFill>
                <a:effectLst/>
                <a:latin typeface="Arial" panose="020B0604020202020204" pitchFamily="34" charset="0"/>
              </a:rPr>
              <a:t> Farrington (Director of STFC PPD), </a:t>
            </a:r>
            <a:r>
              <a:rPr lang="en-GB" sz="1800" b="1" i="0" u="none" strike="noStrike" dirty="0">
                <a:solidFill>
                  <a:schemeClr val="tx2"/>
                </a:solidFill>
                <a:effectLst/>
                <a:latin typeface="Arial" panose="020B0604020202020204" pitchFamily="34" charset="0"/>
              </a:rPr>
              <a:t>Mark</a:t>
            </a:r>
            <a:r>
              <a:rPr lang="en-GB" sz="1800" b="0" i="0" u="none" strike="noStrike" dirty="0">
                <a:solidFill>
                  <a:schemeClr val="tx2"/>
                </a:solidFill>
                <a:effectLst/>
                <a:latin typeface="Arial" panose="020B0604020202020204" pitchFamily="34" charset="0"/>
              </a:rPr>
              <a:t> Lancaster (UK representative on the European Strategy Group), </a:t>
            </a:r>
            <a:r>
              <a:rPr lang="en-GB" sz="1800" b="1" i="0" u="sng" strike="noStrike" dirty="0">
                <a:solidFill>
                  <a:schemeClr val="tx2"/>
                </a:solidFill>
                <a:effectLst/>
                <a:latin typeface="Arial" panose="020B0604020202020204" pitchFamily="34" charset="0"/>
              </a:rPr>
              <a:t>Ruben</a:t>
            </a:r>
            <a:r>
              <a:rPr lang="en-GB" sz="1800" b="0" i="0" u="sng" strike="noStrike" dirty="0">
                <a:solidFill>
                  <a:schemeClr val="tx2"/>
                </a:solidFill>
                <a:effectLst/>
                <a:latin typeface="Arial" panose="020B0604020202020204" pitchFamily="34" charset="0"/>
              </a:rPr>
              <a:t> Saakyan</a:t>
            </a:r>
            <a:r>
              <a:rPr lang="en-GB" sz="1800" b="0" i="0" strike="noStrike" dirty="0">
                <a:solidFill>
                  <a:schemeClr val="tx2"/>
                </a:solidFill>
                <a:effectLst/>
                <a:latin typeface="Arial" panose="020B0604020202020204" pitchFamily="34" charset="0"/>
              </a:rPr>
              <a:t> </a:t>
            </a:r>
            <a:r>
              <a:rPr lang="en-GB" sz="1800" b="0" i="0" u="none" strike="noStrike" dirty="0">
                <a:solidFill>
                  <a:schemeClr val="tx2"/>
                </a:solidFill>
                <a:effectLst/>
                <a:latin typeface="Arial" panose="020B0604020202020204" pitchFamily="34" charset="0"/>
              </a:rPr>
              <a:t>(Chair of PPAP)</a:t>
            </a:r>
          </a:p>
          <a:p>
            <a:pPr rtl="0">
              <a:buNone/>
            </a:pPr>
            <a:endParaRPr lang="en-GB" sz="1800" b="0" i="0" u="none" strike="noStrike" dirty="0">
              <a:solidFill>
                <a:schemeClr val="accent3"/>
              </a:solidFill>
              <a:effectLst/>
              <a:latin typeface="Arial" panose="020B0604020202020204" pitchFamily="34" charset="0"/>
            </a:endParaRPr>
          </a:p>
          <a:p>
            <a:pPr rtl="0">
              <a:buNone/>
            </a:pPr>
            <a:r>
              <a:rPr lang="en-GB" sz="1800" b="0" i="0" u="none" strike="noStrike" dirty="0">
                <a:solidFill>
                  <a:schemeClr val="accent3"/>
                </a:solidFill>
                <a:effectLst/>
                <a:latin typeface="Arial" panose="020B0604020202020204" pitchFamily="34" charset="0"/>
              </a:rPr>
              <a:t>UK ECFA delegates: </a:t>
            </a:r>
            <a:r>
              <a:rPr lang="en-GB" sz="1800" b="1" i="0" u="none" strike="noStrike" dirty="0">
                <a:solidFill>
                  <a:schemeClr val="accent3"/>
                </a:solidFill>
                <a:effectLst/>
                <a:latin typeface="Arial" panose="020B0604020202020204" pitchFamily="34" charset="0"/>
              </a:rPr>
              <a:t>Daniela</a:t>
            </a:r>
            <a:r>
              <a:rPr lang="en-GB" sz="1800" b="0" i="0" u="none" strike="noStrike" dirty="0">
                <a:solidFill>
                  <a:schemeClr val="accent3"/>
                </a:solidFill>
                <a:effectLst/>
                <a:latin typeface="Arial" panose="020B0604020202020204" pitchFamily="34" charset="0"/>
              </a:rPr>
              <a:t> Bortoletto (Oxford), </a:t>
            </a:r>
            <a:r>
              <a:rPr lang="en-GB" sz="1800" b="1" i="0" u="none" strike="noStrike" dirty="0">
                <a:solidFill>
                  <a:schemeClr val="accent3"/>
                </a:solidFill>
                <a:effectLst/>
                <a:latin typeface="Arial" panose="020B0604020202020204" pitchFamily="34" charset="0"/>
              </a:rPr>
              <a:t>Joel</a:t>
            </a:r>
            <a:r>
              <a:rPr lang="en-GB" sz="1800" b="0" i="0" u="none" strike="noStrike" dirty="0">
                <a:solidFill>
                  <a:schemeClr val="accent3"/>
                </a:solidFill>
                <a:effectLst/>
                <a:latin typeface="Arial" panose="020B0604020202020204" pitchFamily="34" charset="0"/>
              </a:rPr>
              <a:t> Goldstein (Bristol), </a:t>
            </a:r>
            <a:r>
              <a:rPr lang="en-GB" sz="1800" b="1" i="0" u="none" strike="noStrike" dirty="0">
                <a:solidFill>
                  <a:schemeClr val="accent3"/>
                </a:solidFill>
                <a:effectLst/>
                <a:latin typeface="Arial" panose="020B0604020202020204" pitchFamily="34" charset="0"/>
              </a:rPr>
              <a:t>Haroon</a:t>
            </a:r>
            <a:r>
              <a:rPr lang="en-GB" sz="1800" b="0" i="0" u="none" strike="noStrike" dirty="0">
                <a:solidFill>
                  <a:schemeClr val="accent3"/>
                </a:solidFill>
                <a:effectLst/>
                <a:latin typeface="Arial" panose="020B0604020202020204" pitchFamily="34" charset="0"/>
              </a:rPr>
              <a:t> Rafique (STFC ISIS), </a:t>
            </a:r>
            <a:r>
              <a:rPr lang="en-GB" sz="1800" b="1" i="0" u="none" strike="noStrike" dirty="0">
                <a:solidFill>
                  <a:schemeClr val="accent3"/>
                </a:solidFill>
                <a:effectLst/>
                <a:latin typeface="Arial" panose="020B0604020202020204" pitchFamily="34" charset="0"/>
              </a:rPr>
              <a:t>Aidan</a:t>
            </a:r>
            <a:r>
              <a:rPr lang="en-GB" sz="1800" b="0" i="0" u="none" strike="noStrike" dirty="0">
                <a:solidFill>
                  <a:schemeClr val="accent3"/>
                </a:solidFill>
                <a:effectLst/>
                <a:latin typeface="Arial" panose="020B0604020202020204" pitchFamily="34" charset="0"/>
              </a:rPr>
              <a:t> Robson (Glasgow), </a:t>
            </a:r>
            <a:r>
              <a:rPr lang="en-GB" sz="1800" b="1" i="0" u="none" strike="noStrike" dirty="0">
                <a:solidFill>
                  <a:schemeClr val="accent3"/>
                </a:solidFill>
                <a:effectLst/>
                <a:latin typeface="Arial" panose="020B0604020202020204" pitchFamily="34" charset="0"/>
              </a:rPr>
              <a:t>Michael</a:t>
            </a:r>
            <a:r>
              <a:rPr lang="en-GB" sz="1800" b="0" i="0" u="none" strike="noStrike" dirty="0">
                <a:solidFill>
                  <a:schemeClr val="accent3"/>
                </a:solidFill>
                <a:effectLst/>
                <a:latin typeface="Arial" panose="020B0604020202020204" pitchFamily="34" charset="0"/>
              </a:rPr>
              <a:t> </a:t>
            </a:r>
            <a:r>
              <a:rPr lang="en-GB" sz="1800" b="0" i="0" u="none" strike="noStrike" dirty="0" err="1">
                <a:solidFill>
                  <a:schemeClr val="accent3"/>
                </a:solidFill>
                <a:effectLst/>
                <a:latin typeface="Arial" panose="020B0604020202020204" pitchFamily="34" charset="0"/>
              </a:rPr>
              <a:t>Spannowsky</a:t>
            </a:r>
            <a:r>
              <a:rPr lang="en-GB" sz="1800" b="0" i="0" u="none" strike="noStrike" dirty="0">
                <a:solidFill>
                  <a:schemeClr val="accent3"/>
                </a:solidFill>
                <a:effectLst/>
                <a:latin typeface="Arial" panose="020B0604020202020204" pitchFamily="34" charset="0"/>
              </a:rPr>
              <a:t> (Durham), </a:t>
            </a:r>
            <a:r>
              <a:rPr lang="en-GB" sz="1800" b="1" i="0" u="sng" strike="noStrike" dirty="0">
                <a:solidFill>
                  <a:schemeClr val="accent3"/>
                </a:solidFill>
                <a:effectLst/>
                <a:latin typeface="Arial" panose="020B0604020202020204" pitchFamily="34" charset="0"/>
              </a:rPr>
              <a:t>Sarah</a:t>
            </a:r>
            <a:r>
              <a:rPr lang="en-GB" sz="1800" b="0" i="0" u="sng" strike="noStrike" dirty="0">
                <a:solidFill>
                  <a:schemeClr val="accent3"/>
                </a:solidFill>
                <a:effectLst/>
                <a:latin typeface="Arial" panose="020B0604020202020204" pitchFamily="34" charset="0"/>
              </a:rPr>
              <a:t> </a:t>
            </a:r>
            <a:r>
              <a:rPr lang="en-GB" sz="1800" i="0" u="sng" strike="noStrike" dirty="0">
                <a:solidFill>
                  <a:schemeClr val="accent3"/>
                </a:solidFill>
                <a:effectLst/>
                <a:latin typeface="Arial" panose="020B0604020202020204" pitchFamily="34" charset="0"/>
              </a:rPr>
              <a:t>Williams</a:t>
            </a:r>
            <a:r>
              <a:rPr lang="en-GB" sz="1800" i="0" strike="noStrike" dirty="0">
                <a:solidFill>
                  <a:schemeClr val="accent3"/>
                </a:solidFill>
                <a:effectLst/>
                <a:latin typeface="Arial" panose="020B0604020202020204" pitchFamily="34" charset="0"/>
              </a:rPr>
              <a:t> (Cambridge)</a:t>
            </a:r>
            <a:r>
              <a:rPr lang="en-GB" sz="1800" b="0" i="0" strike="noStrike" dirty="0">
                <a:solidFill>
                  <a:schemeClr val="accent3"/>
                </a:solidFill>
                <a:effectLst/>
                <a:latin typeface="Arial" panose="020B0604020202020204" pitchFamily="34" charset="0"/>
              </a:rPr>
              <a:t>, </a:t>
            </a:r>
            <a:r>
              <a:rPr lang="en-GB" sz="1800" b="1" i="0" u="none" strike="noStrike" dirty="0">
                <a:solidFill>
                  <a:schemeClr val="accent3"/>
                </a:solidFill>
                <a:effectLst/>
                <a:latin typeface="Arial" panose="020B0604020202020204" pitchFamily="34" charset="0"/>
              </a:rPr>
              <a:t>Matthew</a:t>
            </a:r>
            <a:r>
              <a:rPr lang="en-GB" sz="1800" b="0" i="0" u="none" strike="noStrike" dirty="0">
                <a:solidFill>
                  <a:schemeClr val="accent3"/>
                </a:solidFill>
                <a:effectLst/>
                <a:latin typeface="Arial" panose="020B0604020202020204" pitchFamily="34" charset="0"/>
              </a:rPr>
              <a:t> Wing (UCL)</a:t>
            </a:r>
          </a:p>
          <a:p>
            <a:pPr rtl="0">
              <a:buNone/>
            </a:pPr>
            <a:endParaRPr lang="en-GB" dirty="0">
              <a:solidFill>
                <a:schemeClr val="accent1"/>
              </a:solidFill>
              <a:latin typeface="Arial" panose="020B0604020202020204" pitchFamily="34" charset="0"/>
            </a:endParaRPr>
          </a:p>
          <a:p>
            <a:r>
              <a:rPr lang="en-GB" sz="1800" b="1" i="0" u="none" strike="noStrike" dirty="0">
                <a:solidFill>
                  <a:schemeClr val="accent1"/>
                </a:solidFill>
                <a:effectLst/>
                <a:latin typeface="Arial" panose="020B0604020202020204" pitchFamily="34" charset="0"/>
              </a:rPr>
              <a:t>UK ECR ECFA delegates (who did most of the minute taking)</a:t>
            </a:r>
            <a:r>
              <a:rPr lang="en-GB" sz="1800" b="0" i="0" u="none" strike="noStrike" dirty="0">
                <a:solidFill>
                  <a:schemeClr val="accent1"/>
                </a:solidFill>
                <a:effectLst/>
                <a:latin typeface="Arial" panose="020B0604020202020204" pitchFamily="34" charset="0"/>
              </a:rPr>
              <a:t>: </a:t>
            </a:r>
            <a:r>
              <a:rPr lang="en-GB" sz="1800" b="1" dirty="0">
                <a:solidFill>
                  <a:schemeClr val="accent1"/>
                </a:solidFill>
                <a:effectLst/>
                <a:latin typeface="Aptos" panose="020B0004020202020204" pitchFamily="34" charset="0"/>
                <a:ea typeface="Aptos" panose="020B0004020202020204" pitchFamily="34" charset="0"/>
                <a:cs typeface="Times New Roman" panose="02020603050405020304" pitchFamily="18" charset="0"/>
              </a:rPr>
              <a:t>Patrick</a:t>
            </a:r>
            <a:r>
              <a:rPr lang="en-GB" sz="1800" dirty="0">
                <a:solidFill>
                  <a:schemeClr val="accent1"/>
                </a:solidFill>
                <a:effectLst/>
                <a:latin typeface="Aptos" panose="020B0004020202020204" pitchFamily="34" charset="0"/>
                <a:ea typeface="Aptos" panose="020B0004020202020204" pitchFamily="34" charset="0"/>
                <a:cs typeface="Times New Roman" panose="02020603050405020304" pitchFamily="18" charset="0"/>
              </a:rPr>
              <a:t> Dougan (Manchester), </a:t>
            </a:r>
            <a:r>
              <a:rPr lang="en-GB" sz="1800" b="1" dirty="0">
                <a:solidFill>
                  <a:schemeClr val="accent1"/>
                </a:solidFill>
                <a:effectLst/>
                <a:latin typeface="Aptos" panose="020B0004020202020204" pitchFamily="34" charset="0"/>
                <a:ea typeface="Aptos" panose="020B0004020202020204" pitchFamily="34" charset="0"/>
                <a:cs typeface="Times New Roman" panose="02020603050405020304" pitchFamily="18" charset="0"/>
              </a:rPr>
              <a:t>Allison</a:t>
            </a:r>
            <a:r>
              <a:rPr lang="en-GB" sz="1800" dirty="0">
                <a:solidFill>
                  <a:schemeClr val="accent1"/>
                </a:solidFill>
                <a:effectLst/>
                <a:latin typeface="Aptos" panose="020B0004020202020204" pitchFamily="34" charset="0"/>
                <a:ea typeface="Aptos" panose="020B0004020202020204" pitchFamily="34" charset="0"/>
                <a:cs typeface="Times New Roman" panose="02020603050405020304" pitchFamily="18" charset="0"/>
              </a:rPr>
              <a:t> Elliot (STFC PPD), </a:t>
            </a:r>
            <a:r>
              <a:rPr lang="en-GB" b="1" dirty="0">
                <a:solidFill>
                  <a:schemeClr val="accent1"/>
                </a:solidFill>
                <a:latin typeface="Aptos" panose="020B0004020202020204" pitchFamily="34" charset="0"/>
                <a:ea typeface="Aptos" panose="020B0004020202020204" pitchFamily="34" charset="0"/>
                <a:cs typeface="Times New Roman" panose="02020603050405020304" pitchFamily="18" charset="0"/>
              </a:rPr>
              <a:t>Holly</a:t>
            </a:r>
            <a:r>
              <a:rPr lang="en-GB" dirty="0">
                <a:solidFill>
                  <a:schemeClr val="accent1"/>
                </a:solidFill>
                <a:latin typeface="Aptos" panose="020B0004020202020204" pitchFamily="34" charset="0"/>
                <a:ea typeface="Aptos" panose="020B0004020202020204" pitchFamily="34" charset="0"/>
                <a:cs typeface="Times New Roman" panose="02020603050405020304" pitchFamily="18" charset="0"/>
              </a:rPr>
              <a:t> Pacey (Oxford)</a:t>
            </a:r>
            <a:r>
              <a:rPr lang="en-GB" sz="1800" dirty="0">
                <a:solidFill>
                  <a:schemeClr val="accent1"/>
                </a:solidFill>
                <a:effectLst/>
                <a:latin typeface="Aptos" panose="020B0004020202020204" pitchFamily="34" charset="0"/>
                <a:ea typeface="Aptos" panose="020B0004020202020204" pitchFamily="34" charset="0"/>
                <a:cs typeface="Times New Roman" panose="02020603050405020304" pitchFamily="18" charset="0"/>
              </a:rPr>
              <a:t>,</a:t>
            </a:r>
            <a:r>
              <a:rPr lang="en-GB" sz="1800" b="1" dirty="0">
                <a:solidFill>
                  <a:schemeClr val="accent1"/>
                </a:solidFill>
                <a:effectLst/>
                <a:latin typeface="Aptos" panose="020B0004020202020204" pitchFamily="34" charset="0"/>
                <a:ea typeface="Aptos" panose="020B0004020202020204" pitchFamily="34" charset="0"/>
                <a:cs typeface="Times New Roman" panose="02020603050405020304" pitchFamily="18" charset="0"/>
              </a:rPr>
              <a:t> Harriet</a:t>
            </a:r>
            <a:r>
              <a:rPr lang="en-GB" sz="1800" dirty="0">
                <a:solidFill>
                  <a:schemeClr val="accent1"/>
                </a:solidFill>
                <a:effectLst/>
                <a:latin typeface="Aptos" panose="020B0004020202020204" pitchFamily="34" charset="0"/>
                <a:ea typeface="Aptos" panose="020B0004020202020204" pitchFamily="34" charset="0"/>
                <a:cs typeface="Times New Roman" panose="02020603050405020304" pitchFamily="18" charset="0"/>
              </a:rPr>
              <a:t> Watson (Edinburgh), </a:t>
            </a:r>
            <a:r>
              <a:rPr lang="en-GB" sz="1800" b="1" dirty="0">
                <a:solidFill>
                  <a:schemeClr val="accent1"/>
                </a:solidFill>
                <a:effectLst/>
                <a:latin typeface="Aptos" panose="020B0004020202020204" pitchFamily="34" charset="0"/>
                <a:ea typeface="Aptos" panose="020B0004020202020204" pitchFamily="34" charset="0"/>
                <a:cs typeface="Times New Roman" panose="02020603050405020304" pitchFamily="18" charset="0"/>
              </a:rPr>
              <a:t>Aidan</a:t>
            </a:r>
            <a:r>
              <a:rPr lang="en-GB" sz="1800" dirty="0">
                <a:solidFill>
                  <a:schemeClr val="accent1"/>
                </a:solidFill>
                <a:effectLst/>
                <a:latin typeface="Aptos" panose="020B0004020202020204" pitchFamily="34" charset="0"/>
                <a:ea typeface="Aptos" panose="020B0004020202020204" pitchFamily="34" charset="0"/>
                <a:cs typeface="Times New Roman" panose="02020603050405020304" pitchFamily="18" charset="0"/>
              </a:rPr>
              <a:t> Wiederhold (Manchester)</a:t>
            </a:r>
            <a:br>
              <a:rPr lang="en-GB" dirty="0"/>
            </a:br>
            <a:endParaRPr lang="en-GB" dirty="0"/>
          </a:p>
        </p:txBody>
      </p:sp>
      <p:sp>
        <p:nvSpPr>
          <p:cNvPr id="3" name="TextBox 2">
            <a:extLst>
              <a:ext uri="{FF2B5EF4-FFF2-40B4-BE49-F238E27FC236}">
                <a16:creationId xmlns:a16="http://schemas.microsoft.com/office/drawing/2014/main" id="{BA239878-C96D-B39F-660D-79848CC81EC0}"/>
              </a:ext>
            </a:extLst>
          </p:cNvPr>
          <p:cNvSpPr txBox="1"/>
          <p:nvPr/>
        </p:nvSpPr>
        <p:spPr>
          <a:xfrm>
            <a:off x="3951005" y="5919689"/>
            <a:ext cx="6955750" cy="369332"/>
          </a:xfrm>
          <a:prstGeom prst="rect">
            <a:avLst/>
          </a:prstGeom>
          <a:noFill/>
        </p:spPr>
        <p:txBody>
          <a:bodyPr wrap="none" rtlCol="0">
            <a:spAutoFit/>
          </a:bodyPr>
          <a:lstStyle/>
          <a:p>
            <a:r>
              <a:rPr lang="en-GB" dirty="0"/>
              <a:t>Plus numerous colleagues providing specific input / representation</a:t>
            </a:r>
          </a:p>
        </p:txBody>
      </p:sp>
    </p:spTree>
    <p:extLst>
      <p:ext uri="{BB962C8B-B14F-4D97-AF65-F5344CB8AC3E}">
        <p14:creationId xmlns:p14="http://schemas.microsoft.com/office/powerpoint/2010/main" val="563286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F6878-D122-0FA4-DD50-AD51F38A7CF9}"/>
              </a:ext>
            </a:extLst>
          </p:cNvPr>
          <p:cNvSpPr>
            <a:spLocks noGrp="1"/>
          </p:cNvSpPr>
          <p:nvPr>
            <p:ph type="title"/>
          </p:nvPr>
        </p:nvSpPr>
        <p:spPr/>
        <p:txBody>
          <a:bodyPr/>
          <a:lstStyle/>
          <a:p>
            <a:r>
              <a:rPr lang="en-GB" dirty="0"/>
              <a:t>ESPPU UK Input</a:t>
            </a:r>
          </a:p>
        </p:txBody>
      </p:sp>
      <p:sp>
        <p:nvSpPr>
          <p:cNvPr id="4" name="Content Placeholder 3">
            <a:extLst>
              <a:ext uri="{FF2B5EF4-FFF2-40B4-BE49-F238E27FC236}">
                <a16:creationId xmlns:a16="http://schemas.microsoft.com/office/drawing/2014/main" id="{9D05C3A6-E8CE-9276-6C57-41652B568DD0}"/>
              </a:ext>
            </a:extLst>
          </p:cNvPr>
          <p:cNvSpPr>
            <a:spLocks noGrp="1"/>
          </p:cNvSpPr>
          <p:nvPr>
            <p:ph idx="1"/>
          </p:nvPr>
        </p:nvSpPr>
        <p:spPr>
          <a:xfrm>
            <a:off x="266700" y="1195596"/>
            <a:ext cx="3890433" cy="4351338"/>
          </a:xfrm>
        </p:spPr>
        <p:txBody>
          <a:bodyPr>
            <a:normAutofit/>
          </a:bodyPr>
          <a:lstStyle/>
          <a:p>
            <a:pPr marL="0" indent="0">
              <a:buNone/>
            </a:pPr>
            <a:r>
              <a:rPr lang="en-GB" b="1" dirty="0"/>
              <a:t>5 Events </a:t>
            </a:r>
          </a:p>
          <a:p>
            <a:pPr>
              <a:buFontTx/>
              <a:buChar char="-"/>
            </a:pPr>
            <a:r>
              <a:rPr lang="en-GB" dirty="0"/>
              <a:t>Kick Off</a:t>
            </a:r>
          </a:p>
          <a:p>
            <a:pPr lvl="1">
              <a:buFontTx/>
              <a:buChar char="-"/>
            </a:pPr>
            <a:r>
              <a:rPr lang="en-GB" dirty="0"/>
              <a:t>23</a:t>
            </a:r>
            <a:r>
              <a:rPr lang="en-GB" baseline="30000" dirty="0"/>
              <a:t>rd</a:t>
            </a:r>
            <a:r>
              <a:rPr lang="en-GB" dirty="0"/>
              <a:t> – 26</a:t>
            </a:r>
            <a:r>
              <a:rPr lang="en-GB" baseline="30000" dirty="0"/>
              <a:t>th</a:t>
            </a:r>
            <a:r>
              <a:rPr lang="en-GB" dirty="0"/>
              <a:t> September 2024 @ Durham </a:t>
            </a:r>
            <a:r>
              <a:rPr lang="en-GB" sz="1000" dirty="0">
                <a:hlinkClick r:id="rId3"/>
              </a:rPr>
              <a:t>https://conference.ippp.dur.ac.uk/event/1357/overview</a:t>
            </a:r>
            <a:r>
              <a:rPr lang="en-GB" sz="1000" dirty="0"/>
              <a:t> </a:t>
            </a:r>
          </a:p>
          <a:p>
            <a:pPr>
              <a:buFontTx/>
              <a:buChar char="-"/>
            </a:pPr>
            <a:r>
              <a:rPr lang="en-GB" dirty="0"/>
              <a:t>4 Drafting Days</a:t>
            </a:r>
          </a:p>
          <a:p>
            <a:pPr lvl="1">
              <a:buFontTx/>
              <a:buChar char="-"/>
            </a:pPr>
            <a:r>
              <a:rPr lang="en-GB" dirty="0"/>
              <a:t>4</a:t>
            </a:r>
            <a:r>
              <a:rPr lang="en-GB" baseline="30000" dirty="0"/>
              <a:t>th</a:t>
            </a:r>
            <a:r>
              <a:rPr lang="en-GB" dirty="0"/>
              <a:t> Nov 2024 @ DL </a:t>
            </a:r>
            <a:r>
              <a:rPr lang="en-GB" sz="900" dirty="0">
                <a:hlinkClick r:id="rId4"/>
              </a:rPr>
              <a:t>https://conference.ippp.dur.ac.uk/event/1391/</a:t>
            </a:r>
            <a:r>
              <a:rPr lang="en-GB" sz="900" dirty="0"/>
              <a:t> </a:t>
            </a:r>
          </a:p>
          <a:p>
            <a:pPr lvl="1">
              <a:buFontTx/>
              <a:buChar char="-"/>
            </a:pPr>
            <a:r>
              <a:rPr lang="en-GB" sz="900" dirty="0">
                <a:hlinkClick r:id="rId5"/>
              </a:rPr>
              <a:t>Minutes</a:t>
            </a:r>
            <a:r>
              <a:rPr lang="en-GB" sz="900" dirty="0"/>
              <a:t> </a:t>
            </a:r>
          </a:p>
          <a:p>
            <a:pPr lvl="1">
              <a:buFontTx/>
              <a:buChar char="-"/>
            </a:pPr>
            <a:r>
              <a:rPr lang="en-GB" dirty="0"/>
              <a:t>9</a:t>
            </a:r>
            <a:r>
              <a:rPr lang="en-GB" baseline="30000" dirty="0"/>
              <a:t>th</a:t>
            </a:r>
            <a:r>
              <a:rPr lang="en-GB" dirty="0"/>
              <a:t> January @ UCL </a:t>
            </a:r>
            <a:r>
              <a:rPr lang="en-GB" sz="1000" dirty="0">
                <a:hlinkClick r:id="rId6"/>
              </a:rPr>
              <a:t>https://indico.stfc.ac.uk/event/1183/</a:t>
            </a:r>
            <a:r>
              <a:rPr lang="en-GB" sz="1000" dirty="0"/>
              <a:t>  </a:t>
            </a:r>
          </a:p>
          <a:p>
            <a:pPr lvl="1">
              <a:buFontTx/>
              <a:buChar char="-"/>
            </a:pPr>
            <a:r>
              <a:rPr lang="en-GB" sz="1000" dirty="0">
                <a:hlinkClick r:id="rId7"/>
              </a:rPr>
              <a:t>Minutes</a:t>
            </a:r>
            <a:endParaRPr lang="en-GB" sz="1400" dirty="0"/>
          </a:p>
          <a:p>
            <a:pPr lvl="1">
              <a:buFontTx/>
              <a:buChar char="-"/>
            </a:pPr>
            <a:r>
              <a:rPr lang="en-GB" dirty="0"/>
              <a:t>28</a:t>
            </a:r>
            <a:r>
              <a:rPr lang="en-GB" baseline="30000" dirty="0"/>
              <a:t>th</a:t>
            </a:r>
            <a:r>
              <a:rPr lang="en-GB" dirty="0"/>
              <a:t> April 2025 @ RAL </a:t>
            </a:r>
            <a:r>
              <a:rPr lang="en-GB" sz="1000" dirty="0">
                <a:hlinkClick r:id="rId8"/>
              </a:rPr>
              <a:t>https://indico.stfc.ac.uk/event/1430/</a:t>
            </a:r>
            <a:r>
              <a:rPr lang="en-GB" sz="1000" dirty="0"/>
              <a:t>  </a:t>
            </a:r>
          </a:p>
          <a:p>
            <a:pPr lvl="1">
              <a:buFontTx/>
              <a:buChar char="-"/>
            </a:pPr>
            <a:r>
              <a:rPr lang="en-GB" sz="1000" dirty="0">
                <a:hlinkClick r:id="rId9"/>
              </a:rPr>
              <a:t>Minutes</a:t>
            </a:r>
            <a:endParaRPr lang="en-GB" sz="1000" dirty="0"/>
          </a:p>
          <a:p>
            <a:pPr lvl="1">
              <a:buFontTx/>
              <a:buChar char="-"/>
            </a:pPr>
            <a:r>
              <a:rPr lang="en-GB" sz="1600" dirty="0"/>
              <a:t>29</a:t>
            </a:r>
            <a:r>
              <a:rPr lang="en-GB" sz="1600" baseline="30000" dirty="0"/>
              <a:t>th</a:t>
            </a:r>
            <a:r>
              <a:rPr lang="en-GB" sz="1600" dirty="0"/>
              <a:t> October 2025 Online</a:t>
            </a:r>
          </a:p>
          <a:p>
            <a:pPr lvl="1">
              <a:buFontTx/>
              <a:buChar char="-"/>
            </a:pPr>
            <a:r>
              <a:rPr lang="en-GB" sz="1000" dirty="0">
                <a:hlinkClick r:id="rId10"/>
              </a:rPr>
              <a:t>https://indico.stfc.ac.uk/event/1688/</a:t>
            </a:r>
            <a:endParaRPr lang="en-GB" sz="1600" dirty="0"/>
          </a:p>
          <a:p>
            <a:pPr>
              <a:buFontTx/>
              <a:buChar char="-"/>
            </a:pPr>
            <a:endParaRPr lang="en-GB" dirty="0"/>
          </a:p>
          <a:p>
            <a:pPr>
              <a:buFontTx/>
              <a:buChar char="-"/>
            </a:pPr>
            <a:endParaRPr lang="en-GB" dirty="0"/>
          </a:p>
        </p:txBody>
      </p:sp>
      <p:sp>
        <p:nvSpPr>
          <p:cNvPr id="5" name="Slide Number Placeholder 4">
            <a:extLst>
              <a:ext uri="{FF2B5EF4-FFF2-40B4-BE49-F238E27FC236}">
                <a16:creationId xmlns:a16="http://schemas.microsoft.com/office/drawing/2014/main" id="{79708838-69D2-7CD4-B6A2-91C179E14315}"/>
              </a:ext>
            </a:extLst>
          </p:cNvPr>
          <p:cNvSpPr>
            <a:spLocks noGrp="1"/>
          </p:cNvSpPr>
          <p:nvPr>
            <p:ph type="sldNum" sz="quarter" idx="4"/>
          </p:nvPr>
        </p:nvSpPr>
        <p:spPr/>
        <p:txBody>
          <a:bodyPr/>
          <a:lstStyle/>
          <a:p>
            <a:fld id="{94601B8E-4C5D-4D9E-8821-9696CA0E0E3F}" type="slidenum">
              <a:rPr lang="en-GB" smtClean="0"/>
              <a:pPr/>
              <a:t>14</a:t>
            </a:fld>
            <a:endParaRPr lang="en-GB" dirty="0"/>
          </a:p>
        </p:txBody>
      </p:sp>
      <p:sp>
        <p:nvSpPr>
          <p:cNvPr id="6" name="Date Placeholder 5">
            <a:extLst>
              <a:ext uri="{FF2B5EF4-FFF2-40B4-BE49-F238E27FC236}">
                <a16:creationId xmlns:a16="http://schemas.microsoft.com/office/drawing/2014/main" id="{02A7B3E4-FE2E-1AD3-0FF7-40E56C670149}"/>
              </a:ext>
            </a:extLst>
          </p:cNvPr>
          <p:cNvSpPr>
            <a:spLocks noGrp="1"/>
          </p:cNvSpPr>
          <p:nvPr>
            <p:ph type="dt" sz="half" idx="2"/>
          </p:nvPr>
        </p:nvSpPr>
        <p:spPr/>
        <p:txBody>
          <a:bodyPr/>
          <a:lstStyle/>
          <a:p>
            <a:r>
              <a:rPr lang="en-US"/>
              <a:t>UK-CERN Accelerator Celebration</a:t>
            </a:r>
            <a:endParaRPr lang="en-GB"/>
          </a:p>
        </p:txBody>
      </p:sp>
      <p:sp>
        <p:nvSpPr>
          <p:cNvPr id="7" name="Footer Placeholder 6">
            <a:extLst>
              <a:ext uri="{FF2B5EF4-FFF2-40B4-BE49-F238E27FC236}">
                <a16:creationId xmlns:a16="http://schemas.microsoft.com/office/drawing/2014/main" id="{30A72289-EBFE-DADC-0167-C68AB190DE98}"/>
              </a:ext>
            </a:extLst>
          </p:cNvPr>
          <p:cNvSpPr>
            <a:spLocks noGrp="1"/>
          </p:cNvSpPr>
          <p:nvPr>
            <p:ph type="ftr" sz="quarter" idx="3"/>
          </p:nvPr>
        </p:nvSpPr>
        <p:spPr/>
        <p:txBody>
          <a:bodyPr/>
          <a:lstStyle/>
          <a:p>
            <a:r>
              <a:rPr lang="en-GB" dirty="0"/>
              <a:t>Haroon Rafique</a:t>
            </a:r>
          </a:p>
        </p:txBody>
      </p:sp>
      <p:pic>
        <p:nvPicPr>
          <p:cNvPr id="9" name="Picture 8">
            <a:extLst>
              <a:ext uri="{FF2B5EF4-FFF2-40B4-BE49-F238E27FC236}">
                <a16:creationId xmlns:a16="http://schemas.microsoft.com/office/drawing/2014/main" id="{BD5C9E20-6BC8-E0A7-E9FE-982A2FA08FA6}"/>
              </a:ext>
            </a:extLst>
          </p:cNvPr>
          <p:cNvPicPr>
            <a:picLocks noChangeAspect="1"/>
          </p:cNvPicPr>
          <p:nvPr/>
        </p:nvPicPr>
        <p:blipFill>
          <a:blip r:embed="rId11"/>
          <a:stretch>
            <a:fillRect/>
          </a:stretch>
        </p:blipFill>
        <p:spPr>
          <a:xfrm>
            <a:off x="4390465" y="939800"/>
            <a:ext cx="7714146" cy="5015924"/>
          </a:xfrm>
          <a:prstGeom prst="rect">
            <a:avLst/>
          </a:prstGeom>
        </p:spPr>
      </p:pic>
      <p:sp>
        <p:nvSpPr>
          <p:cNvPr id="8" name="Rectangle 7">
            <a:extLst>
              <a:ext uri="{FF2B5EF4-FFF2-40B4-BE49-F238E27FC236}">
                <a16:creationId xmlns:a16="http://schemas.microsoft.com/office/drawing/2014/main" id="{028BDAF6-03D5-9BDB-AE69-1FEA15CD7F0D}"/>
              </a:ext>
            </a:extLst>
          </p:cNvPr>
          <p:cNvSpPr/>
          <p:nvPr/>
        </p:nvSpPr>
        <p:spPr>
          <a:xfrm>
            <a:off x="2454504" y="5323714"/>
            <a:ext cx="8807219" cy="769441"/>
          </a:xfrm>
          <a:prstGeom prst="rect">
            <a:avLst/>
          </a:prstGeom>
          <a:noFill/>
        </p:spPr>
        <p:txBody>
          <a:bodyPr wrap="none" lIns="91440" tIns="45720" rIns="91440" bIns="45720">
            <a:spAutoFit/>
          </a:bodyPr>
          <a:lstStyle/>
          <a:p>
            <a:pPr algn="ctr"/>
            <a:r>
              <a:rPr lang="en-GB" sz="4400" b="1" cap="none" spc="0" dirty="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latin typeface="Comic Sans MS" panose="030F0702030302020204" pitchFamily="66" charset="0"/>
              </a:rPr>
              <a:t>Thank you for all contributions!</a:t>
            </a:r>
          </a:p>
        </p:txBody>
      </p:sp>
      <p:sp>
        <p:nvSpPr>
          <p:cNvPr id="3" name="TextBox 2">
            <a:extLst>
              <a:ext uri="{FF2B5EF4-FFF2-40B4-BE49-F238E27FC236}">
                <a16:creationId xmlns:a16="http://schemas.microsoft.com/office/drawing/2014/main" id="{152C47FE-9784-DF4A-7A68-9AAD2AD0EF90}"/>
              </a:ext>
            </a:extLst>
          </p:cNvPr>
          <p:cNvSpPr txBox="1"/>
          <p:nvPr/>
        </p:nvSpPr>
        <p:spPr>
          <a:xfrm>
            <a:off x="8753797" y="5954655"/>
            <a:ext cx="2398413" cy="276999"/>
          </a:xfrm>
          <a:prstGeom prst="rect">
            <a:avLst/>
          </a:prstGeom>
          <a:noFill/>
        </p:spPr>
        <p:txBody>
          <a:bodyPr wrap="none" rtlCol="0">
            <a:spAutoFit/>
          </a:bodyPr>
          <a:lstStyle/>
          <a:p>
            <a:r>
              <a:rPr lang="en-GB" sz="1200" dirty="0"/>
              <a:t>Photo credit: STFC, Kai Gregory</a:t>
            </a:r>
          </a:p>
        </p:txBody>
      </p:sp>
    </p:spTree>
    <p:extLst>
      <p:ext uri="{BB962C8B-B14F-4D97-AF65-F5344CB8AC3E}">
        <p14:creationId xmlns:p14="http://schemas.microsoft.com/office/powerpoint/2010/main" val="1215600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1C9B3-4AB7-B022-020B-C30BC4A5AA6B}"/>
              </a:ext>
            </a:extLst>
          </p:cNvPr>
          <p:cNvSpPr>
            <a:spLocks noGrp="1"/>
          </p:cNvSpPr>
          <p:nvPr>
            <p:ph type="title"/>
          </p:nvPr>
        </p:nvSpPr>
        <p:spPr>
          <a:xfrm>
            <a:off x="166679" y="130632"/>
            <a:ext cx="6121400" cy="574675"/>
          </a:xfrm>
        </p:spPr>
        <p:txBody>
          <a:bodyPr>
            <a:normAutofit fontScale="90000"/>
          </a:bodyPr>
          <a:lstStyle/>
          <a:p>
            <a:r>
              <a:rPr lang="en-GB" dirty="0"/>
              <a:t>UK Contributions to Open Symposium</a:t>
            </a:r>
          </a:p>
        </p:txBody>
      </p:sp>
      <p:sp>
        <p:nvSpPr>
          <p:cNvPr id="5" name="Slide Number Placeholder 4">
            <a:extLst>
              <a:ext uri="{FF2B5EF4-FFF2-40B4-BE49-F238E27FC236}">
                <a16:creationId xmlns:a16="http://schemas.microsoft.com/office/drawing/2014/main" id="{1DD9F5D1-8EAD-0E6A-BAE2-0A9F8CFF1BB2}"/>
              </a:ext>
            </a:extLst>
          </p:cNvPr>
          <p:cNvSpPr>
            <a:spLocks noGrp="1"/>
          </p:cNvSpPr>
          <p:nvPr>
            <p:ph type="sldNum" sz="quarter" idx="4"/>
          </p:nvPr>
        </p:nvSpPr>
        <p:spPr/>
        <p:txBody>
          <a:bodyPr/>
          <a:lstStyle/>
          <a:p>
            <a:fld id="{94601B8E-4C5D-4D9E-8821-9696CA0E0E3F}" type="slidenum">
              <a:rPr lang="en-GB" smtClean="0"/>
              <a:pPr/>
              <a:t>15</a:t>
            </a:fld>
            <a:endParaRPr lang="en-GB"/>
          </a:p>
        </p:txBody>
      </p:sp>
      <p:sp>
        <p:nvSpPr>
          <p:cNvPr id="6" name="Date Placeholder 5">
            <a:extLst>
              <a:ext uri="{FF2B5EF4-FFF2-40B4-BE49-F238E27FC236}">
                <a16:creationId xmlns:a16="http://schemas.microsoft.com/office/drawing/2014/main" id="{465C5538-603A-6D6A-C14D-92620D69EC0B}"/>
              </a:ext>
            </a:extLst>
          </p:cNvPr>
          <p:cNvSpPr>
            <a:spLocks noGrp="1"/>
          </p:cNvSpPr>
          <p:nvPr>
            <p:ph type="dt" sz="half" idx="2"/>
          </p:nvPr>
        </p:nvSpPr>
        <p:spPr/>
        <p:txBody>
          <a:bodyPr/>
          <a:lstStyle/>
          <a:p>
            <a:r>
              <a:rPr lang="en-US"/>
              <a:t>UK-CERN Accelerator Celebration</a:t>
            </a:r>
            <a:endParaRPr lang="en-GB"/>
          </a:p>
        </p:txBody>
      </p:sp>
      <p:sp>
        <p:nvSpPr>
          <p:cNvPr id="7" name="Footer Placeholder 6">
            <a:extLst>
              <a:ext uri="{FF2B5EF4-FFF2-40B4-BE49-F238E27FC236}">
                <a16:creationId xmlns:a16="http://schemas.microsoft.com/office/drawing/2014/main" id="{6DDF2ABA-6538-AE20-2467-C68169712699}"/>
              </a:ext>
            </a:extLst>
          </p:cNvPr>
          <p:cNvSpPr>
            <a:spLocks noGrp="1"/>
          </p:cNvSpPr>
          <p:nvPr>
            <p:ph type="ftr" sz="quarter" idx="3"/>
          </p:nvPr>
        </p:nvSpPr>
        <p:spPr/>
        <p:txBody>
          <a:bodyPr/>
          <a:lstStyle/>
          <a:p>
            <a:r>
              <a:rPr lang="en-GB"/>
              <a:t>Haroon Rafique</a:t>
            </a:r>
            <a:endParaRPr lang="en-GB" dirty="0"/>
          </a:p>
        </p:txBody>
      </p:sp>
      <p:pic>
        <p:nvPicPr>
          <p:cNvPr id="9" name="Picture 8">
            <a:hlinkClick r:id="rId3"/>
            <a:extLst>
              <a:ext uri="{FF2B5EF4-FFF2-40B4-BE49-F238E27FC236}">
                <a16:creationId xmlns:a16="http://schemas.microsoft.com/office/drawing/2014/main" id="{819DA6B9-A07C-9F9C-C359-DB5FABC85827}"/>
              </a:ext>
            </a:extLst>
          </p:cNvPr>
          <p:cNvPicPr>
            <a:picLocks noChangeAspect="1"/>
          </p:cNvPicPr>
          <p:nvPr/>
        </p:nvPicPr>
        <p:blipFill>
          <a:blip r:embed="rId4"/>
          <a:stretch>
            <a:fillRect/>
          </a:stretch>
        </p:blipFill>
        <p:spPr>
          <a:xfrm>
            <a:off x="166679" y="565552"/>
            <a:ext cx="1663514" cy="906751"/>
          </a:xfrm>
          <a:prstGeom prst="rect">
            <a:avLst/>
          </a:prstGeom>
        </p:spPr>
      </p:pic>
      <p:pic>
        <p:nvPicPr>
          <p:cNvPr id="13" name="Picture 12">
            <a:hlinkClick r:id="rId5"/>
            <a:extLst>
              <a:ext uri="{FF2B5EF4-FFF2-40B4-BE49-F238E27FC236}">
                <a16:creationId xmlns:a16="http://schemas.microsoft.com/office/drawing/2014/main" id="{7442FEED-BDA5-6385-62AF-EFEBE70FCC62}"/>
              </a:ext>
            </a:extLst>
          </p:cNvPr>
          <p:cNvPicPr>
            <a:picLocks noChangeAspect="1"/>
          </p:cNvPicPr>
          <p:nvPr/>
        </p:nvPicPr>
        <p:blipFill>
          <a:blip r:embed="rId6"/>
          <a:stretch>
            <a:fillRect/>
          </a:stretch>
        </p:blipFill>
        <p:spPr>
          <a:xfrm>
            <a:off x="1830193" y="2428160"/>
            <a:ext cx="7734698" cy="596931"/>
          </a:xfrm>
          <a:prstGeom prst="rect">
            <a:avLst/>
          </a:prstGeom>
        </p:spPr>
      </p:pic>
      <p:pic>
        <p:nvPicPr>
          <p:cNvPr id="15" name="Picture 14">
            <a:hlinkClick r:id="rId7"/>
            <a:extLst>
              <a:ext uri="{FF2B5EF4-FFF2-40B4-BE49-F238E27FC236}">
                <a16:creationId xmlns:a16="http://schemas.microsoft.com/office/drawing/2014/main" id="{DC6406C8-FEED-24A5-7EFA-C5B13355B759}"/>
              </a:ext>
            </a:extLst>
          </p:cNvPr>
          <p:cNvPicPr>
            <a:picLocks noChangeAspect="1"/>
          </p:cNvPicPr>
          <p:nvPr/>
        </p:nvPicPr>
        <p:blipFill>
          <a:blip r:embed="rId8"/>
          <a:stretch>
            <a:fillRect/>
          </a:stretch>
        </p:blipFill>
        <p:spPr>
          <a:xfrm>
            <a:off x="1819115" y="1500402"/>
            <a:ext cx="7721997" cy="920797"/>
          </a:xfrm>
          <a:prstGeom prst="rect">
            <a:avLst/>
          </a:prstGeom>
        </p:spPr>
      </p:pic>
      <p:pic>
        <p:nvPicPr>
          <p:cNvPr id="17" name="Picture 16">
            <a:hlinkClick r:id="rId9"/>
            <a:extLst>
              <a:ext uri="{FF2B5EF4-FFF2-40B4-BE49-F238E27FC236}">
                <a16:creationId xmlns:a16="http://schemas.microsoft.com/office/drawing/2014/main" id="{553D815F-6EFD-04E3-B309-E1BEA2ED847C}"/>
              </a:ext>
            </a:extLst>
          </p:cNvPr>
          <p:cNvPicPr>
            <a:picLocks noChangeAspect="1"/>
          </p:cNvPicPr>
          <p:nvPr/>
        </p:nvPicPr>
        <p:blipFill>
          <a:blip r:embed="rId10"/>
          <a:stretch>
            <a:fillRect/>
          </a:stretch>
        </p:blipFill>
        <p:spPr>
          <a:xfrm>
            <a:off x="160261" y="1489563"/>
            <a:ext cx="1658854" cy="1542734"/>
          </a:xfrm>
          <a:prstGeom prst="rect">
            <a:avLst/>
          </a:prstGeom>
        </p:spPr>
      </p:pic>
      <p:pic>
        <p:nvPicPr>
          <p:cNvPr id="19" name="Picture 18">
            <a:hlinkClick r:id="rId11"/>
            <a:extLst>
              <a:ext uri="{FF2B5EF4-FFF2-40B4-BE49-F238E27FC236}">
                <a16:creationId xmlns:a16="http://schemas.microsoft.com/office/drawing/2014/main" id="{B47199DB-B096-8C75-5B2F-5D7DB6ADE96C}"/>
              </a:ext>
            </a:extLst>
          </p:cNvPr>
          <p:cNvPicPr>
            <a:picLocks noChangeAspect="1"/>
          </p:cNvPicPr>
          <p:nvPr/>
        </p:nvPicPr>
        <p:blipFill>
          <a:blip r:embed="rId12"/>
          <a:stretch>
            <a:fillRect/>
          </a:stretch>
        </p:blipFill>
        <p:spPr>
          <a:xfrm>
            <a:off x="2935051" y="3184941"/>
            <a:ext cx="2375573" cy="1319763"/>
          </a:xfrm>
          <a:prstGeom prst="rect">
            <a:avLst/>
          </a:prstGeom>
          <a:ln>
            <a:solidFill>
              <a:schemeClr val="accent2"/>
            </a:solidFill>
          </a:ln>
        </p:spPr>
      </p:pic>
      <p:pic>
        <p:nvPicPr>
          <p:cNvPr id="21" name="Picture 20">
            <a:hlinkClick r:id="rId13"/>
            <a:extLst>
              <a:ext uri="{FF2B5EF4-FFF2-40B4-BE49-F238E27FC236}">
                <a16:creationId xmlns:a16="http://schemas.microsoft.com/office/drawing/2014/main" id="{4606B206-87CC-9FA3-94A9-FE8400BA97BB}"/>
              </a:ext>
            </a:extLst>
          </p:cNvPr>
          <p:cNvPicPr>
            <a:picLocks noChangeAspect="1"/>
          </p:cNvPicPr>
          <p:nvPr/>
        </p:nvPicPr>
        <p:blipFill>
          <a:blip r:embed="rId14"/>
          <a:stretch>
            <a:fillRect/>
          </a:stretch>
        </p:blipFill>
        <p:spPr>
          <a:xfrm>
            <a:off x="166679" y="3184941"/>
            <a:ext cx="2694373" cy="1319763"/>
          </a:xfrm>
          <a:prstGeom prst="rect">
            <a:avLst/>
          </a:prstGeom>
          <a:ln>
            <a:solidFill>
              <a:schemeClr val="accent2"/>
            </a:solidFill>
          </a:ln>
        </p:spPr>
      </p:pic>
      <p:pic>
        <p:nvPicPr>
          <p:cNvPr id="23" name="Picture 22">
            <a:hlinkClick r:id="rId15"/>
            <a:extLst>
              <a:ext uri="{FF2B5EF4-FFF2-40B4-BE49-F238E27FC236}">
                <a16:creationId xmlns:a16="http://schemas.microsoft.com/office/drawing/2014/main" id="{A4D48C10-2E2D-6873-A962-2A04EFEAD6AA}"/>
              </a:ext>
            </a:extLst>
          </p:cNvPr>
          <p:cNvPicPr>
            <a:picLocks noChangeAspect="1"/>
          </p:cNvPicPr>
          <p:nvPr/>
        </p:nvPicPr>
        <p:blipFill>
          <a:blip r:embed="rId16"/>
          <a:stretch>
            <a:fillRect/>
          </a:stretch>
        </p:blipFill>
        <p:spPr>
          <a:xfrm>
            <a:off x="2271763" y="4577856"/>
            <a:ext cx="3627210" cy="1325149"/>
          </a:xfrm>
          <a:prstGeom prst="rect">
            <a:avLst/>
          </a:prstGeom>
          <a:ln>
            <a:solidFill>
              <a:schemeClr val="accent2"/>
            </a:solidFill>
          </a:ln>
        </p:spPr>
      </p:pic>
      <p:pic>
        <p:nvPicPr>
          <p:cNvPr id="25" name="Picture 24">
            <a:hlinkClick r:id="rId17"/>
            <a:extLst>
              <a:ext uri="{FF2B5EF4-FFF2-40B4-BE49-F238E27FC236}">
                <a16:creationId xmlns:a16="http://schemas.microsoft.com/office/drawing/2014/main" id="{D4E90F4E-A01B-FD0C-53C0-69BE6D63104A}"/>
              </a:ext>
            </a:extLst>
          </p:cNvPr>
          <p:cNvPicPr>
            <a:picLocks noChangeAspect="1"/>
          </p:cNvPicPr>
          <p:nvPr/>
        </p:nvPicPr>
        <p:blipFill>
          <a:blip r:embed="rId18"/>
          <a:stretch>
            <a:fillRect/>
          </a:stretch>
        </p:blipFill>
        <p:spPr>
          <a:xfrm>
            <a:off x="5384623" y="3188324"/>
            <a:ext cx="3097961" cy="1322215"/>
          </a:xfrm>
          <a:prstGeom prst="rect">
            <a:avLst/>
          </a:prstGeom>
          <a:ln>
            <a:solidFill>
              <a:schemeClr val="accent2"/>
            </a:solidFill>
          </a:ln>
        </p:spPr>
      </p:pic>
      <p:pic>
        <p:nvPicPr>
          <p:cNvPr id="27" name="Picture 26">
            <a:hlinkClick r:id="rId19"/>
            <a:extLst>
              <a:ext uri="{FF2B5EF4-FFF2-40B4-BE49-F238E27FC236}">
                <a16:creationId xmlns:a16="http://schemas.microsoft.com/office/drawing/2014/main" id="{52C6E898-38EC-B225-7F61-ABEE49F030C4}"/>
              </a:ext>
            </a:extLst>
          </p:cNvPr>
          <p:cNvPicPr>
            <a:picLocks noChangeAspect="1"/>
          </p:cNvPicPr>
          <p:nvPr/>
        </p:nvPicPr>
        <p:blipFill>
          <a:blip r:embed="rId20"/>
          <a:stretch>
            <a:fillRect/>
          </a:stretch>
        </p:blipFill>
        <p:spPr>
          <a:xfrm>
            <a:off x="5960684" y="4577856"/>
            <a:ext cx="4117439" cy="1317038"/>
          </a:xfrm>
          <a:prstGeom prst="rect">
            <a:avLst/>
          </a:prstGeom>
          <a:ln>
            <a:solidFill>
              <a:schemeClr val="accent2"/>
            </a:solidFill>
          </a:ln>
        </p:spPr>
      </p:pic>
      <p:pic>
        <p:nvPicPr>
          <p:cNvPr id="29" name="Picture 28">
            <a:hlinkClick r:id="rId21"/>
            <a:extLst>
              <a:ext uri="{FF2B5EF4-FFF2-40B4-BE49-F238E27FC236}">
                <a16:creationId xmlns:a16="http://schemas.microsoft.com/office/drawing/2014/main" id="{4E85E9E4-EB2B-D8ED-1855-33FCC1F82534}"/>
              </a:ext>
            </a:extLst>
          </p:cNvPr>
          <p:cNvPicPr>
            <a:picLocks noChangeAspect="1"/>
          </p:cNvPicPr>
          <p:nvPr/>
        </p:nvPicPr>
        <p:blipFill>
          <a:blip r:embed="rId22"/>
          <a:stretch>
            <a:fillRect/>
          </a:stretch>
        </p:blipFill>
        <p:spPr>
          <a:xfrm>
            <a:off x="8556583" y="3188756"/>
            <a:ext cx="3097961" cy="1315948"/>
          </a:xfrm>
          <a:prstGeom prst="rect">
            <a:avLst/>
          </a:prstGeom>
          <a:ln>
            <a:solidFill>
              <a:schemeClr val="accent2"/>
            </a:solidFill>
          </a:ln>
        </p:spPr>
      </p:pic>
      <p:grpSp>
        <p:nvGrpSpPr>
          <p:cNvPr id="34" name="Group 33">
            <a:extLst>
              <a:ext uri="{FF2B5EF4-FFF2-40B4-BE49-F238E27FC236}">
                <a16:creationId xmlns:a16="http://schemas.microsoft.com/office/drawing/2014/main" id="{01703848-C92F-241C-1302-53DC9410C7F0}"/>
              </a:ext>
            </a:extLst>
          </p:cNvPr>
          <p:cNvGrpSpPr/>
          <p:nvPr/>
        </p:nvGrpSpPr>
        <p:grpSpPr>
          <a:xfrm>
            <a:off x="671504" y="4577856"/>
            <a:ext cx="1538548" cy="1118672"/>
            <a:chOff x="266700" y="4258791"/>
            <a:chExt cx="1538548" cy="1118672"/>
          </a:xfrm>
        </p:grpSpPr>
        <p:pic>
          <p:nvPicPr>
            <p:cNvPr id="31" name="Picture 30">
              <a:hlinkClick r:id="rId23"/>
              <a:extLst>
                <a:ext uri="{FF2B5EF4-FFF2-40B4-BE49-F238E27FC236}">
                  <a16:creationId xmlns:a16="http://schemas.microsoft.com/office/drawing/2014/main" id="{A878BF84-5943-4454-8B01-F425D3D41222}"/>
                </a:ext>
              </a:extLst>
            </p:cNvPr>
            <p:cNvPicPr>
              <a:picLocks noChangeAspect="1"/>
            </p:cNvPicPr>
            <p:nvPr/>
          </p:nvPicPr>
          <p:blipFill>
            <a:blip r:embed="rId24"/>
            <a:stretch>
              <a:fillRect/>
            </a:stretch>
          </p:blipFill>
          <p:spPr>
            <a:xfrm>
              <a:off x="266700" y="4258791"/>
              <a:ext cx="1538548" cy="1118672"/>
            </a:xfrm>
            <a:prstGeom prst="rect">
              <a:avLst/>
            </a:prstGeom>
            <a:ln>
              <a:solidFill>
                <a:schemeClr val="accent2"/>
              </a:solidFill>
            </a:ln>
          </p:spPr>
        </p:pic>
        <p:pic>
          <p:nvPicPr>
            <p:cNvPr id="33" name="Picture 32">
              <a:extLst>
                <a:ext uri="{FF2B5EF4-FFF2-40B4-BE49-F238E27FC236}">
                  <a16:creationId xmlns:a16="http://schemas.microsoft.com/office/drawing/2014/main" id="{18A735EF-30F5-32CB-4F75-BB92565F3133}"/>
                </a:ext>
              </a:extLst>
            </p:cNvPr>
            <p:cNvPicPr>
              <a:picLocks noChangeAspect="1"/>
            </p:cNvPicPr>
            <p:nvPr/>
          </p:nvPicPr>
          <p:blipFill>
            <a:blip r:embed="rId25"/>
            <a:stretch>
              <a:fillRect/>
            </a:stretch>
          </p:blipFill>
          <p:spPr>
            <a:xfrm>
              <a:off x="1035974" y="4285674"/>
              <a:ext cx="578835" cy="167778"/>
            </a:xfrm>
            <a:prstGeom prst="rect">
              <a:avLst/>
            </a:prstGeom>
            <a:ln>
              <a:noFill/>
            </a:ln>
          </p:spPr>
        </p:pic>
      </p:grpSp>
      <p:grpSp>
        <p:nvGrpSpPr>
          <p:cNvPr id="39" name="Group 38">
            <a:extLst>
              <a:ext uri="{FF2B5EF4-FFF2-40B4-BE49-F238E27FC236}">
                <a16:creationId xmlns:a16="http://schemas.microsoft.com/office/drawing/2014/main" id="{773CE3CB-4E89-89B2-1EA2-7C5946730A90}"/>
              </a:ext>
            </a:extLst>
          </p:cNvPr>
          <p:cNvGrpSpPr/>
          <p:nvPr/>
        </p:nvGrpSpPr>
        <p:grpSpPr>
          <a:xfrm>
            <a:off x="10139834" y="4576683"/>
            <a:ext cx="1355448" cy="1119845"/>
            <a:chOff x="1896798" y="4232785"/>
            <a:chExt cx="1355448" cy="1119845"/>
          </a:xfrm>
        </p:grpSpPr>
        <p:pic>
          <p:nvPicPr>
            <p:cNvPr id="36" name="Picture 35">
              <a:hlinkClick r:id="rId26"/>
              <a:extLst>
                <a:ext uri="{FF2B5EF4-FFF2-40B4-BE49-F238E27FC236}">
                  <a16:creationId xmlns:a16="http://schemas.microsoft.com/office/drawing/2014/main" id="{200E519A-938E-560F-CCF3-44CC0D911489}"/>
                </a:ext>
              </a:extLst>
            </p:cNvPr>
            <p:cNvPicPr>
              <a:picLocks noChangeAspect="1"/>
            </p:cNvPicPr>
            <p:nvPr/>
          </p:nvPicPr>
          <p:blipFill>
            <a:blip r:embed="rId27"/>
            <a:stretch>
              <a:fillRect/>
            </a:stretch>
          </p:blipFill>
          <p:spPr>
            <a:xfrm>
              <a:off x="1896798" y="4232785"/>
              <a:ext cx="1355448" cy="1119845"/>
            </a:xfrm>
            <a:prstGeom prst="rect">
              <a:avLst/>
            </a:prstGeom>
            <a:ln>
              <a:solidFill>
                <a:schemeClr val="accent2"/>
              </a:solidFill>
            </a:ln>
          </p:spPr>
        </p:pic>
        <p:pic>
          <p:nvPicPr>
            <p:cNvPr id="38" name="Picture 37">
              <a:extLst>
                <a:ext uri="{FF2B5EF4-FFF2-40B4-BE49-F238E27FC236}">
                  <a16:creationId xmlns:a16="http://schemas.microsoft.com/office/drawing/2014/main" id="{054922E0-8E56-5B09-5B47-9D8D8C5BB75F}"/>
                </a:ext>
              </a:extLst>
            </p:cNvPr>
            <p:cNvPicPr>
              <a:picLocks noChangeAspect="1"/>
            </p:cNvPicPr>
            <p:nvPr/>
          </p:nvPicPr>
          <p:blipFill>
            <a:blip r:embed="rId28"/>
            <a:stretch>
              <a:fillRect/>
            </a:stretch>
          </p:blipFill>
          <p:spPr>
            <a:xfrm>
              <a:off x="2334277" y="4379089"/>
              <a:ext cx="884102" cy="120238"/>
            </a:xfrm>
            <a:prstGeom prst="rect">
              <a:avLst/>
            </a:prstGeom>
          </p:spPr>
        </p:pic>
      </p:grpSp>
      <p:grpSp>
        <p:nvGrpSpPr>
          <p:cNvPr id="44" name="Group 43">
            <a:extLst>
              <a:ext uri="{FF2B5EF4-FFF2-40B4-BE49-F238E27FC236}">
                <a16:creationId xmlns:a16="http://schemas.microsoft.com/office/drawing/2014/main" id="{4B8A4BEE-23F0-6D30-53B4-C33C837C7EF6}"/>
              </a:ext>
            </a:extLst>
          </p:cNvPr>
          <p:cNvGrpSpPr/>
          <p:nvPr/>
        </p:nvGrpSpPr>
        <p:grpSpPr>
          <a:xfrm>
            <a:off x="9635009" y="1995043"/>
            <a:ext cx="1299374" cy="1120561"/>
            <a:chOff x="3327400" y="4256902"/>
            <a:chExt cx="1299374" cy="1120561"/>
          </a:xfrm>
        </p:grpSpPr>
        <p:pic>
          <p:nvPicPr>
            <p:cNvPr id="41" name="Picture 40">
              <a:hlinkClick r:id="rId29"/>
              <a:extLst>
                <a:ext uri="{FF2B5EF4-FFF2-40B4-BE49-F238E27FC236}">
                  <a16:creationId xmlns:a16="http://schemas.microsoft.com/office/drawing/2014/main" id="{F6B68663-45C7-75BA-889B-8C2E9AA388CA}"/>
                </a:ext>
              </a:extLst>
            </p:cNvPr>
            <p:cNvPicPr>
              <a:picLocks noChangeAspect="1"/>
            </p:cNvPicPr>
            <p:nvPr/>
          </p:nvPicPr>
          <p:blipFill>
            <a:blip r:embed="rId30"/>
            <a:stretch>
              <a:fillRect/>
            </a:stretch>
          </p:blipFill>
          <p:spPr>
            <a:xfrm>
              <a:off x="3327400" y="4256902"/>
              <a:ext cx="1299374" cy="1120561"/>
            </a:xfrm>
            <a:prstGeom prst="rect">
              <a:avLst/>
            </a:prstGeom>
            <a:ln>
              <a:solidFill>
                <a:schemeClr val="accent2"/>
              </a:solidFill>
            </a:ln>
          </p:spPr>
        </p:pic>
        <p:pic>
          <p:nvPicPr>
            <p:cNvPr id="43" name="Picture 42">
              <a:extLst>
                <a:ext uri="{FF2B5EF4-FFF2-40B4-BE49-F238E27FC236}">
                  <a16:creationId xmlns:a16="http://schemas.microsoft.com/office/drawing/2014/main" id="{C4AF36FD-3A12-6433-8DEA-29838F9BD63B}"/>
                </a:ext>
              </a:extLst>
            </p:cNvPr>
            <p:cNvPicPr>
              <a:picLocks noChangeAspect="1"/>
            </p:cNvPicPr>
            <p:nvPr/>
          </p:nvPicPr>
          <p:blipFill>
            <a:blip r:embed="rId31"/>
            <a:stretch>
              <a:fillRect/>
            </a:stretch>
          </p:blipFill>
          <p:spPr>
            <a:xfrm>
              <a:off x="3977087" y="4369563"/>
              <a:ext cx="631834" cy="121369"/>
            </a:xfrm>
            <a:prstGeom prst="rect">
              <a:avLst/>
            </a:prstGeom>
          </p:spPr>
        </p:pic>
      </p:grpSp>
      <p:pic>
        <p:nvPicPr>
          <p:cNvPr id="1026" name="Picture 2" descr="Open Symposium on the  European Strategy for Particle Physics">
            <a:hlinkClick r:id="rId21"/>
            <a:extLst>
              <a:ext uri="{FF2B5EF4-FFF2-40B4-BE49-F238E27FC236}">
                <a16:creationId xmlns:a16="http://schemas.microsoft.com/office/drawing/2014/main" id="{ED841603-1088-F007-F403-9841F9F6CC16}"/>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960683" y="96447"/>
            <a:ext cx="5894367" cy="1349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798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4447A-6B96-5BB9-81C9-D4CDF14B28C0}"/>
              </a:ext>
            </a:extLst>
          </p:cNvPr>
          <p:cNvSpPr>
            <a:spLocks noGrp="1"/>
          </p:cNvSpPr>
          <p:nvPr>
            <p:ph type="title"/>
          </p:nvPr>
        </p:nvSpPr>
        <p:spPr>
          <a:xfrm>
            <a:off x="143893" y="157617"/>
            <a:ext cx="6277291" cy="574675"/>
          </a:xfrm>
        </p:spPr>
        <p:txBody>
          <a:bodyPr>
            <a:normAutofit/>
          </a:bodyPr>
          <a:lstStyle/>
          <a:p>
            <a:r>
              <a:rPr lang="en-GB" dirty="0"/>
              <a:t>UK Involvement in ESPP / ESG / PPG</a:t>
            </a:r>
          </a:p>
        </p:txBody>
      </p:sp>
      <p:sp>
        <p:nvSpPr>
          <p:cNvPr id="5" name="Slide Number Placeholder 4">
            <a:extLst>
              <a:ext uri="{FF2B5EF4-FFF2-40B4-BE49-F238E27FC236}">
                <a16:creationId xmlns:a16="http://schemas.microsoft.com/office/drawing/2014/main" id="{1AD44C42-6415-55AE-9F45-924BCB8EF9CE}"/>
              </a:ext>
            </a:extLst>
          </p:cNvPr>
          <p:cNvSpPr>
            <a:spLocks noGrp="1"/>
          </p:cNvSpPr>
          <p:nvPr>
            <p:ph type="sldNum" sz="quarter" idx="4"/>
          </p:nvPr>
        </p:nvSpPr>
        <p:spPr/>
        <p:txBody>
          <a:bodyPr/>
          <a:lstStyle/>
          <a:p>
            <a:fld id="{94601B8E-4C5D-4D9E-8821-9696CA0E0E3F}" type="slidenum">
              <a:rPr lang="en-GB" smtClean="0"/>
              <a:pPr/>
              <a:t>16</a:t>
            </a:fld>
            <a:endParaRPr lang="en-GB"/>
          </a:p>
        </p:txBody>
      </p:sp>
      <p:sp>
        <p:nvSpPr>
          <p:cNvPr id="6" name="Date Placeholder 5">
            <a:extLst>
              <a:ext uri="{FF2B5EF4-FFF2-40B4-BE49-F238E27FC236}">
                <a16:creationId xmlns:a16="http://schemas.microsoft.com/office/drawing/2014/main" id="{1ED8972F-6E50-C4C7-1EF5-45073D086F1F}"/>
              </a:ext>
            </a:extLst>
          </p:cNvPr>
          <p:cNvSpPr>
            <a:spLocks noGrp="1"/>
          </p:cNvSpPr>
          <p:nvPr>
            <p:ph type="dt" sz="half" idx="2"/>
          </p:nvPr>
        </p:nvSpPr>
        <p:spPr/>
        <p:txBody>
          <a:bodyPr/>
          <a:lstStyle/>
          <a:p>
            <a:r>
              <a:rPr lang="en-US"/>
              <a:t>UK-CERN Accelerator Celebration</a:t>
            </a:r>
            <a:endParaRPr lang="en-GB"/>
          </a:p>
        </p:txBody>
      </p:sp>
      <p:sp>
        <p:nvSpPr>
          <p:cNvPr id="7" name="Footer Placeholder 6">
            <a:extLst>
              <a:ext uri="{FF2B5EF4-FFF2-40B4-BE49-F238E27FC236}">
                <a16:creationId xmlns:a16="http://schemas.microsoft.com/office/drawing/2014/main" id="{37F3154C-B1B2-4A91-2786-900F80EEF303}"/>
              </a:ext>
            </a:extLst>
          </p:cNvPr>
          <p:cNvSpPr>
            <a:spLocks noGrp="1"/>
          </p:cNvSpPr>
          <p:nvPr>
            <p:ph type="ftr" sz="quarter" idx="3"/>
          </p:nvPr>
        </p:nvSpPr>
        <p:spPr/>
        <p:txBody>
          <a:bodyPr/>
          <a:lstStyle/>
          <a:p>
            <a:r>
              <a:rPr lang="en-GB"/>
              <a:t>Haroon Rafique</a:t>
            </a:r>
            <a:endParaRPr lang="en-GB" dirty="0"/>
          </a:p>
        </p:txBody>
      </p:sp>
      <p:pic>
        <p:nvPicPr>
          <p:cNvPr id="9" name="Picture 8">
            <a:extLst>
              <a:ext uri="{FF2B5EF4-FFF2-40B4-BE49-F238E27FC236}">
                <a16:creationId xmlns:a16="http://schemas.microsoft.com/office/drawing/2014/main" id="{B94B1196-548B-6148-4877-087E67661708}"/>
              </a:ext>
            </a:extLst>
          </p:cNvPr>
          <p:cNvPicPr>
            <a:picLocks noChangeAspect="1"/>
          </p:cNvPicPr>
          <p:nvPr/>
        </p:nvPicPr>
        <p:blipFill>
          <a:blip r:embed="rId3"/>
          <a:stretch>
            <a:fillRect/>
          </a:stretch>
        </p:blipFill>
        <p:spPr>
          <a:xfrm>
            <a:off x="143894" y="797997"/>
            <a:ext cx="3389664" cy="2182630"/>
          </a:xfrm>
          <a:prstGeom prst="rect">
            <a:avLst/>
          </a:prstGeom>
        </p:spPr>
      </p:pic>
      <p:pic>
        <p:nvPicPr>
          <p:cNvPr id="11" name="Picture 10">
            <a:extLst>
              <a:ext uri="{FF2B5EF4-FFF2-40B4-BE49-F238E27FC236}">
                <a16:creationId xmlns:a16="http://schemas.microsoft.com/office/drawing/2014/main" id="{5B1F1FE1-DB85-5CE3-2756-5CA0F5B93E5D}"/>
              </a:ext>
            </a:extLst>
          </p:cNvPr>
          <p:cNvPicPr>
            <a:picLocks noChangeAspect="1"/>
          </p:cNvPicPr>
          <p:nvPr/>
        </p:nvPicPr>
        <p:blipFill>
          <a:blip r:embed="rId4"/>
          <a:stretch>
            <a:fillRect/>
          </a:stretch>
        </p:blipFill>
        <p:spPr>
          <a:xfrm>
            <a:off x="3976309" y="941998"/>
            <a:ext cx="2444876" cy="4788146"/>
          </a:xfrm>
          <a:prstGeom prst="rect">
            <a:avLst/>
          </a:prstGeom>
        </p:spPr>
      </p:pic>
      <p:sp>
        <p:nvSpPr>
          <p:cNvPr id="12" name="TextBox 11">
            <a:extLst>
              <a:ext uri="{FF2B5EF4-FFF2-40B4-BE49-F238E27FC236}">
                <a16:creationId xmlns:a16="http://schemas.microsoft.com/office/drawing/2014/main" id="{43F55C95-E327-7D35-901E-82E0735E788D}"/>
              </a:ext>
            </a:extLst>
          </p:cNvPr>
          <p:cNvSpPr txBox="1"/>
          <p:nvPr/>
        </p:nvSpPr>
        <p:spPr>
          <a:xfrm>
            <a:off x="357244" y="2945485"/>
            <a:ext cx="2824106" cy="276999"/>
          </a:xfrm>
          <a:prstGeom prst="rect">
            <a:avLst/>
          </a:prstGeom>
          <a:noFill/>
        </p:spPr>
        <p:txBody>
          <a:bodyPr wrap="none" rtlCol="0">
            <a:spAutoFit/>
          </a:bodyPr>
          <a:lstStyle/>
          <a:p>
            <a:r>
              <a:rPr lang="en-GB" sz="1200" dirty="0"/>
              <a:t>ESPP Working Groups and Conveners</a:t>
            </a:r>
          </a:p>
        </p:txBody>
      </p:sp>
      <p:sp>
        <p:nvSpPr>
          <p:cNvPr id="13" name="TextBox 12">
            <a:extLst>
              <a:ext uri="{FF2B5EF4-FFF2-40B4-BE49-F238E27FC236}">
                <a16:creationId xmlns:a16="http://schemas.microsoft.com/office/drawing/2014/main" id="{F2E00588-A88E-E29F-6E4B-D39EE892CC37}"/>
              </a:ext>
            </a:extLst>
          </p:cNvPr>
          <p:cNvSpPr txBox="1"/>
          <p:nvPr/>
        </p:nvSpPr>
        <p:spPr>
          <a:xfrm>
            <a:off x="6465247" y="5360812"/>
            <a:ext cx="2813591" cy="369332"/>
          </a:xfrm>
          <a:prstGeom prst="rect">
            <a:avLst/>
          </a:prstGeom>
          <a:noFill/>
        </p:spPr>
        <p:txBody>
          <a:bodyPr wrap="none" rtlCol="0">
            <a:spAutoFit/>
          </a:bodyPr>
          <a:lstStyle/>
          <a:p>
            <a:r>
              <a:rPr lang="en-GB" dirty="0"/>
              <a:t>European Strategy Group</a:t>
            </a:r>
          </a:p>
        </p:txBody>
      </p:sp>
      <p:pic>
        <p:nvPicPr>
          <p:cNvPr id="15" name="Picture 14">
            <a:extLst>
              <a:ext uri="{FF2B5EF4-FFF2-40B4-BE49-F238E27FC236}">
                <a16:creationId xmlns:a16="http://schemas.microsoft.com/office/drawing/2014/main" id="{128794EA-03CD-D209-4FE3-78F5822A3A28}"/>
              </a:ext>
            </a:extLst>
          </p:cNvPr>
          <p:cNvPicPr>
            <a:picLocks noChangeAspect="1"/>
          </p:cNvPicPr>
          <p:nvPr/>
        </p:nvPicPr>
        <p:blipFill>
          <a:blip r:embed="rId5"/>
          <a:stretch>
            <a:fillRect/>
          </a:stretch>
        </p:blipFill>
        <p:spPr>
          <a:xfrm>
            <a:off x="6592452" y="939800"/>
            <a:ext cx="2559182" cy="3848298"/>
          </a:xfrm>
          <a:prstGeom prst="rect">
            <a:avLst/>
          </a:prstGeom>
        </p:spPr>
      </p:pic>
      <p:pic>
        <p:nvPicPr>
          <p:cNvPr id="17" name="Picture 16">
            <a:extLst>
              <a:ext uri="{FF2B5EF4-FFF2-40B4-BE49-F238E27FC236}">
                <a16:creationId xmlns:a16="http://schemas.microsoft.com/office/drawing/2014/main" id="{4D3C459A-CF87-477E-FD3E-9C29F369E25E}"/>
              </a:ext>
            </a:extLst>
          </p:cNvPr>
          <p:cNvPicPr>
            <a:picLocks noChangeAspect="1"/>
          </p:cNvPicPr>
          <p:nvPr/>
        </p:nvPicPr>
        <p:blipFill>
          <a:blip r:embed="rId6"/>
          <a:stretch>
            <a:fillRect/>
          </a:stretch>
        </p:blipFill>
        <p:spPr>
          <a:xfrm>
            <a:off x="9322901" y="939800"/>
            <a:ext cx="2578233" cy="4858000"/>
          </a:xfrm>
          <a:prstGeom prst="rect">
            <a:avLst/>
          </a:prstGeom>
        </p:spPr>
      </p:pic>
      <p:grpSp>
        <p:nvGrpSpPr>
          <p:cNvPr id="21" name="Group 20">
            <a:extLst>
              <a:ext uri="{FF2B5EF4-FFF2-40B4-BE49-F238E27FC236}">
                <a16:creationId xmlns:a16="http://schemas.microsoft.com/office/drawing/2014/main" id="{8C359E44-1185-3CD2-9606-959BF360B8A8}"/>
              </a:ext>
            </a:extLst>
          </p:cNvPr>
          <p:cNvGrpSpPr/>
          <p:nvPr/>
        </p:nvGrpSpPr>
        <p:grpSpPr>
          <a:xfrm>
            <a:off x="122703" y="3683039"/>
            <a:ext cx="2438525" cy="3074702"/>
            <a:chOff x="1462792" y="1289068"/>
            <a:chExt cx="2438525" cy="3074702"/>
          </a:xfrm>
        </p:grpSpPr>
        <p:pic>
          <p:nvPicPr>
            <p:cNvPr id="19" name="Picture 18">
              <a:extLst>
                <a:ext uri="{FF2B5EF4-FFF2-40B4-BE49-F238E27FC236}">
                  <a16:creationId xmlns:a16="http://schemas.microsoft.com/office/drawing/2014/main" id="{6D03B251-433D-5BC9-33F9-B2BEC3EACD75}"/>
                </a:ext>
              </a:extLst>
            </p:cNvPr>
            <p:cNvPicPr>
              <a:picLocks noChangeAspect="1"/>
            </p:cNvPicPr>
            <p:nvPr/>
          </p:nvPicPr>
          <p:blipFill>
            <a:blip r:embed="rId7"/>
            <a:srcRect b="30733"/>
            <a:stretch/>
          </p:blipFill>
          <p:spPr>
            <a:xfrm>
              <a:off x="1462792" y="1289068"/>
              <a:ext cx="2438525" cy="3074702"/>
            </a:xfrm>
            <a:prstGeom prst="rect">
              <a:avLst/>
            </a:prstGeom>
          </p:spPr>
        </p:pic>
        <p:pic>
          <p:nvPicPr>
            <p:cNvPr id="20" name="Picture 19">
              <a:extLst>
                <a:ext uri="{FF2B5EF4-FFF2-40B4-BE49-F238E27FC236}">
                  <a16:creationId xmlns:a16="http://schemas.microsoft.com/office/drawing/2014/main" id="{AD914B77-0A7D-9F1A-BD5D-5861EF65A909}"/>
                </a:ext>
              </a:extLst>
            </p:cNvPr>
            <p:cNvPicPr>
              <a:picLocks noChangeAspect="1"/>
            </p:cNvPicPr>
            <p:nvPr/>
          </p:nvPicPr>
          <p:blipFill>
            <a:blip r:embed="rId7"/>
            <a:srcRect l="66" t="68919" r="52531" b="863"/>
            <a:stretch/>
          </p:blipFill>
          <p:spPr>
            <a:xfrm>
              <a:off x="2715016" y="2806700"/>
              <a:ext cx="1151767" cy="1336503"/>
            </a:xfrm>
            <a:prstGeom prst="rect">
              <a:avLst/>
            </a:prstGeom>
          </p:spPr>
        </p:pic>
      </p:grpSp>
      <p:sp>
        <p:nvSpPr>
          <p:cNvPr id="22" name="TextBox 21">
            <a:extLst>
              <a:ext uri="{FF2B5EF4-FFF2-40B4-BE49-F238E27FC236}">
                <a16:creationId xmlns:a16="http://schemas.microsoft.com/office/drawing/2014/main" id="{B924E990-2638-AC29-A847-09E16F6CCD80}"/>
              </a:ext>
            </a:extLst>
          </p:cNvPr>
          <p:cNvSpPr txBox="1"/>
          <p:nvPr/>
        </p:nvSpPr>
        <p:spPr>
          <a:xfrm>
            <a:off x="222638" y="3464343"/>
            <a:ext cx="2028119" cy="276999"/>
          </a:xfrm>
          <a:prstGeom prst="rect">
            <a:avLst/>
          </a:prstGeom>
          <a:noFill/>
        </p:spPr>
        <p:txBody>
          <a:bodyPr wrap="none" rtlCol="0">
            <a:spAutoFit/>
          </a:bodyPr>
          <a:lstStyle/>
          <a:p>
            <a:r>
              <a:rPr lang="en-GB" sz="1200" dirty="0"/>
              <a:t>Physics Preparatory Group</a:t>
            </a:r>
          </a:p>
        </p:txBody>
      </p:sp>
      <p:sp>
        <p:nvSpPr>
          <p:cNvPr id="23" name="Arrow: Right 22">
            <a:extLst>
              <a:ext uri="{FF2B5EF4-FFF2-40B4-BE49-F238E27FC236}">
                <a16:creationId xmlns:a16="http://schemas.microsoft.com/office/drawing/2014/main" id="{15EDD28F-7207-528A-5FF0-3A36DFE5CAC4}"/>
              </a:ext>
            </a:extLst>
          </p:cNvPr>
          <p:cNvSpPr/>
          <p:nvPr/>
        </p:nvSpPr>
        <p:spPr>
          <a:xfrm rot="10800000">
            <a:off x="3556816" y="2381062"/>
            <a:ext cx="171267" cy="199176"/>
          </a:xfrm>
          <a:prstGeom prst="rightArrow">
            <a:avLst/>
          </a:prstGeom>
          <a:solidFill>
            <a:schemeClr val="accent2"/>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1BC7AC97-7677-2CEC-18B8-E53925C29644}"/>
              </a:ext>
            </a:extLst>
          </p:cNvPr>
          <p:cNvSpPr/>
          <p:nvPr/>
        </p:nvSpPr>
        <p:spPr>
          <a:xfrm rot="10800000">
            <a:off x="2354184" y="2087081"/>
            <a:ext cx="171267" cy="199176"/>
          </a:xfrm>
          <a:prstGeom prst="rightArrow">
            <a:avLst/>
          </a:prstGeom>
          <a:solidFill>
            <a:schemeClr val="accent2"/>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rrow: Right 24">
            <a:extLst>
              <a:ext uri="{FF2B5EF4-FFF2-40B4-BE49-F238E27FC236}">
                <a16:creationId xmlns:a16="http://schemas.microsoft.com/office/drawing/2014/main" id="{DFC8FC62-E328-2DC1-F0B4-4C5BB69F940B}"/>
              </a:ext>
            </a:extLst>
          </p:cNvPr>
          <p:cNvSpPr/>
          <p:nvPr/>
        </p:nvSpPr>
        <p:spPr>
          <a:xfrm rot="10800000">
            <a:off x="1169126" y="5598624"/>
            <a:ext cx="171267" cy="199176"/>
          </a:xfrm>
          <a:prstGeom prst="rightArrow">
            <a:avLst/>
          </a:prstGeom>
          <a:solidFill>
            <a:schemeClr val="accent2"/>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Arrow: Right 25">
            <a:extLst>
              <a:ext uri="{FF2B5EF4-FFF2-40B4-BE49-F238E27FC236}">
                <a16:creationId xmlns:a16="http://schemas.microsoft.com/office/drawing/2014/main" id="{DA18352D-3FDA-63CC-DA23-6749F491E5C8}"/>
              </a:ext>
            </a:extLst>
          </p:cNvPr>
          <p:cNvSpPr/>
          <p:nvPr/>
        </p:nvSpPr>
        <p:spPr>
          <a:xfrm rot="10800000">
            <a:off x="6186315" y="5530968"/>
            <a:ext cx="171267" cy="199176"/>
          </a:xfrm>
          <a:prstGeom prst="rightArrow">
            <a:avLst/>
          </a:prstGeom>
          <a:solidFill>
            <a:schemeClr val="accent2"/>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F90743B7-9D8D-8849-C69D-07F0013A5A51}"/>
              </a:ext>
            </a:extLst>
          </p:cNvPr>
          <p:cNvSpPr/>
          <p:nvPr/>
        </p:nvSpPr>
        <p:spPr>
          <a:xfrm rot="10800000">
            <a:off x="8878745" y="1127856"/>
            <a:ext cx="171267" cy="199176"/>
          </a:xfrm>
          <a:prstGeom prst="rightArrow">
            <a:avLst/>
          </a:prstGeom>
          <a:solidFill>
            <a:schemeClr val="accent2"/>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Right 27">
            <a:extLst>
              <a:ext uri="{FF2B5EF4-FFF2-40B4-BE49-F238E27FC236}">
                <a16:creationId xmlns:a16="http://schemas.microsoft.com/office/drawing/2014/main" id="{02BCEC5E-458F-5861-B130-AA0A96BFAD74}"/>
              </a:ext>
            </a:extLst>
          </p:cNvPr>
          <p:cNvSpPr/>
          <p:nvPr/>
        </p:nvSpPr>
        <p:spPr>
          <a:xfrm rot="10800000">
            <a:off x="8956164" y="3329412"/>
            <a:ext cx="171267" cy="199176"/>
          </a:xfrm>
          <a:prstGeom prst="rightArrow">
            <a:avLst/>
          </a:prstGeom>
          <a:solidFill>
            <a:schemeClr val="accent2"/>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Right 28">
            <a:extLst>
              <a:ext uri="{FF2B5EF4-FFF2-40B4-BE49-F238E27FC236}">
                <a16:creationId xmlns:a16="http://schemas.microsoft.com/office/drawing/2014/main" id="{85DE7EA9-5F7C-C17A-CD55-6FE3A5FB2C7F}"/>
              </a:ext>
            </a:extLst>
          </p:cNvPr>
          <p:cNvSpPr/>
          <p:nvPr/>
        </p:nvSpPr>
        <p:spPr>
          <a:xfrm rot="10800000">
            <a:off x="8964378" y="3528588"/>
            <a:ext cx="171267" cy="199176"/>
          </a:xfrm>
          <a:prstGeom prst="rightArrow">
            <a:avLst/>
          </a:prstGeom>
          <a:solidFill>
            <a:schemeClr val="accent2"/>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44609B9D-AB38-8EF7-5430-410711CFF02E}"/>
              </a:ext>
            </a:extLst>
          </p:cNvPr>
          <p:cNvSpPr txBox="1"/>
          <p:nvPr/>
        </p:nvSpPr>
        <p:spPr>
          <a:xfrm>
            <a:off x="8181621" y="4332105"/>
            <a:ext cx="902811" cy="307777"/>
          </a:xfrm>
          <a:prstGeom prst="rect">
            <a:avLst/>
          </a:prstGeom>
          <a:noFill/>
        </p:spPr>
        <p:txBody>
          <a:bodyPr wrap="none" rtlCol="0">
            <a:spAutoFit/>
          </a:bodyPr>
          <a:lstStyle/>
          <a:p>
            <a:r>
              <a:rPr lang="en-GB" sz="700" dirty="0">
                <a:latin typeface="Calibri Light" panose="020F0302020204030204" pitchFamily="34" charset="0"/>
                <a:ea typeface="Calibri Light" panose="020F0302020204030204" pitchFamily="34" charset="0"/>
                <a:cs typeface="Calibri Light" panose="020F0302020204030204" pitchFamily="34" charset="0"/>
              </a:rPr>
              <a:t>Previously</a:t>
            </a:r>
          </a:p>
          <a:p>
            <a:r>
              <a:rPr lang="en-GB" sz="700" dirty="0">
                <a:latin typeface="Calibri Light" panose="020F0302020204030204" pitchFamily="34" charset="0"/>
                <a:ea typeface="Calibri Light" panose="020F0302020204030204" pitchFamily="34" charset="0"/>
                <a:cs typeface="Calibri Light" panose="020F0302020204030204" pitchFamily="34" charset="0"/>
              </a:rPr>
              <a:t>Prof. Dave Newbold</a:t>
            </a:r>
          </a:p>
        </p:txBody>
      </p:sp>
      <p:sp>
        <p:nvSpPr>
          <p:cNvPr id="31" name="Arrow: Right 30">
            <a:extLst>
              <a:ext uri="{FF2B5EF4-FFF2-40B4-BE49-F238E27FC236}">
                <a16:creationId xmlns:a16="http://schemas.microsoft.com/office/drawing/2014/main" id="{91FA0ED7-74F9-C3D9-9959-A4B31E321B6A}"/>
              </a:ext>
            </a:extLst>
          </p:cNvPr>
          <p:cNvSpPr/>
          <p:nvPr/>
        </p:nvSpPr>
        <p:spPr>
          <a:xfrm rot="10800000">
            <a:off x="9024430" y="4376880"/>
            <a:ext cx="171267" cy="199176"/>
          </a:xfrm>
          <a:prstGeom prst="rightArrow">
            <a:avLst/>
          </a:prstGeom>
          <a:solidFill>
            <a:schemeClr val="accent2"/>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01734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hlinkClick r:id="rId3"/>
            <a:extLst>
              <a:ext uri="{FF2B5EF4-FFF2-40B4-BE49-F238E27FC236}">
                <a16:creationId xmlns:a16="http://schemas.microsoft.com/office/drawing/2014/main" id="{25AC7505-0465-5AC7-E769-299872061833}"/>
              </a:ext>
            </a:extLst>
          </p:cNvPr>
          <p:cNvPicPr>
            <a:picLocks noChangeAspect="1"/>
          </p:cNvPicPr>
          <p:nvPr/>
        </p:nvPicPr>
        <p:blipFill>
          <a:blip r:embed="rId4"/>
          <a:stretch>
            <a:fillRect/>
          </a:stretch>
        </p:blipFill>
        <p:spPr>
          <a:xfrm rot="5400000">
            <a:off x="6386828" y="1547073"/>
            <a:ext cx="5374643" cy="3471756"/>
          </a:xfrm>
          <a:prstGeom prst="rect">
            <a:avLst/>
          </a:prstGeom>
        </p:spPr>
      </p:pic>
      <p:sp>
        <p:nvSpPr>
          <p:cNvPr id="2" name="Title 1">
            <a:extLst>
              <a:ext uri="{FF2B5EF4-FFF2-40B4-BE49-F238E27FC236}">
                <a16:creationId xmlns:a16="http://schemas.microsoft.com/office/drawing/2014/main" id="{129F8413-4FFD-0B6F-1898-EA4CDD235F2F}"/>
              </a:ext>
            </a:extLst>
          </p:cNvPr>
          <p:cNvSpPr>
            <a:spLocks noGrp="1"/>
          </p:cNvSpPr>
          <p:nvPr>
            <p:ph type="title"/>
          </p:nvPr>
        </p:nvSpPr>
        <p:spPr/>
        <p:txBody>
          <a:bodyPr/>
          <a:lstStyle/>
          <a:p>
            <a:r>
              <a:rPr lang="en-GB" dirty="0"/>
              <a:t>Physics Briefing Book</a:t>
            </a:r>
          </a:p>
        </p:txBody>
      </p:sp>
      <p:sp>
        <p:nvSpPr>
          <p:cNvPr id="4" name="Content Placeholder 3">
            <a:extLst>
              <a:ext uri="{FF2B5EF4-FFF2-40B4-BE49-F238E27FC236}">
                <a16:creationId xmlns:a16="http://schemas.microsoft.com/office/drawing/2014/main" id="{8D5C5E2E-40B4-DBFF-CC29-489C513CF9DF}"/>
              </a:ext>
            </a:extLst>
          </p:cNvPr>
          <p:cNvSpPr>
            <a:spLocks noGrp="1"/>
          </p:cNvSpPr>
          <p:nvPr>
            <p:ph idx="1"/>
          </p:nvPr>
        </p:nvSpPr>
        <p:spPr>
          <a:xfrm>
            <a:off x="1144831" y="1488633"/>
            <a:ext cx="4601136" cy="4351338"/>
          </a:xfrm>
        </p:spPr>
        <p:txBody>
          <a:bodyPr>
            <a:normAutofit/>
          </a:bodyPr>
          <a:lstStyle/>
          <a:p>
            <a:r>
              <a:rPr lang="en-GB" sz="1600" dirty="0">
                <a:hlinkClick r:id="rId3"/>
              </a:rPr>
              <a:t>https://arxiv.org/abs/2511.03883</a:t>
            </a:r>
            <a:endParaRPr lang="en-GB" sz="1600" dirty="0"/>
          </a:p>
          <a:p>
            <a:r>
              <a:rPr lang="en-GB" sz="1600" dirty="0">
                <a:hlinkClick r:id="rId5"/>
              </a:rPr>
              <a:t>https://cds.cern.ch/record/2944678</a:t>
            </a:r>
            <a:endParaRPr lang="en-GB" sz="1600" dirty="0"/>
          </a:p>
          <a:p>
            <a:endParaRPr lang="en-GB" sz="1600" dirty="0"/>
          </a:p>
          <a:p>
            <a:pPr marL="0" indent="0">
              <a:buNone/>
            </a:pPr>
            <a:r>
              <a:rPr lang="en-GB" sz="1600" dirty="0">
                <a:solidFill>
                  <a:schemeClr val="tx2"/>
                </a:solidFill>
              </a:rPr>
              <a:t>Comprehensive </a:t>
            </a:r>
            <a:r>
              <a:rPr lang="en-GB" sz="1600" b="1" dirty="0">
                <a:solidFill>
                  <a:schemeClr val="tx2"/>
                </a:solidFill>
              </a:rPr>
              <a:t>factual summary of the current state of particle physics</a:t>
            </a:r>
            <a:r>
              <a:rPr lang="en-GB" sz="1600" dirty="0">
                <a:solidFill>
                  <a:schemeClr val="tx2"/>
                </a:solidFill>
              </a:rPr>
              <a:t>, compiled by the Physics Preparatory Group (PPG) including:</a:t>
            </a:r>
          </a:p>
          <a:p>
            <a:pPr marL="171450" indent="-171450">
              <a:buFontTx/>
              <a:buChar char="-"/>
            </a:pPr>
            <a:r>
              <a:rPr lang="en-GB" sz="1600" i="1" dirty="0">
                <a:solidFill>
                  <a:schemeClr val="tx2"/>
                </a:solidFill>
              </a:rPr>
              <a:t>Scientific landscape</a:t>
            </a:r>
          </a:p>
          <a:p>
            <a:pPr marL="171450" indent="-171450">
              <a:buFontTx/>
              <a:buChar char="-"/>
            </a:pPr>
            <a:r>
              <a:rPr lang="en-GB" sz="1600" i="1" dirty="0">
                <a:solidFill>
                  <a:schemeClr val="tx2"/>
                </a:solidFill>
              </a:rPr>
              <a:t>Technological capabilities and roadmaps</a:t>
            </a:r>
          </a:p>
          <a:p>
            <a:pPr marL="171450" indent="-171450">
              <a:buFontTx/>
              <a:buChar char="-"/>
            </a:pPr>
            <a:r>
              <a:rPr lang="en-GB" sz="1600" i="1" dirty="0">
                <a:solidFill>
                  <a:schemeClr val="tx2"/>
                </a:solidFill>
              </a:rPr>
              <a:t>Community input summary</a:t>
            </a:r>
          </a:p>
          <a:p>
            <a:pPr marL="171450" indent="-171450">
              <a:buFontTx/>
              <a:buChar char="-"/>
            </a:pPr>
            <a:r>
              <a:rPr lang="en-GB" sz="1600" i="1" dirty="0">
                <a:solidFill>
                  <a:schemeClr val="tx2"/>
                </a:solidFill>
              </a:rPr>
              <a:t>Options and considerations</a:t>
            </a:r>
          </a:p>
          <a:p>
            <a:pPr marL="0" indent="0">
              <a:buNone/>
            </a:pPr>
            <a:r>
              <a:rPr lang="en-GB" sz="1600" dirty="0">
                <a:solidFill>
                  <a:schemeClr val="tx2"/>
                </a:solidFill>
              </a:rPr>
              <a:t>It provides the evidence base for informed discussion and </a:t>
            </a:r>
            <a:r>
              <a:rPr lang="en-GB" sz="1600" b="1" dirty="0">
                <a:solidFill>
                  <a:schemeClr val="tx2"/>
                </a:solidFill>
              </a:rPr>
              <a:t>decision making.</a:t>
            </a:r>
          </a:p>
          <a:p>
            <a:pPr marL="0" indent="0">
              <a:buNone/>
            </a:pPr>
            <a:endParaRPr lang="en-GB" sz="1600" dirty="0"/>
          </a:p>
          <a:p>
            <a:endParaRPr lang="en-GB" sz="1600" dirty="0"/>
          </a:p>
        </p:txBody>
      </p:sp>
      <p:sp>
        <p:nvSpPr>
          <p:cNvPr id="5" name="Slide Number Placeholder 4">
            <a:extLst>
              <a:ext uri="{FF2B5EF4-FFF2-40B4-BE49-F238E27FC236}">
                <a16:creationId xmlns:a16="http://schemas.microsoft.com/office/drawing/2014/main" id="{D6362F39-2CA2-4805-8FE8-E106051F1CAE}"/>
              </a:ext>
            </a:extLst>
          </p:cNvPr>
          <p:cNvSpPr>
            <a:spLocks noGrp="1"/>
          </p:cNvSpPr>
          <p:nvPr>
            <p:ph type="sldNum" sz="quarter" idx="4"/>
          </p:nvPr>
        </p:nvSpPr>
        <p:spPr/>
        <p:txBody>
          <a:bodyPr/>
          <a:lstStyle/>
          <a:p>
            <a:fld id="{94601B8E-4C5D-4D9E-8821-9696CA0E0E3F}" type="slidenum">
              <a:rPr lang="en-GB" smtClean="0"/>
              <a:pPr/>
              <a:t>17</a:t>
            </a:fld>
            <a:endParaRPr lang="en-GB"/>
          </a:p>
        </p:txBody>
      </p:sp>
      <p:sp>
        <p:nvSpPr>
          <p:cNvPr id="6" name="Date Placeholder 5">
            <a:extLst>
              <a:ext uri="{FF2B5EF4-FFF2-40B4-BE49-F238E27FC236}">
                <a16:creationId xmlns:a16="http://schemas.microsoft.com/office/drawing/2014/main" id="{2131AFF4-EF26-3FA9-ECCA-D68235B1AB0E}"/>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269AFB2D-769E-377C-D95A-A92CE4D13DE6}"/>
              </a:ext>
            </a:extLst>
          </p:cNvPr>
          <p:cNvSpPr>
            <a:spLocks noGrp="1"/>
          </p:cNvSpPr>
          <p:nvPr>
            <p:ph type="ftr" sz="quarter" idx="3"/>
          </p:nvPr>
        </p:nvSpPr>
        <p:spPr/>
        <p:txBody>
          <a:bodyPr/>
          <a:lstStyle/>
          <a:p>
            <a:r>
              <a:rPr lang="en-GB"/>
              <a:t>Haroon Rafique</a:t>
            </a:r>
            <a:endParaRPr lang="en-GB" dirty="0"/>
          </a:p>
        </p:txBody>
      </p:sp>
      <p:cxnSp>
        <p:nvCxnSpPr>
          <p:cNvPr id="8" name="Straight Connector 7">
            <a:extLst>
              <a:ext uri="{FF2B5EF4-FFF2-40B4-BE49-F238E27FC236}">
                <a16:creationId xmlns:a16="http://schemas.microsoft.com/office/drawing/2014/main" id="{B48524A3-86BE-2B2A-5A05-C7DBC7A5DB42}"/>
              </a:ext>
            </a:extLst>
          </p:cNvPr>
          <p:cNvCxnSpPr/>
          <p:nvPr/>
        </p:nvCxnSpPr>
        <p:spPr>
          <a:xfrm>
            <a:off x="7673340" y="1945640"/>
            <a:ext cx="46990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409104C-FA20-7DFC-9B9B-30538E12A301}"/>
              </a:ext>
            </a:extLst>
          </p:cNvPr>
          <p:cNvCxnSpPr/>
          <p:nvPr/>
        </p:nvCxnSpPr>
        <p:spPr>
          <a:xfrm>
            <a:off x="7673340" y="2484120"/>
            <a:ext cx="46990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A2D9893-42AF-9FC5-6282-644E178C6D2B}"/>
              </a:ext>
            </a:extLst>
          </p:cNvPr>
          <p:cNvCxnSpPr/>
          <p:nvPr/>
        </p:nvCxnSpPr>
        <p:spPr>
          <a:xfrm>
            <a:off x="9110980" y="2479040"/>
            <a:ext cx="46990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E22D767-561B-7440-0D19-EBF675CB958C}"/>
              </a:ext>
            </a:extLst>
          </p:cNvPr>
          <p:cNvCxnSpPr/>
          <p:nvPr/>
        </p:nvCxnSpPr>
        <p:spPr>
          <a:xfrm>
            <a:off x="7655560" y="3271520"/>
            <a:ext cx="46990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20BD7B4-1028-3668-C43B-1331AB2D16C1}"/>
              </a:ext>
            </a:extLst>
          </p:cNvPr>
          <p:cNvCxnSpPr>
            <a:cxnSpLocks/>
          </p:cNvCxnSpPr>
          <p:nvPr/>
        </p:nvCxnSpPr>
        <p:spPr>
          <a:xfrm>
            <a:off x="8681720" y="3613150"/>
            <a:ext cx="53340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0E46952-4A24-CBE5-C8BB-ED086F1E06C1}"/>
              </a:ext>
            </a:extLst>
          </p:cNvPr>
          <p:cNvCxnSpPr>
            <a:cxnSpLocks/>
          </p:cNvCxnSpPr>
          <p:nvPr/>
        </p:nvCxnSpPr>
        <p:spPr>
          <a:xfrm>
            <a:off x="7957820" y="3811270"/>
            <a:ext cx="59944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C752F23-346D-D9B4-F0C4-7D03581AA72E}"/>
              </a:ext>
            </a:extLst>
          </p:cNvPr>
          <p:cNvCxnSpPr>
            <a:cxnSpLocks/>
          </p:cNvCxnSpPr>
          <p:nvPr/>
        </p:nvCxnSpPr>
        <p:spPr>
          <a:xfrm>
            <a:off x="9558020" y="4055110"/>
            <a:ext cx="50038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10A3C83-25D2-7166-12D1-801A27716837}"/>
              </a:ext>
            </a:extLst>
          </p:cNvPr>
          <p:cNvCxnSpPr>
            <a:cxnSpLocks/>
          </p:cNvCxnSpPr>
          <p:nvPr/>
        </p:nvCxnSpPr>
        <p:spPr>
          <a:xfrm>
            <a:off x="8964930" y="4157980"/>
            <a:ext cx="68961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EECCD74-E74C-736A-05EF-3CF27DFE0790}"/>
              </a:ext>
            </a:extLst>
          </p:cNvPr>
          <p:cNvCxnSpPr>
            <a:cxnSpLocks/>
          </p:cNvCxnSpPr>
          <p:nvPr/>
        </p:nvCxnSpPr>
        <p:spPr>
          <a:xfrm>
            <a:off x="9761325" y="4706620"/>
            <a:ext cx="624735"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8299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CF49A-9253-30D1-D5A1-C2D4A940BEA1}"/>
              </a:ext>
            </a:extLst>
          </p:cNvPr>
          <p:cNvSpPr>
            <a:spLocks noGrp="1"/>
          </p:cNvSpPr>
          <p:nvPr>
            <p:ph type="title"/>
          </p:nvPr>
        </p:nvSpPr>
        <p:spPr>
          <a:xfrm>
            <a:off x="1397876" y="365123"/>
            <a:ext cx="5829300" cy="574675"/>
          </a:xfrm>
        </p:spPr>
        <p:txBody>
          <a:bodyPr/>
          <a:lstStyle/>
          <a:p>
            <a:r>
              <a:rPr lang="en-GB" dirty="0"/>
              <a:t>Opportunities</a:t>
            </a:r>
          </a:p>
        </p:txBody>
      </p:sp>
      <p:sp>
        <p:nvSpPr>
          <p:cNvPr id="5" name="Slide Number Placeholder 4">
            <a:extLst>
              <a:ext uri="{FF2B5EF4-FFF2-40B4-BE49-F238E27FC236}">
                <a16:creationId xmlns:a16="http://schemas.microsoft.com/office/drawing/2014/main" id="{781E0B4A-2FD9-894B-E688-C100C9E31631}"/>
              </a:ext>
            </a:extLst>
          </p:cNvPr>
          <p:cNvSpPr>
            <a:spLocks noGrp="1"/>
          </p:cNvSpPr>
          <p:nvPr>
            <p:ph type="sldNum" sz="quarter" idx="4"/>
          </p:nvPr>
        </p:nvSpPr>
        <p:spPr/>
        <p:txBody>
          <a:bodyPr/>
          <a:lstStyle/>
          <a:p>
            <a:fld id="{94601B8E-4C5D-4D9E-8821-9696CA0E0E3F}" type="slidenum">
              <a:rPr lang="en-GB" smtClean="0"/>
              <a:pPr/>
              <a:t>18</a:t>
            </a:fld>
            <a:endParaRPr lang="en-GB" dirty="0"/>
          </a:p>
        </p:txBody>
      </p:sp>
      <p:sp>
        <p:nvSpPr>
          <p:cNvPr id="6" name="Date Placeholder 5">
            <a:extLst>
              <a:ext uri="{FF2B5EF4-FFF2-40B4-BE49-F238E27FC236}">
                <a16:creationId xmlns:a16="http://schemas.microsoft.com/office/drawing/2014/main" id="{A795E394-6D1F-CEB9-C73E-C2E356334F69}"/>
              </a:ext>
            </a:extLst>
          </p:cNvPr>
          <p:cNvSpPr>
            <a:spLocks noGrp="1"/>
          </p:cNvSpPr>
          <p:nvPr>
            <p:ph type="dt" sz="half" idx="2"/>
          </p:nvPr>
        </p:nvSpPr>
        <p:spPr/>
        <p:txBody>
          <a:bodyPr/>
          <a:lstStyle/>
          <a:p>
            <a:r>
              <a:rPr lang="en-US"/>
              <a:t>UK-CERN Accelerator Celebration</a:t>
            </a:r>
            <a:endParaRPr lang="en-GB"/>
          </a:p>
        </p:txBody>
      </p:sp>
      <p:sp>
        <p:nvSpPr>
          <p:cNvPr id="7" name="Footer Placeholder 6">
            <a:extLst>
              <a:ext uri="{FF2B5EF4-FFF2-40B4-BE49-F238E27FC236}">
                <a16:creationId xmlns:a16="http://schemas.microsoft.com/office/drawing/2014/main" id="{859E1C12-CE80-A3A6-C8CB-05238EEB78F2}"/>
              </a:ext>
            </a:extLst>
          </p:cNvPr>
          <p:cNvSpPr>
            <a:spLocks noGrp="1"/>
          </p:cNvSpPr>
          <p:nvPr>
            <p:ph type="ftr" sz="quarter" idx="3"/>
          </p:nvPr>
        </p:nvSpPr>
        <p:spPr/>
        <p:txBody>
          <a:bodyPr/>
          <a:lstStyle/>
          <a:p>
            <a:r>
              <a:rPr lang="en-GB"/>
              <a:t>Haroon Rafique</a:t>
            </a:r>
            <a:endParaRPr lang="en-GB" dirty="0"/>
          </a:p>
        </p:txBody>
      </p:sp>
      <p:pic>
        <p:nvPicPr>
          <p:cNvPr id="9" name="Picture 8">
            <a:hlinkClick r:id="rId3"/>
            <a:extLst>
              <a:ext uri="{FF2B5EF4-FFF2-40B4-BE49-F238E27FC236}">
                <a16:creationId xmlns:a16="http://schemas.microsoft.com/office/drawing/2014/main" id="{2F18A4A5-FC6C-C1B2-D09D-C49042CC4B02}"/>
              </a:ext>
            </a:extLst>
          </p:cNvPr>
          <p:cNvPicPr>
            <a:picLocks noChangeAspect="1"/>
          </p:cNvPicPr>
          <p:nvPr/>
        </p:nvPicPr>
        <p:blipFill>
          <a:blip r:embed="rId4"/>
          <a:stretch>
            <a:fillRect/>
          </a:stretch>
        </p:blipFill>
        <p:spPr>
          <a:xfrm>
            <a:off x="6387052" y="365123"/>
            <a:ext cx="4310778" cy="1580618"/>
          </a:xfrm>
          <a:prstGeom prst="rect">
            <a:avLst/>
          </a:prstGeom>
          <a:ln>
            <a:solidFill>
              <a:schemeClr val="accent3"/>
            </a:solidFill>
          </a:ln>
        </p:spPr>
      </p:pic>
      <p:sp>
        <p:nvSpPr>
          <p:cNvPr id="10" name="TextBox 9">
            <a:extLst>
              <a:ext uri="{FF2B5EF4-FFF2-40B4-BE49-F238E27FC236}">
                <a16:creationId xmlns:a16="http://schemas.microsoft.com/office/drawing/2014/main" id="{C0DB4250-F1FC-977E-C00B-E8936C6D276F}"/>
              </a:ext>
            </a:extLst>
          </p:cNvPr>
          <p:cNvSpPr txBox="1"/>
          <p:nvPr/>
        </p:nvSpPr>
        <p:spPr>
          <a:xfrm>
            <a:off x="8191848" y="483887"/>
            <a:ext cx="2309290" cy="646331"/>
          </a:xfrm>
          <a:prstGeom prst="rect">
            <a:avLst/>
          </a:prstGeom>
          <a:noFill/>
        </p:spPr>
        <p:txBody>
          <a:bodyPr wrap="square" rtlCol="0">
            <a:spAutoFit/>
          </a:bodyPr>
          <a:lstStyle/>
          <a:p>
            <a:r>
              <a:rPr lang="en-GB" sz="1200" dirty="0"/>
              <a:t>Reach out to Barbara on LinkedIn to discuss opportunities at CERN</a:t>
            </a:r>
          </a:p>
        </p:txBody>
      </p:sp>
      <p:pic>
        <p:nvPicPr>
          <p:cNvPr id="14" name="Picture 13">
            <a:extLst>
              <a:ext uri="{FF2B5EF4-FFF2-40B4-BE49-F238E27FC236}">
                <a16:creationId xmlns:a16="http://schemas.microsoft.com/office/drawing/2014/main" id="{6413EA1F-8037-88B4-9DCB-20A07DE1F952}"/>
              </a:ext>
            </a:extLst>
          </p:cNvPr>
          <p:cNvPicPr>
            <a:picLocks noChangeAspect="1"/>
          </p:cNvPicPr>
          <p:nvPr/>
        </p:nvPicPr>
        <p:blipFill>
          <a:blip r:embed="rId5"/>
          <a:stretch>
            <a:fillRect/>
          </a:stretch>
        </p:blipFill>
        <p:spPr>
          <a:xfrm>
            <a:off x="270790" y="3331712"/>
            <a:ext cx="5227042" cy="2345654"/>
          </a:xfrm>
          <a:prstGeom prst="rect">
            <a:avLst/>
          </a:prstGeom>
        </p:spPr>
      </p:pic>
      <p:pic>
        <p:nvPicPr>
          <p:cNvPr id="2050" name="Picture 2" descr="Disciplines | Careers at CERN">
            <a:extLst>
              <a:ext uri="{FF2B5EF4-FFF2-40B4-BE49-F238E27FC236}">
                <a16:creationId xmlns:a16="http://schemas.microsoft.com/office/drawing/2014/main" id="{F9D9F4E1-DBD9-9120-71B1-2B00D358841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8630" y="141044"/>
            <a:ext cx="1019246" cy="10228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3A98AC8-DCE5-B0CB-8174-0DEB1C1BA298}"/>
              </a:ext>
            </a:extLst>
          </p:cNvPr>
          <p:cNvPicPr>
            <a:picLocks noChangeAspect="1"/>
          </p:cNvPicPr>
          <p:nvPr/>
        </p:nvPicPr>
        <p:blipFill>
          <a:blip r:embed="rId7"/>
          <a:srcRect l="1" r="1043"/>
          <a:stretch>
            <a:fillRect/>
          </a:stretch>
        </p:blipFill>
        <p:spPr>
          <a:xfrm>
            <a:off x="270790" y="1468315"/>
            <a:ext cx="5099891" cy="1558961"/>
          </a:xfrm>
          <a:prstGeom prst="rect">
            <a:avLst/>
          </a:prstGeom>
        </p:spPr>
      </p:pic>
      <p:pic>
        <p:nvPicPr>
          <p:cNvPr id="11" name="Picture 10">
            <a:extLst>
              <a:ext uri="{FF2B5EF4-FFF2-40B4-BE49-F238E27FC236}">
                <a16:creationId xmlns:a16="http://schemas.microsoft.com/office/drawing/2014/main" id="{163141EC-A96F-C133-10ED-ABED8244DEFC}"/>
              </a:ext>
            </a:extLst>
          </p:cNvPr>
          <p:cNvPicPr>
            <a:picLocks noChangeAspect="1"/>
          </p:cNvPicPr>
          <p:nvPr/>
        </p:nvPicPr>
        <p:blipFill>
          <a:blip r:embed="rId8"/>
          <a:stretch>
            <a:fillRect/>
          </a:stretch>
        </p:blipFill>
        <p:spPr>
          <a:xfrm>
            <a:off x="6096000" y="2782270"/>
            <a:ext cx="4778154" cy="3444538"/>
          </a:xfrm>
          <a:prstGeom prst="rect">
            <a:avLst/>
          </a:prstGeom>
        </p:spPr>
      </p:pic>
    </p:spTree>
    <p:extLst>
      <p:ext uri="{BB962C8B-B14F-4D97-AF65-F5344CB8AC3E}">
        <p14:creationId xmlns:p14="http://schemas.microsoft.com/office/powerpoint/2010/main" val="42393226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4F272F9-77B3-E57B-5799-0421922CABB9}"/>
              </a:ext>
            </a:extLst>
          </p:cNvPr>
          <p:cNvSpPr>
            <a:spLocks noGrp="1"/>
          </p:cNvSpPr>
          <p:nvPr>
            <p:ph type="sldNum" sz="quarter" idx="4"/>
          </p:nvPr>
        </p:nvSpPr>
        <p:spPr/>
        <p:txBody>
          <a:bodyPr/>
          <a:lstStyle/>
          <a:p>
            <a:fld id="{94601B8E-4C5D-4D9E-8821-9696CA0E0E3F}" type="slidenum">
              <a:rPr lang="en-GB" smtClean="0"/>
              <a:pPr/>
              <a:t>19</a:t>
            </a:fld>
            <a:endParaRPr lang="en-GB"/>
          </a:p>
        </p:txBody>
      </p:sp>
      <p:sp>
        <p:nvSpPr>
          <p:cNvPr id="6" name="Date Placeholder 5">
            <a:extLst>
              <a:ext uri="{FF2B5EF4-FFF2-40B4-BE49-F238E27FC236}">
                <a16:creationId xmlns:a16="http://schemas.microsoft.com/office/drawing/2014/main" id="{17672CDE-6C57-A30D-261E-995AF94F88B5}"/>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294D8370-8FC6-8183-729D-DBF4AFCE84A8}"/>
              </a:ext>
            </a:extLst>
          </p:cNvPr>
          <p:cNvSpPr>
            <a:spLocks noGrp="1"/>
          </p:cNvSpPr>
          <p:nvPr>
            <p:ph type="ftr" sz="quarter" idx="3"/>
          </p:nvPr>
        </p:nvSpPr>
        <p:spPr/>
        <p:txBody>
          <a:bodyPr/>
          <a:lstStyle/>
          <a:p>
            <a:r>
              <a:rPr lang="en-GB"/>
              <a:t>Haroon Rafique</a:t>
            </a:r>
            <a:endParaRPr lang="en-GB" dirty="0"/>
          </a:p>
        </p:txBody>
      </p:sp>
      <p:graphicFrame>
        <p:nvGraphicFramePr>
          <p:cNvPr id="8" name="Table 7">
            <a:extLst>
              <a:ext uri="{FF2B5EF4-FFF2-40B4-BE49-F238E27FC236}">
                <a16:creationId xmlns:a16="http://schemas.microsoft.com/office/drawing/2014/main" id="{A7A98643-DD4E-0E94-522C-5F1229B1F4E7}"/>
              </a:ext>
            </a:extLst>
          </p:cNvPr>
          <p:cNvGraphicFramePr>
            <a:graphicFrameLocks noGrp="1"/>
          </p:cNvGraphicFramePr>
          <p:nvPr>
            <p:extLst>
              <p:ext uri="{D42A27DB-BD31-4B8C-83A1-F6EECF244321}">
                <p14:modId xmlns:p14="http://schemas.microsoft.com/office/powerpoint/2010/main" val="211356466"/>
              </p:ext>
            </p:extLst>
          </p:nvPr>
        </p:nvGraphicFramePr>
        <p:xfrm>
          <a:off x="921868" y="466166"/>
          <a:ext cx="11117732" cy="5364480"/>
        </p:xfrm>
        <a:graphic>
          <a:graphicData uri="http://schemas.openxmlformats.org/drawingml/2006/table">
            <a:tbl>
              <a:tblPr firstRow="1" bandRow="1">
                <a:tableStyleId>{5C22544A-7EE6-4342-B048-85BDC9FD1C3A}</a:tableStyleId>
              </a:tblPr>
              <a:tblGrid>
                <a:gridCol w="1131050">
                  <a:extLst>
                    <a:ext uri="{9D8B030D-6E8A-4147-A177-3AD203B41FA5}">
                      <a16:colId xmlns:a16="http://schemas.microsoft.com/office/drawing/2014/main" val="3575594258"/>
                    </a:ext>
                  </a:extLst>
                </a:gridCol>
                <a:gridCol w="1470211">
                  <a:extLst>
                    <a:ext uri="{9D8B030D-6E8A-4147-A177-3AD203B41FA5}">
                      <a16:colId xmlns:a16="http://schemas.microsoft.com/office/drawing/2014/main" val="1591352651"/>
                    </a:ext>
                  </a:extLst>
                </a:gridCol>
                <a:gridCol w="767356">
                  <a:extLst>
                    <a:ext uri="{9D8B030D-6E8A-4147-A177-3AD203B41FA5}">
                      <a16:colId xmlns:a16="http://schemas.microsoft.com/office/drawing/2014/main" val="2864283902"/>
                    </a:ext>
                  </a:extLst>
                </a:gridCol>
                <a:gridCol w="2613059">
                  <a:extLst>
                    <a:ext uri="{9D8B030D-6E8A-4147-A177-3AD203B41FA5}">
                      <a16:colId xmlns:a16="http://schemas.microsoft.com/office/drawing/2014/main" val="1470088693"/>
                    </a:ext>
                  </a:extLst>
                </a:gridCol>
                <a:gridCol w="1343986">
                  <a:extLst>
                    <a:ext uri="{9D8B030D-6E8A-4147-A177-3AD203B41FA5}">
                      <a16:colId xmlns:a16="http://schemas.microsoft.com/office/drawing/2014/main" val="3589587952"/>
                    </a:ext>
                  </a:extLst>
                </a:gridCol>
                <a:gridCol w="2034988">
                  <a:extLst>
                    <a:ext uri="{9D8B030D-6E8A-4147-A177-3AD203B41FA5}">
                      <a16:colId xmlns:a16="http://schemas.microsoft.com/office/drawing/2014/main" val="264280943"/>
                    </a:ext>
                  </a:extLst>
                </a:gridCol>
                <a:gridCol w="815788">
                  <a:extLst>
                    <a:ext uri="{9D8B030D-6E8A-4147-A177-3AD203B41FA5}">
                      <a16:colId xmlns:a16="http://schemas.microsoft.com/office/drawing/2014/main" val="2484318131"/>
                    </a:ext>
                  </a:extLst>
                </a:gridCol>
                <a:gridCol w="941294">
                  <a:extLst>
                    <a:ext uri="{9D8B030D-6E8A-4147-A177-3AD203B41FA5}">
                      <a16:colId xmlns:a16="http://schemas.microsoft.com/office/drawing/2014/main" val="1926973787"/>
                    </a:ext>
                  </a:extLst>
                </a:gridCol>
              </a:tblGrid>
              <a:tr h="414544">
                <a:tc>
                  <a:txBody>
                    <a:bodyPr/>
                    <a:lstStyle/>
                    <a:p>
                      <a:r>
                        <a:rPr lang="en-GB" sz="1000" dirty="0"/>
                        <a:t>Programme</a:t>
                      </a:r>
                    </a:p>
                  </a:txBody>
                  <a:tcPr/>
                </a:tc>
                <a:tc>
                  <a:txBody>
                    <a:bodyPr/>
                    <a:lstStyle/>
                    <a:p>
                      <a:r>
                        <a:rPr lang="en-GB" sz="1000" dirty="0"/>
                        <a:t>Area</a:t>
                      </a:r>
                    </a:p>
                  </a:txBody>
                  <a:tcPr/>
                </a:tc>
                <a:tc>
                  <a:txBody>
                    <a:bodyPr/>
                    <a:lstStyle/>
                    <a:p>
                      <a:r>
                        <a:rPr lang="en-GB" sz="1000" dirty="0"/>
                        <a:t>Stipend</a:t>
                      </a:r>
                    </a:p>
                    <a:p>
                      <a:r>
                        <a:rPr lang="en-GB" sz="1000" dirty="0"/>
                        <a:t>(CHF Monthly)</a:t>
                      </a:r>
                    </a:p>
                  </a:txBody>
                  <a:tcPr/>
                </a:tc>
                <a:tc>
                  <a:txBody>
                    <a:bodyPr/>
                    <a:lstStyle/>
                    <a:p>
                      <a:r>
                        <a:rPr lang="en-GB" sz="1000" dirty="0"/>
                        <a:t>Study Requirement</a:t>
                      </a:r>
                    </a:p>
                  </a:txBody>
                  <a:tcPr/>
                </a:tc>
                <a:tc>
                  <a:txBody>
                    <a:bodyPr/>
                    <a:lstStyle/>
                    <a:p>
                      <a:r>
                        <a:rPr lang="en-GB" sz="1000" dirty="0"/>
                        <a:t>Duration</a:t>
                      </a:r>
                    </a:p>
                  </a:txBody>
                  <a:tcPr/>
                </a:tc>
                <a:tc>
                  <a:txBody>
                    <a:bodyPr/>
                    <a:lstStyle/>
                    <a:p>
                      <a:r>
                        <a:rPr lang="en-GB" sz="1000" dirty="0"/>
                        <a:t>Eligibility</a:t>
                      </a:r>
                    </a:p>
                  </a:txBody>
                  <a:tcPr/>
                </a:tc>
                <a:tc>
                  <a:txBody>
                    <a:bodyPr/>
                    <a:lstStyle/>
                    <a:p>
                      <a:r>
                        <a:rPr lang="en-GB" sz="1000" dirty="0"/>
                        <a:t>Estimated Intake per year</a:t>
                      </a:r>
                    </a:p>
                  </a:txBody>
                  <a:tcPr/>
                </a:tc>
                <a:tc>
                  <a:txBody>
                    <a:bodyPr/>
                    <a:lstStyle/>
                    <a:p>
                      <a:r>
                        <a:rPr lang="en-GB" sz="1000" dirty="0"/>
                        <a:t>Selection Rounds</a:t>
                      </a:r>
                    </a:p>
                  </a:txBody>
                  <a:tcPr/>
                </a:tc>
                <a:extLst>
                  <a:ext uri="{0D108BD9-81ED-4DB2-BD59-A6C34878D82A}">
                    <a16:rowId xmlns:a16="http://schemas.microsoft.com/office/drawing/2014/main" val="2669905714"/>
                  </a:ext>
                </a:extLst>
              </a:tr>
              <a:tr h="519953">
                <a:tc>
                  <a:txBody>
                    <a:bodyPr/>
                    <a:lstStyle/>
                    <a:p>
                      <a:r>
                        <a:rPr lang="en-GB" sz="1000" b="1" dirty="0">
                          <a:hlinkClick r:id="rId3"/>
                        </a:rPr>
                        <a:t>Short Term Internship</a:t>
                      </a:r>
                      <a:endParaRPr lang="en-GB" sz="10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Applied physics, engineering, computing, admin</a:t>
                      </a:r>
                    </a:p>
                  </a:txBody>
                  <a:tcPr/>
                </a:tc>
                <a:tc>
                  <a:txBody>
                    <a:bodyPr/>
                    <a:lstStyle/>
                    <a:p>
                      <a:r>
                        <a:rPr lang="en-GB" sz="1000" b="1" dirty="0"/>
                        <a:t>1,587</a:t>
                      </a:r>
                      <a:endParaRPr lang="en-GB" sz="1000" dirty="0"/>
                    </a:p>
                  </a:txBody>
                  <a:tcPr/>
                </a:tc>
                <a:tc>
                  <a:txBody>
                    <a:bodyPr/>
                    <a:lstStyle/>
                    <a:p>
                      <a:r>
                        <a:rPr lang="en-GB" sz="1000" dirty="0"/>
                        <a:t>Enrolled full-time in </a:t>
                      </a:r>
                      <a:r>
                        <a:rPr lang="en-GB" sz="1000" b="1" dirty="0"/>
                        <a:t>Bachelor or Master</a:t>
                      </a:r>
                      <a:r>
                        <a:rPr lang="en-GB" sz="1000" dirty="0"/>
                        <a:t> in technical or administrative field; must remain a registered student; ≥18 years old.</a:t>
                      </a:r>
                    </a:p>
                  </a:txBody>
                  <a:tcPr/>
                </a:tc>
                <a:tc>
                  <a:txBody>
                    <a:bodyPr/>
                    <a:lstStyle/>
                    <a:p>
                      <a:r>
                        <a:rPr lang="en-GB" sz="1000" b="1" dirty="0"/>
                        <a:t>1–6 months</a:t>
                      </a:r>
                      <a:endParaRPr lang="en-GB" sz="1000" dirty="0"/>
                    </a:p>
                  </a:txBody>
                  <a:tcPr/>
                </a:tc>
                <a:tc>
                  <a:txBody>
                    <a:bodyPr/>
                    <a:lstStyle/>
                    <a:p>
                      <a:r>
                        <a:rPr lang="en-GB" sz="1000" b="1" dirty="0"/>
                        <a:t>Member or Associate Member States only</a:t>
                      </a:r>
                      <a:r>
                        <a:rPr lang="en-GB" sz="1000" dirty="0"/>
                        <a:t> </a:t>
                      </a:r>
                    </a:p>
                  </a:txBody>
                  <a:tcPr/>
                </a:tc>
                <a:tc>
                  <a:txBody>
                    <a:bodyPr/>
                    <a:lstStyle/>
                    <a:p>
                      <a:r>
                        <a:rPr lang="en-GB" sz="1000" dirty="0"/>
                        <a:t>&lt; 100</a:t>
                      </a:r>
                    </a:p>
                  </a:txBody>
                  <a:tcPr/>
                </a:tc>
                <a:tc>
                  <a:txBody>
                    <a:bodyPr/>
                    <a:lstStyle/>
                    <a:p>
                      <a:r>
                        <a:rPr lang="en-GB" sz="1000" dirty="0"/>
                        <a:t>Continuous</a:t>
                      </a:r>
                    </a:p>
                  </a:txBody>
                  <a:tcPr/>
                </a:tc>
                <a:extLst>
                  <a:ext uri="{0D108BD9-81ED-4DB2-BD59-A6C34878D82A}">
                    <a16:rowId xmlns:a16="http://schemas.microsoft.com/office/drawing/2014/main" val="3225883576"/>
                  </a:ext>
                </a:extLst>
              </a:tr>
              <a:tr h="815373">
                <a:tc>
                  <a:txBody>
                    <a:bodyPr/>
                    <a:lstStyle/>
                    <a:p>
                      <a:r>
                        <a:rPr lang="en-GB" sz="1000" b="1" dirty="0">
                          <a:hlinkClick r:id="rId4"/>
                        </a:rPr>
                        <a:t>Summer Student Programme</a:t>
                      </a:r>
                      <a:r>
                        <a:rPr lang="en-GB" sz="1000" dirty="0">
                          <a:hlinkClick r:id="rId4"/>
                        </a:rPr>
                        <a:t> </a:t>
                      </a:r>
                      <a:endParaRPr lang="en-GB"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Physics, engineering, computing, maths</a:t>
                      </a:r>
                    </a:p>
                    <a:p>
                      <a:endParaRPr lang="en-GB" sz="1000" dirty="0"/>
                    </a:p>
                  </a:txBody>
                  <a:tcPr/>
                </a:tc>
                <a:tc>
                  <a:txBody>
                    <a:bodyPr/>
                    <a:lstStyle/>
                    <a:p>
                      <a:r>
                        <a:rPr lang="en-GB" sz="1000" b="1" dirty="0"/>
                        <a:t>2,800 </a:t>
                      </a:r>
                      <a:r>
                        <a:rPr lang="en-GB" sz="1000" dirty="0"/>
                        <a:t>based on </a:t>
                      </a:r>
                      <a:r>
                        <a:rPr lang="en-GB" sz="1000" b="1" dirty="0"/>
                        <a:t>93 CHF/day</a:t>
                      </a:r>
                      <a:r>
                        <a:rPr lang="en-GB" sz="1000" dirty="0"/>
                        <a:t> </a:t>
                      </a:r>
                    </a:p>
                  </a:txBody>
                  <a:tcPr/>
                </a:tc>
                <a:tc>
                  <a:txBody>
                    <a:bodyPr/>
                    <a:lstStyle/>
                    <a:p>
                      <a:r>
                        <a:rPr lang="en-GB" sz="1000" b="1" dirty="0"/>
                        <a:t>Bachelor or Master</a:t>
                      </a:r>
                      <a:r>
                        <a:rPr lang="en-GB" sz="1000" dirty="0"/>
                        <a:t> student (not PhD), normally with </a:t>
                      </a:r>
                      <a:r>
                        <a:rPr lang="en-GB" sz="1000" b="1" dirty="0"/>
                        <a:t>≥3 years (6 semesters)</a:t>
                      </a:r>
                      <a:r>
                        <a:rPr lang="en-GB" sz="1000" dirty="0"/>
                        <a:t> completed; must remain enrolled for the stay; no previous Summer Student or &gt;3 months at CERN; good English.</a:t>
                      </a:r>
                    </a:p>
                  </a:txBody>
                  <a:tcPr/>
                </a:tc>
                <a:tc>
                  <a:txBody>
                    <a:bodyPr/>
                    <a:lstStyle/>
                    <a:p>
                      <a:r>
                        <a:rPr lang="en-GB" sz="1000" b="1" dirty="0"/>
                        <a:t>8–13 weeks</a:t>
                      </a:r>
                      <a:endParaRPr lang="en-GB" sz="1000" dirty="0"/>
                    </a:p>
                  </a:txBody>
                  <a:tcPr/>
                </a:tc>
                <a:tc>
                  <a:txBody>
                    <a:bodyPr/>
                    <a:lstStyle/>
                    <a:p>
                      <a:r>
                        <a:rPr lang="en-GB" sz="1000" dirty="0"/>
                        <a:t>Current calls often restricted to </a:t>
                      </a:r>
                      <a:r>
                        <a:rPr lang="en-GB" sz="1000" b="1" dirty="0"/>
                        <a:t>CERN Member (and some Associate Member) States</a:t>
                      </a:r>
                      <a:r>
                        <a:rPr lang="en-GB" sz="1000" dirty="0"/>
                        <a:t>, with separate channels for Canada/US/Japan; historically some calls open more broadly.</a:t>
                      </a:r>
                    </a:p>
                  </a:txBody>
                  <a:tcPr/>
                </a:tc>
                <a:tc>
                  <a:txBody>
                    <a:bodyPr/>
                    <a:lstStyle/>
                    <a:p>
                      <a:r>
                        <a:rPr lang="en-GB" sz="1000" b="1" dirty="0"/>
                        <a:t>≈250–300</a:t>
                      </a:r>
                      <a:endParaRPr lang="en-GB" sz="1000" dirty="0"/>
                    </a:p>
                  </a:txBody>
                  <a:tcPr/>
                </a:tc>
                <a:tc>
                  <a:txBody>
                    <a:bodyPr/>
                    <a:lstStyle/>
                    <a:p>
                      <a:r>
                        <a:rPr lang="en-GB" sz="1000" dirty="0"/>
                        <a:t>1 closing Jan</a:t>
                      </a:r>
                    </a:p>
                  </a:txBody>
                  <a:tcPr/>
                </a:tc>
                <a:extLst>
                  <a:ext uri="{0D108BD9-81ED-4DB2-BD59-A6C34878D82A}">
                    <a16:rowId xmlns:a16="http://schemas.microsoft.com/office/drawing/2014/main" val="3640872008"/>
                  </a:ext>
                </a:extLst>
              </a:tr>
              <a:tr h="81537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err="1">
                          <a:solidFill>
                            <a:schemeClr val="accent1"/>
                          </a:solidFill>
                          <a:hlinkClick r:id="rId5">
                            <a:extLst>
                              <a:ext uri="{A12FA001-AC4F-418D-AE19-62706E023703}">
                                <ahyp:hlinkClr xmlns:ahyp="http://schemas.microsoft.com/office/drawing/2018/hyperlinkcolor" val="tx"/>
                              </a:ext>
                            </a:extLst>
                          </a:hlinkClick>
                        </a:rPr>
                        <a:t>Openlab</a:t>
                      </a:r>
                      <a:r>
                        <a:rPr lang="en-GB" sz="1000" b="1" dirty="0">
                          <a:solidFill>
                            <a:schemeClr val="accent1"/>
                          </a:solidFill>
                          <a:hlinkClick r:id="rId5">
                            <a:extLst>
                              <a:ext uri="{A12FA001-AC4F-418D-AE19-62706E023703}">
                                <ahyp:hlinkClr xmlns:ahyp="http://schemas.microsoft.com/office/drawing/2018/hyperlinkcolor" val="tx"/>
                              </a:ext>
                            </a:extLst>
                          </a:hlinkClick>
                        </a:rPr>
                        <a:t> Summer Student</a:t>
                      </a:r>
                      <a:endParaRPr lang="en-GB" sz="1000" dirty="0">
                        <a:solidFill>
                          <a:schemeClr val="accent1"/>
                        </a:solidFill>
                      </a:endParaRPr>
                    </a:p>
                    <a:p>
                      <a:endParaRPr lang="en-GB"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t>Computing / IT, software, data, HPC</a:t>
                      </a:r>
                    </a:p>
                    <a:p>
                      <a:endParaRPr lang="en-GB" sz="1000" dirty="0"/>
                    </a:p>
                  </a:txBody>
                  <a:tcPr/>
                </a:tc>
                <a:tc>
                  <a:txBody>
                    <a:bodyPr/>
                    <a:lstStyle/>
                    <a:p>
                      <a:r>
                        <a:rPr lang="en-GB" sz="1000" b="1" dirty="0"/>
                        <a:t>2,800 </a:t>
                      </a:r>
                      <a:r>
                        <a:rPr lang="en-GB" sz="1000" dirty="0"/>
                        <a:t>based on </a:t>
                      </a:r>
                      <a:r>
                        <a:rPr lang="en-GB" sz="1000" b="1" dirty="0"/>
                        <a:t>93 CHF/day</a:t>
                      </a:r>
                      <a:r>
                        <a:rPr lang="en-GB" sz="1000" dirty="0"/>
                        <a:t> </a:t>
                      </a:r>
                    </a:p>
                  </a:txBody>
                  <a:tcPr/>
                </a:tc>
                <a:tc>
                  <a:txBody>
                    <a:bodyPr/>
                    <a:lstStyle/>
                    <a:p>
                      <a:r>
                        <a:rPr lang="en-GB" sz="1000" b="1" dirty="0"/>
                        <a:t>Bachelor or Master</a:t>
                      </a:r>
                      <a:r>
                        <a:rPr lang="en-GB" sz="1000" dirty="0"/>
                        <a:t> student (not PhD) with a </a:t>
                      </a:r>
                      <a:r>
                        <a:rPr lang="en-GB" sz="1000" b="1" dirty="0"/>
                        <a:t>strong computing / IT profile</a:t>
                      </a:r>
                      <a:r>
                        <a:rPr lang="en-GB" sz="1000" dirty="0"/>
                        <a:t>, ≥3 years of study completed; must remain enrolled; no &gt;3 months prior CERN work; good English.</a:t>
                      </a:r>
                    </a:p>
                  </a:txBody>
                  <a:tcPr/>
                </a:tc>
                <a:tc>
                  <a:txBody>
                    <a:bodyPr/>
                    <a:lstStyle/>
                    <a:p>
                      <a:r>
                        <a:rPr lang="en-GB" sz="1000" b="1" dirty="0"/>
                        <a:t>~9 weeks</a:t>
                      </a:r>
                    </a:p>
                  </a:txBody>
                  <a:tcPr/>
                </a:tc>
                <a:tc>
                  <a:txBody>
                    <a:bodyPr/>
                    <a:lstStyle/>
                    <a:p>
                      <a:r>
                        <a:rPr lang="en-GB" sz="1000" b="1" dirty="0"/>
                        <a:t>Open to all nationalities</a:t>
                      </a:r>
                      <a:r>
                        <a:rPr lang="en-GB" sz="1000" dirty="0"/>
                        <a:t> (no citizenship restrictions)</a:t>
                      </a:r>
                    </a:p>
                  </a:txBody>
                  <a:tcPr/>
                </a:tc>
                <a:tc>
                  <a:txBody>
                    <a:bodyPr/>
                    <a:lstStyle/>
                    <a:p>
                      <a:r>
                        <a:rPr lang="en-GB" sz="1000" b="1" dirty="0"/>
                        <a:t>≈30–40</a:t>
                      </a:r>
                      <a:endParaRPr lang="en-GB"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1 closing Jan</a:t>
                      </a:r>
                    </a:p>
                    <a:p>
                      <a:endParaRPr lang="en-GB" sz="1000" dirty="0"/>
                    </a:p>
                  </a:txBody>
                  <a:tcPr/>
                </a:tc>
                <a:extLst>
                  <a:ext uri="{0D108BD9-81ED-4DB2-BD59-A6C34878D82A}">
                    <a16:rowId xmlns:a16="http://schemas.microsoft.com/office/drawing/2014/main" val="235527653"/>
                  </a:ext>
                </a:extLst>
              </a:tr>
              <a:tr h="666974">
                <a:tc>
                  <a:txBody>
                    <a:bodyPr/>
                    <a:lstStyle/>
                    <a:p>
                      <a:r>
                        <a:rPr lang="en-GB" sz="1000" b="1" dirty="0">
                          <a:hlinkClick r:id="rId6"/>
                        </a:rPr>
                        <a:t>Administrative Student </a:t>
                      </a:r>
                      <a:endParaRPr lang="en-GB" sz="1000" dirty="0"/>
                    </a:p>
                  </a:txBody>
                  <a:tcPr/>
                </a:tc>
                <a:tc>
                  <a:txBody>
                    <a:bodyPr/>
                    <a:lstStyle/>
                    <a:p>
                      <a:r>
                        <a:rPr lang="en-GB" sz="1000" dirty="0"/>
                        <a:t>Administration: HR, finance, law, logistics, translation, comms, librarianship, PR, etc.</a:t>
                      </a:r>
                    </a:p>
                  </a:txBody>
                  <a:tcPr/>
                </a:tc>
                <a:tc>
                  <a:txBody>
                    <a:bodyPr/>
                    <a:lstStyle/>
                    <a:p>
                      <a:r>
                        <a:rPr lang="en-GB" sz="1000" b="1" dirty="0"/>
                        <a:t>3,452</a:t>
                      </a:r>
                      <a:endParaRPr lang="en-GB" sz="1000" dirty="0"/>
                    </a:p>
                  </a:txBody>
                  <a:tcPr/>
                </a:tc>
                <a:tc>
                  <a:txBody>
                    <a:bodyPr/>
                    <a:lstStyle/>
                    <a:p>
                      <a:r>
                        <a:rPr lang="en-GB" sz="1000" b="1" dirty="0"/>
                        <a:t>BSc or MSc</a:t>
                      </a:r>
                      <a:r>
                        <a:rPr lang="en-GB" sz="1000" dirty="0"/>
                        <a:t> level, </a:t>
                      </a:r>
                      <a:r>
                        <a:rPr lang="en-GB" sz="1000" b="1" dirty="0"/>
                        <a:t>≥18 months</a:t>
                      </a:r>
                      <a:r>
                        <a:rPr lang="en-GB" sz="1000" dirty="0"/>
                        <a:t> of undergraduate studies completed; must remain registered full-time; good English or French</a:t>
                      </a:r>
                    </a:p>
                  </a:txBody>
                  <a:tcPr/>
                </a:tc>
                <a:tc>
                  <a:txBody>
                    <a:bodyPr/>
                    <a:lstStyle/>
                    <a:p>
                      <a:r>
                        <a:rPr lang="en-GB" sz="1000" b="1" dirty="0"/>
                        <a:t>2 – 12 months</a:t>
                      </a:r>
                    </a:p>
                  </a:txBody>
                  <a:tcPr/>
                </a:tc>
                <a:tc>
                  <a:txBody>
                    <a:bodyPr/>
                    <a:lstStyle/>
                    <a:p>
                      <a:r>
                        <a:rPr lang="en-GB" sz="1000" b="1" dirty="0"/>
                        <a:t>Member or Associate Member States</a:t>
                      </a:r>
                      <a:endParaRPr lang="en-GB" sz="1000" dirty="0"/>
                    </a:p>
                  </a:txBody>
                  <a:tcPr/>
                </a:tc>
                <a:tc>
                  <a:txBody>
                    <a:bodyPr/>
                    <a:lstStyle/>
                    <a:p>
                      <a:r>
                        <a:rPr lang="en-GB" sz="1000" b="1" dirty="0"/>
                        <a:t>≈30–50</a:t>
                      </a:r>
                      <a:endParaRPr lang="en-GB" sz="1000" dirty="0"/>
                    </a:p>
                  </a:txBody>
                  <a:tcPr/>
                </a:tc>
                <a:tc>
                  <a:txBody>
                    <a:bodyPr/>
                    <a:lstStyle/>
                    <a:p>
                      <a:r>
                        <a:rPr lang="en-GB" sz="1000" dirty="0"/>
                        <a:t>3</a:t>
                      </a:r>
                    </a:p>
                  </a:txBody>
                  <a:tcPr/>
                </a:tc>
                <a:extLst>
                  <a:ext uri="{0D108BD9-81ED-4DB2-BD59-A6C34878D82A}">
                    <a16:rowId xmlns:a16="http://schemas.microsoft.com/office/drawing/2014/main" val="2230479463"/>
                  </a:ext>
                </a:extLst>
              </a:tr>
              <a:tr h="815373">
                <a:tc>
                  <a:txBody>
                    <a:bodyPr/>
                    <a:lstStyle/>
                    <a:p>
                      <a:r>
                        <a:rPr lang="en-GB" sz="1000" b="1" dirty="0">
                          <a:hlinkClick r:id="rId7"/>
                        </a:rPr>
                        <a:t>Technical Student </a:t>
                      </a:r>
                      <a:endParaRPr lang="en-GB" sz="1000" dirty="0"/>
                    </a:p>
                  </a:txBody>
                  <a:tcPr/>
                </a:tc>
                <a:tc>
                  <a:txBody>
                    <a:bodyPr/>
                    <a:lstStyle/>
                    <a:p>
                      <a:r>
                        <a:rPr lang="en-GB" sz="1000" dirty="0"/>
                        <a:t>Engineering (mechanical, electrical, electronics, civil), IT, computing, applied physics, etc.</a:t>
                      </a:r>
                    </a:p>
                  </a:txBody>
                  <a:tcPr/>
                </a:tc>
                <a:tc>
                  <a:txBody>
                    <a:bodyPr/>
                    <a:lstStyle/>
                    <a:p>
                      <a:r>
                        <a:rPr lang="en-GB" sz="1000" b="1" dirty="0"/>
                        <a:t>3,452</a:t>
                      </a:r>
                      <a:endParaRPr lang="en-GB" sz="1000" dirty="0"/>
                    </a:p>
                  </a:txBody>
                  <a:tcPr/>
                </a:tc>
                <a:tc>
                  <a:txBody>
                    <a:bodyPr/>
                    <a:lstStyle/>
                    <a:p>
                      <a:r>
                        <a:rPr lang="en-GB" sz="1000" b="1" dirty="0"/>
                        <a:t>Bachelor or Master</a:t>
                      </a:r>
                      <a:r>
                        <a:rPr lang="en-GB" sz="1000" dirty="0"/>
                        <a:t> student, </a:t>
                      </a:r>
                      <a:r>
                        <a:rPr lang="en-GB" sz="1000" b="1" dirty="0"/>
                        <a:t>≥18 months</a:t>
                      </a:r>
                      <a:r>
                        <a:rPr lang="en-GB" sz="1000" dirty="0"/>
                        <a:t> of study completed; full-time enrolled; good English or French</a:t>
                      </a:r>
                    </a:p>
                  </a:txBody>
                  <a:tcPr/>
                </a:tc>
                <a:tc>
                  <a:txBody>
                    <a:bodyPr/>
                    <a:lstStyle/>
                    <a:p>
                      <a:r>
                        <a:rPr lang="en-GB" sz="1000" b="1" dirty="0"/>
                        <a:t>4 – 12 months</a:t>
                      </a:r>
                    </a:p>
                  </a:txBody>
                  <a:tcPr/>
                </a:tc>
                <a:tc>
                  <a:txBody>
                    <a:bodyPr/>
                    <a:lstStyle/>
                    <a:p>
                      <a:r>
                        <a:rPr lang="en-GB" sz="1000" dirty="0"/>
                        <a:t>Primarily </a:t>
                      </a:r>
                      <a:r>
                        <a:rPr lang="en-GB" sz="1000" b="1" dirty="0"/>
                        <a:t>Member or Associate Member States</a:t>
                      </a:r>
                      <a:r>
                        <a:rPr lang="en-GB" sz="1000" dirty="0"/>
                        <a:t> (a few non-MS places via specific schemes)</a:t>
                      </a:r>
                    </a:p>
                  </a:txBody>
                  <a:tcPr/>
                </a:tc>
                <a:tc>
                  <a:txBody>
                    <a:bodyPr/>
                    <a:lstStyle/>
                    <a:p>
                      <a:r>
                        <a:rPr lang="en-GB" sz="1000" b="1" dirty="0"/>
                        <a:t>≈200–250</a:t>
                      </a:r>
                      <a:endParaRPr lang="en-GB" sz="1000" dirty="0"/>
                    </a:p>
                  </a:txBody>
                  <a:tcPr/>
                </a:tc>
                <a:tc>
                  <a:txBody>
                    <a:bodyPr/>
                    <a:lstStyle/>
                    <a:p>
                      <a:r>
                        <a:rPr lang="en-GB" sz="1000" dirty="0"/>
                        <a:t>3</a:t>
                      </a:r>
                    </a:p>
                  </a:txBody>
                  <a:tcPr/>
                </a:tc>
                <a:extLst>
                  <a:ext uri="{0D108BD9-81ED-4DB2-BD59-A6C34878D82A}">
                    <a16:rowId xmlns:a16="http://schemas.microsoft.com/office/drawing/2014/main" val="3589803623"/>
                  </a:ext>
                </a:extLst>
              </a:tr>
              <a:tr h="815373">
                <a:tc>
                  <a:txBody>
                    <a:bodyPr/>
                    <a:lstStyle/>
                    <a:p>
                      <a:r>
                        <a:rPr lang="en-GB" sz="1000" b="1" dirty="0">
                          <a:hlinkClick r:id="rId8"/>
                        </a:rPr>
                        <a:t>Doctoral Student </a:t>
                      </a:r>
                      <a:endParaRPr lang="en-GB" sz="1000" dirty="0"/>
                    </a:p>
                  </a:txBody>
                  <a:tcPr/>
                </a:tc>
                <a:tc>
                  <a:txBody>
                    <a:bodyPr/>
                    <a:lstStyle/>
                    <a:p>
                      <a:r>
                        <a:rPr lang="en-GB" sz="1000" dirty="0"/>
                        <a:t>Applied physics &amp; accelerators, engineering, computing, safety, materials, comms etc.</a:t>
                      </a:r>
                    </a:p>
                  </a:txBody>
                  <a:tcPr/>
                </a:tc>
                <a:tc>
                  <a:txBody>
                    <a:bodyPr/>
                    <a:lstStyle/>
                    <a:p>
                      <a:r>
                        <a:rPr lang="en-GB" sz="1000" b="1" dirty="0"/>
                        <a:t>3,891</a:t>
                      </a:r>
                      <a:endParaRPr lang="en-GB" sz="1000" dirty="0"/>
                    </a:p>
                  </a:txBody>
                  <a:tcPr/>
                </a:tc>
                <a:tc>
                  <a:txBody>
                    <a:bodyPr/>
                    <a:lstStyle/>
                    <a:p>
                      <a:r>
                        <a:rPr lang="en-GB" sz="1000" dirty="0"/>
                        <a:t>Already </a:t>
                      </a:r>
                      <a:r>
                        <a:rPr lang="en-GB" sz="1000" b="1" dirty="0"/>
                        <a:t>enrolled in a PhD</a:t>
                      </a:r>
                      <a:r>
                        <a:rPr lang="en-GB" sz="1000" dirty="0"/>
                        <a:t> at a university; thesis in an appropriate (non-HEP) technical/STEM field; dual home university + CERN supervision</a:t>
                      </a:r>
                    </a:p>
                  </a:txBody>
                  <a:tcPr/>
                </a:tc>
                <a:tc>
                  <a:txBody>
                    <a:bodyPr/>
                    <a:lstStyle/>
                    <a:p>
                      <a:r>
                        <a:rPr lang="en-GB" sz="1000" dirty="0"/>
                        <a:t>Initial </a:t>
                      </a:r>
                      <a:r>
                        <a:rPr lang="en-GB" sz="1000" b="1" dirty="0"/>
                        <a:t>6–12 months</a:t>
                      </a:r>
                      <a:r>
                        <a:rPr lang="en-GB" sz="1000" dirty="0"/>
                        <a:t>, renewable; max </a:t>
                      </a:r>
                      <a:r>
                        <a:rPr lang="en-GB" sz="1000" b="1" dirty="0"/>
                        <a:t>36 months</a:t>
                      </a:r>
                      <a:r>
                        <a:rPr lang="en-GB" sz="1000" dirty="0"/>
                        <a:t>, with flexibility to spread over up to </a:t>
                      </a:r>
                      <a:r>
                        <a:rPr lang="en-GB" sz="1000" b="1" dirty="0"/>
                        <a:t>4 years</a:t>
                      </a:r>
                      <a:endParaRPr lang="en-GB" sz="1000" dirty="0"/>
                    </a:p>
                  </a:txBody>
                  <a:tcPr/>
                </a:tc>
                <a:tc>
                  <a:txBody>
                    <a:bodyPr/>
                    <a:lstStyle/>
                    <a:p>
                      <a:r>
                        <a:rPr lang="en-GB" sz="1000" dirty="0"/>
                        <a:t>Mainly </a:t>
                      </a:r>
                      <a:r>
                        <a:rPr lang="en-GB" sz="1000" b="1" dirty="0"/>
                        <a:t>Member / Associate Member States</a:t>
                      </a:r>
                      <a:r>
                        <a:rPr lang="en-GB" sz="1000" dirty="0"/>
                        <a:t>; a defined Non-Member State Doctoral track exists with separate calls.</a:t>
                      </a:r>
                    </a:p>
                  </a:txBody>
                  <a:tcPr/>
                </a:tc>
                <a:tc>
                  <a:txBody>
                    <a:bodyPr/>
                    <a:lstStyle/>
                    <a:p>
                      <a:r>
                        <a:rPr lang="en-GB" sz="1000" b="1" dirty="0"/>
                        <a:t>≈100</a:t>
                      </a:r>
                      <a:endParaRPr lang="en-GB" sz="1000" dirty="0"/>
                    </a:p>
                  </a:txBody>
                  <a:tcPr/>
                </a:tc>
                <a:tc>
                  <a:txBody>
                    <a:bodyPr/>
                    <a:lstStyle/>
                    <a:p>
                      <a:r>
                        <a:rPr lang="en-GB" sz="1000" dirty="0"/>
                        <a:t>Multiple</a:t>
                      </a:r>
                    </a:p>
                  </a:txBody>
                  <a:tcPr/>
                </a:tc>
                <a:extLst>
                  <a:ext uri="{0D108BD9-81ED-4DB2-BD59-A6C34878D82A}">
                    <a16:rowId xmlns:a16="http://schemas.microsoft.com/office/drawing/2014/main" val="750141254"/>
                  </a:ext>
                </a:extLst>
              </a:tr>
            </a:tbl>
          </a:graphicData>
        </a:graphic>
      </p:graphicFrame>
      <p:sp>
        <p:nvSpPr>
          <p:cNvPr id="9" name="Title 1">
            <a:extLst>
              <a:ext uri="{FF2B5EF4-FFF2-40B4-BE49-F238E27FC236}">
                <a16:creationId xmlns:a16="http://schemas.microsoft.com/office/drawing/2014/main" id="{3FEA2190-6383-81F7-B0AE-1DE67A6A9041}"/>
              </a:ext>
            </a:extLst>
          </p:cNvPr>
          <p:cNvSpPr>
            <a:spLocks noGrp="1"/>
          </p:cNvSpPr>
          <p:nvPr>
            <p:ph type="title"/>
          </p:nvPr>
        </p:nvSpPr>
        <p:spPr>
          <a:xfrm>
            <a:off x="897918" y="80685"/>
            <a:ext cx="5829300" cy="574675"/>
          </a:xfrm>
        </p:spPr>
        <p:txBody>
          <a:bodyPr/>
          <a:lstStyle/>
          <a:p>
            <a:r>
              <a:rPr lang="en-GB" dirty="0"/>
              <a:t>Student Positions</a:t>
            </a:r>
          </a:p>
        </p:txBody>
      </p:sp>
      <p:pic>
        <p:nvPicPr>
          <p:cNvPr id="10" name="Picture 9" descr="Disciplines | Careers at CERN">
            <a:extLst>
              <a:ext uri="{FF2B5EF4-FFF2-40B4-BE49-F238E27FC236}">
                <a16:creationId xmlns:a16="http://schemas.microsoft.com/office/drawing/2014/main" id="{E5750951-6AA4-C4F2-9BF0-FC6F8E8997C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577" y="69604"/>
            <a:ext cx="790341" cy="793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2536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4C1E6-AED2-2568-CE6F-631449550139}"/>
              </a:ext>
            </a:extLst>
          </p:cNvPr>
          <p:cNvSpPr>
            <a:spLocks noGrp="1"/>
          </p:cNvSpPr>
          <p:nvPr>
            <p:ph type="ctrTitle"/>
          </p:nvPr>
        </p:nvSpPr>
        <p:spPr>
          <a:xfrm>
            <a:off x="203201" y="215705"/>
            <a:ext cx="9144000" cy="1138240"/>
          </a:xfrm>
        </p:spPr>
        <p:txBody>
          <a:bodyPr/>
          <a:lstStyle/>
          <a:p>
            <a:r>
              <a:rPr lang="en-GB" b="1" dirty="0"/>
              <a:t>Contents</a:t>
            </a:r>
          </a:p>
        </p:txBody>
      </p:sp>
      <p:sp>
        <p:nvSpPr>
          <p:cNvPr id="6" name="Content Placeholder 3">
            <a:extLst>
              <a:ext uri="{FF2B5EF4-FFF2-40B4-BE49-F238E27FC236}">
                <a16:creationId xmlns:a16="http://schemas.microsoft.com/office/drawing/2014/main" id="{223DBBED-2741-629C-9A26-54E54DAEB8F8}"/>
              </a:ext>
            </a:extLst>
          </p:cNvPr>
          <p:cNvSpPr txBox="1">
            <a:spLocks/>
          </p:cNvSpPr>
          <p:nvPr/>
        </p:nvSpPr>
        <p:spPr>
          <a:xfrm>
            <a:off x="203201" y="1048445"/>
            <a:ext cx="5794187" cy="536350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a:latin typeface="+mj-lt"/>
              </a:rPr>
              <a:t>UK CERN Accelerator Collaboration</a:t>
            </a:r>
          </a:p>
          <a:p>
            <a:endParaRPr lang="en-GB" dirty="0">
              <a:latin typeface="+mj-lt"/>
            </a:endParaRPr>
          </a:p>
          <a:p>
            <a:r>
              <a:rPr lang="en-GB" dirty="0">
                <a:latin typeface="+mj-lt"/>
              </a:rPr>
              <a:t>More than the LHC: Impact on society</a:t>
            </a:r>
          </a:p>
          <a:p>
            <a:endParaRPr lang="en-GB" dirty="0">
              <a:latin typeface="+mj-lt"/>
            </a:endParaRPr>
          </a:p>
          <a:p>
            <a:r>
              <a:rPr lang="en-GB" dirty="0">
                <a:latin typeface="+mj-lt"/>
              </a:rPr>
              <a:t>ECFA</a:t>
            </a:r>
          </a:p>
          <a:p>
            <a:endParaRPr lang="en-GB" dirty="0">
              <a:latin typeface="+mj-lt"/>
            </a:endParaRPr>
          </a:p>
          <a:p>
            <a:r>
              <a:rPr lang="en-GB" dirty="0">
                <a:latin typeface="+mj-lt"/>
              </a:rPr>
              <a:t>ESPPU &amp; UK Input</a:t>
            </a:r>
          </a:p>
          <a:p>
            <a:endParaRPr lang="en-GB" dirty="0">
              <a:latin typeface="+mj-lt"/>
            </a:endParaRPr>
          </a:p>
          <a:p>
            <a:r>
              <a:rPr lang="en-GB" dirty="0">
                <a:latin typeface="+mj-lt"/>
              </a:rPr>
              <a:t>CERN Opportunities</a:t>
            </a:r>
          </a:p>
          <a:p>
            <a:endParaRPr lang="en-GB" dirty="0">
              <a:latin typeface="+mj-lt"/>
            </a:endParaRPr>
          </a:p>
          <a:p>
            <a:endParaRPr lang="en-GB" dirty="0">
              <a:latin typeface="+mj-lt"/>
            </a:endParaRPr>
          </a:p>
          <a:p>
            <a:endParaRPr lang="en-GB" dirty="0">
              <a:latin typeface="+mj-lt"/>
            </a:endParaRPr>
          </a:p>
        </p:txBody>
      </p:sp>
    </p:spTree>
    <p:extLst>
      <p:ext uri="{BB962C8B-B14F-4D97-AF65-F5344CB8AC3E}">
        <p14:creationId xmlns:p14="http://schemas.microsoft.com/office/powerpoint/2010/main" val="3177586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BB7F806-3968-F80F-5C2D-97D131764F29}"/>
              </a:ext>
            </a:extLst>
          </p:cNvPr>
          <p:cNvSpPr>
            <a:spLocks noGrp="1"/>
          </p:cNvSpPr>
          <p:nvPr>
            <p:ph type="sldNum" sz="quarter" idx="4"/>
          </p:nvPr>
        </p:nvSpPr>
        <p:spPr/>
        <p:txBody>
          <a:bodyPr/>
          <a:lstStyle/>
          <a:p>
            <a:fld id="{94601B8E-4C5D-4D9E-8821-9696CA0E0E3F}" type="slidenum">
              <a:rPr lang="en-GB" smtClean="0"/>
              <a:pPr/>
              <a:t>20</a:t>
            </a:fld>
            <a:endParaRPr lang="en-GB"/>
          </a:p>
        </p:txBody>
      </p:sp>
      <p:sp>
        <p:nvSpPr>
          <p:cNvPr id="6" name="Date Placeholder 5">
            <a:extLst>
              <a:ext uri="{FF2B5EF4-FFF2-40B4-BE49-F238E27FC236}">
                <a16:creationId xmlns:a16="http://schemas.microsoft.com/office/drawing/2014/main" id="{05EDA698-B0E9-F8B1-8720-613D9C17E632}"/>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D21787F6-DB04-03C6-F1D1-70E8C04CE1F6}"/>
              </a:ext>
            </a:extLst>
          </p:cNvPr>
          <p:cNvSpPr>
            <a:spLocks noGrp="1"/>
          </p:cNvSpPr>
          <p:nvPr>
            <p:ph type="ftr" sz="quarter" idx="3"/>
          </p:nvPr>
        </p:nvSpPr>
        <p:spPr/>
        <p:txBody>
          <a:bodyPr/>
          <a:lstStyle/>
          <a:p>
            <a:r>
              <a:rPr lang="en-GB"/>
              <a:t>Haroon Rafique</a:t>
            </a:r>
            <a:endParaRPr lang="en-GB" dirty="0"/>
          </a:p>
        </p:txBody>
      </p:sp>
      <p:graphicFrame>
        <p:nvGraphicFramePr>
          <p:cNvPr id="8" name="Table 7">
            <a:extLst>
              <a:ext uri="{FF2B5EF4-FFF2-40B4-BE49-F238E27FC236}">
                <a16:creationId xmlns:a16="http://schemas.microsoft.com/office/drawing/2014/main" id="{822CC4D7-FA26-52DA-D65E-842E0811F178}"/>
              </a:ext>
            </a:extLst>
          </p:cNvPr>
          <p:cNvGraphicFramePr>
            <a:graphicFrameLocks noGrp="1"/>
          </p:cNvGraphicFramePr>
          <p:nvPr>
            <p:extLst>
              <p:ext uri="{D42A27DB-BD31-4B8C-83A1-F6EECF244321}">
                <p14:modId xmlns:p14="http://schemas.microsoft.com/office/powerpoint/2010/main" val="1261342546"/>
              </p:ext>
            </p:extLst>
          </p:nvPr>
        </p:nvGraphicFramePr>
        <p:xfrm>
          <a:off x="924813" y="466165"/>
          <a:ext cx="11168575" cy="5082573"/>
        </p:xfrm>
        <a:graphic>
          <a:graphicData uri="http://schemas.openxmlformats.org/drawingml/2006/table">
            <a:tbl>
              <a:tblPr firstRow="1" bandRow="1">
                <a:tableStyleId>{F5AB1C69-6EDB-4FF4-983F-18BD219EF322}</a:tableStyleId>
              </a:tblPr>
              <a:tblGrid>
                <a:gridCol w="1131050">
                  <a:extLst>
                    <a:ext uri="{9D8B030D-6E8A-4147-A177-3AD203B41FA5}">
                      <a16:colId xmlns:a16="http://schemas.microsoft.com/office/drawing/2014/main" val="3575594258"/>
                    </a:ext>
                  </a:extLst>
                </a:gridCol>
                <a:gridCol w="1843784">
                  <a:extLst>
                    <a:ext uri="{9D8B030D-6E8A-4147-A177-3AD203B41FA5}">
                      <a16:colId xmlns:a16="http://schemas.microsoft.com/office/drawing/2014/main" val="1591352651"/>
                    </a:ext>
                  </a:extLst>
                </a:gridCol>
                <a:gridCol w="824753">
                  <a:extLst>
                    <a:ext uri="{9D8B030D-6E8A-4147-A177-3AD203B41FA5}">
                      <a16:colId xmlns:a16="http://schemas.microsoft.com/office/drawing/2014/main" val="2864283902"/>
                    </a:ext>
                  </a:extLst>
                </a:gridCol>
                <a:gridCol w="2662518">
                  <a:extLst>
                    <a:ext uri="{9D8B030D-6E8A-4147-A177-3AD203B41FA5}">
                      <a16:colId xmlns:a16="http://schemas.microsoft.com/office/drawing/2014/main" val="1470088693"/>
                    </a:ext>
                  </a:extLst>
                </a:gridCol>
                <a:gridCol w="1004047">
                  <a:extLst>
                    <a:ext uri="{9D8B030D-6E8A-4147-A177-3AD203B41FA5}">
                      <a16:colId xmlns:a16="http://schemas.microsoft.com/office/drawing/2014/main" val="3589587952"/>
                    </a:ext>
                  </a:extLst>
                </a:gridCol>
                <a:gridCol w="2061882">
                  <a:extLst>
                    <a:ext uri="{9D8B030D-6E8A-4147-A177-3AD203B41FA5}">
                      <a16:colId xmlns:a16="http://schemas.microsoft.com/office/drawing/2014/main" val="264280943"/>
                    </a:ext>
                  </a:extLst>
                </a:gridCol>
                <a:gridCol w="806824">
                  <a:extLst>
                    <a:ext uri="{9D8B030D-6E8A-4147-A177-3AD203B41FA5}">
                      <a16:colId xmlns:a16="http://schemas.microsoft.com/office/drawing/2014/main" val="2484318131"/>
                    </a:ext>
                  </a:extLst>
                </a:gridCol>
                <a:gridCol w="833717">
                  <a:extLst>
                    <a:ext uri="{9D8B030D-6E8A-4147-A177-3AD203B41FA5}">
                      <a16:colId xmlns:a16="http://schemas.microsoft.com/office/drawing/2014/main" val="1926973787"/>
                    </a:ext>
                  </a:extLst>
                </a:gridCol>
              </a:tblGrid>
              <a:tr h="502398">
                <a:tc>
                  <a:txBody>
                    <a:bodyPr/>
                    <a:lstStyle/>
                    <a:p>
                      <a:r>
                        <a:rPr lang="en-GB" sz="1000" dirty="0"/>
                        <a:t>Programme</a:t>
                      </a:r>
                    </a:p>
                  </a:txBody>
                  <a:tcPr/>
                </a:tc>
                <a:tc>
                  <a:txBody>
                    <a:bodyPr/>
                    <a:lstStyle/>
                    <a:p>
                      <a:r>
                        <a:rPr lang="en-GB" sz="1000" dirty="0"/>
                        <a:t>Area</a:t>
                      </a:r>
                    </a:p>
                  </a:txBody>
                  <a:tcPr/>
                </a:tc>
                <a:tc>
                  <a:txBody>
                    <a:bodyPr/>
                    <a:lstStyle/>
                    <a:p>
                      <a:r>
                        <a:rPr lang="en-GB" sz="1000" dirty="0"/>
                        <a:t>Stipend</a:t>
                      </a:r>
                    </a:p>
                    <a:p>
                      <a:r>
                        <a:rPr lang="en-GB" sz="1000" dirty="0"/>
                        <a:t>(CHF Monthly)</a:t>
                      </a:r>
                    </a:p>
                  </a:txBody>
                  <a:tcPr/>
                </a:tc>
                <a:tc>
                  <a:txBody>
                    <a:bodyPr/>
                    <a:lstStyle/>
                    <a:p>
                      <a:r>
                        <a:rPr lang="en-GB" sz="1000" dirty="0"/>
                        <a:t>Study Requirement</a:t>
                      </a:r>
                    </a:p>
                  </a:txBody>
                  <a:tcPr/>
                </a:tc>
                <a:tc>
                  <a:txBody>
                    <a:bodyPr/>
                    <a:lstStyle/>
                    <a:p>
                      <a:r>
                        <a:rPr lang="en-GB" sz="1000" dirty="0"/>
                        <a:t>Duration</a:t>
                      </a:r>
                    </a:p>
                  </a:txBody>
                  <a:tcPr/>
                </a:tc>
                <a:tc>
                  <a:txBody>
                    <a:bodyPr/>
                    <a:lstStyle/>
                    <a:p>
                      <a:r>
                        <a:rPr lang="en-GB" sz="1000" dirty="0"/>
                        <a:t>Eligibility</a:t>
                      </a:r>
                    </a:p>
                  </a:txBody>
                  <a:tcPr/>
                </a:tc>
                <a:tc>
                  <a:txBody>
                    <a:bodyPr/>
                    <a:lstStyle/>
                    <a:p>
                      <a:r>
                        <a:rPr lang="en-GB" sz="1000" dirty="0"/>
                        <a:t>Estimated Intake per year</a:t>
                      </a:r>
                    </a:p>
                  </a:txBody>
                  <a:tcPr/>
                </a:tc>
                <a:tc>
                  <a:txBody>
                    <a:bodyPr/>
                    <a:lstStyle/>
                    <a:p>
                      <a:r>
                        <a:rPr lang="en-GB" sz="1000" dirty="0"/>
                        <a:t>Selection Rounds</a:t>
                      </a:r>
                    </a:p>
                  </a:txBody>
                  <a:tcPr/>
                </a:tc>
                <a:extLst>
                  <a:ext uri="{0D108BD9-81ED-4DB2-BD59-A6C34878D82A}">
                    <a16:rowId xmlns:a16="http://schemas.microsoft.com/office/drawing/2014/main" val="2669905714"/>
                  </a:ext>
                </a:extLst>
              </a:tr>
              <a:tr h="595409">
                <a:tc>
                  <a:txBody>
                    <a:bodyPr/>
                    <a:lstStyle/>
                    <a:p>
                      <a:r>
                        <a:rPr lang="en-GB" sz="1000" b="1" dirty="0">
                          <a:hlinkClick r:id="rId3"/>
                        </a:rPr>
                        <a:t>Research Fellowship Programme</a:t>
                      </a:r>
                      <a:r>
                        <a:rPr lang="en-GB" sz="1000" dirty="0">
                          <a:hlinkClick r:id="rId3"/>
                        </a:rPr>
                        <a:t> </a:t>
                      </a:r>
                      <a:endParaRPr lang="en-GB" sz="10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Experimental &amp; theoretical physics, applied physics, engineering, computing, maths, etc.</a:t>
                      </a:r>
                    </a:p>
                  </a:txBody>
                  <a:tcPr/>
                </a:tc>
                <a:tc>
                  <a:txBody>
                    <a:bodyPr/>
                    <a:lstStyle/>
                    <a:p>
                      <a:r>
                        <a:rPr lang="en-GB" sz="1000" b="0" dirty="0"/>
                        <a:t>≈ 6,911–7,326</a:t>
                      </a:r>
                    </a:p>
                  </a:txBody>
                  <a:tcPr/>
                </a:tc>
                <a:tc>
                  <a:txBody>
                    <a:bodyPr/>
                    <a:lstStyle/>
                    <a:p>
                      <a:r>
                        <a:rPr lang="en-GB" sz="1000" b="1" dirty="0"/>
                        <a:t>PhD completed</a:t>
                      </a:r>
                      <a:r>
                        <a:rPr lang="en-GB" sz="1000" dirty="0"/>
                        <a:t> (or about to) with limited post-PhD experience: up to </a:t>
                      </a:r>
                      <a:r>
                        <a:rPr lang="en-GB" sz="1000" b="1" dirty="0"/>
                        <a:t>3 years</a:t>
                      </a:r>
                      <a:r>
                        <a:rPr lang="en-GB" sz="1000" dirty="0"/>
                        <a:t> (applied) or </a:t>
                      </a:r>
                      <a:r>
                        <a:rPr lang="en-GB" sz="1000" b="1" dirty="0"/>
                        <a:t>6 years</a:t>
                      </a:r>
                      <a:r>
                        <a:rPr lang="en-GB" sz="1000" dirty="0"/>
                        <a:t> (physics); never had a CERN fellow/graduate contract</a:t>
                      </a:r>
                    </a:p>
                  </a:txBody>
                  <a:tcPr/>
                </a:tc>
                <a:tc>
                  <a:txBody>
                    <a:bodyPr/>
                    <a:lstStyle/>
                    <a:p>
                      <a:r>
                        <a:rPr lang="en-GB" sz="1000" dirty="0"/>
                        <a:t>Usually </a:t>
                      </a:r>
                      <a:r>
                        <a:rPr lang="en-GB" sz="1000" b="1" dirty="0"/>
                        <a:t>24–36 months</a:t>
                      </a:r>
                      <a:r>
                        <a:rPr lang="en-GB" sz="1000" dirty="0"/>
                        <a:t> (often 2 years + 1-year extension</a:t>
                      </a:r>
                    </a:p>
                  </a:txBody>
                  <a:tcPr/>
                </a:tc>
                <a:tc>
                  <a:txBody>
                    <a:bodyPr/>
                    <a:lstStyle/>
                    <a:p>
                      <a:r>
                        <a:rPr lang="en-GB" sz="1000" b="1" dirty="0"/>
                        <a:t>Member / Associate Member States</a:t>
                      </a:r>
                      <a:r>
                        <a:rPr lang="en-GB" sz="1000" dirty="0"/>
                        <a:t>; a small number of Non-Member State fellowships each year</a:t>
                      </a:r>
                    </a:p>
                  </a:txBody>
                  <a:tcPr/>
                </a:tc>
                <a:tc>
                  <a:txBody>
                    <a:bodyPr/>
                    <a:lstStyle/>
                    <a:p>
                      <a:r>
                        <a:rPr lang="en-GB" sz="1000" b="1" dirty="0"/>
                        <a:t>≈</a:t>
                      </a:r>
                      <a:r>
                        <a:rPr lang="en-GB" sz="1000" dirty="0"/>
                        <a:t> 100 active fellows</a:t>
                      </a:r>
                    </a:p>
                  </a:txBody>
                  <a:tcPr/>
                </a:tc>
                <a:tc>
                  <a:txBody>
                    <a:bodyPr/>
                    <a:lstStyle/>
                    <a:p>
                      <a:r>
                        <a:rPr lang="en-GB" sz="1000" dirty="0"/>
                        <a:t>2</a:t>
                      </a:r>
                    </a:p>
                  </a:txBody>
                  <a:tcPr/>
                </a:tc>
                <a:extLst>
                  <a:ext uri="{0D108BD9-81ED-4DB2-BD59-A6C34878D82A}">
                    <a16:rowId xmlns:a16="http://schemas.microsoft.com/office/drawing/2014/main" val="3225883576"/>
                  </a:ext>
                </a:extLst>
              </a:tr>
              <a:tr h="815373">
                <a:tc>
                  <a:txBody>
                    <a:bodyPr/>
                    <a:lstStyle/>
                    <a:p>
                      <a:r>
                        <a:rPr lang="en-GB" sz="1000" b="1" dirty="0">
                          <a:hlinkClick r:id="rId4"/>
                        </a:rPr>
                        <a:t>(Graduate) Origin</a:t>
                      </a:r>
                      <a:r>
                        <a:rPr lang="en-GB" sz="1000" b="1" dirty="0"/>
                        <a:t> </a:t>
                      </a:r>
                      <a:r>
                        <a:rPr lang="en-GB" sz="1000" b="1" dirty="0">
                          <a:solidFill>
                            <a:schemeClr val="accent1"/>
                          </a:solidFill>
                        </a:rPr>
                        <a:t>(previously Junior Fellow)</a:t>
                      </a:r>
                      <a:endParaRPr lang="en-GB" sz="1000" dirty="0">
                        <a:solidFill>
                          <a:schemeClr val="accent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Technical, scientific, </a:t>
                      </a:r>
                      <a:r>
                        <a:rPr lang="en-GB" sz="1000" b="1" dirty="0"/>
                        <a:t>engineering, computing</a:t>
                      </a:r>
                      <a:r>
                        <a:rPr lang="en-GB" sz="1000" dirty="0"/>
                        <a:t>, and </a:t>
                      </a:r>
                      <a:r>
                        <a:rPr lang="en-GB" sz="1000" b="1" dirty="0"/>
                        <a:t>administrative</a:t>
                      </a:r>
                      <a:r>
                        <a:rPr lang="en-GB" sz="1000" dirty="0"/>
                        <a:t> roles – “real work opportunity” jobs.</a:t>
                      </a:r>
                    </a:p>
                  </a:txBody>
                  <a:tcPr/>
                </a:tc>
                <a:tc>
                  <a:txBody>
                    <a:bodyPr/>
                    <a:lstStyle/>
                    <a:p>
                      <a:r>
                        <a:rPr lang="en-GB" sz="1000" b="0" dirty="0"/>
                        <a:t>≈ </a:t>
                      </a:r>
                      <a:r>
                        <a:rPr lang="en-GB" sz="1000" dirty="0"/>
                        <a:t>5,000–5,500</a:t>
                      </a:r>
                    </a:p>
                  </a:txBody>
                  <a:tcPr/>
                </a:tc>
                <a:tc>
                  <a:txBody>
                    <a:bodyPr/>
                    <a:lstStyle/>
                    <a:p>
                      <a:r>
                        <a:rPr lang="en-GB" sz="1000" b="1" dirty="0"/>
                        <a:t>Very recent graduates</a:t>
                      </a:r>
                      <a:r>
                        <a:rPr lang="en-GB" sz="1000" dirty="0"/>
                        <a:t>, from technician to Master’s level. At application: max </a:t>
                      </a:r>
                      <a:r>
                        <a:rPr lang="en-GB" sz="1000" b="1" dirty="0"/>
                        <a:t>2 years’ experience</a:t>
                      </a:r>
                      <a:r>
                        <a:rPr lang="en-GB" sz="1000" dirty="0"/>
                        <a:t> after Bachelor or Master; </a:t>
                      </a:r>
                      <a:r>
                        <a:rPr lang="en-GB" sz="1000" b="1" dirty="0"/>
                        <a:t>no PhD</a:t>
                      </a:r>
                      <a:endParaRPr lang="en-GB" sz="1000" dirty="0"/>
                    </a:p>
                  </a:txBody>
                  <a:tcPr/>
                </a:tc>
                <a:tc>
                  <a:txBody>
                    <a:bodyPr/>
                    <a:lstStyle/>
                    <a:p>
                      <a:r>
                        <a:rPr lang="en-GB" sz="1000" b="1" dirty="0"/>
                        <a:t>6–36 months</a:t>
                      </a:r>
                      <a:r>
                        <a:rPr lang="en-GB" sz="1000" dirty="0"/>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Member or Associate Member States</a:t>
                      </a:r>
                      <a:endParaRPr lang="en-GB" sz="1000" dirty="0"/>
                    </a:p>
                  </a:txBody>
                  <a:tcPr/>
                </a:tc>
                <a:tc>
                  <a:txBody>
                    <a:bodyPr/>
                    <a:lstStyle/>
                    <a:p>
                      <a:r>
                        <a:rPr lang="en-GB" sz="1000" b="0" dirty="0"/>
                        <a:t>≈ 450 active grads + fellows</a:t>
                      </a:r>
                    </a:p>
                  </a:txBody>
                  <a:tcPr/>
                </a:tc>
                <a:tc>
                  <a:txBody>
                    <a:bodyPr/>
                    <a:lstStyle/>
                    <a:p>
                      <a:r>
                        <a:rPr lang="en-GB" sz="1000" dirty="0"/>
                        <a:t>Continuous for specific roles</a:t>
                      </a:r>
                    </a:p>
                  </a:txBody>
                  <a:tcPr/>
                </a:tc>
                <a:extLst>
                  <a:ext uri="{0D108BD9-81ED-4DB2-BD59-A6C34878D82A}">
                    <a16:rowId xmlns:a16="http://schemas.microsoft.com/office/drawing/2014/main" val="3640872008"/>
                  </a:ext>
                </a:extLst>
              </a:tr>
              <a:tr h="81537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accent1"/>
                          </a:solidFill>
                          <a:hlinkClick r:id="rId5"/>
                        </a:rPr>
                        <a:t>(Postgraduate) Quest</a:t>
                      </a:r>
                      <a:r>
                        <a:rPr lang="en-GB" sz="1000" b="1" dirty="0">
                          <a:solidFill>
                            <a:schemeClr val="accent1"/>
                          </a:solidFill>
                        </a:rPr>
                        <a:t> (previously Senior Fellow)</a:t>
                      </a:r>
                      <a:endParaRPr lang="en-GB" sz="1000" dirty="0">
                        <a:solidFill>
                          <a:schemeClr val="accent1"/>
                        </a:solidFill>
                      </a:endParaRPr>
                    </a:p>
                    <a:p>
                      <a:endParaRPr lang="en-GB"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More senior project-based roles in </a:t>
                      </a:r>
                      <a:r>
                        <a:rPr lang="en-GB" sz="1000" b="1" dirty="0"/>
                        <a:t>engineering, computing, technical &amp; admin</a:t>
                      </a:r>
                      <a:r>
                        <a:rPr lang="en-GB" sz="1000" dirty="0"/>
                        <a:t> domains; “results-focussed, project-based work.”</a:t>
                      </a:r>
                    </a:p>
                  </a:txBody>
                  <a:tcPr/>
                </a:tc>
                <a:tc>
                  <a:txBody>
                    <a:bodyPr/>
                    <a:lstStyle/>
                    <a:p>
                      <a:r>
                        <a:rPr lang="en-GB" sz="1000" b="0" dirty="0"/>
                        <a:t>≈ </a:t>
                      </a:r>
                      <a:r>
                        <a:rPr lang="en-GB" sz="1000" dirty="0"/>
                        <a:t>6,050–6,650</a:t>
                      </a:r>
                    </a:p>
                  </a:txBody>
                  <a:tcPr/>
                </a:tc>
                <a:tc>
                  <a:txBody>
                    <a:bodyPr/>
                    <a:lstStyle/>
                    <a:p>
                      <a:r>
                        <a:rPr lang="en-GB" sz="1000" b="1" dirty="0"/>
                        <a:t>Master’s + 2–6 years’ experience</a:t>
                      </a:r>
                      <a:r>
                        <a:rPr lang="en-GB" sz="1000" dirty="0"/>
                        <a:t>, or </a:t>
                      </a:r>
                      <a:r>
                        <a:rPr lang="en-GB" sz="1000" b="1" dirty="0"/>
                        <a:t>PhD + ≤3 years’ experience</a:t>
                      </a:r>
                      <a:r>
                        <a:rPr lang="en-GB" sz="1000" dirty="0"/>
                        <a:t>; not open to Bachelor-only</a:t>
                      </a:r>
                    </a:p>
                  </a:txBody>
                  <a:tcPr/>
                </a:tc>
                <a:tc>
                  <a:txBody>
                    <a:bodyPr/>
                    <a:lstStyle/>
                    <a:p>
                      <a:r>
                        <a:rPr lang="en-GB" sz="1000" b="1" dirty="0"/>
                        <a:t>6–36 months</a:t>
                      </a:r>
                      <a:r>
                        <a:rPr lang="en-GB" sz="1000" dirty="0"/>
                        <a:t> </a:t>
                      </a:r>
                      <a:endParaRPr lang="en-GB" sz="1000" b="1" dirty="0"/>
                    </a:p>
                  </a:txBody>
                  <a:tcPr/>
                </a:tc>
                <a:tc>
                  <a:txBody>
                    <a:bodyPr/>
                    <a:lstStyle/>
                    <a:p>
                      <a:r>
                        <a:rPr lang="en-GB" sz="1000" b="1" dirty="0"/>
                        <a:t>Member or Associate Member States</a:t>
                      </a:r>
                      <a:endParaRPr lang="en-GB" sz="1000" dirty="0"/>
                    </a:p>
                  </a:txBody>
                  <a:tcPr/>
                </a:tc>
                <a:tc>
                  <a:txBody>
                    <a:bodyPr/>
                    <a:lstStyle/>
                    <a:p>
                      <a:r>
                        <a:rPr lang="en-GB" sz="1000" b="0" dirty="0"/>
                        <a:t>≈ 450 active grads + fellows</a:t>
                      </a:r>
                    </a:p>
                  </a:txBody>
                  <a:tcPr/>
                </a:tc>
                <a:tc>
                  <a:txBody>
                    <a:bodyPr/>
                    <a:lstStyle/>
                    <a:p>
                      <a:r>
                        <a:rPr lang="en-GB" sz="1000" dirty="0"/>
                        <a:t>Continuous for specific roles</a:t>
                      </a:r>
                    </a:p>
                  </a:txBody>
                  <a:tcPr/>
                </a:tc>
                <a:extLst>
                  <a:ext uri="{0D108BD9-81ED-4DB2-BD59-A6C34878D82A}">
                    <a16:rowId xmlns:a16="http://schemas.microsoft.com/office/drawing/2014/main" val="235527653"/>
                  </a:ext>
                </a:extLst>
              </a:tr>
              <a:tr h="666974">
                <a:tc>
                  <a:txBody>
                    <a:bodyPr/>
                    <a:lstStyle/>
                    <a:p>
                      <a:r>
                        <a:rPr lang="en-GB" sz="1000" b="1" dirty="0">
                          <a:hlinkClick r:id="rId6"/>
                        </a:rPr>
                        <a:t>Post-Career Break Fellowship</a:t>
                      </a:r>
                      <a:endParaRPr lang="en-GB" sz="1000" dirty="0"/>
                    </a:p>
                  </a:txBody>
                  <a:tcPr/>
                </a:tc>
                <a:tc>
                  <a:txBody>
                    <a:bodyPr/>
                    <a:lstStyle/>
                    <a:p>
                      <a:r>
                        <a:rPr lang="en-GB" sz="1000" dirty="0"/>
                        <a:t>Applied sciences &amp; engineering, computing, experimental &amp; theoretical physics (projects across CERN, not just HEP). </a:t>
                      </a:r>
                    </a:p>
                  </a:txBody>
                  <a:tcPr/>
                </a:tc>
                <a:tc>
                  <a:txBody>
                    <a:bodyPr/>
                    <a:lstStyle/>
                    <a:p>
                      <a:r>
                        <a:rPr lang="en-GB" sz="1000" b="0" dirty="0"/>
                        <a:t>3,452</a:t>
                      </a:r>
                    </a:p>
                  </a:txBody>
                  <a:tcPr/>
                </a:tc>
                <a:tc>
                  <a:txBody>
                    <a:bodyPr/>
                    <a:lstStyle/>
                    <a:p>
                      <a:r>
                        <a:rPr lang="en-GB" sz="1000" b="1" dirty="0"/>
                        <a:t>BSc or MSc</a:t>
                      </a:r>
                      <a:r>
                        <a:rPr lang="en-GB" sz="1000" dirty="0"/>
                        <a:t> level, </a:t>
                      </a:r>
                      <a:r>
                        <a:rPr lang="en-GB" sz="1000" b="1" dirty="0"/>
                        <a:t>≥18 months</a:t>
                      </a:r>
                      <a:r>
                        <a:rPr lang="en-GB" sz="1000" dirty="0"/>
                        <a:t> of undergraduate studies completed; must remain registered full-time; good English or French</a:t>
                      </a:r>
                    </a:p>
                  </a:txBody>
                  <a:tcPr/>
                </a:tc>
                <a:tc>
                  <a:txBody>
                    <a:bodyPr/>
                    <a:lstStyle/>
                    <a:p>
                      <a:r>
                        <a:rPr lang="en-GB" sz="1000" b="1" dirty="0"/>
                        <a:t>6–36 months</a:t>
                      </a:r>
                    </a:p>
                  </a:txBody>
                  <a:tcPr/>
                </a:tc>
                <a:tc>
                  <a:txBody>
                    <a:bodyPr/>
                    <a:lstStyle/>
                    <a:p>
                      <a:r>
                        <a:rPr lang="en-GB" sz="1000" b="1" dirty="0"/>
                        <a:t>Member or Associate Member States</a:t>
                      </a:r>
                      <a:endParaRPr lang="en-GB" sz="1000" dirty="0"/>
                    </a:p>
                  </a:txBody>
                  <a:tcPr/>
                </a:tc>
                <a:tc>
                  <a:txBody>
                    <a:bodyPr/>
                    <a:lstStyle/>
                    <a:p>
                      <a:r>
                        <a:rPr lang="en-GB" sz="1000" b="0" dirty="0"/>
                        <a:t>≈ 450 active grads + fellows</a:t>
                      </a:r>
                    </a:p>
                  </a:txBody>
                  <a:tcPr/>
                </a:tc>
                <a:tc>
                  <a:txBody>
                    <a:bodyPr/>
                    <a:lstStyle/>
                    <a:p>
                      <a:r>
                        <a:rPr lang="en-GB" sz="1000" dirty="0"/>
                        <a:t>1</a:t>
                      </a:r>
                    </a:p>
                  </a:txBody>
                  <a:tcPr/>
                </a:tc>
                <a:extLst>
                  <a:ext uri="{0D108BD9-81ED-4DB2-BD59-A6C34878D82A}">
                    <a16:rowId xmlns:a16="http://schemas.microsoft.com/office/drawing/2014/main" val="2230479463"/>
                  </a:ext>
                </a:extLst>
              </a:tr>
              <a:tr h="666974">
                <a:tc>
                  <a:txBody>
                    <a:bodyPr/>
                    <a:lstStyle/>
                    <a:p>
                      <a:r>
                        <a:rPr lang="en-GB" sz="1000" b="1" dirty="0">
                          <a:hlinkClick r:id="rId7"/>
                        </a:rPr>
                        <a:t>Limited Duration (LD) Staff</a:t>
                      </a:r>
                      <a:endParaRPr lang="en-GB" sz="1000" b="1" dirty="0"/>
                    </a:p>
                  </a:txBody>
                  <a:tcPr/>
                </a:tc>
                <a:tc>
                  <a:txBody>
                    <a:bodyPr/>
                    <a:lstStyle/>
                    <a:p>
                      <a:r>
                        <a:rPr lang="en-GB" sz="1000" dirty="0"/>
                        <a:t>All core </a:t>
                      </a:r>
                      <a:r>
                        <a:rPr lang="en-GB" sz="1000" b="1" dirty="0"/>
                        <a:t>staff roles</a:t>
                      </a:r>
                      <a:r>
                        <a:rPr lang="en-GB" sz="1000" dirty="0"/>
                        <a:t> across physics, engineering, IT, technical, admin, finance, HR, etc. LD is the standard entry staff contract type.</a:t>
                      </a:r>
                    </a:p>
                  </a:txBody>
                  <a:tcPr/>
                </a:tc>
                <a:tc>
                  <a:txBody>
                    <a:bodyPr/>
                    <a:lstStyle/>
                    <a:p>
                      <a:r>
                        <a:rPr lang="en-GB" sz="1000" dirty="0"/>
                        <a:t>3,858 –12,156 depending on grade</a:t>
                      </a:r>
                    </a:p>
                  </a:txBody>
                  <a:tcPr/>
                </a:tc>
                <a:tc>
                  <a:txBody>
                    <a:bodyPr/>
                    <a:lstStyle/>
                    <a:p>
                      <a:r>
                        <a:rPr lang="en-GB" sz="1000" b="1" dirty="0"/>
                        <a:t>Relevant professional qualification and experience</a:t>
                      </a:r>
                      <a:r>
                        <a:rPr lang="en-GB" sz="1000" dirty="0"/>
                        <a:t> per vacancy (from secondary education to PhD depending on job). Must meet </a:t>
                      </a:r>
                      <a:r>
                        <a:rPr lang="en-GB" sz="1000" b="1" dirty="0"/>
                        <a:t>Member/Associate State </a:t>
                      </a:r>
                      <a:r>
                        <a:rPr lang="en-GB" sz="1000" b="1" u="sng" dirty="0"/>
                        <a:t>nationality</a:t>
                      </a:r>
                      <a:r>
                        <a:rPr lang="en-GB" sz="1000" dirty="0"/>
                        <a:t> requirement; previous staff contract at CERN makes you ineligible for another staff role</a:t>
                      </a:r>
                    </a:p>
                  </a:txBody>
                  <a:tcPr/>
                </a:tc>
                <a:tc>
                  <a:txBody>
                    <a:bodyPr/>
                    <a:lstStyle/>
                    <a:p>
                      <a:r>
                        <a:rPr lang="en-GB" sz="1000" b="1" dirty="0"/>
                        <a:t>5 – 8 years</a:t>
                      </a:r>
                    </a:p>
                    <a:p>
                      <a:r>
                        <a:rPr lang="en-GB" sz="1000" b="1" dirty="0"/>
                        <a:t>Only route to indefinite contract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t>Member or Associate Member States</a:t>
                      </a:r>
                      <a:endParaRPr lang="en-GB" sz="1000" dirty="0"/>
                    </a:p>
                    <a:p>
                      <a:endParaRPr lang="en-GB" sz="1000" dirty="0"/>
                    </a:p>
                  </a:txBody>
                  <a:tcPr/>
                </a:tc>
                <a:tc>
                  <a:txBody>
                    <a:bodyPr/>
                    <a:lstStyle/>
                    <a:p>
                      <a:r>
                        <a:rPr lang="en-GB" sz="1000" dirty="0"/>
                        <a:t>~ 180 hired in 2024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Continuous for specific roles</a:t>
                      </a:r>
                    </a:p>
                    <a:p>
                      <a:endParaRPr lang="en-GB" sz="1000" dirty="0"/>
                    </a:p>
                  </a:txBody>
                  <a:tcPr/>
                </a:tc>
                <a:extLst>
                  <a:ext uri="{0D108BD9-81ED-4DB2-BD59-A6C34878D82A}">
                    <a16:rowId xmlns:a16="http://schemas.microsoft.com/office/drawing/2014/main" val="3651217063"/>
                  </a:ext>
                </a:extLst>
              </a:tr>
            </a:tbl>
          </a:graphicData>
        </a:graphic>
      </p:graphicFrame>
      <p:sp>
        <p:nvSpPr>
          <p:cNvPr id="11" name="Title 1">
            <a:extLst>
              <a:ext uri="{FF2B5EF4-FFF2-40B4-BE49-F238E27FC236}">
                <a16:creationId xmlns:a16="http://schemas.microsoft.com/office/drawing/2014/main" id="{96B587A4-B91C-CE42-8F74-CFB35C9C12D6}"/>
              </a:ext>
            </a:extLst>
          </p:cNvPr>
          <p:cNvSpPr txBox="1">
            <a:spLocks/>
          </p:cNvSpPr>
          <p:nvPr/>
        </p:nvSpPr>
        <p:spPr>
          <a:xfrm>
            <a:off x="897918" y="80685"/>
            <a:ext cx="5829300" cy="574675"/>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a:lstStyle>
          <a:p>
            <a:r>
              <a:rPr lang="en-GB" dirty="0"/>
              <a:t>Staff Positions</a:t>
            </a:r>
          </a:p>
        </p:txBody>
      </p:sp>
      <p:pic>
        <p:nvPicPr>
          <p:cNvPr id="12" name="Picture 11" descr="Disciplines | Careers at CERN">
            <a:extLst>
              <a:ext uri="{FF2B5EF4-FFF2-40B4-BE49-F238E27FC236}">
                <a16:creationId xmlns:a16="http://schemas.microsoft.com/office/drawing/2014/main" id="{B6623599-0A0B-6131-56ED-236EE94DA72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577" y="69604"/>
            <a:ext cx="790341" cy="793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12796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7AEFC-F05B-9C9A-ABF0-D9C3E5FB03EA}"/>
              </a:ext>
            </a:extLst>
          </p:cNvPr>
          <p:cNvSpPr>
            <a:spLocks noGrp="1"/>
          </p:cNvSpPr>
          <p:nvPr>
            <p:ph type="title"/>
          </p:nvPr>
        </p:nvSpPr>
        <p:spPr>
          <a:xfrm>
            <a:off x="897918" y="96446"/>
            <a:ext cx="5829300" cy="574675"/>
          </a:xfrm>
        </p:spPr>
        <p:txBody>
          <a:bodyPr/>
          <a:lstStyle/>
          <a:p>
            <a:r>
              <a:rPr lang="en-GB" dirty="0"/>
              <a:t>Application Tips</a:t>
            </a:r>
          </a:p>
        </p:txBody>
      </p:sp>
      <p:sp>
        <p:nvSpPr>
          <p:cNvPr id="4" name="Content Placeholder 3">
            <a:extLst>
              <a:ext uri="{FF2B5EF4-FFF2-40B4-BE49-F238E27FC236}">
                <a16:creationId xmlns:a16="http://schemas.microsoft.com/office/drawing/2014/main" id="{C5C6716B-8190-7EE4-8F69-B6DDB332CEEB}"/>
              </a:ext>
            </a:extLst>
          </p:cNvPr>
          <p:cNvSpPr>
            <a:spLocks noGrp="1"/>
          </p:cNvSpPr>
          <p:nvPr>
            <p:ph idx="1"/>
          </p:nvPr>
        </p:nvSpPr>
        <p:spPr>
          <a:xfrm>
            <a:off x="241433" y="1133208"/>
            <a:ext cx="9226925" cy="4351338"/>
          </a:xfrm>
        </p:spPr>
        <p:txBody>
          <a:bodyPr>
            <a:normAutofit lnSpcReduction="10000"/>
          </a:bodyPr>
          <a:lstStyle/>
          <a:p>
            <a:r>
              <a:rPr lang="en-GB" dirty="0">
                <a:hlinkClick r:id="rId2"/>
              </a:rPr>
              <a:t>Work Experience </a:t>
            </a:r>
            <a:r>
              <a:rPr lang="en-GB" dirty="0"/>
              <a:t>(mostly for locals) advice</a:t>
            </a:r>
          </a:p>
          <a:p>
            <a:endParaRPr lang="en-GB" dirty="0"/>
          </a:p>
          <a:p>
            <a:pPr marL="0" indent="0">
              <a:buNone/>
            </a:pPr>
            <a:r>
              <a:rPr lang="en-GB" dirty="0"/>
              <a:t>Applications are </a:t>
            </a:r>
            <a:r>
              <a:rPr lang="en-GB" b="1" dirty="0"/>
              <a:t>keyword driven</a:t>
            </a:r>
          </a:p>
          <a:p>
            <a:pPr lvl="1"/>
            <a:r>
              <a:rPr lang="en-GB" b="1" dirty="0"/>
              <a:t>Apply search engine optimisation of your application</a:t>
            </a:r>
          </a:p>
          <a:p>
            <a:pPr lvl="1"/>
            <a:r>
              <a:rPr lang="en-GB" dirty="0"/>
              <a:t>Mention </a:t>
            </a:r>
            <a:r>
              <a:rPr lang="en-GB" b="1" dirty="0"/>
              <a:t>experience, projects</a:t>
            </a:r>
            <a:r>
              <a:rPr lang="en-GB" dirty="0"/>
              <a:t>, (everything you’ve done)</a:t>
            </a:r>
          </a:p>
          <a:p>
            <a:pPr lvl="1"/>
            <a:r>
              <a:rPr lang="en-GB" dirty="0"/>
              <a:t>Avoid CV templates such as </a:t>
            </a:r>
            <a:r>
              <a:rPr lang="en-GB" dirty="0" err="1"/>
              <a:t>EuroPass</a:t>
            </a:r>
            <a:r>
              <a:rPr lang="en-GB" dirty="0"/>
              <a:t> – make a </a:t>
            </a:r>
            <a:r>
              <a:rPr lang="en-GB" b="1" dirty="0"/>
              <a:t>custom CV</a:t>
            </a:r>
          </a:p>
          <a:p>
            <a:pPr lvl="1"/>
            <a:r>
              <a:rPr lang="en-GB" b="1" dirty="0"/>
              <a:t>Specificity</a:t>
            </a:r>
            <a:r>
              <a:rPr lang="en-GB" dirty="0"/>
              <a:t> – mention names (e.g. machine learning in python using TensorFlow)</a:t>
            </a:r>
          </a:p>
          <a:p>
            <a:r>
              <a:rPr lang="en-GB" dirty="0"/>
              <a:t>Demonstrate willingness and </a:t>
            </a:r>
            <a:r>
              <a:rPr lang="en-GB" b="1" dirty="0"/>
              <a:t>ability to learn on the job quickly</a:t>
            </a:r>
          </a:p>
          <a:p>
            <a:r>
              <a:rPr lang="en-GB" b="1" dirty="0"/>
              <a:t>Students: Don’t predict the job – </a:t>
            </a:r>
            <a:r>
              <a:rPr lang="en-GB" dirty="0"/>
              <a:t>keep options open</a:t>
            </a:r>
          </a:p>
          <a:p>
            <a:r>
              <a:rPr lang="en-GB" b="1" dirty="0"/>
              <a:t>Say how do you want to contribute!</a:t>
            </a:r>
          </a:p>
          <a:p>
            <a:endParaRPr lang="en-GB" b="1" dirty="0"/>
          </a:p>
          <a:p>
            <a:r>
              <a:rPr lang="en-GB" b="1" dirty="0">
                <a:solidFill>
                  <a:schemeClr val="accent3"/>
                </a:solidFill>
              </a:rPr>
              <a:t>FCC timeline 2040 - 2070</a:t>
            </a:r>
          </a:p>
          <a:p>
            <a:endParaRPr lang="en-GB" dirty="0"/>
          </a:p>
        </p:txBody>
      </p:sp>
      <p:sp>
        <p:nvSpPr>
          <p:cNvPr id="5" name="Slide Number Placeholder 4">
            <a:extLst>
              <a:ext uri="{FF2B5EF4-FFF2-40B4-BE49-F238E27FC236}">
                <a16:creationId xmlns:a16="http://schemas.microsoft.com/office/drawing/2014/main" id="{1C2C747E-2C8D-49A4-CE45-A9B74C632FC1}"/>
              </a:ext>
            </a:extLst>
          </p:cNvPr>
          <p:cNvSpPr>
            <a:spLocks noGrp="1"/>
          </p:cNvSpPr>
          <p:nvPr>
            <p:ph type="sldNum" sz="quarter" idx="4"/>
          </p:nvPr>
        </p:nvSpPr>
        <p:spPr/>
        <p:txBody>
          <a:bodyPr/>
          <a:lstStyle/>
          <a:p>
            <a:fld id="{94601B8E-4C5D-4D9E-8821-9696CA0E0E3F}" type="slidenum">
              <a:rPr lang="en-GB" smtClean="0"/>
              <a:pPr/>
              <a:t>21</a:t>
            </a:fld>
            <a:endParaRPr lang="en-GB" dirty="0"/>
          </a:p>
        </p:txBody>
      </p:sp>
      <p:sp>
        <p:nvSpPr>
          <p:cNvPr id="6" name="Date Placeholder 5">
            <a:extLst>
              <a:ext uri="{FF2B5EF4-FFF2-40B4-BE49-F238E27FC236}">
                <a16:creationId xmlns:a16="http://schemas.microsoft.com/office/drawing/2014/main" id="{272D2581-E0BD-D859-8C28-98D84CF286FA}"/>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FB544CCB-1328-2022-8602-B938110E8788}"/>
              </a:ext>
            </a:extLst>
          </p:cNvPr>
          <p:cNvSpPr>
            <a:spLocks noGrp="1"/>
          </p:cNvSpPr>
          <p:nvPr>
            <p:ph type="ftr" sz="quarter" idx="3"/>
          </p:nvPr>
        </p:nvSpPr>
        <p:spPr/>
        <p:txBody>
          <a:bodyPr/>
          <a:lstStyle/>
          <a:p>
            <a:r>
              <a:rPr lang="en-GB" dirty="0"/>
              <a:t>Haroon Rafique</a:t>
            </a:r>
          </a:p>
        </p:txBody>
      </p:sp>
      <p:pic>
        <p:nvPicPr>
          <p:cNvPr id="17" name="Picture 16">
            <a:extLst>
              <a:ext uri="{FF2B5EF4-FFF2-40B4-BE49-F238E27FC236}">
                <a16:creationId xmlns:a16="http://schemas.microsoft.com/office/drawing/2014/main" id="{2D38B2E6-4280-6882-F505-56330467ABA7}"/>
              </a:ext>
            </a:extLst>
          </p:cNvPr>
          <p:cNvPicPr>
            <a:picLocks noChangeAspect="1"/>
          </p:cNvPicPr>
          <p:nvPr/>
        </p:nvPicPr>
        <p:blipFill>
          <a:blip r:embed="rId3"/>
          <a:stretch>
            <a:fillRect/>
          </a:stretch>
        </p:blipFill>
        <p:spPr>
          <a:xfrm>
            <a:off x="7866893" y="3937257"/>
            <a:ext cx="3186636" cy="2392606"/>
          </a:xfrm>
          <a:prstGeom prst="rect">
            <a:avLst/>
          </a:prstGeom>
        </p:spPr>
      </p:pic>
      <p:pic>
        <p:nvPicPr>
          <p:cNvPr id="19" name="Picture 18">
            <a:extLst>
              <a:ext uri="{FF2B5EF4-FFF2-40B4-BE49-F238E27FC236}">
                <a16:creationId xmlns:a16="http://schemas.microsoft.com/office/drawing/2014/main" id="{B6D14758-1E6E-4338-061E-A8FD0E1D63A4}"/>
              </a:ext>
            </a:extLst>
          </p:cNvPr>
          <p:cNvPicPr>
            <a:picLocks noChangeAspect="1"/>
          </p:cNvPicPr>
          <p:nvPr/>
        </p:nvPicPr>
        <p:blipFill>
          <a:blip r:embed="rId4"/>
          <a:stretch>
            <a:fillRect/>
          </a:stretch>
        </p:blipFill>
        <p:spPr>
          <a:xfrm>
            <a:off x="7866893" y="564759"/>
            <a:ext cx="3179865" cy="2115737"/>
          </a:xfrm>
          <a:prstGeom prst="rect">
            <a:avLst/>
          </a:prstGeom>
        </p:spPr>
      </p:pic>
      <p:pic>
        <p:nvPicPr>
          <p:cNvPr id="20" name="Picture 19" descr="Disciplines | Careers at CERN">
            <a:extLst>
              <a:ext uri="{FF2B5EF4-FFF2-40B4-BE49-F238E27FC236}">
                <a16:creationId xmlns:a16="http://schemas.microsoft.com/office/drawing/2014/main" id="{ACFFE2E4-0477-704E-2A97-5C75235064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77" y="69604"/>
            <a:ext cx="790341" cy="793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4770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5C1F9-2205-DDAB-5252-4762BA09C509}"/>
              </a:ext>
            </a:extLst>
          </p:cNvPr>
          <p:cNvSpPr>
            <a:spLocks noGrp="1"/>
          </p:cNvSpPr>
          <p:nvPr>
            <p:ph type="title"/>
          </p:nvPr>
        </p:nvSpPr>
        <p:spPr/>
        <p:txBody>
          <a:bodyPr/>
          <a:lstStyle/>
          <a:p>
            <a:r>
              <a:rPr lang="en-GB" dirty="0"/>
              <a:t>CERN Jobs</a:t>
            </a:r>
          </a:p>
        </p:txBody>
      </p:sp>
      <p:sp>
        <p:nvSpPr>
          <p:cNvPr id="5" name="Slide Number Placeholder 4">
            <a:extLst>
              <a:ext uri="{FF2B5EF4-FFF2-40B4-BE49-F238E27FC236}">
                <a16:creationId xmlns:a16="http://schemas.microsoft.com/office/drawing/2014/main" id="{130CD030-6DB4-9624-4A90-5779B403A93B}"/>
              </a:ext>
            </a:extLst>
          </p:cNvPr>
          <p:cNvSpPr>
            <a:spLocks noGrp="1"/>
          </p:cNvSpPr>
          <p:nvPr>
            <p:ph type="sldNum" sz="quarter" idx="4"/>
          </p:nvPr>
        </p:nvSpPr>
        <p:spPr/>
        <p:txBody>
          <a:bodyPr/>
          <a:lstStyle/>
          <a:p>
            <a:fld id="{94601B8E-4C5D-4D9E-8821-9696CA0E0E3F}" type="slidenum">
              <a:rPr lang="en-GB" smtClean="0"/>
              <a:pPr/>
              <a:t>22</a:t>
            </a:fld>
            <a:endParaRPr lang="en-GB"/>
          </a:p>
        </p:txBody>
      </p:sp>
      <p:sp>
        <p:nvSpPr>
          <p:cNvPr id="6" name="Date Placeholder 5">
            <a:extLst>
              <a:ext uri="{FF2B5EF4-FFF2-40B4-BE49-F238E27FC236}">
                <a16:creationId xmlns:a16="http://schemas.microsoft.com/office/drawing/2014/main" id="{747A8BFD-74DB-4FC5-2F6D-CC985F8CE3E6}"/>
              </a:ext>
            </a:extLst>
          </p:cNvPr>
          <p:cNvSpPr>
            <a:spLocks noGrp="1"/>
          </p:cNvSpPr>
          <p:nvPr>
            <p:ph type="dt" sz="half" idx="2"/>
          </p:nvPr>
        </p:nvSpPr>
        <p:spPr/>
        <p:txBody>
          <a:bodyPr/>
          <a:lstStyle/>
          <a:p>
            <a:r>
              <a:rPr lang="en-US"/>
              <a:t>UK-CERN Accelerator Celebration</a:t>
            </a:r>
            <a:endParaRPr lang="en-GB"/>
          </a:p>
        </p:txBody>
      </p:sp>
      <p:sp>
        <p:nvSpPr>
          <p:cNvPr id="7" name="Footer Placeholder 6">
            <a:extLst>
              <a:ext uri="{FF2B5EF4-FFF2-40B4-BE49-F238E27FC236}">
                <a16:creationId xmlns:a16="http://schemas.microsoft.com/office/drawing/2014/main" id="{D1C9B4CA-2412-8839-4DCA-4108302D80BD}"/>
              </a:ext>
            </a:extLst>
          </p:cNvPr>
          <p:cNvSpPr>
            <a:spLocks noGrp="1"/>
          </p:cNvSpPr>
          <p:nvPr>
            <p:ph type="ftr" sz="quarter" idx="3"/>
          </p:nvPr>
        </p:nvSpPr>
        <p:spPr/>
        <p:txBody>
          <a:bodyPr/>
          <a:lstStyle/>
          <a:p>
            <a:r>
              <a:rPr lang="en-GB"/>
              <a:t>Haroon Rafique</a:t>
            </a:r>
            <a:endParaRPr lang="en-GB" dirty="0"/>
          </a:p>
        </p:txBody>
      </p:sp>
      <p:pic>
        <p:nvPicPr>
          <p:cNvPr id="4" name="Picture 3">
            <a:hlinkClick r:id="rId3"/>
            <a:extLst>
              <a:ext uri="{FF2B5EF4-FFF2-40B4-BE49-F238E27FC236}">
                <a16:creationId xmlns:a16="http://schemas.microsoft.com/office/drawing/2014/main" id="{4E09A836-B297-E641-6A56-7956C83CCAB7}"/>
              </a:ext>
            </a:extLst>
          </p:cNvPr>
          <p:cNvPicPr>
            <a:picLocks noChangeAspect="1"/>
          </p:cNvPicPr>
          <p:nvPr/>
        </p:nvPicPr>
        <p:blipFill>
          <a:blip r:embed="rId4"/>
          <a:stretch>
            <a:fillRect/>
          </a:stretch>
        </p:blipFill>
        <p:spPr>
          <a:xfrm>
            <a:off x="137951" y="837887"/>
            <a:ext cx="7605419" cy="617273"/>
          </a:xfrm>
          <a:prstGeom prst="rect">
            <a:avLst/>
          </a:prstGeom>
        </p:spPr>
      </p:pic>
      <p:pic>
        <p:nvPicPr>
          <p:cNvPr id="10" name="Picture 9">
            <a:hlinkClick r:id="rId5"/>
            <a:extLst>
              <a:ext uri="{FF2B5EF4-FFF2-40B4-BE49-F238E27FC236}">
                <a16:creationId xmlns:a16="http://schemas.microsoft.com/office/drawing/2014/main" id="{EFEB26D5-A9CD-1CBA-167B-EB3A0B1DA6C2}"/>
              </a:ext>
            </a:extLst>
          </p:cNvPr>
          <p:cNvPicPr>
            <a:picLocks noChangeAspect="1"/>
          </p:cNvPicPr>
          <p:nvPr/>
        </p:nvPicPr>
        <p:blipFill>
          <a:blip r:embed="rId6"/>
          <a:stretch>
            <a:fillRect/>
          </a:stretch>
        </p:blipFill>
        <p:spPr>
          <a:xfrm>
            <a:off x="4507006" y="1268445"/>
            <a:ext cx="7597798" cy="586791"/>
          </a:xfrm>
          <a:prstGeom prst="rect">
            <a:avLst/>
          </a:prstGeom>
        </p:spPr>
      </p:pic>
      <p:pic>
        <p:nvPicPr>
          <p:cNvPr id="12" name="Picture 11">
            <a:hlinkClick r:id="rId7"/>
            <a:extLst>
              <a:ext uri="{FF2B5EF4-FFF2-40B4-BE49-F238E27FC236}">
                <a16:creationId xmlns:a16="http://schemas.microsoft.com/office/drawing/2014/main" id="{3742169B-C6E7-9655-7FBF-5737B3FF0A43}"/>
              </a:ext>
            </a:extLst>
          </p:cNvPr>
          <p:cNvPicPr>
            <a:picLocks noChangeAspect="1"/>
          </p:cNvPicPr>
          <p:nvPr/>
        </p:nvPicPr>
        <p:blipFill>
          <a:blip r:embed="rId8"/>
          <a:stretch>
            <a:fillRect/>
          </a:stretch>
        </p:blipFill>
        <p:spPr>
          <a:xfrm>
            <a:off x="126519" y="1714244"/>
            <a:ext cx="7628281" cy="571550"/>
          </a:xfrm>
          <a:prstGeom prst="rect">
            <a:avLst/>
          </a:prstGeom>
        </p:spPr>
      </p:pic>
      <p:pic>
        <p:nvPicPr>
          <p:cNvPr id="16" name="Picture 15">
            <a:hlinkClick r:id="rId9"/>
            <a:extLst>
              <a:ext uri="{FF2B5EF4-FFF2-40B4-BE49-F238E27FC236}">
                <a16:creationId xmlns:a16="http://schemas.microsoft.com/office/drawing/2014/main" id="{2BBE3454-3F43-CFD1-52A2-00FF6122061B}"/>
              </a:ext>
            </a:extLst>
          </p:cNvPr>
          <p:cNvPicPr>
            <a:picLocks noChangeAspect="1"/>
          </p:cNvPicPr>
          <p:nvPr/>
        </p:nvPicPr>
        <p:blipFill>
          <a:blip r:embed="rId10"/>
          <a:stretch>
            <a:fillRect/>
          </a:stretch>
        </p:blipFill>
        <p:spPr>
          <a:xfrm>
            <a:off x="4507006" y="2165420"/>
            <a:ext cx="7597798" cy="586791"/>
          </a:xfrm>
          <a:prstGeom prst="rect">
            <a:avLst/>
          </a:prstGeom>
        </p:spPr>
      </p:pic>
      <p:pic>
        <p:nvPicPr>
          <p:cNvPr id="20" name="Picture 19">
            <a:hlinkClick r:id="rId11"/>
            <a:extLst>
              <a:ext uri="{FF2B5EF4-FFF2-40B4-BE49-F238E27FC236}">
                <a16:creationId xmlns:a16="http://schemas.microsoft.com/office/drawing/2014/main" id="{2F7FCC19-ED67-E9BA-494A-83C8A2EBE72C}"/>
              </a:ext>
            </a:extLst>
          </p:cNvPr>
          <p:cNvPicPr>
            <a:picLocks noChangeAspect="1"/>
          </p:cNvPicPr>
          <p:nvPr/>
        </p:nvPicPr>
        <p:blipFill>
          <a:blip r:embed="rId12"/>
          <a:stretch>
            <a:fillRect/>
          </a:stretch>
        </p:blipFill>
        <p:spPr>
          <a:xfrm>
            <a:off x="126519" y="2565302"/>
            <a:ext cx="7597798" cy="586791"/>
          </a:xfrm>
          <a:prstGeom prst="rect">
            <a:avLst/>
          </a:prstGeom>
        </p:spPr>
      </p:pic>
      <p:pic>
        <p:nvPicPr>
          <p:cNvPr id="26" name="Picture 25">
            <a:hlinkClick r:id="rId13"/>
            <a:extLst>
              <a:ext uri="{FF2B5EF4-FFF2-40B4-BE49-F238E27FC236}">
                <a16:creationId xmlns:a16="http://schemas.microsoft.com/office/drawing/2014/main" id="{1A6C4D7B-BF40-7F9E-1180-0457AEF12179}"/>
              </a:ext>
            </a:extLst>
          </p:cNvPr>
          <p:cNvPicPr>
            <a:picLocks noChangeAspect="1"/>
          </p:cNvPicPr>
          <p:nvPr/>
        </p:nvPicPr>
        <p:blipFill>
          <a:blip r:embed="rId14"/>
          <a:stretch>
            <a:fillRect/>
          </a:stretch>
        </p:blipFill>
        <p:spPr>
          <a:xfrm>
            <a:off x="4507006" y="3031719"/>
            <a:ext cx="7597798" cy="594412"/>
          </a:xfrm>
          <a:prstGeom prst="rect">
            <a:avLst/>
          </a:prstGeom>
        </p:spPr>
      </p:pic>
      <p:pic>
        <p:nvPicPr>
          <p:cNvPr id="28" name="Picture 27">
            <a:hlinkClick r:id="rId15"/>
            <a:extLst>
              <a:ext uri="{FF2B5EF4-FFF2-40B4-BE49-F238E27FC236}">
                <a16:creationId xmlns:a16="http://schemas.microsoft.com/office/drawing/2014/main" id="{A5DDC4E2-E10D-E6E5-1BFA-88227982FF91}"/>
              </a:ext>
            </a:extLst>
          </p:cNvPr>
          <p:cNvPicPr>
            <a:picLocks noChangeAspect="1"/>
          </p:cNvPicPr>
          <p:nvPr/>
        </p:nvPicPr>
        <p:blipFill>
          <a:blip r:embed="rId16"/>
          <a:stretch>
            <a:fillRect/>
          </a:stretch>
        </p:blipFill>
        <p:spPr>
          <a:xfrm>
            <a:off x="126519" y="3489710"/>
            <a:ext cx="7590178" cy="594412"/>
          </a:xfrm>
          <a:prstGeom prst="rect">
            <a:avLst/>
          </a:prstGeom>
        </p:spPr>
      </p:pic>
      <p:pic>
        <p:nvPicPr>
          <p:cNvPr id="30" name="Picture 29">
            <a:hlinkClick r:id="rId17"/>
            <a:extLst>
              <a:ext uri="{FF2B5EF4-FFF2-40B4-BE49-F238E27FC236}">
                <a16:creationId xmlns:a16="http://schemas.microsoft.com/office/drawing/2014/main" id="{168C2B76-B9E7-19FB-59CA-28C311D7EBDA}"/>
              </a:ext>
            </a:extLst>
          </p:cNvPr>
          <p:cNvPicPr>
            <a:picLocks noChangeAspect="1"/>
          </p:cNvPicPr>
          <p:nvPr/>
        </p:nvPicPr>
        <p:blipFill>
          <a:blip r:embed="rId18"/>
          <a:stretch>
            <a:fillRect/>
          </a:stretch>
        </p:blipFill>
        <p:spPr>
          <a:xfrm>
            <a:off x="4507006" y="3911662"/>
            <a:ext cx="7597798" cy="609653"/>
          </a:xfrm>
          <a:prstGeom prst="rect">
            <a:avLst/>
          </a:prstGeom>
        </p:spPr>
      </p:pic>
      <p:pic>
        <p:nvPicPr>
          <p:cNvPr id="32" name="Picture 31">
            <a:hlinkClick r:id="rId19"/>
            <a:extLst>
              <a:ext uri="{FF2B5EF4-FFF2-40B4-BE49-F238E27FC236}">
                <a16:creationId xmlns:a16="http://schemas.microsoft.com/office/drawing/2014/main" id="{FAFA16E4-9762-EE71-8E21-C74053E83650}"/>
              </a:ext>
            </a:extLst>
          </p:cNvPr>
          <p:cNvPicPr>
            <a:picLocks noChangeAspect="1"/>
          </p:cNvPicPr>
          <p:nvPr/>
        </p:nvPicPr>
        <p:blipFill>
          <a:blip r:embed="rId20"/>
          <a:stretch>
            <a:fillRect/>
          </a:stretch>
        </p:blipFill>
        <p:spPr>
          <a:xfrm>
            <a:off x="118899" y="4342266"/>
            <a:ext cx="7597798" cy="594412"/>
          </a:xfrm>
          <a:prstGeom prst="rect">
            <a:avLst/>
          </a:prstGeom>
        </p:spPr>
      </p:pic>
      <p:pic>
        <p:nvPicPr>
          <p:cNvPr id="34" name="Picture 33">
            <a:hlinkClick r:id="rId21"/>
            <a:extLst>
              <a:ext uri="{FF2B5EF4-FFF2-40B4-BE49-F238E27FC236}">
                <a16:creationId xmlns:a16="http://schemas.microsoft.com/office/drawing/2014/main" id="{C891F55A-4078-C0F5-4C4A-84A4BE4E2DE1}"/>
              </a:ext>
            </a:extLst>
          </p:cNvPr>
          <p:cNvPicPr>
            <a:picLocks noChangeAspect="1"/>
          </p:cNvPicPr>
          <p:nvPr/>
        </p:nvPicPr>
        <p:blipFill>
          <a:blip r:embed="rId22"/>
          <a:stretch>
            <a:fillRect/>
          </a:stretch>
        </p:blipFill>
        <p:spPr>
          <a:xfrm>
            <a:off x="4467682" y="4854141"/>
            <a:ext cx="7605419" cy="594412"/>
          </a:xfrm>
          <a:prstGeom prst="rect">
            <a:avLst/>
          </a:prstGeom>
        </p:spPr>
      </p:pic>
      <p:pic>
        <p:nvPicPr>
          <p:cNvPr id="36" name="Picture 35">
            <a:hlinkClick r:id="rId23"/>
            <a:extLst>
              <a:ext uri="{FF2B5EF4-FFF2-40B4-BE49-F238E27FC236}">
                <a16:creationId xmlns:a16="http://schemas.microsoft.com/office/drawing/2014/main" id="{E7650108-C3F6-D824-98D5-9E609FC631FA}"/>
              </a:ext>
            </a:extLst>
          </p:cNvPr>
          <p:cNvPicPr>
            <a:picLocks noChangeAspect="1"/>
          </p:cNvPicPr>
          <p:nvPr/>
        </p:nvPicPr>
        <p:blipFill>
          <a:blip r:embed="rId24"/>
          <a:stretch>
            <a:fillRect/>
          </a:stretch>
        </p:blipFill>
        <p:spPr>
          <a:xfrm>
            <a:off x="96037" y="5269504"/>
            <a:ext cx="7620660" cy="609653"/>
          </a:xfrm>
          <a:prstGeom prst="rect">
            <a:avLst/>
          </a:prstGeom>
        </p:spPr>
      </p:pic>
      <p:pic>
        <p:nvPicPr>
          <p:cNvPr id="38" name="Picture 37">
            <a:hlinkClick r:id="rId25"/>
            <a:extLst>
              <a:ext uri="{FF2B5EF4-FFF2-40B4-BE49-F238E27FC236}">
                <a16:creationId xmlns:a16="http://schemas.microsoft.com/office/drawing/2014/main" id="{60125D04-4982-B163-D76F-5D4B0C103FB9}"/>
              </a:ext>
            </a:extLst>
          </p:cNvPr>
          <p:cNvPicPr>
            <a:picLocks noChangeAspect="1"/>
          </p:cNvPicPr>
          <p:nvPr/>
        </p:nvPicPr>
        <p:blipFill>
          <a:blip r:embed="rId26"/>
          <a:stretch>
            <a:fillRect/>
          </a:stretch>
        </p:blipFill>
        <p:spPr>
          <a:xfrm>
            <a:off x="4467682" y="5761409"/>
            <a:ext cx="7620660" cy="609653"/>
          </a:xfrm>
          <a:prstGeom prst="rect">
            <a:avLst/>
          </a:prstGeom>
        </p:spPr>
      </p:pic>
      <p:pic>
        <p:nvPicPr>
          <p:cNvPr id="22" name="Picture 21">
            <a:hlinkClick r:id="rId27"/>
            <a:extLst>
              <a:ext uri="{FF2B5EF4-FFF2-40B4-BE49-F238E27FC236}">
                <a16:creationId xmlns:a16="http://schemas.microsoft.com/office/drawing/2014/main" id="{497AC56F-AF9E-0C56-3888-EDEC0198B481}"/>
              </a:ext>
            </a:extLst>
          </p:cNvPr>
          <p:cNvPicPr>
            <a:picLocks noChangeAspect="1"/>
          </p:cNvPicPr>
          <p:nvPr/>
        </p:nvPicPr>
        <p:blipFill>
          <a:blip r:embed="rId28"/>
          <a:stretch>
            <a:fillRect/>
          </a:stretch>
        </p:blipFill>
        <p:spPr>
          <a:xfrm>
            <a:off x="7872119" y="137602"/>
            <a:ext cx="3389971" cy="1242989"/>
          </a:xfrm>
          <a:prstGeom prst="rect">
            <a:avLst/>
          </a:prstGeom>
          <a:ln>
            <a:solidFill>
              <a:schemeClr val="accent3"/>
            </a:solidFill>
          </a:ln>
        </p:spPr>
      </p:pic>
      <p:sp>
        <p:nvSpPr>
          <p:cNvPr id="23" name="TextBox 22">
            <a:extLst>
              <a:ext uri="{FF2B5EF4-FFF2-40B4-BE49-F238E27FC236}">
                <a16:creationId xmlns:a16="http://schemas.microsoft.com/office/drawing/2014/main" id="{1E58FDE2-FED6-722F-7ACA-2F99548E7DC8}"/>
              </a:ext>
            </a:extLst>
          </p:cNvPr>
          <p:cNvSpPr txBox="1"/>
          <p:nvPr/>
        </p:nvSpPr>
        <p:spPr>
          <a:xfrm>
            <a:off x="9230368" y="132536"/>
            <a:ext cx="2309290" cy="646331"/>
          </a:xfrm>
          <a:prstGeom prst="rect">
            <a:avLst/>
          </a:prstGeom>
          <a:noFill/>
        </p:spPr>
        <p:txBody>
          <a:bodyPr wrap="square" rtlCol="0">
            <a:spAutoFit/>
          </a:bodyPr>
          <a:lstStyle/>
          <a:p>
            <a:r>
              <a:rPr lang="en-GB" sz="1200" dirty="0"/>
              <a:t>Reach out to Barbara on LinkedIn to discuss opportunities at CERN</a:t>
            </a:r>
          </a:p>
        </p:txBody>
      </p:sp>
    </p:spTree>
    <p:extLst>
      <p:ext uri="{BB962C8B-B14F-4D97-AF65-F5344CB8AC3E}">
        <p14:creationId xmlns:p14="http://schemas.microsoft.com/office/powerpoint/2010/main" val="186834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ppt_x"/>
                                          </p:val>
                                        </p:tav>
                                        <p:tav tm="100000">
                                          <p:val>
                                            <p:strVal val="#ppt_x"/>
                                          </p:val>
                                        </p:tav>
                                      </p:tavLst>
                                    </p:anim>
                                    <p:anim calcmode="lin" valueType="num">
                                      <p:cBhvr additive="base">
                                        <p:cTn id="36" dur="500" fill="hold"/>
                                        <p:tgtEl>
                                          <p:spTgt spid="2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ppt_x"/>
                                          </p:val>
                                        </p:tav>
                                        <p:tav tm="100000">
                                          <p:val>
                                            <p:strVal val="#ppt_x"/>
                                          </p:val>
                                        </p:tav>
                                      </p:tavLst>
                                    </p:anim>
                                    <p:anim calcmode="lin" valueType="num">
                                      <p:cBhvr additive="base">
                                        <p:cTn id="40" dur="500" fill="hold"/>
                                        <p:tgtEl>
                                          <p:spTgt spid="30"/>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ppt_x"/>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ppt_x"/>
                                          </p:val>
                                        </p:tav>
                                        <p:tav tm="100000">
                                          <p:val>
                                            <p:strVal val="#ppt_x"/>
                                          </p:val>
                                        </p:tav>
                                      </p:tavLst>
                                    </p:anim>
                                    <p:anim calcmode="lin" valueType="num">
                                      <p:cBhvr additive="base">
                                        <p:cTn id="48" dur="500" fill="hold"/>
                                        <p:tgtEl>
                                          <p:spTgt spid="34"/>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500" fill="hold"/>
                                        <p:tgtEl>
                                          <p:spTgt spid="36"/>
                                        </p:tgtEl>
                                        <p:attrNameLst>
                                          <p:attrName>ppt_x</p:attrName>
                                        </p:attrNameLst>
                                      </p:cBhvr>
                                      <p:tavLst>
                                        <p:tav tm="0">
                                          <p:val>
                                            <p:strVal val="#ppt_x"/>
                                          </p:val>
                                        </p:tav>
                                        <p:tav tm="100000">
                                          <p:val>
                                            <p:strVal val="#ppt_x"/>
                                          </p:val>
                                        </p:tav>
                                      </p:tavLst>
                                    </p:anim>
                                    <p:anim calcmode="lin" valueType="num">
                                      <p:cBhvr additive="base">
                                        <p:cTn id="52" dur="500" fill="hold"/>
                                        <p:tgtEl>
                                          <p:spTgt spid="36"/>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ppt_x"/>
                                          </p:val>
                                        </p:tav>
                                        <p:tav tm="100000">
                                          <p:val>
                                            <p:strVal val="#ppt_x"/>
                                          </p:val>
                                        </p:tav>
                                      </p:tavLst>
                                    </p:anim>
                                    <p:anim calcmode="lin" valueType="num">
                                      <p:cBhvr additive="base">
                                        <p:cTn id="56" dur="500" fill="hold"/>
                                        <p:tgtEl>
                                          <p:spTgt spid="38"/>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ppt_x"/>
                                          </p:val>
                                        </p:tav>
                                        <p:tav tm="100000">
                                          <p:val>
                                            <p:strVal val="#ppt_x"/>
                                          </p:val>
                                        </p:tav>
                                      </p:tavLst>
                                    </p:anim>
                                    <p:anim calcmode="lin" valueType="num">
                                      <p:cBhvr additive="base">
                                        <p:cTn id="6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B8446-71E7-6875-CB42-14767B553650}"/>
              </a:ext>
            </a:extLst>
          </p:cNvPr>
          <p:cNvSpPr>
            <a:spLocks noGrp="1"/>
          </p:cNvSpPr>
          <p:nvPr>
            <p:ph type="title"/>
          </p:nvPr>
        </p:nvSpPr>
        <p:spPr>
          <a:xfrm>
            <a:off x="266700" y="112214"/>
            <a:ext cx="5829300" cy="574675"/>
          </a:xfrm>
        </p:spPr>
        <p:txBody>
          <a:bodyPr/>
          <a:lstStyle/>
          <a:p>
            <a:r>
              <a:rPr lang="en-GB" dirty="0">
                <a:solidFill>
                  <a:schemeClr val="accent3"/>
                </a:solidFill>
                <a:latin typeface="+mj-lt"/>
              </a:rPr>
              <a:t>Summary</a:t>
            </a:r>
          </a:p>
        </p:txBody>
      </p:sp>
      <p:sp>
        <p:nvSpPr>
          <p:cNvPr id="4" name="Content Placeholder 3">
            <a:extLst>
              <a:ext uri="{FF2B5EF4-FFF2-40B4-BE49-F238E27FC236}">
                <a16:creationId xmlns:a16="http://schemas.microsoft.com/office/drawing/2014/main" id="{0E852687-3A62-A6AF-D571-09EA10186BDA}"/>
              </a:ext>
            </a:extLst>
          </p:cNvPr>
          <p:cNvSpPr>
            <a:spLocks noGrp="1"/>
          </p:cNvSpPr>
          <p:nvPr>
            <p:ph idx="1"/>
          </p:nvPr>
        </p:nvSpPr>
        <p:spPr>
          <a:xfrm>
            <a:off x="15835" y="683426"/>
            <a:ext cx="6761483" cy="5096593"/>
          </a:xfrm>
        </p:spPr>
        <p:txBody>
          <a:bodyPr>
            <a:normAutofit/>
          </a:bodyPr>
          <a:lstStyle/>
          <a:p>
            <a:r>
              <a:rPr lang="en-GB" dirty="0">
                <a:solidFill>
                  <a:srgbClr val="1E1E5C"/>
                </a:solidFill>
                <a:latin typeface="+mn-lt"/>
              </a:rPr>
              <a:t>CERN</a:t>
            </a:r>
          </a:p>
          <a:p>
            <a:pPr lvl="1"/>
            <a:r>
              <a:rPr lang="en-GB" dirty="0">
                <a:solidFill>
                  <a:srgbClr val="1E1E5C"/>
                </a:solidFill>
                <a:latin typeface="+mn-lt"/>
              </a:rPr>
              <a:t>Technological development required for fundamental discovery science yields the unexpected.</a:t>
            </a:r>
          </a:p>
          <a:p>
            <a:pPr lvl="1"/>
            <a:r>
              <a:rPr lang="en-GB" b="1" dirty="0">
                <a:solidFill>
                  <a:srgbClr val="1E1E5C"/>
                </a:solidFill>
                <a:latin typeface="+mn-lt"/>
              </a:rPr>
              <a:t>Benefit to society, return on investment, and impact demonstrated</a:t>
            </a:r>
            <a:r>
              <a:rPr lang="en-GB" dirty="0">
                <a:solidFill>
                  <a:srgbClr val="1E1E5C"/>
                </a:solidFill>
                <a:latin typeface="+mn-lt"/>
              </a:rPr>
              <a:t>.</a:t>
            </a:r>
          </a:p>
          <a:p>
            <a:r>
              <a:rPr lang="en-GB" dirty="0">
                <a:solidFill>
                  <a:srgbClr val="1E1E5C"/>
                </a:solidFill>
                <a:latin typeface="+mn-lt"/>
              </a:rPr>
              <a:t>ECFA:</a:t>
            </a:r>
          </a:p>
          <a:p>
            <a:pPr lvl="1"/>
            <a:r>
              <a:rPr lang="en-GB" dirty="0">
                <a:solidFill>
                  <a:srgbClr val="1E1E5C"/>
                </a:solidFill>
                <a:latin typeface="+mn-lt"/>
              </a:rPr>
              <a:t>ECFA have been busy with the 2026 </a:t>
            </a:r>
            <a:r>
              <a:rPr lang="en-GB" b="1" dirty="0">
                <a:solidFill>
                  <a:srgbClr val="1E1E5C"/>
                </a:solidFill>
                <a:latin typeface="+mn-lt"/>
              </a:rPr>
              <a:t>ESPPU</a:t>
            </a:r>
          </a:p>
          <a:p>
            <a:pPr lvl="2"/>
            <a:r>
              <a:rPr lang="en-GB" dirty="0">
                <a:solidFill>
                  <a:srgbClr val="1E1E5C"/>
                </a:solidFill>
                <a:latin typeface="+mn-lt"/>
              </a:rPr>
              <a:t>UK Input process shows strong physics case for next flagship collider</a:t>
            </a:r>
          </a:p>
          <a:p>
            <a:pPr lvl="2"/>
            <a:r>
              <a:rPr lang="en-GB" dirty="0">
                <a:solidFill>
                  <a:srgbClr val="1E1E5C"/>
                </a:solidFill>
                <a:latin typeface="+mn-lt"/>
              </a:rPr>
              <a:t>Briefing Book released</a:t>
            </a:r>
            <a:endParaRPr lang="en-GB" b="1" dirty="0">
              <a:solidFill>
                <a:srgbClr val="1E1E5C"/>
              </a:solidFill>
              <a:latin typeface="+mn-lt"/>
            </a:endParaRPr>
          </a:p>
          <a:p>
            <a:pPr lvl="2"/>
            <a:r>
              <a:rPr lang="en-GB" b="1" dirty="0">
                <a:solidFill>
                  <a:srgbClr val="1E1E5C"/>
                </a:solidFill>
                <a:latin typeface="+mn-lt"/>
              </a:rPr>
              <a:t>Await ESG strategy draft and CERN Council response</a:t>
            </a:r>
          </a:p>
          <a:p>
            <a:r>
              <a:rPr lang="en-GB" dirty="0">
                <a:solidFill>
                  <a:srgbClr val="0033A0"/>
                </a:solidFill>
                <a:latin typeface="+mn-lt"/>
              </a:rPr>
              <a:t>Opportunities at CERN</a:t>
            </a:r>
          </a:p>
          <a:p>
            <a:pPr lvl="1"/>
            <a:r>
              <a:rPr lang="en-GB" dirty="0">
                <a:solidFill>
                  <a:srgbClr val="0033A0"/>
                </a:solidFill>
                <a:latin typeface="+mn-lt"/>
              </a:rPr>
              <a:t>Student and staff opportunities, not just for physics</a:t>
            </a:r>
          </a:p>
          <a:p>
            <a:pPr lvl="1"/>
            <a:r>
              <a:rPr lang="en-GB" b="1" dirty="0">
                <a:solidFill>
                  <a:srgbClr val="0033A0"/>
                </a:solidFill>
                <a:latin typeface="+mn-lt"/>
              </a:rPr>
              <a:t>How will you contribute</a:t>
            </a:r>
            <a:r>
              <a:rPr lang="en-GB" dirty="0">
                <a:solidFill>
                  <a:srgbClr val="0033A0"/>
                </a:solidFill>
                <a:latin typeface="+mn-lt"/>
              </a:rPr>
              <a:t>?</a:t>
            </a:r>
          </a:p>
        </p:txBody>
      </p:sp>
      <p:sp>
        <p:nvSpPr>
          <p:cNvPr id="5" name="Slide Number Placeholder 4">
            <a:extLst>
              <a:ext uri="{FF2B5EF4-FFF2-40B4-BE49-F238E27FC236}">
                <a16:creationId xmlns:a16="http://schemas.microsoft.com/office/drawing/2014/main" id="{42BED6EC-F9E7-A717-F01B-26966F35A759}"/>
              </a:ext>
            </a:extLst>
          </p:cNvPr>
          <p:cNvSpPr>
            <a:spLocks noGrp="1"/>
          </p:cNvSpPr>
          <p:nvPr>
            <p:ph type="sldNum" sz="quarter" idx="4"/>
          </p:nvPr>
        </p:nvSpPr>
        <p:spPr/>
        <p:txBody>
          <a:bodyPr/>
          <a:lstStyle/>
          <a:p>
            <a:fld id="{94601B8E-4C5D-4D9E-8821-9696CA0E0E3F}" type="slidenum">
              <a:rPr lang="en-GB" smtClean="0"/>
              <a:pPr/>
              <a:t>23</a:t>
            </a:fld>
            <a:endParaRPr lang="en-GB" dirty="0"/>
          </a:p>
        </p:txBody>
      </p:sp>
      <p:sp>
        <p:nvSpPr>
          <p:cNvPr id="6" name="Date Placeholder 5">
            <a:extLst>
              <a:ext uri="{FF2B5EF4-FFF2-40B4-BE49-F238E27FC236}">
                <a16:creationId xmlns:a16="http://schemas.microsoft.com/office/drawing/2014/main" id="{90C7501C-C203-D052-02A0-F8370772073E}"/>
              </a:ext>
            </a:extLst>
          </p:cNvPr>
          <p:cNvSpPr>
            <a:spLocks noGrp="1"/>
          </p:cNvSpPr>
          <p:nvPr>
            <p:ph type="dt" sz="half" idx="2"/>
          </p:nvPr>
        </p:nvSpPr>
        <p:spPr/>
        <p:txBody>
          <a:bodyPr/>
          <a:lstStyle/>
          <a:p>
            <a:r>
              <a:rPr lang="en-US"/>
              <a:t>UK-CERN Accelerator Celebration</a:t>
            </a:r>
            <a:endParaRPr lang="en-GB"/>
          </a:p>
        </p:txBody>
      </p:sp>
      <p:sp>
        <p:nvSpPr>
          <p:cNvPr id="7" name="Footer Placeholder 6">
            <a:extLst>
              <a:ext uri="{FF2B5EF4-FFF2-40B4-BE49-F238E27FC236}">
                <a16:creationId xmlns:a16="http://schemas.microsoft.com/office/drawing/2014/main" id="{6379815C-B228-33BA-FDC6-5FD26A601749}"/>
              </a:ext>
            </a:extLst>
          </p:cNvPr>
          <p:cNvSpPr>
            <a:spLocks noGrp="1"/>
          </p:cNvSpPr>
          <p:nvPr>
            <p:ph type="ftr" sz="quarter" idx="3"/>
          </p:nvPr>
        </p:nvSpPr>
        <p:spPr/>
        <p:txBody>
          <a:bodyPr/>
          <a:lstStyle/>
          <a:p>
            <a:r>
              <a:rPr lang="en-GB"/>
              <a:t>Haroon Rafique</a:t>
            </a:r>
            <a:endParaRPr lang="en-GB" dirty="0"/>
          </a:p>
        </p:txBody>
      </p:sp>
      <p:grpSp>
        <p:nvGrpSpPr>
          <p:cNvPr id="3" name="Group 2">
            <a:extLst>
              <a:ext uri="{FF2B5EF4-FFF2-40B4-BE49-F238E27FC236}">
                <a16:creationId xmlns:a16="http://schemas.microsoft.com/office/drawing/2014/main" id="{D00DD387-5E3B-A4F1-14B2-4E95EC35712C}"/>
              </a:ext>
            </a:extLst>
          </p:cNvPr>
          <p:cNvGrpSpPr/>
          <p:nvPr/>
        </p:nvGrpSpPr>
        <p:grpSpPr>
          <a:xfrm>
            <a:off x="145744" y="5738053"/>
            <a:ext cx="2743201" cy="565179"/>
            <a:chOff x="615928" y="-1475995"/>
            <a:chExt cx="6323682" cy="1222873"/>
          </a:xfrm>
        </p:grpSpPr>
        <p:sp>
          <p:nvSpPr>
            <p:cNvPr id="11" name="Rectangle 10">
              <a:extLst>
                <a:ext uri="{FF2B5EF4-FFF2-40B4-BE49-F238E27FC236}">
                  <a16:creationId xmlns:a16="http://schemas.microsoft.com/office/drawing/2014/main" id="{9A2E6937-6A1C-30CB-1BC9-046922FB4099}"/>
                </a:ext>
              </a:extLst>
            </p:cNvPr>
            <p:cNvSpPr/>
            <p:nvPr/>
          </p:nvSpPr>
          <p:spPr>
            <a:xfrm>
              <a:off x="615928" y="-1475995"/>
              <a:ext cx="6323682" cy="12228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4334DC76-7187-64C2-1E4C-0BE03B87D63C}"/>
                </a:ext>
              </a:extLst>
            </p:cNvPr>
            <p:cNvGrpSpPr/>
            <p:nvPr/>
          </p:nvGrpSpPr>
          <p:grpSpPr>
            <a:xfrm>
              <a:off x="699063" y="-1382208"/>
              <a:ext cx="6157412" cy="1035298"/>
              <a:chOff x="782198" y="2305784"/>
              <a:chExt cx="6157412" cy="1035298"/>
            </a:xfrm>
          </p:grpSpPr>
          <p:pic>
            <p:nvPicPr>
              <p:cNvPr id="13" name="Picture 2" descr="Department for Science, Innovation and Technology - Wikipedia">
                <a:extLst>
                  <a:ext uri="{FF2B5EF4-FFF2-40B4-BE49-F238E27FC236}">
                    <a16:creationId xmlns:a16="http://schemas.microsoft.com/office/drawing/2014/main" id="{6D66FC17-3551-B790-CB6D-34D03A1AA0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7225" y="2305784"/>
                <a:ext cx="1832385" cy="103529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68BAB99A-6A9E-54C9-7971-21819301BC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198" y="2305784"/>
                <a:ext cx="4027907" cy="1035298"/>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15" name="Picture 2" descr="home">
            <a:extLst>
              <a:ext uri="{FF2B5EF4-FFF2-40B4-BE49-F238E27FC236}">
                <a16:creationId xmlns:a16="http://schemas.microsoft.com/office/drawing/2014/main" id="{6846B7F4-B3E8-5F80-E102-8F97732074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6777" y="5781399"/>
            <a:ext cx="5065261" cy="52183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Disciplines | Careers at CERN">
            <a:extLst>
              <a:ext uri="{FF2B5EF4-FFF2-40B4-BE49-F238E27FC236}">
                <a16:creationId xmlns:a16="http://schemas.microsoft.com/office/drawing/2014/main" id="{EBBCBD6C-45F7-FC44-3E51-2DD0DAA8970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0767" y="5781400"/>
            <a:ext cx="504189" cy="50596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hlinkClick r:id="rId7"/>
            <a:extLst>
              <a:ext uri="{FF2B5EF4-FFF2-40B4-BE49-F238E27FC236}">
                <a16:creationId xmlns:a16="http://schemas.microsoft.com/office/drawing/2014/main" id="{B23FBD7D-C85E-377D-E0CD-CA176A79F850}"/>
              </a:ext>
            </a:extLst>
          </p:cNvPr>
          <p:cNvPicPr>
            <a:picLocks noChangeAspect="1"/>
          </p:cNvPicPr>
          <p:nvPr/>
        </p:nvPicPr>
        <p:blipFill>
          <a:blip r:embed="rId8"/>
          <a:stretch>
            <a:fillRect/>
          </a:stretch>
        </p:blipFill>
        <p:spPr>
          <a:xfrm>
            <a:off x="6802908" y="1064838"/>
            <a:ext cx="3901778" cy="2209992"/>
          </a:xfrm>
          <a:prstGeom prst="rect">
            <a:avLst/>
          </a:prstGeom>
          <a:ln>
            <a:solidFill>
              <a:schemeClr val="accent3"/>
            </a:solidFill>
          </a:ln>
        </p:spPr>
      </p:pic>
      <p:pic>
        <p:nvPicPr>
          <p:cNvPr id="18" name="Picture 17">
            <a:hlinkClick r:id="rId9"/>
            <a:extLst>
              <a:ext uri="{FF2B5EF4-FFF2-40B4-BE49-F238E27FC236}">
                <a16:creationId xmlns:a16="http://schemas.microsoft.com/office/drawing/2014/main" id="{D7AA1E80-2CE8-2600-50F9-1414DBDFD74E}"/>
              </a:ext>
            </a:extLst>
          </p:cNvPr>
          <p:cNvPicPr>
            <a:picLocks noChangeAspect="1"/>
          </p:cNvPicPr>
          <p:nvPr/>
        </p:nvPicPr>
        <p:blipFill>
          <a:blip r:embed="rId10"/>
          <a:stretch>
            <a:fillRect/>
          </a:stretch>
        </p:blipFill>
        <p:spPr>
          <a:xfrm>
            <a:off x="6802908" y="3455183"/>
            <a:ext cx="3926036" cy="1439546"/>
          </a:xfrm>
          <a:prstGeom prst="rect">
            <a:avLst/>
          </a:prstGeom>
          <a:ln>
            <a:solidFill>
              <a:schemeClr val="accent3"/>
            </a:solidFill>
          </a:ln>
        </p:spPr>
      </p:pic>
      <p:sp>
        <p:nvSpPr>
          <p:cNvPr id="8" name="TextBox 7">
            <a:extLst>
              <a:ext uri="{FF2B5EF4-FFF2-40B4-BE49-F238E27FC236}">
                <a16:creationId xmlns:a16="http://schemas.microsoft.com/office/drawing/2014/main" id="{D0F70FF0-7E4B-048A-260E-2F3912AACB14}"/>
              </a:ext>
            </a:extLst>
          </p:cNvPr>
          <p:cNvSpPr txBox="1"/>
          <p:nvPr/>
        </p:nvSpPr>
        <p:spPr>
          <a:xfrm>
            <a:off x="8833661" y="2041483"/>
            <a:ext cx="1871025" cy="707886"/>
          </a:xfrm>
          <a:prstGeom prst="rect">
            <a:avLst/>
          </a:prstGeom>
          <a:noFill/>
        </p:spPr>
        <p:txBody>
          <a:bodyPr wrap="none" rtlCol="0">
            <a:spAutoFit/>
          </a:bodyPr>
          <a:lstStyle/>
          <a:p>
            <a:r>
              <a:rPr lang="en-GB" sz="1000" b="1" dirty="0">
                <a:solidFill>
                  <a:schemeClr val="accent1"/>
                </a:solidFill>
              </a:rPr>
              <a:t>May be hiring in London for</a:t>
            </a:r>
          </a:p>
          <a:p>
            <a:r>
              <a:rPr lang="en-GB" sz="1000" b="1" dirty="0">
                <a:solidFill>
                  <a:schemeClr val="accent1"/>
                </a:solidFill>
              </a:rPr>
              <a:t>Proton Linac R&amp;D</a:t>
            </a:r>
            <a:r>
              <a:rPr lang="en-GB" sz="1000" dirty="0">
                <a:solidFill>
                  <a:schemeClr val="accent1"/>
                </a:solidFill>
              </a:rPr>
              <a:t>:</a:t>
            </a:r>
          </a:p>
          <a:p>
            <a:r>
              <a:rPr lang="en-GB" sz="1000" dirty="0">
                <a:solidFill>
                  <a:schemeClr val="accent1"/>
                </a:solidFill>
              </a:rPr>
              <a:t>- RF Engineers</a:t>
            </a:r>
          </a:p>
          <a:p>
            <a:r>
              <a:rPr lang="en-GB" sz="1000" dirty="0">
                <a:solidFill>
                  <a:schemeClr val="accent1"/>
                </a:solidFill>
              </a:rPr>
              <a:t>- Accelerator Physicists</a:t>
            </a:r>
          </a:p>
        </p:txBody>
      </p:sp>
      <p:sp>
        <p:nvSpPr>
          <p:cNvPr id="9" name="TextBox 8">
            <a:extLst>
              <a:ext uri="{FF2B5EF4-FFF2-40B4-BE49-F238E27FC236}">
                <a16:creationId xmlns:a16="http://schemas.microsoft.com/office/drawing/2014/main" id="{3D097D7F-544C-2ACE-3468-209A93337DDA}"/>
              </a:ext>
            </a:extLst>
          </p:cNvPr>
          <p:cNvSpPr txBox="1"/>
          <p:nvPr/>
        </p:nvSpPr>
        <p:spPr>
          <a:xfrm>
            <a:off x="7934531" y="3518190"/>
            <a:ext cx="2686954" cy="246221"/>
          </a:xfrm>
          <a:prstGeom prst="rect">
            <a:avLst/>
          </a:prstGeom>
          <a:noFill/>
        </p:spPr>
        <p:txBody>
          <a:bodyPr wrap="none" rtlCol="0">
            <a:spAutoFit/>
          </a:bodyPr>
          <a:lstStyle/>
          <a:p>
            <a:r>
              <a:rPr lang="en-GB" sz="1000" b="1" dirty="0">
                <a:solidFill>
                  <a:schemeClr val="accent1"/>
                </a:solidFill>
              </a:rPr>
              <a:t>Reach out to Barbara for CERN enquiries</a:t>
            </a:r>
          </a:p>
        </p:txBody>
      </p:sp>
    </p:spTree>
    <p:extLst>
      <p:ext uri="{BB962C8B-B14F-4D97-AF65-F5344CB8AC3E}">
        <p14:creationId xmlns:p14="http://schemas.microsoft.com/office/powerpoint/2010/main" val="2661296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500"/>
                                        <p:tgtEl>
                                          <p:spTgt spid="4">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fade">
                                      <p:cBhvr>
                                        <p:cTn id="30" dur="500"/>
                                        <p:tgtEl>
                                          <p:spTgt spid="4">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fade">
                                      <p:cBhvr>
                                        <p:cTn id="35" dur="500"/>
                                        <p:tgtEl>
                                          <p:spTgt spid="4">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
                                            <p:txEl>
                                              <p:pRg st="9" end="9"/>
                                            </p:txEl>
                                          </p:spTgt>
                                        </p:tgtEl>
                                        <p:attrNameLst>
                                          <p:attrName>style.visibility</p:attrName>
                                        </p:attrNameLst>
                                      </p:cBhvr>
                                      <p:to>
                                        <p:strVal val="visible"/>
                                      </p:to>
                                    </p:set>
                                    <p:animEffect transition="in" filter="fade">
                                      <p:cBhvr>
                                        <p:cTn id="38" dur="500"/>
                                        <p:tgtEl>
                                          <p:spTgt spid="4">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4">
                                            <p:txEl>
                                              <p:pRg st="10" end="10"/>
                                            </p:txEl>
                                          </p:spTgt>
                                        </p:tgtEl>
                                        <p:attrNameLst>
                                          <p:attrName>style.visibility</p:attrName>
                                        </p:attrNameLst>
                                      </p:cBhvr>
                                      <p:to>
                                        <p:strVal val="visible"/>
                                      </p:to>
                                    </p:set>
                                    <p:animEffect transition="in" filter="fade">
                                      <p:cBhvr>
                                        <p:cTn id="41"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3FFC1-19F5-0D85-F0AB-D3BEAD3BD861}"/>
              </a:ext>
            </a:extLst>
          </p:cNvPr>
          <p:cNvSpPr>
            <a:spLocks noGrp="1"/>
          </p:cNvSpPr>
          <p:nvPr>
            <p:ph type="title"/>
          </p:nvPr>
        </p:nvSpPr>
        <p:spPr/>
        <p:txBody>
          <a:bodyPr/>
          <a:lstStyle/>
          <a:p>
            <a:r>
              <a:rPr lang="en-GB" dirty="0">
                <a:latin typeface="+mj-lt"/>
              </a:rPr>
              <a:t>Thank You – Questions?</a:t>
            </a:r>
          </a:p>
        </p:txBody>
      </p:sp>
      <p:sp>
        <p:nvSpPr>
          <p:cNvPr id="5" name="Slide Number Placeholder 4">
            <a:extLst>
              <a:ext uri="{FF2B5EF4-FFF2-40B4-BE49-F238E27FC236}">
                <a16:creationId xmlns:a16="http://schemas.microsoft.com/office/drawing/2014/main" id="{16FAD8CF-6143-DBC3-CA2A-14721C01F2AE}"/>
              </a:ext>
            </a:extLst>
          </p:cNvPr>
          <p:cNvSpPr>
            <a:spLocks noGrp="1"/>
          </p:cNvSpPr>
          <p:nvPr>
            <p:ph type="sldNum" sz="quarter" idx="4"/>
          </p:nvPr>
        </p:nvSpPr>
        <p:spPr/>
        <p:txBody>
          <a:bodyPr/>
          <a:lstStyle/>
          <a:p>
            <a:fld id="{94601B8E-4C5D-4D9E-8821-9696CA0E0E3F}" type="slidenum">
              <a:rPr lang="en-GB" smtClean="0"/>
              <a:pPr/>
              <a:t>24</a:t>
            </a:fld>
            <a:endParaRPr lang="en-GB"/>
          </a:p>
        </p:txBody>
      </p:sp>
      <p:sp>
        <p:nvSpPr>
          <p:cNvPr id="6" name="Date Placeholder 5">
            <a:extLst>
              <a:ext uri="{FF2B5EF4-FFF2-40B4-BE49-F238E27FC236}">
                <a16:creationId xmlns:a16="http://schemas.microsoft.com/office/drawing/2014/main" id="{201554C7-19B4-967B-85D5-AC0282DF6C1D}"/>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4B9AF251-605D-94A8-3615-75B23D424BB2}"/>
              </a:ext>
            </a:extLst>
          </p:cNvPr>
          <p:cNvSpPr>
            <a:spLocks noGrp="1"/>
          </p:cNvSpPr>
          <p:nvPr>
            <p:ph type="ftr" sz="quarter" idx="3"/>
          </p:nvPr>
        </p:nvSpPr>
        <p:spPr/>
        <p:txBody>
          <a:bodyPr/>
          <a:lstStyle/>
          <a:p>
            <a:r>
              <a:rPr lang="en-GB"/>
              <a:t>Haroon Rafique</a:t>
            </a:r>
            <a:endParaRPr lang="en-GB" dirty="0"/>
          </a:p>
        </p:txBody>
      </p:sp>
      <p:grpSp>
        <p:nvGrpSpPr>
          <p:cNvPr id="3" name="Group 2">
            <a:extLst>
              <a:ext uri="{FF2B5EF4-FFF2-40B4-BE49-F238E27FC236}">
                <a16:creationId xmlns:a16="http://schemas.microsoft.com/office/drawing/2014/main" id="{F266FBF7-50AF-0C95-E1A1-6E7389D344FD}"/>
              </a:ext>
            </a:extLst>
          </p:cNvPr>
          <p:cNvGrpSpPr/>
          <p:nvPr/>
        </p:nvGrpSpPr>
        <p:grpSpPr>
          <a:xfrm>
            <a:off x="145744" y="5738053"/>
            <a:ext cx="2743201" cy="565179"/>
            <a:chOff x="615928" y="-1475995"/>
            <a:chExt cx="6323682" cy="1222873"/>
          </a:xfrm>
        </p:grpSpPr>
        <p:sp>
          <p:nvSpPr>
            <p:cNvPr id="4" name="Rectangle 3">
              <a:extLst>
                <a:ext uri="{FF2B5EF4-FFF2-40B4-BE49-F238E27FC236}">
                  <a16:creationId xmlns:a16="http://schemas.microsoft.com/office/drawing/2014/main" id="{5C66E402-3521-43DA-4BFE-DF258A612A11}"/>
                </a:ext>
              </a:extLst>
            </p:cNvPr>
            <p:cNvSpPr/>
            <p:nvPr/>
          </p:nvSpPr>
          <p:spPr>
            <a:xfrm>
              <a:off x="615928" y="-1475995"/>
              <a:ext cx="6323682" cy="12228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5710F650-92A6-065C-A12F-F923117605E5}"/>
                </a:ext>
              </a:extLst>
            </p:cNvPr>
            <p:cNvGrpSpPr/>
            <p:nvPr/>
          </p:nvGrpSpPr>
          <p:grpSpPr>
            <a:xfrm>
              <a:off x="699063" y="-1382208"/>
              <a:ext cx="6157412" cy="1035298"/>
              <a:chOff x="782198" y="2305784"/>
              <a:chExt cx="6157412" cy="1035298"/>
            </a:xfrm>
          </p:grpSpPr>
          <p:pic>
            <p:nvPicPr>
              <p:cNvPr id="11" name="Picture 2" descr="Department for Science, Innovation and Technology - Wikipedia">
                <a:extLst>
                  <a:ext uri="{FF2B5EF4-FFF2-40B4-BE49-F238E27FC236}">
                    <a16:creationId xmlns:a16="http://schemas.microsoft.com/office/drawing/2014/main" id="{A59FB7CF-F281-87CE-F123-57DB0D1363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7225" y="2305784"/>
                <a:ext cx="1832385" cy="10352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999A0C56-8EA6-5D53-26C0-1756812601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198" y="2305784"/>
                <a:ext cx="4027907" cy="1035298"/>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13" name="Picture 2" descr="home">
            <a:extLst>
              <a:ext uri="{FF2B5EF4-FFF2-40B4-BE49-F238E27FC236}">
                <a16:creationId xmlns:a16="http://schemas.microsoft.com/office/drawing/2014/main" id="{7726EE4F-4CD1-C059-3329-D0AB79BFED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6777" y="5781399"/>
            <a:ext cx="5065261" cy="52183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Disciplines | Careers at CERN">
            <a:extLst>
              <a:ext uri="{FF2B5EF4-FFF2-40B4-BE49-F238E27FC236}">
                <a16:creationId xmlns:a16="http://schemas.microsoft.com/office/drawing/2014/main" id="{F72B8F4A-DDBF-0C7F-5A00-436B4CD4E3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0767" y="5781400"/>
            <a:ext cx="504189" cy="50596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hlinkClick r:id="rId7"/>
            <a:extLst>
              <a:ext uri="{FF2B5EF4-FFF2-40B4-BE49-F238E27FC236}">
                <a16:creationId xmlns:a16="http://schemas.microsoft.com/office/drawing/2014/main" id="{5EBAE6B2-B552-A703-3B3F-D4FD10BBD053}"/>
              </a:ext>
            </a:extLst>
          </p:cNvPr>
          <p:cNvPicPr>
            <a:picLocks noChangeAspect="1"/>
          </p:cNvPicPr>
          <p:nvPr/>
        </p:nvPicPr>
        <p:blipFill>
          <a:blip r:embed="rId8"/>
          <a:stretch>
            <a:fillRect/>
          </a:stretch>
        </p:blipFill>
        <p:spPr>
          <a:xfrm>
            <a:off x="9340103" y="5111375"/>
            <a:ext cx="1413943" cy="1148511"/>
          </a:xfrm>
          <a:prstGeom prst="rect">
            <a:avLst/>
          </a:prstGeom>
        </p:spPr>
      </p:pic>
      <p:sp>
        <p:nvSpPr>
          <p:cNvPr id="16" name="TextBox 15">
            <a:extLst>
              <a:ext uri="{FF2B5EF4-FFF2-40B4-BE49-F238E27FC236}">
                <a16:creationId xmlns:a16="http://schemas.microsoft.com/office/drawing/2014/main" id="{1AB60C40-8D4F-908D-75BD-B73DEE7411E8}"/>
              </a:ext>
            </a:extLst>
          </p:cNvPr>
          <p:cNvSpPr txBox="1"/>
          <p:nvPr/>
        </p:nvSpPr>
        <p:spPr>
          <a:xfrm>
            <a:off x="8965689" y="6274407"/>
            <a:ext cx="2162772" cy="276999"/>
          </a:xfrm>
          <a:prstGeom prst="rect">
            <a:avLst/>
          </a:prstGeom>
          <a:noFill/>
        </p:spPr>
        <p:txBody>
          <a:bodyPr wrap="none" rtlCol="0">
            <a:spAutoFit/>
          </a:bodyPr>
          <a:lstStyle/>
          <a:p>
            <a:r>
              <a:rPr lang="en-GB" sz="1200" dirty="0">
                <a:solidFill>
                  <a:schemeClr val="accent3"/>
                </a:solidFill>
              </a:rPr>
              <a:t>Connect with me on LinkedIn</a:t>
            </a:r>
          </a:p>
        </p:txBody>
      </p:sp>
      <p:pic>
        <p:nvPicPr>
          <p:cNvPr id="17" name="Picture 16">
            <a:extLst>
              <a:ext uri="{FF2B5EF4-FFF2-40B4-BE49-F238E27FC236}">
                <a16:creationId xmlns:a16="http://schemas.microsoft.com/office/drawing/2014/main" id="{99881CB3-7C1E-B327-4FC0-E9A2A21C30D3}"/>
              </a:ext>
            </a:extLst>
          </p:cNvPr>
          <p:cNvPicPr>
            <a:picLocks noChangeAspect="1"/>
          </p:cNvPicPr>
          <p:nvPr/>
        </p:nvPicPr>
        <p:blipFill>
          <a:blip r:embed="rId9"/>
          <a:stretch>
            <a:fillRect/>
          </a:stretch>
        </p:blipFill>
        <p:spPr>
          <a:xfrm>
            <a:off x="1695048" y="1136193"/>
            <a:ext cx="7066990" cy="3975182"/>
          </a:xfrm>
          <a:prstGeom prst="rect">
            <a:avLst/>
          </a:prstGeom>
        </p:spPr>
      </p:pic>
    </p:spTree>
    <p:extLst>
      <p:ext uri="{BB962C8B-B14F-4D97-AF65-F5344CB8AC3E}">
        <p14:creationId xmlns:p14="http://schemas.microsoft.com/office/powerpoint/2010/main" val="13823088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53AD9-7601-AB3D-C717-D9727E16F46E}"/>
              </a:ext>
            </a:extLst>
          </p:cNvPr>
          <p:cNvSpPr>
            <a:spLocks noGrp="1"/>
          </p:cNvSpPr>
          <p:nvPr>
            <p:ph type="title"/>
          </p:nvPr>
        </p:nvSpPr>
        <p:spPr>
          <a:xfrm>
            <a:off x="57685" y="346698"/>
            <a:ext cx="6350001" cy="574675"/>
          </a:xfrm>
        </p:spPr>
        <p:txBody>
          <a:bodyPr>
            <a:normAutofit fontScale="90000"/>
          </a:bodyPr>
          <a:lstStyle/>
          <a:p>
            <a:r>
              <a:rPr kumimoji="0" lang="en-GB" sz="28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UK Engagement with CERN: Get Involved</a:t>
            </a:r>
            <a:br>
              <a:rPr kumimoji="0" lang="en-US" sz="28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endParaRPr lang="en-GB" dirty="0"/>
          </a:p>
        </p:txBody>
      </p:sp>
      <p:sp>
        <p:nvSpPr>
          <p:cNvPr id="5" name="Slide Number Placeholder 4">
            <a:extLst>
              <a:ext uri="{FF2B5EF4-FFF2-40B4-BE49-F238E27FC236}">
                <a16:creationId xmlns:a16="http://schemas.microsoft.com/office/drawing/2014/main" id="{876A8B91-B4E9-4F56-1B7D-8E6F2E7AD72F}"/>
              </a:ext>
            </a:extLst>
          </p:cNvPr>
          <p:cNvSpPr>
            <a:spLocks noGrp="1"/>
          </p:cNvSpPr>
          <p:nvPr>
            <p:ph type="sldNum" sz="quarter" idx="4"/>
          </p:nvPr>
        </p:nvSpPr>
        <p:spPr/>
        <p:txBody>
          <a:bodyPr/>
          <a:lstStyle/>
          <a:p>
            <a:fld id="{94601B8E-4C5D-4D9E-8821-9696CA0E0E3F}" type="slidenum">
              <a:rPr lang="en-GB" smtClean="0"/>
              <a:pPr/>
              <a:t>25</a:t>
            </a:fld>
            <a:endParaRPr lang="en-GB"/>
          </a:p>
        </p:txBody>
      </p:sp>
      <p:sp>
        <p:nvSpPr>
          <p:cNvPr id="6" name="Date Placeholder 5">
            <a:extLst>
              <a:ext uri="{FF2B5EF4-FFF2-40B4-BE49-F238E27FC236}">
                <a16:creationId xmlns:a16="http://schemas.microsoft.com/office/drawing/2014/main" id="{090260FA-FF0A-9F81-E320-DC3053999816}"/>
              </a:ext>
            </a:extLst>
          </p:cNvPr>
          <p:cNvSpPr>
            <a:spLocks noGrp="1"/>
          </p:cNvSpPr>
          <p:nvPr>
            <p:ph type="dt" sz="half" idx="2"/>
          </p:nvPr>
        </p:nvSpPr>
        <p:spPr/>
        <p:txBody>
          <a:bodyPr/>
          <a:lstStyle/>
          <a:p>
            <a:r>
              <a:rPr lang="en-US"/>
              <a:t>UK-CERN Accelerator Celebration</a:t>
            </a:r>
            <a:endParaRPr lang="en-GB"/>
          </a:p>
        </p:txBody>
      </p:sp>
      <p:sp>
        <p:nvSpPr>
          <p:cNvPr id="7" name="Footer Placeholder 6">
            <a:extLst>
              <a:ext uri="{FF2B5EF4-FFF2-40B4-BE49-F238E27FC236}">
                <a16:creationId xmlns:a16="http://schemas.microsoft.com/office/drawing/2014/main" id="{DFECEE7D-EE37-A494-49A4-CCD0E54ADC24}"/>
              </a:ext>
            </a:extLst>
          </p:cNvPr>
          <p:cNvSpPr>
            <a:spLocks noGrp="1"/>
          </p:cNvSpPr>
          <p:nvPr>
            <p:ph type="ftr" sz="quarter" idx="3"/>
          </p:nvPr>
        </p:nvSpPr>
        <p:spPr/>
        <p:txBody>
          <a:bodyPr/>
          <a:lstStyle/>
          <a:p>
            <a:r>
              <a:rPr lang="en-GB"/>
              <a:t>Haroon Rafique</a:t>
            </a:r>
            <a:endParaRPr lang="en-GB" dirty="0"/>
          </a:p>
        </p:txBody>
      </p:sp>
      <p:sp>
        <p:nvSpPr>
          <p:cNvPr id="8" name="TextBox 7">
            <a:extLst>
              <a:ext uri="{FF2B5EF4-FFF2-40B4-BE49-F238E27FC236}">
                <a16:creationId xmlns:a16="http://schemas.microsoft.com/office/drawing/2014/main" id="{A0ECD140-D759-A046-8C46-50DDCA792522}"/>
              </a:ext>
            </a:extLst>
          </p:cNvPr>
          <p:cNvSpPr txBox="1"/>
          <p:nvPr/>
        </p:nvSpPr>
        <p:spPr>
          <a:xfrm>
            <a:off x="57685" y="1416761"/>
            <a:ext cx="6466536" cy="3754874"/>
          </a:xfrm>
          <a:prstGeom prst="rect">
            <a:avLst/>
          </a:prstGeom>
          <a:noFill/>
        </p:spPr>
        <p:txBody>
          <a:bodyPr wrap="square">
            <a:spAutoFit/>
          </a:bodyPr>
          <a:lstStyle/>
          <a:p>
            <a:r>
              <a:rPr lang="en-GB" sz="1400" b="1" dirty="0">
                <a:solidFill>
                  <a:srgbClr val="2E2D62"/>
                </a:solidFill>
                <a:cs typeface="Arial" panose="020B0604020202020204" pitchFamily="34" charset="0"/>
              </a:rPr>
              <a:t>🌟 Share Your CERN Success Stories</a:t>
            </a:r>
          </a:p>
          <a:p>
            <a:r>
              <a:rPr lang="en-GB" sz="1400" dirty="0">
                <a:solidFill>
                  <a:srgbClr val="2E2D62"/>
                </a:solidFill>
                <a:cs typeface="Arial" panose="020B0604020202020204" pitchFamily="34" charset="0"/>
              </a:rPr>
              <a:t>Have a great CERN-related achievement or impact story? Help us showcase the value of UK investment in CERN by sharing it with us!</a:t>
            </a:r>
          </a:p>
          <a:p>
            <a:endParaRPr lang="en-GB" sz="1400" dirty="0">
              <a:solidFill>
                <a:srgbClr val="2E2D62"/>
              </a:solidFill>
              <a:cs typeface="Arial" panose="020B0604020202020204" pitchFamily="34" charset="0"/>
            </a:endParaRPr>
          </a:p>
          <a:p>
            <a:r>
              <a:rPr lang="en-GB" sz="1400" b="1" dirty="0">
                <a:solidFill>
                  <a:srgbClr val="2E2D62"/>
                </a:solidFill>
                <a:cs typeface="Arial" panose="020B0604020202020204" pitchFamily="34" charset="0"/>
              </a:rPr>
              <a:t>👥 Become a UK CERN Champion</a:t>
            </a:r>
          </a:p>
          <a:p>
            <a:r>
              <a:rPr lang="en-GB" sz="1400" dirty="0">
                <a:solidFill>
                  <a:srgbClr val="2E2D62"/>
                </a:solidFill>
                <a:cs typeface="Arial" panose="020B0604020202020204" pitchFamily="34" charset="0"/>
              </a:rPr>
              <a:t>Support CERN HR by promoting studentships, fellowships, ORIGIN, and QUEST opportunities in UK universities.</a:t>
            </a:r>
          </a:p>
          <a:p>
            <a:r>
              <a:rPr lang="en-GB" sz="1400" dirty="0">
                <a:solidFill>
                  <a:srgbClr val="2E2D62"/>
                </a:solidFill>
                <a:cs typeface="Arial" panose="020B0604020202020204" pitchFamily="34" charset="0"/>
              </a:rPr>
              <a:t>📧 Contact: career.events@cern.ch</a:t>
            </a:r>
          </a:p>
          <a:p>
            <a:endParaRPr lang="en-GB" sz="1400" dirty="0">
              <a:solidFill>
                <a:srgbClr val="2E2D62"/>
              </a:solidFill>
              <a:cs typeface="Arial" panose="020B0604020202020204" pitchFamily="34" charset="0"/>
            </a:endParaRPr>
          </a:p>
          <a:p>
            <a:r>
              <a:rPr lang="en-GB" sz="1400" b="1" dirty="0">
                <a:solidFill>
                  <a:srgbClr val="2E2D62"/>
                </a:solidFill>
                <a:cs typeface="Arial" panose="020B0604020202020204" pitchFamily="34" charset="0"/>
              </a:rPr>
              <a:t>🔭 Future Focus &amp; Industry Links</a:t>
            </a:r>
          </a:p>
          <a:p>
            <a:r>
              <a:rPr lang="en-GB" sz="1400" dirty="0">
                <a:solidFill>
                  <a:srgbClr val="2E2D62"/>
                </a:solidFill>
                <a:cs typeface="Arial" panose="020B0604020202020204" pitchFamily="34" charset="0"/>
              </a:rPr>
              <a:t>What technologies or capabilities will you focus on next?</a:t>
            </a:r>
          </a:p>
          <a:p>
            <a:r>
              <a:rPr lang="en-GB" sz="1400" dirty="0">
                <a:solidFill>
                  <a:srgbClr val="2E2D62"/>
                </a:solidFill>
                <a:cs typeface="Arial" panose="020B0604020202020204" pitchFamily="34" charset="0"/>
              </a:rPr>
              <a:t>Which UK companies or sectors should we connect with?</a:t>
            </a:r>
            <a:br>
              <a:rPr lang="en-GB" sz="1400" dirty="0">
                <a:solidFill>
                  <a:srgbClr val="2E2D62"/>
                </a:solidFill>
                <a:cs typeface="Arial" panose="020B0604020202020204" pitchFamily="34" charset="0"/>
              </a:rPr>
            </a:br>
            <a:r>
              <a:rPr lang="en-GB" sz="1400" dirty="0">
                <a:solidFill>
                  <a:srgbClr val="2E2D62"/>
                </a:solidFill>
                <a:cs typeface="Arial" panose="020B0604020202020204" pitchFamily="34" charset="0"/>
              </a:rPr>
              <a:t>See </a:t>
            </a:r>
            <a:r>
              <a:rPr lang="en-GB" sz="1400" dirty="0">
                <a:solidFill>
                  <a:srgbClr val="2E2D62"/>
                </a:solidFill>
                <a:cs typeface="Arial" panose="020B0604020202020204" pitchFamily="34" charset="0"/>
                <a:hlinkClick r:id="rId3">
                  <a:extLst>
                    <a:ext uri="{A12FA001-AC4F-418D-AE19-62706E023703}">
                      <ahyp:hlinkClr xmlns:ahyp="http://schemas.microsoft.com/office/drawing/2018/hyperlinkcolor" val="tx"/>
                    </a:ext>
                  </a:extLst>
                </a:hlinkClick>
              </a:rPr>
              <a:t>www.uk-ilo.org</a:t>
            </a:r>
            <a:r>
              <a:rPr lang="en-GB" sz="1400" dirty="0">
                <a:solidFill>
                  <a:srgbClr val="2E2D62"/>
                </a:solidFill>
                <a:cs typeface="Arial" panose="020B0604020202020204" pitchFamily="34" charset="0"/>
              </a:rPr>
              <a:t> for more information</a:t>
            </a:r>
          </a:p>
          <a:p>
            <a:endParaRPr lang="en-GB" sz="1400" b="1" dirty="0">
              <a:solidFill>
                <a:srgbClr val="2E2D62"/>
              </a:solidFill>
              <a:cs typeface="Arial" panose="020B0604020202020204" pitchFamily="34" charset="0"/>
            </a:endParaRPr>
          </a:p>
          <a:p>
            <a:r>
              <a:rPr lang="en-GB" sz="1400" b="1" dirty="0">
                <a:solidFill>
                  <a:srgbClr val="2E2D62"/>
                </a:solidFill>
                <a:cs typeface="Arial" panose="020B0604020202020204" pitchFamily="34" charset="0"/>
              </a:rPr>
              <a:t>🚧 Barriers to Collaboration</a:t>
            </a:r>
          </a:p>
          <a:p>
            <a:r>
              <a:rPr lang="en-GB" sz="1400" dirty="0">
                <a:solidFill>
                  <a:srgbClr val="2E2D62"/>
                </a:solidFill>
                <a:cs typeface="Arial" panose="020B0604020202020204" pitchFamily="34" charset="0"/>
              </a:rPr>
              <a:t>Faced challenges working with UK companies or recruiting UK students/grads?</a:t>
            </a:r>
          </a:p>
          <a:p>
            <a:r>
              <a:rPr lang="en-GB" sz="1400" dirty="0">
                <a:solidFill>
                  <a:srgbClr val="2E2D62"/>
                </a:solidFill>
                <a:cs typeface="Arial" panose="020B0604020202020204" pitchFamily="34" charset="0"/>
              </a:rPr>
              <a:t>Let us know what’s holding things back so we can help improve collaboration</a:t>
            </a:r>
            <a:r>
              <a:rPr lang="en-GB" sz="1400" dirty="0">
                <a:solidFill>
                  <a:schemeClr val="tx1">
                    <a:lumMod val="50000"/>
                  </a:schemeClr>
                </a:solidFill>
                <a:cs typeface="Arial" panose="020B0604020202020204" pitchFamily="34" charset="0"/>
              </a:rPr>
              <a:t>.</a:t>
            </a:r>
          </a:p>
        </p:txBody>
      </p:sp>
      <p:sp>
        <p:nvSpPr>
          <p:cNvPr id="9" name="Content Placeholder 4">
            <a:extLst>
              <a:ext uri="{FF2B5EF4-FFF2-40B4-BE49-F238E27FC236}">
                <a16:creationId xmlns:a16="http://schemas.microsoft.com/office/drawing/2014/main" id="{23613E77-26F0-18E1-561B-77689B40FB01}"/>
              </a:ext>
            </a:extLst>
          </p:cNvPr>
          <p:cNvSpPr txBox="1">
            <a:spLocks/>
          </p:cNvSpPr>
          <p:nvPr/>
        </p:nvSpPr>
        <p:spPr>
          <a:xfrm>
            <a:off x="6524221" y="1521330"/>
            <a:ext cx="4757905" cy="2414917"/>
          </a:xfrm>
          <a:prstGeom prst="rect">
            <a:avLst/>
          </a:prstGeom>
        </p:spPr>
        <p:txBody>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GB" sz="1400" b="1" dirty="0">
                <a:solidFill>
                  <a:srgbClr val="2E2D62"/>
                </a:solidFill>
                <a:latin typeface="+mn-lt"/>
                <a:cs typeface="Arial"/>
              </a:rPr>
              <a:t>Tell your network about the work you do and the wide range of work going on at CERN e.g. online (LinkedIn, Instagram etc. using #UKatCERN) and/or tell us! </a:t>
            </a:r>
          </a:p>
          <a:p>
            <a:pPr marL="0" indent="0">
              <a:buFont typeface="Wingdings" pitchFamily="2" charset="2"/>
              <a:buNone/>
            </a:pPr>
            <a:r>
              <a:rPr lang="en-GB" sz="1400" b="1" dirty="0">
                <a:solidFill>
                  <a:srgbClr val="2E2D62"/>
                </a:solidFill>
                <a:latin typeface="+mn-lt"/>
                <a:cs typeface="Arial"/>
              </a:rPr>
              <a:t>Send us a quick email with a lab/workshop/experiment photo! </a:t>
            </a:r>
            <a:br>
              <a:rPr lang="en-GB" sz="1400" b="1" dirty="0">
                <a:solidFill>
                  <a:srgbClr val="FF6900"/>
                </a:solidFill>
                <a:latin typeface="+mn-lt"/>
                <a:cs typeface="Arial"/>
              </a:rPr>
            </a:br>
            <a:endParaRPr lang="en-GB" sz="1400" b="1" dirty="0">
              <a:solidFill>
                <a:srgbClr val="FF6900"/>
              </a:solidFill>
              <a:latin typeface="+mn-lt"/>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2E2D62"/>
                </a:solidFill>
                <a:effectLst/>
                <a:uLnTx/>
                <a:uFillTx/>
                <a:latin typeface="+mn-lt"/>
                <a:ea typeface="+mn-ea"/>
                <a:cs typeface="Arial" panose="020B0604020202020204" pitchFamily="34" charset="0"/>
              </a:rPr>
              <a:t>Contact: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2E2D62"/>
                </a:solidFill>
                <a:effectLst/>
                <a:uLnTx/>
                <a:uFillTx/>
                <a:latin typeface="+mn-lt"/>
                <a:ea typeface="+mn-ea"/>
                <a:cs typeface="Arial"/>
                <a:hlinkClick r:id="rId4">
                  <a:extLst>
                    <a:ext uri="{A12FA001-AC4F-418D-AE19-62706E023703}">
                      <ahyp:hlinkClr xmlns:ahyp="http://schemas.microsoft.com/office/drawing/2018/hyperlinkcolor" val="tx"/>
                    </a:ext>
                  </a:extLst>
                </a:hlinkClick>
              </a:rPr>
              <a:t>UKatCERN@stfc.ukri.org</a:t>
            </a:r>
            <a:endParaRPr lang="en-GB" sz="1400" b="1" dirty="0">
              <a:solidFill>
                <a:srgbClr val="FF6900"/>
              </a:solidFill>
              <a:latin typeface="+mn-lt"/>
              <a:cs typeface="Arial"/>
            </a:endParaRPr>
          </a:p>
          <a:p>
            <a:endParaRPr lang="en-GB" sz="1400" b="1" dirty="0">
              <a:latin typeface="+mn-lt"/>
            </a:endParaRPr>
          </a:p>
        </p:txBody>
      </p:sp>
      <p:sp>
        <p:nvSpPr>
          <p:cNvPr id="24" name="Rectangle 23">
            <a:extLst>
              <a:ext uri="{FF2B5EF4-FFF2-40B4-BE49-F238E27FC236}">
                <a16:creationId xmlns:a16="http://schemas.microsoft.com/office/drawing/2014/main" id="{CC79ED8F-8987-126C-580F-E276F00AA0F6}"/>
              </a:ext>
            </a:extLst>
          </p:cNvPr>
          <p:cNvSpPr/>
          <p:nvPr/>
        </p:nvSpPr>
        <p:spPr>
          <a:xfrm>
            <a:off x="6996283" y="4237664"/>
            <a:ext cx="1878082"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D62"/>
                </a:solidFill>
                <a:effectLst/>
                <a:uLnTx/>
                <a:uFillTx/>
                <a:ea typeface="+mn-ea"/>
                <a:cs typeface="Arial" panose="020B0604020202020204" pitchFamily="34" charset="0"/>
              </a:rPr>
              <a:t>@STFC_matters</a:t>
            </a:r>
          </a:p>
        </p:txBody>
      </p:sp>
      <p:sp>
        <p:nvSpPr>
          <p:cNvPr id="25" name="Rectangle 24">
            <a:extLst>
              <a:ext uri="{FF2B5EF4-FFF2-40B4-BE49-F238E27FC236}">
                <a16:creationId xmlns:a16="http://schemas.microsoft.com/office/drawing/2014/main" id="{F9C4262F-5FE6-CFD6-EBBD-C4698F02CF2D}"/>
              </a:ext>
            </a:extLst>
          </p:cNvPr>
          <p:cNvSpPr/>
          <p:nvPr/>
        </p:nvSpPr>
        <p:spPr>
          <a:xfrm>
            <a:off x="6982253" y="4874676"/>
            <a:ext cx="4214197"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D62"/>
                </a:solidFill>
                <a:effectLst/>
                <a:uLnTx/>
                <a:uFillTx/>
                <a:ea typeface="+mn-ea"/>
                <a:cs typeface="Arial" panose="020B0604020202020204" pitchFamily="34" charset="0"/>
              </a:rPr>
              <a:t>Science and Technology Facilities Council</a:t>
            </a:r>
          </a:p>
        </p:txBody>
      </p:sp>
      <p:sp>
        <p:nvSpPr>
          <p:cNvPr id="26" name="Rectangle 25">
            <a:extLst>
              <a:ext uri="{FF2B5EF4-FFF2-40B4-BE49-F238E27FC236}">
                <a16:creationId xmlns:a16="http://schemas.microsoft.com/office/drawing/2014/main" id="{6A915978-443B-D7C2-83F9-F399EB25E010}"/>
              </a:ext>
            </a:extLst>
          </p:cNvPr>
          <p:cNvSpPr/>
          <p:nvPr/>
        </p:nvSpPr>
        <p:spPr>
          <a:xfrm>
            <a:off x="7041726" y="3589004"/>
            <a:ext cx="4214197"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D62"/>
                </a:solidFill>
                <a:effectLst/>
                <a:uLnTx/>
                <a:uFillTx/>
                <a:ea typeface="+mn-ea"/>
                <a:cs typeface="Arial" panose="020B0604020202020204" pitchFamily="34" charset="0"/>
              </a:rPr>
              <a:t>Science and Technology Facilities Council</a:t>
            </a:r>
          </a:p>
        </p:txBody>
      </p:sp>
      <p:pic>
        <p:nvPicPr>
          <p:cNvPr id="28" name="Picture 27">
            <a:extLst>
              <a:ext uri="{FF2B5EF4-FFF2-40B4-BE49-F238E27FC236}">
                <a16:creationId xmlns:a16="http://schemas.microsoft.com/office/drawing/2014/main" id="{CCB3D467-C7E6-EF5D-D0EA-EF6F642881B7}"/>
              </a:ext>
            </a:extLst>
          </p:cNvPr>
          <p:cNvPicPr>
            <a:picLocks noChangeAspect="1"/>
          </p:cNvPicPr>
          <p:nvPr/>
        </p:nvPicPr>
        <p:blipFill>
          <a:blip r:embed="rId5"/>
          <a:stretch>
            <a:fillRect/>
          </a:stretch>
        </p:blipFill>
        <p:spPr>
          <a:xfrm>
            <a:off x="6542039" y="3553259"/>
            <a:ext cx="440214" cy="440214"/>
          </a:xfrm>
          <a:prstGeom prst="rect">
            <a:avLst/>
          </a:prstGeom>
        </p:spPr>
      </p:pic>
      <p:pic>
        <p:nvPicPr>
          <p:cNvPr id="29" name="Picture 28">
            <a:extLst>
              <a:ext uri="{FF2B5EF4-FFF2-40B4-BE49-F238E27FC236}">
                <a16:creationId xmlns:a16="http://schemas.microsoft.com/office/drawing/2014/main" id="{BECDAD34-3D77-F2BC-F729-ED934256208D}"/>
              </a:ext>
            </a:extLst>
          </p:cNvPr>
          <p:cNvPicPr>
            <a:picLocks noChangeAspect="1"/>
          </p:cNvPicPr>
          <p:nvPr/>
        </p:nvPicPr>
        <p:blipFill>
          <a:blip r:embed="rId6"/>
          <a:stretch>
            <a:fillRect/>
          </a:stretch>
        </p:blipFill>
        <p:spPr>
          <a:xfrm>
            <a:off x="6538251" y="4204653"/>
            <a:ext cx="444002" cy="444002"/>
          </a:xfrm>
          <a:prstGeom prst="rect">
            <a:avLst/>
          </a:prstGeom>
        </p:spPr>
      </p:pic>
      <p:pic>
        <p:nvPicPr>
          <p:cNvPr id="30" name="Picture 29">
            <a:extLst>
              <a:ext uri="{FF2B5EF4-FFF2-40B4-BE49-F238E27FC236}">
                <a16:creationId xmlns:a16="http://schemas.microsoft.com/office/drawing/2014/main" id="{4705CAA6-19FA-5671-3C7B-7103976E4C37}"/>
              </a:ext>
            </a:extLst>
          </p:cNvPr>
          <p:cNvPicPr>
            <a:picLocks noChangeAspect="1"/>
          </p:cNvPicPr>
          <p:nvPr/>
        </p:nvPicPr>
        <p:blipFill>
          <a:blip r:embed="rId7"/>
          <a:stretch>
            <a:fillRect/>
          </a:stretch>
        </p:blipFill>
        <p:spPr>
          <a:xfrm>
            <a:off x="6524221" y="4835988"/>
            <a:ext cx="440216" cy="440216"/>
          </a:xfrm>
          <a:prstGeom prst="rect">
            <a:avLst/>
          </a:prstGeom>
        </p:spPr>
      </p:pic>
      <p:grpSp>
        <p:nvGrpSpPr>
          <p:cNvPr id="31" name="Group 30">
            <a:extLst>
              <a:ext uri="{FF2B5EF4-FFF2-40B4-BE49-F238E27FC236}">
                <a16:creationId xmlns:a16="http://schemas.microsoft.com/office/drawing/2014/main" id="{24A2FCE9-EF01-5334-8CB1-2F9E7B68A937}"/>
              </a:ext>
            </a:extLst>
          </p:cNvPr>
          <p:cNvGrpSpPr/>
          <p:nvPr/>
        </p:nvGrpSpPr>
        <p:grpSpPr>
          <a:xfrm>
            <a:off x="6760252" y="346698"/>
            <a:ext cx="3926669" cy="759339"/>
            <a:chOff x="615928" y="-1475995"/>
            <a:chExt cx="6323682" cy="1222873"/>
          </a:xfrm>
        </p:grpSpPr>
        <p:sp>
          <p:nvSpPr>
            <p:cNvPr id="32" name="Rectangle 31">
              <a:extLst>
                <a:ext uri="{FF2B5EF4-FFF2-40B4-BE49-F238E27FC236}">
                  <a16:creationId xmlns:a16="http://schemas.microsoft.com/office/drawing/2014/main" id="{1BA85DDF-EC8E-FE91-FEB4-8B070736FDD6}"/>
                </a:ext>
              </a:extLst>
            </p:cNvPr>
            <p:cNvSpPr/>
            <p:nvPr/>
          </p:nvSpPr>
          <p:spPr>
            <a:xfrm>
              <a:off x="615928" y="-1475995"/>
              <a:ext cx="6323682" cy="122287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3" name="Group 32">
              <a:extLst>
                <a:ext uri="{FF2B5EF4-FFF2-40B4-BE49-F238E27FC236}">
                  <a16:creationId xmlns:a16="http://schemas.microsoft.com/office/drawing/2014/main" id="{D2044F3C-3578-84F8-426C-8206D69269E4}"/>
                </a:ext>
              </a:extLst>
            </p:cNvPr>
            <p:cNvGrpSpPr/>
            <p:nvPr/>
          </p:nvGrpSpPr>
          <p:grpSpPr>
            <a:xfrm>
              <a:off x="699063" y="-1382208"/>
              <a:ext cx="6157412" cy="1035298"/>
              <a:chOff x="782198" y="2305784"/>
              <a:chExt cx="6157412" cy="1035298"/>
            </a:xfrm>
          </p:grpSpPr>
          <p:pic>
            <p:nvPicPr>
              <p:cNvPr id="34" name="Picture 2" descr="Department for Science, Innovation and Technology - Wikipedia">
                <a:extLst>
                  <a:ext uri="{FF2B5EF4-FFF2-40B4-BE49-F238E27FC236}">
                    <a16:creationId xmlns:a16="http://schemas.microsoft.com/office/drawing/2014/main" id="{4EC3273C-F4D8-31B2-25C8-20422498AFA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07225" y="2305784"/>
                <a:ext cx="1832385" cy="1035298"/>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a:extLst>
                  <a:ext uri="{FF2B5EF4-FFF2-40B4-BE49-F238E27FC236}">
                    <a16:creationId xmlns:a16="http://schemas.microsoft.com/office/drawing/2014/main" id="{C359B6C1-1B3E-4571-1804-E8AFCB4D64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2198" y="2305784"/>
                <a:ext cx="4027907" cy="1035298"/>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3" name="TextBox 2">
            <a:extLst>
              <a:ext uri="{FF2B5EF4-FFF2-40B4-BE49-F238E27FC236}">
                <a16:creationId xmlns:a16="http://schemas.microsoft.com/office/drawing/2014/main" id="{A4ACE4C4-F088-2B59-3366-07ECA420CF06}"/>
              </a:ext>
            </a:extLst>
          </p:cNvPr>
          <p:cNvSpPr txBox="1"/>
          <p:nvPr/>
        </p:nvSpPr>
        <p:spPr>
          <a:xfrm>
            <a:off x="5384596" y="5953306"/>
            <a:ext cx="5504199" cy="338554"/>
          </a:xfrm>
          <a:prstGeom prst="rect">
            <a:avLst/>
          </a:prstGeom>
          <a:noFill/>
        </p:spPr>
        <p:txBody>
          <a:bodyPr wrap="none" rtlCol="0">
            <a:spAutoFit/>
          </a:bodyPr>
          <a:lstStyle/>
          <a:p>
            <a:r>
              <a:rPr lang="en-GB" sz="1600" dirty="0">
                <a:solidFill>
                  <a:schemeClr val="accent3"/>
                </a:solidFill>
              </a:rPr>
              <a:t>Slide courtesy of the STFC CERN Strategy Delivery Team </a:t>
            </a:r>
          </a:p>
        </p:txBody>
      </p:sp>
    </p:spTree>
    <p:extLst>
      <p:ext uri="{BB962C8B-B14F-4D97-AF65-F5344CB8AC3E}">
        <p14:creationId xmlns:p14="http://schemas.microsoft.com/office/powerpoint/2010/main" val="2153740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2AE22-0E07-AF93-7DCD-F74680D66E75}"/>
              </a:ext>
            </a:extLst>
          </p:cNvPr>
          <p:cNvSpPr>
            <a:spLocks noGrp="1"/>
          </p:cNvSpPr>
          <p:nvPr>
            <p:ph type="title"/>
          </p:nvPr>
        </p:nvSpPr>
        <p:spPr/>
        <p:txBody>
          <a:bodyPr/>
          <a:lstStyle/>
          <a:p>
            <a:r>
              <a:rPr lang="en-GB" dirty="0"/>
              <a:t>ISIS Neutron and Muon Source</a:t>
            </a:r>
          </a:p>
        </p:txBody>
      </p:sp>
      <p:sp>
        <p:nvSpPr>
          <p:cNvPr id="5" name="Slide Number Placeholder 4">
            <a:extLst>
              <a:ext uri="{FF2B5EF4-FFF2-40B4-BE49-F238E27FC236}">
                <a16:creationId xmlns:a16="http://schemas.microsoft.com/office/drawing/2014/main" id="{140C2197-5570-F376-935B-A2E710F8A553}"/>
              </a:ext>
            </a:extLst>
          </p:cNvPr>
          <p:cNvSpPr>
            <a:spLocks noGrp="1"/>
          </p:cNvSpPr>
          <p:nvPr>
            <p:ph type="sldNum" sz="quarter" idx="4"/>
          </p:nvPr>
        </p:nvSpPr>
        <p:spPr/>
        <p:txBody>
          <a:bodyPr/>
          <a:lstStyle/>
          <a:p>
            <a:fld id="{94601B8E-4C5D-4D9E-8821-9696CA0E0E3F}" type="slidenum">
              <a:rPr lang="en-GB" smtClean="0"/>
              <a:pPr/>
              <a:t>3</a:t>
            </a:fld>
            <a:endParaRPr lang="en-GB"/>
          </a:p>
        </p:txBody>
      </p:sp>
      <p:sp>
        <p:nvSpPr>
          <p:cNvPr id="6" name="Date Placeholder 5">
            <a:extLst>
              <a:ext uri="{FF2B5EF4-FFF2-40B4-BE49-F238E27FC236}">
                <a16:creationId xmlns:a16="http://schemas.microsoft.com/office/drawing/2014/main" id="{20F72222-D3D7-1D84-1AF0-2B0AFA086613}"/>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63CFDBE3-E5FD-3F53-3BDE-1FF9893E14E0}"/>
              </a:ext>
            </a:extLst>
          </p:cNvPr>
          <p:cNvSpPr>
            <a:spLocks noGrp="1"/>
          </p:cNvSpPr>
          <p:nvPr>
            <p:ph type="ftr" sz="quarter" idx="3"/>
          </p:nvPr>
        </p:nvSpPr>
        <p:spPr/>
        <p:txBody>
          <a:bodyPr/>
          <a:lstStyle/>
          <a:p>
            <a:r>
              <a:rPr lang="en-GB"/>
              <a:t>Haroon Rafique</a:t>
            </a:r>
            <a:endParaRPr lang="en-GB" dirty="0"/>
          </a:p>
        </p:txBody>
      </p:sp>
      <p:sp>
        <p:nvSpPr>
          <p:cNvPr id="8" name="Slide Number Placeholder 4">
            <a:extLst>
              <a:ext uri="{FF2B5EF4-FFF2-40B4-BE49-F238E27FC236}">
                <a16:creationId xmlns:a16="http://schemas.microsoft.com/office/drawing/2014/main" id="{4C2ED917-1C29-5DC4-7F8C-798B622BEC0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8009E4C-D729-480B-BE22-6B02837EFEE4}" type="slidenum">
              <a:rPr lang="en-GB" smtClean="0"/>
              <a:pPr/>
              <a:t>3</a:t>
            </a:fld>
            <a:endParaRPr lang="en-GB"/>
          </a:p>
        </p:txBody>
      </p:sp>
      <p:grpSp>
        <p:nvGrpSpPr>
          <p:cNvPr id="9" name="Group 8">
            <a:extLst>
              <a:ext uri="{FF2B5EF4-FFF2-40B4-BE49-F238E27FC236}">
                <a16:creationId xmlns:a16="http://schemas.microsoft.com/office/drawing/2014/main" id="{36247553-5F2E-73C9-6A8E-4D739125C44D}"/>
              </a:ext>
            </a:extLst>
          </p:cNvPr>
          <p:cNvGrpSpPr/>
          <p:nvPr/>
        </p:nvGrpSpPr>
        <p:grpSpPr>
          <a:xfrm>
            <a:off x="398599" y="862861"/>
            <a:ext cx="5203101" cy="1966938"/>
            <a:chOff x="3330210" y="1612900"/>
            <a:chExt cx="4794615" cy="1787160"/>
          </a:xfrm>
        </p:grpSpPr>
        <p:sp>
          <p:nvSpPr>
            <p:cNvPr id="10" name="Rectangle 125">
              <a:extLst>
                <a:ext uri="{FF2B5EF4-FFF2-40B4-BE49-F238E27FC236}">
                  <a16:creationId xmlns:a16="http://schemas.microsoft.com/office/drawing/2014/main" id="{ACBEA29F-5C51-6325-B586-B9F3294A7037}"/>
                </a:ext>
              </a:extLst>
            </p:cNvPr>
            <p:cNvSpPr>
              <a:spLocks noChangeArrowheads="1"/>
            </p:cNvSpPr>
            <p:nvPr/>
          </p:nvSpPr>
          <p:spPr bwMode="auto">
            <a:xfrm>
              <a:off x="3578491" y="1612900"/>
              <a:ext cx="240204" cy="246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H</a:t>
              </a:r>
              <a:endParaRPr lang="en-US">
                <a:solidFill>
                  <a:srgbClr val="3E5B9C"/>
                </a:solidFill>
                <a:latin typeface="Calibri" panose="020F0502020204030204" pitchFamily="34" charset="0"/>
                <a:cs typeface="Calibri" panose="020F0502020204030204" pitchFamily="34" charset="0"/>
              </a:endParaRPr>
            </a:p>
          </p:txBody>
        </p:sp>
        <p:sp>
          <p:nvSpPr>
            <p:cNvPr id="11" name="Rectangle 40">
              <a:extLst>
                <a:ext uri="{FF2B5EF4-FFF2-40B4-BE49-F238E27FC236}">
                  <a16:creationId xmlns:a16="http://schemas.microsoft.com/office/drawing/2014/main" id="{97CE5894-8C8C-BC60-62FC-FC201D895156}"/>
                </a:ext>
              </a:extLst>
            </p:cNvPr>
            <p:cNvSpPr>
              <a:spLocks noChangeArrowheads="1"/>
            </p:cNvSpPr>
            <p:nvPr/>
          </p:nvSpPr>
          <p:spPr bwMode="auto">
            <a:xfrm>
              <a:off x="5938787" y="2438146"/>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3E5B9C"/>
                  </a:solidFill>
                  <a:latin typeface="Calibri" panose="020F0502020204030204" pitchFamily="34" charset="0"/>
                  <a:cs typeface="Calibri" panose="020F0502020204030204" pitchFamily="34" charset="0"/>
                </a:rPr>
                <a:t>X</a:t>
              </a:r>
              <a:endParaRPr lang="en-US">
                <a:solidFill>
                  <a:srgbClr val="3E5B9C"/>
                </a:solidFill>
                <a:latin typeface="Calibri" panose="020F0502020204030204" pitchFamily="34" charset="0"/>
                <a:cs typeface="Calibri" panose="020F0502020204030204" pitchFamily="34" charset="0"/>
              </a:endParaRPr>
            </a:p>
          </p:txBody>
        </p:sp>
        <p:sp>
          <p:nvSpPr>
            <p:cNvPr id="12" name="Rectangle 41">
              <a:extLst>
                <a:ext uri="{FF2B5EF4-FFF2-40B4-BE49-F238E27FC236}">
                  <a16:creationId xmlns:a16="http://schemas.microsoft.com/office/drawing/2014/main" id="{BC97D7FC-F8AB-A1C7-20B6-D84093C21C82}"/>
                </a:ext>
              </a:extLst>
            </p:cNvPr>
            <p:cNvSpPr>
              <a:spLocks noChangeArrowheads="1"/>
            </p:cNvSpPr>
            <p:nvPr/>
          </p:nvSpPr>
          <p:spPr bwMode="auto">
            <a:xfrm>
              <a:off x="6032029" y="2438146"/>
              <a:ext cx="464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3E5B9C"/>
                  </a:solidFill>
                  <a:latin typeface="Calibri" panose="020F0502020204030204" pitchFamily="34" charset="0"/>
                  <a:cs typeface="Calibri" panose="020F0502020204030204" pitchFamily="34" charset="0"/>
                </a:rPr>
                <a:t>-</a:t>
              </a:r>
              <a:endParaRPr lang="en-US">
                <a:solidFill>
                  <a:srgbClr val="3E5B9C"/>
                </a:solidFill>
                <a:latin typeface="Calibri" panose="020F0502020204030204" pitchFamily="34" charset="0"/>
                <a:cs typeface="Calibri" panose="020F0502020204030204" pitchFamily="34" charset="0"/>
              </a:endParaRPr>
            </a:p>
          </p:txBody>
        </p:sp>
        <p:sp>
          <p:nvSpPr>
            <p:cNvPr id="13" name="Rectangle 42">
              <a:extLst>
                <a:ext uri="{FF2B5EF4-FFF2-40B4-BE49-F238E27FC236}">
                  <a16:creationId xmlns:a16="http://schemas.microsoft.com/office/drawing/2014/main" id="{D2FD6DA7-6E12-4D56-4C4E-04B9B43C17C9}"/>
                </a:ext>
              </a:extLst>
            </p:cNvPr>
            <p:cNvSpPr>
              <a:spLocks noChangeArrowheads="1"/>
            </p:cNvSpPr>
            <p:nvPr/>
          </p:nvSpPr>
          <p:spPr bwMode="auto">
            <a:xfrm>
              <a:off x="6073471" y="2438146"/>
              <a:ext cx="2628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3E5B9C"/>
                  </a:solidFill>
                  <a:latin typeface="Calibri" panose="020F0502020204030204" pitchFamily="34" charset="0"/>
                  <a:cs typeface="Calibri" panose="020F0502020204030204" pitchFamily="34" charset="0"/>
                </a:rPr>
                <a:t>rays</a:t>
              </a:r>
              <a:endParaRPr lang="en-US">
                <a:solidFill>
                  <a:srgbClr val="3E5B9C"/>
                </a:solidFill>
                <a:latin typeface="Calibri" panose="020F0502020204030204" pitchFamily="34" charset="0"/>
                <a:cs typeface="Calibri" panose="020F0502020204030204" pitchFamily="34" charset="0"/>
              </a:endParaRPr>
            </a:p>
          </p:txBody>
        </p:sp>
        <p:sp>
          <p:nvSpPr>
            <p:cNvPr id="14" name="Rectangle 43">
              <a:extLst>
                <a:ext uri="{FF2B5EF4-FFF2-40B4-BE49-F238E27FC236}">
                  <a16:creationId xmlns:a16="http://schemas.microsoft.com/office/drawing/2014/main" id="{DF35419B-3F48-47DC-3A57-E0A06E714EC4}"/>
                </a:ext>
              </a:extLst>
            </p:cNvPr>
            <p:cNvSpPr>
              <a:spLocks noChangeArrowheads="1"/>
            </p:cNvSpPr>
            <p:nvPr/>
          </p:nvSpPr>
          <p:spPr bwMode="auto">
            <a:xfrm>
              <a:off x="5836664" y="3215394"/>
              <a:ext cx="57682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3E5B9C"/>
                  </a:solidFill>
                  <a:latin typeface="Calibri" panose="020F0502020204030204" pitchFamily="34" charset="0"/>
                  <a:cs typeface="Calibri" panose="020F0502020204030204" pitchFamily="34" charset="0"/>
                </a:rPr>
                <a:t>neutrons</a:t>
              </a:r>
              <a:endParaRPr lang="en-US">
                <a:solidFill>
                  <a:srgbClr val="3E5B9C"/>
                </a:solidFill>
                <a:latin typeface="Calibri" panose="020F0502020204030204" pitchFamily="34" charset="0"/>
                <a:cs typeface="Calibri" panose="020F0502020204030204" pitchFamily="34" charset="0"/>
              </a:endParaRPr>
            </a:p>
          </p:txBody>
        </p:sp>
        <p:grpSp>
          <p:nvGrpSpPr>
            <p:cNvPr id="15" name="Group 52">
              <a:extLst>
                <a:ext uri="{FF2B5EF4-FFF2-40B4-BE49-F238E27FC236}">
                  <a16:creationId xmlns:a16="http://schemas.microsoft.com/office/drawing/2014/main" id="{2F21EC6A-4D8A-86F3-5DC5-74D152ED5053}"/>
                </a:ext>
              </a:extLst>
            </p:cNvPr>
            <p:cNvGrpSpPr>
              <a:grpSpLocks/>
            </p:cNvGrpSpPr>
            <p:nvPr/>
          </p:nvGrpSpPr>
          <p:grpSpPr bwMode="auto">
            <a:xfrm>
              <a:off x="4152386" y="2690862"/>
              <a:ext cx="3933967" cy="637920"/>
              <a:chOff x="2888" y="2075"/>
              <a:chExt cx="2658" cy="467"/>
            </a:xfrm>
          </p:grpSpPr>
          <p:pic>
            <p:nvPicPr>
              <p:cNvPr id="78" name="Picture 44">
                <a:extLst>
                  <a:ext uri="{FF2B5EF4-FFF2-40B4-BE49-F238E27FC236}">
                    <a16:creationId xmlns:a16="http://schemas.microsoft.com/office/drawing/2014/main" id="{11778452-C660-DA66-7BED-6CB1B01C8503}"/>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88" y="2246"/>
                <a:ext cx="121"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45">
                <a:extLst>
                  <a:ext uri="{FF2B5EF4-FFF2-40B4-BE49-F238E27FC236}">
                    <a16:creationId xmlns:a16="http://schemas.microsoft.com/office/drawing/2014/main" id="{809797C9-A158-CDDF-EECB-FD914C843A79}"/>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1" y="2214"/>
                <a:ext cx="18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Picture 46">
                <a:extLst>
                  <a:ext uri="{FF2B5EF4-FFF2-40B4-BE49-F238E27FC236}">
                    <a16:creationId xmlns:a16="http://schemas.microsoft.com/office/drawing/2014/main" id="{1D6F7CF4-602D-E0EA-4488-EE9DCAF92BC1}"/>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48" y="2188"/>
                <a:ext cx="23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 name="Picture 47">
                <a:extLst>
                  <a:ext uri="{FF2B5EF4-FFF2-40B4-BE49-F238E27FC236}">
                    <a16:creationId xmlns:a16="http://schemas.microsoft.com/office/drawing/2014/main" id="{439EA2BE-57F1-6966-BE5D-78AC3E9B9F1C}"/>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01" y="2133"/>
                <a:ext cx="345"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Picture 48">
                <a:extLst>
                  <a:ext uri="{FF2B5EF4-FFF2-40B4-BE49-F238E27FC236}">
                    <a16:creationId xmlns:a16="http://schemas.microsoft.com/office/drawing/2014/main" id="{20489D75-FC9C-E358-1032-C23BDD9BFB01}"/>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75" y="2120"/>
                <a:ext cx="369"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Picture 49">
                <a:extLst>
                  <a:ext uri="{FF2B5EF4-FFF2-40B4-BE49-F238E27FC236}">
                    <a16:creationId xmlns:a16="http://schemas.microsoft.com/office/drawing/2014/main" id="{37F82C36-FF29-3FC6-FE30-F69E486F3D24}"/>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48" y="2091"/>
                <a:ext cx="428"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 name="Picture 50">
                <a:extLst>
                  <a:ext uri="{FF2B5EF4-FFF2-40B4-BE49-F238E27FC236}">
                    <a16:creationId xmlns:a16="http://schemas.microsoft.com/office/drawing/2014/main" id="{1F0C15FA-1081-73CE-6901-18A35D420EE5}"/>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37" y="2075"/>
                <a:ext cx="459" cy="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Group 62">
              <a:extLst>
                <a:ext uri="{FF2B5EF4-FFF2-40B4-BE49-F238E27FC236}">
                  <a16:creationId xmlns:a16="http://schemas.microsoft.com/office/drawing/2014/main" id="{09AC90F6-EAA7-0758-ADC0-EE26EAEB330F}"/>
                </a:ext>
              </a:extLst>
            </p:cNvPr>
            <p:cNvGrpSpPr>
              <a:grpSpLocks/>
            </p:cNvGrpSpPr>
            <p:nvPr/>
          </p:nvGrpSpPr>
          <p:grpSpPr bwMode="auto">
            <a:xfrm>
              <a:off x="3637326" y="1897216"/>
              <a:ext cx="4487499" cy="678898"/>
              <a:chOff x="2540" y="1494"/>
              <a:chExt cx="3032" cy="497"/>
            </a:xfrm>
          </p:grpSpPr>
          <p:pic>
            <p:nvPicPr>
              <p:cNvPr id="69" name="Picture 53">
                <a:extLst>
                  <a:ext uri="{FF2B5EF4-FFF2-40B4-BE49-F238E27FC236}">
                    <a16:creationId xmlns:a16="http://schemas.microsoft.com/office/drawing/2014/main" id="{2EB8C80B-A4CC-768C-5D29-0B2C61D6AD8B}"/>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48" y="1625"/>
                <a:ext cx="225"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 name="Picture 54">
                <a:extLst>
                  <a:ext uri="{FF2B5EF4-FFF2-40B4-BE49-F238E27FC236}">
                    <a16:creationId xmlns:a16="http://schemas.microsoft.com/office/drawing/2014/main" id="{97FCEFB4-CD5F-706B-6714-48BF18D51088}"/>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47" y="1562"/>
                <a:ext cx="377" cy="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55">
                <a:extLst>
                  <a:ext uri="{FF2B5EF4-FFF2-40B4-BE49-F238E27FC236}">
                    <a16:creationId xmlns:a16="http://schemas.microsoft.com/office/drawing/2014/main" id="{5A8AB1D0-6CB0-26E8-9D02-E7A5EE506931}"/>
                  </a:ext>
                </a:extLst>
              </p:cNvPr>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22" y="1713"/>
                <a:ext cx="54" cy="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Picture 56">
                <a:extLst>
                  <a:ext uri="{FF2B5EF4-FFF2-40B4-BE49-F238E27FC236}">
                    <a16:creationId xmlns:a16="http://schemas.microsoft.com/office/drawing/2014/main" id="{222625DB-B7E9-EE9E-75A3-27B76A42467C}"/>
                  </a:ext>
                </a:extLst>
              </p:cNvPr>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99" y="1494"/>
                <a:ext cx="473" cy="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Picture 57">
                <a:extLst>
                  <a:ext uri="{FF2B5EF4-FFF2-40B4-BE49-F238E27FC236}">
                    <a16:creationId xmlns:a16="http://schemas.microsoft.com/office/drawing/2014/main" id="{89089A3A-C720-47D6-950C-07442ADF5A1F}"/>
                  </a:ext>
                </a:extLst>
              </p:cNvPr>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92" y="1668"/>
                <a:ext cx="143"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4" name="Group 60">
                <a:extLst>
                  <a:ext uri="{FF2B5EF4-FFF2-40B4-BE49-F238E27FC236}">
                    <a16:creationId xmlns:a16="http://schemas.microsoft.com/office/drawing/2014/main" id="{574CB48E-F11B-1E37-CA66-CA5154E2DF19}"/>
                  </a:ext>
                </a:extLst>
              </p:cNvPr>
              <p:cNvGrpSpPr>
                <a:grpSpLocks/>
              </p:cNvGrpSpPr>
              <p:nvPr/>
            </p:nvGrpSpPr>
            <p:grpSpPr bwMode="auto">
              <a:xfrm>
                <a:off x="2540" y="1730"/>
                <a:ext cx="418" cy="25"/>
                <a:chOff x="2540" y="1730"/>
                <a:chExt cx="418" cy="25"/>
              </a:xfrm>
            </p:grpSpPr>
            <p:pic>
              <p:nvPicPr>
                <p:cNvPr id="76" name="Picture 58">
                  <a:extLst>
                    <a:ext uri="{FF2B5EF4-FFF2-40B4-BE49-F238E27FC236}">
                      <a16:creationId xmlns:a16="http://schemas.microsoft.com/office/drawing/2014/main" id="{465F1612-00D6-F14A-9A22-CD9EC468D194}"/>
                    </a:ext>
                  </a:extLst>
                </p:cNvPr>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40" y="1737"/>
                  <a:ext cx="13" cy="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Picture 59">
                  <a:extLst>
                    <a:ext uri="{FF2B5EF4-FFF2-40B4-BE49-F238E27FC236}">
                      <a16:creationId xmlns:a16="http://schemas.microsoft.com/office/drawing/2014/main" id="{4F6A237D-71C4-C72E-1523-0D6F874AEB42}"/>
                    </a:ext>
                  </a:extLst>
                </p:cNvPr>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2" y="1730"/>
                  <a:ext cx="26" cy="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5" name="Picture 61">
                <a:extLst>
                  <a:ext uri="{FF2B5EF4-FFF2-40B4-BE49-F238E27FC236}">
                    <a16:creationId xmlns:a16="http://schemas.microsoft.com/office/drawing/2014/main" id="{B7717BB5-1EEC-AFD0-53F8-D66365304E5E}"/>
                  </a:ext>
                </a:extLst>
              </p:cNvPr>
              <p:cNvPicPr>
                <a:picLocks noChangeAspect="1" noChangeArrowheads="1"/>
              </p:cNvPicPr>
              <p:nvPr/>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23" y="1704"/>
                <a:ext cx="73"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7" name="Picture 75">
              <a:extLst>
                <a:ext uri="{FF2B5EF4-FFF2-40B4-BE49-F238E27FC236}">
                  <a16:creationId xmlns:a16="http://schemas.microsoft.com/office/drawing/2014/main" id="{4A205148-4236-B858-8665-9A30DECA05EC}"/>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52374" y="2925122"/>
              <a:ext cx="179086" cy="16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76">
              <a:extLst>
                <a:ext uri="{FF2B5EF4-FFF2-40B4-BE49-F238E27FC236}">
                  <a16:creationId xmlns:a16="http://schemas.microsoft.com/office/drawing/2014/main" id="{2DBE53D7-A8B8-4E77-603C-146DE06927DA}"/>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03267" y="2881410"/>
              <a:ext cx="273809" cy="256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77">
              <a:extLst>
                <a:ext uri="{FF2B5EF4-FFF2-40B4-BE49-F238E27FC236}">
                  <a16:creationId xmlns:a16="http://schemas.microsoft.com/office/drawing/2014/main" id="{C2C059DF-EDCD-2265-2283-58BA7023ED29}"/>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1242" y="2845895"/>
              <a:ext cx="349290" cy="32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78">
              <a:extLst>
                <a:ext uri="{FF2B5EF4-FFF2-40B4-BE49-F238E27FC236}">
                  <a16:creationId xmlns:a16="http://schemas.microsoft.com/office/drawing/2014/main" id="{97DACB10-B871-D1F6-7078-CC57C81E8E4E}"/>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75715" y="2770082"/>
              <a:ext cx="510616" cy="4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79">
              <a:extLst>
                <a:ext uri="{FF2B5EF4-FFF2-40B4-BE49-F238E27FC236}">
                  <a16:creationId xmlns:a16="http://schemas.microsoft.com/office/drawing/2014/main" id="{32C9B569-4FC0-B24D-F0C1-55A1153C93B4}"/>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69165" y="2753007"/>
              <a:ext cx="546137" cy="51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80">
              <a:extLst>
                <a:ext uri="{FF2B5EF4-FFF2-40B4-BE49-F238E27FC236}">
                  <a16:creationId xmlns:a16="http://schemas.microsoft.com/office/drawing/2014/main" id="{194D2806-C942-856D-57F6-BBAD96A78BB8}"/>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37185" y="2712710"/>
              <a:ext cx="633458" cy="59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81">
              <a:extLst>
                <a:ext uri="{FF2B5EF4-FFF2-40B4-BE49-F238E27FC236}">
                  <a16:creationId xmlns:a16="http://schemas.microsoft.com/office/drawing/2014/main" id="{BF05D8EF-0682-E632-7E5C-BE8E3EDD277D}"/>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88975" y="2690855"/>
              <a:ext cx="679341" cy="637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83">
              <a:extLst>
                <a:ext uri="{FF2B5EF4-FFF2-40B4-BE49-F238E27FC236}">
                  <a16:creationId xmlns:a16="http://schemas.microsoft.com/office/drawing/2014/main" id="{2ABD3DF2-7410-94CB-3E19-FA66A83F7094}"/>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52374" y="2925122"/>
              <a:ext cx="179086" cy="16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84">
              <a:extLst>
                <a:ext uri="{FF2B5EF4-FFF2-40B4-BE49-F238E27FC236}">
                  <a16:creationId xmlns:a16="http://schemas.microsoft.com/office/drawing/2014/main" id="{ED98B95F-54E5-A8E4-07FB-5788F6A2E295}"/>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03267" y="2881410"/>
              <a:ext cx="273809" cy="256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85">
              <a:extLst>
                <a:ext uri="{FF2B5EF4-FFF2-40B4-BE49-F238E27FC236}">
                  <a16:creationId xmlns:a16="http://schemas.microsoft.com/office/drawing/2014/main" id="{13DA0934-3293-293D-ACA4-0351EB86EA4E}"/>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1242" y="2845895"/>
              <a:ext cx="349290" cy="32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86">
              <a:extLst>
                <a:ext uri="{FF2B5EF4-FFF2-40B4-BE49-F238E27FC236}">
                  <a16:creationId xmlns:a16="http://schemas.microsoft.com/office/drawing/2014/main" id="{09530BAA-4F04-EE6C-8882-E7CE854B9A1F}"/>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75715" y="2770082"/>
              <a:ext cx="510616" cy="4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87">
              <a:extLst>
                <a:ext uri="{FF2B5EF4-FFF2-40B4-BE49-F238E27FC236}">
                  <a16:creationId xmlns:a16="http://schemas.microsoft.com/office/drawing/2014/main" id="{5B28A9D4-E23E-D8F8-7605-6F5B8579670E}"/>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69165" y="2753007"/>
              <a:ext cx="546137" cy="51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88">
              <a:extLst>
                <a:ext uri="{FF2B5EF4-FFF2-40B4-BE49-F238E27FC236}">
                  <a16:creationId xmlns:a16="http://schemas.microsoft.com/office/drawing/2014/main" id="{8DE18A60-A882-170C-320C-48E262EA0BA5}"/>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37185" y="2712710"/>
              <a:ext cx="633458" cy="59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89">
              <a:extLst>
                <a:ext uri="{FF2B5EF4-FFF2-40B4-BE49-F238E27FC236}">
                  <a16:creationId xmlns:a16="http://schemas.microsoft.com/office/drawing/2014/main" id="{0BBCA2A0-0A79-0AE2-9D69-91937613A484}"/>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88975" y="2690855"/>
              <a:ext cx="679341" cy="637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90">
              <a:extLst>
                <a:ext uri="{FF2B5EF4-FFF2-40B4-BE49-F238E27FC236}">
                  <a16:creationId xmlns:a16="http://schemas.microsoft.com/office/drawing/2014/main" id="{B0585CDA-0D76-5571-4218-C25A48B54D26}"/>
                </a:ext>
              </a:extLst>
            </p:cNvPr>
            <p:cNvPicPr>
              <a:picLocks noChangeAspect="1" noChangeArrowheads="1"/>
            </p:cNvPicPr>
            <p:nvPr/>
          </p:nvPicPr>
          <p:blipFill>
            <a:blip r:embed="rId1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21106" y="2986948"/>
              <a:ext cx="51850" cy="45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91">
              <a:extLst>
                <a:ext uri="{FF2B5EF4-FFF2-40B4-BE49-F238E27FC236}">
                  <a16:creationId xmlns:a16="http://schemas.microsoft.com/office/drawing/2014/main" id="{648FB5EA-E8A4-C16B-A1DF-6C26B732A8E7}"/>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1242" y="2076158"/>
              <a:ext cx="333010" cy="32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92">
              <a:extLst>
                <a:ext uri="{FF2B5EF4-FFF2-40B4-BE49-F238E27FC236}">
                  <a16:creationId xmlns:a16="http://schemas.microsoft.com/office/drawing/2014/main" id="{704EE95D-589B-505C-E551-77C7F8C8E997}"/>
                </a:ext>
              </a:extLst>
            </p:cNvPr>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03776" y="1990101"/>
              <a:ext cx="557977" cy="49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93">
              <a:extLst>
                <a:ext uri="{FF2B5EF4-FFF2-40B4-BE49-F238E27FC236}">
                  <a16:creationId xmlns:a16="http://schemas.microsoft.com/office/drawing/2014/main" id="{9F8E1241-A550-350F-B20B-1940440660D1}"/>
                </a:ext>
              </a:extLst>
            </p:cNvPr>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94713" y="2196365"/>
              <a:ext cx="79922" cy="80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94">
              <a:extLst>
                <a:ext uri="{FF2B5EF4-FFF2-40B4-BE49-F238E27FC236}">
                  <a16:creationId xmlns:a16="http://schemas.microsoft.com/office/drawing/2014/main" id="{ADB6CD6E-0326-E2E3-7748-C991F3BF9011}"/>
                </a:ext>
              </a:extLst>
            </p:cNvPr>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24751" y="1897213"/>
              <a:ext cx="700061" cy="67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95">
              <a:extLst>
                <a:ext uri="{FF2B5EF4-FFF2-40B4-BE49-F238E27FC236}">
                  <a16:creationId xmlns:a16="http://schemas.microsoft.com/office/drawing/2014/main" id="{12F512A6-07A3-343D-5110-7EDAA1FF8391}"/>
                </a:ext>
              </a:extLst>
            </p:cNvPr>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34347" y="2134212"/>
              <a:ext cx="211647" cy="20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 name="Group 98">
              <a:extLst>
                <a:ext uri="{FF2B5EF4-FFF2-40B4-BE49-F238E27FC236}">
                  <a16:creationId xmlns:a16="http://schemas.microsoft.com/office/drawing/2014/main" id="{B7901ABB-7DAB-A682-532C-0BAB4B0B2AA6}"/>
                </a:ext>
              </a:extLst>
            </p:cNvPr>
            <p:cNvGrpSpPr>
              <a:grpSpLocks/>
            </p:cNvGrpSpPr>
            <p:nvPr/>
          </p:nvGrpSpPr>
          <p:grpSpPr bwMode="auto">
            <a:xfrm>
              <a:off x="3637411" y="2219587"/>
              <a:ext cx="618673" cy="34148"/>
              <a:chOff x="2540" y="1730"/>
              <a:chExt cx="418" cy="25"/>
            </a:xfrm>
          </p:grpSpPr>
          <p:pic>
            <p:nvPicPr>
              <p:cNvPr id="67" name="Picture 96">
                <a:extLst>
                  <a:ext uri="{FF2B5EF4-FFF2-40B4-BE49-F238E27FC236}">
                    <a16:creationId xmlns:a16="http://schemas.microsoft.com/office/drawing/2014/main" id="{6C530471-A81F-F19C-4CDD-C8EC534F37CA}"/>
                  </a:ext>
                </a:extLst>
              </p:cNvPr>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40" y="1737"/>
                <a:ext cx="13" cy="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97">
                <a:extLst>
                  <a:ext uri="{FF2B5EF4-FFF2-40B4-BE49-F238E27FC236}">
                    <a16:creationId xmlns:a16="http://schemas.microsoft.com/office/drawing/2014/main" id="{49701FB3-46B8-8BE5-3E29-CE7C19C5C53C}"/>
                  </a:ext>
                </a:extLst>
              </p:cNvPr>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2" y="1730"/>
                <a:ext cx="26" cy="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8" name="Picture 99">
              <a:extLst>
                <a:ext uri="{FF2B5EF4-FFF2-40B4-BE49-F238E27FC236}">
                  <a16:creationId xmlns:a16="http://schemas.microsoft.com/office/drawing/2014/main" id="{CFBEED7C-74FA-6562-05A0-B7505B63BB11}"/>
                </a:ext>
              </a:extLst>
            </p:cNvPr>
            <p:cNvPicPr>
              <a:picLocks noChangeAspect="1" noChangeArrowheads="1"/>
            </p:cNvPicPr>
            <p:nvPr/>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88211" y="2184071"/>
              <a:ext cx="108043" cy="105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100">
              <a:extLst>
                <a:ext uri="{FF2B5EF4-FFF2-40B4-BE49-F238E27FC236}">
                  <a16:creationId xmlns:a16="http://schemas.microsoft.com/office/drawing/2014/main" id="{6C38771A-80C0-42FE-F88A-7960127D8D8A}"/>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61242" y="2076158"/>
              <a:ext cx="333010" cy="32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101">
              <a:extLst>
                <a:ext uri="{FF2B5EF4-FFF2-40B4-BE49-F238E27FC236}">
                  <a16:creationId xmlns:a16="http://schemas.microsoft.com/office/drawing/2014/main" id="{5E6F4A2C-AB12-4A36-9F07-77A38747C51E}"/>
                </a:ext>
              </a:extLst>
            </p:cNvPr>
            <p:cNvPicPr>
              <a:picLocks noChangeAspect="1" noChangeArrowheads="1"/>
            </p:cNvPicPr>
            <p:nvPr/>
          </p:nvPicPr>
          <p:blipFill>
            <a:blip r:embed="rId1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03776" y="1990101"/>
              <a:ext cx="557977" cy="49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02">
              <a:extLst>
                <a:ext uri="{FF2B5EF4-FFF2-40B4-BE49-F238E27FC236}">
                  <a16:creationId xmlns:a16="http://schemas.microsoft.com/office/drawing/2014/main" id="{8B577F01-0A62-092B-35E4-955291D52DDC}"/>
                </a:ext>
              </a:extLst>
            </p:cNvPr>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94713" y="2196365"/>
              <a:ext cx="79922" cy="80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03">
              <a:extLst>
                <a:ext uri="{FF2B5EF4-FFF2-40B4-BE49-F238E27FC236}">
                  <a16:creationId xmlns:a16="http://schemas.microsoft.com/office/drawing/2014/main" id="{A3B85EC9-69C4-249C-15AA-AA9288AB1F91}"/>
                </a:ext>
              </a:extLst>
            </p:cNvPr>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24751" y="1897213"/>
              <a:ext cx="700061" cy="67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104">
              <a:extLst>
                <a:ext uri="{FF2B5EF4-FFF2-40B4-BE49-F238E27FC236}">
                  <a16:creationId xmlns:a16="http://schemas.microsoft.com/office/drawing/2014/main" id="{FB5B02E5-ABA0-53AD-2589-FB6ABEDF9358}"/>
                </a:ext>
              </a:extLst>
            </p:cNvPr>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34347" y="2134212"/>
              <a:ext cx="211647" cy="20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105">
              <a:extLst>
                <a:ext uri="{FF2B5EF4-FFF2-40B4-BE49-F238E27FC236}">
                  <a16:creationId xmlns:a16="http://schemas.microsoft.com/office/drawing/2014/main" id="{CF65B0A3-730B-73E6-26DD-31BDAF77E02C}"/>
                </a:ext>
              </a:extLst>
            </p:cNvPr>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37319" y="2229148"/>
              <a:ext cx="19241" cy="1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106">
              <a:extLst>
                <a:ext uri="{FF2B5EF4-FFF2-40B4-BE49-F238E27FC236}">
                  <a16:creationId xmlns:a16="http://schemas.microsoft.com/office/drawing/2014/main" id="{6DDD6937-0CB1-15F9-04FE-69ECAE8F6E22}"/>
                </a:ext>
              </a:extLst>
            </p:cNvPr>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17496" y="2219587"/>
              <a:ext cx="38481" cy="34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107">
              <a:extLst>
                <a:ext uri="{FF2B5EF4-FFF2-40B4-BE49-F238E27FC236}">
                  <a16:creationId xmlns:a16="http://schemas.microsoft.com/office/drawing/2014/main" id="{CD508F90-5EFC-3256-3E62-61B81701255D}"/>
                </a:ext>
              </a:extLst>
            </p:cNvPr>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37319" y="2229148"/>
              <a:ext cx="19241" cy="1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108">
              <a:extLst>
                <a:ext uri="{FF2B5EF4-FFF2-40B4-BE49-F238E27FC236}">
                  <a16:creationId xmlns:a16="http://schemas.microsoft.com/office/drawing/2014/main" id="{8CCAA11B-8CCB-033D-F4CA-6A89BD2DB613}"/>
                </a:ext>
              </a:extLst>
            </p:cNvPr>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17496" y="2219587"/>
              <a:ext cx="38481" cy="34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109">
              <a:extLst>
                <a:ext uri="{FF2B5EF4-FFF2-40B4-BE49-F238E27FC236}">
                  <a16:creationId xmlns:a16="http://schemas.microsoft.com/office/drawing/2014/main" id="{2648BC0D-5F57-13C1-5147-ED2371BDFD35}"/>
                </a:ext>
              </a:extLst>
            </p:cNvPr>
            <p:cNvPicPr>
              <a:picLocks noChangeAspect="1" noChangeArrowheads="1"/>
            </p:cNvPicPr>
            <p:nvPr/>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88211" y="2184071"/>
              <a:ext cx="108043" cy="105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Rectangle 110">
              <a:extLst>
                <a:ext uri="{FF2B5EF4-FFF2-40B4-BE49-F238E27FC236}">
                  <a16:creationId xmlns:a16="http://schemas.microsoft.com/office/drawing/2014/main" id="{F2242EF2-E3BE-5027-840D-C3DF5E3AD681}"/>
                </a:ext>
              </a:extLst>
            </p:cNvPr>
            <p:cNvSpPr>
              <a:spLocks noChangeArrowheads="1"/>
            </p:cNvSpPr>
            <p:nvPr/>
          </p:nvSpPr>
          <p:spPr bwMode="auto">
            <a:xfrm>
              <a:off x="7649717" y="1612930"/>
              <a:ext cx="18915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Cs</a:t>
              </a:r>
              <a:endParaRPr lang="en-US">
                <a:solidFill>
                  <a:srgbClr val="3E5B9C"/>
                </a:solidFill>
                <a:latin typeface="Calibri" panose="020F0502020204030204" pitchFamily="34" charset="0"/>
                <a:cs typeface="Calibri" panose="020F0502020204030204" pitchFamily="34" charset="0"/>
              </a:endParaRPr>
            </a:p>
          </p:txBody>
        </p:sp>
        <p:sp>
          <p:nvSpPr>
            <p:cNvPr id="50" name="Rectangle 111">
              <a:extLst>
                <a:ext uri="{FF2B5EF4-FFF2-40B4-BE49-F238E27FC236}">
                  <a16:creationId xmlns:a16="http://schemas.microsoft.com/office/drawing/2014/main" id="{65BCF474-373B-10EA-17FE-AC3A9075C7FE}"/>
                </a:ext>
              </a:extLst>
            </p:cNvPr>
            <p:cNvSpPr>
              <a:spLocks noChangeArrowheads="1"/>
            </p:cNvSpPr>
            <p:nvPr/>
          </p:nvSpPr>
          <p:spPr bwMode="auto">
            <a:xfrm>
              <a:off x="7069541" y="1612930"/>
              <a:ext cx="1683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Zr</a:t>
              </a:r>
              <a:endParaRPr lang="en-US">
                <a:solidFill>
                  <a:srgbClr val="3E5B9C"/>
                </a:solidFill>
                <a:latin typeface="Calibri" panose="020F0502020204030204" pitchFamily="34" charset="0"/>
                <a:cs typeface="Calibri" panose="020F0502020204030204" pitchFamily="34" charset="0"/>
              </a:endParaRPr>
            </a:p>
          </p:txBody>
        </p:sp>
        <p:sp>
          <p:nvSpPr>
            <p:cNvPr id="51" name="Rectangle 112">
              <a:extLst>
                <a:ext uri="{FF2B5EF4-FFF2-40B4-BE49-F238E27FC236}">
                  <a16:creationId xmlns:a16="http://schemas.microsoft.com/office/drawing/2014/main" id="{99C4847B-68C4-05E7-2CFA-59A39C91852E}"/>
                </a:ext>
              </a:extLst>
            </p:cNvPr>
            <p:cNvSpPr>
              <a:spLocks noChangeArrowheads="1"/>
            </p:cNvSpPr>
            <p:nvPr/>
          </p:nvSpPr>
          <p:spPr bwMode="auto">
            <a:xfrm>
              <a:off x="6492323" y="1612930"/>
              <a:ext cx="28212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Mn</a:t>
              </a:r>
              <a:endParaRPr lang="en-US">
                <a:solidFill>
                  <a:srgbClr val="3E5B9C"/>
                </a:solidFill>
                <a:latin typeface="Calibri" panose="020F0502020204030204" pitchFamily="34" charset="0"/>
                <a:cs typeface="Calibri" panose="020F0502020204030204" pitchFamily="34" charset="0"/>
              </a:endParaRPr>
            </a:p>
          </p:txBody>
        </p:sp>
        <p:sp>
          <p:nvSpPr>
            <p:cNvPr id="52" name="Rectangle 113">
              <a:extLst>
                <a:ext uri="{FF2B5EF4-FFF2-40B4-BE49-F238E27FC236}">
                  <a16:creationId xmlns:a16="http://schemas.microsoft.com/office/drawing/2014/main" id="{A07176E2-7403-AB89-20CA-5B51D6CF6B6F}"/>
                </a:ext>
              </a:extLst>
            </p:cNvPr>
            <p:cNvSpPr>
              <a:spLocks noChangeArrowheads="1"/>
            </p:cNvSpPr>
            <p:nvPr/>
          </p:nvSpPr>
          <p:spPr bwMode="auto">
            <a:xfrm>
              <a:off x="5993548" y="1612930"/>
              <a:ext cx="945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S</a:t>
              </a:r>
              <a:endParaRPr lang="en-US">
                <a:solidFill>
                  <a:srgbClr val="3E5B9C"/>
                </a:solidFill>
                <a:latin typeface="Calibri" panose="020F0502020204030204" pitchFamily="34" charset="0"/>
                <a:cs typeface="Calibri" panose="020F0502020204030204" pitchFamily="34" charset="0"/>
              </a:endParaRPr>
            </a:p>
          </p:txBody>
        </p:sp>
        <p:sp>
          <p:nvSpPr>
            <p:cNvPr id="53" name="Rectangle 114">
              <a:extLst>
                <a:ext uri="{FF2B5EF4-FFF2-40B4-BE49-F238E27FC236}">
                  <a16:creationId xmlns:a16="http://schemas.microsoft.com/office/drawing/2014/main" id="{536BF779-2D57-D297-B758-CBDBAA98445F}"/>
                </a:ext>
              </a:extLst>
            </p:cNvPr>
            <p:cNvSpPr>
              <a:spLocks noChangeArrowheads="1"/>
            </p:cNvSpPr>
            <p:nvPr/>
          </p:nvSpPr>
          <p:spPr bwMode="auto">
            <a:xfrm>
              <a:off x="5382291" y="1612930"/>
              <a:ext cx="1362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O</a:t>
              </a:r>
              <a:endParaRPr lang="en-US">
                <a:solidFill>
                  <a:srgbClr val="3E5B9C"/>
                </a:solidFill>
                <a:latin typeface="Calibri" panose="020F0502020204030204" pitchFamily="34" charset="0"/>
                <a:cs typeface="Calibri" panose="020F0502020204030204" pitchFamily="34" charset="0"/>
              </a:endParaRPr>
            </a:p>
          </p:txBody>
        </p:sp>
        <p:sp>
          <p:nvSpPr>
            <p:cNvPr id="54" name="Rectangle 115">
              <a:extLst>
                <a:ext uri="{FF2B5EF4-FFF2-40B4-BE49-F238E27FC236}">
                  <a16:creationId xmlns:a16="http://schemas.microsoft.com/office/drawing/2014/main" id="{E75EEDE9-4CCA-1987-2FF2-40B9B727B241}"/>
                </a:ext>
              </a:extLst>
            </p:cNvPr>
            <p:cNvSpPr>
              <a:spLocks noChangeArrowheads="1"/>
            </p:cNvSpPr>
            <p:nvPr/>
          </p:nvSpPr>
          <p:spPr bwMode="auto">
            <a:xfrm>
              <a:off x="4769553" y="1612930"/>
              <a:ext cx="10900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C</a:t>
              </a:r>
              <a:endParaRPr lang="en-US">
                <a:solidFill>
                  <a:srgbClr val="3E5B9C"/>
                </a:solidFill>
                <a:latin typeface="Calibri" panose="020F0502020204030204" pitchFamily="34" charset="0"/>
                <a:cs typeface="Calibri" panose="020F0502020204030204" pitchFamily="34" charset="0"/>
              </a:endParaRPr>
            </a:p>
          </p:txBody>
        </p:sp>
        <p:sp>
          <p:nvSpPr>
            <p:cNvPr id="55" name="Rectangle 116">
              <a:extLst>
                <a:ext uri="{FF2B5EF4-FFF2-40B4-BE49-F238E27FC236}">
                  <a16:creationId xmlns:a16="http://schemas.microsoft.com/office/drawing/2014/main" id="{C18E7A1E-76A8-857B-8712-8D25738A603F}"/>
                </a:ext>
              </a:extLst>
            </p:cNvPr>
            <p:cNvSpPr>
              <a:spLocks noChangeArrowheads="1"/>
            </p:cNvSpPr>
            <p:nvPr/>
          </p:nvSpPr>
          <p:spPr bwMode="auto">
            <a:xfrm>
              <a:off x="4167174" y="1612930"/>
              <a:ext cx="1330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Li</a:t>
              </a:r>
              <a:endParaRPr lang="en-US">
                <a:solidFill>
                  <a:srgbClr val="3E5B9C"/>
                </a:solidFill>
                <a:latin typeface="Calibri" panose="020F0502020204030204" pitchFamily="34" charset="0"/>
                <a:cs typeface="Calibri" panose="020F0502020204030204" pitchFamily="34" charset="0"/>
              </a:endParaRPr>
            </a:p>
          </p:txBody>
        </p:sp>
        <p:sp>
          <p:nvSpPr>
            <p:cNvPr id="56" name="Rectangle 118">
              <a:extLst>
                <a:ext uri="{FF2B5EF4-FFF2-40B4-BE49-F238E27FC236}">
                  <a16:creationId xmlns:a16="http://schemas.microsoft.com/office/drawing/2014/main" id="{50EEBD68-2C8D-C75F-548E-DB312D979295}"/>
                </a:ext>
              </a:extLst>
            </p:cNvPr>
            <p:cNvSpPr>
              <a:spLocks noChangeArrowheads="1"/>
            </p:cNvSpPr>
            <p:nvPr/>
          </p:nvSpPr>
          <p:spPr bwMode="auto">
            <a:xfrm>
              <a:off x="7649717" y="1612930"/>
              <a:ext cx="18915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Cs</a:t>
              </a:r>
              <a:endParaRPr lang="en-US">
                <a:solidFill>
                  <a:srgbClr val="3E5B9C"/>
                </a:solidFill>
                <a:latin typeface="Calibri" panose="020F0502020204030204" pitchFamily="34" charset="0"/>
                <a:cs typeface="Calibri" panose="020F0502020204030204" pitchFamily="34" charset="0"/>
              </a:endParaRPr>
            </a:p>
          </p:txBody>
        </p:sp>
        <p:sp>
          <p:nvSpPr>
            <p:cNvPr id="57" name="Rectangle 119">
              <a:extLst>
                <a:ext uri="{FF2B5EF4-FFF2-40B4-BE49-F238E27FC236}">
                  <a16:creationId xmlns:a16="http://schemas.microsoft.com/office/drawing/2014/main" id="{ABD99D60-6162-C993-02AC-11B37E9E03F0}"/>
                </a:ext>
              </a:extLst>
            </p:cNvPr>
            <p:cNvSpPr>
              <a:spLocks noChangeArrowheads="1"/>
            </p:cNvSpPr>
            <p:nvPr/>
          </p:nvSpPr>
          <p:spPr bwMode="auto">
            <a:xfrm>
              <a:off x="7069541" y="1612930"/>
              <a:ext cx="1683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Zr</a:t>
              </a:r>
              <a:endParaRPr lang="en-US">
                <a:solidFill>
                  <a:srgbClr val="3E5B9C"/>
                </a:solidFill>
                <a:latin typeface="Calibri" panose="020F0502020204030204" pitchFamily="34" charset="0"/>
                <a:cs typeface="Calibri" panose="020F0502020204030204" pitchFamily="34" charset="0"/>
              </a:endParaRPr>
            </a:p>
          </p:txBody>
        </p:sp>
        <p:sp>
          <p:nvSpPr>
            <p:cNvPr id="58" name="Rectangle 120">
              <a:extLst>
                <a:ext uri="{FF2B5EF4-FFF2-40B4-BE49-F238E27FC236}">
                  <a16:creationId xmlns:a16="http://schemas.microsoft.com/office/drawing/2014/main" id="{0F1D6C33-AE15-6CC5-A084-0316ED43D757}"/>
                </a:ext>
              </a:extLst>
            </p:cNvPr>
            <p:cNvSpPr>
              <a:spLocks noChangeArrowheads="1"/>
            </p:cNvSpPr>
            <p:nvPr/>
          </p:nvSpPr>
          <p:spPr bwMode="auto">
            <a:xfrm>
              <a:off x="6492323" y="1612930"/>
              <a:ext cx="28212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Mn</a:t>
              </a:r>
              <a:endParaRPr lang="en-US">
                <a:solidFill>
                  <a:srgbClr val="3E5B9C"/>
                </a:solidFill>
                <a:latin typeface="Calibri" panose="020F0502020204030204" pitchFamily="34" charset="0"/>
                <a:cs typeface="Calibri" panose="020F0502020204030204" pitchFamily="34" charset="0"/>
              </a:endParaRPr>
            </a:p>
          </p:txBody>
        </p:sp>
        <p:sp>
          <p:nvSpPr>
            <p:cNvPr id="59" name="Rectangle 121">
              <a:extLst>
                <a:ext uri="{FF2B5EF4-FFF2-40B4-BE49-F238E27FC236}">
                  <a16:creationId xmlns:a16="http://schemas.microsoft.com/office/drawing/2014/main" id="{EC1D06ED-0FC6-5CF6-92DD-6CC5C0D175D2}"/>
                </a:ext>
              </a:extLst>
            </p:cNvPr>
            <p:cNvSpPr>
              <a:spLocks noChangeArrowheads="1"/>
            </p:cNvSpPr>
            <p:nvPr/>
          </p:nvSpPr>
          <p:spPr bwMode="auto">
            <a:xfrm>
              <a:off x="5993548" y="1612930"/>
              <a:ext cx="945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S</a:t>
              </a:r>
              <a:endParaRPr lang="en-US">
                <a:solidFill>
                  <a:srgbClr val="3E5B9C"/>
                </a:solidFill>
                <a:latin typeface="Calibri" panose="020F0502020204030204" pitchFamily="34" charset="0"/>
                <a:cs typeface="Calibri" panose="020F0502020204030204" pitchFamily="34" charset="0"/>
              </a:endParaRPr>
            </a:p>
          </p:txBody>
        </p:sp>
        <p:sp>
          <p:nvSpPr>
            <p:cNvPr id="60" name="Rectangle 122">
              <a:extLst>
                <a:ext uri="{FF2B5EF4-FFF2-40B4-BE49-F238E27FC236}">
                  <a16:creationId xmlns:a16="http://schemas.microsoft.com/office/drawing/2014/main" id="{ED25E72E-F0FA-7BCC-FDFF-C56152AC6790}"/>
                </a:ext>
              </a:extLst>
            </p:cNvPr>
            <p:cNvSpPr>
              <a:spLocks noChangeArrowheads="1"/>
            </p:cNvSpPr>
            <p:nvPr/>
          </p:nvSpPr>
          <p:spPr bwMode="auto">
            <a:xfrm>
              <a:off x="5382291" y="1612930"/>
              <a:ext cx="1362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dirty="0">
                  <a:solidFill>
                    <a:srgbClr val="3E5B9C"/>
                  </a:solidFill>
                  <a:latin typeface="Calibri" panose="020F0502020204030204" pitchFamily="34" charset="0"/>
                  <a:cs typeface="Calibri" panose="020F0502020204030204" pitchFamily="34" charset="0"/>
                </a:rPr>
                <a:t>O</a:t>
              </a:r>
              <a:endParaRPr lang="en-US" dirty="0">
                <a:solidFill>
                  <a:srgbClr val="3E5B9C"/>
                </a:solidFill>
                <a:latin typeface="Calibri" panose="020F0502020204030204" pitchFamily="34" charset="0"/>
                <a:cs typeface="Calibri" panose="020F0502020204030204" pitchFamily="34" charset="0"/>
              </a:endParaRPr>
            </a:p>
          </p:txBody>
        </p:sp>
        <p:sp>
          <p:nvSpPr>
            <p:cNvPr id="61" name="Rectangle 124">
              <a:extLst>
                <a:ext uri="{FF2B5EF4-FFF2-40B4-BE49-F238E27FC236}">
                  <a16:creationId xmlns:a16="http://schemas.microsoft.com/office/drawing/2014/main" id="{A970F7CF-D7C3-B928-E20D-63455AEE7978}"/>
                </a:ext>
              </a:extLst>
            </p:cNvPr>
            <p:cNvSpPr>
              <a:spLocks noChangeArrowheads="1"/>
            </p:cNvSpPr>
            <p:nvPr/>
          </p:nvSpPr>
          <p:spPr bwMode="auto">
            <a:xfrm>
              <a:off x="4167174" y="1612930"/>
              <a:ext cx="1330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600">
                  <a:solidFill>
                    <a:srgbClr val="3E5B9C"/>
                  </a:solidFill>
                  <a:latin typeface="Calibri" panose="020F0502020204030204" pitchFamily="34" charset="0"/>
                  <a:cs typeface="Calibri" panose="020F0502020204030204" pitchFamily="34" charset="0"/>
                </a:rPr>
                <a:t>Li</a:t>
              </a:r>
              <a:endParaRPr lang="en-US">
                <a:solidFill>
                  <a:srgbClr val="3E5B9C"/>
                </a:solidFill>
                <a:latin typeface="Calibri" panose="020F0502020204030204" pitchFamily="34" charset="0"/>
                <a:cs typeface="Calibri" panose="020F0502020204030204" pitchFamily="34" charset="0"/>
              </a:endParaRPr>
            </a:p>
          </p:txBody>
        </p:sp>
        <p:sp>
          <p:nvSpPr>
            <p:cNvPr id="62" name="Rectangle 129">
              <a:extLst>
                <a:ext uri="{FF2B5EF4-FFF2-40B4-BE49-F238E27FC236}">
                  <a16:creationId xmlns:a16="http://schemas.microsoft.com/office/drawing/2014/main" id="{4E6D06E9-E66A-B61B-36B0-1662826E49E4}"/>
                </a:ext>
              </a:extLst>
            </p:cNvPr>
            <p:cNvSpPr>
              <a:spLocks noChangeArrowheads="1"/>
            </p:cNvSpPr>
            <p:nvPr/>
          </p:nvSpPr>
          <p:spPr bwMode="auto">
            <a:xfrm>
              <a:off x="5938787" y="2438146"/>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3E5B9C"/>
                  </a:solidFill>
                  <a:latin typeface="Calibri" panose="020F0502020204030204" pitchFamily="34" charset="0"/>
                  <a:cs typeface="Calibri" panose="020F0502020204030204" pitchFamily="34" charset="0"/>
                </a:rPr>
                <a:t>X</a:t>
              </a:r>
              <a:endParaRPr lang="en-US">
                <a:solidFill>
                  <a:srgbClr val="3E5B9C"/>
                </a:solidFill>
                <a:latin typeface="Calibri" panose="020F0502020204030204" pitchFamily="34" charset="0"/>
                <a:cs typeface="Calibri" panose="020F0502020204030204" pitchFamily="34" charset="0"/>
              </a:endParaRPr>
            </a:p>
          </p:txBody>
        </p:sp>
        <p:sp>
          <p:nvSpPr>
            <p:cNvPr id="63" name="Rectangle 130">
              <a:extLst>
                <a:ext uri="{FF2B5EF4-FFF2-40B4-BE49-F238E27FC236}">
                  <a16:creationId xmlns:a16="http://schemas.microsoft.com/office/drawing/2014/main" id="{EC605EA2-12FA-4E93-2A9A-807B937B3446}"/>
                </a:ext>
              </a:extLst>
            </p:cNvPr>
            <p:cNvSpPr>
              <a:spLocks noChangeArrowheads="1"/>
            </p:cNvSpPr>
            <p:nvPr/>
          </p:nvSpPr>
          <p:spPr bwMode="auto">
            <a:xfrm>
              <a:off x="6032029" y="2438146"/>
              <a:ext cx="464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3E5B9C"/>
                  </a:solidFill>
                  <a:latin typeface="Calibri" panose="020F0502020204030204" pitchFamily="34" charset="0"/>
                  <a:cs typeface="Calibri" panose="020F0502020204030204" pitchFamily="34" charset="0"/>
                </a:rPr>
                <a:t>-</a:t>
              </a:r>
              <a:endParaRPr lang="en-US">
                <a:solidFill>
                  <a:srgbClr val="3E5B9C"/>
                </a:solidFill>
                <a:latin typeface="Calibri" panose="020F0502020204030204" pitchFamily="34" charset="0"/>
                <a:cs typeface="Calibri" panose="020F0502020204030204" pitchFamily="34" charset="0"/>
              </a:endParaRPr>
            </a:p>
          </p:txBody>
        </p:sp>
        <p:sp>
          <p:nvSpPr>
            <p:cNvPr id="64" name="Rectangle 131">
              <a:extLst>
                <a:ext uri="{FF2B5EF4-FFF2-40B4-BE49-F238E27FC236}">
                  <a16:creationId xmlns:a16="http://schemas.microsoft.com/office/drawing/2014/main" id="{252F2CDA-25E5-F25F-0073-B46D817C2FBC}"/>
                </a:ext>
              </a:extLst>
            </p:cNvPr>
            <p:cNvSpPr>
              <a:spLocks noChangeArrowheads="1"/>
            </p:cNvSpPr>
            <p:nvPr/>
          </p:nvSpPr>
          <p:spPr bwMode="auto">
            <a:xfrm>
              <a:off x="6073471" y="2438146"/>
              <a:ext cx="2628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3E5B9C"/>
                  </a:solidFill>
                  <a:latin typeface="Calibri" panose="020F0502020204030204" pitchFamily="34" charset="0"/>
                  <a:cs typeface="Calibri" panose="020F0502020204030204" pitchFamily="34" charset="0"/>
                </a:rPr>
                <a:t>rays</a:t>
              </a:r>
              <a:endParaRPr lang="en-US">
                <a:solidFill>
                  <a:srgbClr val="3E5B9C"/>
                </a:solidFill>
                <a:latin typeface="Calibri" panose="020F0502020204030204" pitchFamily="34" charset="0"/>
                <a:cs typeface="Calibri" panose="020F0502020204030204" pitchFamily="34" charset="0"/>
              </a:endParaRPr>
            </a:p>
          </p:txBody>
        </p:sp>
        <p:sp>
          <p:nvSpPr>
            <p:cNvPr id="65" name="Rectangle 132">
              <a:extLst>
                <a:ext uri="{FF2B5EF4-FFF2-40B4-BE49-F238E27FC236}">
                  <a16:creationId xmlns:a16="http://schemas.microsoft.com/office/drawing/2014/main" id="{A419CFF7-C271-BA8F-23BE-28CFE770992C}"/>
                </a:ext>
              </a:extLst>
            </p:cNvPr>
            <p:cNvSpPr>
              <a:spLocks noChangeArrowheads="1"/>
            </p:cNvSpPr>
            <p:nvPr/>
          </p:nvSpPr>
          <p:spPr bwMode="auto">
            <a:xfrm>
              <a:off x="5836664" y="3215394"/>
              <a:ext cx="57682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1">
                  <a:solidFill>
                    <a:srgbClr val="3E5B9C"/>
                  </a:solidFill>
                  <a:latin typeface="Calibri" panose="020F0502020204030204" pitchFamily="34" charset="0"/>
                  <a:cs typeface="Calibri" panose="020F0502020204030204" pitchFamily="34" charset="0"/>
                </a:rPr>
                <a:t>neutrons</a:t>
              </a:r>
              <a:endParaRPr lang="en-US">
                <a:solidFill>
                  <a:srgbClr val="3E5B9C"/>
                </a:solidFill>
                <a:latin typeface="Calibri" panose="020F0502020204030204" pitchFamily="34" charset="0"/>
                <a:cs typeface="Calibri" panose="020F0502020204030204" pitchFamily="34" charset="0"/>
              </a:endParaRPr>
            </a:p>
          </p:txBody>
        </p:sp>
        <p:pic>
          <p:nvPicPr>
            <p:cNvPr id="66" name="Picture 90">
              <a:extLst>
                <a:ext uri="{FF2B5EF4-FFF2-40B4-BE49-F238E27FC236}">
                  <a16:creationId xmlns:a16="http://schemas.microsoft.com/office/drawing/2014/main" id="{230F5CC5-66DA-AADC-6757-09F7215AB82C}"/>
                </a:ext>
              </a:extLst>
            </p:cNvPr>
            <p:cNvPicPr>
              <a:picLocks noChangeAspect="1" noChangeArrowheads="1"/>
            </p:cNvPicPr>
            <p:nvPr/>
          </p:nvPicPr>
          <p:blipFill>
            <a:blip r:embed="rId2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30210" y="2729417"/>
              <a:ext cx="633458" cy="558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5" name="Group 84">
            <a:extLst>
              <a:ext uri="{FF2B5EF4-FFF2-40B4-BE49-F238E27FC236}">
                <a16:creationId xmlns:a16="http://schemas.microsoft.com/office/drawing/2014/main" id="{CDC9BFC2-5C26-DFAE-D9B4-A7C361BD911B}"/>
              </a:ext>
            </a:extLst>
          </p:cNvPr>
          <p:cNvGrpSpPr/>
          <p:nvPr/>
        </p:nvGrpSpPr>
        <p:grpSpPr>
          <a:xfrm>
            <a:off x="6549724" y="412091"/>
            <a:ext cx="4783766" cy="3082750"/>
            <a:chOff x="3814053" y="1998888"/>
            <a:chExt cx="6799634" cy="4572002"/>
          </a:xfrm>
        </p:grpSpPr>
        <p:sp>
          <p:nvSpPr>
            <p:cNvPr id="86" name="Rectangle 85">
              <a:extLst>
                <a:ext uri="{FF2B5EF4-FFF2-40B4-BE49-F238E27FC236}">
                  <a16:creationId xmlns:a16="http://schemas.microsoft.com/office/drawing/2014/main" id="{5EB841BA-7CA5-7CF2-181D-6750A2425DB5}"/>
                </a:ext>
              </a:extLst>
            </p:cNvPr>
            <p:cNvSpPr/>
            <p:nvPr/>
          </p:nvSpPr>
          <p:spPr>
            <a:xfrm>
              <a:off x="4728455" y="1998889"/>
              <a:ext cx="1747735" cy="91440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dirty="0"/>
                <a:t>diffraction</a:t>
              </a:r>
            </a:p>
          </p:txBody>
        </p:sp>
        <p:sp>
          <p:nvSpPr>
            <p:cNvPr id="87" name="Rectangle 86">
              <a:extLst>
                <a:ext uri="{FF2B5EF4-FFF2-40B4-BE49-F238E27FC236}">
                  <a16:creationId xmlns:a16="http://schemas.microsoft.com/office/drawing/2014/main" id="{D06C61D5-3F3C-9131-4D8A-000BC8DD0A0D}"/>
                </a:ext>
              </a:extLst>
            </p:cNvPr>
            <p:cNvSpPr/>
            <p:nvPr/>
          </p:nvSpPr>
          <p:spPr>
            <a:xfrm>
              <a:off x="6476189" y="1998889"/>
              <a:ext cx="4137498" cy="914400"/>
            </a:xfrm>
            <a:prstGeom prst="rect">
              <a:avLst/>
            </a:prstGeom>
            <a:solidFill>
              <a:schemeClr val="accent2">
                <a:lumMod val="40000"/>
                <a:lumOff val="60000"/>
              </a:schemeClr>
            </a:solidFill>
          </p:spPr>
          <p:style>
            <a:lnRef idx="3">
              <a:schemeClr val="lt1"/>
            </a:lnRef>
            <a:fillRef idx="1">
              <a:schemeClr val="accent2"/>
            </a:fillRef>
            <a:effectRef idx="1">
              <a:schemeClr val="accent2"/>
            </a:effectRef>
            <a:fontRef idx="minor">
              <a:schemeClr val="lt1"/>
            </a:fontRef>
          </p:style>
          <p:txBody>
            <a:bodyPr rtlCol="0" anchor="ctr"/>
            <a:lstStyle/>
            <a:p>
              <a:r>
                <a:rPr lang="en-GB" sz="1100" dirty="0">
                  <a:solidFill>
                    <a:schemeClr val="accent3"/>
                  </a:solidFill>
                  <a:latin typeface="Helvetica Neue"/>
                </a:rPr>
                <a:t>Neutron diffraction experiments determine the atomic and/or magnetic structure of a material</a:t>
              </a:r>
            </a:p>
          </p:txBody>
        </p:sp>
        <p:sp>
          <p:nvSpPr>
            <p:cNvPr id="88" name="Rectangle 87">
              <a:extLst>
                <a:ext uri="{FF2B5EF4-FFF2-40B4-BE49-F238E27FC236}">
                  <a16:creationId xmlns:a16="http://schemas.microsoft.com/office/drawing/2014/main" id="{C632EABF-2687-2C9E-9F95-B9C27C4D62F7}"/>
                </a:ext>
              </a:extLst>
            </p:cNvPr>
            <p:cNvSpPr/>
            <p:nvPr/>
          </p:nvSpPr>
          <p:spPr>
            <a:xfrm>
              <a:off x="4728454" y="2913289"/>
              <a:ext cx="1747736" cy="914400"/>
            </a:xfrm>
            <a:prstGeom prst="rect">
              <a:avLst/>
            </a:prstGeom>
            <a:solidFill>
              <a:srgbClr val="00B050"/>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en-GB" sz="1400" dirty="0"/>
                <a:t>spectroscopy</a:t>
              </a:r>
            </a:p>
          </p:txBody>
        </p:sp>
        <p:sp>
          <p:nvSpPr>
            <p:cNvPr id="89" name="Rectangle 88">
              <a:extLst>
                <a:ext uri="{FF2B5EF4-FFF2-40B4-BE49-F238E27FC236}">
                  <a16:creationId xmlns:a16="http://schemas.microsoft.com/office/drawing/2014/main" id="{CE374C21-AF7E-BF73-40B9-8D56A8B7D2AA}"/>
                </a:ext>
              </a:extLst>
            </p:cNvPr>
            <p:cNvSpPr/>
            <p:nvPr/>
          </p:nvSpPr>
          <p:spPr>
            <a:xfrm>
              <a:off x="6476189" y="2913289"/>
              <a:ext cx="4137498" cy="914400"/>
            </a:xfrm>
            <a:prstGeom prst="rect">
              <a:avLst/>
            </a:prstGeom>
            <a:solidFill>
              <a:srgbClr val="B4DE86"/>
            </a:solidFill>
          </p:spPr>
          <p:style>
            <a:lnRef idx="3">
              <a:schemeClr val="lt1"/>
            </a:lnRef>
            <a:fillRef idx="1">
              <a:schemeClr val="accent2"/>
            </a:fillRef>
            <a:effectRef idx="1">
              <a:schemeClr val="accent2"/>
            </a:effectRef>
            <a:fontRef idx="minor">
              <a:schemeClr val="lt1"/>
            </a:fontRef>
          </p:style>
          <p:txBody>
            <a:bodyPr rtlCol="0" anchor="ctr"/>
            <a:lstStyle/>
            <a:p>
              <a:r>
                <a:rPr lang="en-GB" sz="1100" dirty="0">
                  <a:solidFill>
                    <a:schemeClr val="accent3"/>
                  </a:solidFill>
                </a:rPr>
                <a:t>Neutron spectroscopy measures the atomic and magnetic motions of atoms</a:t>
              </a:r>
            </a:p>
          </p:txBody>
        </p:sp>
        <p:sp>
          <p:nvSpPr>
            <p:cNvPr id="90" name="Rectangle 89">
              <a:extLst>
                <a:ext uri="{FF2B5EF4-FFF2-40B4-BE49-F238E27FC236}">
                  <a16:creationId xmlns:a16="http://schemas.microsoft.com/office/drawing/2014/main" id="{F1107368-D405-A8C1-ED1E-F00B13143B86}"/>
                </a:ext>
              </a:extLst>
            </p:cNvPr>
            <p:cNvSpPr/>
            <p:nvPr/>
          </p:nvSpPr>
          <p:spPr>
            <a:xfrm>
              <a:off x="4728454" y="3827689"/>
              <a:ext cx="1747736" cy="914400"/>
            </a:xfrm>
            <a:prstGeom prst="rect">
              <a:avLst/>
            </a:prstGeom>
            <a:solidFill>
              <a:srgbClr val="C00000"/>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en-GB"/>
                <a:t>imaging</a:t>
              </a:r>
            </a:p>
          </p:txBody>
        </p:sp>
        <p:sp>
          <p:nvSpPr>
            <p:cNvPr id="91" name="Rectangle 90">
              <a:extLst>
                <a:ext uri="{FF2B5EF4-FFF2-40B4-BE49-F238E27FC236}">
                  <a16:creationId xmlns:a16="http://schemas.microsoft.com/office/drawing/2014/main" id="{182E2B42-29BF-4D22-3E7A-3272A8226D44}"/>
                </a:ext>
              </a:extLst>
            </p:cNvPr>
            <p:cNvSpPr/>
            <p:nvPr/>
          </p:nvSpPr>
          <p:spPr>
            <a:xfrm>
              <a:off x="6476189" y="3827689"/>
              <a:ext cx="4137498" cy="914400"/>
            </a:xfrm>
            <a:prstGeom prst="rect">
              <a:avLst/>
            </a:prstGeom>
            <a:solidFill>
              <a:srgbClr val="FF7979"/>
            </a:solidFill>
          </p:spPr>
          <p:style>
            <a:lnRef idx="3">
              <a:schemeClr val="lt1"/>
            </a:lnRef>
            <a:fillRef idx="1">
              <a:schemeClr val="accent2"/>
            </a:fillRef>
            <a:effectRef idx="1">
              <a:schemeClr val="accent2"/>
            </a:effectRef>
            <a:fontRef idx="minor">
              <a:schemeClr val="lt1"/>
            </a:fontRef>
          </p:style>
          <p:txBody>
            <a:bodyPr rtlCol="0" anchor="ctr"/>
            <a:lstStyle/>
            <a:p>
              <a:r>
                <a:rPr lang="en-GB" sz="1100" dirty="0">
                  <a:solidFill>
                    <a:schemeClr val="accent3"/>
                  </a:solidFill>
                </a:rPr>
                <a:t>Radiography and tomography to a unique view of materials</a:t>
              </a:r>
            </a:p>
          </p:txBody>
        </p:sp>
        <p:sp>
          <p:nvSpPr>
            <p:cNvPr id="92" name="Rectangle 91">
              <a:extLst>
                <a:ext uri="{FF2B5EF4-FFF2-40B4-BE49-F238E27FC236}">
                  <a16:creationId xmlns:a16="http://schemas.microsoft.com/office/drawing/2014/main" id="{855C8701-4A81-4BAF-F49C-8335A770A2CC}"/>
                </a:ext>
              </a:extLst>
            </p:cNvPr>
            <p:cNvSpPr/>
            <p:nvPr/>
          </p:nvSpPr>
          <p:spPr>
            <a:xfrm>
              <a:off x="4728454" y="4742089"/>
              <a:ext cx="1747736" cy="914400"/>
            </a:xfrm>
            <a:prstGeom prst="rect">
              <a:avLst/>
            </a:prstGeom>
            <a:solidFill>
              <a:srgbClr val="FF9933"/>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en-GB" sz="1400" dirty="0"/>
                <a:t>reflectometry</a:t>
              </a:r>
            </a:p>
          </p:txBody>
        </p:sp>
        <p:sp>
          <p:nvSpPr>
            <p:cNvPr id="93" name="Rectangle 92">
              <a:extLst>
                <a:ext uri="{FF2B5EF4-FFF2-40B4-BE49-F238E27FC236}">
                  <a16:creationId xmlns:a16="http://schemas.microsoft.com/office/drawing/2014/main" id="{1853F871-B00A-7FE6-0E49-F039FE79ED1E}"/>
                </a:ext>
              </a:extLst>
            </p:cNvPr>
            <p:cNvSpPr/>
            <p:nvPr/>
          </p:nvSpPr>
          <p:spPr>
            <a:xfrm>
              <a:off x="6476189" y="4742089"/>
              <a:ext cx="4137498" cy="914400"/>
            </a:xfrm>
            <a:prstGeom prst="rect">
              <a:avLst/>
            </a:prstGeom>
            <a:solidFill>
              <a:srgbClr val="FFC993"/>
            </a:solidFill>
          </p:spPr>
          <p:style>
            <a:lnRef idx="3">
              <a:schemeClr val="lt1"/>
            </a:lnRef>
            <a:fillRef idx="1">
              <a:schemeClr val="accent2"/>
            </a:fillRef>
            <a:effectRef idx="1">
              <a:schemeClr val="accent2"/>
            </a:effectRef>
            <a:fontRef idx="minor">
              <a:schemeClr val="lt1"/>
            </a:fontRef>
          </p:style>
          <p:txBody>
            <a:bodyPr rtlCol="0" anchor="ctr"/>
            <a:lstStyle/>
            <a:p>
              <a:r>
                <a:rPr lang="en-GB" sz="1100" dirty="0">
                  <a:solidFill>
                    <a:schemeClr val="accent3"/>
                  </a:solidFill>
                </a:rPr>
                <a:t>Neutron reflectometry is a technique for measuring the structure of thin films and interfaces</a:t>
              </a:r>
            </a:p>
          </p:txBody>
        </p:sp>
        <p:sp>
          <p:nvSpPr>
            <p:cNvPr id="94" name="Rectangle 93">
              <a:extLst>
                <a:ext uri="{FF2B5EF4-FFF2-40B4-BE49-F238E27FC236}">
                  <a16:creationId xmlns:a16="http://schemas.microsoft.com/office/drawing/2014/main" id="{B4A67182-E866-EA52-7A9E-0FB350600AE1}"/>
                </a:ext>
              </a:extLst>
            </p:cNvPr>
            <p:cNvSpPr/>
            <p:nvPr/>
          </p:nvSpPr>
          <p:spPr>
            <a:xfrm>
              <a:off x="4728454" y="5656489"/>
              <a:ext cx="1747736" cy="914400"/>
            </a:xfrm>
            <a:prstGeom prst="rect">
              <a:avLst/>
            </a:prstGeom>
            <a:solidFill>
              <a:srgbClr val="7030A0"/>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en-GB" sz="1600" dirty="0"/>
                <a:t>small angle</a:t>
              </a:r>
            </a:p>
          </p:txBody>
        </p:sp>
        <p:sp>
          <p:nvSpPr>
            <p:cNvPr id="95" name="Rectangle 94">
              <a:extLst>
                <a:ext uri="{FF2B5EF4-FFF2-40B4-BE49-F238E27FC236}">
                  <a16:creationId xmlns:a16="http://schemas.microsoft.com/office/drawing/2014/main" id="{A5AB0F48-CDE4-E732-F49A-CF378BBBDDEB}"/>
                </a:ext>
              </a:extLst>
            </p:cNvPr>
            <p:cNvSpPr/>
            <p:nvPr/>
          </p:nvSpPr>
          <p:spPr>
            <a:xfrm>
              <a:off x="6476189" y="5656489"/>
              <a:ext cx="4137498" cy="914400"/>
            </a:xfrm>
            <a:prstGeom prst="rect">
              <a:avLst/>
            </a:prstGeom>
            <a:solidFill>
              <a:srgbClr val="A66BD3"/>
            </a:solidFill>
          </p:spPr>
          <p:style>
            <a:lnRef idx="3">
              <a:schemeClr val="lt1"/>
            </a:lnRef>
            <a:fillRef idx="1">
              <a:schemeClr val="accent2"/>
            </a:fillRef>
            <a:effectRef idx="1">
              <a:schemeClr val="accent2"/>
            </a:effectRef>
            <a:fontRef idx="minor">
              <a:schemeClr val="lt1"/>
            </a:fontRef>
          </p:style>
          <p:txBody>
            <a:bodyPr rtlCol="0" anchor="ctr"/>
            <a:lstStyle/>
            <a:p>
              <a:r>
                <a:rPr lang="en-GB" sz="1100"/>
                <a:t>Small angle neutron scattering is able to probe structures at length scales from around 1 nm to more than 100 nm</a:t>
              </a:r>
            </a:p>
          </p:txBody>
        </p:sp>
        <p:sp>
          <p:nvSpPr>
            <p:cNvPr id="96" name="Rectangle 95">
              <a:extLst>
                <a:ext uri="{FF2B5EF4-FFF2-40B4-BE49-F238E27FC236}">
                  <a16:creationId xmlns:a16="http://schemas.microsoft.com/office/drawing/2014/main" id="{4D58A5AE-D9D5-B80E-D38C-D2187EE85111}"/>
                </a:ext>
              </a:extLst>
            </p:cNvPr>
            <p:cNvSpPr/>
            <p:nvPr/>
          </p:nvSpPr>
          <p:spPr>
            <a:xfrm rot="16200000">
              <a:off x="1985252" y="3827689"/>
              <a:ext cx="4572002" cy="914400"/>
            </a:xfrm>
            <a:prstGeom prst="rect">
              <a:avLst/>
            </a:prstGeom>
            <a:solidFill>
              <a:schemeClr val="tx1"/>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en-GB"/>
                <a:t>NEUTRON</a:t>
              </a:r>
            </a:p>
          </p:txBody>
        </p:sp>
      </p:grpSp>
      <p:pic>
        <p:nvPicPr>
          <p:cNvPr id="97" name="Picture 2">
            <a:extLst>
              <a:ext uri="{FF2B5EF4-FFF2-40B4-BE49-F238E27FC236}">
                <a16:creationId xmlns:a16="http://schemas.microsoft.com/office/drawing/2014/main" id="{E835D365-D05D-28FB-952C-151A8E83C8D1}"/>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496" y="3107870"/>
            <a:ext cx="3560337" cy="228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4">
            <a:extLst>
              <a:ext uri="{FF2B5EF4-FFF2-40B4-BE49-F238E27FC236}">
                <a16:creationId xmlns:a16="http://schemas.microsoft.com/office/drawing/2014/main" id="{858BEF23-B761-8D88-DBBB-DDDE325AFE11}"/>
              </a:ext>
            </a:extLst>
          </p:cNvPr>
          <p:cNvPicPr>
            <a:picLocks noChangeAspect="1" noChangeArrowheads="1"/>
          </p:cNvPicPr>
          <p:nvPr/>
        </p:nvPicPr>
        <p:blipFill>
          <a:blip r:embed="rId2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06657" y="3705907"/>
            <a:ext cx="4484007" cy="178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Chart 42">
            <a:extLst>
              <a:ext uri="{FF2B5EF4-FFF2-40B4-BE49-F238E27FC236}">
                <a16:creationId xmlns:a16="http://schemas.microsoft.com/office/drawing/2014/main" id="{87F1AB69-5EEE-5F1B-F621-2F7DF28801DF}"/>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374033" y="2958137"/>
            <a:ext cx="5534411" cy="375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Picture 8">
            <a:extLst>
              <a:ext uri="{FF2B5EF4-FFF2-40B4-BE49-F238E27FC236}">
                <a16:creationId xmlns:a16="http://schemas.microsoft.com/office/drawing/2014/main" id="{93FEE476-5A55-D180-412A-68263FEA3979}"/>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668193" y="5516452"/>
            <a:ext cx="3049343" cy="1189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6889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B2D05-74C2-E3AB-21A6-313E96EF2363}"/>
              </a:ext>
            </a:extLst>
          </p:cNvPr>
          <p:cNvSpPr>
            <a:spLocks noGrp="1"/>
          </p:cNvSpPr>
          <p:nvPr>
            <p:ph type="title"/>
          </p:nvPr>
        </p:nvSpPr>
        <p:spPr>
          <a:xfrm>
            <a:off x="266700" y="365125"/>
            <a:ext cx="5248903" cy="574675"/>
          </a:xfrm>
        </p:spPr>
        <p:txBody>
          <a:bodyPr>
            <a:normAutofit fontScale="90000"/>
          </a:bodyPr>
          <a:lstStyle/>
          <a:p>
            <a:r>
              <a:rPr lang="en-GB" dirty="0"/>
              <a:t>UK CERN Accelerator Collaboration</a:t>
            </a:r>
          </a:p>
        </p:txBody>
      </p:sp>
      <p:sp>
        <p:nvSpPr>
          <p:cNvPr id="4" name="Content Placeholder 3">
            <a:extLst>
              <a:ext uri="{FF2B5EF4-FFF2-40B4-BE49-F238E27FC236}">
                <a16:creationId xmlns:a16="http://schemas.microsoft.com/office/drawing/2014/main" id="{E1984011-20A0-7975-AC74-1722E6BC8E0A}"/>
              </a:ext>
            </a:extLst>
          </p:cNvPr>
          <p:cNvSpPr>
            <a:spLocks noGrp="1"/>
          </p:cNvSpPr>
          <p:nvPr>
            <p:ph idx="1"/>
          </p:nvPr>
        </p:nvSpPr>
        <p:spPr>
          <a:xfrm>
            <a:off x="374278" y="933076"/>
            <a:ext cx="4557059" cy="1037319"/>
          </a:xfrm>
        </p:spPr>
        <p:txBody>
          <a:bodyPr>
            <a:normAutofit/>
          </a:bodyPr>
          <a:lstStyle/>
          <a:p>
            <a:pPr marL="0" indent="0">
              <a:buNone/>
            </a:pPr>
            <a:r>
              <a:rPr lang="en-GB" sz="1600" dirty="0">
                <a:solidFill>
                  <a:schemeClr val="tx2"/>
                </a:solidFill>
              </a:rPr>
              <a:t>“The CERN Linac 1 was originally designed in the early 1950's, based on a similar accelerator built for AERE, Harwell in England” </a:t>
            </a:r>
            <a:r>
              <a:rPr lang="en-GB" sz="1600" dirty="0"/>
              <a:t>[</a:t>
            </a:r>
            <a:r>
              <a:rPr lang="en-GB" sz="1600" dirty="0">
                <a:hlinkClick r:id="rId3"/>
              </a:rPr>
              <a:t>reference</a:t>
            </a:r>
            <a:r>
              <a:rPr lang="en-GB" sz="1600" dirty="0"/>
              <a:t>]</a:t>
            </a:r>
          </a:p>
        </p:txBody>
      </p:sp>
      <p:sp>
        <p:nvSpPr>
          <p:cNvPr id="5" name="Slide Number Placeholder 4">
            <a:extLst>
              <a:ext uri="{FF2B5EF4-FFF2-40B4-BE49-F238E27FC236}">
                <a16:creationId xmlns:a16="http://schemas.microsoft.com/office/drawing/2014/main" id="{DE1A84B7-C23E-E3E0-6277-A76F20946F38}"/>
              </a:ext>
            </a:extLst>
          </p:cNvPr>
          <p:cNvSpPr>
            <a:spLocks noGrp="1"/>
          </p:cNvSpPr>
          <p:nvPr>
            <p:ph type="sldNum" sz="quarter" idx="4"/>
          </p:nvPr>
        </p:nvSpPr>
        <p:spPr/>
        <p:txBody>
          <a:bodyPr/>
          <a:lstStyle/>
          <a:p>
            <a:fld id="{94601B8E-4C5D-4D9E-8821-9696CA0E0E3F}" type="slidenum">
              <a:rPr lang="en-GB" smtClean="0"/>
              <a:pPr/>
              <a:t>4</a:t>
            </a:fld>
            <a:endParaRPr lang="en-GB"/>
          </a:p>
        </p:txBody>
      </p:sp>
      <p:sp>
        <p:nvSpPr>
          <p:cNvPr id="6" name="Date Placeholder 5">
            <a:extLst>
              <a:ext uri="{FF2B5EF4-FFF2-40B4-BE49-F238E27FC236}">
                <a16:creationId xmlns:a16="http://schemas.microsoft.com/office/drawing/2014/main" id="{96E2F6D2-F200-3FC7-E594-2F32A2933758}"/>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37619C65-BEC8-6C22-7CE8-08FB235D91D1}"/>
              </a:ext>
            </a:extLst>
          </p:cNvPr>
          <p:cNvSpPr>
            <a:spLocks noGrp="1"/>
          </p:cNvSpPr>
          <p:nvPr>
            <p:ph type="ftr" sz="quarter" idx="3"/>
          </p:nvPr>
        </p:nvSpPr>
        <p:spPr/>
        <p:txBody>
          <a:bodyPr/>
          <a:lstStyle/>
          <a:p>
            <a:r>
              <a:rPr lang="en-GB" dirty="0"/>
              <a:t>Haroon Rafique</a:t>
            </a:r>
          </a:p>
        </p:txBody>
      </p:sp>
      <p:pic>
        <p:nvPicPr>
          <p:cNvPr id="8" name="Picture 7" descr="A map of a station&#10;&#10;AI-generated content may be incorrect.">
            <a:extLst>
              <a:ext uri="{FF2B5EF4-FFF2-40B4-BE49-F238E27FC236}">
                <a16:creationId xmlns:a16="http://schemas.microsoft.com/office/drawing/2014/main" id="{1848D5D3-D836-0473-AB88-B8F2BE8E96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6399" y="652462"/>
            <a:ext cx="4664809" cy="5641675"/>
          </a:xfrm>
          <a:prstGeom prst="rect">
            <a:avLst/>
          </a:prstGeom>
        </p:spPr>
      </p:pic>
      <p:pic>
        <p:nvPicPr>
          <p:cNvPr id="9" name="Picture 8">
            <a:extLst>
              <a:ext uri="{FF2B5EF4-FFF2-40B4-BE49-F238E27FC236}">
                <a16:creationId xmlns:a16="http://schemas.microsoft.com/office/drawing/2014/main" id="{A5C72D6F-9923-C4A2-5795-783130240DA3}"/>
              </a:ext>
            </a:extLst>
          </p:cNvPr>
          <p:cNvPicPr>
            <a:picLocks noChangeAspect="1"/>
          </p:cNvPicPr>
          <p:nvPr/>
        </p:nvPicPr>
        <p:blipFill>
          <a:blip r:embed="rId5"/>
          <a:stretch>
            <a:fillRect/>
          </a:stretch>
        </p:blipFill>
        <p:spPr>
          <a:xfrm>
            <a:off x="5898082" y="194531"/>
            <a:ext cx="2855715" cy="1606340"/>
          </a:xfrm>
          <a:prstGeom prst="rect">
            <a:avLst/>
          </a:prstGeom>
        </p:spPr>
      </p:pic>
      <p:sp>
        <p:nvSpPr>
          <p:cNvPr id="10" name="TextBox 9">
            <a:extLst>
              <a:ext uri="{FF2B5EF4-FFF2-40B4-BE49-F238E27FC236}">
                <a16:creationId xmlns:a16="http://schemas.microsoft.com/office/drawing/2014/main" id="{71FB2AA6-CEC5-14F3-EA58-931DFC9491E1}"/>
              </a:ext>
            </a:extLst>
          </p:cNvPr>
          <p:cNvSpPr txBox="1"/>
          <p:nvPr/>
        </p:nvSpPr>
        <p:spPr>
          <a:xfrm>
            <a:off x="318247" y="3076298"/>
            <a:ext cx="5197356" cy="2492990"/>
          </a:xfrm>
          <a:prstGeom prst="rect">
            <a:avLst/>
          </a:prstGeom>
          <a:noFill/>
        </p:spPr>
        <p:txBody>
          <a:bodyPr wrap="square" rtlCol="0">
            <a:spAutoFit/>
          </a:bodyPr>
          <a:lstStyle/>
          <a:p>
            <a:r>
              <a:rPr lang="en-GB" sz="1200" dirty="0">
                <a:solidFill>
                  <a:schemeClr val="accent3"/>
                </a:solidFill>
              </a:rPr>
              <a:t>At </a:t>
            </a:r>
            <a:r>
              <a:rPr lang="en-GB" sz="1200" b="1" dirty="0">
                <a:solidFill>
                  <a:schemeClr val="accent3"/>
                </a:solidFill>
              </a:rPr>
              <a:t>AERE Harwell</a:t>
            </a:r>
            <a:r>
              <a:rPr lang="en-GB" sz="1200" dirty="0">
                <a:solidFill>
                  <a:schemeClr val="accent3"/>
                </a:solidFill>
              </a:rPr>
              <a:t> in the 1950s, the UK designed one of the earliest Alvarez-type proton linacs, the </a:t>
            </a:r>
            <a:r>
              <a:rPr lang="en-GB" sz="1200" b="1" dirty="0">
                <a:solidFill>
                  <a:schemeClr val="accent3"/>
                </a:solidFill>
              </a:rPr>
              <a:t>Proton Linear Accelerator (PLA) </a:t>
            </a:r>
            <a:r>
              <a:rPr lang="en-GB" sz="1200" dirty="0">
                <a:solidFill>
                  <a:schemeClr val="accent3"/>
                </a:solidFill>
              </a:rPr>
              <a:t>with external engineering studies by the </a:t>
            </a:r>
            <a:r>
              <a:rPr lang="en-GB" sz="1200" b="1" dirty="0">
                <a:solidFill>
                  <a:schemeClr val="accent3"/>
                </a:solidFill>
              </a:rPr>
              <a:t>Metropolitan-Vickers Electrical Company (Manchester)</a:t>
            </a:r>
            <a:r>
              <a:rPr lang="en-GB" sz="1200" dirty="0">
                <a:solidFill>
                  <a:schemeClr val="accent3"/>
                </a:solidFill>
              </a:rPr>
              <a:t>.</a:t>
            </a:r>
          </a:p>
          <a:p>
            <a:endParaRPr lang="en-GB" sz="1200" dirty="0">
              <a:solidFill>
                <a:schemeClr val="accent3"/>
              </a:solidFill>
            </a:endParaRPr>
          </a:p>
          <a:p>
            <a:r>
              <a:rPr lang="en-GB" sz="1200" dirty="0"/>
              <a:t>CERN historical material notes that in 1954, engineer </a:t>
            </a:r>
            <a:r>
              <a:rPr lang="en-GB" sz="1200" b="1" dirty="0">
                <a:hlinkClick r:id="rId6"/>
              </a:rPr>
              <a:t>Peter </a:t>
            </a:r>
            <a:r>
              <a:rPr lang="en-GB" sz="1200" b="1" dirty="0" err="1">
                <a:hlinkClick r:id="rId6"/>
              </a:rPr>
              <a:t>Standley</a:t>
            </a:r>
            <a:r>
              <a:rPr lang="en-GB" sz="1200" dirty="0"/>
              <a:t> was appointed “linkman between CERN and the company (Metropolitan Vickers)” when he joined the Linac Group – essentially a formal interface between CERN and Metro-Vick at the time Linac 1 was being realised.</a:t>
            </a:r>
            <a:endParaRPr lang="en-GB" sz="1200" dirty="0">
              <a:solidFill>
                <a:schemeClr val="accent3"/>
              </a:solidFill>
            </a:endParaRPr>
          </a:p>
          <a:p>
            <a:endParaRPr lang="en-GB" sz="1200" dirty="0">
              <a:solidFill>
                <a:schemeClr val="accent3"/>
              </a:solidFill>
            </a:endParaRPr>
          </a:p>
          <a:p>
            <a:r>
              <a:rPr lang="en-GB" sz="1200" dirty="0">
                <a:solidFill>
                  <a:schemeClr val="accent3"/>
                </a:solidFill>
              </a:rPr>
              <a:t>PLA tanks 2 and 3 (30 MeV and 50 MeV) were later reused at the Rutherford/NIMROD injector, and then again in the </a:t>
            </a:r>
            <a:r>
              <a:rPr lang="en-GB" sz="1200" b="1" dirty="0">
                <a:solidFill>
                  <a:schemeClr val="accent3"/>
                </a:solidFill>
              </a:rPr>
              <a:t>ISIS 70 MeV linac</a:t>
            </a:r>
            <a:r>
              <a:rPr lang="en-GB" sz="1200" dirty="0">
                <a:solidFill>
                  <a:schemeClr val="accent3"/>
                </a:solidFill>
              </a:rPr>
              <a:t> – they are still in use.</a:t>
            </a:r>
          </a:p>
        </p:txBody>
      </p:sp>
      <p:pic>
        <p:nvPicPr>
          <p:cNvPr id="12" name="Picture 11">
            <a:hlinkClick r:id="rId7"/>
            <a:extLst>
              <a:ext uri="{FF2B5EF4-FFF2-40B4-BE49-F238E27FC236}">
                <a16:creationId xmlns:a16="http://schemas.microsoft.com/office/drawing/2014/main" id="{F813D9A7-66AE-8093-D069-62FDE489974F}"/>
              </a:ext>
            </a:extLst>
          </p:cNvPr>
          <p:cNvPicPr>
            <a:picLocks noChangeAspect="1"/>
          </p:cNvPicPr>
          <p:nvPr/>
        </p:nvPicPr>
        <p:blipFill>
          <a:blip r:embed="rId8"/>
          <a:stretch>
            <a:fillRect/>
          </a:stretch>
        </p:blipFill>
        <p:spPr>
          <a:xfrm>
            <a:off x="374278" y="1912541"/>
            <a:ext cx="5141325" cy="920834"/>
          </a:xfrm>
          <a:prstGeom prst="rect">
            <a:avLst/>
          </a:prstGeom>
        </p:spPr>
      </p:pic>
      <p:pic>
        <p:nvPicPr>
          <p:cNvPr id="14" name="Picture 13">
            <a:hlinkClick r:id="rId9"/>
            <a:extLst>
              <a:ext uri="{FF2B5EF4-FFF2-40B4-BE49-F238E27FC236}">
                <a16:creationId xmlns:a16="http://schemas.microsoft.com/office/drawing/2014/main" id="{18825966-4FA0-928B-6AAF-4B1922D6992F}"/>
              </a:ext>
            </a:extLst>
          </p:cNvPr>
          <p:cNvPicPr>
            <a:picLocks noChangeAspect="1"/>
          </p:cNvPicPr>
          <p:nvPr/>
        </p:nvPicPr>
        <p:blipFill>
          <a:blip r:embed="rId10"/>
          <a:stretch>
            <a:fillRect/>
          </a:stretch>
        </p:blipFill>
        <p:spPr>
          <a:xfrm>
            <a:off x="2998730" y="1945134"/>
            <a:ext cx="2476715" cy="403895"/>
          </a:xfrm>
          <a:prstGeom prst="rect">
            <a:avLst/>
          </a:prstGeom>
        </p:spPr>
      </p:pic>
      <p:sp>
        <p:nvSpPr>
          <p:cNvPr id="3" name="TextBox 2">
            <a:extLst>
              <a:ext uri="{FF2B5EF4-FFF2-40B4-BE49-F238E27FC236}">
                <a16:creationId xmlns:a16="http://schemas.microsoft.com/office/drawing/2014/main" id="{FFBC68F4-D4EF-3F0B-C8CA-2DE88242D180}"/>
              </a:ext>
            </a:extLst>
          </p:cNvPr>
          <p:cNvSpPr txBox="1"/>
          <p:nvPr/>
        </p:nvSpPr>
        <p:spPr>
          <a:xfrm>
            <a:off x="7422776" y="6294137"/>
            <a:ext cx="3672865" cy="369332"/>
          </a:xfrm>
          <a:prstGeom prst="rect">
            <a:avLst/>
          </a:prstGeom>
          <a:noFill/>
        </p:spPr>
        <p:txBody>
          <a:bodyPr wrap="none" rtlCol="0">
            <a:spAutoFit/>
          </a:bodyPr>
          <a:lstStyle/>
          <a:p>
            <a:r>
              <a:rPr lang="en-GB" dirty="0">
                <a:solidFill>
                  <a:srgbClr val="2EAFDA"/>
                </a:solidFill>
              </a:rPr>
              <a:t>ISIS Accelerators and Instruments</a:t>
            </a:r>
          </a:p>
        </p:txBody>
      </p:sp>
    </p:spTree>
    <p:extLst>
      <p:ext uri="{BB962C8B-B14F-4D97-AF65-F5344CB8AC3E}">
        <p14:creationId xmlns:p14="http://schemas.microsoft.com/office/powerpoint/2010/main" val="2179705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17822-D268-1F4E-19EE-57F883232E33}"/>
              </a:ext>
            </a:extLst>
          </p:cNvPr>
          <p:cNvSpPr>
            <a:spLocks noGrp="1"/>
          </p:cNvSpPr>
          <p:nvPr>
            <p:ph type="title"/>
          </p:nvPr>
        </p:nvSpPr>
        <p:spPr>
          <a:xfrm>
            <a:off x="927263" y="160237"/>
            <a:ext cx="5829300" cy="574675"/>
          </a:xfrm>
        </p:spPr>
        <p:txBody>
          <a:bodyPr/>
          <a:lstStyle/>
          <a:p>
            <a:r>
              <a:rPr lang="en-GB" dirty="0"/>
              <a:t>More than the LHC</a:t>
            </a:r>
          </a:p>
        </p:txBody>
      </p:sp>
      <p:sp>
        <p:nvSpPr>
          <p:cNvPr id="5" name="Slide Number Placeholder 4">
            <a:extLst>
              <a:ext uri="{FF2B5EF4-FFF2-40B4-BE49-F238E27FC236}">
                <a16:creationId xmlns:a16="http://schemas.microsoft.com/office/drawing/2014/main" id="{A755AAAF-5B52-71B7-178C-DBC86B1D0C80}"/>
              </a:ext>
            </a:extLst>
          </p:cNvPr>
          <p:cNvSpPr>
            <a:spLocks noGrp="1"/>
          </p:cNvSpPr>
          <p:nvPr>
            <p:ph type="sldNum" sz="quarter" idx="4"/>
          </p:nvPr>
        </p:nvSpPr>
        <p:spPr/>
        <p:txBody>
          <a:bodyPr/>
          <a:lstStyle/>
          <a:p>
            <a:fld id="{94601B8E-4C5D-4D9E-8821-9696CA0E0E3F}" type="slidenum">
              <a:rPr lang="en-GB" smtClean="0"/>
              <a:pPr/>
              <a:t>5</a:t>
            </a:fld>
            <a:endParaRPr lang="en-GB"/>
          </a:p>
        </p:txBody>
      </p:sp>
      <p:sp>
        <p:nvSpPr>
          <p:cNvPr id="6" name="Date Placeholder 5">
            <a:extLst>
              <a:ext uri="{FF2B5EF4-FFF2-40B4-BE49-F238E27FC236}">
                <a16:creationId xmlns:a16="http://schemas.microsoft.com/office/drawing/2014/main" id="{982A5E51-C55D-088B-7F75-302C9C08E8A0}"/>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932B8957-B9BE-AE47-D416-1FEF852AB199}"/>
              </a:ext>
            </a:extLst>
          </p:cNvPr>
          <p:cNvSpPr>
            <a:spLocks noGrp="1"/>
          </p:cNvSpPr>
          <p:nvPr>
            <p:ph type="ftr" sz="quarter" idx="3"/>
          </p:nvPr>
        </p:nvSpPr>
        <p:spPr/>
        <p:txBody>
          <a:bodyPr/>
          <a:lstStyle/>
          <a:p>
            <a:r>
              <a:rPr lang="en-GB"/>
              <a:t>Haroon Rafique</a:t>
            </a:r>
            <a:endParaRPr lang="en-GB" dirty="0"/>
          </a:p>
        </p:txBody>
      </p:sp>
      <p:pic>
        <p:nvPicPr>
          <p:cNvPr id="1026" name="Picture 2">
            <a:hlinkClick r:id="rId3"/>
            <a:extLst>
              <a:ext uri="{FF2B5EF4-FFF2-40B4-BE49-F238E27FC236}">
                <a16:creationId xmlns:a16="http://schemas.microsoft.com/office/drawing/2014/main" id="{CE2FE8BB-CDC9-CAC7-EDB5-8754B94452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0" y="1040004"/>
            <a:ext cx="7148594" cy="5817996"/>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0CCE832B-082F-2F01-EEC2-6E6F43503923}"/>
              </a:ext>
            </a:extLst>
          </p:cNvPr>
          <p:cNvSpPr>
            <a:spLocks noGrp="1"/>
          </p:cNvSpPr>
          <p:nvPr>
            <p:ph idx="1"/>
          </p:nvPr>
        </p:nvSpPr>
        <p:spPr>
          <a:xfrm>
            <a:off x="5536710" y="265774"/>
            <a:ext cx="3075426" cy="1548459"/>
          </a:xfrm>
        </p:spPr>
        <p:txBody>
          <a:bodyPr>
            <a:normAutofit/>
          </a:bodyPr>
          <a:lstStyle/>
          <a:p>
            <a:r>
              <a:rPr lang="en-GB" sz="1800" dirty="0">
                <a:solidFill>
                  <a:schemeClr val="accent3"/>
                </a:solidFill>
                <a:hlinkClick r:id="rId5"/>
              </a:rPr>
              <a:t>MEDICIS</a:t>
            </a:r>
            <a:endParaRPr lang="en-GB" sz="1800" dirty="0">
              <a:solidFill>
                <a:schemeClr val="accent3"/>
              </a:solidFill>
            </a:endParaRPr>
          </a:p>
          <a:p>
            <a:r>
              <a:rPr lang="en-GB" sz="1800" dirty="0">
                <a:solidFill>
                  <a:schemeClr val="accent3"/>
                </a:solidFill>
                <a:hlinkClick r:id="rId6"/>
              </a:rPr>
              <a:t>AWAKE</a:t>
            </a:r>
            <a:endParaRPr lang="en-GB" sz="1800" dirty="0">
              <a:solidFill>
                <a:schemeClr val="accent3"/>
              </a:solidFill>
            </a:endParaRPr>
          </a:p>
          <a:p>
            <a:r>
              <a:rPr lang="en-GB" sz="1800" dirty="0">
                <a:solidFill>
                  <a:schemeClr val="accent3"/>
                </a:solidFill>
                <a:hlinkClick r:id="rId7"/>
              </a:rPr>
              <a:t>Antiproton Decelerator</a:t>
            </a:r>
            <a:endParaRPr lang="en-GB" sz="1800" dirty="0">
              <a:solidFill>
                <a:schemeClr val="accent3"/>
              </a:solidFill>
            </a:endParaRPr>
          </a:p>
          <a:p>
            <a:r>
              <a:rPr lang="en-GB" sz="1800" dirty="0">
                <a:solidFill>
                  <a:schemeClr val="accent3"/>
                </a:solidFill>
                <a:hlinkClick r:id="rId8"/>
              </a:rPr>
              <a:t>Fixed Target Experiments</a:t>
            </a:r>
            <a:endParaRPr lang="en-GB" sz="1800" dirty="0">
              <a:solidFill>
                <a:schemeClr val="accent3"/>
              </a:solidFill>
            </a:endParaRPr>
          </a:p>
        </p:txBody>
      </p:sp>
      <p:pic>
        <p:nvPicPr>
          <p:cNvPr id="3" name="Picture 2" descr="Disciplines | Careers at CERN">
            <a:extLst>
              <a:ext uri="{FF2B5EF4-FFF2-40B4-BE49-F238E27FC236}">
                <a16:creationId xmlns:a16="http://schemas.microsoft.com/office/drawing/2014/main" id="{A0C73402-C1FD-0AFA-77DC-87A9F523C98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6922" y="134277"/>
            <a:ext cx="790341" cy="79312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Shows AMS experiment on the International Space Station">
            <a:hlinkClick r:id="rId10"/>
            <a:extLst>
              <a:ext uri="{FF2B5EF4-FFF2-40B4-BE49-F238E27FC236}">
                <a16:creationId xmlns:a16="http://schemas.microsoft.com/office/drawing/2014/main" id="{4846E5B0-0978-047D-44DE-C1EA269B4A5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733553" y="4555984"/>
            <a:ext cx="3467412" cy="230201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3A3A1D3-4E5E-D888-8E44-6E410AE18118}"/>
              </a:ext>
            </a:extLst>
          </p:cNvPr>
          <p:cNvSpPr txBox="1"/>
          <p:nvPr/>
        </p:nvSpPr>
        <p:spPr>
          <a:xfrm>
            <a:off x="8779477" y="4844388"/>
            <a:ext cx="3358612" cy="276999"/>
          </a:xfrm>
          <a:prstGeom prst="rect">
            <a:avLst/>
          </a:prstGeom>
          <a:noFill/>
        </p:spPr>
        <p:txBody>
          <a:bodyPr wrap="none" rtlCol="0">
            <a:spAutoFit/>
          </a:bodyPr>
          <a:lstStyle/>
          <a:p>
            <a:r>
              <a:rPr lang="en-GB" sz="1200" dirty="0">
                <a:solidFill>
                  <a:schemeClr val="bg1"/>
                </a:solidFill>
              </a:rPr>
              <a:t>Alpha Magnetic Spectrometer onboard the ISS</a:t>
            </a:r>
          </a:p>
        </p:txBody>
      </p:sp>
      <p:pic>
        <p:nvPicPr>
          <p:cNvPr id="9" name="Picture 8">
            <a:hlinkClick r:id="rId12"/>
            <a:extLst>
              <a:ext uri="{FF2B5EF4-FFF2-40B4-BE49-F238E27FC236}">
                <a16:creationId xmlns:a16="http://schemas.microsoft.com/office/drawing/2014/main" id="{D8EA9929-549A-463D-E5F6-1AA022A1FD1C}"/>
              </a:ext>
            </a:extLst>
          </p:cNvPr>
          <p:cNvPicPr>
            <a:picLocks noChangeAspect="1"/>
          </p:cNvPicPr>
          <p:nvPr/>
        </p:nvPicPr>
        <p:blipFill>
          <a:blip r:embed="rId13"/>
          <a:srcRect l="30671" t="25751" r="24756" b="18954"/>
          <a:stretch>
            <a:fillRect/>
          </a:stretch>
        </p:blipFill>
        <p:spPr>
          <a:xfrm>
            <a:off x="8725568" y="1873406"/>
            <a:ext cx="3466431" cy="2801098"/>
          </a:xfrm>
          <a:prstGeom prst="rect">
            <a:avLst/>
          </a:prstGeom>
        </p:spPr>
      </p:pic>
      <p:sp>
        <p:nvSpPr>
          <p:cNvPr id="10" name="Rectangle 9">
            <a:extLst>
              <a:ext uri="{FF2B5EF4-FFF2-40B4-BE49-F238E27FC236}">
                <a16:creationId xmlns:a16="http://schemas.microsoft.com/office/drawing/2014/main" id="{BC7450A9-4354-3C54-F423-867EC7F30CCA}"/>
              </a:ext>
            </a:extLst>
          </p:cNvPr>
          <p:cNvSpPr/>
          <p:nvPr/>
        </p:nvSpPr>
        <p:spPr>
          <a:xfrm>
            <a:off x="9872580" y="2588538"/>
            <a:ext cx="1329210" cy="461665"/>
          </a:xfrm>
          <a:prstGeom prst="rect">
            <a:avLst/>
          </a:prstGeom>
          <a:noFill/>
        </p:spPr>
        <p:txBody>
          <a:bodyPr wrap="none" lIns="91440" tIns="45720" rIns="91440" bIns="45720">
            <a:spAutoFit/>
          </a:bodyPr>
          <a:lstStyle/>
          <a:p>
            <a:pPr algn="ctr"/>
            <a:r>
              <a:rPr lang="en-US" sz="2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ISOLDE</a:t>
            </a:r>
          </a:p>
        </p:txBody>
      </p:sp>
      <p:pic>
        <p:nvPicPr>
          <p:cNvPr id="3076" name="Picture 4" descr="CCclo1_08_11">
            <a:hlinkClick r:id="rId14"/>
            <a:extLst>
              <a:ext uri="{FF2B5EF4-FFF2-40B4-BE49-F238E27FC236}">
                <a16:creationId xmlns:a16="http://schemas.microsoft.com/office/drawing/2014/main" id="{7082646A-7DF9-B593-CBEE-4B65B5012C33}"/>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725569" y="-11925"/>
            <a:ext cx="3475396" cy="230245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6F617E35-0A3A-3D9C-A9AF-6F8EF72F02E0}"/>
              </a:ext>
            </a:extLst>
          </p:cNvPr>
          <p:cNvSpPr/>
          <p:nvPr/>
        </p:nvSpPr>
        <p:spPr>
          <a:xfrm>
            <a:off x="11034881" y="1840351"/>
            <a:ext cx="1279517" cy="461665"/>
          </a:xfrm>
          <a:prstGeom prst="rect">
            <a:avLst/>
          </a:prstGeom>
          <a:noFill/>
        </p:spPr>
        <p:txBody>
          <a:bodyPr wrap="none" lIns="91440" tIns="45720" rIns="91440" bIns="45720">
            <a:spAutoFit/>
          </a:bodyPr>
          <a:lstStyle/>
          <a:p>
            <a:pPr algn="ctr"/>
            <a:r>
              <a:rPr lang="en-US" sz="2400" b="1" dirty="0">
                <a:ln w="12700">
                  <a:solidFill>
                    <a:schemeClr val="accent5"/>
                  </a:solidFill>
                  <a:prstDash val="solid"/>
                </a:ln>
                <a:pattFill prst="ltDnDiag">
                  <a:fgClr>
                    <a:schemeClr val="accent5">
                      <a:lumMod val="60000"/>
                      <a:lumOff val="40000"/>
                    </a:schemeClr>
                  </a:fgClr>
                  <a:bgClr>
                    <a:schemeClr val="bg1"/>
                  </a:bgClr>
                </a:pattFill>
              </a:rPr>
              <a:t>CLOUD</a:t>
            </a:r>
          </a:p>
        </p:txBody>
      </p:sp>
    </p:spTree>
    <p:extLst>
      <p:ext uri="{BB962C8B-B14F-4D97-AF65-F5344CB8AC3E}">
        <p14:creationId xmlns:p14="http://schemas.microsoft.com/office/powerpoint/2010/main" val="3294812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hlinkClick r:id="rId3"/>
            <a:extLst>
              <a:ext uri="{FF2B5EF4-FFF2-40B4-BE49-F238E27FC236}">
                <a16:creationId xmlns:a16="http://schemas.microsoft.com/office/drawing/2014/main" id="{79452EA4-DB47-E97A-1D50-F942ABE4A4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922" y="941129"/>
            <a:ext cx="5355992" cy="468287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DF6E9774-61A5-E09D-6568-6DE14B71C56D}"/>
              </a:ext>
            </a:extLst>
          </p:cNvPr>
          <p:cNvSpPr>
            <a:spLocks noGrp="1"/>
          </p:cNvSpPr>
          <p:nvPr>
            <p:ph type="title"/>
          </p:nvPr>
        </p:nvSpPr>
        <p:spPr>
          <a:xfrm>
            <a:off x="927263" y="172516"/>
            <a:ext cx="5829300" cy="574675"/>
          </a:xfrm>
        </p:spPr>
        <p:txBody>
          <a:bodyPr/>
          <a:lstStyle/>
          <a:p>
            <a:r>
              <a:rPr lang="en-GB" dirty="0"/>
              <a:t>Impact on Society</a:t>
            </a:r>
          </a:p>
        </p:txBody>
      </p:sp>
      <p:sp>
        <p:nvSpPr>
          <p:cNvPr id="4" name="Content Placeholder 3">
            <a:extLst>
              <a:ext uri="{FF2B5EF4-FFF2-40B4-BE49-F238E27FC236}">
                <a16:creationId xmlns:a16="http://schemas.microsoft.com/office/drawing/2014/main" id="{C7A2FBC1-410C-6F47-28F2-07D8E993B168}"/>
              </a:ext>
            </a:extLst>
          </p:cNvPr>
          <p:cNvSpPr>
            <a:spLocks noGrp="1"/>
          </p:cNvSpPr>
          <p:nvPr>
            <p:ph idx="1"/>
          </p:nvPr>
        </p:nvSpPr>
        <p:spPr>
          <a:xfrm>
            <a:off x="2685342" y="5112619"/>
            <a:ext cx="5766547" cy="1202062"/>
          </a:xfrm>
        </p:spPr>
        <p:txBody>
          <a:bodyPr>
            <a:normAutofit/>
          </a:bodyPr>
          <a:lstStyle/>
          <a:p>
            <a:pPr marL="0" indent="0">
              <a:buNone/>
            </a:pPr>
            <a:r>
              <a:rPr lang="en-GB" sz="1400" i="1" dirty="0">
                <a:solidFill>
                  <a:schemeClr val="accent3"/>
                </a:solidFill>
                <a:hlinkClick r:id="rId3">
                  <a:extLst>
                    <a:ext uri="{A12FA001-AC4F-418D-AE19-62706E023703}">
                      <ahyp:hlinkClr xmlns:ahyp="http://schemas.microsoft.com/office/drawing/2018/hyperlinkcolor" val="tx"/>
                    </a:ext>
                  </a:extLst>
                </a:hlinkClick>
              </a:rPr>
              <a:t>“… in 1997, CERN set up a reinforced policy and team to support its knowledge- and technology-transfer activities. As a publicly funded Laboratory, </a:t>
            </a:r>
            <a:r>
              <a:rPr lang="en-GB" sz="1400" b="1" i="1" dirty="0">
                <a:solidFill>
                  <a:schemeClr val="accent3"/>
                </a:solidFill>
                <a:hlinkClick r:id="rId3">
                  <a:extLst>
                    <a:ext uri="{A12FA001-AC4F-418D-AE19-62706E023703}">
                      <ahyp:hlinkClr xmlns:ahyp="http://schemas.microsoft.com/office/drawing/2018/hyperlinkcolor" val="tx"/>
                    </a:ext>
                  </a:extLst>
                </a:hlinkClick>
              </a:rPr>
              <a:t>CERN has a remit to ensure that its technology and expertise deliver prompt and tangible benefits to society </a:t>
            </a:r>
            <a:r>
              <a:rPr lang="en-GB" sz="1400" i="1" dirty="0">
                <a:solidFill>
                  <a:schemeClr val="accent3"/>
                </a:solidFill>
                <a:hlinkClick r:id="rId3">
                  <a:extLst>
                    <a:ext uri="{A12FA001-AC4F-418D-AE19-62706E023703}">
                      <ahyp:hlinkClr xmlns:ahyp="http://schemas.microsoft.com/office/drawing/2018/hyperlinkcolor" val="tx"/>
                    </a:ext>
                  </a:extLst>
                </a:hlinkClick>
              </a:rPr>
              <a:t>wherever possible.”</a:t>
            </a:r>
            <a:endParaRPr lang="en-GB" sz="1400" i="1" dirty="0">
              <a:solidFill>
                <a:schemeClr val="accent3"/>
              </a:solidFill>
            </a:endParaRPr>
          </a:p>
          <a:p>
            <a:pPr marL="0" indent="0">
              <a:buNone/>
            </a:pPr>
            <a:endParaRPr lang="en-GB" sz="1400" i="1" dirty="0">
              <a:solidFill>
                <a:schemeClr val="accent3"/>
              </a:solidFill>
            </a:endParaRPr>
          </a:p>
          <a:p>
            <a:pPr marL="0" indent="0">
              <a:buNone/>
            </a:pPr>
            <a:endParaRPr lang="en-GB" sz="1400" i="1" dirty="0">
              <a:solidFill>
                <a:schemeClr val="accent3"/>
              </a:solidFill>
            </a:endParaRPr>
          </a:p>
        </p:txBody>
      </p:sp>
      <p:sp>
        <p:nvSpPr>
          <p:cNvPr id="5" name="Slide Number Placeholder 4">
            <a:extLst>
              <a:ext uri="{FF2B5EF4-FFF2-40B4-BE49-F238E27FC236}">
                <a16:creationId xmlns:a16="http://schemas.microsoft.com/office/drawing/2014/main" id="{89D39C18-AF02-ADB5-3809-5E65591B3B1C}"/>
              </a:ext>
            </a:extLst>
          </p:cNvPr>
          <p:cNvSpPr>
            <a:spLocks noGrp="1"/>
          </p:cNvSpPr>
          <p:nvPr>
            <p:ph type="sldNum" sz="quarter" idx="4"/>
          </p:nvPr>
        </p:nvSpPr>
        <p:spPr/>
        <p:txBody>
          <a:bodyPr/>
          <a:lstStyle/>
          <a:p>
            <a:fld id="{94601B8E-4C5D-4D9E-8821-9696CA0E0E3F}" type="slidenum">
              <a:rPr lang="en-GB" smtClean="0"/>
              <a:pPr/>
              <a:t>6</a:t>
            </a:fld>
            <a:endParaRPr lang="en-GB"/>
          </a:p>
        </p:txBody>
      </p:sp>
      <p:sp>
        <p:nvSpPr>
          <p:cNvPr id="6" name="Date Placeholder 5">
            <a:extLst>
              <a:ext uri="{FF2B5EF4-FFF2-40B4-BE49-F238E27FC236}">
                <a16:creationId xmlns:a16="http://schemas.microsoft.com/office/drawing/2014/main" id="{91A1251C-F7B0-73C6-7907-F830AA1A09FC}"/>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17DB2976-5698-B95E-7C5D-740428403EED}"/>
              </a:ext>
            </a:extLst>
          </p:cNvPr>
          <p:cNvSpPr>
            <a:spLocks noGrp="1"/>
          </p:cNvSpPr>
          <p:nvPr>
            <p:ph type="ftr" sz="quarter" idx="3"/>
          </p:nvPr>
        </p:nvSpPr>
        <p:spPr/>
        <p:txBody>
          <a:bodyPr/>
          <a:lstStyle/>
          <a:p>
            <a:r>
              <a:rPr lang="en-GB"/>
              <a:t>Haroon Rafique</a:t>
            </a:r>
            <a:endParaRPr lang="en-GB" dirty="0"/>
          </a:p>
        </p:txBody>
      </p:sp>
      <p:pic>
        <p:nvPicPr>
          <p:cNvPr id="10" name="Picture 9">
            <a:hlinkClick r:id="rId5"/>
            <a:extLst>
              <a:ext uri="{FF2B5EF4-FFF2-40B4-BE49-F238E27FC236}">
                <a16:creationId xmlns:a16="http://schemas.microsoft.com/office/drawing/2014/main" id="{8404B4B8-A922-31E4-3CE8-3556DAF8F9C8}"/>
              </a:ext>
            </a:extLst>
          </p:cNvPr>
          <p:cNvPicPr>
            <a:picLocks noChangeAspect="1"/>
          </p:cNvPicPr>
          <p:nvPr/>
        </p:nvPicPr>
        <p:blipFill>
          <a:blip r:embed="rId6"/>
          <a:stretch>
            <a:fillRect/>
          </a:stretch>
        </p:blipFill>
        <p:spPr>
          <a:xfrm>
            <a:off x="5644317" y="2979366"/>
            <a:ext cx="5168738" cy="1767663"/>
          </a:xfrm>
          <a:prstGeom prst="rect">
            <a:avLst/>
          </a:prstGeom>
        </p:spPr>
      </p:pic>
      <p:pic>
        <p:nvPicPr>
          <p:cNvPr id="12" name="Picture 11">
            <a:hlinkClick r:id="rId7"/>
            <a:extLst>
              <a:ext uri="{FF2B5EF4-FFF2-40B4-BE49-F238E27FC236}">
                <a16:creationId xmlns:a16="http://schemas.microsoft.com/office/drawing/2014/main" id="{55CC685A-1992-9870-1015-13E92BB61B55}"/>
              </a:ext>
            </a:extLst>
          </p:cNvPr>
          <p:cNvPicPr>
            <a:picLocks noChangeAspect="1"/>
          </p:cNvPicPr>
          <p:nvPr/>
        </p:nvPicPr>
        <p:blipFill>
          <a:blip r:embed="rId8"/>
          <a:stretch>
            <a:fillRect/>
          </a:stretch>
        </p:blipFill>
        <p:spPr>
          <a:xfrm>
            <a:off x="5644318" y="274249"/>
            <a:ext cx="5168737" cy="2542261"/>
          </a:xfrm>
          <a:prstGeom prst="rect">
            <a:avLst/>
          </a:prstGeom>
        </p:spPr>
      </p:pic>
      <p:pic>
        <p:nvPicPr>
          <p:cNvPr id="3" name="Picture 2" descr="Disciplines | Careers at CERN">
            <a:extLst>
              <a:ext uri="{FF2B5EF4-FFF2-40B4-BE49-F238E27FC236}">
                <a16:creationId xmlns:a16="http://schemas.microsoft.com/office/drawing/2014/main" id="{1470A940-D19A-B8D8-AFDD-8186811F28D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6922" y="134277"/>
            <a:ext cx="790341" cy="793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8727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E2D05-B9F6-E14A-749F-48E114E10854}"/>
              </a:ext>
            </a:extLst>
          </p:cNvPr>
          <p:cNvSpPr>
            <a:spLocks noGrp="1"/>
          </p:cNvSpPr>
          <p:nvPr>
            <p:ph type="title"/>
          </p:nvPr>
        </p:nvSpPr>
        <p:spPr>
          <a:xfrm>
            <a:off x="927263" y="154573"/>
            <a:ext cx="5829300" cy="574675"/>
          </a:xfrm>
        </p:spPr>
        <p:txBody>
          <a:bodyPr/>
          <a:lstStyle/>
          <a:p>
            <a:r>
              <a:rPr lang="en-GB" dirty="0"/>
              <a:t>Return on Investment (ROI)</a:t>
            </a:r>
          </a:p>
        </p:txBody>
      </p:sp>
      <p:sp>
        <p:nvSpPr>
          <p:cNvPr id="4" name="Content Placeholder 3">
            <a:extLst>
              <a:ext uri="{FF2B5EF4-FFF2-40B4-BE49-F238E27FC236}">
                <a16:creationId xmlns:a16="http://schemas.microsoft.com/office/drawing/2014/main" id="{6ABB0D14-3B93-C9D1-9D9A-487E2BA12944}"/>
              </a:ext>
            </a:extLst>
          </p:cNvPr>
          <p:cNvSpPr>
            <a:spLocks noGrp="1"/>
          </p:cNvSpPr>
          <p:nvPr>
            <p:ph idx="1"/>
          </p:nvPr>
        </p:nvSpPr>
        <p:spPr>
          <a:xfrm>
            <a:off x="452720" y="1105770"/>
            <a:ext cx="5177116" cy="4646460"/>
          </a:xfrm>
        </p:spPr>
        <p:txBody>
          <a:bodyPr>
            <a:normAutofit/>
          </a:bodyPr>
          <a:lstStyle/>
          <a:p>
            <a:pPr marL="0" indent="0">
              <a:buNone/>
            </a:pPr>
            <a:r>
              <a:rPr lang="en-GB" sz="1600" dirty="0">
                <a:solidFill>
                  <a:schemeClr val="accent3"/>
                </a:solidFill>
              </a:rPr>
              <a:t>Independent cost–benefit analyses of CERN’s LHC and its High-Luminosity upgrade find </a:t>
            </a:r>
            <a:r>
              <a:rPr lang="en-GB" sz="1600" b="1" dirty="0">
                <a:solidFill>
                  <a:schemeClr val="accent3"/>
                </a:solidFill>
              </a:rPr>
              <a:t>benefit–cost ratios of around 1.2 for the LHC</a:t>
            </a:r>
            <a:r>
              <a:rPr lang="en-GB" sz="1600" dirty="0">
                <a:solidFill>
                  <a:schemeClr val="accent3"/>
                </a:solidFill>
              </a:rPr>
              <a:t> and </a:t>
            </a:r>
            <a:r>
              <a:rPr lang="en-GB" sz="1600" b="1" dirty="0">
                <a:solidFill>
                  <a:schemeClr val="accent3"/>
                </a:solidFill>
              </a:rPr>
              <a:t>about 1.7–1.8 for the HL-LHC</a:t>
            </a:r>
            <a:r>
              <a:rPr lang="en-GB" sz="1600" dirty="0">
                <a:solidFill>
                  <a:schemeClr val="accent3"/>
                </a:solidFill>
              </a:rPr>
              <a:t>, corresponding to quantified social benefits that are roughly </a:t>
            </a:r>
            <a:r>
              <a:rPr lang="en-GB" sz="1600" b="1" dirty="0">
                <a:solidFill>
                  <a:schemeClr val="accent3"/>
                </a:solidFill>
              </a:rPr>
              <a:t>20% higher than costs for the LHC</a:t>
            </a:r>
            <a:r>
              <a:rPr lang="en-GB" sz="1600" dirty="0">
                <a:solidFill>
                  <a:schemeClr val="accent3"/>
                </a:solidFill>
              </a:rPr>
              <a:t> and </a:t>
            </a:r>
            <a:r>
              <a:rPr lang="en-GB" sz="1600" b="1" dirty="0">
                <a:solidFill>
                  <a:schemeClr val="accent3"/>
                </a:solidFill>
              </a:rPr>
              <a:t>70–80% higher for the HL-LHC</a:t>
            </a:r>
            <a:r>
              <a:rPr lang="en-GB" sz="1600" dirty="0">
                <a:solidFill>
                  <a:schemeClr val="accent3"/>
                </a:solidFill>
              </a:rPr>
              <a:t>.</a:t>
            </a:r>
          </a:p>
          <a:p>
            <a:pPr marL="0" indent="0">
              <a:buNone/>
            </a:pPr>
            <a:endParaRPr lang="en-GB" sz="1600" dirty="0">
              <a:solidFill>
                <a:schemeClr val="accent3"/>
              </a:solidFill>
            </a:endParaRPr>
          </a:p>
          <a:p>
            <a:r>
              <a:rPr lang="en-GB" sz="1600" dirty="0">
                <a:solidFill>
                  <a:schemeClr val="accent3"/>
                </a:solidFill>
              </a:rPr>
              <a:t>LHC 120% ROI: </a:t>
            </a:r>
            <a:r>
              <a:rPr lang="en-GB" sz="1000" dirty="0">
                <a:solidFill>
                  <a:schemeClr val="accent3"/>
                </a:solidFill>
                <a:hlinkClick r:id="rId3">
                  <a:extLst>
                    <a:ext uri="{A12FA001-AC4F-418D-AE19-62706E023703}">
                      <ahyp:hlinkClr xmlns:ahyp="http://schemas.microsoft.com/office/drawing/2018/hyperlinkcolor" val="tx"/>
                    </a:ext>
                  </a:extLst>
                </a:hlinkClick>
              </a:rPr>
              <a:t>https://www.sciencedirect.com/science/article/abs/pii/S0040162516000731</a:t>
            </a:r>
            <a:endParaRPr lang="en-GB" sz="1000" dirty="0">
              <a:solidFill>
                <a:schemeClr val="accent3"/>
              </a:solidFill>
            </a:endParaRPr>
          </a:p>
          <a:p>
            <a:r>
              <a:rPr lang="en-GB" sz="1600" dirty="0">
                <a:solidFill>
                  <a:schemeClr val="accent3"/>
                </a:solidFill>
              </a:rPr>
              <a:t>HL-LHC 180% ROI: </a:t>
            </a:r>
            <a:r>
              <a:rPr lang="en-GB" sz="1000" dirty="0">
                <a:solidFill>
                  <a:schemeClr val="accent3"/>
                </a:solidFill>
                <a:hlinkClick r:id="rId4">
                  <a:extLst>
                    <a:ext uri="{A12FA001-AC4F-418D-AE19-62706E023703}">
                      <ahyp:hlinkClr xmlns:ahyp="http://schemas.microsoft.com/office/drawing/2018/hyperlinkcolor" val="tx"/>
                    </a:ext>
                  </a:extLst>
                </a:hlinkClick>
              </a:rPr>
              <a:t>https://home.cern/news/news/cern/society-benefits-investing-particle-physics</a:t>
            </a:r>
            <a:endParaRPr lang="en-GB" sz="1000" dirty="0">
              <a:solidFill>
                <a:schemeClr val="accent3"/>
              </a:solidFill>
            </a:endParaRPr>
          </a:p>
          <a:p>
            <a:r>
              <a:rPr lang="en-GB" sz="1600" dirty="0">
                <a:solidFill>
                  <a:schemeClr val="accent3"/>
                </a:solidFill>
              </a:rPr>
              <a:t>HL-LHC 170% ROI: </a:t>
            </a:r>
            <a:r>
              <a:rPr lang="en-GB" sz="1000" dirty="0">
                <a:solidFill>
                  <a:schemeClr val="accent3"/>
                </a:solidFill>
                <a:hlinkClick r:id="rId5">
                  <a:extLst>
                    <a:ext uri="{A12FA001-AC4F-418D-AE19-62706E023703}">
                      <ahyp:hlinkClr xmlns:ahyp="http://schemas.microsoft.com/office/drawing/2018/hyperlinkcolor" val="tx"/>
                    </a:ext>
                  </a:extLst>
                </a:hlinkClick>
              </a:rPr>
              <a:t>https://www.tandfonline.com/doi/abs/10.1080/00036846.2022.2140763</a:t>
            </a:r>
            <a:endParaRPr lang="en-GB" sz="1000" dirty="0">
              <a:solidFill>
                <a:schemeClr val="accent3"/>
              </a:solidFill>
            </a:endParaRPr>
          </a:p>
          <a:p>
            <a:endParaRPr lang="en-GB" sz="1000" dirty="0">
              <a:solidFill>
                <a:schemeClr val="accent3"/>
              </a:solidFill>
            </a:endParaRPr>
          </a:p>
          <a:p>
            <a:pPr marL="0" indent="0">
              <a:buNone/>
            </a:pPr>
            <a:r>
              <a:rPr lang="en-GB" sz="1600" dirty="0"/>
              <a:t>An </a:t>
            </a:r>
            <a:r>
              <a:rPr lang="en-GB" sz="1600" dirty="0">
                <a:hlinkClick r:id="rId6"/>
              </a:rPr>
              <a:t>independent lifetime impact study</a:t>
            </a:r>
            <a:r>
              <a:rPr lang="en-GB" sz="1600" dirty="0"/>
              <a:t> for the </a:t>
            </a:r>
            <a:r>
              <a:rPr lang="en-GB" sz="1600" b="1" dirty="0"/>
              <a:t>ISIS Neutron and Muon Source</a:t>
            </a:r>
            <a:r>
              <a:rPr lang="en-GB" sz="1600" dirty="0"/>
              <a:t> found a net economic impact of £1.4 billion, corresponding to a </a:t>
            </a:r>
            <a:r>
              <a:rPr lang="en-GB" sz="1600" b="1" dirty="0"/>
              <a:t>ROI of 214%</a:t>
            </a:r>
            <a:r>
              <a:rPr lang="en-GB" sz="1600" dirty="0"/>
              <a:t>.</a:t>
            </a:r>
            <a:endParaRPr lang="en-GB" sz="1600" dirty="0">
              <a:solidFill>
                <a:schemeClr val="accent3"/>
              </a:solidFill>
            </a:endParaRPr>
          </a:p>
          <a:p>
            <a:endParaRPr lang="en-GB" sz="1600" dirty="0">
              <a:solidFill>
                <a:schemeClr val="accent3"/>
              </a:solidFill>
            </a:endParaRPr>
          </a:p>
        </p:txBody>
      </p:sp>
      <p:sp>
        <p:nvSpPr>
          <p:cNvPr id="5" name="Slide Number Placeholder 4">
            <a:extLst>
              <a:ext uri="{FF2B5EF4-FFF2-40B4-BE49-F238E27FC236}">
                <a16:creationId xmlns:a16="http://schemas.microsoft.com/office/drawing/2014/main" id="{5E2781FD-280C-A23F-A6DD-D574CB3C9395}"/>
              </a:ext>
            </a:extLst>
          </p:cNvPr>
          <p:cNvSpPr>
            <a:spLocks noGrp="1"/>
          </p:cNvSpPr>
          <p:nvPr>
            <p:ph type="sldNum" sz="quarter" idx="4"/>
          </p:nvPr>
        </p:nvSpPr>
        <p:spPr/>
        <p:txBody>
          <a:bodyPr/>
          <a:lstStyle/>
          <a:p>
            <a:fld id="{94601B8E-4C5D-4D9E-8821-9696CA0E0E3F}" type="slidenum">
              <a:rPr lang="en-GB" smtClean="0"/>
              <a:pPr/>
              <a:t>7</a:t>
            </a:fld>
            <a:endParaRPr lang="en-GB"/>
          </a:p>
        </p:txBody>
      </p:sp>
      <p:sp>
        <p:nvSpPr>
          <p:cNvPr id="6" name="Date Placeholder 5">
            <a:extLst>
              <a:ext uri="{FF2B5EF4-FFF2-40B4-BE49-F238E27FC236}">
                <a16:creationId xmlns:a16="http://schemas.microsoft.com/office/drawing/2014/main" id="{A930A5C4-A1EB-61E5-01F3-88D31584A7E2}"/>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36808F71-05E7-476A-E6F6-9308D0CD5608}"/>
              </a:ext>
            </a:extLst>
          </p:cNvPr>
          <p:cNvSpPr>
            <a:spLocks noGrp="1"/>
          </p:cNvSpPr>
          <p:nvPr>
            <p:ph type="ftr" sz="quarter" idx="3"/>
          </p:nvPr>
        </p:nvSpPr>
        <p:spPr/>
        <p:txBody>
          <a:bodyPr/>
          <a:lstStyle/>
          <a:p>
            <a:r>
              <a:rPr lang="en-GB"/>
              <a:t>Haroon Rafique</a:t>
            </a:r>
            <a:endParaRPr lang="en-GB" dirty="0"/>
          </a:p>
        </p:txBody>
      </p:sp>
      <p:pic>
        <p:nvPicPr>
          <p:cNvPr id="9" name="Picture 8">
            <a:extLst>
              <a:ext uri="{FF2B5EF4-FFF2-40B4-BE49-F238E27FC236}">
                <a16:creationId xmlns:a16="http://schemas.microsoft.com/office/drawing/2014/main" id="{71CE52B6-6D1A-AF25-6E09-B80F2A8D52A7}"/>
              </a:ext>
            </a:extLst>
          </p:cNvPr>
          <p:cNvPicPr>
            <a:picLocks noChangeAspect="1"/>
          </p:cNvPicPr>
          <p:nvPr/>
        </p:nvPicPr>
        <p:blipFill>
          <a:blip r:embed="rId7"/>
          <a:stretch>
            <a:fillRect/>
          </a:stretch>
        </p:blipFill>
        <p:spPr>
          <a:xfrm>
            <a:off x="6930887" y="2321325"/>
            <a:ext cx="4631764" cy="4023553"/>
          </a:xfrm>
          <a:prstGeom prst="rect">
            <a:avLst/>
          </a:prstGeom>
        </p:spPr>
      </p:pic>
      <p:pic>
        <p:nvPicPr>
          <p:cNvPr id="11" name="Picture 10">
            <a:hlinkClick r:id="rId3"/>
            <a:extLst>
              <a:ext uri="{FF2B5EF4-FFF2-40B4-BE49-F238E27FC236}">
                <a16:creationId xmlns:a16="http://schemas.microsoft.com/office/drawing/2014/main" id="{3A4A4670-AB76-C55D-59C6-54B7B1DF9990}"/>
              </a:ext>
            </a:extLst>
          </p:cNvPr>
          <p:cNvPicPr>
            <a:picLocks noChangeAspect="1"/>
          </p:cNvPicPr>
          <p:nvPr/>
        </p:nvPicPr>
        <p:blipFill>
          <a:blip r:embed="rId8"/>
          <a:stretch>
            <a:fillRect/>
          </a:stretch>
        </p:blipFill>
        <p:spPr>
          <a:xfrm>
            <a:off x="6364940" y="96446"/>
            <a:ext cx="5763659" cy="2180953"/>
          </a:xfrm>
          <a:prstGeom prst="rect">
            <a:avLst/>
          </a:prstGeom>
        </p:spPr>
      </p:pic>
      <p:cxnSp>
        <p:nvCxnSpPr>
          <p:cNvPr id="13" name="Straight Connector 12">
            <a:extLst>
              <a:ext uri="{FF2B5EF4-FFF2-40B4-BE49-F238E27FC236}">
                <a16:creationId xmlns:a16="http://schemas.microsoft.com/office/drawing/2014/main" id="{E85FF44B-F003-7C67-5A9D-CC1F8E1603E9}"/>
              </a:ext>
            </a:extLst>
          </p:cNvPr>
          <p:cNvCxnSpPr/>
          <p:nvPr/>
        </p:nvCxnSpPr>
        <p:spPr>
          <a:xfrm>
            <a:off x="8621806" y="2689412"/>
            <a:ext cx="11049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BA1B280-0CB9-D6CD-73E6-7763F41DE4AB}"/>
              </a:ext>
            </a:extLst>
          </p:cNvPr>
          <p:cNvCxnSpPr/>
          <p:nvPr/>
        </p:nvCxnSpPr>
        <p:spPr>
          <a:xfrm>
            <a:off x="7008159" y="3092824"/>
            <a:ext cx="11049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D94E9D2-A5C1-F706-92D6-250C9FCAD550}"/>
              </a:ext>
            </a:extLst>
          </p:cNvPr>
          <p:cNvCxnSpPr>
            <a:cxnSpLocks/>
          </p:cNvCxnSpPr>
          <p:nvPr/>
        </p:nvCxnSpPr>
        <p:spPr>
          <a:xfrm>
            <a:off x="6930887" y="6131859"/>
            <a:ext cx="200692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Picture 2" descr="Disciplines | Careers at CERN">
            <a:extLst>
              <a:ext uri="{FF2B5EF4-FFF2-40B4-BE49-F238E27FC236}">
                <a16:creationId xmlns:a16="http://schemas.microsoft.com/office/drawing/2014/main" id="{FF09CA68-263E-2594-B43E-07162061040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6922" y="134277"/>
            <a:ext cx="790341" cy="79312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FED7D059-4E42-F74A-AC07-FA5BD58F9478}"/>
              </a:ext>
            </a:extLst>
          </p:cNvPr>
          <p:cNvSpPr/>
          <p:nvPr/>
        </p:nvSpPr>
        <p:spPr>
          <a:xfrm>
            <a:off x="65202" y="4563035"/>
            <a:ext cx="5492914" cy="2250070"/>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03566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744BA-E1C0-61F2-89A3-15AC72EC28A1}"/>
              </a:ext>
            </a:extLst>
          </p:cNvPr>
          <p:cNvSpPr>
            <a:spLocks noGrp="1"/>
          </p:cNvSpPr>
          <p:nvPr>
            <p:ph type="title"/>
          </p:nvPr>
        </p:nvSpPr>
        <p:spPr>
          <a:xfrm>
            <a:off x="927263" y="148849"/>
            <a:ext cx="7765677" cy="574675"/>
          </a:xfrm>
        </p:spPr>
        <p:txBody>
          <a:bodyPr>
            <a:normAutofit/>
          </a:bodyPr>
          <a:lstStyle/>
          <a:p>
            <a:r>
              <a:rPr lang="en-GB" dirty="0"/>
              <a:t>Impact (beyond fundamental science)</a:t>
            </a:r>
          </a:p>
        </p:txBody>
      </p:sp>
      <p:sp>
        <p:nvSpPr>
          <p:cNvPr id="4" name="Content Placeholder 3">
            <a:extLst>
              <a:ext uri="{FF2B5EF4-FFF2-40B4-BE49-F238E27FC236}">
                <a16:creationId xmlns:a16="http://schemas.microsoft.com/office/drawing/2014/main" id="{E7D42BEF-8123-BAD8-801D-0AC7CC9D3659}"/>
              </a:ext>
            </a:extLst>
          </p:cNvPr>
          <p:cNvSpPr>
            <a:spLocks noGrp="1"/>
          </p:cNvSpPr>
          <p:nvPr>
            <p:ph idx="1"/>
          </p:nvPr>
        </p:nvSpPr>
        <p:spPr>
          <a:xfrm>
            <a:off x="213169" y="1089436"/>
            <a:ext cx="7765677" cy="4679323"/>
          </a:xfrm>
        </p:spPr>
        <p:txBody>
          <a:bodyPr>
            <a:normAutofit fontScale="62500" lnSpcReduction="20000"/>
          </a:bodyPr>
          <a:lstStyle/>
          <a:p>
            <a:pPr marL="0" indent="0">
              <a:buNone/>
            </a:pPr>
            <a:r>
              <a:rPr lang="en-GB" sz="2900" b="1" dirty="0">
                <a:solidFill>
                  <a:schemeClr val="accent3"/>
                </a:solidFill>
              </a:rPr>
              <a:t>The technological development required for fundamental discovery science yields the </a:t>
            </a:r>
            <a:r>
              <a:rPr lang="en-GB" sz="2900" b="1" dirty="0">
                <a:solidFill>
                  <a:schemeClr val="accent3"/>
                </a:solidFill>
                <a:hlinkClick r:id="rId3">
                  <a:extLst>
                    <a:ext uri="{A12FA001-AC4F-418D-AE19-62706E023703}">
                      <ahyp:hlinkClr xmlns:ahyp="http://schemas.microsoft.com/office/drawing/2018/hyperlinkcolor" val="tx"/>
                    </a:ext>
                  </a:extLst>
                </a:hlinkClick>
              </a:rPr>
              <a:t>unexpected</a:t>
            </a:r>
            <a:r>
              <a:rPr lang="en-GB" sz="2900" b="1" dirty="0">
                <a:solidFill>
                  <a:schemeClr val="accent3"/>
                </a:solidFill>
              </a:rPr>
              <a:t>.</a:t>
            </a:r>
          </a:p>
          <a:p>
            <a:r>
              <a:rPr lang="en-GB" dirty="0">
                <a:solidFill>
                  <a:schemeClr val="accent3"/>
                </a:solidFill>
              </a:rPr>
              <a:t>1968: Multi wire proportional detector chambers (</a:t>
            </a:r>
            <a:r>
              <a:rPr lang="en-GB" dirty="0">
                <a:solidFill>
                  <a:schemeClr val="accent3"/>
                </a:solidFill>
                <a:hlinkClick r:id="rId4">
                  <a:extLst>
                    <a:ext uri="{A12FA001-AC4F-418D-AE19-62706E023703}">
                      <ahyp:hlinkClr xmlns:ahyp="http://schemas.microsoft.com/office/drawing/2018/hyperlinkcolor" val="tx"/>
                    </a:ext>
                  </a:extLst>
                </a:hlinkClick>
              </a:rPr>
              <a:t>G. </a:t>
            </a:r>
            <a:r>
              <a:rPr lang="en-GB" dirty="0" err="1">
                <a:solidFill>
                  <a:schemeClr val="accent3"/>
                </a:solidFill>
                <a:hlinkClick r:id="rId4">
                  <a:extLst>
                    <a:ext uri="{A12FA001-AC4F-418D-AE19-62706E023703}">
                      <ahyp:hlinkClr xmlns:ahyp="http://schemas.microsoft.com/office/drawing/2018/hyperlinkcolor" val="tx"/>
                    </a:ext>
                  </a:extLst>
                </a:hlinkClick>
              </a:rPr>
              <a:t>Charpak</a:t>
            </a:r>
            <a:r>
              <a:rPr lang="en-GB" dirty="0">
                <a:solidFill>
                  <a:schemeClr val="accent3"/>
                </a:solidFill>
                <a:hlinkClick r:id="rId4">
                  <a:extLst>
                    <a:ext uri="{A12FA001-AC4F-418D-AE19-62706E023703}">
                      <ahyp:hlinkClr xmlns:ahyp="http://schemas.microsoft.com/office/drawing/2018/hyperlinkcolor" val="tx"/>
                    </a:ext>
                  </a:extLst>
                </a:hlinkClick>
              </a:rPr>
              <a:t> Nobel Prize</a:t>
            </a:r>
            <a:r>
              <a:rPr lang="en-GB" dirty="0">
                <a:solidFill>
                  <a:schemeClr val="accent3"/>
                </a:solidFill>
              </a:rPr>
              <a:t>) </a:t>
            </a:r>
            <a:r>
              <a:rPr lang="en-GB" b="1" dirty="0">
                <a:solidFill>
                  <a:schemeClr val="accent3"/>
                </a:solidFill>
                <a:hlinkClick r:id="rId5">
                  <a:extLst>
                    <a:ext uri="{A12FA001-AC4F-418D-AE19-62706E023703}">
                      <ahyp:hlinkClr xmlns:ahyp="http://schemas.microsoft.com/office/drawing/2018/hyperlinkcolor" val="tx"/>
                    </a:ext>
                  </a:extLst>
                </a:hlinkClick>
              </a:rPr>
              <a:t>applied to medical field</a:t>
            </a:r>
            <a:r>
              <a:rPr lang="en-GB" dirty="0">
                <a:solidFill>
                  <a:schemeClr val="accent3"/>
                </a:solidFill>
              </a:rPr>
              <a:t> to reduce patient dose in imaging modalities</a:t>
            </a:r>
          </a:p>
          <a:p>
            <a:r>
              <a:rPr lang="en-GB" dirty="0">
                <a:solidFill>
                  <a:schemeClr val="accent3"/>
                </a:solidFill>
              </a:rPr>
              <a:t>1973: </a:t>
            </a:r>
            <a:r>
              <a:rPr lang="en-GB" dirty="0">
                <a:solidFill>
                  <a:schemeClr val="accent3"/>
                </a:solidFill>
                <a:hlinkClick r:id="rId6">
                  <a:extLst>
                    <a:ext uri="{A12FA001-AC4F-418D-AE19-62706E023703}">
                      <ahyp:hlinkClr xmlns:ahyp="http://schemas.microsoft.com/office/drawing/2018/hyperlinkcolor" val="tx"/>
                    </a:ext>
                  </a:extLst>
                </a:hlinkClick>
              </a:rPr>
              <a:t>First physical </a:t>
            </a:r>
            <a:r>
              <a:rPr lang="en-GB" b="1" dirty="0">
                <a:solidFill>
                  <a:schemeClr val="accent3"/>
                </a:solidFill>
                <a:hlinkClick r:id="rId6">
                  <a:extLst>
                    <a:ext uri="{A12FA001-AC4F-418D-AE19-62706E023703}">
                      <ahyp:hlinkClr xmlns:ahyp="http://schemas.microsoft.com/office/drawing/2018/hyperlinkcolor" val="tx"/>
                    </a:ext>
                  </a:extLst>
                </a:hlinkClick>
              </a:rPr>
              <a:t>touch screen </a:t>
            </a:r>
            <a:r>
              <a:rPr lang="en-GB" dirty="0">
                <a:solidFill>
                  <a:schemeClr val="accent3"/>
                </a:solidFill>
                <a:hlinkClick r:id="rId6">
                  <a:extLst>
                    <a:ext uri="{A12FA001-AC4F-418D-AE19-62706E023703}">
                      <ahyp:hlinkClr xmlns:ahyp="http://schemas.microsoft.com/office/drawing/2018/hyperlinkcolor" val="tx"/>
                    </a:ext>
                  </a:extLst>
                </a:hlinkClick>
              </a:rPr>
              <a:t>development</a:t>
            </a:r>
            <a:r>
              <a:rPr lang="en-GB" dirty="0">
                <a:solidFill>
                  <a:schemeClr val="accent3"/>
                </a:solidFill>
              </a:rPr>
              <a:t> by Frank Beck and Bent Stumpe</a:t>
            </a:r>
          </a:p>
          <a:p>
            <a:r>
              <a:rPr lang="en-GB" dirty="0">
                <a:solidFill>
                  <a:schemeClr val="accent3"/>
                </a:solidFill>
              </a:rPr>
              <a:t>1977: Jeavons (hardware) and Townsend (software) begin the </a:t>
            </a:r>
            <a:r>
              <a:rPr lang="en-GB" dirty="0">
                <a:solidFill>
                  <a:schemeClr val="accent3"/>
                </a:solidFill>
                <a:hlinkClick r:id="rId7">
                  <a:extLst>
                    <a:ext uri="{A12FA001-AC4F-418D-AE19-62706E023703}">
                      <ahyp:hlinkClr xmlns:ahyp="http://schemas.microsoft.com/office/drawing/2018/hyperlinkcolor" val="tx"/>
                    </a:ext>
                  </a:extLst>
                </a:hlinkClick>
              </a:rPr>
              <a:t>path to </a:t>
            </a:r>
            <a:r>
              <a:rPr lang="en-GB" b="1" dirty="0">
                <a:solidFill>
                  <a:schemeClr val="accent3"/>
                </a:solidFill>
                <a:hlinkClick r:id="rId7">
                  <a:extLst>
                    <a:ext uri="{A12FA001-AC4F-418D-AE19-62706E023703}">
                      <ahyp:hlinkClr xmlns:ahyp="http://schemas.microsoft.com/office/drawing/2018/hyperlinkcolor" val="tx"/>
                    </a:ext>
                  </a:extLst>
                </a:hlinkClick>
              </a:rPr>
              <a:t>modern PET scanning</a:t>
            </a:r>
            <a:r>
              <a:rPr lang="en-GB" dirty="0">
                <a:solidFill>
                  <a:schemeClr val="accent3"/>
                </a:solidFill>
              </a:rPr>
              <a:t> using coincidence detection with avalanche chambers</a:t>
            </a:r>
          </a:p>
          <a:p>
            <a:r>
              <a:rPr lang="en-GB" dirty="0">
                <a:solidFill>
                  <a:schemeClr val="accent3"/>
                </a:solidFill>
              </a:rPr>
              <a:t>1989: Administrative fix for communication based on scientific necessity, </a:t>
            </a:r>
            <a:r>
              <a:rPr lang="en-GB" dirty="0">
                <a:solidFill>
                  <a:schemeClr val="accent3"/>
                </a:solidFill>
                <a:hlinkClick r:id="rId8">
                  <a:extLst>
                    <a:ext uri="{A12FA001-AC4F-418D-AE19-62706E023703}">
                      <ahyp:hlinkClr xmlns:ahyp="http://schemas.microsoft.com/office/drawing/2018/hyperlinkcolor" val="tx"/>
                    </a:ext>
                  </a:extLst>
                </a:hlinkClick>
              </a:rPr>
              <a:t>Tim Berners Lee develops the </a:t>
            </a:r>
            <a:r>
              <a:rPr lang="en-GB" b="1" dirty="0">
                <a:solidFill>
                  <a:schemeClr val="accent3"/>
                </a:solidFill>
                <a:hlinkClick r:id="rId8">
                  <a:extLst>
                    <a:ext uri="{A12FA001-AC4F-418D-AE19-62706E023703}">
                      <ahyp:hlinkClr xmlns:ahyp="http://schemas.microsoft.com/office/drawing/2018/hyperlinkcolor" val="tx"/>
                    </a:ext>
                  </a:extLst>
                </a:hlinkClick>
              </a:rPr>
              <a:t>World Wide Web</a:t>
            </a:r>
            <a:endParaRPr lang="en-GB" b="1" dirty="0">
              <a:solidFill>
                <a:schemeClr val="accent3"/>
              </a:solidFill>
            </a:endParaRPr>
          </a:p>
          <a:p>
            <a:r>
              <a:rPr lang="en-GB" dirty="0">
                <a:solidFill>
                  <a:schemeClr val="accent3"/>
                </a:solidFill>
              </a:rPr>
              <a:t>1990: </a:t>
            </a:r>
            <a:r>
              <a:rPr lang="en-GB" dirty="0">
                <a:solidFill>
                  <a:schemeClr val="accent3"/>
                </a:solidFill>
                <a:hlinkClick r:id="rId9">
                  <a:extLst>
                    <a:ext uri="{A12FA001-AC4F-418D-AE19-62706E023703}">
                      <ahyp:hlinkClr xmlns:ahyp="http://schemas.microsoft.com/office/drawing/2018/hyperlinkcolor" val="tx"/>
                    </a:ext>
                  </a:extLst>
                </a:hlinkClick>
              </a:rPr>
              <a:t>Crystal Clear Collaboration</a:t>
            </a:r>
            <a:r>
              <a:rPr lang="en-GB" dirty="0">
                <a:solidFill>
                  <a:schemeClr val="accent3"/>
                </a:solidFill>
              </a:rPr>
              <a:t> led to </a:t>
            </a:r>
            <a:r>
              <a:rPr lang="en-GB" b="1" dirty="0">
                <a:solidFill>
                  <a:schemeClr val="accent3"/>
                </a:solidFill>
              </a:rPr>
              <a:t>specialised PET</a:t>
            </a:r>
            <a:r>
              <a:rPr lang="en-GB" dirty="0">
                <a:solidFill>
                  <a:schemeClr val="accent3"/>
                </a:solidFill>
              </a:rPr>
              <a:t> scanners and improved time resolution</a:t>
            </a:r>
          </a:p>
          <a:p>
            <a:r>
              <a:rPr lang="en-GB" dirty="0">
                <a:solidFill>
                  <a:schemeClr val="accent3"/>
                </a:solidFill>
              </a:rPr>
              <a:t>30 April 1993: CERN released the original World Wide Web software into the public domain and made the</a:t>
            </a:r>
            <a:r>
              <a:rPr lang="en-GB" b="1" dirty="0">
                <a:solidFill>
                  <a:schemeClr val="accent3"/>
                </a:solidFill>
              </a:rPr>
              <a:t> </a:t>
            </a:r>
            <a:r>
              <a:rPr lang="en-GB" b="1" dirty="0">
                <a:solidFill>
                  <a:schemeClr val="accent3"/>
                </a:solidFill>
                <a:hlinkClick r:id="rId10">
                  <a:extLst>
                    <a:ext uri="{A12FA001-AC4F-418D-AE19-62706E023703}">
                      <ahyp:hlinkClr xmlns:ahyp="http://schemas.microsoft.com/office/drawing/2018/hyperlinkcolor" val="tx"/>
                    </a:ext>
                  </a:extLst>
                </a:hlinkClick>
              </a:rPr>
              <a:t>source code available free of charge</a:t>
            </a:r>
            <a:endParaRPr lang="en-GB" b="1" dirty="0">
              <a:solidFill>
                <a:schemeClr val="accent3"/>
              </a:solidFill>
            </a:endParaRPr>
          </a:p>
          <a:p>
            <a:r>
              <a:rPr lang="en-GB" dirty="0">
                <a:solidFill>
                  <a:schemeClr val="accent3"/>
                </a:solidFill>
              </a:rPr>
              <a:t>GEANT4 and FLUKA used as </a:t>
            </a:r>
            <a:r>
              <a:rPr lang="en-GB" b="1" dirty="0">
                <a:solidFill>
                  <a:schemeClr val="accent3"/>
                </a:solidFill>
                <a:hlinkClick r:id="rId11">
                  <a:extLst>
                    <a:ext uri="{A12FA001-AC4F-418D-AE19-62706E023703}">
                      <ahyp:hlinkClr xmlns:ahyp="http://schemas.microsoft.com/office/drawing/2018/hyperlinkcolor" val="tx"/>
                    </a:ext>
                  </a:extLst>
                </a:hlinkClick>
              </a:rPr>
              <a:t>industry standard for radiation – matter interaction</a:t>
            </a:r>
            <a:r>
              <a:rPr lang="en-GB" dirty="0">
                <a:solidFill>
                  <a:schemeClr val="accent3"/>
                </a:solidFill>
                <a:hlinkClick r:id="rId11">
                  <a:extLst>
                    <a:ext uri="{A12FA001-AC4F-418D-AE19-62706E023703}">
                      <ahyp:hlinkClr xmlns:ahyp="http://schemas.microsoft.com/office/drawing/2018/hyperlinkcolor" val="tx"/>
                    </a:ext>
                  </a:extLst>
                </a:hlinkClick>
              </a:rPr>
              <a:t>, used in medical fields</a:t>
            </a:r>
            <a:r>
              <a:rPr lang="en-GB" dirty="0">
                <a:solidFill>
                  <a:schemeClr val="accent3"/>
                </a:solidFill>
              </a:rPr>
              <a:t>.</a:t>
            </a:r>
          </a:p>
          <a:p>
            <a:r>
              <a:rPr lang="en-GB" dirty="0" err="1">
                <a:solidFill>
                  <a:schemeClr val="accent3"/>
                </a:solidFill>
              </a:rPr>
              <a:t>Medipix</a:t>
            </a:r>
            <a:r>
              <a:rPr lang="en-GB" dirty="0">
                <a:solidFill>
                  <a:schemeClr val="accent3"/>
                </a:solidFill>
              </a:rPr>
              <a:t>, </a:t>
            </a:r>
            <a:r>
              <a:rPr lang="en-GB" dirty="0" err="1">
                <a:solidFill>
                  <a:schemeClr val="accent3"/>
                </a:solidFill>
              </a:rPr>
              <a:t>Timepix</a:t>
            </a:r>
            <a:endParaRPr lang="en-GB" dirty="0">
              <a:solidFill>
                <a:schemeClr val="accent3"/>
              </a:solidFill>
            </a:endParaRPr>
          </a:p>
          <a:p>
            <a:r>
              <a:rPr lang="en-GB" dirty="0">
                <a:solidFill>
                  <a:schemeClr val="accent3"/>
                </a:solidFill>
              </a:rPr>
              <a:t>Optimised </a:t>
            </a:r>
            <a:r>
              <a:rPr lang="en-GB" b="1" dirty="0">
                <a:solidFill>
                  <a:schemeClr val="accent3"/>
                </a:solidFill>
                <a:hlinkClick r:id="rId12">
                  <a:extLst>
                    <a:ext uri="{A12FA001-AC4F-418D-AE19-62706E023703}">
                      <ahyp:hlinkClr xmlns:ahyp="http://schemas.microsoft.com/office/drawing/2018/hyperlinkcolor" val="tx"/>
                    </a:ext>
                  </a:extLst>
                </a:hlinkClick>
              </a:rPr>
              <a:t>photovoltaic cells</a:t>
            </a:r>
            <a:endParaRPr lang="en-GB" b="1" dirty="0">
              <a:solidFill>
                <a:schemeClr val="accent3"/>
              </a:solidFill>
            </a:endParaRPr>
          </a:p>
          <a:p>
            <a:r>
              <a:rPr lang="en-GB" b="1" dirty="0">
                <a:solidFill>
                  <a:schemeClr val="accent3"/>
                </a:solidFill>
                <a:hlinkClick r:id="rId13">
                  <a:extLst>
                    <a:ext uri="{A12FA001-AC4F-418D-AE19-62706E023703}">
                      <ahyp:hlinkClr xmlns:ahyp="http://schemas.microsoft.com/office/drawing/2018/hyperlinkcolor" val="tx"/>
                    </a:ext>
                  </a:extLst>
                </a:hlinkClick>
              </a:rPr>
              <a:t>Neural networks </a:t>
            </a:r>
            <a:r>
              <a:rPr lang="en-GB" dirty="0">
                <a:solidFill>
                  <a:schemeClr val="accent3"/>
                </a:solidFill>
                <a:hlinkClick r:id="rId13">
                  <a:extLst>
                    <a:ext uri="{A12FA001-AC4F-418D-AE19-62706E023703}">
                      <ahyp:hlinkClr xmlns:ahyp="http://schemas.microsoft.com/office/drawing/2018/hyperlinkcolor" val="tx"/>
                    </a:ext>
                  </a:extLst>
                </a:hlinkClick>
              </a:rPr>
              <a:t>deployed in particle physics</a:t>
            </a:r>
            <a:r>
              <a:rPr lang="en-GB" dirty="0">
                <a:solidFill>
                  <a:schemeClr val="accent3"/>
                </a:solidFill>
              </a:rPr>
              <a:t> before “Machine Learning”</a:t>
            </a:r>
          </a:p>
          <a:p>
            <a:r>
              <a:rPr lang="en-GB" dirty="0">
                <a:solidFill>
                  <a:schemeClr val="accent3"/>
                </a:solidFill>
                <a:hlinkClick r:id="rId14">
                  <a:extLst>
                    <a:ext uri="{A12FA001-AC4F-418D-AE19-62706E023703}">
                      <ahyp:hlinkClr xmlns:ahyp="http://schemas.microsoft.com/office/drawing/2018/hyperlinkcolor" val="tx"/>
                    </a:ext>
                  </a:extLst>
                </a:hlinkClick>
              </a:rPr>
              <a:t>White Rabbit</a:t>
            </a:r>
            <a:r>
              <a:rPr lang="en-GB" dirty="0">
                <a:solidFill>
                  <a:schemeClr val="accent3"/>
                </a:solidFill>
              </a:rPr>
              <a:t> </a:t>
            </a:r>
            <a:r>
              <a:rPr lang="en-GB" b="1" dirty="0">
                <a:solidFill>
                  <a:schemeClr val="accent3"/>
                </a:solidFill>
              </a:rPr>
              <a:t>timing technology</a:t>
            </a:r>
          </a:p>
          <a:p>
            <a:r>
              <a:rPr lang="en-GB" dirty="0">
                <a:solidFill>
                  <a:schemeClr val="accent3"/>
                </a:solidFill>
              </a:rPr>
              <a:t>CERN </a:t>
            </a:r>
            <a:r>
              <a:rPr lang="en-GB" b="1" dirty="0">
                <a:solidFill>
                  <a:schemeClr val="accent3"/>
                </a:solidFill>
              </a:rPr>
              <a:t>Open Hardware Licence</a:t>
            </a:r>
            <a:r>
              <a:rPr lang="en-GB" dirty="0">
                <a:solidFill>
                  <a:schemeClr val="accent3"/>
                </a:solidFill>
              </a:rPr>
              <a:t>: legal framework to let people freely use, modify, and share hardware designs</a:t>
            </a:r>
          </a:p>
          <a:p>
            <a:endParaRPr lang="en-GB" dirty="0">
              <a:solidFill>
                <a:schemeClr val="accent3"/>
              </a:solidFill>
            </a:endParaRPr>
          </a:p>
        </p:txBody>
      </p:sp>
      <p:sp>
        <p:nvSpPr>
          <p:cNvPr id="5" name="Slide Number Placeholder 4">
            <a:extLst>
              <a:ext uri="{FF2B5EF4-FFF2-40B4-BE49-F238E27FC236}">
                <a16:creationId xmlns:a16="http://schemas.microsoft.com/office/drawing/2014/main" id="{877D5ACD-8DA0-6EB9-B2C8-3776176FA15E}"/>
              </a:ext>
            </a:extLst>
          </p:cNvPr>
          <p:cNvSpPr>
            <a:spLocks noGrp="1"/>
          </p:cNvSpPr>
          <p:nvPr>
            <p:ph type="sldNum" sz="quarter" idx="4"/>
          </p:nvPr>
        </p:nvSpPr>
        <p:spPr/>
        <p:txBody>
          <a:bodyPr/>
          <a:lstStyle/>
          <a:p>
            <a:fld id="{94601B8E-4C5D-4D9E-8821-9696CA0E0E3F}" type="slidenum">
              <a:rPr lang="en-GB" smtClean="0"/>
              <a:pPr/>
              <a:t>8</a:t>
            </a:fld>
            <a:endParaRPr lang="en-GB"/>
          </a:p>
        </p:txBody>
      </p:sp>
      <p:sp>
        <p:nvSpPr>
          <p:cNvPr id="6" name="Date Placeholder 5">
            <a:extLst>
              <a:ext uri="{FF2B5EF4-FFF2-40B4-BE49-F238E27FC236}">
                <a16:creationId xmlns:a16="http://schemas.microsoft.com/office/drawing/2014/main" id="{E957EBD1-E2CB-3BCA-1EBC-C1500D7765D9}"/>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98D69DAF-CFF7-A6D1-7C5A-0157769B0530}"/>
              </a:ext>
            </a:extLst>
          </p:cNvPr>
          <p:cNvSpPr>
            <a:spLocks noGrp="1"/>
          </p:cNvSpPr>
          <p:nvPr>
            <p:ph type="ftr" sz="quarter" idx="3"/>
          </p:nvPr>
        </p:nvSpPr>
        <p:spPr/>
        <p:txBody>
          <a:bodyPr/>
          <a:lstStyle/>
          <a:p>
            <a:r>
              <a:rPr lang="en-GB"/>
              <a:t>Haroon Rafique</a:t>
            </a:r>
            <a:endParaRPr lang="en-GB" dirty="0"/>
          </a:p>
        </p:txBody>
      </p:sp>
      <p:sp>
        <p:nvSpPr>
          <p:cNvPr id="11" name="TextBox 10">
            <a:extLst>
              <a:ext uri="{FF2B5EF4-FFF2-40B4-BE49-F238E27FC236}">
                <a16:creationId xmlns:a16="http://schemas.microsoft.com/office/drawing/2014/main" id="{96467829-A6B9-D936-40DC-C014828AB7F9}"/>
              </a:ext>
            </a:extLst>
          </p:cNvPr>
          <p:cNvSpPr txBox="1"/>
          <p:nvPr/>
        </p:nvSpPr>
        <p:spPr>
          <a:xfrm>
            <a:off x="7804365" y="5809801"/>
            <a:ext cx="3244391" cy="784830"/>
          </a:xfrm>
          <a:prstGeom prst="rect">
            <a:avLst/>
          </a:prstGeom>
          <a:noFill/>
        </p:spPr>
        <p:txBody>
          <a:bodyPr wrap="square" rtlCol="0">
            <a:spAutoFit/>
          </a:bodyPr>
          <a:lstStyle/>
          <a:p>
            <a:r>
              <a:rPr lang="en-GB" sz="900" dirty="0"/>
              <a:t>The first PET image taken at CERN, in 1977, showing the skeleton of a mouse. Unlike a modern-day image, this one is truly digital – it is composed of numbers. Each number indicates how much of the isotope has been emitted at each point. (Image: CERN)</a:t>
            </a:r>
          </a:p>
        </p:txBody>
      </p:sp>
      <p:pic>
        <p:nvPicPr>
          <p:cNvPr id="3074" name="Picture 2" descr="PET scan 1977">
            <a:extLst>
              <a:ext uri="{FF2B5EF4-FFF2-40B4-BE49-F238E27FC236}">
                <a16:creationId xmlns:a16="http://schemas.microsoft.com/office/drawing/2014/main" id="{94AF0778-F8AF-F896-4C11-2FE556731961}"/>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171086" y="2420564"/>
            <a:ext cx="2470992" cy="32356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Disciplines | Careers at CERN">
            <a:extLst>
              <a:ext uri="{FF2B5EF4-FFF2-40B4-BE49-F238E27FC236}">
                <a16:creationId xmlns:a16="http://schemas.microsoft.com/office/drawing/2014/main" id="{612C7649-7C29-6E47-EAFE-2FC991AFEBDF}"/>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36922" y="134277"/>
            <a:ext cx="790341" cy="79312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Ctou5_04_10">
            <a:hlinkClick r:id="rId17"/>
            <a:extLst>
              <a:ext uri="{FF2B5EF4-FFF2-40B4-BE49-F238E27FC236}">
                <a16:creationId xmlns:a16="http://schemas.microsoft.com/office/drawing/2014/main" id="{FA8DDDB6-FA32-4B61-24DC-D9EA652CF117}"/>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095993" y="96446"/>
            <a:ext cx="2774576" cy="192833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0156043-8F51-D05E-1EF6-4DBE9B09CCA5}"/>
              </a:ext>
            </a:extLst>
          </p:cNvPr>
          <p:cNvSpPr txBox="1"/>
          <p:nvPr/>
        </p:nvSpPr>
        <p:spPr>
          <a:xfrm>
            <a:off x="7951694" y="2022809"/>
            <a:ext cx="3244391" cy="230832"/>
          </a:xfrm>
          <a:prstGeom prst="rect">
            <a:avLst/>
          </a:prstGeom>
          <a:noFill/>
        </p:spPr>
        <p:txBody>
          <a:bodyPr wrap="square" rtlCol="0">
            <a:spAutoFit/>
          </a:bodyPr>
          <a:lstStyle/>
          <a:p>
            <a:r>
              <a:rPr lang="en-GB" sz="900" dirty="0"/>
              <a:t>First capacitive touchscreens used at CERN (Image: CERN)</a:t>
            </a:r>
          </a:p>
        </p:txBody>
      </p:sp>
    </p:spTree>
    <p:extLst>
      <p:ext uri="{BB962C8B-B14F-4D97-AF65-F5344CB8AC3E}">
        <p14:creationId xmlns:p14="http://schemas.microsoft.com/office/powerpoint/2010/main" val="70059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0" name="Picture 16" descr="Tracing the Path to Precision: The Historical Evolution of Electroweak  Physics at the LHC | EP News">
            <a:extLst>
              <a:ext uri="{FF2B5EF4-FFF2-40B4-BE49-F238E27FC236}">
                <a16:creationId xmlns:a16="http://schemas.microsoft.com/office/drawing/2014/main" id="{CE01DCD8-F40D-2E01-1897-C927A0A690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9488" y="2894026"/>
            <a:ext cx="1804625" cy="122578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B4CD3687-458C-E918-E7F3-5E49C396FF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8056" y="2452"/>
            <a:ext cx="3547736" cy="248932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recision progress on the Higgs boson – CERN Courier">
            <a:extLst>
              <a:ext uri="{FF2B5EF4-FFF2-40B4-BE49-F238E27FC236}">
                <a16:creationId xmlns:a16="http://schemas.microsoft.com/office/drawing/2014/main" id="{D5B036C5-A26D-4035-79CC-03719A73E8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827776"/>
            <a:ext cx="2576623" cy="1448008"/>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9C7124B3-0657-616A-4652-A7C375F6911F}"/>
              </a:ext>
            </a:extLst>
          </p:cNvPr>
          <p:cNvSpPr>
            <a:spLocks noGrp="1"/>
          </p:cNvSpPr>
          <p:nvPr>
            <p:ph type="sldNum" sz="quarter" idx="4"/>
          </p:nvPr>
        </p:nvSpPr>
        <p:spPr/>
        <p:txBody>
          <a:bodyPr/>
          <a:lstStyle/>
          <a:p>
            <a:fld id="{94601B8E-4C5D-4D9E-8821-9696CA0E0E3F}" type="slidenum">
              <a:rPr lang="en-GB" smtClean="0"/>
              <a:pPr/>
              <a:t>9</a:t>
            </a:fld>
            <a:endParaRPr lang="en-GB"/>
          </a:p>
        </p:txBody>
      </p:sp>
      <p:sp>
        <p:nvSpPr>
          <p:cNvPr id="6" name="Date Placeholder 5">
            <a:extLst>
              <a:ext uri="{FF2B5EF4-FFF2-40B4-BE49-F238E27FC236}">
                <a16:creationId xmlns:a16="http://schemas.microsoft.com/office/drawing/2014/main" id="{893542A3-2C04-788B-8673-76ED516CDF6D}"/>
              </a:ext>
            </a:extLst>
          </p:cNvPr>
          <p:cNvSpPr>
            <a:spLocks noGrp="1"/>
          </p:cNvSpPr>
          <p:nvPr>
            <p:ph type="dt" sz="half" idx="2"/>
          </p:nvPr>
        </p:nvSpPr>
        <p:spPr/>
        <p:txBody>
          <a:bodyPr/>
          <a:lstStyle/>
          <a:p>
            <a:r>
              <a:rPr lang="en-US"/>
              <a:t>UK-CERN Accelerator Celebration</a:t>
            </a:r>
            <a:endParaRPr lang="en-GB" dirty="0"/>
          </a:p>
        </p:txBody>
      </p:sp>
      <p:sp>
        <p:nvSpPr>
          <p:cNvPr id="7" name="Footer Placeholder 6">
            <a:extLst>
              <a:ext uri="{FF2B5EF4-FFF2-40B4-BE49-F238E27FC236}">
                <a16:creationId xmlns:a16="http://schemas.microsoft.com/office/drawing/2014/main" id="{0FD7B71F-7B31-2DAF-D34C-681CC50326D5}"/>
              </a:ext>
            </a:extLst>
          </p:cNvPr>
          <p:cNvSpPr>
            <a:spLocks noGrp="1"/>
          </p:cNvSpPr>
          <p:nvPr>
            <p:ph type="ftr" sz="quarter" idx="3"/>
          </p:nvPr>
        </p:nvSpPr>
        <p:spPr/>
        <p:txBody>
          <a:bodyPr/>
          <a:lstStyle/>
          <a:p>
            <a:r>
              <a:rPr lang="en-GB"/>
              <a:t>Haroon Rafique</a:t>
            </a:r>
            <a:endParaRPr lang="en-GB" dirty="0"/>
          </a:p>
        </p:txBody>
      </p:sp>
      <p:pic>
        <p:nvPicPr>
          <p:cNvPr id="1026" name="Picture 2" descr="The elementary particles in the SM of particle physics. Image... | Download  Scientific Diagram">
            <a:hlinkClick r:id="rId6"/>
            <a:extLst>
              <a:ext uri="{FF2B5EF4-FFF2-40B4-BE49-F238E27FC236}">
                <a16:creationId xmlns:a16="http://schemas.microsoft.com/office/drawing/2014/main" id="{B8F5AED5-9A4C-2AED-723A-B0DDAB95F11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54310" y="0"/>
            <a:ext cx="3937689" cy="35948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LICE records first heavy-ion collisions | EP News">
            <a:hlinkClick r:id="rId8"/>
            <a:extLst>
              <a:ext uri="{FF2B5EF4-FFF2-40B4-BE49-F238E27FC236}">
                <a16:creationId xmlns:a16="http://schemas.microsoft.com/office/drawing/2014/main" id="{94EAD4F3-949C-D35D-3784-53E34B991CC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49181" y="3594847"/>
            <a:ext cx="5951784" cy="331610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hlinkClick r:id="rId10"/>
            <a:extLst>
              <a:ext uri="{FF2B5EF4-FFF2-40B4-BE49-F238E27FC236}">
                <a16:creationId xmlns:a16="http://schemas.microsoft.com/office/drawing/2014/main" id="{F156434F-93AA-50F8-6241-989CE35A21CD}"/>
              </a:ext>
            </a:extLst>
          </p:cNvPr>
          <p:cNvPicPr>
            <a:picLocks noChangeAspect="1"/>
          </p:cNvPicPr>
          <p:nvPr/>
        </p:nvPicPr>
        <p:blipFill>
          <a:blip r:embed="rId11"/>
          <a:stretch>
            <a:fillRect/>
          </a:stretch>
        </p:blipFill>
        <p:spPr>
          <a:xfrm>
            <a:off x="-22413" y="4301108"/>
            <a:ext cx="6288781" cy="2609844"/>
          </a:xfrm>
          <a:prstGeom prst="rect">
            <a:avLst/>
          </a:prstGeom>
        </p:spPr>
      </p:pic>
      <p:sp>
        <p:nvSpPr>
          <p:cNvPr id="9" name="Rectangle 8">
            <a:extLst>
              <a:ext uri="{FF2B5EF4-FFF2-40B4-BE49-F238E27FC236}">
                <a16:creationId xmlns:a16="http://schemas.microsoft.com/office/drawing/2014/main" id="{14B53ACB-F9B1-FDF3-1E6D-41608A601C5E}"/>
              </a:ext>
            </a:extLst>
          </p:cNvPr>
          <p:cNvSpPr/>
          <p:nvPr/>
        </p:nvSpPr>
        <p:spPr>
          <a:xfrm>
            <a:off x="-71772" y="6603175"/>
            <a:ext cx="4114799" cy="307777"/>
          </a:xfrm>
          <a:prstGeom prst="rect">
            <a:avLst/>
          </a:prstGeom>
          <a:noFill/>
        </p:spPr>
        <p:txBody>
          <a:bodyPr wrap="square" lIns="91440" tIns="45720" rIns="91440" bIns="45720">
            <a:spAutoFit/>
          </a:bodyPr>
          <a:lstStyle/>
          <a:p>
            <a:pPr algn="ctr"/>
            <a:r>
              <a:rPr lang="en-US" sz="1400" b="1" cap="none" spc="50" dirty="0">
                <a:ln w="9525" cmpd="sng">
                  <a:solidFill>
                    <a:schemeClr val="accent1"/>
                  </a:solidFill>
                  <a:prstDash val="solid"/>
                </a:ln>
                <a:solidFill>
                  <a:srgbClr val="70AD47">
                    <a:tint val="1000"/>
                  </a:srgbClr>
                </a:solidFill>
                <a:effectLst>
                  <a:glow rad="38100">
                    <a:schemeClr val="accent1">
                      <a:alpha val="40000"/>
                    </a:schemeClr>
                  </a:glow>
                </a:effectLst>
              </a:rPr>
              <a:t>Discovered key force carriers </a:t>
            </a:r>
            <a:r>
              <a:rPr lang="en-US" sz="1400" b="1" spc="50" dirty="0">
                <a:ln w="9525" cmpd="sng">
                  <a:solidFill>
                    <a:schemeClr val="accent1"/>
                  </a:solidFill>
                  <a:prstDash val="solid"/>
                </a:ln>
                <a:solidFill>
                  <a:srgbClr val="70AD47">
                    <a:tint val="1000"/>
                  </a:srgbClr>
                </a:solidFill>
                <a:effectLst>
                  <a:glow rad="38100">
                    <a:schemeClr val="accent1">
                      <a:alpha val="40000"/>
                    </a:schemeClr>
                  </a:glow>
                </a:effectLst>
              </a:rPr>
              <a:t>W, Z, Higgs</a:t>
            </a:r>
            <a:endParaRPr lang="en-US" sz="1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10" name="Rectangle 9">
            <a:extLst>
              <a:ext uri="{FF2B5EF4-FFF2-40B4-BE49-F238E27FC236}">
                <a16:creationId xmlns:a16="http://schemas.microsoft.com/office/drawing/2014/main" id="{5A407591-F2DB-7D98-5B92-E1303A5FF96D}"/>
              </a:ext>
            </a:extLst>
          </p:cNvPr>
          <p:cNvSpPr/>
          <p:nvPr/>
        </p:nvSpPr>
        <p:spPr>
          <a:xfrm>
            <a:off x="8671165" y="6410545"/>
            <a:ext cx="3480441" cy="523220"/>
          </a:xfrm>
          <a:prstGeom prst="rect">
            <a:avLst/>
          </a:prstGeom>
          <a:noFill/>
        </p:spPr>
        <p:txBody>
          <a:bodyPr wrap="none" lIns="91440" tIns="45720" rIns="91440" bIns="45720">
            <a:spAutoFit/>
          </a:bodyPr>
          <a:lstStyle/>
          <a:p>
            <a:pPr algn="ctr"/>
            <a:r>
              <a:rPr lang="en-US" sz="1400" b="1" spc="50" dirty="0">
                <a:ln w="9525" cmpd="sng">
                  <a:solidFill>
                    <a:schemeClr val="accent1"/>
                  </a:solidFill>
                  <a:prstDash val="solid"/>
                </a:ln>
                <a:solidFill>
                  <a:srgbClr val="70AD47">
                    <a:tint val="1000"/>
                  </a:srgbClr>
                </a:solidFill>
                <a:effectLst>
                  <a:glow rad="38100">
                    <a:schemeClr val="accent1">
                      <a:alpha val="40000"/>
                    </a:schemeClr>
                  </a:glow>
                </a:effectLst>
              </a:rPr>
              <a:t>Recreated early universe conditions</a:t>
            </a:r>
          </a:p>
          <a:p>
            <a:pPr algn="ctr"/>
            <a:r>
              <a:rPr lang="en-US" sz="1400" b="1" cap="none" spc="50" dirty="0">
                <a:ln w="9525" cmpd="sng">
                  <a:solidFill>
                    <a:schemeClr val="accent1"/>
                  </a:solidFill>
                  <a:prstDash val="solid"/>
                </a:ln>
                <a:solidFill>
                  <a:srgbClr val="70AD47">
                    <a:tint val="1000"/>
                  </a:srgbClr>
                </a:solidFill>
                <a:effectLst>
                  <a:glow rad="38100">
                    <a:schemeClr val="accent1">
                      <a:alpha val="40000"/>
                    </a:schemeClr>
                  </a:glow>
                </a:effectLst>
              </a:rPr>
              <a:t>Quark Gluon Plasma</a:t>
            </a:r>
          </a:p>
        </p:txBody>
      </p:sp>
      <p:sp>
        <p:nvSpPr>
          <p:cNvPr id="11" name="Rectangle 10">
            <a:extLst>
              <a:ext uri="{FF2B5EF4-FFF2-40B4-BE49-F238E27FC236}">
                <a16:creationId xmlns:a16="http://schemas.microsoft.com/office/drawing/2014/main" id="{453F362E-FB8A-3F1A-E305-C5DD5E7C9CC8}"/>
              </a:ext>
            </a:extLst>
          </p:cNvPr>
          <p:cNvSpPr/>
          <p:nvPr/>
        </p:nvSpPr>
        <p:spPr>
          <a:xfrm rot="5400000">
            <a:off x="10667858" y="2327629"/>
            <a:ext cx="2441694" cy="307777"/>
          </a:xfrm>
          <a:prstGeom prst="rect">
            <a:avLst/>
          </a:prstGeom>
          <a:noFill/>
        </p:spPr>
        <p:txBody>
          <a:bodyPr wrap="none" lIns="91440" tIns="45720" rIns="91440" bIns="45720">
            <a:spAutoFit/>
          </a:bodyPr>
          <a:lstStyle/>
          <a:p>
            <a:pPr algn="ctr"/>
            <a:r>
              <a:rPr lang="en-US" sz="1400" b="1" cap="none" spc="50" dirty="0">
                <a:ln w="9525" cmpd="sng">
                  <a:solidFill>
                    <a:schemeClr val="accent1"/>
                  </a:solidFill>
                  <a:prstDash val="solid"/>
                </a:ln>
                <a:solidFill>
                  <a:srgbClr val="70AD47">
                    <a:tint val="1000"/>
                  </a:srgbClr>
                </a:solidFill>
                <a:effectLst>
                  <a:glow rad="38100">
                    <a:schemeClr val="accent1">
                      <a:alpha val="40000"/>
                    </a:schemeClr>
                  </a:glow>
                </a:effectLst>
              </a:rPr>
              <a:t>Mapped Standard Model</a:t>
            </a:r>
          </a:p>
        </p:txBody>
      </p:sp>
      <p:pic>
        <p:nvPicPr>
          <p:cNvPr id="1030" name="Picture 6" descr="Galleries">
            <a:hlinkClick r:id="rId12"/>
            <a:extLst>
              <a:ext uri="{FF2B5EF4-FFF2-40B4-BE49-F238E27FC236}">
                <a16:creationId xmlns:a16="http://schemas.microsoft.com/office/drawing/2014/main" id="{7690EC9A-09AA-7932-C6F3-34B9B5A5DDC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413" y="-48022"/>
            <a:ext cx="5636519" cy="2860827"/>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820FB6A3-15E0-FA14-9CD9-9835F37807B7}"/>
              </a:ext>
            </a:extLst>
          </p:cNvPr>
          <p:cNvSpPr/>
          <p:nvPr/>
        </p:nvSpPr>
        <p:spPr>
          <a:xfrm>
            <a:off x="2609032" y="2280157"/>
            <a:ext cx="2969082" cy="523220"/>
          </a:xfrm>
          <a:prstGeom prst="rect">
            <a:avLst/>
          </a:prstGeom>
          <a:noFill/>
        </p:spPr>
        <p:txBody>
          <a:bodyPr wrap="none" lIns="91440" tIns="45720" rIns="91440" bIns="45720">
            <a:spAutoFit/>
          </a:bodyPr>
          <a:lstStyle/>
          <a:p>
            <a:pPr algn="ctr"/>
            <a:r>
              <a:rPr lang="en-US" sz="1400" b="1" cap="none" spc="50" dirty="0">
                <a:ln w="9525" cmpd="sng">
                  <a:solidFill>
                    <a:schemeClr val="accent1"/>
                  </a:solidFill>
                  <a:prstDash val="solid"/>
                </a:ln>
                <a:solidFill>
                  <a:srgbClr val="70AD47">
                    <a:tint val="1000"/>
                  </a:srgbClr>
                </a:solidFill>
                <a:effectLst>
                  <a:glow rad="38100">
                    <a:schemeClr val="accent1">
                      <a:alpha val="40000"/>
                    </a:schemeClr>
                  </a:glow>
                </a:effectLst>
              </a:rPr>
              <a:t>Matter – antimatter asymmetry</a:t>
            </a:r>
          </a:p>
          <a:p>
            <a:pPr algn="ctr"/>
            <a:r>
              <a:rPr lang="en-US" sz="1400" b="1" spc="50" dirty="0">
                <a:ln w="9525" cmpd="sng">
                  <a:solidFill>
                    <a:schemeClr val="accent1"/>
                  </a:solidFill>
                  <a:prstDash val="solid"/>
                </a:ln>
                <a:solidFill>
                  <a:srgbClr val="70AD47">
                    <a:tint val="1000"/>
                  </a:srgbClr>
                </a:solidFill>
                <a:effectLst>
                  <a:glow rad="38100">
                    <a:schemeClr val="accent1">
                      <a:alpha val="40000"/>
                    </a:schemeClr>
                  </a:glow>
                </a:effectLst>
              </a:rPr>
              <a:t>CP Violation</a:t>
            </a:r>
            <a:endParaRPr lang="en-US" sz="1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pic>
        <p:nvPicPr>
          <p:cNvPr id="1032" name="Picture 8" descr="CMS delivers the best-precision measurement of the W boson mass at the LHC  | CMS Experiment">
            <a:extLst>
              <a:ext uri="{FF2B5EF4-FFF2-40B4-BE49-F238E27FC236}">
                <a16:creationId xmlns:a16="http://schemas.microsoft.com/office/drawing/2014/main" id="{37EA54EA-10F1-5BD4-2153-4C1469E418A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43079" y="2827776"/>
            <a:ext cx="2006101" cy="1281437"/>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9A629B15-0793-0F32-0E45-92C1C8716B8A}"/>
              </a:ext>
            </a:extLst>
          </p:cNvPr>
          <p:cNvSpPr/>
          <p:nvPr/>
        </p:nvSpPr>
        <p:spPr>
          <a:xfrm>
            <a:off x="2429488" y="4058656"/>
            <a:ext cx="2435282" cy="307777"/>
          </a:xfrm>
          <a:prstGeom prst="rect">
            <a:avLst/>
          </a:prstGeom>
          <a:noFill/>
        </p:spPr>
        <p:txBody>
          <a:bodyPr wrap="none" lIns="91440" tIns="45720" rIns="91440" bIns="45720">
            <a:spAutoFit/>
          </a:bodyPr>
          <a:lstStyle/>
          <a:p>
            <a:pPr algn="ctr"/>
            <a:r>
              <a:rPr lang="en-US" sz="1400" b="1" cap="none" spc="50" dirty="0">
                <a:ln w="9525" cmpd="sng">
                  <a:solidFill>
                    <a:schemeClr val="accent1"/>
                  </a:solidFill>
                  <a:prstDash val="solid"/>
                </a:ln>
                <a:solidFill>
                  <a:srgbClr val="70AD47">
                    <a:tint val="1000"/>
                  </a:srgbClr>
                </a:solidFill>
                <a:effectLst>
                  <a:glow rad="38100">
                    <a:schemeClr val="accent1">
                      <a:alpha val="40000"/>
                    </a:schemeClr>
                  </a:glow>
                </a:effectLst>
              </a:rPr>
              <a:t>Precision Measurements</a:t>
            </a:r>
          </a:p>
        </p:txBody>
      </p:sp>
      <p:sp>
        <p:nvSpPr>
          <p:cNvPr id="14" name="Rectangle 13">
            <a:extLst>
              <a:ext uri="{FF2B5EF4-FFF2-40B4-BE49-F238E27FC236}">
                <a16:creationId xmlns:a16="http://schemas.microsoft.com/office/drawing/2014/main" id="{58E2CC41-53A1-7EF5-C95E-AA68C4633B71}"/>
              </a:ext>
            </a:extLst>
          </p:cNvPr>
          <p:cNvSpPr/>
          <p:nvPr/>
        </p:nvSpPr>
        <p:spPr>
          <a:xfrm>
            <a:off x="5970634" y="2406590"/>
            <a:ext cx="2170787" cy="307777"/>
          </a:xfrm>
          <a:prstGeom prst="rect">
            <a:avLst/>
          </a:prstGeom>
          <a:noFill/>
        </p:spPr>
        <p:txBody>
          <a:bodyPr wrap="none" lIns="91440" tIns="45720" rIns="91440" bIns="45720">
            <a:spAutoFit/>
          </a:bodyPr>
          <a:lstStyle/>
          <a:p>
            <a:pPr algn="ctr"/>
            <a:r>
              <a:rPr lang="en-US" sz="1400" b="1" cap="none" spc="50" dirty="0">
                <a:ln w="9525" cmpd="sng">
                  <a:solidFill>
                    <a:schemeClr val="accent1"/>
                  </a:solidFill>
                  <a:prstDash val="solid"/>
                </a:ln>
                <a:solidFill>
                  <a:srgbClr val="70AD47">
                    <a:tint val="1000"/>
                  </a:srgbClr>
                </a:solidFill>
                <a:effectLst>
                  <a:glow rad="38100">
                    <a:schemeClr val="accent1">
                      <a:alpha val="40000"/>
                    </a:schemeClr>
                  </a:glow>
                </a:effectLst>
              </a:rPr>
              <a:t>Theoretical Backbone</a:t>
            </a:r>
          </a:p>
        </p:txBody>
      </p:sp>
    </p:spTree>
    <p:extLst>
      <p:ext uri="{BB962C8B-B14F-4D97-AF65-F5344CB8AC3E}">
        <p14:creationId xmlns:p14="http://schemas.microsoft.com/office/powerpoint/2010/main" val="1715967472"/>
      </p:ext>
    </p:extLst>
  </p:cSld>
  <p:clrMapOvr>
    <a:masterClrMapping/>
  </p:clrMapOvr>
</p:sld>
</file>

<file path=ppt/theme/theme1.xml><?xml version="1.0" encoding="utf-8"?>
<a:theme xmlns:a="http://schemas.openxmlformats.org/drawingml/2006/main" name="1_Title slide">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riangle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attern">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Blank Layout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367b676-3231-4229-b246-27e36f6a6ea0" xsi:nil="true"/>
    <lcf76f155ced4ddcb4097134ff3c332f xmlns="7a6c5452-7205-4e2c-a322-0d36e47a409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C2453390EE4BA43A5D6133E94472E90" ma:contentTypeVersion="16" ma:contentTypeDescription="Create a new document." ma:contentTypeScope="" ma:versionID="3f32205e828f7673b0b9b0d9eebf48ef">
  <xsd:schema xmlns:xsd="http://www.w3.org/2001/XMLSchema" xmlns:xs="http://www.w3.org/2001/XMLSchema" xmlns:p="http://schemas.microsoft.com/office/2006/metadata/properties" xmlns:ns2="7a6c5452-7205-4e2c-a322-0d36e47a4095" xmlns:ns3="4367b676-3231-4229-b246-27e36f6a6ea0" targetNamespace="http://schemas.microsoft.com/office/2006/metadata/properties" ma:root="true" ma:fieldsID="eb6983e8a2aa9e49efed4522fdaf97eb" ns2:_="" ns3:_="">
    <xsd:import namespace="7a6c5452-7205-4e2c-a322-0d36e47a4095"/>
    <xsd:import namespace="4367b676-3231-4229-b246-27e36f6a6ea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6c5452-7205-4e2c-a322-0d36e47a40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367b676-3231-4229-b246-27e36f6a6ea0"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5bb8876-a7eb-42f8-850b-785a27f532ba}" ma:internalName="TaxCatchAll" ma:showField="CatchAllData" ma:web="4367b676-3231-4229-b246-27e36f6a6e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9237DF-6E98-4AFD-A1AD-E1C9D616A344}">
  <ds:schemaRefs>
    <ds:schemaRef ds:uri="http://schemas.microsoft.com/sharepoint/v3/contenttype/forms"/>
  </ds:schemaRefs>
</ds:datastoreItem>
</file>

<file path=customXml/itemProps2.xml><?xml version="1.0" encoding="utf-8"?>
<ds:datastoreItem xmlns:ds="http://schemas.openxmlformats.org/officeDocument/2006/customXml" ds:itemID="{F9DF670E-3DD2-40A0-8524-D0B4771A7312}">
  <ds:schemaRefs>
    <ds:schemaRef ds:uri="http://schemas.microsoft.com/office/2006/metadata/properties"/>
    <ds:schemaRef ds:uri="http://schemas.microsoft.com/office/infopath/2007/PartnerControls"/>
    <ds:schemaRef ds:uri="4367b676-3231-4229-b246-27e36f6a6ea0"/>
    <ds:schemaRef ds:uri="7a6c5452-7205-4e2c-a322-0d36e47a4095"/>
  </ds:schemaRefs>
</ds:datastoreItem>
</file>

<file path=customXml/itemProps3.xml><?xml version="1.0" encoding="utf-8"?>
<ds:datastoreItem xmlns:ds="http://schemas.openxmlformats.org/officeDocument/2006/customXml" ds:itemID="{97253726-C6DC-4C48-BF6A-3E1423463D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6c5452-7205-4e2c-a322-0d36e47a4095"/>
    <ds:schemaRef ds:uri="4367b676-3231-4229-b246-27e36f6a6e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3762</TotalTime>
  <Words>4006</Words>
  <Application>Microsoft Office PowerPoint</Application>
  <PresentationFormat>Widescreen</PresentationFormat>
  <Paragraphs>476</Paragraphs>
  <Slides>25</Slides>
  <Notes>22</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25</vt:i4>
      </vt:variant>
    </vt:vector>
  </HeadingPairs>
  <TitlesOfParts>
    <vt:vector size="36" baseType="lpstr">
      <vt:lpstr>Arial</vt:lpstr>
      <vt:lpstr>Comic Sans MS</vt:lpstr>
      <vt:lpstr>Calibri</vt:lpstr>
      <vt:lpstr>Helvetica Neue</vt:lpstr>
      <vt:lpstr>Aptos</vt:lpstr>
      <vt:lpstr>Calibri Light</vt:lpstr>
      <vt:lpstr>Wingdings</vt:lpstr>
      <vt:lpstr>1_Title slide</vt:lpstr>
      <vt:lpstr>2_Triangles</vt:lpstr>
      <vt:lpstr>3_Pattern</vt:lpstr>
      <vt:lpstr>4_Blank Layouts</vt:lpstr>
      <vt:lpstr>ECFA  &amp; Opportunities to Work at CERN</vt:lpstr>
      <vt:lpstr>Contents</vt:lpstr>
      <vt:lpstr>ISIS Neutron and Muon Source</vt:lpstr>
      <vt:lpstr>UK CERN Accelerator Collaboration</vt:lpstr>
      <vt:lpstr>More than the LHC</vt:lpstr>
      <vt:lpstr>Impact on Society</vt:lpstr>
      <vt:lpstr>Return on Investment (ROI)</vt:lpstr>
      <vt:lpstr>Impact (beyond fundamental science)</vt:lpstr>
      <vt:lpstr>PowerPoint Presentation</vt:lpstr>
      <vt:lpstr>PowerPoint Presentation</vt:lpstr>
      <vt:lpstr>What is ECFA?</vt:lpstr>
      <vt:lpstr>PowerPoint Presentation</vt:lpstr>
      <vt:lpstr>ESPPU UK Input</vt:lpstr>
      <vt:lpstr>ESPPU UK Input</vt:lpstr>
      <vt:lpstr>UK Contributions to Open Symposium</vt:lpstr>
      <vt:lpstr>UK Involvement in ESPP / ESG / PPG</vt:lpstr>
      <vt:lpstr>Physics Briefing Book</vt:lpstr>
      <vt:lpstr>Opportunities</vt:lpstr>
      <vt:lpstr>Student Positions</vt:lpstr>
      <vt:lpstr>PowerPoint Presentation</vt:lpstr>
      <vt:lpstr>Application Tips</vt:lpstr>
      <vt:lpstr>CERN Jobs</vt:lpstr>
      <vt:lpstr>Summary</vt:lpstr>
      <vt:lpstr>Thank You – Questions?</vt:lpstr>
      <vt:lpstr>UK Engagement with CERN: Get Involved </vt:lpstr>
    </vt:vector>
  </TitlesOfParts>
  <Company>Science and Technology Facilities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Haroon Rafique</dc:creator>
  <cp:keywords>IOP PAB;Accelerator Physics;ECFA</cp:keywords>
  <cp:lastModifiedBy>Rafique, Haroon (STFC,RAL,ISIS)</cp:lastModifiedBy>
  <cp:revision>234</cp:revision>
  <dcterms:created xsi:type="dcterms:W3CDTF">2023-01-10T12:41:06Z</dcterms:created>
  <dcterms:modified xsi:type="dcterms:W3CDTF">2025-11-27T08:55:59Z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0x010100FC2453390EE4BA43A5D6133E94472E90</vt:lpwstr>
  </property>
</Properties>
</file>