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7"/>
  </p:notesMasterIdLst>
  <p:sldIdLst>
    <p:sldId id="1213" r:id="rId3"/>
    <p:sldId id="1221" r:id="rId4"/>
    <p:sldId id="1206" r:id="rId5"/>
    <p:sldId id="122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57" autoAdjust="0"/>
    <p:restoredTop sz="95152" autoAdjust="0"/>
  </p:normalViewPr>
  <p:slideViewPr>
    <p:cSldViewPr snapToGrid="0">
      <p:cViewPr varScale="1">
        <p:scale>
          <a:sx n="119" d="100"/>
          <a:sy n="119" d="100"/>
        </p:scale>
        <p:origin x="432" y="192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52" y="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991BA-53EB-4CD5-BC8A-F9FABEA82D1E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7E1F6-C728-4868-950E-D99032BC6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19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7E1F6-C728-4868-950E-D99032BC62A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383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event is being run by the IET’s Particle Accelerator Engineering Network, a volunteer led network which aims to share the latest industry news and information with the wider community. They run a variety of events each year which are usually free to attend.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7E1F6-C728-4868-950E-D99032BC62A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1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keep up to date with their upcoming events and news, make sure to follow their social accounts.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7E1F6-C728-4868-950E-D99032BC62A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225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tablet&#10;&#10;Description automatically generated with low confidence">
            <a:extLst>
              <a:ext uri="{FF2B5EF4-FFF2-40B4-BE49-F238E27FC236}">
                <a16:creationId xmlns:a16="http://schemas.microsoft.com/office/drawing/2014/main" id="{FBFB9301-20DE-543F-49B6-3325889757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359" y="1219552"/>
            <a:ext cx="12522472" cy="586051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922EB76-AEAA-47DB-9908-F6BBB755DD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5701" y="1539658"/>
            <a:ext cx="6158340" cy="4988255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EC4F6D2-0729-4845-8AC0-0170FE21F3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4813" y="4814888"/>
            <a:ext cx="5965825" cy="1585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Subtitle goes here (if needed)</a:t>
            </a:r>
          </a:p>
          <a:p>
            <a:pPr lvl="0"/>
            <a:r>
              <a:rPr lang="en-GB" dirty="0"/>
              <a:t>DD Month Year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A96B1D5-69E5-4D56-A77C-1C59442162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4813" y="1614488"/>
            <a:ext cx="5965825" cy="168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Main title for presentation goes here – no more than three lines at 36pt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780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7083EA-34CD-4219-AD00-8FDA377E56BC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12192000" cy="6859024"/>
          </a:xfrm>
          <a:prstGeom prst="rect">
            <a:avLst/>
          </a:prstGeom>
          <a:solidFill>
            <a:srgbClr val="4F1B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9E72993-31D8-476C-90F3-0E5128FD56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24395"/>
            <a:ext cx="3715072" cy="3009208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16FDED8-1670-4EE4-9930-0AFE975B8C7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362128" y="1935201"/>
            <a:ext cx="5714933" cy="24688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Divider title, this can go over more than one line</a:t>
            </a:r>
            <a:endParaRPr lang="en-GB" dirty="0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15855CC5-7328-4CEC-BBED-67256917240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360510" y="4700587"/>
            <a:ext cx="5714933" cy="1655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Divider sub-title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24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D8F20-8FCF-448A-A3AE-D3BCF055A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400" b="1"/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FDB09-0A05-45EF-B122-3E549BB873A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711959"/>
            <a:ext cx="10515600" cy="1377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subtitle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59AF5-B6A8-4F71-9B40-C50FCEC44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3A4-B207-4971-A884-C6351F186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844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ACF65-AAF0-42DD-88B5-15081C061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8512"/>
            <a:ext cx="11132976" cy="623922"/>
          </a:xfrm>
          <a:prstGeom prst="rect">
            <a:avLst/>
          </a:prstGeom>
        </p:spPr>
        <p:txBody>
          <a:bodyPr/>
          <a:lstStyle>
            <a:lvl1pPr>
              <a:defRPr sz="3600" b="1"/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1EC1A-C0F2-45ED-B0CA-8FD8273CA06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017037"/>
            <a:ext cx="11132975" cy="51599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FB7BB-1FE9-4EEE-A6A4-C7C7DD6EF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3A4-B207-4971-A884-C6351F186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14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8FEBF-28E4-44AC-A32D-1949567B45D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953378"/>
            <a:ext cx="5157787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B5D63C-5B5A-4A0C-A99D-9A377EFEB4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77289"/>
            <a:ext cx="5157787" cy="4352923"/>
          </a:xfrm>
          <a:prstGeom prst="rect">
            <a:avLst/>
          </a:prstGeo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 dirty="0"/>
              <a:t>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551E48-FE96-45A4-9CE8-55058494A62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953378"/>
            <a:ext cx="518318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4701F-DD53-4579-B554-919BF4B6276F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77289"/>
            <a:ext cx="5183188" cy="4352923"/>
          </a:xfrm>
          <a:prstGeom prst="rect">
            <a:avLst/>
          </a:prstGeo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/>
            </a:lvl1pPr>
            <a:lvl2pPr marL="685800" indent="-228600">
              <a:buFont typeface="Arial" panose="020B0604020202020204" pitchFamily="34" charset="0"/>
              <a:buChar char="−"/>
              <a:defRPr/>
            </a:lvl2pPr>
            <a:lvl3pPr marL="1143000" indent="-228600">
              <a:buFont typeface="Arial" panose="020B0604020202020204" pitchFamily="34" charset="0"/>
              <a:buChar char="−"/>
              <a:defRPr/>
            </a:lvl3pPr>
            <a:lvl4pPr marL="1600200" indent="-228600">
              <a:buFont typeface="Arial" panose="020B0604020202020204" pitchFamily="34" charset="0"/>
              <a:buChar char="−"/>
              <a:defRPr/>
            </a:lvl4pPr>
            <a:lvl5pPr marL="2057400" indent="-228600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 dirty="0"/>
              <a:t>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1C3CFD-53B1-4402-AB45-3A4B3F0F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3A4-B207-4971-A884-C6351F186E8C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94DC0648-3FFA-45DA-9507-095BB0D47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851"/>
            <a:ext cx="10515600" cy="623923"/>
          </a:xfrm>
          <a:prstGeom prst="rect">
            <a:avLst/>
          </a:prstGeom>
        </p:spPr>
        <p:txBody>
          <a:bodyPr/>
          <a:lstStyle>
            <a:lvl1pPr>
              <a:defRPr sz="36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13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138D72-AA37-4246-8E67-40CE93C9F81A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199" y="1017037"/>
            <a:ext cx="11132975" cy="51599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FB7BB-1FE9-4EEE-A6A4-C7C7DD6EF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3A4-B207-4971-A884-C6351F186E8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7372A47-7D8C-4A4B-BB3E-CDFE0B5C38A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199" y="177412"/>
            <a:ext cx="11132975" cy="642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latin typeface="+mj-lt"/>
              </a:defRPr>
            </a:lvl1pPr>
            <a:lvl2pPr marL="457200" indent="0">
              <a:buNone/>
              <a:defRPr b="1">
                <a:latin typeface="+mj-lt"/>
              </a:defRPr>
            </a:lvl2pPr>
            <a:lvl3pPr marL="914400" indent="0">
              <a:buNone/>
              <a:defRPr b="1">
                <a:latin typeface="+mj-lt"/>
              </a:defRPr>
            </a:lvl3pPr>
            <a:lvl4pPr marL="1371600" indent="0">
              <a:buNone/>
              <a:defRPr b="1">
                <a:latin typeface="+mj-lt"/>
              </a:defRPr>
            </a:lvl4pPr>
            <a:lvl5pPr marL="1828800" indent="0">
              <a:buNone/>
              <a:defRPr b="1">
                <a:latin typeface="+mj-lt"/>
              </a:defRPr>
            </a:lvl5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95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D8FAA-527A-4D35-9B78-6E7E95124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3A4-B207-4971-A884-C6351F186E8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0DCA77-9F0F-41CE-A653-16E9F5A0094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1067641" y="4295081"/>
            <a:ext cx="2346304" cy="12677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8000" b="1" kern="1200" smtClean="0">
                <a:solidFill>
                  <a:srgbClr val="9C67A8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dirty="0"/>
              <a:t>00%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D07A0AD-EFE2-4D69-936B-2ACF49C9370F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1067641" y="5640422"/>
            <a:ext cx="2346304" cy="7159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400" kern="1200" smtClean="0">
                <a:solidFill>
                  <a:schemeClr val="tx1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sz="1400" dirty="0"/>
              <a:t>Annotated text is second level text and appears in Black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EBBC90C-D280-4615-AABD-1C500D7E989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870992" y="4295081"/>
            <a:ext cx="2346304" cy="12677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8000" b="1" kern="1200" smtClean="0">
                <a:solidFill>
                  <a:srgbClr val="9C67A8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dirty="0"/>
              <a:t>00%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A2BA190-4146-45E5-8303-ED0E03025F7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870992" y="5640422"/>
            <a:ext cx="2346304" cy="7159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400" kern="1200" smtClean="0">
                <a:solidFill>
                  <a:schemeClr val="tx1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sz="1400" dirty="0"/>
              <a:t>Annotated text is second level text and appears in Black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AF7723F-B1AF-46EF-9611-BD9943710285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674343" y="4287497"/>
            <a:ext cx="2346304" cy="12677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8000" b="1" kern="1200" smtClean="0">
                <a:solidFill>
                  <a:srgbClr val="9C67A8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dirty="0"/>
              <a:t>00%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EE93A30-AF3D-4020-99AC-975F3E67A99B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674343" y="5632838"/>
            <a:ext cx="2346304" cy="7159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400" kern="1200" smtClean="0">
                <a:solidFill>
                  <a:schemeClr val="tx1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sz="1400" dirty="0"/>
              <a:t>Annotated text is second level text and appears in Black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4B19B2-7661-4EB7-A927-34107A411361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477694" y="4295081"/>
            <a:ext cx="2346304" cy="12677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8000" b="1" kern="1200" smtClean="0">
                <a:solidFill>
                  <a:srgbClr val="9C67A8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dirty="0"/>
              <a:t>00%</a:t>
            </a:r>
            <a:endParaRPr lang="en-GB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18176F1-924B-4E72-B2E2-2A37E138B744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9477694" y="5640422"/>
            <a:ext cx="2346304" cy="7159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GB" sz="1400" kern="1200" smtClean="0">
                <a:solidFill>
                  <a:schemeClr val="tx1"/>
                </a:solidFill>
                <a:effectLst/>
              </a:defRPr>
            </a:lvl1pPr>
            <a:lvl2pPr marL="457200" indent="0">
              <a:buFont typeface="Arial" panose="020B0604020202020204" pitchFamily="34" charset="0"/>
              <a:buNone/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GB" sz="1400" dirty="0"/>
              <a:t>Annotated text is second level text and appears in Black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5E5FE57-5E50-40A4-AEA0-B29699E72D4B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38199" y="177800"/>
            <a:ext cx="11151637" cy="642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 i="0">
                <a:latin typeface="+mj-lt"/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693A1F6-3D99-46A1-A021-16E2D750AC1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0" y="1035050"/>
            <a:ext cx="11152188" cy="2836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1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C78F3-89DA-4622-A4E2-791EFF282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05274"/>
            <a:ext cx="3932237" cy="1735494"/>
          </a:xfrm>
          <a:prstGeom prst="rect">
            <a:avLst/>
          </a:prstGeom>
        </p:spPr>
        <p:txBody>
          <a:bodyPr anchor="t"/>
          <a:lstStyle>
            <a:lvl1pPr>
              <a:defRPr sz="3600" b="1"/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9936C-C0F0-4D60-AC1E-926ACFF10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205272"/>
            <a:ext cx="6722673" cy="6074229"/>
          </a:xfrm>
          <a:prstGeom prst="rect">
            <a:avLst/>
          </a:prstGeom>
        </p:spPr>
        <p:txBody>
          <a:bodyPr/>
          <a:lstStyle>
            <a:lvl1pPr marL="228600" indent="-228600">
              <a:buFont typeface="Arial" panose="020B0604020202020204" pitchFamily="34" charset="0"/>
              <a:buChar char="−"/>
              <a:defRPr sz="3200"/>
            </a:lvl1pPr>
            <a:lvl2pPr marL="685800" indent="-228600">
              <a:buFont typeface="Arial" panose="020B0604020202020204" pitchFamily="34" charset="0"/>
              <a:buChar char="−"/>
              <a:defRPr sz="2800"/>
            </a:lvl2pPr>
            <a:lvl3pPr marL="1143000" indent="-228600">
              <a:buFont typeface="Arial" panose="020B0604020202020204" pitchFamily="34" charset="0"/>
              <a:buChar char="−"/>
              <a:defRPr sz="2400"/>
            </a:lvl3pPr>
            <a:lvl4pPr marL="1600200" indent="-228600">
              <a:buFont typeface="Arial" panose="020B0604020202020204" pitchFamily="34" charset="0"/>
              <a:buChar char="−"/>
              <a:defRPr sz="2000"/>
            </a:lvl4pPr>
            <a:lvl5pPr marL="2057400" indent="-228600">
              <a:buFont typeface="Arial" panose="020B0604020202020204" pitchFamily="34" charset="0"/>
              <a:buChar char="−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004B7-E7FE-4070-BADD-15805B43636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399"/>
            <a:ext cx="3932237" cy="42221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62E49-340A-4B50-9CB4-AB6A6408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3A4-B207-4971-A884-C6351F186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9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D7113F1-C7A4-4B62-AFAE-F295F151F3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88" y="418536"/>
            <a:ext cx="2859892" cy="47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4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B7FB900-79E2-4A0E-AB2A-297DAF4BBE03}"/>
              </a:ext>
            </a:extLst>
          </p:cNvPr>
          <p:cNvSpPr/>
          <p:nvPr userDrawn="1"/>
        </p:nvSpPr>
        <p:spPr>
          <a:xfrm>
            <a:off x="0" y="2825"/>
            <a:ext cx="683568" cy="6858000"/>
          </a:xfrm>
          <a:prstGeom prst="rect">
            <a:avLst/>
          </a:prstGeom>
          <a:solidFill>
            <a:srgbClr val="4F1B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FFFFF"/>
              </a:solidFill>
              <a:latin typeface="Arial Regular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77C2E88-1677-40E0-825B-29082C5EB06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60" y="275537"/>
            <a:ext cx="432048" cy="34995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FEF1A-836B-4924-9592-831FC95F7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743" y="6356349"/>
            <a:ext cx="410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A723A4-B207-4971-A884-C6351F186E8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54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404EC9-4534-4E61-947D-7E789CDA0A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26 November 2025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5FCA69-A79A-4E2E-8B08-940DE8465E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4813" y="1697616"/>
            <a:ext cx="6261532" cy="1689100"/>
          </a:xfrm>
        </p:spPr>
        <p:txBody>
          <a:bodyPr/>
          <a:lstStyle/>
          <a:p>
            <a:pPr fontAlgn="base"/>
            <a:r>
              <a:rPr lang="en-GB" dirty="0"/>
              <a:t>UK-CERN accelerator celebration day</a:t>
            </a:r>
          </a:p>
        </p:txBody>
      </p:sp>
    </p:spTree>
    <p:extLst>
      <p:ext uri="{BB962C8B-B14F-4D97-AF65-F5344CB8AC3E}">
        <p14:creationId xmlns:p14="http://schemas.microsoft.com/office/powerpoint/2010/main" val="210493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5943F4-1E21-8E7A-39E5-FA9BA2AA4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Institution of Engineering and Technology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068FD8-EB0F-F20B-59F1-6C3874993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Provides expert advice to UK Parliament, Government and other agencies.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Awards professional registration qualifications such as Chartership.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/>
              <a:t>Recognises</a:t>
            </a:r>
            <a:r>
              <a:rPr lang="en-US" dirty="0"/>
              <a:t> and promotes excellence through awards, scholarships and prizes.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Inspires the next generation: many undergraduate </a:t>
            </a:r>
            <a:r>
              <a:rPr lang="en-US" dirty="0" err="1"/>
              <a:t>programmes</a:t>
            </a:r>
            <a:r>
              <a:rPr lang="en-US" dirty="0"/>
              <a:t> in the UK are accredited by the IET.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Delivers world-class knowledge products and services.</a:t>
            </a:r>
          </a:p>
        </p:txBody>
      </p:sp>
    </p:spTree>
    <p:extLst>
      <p:ext uri="{BB962C8B-B14F-4D97-AF65-F5344CB8AC3E}">
        <p14:creationId xmlns:p14="http://schemas.microsoft.com/office/powerpoint/2010/main" val="213715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8C74C6C-43F4-46F2-B644-D9569366A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41900"/>
            <a:ext cx="10515600" cy="794922"/>
          </a:xfrm>
        </p:spPr>
        <p:txBody>
          <a:bodyPr>
            <a:noAutofit/>
          </a:bodyPr>
          <a:lstStyle/>
          <a:p>
            <a:r>
              <a:rPr lang="en-GB" sz="5400" dirty="0"/>
              <a:t>IET Technical Networks </a:t>
            </a:r>
            <a:endParaRPr lang="en-GB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44FB348-636D-EE71-B0CF-59ECC765C894}"/>
              </a:ext>
            </a:extLst>
          </p:cNvPr>
          <p:cNvSpPr txBox="1">
            <a:spLocks/>
          </p:cNvSpPr>
          <p:nvPr/>
        </p:nvSpPr>
        <p:spPr>
          <a:xfrm>
            <a:off x="1166313" y="1430630"/>
            <a:ext cx="9938568" cy="5232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/>
              <a:t>Our technical networks can connect you to like-minded peers. </a:t>
            </a:r>
          </a:p>
          <a:p>
            <a:endParaRPr lang="en-GB" dirty="0"/>
          </a:p>
        </p:txBody>
      </p:sp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08843A05-1B04-A16F-2415-130760B32277}"/>
              </a:ext>
            </a:extLst>
          </p:cNvPr>
          <p:cNvGraphicFramePr>
            <a:graphicFrameLocks noGrp="1"/>
          </p:cNvGraphicFramePr>
          <p:nvPr/>
        </p:nvGraphicFramePr>
        <p:xfrm>
          <a:off x="1267024" y="2123232"/>
          <a:ext cx="6624736" cy="3010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736">
                  <a:extLst>
                    <a:ext uri="{9D8B030D-6E8A-4147-A177-3AD203B41FA5}">
                      <a16:colId xmlns:a16="http://schemas.microsoft.com/office/drawing/2014/main" val="634431651"/>
                    </a:ext>
                  </a:extLst>
                </a:gridCol>
              </a:tblGrid>
              <a:tr h="421371">
                <a:tc>
                  <a:txBody>
                    <a:bodyPr/>
                    <a:lstStyle/>
                    <a:p>
                      <a:r>
                        <a:rPr lang="en-GB" sz="1600" dirty="0"/>
                        <a:t>Technical Networks are great for: </a:t>
                      </a:r>
                    </a:p>
                  </a:txBody>
                  <a:tcPr marL="105216" marR="105216" marT="52608" marB="52608"/>
                </a:tc>
                <a:extLst>
                  <a:ext uri="{0D108BD9-81ED-4DB2-BD59-A6C34878D82A}">
                    <a16:rowId xmlns:a16="http://schemas.microsoft.com/office/drawing/2014/main" val="2152703835"/>
                  </a:ext>
                </a:extLst>
              </a:tr>
              <a:tr h="421371">
                <a:tc>
                  <a:txBody>
                    <a:bodyPr/>
                    <a:lstStyle/>
                    <a:p>
                      <a:r>
                        <a:rPr lang="en-GB" sz="1600" dirty="0"/>
                        <a:t>Building CPD </a:t>
                      </a:r>
                    </a:p>
                  </a:txBody>
                  <a:tcPr marL="105216" marR="105216" marT="52608" marB="52608"/>
                </a:tc>
                <a:extLst>
                  <a:ext uri="{0D108BD9-81ED-4DB2-BD59-A6C34878D82A}">
                    <a16:rowId xmlns:a16="http://schemas.microsoft.com/office/drawing/2014/main" val="142130743"/>
                  </a:ext>
                </a:extLst>
              </a:tr>
              <a:tr h="451868">
                <a:tc>
                  <a:txBody>
                    <a:bodyPr/>
                    <a:lstStyle/>
                    <a:p>
                      <a:r>
                        <a:rPr lang="en-GB" sz="1600" dirty="0"/>
                        <a:t>Accessing low or no-cost events, online and in-person </a:t>
                      </a:r>
                    </a:p>
                  </a:txBody>
                  <a:tcPr marL="105216" marR="105216" marT="52608" marB="52608"/>
                </a:tc>
                <a:extLst>
                  <a:ext uri="{0D108BD9-81ED-4DB2-BD59-A6C34878D82A}">
                    <a16:rowId xmlns:a16="http://schemas.microsoft.com/office/drawing/2014/main" val="585105793"/>
                  </a:ext>
                </a:extLst>
              </a:tr>
              <a:tr h="421371">
                <a:tc>
                  <a:txBody>
                    <a:bodyPr/>
                    <a:lstStyle/>
                    <a:p>
                      <a:r>
                        <a:rPr lang="en-GB" sz="1600" dirty="0"/>
                        <a:t>Finding specialist content </a:t>
                      </a:r>
                    </a:p>
                  </a:txBody>
                  <a:tcPr marL="105216" marR="105216" marT="52608" marB="52608"/>
                </a:tc>
                <a:extLst>
                  <a:ext uri="{0D108BD9-81ED-4DB2-BD59-A6C34878D82A}">
                    <a16:rowId xmlns:a16="http://schemas.microsoft.com/office/drawing/2014/main" val="1648227516"/>
                  </a:ext>
                </a:extLst>
              </a:tr>
              <a:tr h="421371">
                <a:tc>
                  <a:txBody>
                    <a:bodyPr/>
                    <a:lstStyle/>
                    <a:p>
                      <a:r>
                        <a:rPr lang="en-GB" sz="1600" dirty="0"/>
                        <a:t>New opportunities </a:t>
                      </a:r>
                    </a:p>
                  </a:txBody>
                  <a:tcPr marL="105216" marR="105216" marT="52608" marB="52608"/>
                </a:tc>
                <a:extLst>
                  <a:ext uri="{0D108BD9-81ED-4DB2-BD59-A6C34878D82A}">
                    <a16:rowId xmlns:a16="http://schemas.microsoft.com/office/drawing/2014/main" val="3865755435"/>
                  </a:ext>
                </a:extLst>
              </a:tr>
              <a:tr h="451868">
                <a:tc>
                  <a:txBody>
                    <a:bodyPr/>
                    <a:lstStyle/>
                    <a:p>
                      <a:r>
                        <a:rPr lang="en-GB" sz="1600" dirty="0"/>
                        <a:t>Meet or connecting with other experts in your field</a:t>
                      </a:r>
                    </a:p>
                  </a:txBody>
                  <a:tcPr marL="105216" marR="105216" marT="52608" marB="52608"/>
                </a:tc>
                <a:extLst>
                  <a:ext uri="{0D108BD9-81ED-4DB2-BD59-A6C34878D82A}">
                    <a16:rowId xmlns:a16="http://schemas.microsoft.com/office/drawing/2014/main" val="2208313776"/>
                  </a:ext>
                </a:extLst>
              </a:tr>
              <a:tr h="421371">
                <a:tc>
                  <a:txBody>
                    <a:bodyPr/>
                    <a:lstStyle/>
                    <a:p>
                      <a:r>
                        <a:rPr lang="en-GB" sz="1600" dirty="0"/>
                        <a:t>Multidisciplinary learning </a:t>
                      </a:r>
                    </a:p>
                  </a:txBody>
                  <a:tcPr marL="105216" marR="105216" marT="52608" marB="52608"/>
                </a:tc>
                <a:extLst>
                  <a:ext uri="{0D108BD9-81ED-4DB2-BD59-A6C34878D82A}">
                    <a16:rowId xmlns:a16="http://schemas.microsoft.com/office/drawing/2014/main" val="357292237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634C95A-857E-A97F-070E-C9E9E41A283F}"/>
              </a:ext>
            </a:extLst>
          </p:cNvPr>
          <p:cNvSpPr txBox="1"/>
          <p:nvPr/>
        </p:nvSpPr>
        <p:spPr>
          <a:xfrm>
            <a:off x="1166312" y="5581790"/>
            <a:ext cx="10233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Find out more at: </a:t>
            </a:r>
            <a:r>
              <a:rPr lang="en-GB" sz="2800" b="1" dirty="0"/>
              <a:t>engx.theiet.org/technical-networks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3A09BD3-8A32-47D6-0ACC-09F2D1B0F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417" y="1929475"/>
            <a:ext cx="3398103" cy="339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826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9814EC2-6334-754B-874F-92E1A6D03818}"/>
              </a:ext>
            </a:extLst>
          </p:cNvPr>
          <p:cNvSpPr txBox="1">
            <a:spLocks/>
          </p:cNvSpPr>
          <p:nvPr/>
        </p:nvSpPr>
        <p:spPr>
          <a:xfrm>
            <a:off x="948226" y="691037"/>
            <a:ext cx="10515600" cy="794922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Follow us:</a:t>
            </a:r>
          </a:p>
        </p:txBody>
      </p:sp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7C5E3BB-ED98-464A-B622-4B0D67B99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120" y="3882588"/>
            <a:ext cx="1151209" cy="11943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B94C1E-5886-2240-ED68-8CD66D96D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0376" y="3830050"/>
            <a:ext cx="2143126" cy="21431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E765CD-F3CF-AA49-6D33-1972891F2C23}"/>
              </a:ext>
            </a:extLst>
          </p:cNvPr>
          <p:cNvSpPr txBox="1"/>
          <p:nvPr/>
        </p:nvSpPr>
        <p:spPr>
          <a:xfrm>
            <a:off x="3721768" y="4002704"/>
            <a:ext cx="43054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IET Particle Accelerator </a:t>
            </a:r>
          </a:p>
          <a:p>
            <a:r>
              <a:rPr lang="en-GB" sz="2800" b="1" dirty="0"/>
              <a:t>Technical Network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51DF54-B761-D189-CCC4-86F32F59A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0376" y="1530295"/>
            <a:ext cx="2143126" cy="21431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4A312F0-CBB5-43F8-5EB9-32F8E667BC2B}"/>
              </a:ext>
            </a:extLst>
          </p:cNvPr>
          <p:cNvSpPr txBox="1"/>
          <p:nvPr/>
        </p:nvSpPr>
        <p:spPr>
          <a:xfrm>
            <a:off x="6442914" y="2161053"/>
            <a:ext cx="110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err="1"/>
              <a:t>EngX</a:t>
            </a:r>
            <a:endParaRPr lang="en-GB" sz="28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26C5D99-75B0-8028-68D4-8961F0E205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120" y="2213285"/>
            <a:ext cx="3167380" cy="53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313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50274C"/>
      </a:dk2>
      <a:lt2>
        <a:srgbClr val="D6B5DB"/>
      </a:lt2>
      <a:accent1>
        <a:srgbClr val="9C45AF"/>
      </a:accent1>
      <a:accent2>
        <a:srgbClr val="41BADA"/>
      </a:accent2>
      <a:accent3>
        <a:srgbClr val="AAC73D"/>
      </a:accent3>
      <a:accent4>
        <a:srgbClr val="E6753D"/>
      </a:accent4>
      <a:accent5>
        <a:srgbClr val="50274C"/>
      </a:accent5>
      <a:accent6>
        <a:srgbClr val="063963"/>
      </a:accent6>
      <a:hlink>
        <a:srgbClr val="50274C"/>
      </a:hlink>
      <a:folHlink>
        <a:srgbClr val="50274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2" id="{7155EE44-D3E1-465F-A09E-9BBD83EF4136}" vid="{B884FDE4-C716-4111-A6BA-46D497B3DB67}"/>
    </a:ext>
  </a:extLst>
</a:theme>
</file>

<file path=ppt/theme/theme2.xml><?xml version="1.0" encoding="utf-8"?>
<a:theme xmlns:a="http://schemas.openxmlformats.org/drawingml/2006/main" name="Custom Design">
  <a:themeElements>
    <a:clrScheme name="Custom 7">
      <a:dk1>
        <a:srgbClr val="000000"/>
      </a:dk1>
      <a:lt1>
        <a:srgbClr val="FFFFFF"/>
      </a:lt1>
      <a:dk2>
        <a:srgbClr val="4F1B59"/>
      </a:dk2>
      <a:lt2>
        <a:srgbClr val="BB97C3"/>
      </a:lt2>
      <a:accent1>
        <a:srgbClr val="9C67A8"/>
      </a:accent1>
      <a:accent2>
        <a:srgbClr val="41BADA"/>
      </a:accent2>
      <a:accent3>
        <a:srgbClr val="AAC73D"/>
      </a:accent3>
      <a:accent4>
        <a:srgbClr val="E6753D"/>
      </a:accent4>
      <a:accent5>
        <a:srgbClr val="4F1B59"/>
      </a:accent5>
      <a:accent6>
        <a:srgbClr val="063963"/>
      </a:accent6>
      <a:hlink>
        <a:srgbClr val="4F1B59"/>
      </a:hlink>
      <a:folHlink>
        <a:srgbClr val="4F1B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2" id="{7155EE44-D3E1-465F-A09E-9BBD83EF4136}" vid="{559835CA-FD7A-4C20-A9B3-5DE8E992FB9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16306</TotalTime>
  <Words>205</Words>
  <Application>Microsoft Macintosh PowerPoint</Application>
  <PresentationFormat>Widescreen</PresentationFormat>
  <Paragraphs>27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Regular</vt:lpstr>
      <vt:lpstr>Calibri</vt:lpstr>
      <vt:lpstr>1_Office Theme</vt:lpstr>
      <vt:lpstr>Custom Design</vt:lpstr>
      <vt:lpstr>PowerPoint Presentation</vt:lpstr>
      <vt:lpstr>The Institution of Engineering and Technology </vt:lpstr>
      <vt:lpstr>IET Technical Networks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Hadley,Gemma</dc:creator>
  <cp:lastModifiedBy>Sam Pitman</cp:lastModifiedBy>
  <cp:revision>51</cp:revision>
  <dcterms:created xsi:type="dcterms:W3CDTF">2020-11-23T14:13:15Z</dcterms:created>
  <dcterms:modified xsi:type="dcterms:W3CDTF">2025-11-26T17:43:27Z</dcterms:modified>
</cp:coreProperties>
</file>