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 id="2147483680" r:id="rId2"/>
    <p:sldMasterId id="2147483695" r:id="rId3"/>
  </p:sldMasterIdLst>
  <p:notesMasterIdLst>
    <p:notesMasterId r:id="rId22"/>
  </p:notesMasterIdLst>
  <p:sldIdLst>
    <p:sldId id="256" r:id="rId4"/>
    <p:sldId id="3598" r:id="rId5"/>
    <p:sldId id="377" r:id="rId6"/>
    <p:sldId id="796" r:id="rId7"/>
    <p:sldId id="1641" r:id="rId8"/>
    <p:sldId id="3595" r:id="rId9"/>
    <p:sldId id="3596" r:id="rId10"/>
    <p:sldId id="3592" r:id="rId11"/>
    <p:sldId id="3591" r:id="rId12"/>
    <p:sldId id="763" r:id="rId13"/>
    <p:sldId id="750" r:id="rId14"/>
    <p:sldId id="3580" r:id="rId15"/>
    <p:sldId id="3581" r:id="rId16"/>
    <p:sldId id="3582" r:id="rId17"/>
    <p:sldId id="3593" r:id="rId18"/>
    <p:sldId id="3594" r:id="rId19"/>
    <p:sldId id="3590" r:id="rId20"/>
    <p:sldId id="3584"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6CAE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4941" autoAdjust="0"/>
    <p:restoredTop sz="94353" autoAdjust="0"/>
  </p:normalViewPr>
  <p:slideViewPr>
    <p:cSldViewPr snapToGrid="0">
      <p:cViewPr>
        <p:scale>
          <a:sx n="56" d="100"/>
          <a:sy n="56" d="100"/>
        </p:scale>
        <p:origin x="684" y="351"/>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9E49533-87BC-42D2-9442-B517535525CB}" type="datetimeFigureOut">
              <a:rPr lang="en-GB" smtClean="0"/>
              <a:t>26/11/2025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D2C8B6C-039D-497C-A1DF-93D7D6CB3887}" type="slidenum">
              <a:rPr lang="en-GB" smtClean="0"/>
              <a:t>‹#›</a:t>
            </a:fld>
            <a:endParaRPr lang="en-GB"/>
          </a:p>
        </p:txBody>
      </p:sp>
    </p:spTree>
    <p:extLst>
      <p:ext uri="{BB962C8B-B14F-4D97-AF65-F5344CB8AC3E}">
        <p14:creationId xmlns:p14="http://schemas.microsoft.com/office/powerpoint/2010/main" val="27083555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56DC3F7-A203-E54D-93FD-662B5D68D153}" type="slidenum">
              <a:rPr lang="en-US" smtClean="0"/>
              <a:t>1</a:t>
            </a:fld>
            <a:endParaRPr lang="en-US"/>
          </a:p>
        </p:txBody>
      </p:sp>
    </p:spTree>
    <p:extLst>
      <p:ext uri="{BB962C8B-B14F-4D97-AF65-F5344CB8AC3E}">
        <p14:creationId xmlns:p14="http://schemas.microsoft.com/office/powerpoint/2010/main" val="33011715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D2C8B6C-039D-497C-A1DF-93D7D6CB3887}" type="slidenum">
              <a:rPr lang="en-GB" smtClean="0"/>
              <a:t>18</a:t>
            </a:fld>
            <a:endParaRPr lang="en-GB"/>
          </a:p>
        </p:txBody>
      </p:sp>
    </p:spTree>
    <p:extLst>
      <p:ext uri="{BB962C8B-B14F-4D97-AF65-F5344CB8AC3E}">
        <p14:creationId xmlns:p14="http://schemas.microsoft.com/office/powerpoint/2010/main" val="28091792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56DC3F7-A203-E54D-93FD-662B5D68D153}" type="slidenum">
              <a:rPr lang="en-US" smtClean="0"/>
              <a:t>2</a:t>
            </a:fld>
            <a:endParaRPr lang="en-US"/>
          </a:p>
        </p:txBody>
      </p:sp>
    </p:spTree>
    <p:extLst>
      <p:ext uri="{BB962C8B-B14F-4D97-AF65-F5344CB8AC3E}">
        <p14:creationId xmlns:p14="http://schemas.microsoft.com/office/powerpoint/2010/main" val="30962725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lvl="0" indent="-285750">
              <a:lnSpc>
                <a:spcPct val="100000"/>
              </a:lnSpc>
              <a:spcBef>
                <a:spcPts val="0"/>
              </a:spcBef>
              <a:spcAft>
                <a:spcPts val="600"/>
              </a:spcAft>
              <a:defRPr/>
            </a:pPr>
            <a:r>
              <a:rPr lang="en-GB" dirty="0">
                <a:solidFill>
                  <a:srgbClr val="626262"/>
                </a:solidFill>
                <a:latin typeface="Arial"/>
                <a:cs typeface="Arial"/>
              </a:rPr>
              <a:t>The UK is one of 12 founding members of CERN.</a:t>
            </a:r>
            <a:endParaRPr lang="en-GB" dirty="0">
              <a:solidFill>
                <a:srgbClr val="2E2C61"/>
              </a:solidFill>
              <a:latin typeface="Calibri" panose="020F0502020204030204"/>
              <a:ea typeface="Calibri" panose="020F0502020204030204"/>
              <a:cs typeface="Calibri" panose="020F0502020204030204"/>
            </a:endParaRPr>
          </a:p>
          <a:p>
            <a:pPr marL="285750" lvl="0" indent="-285750">
              <a:lnSpc>
                <a:spcPct val="100000"/>
              </a:lnSpc>
              <a:spcBef>
                <a:spcPts val="0"/>
              </a:spcBef>
              <a:spcAft>
                <a:spcPts val="600"/>
              </a:spcAft>
              <a:defRPr/>
            </a:pPr>
            <a:r>
              <a:rPr lang="en-GB" dirty="0">
                <a:solidFill>
                  <a:srgbClr val="626262"/>
                </a:solidFill>
                <a:latin typeface="Arial"/>
                <a:cs typeface="Arial"/>
              </a:rPr>
              <a:t>The UK subscription (entrance fee) to CERN is around £160 million per year (~15% of Member State contributions), Second highest contribution.</a:t>
            </a:r>
            <a:endParaRPr lang="en-GB" dirty="0">
              <a:solidFill>
                <a:srgbClr val="2E2C61"/>
              </a:solidFill>
              <a:latin typeface="Calibri" panose="020F0502020204030204"/>
              <a:ea typeface="Calibri" panose="020F0502020204030204"/>
              <a:cs typeface="Calibri" panose="020F0502020204030204"/>
            </a:endParaRPr>
          </a:p>
          <a:p>
            <a:pPr marL="285750" lvl="0" indent="-285750">
              <a:lnSpc>
                <a:spcPct val="100000"/>
              </a:lnSpc>
              <a:spcBef>
                <a:spcPts val="0"/>
              </a:spcBef>
              <a:spcAft>
                <a:spcPts val="600"/>
              </a:spcAft>
              <a:defRPr/>
            </a:pPr>
            <a:r>
              <a:rPr lang="en-GB" dirty="0">
                <a:solidFill>
                  <a:srgbClr val="626262"/>
                </a:solidFill>
                <a:latin typeface="Arial"/>
                <a:cs typeface="Arial"/>
              </a:rPr>
              <a:t>UK research grants (experiments) to CERN a further £20 to £30 million per year.</a:t>
            </a:r>
          </a:p>
          <a:p>
            <a:pPr marL="285750" lvl="0" indent="-285750">
              <a:lnSpc>
                <a:spcPct val="100000"/>
              </a:lnSpc>
              <a:spcBef>
                <a:spcPts val="0"/>
              </a:spcBef>
              <a:spcAft>
                <a:spcPts val="600"/>
              </a:spcAft>
              <a:defRPr/>
            </a:pPr>
            <a:r>
              <a:rPr lang="en-GB" dirty="0">
                <a:solidFill>
                  <a:srgbClr val="626262"/>
                </a:solidFill>
                <a:latin typeface="Arial"/>
                <a:cs typeface="Arial"/>
              </a:rPr>
              <a:t>CERN contributions are around 50% of all international facility contributions (8).</a:t>
            </a:r>
          </a:p>
          <a:p>
            <a:pPr marL="285750" lvl="0" indent="-285750">
              <a:lnSpc>
                <a:spcPct val="100000"/>
              </a:lnSpc>
              <a:spcBef>
                <a:spcPts val="0"/>
              </a:spcBef>
              <a:spcAft>
                <a:spcPts val="600"/>
              </a:spcAft>
              <a:defRPr/>
            </a:pPr>
            <a:r>
              <a:rPr lang="en-GB" dirty="0">
                <a:solidFill>
                  <a:srgbClr val="626262"/>
                </a:solidFill>
                <a:latin typeface="Arial"/>
                <a:cs typeface="Arial"/>
              </a:rPr>
              <a:t>UK maintains a world class team of accelerator scientists and engineers who work alongside CERN.</a:t>
            </a:r>
          </a:p>
          <a:p>
            <a:endParaRPr lang="en-GB" dirty="0">
              <a:solidFill>
                <a:srgbClr val="626262"/>
              </a:solidFill>
              <a:latin typeface="Arial"/>
              <a:cs typeface="Arial"/>
            </a:endParaRPr>
          </a:p>
          <a:p>
            <a:r>
              <a:rPr lang="en-GB" dirty="0">
                <a:solidFill>
                  <a:srgbClr val="626262"/>
                </a:solidFill>
                <a:latin typeface="Arial"/>
                <a:cs typeface="Arial"/>
              </a:rPr>
              <a:t>CERN employs 204 UK staff as part of its activities (~8%)</a:t>
            </a:r>
          </a:p>
          <a:p>
            <a:r>
              <a:rPr lang="en-GB" dirty="0">
                <a:solidFill>
                  <a:srgbClr val="626262"/>
                </a:solidFill>
                <a:latin typeface="Arial"/>
                <a:cs typeface="Arial"/>
              </a:rPr>
              <a:t>Around 30 UK universities work with CERN and it’s experiments annually. </a:t>
            </a:r>
          </a:p>
          <a:p>
            <a:r>
              <a:rPr lang="en-GB" dirty="0"/>
              <a:t>UK companies win ~£20m of supply/service contracts to CERN each year (~5%)</a:t>
            </a:r>
          </a:p>
          <a:p>
            <a:r>
              <a:rPr lang="en-GB" dirty="0"/>
              <a:t>UK companies gain many additional benefits from engagement.</a:t>
            </a:r>
          </a:p>
        </p:txBody>
      </p:sp>
      <p:sp>
        <p:nvSpPr>
          <p:cNvPr id="4" name="Slide Number Placeholder 3"/>
          <p:cNvSpPr>
            <a:spLocks noGrp="1"/>
          </p:cNvSpPr>
          <p:nvPr>
            <p:ph type="sldNum" sz="quarter" idx="5"/>
          </p:nvPr>
        </p:nvSpPr>
        <p:spPr/>
        <p:txBody>
          <a:bodyPr/>
          <a:lstStyle/>
          <a:p>
            <a:fld id="{C0F3BA1D-A00F-DB41-84DA-BE26C4853B35}" type="slidenum">
              <a:rPr lang="en-US" smtClean="0"/>
              <a:pPr/>
              <a:t>3</a:t>
            </a:fld>
            <a:endParaRPr lang="en-US" dirty="0"/>
          </a:p>
        </p:txBody>
      </p:sp>
    </p:spTree>
    <p:extLst>
      <p:ext uri="{BB962C8B-B14F-4D97-AF65-F5344CB8AC3E}">
        <p14:creationId xmlns:p14="http://schemas.microsoft.com/office/powerpoint/2010/main" val="9896814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Becky</a:t>
            </a:r>
            <a:endParaRPr lang="en-GB" dirty="0"/>
          </a:p>
          <a:p>
            <a:r>
              <a:rPr lang="en-GB" dirty="0"/>
              <a:t>Strategy spans all areas of engagement between the UK and CERN. </a:t>
            </a:r>
          </a:p>
          <a:p>
            <a:r>
              <a:rPr lang="en-GB" dirty="0"/>
              <a:t>Becky – pillar 1; Abi pillar 2; Rich and team pillar 3; DSIT/Jess pillar 4; STFC pillar 5 – Steph H/Jess ; Jess oversight of all pillars – expansion of the team working to deliver this -</a:t>
            </a:r>
            <a:r>
              <a:rPr lang="en-GB" dirty="0">
                <a:sym typeface="Wingdings" panose="05000000000000000000" pitchFamily="2" charset="2"/>
              </a:rPr>
              <a:t> next slide is </a:t>
            </a:r>
            <a:r>
              <a:rPr lang="en-GB" dirty="0" err="1">
                <a:sym typeface="Wingdings" panose="05000000000000000000" pitchFamily="2" charset="2"/>
              </a:rPr>
              <a:t>workin</a:t>
            </a:r>
            <a:r>
              <a:rPr lang="en-GB" dirty="0">
                <a:sym typeface="Wingdings" panose="05000000000000000000" pitchFamily="2" charset="2"/>
              </a:rPr>
              <a:t> towards implementation plan</a:t>
            </a:r>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5</a:t>
            </a:fld>
            <a:endParaRPr lang="en-US"/>
          </a:p>
        </p:txBody>
      </p:sp>
    </p:spTree>
    <p:extLst>
      <p:ext uri="{BB962C8B-B14F-4D97-AF65-F5344CB8AC3E}">
        <p14:creationId xmlns:p14="http://schemas.microsoft.com/office/powerpoint/2010/main" val="13400135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6E8472-33D9-E2A1-2A9D-2507BA77325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A64EF4B-B885-DB32-631D-6316AF4063D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3D43083-DA5D-4820-B3F8-1063CE14E180}"/>
              </a:ext>
            </a:extLst>
          </p:cNvPr>
          <p:cNvSpPr>
            <a:spLocks noGrp="1"/>
          </p:cNvSpPr>
          <p:nvPr>
            <p:ph type="body" idx="1"/>
          </p:nvPr>
        </p:nvSpPr>
        <p:spPr/>
        <p:txBody>
          <a:bodyPr/>
          <a:lstStyle/>
          <a:p>
            <a:r>
              <a:rPr lang="en-GB"/>
              <a:t>Becky </a:t>
            </a:r>
          </a:p>
          <a:p>
            <a:r>
              <a:rPr lang="en-GB"/>
              <a:t>Over the past couple of years, the CERN Strategy Team we’ve hosted high-profile visits to CERN, including the DSIT Secretary of State and the Science Select Committee. We’ve revamped the STFC-UKRI CERN webpages to improve accessibility and completed a major survey mapping CERN connections across STFC—with over 150 responses. We also celebrated CERN’s 70th anniversary with events and communications, and we’re working with other Member States to improve industrial and personnel returns, including input into CERN’s procurement regulations. Procurement thresholds had not seen a substantive revision since around 1965. The 2024 update was therefore a major modernization effort.</a:t>
            </a:r>
          </a:p>
          <a:p>
            <a:endParaRPr lang="en-GB"/>
          </a:p>
        </p:txBody>
      </p:sp>
      <p:sp>
        <p:nvSpPr>
          <p:cNvPr id="4" name="Slide Number Placeholder 3">
            <a:extLst>
              <a:ext uri="{FF2B5EF4-FFF2-40B4-BE49-F238E27FC236}">
                <a16:creationId xmlns:a16="http://schemas.microsoft.com/office/drawing/2014/main" id="{70FE4FDF-8A83-D9BD-4ADB-930E39AD8451}"/>
              </a:ext>
            </a:extLst>
          </p:cNvPr>
          <p:cNvSpPr>
            <a:spLocks noGrp="1"/>
          </p:cNvSpPr>
          <p:nvPr>
            <p:ph type="sldNum" sz="quarter" idx="5"/>
          </p:nvPr>
        </p:nvSpPr>
        <p:spPr/>
        <p:txBody>
          <a:bodyPr/>
          <a:lstStyle/>
          <a:p>
            <a:fld id="{C0F3BA1D-A00F-DB41-84DA-BE26C4853B35}" type="slidenum">
              <a:rPr lang="en-US" smtClean="0"/>
              <a:pPr/>
              <a:t>6</a:t>
            </a:fld>
            <a:endParaRPr lang="en-US"/>
          </a:p>
        </p:txBody>
      </p:sp>
    </p:spTree>
    <p:extLst>
      <p:ext uri="{BB962C8B-B14F-4D97-AF65-F5344CB8AC3E}">
        <p14:creationId xmlns:p14="http://schemas.microsoft.com/office/powerpoint/2010/main" val="38811092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7D09D4-B0DD-8686-010C-C0443A4EEC5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D2F0199-BB34-5859-66B1-2A1D5714194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78F150A-7FDC-0365-1CAB-5D96F40C2F8E}"/>
              </a:ext>
            </a:extLst>
          </p:cNvPr>
          <p:cNvSpPr>
            <a:spLocks noGrp="1"/>
          </p:cNvSpPr>
          <p:nvPr>
            <p:ph type="body" idx="1"/>
          </p:nvPr>
        </p:nvSpPr>
        <p:spPr/>
        <p:txBody>
          <a:bodyPr/>
          <a:lstStyle/>
          <a:p>
            <a:r>
              <a:rPr lang="en-GB"/>
              <a:t>Becky</a:t>
            </a:r>
          </a:p>
          <a:p>
            <a:r>
              <a:rPr lang="en-GB"/>
              <a:t>Our current focus is on strengthening the UK’s skills return from CERN. We’re supporting UK delegates in governance discussions, including the Future Circular Collider (a proposed 91km circular particle accelerator). We’re also working on an initiative to better connect UK engineers with CERN, and recently supported a UK-wide technical roadshow with CERN Talent Acquisition. A new website—uk-ilo.org—and monthly newsletter are helping us reach industry. We’re also identifying academics working with industry to unlock wider supply chain opportunities</a:t>
            </a:r>
          </a:p>
        </p:txBody>
      </p:sp>
      <p:sp>
        <p:nvSpPr>
          <p:cNvPr id="4" name="Slide Number Placeholder 3">
            <a:extLst>
              <a:ext uri="{FF2B5EF4-FFF2-40B4-BE49-F238E27FC236}">
                <a16:creationId xmlns:a16="http://schemas.microsoft.com/office/drawing/2014/main" id="{B8170E5A-5A60-2C0E-C5B8-ACE4B276F9B5}"/>
              </a:ext>
            </a:extLst>
          </p:cNvPr>
          <p:cNvSpPr>
            <a:spLocks noGrp="1"/>
          </p:cNvSpPr>
          <p:nvPr>
            <p:ph type="sldNum" sz="quarter" idx="5"/>
          </p:nvPr>
        </p:nvSpPr>
        <p:spPr/>
        <p:txBody>
          <a:bodyPr/>
          <a:lstStyle/>
          <a:p>
            <a:fld id="{C0F3BA1D-A00F-DB41-84DA-BE26C4853B35}" type="slidenum">
              <a:rPr lang="en-US" smtClean="0"/>
              <a:pPr/>
              <a:t>7</a:t>
            </a:fld>
            <a:endParaRPr lang="en-US"/>
          </a:p>
        </p:txBody>
      </p:sp>
    </p:spTree>
    <p:extLst>
      <p:ext uri="{BB962C8B-B14F-4D97-AF65-F5344CB8AC3E}">
        <p14:creationId xmlns:p14="http://schemas.microsoft.com/office/powerpoint/2010/main" val="22627568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D2C8B6C-039D-497C-A1DF-93D7D6CB3887}" type="slidenum">
              <a:rPr lang="en-GB" smtClean="0"/>
              <a:t>10</a:t>
            </a:fld>
            <a:endParaRPr lang="en-GB"/>
          </a:p>
        </p:txBody>
      </p:sp>
    </p:spTree>
    <p:extLst>
      <p:ext uri="{BB962C8B-B14F-4D97-AF65-F5344CB8AC3E}">
        <p14:creationId xmlns:p14="http://schemas.microsoft.com/office/powerpoint/2010/main" val="9172742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1533CC8-5FBE-423B-91A2-BC10297A2DF6}" type="slidenum">
              <a:rPr lang="en-GB" smtClean="0"/>
              <a:t>11</a:t>
            </a:fld>
            <a:endParaRPr lang="en-GB"/>
          </a:p>
        </p:txBody>
      </p:sp>
    </p:spTree>
    <p:extLst>
      <p:ext uri="{BB962C8B-B14F-4D97-AF65-F5344CB8AC3E}">
        <p14:creationId xmlns:p14="http://schemas.microsoft.com/office/powerpoint/2010/main" val="17189392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652FFFC-8AC0-49ED-B025-3A990AB773EA}" type="slidenum">
              <a:rPr lang="en-GB" smtClean="0"/>
              <a:t>17</a:t>
            </a:fld>
            <a:endParaRPr lang="en-GB"/>
          </a:p>
        </p:txBody>
      </p:sp>
    </p:spTree>
    <p:extLst>
      <p:ext uri="{BB962C8B-B14F-4D97-AF65-F5344CB8AC3E}">
        <p14:creationId xmlns:p14="http://schemas.microsoft.com/office/powerpoint/2010/main" val="37275748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CAE69-592D-6D48-8D37-1AF709B0432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ECE34F9-FD31-954C-90A9-25364BF3A31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1381E6B-7D41-F84E-B286-61EBCE0535F6}"/>
              </a:ext>
            </a:extLst>
          </p:cNvPr>
          <p:cNvSpPr>
            <a:spLocks noGrp="1"/>
          </p:cNvSpPr>
          <p:nvPr>
            <p:ph type="dt" sz="half" idx="10"/>
          </p:nvPr>
        </p:nvSpPr>
        <p:spPr/>
        <p:txBody>
          <a:bodyPr/>
          <a:lstStyle/>
          <a:p>
            <a:fld id="{7A9BA9A5-B220-4B24-A82F-147967062B0C}" type="datetimeFigureOut">
              <a:rPr lang="en-GB" smtClean="0"/>
              <a:t>26/11/2025</a:t>
            </a:fld>
            <a:endParaRPr lang="en-GB"/>
          </a:p>
        </p:txBody>
      </p:sp>
      <p:sp>
        <p:nvSpPr>
          <p:cNvPr id="5" name="Footer Placeholder 4">
            <a:extLst>
              <a:ext uri="{FF2B5EF4-FFF2-40B4-BE49-F238E27FC236}">
                <a16:creationId xmlns:a16="http://schemas.microsoft.com/office/drawing/2014/main" id="{73CE29A8-E8C2-784C-9495-F0D437E9556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14039A4-CB11-B346-94E7-20D66FCAC610}"/>
              </a:ext>
            </a:extLst>
          </p:cNvPr>
          <p:cNvSpPr>
            <a:spLocks noGrp="1"/>
          </p:cNvSpPr>
          <p:nvPr>
            <p:ph type="sldNum" sz="quarter" idx="12"/>
          </p:nvPr>
        </p:nvSpPr>
        <p:spPr/>
        <p:txBody>
          <a:bodyPr/>
          <a:lstStyle/>
          <a:p>
            <a:fld id="{57F9E745-589A-4152-AE88-0FECF2658781}" type="slidenum">
              <a:rPr lang="en-GB" smtClean="0"/>
              <a:t>‹#›</a:t>
            </a:fld>
            <a:endParaRPr lang="en-GB"/>
          </a:p>
        </p:txBody>
      </p:sp>
    </p:spTree>
    <p:extLst>
      <p:ext uri="{BB962C8B-B14F-4D97-AF65-F5344CB8AC3E}">
        <p14:creationId xmlns:p14="http://schemas.microsoft.com/office/powerpoint/2010/main" val="684299086"/>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9D39B2-85B2-8A4B-8008-EE871C7A57D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62A1684-4147-4E4A-BE1D-647E280F681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1E7061D-97DA-5D45-A717-D8A7EEF03D1B}"/>
              </a:ext>
            </a:extLst>
          </p:cNvPr>
          <p:cNvSpPr>
            <a:spLocks noGrp="1"/>
          </p:cNvSpPr>
          <p:nvPr>
            <p:ph type="dt" sz="half" idx="10"/>
          </p:nvPr>
        </p:nvSpPr>
        <p:spPr/>
        <p:txBody>
          <a:bodyPr/>
          <a:lstStyle/>
          <a:p>
            <a:fld id="{7A9BA9A5-B220-4B24-A82F-147967062B0C}" type="datetimeFigureOut">
              <a:rPr lang="en-GB" smtClean="0"/>
              <a:t>26/11/2025</a:t>
            </a:fld>
            <a:endParaRPr lang="en-GB"/>
          </a:p>
        </p:txBody>
      </p:sp>
      <p:sp>
        <p:nvSpPr>
          <p:cNvPr id="5" name="Footer Placeholder 4">
            <a:extLst>
              <a:ext uri="{FF2B5EF4-FFF2-40B4-BE49-F238E27FC236}">
                <a16:creationId xmlns:a16="http://schemas.microsoft.com/office/drawing/2014/main" id="{F08C7700-26C6-804B-9BEF-4E4886CEB39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98D442D-6AED-C347-A737-1092964EAE82}"/>
              </a:ext>
            </a:extLst>
          </p:cNvPr>
          <p:cNvSpPr>
            <a:spLocks noGrp="1"/>
          </p:cNvSpPr>
          <p:nvPr>
            <p:ph type="sldNum" sz="quarter" idx="12"/>
          </p:nvPr>
        </p:nvSpPr>
        <p:spPr/>
        <p:txBody>
          <a:bodyPr/>
          <a:lstStyle/>
          <a:p>
            <a:fld id="{57F9E745-589A-4152-AE88-0FECF2658781}" type="slidenum">
              <a:rPr lang="en-GB" smtClean="0"/>
              <a:t>‹#›</a:t>
            </a:fld>
            <a:endParaRPr lang="en-GB"/>
          </a:p>
        </p:txBody>
      </p:sp>
    </p:spTree>
    <p:extLst>
      <p:ext uri="{BB962C8B-B14F-4D97-AF65-F5344CB8AC3E}">
        <p14:creationId xmlns:p14="http://schemas.microsoft.com/office/powerpoint/2010/main" val="60654998"/>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CF360F0-A2C2-BC4E-AC8F-28FB5C10E34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35D444D-2CB3-C84E-AFAB-6E36673058E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1CCCC5E-1493-D445-AD8B-A3A5697A2531}"/>
              </a:ext>
            </a:extLst>
          </p:cNvPr>
          <p:cNvSpPr>
            <a:spLocks noGrp="1"/>
          </p:cNvSpPr>
          <p:nvPr>
            <p:ph type="dt" sz="half" idx="10"/>
          </p:nvPr>
        </p:nvSpPr>
        <p:spPr/>
        <p:txBody>
          <a:bodyPr/>
          <a:lstStyle/>
          <a:p>
            <a:fld id="{7A9BA9A5-B220-4B24-A82F-147967062B0C}" type="datetimeFigureOut">
              <a:rPr lang="en-GB" smtClean="0"/>
              <a:t>26/11/2025</a:t>
            </a:fld>
            <a:endParaRPr lang="en-GB"/>
          </a:p>
        </p:txBody>
      </p:sp>
      <p:sp>
        <p:nvSpPr>
          <p:cNvPr id="5" name="Footer Placeholder 4">
            <a:extLst>
              <a:ext uri="{FF2B5EF4-FFF2-40B4-BE49-F238E27FC236}">
                <a16:creationId xmlns:a16="http://schemas.microsoft.com/office/drawing/2014/main" id="{0036B37B-4148-1847-B7D0-E506A8B43BD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B948933-1B9F-6140-A9E4-6AC0E5BF3C61}"/>
              </a:ext>
            </a:extLst>
          </p:cNvPr>
          <p:cNvSpPr>
            <a:spLocks noGrp="1"/>
          </p:cNvSpPr>
          <p:nvPr>
            <p:ph type="sldNum" sz="quarter" idx="12"/>
          </p:nvPr>
        </p:nvSpPr>
        <p:spPr/>
        <p:txBody>
          <a:bodyPr/>
          <a:lstStyle/>
          <a:p>
            <a:fld id="{57F9E745-589A-4152-AE88-0FECF2658781}" type="slidenum">
              <a:rPr lang="en-GB" smtClean="0"/>
              <a:t>‹#›</a:t>
            </a:fld>
            <a:endParaRPr lang="en-GB"/>
          </a:p>
        </p:txBody>
      </p:sp>
    </p:spTree>
    <p:extLst>
      <p:ext uri="{BB962C8B-B14F-4D97-AF65-F5344CB8AC3E}">
        <p14:creationId xmlns:p14="http://schemas.microsoft.com/office/powerpoint/2010/main" val="3610644059"/>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1_Vertical Title and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1757360656"/>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56198961"/>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1_Title and Content">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275964"/>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2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443468564"/>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2_Title and Content">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37273627"/>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3_Title and Content">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29150492"/>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CAE69-592D-6D48-8D37-1AF709B0432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ECE34F9-FD31-954C-90A9-25364BF3A31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1381E6B-7D41-F84E-B286-61EBCE0535F6}"/>
              </a:ext>
            </a:extLst>
          </p:cNvPr>
          <p:cNvSpPr>
            <a:spLocks noGrp="1"/>
          </p:cNvSpPr>
          <p:nvPr>
            <p:ph type="dt" sz="half" idx="10"/>
          </p:nvPr>
        </p:nvSpPr>
        <p:spPr/>
        <p:txBody>
          <a:bodyPr/>
          <a:lstStyle/>
          <a:p>
            <a:fld id="{14BD68BC-1AD8-B640-8B1E-602BF3073AFD}" type="datetimeFigureOut">
              <a:rPr lang="en-US" smtClean="0"/>
              <a:t>11/26/2025</a:t>
            </a:fld>
            <a:endParaRPr lang="en-US"/>
          </a:p>
        </p:txBody>
      </p:sp>
      <p:sp>
        <p:nvSpPr>
          <p:cNvPr id="5" name="Footer Placeholder 4">
            <a:extLst>
              <a:ext uri="{FF2B5EF4-FFF2-40B4-BE49-F238E27FC236}">
                <a16:creationId xmlns:a16="http://schemas.microsoft.com/office/drawing/2014/main" id="{73CE29A8-E8C2-784C-9495-F0D437E9556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14039A4-CB11-B346-94E7-20D66FCAC610}"/>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606522223"/>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BEF2C8-66D4-EF4A-AAFD-01BC50FA7EA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5AD9361-0DDC-EE4E-A740-F93892B3693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AD9F65C-3FCD-8B46-A28D-257FA8F28C4F}"/>
              </a:ext>
            </a:extLst>
          </p:cNvPr>
          <p:cNvSpPr>
            <a:spLocks noGrp="1"/>
          </p:cNvSpPr>
          <p:nvPr>
            <p:ph type="dt" sz="half" idx="10"/>
          </p:nvPr>
        </p:nvSpPr>
        <p:spPr/>
        <p:txBody>
          <a:bodyPr/>
          <a:lstStyle/>
          <a:p>
            <a:fld id="{14BD68BC-1AD8-B640-8B1E-602BF3073AFD}" type="datetimeFigureOut">
              <a:rPr lang="en-US" smtClean="0"/>
              <a:t>11/26/2025</a:t>
            </a:fld>
            <a:endParaRPr lang="en-US"/>
          </a:p>
        </p:txBody>
      </p:sp>
      <p:sp>
        <p:nvSpPr>
          <p:cNvPr id="5" name="Footer Placeholder 4">
            <a:extLst>
              <a:ext uri="{FF2B5EF4-FFF2-40B4-BE49-F238E27FC236}">
                <a16:creationId xmlns:a16="http://schemas.microsoft.com/office/drawing/2014/main" id="{1A88163C-7F3C-9B44-A028-C4886506FCF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947796D-644C-B740-8C2E-356ECAB6D30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883447561"/>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BEF2C8-66D4-EF4A-AAFD-01BC50FA7EA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5AD9361-0DDC-EE4E-A740-F93892B3693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AD9F65C-3FCD-8B46-A28D-257FA8F28C4F}"/>
              </a:ext>
            </a:extLst>
          </p:cNvPr>
          <p:cNvSpPr>
            <a:spLocks noGrp="1"/>
          </p:cNvSpPr>
          <p:nvPr>
            <p:ph type="dt" sz="half" idx="10"/>
          </p:nvPr>
        </p:nvSpPr>
        <p:spPr/>
        <p:txBody>
          <a:bodyPr/>
          <a:lstStyle/>
          <a:p>
            <a:fld id="{7A9BA9A5-B220-4B24-A82F-147967062B0C}" type="datetimeFigureOut">
              <a:rPr lang="en-GB" smtClean="0"/>
              <a:t>26/11/2025</a:t>
            </a:fld>
            <a:endParaRPr lang="en-GB"/>
          </a:p>
        </p:txBody>
      </p:sp>
      <p:sp>
        <p:nvSpPr>
          <p:cNvPr id="5" name="Footer Placeholder 4">
            <a:extLst>
              <a:ext uri="{FF2B5EF4-FFF2-40B4-BE49-F238E27FC236}">
                <a16:creationId xmlns:a16="http://schemas.microsoft.com/office/drawing/2014/main" id="{1A88163C-7F3C-9B44-A028-C4886506FCF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947796D-644C-B740-8C2E-356ECAB6D301}"/>
              </a:ext>
            </a:extLst>
          </p:cNvPr>
          <p:cNvSpPr>
            <a:spLocks noGrp="1"/>
          </p:cNvSpPr>
          <p:nvPr>
            <p:ph type="sldNum" sz="quarter" idx="12"/>
          </p:nvPr>
        </p:nvSpPr>
        <p:spPr/>
        <p:txBody>
          <a:bodyPr/>
          <a:lstStyle/>
          <a:p>
            <a:fld id="{57F9E745-589A-4152-AE88-0FECF2658781}" type="slidenum">
              <a:rPr lang="en-GB" smtClean="0"/>
              <a:t>‹#›</a:t>
            </a:fld>
            <a:endParaRPr lang="en-GB"/>
          </a:p>
        </p:txBody>
      </p:sp>
    </p:spTree>
    <p:extLst>
      <p:ext uri="{BB962C8B-B14F-4D97-AF65-F5344CB8AC3E}">
        <p14:creationId xmlns:p14="http://schemas.microsoft.com/office/powerpoint/2010/main" val="2722928773"/>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1CB58-4758-1C42-8DAA-2AAA3F98FED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AB7D025-4B39-8D45-811F-5B1E30D5E7B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42683CA-90A4-5E49-AA2C-3DCED63A8EBC}"/>
              </a:ext>
            </a:extLst>
          </p:cNvPr>
          <p:cNvSpPr>
            <a:spLocks noGrp="1"/>
          </p:cNvSpPr>
          <p:nvPr>
            <p:ph type="dt" sz="half" idx="10"/>
          </p:nvPr>
        </p:nvSpPr>
        <p:spPr/>
        <p:txBody>
          <a:bodyPr/>
          <a:lstStyle/>
          <a:p>
            <a:fld id="{14BD68BC-1AD8-B640-8B1E-602BF3073AFD}" type="datetimeFigureOut">
              <a:rPr lang="en-US" smtClean="0"/>
              <a:t>11/26/2025</a:t>
            </a:fld>
            <a:endParaRPr lang="en-US"/>
          </a:p>
        </p:txBody>
      </p:sp>
      <p:sp>
        <p:nvSpPr>
          <p:cNvPr id="5" name="Footer Placeholder 4">
            <a:extLst>
              <a:ext uri="{FF2B5EF4-FFF2-40B4-BE49-F238E27FC236}">
                <a16:creationId xmlns:a16="http://schemas.microsoft.com/office/drawing/2014/main" id="{97E1DED1-CD68-AC4C-ABC6-F8EEE292B7D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4A83341-F52D-D14B-A417-6C66E51D03C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322698270"/>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7351C6-2D17-C14E-8DC1-418227C6986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A0F791E-6CBD-2747-86C9-A91E120F506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76279C1-F68E-7E4B-B565-93EC951F8AF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CD866C6-99FF-2F4A-936E-613FC9DB3BB2}"/>
              </a:ext>
            </a:extLst>
          </p:cNvPr>
          <p:cNvSpPr>
            <a:spLocks noGrp="1"/>
          </p:cNvSpPr>
          <p:nvPr>
            <p:ph type="dt" sz="half" idx="10"/>
          </p:nvPr>
        </p:nvSpPr>
        <p:spPr/>
        <p:txBody>
          <a:bodyPr/>
          <a:lstStyle/>
          <a:p>
            <a:fld id="{14BD68BC-1AD8-B640-8B1E-602BF3073AFD}" type="datetimeFigureOut">
              <a:rPr lang="en-US" smtClean="0"/>
              <a:t>11/26/2025</a:t>
            </a:fld>
            <a:endParaRPr lang="en-US"/>
          </a:p>
        </p:txBody>
      </p:sp>
      <p:sp>
        <p:nvSpPr>
          <p:cNvPr id="6" name="Footer Placeholder 5">
            <a:extLst>
              <a:ext uri="{FF2B5EF4-FFF2-40B4-BE49-F238E27FC236}">
                <a16:creationId xmlns:a16="http://schemas.microsoft.com/office/drawing/2014/main" id="{45D0DB7C-BDCE-D146-9584-809FFC25DDA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6FD1283-F062-2E4B-8DD8-A11DB5311AF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43920097"/>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DCD01-DE9B-A849-A35D-9F761E7A293A}"/>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EB213394-3DB5-5A4C-965B-35CC3D1F298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80C87B7-015A-EE48-9BA2-392DACDC00E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3A97E02-FB0B-A048-9274-06CF174361D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ADCF4DD-E248-C543-910E-BAFFB18831D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C573B90-35AD-3E43-B0CA-8BA2F2BBBC62}"/>
              </a:ext>
            </a:extLst>
          </p:cNvPr>
          <p:cNvSpPr>
            <a:spLocks noGrp="1"/>
          </p:cNvSpPr>
          <p:nvPr>
            <p:ph type="dt" sz="half" idx="10"/>
          </p:nvPr>
        </p:nvSpPr>
        <p:spPr/>
        <p:txBody>
          <a:bodyPr/>
          <a:lstStyle/>
          <a:p>
            <a:fld id="{14BD68BC-1AD8-B640-8B1E-602BF3073AFD}" type="datetimeFigureOut">
              <a:rPr lang="en-US" smtClean="0"/>
              <a:t>11/26/2025</a:t>
            </a:fld>
            <a:endParaRPr lang="en-US"/>
          </a:p>
        </p:txBody>
      </p:sp>
      <p:sp>
        <p:nvSpPr>
          <p:cNvPr id="8" name="Footer Placeholder 7">
            <a:extLst>
              <a:ext uri="{FF2B5EF4-FFF2-40B4-BE49-F238E27FC236}">
                <a16:creationId xmlns:a16="http://schemas.microsoft.com/office/drawing/2014/main" id="{126E709E-0F2B-524A-BB14-376202A2698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B8CED43-5180-C24B-8196-24914383E7BA}"/>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807853879"/>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7E4D60-AC0C-044F-8925-BE12978C554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080422E-D871-AC4C-A0FF-BA911179FDAA}"/>
              </a:ext>
            </a:extLst>
          </p:cNvPr>
          <p:cNvSpPr>
            <a:spLocks noGrp="1"/>
          </p:cNvSpPr>
          <p:nvPr>
            <p:ph type="dt" sz="half" idx="10"/>
          </p:nvPr>
        </p:nvSpPr>
        <p:spPr/>
        <p:txBody>
          <a:bodyPr/>
          <a:lstStyle/>
          <a:p>
            <a:fld id="{14BD68BC-1AD8-B640-8B1E-602BF3073AFD}" type="datetimeFigureOut">
              <a:rPr lang="en-US" smtClean="0"/>
              <a:t>11/26/2025</a:t>
            </a:fld>
            <a:endParaRPr lang="en-US"/>
          </a:p>
        </p:txBody>
      </p:sp>
      <p:sp>
        <p:nvSpPr>
          <p:cNvPr id="4" name="Footer Placeholder 3">
            <a:extLst>
              <a:ext uri="{FF2B5EF4-FFF2-40B4-BE49-F238E27FC236}">
                <a16:creationId xmlns:a16="http://schemas.microsoft.com/office/drawing/2014/main" id="{3FA61A44-CE7E-2E47-A2C7-EFD19C4D40C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3A8DBD8-7206-5A45-8701-1C5BFDD6468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041387620"/>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3A31B14-AAAA-D746-8A4F-C3E1BB0AC402}"/>
              </a:ext>
            </a:extLst>
          </p:cNvPr>
          <p:cNvSpPr>
            <a:spLocks noGrp="1"/>
          </p:cNvSpPr>
          <p:nvPr>
            <p:ph type="dt" sz="half" idx="10"/>
          </p:nvPr>
        </p:nvSpPr>
        <p:spPr/>
        <p:txBody>
          <a:bodyPr/>
          <a:lstStyle/>
          <a:p>
            <a:fld id="{14BD68BC-1AD8-B640-8B1E-602BF3073AFD}" type="datetimeFigureOut">
              <a:rPr lang="en-US" smtClean="0"/>
              <a:t>11/26/2025</a:t>
            </a:fld>
            <a:endParaRPr lang="en-US"/>
          </a:p>
        </p:txBody>
      </p:sp>
      <p:sp>
        <p:nvSpPr>
          <p:cNvPr id="3" name="Footer Placeholder 2">
            <a:extLst>
              <a:ext uri="{FF2B5EF4-FFF2-40B4-BE49-F238E27FC236}">
                <a16:creationId xmlns:a16="http://schemas.microsoft.com/office/drawing/2014/main" id="{0E54D6A3-2EE2-B640-B0F3-7408BA955A6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93CF3B5-8136-464C-B9CE-C289E9FE88E2}"/>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665767472"/>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0BD96A-43E5-A645-B273-977F074EA43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02B250C-BB32-7348-BE3C-383B51A8F86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C78973E-998F-6D41-9801-A30991298D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745CC00-44DF-1E48-95F7-E532F4C69D56}"/>
              </a:ext>
            </a:extLst>
          </p:cNvPr>
          <p:cNvSpPr>
            <a:spLocks noGrp="1"/>
          </p:cNvSpPr>
          <p:nvPr>
            <p:ph type="dt" sz="half" idx="10"/>
          </p:nvPr>
        </p:nvSpPr>
        <p:spPr/>
        <p:txBody>
          <a:bodyPr/>
          <a:lstStyle/>
          <a:p>
            <a:fld id="{14BD68BC-1AD8-B640-8B1E-602BF3073AFD}" type="datetimeFigureOut">
              <a:rPr lang="en-US" smtClean="0"/>
              <a:t>11/26/2025</a:t>
            </a:fld>
            <a:endParaRPr lang="en-US"/>
          </a:p>
        </p:txBody>
      </p:sp>
      <p:sp>
        <p:nvSpPr>
          <p:cNvPr id="6" name="Footer Placeholder 5">
            <a:extLst>
              <a:ext uri="{FF2B5EF4-FFF2-40B4-BE49-F238E27FC236}">
                <a16:creationId xmlns:a16="http://schemas.microsoft.com/office/drawing/2014/main" id="{B984893D-3FFC-6749-AD92-18B78F33ADB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003AAAD-3463-B142-AEB9-CFB5F3DCA4FF}"/>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240926292"/>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9AEEA-03B0-C845-83C2-A99DE7CF457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4D0810E-8148-AB45-8D0B-5492633BCB6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B4CE66B3-4F01-3148-9B21-03E05C5998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180305A-EC70-204D-A203-97127CF60F29}"/>
              </a:ext>
            </a:extLst>
          </p:cNvPr>
          <p:cNvSpPr>
            <a:spLocks noGrp="1"/>
          </p:cNvSpPr>
          <p:nvPr>
            <p:ph type="dt" sz="half" idx="10"/>
          </p:nvPr>
        </p:nvSpPr>
        <p:spPr/>
        <p:txBody>
          <a:bodyPr/>
          <a:lstStyle/>
          <a:p>
            <a:fld id="{14BD68BC-1AD8-B640-8B1E-602BF3073AFD}" type="datetimeFigureOut">
              <a:rPr lang="en-US" smtClean="0"/>
              <a:t>11/26/2025</a:t>
            </a:fld>
            <a:endParaRPr lang="en-US"/>
          </a:p>
        </p:txBody>
      </p:sp>
      <p:sp>
        <p:nvSpPr>
          <p:cNvPr id="6" name="Footer Placeholder 5">
            <a:extLst>
              <a:ext uri="{FF2B5EF4-FFF2-40B4-BE49-F238E27FC236}">
                <a16:creationId xmlns:a16="http://schemas.microsoft.com/office/drawing/2014/main" id="{0FCDF6F2-688B-AC47-8BE3-B3918FD0BBB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5DCE4F3-8FAC-C647-B187-2C76584703E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978976338"/>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9D39B2-85B2-8A4B-8008-EE871C7A57D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62A1684-4147-4E4A-BE1D-647E280F681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1E7061D-97DA-5D45-A717-D8A7EEF03D1B}"/>
              </a:ext>
            </a:extLst>
          </p:cNvPr>
          <p:cNvSpPr>
            <a:spLocks noGrp="1"/>
          </p:cNvSpPr>
          <p:nvPr>
            <p:ph type="dt" sz="half" idx="10"/>
          </p:nvPr>
        </p:nvSpPr>
        <p:spPr/>
        <p:txBody>
          <a:bodyPr/>
          <a:lstStyle/>
          <a:p>
            <a:fld id="{14BD68BC-1AD8-B640-8B1E-602BF3073AFD}" type="datetimeFigureOut">
              <a:rPr lang="en-US" smtClean="0"/>
              <a:t>11/26/2025</a:t>
            </a:fld>
            <a:endParaRPr lang="en-US"/>
          </a:p>
        </p:txBody>
      </p:sp>
      <p:sp>
        <p:nvSpPr>
          <p:cNvPr id="5" name="Footer Placeholder 4">
            <a:extLst>
              <a:ext uri="{FF2B5EF4-FFF2-40B4-BE49-F238E27FC236}">
                <a16:creationId xmlns:a16="http://schemas.microsoft.com/office/drawing/2014/main" id="{F08C7700-26C6-804B-9BEF-4E4886CEB39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98D442D-6AED-C347-A737-1092964EAE82}"/>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351856072"/>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CF360F0-A2C2-BC4E-AC8F-28FB5C10E34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35D444D-2CB3-C84E-AFAB-6E36673058E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1CCCC5E-1493-D445-AD8B-A3A5697A2531}"/>
              </a:ext>
            </a:extLst>
          </p:cNvPr>
          <p:cNvSpPr>
            <a:spLocks noGrp="1"/>
          </p:cNvSpPr>
          <p:nvPr>
            <p:ph type="dt" sz="half" idx="10"/>
          </p:nvPr>
        </p:nvSpPr>
        <p:spPr/>
        <p:txBody>
          <a:bodyPr/>
          <a:lstStyle/>
          <a:p>
            <a:fld id="{14BD68BC-1AD8-B640-8B1E-602BF3073AFD}" type="datetimeFigureOut">
              <a:rPr lang="en-US" smtClean="0"/>
              <a:t>11/26/2025</a:t>
            </a:fld>
            <a:endParaRPr lang="en-US"/>
          </a:p>
        </p:txBody>
      </p:sp>
      <p:sp>
        <p:nvSpPr>
          <p:cNvPr id="5" name="Footer Placeholder 4">
            <a:extLst>
              <a:ext uri="{FF2B5EF4-FFF2-40B4-BE49-F238E27FC236}">
                <a16:creationId xmlns:a16="http://schemas.microsoft.com/office/drawing/2014/main" id="{0036B37B-4148-1847-B7D0-E506A8B43BD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B948933-1B9F-6140-A9E4-6AC0E5BF3C6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99213738"/>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Vertical Title and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364512350"/>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1CB58-4758-1C42-8DAA-2AAA3F98FED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AB7D025-4B39-8D45-811F-5B1E30D5E7B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42683CA-90A4-5E49-AA2C-3DCED63A8EBC}"/>
              </a:ext>
            </a:extLst>
          </p:cNvPr>
          <p:cNvSpPr>
            <a:spLocks noGrp="1"/>
          </p:cNvSpPr>
          <p:nvPr>
            <p:ph type="dt" sz="half" idx="10"/>
          </p:nvPr>
        </p:nvSpPr>
        <p:spPr/>
        <p:txBody>
          <a:bodyPr/>
          <a:lstStyle/>
          <a:p>
            <a:fld id="{7A9BA9A5-B220-4B24-A82F-147967062B0C}" type="datetimeFigureOut">
              <a:rPr lang="en-GB" smtClean="0"/>
              <a:t>26/11/2025</a:t>
            </a:fld>
            <a:endParaRPr lang="en-GB"/>
          </a:p>
        </p:txBody>
      </p:sp>
      <p:sp>
        <p:nvSpPr>
          <p:cNvPr id="5" name="Footer Placeholder 4">
            <a:extLst>
              <a:ext uri="{FF2B5EF4-FFF2-40B4-BE49-F238E27FC236}">
                <a16:creationId xmlns:a16="http://schemas.microsoft.com/office/drawing/2014/main" id="{97E1DED1-CD68-AC4C-ABC6-F8EEE292B7D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4A83341-F52D-D14B-A417-6C66E51D03C1}"/>
              </a:ext>
            </a:extLst>
          </p:cNvPr>
          <p:cNvSpPr>
            <a:spLocks noGrp="1"/>
          </p:cNvSpPr>
          <p:nvPr>
            <p:ph type="sldNum" sz="quarter" idx="12"/>
          </p:nvPr>
        </p:nvSpPr>
        <p:spPr/>
        <p:txBody>
          <a:bodyPr/>
          <a:lstStyle/>
          <a:p>
            <a:fld id="{57F9E745-589A-4152-AE88-0FECF2658781}" type="slidenum">
              <a:rPr lang="en-GB" smtClean="0"/>
              <a:t>‹#›</a:t>
            </a:fld>
            <a:endParaRPr lang="en-GB"/>
          </a:p>
        </p:txBody>
      </p:sp>
    </p:spTree>
    <p:extLst>
      <p:ext uri="{BB962C8B-B14F-4D97-AF65-F5344CB8AC3E}">
        <p14:creationId xmlns:p14="http://schemas.microsoft.com/office/powerpoint/2010/main" val="1397761837"/>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012707674"/>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Title and Content">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5630491"/>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CAE69-592D-6D48-8D37-1AF709B0432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ECE34F9-FD31-954C-90A9-25364BF3A31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1381E6B-7D41-F84E-B286-61EBCE0535F6}"/>
              </a:ext>
            </a:extLst>
          </p:cNvPr>
          <p:cNvSpPr>
            <a:spLocks noGrp="1"/>
          </p:cNvSpPr>
          <p:nvPr>
            <p:ph type="dt" sz="half" idx="10"/>
          </p:nvPr>
        </p:nvSpPr>
        <p:spPr/>
        <p:txBody>
          <a:bodyPr/>
          <a:lstStyle/>
          <a:p>
            <a:fld id="{14BD68BC-1AD8-B640-8B1E-602BF3073AFD}" type="datetimeFigureOut">
              <a:rPr lang="en-US" smtClean="0"/>
              <a:t>11/26/2025</a:t>
            </a:fld>
            <a:endParaRPr lang="en-US"/>
          </a:p>
        </p:txBody>
      </p:sp>
      <p:sp>
        <p:nvSpPr>
          <p:cNvPr id="5" name="Footer Placeholder 4">
            <a:extLst>
              <a:ext uri="{FF2B5EF4-FFF2-40B4-BE49-F238E27FC236}">
                <a16:creationId xmlns:a16="http://schemas.microsoft.com/office/drawing/2014/main" id="{73CE29A8-E8C2-784C-9495-F0D437E9556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14039A4-CB11-B346-94E7-20D66FCAC610}"/>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417711934"/>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BEF2C8-66D4-EF4A-AAFD-01BC50FA7EA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5AD9361-0DDC-EE4E-A740-F93892B3693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AD9F65C-3FCD-8B46-A28D-257FA8F28C4F}"/>
              </a:ext>
            </a:extLst>
          </p:cNvPr>
          <p:cNvSpPr>
            <a:spLocks noGrp="1"/>
          </p:cNvSpPr>
          <p:nvPr>
            <p:ph type="dt" sz="half" idx="10"/>
          </p:nvPr>
        </p:nvSpPr>
        <p:spPr/>
        <p:txBody>
          <a:bodyPr/>
          <a:lstStyle/>
          <a:p>
            <a:fld id="{14BD68BC-1AD8-B640-8B1E-602BF3073AFD}" type="datetimeFigureOut">
              <a:rPr lang="en-US" smtClean="0"/>
              <a:t>11/26/2025</a:t>
            </a:fld>
            <a:endParaRPr lang="en-US"/>
          </a:p>
        </p:txBody>
      </p:sp>
      <p:sp>
        <p:nvSpPr>
          <p:cNvPr id="5" name="Footer Placeholder 4">
            <a:extLst>
              <a:ext uri="{FF2B5EF4-FFF2-40B4-BE49-F238E27FC236}">
                <a16:creationId xmlns:a16="http://schemas.microsoft.com/office/drawing/2014/main" id="{1A88163C-7F3C-9B44-A028-C4886506FCF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947796D-644C-B740-8C2E-356ECAB6D30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506886248"/>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1CB58-4758-1C42-8DAA-2AAA3F98FED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AB7D025-4B39-8D45-811F-5B1E30D5E7B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42683CA-90A4-5E49-AA2C-3DCED63A8EBC}"/>
              </a:ext>
            </a:extLst>
          </p:cNvPr>
          <p:cNvSpPr>
            <a:spLocks noGrp="1"/>
          </p:cNvSpPr>
          <p:nvPr>
            <p:ph type="dt" sz="half" idx="10"/>
          </p:nvPr>
        </p:nvSpPr>
        <p:spPr/>
        <p:txBody>
          <a:bodyPr/>
          <a:lstStyle/>
          <a:p>
            <a:fld id="{14BD68BC-1AD8-B640-8B1E-602BF3073AFD}" type="datetimeFigureOut">
              <a:rPr lang="en-US" smtClean="0"/>
              <a:t>11/26/2025</a:t>
            </a:fld>
            <a:endParaRPr lang="en-US"/>
          </a:p>
        </p:txBody>
      </p:sp>
      <p:sp>
        <p:nvSpPr>
          <p:cNvPr id="5" name="Footer Placeholder 4">
            <a:extLst>
              <a:ext uri="{FF2B5EF4-FFF2-40B4-BE49-F238E27FC236}">
                <a16:creationId xmlns:a16="http://schemas.microsoft.com/office/drawing/2014/main" id="{97E1DED1-CD68-AC4C-ABC6-F8EEE292B7D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4A83341-F52D-D14B-A417-6C66E51D03C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888451236"/>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7351C6-2D17-C14E-8DC1-418227C6986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A0F791E-6CBD-2747-86C9-A91E120F506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76279C1-F68E-7E4B-B565-93EC951F8AF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CD866C6-99FF-2F4A-936E-613FC9DB3BB2}"/>
              </a:ext>
            </a:extLst>
          </p:cNvPr>
          <p:cNvSpPr>
            <a:spLocks noGrp="1"/>
          </p:cNvSpPr>
          <p:nvPr>
            <p:ph type="dt" sz="half" idx="10"/>
          </p:nvPr>
        </p:nvSpPr>
        <p:spPr/>
        <p:txBody>
          <a:bodyPr/>
          <a:lstStyle/>
          <a:p>
            <a:fld id="{14BD68BC-1AD8-B640-8B1E-602BF3073AFD}" type="datetimeFigureOut">
              <a:rPr lang="en-US" smtClean="0"/>
              <a:t>11/26/2025</a:t>
            </a:fld>
            <a:endParaRPr lang="en-US"/>
          </a:p>
        </p:txBody>
      </p:sp>
      <p:sp>
        <p:nvSpPr>
          <p:cNvPr id="6" name="Footer Placeholder 5">
            <a:extLst>
              <a:ext uri="{FF2B5EF4-FFF2-40B4-BE49-F238E27FC236}">
                <a16:creationId xmlns:a16="http://schemas.microsoft.com/office/drawing/2014/main" id="{45D0DB7C-BDCE-D146-9584-809FFC25DDA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6FD1283-F062-2E4B-8DD8-A11DB5311AF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090669011"/>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DCD01-DE9B-A849-A35D-9F761E7A293A}"/>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EB213394-3DB5-5A4C-965B-35CC3D1F298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80C87B7-015A-EE48-9BA2-392DACDC00E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3A97E02-FB0B-A048-9274-06CF174361D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ADCF4DD-E248-C543-910E-BAFFB18831D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C573B90-35AD-3E43-B0CA-8BA2F2BBBC62}"/>
              </a:ext>
            </a:extLst>
          </p:cNvPr>
          <p:cNvSpPr>
            <a:spLocks noGrp="1"/>
          </p:cNvSpPr>
          <p:nvPr>
            <p:ph type="dt" sz="half" idx="10"/>
          </p:nvPr>
        </p:nvSpPr>
        <p:spPr/>
        <p:txBody>
          <a:bodyPr/>
          <a:lstStyle/>
          <a:p>
            <a:fld id="{14BD68BC-1AD8-B640-8B1E-602BF3073AFD}" type="datetimeFigureOut">
              <a:rPr lang="en-US" smtClean="0"/>
              <a:t>11/26/2025</a:t>
            </a:fld>
            <a:endParaRPr lang="en-US"/>
          </a:p>
        </p:txBody>
      </p:sp>
      <p:sp>
        <p:nvSpPr>
          <p:cNvPr id="8" name="Footer Placeholder 7">
            <a:extLst>
              <a:ext uri="{FF2B5EF4-FFF2-40B4-BE49-F238E27FC236}">
                <a16:creationId xmlns:a16="http://schemas.microsoft.com/office/drawing/2014/main" id="{126E709E-0F2B-524A-BB14-376202A2698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B8CED43-5180-C24B-8196-24914383E7BA}"/>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747697925"/>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7E4D60-AC0C-044F-8925-BE12978C554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080422E-D871-AC4C-A0FF-BA911179FDAA}"/>
              </a:ext>
            </a:extLst>
          </p:cNvPr>
          <p:cNvSpPr>
            <a:spLocks noGrp="1"/>
          </p:cNvSpPr>
          <p:nvPr>
            <p:ph type="dt" sz="half" idx="10"/>
          </p:nvPr>
        </p:nvSpPr>
        <p:spPr/>
        <p:txBody>
          <a:bodyPr/>
          <a:lstStyle/>
          <a:p>
            <a:fld id="{14BD68BC-1AD8-B640-8B1E-602BF3073AFD}" type="datetimeFigureOut">
              <a:rPr lang="en-US" smtClean="0"/>
              <a:t>11/26/2025</a:t>
            </a:fld>
            <a:endParaRPr lang="en-US"/>
          </a:p>
        </p:txBody>
      </p:sp>
      <p:sp>
        <p:nvSpPr>
          <p:cNvPr id="4" name="Footer Placeholder 3">
            <a:extLst>
              <a:ext uri="{FF2B5EF4-FFF2-40B4-BE49-F238E27FC236}">
                <a16:creationId xmlns:a16="http://schemas.microsoft.com/office/drawing/2014/main" id="{3FA61A44-CE7E-2E47-A2C7-EFD19C4D40C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3A8DBD8-7206-5A45-8701-1C5BFDD6468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540957074"/>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3A31B14-AAAA-D746-8A4F-C3E1BB0AC402}"/>
              </a:ext>
            </a:extLst>
          </p:cNvPr>
          <p:cNvSpPr>
            <a:spLocks noGrp="1"/>
          </p:cNvSpPr>
          <p:nvPr>
            <p:ph type="dt" sz="half" idx="10"/>
          </p:nvPr>
        </p:nvSpPr>
        <p:spPr/>
        <p:txBody>
          <a:bodyPr/>
          <a:lstStyle/>
          <a:p>
            <a:fld id="{14BD68BC-1AD8-B640-8B1E-602BF3073AFD}" type="datetimeFigureOut">
              <a:rPr lang="en-US" smtClean="0"/>
              <a:t>11/26/2025</a:t>
            </a:fld>
            <a:endParaRPr lang="en-US"/>
          </a:p>
        </p:txBody>
      </p:sp>
      <p:sp>
        <p:nvSpPr>
          <p:cNvPr id="3" name="Footer Placeholder 2">
            <a:extLst>
              <a:ext uri="{FF2B5EF4-FFF2-40B4-BE49-F238E27FC236}">
                <a16:creationId xmlns:a16="http://schemas.microsoft.com/office/drawing/2014/main" id="{0E54D6A3-2EE2-B640-B0F3-7408BA955A6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93CF3B5-8136-464C-B9CE-C289E9FE88E2}"/>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479321299"/>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0BD96A-43E5-A645-B273-977F074EA43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02B250C-BB32-7348-BE3C-383B51A8F86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C78973E-998F-6D41-9801-A30991298D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745CC00-44DF-1E48-95F7-E532F4C69D56}"/>
              </a:ext>
            </a:extLst>
          </p:cNvPr>
          <p:cNvSpPr>
            <a:spLocks noGrp="1"/>
          </p:cNvSpPr>
          <p:nvPr>
            <p:ph type="dt" sz="half" idx="10"/>
          </p:nvPr>
        </p:nvSpPr>
        <p:spPr/>
        <p:txBody>
          <a:bodyPr/>
          <a:lstStyle/>
          <a:p>
            <a:fld id="{14BD68BC-1AD8-B640-8B1E-602BF3073AFD}" type="datetimeFigureOut">
              <a:rPr lang="en-US" smtClean="0"/>
              <a:t>11/26/2025</a:t>
            </a:fld>
            <a:endParaRPr lang="en-US"/>
          </a:p>
        </p:txBody>
      </p:sp>
      <p:sp>
        <p:nvSpPr>
          <p:cNvPr id="6" name="Footer Placeholder 5">
            <a:extLst>
              <a:ext uri="{FF2B5EF4-FFF2-40B4-BE49-F238E27FC236}">
                <a16:creationId xmlns:a16="http://schemas.microsoft.com/office/drawing/2014/main" id="{B984893D-3FFC-6749-AD92-18B78F33ADB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003AAAD-3463-B142-AEB9-CFB5F3DCA4FF}"/>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424313291"/>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7351C6-2D17-C14E-8DC1-418227C6986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A0F791E-6CBD-2747-86C9-A91E120F506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76279C1-F68E-7E4B-B565-93EC951F8AF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CD866C6-99FF-2F4A-936E-613FC9DB3BB2}"/>
              </a:ext>
            </a:extLst>
          </p:cNvPr>
          <p:cNvSpPr>
            <a:spLocks noGrp="1"/>
          </p:cNvSpPr>
          <p:nvPr>
            <p:ph type="dt" sz="half" idx="10"/>
          </p:nvPr>
        </p:nvSpPr>
        <p:spPr/>
        <p:txBody>
          <a:bodyPr/>
          <a:lstStyle/>
          <a:p>
            <a:fld id="{7A9BA9A5-B220-4B24-A82F-147967062B0C}" type="datetimeFigureOut">
              <a:rPr lang="en-GB" smtClean="0"/>
              <a:t>26/11/2025</a:t>
            </a:fld>
            <a:endParaRPr lang="en-GB"/>
          </a:p>
        </p:txBody>
      </p:sp>
      <p:sp>
        <p:nvSpPr>
          <p:cNvPr id="6" name="Footer Placeholder 5">
            <a:extLst>
              <a:ext uri="{FF2B5EF4-FFF2-40B4-BE49-F238E27FC236}">
                <a16:creationId xmlns:a16="http://schemas.microsoft.com/office/drawing/2014/main" id="{45D0DB7C-BDCE-D146-9584-809FFC25DDA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6FD1283-F062-2E4B-8DD8-A11DB5311AFE}"/>
              </a:ext>
            </a:extLst>
          </p:cNvPr>
          <p:cNvSpPr>
            <a:spLocks noGrp="1"/>
          </p:cNvSpPr>
          <p:nvPr>
            <p:ph type="sldNum" sz="quarter" idx="12"/>
          </p:nvPr>
        </p:nvSpPr>
        <p:spPr/>
        <p:txBody>
          <a:bodyPr/>
          <a:lstStyle/>
          <a:p>
            <a:fld id="{57F9E745-589A-4152-AE88-0FECF2658781}" type="slidenum">
              <a:rPr lang="en-GB" smtClean="0"/>
              <a:t>‹#›</a:t>
            </a:fld>
            <a:endParaRPr lang="en-GB"/>
          </a:p>
        </p:txBody>
      </p:sp>
    </p:spTree>
    <p:extLst>
      <p:ext uri="{BB962C8B-B14F-4D97-AF65-F5344CB8AC3E}">
        <p14:creationId xmlns:p14="http://schemas.microsoft.com/office/powerpoint/2010/main" val="4285892733"/>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9AEEA-03B0-C845-83C2-A99DE7CF457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4D0810E-8148-AB45-8D0B-5492633BCB6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B4CE66B3-4F01-3148-9B21-03E05C5998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180305A-EC70-204D-A203-97127CF60F29}"/>
              </a:ext>
            </a:extLst>
          </p:cNvPr>
          <p:cNvSpPr>
            <a:spLocks noGrp="1"/>
          </p:cNvSpPr>
          <p:nvPr>
            <p:ph type="dt" sz="half" idx="10"/>
          </p:nvPr>
        </p:nvSpPr>
        <p:spPr/>
        <p:txBody>
          <a:bodyPr/>
          <a:lstStyle/>
          <a:p>
            <a:fld id="{14BD68BC-1AD8-B640-8B1E-602BF3073AFD}" type="datetimeFigureOut">
              <a:rPr lang="en-US" smtClean="0"/>
              <a:t>11/26/2025</a:t>
            </a:fld>
            <a:endParaRPr lang="en-US"/>
          </a:p>
        </p:txBody>
      </p:sp>
      <p:sp>
        <p:nvSpPr>
          <p:cNvPr id="6" name="Footer Placeholder 5">
            <a:extLst>
              <a:ext uri="{FF2B5EF4-FFF2-40B4-BE49-F238E27FC236}">
                <a16:creationId xmlns:a16="http://schemas.microsoft.com/office/drawing/2014/main" id="{0FCDF6F2-688B-AC47-8BE3-B3918FD0BBB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5DCE4F3-8FAC-C647-B187-2C76584703E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764985889"/>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9D39B2-85B2-8A4B-8008-EE871C7A57D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62A1684-4147-4E4A-BE1D-647E280F681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1E7061D-97DA-5D45-A717-D8A7EEF03D1B}"/>
              </a:ext>
            </a:extLst>
          </p:cNvPr>
          <p:cNvSpPr>
            <a:spLocks noGrp="1"/>
          </p:cNvSpPr>
          <p:nvPr>
            <p:ph type="dt" sz="half" idx="10"/>
          </p:nvPr>
        </p:nvSpPr>
        <p:spPr/>
        <p:txBody>
          <a:bodyPr/>
          <a:lstStyle/>
          <a:p>
            <a:fld id="{14BD68BC-1AD8-B640-8B1E-602BF3073AFD}" type="datetimeFigureOut">
              <a:rPr lang="en-US" smtClean="0"/>
              <a:t>11/26/2025</a:t>
            </a:fld>
            <a:endParaRPr lang="en-US"/>
          </a:p>
        </p:txBody>
      </p:sp>
      <p:sp>
        <p:nvSpPr>
          <p:cNvPr id="5" name="Footer Placeholder 4">
            <a:extLst>
              <a:ext uri="{FF2B5EF4-FFF2-40B4-BE49-F238E27FC236}">
                <a16:creationId xmlns:a16="http://schemas.microsoft.com/office/drawing/2014/main" id="{F08C7700-26C6-804B-9BEF-4E4886CEB39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98D442D-6AED-C347-A737-1092964EAE82}"/>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568962159"/>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CF360F0-A2C2-BC4E-AC8F-28FB5C10E34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35D444D-2CB3-C84E-AFAB-6E36673058E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1CCCC5E-1493-D445-AD8B-A3A5697A2531}"/>
              </a:ext>
            </a:extLst>
          </p:cNvPr>
          <p:cNvSpPr>
            <a:spLocks noGrp="1"/>
          </p:cNvSpPr>
          <p:nvPr>
            <p:ph type="dt" sz="half" idx="10"/>
          </p:nvPr>
        </p:nvSpPr>
        <p:spPr/>
        <p:txBody>
          <a:bodyPr/>
          <a:lstStyle/>
          <a:p>
            <a:fld id="{14BD68BC-1AD8-B640-8B1E-602BF3073AFD}" type="datetimeFigureOut">
              <a:rPr lang="en-US" smtClean="0"/>
              <a:t>11/26/2025</a:t>
            </a:fld>
            <a:endParaRPr lang="en-US"/>
          </a:p>
        </p:txBody>
      </p:sp>
      <p:sp>
        <p:nvSpPr>
          <p:cNvPr id="5" name="Footer Placeholder 4">
            <a:extLst>
              <a:ext uri="{FF2B5EF4-FFF2-40B4-BE49-F238E27FC236}">
                <a16:creationId xmlns:a16="http://schemas.microsoft.com/office/drawing/2014/main" id="{0036B37B-4148-1847-B7D0-E506A8B43BD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B948933-1B9F-6140-A9E4-6AC0E5BF3C6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142081224"/>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1_Vertical Title and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2645070702"/>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53088372"/>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1_Title and Content">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29036289"/>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DCD01-DE9B-A849-A35D-9F761E7A293A}"/>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EB213394-3DB5-5A4C-965B-35CC3D1F298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80C87B7-015A-EE48-9BA2-392DACDC00E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3A97E02-FB0B-A048-9274-06CF174361D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ADCF4DD-E248-C543-910E-BAFFB18831D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C573B90-35AD-3E43-B0CA-8BA2F2BBBC62}"/>
              </a:ext>
            </a:extLst>
          </p:cNvPr>
          <p:cNvSpPr>
            <a:spLocks noGrp="1"/>
          </p:cNvSpPr>
          <p:nvPr>
            <p:ph type="dt" sz="half" idx="10"/>
          </p:nvPr>
        </p:nvSpPr>
        <p:spPr/>
        <p:txBody>
          <a:bodyPr/>
          <a:lstStyle/>
          <a:p>
            <a:fld id="{7A9BA9A5-B220-4B24-A82F-147967062B0C}" type="datetimeFigureOut">
              <a:rPr lang="en-GB" smtClean="0"/>
              <a:t>26/11/2025</a:t>
            </a:fld>
            <a:endParaRPr lang="en-GB"/>
          </a:p>
        </p:txBody>
      </p:sp>
      <p:sp>
        <p:nvSpPr>
          <p:cNvPr id="8" name="Footer Placeholder 7">
            <a:extLst>
              <a:ext uri="{FF2B5EF4-FFF2-40B4-BE49-F238E27FC236}">
                <a16:creationId xmlns:a16="http://schemas.microsoft.com/office/drawing/2014/main" id="{126E709E-0F2B-524A-BB14-376202A26980}"/>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4B8CED43-5180-C24B-8196-24914383E7BA}"/>
              </a:ext>
            </a:extLst>
          </p:cNvPr>
          <p:cNvSpPr>
            <a:spLocks noGrp="1"/>
          </p:cNvSpPr>
          <p:nvPr>
            <p:ph type="sldNum" sz="quarter" idx="12"/>
          </p:nvPr>
        </p:nvSpPr>
        <p:spPr/>
        <p:txBody>
          <a:bodyPr/>
          <a:lstStyle/>
          <a:p>
            <a:fld id="{57F9E745-589A-4152-AE88-0FECF2658781}" type="slidenum">
              <a:rPr lang="en-GB" smtClean="0"/>
              <a:t>‹#›</a:t>
            </a:fld>
            <a:endParaRPr lang="en-GB"/>
          </a:p>
        </p:txBody>
      </p:sp>
    </p:spTree>
    <p:extLst>
      <p:ext uri="{BB962C8B-B14F-4D97-AF65-F5344CB8AC3E}">
        <p14:creationId xmlns:p14="http://schemas.microsoft.com/office/powerpoint/2010/main" val="200304971"/>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7E4D60-AC0C-044F-8925-BE12978C554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080422E-D871-AC4C-A0FF-BA911179FDAA}"/>
              </a:ext>
            </a:extLst>
          </p:cNvPr>
          <p:cNvSpPr>
            <a:spLocks noGrp="1"/>
          </p:cNvSpPr>
          <p:nvPr>
            <p:ph type="dt" sz="half" idx="10"/>
          </p:nvPr>
        </p:nvSpPr>
        <p:spPr/>
        <p:txBody>
          <a:bodyPr/>
          <a:lstStyle/>
          <a:p>
            <a:fld id="{7A9BA9A5-B220-4B24-A82F-147967062B0C}" type="datetimeFigureOut">
              <a:rPr lang="en-GB" smtClean="0"/>
              <a:t>26/11/2025</a:t>
            </a:fld>
            <a:endParaRPr lang="en-GB"/>
          </a:p>
        </p:txBody>
      </p:sp>
      <p:sp>
        <p:nvSpPr>
          <p:cNvPr id="4" name="Footer Placeholder 3">
            <a:extLst>
              <a:ext uri="{FF2B5EF4-FFF2-40B4-BE49-F238E27FC236}">
                <a16:creationId xmlns:a16="http://schemas.microsoft.com/office/drawing/2014/main" id="{3FA61A44-CE7E-2E47-A2C7-EFD19C4D40C7}"/>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93A8DBD8-7206-5A45-8701-1C5BFDD6468E}"/>
              </a:ext>
            </a:extLst>
          </p:cNvPr>
          <p:cNvSpPr>
            <a:spLocks noGrp="1"/>
          </p:cNvSpPr>
          <p:nvPr>
            <p:ph type="sldNum" sz="quarter" idx="12"/>
          </p:nvPr>
        </p:nvSpPr>
        <p:spPr/>
        <p:txBody>
          <a:bodyPr/>
          <a:lstStyle/>
          <a:p>
            <a:fld id="{57F9E745-589A-4152-AE88-0FECF2658781}" type="slidenum">
              <a:rPr lang="en-GB" smtClean="0"/>
              <a:t>‹#›</a:t>
            </a:fld>
            <a:endParaRPr lang="en-GB"/>
          </a:p>
        </p:txBody>
      </p:sp>
    </p:spTree>
    <p:extLst>
      <p:ext uri="{BB962C8B-B14F-4D97-AF65-F5344CB8AC3E}">
        <p14:creationId xmlns:p14="http://schemas.microsoft.com/office/powerpoint/2010/main" val="751694391"/>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3A31B14-AAAA-D746-8A4F-C3E1BB0AC402}"/>
              </a:ext>
            </a:extLst>
          </p:cNvPr>
          <p:cNvSpPr>
            <a:spLocks noGrp="1"/>
          </p:cNvSpPr>
          <p:nvPr>
            <p:ph type="dt" sz="half" idx="10"/>
          </p:nvPr>
        </p:nvSpPr>
        <p:spPr/>
        <p:txBody>
          <a:bodyPr/>
          <a:lstStyle/>
          <a:p>
            <a:fld id="{7A9BA9A5-B220-4B24-A82F-147967062B0C}" type="datetimeFigureOut">
              <a:rPr lang="en-GB" smtClean="0"/>
              <a:t>26/11/2025</a:t>
            </a:fld>
            <a:endParaRPr lang="en-GB"/>
          </a:p>
        </p:txBody>
      </p:sp>
      <p:sp>
        <p:nvSpPr>
          <p:cNvPr id="3" name="Footer Placeholder 2">
            <a:extLst>
              <a:ext uri="{FF2B5EF4-FFF2-40B4-BE49-F238E27FC236}">
                <a16:creationId xmlns:a16="http://schemas.microsoft.com/office/drawing/2014/main" id="{0E54D6A3-2EE2-B640-B0F3-7408BA955A65}"/>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293CF3B5-8136-464C-B9CE-C289E9FE88E2}"/>
              </a:ext>
            </a:extLst>
          </p:cNvPr>
          <p:cNvSpPr>
            <a:spLocks noGrp="1"/>
          </p:cNvSpPr>
          <p:nvPr>
            <p:ph type="sldNum" sz="quarter" idx="12"/>
          </p:nvPr>
        </p:nvSpPr>
        <p:spPr/>
        <p:txBody>
          <a:bodyPr/>
          <a:lstStyle/>
          <a:p>
            <a:fld id="{57F9E745-589A-4152-AE88-0FECF2658781}" type="slidenum">
              <a:rPr lang="en-GB" smtClean="0"/>
              <a:t>‹#›</a:t>
            </a:fld>
            <a:endParaRPr lang="en-GB"/>
          </a:p>
        </p:txBody>
      </p:sp>
    </p:spTree>
    <p:extLst>
      <p:ext uri="{BB962C8B-B14F-4D97-AF65-F5344CB8AC3E}">
        <p14:creationId xmlns:p14="http://schemas.microsoft.com/office/powerpoint/2010/main" val="4189574472"/>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0BD96A-43E5-A645-B273-977F074EA43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02B250C-BB32-7348-BE3C-383B51A8F86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C78973E-998F-6D41-9801-A30991298D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745CC00-44DF-1E48-95F7-E532F4C69D56}"/>
              </a:ext>
            </a:extLst>
          </p:cNvPr>
          <p:cNvSpPr>
            <a:spLocks noGrp="1"/>
          </p:cNvSpPr>
          <p:nvPr>
            <p:ph type="dt" sz="half" idx="10"/>
          </p:nvPr>
        </p:nvSpPr>
        <p:spPr/>
        <p:txBody>
          <a:bodyPr/>
          <a:lstStyle/>
          <a:p>
            <a:fld id="{7A9BA9A5-B220-4B24-A82F-147967062B0C}" type="datetimeFigureOut">
              <a:rPr lang="en-GB" smtClean="0"/>
              <a:t>26/11/2025</a:t>
            </a:fld>
            <a:endParaRPr lang="en-GB"/>
          </a:p>
        </p:txBody>
      </p:sp>
      <p:sp>
        <p:nvSpPr>
          <p:cNvPr id="6" name="Footer Placeholder 5">
            <a:extLst>
              <a:ext uri="{FF2B5EF4-FFF2-40B4-BE49-F238E27FC236}">
                <a16:creationId xmlns:a16="http://schemas.microsoft.com/office/drawing/2014/main" id="{B984893D-3FFC-6749-AD92-18B78F33ADB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003AAAD-3463-B142-AEB9-CFB5F3DCA4FF}"/>
              </a:ext>
            </a:extLst>
          </p:cNvPr>
          <p:cNvSpPr>
            <a:spLocks noGrp="1"/>
          </p:cNvSpPr>
          <p:nvPr>
            <p:ph type="sldNum" sz="quarter" idx="12"/>
          </p:nvPr>
        </p:nvSpPr>
        <p:spPr/>
        <p:txBody>
          <a:bodyPr/>
          <a:lstStyle/>
          <a:p>
            <a:fld id="{57F9E745-589A-4152-AE88-0FECF2658781}" type="slidenum">
              <a:rPr lang="en-GB" smtClean="0"/>
              <a:t>‹#›</a:t>
            </a:fld>
            <a:endParaRPr lang="en-GB"/>
          </a:p>
        </p:txBody>
      </p:sp>
    </p:spTree>
    <p:extLst>
      <p:ext uri="{BB962C8B-B14F-4D97-AF65-F5344CB8AC3E}">
        <p14:creationId xmlns:p14="http://schemas.microsoft.com/office/powerpoint/2010/main" val="3248220021"/>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9AEEA-03B0-C845-83C2-A99DE7CF457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4D0810E-8148-AB45-8D0B-5492633BCB6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B4CE66B3-4F01-3148-9B21-03E05C5998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180305A-EC70-204D-A203-97127CF60F29}"/>
              </a:ext>
            </a:extLst>
          </p:cNvPr>
          <p:cNvSpPr>
            <a:spLocks noGrp="1"/>
          </p:cNvSpPr>
          <p:nvPr>
            <p:ph type="dt" sz="half" idx="10"/>
          </p:nvPr>
        </p:nvSpPr>
        <p:spPr/>
        <p:txBody>
          <a:bodyPr/>
          <a:lstStyle/>
          <a:p>
            <a:fld id="{7A9BA9A5-B220-4B24-A82F-147967062B0C}" type="datetimeFigureOut">
              <a:rPr lang="en-GB" smtClean="0"/>
              <a:t>26/11/2025</a:t>
            </a:fld>
            <a:endParaRPr lang="en-GB"/>
          </a:p>
        </p:txBody>
      </p:sp>
      <p:sp>
        <p:nvSpPr>
          <p:cNvPr id="6" name="Footer Placeholder 5">
            <a:extLst>
              <a:ext uri="{FF2B5EF4-FFF2-40B4-BE49-F238E27FC236}">
                <a16:creationId xmlns:a16="http://schemas.microsoft.com/office/drawing/2014/main" id="{0FCDF6F2-688B-AC47-8BE3-B3918FD0BBB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5DCE4F3-8FAC-C647-B187-2C76584703EE}"/>
              </a:ext>
            </a:extLst>
          </p:cNvPr>
          <p:cNvSpPr>
            <a:spLocks noGrp="1"/>
          </p:cNvSpPr>
          <p:nvPr>
            <p:ph type="sldNum" sz="quarter" idx="12"/>
          </p:nvPr>
        </p:nvSpPr>
        <p:spPr/>
        <p:txBody>
          <a:bodyPr/>
          <a:lstStyle/>
          <a:p>
            <a:fld id="{57F9E745-589A-4152-AE88-0FECF2658781}" type="slidenum">
              <a:rPr lang="en-GB" smtClean="0"/>
              <a:t>‹#›</a:t>
            </a:fld>
            <a:endParaRPr lang="en-GB"/>
          </a:p>
        </p:txBody>
      </p:sp>
    </p:spTree>
    <p:extLst>
      <p:ext uri="{BB962C8B-B14F-4D97-AF65-F5344CB8AC3E}">
        <p14:creationId xmlns:p14="http://schemas.microsoft.com/office/powerpoint/2010/main" val="115156005"/>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theme" Target="../theme/theme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9.xml"/><Relationship Id="rId13" Type="http://schemas.openxmlformats.org/officeDocument/2006/relationships/slideLayout" Target="../slideLayouts/slideLayout44.xml"/><Relationship Id="rId3" Type="http://schemas.openxmlformats.org/officeDocument/2006/relationships/slideLayout" Target="../slideLayouts/slideLayout34.xml"/><Relationship Id="rId7" Type="http://schemas.openxmlformats.org/officeDocument/2006/relationships/slideLayout" Target="../slideLayouts/slideLayout38.xml"/><Relationship Id="rId12" Type="http://schemas.openxmlformats.org/officeDocument/2006/relationships/slideLayout" Target="../slideLayouts/slideLayout43.xml"/><Relationship Id="rId2" Type="http://schemas.openxmlformats.org/officeDocument/2006/relationships/slideLayout" Target="../slideLayouts/slideLayout33.xml"/><Relationship Id="rId1" Type="http://schemas.openxmlformats.org/officeDocument/2006/relationships/slideLayout" Target="../slideLayouts/slideLayout32.xml"/><Relationship Id="rId6" Type="http://schemas.openxmlformats.org/officeDocument/2006/relationships/slideLayout" Target="../slideLayouts/slideLayout37.xml"/><Relationship Id="rId11" Type="http://schemas.openxmlformats.org/officeDocument/2006/relationships/slideLayout" Target="../slideLayouts/slideLayout42.xml"/><Relationship Id="rId5" Type="http://schemas.openxmlformats.org/officeDocument/2006/relationships/slideLayout" Target="../slideLayouts/slideLayout36.xml"/><Relationship Id="rId15" Type="http://schemas.openxmlformats.org/officeDocument/2006/relationships/theme" Target="../theme/theme3.xml"/><Relationship Id="rId10" Type="http://schemas.openxmlformats.org/officeDocument/2006/relationships/slideLayout" Target="../slideLayouts/slideLayout41.xml"/><Relationship Id="rId4" Type="http://schemas.openxmlformats.org/officeDocument/2006/relationships/slideLayout" Target="../slideLayouts/slideLayout35.xml"/><Relationship Id="rId9" Type="http://schemas.openxmlformats.org/officeDocument/2006/relationships/slideLayout" Target="../slideLayouts/slideLayout40.xml"/><Relationship Id="rId14" Type="http://schemas.openxmlformats.org/officeDocument/2006/relationships/slideLayout" Target="../slideLayouts/slideLayout4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C944EB6-27EE-0E47-84EB-753C79CA3B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51CE029-EB58-6B41-8EAC-704F548C310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134E693-13CD-E14F-A36D-9E3FC3ABCDF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A9BA9A5-B220-4B24-A82F-147967062B0C}" type="datetimeFigureOut">
              <a:rPr lang="en-GB" smtClean="0"/>
              <a:t>26/11/2025</a:t>
            </a:fld>
            <a:endParaRPr lang="en-GB"/>
          </a:p>
        </p:txBody>
      </p:sp>
      <p:sp>
        <p:nvSpPr>
          <p:cNvPr id="5" name="Footer Placeholder 4">
            <a:extLst>
              <a:ext uri="{FF2B5EF4-FFF2-40B4-BE49-F238E27FC236}">
                <a16:creationId xmlns:a16="http://schemas.microsoft.com/office/drawing/2014/main" id="{A5C84B2D-1B08-DB46-ACAA-271FBB7351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F7BDCA95-5F3D-D940-BE0E-5DFB1103099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7F9E745-589A-4152-AE88-0FECF2658781}" type="slidenum">
              <a:rPr lang="en-GB" smtClean="0"/>
              <a:t>‹#›</a:t>
            </a:fld>
            <a:endParaRPr lang="en-GB"/>
          </a:p>
        </p:txBody>
      </p:sp>
      <p:pic>
        <p:nvPicPr>
          <p:cNvPr id="7" name="Picture 6">
            <a:extLst>
              <a:ext uri="{FF2B5EF4-FFF2-40B4-BE49-F238E27FC236}">
                <a16:creationId xmlns:a16="http://schemas.microsoft.com/office/drawing/2014/main" id="{87733AA2-E8FC-2540-AA49-4AA124C76F24}"/>
              </a:ext>
            </a:extLst>
          </p:cNvPr>
          <p:cNvPicPr>
            <a:picLocks noChangeAspect="1"/>
          </p:cNvPicPr>
          <p:nvPr/>
        </p:nvPicPr>
        <p:blipFill>
          <a:blip r:embed="rId19" cstate="screen">
            <a:extLst>
              <a:ext uri="{28A0092B-C50C-407E-A947-70E740481C1C}">
                <a14:useLocalDpi xmlns:a14="http://schemas.microsoft.com/office/drawing/2010/main"/>
              </a:ext>
            </a:extLst>
          </a:blip>
          <a:stretch>
            <a:fillRect/>
          </a:stretch>
        </p:blipFill>
        <p:spPr>
          <a:xfrm>
            <a:off x="515940" y="5802305"/>
            <a:ext cx="2111379" cy="539751"/>
          </a:xfrm>
          <a:prstGeom prst="rect">
            <a:avLst/>
          </a:prstGeom>
        </p:spPr>
      </p:pic>
    </p:spTree>
    <p:extLst>
      <p:ext uri="{BB962C8B-B14F-4D97-AF65-F5344CB8AC3E}">
        <p14:creationId xmlns:p14="http://schemas.microsoft.com/office/powerpoint/2010/main" val="2857699053"/>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 id="2147483676" r:id="rId14"/>
    <p:sldLayoutId id="2147483677" r:id="rId15"/>
    <p:sldLayoutId id="2147483678" r:id="rId16"/>
    <p:sldLayoutId id="2147483660" r:id="rId17"/>
  </p:sldLayoutIdLst>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b="1"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C944EB6-27EE-0E47-84EB-753C79CA3B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51CE029-EB58-6B41-8EAC-704F548C310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134E693-13CD-E14F-A36D-9E3FC3ABCDF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4BD68BC-1AD8-B640-8B1E-602BF3073AFD}" type="datetimeFigureOut">
              <a:rPr lang="en-US" smtClean="0"/>
              <a:t>11/26/2025</a:t>
            </a:fld>
            <a:endParaRPr lang="en-US"/>
          </a:p>
        </p:txBody>
      </p:sp>
      <p:sp>
        <p:nvSpPr>
          <p:cNvPr id="5" name="Footer Placeholder 4">
            <a:extLst>
              <a:ext uri="{FF2B5EF4-FFF2-40B4-BE49-F238E27FC236}">
                <a16:creationId xmlns:a16="http://schemas.microsoft.com/office/drawing/2014/main" id="{A5C84B2D-1B08-DB46-ACAA-271FBB7351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7BDCA95-5F3D-D940-BE0E-5DFB1103099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AAB195-B577-5546-8349-9DDA93B6129E}" type="slidenum">
              <a:rPr lang="en-US" smtClean="0"/>
              <a:t>‹#›</a:t>
            </a:fld>
            <a:endParaRPr lang="en-US"/>
          </a:p>
        </p:txBody>
      </p:sp>
    </p:spTree>
    <p:extLst>
      <p:ext uri="{BB962C8B-B14F-4D97-AF65-F5344CB8AC3E}">
        <p14:creationId xmlns:p14="http://schemas.microsoft.com/office/powerpoint/2010/main" val="3684627523"/>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 id="2147483692" r:id="rId12"/>
    <p:sldLayoutId id="2147483693" r:id="rId13"/>
    <p:sldLayoutId id="2147483694" r:id="rId14"/>
  </p:sldLayoutIdLst>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b="1"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C944EB6-27EE-0E47-84EB-753C79CA3B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51CE029-EB58-6B41-8EAC-704F548C310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134E693-13CD-E14F-A36D-9E3FC3ABCDF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4BD68BC-1AD8-B640-8B1E-602BF3073AFD}" type="datetimeFigureOut">
              <a:rPr lang="en-US" smtClean="0"/>
              <a:t>11/26/2025</a:t>
            </a:fld>
            <a:endParaRPr lang="en-US"/>
          </a:p>
        </p:txBody>
      </p:sp>
      <p:sp>
        <p:nvSpPr>
          <p:cNvPr id="5" name="Footer Placeholder 4">
            <a:extLst>
              <a:ext uri="{FF2B5EF4-FFF2-40B4-BE49-F238E27FC236}">
                <a16:creationId xmlns:a16="http://schemas.microsoft.com/office/drawing/2014/main" id="{A5C84B2D-1B08-DB46-ACAA-271FBB7351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7BDCA95-5F3D-D940-BE0E-5DFB1103099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AAB195-B577-5546-8349-9DDA93B6129E}" type="slidenum">
              <a:rPr lang="en-US" smtClean="0"/>
              <a:t>‹#›</a:t>
            </a:fld>
            <a:endParaRPr lang="en-US"/>
          </a:p>
        </p:txBody>
      </p:sp>
    </p:spTree>
    <p:extLst>
      <p:ext uri="{BB962C8B-B14F-4D97-AF65-F5344CB8AC3E}">
        <p14:creationId xmlns:p14="http://schemas.microsoft.com/office/powerpoint/2010/main" val="3481232427"/>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 id="2147483708" r:id="rId13"/>
    <p:sldLayoutId id="2147483709" r:id="rId14"/>
  </p:sldLayoutIdLst>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b="1"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emf"/><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microsoft.com/office/2007/relationships/hdphoto" Target="../media/hdphoto1.wdp"/></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18.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14.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14.xml"/><Relationship Id="rId4" Type="http://schemas.openxmlformats.org/officeDocument/2006/relationships/hyperlink" Target="https://www.gov.uk/government/publications/uk-strategy-for-engagement-with-cern-unlocking-the-full-potential-of-uk-membership-of-cern"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uk-ilo.org/"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A blue and white background&#10;&#10;AI-generated content may be incorrect.">
            <a:extLst>
              <a:ext uri="{FF2B5EF4-FFF2-40B4-BE49-F238E27FC236}">
                <a16:creationId xmlns:a16="http://schemas.microsoft.com/office/drawing/2014/main" id="{F2ACC523-9AB7-CA36-5758-11EE79EE3E3A}"/>
              </a:ext>
            </a:extLst>
          </p:cNvPr>
          <p:cNvPicPr>
            <a:picLocks noChangeAspect="1"/>
          </p:cNvPicPr>
          <p:nvPr/>
        </p:nvPicPr>
        <p:blipFill>
          <a:blip r:embed="rId3"/>
          <a:stretch>
            <a:fillRect/>
          </a:stretch>
        </p:blipFill>
        <p:spPr>
          <a:xfrm>
            <a:off x="0" y="0"/>
            <a:ext cx="12192000" cy="6858000"/>
          </a:xfrm>
          <a:prstGeom prst="rect">
            <a:avLst/>
          </a:prstGeom>
        </p:spPr>
      </p:pic>
      <p:pic>
        <p:nvPicPr>
          <p:cNvPr id="11" name="Picture 10">
            <a:extLst>
              <a:ext uri="{FF2B5EF4-FFF2-40B4-BE49-F238E27FC236}">
                <a16:creationId xmlns:a16="http://schemas.microsoft.com/office/drawing/2014/main" id="{4DE81DFE-AB71-BA66-76D2-C54850101194}"/>
              </a:ext>
            </a:extLst>
          </p:cNvPr>
          <p:cNvPicPr>
            <a:picLocks noChangeAspect="1"/>
          </p:cNvPicPr>
          <p:nvPr/>
        </p:nvPicPr>
        <p:blipFill>
          <a:blip r:embed="rId4"/>
          <a:stretch>
            <a:fillRect/>
          </a:stretch>
        </p:blipFill>
        <p:spPr>
          <a:xfrm>
            <a:off x="0" y="0"/>
            <a:ext cx="12192000" cy="6858000"/>
          </a:xfrm>
          <a:prstGeom prst="rect">
            <a:avLst/>
          </a:prstGeom>
        </p:spPr>
      </p:pic>
      <p:pic>
        <p:nvPicPr>
          <p:cNvPr id="19" name="Picture 18">
            <a:extLst>
              <a:ext uri="{FF2B5EF4-FFF2-40B4-BE49-F238E27FC236}">
                <a16:creationId xmlns:a16="http://schemas.microsoft.com/office/drawing/2014/main" id="{F6CB60FA-8A91-0D01-A336-0CA2C9C4E4CB}"/>
              </a:ext>
            </a:extLst>
          </p:cNvPr>
          <p:cNvPicPr>
            <a:picLocks noChangeAspect="1"/>
          </p:cNvPicPr>
          <p:nvPr/>
        </p:nvPicPr>
        <p:blipFill>
          <a:blip r:embed="rId5"/>
          <a:srcRect l="77576" t="37163" b="32010"/>
          <a:stretch/>
        </p:blipFill>
        <p:spPr>
          <a:xfrm rot="10800000">
            <a:off x="7497866" y="0"/>
            <a:ext cx="4694134" cy="6858000"/>
          </a:xfrm>
          <a:prstGeom prst="rect">
            <a:avLst/>
          </a:prstGeom>
        </p:spPr>
      </p:pic>
      <p:pic>
        <p:nvPicPr>
          <p:cNvPr id="21" name="Picture 20" descr="A logo for a science facility&#10;&#10;AI-generated content may be incorrect.">
            <a:extLst>
              <a:ext uri="{FF2B5EF4-FFF2-40B4-BE49-F238E27FC236}">
                <a16:creationId xmlns:a16="http://schemas.microsoft.com/office/drawing/2014/main" id="{F8898848-6302-912A-6E95-BCCA04CD8EFC}"/>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78660" y="434049"/>
            <a:ext cx="3701510" cy="1014272"/>
          </a:xfrm>
          <a:prstGeom prst="rect">
            <a:avLst/>
          </a:prstGeom>
        </p:spPr>
      </p:pic>
      <p:sp>
        <p:nvSpPr>
          <p:cNvPr id="2" name="TextBox 1">
            <a:extLst>
              <a:ext uri="{FF2B5EF4-FFF2-40B4-BE49-F238E27FC236}">
                <a16:creationId xmlns:a16="http://schemas.microsoft.com/office/drawing/2014/main" id="{1E9E51F5-C8C2-0E7B-8EA4-E10E64D4AB38}"/>
              </a:ext>
            </a:extLst>
          </p:cNvPr>
          <p:cNvSpPr txBox="1"/>
          <p:nvPr/>
        </p:nvSpPr>
        <p:spPr>
          <a:xfrm>
            <a:off x="1552325" y="1648936"/>
            <a:ext cx="7976236" cy="1569660"/>
          </a:xfrm>
          <a:prstGeom prst="rect">
            <a:avLst/>
          </a:prstGeom>
          <a:noFill/>
        </p:spPr>
        <p:txBody>
          <a:bodyPr wrap="square" lIns="91440" tIns="45720" rIns="91440" bIns="45720" rtlCol="0" anchor="t">
            <a:spAutoFit/>
          </a:bodyPr>
          <a:lstStyle/>
          <a:p>
            <a:r>
              <a:rPr lang="en-US" sz="4800" b="1" spc="-150" dirty="0">
                <a:solidFill>
                  <a:schemeClr val="bg1"/>
                </a:solidFill>
                <a:latin typeface="Arial"/>
                <a:cs typeface="Arial"/>
              </a:rPr>
              <a:t>UK Strategy for CERN </a:t>
            </a:r>
            <a:br>
              <a:rPr lang="en-US" sz="4800" b="1" spc="-150" dirty="0">
                <a:solidFill>
                  <a:schemeClr val="bg1"/>
                </a:solidFill>
                <a:latin typeface="Arial" panose="020B0604020202020204" pitchFamily="34" charset="0"/>
                <a:cs typeface="Arial" panose="020B0604020202020204" pitchFamily="34" charset="0"/>
              </a:rPr>
            </a:br>
            <a:r>
              <a:rPr lang="en-US" sz="4800" b="1" spc="-150" dirty="0">
                <a:solidFill>
                  <a:schemeClr val="bg1"/>
                </a:solidFill>
                <a:latin typeface="Arial" panose="020B0604020202020204" pitchFamily="34" charset="0"/>
                <a:cs typeface="Arial" panose="020B0604020202020204" pitchFamily="34" charset="0"/>
              </a:rPr>
              <a:t>and Industrial Liaison</a:t>
            </a:r>
            <a:endParaRPr lang="en-US" sz="4800" b="1" spc="-150" dirty="0">
              <a:solidFill>
                <a:schemeClr val="bg1"/>
              </a:solidFill>
              <a:latin typeface="Arial"/>
              <a:cs typeface="Arial"/>
            </a:endParaRPr>
          </a:p>
        </p:txBody>
      </p:sp>
      <p:sp>
        <p:nvSpPr>
          <p:cNvPr id="4" name="TextBox 3">
            <a:extLst>
              <a:ext uri="{FF2B5EF4-FFF2-40B4-BE49-F238E27FC236}">
                <a16:creationId xmlns:a16="http://schemas.microsoft.com/office/drawing/2014/main" id="{DA743233-0C2C-9D6C-CF13-DABC71876BF4}"/>
              </a:ext>
            </a:extLst>
          </p:cNvPr>
          <p:cNvSpPr txBox="1"/>
          <p:nvPr/>
        </p:nvSpPr>
        <p:spPr>
          <a:xfrm>
            <a:off x="1648804" y="3428999"/>
            <a:ext cx="6097424" cy="2677656"/>
          </a:xfrm>
          <a:prstGeom prst="rect">
            <a:avLst/>
          </a:prstGeom>
          <a:noFill/>
        </p:spPr>
        <p:txBody>
          <a:bodyPr wrap="square">
            <a:spAutoFit/>
          </a:bodyPr>
          <a:lstStyle/>
          <a:p>
            <a:r>
              <a:rPr lang="en-GB" sz="2800" i="1" dirty="0">
                <a:solidFill>
                  <a:schemeClr val="bg1"/>
                </a:solidFill>
                <a:latin typeface="Arial"/>
                <a:cs typeface="Arial"/>
              </a:rPr>
              <a:t>Richard Farrow</a:t>
            </a:r>
            <a:br>
              <a:rPr lang="en-GB" sz="2800" dirty="0">
                <a:solidFill>
                  <a:schemeClr val="bg1"/>
                </a:solidFill>
                <a:latin typeface="Arial"/>
                <a:cs typeface="Arial"/>
              </a:rPr>
            </a:br>
            <a:r>
              <a:rPr lang="en-GB" sz="2800" dirty="0">
                <a:solidFill>
                  <a:schemeClr val="bg1"/>
                </a:solidFill>
                <a:latin typeface="Arial"/>
                <a:cs typeface="Arial"/>
              </a:rPr>
              <a:t>Head of UK Industrial Liaison Office</a:t>
            </a:r>
            <a:endParaRPr lang="en-US" sz="2800" dirty="0">
              <a:solidFill>
                <a:schemeClr val="bg1"/>
              </a:solidFill>
            </a:endParaRPr>
          </a:p>
          <a:p>
            <a:endParaRPr lang="en-GB" sz="2800" dirty="0">
              <a:solidFill>
                <a:schemeClr val="bg1"/>
              </a:solidFill>
              <a:latin typeface="Arial"/>
              <a:cs typeface="Arial"/>
            </a:endParaRPr>
          </a:p>
          <a:p>
            <a:r>
              <a:rPr lang="en-GB" sz="2800" dirty="0">
                <a:solidFill>
                  <a:schemeClr val="bg1"/>
                </a:solidFill>
                <a:latin typeface="Arial"/>
                <a:cs typeface="Arial"/>
              </a:rPr>
              <a:t>27</a:t>
            </a:r>
            <a:r>
              <a:rPr lang="en-GB" sz="2800" baseline="30000" dirty="0">
                <a:solidFill>
                  <a:schemeClr val="bg1"/>
                </a:solidFill>
                <a:latin typeface="Arial"/>
                <a:cs typeface="Arial"/>
              </a:rPr>
              <a:t>th</a:t>
            </a:r>
            <a:r>
              <a:rPr lang="en-GB" sz="2800" dirty="0">
                <a:solidFill>
                  <a:schemeClr val="bg1"/>
                </a:solidFill>
                <a:latin typeface="Arial"/>
                <a:cs typeface="Arial"/>
              </a:rPr>
              <a:t> November 2025</a:t>
            </a:r>
          </a:p>
          <a:p>
            <a:endParaRPr lang="en-GB" sz="2800" dirty="0">
              <a:solidFill>
                <a:schemeClr val="bg1"/>
              </a:solidFill>
              <a:latin typeface="Arial"/>
              <a:cs typeface="Arial"/>
            </a:endParaRPr>
          </a:p>
          <a:p>
            <a:r>
              <a:rPr lang="en-GB" sz="2800" dirty="0">
                <a:solidFill>
                  <a:schemeClr val="bg1"/>
                </a:solidFill>
                <a:latin typeface="Arial"/>
                <a:cs typeface="Arial"/>
              </a:rPr>
              <a:t>uk-ilo.org</a:t>
            </a:r>
          </a:p>
        </p:txBody>
      </p:sp>
    </p:spTree>
    <p:extLst>
      <p:ext uri="{BB962C8B-B14F-4D97-AF65-F5344CB8AC3E}">
        <p14:creationId xmlns:p14="http://schemas.microsoft.com/office/powerpoint/2010/main" val="3441666166"/>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4" descr="The Large Hadron Collider - another breakthrough in physics: what happened  • The European Times News">
            <a:extLst>
              <a:ext uri="{FF2B5EF4-FFF2-40B4-BE49-F238E27FC236}">
                <a16:creationId xmlns:a16="http://schemas.microsoft.com/office/drawing/2014/main" id="{A3ADF65D-2FCA-49D1-A2E1-8E11D24DBED2}"/>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0"/>
            <a:ext cx="12270401" cy="6858000"/>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a:extLst>
              <a:ext uri="{FF2B5EF4-FFF2-40B4-BE49-F238E27FC236}">
                <a16:creationId xmlns:a16="http://schemas.microsoft.com/office/drawing/2014/main" id="{F1A771F8-E613-40C4-B49A-257099918A98}"/>
              </a:ext>
            </a:extLst>
          </p:cNvPr>
          <p:cNvSpPr/>
          <p:nvPr/>
        </p:nvSpPr>
        <p:spPr>
          <a:xfrm>
            <a:off x="-1" y="0"/>
            <a:ext cx="12270401" cy="6858000"/>
          </a:xfrm>
          <a:prstGeom prst="rect">
            <a:avLst/>
          </a:prstGeom>
          <a:solidFill>
            <a:srgbClr val="4472C4">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65E19E54-11CB-444D-ABE2-476D3CEB9454}"/>
              </a:ext>
            </a:extLst>
          </p:cNvPr>
          <p:cNvSpPr>
            <a:spLocks noGrp="1"/>
          </p:cNvSpPr>
          <p:nvPr>
            <p:ph type="title"/>
          </p:nvPr>
        </p:nvSpPr>
        <p:spPr>
          <a:xfrm>
            <a:off x="1993900" y="365125"/>
            <a:ext cx="7807960" cy="1325563"/>
          </a:xfrm>
        </p:spPr>
        <p:txBody>
          <a:bodyPr/>
          <a:lstStyle/>
          <a:p>
            <a:r>
              <a:rPr lang="en-GB" b="1" dirty="0">
                <a:solidFill>
                  <a:schemeClr val="bg1"/>
                </a:solidFill>
              </a:rPr>
              <a:t>How Business Interacts with CERN</a:t>
            </a:r>
          </a:p>
        </p:txBody>
      </p:sp>
      <p:sp>
        <p:nvSpPr>
          <p:cNvPr id="4" name="Rectangle 3">
            <a:extLst>
              <a:ext uri="{FF2B5EF4-FFF2-40B4-BE49-F238E27FC236}">
                <a16:creationId xmlns:a16="http://schemas.microsoft.com/office/drawing/2014/main" id="{5860DFD4-19A0-40FD-9350-F5240AF47D45}"/>
              </a:ext>
            </a:extLst>
          </p:cNvPr>
          <p:cNvSpPr/>
          <p:nvPr/>
        </p:nvSpPr>
        <p:spPr>
          <a:xfrm>
            <a:off x="711200" y="1690688"/>
            <a:ext cx="5580418" cy="991867"/>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400" dirty="0"/>
              <a:t>Contracts</a:t>
            </a:r>
          </a:p>
        </p:txBody>
      </p:sp>
      <p:sp>
        <p:nvSpPr>
          <p:cNvPr id="5" name="Rectangle 4">
            <a:extLst>
              <a:ext uri="{FF2B5EF4-FFF2-40B4-BE49-F238E27FC236}">
                <a16:creationId xmlns:a16="http://schemas.microsoft.com/office/drawing/2014/main" id="{6CB4D2DD-BCFA-4065-B7CA-F1F805261AF5}"/>
              </a:ext>
            </a:extLst>
          </p:cNvPr>
          <p:cNvSpPr/>
          <p:nvPr/>
        </p:nvSpPr>
        <p:spPr>
          <a:xfrm>
            <a:off x="2613091" y="2934651"/>
            <a:ext cx="5398145" cy="911228"/>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000" dirty="0"/>
              <a:t>Collaborations</a:t>
            </a:r>
          </a:p>
        </p:txBody>
      </p:sp>
      <p:sp>
        <p:nvSpPr>
          <p:cNvPr id="6" name="Rectangle 5">
            <a:extLst>
              <a:ext uri="{FF2B5EF4-FFF2-40B4-BE49-F238E27FC236}">
                <a16:creationId xmlns:a16="http://schemas.microsoft.com/office/drawing/2014/main" id="{052372B3-9C9D-4009-8AFF-A6CB71B4AE74}"/>
              </a:ext>
            </a:extLst>
          </p:cNvPr>
          <p:cNvSpPr/>
          <p:nvPr/>
        </p:nvSpPr>
        <p:spPr>
          <a:xfrm>
            <a:off x="4598385" y="4097975"/>
            <a:ext cx="5494134" cy="911228"/>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000" dirty="0"/>
              <a:t>IP and know-how</a:t>
            </a:r>
          </a:p>
        </p:txBody>
      </p:sp>
      <p:pic>
        <p:nvPicPr>
          <p:cNvPr id="3" name="Picture 2" descr="A blue background with circles&#10;&#10;AI-generated content may be incorrect.">
            <a:extLst>
              <a:ext uri="{FF2B5EF4-FFF2-40B4-BE49-F238E27FC236}">
                <a16:creationId xmlns:a16="http://schemas.microsoft.com/office/drawing/2014/main" id="{19DD31BD-93AC-6042-9255-CA295BC13C6D}"/>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0" y="5622325"/>
            <a:ext cx="12270400" cy="1235675"/>
          </a:xfrm>
          <a:prstGeom prst="rect">
            <a:avLst/>
          </a:prstGeom>
        </p:spPr>
      </p:pic>
      <p:pic>
        <p:nvPicPr>
          <p:cNvPr id="7" name="Picture 6" descr="A logo for a science facility&#10;&#10;AI-generated content may be incorrect.">
            <a:extLst>
              <a:ext uri="{FF2B5EF4-FFF2-40B4-BE49-F238E27FC236}">
                <a16:creationId xmlns:a16="http://schemas.microsoft.com/office/drawing/2014/main" id="{F1CF42BB-7EE6-C3CF-9AF7-061CF0E8DFB7}"/>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166016" y="5872836"/>
            <a:ext cx="2681055" cy="734651"/>
          </a:xfrm>
          <a:prstGeom prst="rect">
            <a:avLst/>
          </a:prstGeom>
        </p:spPr>
      </p:pic>
      <p:sp>
        <p:nvSpPr>
          <p:cNvPr id="8" name="TextBox 7">
            <a:extLst>
              <a:ext uri="{FF2B5EF4-FFF2-40B4-BE49-F238E27FC236}">
                <a16:creationId xmlns:a16="http://schemas.microsoft.com/office/drawing/2014/main" id="{2528605F-803C-D3C0-2C52-EE511BDF78F3}"/>
              </a:ext>
            </a:extLst>
          </p:cNvPr>
          <p:cNvSpPr txBox="1"/>
          <p:nvPr/>
        </p:nvSpPr>
        <p:spPr>
          <a:xfrm>
            <a:off x="5093801" y="6055495"/>
            <a:ext cx="2275623" cy="461665"/>
          </a:xfrm>
          <a:prstGeom prst="rect">
            <a:avLst/>
          </a:prstGeom>
          <a:noFill/>
        </p:spPr>
        <p:txBody>
          <a:bodyPr wrap="none" rtlCol="0">
            <a:spAutoFit/>
          </a:bodyPr>
          <a:lstStyle/>
          <a:p>
            <a:r>
              <a:rPr lang="en-GB" sz="2400" b="1">
                <a:solidFill>
                  <a:schemeClr val="bg1"/>
                </a:solidFill>
              </a:rPr>
              <a:t>www.uk-ilo.org</a:t>
            </a:r>
          </a:p>
        </p:txBody>
      </p:sp>
    </p:spTree>
    <p:extLst>
      <p:ext uri="{BB962C8B-B14F-4D97-AF65-F5344CB8AC3E}">
        <p14:creationId xmlns:p14="http://schemas.microsoft.com/office/powerpoint/2010/main" val="1884879866"/>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animBg="1"/>
      <p:bldP spid="5" grpId="0" animBg="1"/>
      <p:bldP spid="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796F36BF-4897-43C5-9408-8667B87B60B7}"/>
              </a:ext>
            </a:extLst>
          </p:cNvPr>
          <p:cNvPicPr>
            <a:picLocks noChangeAspect="1" noChangeArrowheads="1"/>
          </p:cNvPicPr>
          <p:nvPr/>
        </p:nvPicPr>
        <p:blipFill>
          <a:blip r:embed="rId3">
            <a:extLst>
              <a:ext uri="{BEBA8EAE-BF5A-486C-A8C5-ECC9F3942E4B}">
                <a14:imgProps xmlns:a14="http://schemas.microsoft.com/office/drawing/2010/main">
                  <a14:imgLayer r:embed="rId4">
                    <a14:imgEffect>
                      <a14:brightnessContrast bright="-40000" contrast="20000"/>
                    </a14:imgEffect>
                  </a14:imgLayer>
                </a14:imgProps>
              </a:ext>
              <a:ext uri="{28A0092B-C50C-407E-A947-70E740481C1C}">
                <a14:useLocalDpi xmlns:a14="http://schemas.microsoft.com/office/drawing/2010/main"/>
              </a:ext>
            </a:extLst>
          </a:blip>
          <a:srcRect/>
          <a:stretch>
            <a:fillRect/>
          </a:stretch>
        </p:blipFill>
        <p:spPr bwMode="auto">
          <a:xfrm>
            <a:off x="0" y="0"/>
            <a:ext cx="12325847" cy="6875927"/>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C6581279-AFAE-4140-A48E-32324D04CC84}"/>
              </a:ext>
            </a:extLst>
          </p:cNvPr>
          <p:cNvSpPr>
            <a:spLocks noGrp="1"/>
          </p:cNvSpPr>
          <p:nvPr>
            <p:ph type="title"/>
          </p:nvPr>
        </p:nvSpPr>
        <p:spPr/>
        <p:txBody>
          <a:bodyPr/>
          <a:lstStyle/>
          <a:p>
            <a:r>
              <a:rPr lang="en-GB" dirty="0">
                <a:solidFill>
                  <a:schemeClr val="bg2">
                    <a:lumMod val="95000"/>
                  </a:schemeClr>
                </a:solidFill>
              </a:rPr>
              <a:t>CERN Procurement Contracts</a:t>
            </a:r>
          </a:p>
        </p:txBody>
      </p:sp>
      <p:sp>
        <p:nvSpPr>
          <p:cNvPr id="3" name="Content Placeholder 2">
            <a:extLst>
              <a:ext uri="{FF2B5EF4-FFF2-40B4-BE49-F238E27FC236}">
                <a16:creationId xmlns:a16="http://schemas.microsoft.com/office/drawing/2014/main" id="{B4110A87-0286-4302-84B6-DC40281CA3E1}"/>
              </a:ext>
            </a:extLst>
          </p:cNvPr>
          <p:cNvSpPr>
            <a:spLocks noGrp="1"/>
          </p:cNvSpPr>
          <p:nvPr>
            <p:ph idx="1"/>
          </p:nvPr>
        </p:nvSpPr>
        <p:spPr>
          <a:xfrm>
            <a:off x="608185" y="1363317"/>
            <a:ext cx="10515600" cy="4351338"/>
          </a:xfrm>
        </p:spPr>
        <p:txBody>
          <a:bodyPr>
            <a:normAutofit/>
          </a:bodyPr>
          <a:lstStyle/>
          <a:p>
            <a:r>
              <a:rPr lang="en-GB" dirty="0">
                <a:solidFill>
                  <a:schemeClr val="bg2">
                    <a:lumMod val="95000"/>
                  </a:schemeClr>
                </a:solidFill>
              </a:rPr>
              <a:t>35 member states. Access to CERN and contracts.</a:t>
            </a:r>
          </a:p>
          <a:p>
            <a:r>
              <a:rPr lang="en-GB" dirty="0">
                <a:solidFill>
                  <a:schemeClr val="bg2">
                    <a:lumMod val="95000"/>
                  </a:schemeClr>
                </a:solidFill>
              </a:rPr>
              <a:t>500M CHF per year (£450m)</a:t>
            </a:r>
          </a:p>
          <a:p>
            <a:r>
              <a:rPr lang="en-GB" dirty="0">
                <a:solidFill>
                  <a:schemeClr val="bg2">
                    <a:lumMod val="95000"/>
                  </a:schemeClr>
                </a:solidFill>
              </a:rPr>
              <a:t>Canteen services to cryogenic systems. Supplies and Services.</a:t>
            </a:r>
          </a:p>
          <a:p>
            <a:r>
              <a:rPr lang="en-GB" dirty="0">
                <a:solidFill>
                  <a:schemeClr val="bg2">
                    <a:lumMod val="95000"/>
                  </a:schemeClr>
                </a:solidFill>
              </a:rPr>
              <a:t>3 types of procurement. Uncontrolled / Price Enquiries / MS-IT.</a:t>
            </a:r>
          </a:p>
          <a:p>
            <a:r>
              <a:rPr lang="en-GB" dirty="0">
                <a:solidFill>
                  <a:schemeClr val="bg2">
                    <a:lumMod val="95000"/>
                  </a:schemeClr>
                </a:solidFill>
              </a:rPr>
              <a:t>Formal documented process. Use CERN paperwork.</a:t>
            </a:r>
          </a:p>
          <a:p>
            <a:r>
              <a:rPr lang="en-GB" dirty="0">
                <a:solidFill>
                  <a:schemeClr val="bg2">
                    <a:lumMod val="95000"/>
                  </a:schemeClr>
                </a:solidFill>
              </a:rPr>
              <a:t>Adjudication method is Lowest Cost (LCCB). Moving to BVM.</a:t>
            </a:r>
          </a:p>
          <a:p>
            <a:r>
              <a:rPr lang="en-GB" dirty="0">
                <a:solidFill>
                  <a:schemeClr val="bg2">
                    <a:lumMod val="95000"/>
                  </a:schemeClr>
                </a:solidFill>
              </a:rPr>
              <a:t>Great pressure to engage UK companies.</a:t>
            </a:r>
          </a:p>
          <a:p>
            <a:r>
              <a:rPr lang="en-GB" dirty="0">
                <a:solidFill>
                  <a:schemeClr val="bg2">
                    <a:lumMod val="95000"/>
                  </a:schemeClr>
                </a:solidFill>
              </a:rPr>
              <a:t>UK presently winning ~5% of contracts. Poorly Balanced.</a:t>
            </a:r>
          </a:p>
          <a:p>
            <a:pPr marL="0" indent="0">
              <a:buNone/>
            </a:pPr>
            <a:endParaRPr lang="en-GB" dirty="0">
              <a:solidFill>
                <a:schemeClr val="bg2">
                  <a:lumMod val="95000"/>
                </a:schemeClr>
              </a:solidFill>
            </a:endParaRPr>
          </a:p>
          <a:p>
            <a:endParaRPr lang="en-GB" dirty="0">
              <a:solidFill>
                <a:schemeClr val="bg2">
                  <a:lumMod val="95000"/>
                </a:schemeClr>
              </a:solidFill>
            </a:endParaRPr>
          </a:p>
          <a:p>
            <a:endParaRPr lang="en-GB" dirty="0">
              <a:solidFill>
                <a:schemeClr val="bg2">
                  <a:lumMod val="95000"/>
                </a:schemeClr>
              </a:solidFill>
            </a:endParaRPr>
          </a:p>
        </p:txBody>
      </p:sp>
      <p:pic>
        <p:nvPicPr>
          <p:cNvPr id="5" name="Picture 4" descr="A blue background with circles&#10;&#10;AI-generated content may be incorrect.">
            <a:extLst>
              <a:ext uri="{FF2B5EF4-FFF2-40B4-BE49-F238E27FC236}">
                <a16:creationId xmlns:a16="http://schemas.microsoft.com/office/drawing/2014/main" id="{707D3B9C-A88B-66E0-DFF1-605CEEC30342}"/>
              </a:ext>
            </a:extLst>
          </p:cNvPr>
          <p:cNvPicPr>
            <a:picLocks noChangeAspect="1"/>
          </p:cNvPicPr>
          <p:nvPr/>
        </p:nvPicPr>
        <p:blipFill>
          <a:blip r:embed="rId5" cstate="screen">
            <a:extLst>
              <a:ext uri="{28A0092B-C50C-407E-A947-70E740481C1C}">
                <a14:useLocalDpi xmlns:a14="http://schemas.microsoft.com/office/drawing/2010/main"/>
              </a:ext>
            </a:extLst>
          </a:blip>
          <a:srcRect/>
          <a:stretch/>
        </p:blipFill>
        <p:spPr>
          <a:xfrm>
            <a:off x="0" y="5622325"/>
            <a:ext cx="12270400" cy="1235675"/>
          </a:xfrm>
          <a:prstGeom prst="rect">
            <a:avLst/>
          </a:prstGeom>
        </p:spPr>
      </p:pic>
      <p:pic>
        <p:nvPicPr>
          <p:cNvPr id="6" name="Picture 5" descr="A logo for a science facility&#10;&#10;AI-generated content may be incorrect.">
            <a:extLst>
              <a:ext uri="{FF2B5EF4-FFF2-40B4-BE49-F238E27FC236}">
                <a16:creationId xmlns:a16="http://schemas.microsoft.com/office/drawing/2014/main" id="{D27B2BCB-27AF-74E3-F011-D0D9FED08E0B}"/>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166016" y="5872836"/>
            <a:ext cx="2681055" cy="734651"/>
          </a:xfrm>
          <a:prstGeom prst="rect">
            <a:avLst/>
          </a:prstGeom>
        </p:spPr>
      </p:pic>
      <p:sp>
        <p:nvSpPr>
          <p:cNvPr id="7" name="TextBox 6">
            <a:extLst>
              <a:ext uri="{FF2B5EF4-FFF2-40B4-BE49-F238E27FC236}">
                <a16:creationId xmlns:a16="http://schemas.microsoft.com/office/drawing/2014/main" id="{9C1F80ED-46CF-79FE-4AE2-36549964F31E}"/>
              </a:ext>
            </a:extLst>
          </p:cNvPr>
          <p:cNvSpPr txBox="1"/>
          <p:nvPr/>
        </p:nvSpPr>
        <p:spPr>
          <a:xfrm>
            <a:off x="5093801" y="6055495"/>
            <a:ext cx="2275623" cy="461665"/>
          </a:xfrm>
          <a:prstGeom prst="rect">
            <a:avLst/>
          </a:prstGeom>
          <a:noFill/>
        </p:spPr>
        <p:txBody>
          <a:bodyPr wrap="none" rtlCol="0">
            <a:spAutoFit/>
          </a:bodyPr>
          <a:lstStyle/>
          <a:p>
            <a:r>
              <a:rPr lang="en-GB" sz="2400" b="1">
                <a:solidFill>
                  <a:schemeClr val="bg1"/>
                </a:solidFill>
              </a:rPr>
              <a:t>www.uk-ilo.org</a:t>
            </a:r>
          </a:p>
        </p:txBody>
      </p:sp>
    </p:spTree>
    <p:extLst>
      <p:ext uri="{BB962C8B-B14F-4D97-AF65-F5344CB8AC3E}">
        <p14:creationId xmlns:p14="http://schemas.microsoft.com/office/powerpoint/2010/main" val="3749768567"/>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25BFB4-4FEC-3541-17D9-B4BC4EFEFAEE}"/>
              </a:ext>
            </a:extLst>
          </p:cNvPr>
          <p:cNvSpPr>
            <a:spLocks noGrp="1"/>
          </p:cNvSpPr>
          <p:nvPr>
            <p:ph type="title"/>
          </p:nvPr>
        </p:nvSpPr>
        <p:spPr/>
        <p:txBody>
          <a:bodyPr/>
          <a:lstStyle/>
          <a:p>
            <a:r>
              <a:rPr lang="en-GB" dirty="0"/>
              <a:t>Collaborations</a:t>
            </a:r>
          </a:p>
        </p:txBody>
      </p:sp>
      <p:sp>
        <p:nvSpPr>
          <p:cNvPr id="3" name="Content Placeholder 2">
            <a:extLst>
              <a:ext uri="{FF2B5EF4-FFF2-40B4-BE49-F238E27FC236}">
                <a16:creationId xmlns:a16="http://schemas.microsoft.com/office/drawing/2014/main" id="{4A99100F-773B-114F-F11E-7998F614DEB7}"/>
              </a:ext>
            </a:extLst>
          </p:cNvPr>
          <p:cNvSpPr>
            <a:spLocks noGrp="1"/>
          </p:cNvSpPr>
          <p:nvPr>
            <p:ph idx="1"/>
          </p:nvPr>
        </p:nvSpPr>
        <p:spPr>
          <a:xfrm>
            <a:off x="838200" y="1487572"/>
            <a:ext cx="10515600" cy="4351338"/>
          </a:xfrm>
        </p:spPr>
        <p:txBody>
          <a:bodyPr>
            <a:normAutofit fontScale="85000" lnSpcReduction="20000"/>
          </a:bodyPr>
          <a:lstStyle/>
          <a:p>
            <a:r>
              <a:rPr lang="en-GB" dirty="0"/>
              <a:t>How CERN develops its next generation technologies.</a:t>
            </a:r>
          </a:p>
          <a:p>
            <a:r>
              <a:rPr lang="en-GB" dirty="0"/>
              <a:t>Mostly with national institutes and universities….generally not with industry directly. </a:t>
            </a:r>
          </a:p>
          <a:p>
            <a:r>
              <a:rPr lang="en-GB" dirty="0"/>
              <a:t>E.g. REBCO magnet technology (University of Southampton / INFN)</a:t>
            </a:r>
          </a:p>
          <a:p>
            <a:r>
              <a:rPr lang="en-GB" dirty="0"/>
              <a:t>Lead ultimately to manufacturing contracts.</a:t>
            </a:r>
          </a:p>
          <a:p>
            <a:r>
              <a:rPr lang="en-GB" dirty="0"/>
              <a:t>Procurement takes place after prototyping.</a:t>
            </a:r>
          </a:p>
          <a:p>
            <a:r>
              <a:rPr lang="en-GB" dirty="0"/>
              <a:t>Early industrial engagement into collaboration is key. Allows industry to…</a:t>
            </a:r>
          </a:p>
          <a:p>
            <a:pPr lvl="1"/>
            <a:r>
              <a:rPr lang="en-GB" dirty="0"/>
              <a:t>Prepare.</a:t>
            </a:r>
          </a:p>
          <a:p>
            <a:pPr lvl="1"/>
            <a:r>
              <a:rPr lang="en-GB" dirty="0"/>
              <a:t>De-risk manufacturing.</a:t>
            </a:r>
          </a:p>
          <a:p>
            <a:pPr lvl="1"/>
            <a:r>
              <a:rPr lang="en-GB" dirty="0"/>
              <a:t>Contribute expertise to the collaborative development.</a:t>
            </a:r>
          </a:p>
          <a:p>
            <a:pPr lvl="1"/>
            <a:r>
              <a:rPr lang="en-GB" dirty="0"/>
              <a:t>Provide cost estimates / suggest value engineering.  </a:t>
            </a:r>
          </a:p>
          <a:p>
            <a:r>
              <a:rPr lang="en-GB" dirty="0"/>
              <a:t>Creates problems (for industry) with unbiased procurement.</a:t>
            </a:r>
          </a:p>
        </p:txBody>
      </p:sp>
      <p:pic>
        <p:nvPicPr>
          <p:cNvPr id="4" name="Picture 3" descr="A blue background with circles&#10;&#10;AI-generated content may be incorrect.">
            <a:extLst>
              <a:ext uri="{FF2B5EF4-FFF2-40B4-BE49-F238E27FC236}">
                <a16:creationId xmlns:a16="http://schemas.microsoft.com/office/drawing/2014/main" id="{0E82C7C9-35F5-C8EE-C39D-36DD4AF1254B}"/>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0" y="5622325"/>
            <a:ext cx="12270400" cy="1235675"/>
          </a:xfrm>
          <a:prstGeom prst="rect">
            <a:avLst/>
          </a:prstGeom>
        </p:spPr>
      </p:pic>
      <p:pic>
        <p:nvPicPr>
          <p:cNvPr id="5" name="Picture 4" descr="A logo for a science facility&#10;&#10;AI-generated content may be incorrect.">
            <a:extLst>
              <a:ext uri="{FF2B5EF4-FFF2-40B4-BE49-F238E27FC236}">
                <a16:creationId xmlns:a16="http://schemas.microsoft.com/office/drawing/2014/main" id="{AC0C4FCE-5AEB-DC2D-5E52-21DF315385E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66016" y="5872836"/>
            <a:ext cx="2681055" cy="734651"/>
          </a:xfrm>
          <a:prstGeom prst="rect">
            <a:avLst/>
          </a:prstGeom>
        </p:spPr>
      </p:pic>
      <p:sp>
        <p:nvSpPr>
          <p:cNvPr id="6" name="TextBox 5">
            <a:extLst>
              <a:ext uri="{FF2B5EF4-FFF2-40B4-BE49-F238E27FC236}">
                <a16:creationId xmlns:a16="http://schemas.microsoft.com/office/drawing/2014/main" id="{547945D1-003F-DE8E-8D12-BF744CF0B352}"/>
              </a:ext>
            </a:extLst>
          </p:cNvPr>
          <p:cNvSpPr txBox="1"/>
          <p:nvPr/>
        </p:nvSpPr>
        <p:spPr>
          <a:xfrm>
            <a:off x="5093801" y="6055495"/>
            <a:ext cx="2275623" cy="461665"/>
          </a:xfrm>
          <a:prstGeom prst="rect">
            <a:avLst/>
          </a:prstGeom>
          <a:noFill/>
        </p:spPr>
        <p:txBody>
          <a:bodyPr wrap="none" rtlCol="0">
            <a:spAutoFit/>
          </a:bodyPr>
          <a:lstStyle/>
          <a:p>
            <a:r>
              <a:rPr lang="en-GB" sz="2400" b="1">
                <a:solidFill>
                  <a:schemeClr val="bg1"/>
                </a:solidFill>
              </a:rPr>
              <a:t>www.uk-ilo.org</a:t>
            </a:r>
          </a:p>
        </p:txBody>
      </p:sp>
    </p:spTree>
    <p:extLst>
      <p:ext uri="{BB962C8B-B14F-4D97-AF65-F5344CB8AC3E}">
        <p14:creationId xmlns:p14="http://schemas.microsoft.com/office/powerpoint/2010/main" val="1371718899"/>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500"/>
                                        <p:tgtEl>
                                          <p:spTgt spid="3">
                                            <p:txEl>
                                              <p:pRg st="5" end="5"/>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3">
                                            <p:txEl>
                                              <p:pRg st="7" end="7"/>
                                            </p:txEl>
                                          </p:spTgt>
                                        </p:tgtEl>
                                        <p:attrNameLst>
                                          <p:attrName>style.visibility</p:attrName>
                                        </p:attrNameLst>
                                      </p:cBhvr>
                                      <p:to>
                                        <p:strVal val="visible"/>
                                      </p:to>
                                    </p:set>
                                    <p:animEffect transition="in" filter="fade">
                                      <p:cBhvr>
                                        <p:cTn id="30" dur="500"/>
                                        <p:tgtEl>
                                          <p:spTgt spid="3">
                                            <p:txEl>
                                              <p:pRg st="7" end="7"/>
                                            </p:txEl>
                                          </p:spTgt>
                                        </p:tgtEl>
                                      </p:cBhvr>
                                    </p:animEffect>
                                  </p:childTnLst>
                                </p:cTn>
                              </p:par>
                              <p:par>
                                <p:cTn id="31" presetID="10" presetClass="entr" presetSubtype="0" fill="hold" nodeType="with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animEffect transition="in" filter="fade">
                                      <p:cBhvr>
                                        <p:cTn id="33" dur="500"/>
                                        <p:tgtEl>
                                          <p:spTgt spid="3">
                                            <p:txEl>
                                              <p:pRg st="8" end="8"/>
                                            </p:txEl>
                                          </p:spTgt>
                                        </p:tgtEl>
                                      </p:cBhvr>
                                    </p:animEffect>
                                  </p:childTnLst>
                                </p:cTn>
                              </p:par>
                              <p:par>
                                <p:cTn id="34" presetID="10" presetClass="entr" presetSubtype="0" fill="hold" nodeType="withEffect">
                                  <p:stCondLst>
                                    <p:cond delay="0"/>
                                  </p:stCondLst>
                                  <p:childTnLst>
                                    <p:set>
                                      <p:cBhvr>
                                        <p:cTn id="35" dur="1" fill="hold">
                                          <p:stCondLst>
                                            <p:cond delay="0"/>
                                          </p:stCondLst>
                                        </p:cTn>
                                        <p:tgtEl>
                                          <p:spTgt spid="3">
                                            <p:txEl>
                                              <p:pRg st="9" end="9"/>
                                            </p:txEl>
                                          </p:spTgt>
                                        </p:tgtEl>
                                        <p:attrNameLst>
                                          <p:attrName>style.visibility</p:attrName>
                                        </p:attrNameLst>
                                      </p:cBhvr>
                                      <p:to>
                                        <p:strVal val="visible"/>
                                      </p:to>
                                    </p:set>
                                    <p:animEffect transition="in" filter="fade">
                                      <p:cBhvr>
                                        <p:cTn id="36" dur="500"/>
                                        <p:tgtEl>
                                          <p:spTgt spid="3">
                                            <p:txEl>
                                              <p:pRg st="9" end="9"/>
                                            </p:txEl>
                                          </p:spTgt>
                                        </p:tgtEl>
                                      </p:cBhvr>
                                    </p:animEffect>
                                  </p:childTnLst>
                                </p:cTn>
                              </p:par>
                              <p:par>
                                <p:cTn id="37" presetID="10" presetClass="entr" presetSubtype="0" fill="hold" nodeType="withEffect">
                                  <p:stCondLst>
                                    <p:cond delay="0"/>
                                  </p:stCondLst>
                                  <p:childTnLst>
                                    <p:set>
                                      <p:cBhvr>
                                        <p:cTn id="38" dur="1" fill="hold">
                                          <p:stCondLst>
                                            <p:cond delay="0"/>
                                          </p:stCondLst>
                                        </p:cTn>
                                        <p:tgtEl>
                                          <p:spTgt spid="3">
                                            <p:txEl>
                                              <p:pRg st="10" end="10"/>
                                            </p:txEl>
                                          </p:spTgt>
                                        </p:tgtEl>
                                        <p:attrNameLst>
                                          <p:attrName>style.visibility</p:attrName>
                                        </p:attrNameLst>
                                      </p:cBhvr>
                                      <p:to>
                                        <p:strVal val="visible"/>
                                      </p:to>
                                    </p:set>
                                    <p:animEffect transition="in" filter="fade">
                                      <p:cBhvr>
                                        <p:cTn id="39"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3A76B3-5E5A-E6A5-E7D2-C8C726745A89}"/>
              </a:ext>
            </a:extLst>
          </p:cNvPr>
          <p:cNvSpPr>
            <a:spLocks noGrp="1"/>
          </p:cNvSpPr>
          <p:nvPr>
            <p:ph type="title"/>
          </p:nvPr>
        </p:nvSpPr>
        <p:spPr/>
        <p:txBody>
          <a:bodyPr/>
          <a:lstStyle/>
          <a:p>
            <a:r>
              <a:rPr lang="en-GB" dirty="0"/>
              <a:t>IP, Technologies and Know How.</a:t>
            </a:r>
          </a:p>
        </p:txBody>
      </p:sp>
      <p:sp>
        <p:nvSpPr>
          <p:cNvPr id="3" name="Content Placeholder 2">
            <a:extLst>
              <a:ext uri="{FF2B5EF4-FFF2-40B4-BE49-F238E27FC236}">
                <a16:creationId xmlns:a16="http://schemas.microsoft.com/office/drawing/2014/main" id="{DB948604-603C-F665-E2D4-07086ED434C4}"/>
              </a:ext>
            </a:extLst>
          </p:cNvPr>
          <p:cNvSpPr>
            <a:spLocks noGrp="1"/>
          </p:cNvSpPr>
          <p:nvPr>
            <p:ph idx="1"/>
          </p:nvPr>
        </p:nvSpPr>
        <p:spPr>
          <a:xfrm>
            <a:off x="877400" y="1396243"/>
            <a:ext cx="10515600" cy="4351338"/>
          </a:xfrm>
        </p:spPr>
        <p:txBody>
          <a:bodyPr/>
          <a:lstStyle/>
          <a:p>
            <a:r>
              <a:rPr lang="en-GB" dirty="0"/>
              <a:t>What we develop is valuable. </a:t>
            </a:r>
          </a:p>
          <a:p>
            <a:r>
              <a:rPr lang="en-GB" dirty="0"/>
              <a:t>CERN / STFC / Institutes / Universities have valuable ideas…but they need to generate revenue.</a:t>
            </a:r>
          </a:p>
          <a:p>
            <a:r>
              <a:rPr lang="en-GB" dirty="0"/>
              <a:t>Contact with industry is key.</a:t>
            </a:r>
          </a:p>
          <a:p>
            <a:r>
              <a:rPr lang="en-GB" dirty="0"/>
              <a:t>STFC : BID Team / CERN KT Team provide mechanisms to support.</a:t>
            </a:r>
          </a:p>
          <a:p>
            <a:pPr lvl="1"/>
            <a:r>
              <a:rPr lang="en-GB" dirty="0"/>
              <a:t>Examples : </a:t>
            </a:r>
            <a:r>
              <a:rPr lang="en-GB" dirty="0" err="1"/>
              <a:t>Medipix</a:t>
            </a:r>
            <a:r>
              <a:rPr lang="en-GB" dirty="0"/>
              <a:t> (CERN Sensor), Cobalt (SORS). </a:t>
            </a:r>
          </a:p>
          <a:p>
            <a:r>
              <a:rPr lang="en-GB" dirty="0"/>
              <a:t>Not just products but processes and services are valuable.</a:t>
            </a:r>
          </a:p>
          <a:p>
            <a:r>
              <a:rPr lang="en-GB" dirty="0"/>
              <a:t>Critical to promote and capture benefits to national economies.</a:t>
            </a:r>
          </a:p>
        </p:txBody>
      </p:sp>
      <p:pic>
        <p:nvPicPr>
          <p:cNvPr id="4" name="Picture 3" descr="A blue background with circles&#10;&#10;AI-generated content may be incorrect.">
            <a:extLst>
              <a:ext uri="{FF2B5EF4-FFF2-40B4-BE49-F238E27FC236}">
                <a16:creationId xmlns:a16="http://schemas.microsoft.com/office/drawing/2014/main" id="{BB47D3E1-CA0B-C66F-BBB6-52E950F5D410}"/>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0" y="5622325"/>
            <a:ext cx="12270400" cy="1235675"/>
          </a:xfrm>
          <a:prstGeom prst="rect">
            <a:avLst/>
          </a:prstGeom>
        </p:spPr>
      </p:pic>
      <p:pic>
        <p:nvPicPr>
          <p:cNvPr id="5" name="Picture 4" descr="A logo for a science facility&#10;&#10;AI-generated content may be incorrect.">
            <a:extLst>
              <a:ext uri="{FF2B5EF4-FFF2-40B4-BE49-F238E27FC236}">
                <a16:creationId xmlns:a16="http://schemas.microsoft.com/office/drawing/2014/main" id="{F3DC2800-CBC8-7C41-9214-D42F6568D3A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66016" y="5872836"/>
            <a:ext cx="2681055" cy="734651"/>
          </a:xfrm>
          <a:prstGeom prst="rect">
            <a:avLst/>
          </a:prstGeom>
        </p:spPr>
      </p:pic>
      <p:sp>
        <p:nvSpPr>
          <p:cNvPr id="6" name="TextBox 5">
            <a:extLst>
              <a:ext uri="{FF2B5EF4-FFF2-40B4-BE49-F238E27FC236}">
                <a16:creationId xmlns:a16="http://schemas.microsoft.com/office/drawing/2014/main" id="{067F9B59-6ACB-284A-59F8-4A62EE8CFBCC}"/>
              </a:ext>
            </a:extLst>
          </p:cNvPr>
          <p:cNvSpPr txBox="1"/>
          <p:nvPr/>
        </p:nvSpPr>
        <p:spPr>
          <a:xfrm>
            <a:off x="5093801" y="6055495"/>
            <a:ext cx="2275623" cy="461665"/>
          </a:xfrm>
          <a:prstGeom prst="rect">
            <a:avLst/>
          </a:prstGeom>
          <a:noFill/>
        </p:spPr>
        <p:txBody>
          <a:bodyPr wrap="none" rtlCol="0">
            <a:spAutoFit/>
          </a:bodyPr>
          <a:lstStyle/>
          <a:p>
            <a:r>
              <a:rPr lang="en-GB" sz="2400" b="1">
                <a:solidFill>
                  <a:schemeClr val="bg1"/>
                </a:solidFill>
              </a:rPr>
              <a:t>www.uk-ilo.org</a:t>
            </a:r>
          </a:p>
        </p:txBody>
      </p:sp>
    </p:spTree>
    <p:extLst>
      <p:ext uri="{BB962C8B-B14F-4D97-AF65-F5344CB8AC3E}">
        <p14:creationId xmlns:p14="http://schemas.microsoft.com/office/powerpoint/2010/main" val="478163855"/>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500"/>
                                        <p:tgtEl>
                                          <p:spTgt spid="3">
                                            <p:txEl>
                                              <p:pRg st="3" end="3"/>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fade">
                                      <p:cBhvr>
                                        <p:cTn id="15" dur="500"/>
                                        <p:tgtEl>
                                          <p:spTgt spid="3">
                                            <p:txEl>
                                              <p:pRg st="4" end="4"/>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5" end="5"/>
                                            </p:txEl>
                                          </p:spTgt>
                                        </p:tgtEl>
                                        <p:attrNameLst>
                                          <p:attrName>style.visibility</p:attrName>
                                        </p:attrNameLst>
                                      </p:cBhvr>
                                      <p:to>
                                        <p:strVal val="visible"/>
                                      </p:to>
                                    </p:set>
                                    <p:animEffect transition="in" filter="fade">
                                      <p:cBhvr>
                                        <p:cTn id="18" dur="500"/>
                                        <p:tgtEl>
                                          <p:spTgt spid="3">
                                            <p:txEl>
                                              <p:pRg st="5" end="5"/>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animEffect transition="in" filter="fade">
                                      <p:cBhvr>
                                        <p:cTn id="21"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4E65F9-3D42-232E-490E-CFA28517280B}"/>
              </a:ext>
            </a:extLst>
          </p:cNvPr>
          <p:cNvSpPr>
            <a:spLocks noGrp="1"/>
          </p:cNvSpPr>
          <p:nvPr>
            <p:ph type="title"/>
          </p:nvPr>
        </p:nvSpPr>
        <p:spPr>
          <a:xfrm>
            <a:off x="838200" y="103164"/>
            <a:ext cx="10515600" cy="1325563"/>
          </a:xfrm>
        </p:spPr>
        <p:txBody>
          <a:bodyPr/>
          <a:lstStyle/>
          <a:p>
            <a:r>
              <a:rPr lang="en-GB" dirty="0"/>
              <a:t>How we can all help?</a:t>
            </a:r>
          </a:p>
        </p:txBody>
      </p:sp>
      <p:sp>
        <p:nvSpPr>
          <p:cNvPr id="3" name="Content Placeholder 2">
            <a:extLst>
              <a:ext uri="{FF2B5EF4-FFF2-40B4-BE49-F238E27FC236}">
                <a16:creationId xmlns:a16="http://schemas.microsoft.com/office/drawing/2014/main" id="{FB834553-CB76-55EA-9E04-BCAFE0F5EA67}"/>
              </a:ext>
            </a:extLst>
          </p:cNvPr>
          <p:cNvSpPr>
            <a:spLocks noGrp="1"/>
          </p:cNvSpPr>
          <p:nvPr>
            <p:ph idx="1"/>
          </p:nvPr>
        </p:nvSpPr>
        <p:spPr>
          <a:xfrm>
            <a:off x="838200" y="1304913"/>
            <a:ext cx="10515600" cy="4351338"/>
          </a:xfrm>
        </p:spPr>
        <p:txBody>
          <a:bodyPr>
            <a:normAutofit fontScale="85000" lnSpcReduction="20000"/>
          </a:bodyPr>
          <a:lstStyle/>
          <a:p>
            <a:r>
              <a:rPr lang="en-GB" dirty="0"/>
              <a:t>Procurement. </a:t>
            </a:r>
          </a:p>
          <a:p>
            <a:pPr lvl="1"/>
            <a:r>
              <a:rPr lang="en-GB" dirty="0"/>
              <a:t>Supporting industry with our technical knowledge. </a:t>
            </a:r>
          </a:p>
          <a:p>
            <a:pPr lvl="1"/>
            <a:r>
              <a:rPr lang="en-GB" dirty="0"/>
              <a:t>Providing connection to CERN (and other opportunities)</a:t>
            </a:r>
          </a:p>
          <a:p>
            <a:r>
              <a:rPr lang="en-GB" dirty="0"/>
              <a:t>Collaboration.</a:t>
            </a:r>
          </a:p>
          <a:p>
            <a:pPr lvl="1"/>
            <a:r>
              <a:rPr lang="en-GB" dirty="0"/>
              <a:t>Bring industry contacts in early to collaborations.</a:t>
            </a:r>
          </a:p>
          <a:p>
            <a:pPr lvl="1"/>
            <a:r>
              <a:rPr lang="en-GB" dirty="0"/>
              <a:t>Build national supply chains with multiple partners. </a:t>
            </a:r>
          </a:p>
          <a:p>
            <a:pPr lvl="1"/>
            <a:r>
              <a:rPr lang="en-GB" dirty="0"/>
              <a:t>Transfer techniques and know how to industry.</a:t>
            </a:r>
          </a:p>
          <a:p>
            <a:pPr lvl="1"/>
            <a:r>
              <a:rPr lang="en-GB" dirty="0"/>
              <a:t>Listen as well as speak! </a:t>
            </a:r>
          </a:p>
          <a:p>
            <a:pPr lvl="1"/>
            <a:r>
              <a:rPr lang="en-GB" dirty="0"/>
              <a:t>Engineer mechanisms where industry wins as well as science.</a:t>
            </a:r>
          </a:p>
          <a:p>
            <a:r>
              <a:rPr lang="en-GB" dirty="0"/>
              <a:t>KT and Exploitation.</a:t>
            </a:r>
          </a:p>
          <a:p>
            <a:pPr lvl="1"/>
            <a:r>
              <a:rPr lang="en-GB" dirty="0"/>
              <a:t>Build trust with industry partners. </a:t>
            </a:r>
          </a:p>
          <a:p>
            <a:pPr lvl="1"/>
            <a:r>
              <a:rPr lang="en-GB" dirty="0"/>
              <a:t>Provide fair and balanced routes to exploit IP.</a:t>
            </a:r>
          </a:p>
          <a:p>
            <a:pPr lvl="1"/>
            <a:r>
              <a:rPr lang="en-GB" dirty="0"/>
              <a:t>Work with KT / BID / University commercial teams to support exploitation. </a:t>
            </a:r>
          </a:p>
          <a:p>
            <a:pPr marL="0" indent="0" algn="ctr">
              <a:buNone/>
            </a:pPr>
            <a:r>
              <a:rPr lang="en-GB" b="1" i="1" dirty="0"/>
              <a:t>Shared industrial benefit is critical to the future of our endeavours.</a:t>
            </a:r>
          </a:p>
        </p:txBody>
      </p:sp>
      <p:pic>
        <p:nvPicPr>
          <p:cNvPr id="4" name="Picture 3" descr="A blue background with circles&#10;&#10;AI-generated content may be incorrect.">
            <a:extLst>
              <a:ext uri="{FF2B5EF4-FFF2-40B4-BE49-F238E27FC236}">
                <a16:creationId xmlns:a16="http://schemas.microsoft.com/office/drawing/2014/main" id="{EF3CDE98-0329-AA97-3742-97DAC0B27D22}"/>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0" y="5622325"/>
            <a:ext cx="12270400" cy="1235675"/>
          </a:xfrm>
          <a:prstGeom prst="rect">
            <a:avLst/>
          </a:prstGeom>
        </p:spPr>
      </p:pic>
      <p:pic>
        <p:nvPicPr>
          <p:cNvPr id="5" name="Picture 4" descr="A logo for a science facility&#10;&#10;AI-generated content may be incorrect.">
            <a:extLst>
              <a:ext uri="{FF2B5EF4-FFF2-40B4-BE49-F238E27FC236}">
                <a16:creationId xmlns:a16="http://schemas.microsoft.com/office/drawing/2014/main" id="{48992B52-5FB9-CD0A-3A45-8071578533C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66016" y="5872836"/>
            <a:ext cx="2681055" cy="734651"/>
          </a:xfrm>
          <a:prstGeom prst="rect">
            <a:avLst/>
          </a:prstGeom>
        </p:spPr>
      </p:pic>
      <p:sp>
        <p:nvSpPr>
          <p:cNvPr id="6" name="TextBox 5">
            <a:extLst>
              <a:ext uri="{FF2B5EF4-FFF2-40B4-BE49-F238E27FC236}">
                <a16:creationId xmlns:a16="http://schemas.microsoft.com/office/drawing/2014/main" id="{A11D8A70-9191-52C6-DFD0-43F3EE77C8E7}"/>
              </a:ext>
            </a:extLst>
          </p:cNvPr>
          <p:cNvSpPr txBox="1"/>
          <p:nvPr/>
        </p:nvSpPr>
        <p:spPr>
          <a:xfrm>
            <a:off x="5093801" y="6055495"/>
            <a:ext cx="2275623" cy="461665"/>
          </a:xfrm>
          <a:prstGeom prst="rect">
            <a:avLst/>
          </a:prstGeom>
          <a:noFill/>
        </p:spPr>
        <p:txBody>
          <a:bodyPr wrap="none" rtlCol="0">
            <a:spAutoFit/>
          </a:bodyPr>
          <a:lstStyle/>
          <a:p>
            <a:r>
              <a:rPr lang="en-GB" sz="2400" b="1">
                <a:solidFill>
                  <a:schemeClr val="bg1"/>
                </a:solidFill>
              </a:rPr>
              <a:t>www.uk-ilo.org</a:t>
            </a:r>
          </a:p>
        </p:txBody>
      </p:sp>
    </p:spTree>
    <p:extLst>
      <p:ext uri="{BB962C8B-B14F-4D97-AF65-F5344CB8AC3E}">
        <p14:creationId xmlns:p14="http://schemas.microsoft.com/office/powerpoint/2010/main" val="3547401036"/>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500"/>
                                        <p:tgtEl>
                                          <p:spTgt spid="3">
                                            <p:txEl>
                                              <p:pRg st="5" end="5"/>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3">
                                            <p:txEl>
                                              <p:pRg st="7" end="7"/>
                                            </p:txEl>
                                          </p:spTgt>
                                        </p:tgtEl>
                                        <p:attrNameLst>
                                          <p:attrName>style.visibility</p:attrName>
                                        </p:attrNameLst>
                                      </p:cBhvr>
                                      <p:to>
                                        <p:strVal val="visible"/>
                                      </p:to>
                                    </p:set>
                                    <p:animEffect transition="in" filter="fade">
                                      <p:cBhvr>
                                        <p:cTn id="30" dur="500"/>
                                        <p:tgtEl>
                                          <p:spTgt spid="3">
                                            <p:txEl>
                                              <p:pRg st="7" end="7"/>
                                            </p:txEl>
                                          </p:spTgt>
                                        </p:tgtEl>
                                      </p:cBhvr>
                                    </p:animEffect>
                                  </p:childTnLst>
                                </p:cTn>
                              </p:par>
                              <p:par>
                                <p:cTn id="31" presetID="10" presetClass="entr" presetSubtype="0" fill="hold" nodeType="with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animEffect transition="in" filter="fade">
                                      <p:cBhvr>
                                        <p:cTn id="33" dur="500"/>
                                        <p:tgtEl>
                                          <p:spTgt spid="3">
                                            <p:txEl>
                                              <p:pRg st="8" end="8"/>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3">
                                            <p:txEl>
                                              <p:pRg st="9" end="9"/>
                                            </p:txEl>
                                          </p:spTgt>
                                        </p:tgtEl>
                                        <p:attrNameLst>
                                          <p:attrName>style.visibility</p:attrName>
                                        </p:attrNameLst>
                                      </p:cBhvr>
                                      <p:to>
                                        <p:strVal val="visible"/>
                                      </p:to>
                                    </p:set>
                                    <p:animEffect transition="in" filter="fade">
                                      <p:cBhvr>
                                        <p:cTn id="38" dur="500"/>
                                        <p:tgtEl>
                                          <p:spTgt spid="3">
                                            <p:txEl>
                                              <p:pRg st="9" end="9"/>
                                            </p:txEl>
                                          </p:spTgt>
                                        </p:tgtEl>
                                      </p:cBhvr>
                                    </p:animEffect>
                                  </p:childTnLst>
                                </p:cTn>
                              </p:par>
                              <p:par>
                                <p:cTn id="39" presetID="10" presetClass="entr" presetSubtype="0" fill="hold" nodeType="withEffect">
                                  <p:stCondLst>
                                    <p:cond delay="0"/>
                                  </p:stCondLst>
                                  <p:childTnLst>
                                    <p:set>
                                      <p:cBhvr>
                                        <p:cTn id="40" dur="1" fill="hold">
                                          <p:stCondLst>
                                            <p:cond delay="0"/>
                                          </p:stCondLst>
                                        </p:cTn>
                                        <p:tgtEl>
                                          <p:spTgt spid="3">
                                            <p:txEl>
                                              <p:pRg st="10" end="10"/>
                                            </p:txEl>
                                          </p:spTgt>
                                        </p:tgtEl>
                                        <p:attrNameLst>
                                          <p:attrName>style.visibility</p:attrName>
                                        </p:attrNameLst>
                                      </p:cBhvr>
                                      <p:to>
                                        <p:strVal val="visible"/>
                                      </p:to>
                                    </p:set>
                                    <p:animEffect transition="in" filter="fade">
                                      <p:cBhvr>
                                        <p:cTn id="41" dur="500"/>
                                        <p:tgtEl>
                                          <p:spTgt spid="3">
                                            <p:txEl>
                                              <p:pRg st="10" end="10"/>
                                            </p:txEl>
                                          </p:spTgt>
                                        </p:tgtEl>
                                      </p:cBhvr>
                                    </p:animEffect>
                                  </p:childTnLst>
                                </p:cTn>
                              </p:par>
                              <p:par>
                                <p:cTn id="42" presetID="10" presetClass="entr" presetSubtype="0" fill="hold" nodeType="withEffect">
                                  <p:stCondLst>
                                    <p:cond delay="0"/>
                                  </p:stCondLst>
                                  <p:childTnLst>
                                    <p:set>
                                      <p:cBhvr>
                                        <p:cTn id="43" dur="1" fill="hold">
                                          <p:stCondLst>
                                            <p:cond delay="0"/>
                                          </p:stCondLst>
                                        </p:cTn>
                                        <p:tgtEl>
                                          <p:spTgt spid="3">
                                            <p:txEl>
                                              <p:pRg st="11" end="11"/>
                                            </p:txEl>
                                          </p:spTgt>
                                        </p:tgtEl>
                                        <p:attrNameLst>
                                          <p:attrName>style.visibility</p:attrName>
                                        </p:attrNameLst>
                                      </p:cBhvr>
                                      <p:to>
                                        <p:strVal val="visible"/>
                                      </p:to>
                                    </p:set>
                                    <p:animEffect transition="in" filter="fade">
                                      <p:cBhvr>
                                        <p:cTn id="44" dur="500"/>
                                        <p:tgtEl>
                                          <p:spTgt spid="3">
                                            <p:txEl>
                                              <p:pRg st="11" end="11"/>
                                            </p:txEl>
                                          </p:spTgt>
                                        </p:tgtEl>
                                      </p:cBhvr>
                                    </p:animEffect>
                                  </p:childTnLst>
                                </p:cTn>
                              </p:par>
                              <p:par>
                                <p:cTn id="45" presetID="10" presetClass="entr" presetSubtype="0" fill="hold" nodeType="withEffect">
                                  <p:stCondLst>
                                    <p:cond delay="0"/>
                                  </p:stCondLst>
                                  <p:childTnLst>
                                    <p:set>
                                      <p:cBhvr>
                                        <p:cTn id="46" dur="1" fill="hold">
                                          <p:stCondLst>
                                            <p:cond delay="0"/>
                                          </p:stCondLst>
                                        </p:cTn>
                                        <p:tgtEl>
                                          <p:spTgt spid="3">
                                            <p:txEl>
                                              <p:pRg st="12" end="12"/>
                                            </p:txEl>
                                          </p:spTgt>
                                        </p:tgtEl>
                                        <p:attrNameLst>
                                          <p:attrName>style.visibility</p:attrName>
                                        </p:attrNameLst>
                                      </p:cBhvr>
                                      <p:to>
                                        <p:strVal val="visible"/>
                                      </p:to>
                                    </p:set>
                                    <p:animEffect transition="in" filter="fade">
                                      <p:cBhvr>
                                        <p:cTn id="47" dur="500"/>
                                        <p:tgtEl>
                                          <p:spTgt spid="3">
                                            <p:txEl>
                                              <p:pRg st="12" end="12"/>
                                            </p:txEl>
                                          </p:spTgt>
                                        </p:tgtEl>
                                      </p:cBhvr>
                                    </p:animEffect>
                                  </p:childTnLst>
                                </p:cTn>
                              </p:par>
                              <p:par>
                                <p:cTn id="48" presetID="10" presetClass="entr" presetSubtype="0" fill="hold" nodeType="withEffect">
                                  <p:stCondLst>
                                    <p:cond delay="0"/>
                                  </p:stCondLst>
                                  <p:childTnLst>
                                    <p:set>
                                      <p:cBhvr>
                                        <p:cTn id="49" dur="1" fill="hold">
                                          <p:stCondLst>
                                            <p:cond delay="0"/>
                                          </p:stCondLst>
                                        </p:cTn>
                                        <p:tgtEl>
                                          <p:spTgt spid="3">
                                            <p:txEl>
                                              <p:pRg st="13" end="13"/>
                                            </p:txEl>
                                          </p:spTgt>
                                        </p:tgtEl>
                                        <p:attrNameLst>
                                          <p:attrName>style.visibility</p:attrName>
                                        </p:attrNameLst>
                                      </p:cBhvr>
                                      <p:to>
                                        <p:strVal val="visible"/>
                                      </p:to>
                                    </p:set>
                                    <p:animEffect transition="in" filter="fade">
                                      <p:cBhvr>
                                        <p:cTn id="50" dur="500"/>
                                        <p:tgtEl>
                                          <p:spTgt spid="3">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92D529-5C2B-9CF8-5E93-C7124D319265}"/>
              </a:ext>
            </a:extLst>
          </p:cNvPr>
          <p:cNvSpPr>
            <a:spLocks noGrp="1"/>
          </p:cNvSpPr>
          <p:nvPr>
            <p:ph type="title"/>
          </p:nvPr>
        </p:nvSpPr>
        <p:spPr>
          <a:xfrm>
            <a:off x="954206" y="64946"/>
            <a:ext cx="10515600" cy="1325563"/>
          </a:xfrm>
        </p:spPr>
        <p:txBody>
          <a:bodyPr/>
          <a:lstStyle/>
          <a:p>
            <a:r>
              <a:rPr lang="en-GB" dirty="0"/>
              <a:t>Innovation Hubs</a:t>
            </a:r>
          </a:p>
        </p:txBody>
      </p:sp>
      <p:sp>
        <p:nvSpPr>
          <p:cNvPr id="4" name="Oval 3">
            <a:extLst>
              <a:ext uri="{FF2B5EF4-FFF2-40B4-BE49-F238E27FC236}">
                <a16:creationId xmlns:a16="http://schemas.microsoft.com/office/drawing/2014/main" id="{8B6D8831-5C6F-EDBE-A5E8-ABE2192E7718}"/>
              </a:ext>
            </a:extLst>
          </p:cNvPr>
          <p:cNvSpPr/>
          <p:nvPr/>
        </p:nvSpPr>
        <p:spPr>
          <a:xfrm>
            <a:off x="3800901" y="2018186"/>
            <a:ext cx="3800901" cy="3863999"/>
          </a:xfrm>
          <a:prstGeom prst="ellipse">
            <a:avLst/>
          </a:prstGeom>
          <a:solidFill>
            <a:schemeClr val="tx2">
              <a:lumMod val="25000"/>
              <a:lumOff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CERN R&amp;D</a:t>
            </a:r>
          </a:p>
        </p:txBody>
      </p:sp>
      <p:sp>
        <p:nvSpPr>
          <p:cNvPr id="5" name="Oval 4">
            <a:extLst>
              <a:ext uri="{FF2B5EF4-FFF2-40B4-BE49-F238E27FC236}">
                <a16:creationId xmlns:a16="http://schemas.microsoft.com/office/drawing/2014/main" id="{596C5513-4312-2397-B7B7-B78A02D7978A}"/>
              </a:ext>
            </a:extLst>
          </p:cNvPr>
          <p:cNvSpPr/>
          <p:nvPr/>
        </p:nvSpPr>
        <p:spPr>
          <a:xfrm>
            <a:off x="1004250" y="1690688"/>
            <a:ext cx="2162032" cy="2136126"/>
          </a:xfrm>
          <a:prstGeom prst="ellipse">
            <a:avLst/>
          </a:prstGeom>
          <a:solidFill>
            <a:schemeClr val="tx2">
              <a:lumMod val="25000"/>
              <a:lumOff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UK R&amp;D</a:t>
            </a:r>
          </a:p>
        </p:txBody>
      </p:sp>
      <p:sp>
        <p:nvSpPr>
          <p:cNvPr id="6" name="Oval 5">
            <a:extLst>
              <a:ext uri="{FF2B5EF4-FFF2-40B4-BE49-F238E27FC236}">
                <a16:creationId xmlns:a16="http://schemas.microsoft.com/office/drawing/2014/main" id="{377A1DCB-4F02-7718-5785-3FDA8AE7E9AF}"/>
              </a:ext>
            </a:extLst>
          </p:cNvPr>
          <p:cNvSpPr/>
          <p:nvPr/>
        </p:nvSpPr>
        <p:spPr>
          <a:xfrm>
            <a:off x="8154535" y="1150302"/>
            <a:ext cx="2238236" cy="2336267"/>
          </a:xfrm>
          <a:prstGeom prst="ellipse">
            <a:avLst/>
          </a:prstGeom>
          <a:solidFill>
            <a:schemeClr val="tx2">
              <a:lumMod val="25000"/>
              <a:lumOff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IT R&amp;D</a:t>
            </a:r>
          </a:p>
        </p:txBody>
      </p:sp>
      <p:sp>
        <p:nvSpPr>
          <p:cNvPr id="7" name="Oval 6">
            <a:extLst>
              <a:ext uri="{FF2B5EF4-FFF2-40B4-BE49-F238E27FC236}">
                <a16:creationId xmlns:a16="http://schemas.microsoft.com/office/drawing/2014/main" id="{65B0B72F-BF41-461B-FD79-482632BA3ED8}"/>
              </a:ext>
            </a:extLst>
          </p:cNvPr>
          <p:cNvSpPr/>
          <p:nvPr/>
        </p:nvSpPr>
        <p:spPr>
          <a:xfrm>
            <a:off x="1870881" y="4609481"/>
            <a:ext cx="1930020" cy="1862922"/>
          </a:xfrm>
          <a:prstGeom prst="ellipse">
            <a:avLst/>
          </a:prstGeom>
          <a:solidFill>
            <a:schemeClr val="tx2">
              <a:lumMod val="25000"/>
              <a:lumOff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DE R&amp;D</a:t>
            </a:r>
          </a:p>
        </p:txBody>
      </p:sp>
      <p:sp>
        <p:nvSpPr>
          <p:cNvPr id="8" name="Oval 7">
            <a:extLst>
              <a:ext uri="{FF2B5EF4-FFF2-40B4-BE49-F238E27FC236}">
                <a16:creationId xmlns:a16="http://schemas.microsoft.com/office/drawing/2014/main" id="{39D17882-705F-F70E-4AA6-37B8F4A108E7}"/>
              </a:ext>
            </a:extLst>
          </p:cNvPr>
          <p:cNvSpPr/>
          <p:nvPr/>
        </p:nvSpPr>
        <p:spPr>
          <a:xfrm>
            <a:off x="648267" y="3429000"/>
            <a:ext cx="818869" cy="771150"/>
          </a:xfrm>
          <a:prstGeom prst="ellipse">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Co</a:t>
            </a:r>
          </a:p>
        </p:txBody>
      </p:sp>
      <p:sp>
        <p:nvSpPr>
          <p:cNvPr id="12" name="Oval 11">
            <a:extLst>
              <a:ext uri="{FF2B5EF4-FFF2-40B4-BE49-F238E27FC236}">
                <a16:creationId xmlns:a16="http://schemas.microsoft.com/office/drawing/2014/main" id="{AC89B6A5-0A4C-D8DF-8612-E2D36FFF2554}"/>
              </a:ext>
            </a:extLst>
          </p:cNvPr>
          <p:cNvSpPr/>
          <p:nvPr/>
        </p:nvSpPr>
        <p:spPr>
          <a:xfrm>
            <a:off x="185381" y="2245101"/>
            <a:ext cx="818869" cy="771150"/>
          </a:xfrm>
          <a:prstGeom prst="ellipse">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Co</a:t>
            </a:r>
          </a:p>
        </p:txBody>
      </p:sp>
      <p:sp>
        <p:nvSpPr>
          <p:cNvPr id="13" name="Oval 12">
            <a:extLst>
              <a:ext uri="{FF2B5EF4-FFF2-40B4-BE49-F238E27FC236}">
                <a16:creationId xmlns:a16="http://schemas.microsoft.com/office/drawing/2014/main" id="{E7E103C6-0007-35DA-3920-874F998EF3F5}"/>
              </a:ext>
            </a:extLst>
          </p:cNvPr>
          <p:cNvSpPr/>
          <p:nvPr/>
        </p:nvSpPr>
        <p:spPr>
          <a:xfrm>
            <a:off x="648266" y="1305113"/>
            <a:ext cx="818869" cy="771150"/>
          </a:xfrm>
          <a:prstGeom prst="ellipse">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Co</a:t>
            </a:r>
          </a:p>
        </p:txBody>
      </p:sp>
      <p:sp>
        <p:nvSpPr>
          <p:cNvPr id="14" name="Oval 13">
            <a:extLst>
              <a:ext uri="{FF2B5EF4-FFF2-40B4-BE49-F238E27FC236}">
                <a16:creationId xmlns:a16="http://schemas.microsoft.com/office/drawing/2014/main" id="{82302508-4DD1-C22D-AD7F-C8D57C2F319C}"/>
              </a:ext>
            </a:extLst>
          </p:cNvPr>
          <p:cNvSpPr/>
          <p:nvPr/>
        </p:nvSpPr>
        <p:spPr>
          <a:xfrm>
            <a:off x="1107741" y="4766802"/>
            <a:ext cx="818869" cy="771150"/>
          </a:xfrm>
          <a:prstGeom prst="ellipse">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Co</a:t>
            </a:r>
          </a:p>
        </p:txBody>
      </p:sp>
      <p:sp>
        <p:nvSpPr>
          <p:cNvPr id="15" name="Oval 14">
            <a:extLst>
              <a:ext uri="{FF2B5EF4-FFF2-40B4-BE49-F238E27FC236}">
                <a16:creationId xmlns:a16="http://schemas.microsoft.com/office/drawing/2014/main" id="{93A7E9F3-C82D-A19D-D775-D7A5483F24CD}"/>
              </a:ext>
            </a:extLst>
          </p:cNvPr>
          <p:cNvSpPr/>
          <p:nvPr/>
        </p:nvSpPr>
        <p:spPr>
          <a:xfrm>
            <a:off x="1307341" y="5882185"/>
            <a:ext cx="818869" cy="771150"/>
          </a:xfrm>
          <a:prstGeom prst="ellipse">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Co</a:t>
            </a:r>
          </a:p>
        </p:txBody>
      </p:sp>
      <p:sp>
        <p:nvSpPr>
          <p:cNvPr id="16" name="Oval 15">
            <a:extLst>
              <a:ext uri="{FF2B5EF4-FFF2-40B4-BE49-F238E27FC236}">
                <a16:creationId xmlns:a16="http://schemas.microsoft.com/office/drawing/2014/main" id="{ABFA4D24-DEEE-2E5B-E9B8-FC2C59EFD041}"/>
              </a:ext>
            </a:extLst>
          </p:cNvPr>
          <p:cNvSpPr/>
          <p:nvPr/>
        </p:nvSpPr>
        <p:spPr>
          <a:xfrm>
            <a:off x="7745100" y="865495"/>
            <a:ext cx="818869" cy="771150"/>
          </a:xfrm>
          <a:prstGeom prst="ellipse">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Co</a:t>
            </a:r>
          </a:p>
        </p:txBody>
      </p:sp>
      <p:sp>
        <p:nvSpPr>
          <p:cNvPr id="17" name="Oval 16">
            <a:extLst>
              <a:ext uri="{FF2B5EF4-FFF2-40B4-BE49-F238E27FC236}">
                <a16:creationId xmlns:a16="http://schemas.microsoft.com/office/drawing/2014/main" id="{2A2D5503-9FD2-936D-A23B-A74044942F00}"/>
              </a:ext>
            </a:extLst>
          </p:cNvPr>
          <p:cNvSpPr/>
          <p:nvPr/>
        </p:nvSpPr>
        <p:spPr>
          <a:xfrm>
            <a:off x="9983336" y="865495"/>
            <a:ext cx="818869" cy="771150"/>
          </a:xfrm>
          <a:prstGeom prst="ellipse">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Co</a:t>
            </a:r>
          </a:p>
        </p:txBody>
      </p:sp>
      <p:sp>
        <p:nvSpPr>
          <p:cNvPr id="18" name="Arrow: Left-Right 17">
            <a:extLst>
              <a:ext uri="{FF2B5EF4-FFF2-40B4-BE49-F238E27FC236}">
                <a16:creationId xmlns:a16="http://schemas.microsoft.com/office/drawing/2014/main" id="{B6BAC2E2-1397-5974-C15C-B99D88E63995}"/>
              </a:ext>
            </a:extLst>
          </p:cNvPr>
          <p:cNvSpPr/>
          <p:nvPr/>
        </p:nvSpPr>
        <p:spPr>
          <a:xfrm rot="19875057">
            <a:off x="3340941" y="4644252"/>
            <a:ext cx="1105468" cy="669087"/>
          </a:xfrm>
          <a:prstGeom prst="lef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0" name="Arrow: Left-Right 19">
            <a:extLst>
              <a:ext uri="{FF2B5EF4-FFF2-40B4-BE49-F238E27FC236}">
                <a16:creationId xmlns:a16="http://schemas.microsoft.com/office/drawing/2014/main" id="{FB7A5310-11AC-942D-0DC0-9FBFC3D94EF4}"/>
              </a:ext>
            </a:extLst>
          </p:cNvPr>
          <p:cNvSpPr/>
          <p:nvPr/>
        </p:nvSpPr>
        <p:spPr>
          <a:xfrm rot="20085591">
            <a:off x="7008115" y="2544502"/>
            <a:ext cx="1593247" cy="669087"/>
          </a:xfrm>
          <a:prstGeom prst="lef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1" name="Arrow: Left-Right 20">
            <a:extLst>
              <a:ext uri="{FF2B5EF4-FFF2-40B4-BE49-F238E27FC236}">
                <a16:creationId xmlns:a16="http://schemas.microsoft.com/office/drawing/2014/main" id="{1F15793E-1A07-A84D-88FB-58A8882C45C1}"/>
              </a:ext>
            </a:extLst>
          </p:cNvPr>
          <p:cNvSpPr/>
          <p:nvPr/>
        </p:nvSpPr>
        <p:spPr>
          <a:xfrm rot="696930">
            <a:off x="2729491" y="2801768"/>
            <a:ext cx="1641389" cy="669087"/>
          </a:xfrm>
          <a:prstGeom prst="lef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Tree>
    <p:extLst>
      <p:ext uri="{BB962C8B-B14F-4D97-AF65-F5344CB8AC3E}">
        <p14:creationId xmlns:p14="http://schemas.microsoft.com/office/powerpoint/2010/main" val="2997490709"/>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EAFB56-0D86-62F7-51E3-69AA190A2DB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1CAB2CA-762D-735B-DD1B-097EDCC36B0F}"/>
              </a:ext>
            </a:extLst>
          </p:cNvPr>
          <p:cNvSpPr>
            <a:spLocks noGrp="1"/>
          </p:cNvSpPr>
          <p:nvPr>
            <p:ph type="title"/>
          </p:nvPr>
        </p:nvSpPr>
        <p:spPr>
          <a:xfrm>
            <a:off x="954206" y="64946"/>
            <a:ext cx="10515600" cy="1325563"/>
          </a:xfrm>
        </p:spPr>
        <p:txBody>
          <a:bodyPr/>
          <a:lstStyle/>
          <a:p>
            <a:r>
              <a:rPr lang="en-GB" dirty="0"/>
              <a:t>Innovation Hubs</a:t>
            </a:r>
          </a:p>
        </p:txBody>
      </p:sp>
      <p:sp>
        <p:nvSpPr>
          <p:cNvPr id="4" name="Oval 3">
            <a:extLst>
              <a:ext uri="{FF2B5EF4-FFF2-40B4-BE49-F238E27FC236}">
                <a16:creationId xmlns:a16="http://schemas.microsoft.com/office/drawing/2014/main" id="{3964A72C-9650-3BDA-1E41-85339F8D5A46}"/>
              </a:ext>
            </a:extLst>
          </p:cNvPr>
          <p:cNvSpPr/>
          <p:nvPr/>
        </p:nvSpPr>
        <p:spPr>
          <a:xfrm>
            <a:off x="3166283" y="1580352"/>
            <a:ext cx="5091746" cy="4765857"/>
          </a:xfrm>
          <a:prstGeom prst="ellipse">
            <a:avLst/>
          </a:prstGeom>
          <a:solidFill>
            <a:schemeClr val="tx2">
              <a:lumMod val="25000"/>
              <a:lumOff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CERN R&amp;D</a:t>
            </a:r>
          </a:p>
        </p:txBody>
      </p:sp>
      <p:sp>
        <p:nvSpPr>
          <p:cNvPr id="5" name="Oval 4">
            <a:extLst>
              <a:ext uri="{FF2B5EF4-FFF2-40B4-BE49-F238E27FC236}">
                <a16:creationId xmlns:a16="http://schemas.microsoft.com/office/drawing/2014/main" id="{94B7F1B9-AE14-A8A6-0F04-98C8AA8B069F}"/>
              </a:ext>
            </a:extLst>
          </p:cNvPr>
          <p:cNvSpPr/>
          <p:nvPr/>
        </p:nvSpPr>
        <p:spPr>
          <a:xfrm>
            <a:off x="1004250" y="1690688"/>
            <a:ext cx="2982970" cy="2728950"/>
          </a:xfrm>
          <a:prstGeom prst="ellipse">
            <a:avLst/>
          </a:prstGeom>
          <a:solidFill>
            <a:srgbClr val="A6CAEC">
              <a:alpha val="50196"/>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UK R&amp;D</a:t>
            </a:r>
          </a:p>
        </p:txBody>
      </p:sp>
      <p:sp>
        <p:nvSpPr>
          <p:cNvPr id="6" name="Oval 5">
            <a:extLst>
              <a:ext uri="{FF2B5EF4-FFF2-40B4-BE49-F238E27FC236}">
                <a16:creationId xmlns:a16="http://schemas.microsoft.com/office/drawing/2014/main" id="{EB86CC3D-5E51-74D1-2407-854B5292EBA5}"/>
              </a:ext>
            </a:extLst>
          </p:cNvPr>
          <p:cNvSpPr/>
          <p:nvPr/>
        </p:nvSpPr>
        <p:spPr>
          <a:xfrm>
            <a:off x="7375727" y="1185074"/>
            <a:ext cx="3018672" cy="3100323"/>
          </a:xfrm>
          <a:prstGeom prst="ellipse">
            <a:avLst/>
          </a:prstGeom>
          <a:solidFill>
            <a:srgbClr val="A6CAEC">
              <a:alpha val="50196"/>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IT R&amp;D</a:t>
            </a:r>
          </a:p>
        </p:txBody>
      </p:sp>
      <p:sp>
        <p:nvSpPr>
          <p:cNvPr id="7" name="Oval 6">
            <a:extLst>
              <a:ext uri="{FF2B5EF4-FFF2-40B4-BE49-F238E27FC236}">
                <a16:creationId xmlns:a16="http://schemas.microsoft.com/office/drawing/2014/main" id="{581A4E72-4514-4E4A-9D0C-8BBAC8FA910F}"/>
              </a:ext>
            </a:extLst>
          </p:cNvPr>
          <p:cNvSpPr/>
          <p:nvPr/>
        </p:nvSpPr>
        <p:spPr>
          <a:xfrm>
            <a:off x="1870881" y="4609480"/>
            <a:ext cx="2417362" cy="2118865"/>
          </a:xfrm>
          <a:prstGeom prst="ellipse">
            <a:avLst/>
          </a:prstGeom>
          <a:solidFill>
            <a:srgbClr val="A6CAEC">
              <a:alpha val="50196"/>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DE R&amp;D</a:t>
            </a:r>
          </a:p>
        </p:txBody>
      </p:sp>
      <p:sp>
        <p:nvSpPr>
          <p:cNvPr id="8" name="Oval 7">
            <a:extLst>
              <a:ext uri="{FF2B5EF4-FFF2-40B4-BE49-F238E27FC236}">
                <a16:creationId xmlns:a16="http://schemas.microsoft.com/office/drawing/2014/main" id="{1B82794E-4863-8407-F782-CF5F44C3EB68}"/>
              </a:ext>
            </a:extLst>
          </p:cNvPr>
          <p:cNvSpPr/>
          <p:nvPr/>
        </p:nvSpPr>
        <p:spPr>
          <a:xfrm>
            <a:off x="648267" y="3429000"/>
            <a:ext cx="818869" cy="771150"/>
          </a:xfrm>
          <a:prstGeom prst="ellipse">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Co</a:t>
            </a:r>
          </a:p>
        </p:txBody>
      </p:sp>
      <p:sp>
        <p:nvSpPr>
          <p:cNvPr id="12" name="Oval 11">
            <a:extLst>
              <a:ext uri="{FF2B5EF4-FFF2-40B4-BE49-F238E27FC236}">
                <a16:creationId xmlns:a16="http://schemas.microsoft.com/office/drawing/2014/main" id="{EF31CAD7-F0D2-3B30-E7F9-9413B8E4237F}"/>
              </a:ext>
            </a:extLst>
          </p:cNvPr>
          <p:cNvSpPr/>
          <p:nvPr/>
        </p:nvSpPr>
        <p:spPr>
          <a:xfrm>
            <a:off x="382923" y="2295751"/>
            <a:ext cx="818869" cy="771150"/>
          </a:xfrm>
          <a:prstGeom prst="ellipse">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Co</a:t>
            </a:r>
          </a:p>
        </p:txBody>
      </p:sp>
      <p:sp>
        <p:nvSpPr>
          <p:cNvPr id="13" name="Oval 12">
            <a:extLst>
              <a:ext uri="{FF2B5EF4-FFF2-40B4-BE49-F238E27FC236}">
                <a16:creationId xmlns:a16="http://schemas.microsoft.com/office/drawing/2014/main" id="{28A93245-BA21-F718-8869-A1B33DF586CC}"/>
              </a:ext>
            </a:extLst>
          </p:cNvPr>
          <p:cNvSpPr/>
          <p:nvPr/>
        </p:nvSpPr>
        <p:spPr>
          <a:xfrm>
            <a:off x="980360" y="1408308"/>
            <a:ext cx="818869" cy="771150"/>
          </a:xfrm>
          <a:prstGeom prst="ellipse">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Co</a:t>
            </a:r>
          </a:p>
        </p:txBody>
      </p:sp>
      <p:sp>
        <p:nvSpPr>
          <p:cNvPr id="14" name="Oval 13">
            <a:extLst>
              <a:ext uri="{FF2B5EF4-FFF2-40B4-BE49-F238E27FC236}">
                <a16:creationId xmlns:a16="http://schemas.microsoft.com/office/drawing/2014/main" id="{4C9735EF-89A3-735A-E972-C8E03EC690B9}"/>
              </a:ext>
            </a:extLst>
          </p:cNvPr>
          <p:cNvSpPr/>
          <p:nvPr/>
        </p:nvSpPr>
        <p:spPr>
          <a:xfrm>
            <a:off x="1307341" y="4781737"/>
            <a:ext cx="818869" cy="771150"/>
          </a:xfrm>
          <a:prstGeom prst="ellipse">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Co</a:t>
            </a:r>
          </a:p>
        </p:txBody>
      </p:sp>
      <p:sp>
        <p:nvSpPr>
          <p:cNvPr id="15" name="Oval 14">
            <a:extLst>
              <a:ext uri="{FF2B5EF4-FFF2-40B4-BE49-F238E27FC236}">
                <a16:creationId xmlns:a16="http://schemas.microsoft.com/office/drawing/2014/main" id="{19F63137-E21E-D1F8-5D6E-04FB36DC5C66}"/>
              </a:ext>
            </a:extLst>
          </p:cNvPr>
          <p:cNvSpPr/>
          <p:nvPr/>
        </p:nvSpPr>
        <p:spPr>
          <a:xfrm>
            <a:off x="1307341" y="5882185"/>
            <a:ext cx="818869" cy="771150"/>
          </a:xfrm>
          <a:prstGeom prst="ellipse">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Co</a:t>
            </a:r>
          </a:p>
        </p:txBody>
      </p:sp>
      <p:sp>
        <p:nvSpPr>
          <p:cNvPr id="16" name="Oval 15">
            <a:extLst>
              <a:ext uri="{FF2B5EF4-FFF2-40B4-BE49-F238E27FC236}">
                <a16:creationId xmlns:a16="http://schemas.microsoft.com/office/drawing/2014/main" id="{3367BDD4-1FEB-577C-315F-B2C3A0161B63}"/>
              </a:ext>
            </a:extLst>
          </p:cNvPr>
          <p:cNvSpPr/>
          <p:nvPr/>
        </p:nvSpPr>
        <p:spPr>
          <a:xfrm>
            <a:off x="7745100" y="865495"/>
            <a:ext cx="818869" cy="771150"/>
          </a:xfrm>
          <a:prstGeom prst="ellipse">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Co</a:t>
            </a:r>
          </a:p>
        </p:txBody>
      </p:sp>
      <p:sp>
        <p:nvSpPr>
          <p:cNvPr id="17" name="Oval 16">
            <a:extLst>
              <a:ext uri="{FF2B5EF4-FFF2-40B4-BE49-F238E27FC236}">
                <a16:creationId xmlns:a16="http://schemas.microsoft.com/office/drawing/2014/main" id="{C1C4EA1F-8328-3D84-228E-53D00AE5F172}"/>
              </a:ext>
            </a:extLst>
          </p:cNvPr>
          <p:cNvSpPr/>
          <p:nvPr/>
        </p:nvSpPr>
        <p:spPr>
          <a:xfrm>
            <a:off x="9867330" y="1251070"/>
            <a:ext cx="818869" cy="771150"/>
          </a:xfrm>
          <a:prstGeom prst="ellipse">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Co</a:t>
            </a:r>
          </a:p>
        </p:txBody>
      </p:sp>
      <p:cxnSp>
        <p:nvCxnSpPr>
          <p:cNvPr id="9" name="Straight Arrow Connector 8">
            <a:extLst>
              <a:ext uri="{FF2B5EF4-FFF2-40B4-BE49-F238E27FC236}">
                <a16:creationId xmlns:a16="http://schemas.microsoft.com/office/drawing/2014/main" id="{0D4A9ED5-3356-6B28-F0BC-C1473E92F7B5}"/>
              </a:ext>
            </a:extLst>
          </p:cNvPr>
          <p:cNvCxnSpPr>
            <a:cxnSpLocks/>
          </p:cNvCxnSpPr>
          <p:nvPr/>
        </p:nvCxnSpPr>
        <p:spPr>
          <a:xfrm flipH="1" flipV="1">
            <a:off x="3823652" y="5277648"/>
            <a:ext cx="4521954" cy="990112"/>
          </a:xfrm>
          <a:prstGeom prst="straightConnector1">
            <a:avLst/>
          </a:prstGeom>
          <a:ln w="76200">
            <a:tailEnd type="triangle"/>
          </a:ln>
        </p:spPr>
        <p:style>
          <a:lnRef idx="2">
            <a:schemeClr val="accent1"/>
          </a:lnRef>
          <a:fillRef idx="0">
            <a:schemeClr val="accent1"/>
          </a:fillRef>
          <a:effectRef idx="1">
            <a:schemeClr val="accent1"/>
          </a:effectRef>
          <a:fontRef idx="minor">
            <a:schemeClr val="tx1"/>
          </a:fontRef>
        </p:style>
      </p:cxnSp>
      <p:cxnSp>
        <p:nvCxnSpPr>
          <p:cNvPr id="19" name="Straight Arrow Connector 18">
            <a:extLst>
              <a:ext uri="{FF2B5EF4-FFF2-40B4-BE49-F238E27FC236}">
                <a16:creationId xmlns:a16="http://schemas.microsoft.com/office/drawing/2014/main" id="{D0CDD202-CBE5-B60D-B4C6-CEBDED5A78EF}"/>
              </a:ext>
            </a:extLst>
          </p:cNvPr>
          <p:cNvCxnSpPr>
            <a:cxnSpLocks/>
          </p:cNvCxnSpPr>
          <p:nvPr/>
        </p:nvCxnSpPr>
        <p:spPr>
          <a:xfrm flipH="1" flipV="1">
            <a:off x="7792872" y="3234519"/>
            <a:ext cx="883389" cy="2434393"/>
          </a:xfrm>
          <a:prstGeom prst="straightConnector1">
            <a:avLst/>
          </a:prstGeom>
          <a:ln w="76200">
            <a:tailEnd type="triangle"/>
          </a:ln>
        </p:spPr>
        <p:style>
          <a:lnRef idx="2">
            <a:schemeClr val="accent1"/>
          </a:lnRef>
          <a:fillRef idx="0">
            <a:schemeClr val="accent1"/>
          </a:fillRef>
          <a:effectRef idx="1">
            <a:schemeClr val="accent1"/>
          </a:effectRef>
          <a:fontRef idx="minor">
            <a:schemeClr val="tx1"/>
          </a:fontRef>
        </p:style>
      </p:cxnSp>
      <p:cxnSp>
        <p:nvCxnSpPr>
          <p:cNvPr id="25" name="Straight Arrow Connector 24">
            <a:extLst>
              <a:ext uri="{FF2B5EF4-FFF2-40B4-BE49-F238E27FC236}">
                <a16:creationId xmlns:a16="http://schemas.microsoft.com/office/drawing/2014/main" id="{8F1C8266-8BE1-54DA-BC4F-AC244E062382}"/>
              </a:ext>
            </a:extLst>
          </p:cNvPr>
          <p:cNvCxnSpPr>
            <a:cxnSpLocks/>
          </p:cNvCxnSpPr>
          <p:nvPr/>
        </p:nvCxnSpPr>
        <p:spPr>
          <a:xfrm flipH="1" flipV="1">
            <a:off x="3584515" y="3444702"/>
            <a:ext cx="5000228" cy="2572810"/>
          </a:xfrm>
          <a:prstGeom prst="straightConnector1">
            <a:avLst/>
          </a:prstGeom>
          <a:ln w="76200">
            <a:tailEnd type="triangle"/>
          </a:ln>
        </p:spPr>
        <p:style>
          <a:lnRef idx="2">
            <a:schemeClr val="accent1"/>
          </a:lnRef>
          <a:fillRef idx="0">
            <a:schemeClr val="accent1"/>
          </a:fillRef>
          <a:effectRef idx="1">
            <a:schemeClr val="accent1"/>
          </a:effectRef>
          <a:fontRef idx="minor">
            <a:schemeClr val="tx1"/>
          </a:fontRef>
        </p:style>
      </p:cxnSp>
      <p:sp>
        <p:nvSpPr>
          <p:cNvPr id="28" name="TextBox 27">
            <a:extLst>
              <a:ext uri="{FF2B5EF4-FFF2-40B4-BE49-F238E27FC236}">
                <a16:creationId xmlns:a16="http://schemas.microsoft.com/office/drawing/2014/main" id="{68CA9BAA-E070-7C96-4EFC-22AFC9317FA4}"/>
              </a:ext>
            </a:extLst>
          </p:cNvPr>
          <p:cNvSpPr txBox="1"/>
          <p:nvPr/>
        </p:nvSpPr>
        <p:spPr>
          <a:xfrm>
            <a:off x="8915398" y="5042118"/>
            <a:ext cx="2983509" cy="1815882"/>
          </a:xfrm>
          <a:prstGeom prst="rect">
            <a:avLst/>
          </a:prstGeom>
          <a:noFill/>
        </p:spPr>
        <p:txBody>
          <a:bodyPr wrap="none" rtlCol="0">
            <a:spAutoFit/>
          </a:bodyPr>
          <a:lstStyle/>
          <a:p>
            <a:r>
              <a:rPr lang="en-GB" sz="2800" dirty="0"/>
              <a:t>Shared R&amp;D</a:t>
            </a:r>
          </a:p>
          <a:p>
            <a:r>
              <a:rPr lang="en-GB" sz="2800" dirty="0"/>
              <a:t>Shared Innovation</a:t>
            </a:r>
          </a:p>
          <a:p>
            <a:r>
              <a:rPr lang="en-GB" sz="2800" dirty="0"/>
              <a:t>Greater industry </a:t>
            </a:r>
          </a:p>
          <a:p>
            <a:r>
              <a:rPr lang="en-GB" sz="2800" dirty="0"/>
              <a:t>contact</a:t>
            </a:r>
          </a:p>
        </p:txBody>
      </p:sp>
    </p:spTree>
    <p:extLst>
      <p:ext uri="{BB962C8B-B14F-4D97-AF65-F5344CB8AC3E}">
        <p14:creationId xmlns:p14="http://schemas.microsoft.com/office/powerpoint/2010/main" val="1269567664"/>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The Future Circular Collider | CERN">
            <a:extLst>
              <a:ext uri="{FF2B5EF4-FFF2-40B4-BE49-F238E27FC236}">
                <a16:creationId xmlns:a16="http://schemas.microsoft.com/office/drawing/2014/main" id="{BDDDF8B2-25C8-D401-FEC7-6723BA3A39C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0525" y="288244"/>
            <a:ext cx="5115038" cy="293350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B42FAFF9-D21D-DB67-60FE-796DD40CA826}"/>
              </a:ext>
            </a:extLst>
          </p:cNvPr>
          <p:cNvSpPr>
            <a:spLocks noGrp="1"/>
          </p:cNvSpPr>
          <p:nvPr>
            <p:ph type="title"/>
          </p:nvPr>
        </p:nvSpPr>
        <p:spPr/>
        <p:txBody>
          <a:bodyPr/>
          <a:lstStyle/>
          <a:p>
            <a:r>
              <a:rPr lang="en-GB" dirty="0"/>
              <a:t>The future….</a:t>
            </a:r>
          </a:p>
        </p:txBody>
      </p:sp>
      <p:sp>
        <p:nvSpPr>
          <p:cNvPr id="3" name="Content Placeholder 2">
            <a:extLst>
              <a:ext uri="{FF2B5EF4-FFF2-40B4-BE49-F238E27FC236}">
                <a16:creationId xmlns:a16="http://schemas.microsoft.com/office/drawing/2014/main" id="{308C48A5-7DE6-1DE2-6992-573ED4EA9E37}"/>
              </a:ext>
            </a:extLst>
          </p:cNvPr>
          <p:cNvSpPr>
            <a:spLocks noGrp="1"/>
          </p:cNvSpPr>
          <p:nvPr>
            <p:ph idx="1"/>
          </p:nvPr>
        </p:nvSpPr>
        <p:spPr>
          <a:xfrm>
            <a:off x="269194" y="3018144"/>
            <a:ext cx="11696369" cy="3308808"/>
          </a:xfrm>
        </p:spPr>
        <p:txBody>
          <a:bodyPr>
            <a:normAutofit/>
          </a:bodyPr>
          <a:lstStyle/>
          <a:p>
            <a:pPr marL="0" indent="0" algn="ctr">
              <a:buNone/>
            </a:pPr>
            <a:endParaRPr lang="en-GB" i="1" dirty="0">
              <a:solidFill>
                <a:schemeClr val="tx1"/>
              </a:solidFill>
            </a:endParaRPr>
          </a:p>
          <a:p>
            <a:pPr marL="0" indent="0" algn="ctr">
              <a:buNone/>
            </a:pPr>
            <a:r>
              <a:rPr lang="en-GB" b="1" i="1" dirty="0">
                <a:solidFill>
                  <a:srgbClr val="FF6900"/>
                </a:solidFill>
              </a:rPr>
              <a:t>CERN needs industry more than industry needs CERN </a:t>
            </a:r>
          </a:p>
          <a:p>
            <a:pPr marL="0" indent="0" algn="ctr">
              <a:buNone/>
            </a:pPr>
            <a:r>
              <a:rPr lang="en-GB" b="1" i="1" dirty="0">
                <a:solidFill>
                  <a:schemeClr val="tx1"/>
                </a:solidFill>
              </a:rPr>
              <a:t>CERN must be seen </a:t>
            </a:r>
            <a:r>
              <a:rPr lang="en-GB" b="1" i="1" dirty="0">
                <a:solidFill>
                  <a:srgbClr val="FF6900"/>
                </a:solidFill>
              </a:rPr>
              <a:t>as a driver for UK industrial growth</a:t>
            </a:r>
          </a:p>
          <a:p>
            <a:pPr marL="0" indent="0" algn="ctr">
              <a:buNone/>
            </a:pPr>
            <a:r>
              <a:rPr lang="en-GB" b="1" i="1" dirty="0">
                <a:solidFill>
                  <a:schemeClr val="tx1"/>
                </a:solidFill>
              </a:rPr>
              <a:t>CERN, STFC, academia and industry must work strongly in long term </a:t>
            </a:r>
            <a:r>
              <a:rPr lang="en-GB" b="1" i="1" dirty="0">
                <a:solidFill>
                  <a:srgbClr val="FF6900"/>
                </a:solidFill>
              </a:rPr>
              <a:t>partnerships for mutual benefit. </a:t>
            </a:r>
          </a:p>
          <a:p>
            <a:endParaRPr lang="en-GB" dirty="0">
              <a:solidFill>
                <a:schemeClr val="tx1"/>
              </a:solidFill>
            </a:endParaRPr>
          </a:p>
          <a:p>
            <a:endParaRPr lang="en-GB" dirty="0">
              <a:solidFill>
                <a:schemeClr val="tx1"/>
              </a:solidFill>
            </a:endParaRPr>
          </a:p>
          <a:p>
            <a:endParaRPr lang="en-GB" dirty="0">
              <a:solidFill>
                <a:schemeClr val="tx1"/>
              </a:solidFill>
            </a:endParaRPr>
          </a:p>
        </p:txBody>
      </p:sp>
      <p:sp>
        <p:nvSpPr>
          <p:cNvPr id="8" name="TextBox 7">
            <a:extLst>
              <a:ext uri="{FF2B5EF4-FFF2-40B4-BE49-F238E27FC236}">
                <a16:creationId xmlns:a16="http://schemas.microsoft.com/office/drawing/2014/main" id="{4D147397-541F-F370-8A00-278C410AEAC8}"/>
              </a:ext>
            </a:extLst>
          </p:cNvPr>
          <p:cNvSpPr txBox="1"/>
          <p:nvPr/>
        </p:nvSpPr>
        <p:spPr>
          <a:xfrm>
            <a:off x="656555" y="1460590"/>
            <a:ext cx="6193970" cy="1569660"/>
          </a:xfrm>
          <a:prstGeom prst="rect">
            <a:avLst/>
          </a:prstGeom>
          <a:noFill/>
        </p:spPr>
        <p:txBody>
          <a:bodyPr wrap="square">
            <a:spAutoFit/>
          </a:bodyPr>
          <a:lstStyle/>
          <a:p>
            <a:pPr marL="457200" indent="-457200">
              <a:buClr>
                <a:schemeClr val="tx1"/>
              </a:buClr>
              <a:buFont typeface="Arial" panose="020B0604020202020204" pitchFamily="34" charset="0"/>
              <a:buChar char="•"/>
            </a:pPr>
            <a:r>
              <a:rPr lang="en-GB" sz="3200" i="1" dirty="0">
                <a:solidFill>
                  <a:schemeClr val="tx1"/>
                </a:solidFill>
              </a:rPr>
              <a:t>Industry has changed……</a:t>
            </a:r>
          </a:p>
          <a:p>
            <a:pPr marL="457200" indent="-457200">
              <a:buClr>
                <a:schemeClr val="tx1"/>
              </a:buClr>
              <a:buFont typeface="Arial" panose="020B0604020202020204" pitchFamily="34" charset="0"/>
              <a:buChar char="•"/>
            </a:pPr>
            <a:r>
              <a:rPr lang="en-GB" sz="3200" i="1" dirty="0">
                <a:solidFill>
                  <a:schemeClr val="tx1"/>
                </a:solidFill>
              </a:rPr>
              <a:t>Technical, environmental and political challenges…..</a:t>
            </a:r>
          </a:p>
        </p:txBody>
      </p:sp>
      <p:sp>
        <p:nvSpPr>
          <p:cNvPr id="9" name="TextBox 8">
            <a:extLst>
              <a:ext uri="{FF2B5EF4-FFF2-40B4-BE49-F238E27FC236}">
                <a16:creationId xmlns:a16="http://schemas.microsoft.com/office/drawing/2014/main" id="{B201BEDE-76E7-3FC5-4A19-F959E1F99703}"/>
              </a:ext>
            </a:extLst>
          </p:cNvPr>
          <p:cNvSpPr txBox="1"/>
          <p:nvPr/>
        </p:nvSpPr>
        <p:spPr>
          <a:xfrm>
            <a:off x="455856" y="6369898"/>
            <a:ext cx="1248657" cy="369332"/>
          </a:xfrm>
          <a:prstGeom prst="rect">
            <a:avLst/>
          </a:prstGeom>
          <a:noFill/>
        </p:spPr>
        <p:txBody>
          <a:bodyPr wrap="square" rtlCol="0">
            <a:spAutoFit/>
          </a:bodyPr>
          <a:lstStyle/>
          <a:p>
            <a:r>
              <a:rPr lang="en-GB" dirty="0">
                <a:latin typeface="Arial" panose="020B0604020202020204" pitchFamily="34" charset="0"/>
                <a:cs typeface="Arial" panose="020B0604020202020204" pitchFamily="34" charset="0"/>
              </a:rPr>
              <a:t>Slide 16</a:t>
            </a:r>
          </a:p>
        </p:txBody>
      </p:sp>
      <p:pic>
        <p:nvPicPr>
          <p:cNvPr id="5" name="Picture 4" descr="A blue background with circles&#10;&#10;AI-generated content may be incorrect.">
            <a:extLst>
              <a:ext uri="{FF2B5EF4-FFF2-40B4-BE49-F238E27FC236}">
                <a16:creationId xmlns:a16="http://schemas.microsoft.com/office/drawing/2014/main" id="{0B412596-8075-8FCF-56DE-23FBD019D428}"/>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0" y="5622325"/>
            <a:ext cx="12192000" cy="1235675"/>
          </a:xfrm>
          <a:prstGeom prst="rect">
            <a:avLst/>
          </a:prstGeom>
        </p:spPr>
      </p:pic>
      <p:pic>
        <p:nvPicPr>
          <p:cNvPr id="6" name="Picture 5" descr="A logo for a science facility&#10;&#10;AI-generated content may be incorrect.">
            <a:extLst>
              <a:ext uri="{FF2B5EF4-FFF2-40B4-BE49-F238E27FC236}">
                <a16:creationId xmlns:a16="http://schemas.microsoft.com/office/drawing/2014/main" id="{AE0AE925-447B-FE21-18D7-1C59549035E8}"/>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166016" y="5872836"/>
            <a:ext cx="2681055" cy="734651"/>
          </a:xfrm>
          <a:prstGeom prst="rect">
            <a:avLst/>
          </a:prstGeom>
        </p:spPr>
      </p:pic>
      <p:sp>
        <p:nvSpPr>
          <p:cNvPr id="7" name="TextBox 6">
            <a:extLst>
              <a:ext uri="{FF2B5EF4-FFF2-40B4-BE49-F238E27FC236}">
                <a16:creationId xmlns:a16="http://schemas.microsoft.com/office/drawing/2014/main" id="{6CDA7093-06DE-040E-B9AD-8680D642C7A6}"/>
              </a:ext>
            </a:extLst>
          </p:cNvPr>
          <p:cNvSpPr txBox="1"/>
          <p:nvPr/>
        </p:nvSpPr>
        <p:spPr>
          <a:xfrm>
            <a:off x="5093801" y="6055495"/>
            <a:ext cx="2275623" cy="461665"/>
          </a:xfrm>
          <a:prstGeom prst="rect">
            <a:avLst/>
          </a:prstGeom>
          <a:noFill/>
        </p:spPr>
        <p:txBody>
          <a:bodyPr wrap="none" rtlCol="0">
            <a:spAutoFit/>
          </a:bodyPr>
          <a:lstStyle/>
          <a:p>
            <a:r>
              <a:rPr lang="en-GB" sz="2400" b="1">
                <a:solidFill>
                  <a:schemeClr val="bg1"/>
                </a:solidFill>
              </a:rPr>
              <a:t>www.uk-ilo.org</a:t>
            </a:r>
          </a:p>
        </p:txBody>
      </p:sp>
    </p:spTree>
    <p:extLst>
      <p:ext uri="{BB962C8B-B14F-4D97-AF65-F5344CB8AC3E}">
        <p14:creationId xmlns:p14="http://schemas.microsoft.com/office/powerpoint/2010/main" val="2374518188"/>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4" descr="A group of people posing for a photo in front of a christmas tree&#10;&#10;AI-generated content may be incorrect.">
            <a:extLst>
              <a:ext uri="{FF2B5EF4-FFF2-40B4-BE49-F238E27FC236}">
                <a16:creationId xmlns:a16="http://schemas.microsoft.com/office/drawing/2014/main" id="{1B95BF0F-B0B4-9717-D30F-060D53ED2D87}"/>
              </a:ext>
            </a:extLst>
          </p:cNvPr>
          <p:cNvPicPr>
            <a:picLocks noChangeAspect="1"/>
          </p:cNvPicPr>
          <p:nvPr/>
        </p:nvPicPr>
        <p:blipFill>
          <a:blip r:embed="rId3">
            <a:extLst>
              <a:ext uri="{28A0092B-C50C-407E-A947-70E740481C1C}">
                <a14:useLocalDpi xmlns:a14="http://schemas.microsoft.com/office/drawing/2010/main" val="0"/>
              </a:ext>
            </a:extLst>
          </a:blip>
          <a:srcRect t="23610" b="-1"/>
          <a:stretch>
            <a:fillRect/>
          </a:stretch>
        </p:blipFill>
        <p:spPr>
          <a:xfrm>
            <a:off x="0" y="-76912"/>
            <a:ext cx="12192000" cy="6934912"/>
          </a:xfrm>
          <a:prstGeom prst="rect">
            <a:avLst/>
          </a:prstGeom>
        </p:spPr>
      </p:pic>
      <p:sp>
        <p:nvSpPr>
          <p:cNvPr id="4" name="Title 3">
            <a:extLst>
              <a:ext uri="{FF2B5EF4-FFF2-40B4-BE49-F238E27FC236}">
                <a16:creationId xmlns:a16="http://schemas.microsoft.com/office/drawing/2014/main" id="{C80132E8-9E37-93D5-5850-F164C7BB73C6}"/>
              </a:ext>
            </a:extLst>
          </p:cNvPr>
          <p:cNvSpPr>
            <a:spLocks noGrp="1"/>
          </p:cNvSpPr>
          <p:nvPr>
            <p:ph type="ctrTitle"/>
          </p:nvPr>
        </p:nvSpPr>
        <p:spPr>
          <a:xfrm>
            <a:off x="1404359" y="-646617"/>
            <a:ext cx="9144000" cy="2387600"/>
          </a:xfrm>
        </p:spPr>
        <p:txBody>
          <a:bodyPr/>
          <a:lstStyle/>
          <a:p>
            <a:r>
              <a:rPr lang="en-GB" dirty="0">
                <a:solidFill>
                  <a:schemeClr val="bg1"/>
                </a:solidFill>
              </a:rPr>
              <a:t>Thank you!</a:t>
            </a:r>
          </a:p>
        </p:txBody>
      </p:sp>
      <p:sp>
        <p:nvSpPr>
          <p:cNvPr id="5" name="Subtitle 4">
            <a:extLst>
              <a:ext uri="{FF2B5EF4-FFF2-40B4-BE49-F238E27FC236}">
                <a16:creationId xmlns:a16="http://schemas.microsoft.com/office/drawing/2014/main" id="{816720FF-4095-6116-9EC4-5A19A7567A51}"/>
              </a:ext>
            </a:extLst>
          </p:cNvPr>
          <p:cNvSpPr>
            <a:spLocks noGrp="1"/>
          </p:cNvSpPr>
          <p:nvPr>
            <p:ph type="subTitle" idx="1"/>
          </p:nvPr>
        </p:nvSpPr>
        <p:spPr/>
        <p:txBody>
          <a:bodyPr/>
          <a:lstStyle/>
          <a:p>
            <a:r>
              <a:rPr lang="en-GB" b="1" dirty="0">
                <a:solidFill>
                  <a:schemeClr val="bg1"/>
                </a:solidFill>
              </a:rPr>
              <a:t>richard.farrow@stfc.ukri.org</a:t>
            </a:r>
          </a:p>
          <a:p>
            <a:endParaRPr lang="en-GB" b="1" dirty="0">
              <a:solidFill>
                <a:schemeClr val="bg1"/>
              </a:solidFill>
            </a:endParaRPr>
          </a:p>
        </p:txBody>
      </p:sp>
      <p:pic>
        <p:nvPicPr>
          <p:cNvPr id="2" name="Picture 1" descr="A blue background with circles&#10;&#10;AI-generated content may be incorrect.">
            <a:extLst>
              <a:ext uri="{FF2B5EF4-FFF2-40B4-BE49-F238E27FC236}">
                <a16:creationId xmlns:a16="http://schemas.microsoft.com/office/drawing/2014/main" id="{E4A9328C-58C7-9E29-F9D0-C9FB3B6445DA}"/>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0" y="5622325"/>
            <a:ext cx="12270400" cy="1235675"/>
          </a:xfrm>
          <a:prstGeom prst="rect">
            <a:avLst/>
          </a:prstGeom>
        </p:spPr>
      </p:pic>
      <p:pic>
        <p:nvPicPr>
          <p:cNvPr id="3" name="Picture 2" descr="A logo for a science facility&#10;&#10;AI-generated content may be incorrect.">
            <a:extLst>
              <a:ext uri="{FF2B5EF4-FFF2-40B4-BE49-F238E27FC236}">
                <a16:creationId xmlns:a16="http://schemas.microsoft.com/office/drawing/2014/main" id="{7BCC0F77-79AE-7672-10D5-6B72D4A5E086}"/>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166016" y="5872836"/>
            <a:ext cx="2681055" cy="734651"/>
          </a:xfrm>
          <a:prstGeom prst="rect">
            <a:avLst/>
          </a:prstGeom>
        </p:spPr>
      </p:pic>
      <p:sp>
        <p:nvSpPr>
          <p:cNvPr id="6" name="TextBox 5">
            <a:extLst>
              <a:ext uri="{FF2B5EF4-FFF2-40B4-BE49-F238E27FC236}">
                <a16:creationId xmlns:a16="http://schemas.microsoft.com/office/drawing/2014/main" id="{E331A0FF-7612-18DC-E285-9020240261A1}"/>
              </a:ext>
            </a:extLst>
          </p:cNvPr>
          <p:cNvSpPr txBox="1"/>
          <p:nvPr/>
        </p:nvSpPr>
        <p:spPr>
          <a:xfrm>
            <a:off x="5093801" y="6055495"/>
            <a:ext cx="2275623" cy="461665"/>
          </a:xfrm>
          <a:prstGeom prst="rect">
            <a:avLst/>
          </a:prstGeom>
          <a:noFill/>
        </p:spPr>
        <p:txBody>
          <a:bodyPr wrap="none" rtlCol="0">
            <a:spAutoFit/>
          </a:bodyPr>
          <a:lstStyle/>
          <a:p>
            <a:r>
              <a:rPr lang="en-GB" sz="2400" b="1">
                <a:solidFill>
                  <a:schemeClr val="bg1"/>
                </a:solidFill>
              </a:rPr>
              <a:t>www.uk-ilo.org</a:t>
            </a:r>
          </a:p>
        </p:txBody>
      </p:sp>
    </p:spTree>
    <p:extLst>
      <p:ext uri="{BB962C8B-B14F-4D97-AF65-F5344CB8AC3E}">
        <p14:creationId xmlns:p14="http://schemas.microsoft.com/office/powerpoint/2010/main" val="2222435738"/>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5B20CB-622D-A9A6-DE4F-152874E76136}"/>
            </a:ext>
          </a:extLst>
        </p:cNvPr>
        <p:cNvGrpSpPr/>
        <p:nvPr/>
      </p:nvGrpSpPr>
      <p:grpSpPr>
        <a:xfrm>
          <a:off x="0" y="0"/>
          <a:ext cx="0" cy="0"/>
          <a:chOff x="0" y="0"/>
          <a:chExt cx="0" cy="0"/>
        </a:xfrm>
      </p:grpSpPr>
      <p:pic>
        <p:nvPicPr>
          <p:cNvPr id="11" name="Picture 10" descr="A large machine inside a factory&#10;&#10;AI-generated content may be incorrect.">
            <a:extLst>
              <a:ext uri="{FF2B5EF4-FFF2-40B4-BE49-F238E27FC236}">
                <a16:creationId xmlns:a16="http://schemas.microsoft.com/office/drawing/2014/main" id="{7F8E4F90-8DF3-F035-080D-CC7594B09E74}"/>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5731098" y="1"/>
            <a:ext cx="6460901" cy="6857999"/>
          </a:xfrm>
          <a:prstGeom prst="rect">
            <a:avLst/>
          </a:prstGeom>
        </p:spPr>
      </p:pic>
      <p:pic>
        <p:nvPicPr>
          <p:cNvPr id="2" name="Picture 1">
            <a:extLst>
              <a:ext uri="{FF2B5EF4-FFF2-40B4-BE49-F238E27FC236}">
                <a16:creationId xmlns:a16="http://schemas.microsoft.com/office/drawing/2014/main" id="{5AD6585E-61E7-2E97-046A-7E87DBA3F35A}"/>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731097" y="-1"/>
            <a:ext cx="6460901" cy="6858000"/>
          </a:xfrm>
          <a:prstGeom prst="rect">
            <a:avLst/>
          </a:prstGeom>
        </p:spPr>
      </p:pic>
      <p:sp>
        <p:nvSpPr>
          <p:cNvPr id="10" name="TextBox 9">
            <a:extLst>
              <a:ext uri="{FF2B5EF4-FFF2-40B4-BE49-F238E27FC236}">
                <a16:creationId xmlns:a16="http://schemas.microsoft.com/office/drawing/2014/main" id="{7D5BE0CD-D233-671D-1891-ABC4680C8D58}"/>
              </a:ext>
            </a:extLst>
          </p:cNvPr>
          <p:cNvSpPr txBox="1"/>
          <p:nvPr/>
        </p:nvSpPr>
        <p:spPr>
          <a:xfrm>
            <a:off x="278637" y="953776"/>
            <a:ext cx="5166820" cy="5262979"/>
          </a:xfrm>
          <a:prstGeom prst="rect">
            <a:avLst/>
          </a:prstGeom>
          <a:noFill/>
        </p:spPr>
        <p:txBody>
          <a:bodyPr wrap="square" lIns="91440" tIns="45720" rIns="91440" bIns="45720" rtlCol="0" anchor="t">
            <a:spAutoFit/>
          </a:bodyPr>
          <a:lstStyle/>
          <a:p>
            <a:pPr marL="285750" indent="-285750">
              <a:buFont typeface="Arial" panose="020B0604020202020204" pitchFamily="34" charset="0"/>
              <a:buChar char="•"/>
            </a:pPr>
            <a:r>
              <a:rPr lang="en-GB" sz="2800" dirty="0"/>
              <a:t>The UK Strategy for CERN.</a:t>
            </a:r>
          </a:p>
          <a:p>
            <a:pPr marL="285750" indent="-285750">
              <a:buFont typeface="Arial" panose="020B0604020202020204" pitchFamily="34" charset="0"/>
              <a:buChar char="•"/>
            </a:pPr>
            <a:endParaRPr lang="en-GB" sz="2800" dirty="0"/>
          </a:p>
          <a:p>
            <a:pPr marL="285750" indent="-285750">
              <a:buFont typeface="Arial" panose="020B0604020202020204" pitchFamily="34" charset="0"/>
              <a:buChar char="•"/>
            </a:pPr>
            <a:r>
              <a:rPr lang="en-GB" sz="2800" dirty="0"/>
              <a:t>UK Government Industrial Strategy</a:t>
            </a:r>
          </a:p>
          <a:p>
            <a:pPr marL="285750" indent="-285750">
              <a:buFont typeface="Arial" panose="020B0604020202020204" pitchFamily="34" charset="0"/>
              <a:buChar char="•"/>
            </a:pPr>
            <a:endParaRPr lang="en-GB" sz="2800" dirty="0"/>
          </a:p>
          <a:p>
            <a:pPr marL="285750" indent="-285750">
              <a:buFont typeface="Arial" panose="020B0604020202020204" pitchFamily="34" charset="0"/>
              <a:buChar char="•"/>
            </a:pPr>
            <a:r>
              <a:rPr lang="en-GB" sz="2800" dirty="0"/>
              <a:t>STFC Industrial Liaison. Goal 3. </a:t>
            </a:r>
          </a:p>
          <a:p>
            <a:pPr marL="285750" indent="-285750">
              <a:buFont typeface="Arial" panose="020B0604020202020204" pitchFamily="34" charset="0"/>
              <a:buChar char="•"/>
            </a:pPr>
            <a:endParaRPr lang="en-GB" sz="2800" dirty="0"/>
          </a:p>
          <a:p>
            <a:pPr marL="285750" indent="-285750">
              <a:buFont typeface="Arial" panose="020B0604020202020204" pitchFamily="34" charset="0"/>
              <a:buChar char="•"/>
            </a:pPr>
            <a:r>
              <a:rPr lang="en-GB" sz="2800" dirty="0"/>
              <a:t>The role of accelerator people. What can you do to help?</a:t>
            </a:r>
          </a:p>
          <a:p>
            <a:pPr marL="285750" indent="-285750">
              <a:buFont typeface="Arial" panose="020B0604020202020204" pitchFamily="34" charset="0"/>
              <a:buChar char="•"/>
            </a:pPr>
            <a:endParaRPr lang="en-GB" sz="2800" dirty="0"/>
          </a:p>
          <a:p>
            <a:pPr marL="285750" indent="-285750">
              <a:buFont typeface="Arial" panose="020B0604020202020204" pitchFamily="34" charset="0"/>
              <a:buChar char="•"/>
            </a:pPr>
            <a:r>
              <a:rPr lang="en-GB" sz="2800" dirty="0"/>
              <a:t>Innovation Hubs. </a:t>
            </a:r>
          </a:p>
          <a:p>
            <a:pPr marL="571500" lvl="1" indent="-342900">
              <a:buFont typeface="Arial" panose="020B0604020202020204" pitchFamily="34" charset="0"/>
              <a:buChar char="•"/>
            </a:pPr>
            <a:endParaRPr lang="en-GB" sz="2800" dirty="0">
              <a:solidFill>
                <a:srgbClr val="626262"/>
              </a:solidFill>
              <a:latin typeface="Arial"/>
              <a:cs typeface="Arial"/>
            </a:endParaRPr>
          </a:p>
        </p:txBody>
      </p:sp>
      <p:sp>
        <p:nvSpPr>
          <p:cNvPr id="16" name="TextBox 15">
            <a:extLst>
              <a:ext uri="{FF2B5EF4-FFF2-40B4-BE49-F238E27FC236}">
                <a16:creationId xmlns:a16="http://schemas.microsoft.com/office/drawing/2014/main" id="{713B79F5-81B4-1A2C-DA99-63C8CE4982D3}"/>
              </a:ext>
            </a:extLst>
          </p:cNvPr>
          <p:cNvSpPr txBox="1"/>
          <p:nvPr/>
        </p:nvSpPr>
        <p:spPr>
          <a:xfrm>
            <a:off x="224046" y="318288"/>
            <a:ext cx="6356456" cy="769441"/>
          </a:xfrm>
          <a:prstGeom prst="rect">
            <a:avLst/>
          </a:prstGeom>
          <a:noFill/>
        </p:spPr>
        <p:txBody>
          <a:bodyPr wrap="square" rtlCol="0" anchor="t">
            <a:spAutoFit/>
          </a:bodyPr>
          <a:lstStyle/>
          <a:p>
            <a:r>
              <a:rPr lang="en-US" sz="4400" b="1" spc="-150" dirty="0">
                <a:solidFill>
                  <a:srgbClr val="2E2D62"/>
                </a:solidFill>
                <a:latin typeface="Arial" panose="020B0604020202020204" pitchFamily="34" charset="0"/>
                <a:cs typeface="Arial" panose="020B0604020202020204" pitchFamily="34" charset="0"/>
              </a:rPr>
              <a:t>Outline</a:t>
            </a:r>
          </a:p>
        </p:txBody>
      </p:sp>
    </p:spTree>
    <p:extLst>
      <p:ext uri="{BB962C8B-B14F-4D97-AF65-F5344CB8AC3E}">
        <p14:creationId xmlns:p14="http://schemas.microsoft.com/office/powerpoint/2010/main" val="4217125764"/>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2DF6EA9-C56F-7A4A-EF92-EFFBF6317D9C}"/>
              </a:ext>
            </a:extLst>
          </p:cNvPr>
          <p:cNvSpPr/>
          <p:nvPr/>
        </p:nvSpPr>
        <p:spPr>
          <a:xfrm>
            <a:off x="184936" y="1089703"/>
            <a:ext cx="6164493" cy="4396525"/>
          </a:xfrm>
          <a:prstGeom prst="rect">
            <a:avLst/>
          </a:prstGeom>
        </p:spPr>
        <p:txBody>
          <a:bodyPr wrap="square">
            <a:spAutoFit/>
          </a:bodyPr>
          <a:lstStyle/>
          <a:p>
            <a:pPr marL="288000" lvl="1">
              <a:lnSpc>
                <a:spcPct val="110000"/>
              </a:lnSpc>
              <a:spcAft>
                <a:spcPts val="600"/>
              </a:spcAft>
            </a:pPr>
            <a:r>
              <a:rPr lang="en-GB" sz="2400" b="1" dirty="0">
                <a:solidFill>
                  <a:srgbClr val="1E5DF8"/>
                </a:solidFill>
                <a:latin typeface="Arial" panose="020B0604020202020204" pitchFamily="34" charset="0"/>
                <a:cs typeface="Arial" panose="020B0604020202020204" pitchFamily="34" charset="0"/>
              </a:rPr>
              <a:t>Background and context</a:t>
            </a:r>
          </a:p>
          <a:p>
            <a:pPr marL="576000" lvl="1" indent="-288000">
              <a:lnSpc>
                <a:spcPct val="110000"/>
              </a:lnSpc>
              <a:spcAft>
                <a:spcPts val="600"/>
              </a:spcAft>
              <a:buFont typeface="Arial" panose="020B0604020202020204" pitchFamily="34" charset="0"/>
              <a:buChar char="•"/>
            </a:pPr>
            <a:r>
              <a:rPr lang="en-GB" sz="2000" dirty="0">
                <a:solidFill>
                  <a:srgbClr val="626262"/>
                </a:solidFill>
                <a:latin typeface="Arial" panose="020B0604020202020204" pitchFamily="34" charset="0"/>
                <a:cs typeface="Arial" panose="020B0604020202020204" pitchFamily="34" charset="0"/>
              </a:rPr>
              <a:t>UK</a:t>
            </a:r>
            <a:r>
              <a:rPr lang="en-GB" sz="2000" dirty="0">
                <a:solidFill>
                  <a:srgbClr val="FF6900"/>
                </a:solidFill>
                <a:latin typeface="Arial" panose="020B0604020202020204" pitchFamily="34" charset="0"/>
                <a:cs typeface="Arial" panose="020B0604020202020204" pitchFamily="34" charset="0"/>
              </a:rPr>
              <a:t> </a:t>
            </a:r>
            <a:r>
              <a:rPr lang="en-GB" sz="2000" b="1" dirty="0">
                <a:solidFill>
                  <a:srgbClr val="FF6900"/>
                </a:solidFill>
                <a:latin typeface="Arial" panose="020B0604020202020204" pitchFamily="34" charset="0"/>
                <a:cs typeface="Arial" panose="020B0604020202020204" pitchFamily="34" charset="0"/>
              </a:rPr>
              <a:t>founding member </a:t>
            </a:r>
            <a:r>
              <a:rPr lang="en-GB" sz="2000" dirty="0">
                <a:solidFill>
                  <a:srgbClr val="626262"/>
                </a:solidFill>
                <a:latin typeface="Arial" panose="020B0604020202020204" pitchFamily="34" charset="0"/>
                <a:cs typeface="Arial" panose="020B0604020202020204" pitchFamily="34" charset="0"/>
              </a:rPr>
              <a:t>of CERN in 1954.</a:t>
            </a:r>
          </a:p>
          <a:p>
            <a:pPr marL="576000" lvl="1" indent="-288000">
              <a:lnSpc>
                <a:spcPct val="110000"/>
              </a:lnSpc>
              <a:spcAft>
                <a:spcPts val="600"/>
              </a:spcAft>
              <a:buFont typeface="Arial" panose="020B0604020202020204" pitchFamily="34" charset="0"/>
              <a:buChar char="•"/>
            </a:pPr>
            <a:r>
              <a:rPr lang="en-GB" sz="2000" dirty="0">
                <a:solidFill>
                  <a:srgbClr val="626262"/>
                </a:solidFill>
                <a:latin typeface="Arial" panose="020B0604020202020204" pitchFamily="34" charset="0"/>
                <a:cs typeface="Arial" panose="020B0604020202020204" pitchFamily="34" charset="0"/>
              </a:rPr>
              <a:t>UK second largest subscription. ~£170m p.a.</a:t>
            </a:r>
          </a:p>
          <a:p>
            <a:pPr marL="576000" lvl="1" indent="-288000">
              <a:lnSpc>
                <a:spcPct val="110000"/>
              </a:lnSpc>
              <a:spcAft>
                <a:spcPts val="600"/>
              </a:spcAft>
              <a:buFont typeface="Arial" panose="020B0604020202020204" pitchFamily="34" charset="0"/>
              <a:buChar char="•"/>
            </a:pPr>
            <a:r>
              <a:rPr lang="en-GB" sz="2000" dirty="0">
                <a:solidFill>
                  <a:srgbClr val="626262"/>
                </a:solidFill>
                <a:latin typeface="Arial" panose="020B0604020202020204" pitchFamily="34" charset="0"/>
                <a:cs typeface="Arial" panose="020B0604020202020204" pitchFamily="34" charset="0"/>
              </a:rPr>
              <a:t>Further ~£30m p.a. on experiments.</a:t>
            </a:r>
          </a:p>
          <a:p>
            <a:pPr marL="576000" lvl="1" indent="-288000">
              <a:lnSpc>
                <a:spcPct val="110000"/>
              </a:lnSpc>
              <a:spcAft>
                <a:spcPts val="600"/>
              </a:spcAft>
              <a:buFont typeface="Arial" panose="020B0604020202020204" pitchFamily="34" charset="0"/>
              <a:buChar char="•"/>
            </a:pPr>
            <a:r>
              <a:rPr lang="en-GB" sz="2000" dirty="0">
                <a:solidFill>
                  <a:srgbClr val="626262"/>
                </a:solidFill>
                <a:latin typeface="Arial" panose="020B0604020202020204" pitchFamily="34" charset="0"/>
                <a:cs typeface="Arial" panose="020B0604020202020204" pitchFamily="34" charset="0"/>
              </a:rPr>
              <a:t>Major commitment. 50% of international.</a:t>
            </a:r>
            <a:endParaRPr lang="en-GB" sz="2000" b="1" dirty="0">
              <a:solidFill>
                <a:srgbClr val="FF6900"/>
              </a:solidFill>
              <a:latin typeface="Arial" panose="020B0604020202020204" pitchFamily="34" charset="0"/>
              <a:cs typeface="Arial" panose="020B0604020202020204" pitchFamily="34" charset="0"/>
            </a:endParaRPr>
          </a:p>
          <a:p>
            <a:pPr marL="576000" lvl="1" indent="-288000">
              <a:lnSpc>
                <a:spcPct val="110000"/>
              </a:lnSpc>
              <a:spcAft>
                <a:spcPts val="600"/>
              </a:spcAft>
              <a:buFont typeface="Arial" panose="020B0604020202020204" pitchFamily="34" charset="0"/>
              <a:buChar char="•"/>
            </a:pPr>
            <a:r>
              <a:rPr lang="en-GB" sz="2000" dirty="0">
                <a:solidFill>
                  <a:srgbClr val="626262"/>
                </a:solidFill>
                <a:latin typeface="Arial" panose="020B0604020202020204" pitchFamily="34" charset="0"/>
                <a:cs typeface="Arial" panose="020B0604020202020204" pitchFamily="34" charset="0"/>
              </a:rPr>
              <a:t>UK </a:t>
            </a:r>
            <a:r>
              <a:rPr lang="en-GB" sz="2000" b="1" dirty="0">
                <a:solidFill>
                  <a:srgbClr val="FF6900"/>
                </a:solidFill>
                <a:latin typeface="Arial" panose="020B0604020202020204" pitchFamily="34" charset="0"/>
                <a:cs typeface="Arial" panose="020B0604020202020204" pitchFamily="34" charset="0"/>
              </a:rPr>
              <a:t>return from CERN membership </a:t>
            </a:r>
            <a:r>
              <a:rPr lang="en-GB" sz="2000" dirty="0">
                <a:solidFill>
                  <a:srgbClr val="626262"/>
                </a:solidFill>
                <a:latin typeface="Arial" panose="020B0604020202020204" pitchFamily="34" charset="0"/>
                <a:cs typeface="Arial" panose="020B0604020202020204" pitchFamily="34" charset="0"/>
              </a:rPr>
              <a:t>have been too low for many years (industrial and personnel) </a:t>
            </a:r>
          </a:p>
          <a:p>
            <a:pPr marL="576000" lvl="1" indent="-288000">
              <a:lnSpc>
                <a:spcPct val="110000"/>
              </a:lnSpc>
              <a:spcAft>
                <a:spcPts val="600"/>
              </a:spcAft>
              <a:buFont typeface="Arial" panose="020B0604020202020204" pitchFamily="34" charset="0"/>
              <a:buChar char="•"/>
            </a:pPr>
            <a:r>
              <a:rPr lang="en-GB" sz="2000" dirty="0">
                <a:solidFill>
                  <a:srgbClr val="626262"/>
                </a:solidFill>
                <a:latin typeface="Arial" panose="020B0604020202020204" pitchFamily="34" charset="0"/>
                <a:cs typeface="Arial" panose="020B0604020202020204" pitchFamily="34" charset="0"/>
              </a:rPr>
              <a:t>Matched by increasing government interest in UK investments.</a:t>
            </a:r>
          </a:p>
          <a:p>
            <a:pPr marL="576000" lvl="1" indent="-288000">
              <a:lnSpc>
                <a:spcPct val="110000"/>
              </a:lnSpc>
              <a:spcAft>
                <a:spcPts val="600"/>
              </a:spcAft>
              <a:buFont typeface="Arial" panose="020B0604020202020204" pitchFamily="34" charset="0"/>
              <a:buChar char="•"/>
            </a:pPr>
            <a:r>
              <a:rPr lang="en-GB" sz="2000" b="1" dirty="0">
                <a:solidFill>
                  <a:srgbClr val="FF6900"/>
                </a:solidFill>
                <a:latin typeface="Arial" panose="020B0604020202020204" pitchFamily="34" charset="0"/>
                <a:cs typeface="Arial" panose="020B0604020202020204" pitchFamily="34" charset="0"/>
              </a:rPr>
              <a:t>STFC + DSIT Strategy launched Oct 2023.</a:t>
            </a:r>
          </a:p>
        </p:txBody>
      </p:sp>
      <p:sp>
        <p:nvSpPr>
          <p:cNvPr id="4" name="Title 2">
            <a:extLst>
              <a:ext uri="{FF2B5EF4-FFF2-40B4-BE49-F238E27FC236}">
                <a16:creationId xmlns:a16="http://schemas.microsoft.com/office/drawing/2014/main" id="{23BDF180-6FED-FCA2-747B-BA70064A0B34}"/>
              </a:ext>
            </a:extLst>
          </p:cNvPr>
          <p:cNvSpPr txBox="1">
            <a:spLocks/>
          </p:cNvSpPr>
          <p:nvPr/>
        </p:nvSpPr>
        <p:spPr>
          <a:xfrm>
            <a:off x="389990" y="357048"/>
            <a:ext cx="11274198" cy="713836"/>
          </a:xfrm>
          <a:prstGeom prst="rect">
            <a:avLst/>
          </a:prstGeom>
        </p:spPr>
        <p:txBody>
          <a:bodyPr/>
          <a:lstStyle>
            <a:lvl1pPr algn="l" defTabSz="914400" rtl="0" eaLnBrk="1" latinLnBrk="0" hangingPunct="1">
              <a:lnSpc>
                <a:spcPct val="90000"/>
              </a:lnSpc>
              <a:spcBef>
                <a:spcPct val="0"/>
              </a:spcBef>
              <a:buNone/>
              <a:defRPr sz="4400" b="1" kern="1200">
                <a:solidFill>
                  <a:schemeClr val="tx1"/>
                </a:solidFill>
                <a:latin typeface="Arial" panose="020B0604020202020204" pitchFamily="34" charset="0"/>
                <a:ea typeface="+mj-ea"/>
                <a:cs typeface="Arial" panose="020B0604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4400" b="1" i="0" u="none" strike="noStrike" kern="1200" cap="none" spc="0" normalizeH="0" baseline="0" noProof="0" dirty="0">
                <a:ln>
                  <a:noFill/>
                </a:ln>
                <a:solidFill>
                  <a:srgbClr val="2E2C61"/>
                </a:solidFill>
                <a:effectLst/>
                <a:uLnTx/>
                <a:uFillTx/>
                <a:latin typeface="Arial" panose="020B0604020202020204" pitchFamily="34" charset="0"/>
                <a:ea typeface="+mj-ea"/>
                <a:cs typeface="Arial" panose="020B0604020202020204" pitchFamily="34" charset="0"/>
              </a:rPr>
              <a:t>UK Strategy for Engagement with CERN</a:t>
            </a:r>
          </a:p>
        </p:txBody>
      </p:sp>
      <p:sp>
        <p:nvSpPr>
          <p:cNvPr id="7" name="TextBox 6">
            <a:extLst>
              <a:ext uri="{FF2B5EF4-FFF2-40B4-BE49-F238E27FC236}">
                <a16:creationId xmlns:a16="http://schemas.microsoft.com/office/drawing/2014/main" id="{BCA94890-D8CA-D12D-EC78-62111325C787}"/>
              </a:ext>
            </a:extLst>
          </p:cNvPr>
          <p:cNvSpPr txBox="1"/>
          <p:nvPr/>
        </p:nvSpPr>
        <p:spPr>
          <a:xfrm>
            <a:off x="8234810" y="6609591"/>
            <a:ext cx="1788092" cy="276999"/>
          </a:xfrm>
          <a:prstGeom prst="rect">
            <a:avLst/>
          </a:prstGeom>
          <a:noFill/>
        </p:spPr>
        <p:txBody>
          <a:bodyPr wrap="square" rtlCol="0">
            <a:spAutoFit/>
          </a:bodyPr>
          <a:lstStyle/>
          <a:p>
            <a:r>
              <a:rPr lang="en-GB" sz="1200" dirty="0">
                <a:solidFill>
                  <a:schemeClr val="bg1"/>
                </a:solidFill>
                <a:latin typeface="Arial" panose="020B0604020202020204" pitchFamily="34" charset="0"/>
                <a:cs typeface="Arial" panose="020B0604020202020204" pitchFamily="34" charset="0"/>
              </a:rPr>
              <a:t>Photos from CERN</a:t>
            </a:r>
          </a:p>
        </p:txBody>
      </p:sp>
      <p:pic>
        <p:nvPicPr>
          <p:cNvPr id="2" name="Picture 1">
            <a:extLst>
              <a:ext uri="{FF2B5EF4-FFF2-40B4-BE49-F238E27FC236}">
                <a16:creationId xmlns:a16="http://schemas.microsoft.com/office/drawing/2014/main" id="{08DD9406-0D5E-13D1-3A7A-9721E57BE68E}"/>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525232" y="1250419"/>
            <a:ext cx="4288292" cy="3210263"/>
          </a:xfrm>
          <a:prstGeom prst="rect">
            <a:avLst/>
          </a:prstGeom>
        </p:spPr>
      </p:pic>
      <p:pic>
        <p:nvPicPr>
          <p:cNvPr id="5" name="Picture 4">
            <a:extLst>
              <a:ext uri="{FF2B5EF4-FFF2-40B4-BE49-F238E27FC236}">
                <a16:creationId xmlns:a16="http://schemas.microsoft.com/office/drawing/2014/main" id="{BE578346-8E2E-B733-A732-0200CC568D64}"/>
              </a:ext>
            </a:extLst>
          </p:cNvPr>
          <p:cNvPicPr>
            <a:picLocks noChangeAspect="1"/>
          </p:cNvPicPr>
          <p:nvPr/>
        </p:nvPicPr>
        <p:blipFill rotWithShape="1">
          <a:blip r:embed="rId4"/>
          <a:srcRect l="62742" t="23280" r="20691" b="9018"/>
          <a:stretch/>
        </p:blipFill>
        <p:spPr>
          <a:xfrm>
            <a:off x="9128856" y="2321542"/>
            <a:ext cx="2304880" cy="3363879"/>
          </a:xfrm>
          <a:prstGeom prst="rect">
            <a:avLst/>
          </a:prstGeom>
          <a:effectLst>
            <a:innerShdw blurRad="114300">
              <a:prstClr val="black"/>
            </a:innerShdw>
          </a:effectLst>
          <a:scene3d>
            <a:camera prst="orthographicFront">
              <a:rot lat="0" lon="0" rev="21000000"/>
            </a:camera>
            <a:lightRig rig="threePt" dir="t"/>
          </a:scene3d>
        </p:spPr>
      </p:pic>
      <p:sp>
        <p:nvSpPr>
          <p:cNvPr id="8" name="TextBox 7">
            <a:extLst>
              <a:ext uri="{FF2B5EF4-FFF2-40B4-BE49-F238E27FC236}">
                <a16:creationId xmlns:a16="http://schemas.microsoft.com/office/drawing/2014/main" id="{43C42DBB-B126-B40E-8424-66F85CF409D9}"/>
              </a:ext>
            </a:extLst>
          </p:cNvPr>
          <p:cNvSpPr txBox="1"/>
          <p:nvPr/>
        </p:nvSpPr>
        <p:spPr>
          <a:xfrm>
            <a:off x="455856" y="6378776"/>
            <a:ext cx="1248657" cy="369332"/>
          </a:xfrm>
          <a:prstGeom prst="rect">
            <a:avLst/>
          </a:prstGeom>
          <a:noFill/>
        </p:spPr>
        <p:txBody>
          <a:bodyPr wrap="square" rtlCol="0">
            <a:spAutoFit/>
          </a:bodyPr>
          <a:lstStyle/>
          <a:p>
            <a:r>
              <a:rPr lang="en-GB" dirty="0">
                <a:latin typeface="Arial" panose="020B0604020202020204" pitchFamily="34" charset="0"/>
                <a:cs typeface="Arial" panose="020B0604020202020204" pitchFamily="34" charset="0"/>
              </a:rPr>
              <a:t>Slide 3</a:t>
            </a:r>
          </a:p>
        </p:txBody>
      </p:sp>
      <p:pic>
        <p:nvPicPr>
          <p:cNvPr id="6" name="Picture 5" descr="A blue background with circles&#10;&#10;AI-generated content may be incorrect.">
            <a:extLst>
              <a:ext uri="{FF2B5EF4-FFF2-40B4-BE49-F238E27FC236}">
                <a16:creationId xmlns:a16="http://schemas.microsoft.com/office/drawing/2014/main" id="{35D1553C-2E01-202E-89D0-C621C0D3DCB1}"/>
              </a:ext>
            </a:extLst>
          </p:cNvPr>
          <p:cNvPicPr>
            <a:picLocks noChangeAspect="1"/>
          </p:cNvPicPr>
          <p:nvPr/>
        </p:nvPicPr>
        <p:blipFill>
          <a:blip r:embed="rId5" cstate="screen">
            <a:extLst>
              <a:ext uri="{28A0092B-C50C-407E-A947-70E740481C1C}">
                <a14:useLocalDpi xmlns:a14="http://schemas.microsoft.com/office/drawing/2010/main"/>
              </a:ext>
            </a:extLst>
          </a:blip>
          <a:srcRect/>
          <a:stretch/>
        </p:blipFill>
        <p:spPr>
          <a:xfrm>
            <a:off x="0" y="5622325"/>
            <a:ext cx="12192000" cy="1235675"/>
          </a:xfrm>
          <a:prstGeom prst="rect">
            <a:avLst/>
          </a:prstGeom>
        </p:spPr>
      </p:pic>
      <p:pic>
        <p:nvPicPr>
          <p:cNvPr id="9" name="Picture 8" descr="A logo for a science facility&#10;&#10;AI-generated content may be incorrect.">
            <a:extLst>
              <a:ext uri="{FF2B5EF4-FFF2-40B4-BE49-F238E27FC236}">
                <a16:creationId xmlns:a16="http://schemas.microsoft.com/office/drawing/2014/main" id="{3AFFEDDC-7603-CE60-843B-47B6D794B63B}"/>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166016" y="5872836"/>
            <a:ext cx="2681055" cy="734651"/>
          </a:xfrm>
          <a:prstGeom prst="rect">
            <a:avLst/>
          </a:prstGeom>
        </p:spPr>
      </p:pic>
      <p:sp>
        <p:nvSpPr>
          <p:cNvPr id="10" name="TextBox 9">
            <a:extLst>
              <a:ext uri="{FF2B5EF4-FFF2-40B4-BE49-F238E27FC236}">
                <a16:creationId xmlns:a16="http://schemas.microsoft.com/office/drawing/2014/main" id="{6D5D5729-FDE2-AB25-1183-9BC99ABA83FA}"/>
              </a:ext>
            </a:extLst>
          </p:cNvPr>
          <p:cNvSpPr txBox="1"/>
          <p:nvPr/>
        </p:nvSpPr>
        <p:spPr>
          <a:xfrm>
            <a:off x="5093801" y="6055495"/>
            <a:ext cx="2275623" cy="461665"/>
          </a:xfrm>
          <a:prstGeom prst="rect">
            <a:avLst/>
          </a:prstGeom>
          <a:noFill/>
        </p:spPr>
        <p:txBody>
          <a:bodyPr wrap="none" rtlCol="0">
            <a:spAutoFit/>
          </a:bodyPr>
          <a:lstStyle/>
          <a:p>
            <a:r>
              <a:rPr lang="en-GB" sz="2400" b="1">
                <a:solidFill>
                  <a:schemeClr val="bg1"/>
                </a:solidFill>
              </a:rPr>
              <a:t>www.uk-ilo.org</a:t>
            </a:r>
          </a:p>
        </p:txBody>
      </p:sp>
    </p:spTree>
    <p:extLst>
      <p:ext uri="{BB962C8B-B14F-4D97-AF65-F5344CB8AC3E}">
        <p14:creationId xmlns:p14="http://schemas.microsoft.com/office/powerpoint/2010/main" val="2363141131"/>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BE1BC5-E650-1088-8A4C-4CEE46AB2268}"/>
            </a:ext>
          </a:extLst>
        </p:cNvPr>
        <p:cNvGrpSpPr/>
        <p:nvPr/>
      </p:nvGrpSpPr>
      <p:grpSpPr>
        <a:xfrm>
          <a:off x="0" y="0"/>
          <a:ext cx="0" cy="0"/>
          <a:chOff x="0" y="0"/>
          <a:chExt cx="0" cy="0"/>
        </a:xfrm>
      </p:grpSpPr>
      <p:pic>
        <p:nvPicPr>
          <p:cNvPr id="10" name="Picture 9" descr="A blue background with circles&#10;&#10;AI-generated content may be incorrect.">
            <a:extLst>
              <a:ext uri="{FF2B5EF4-FFF2-40B4-BE49-F238E27FC236}">
                <a16:creationId xmlns:a16="http://schemas.microsoft.com/office/drawing/2014/main" id="{9F144FFF-3A6E-76E5-ADC8-6EEFE084E22B}"/>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0" y="5622325"/>
            <a:ext cx="12192000" cy="1235675"/>
          </a:xfrm>
          <a:prstGeom prst="rect">
            <a:avLst/>
          </a:prstGeom>
        </p:spPr>
      </p:pic>
      <p:pic>
        <p:nvPicPr>
          <p:cNvPr id="12" name="Picture 11" descr="A logo for a science facility&#10;&#10;AI-generated content may be incorrect.">
            <a:extLst>
              <a:ext uri="{FF2B5EF4-FFF2-40B4-BE49-F238E27FC236}">
                <a16:creationId xmlns:a16="http://schemas.microsoft.com/office/drawing/2014/main" id="{D0230417-D0D2-14E8-905E-EE7F75D3EA1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66016" y="5872836"/>
            <a:ext cx="2681055" cy="734651"/>
          </a:xfrm>
          <a:prstGeom prst="rect">
            <a:avLst/>
          </a:prstGeom>
        </p:spPr>
      </p:pic>
      <p:sp>
        <p:nvSpPr>
          <p:cNvPr id="2" name="TextBox 1">
            <a:extLst>
              <a:ext uri="{FF2B5EF4-FFF2-40B4-BE49-F238E27FC236}">
                <a16:creationId xmlns:a16="http://schemas.microsoft.com/office/drawing/2014/main" id="{2FE48AD8-D18B-1404-BE86-A6070450E8EF}"/>
              </a:ext>
            </a:extLst>
          </p:cNvPr>
          <p:cNvSpPr txBox="1"/>
          <p:nvPr/>
        </p:nvSpPr>
        <p:spPr>
          <a:xfrm>
            <a:off x="5093801" y="6055495"/>
            <a:ext cx="2275623" cy="461665"/>
          </a:xfrm>
          <a:prstGeom prst="rect">
            <a:avLst/>
          </a:prstGeom>
          <a:noFill/>
        </p:spPr>
        <p:txBody>
          <a:bodyPr wrap="none" rtlCol="0">
            <a:spAutoFit/>
          </a:bodyPr>
          <a:lstStyle/>
          <a:p>
            <a:r>
              <a:rPr lang="en-GB" sz="2400" b="1">
                <a:solidFill>
                  <a:schemeClr val="bg1"/>
                </a:solidFill>
              </a:rPr>
              <a:t>www.uk-ilo.org</a:t>
            </a:r>
          </a:p>
        </p:txBody>
      </p:sp>
      <p:pic>
        <p:nvPicPr>
          <p:cNvPr id="4" name="Picture 3">
            <a:extLst>
              <a:ext uri="{FF2B5EF4-FFF2-40B4-BE49-F238E27FC236}">
                <a16:creationId xmlns:a16="http://schemas.microsoft.com/office/drawing/2014/main" id="{8298CE2A-3D94-D1AF-343A-B3A3EC1723D8}"/>
              </a:ext>
            </a:extLst>
          </p:cNvPr>
          <p:cNvPicPr>
            <a:picLocks noChangeAspect="1"/>
          </p:cNvPicPr>
          <p:nvPr/>
        </p:nvPicPr>
        <p:blipFill>
          <a:blip r:embed="rId4"/>
          <a:stretch>
            <a:fillRect/>
          </a:stretch>
        </p:blipFill>
        <p:spPr>
          <a:xfrm>
            <a:off x="556944" y="1222409"/>
            <a:ext cx="2751693" cy="3898232"/>
          </a:xfrm>
          <a:prstGeom prst="rect">
            <a:avLst/>
          </a:prstGeom>
        </p:spPr>
      </p:pic>
      <p:sp>
        <p:nvSpPr>
          <p:cNvPr id="6" name="Title 5">
            <a:extLst>
              <a:ext uri="{FF2B5EF4-FFF2-40B4-BE49-F238E27FC236}">
                <a16:creationId xmlns:a16="http://schemas.microsoft.com/office/drawing/2014/main" id="{EBA123FB-4A22-C751-9971-7FE8077984AE}"/>
              </a:ext>
            </a:extLst>
          </p:cNvPr>
          <p:cNvSpPr>
            <a:spLocks noGrp="1"/>
          </p:cNvSpPr>
          <p:nvPr>
            <p:ph type="title"/>
          </p:nvPr>
        </p:nvSpPr>
        <p:spPr>
          <a:xfrm>
            <a:off x="838200" y="365126"/>
            <a:ext cx="10796856" cy="958816"/>
          </a:xfrm>
        </p:spPr>
        <p:txBody>
          <a:bodyPr>
            <a:normAutofit fontScale="90000"/>
          </a:bodyPr>
          <a:lstStyle/>
          <a:p>
            <a:r>
              <a:rPr lang="en-US" b="1" spc="-150" dirty="0">
                <a:solidFill>
                  <a:srgbClr val="2E2D62"/>
                </a:solidFill>
                <a:latin typeface="Arial" panose="020B0604020202020204" pitchFamily="34" charset="0"/>
                <a:cs typeface="Arial" panose="020B0604020202020204" pitchFamily="34" charset="0"/>
              </a:rPr>
              <a:t>UK Government Industrial Strategy (June 2025)</a:t>
            </a:r>
            <a:br>
              <a:rPr lang="en-US" b="1" spc="-150" dirty="0">
                <a:solidFill>
                  <a:srgbClr val="2E2D62"/>
                </a:solidFill>
                <a:latin typeface="Arial" panose="020B0604020202020204" pitchFamily="34" charset="0"/>
                <a:cs typeface="Arial" panose="020B0604020202020204" pitchFamily="34" charset="0"/>
              </a:rPr>
            </a:br>
            <a:endParaRPr lang="en-GB" dirty="0"/>
          </a:p>
        </p:txBody>
      </p:sp>
      <p:sp>
        <p:nvSpPr>
          <p:cNvPr id="7" name="Content Placeholder 6">
            <a:extLst>
              <a:ext uri="{FF2B5EF4-FFF2-40B4-BE49-F238E27FC236}">
                <a16:creationId xmlns:a16="http://schemas.microsoft.com/office/drawing/2014/main" id="{99BB20B6-D7A0-BE33-6A1C-B71755DB46B5}"/>
              </a:ext>
            </a:extLst>
          </p:cNvPr>
          <p:cNvSpPr>
            <a:spLocks noGrp="1"/>
          </p:cNvSpPr>
          <p:nvPr>
            <p:ph idx="1"/>
          </p:nvPr>
        </p:nvSpPr>
        <p:spPr>
          <a:xfrm>
            <a:off x="3666744" y="932688"/>
            <a:ext cx="7687056" cy="4599307"/>
          </a:xfrm>
        </p:spPr>
        <p:txBody>
          <a:bodyPr>
            <a:normAutofit/>
          </a:bodyPr>
          <a:lstStyle/>
          <a:p>
            <a:r>
              <a:rPr lang="en-US" b="1" spc="-150" dirty="0">
                <a:solidFill>
                  <a:srgbClr val="2E2D62"/>
                </a:solidFill>
                <a:latin typeface="Arial" panose="020B0604020202020204" pitchFamily="34" charset="0"/>
                <a:cs typeface="Arial" panose="020B0604020202020204" pitchFamily="34" charset="0"/>
              </a:rPr>
              <a:t>Four pillars. </a:t>
            </a:r>
          </a:p>
          <a:p>
            <a:pPr lvl="1"/>
            <a:r>
              <a:rPr lang="en-US" spc="-150" dirty="0">
                <a:solidFill>
                  <a:srgbClr val="2E2D62"/>
                </a:solidFill>
                <a:latin typeface="Arial" panose="020B0604020202020204" pitchFamily="34" charset="0"/>
                <a:cs typeface="Arial" panose="020B0604020202020204" pitchFamily="34" charset="0"/>
              </a:rPr>
              <a:t>Making it easier for industry to do business.</a:t>
            </a:r>
          </a:p>
          <a:p>
            <a:pPr lvl="1"/>
            <a:r>
              <a:rPr lang="en-US" spc="-150" dirty="0">
                <a:solidFill>
                  <a:srgbClr val="2E2D62"/>
                </a:solidFill>
                <a:latin typeface="Arial" panose="020B0604020202020204" pitchFamily="34" charset="0"/>
                <a:cs typeface="Arial" panose="020B0604020202020204" pitchFamily="34" charset="0"/>
              </a:rPr>
              <a:t>Invest in areas where IS-8 are strong. Cities and clusters.</a:t>
            </a:r>
          </a:p>
          <a:p>
            <a:pPr lvl="1"/>
            <a:r>
              <a:rPr lang="en-US" spc="-150" dirty="0">
                <a:solidFill>
                  <a:srgbClr val="2E2D62"/>
                </a:solidFill>
                <a:latin typeface="Arial" panose="020B0604020202020204" pitchFamily="34" charset="0"/>
                <a:cs typeface="Arial" panose="020B0604020202020204" pitchFamily="34" charset="0"/>
              </a:rPr>
              <a:t>Focus on high potential sectors : IS-8.</a:t>
            </a:r>
          </a:p>
          <a:p>
            <a:pPr lvl="1"/>
            <a:r>
              <a:rPr lang="en-US" spc="-150" dirty="0">
                <a:solidFill>
                  <a:srgbClr val="2E2D62"/>
                </a:solidFill>
                <a:latin typeface="Arial" panose="020B0604020202020204" pitchFamily="34" charset="0"/>
                <a:cs typeface="Arial" panose="020B0604020202020204" pitchFamily="34" charset="0"/>
              </a:rPr>
              <a:t>Enrich partnership between industry and state. </a:t>
            </a:r>
          </a:p>
          <a:p>
            <a:r>
              <a:rPr lang="en-US" b="1" spc="-150" dirty="0">
                <a:solidFill>
                  <a:srgbClr val="2E2D62"/>
                </a:solidFill>
                <a:latin typeface="Arial" panose="020B0604020202020204" pitchFamily="34" charset="0"/>
                <a:cs typeface="Arial" panose="020B0604020202020204" pitchFamily="34" charset="0"/>
              </a:rPr>
              <a:t>IS-8…..Advanced Manufacturing.</a:t>
            </a:r>
          </a:p>
          <a:p>
            <a:pPr lvl="1"/>
            <a:r>
              <a:rPr lang="en-GB" sz="1800" spc="-150" dirty="0">
                <a:solidFill>
                  <a:srgbClr val="2E2D62"/>
                </a:solidFill>
                <a:latin typeface="Arial" panose="020B0604020202020204" pitchFamily="34" charset="0"/>
                <a:cs typeface="Arial" panose="020B0604020202020204" pitchFamily="34" charset="0"/>
              </a:rPr>
              <a:t>Harness the latest technologies in the Advanced Manufacturing sector through £4.3 billion in funding, including up to £2.8 billion in R&amp;D programmes over the next 5 years to spur </a:t>
            </a:r>
            <a:r>
              <a:rPr lang="en-GB" sz="1800" b="1" spc="-150" dirty="0">
                <a:solidFill>
                  <a:srgbClr val="2E2D62"/>
                </a:solidFill>
                <a:latin typeface="Arial" panose="020B0604020202020204" pitchFamily="34" charset="0"/>
                <a:cs typeface="Arial" panose="020B0604020202020204" pitchFamily="34" charset="0"/>
              </a:rPr>
              <a:t>innovation</a:t>
            </a:r>
            <a:r>
              <a:rPr lang="en-GB" sz="1800" spc="-150" dirty="0">
                <a:solidFill>
                  <a:srgbClr val="2E2D62"/>
                </a:solidFill>
                <a:latin typeface="Arial" panose="020B0604020202020204" pitchFamily="34" charset="0"/>
                <a:cs typeface="Arial" panose="020B0604020202020204" pitchFamily="34" charset="0"/>
              </a:rPr>
              <a:t>, automation, digitisation and </a:t>
            </a:r>
            <a:r>
              <a:rPr lang="en-GB" sz="1800" b="1" spc="-150" dirty="0">
                <a:solidFill>
                  <a:srgbClr val="2E2D62"/>
                </a:solidFill>
                <a:latin typeface="Arial" panose="020B0604020202020204" pitchFamily="34" charset="0"/>
                <a:cs typeface="Arial" panose="020B0604020202020204" pitchFamily="34" charset="0"/>
              </a:rPr>
              <a:t>commercialisation.</a:t>
            </a:r>
          </a:p>
          <a:p>
            <a:r>
              <a:rPr lang="en-GB" sz="2200" b="1" spc="-150" dirty="0">
                <a:solidFill>
                  <a:srgbClr val="2E2D62"/>
                </a:solidFill>
                <a:latin typeface="Arial" panose="020B0604020202020204" pitchFamily="34" charset="0"/>
                <a:cs typeface="Arial" panose="020B0604020202020204" pitchFamily="34" charset="0"/>
              </a:rPr>
              <a:t>UKRI : Driven by the Industrial Strategy. </a:t>
            </a:r>
          </a:p>
          <a:p>
            <a:pPr lvl="1"/>
            <a:r>
              <a:rPr lang="en-GB" sz="1800" spc="-150" dirty="0">
                <a:solidFill>
                  <a:srgbClr val="2E2D62"/>
                </a:solidFill>
                <a:latin typeface="Arial" panose="020B0604020202020204" pitchFamily="34" charset="0"/>
                <a:cs typeface="Arial" panose="020B0604020202020204" pitchFamily="34" charset="0"/>
              </a:rPr>
              <a:t>Delivery focused. Making our R&amp;D work.</a:t>
            </a:r>
          </a:p>
          <a:p>
            <a:pPr lvl="1"/>
            <a:r>
              <a:rPr lang="en-GB" sz="1800" spc="-150" dirty="0">
                <a:solidFill>
                  <a:srgbClr val="2E2D62"/>
                </a:solidFill>
                <a:latin typeface="Arial" panose="020B0604020202020204" pitchFamily="34" charset="0"/>
                <a:cs typeface="Arial" panose="020B0604020202020204" pitchFamily="34" charset="0"/>
              </a:rPr>
              <a:t>Strengthening links and routes to exploitation and commercialisation.</a:t>
            </a:r>
            <a:endParaRPr lang="en-US" sz="1800" spc="-150" dirty="0">
              <a:solidFill>
                <a:srgbClr val="2E2D62"/>
              </a:solidFill>
              <a:latin typeface="Arial" panose="020B0604020202020204" pitchFamily="34" charset="0"/>
              <a:cs typeface="Arial" panose="020B0604020202020204" pitchFamily="34" charset="0"/>
            </a:endParaRPr>
          </a:p>
          <a:p>
            <a:pPr lvl="1"/>
            <a:endParaRPr lang="en-GB" dirty="0"/>
          </a:p>
        </p:txBody>
      </p:sp>
    </p:spTree>
    <p:extLst>
      <p:ext uri="{BB962C8B-B14F-4D97-AF65-F5344CB8AC3E}">
        <p14:creationId xmlns:p14="http://schemas.microsoft.com/office/powerpoint/2010/main" val="3634111477"/>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colorful chart with text&#10;&#10;Description automatically generated with medium confidence">
            <a:extLst>
              <a:ext uri="{FF2B5EF4-FFF2-40B4-BE49-F238E27FC236}">
                <a16:creationId xmlns:a16="http://schemas.microsoft.com/office/drawing/2014/main" id="{058921DC-C8F6-998F-12D6-EDD985A3AC7B}"/>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r="55958"/>
          <a:stretch/>
        </p:blipFill>
        <p:spPr>
          <a:xfrm>
            <a:off x="8743308" y="166827"/>
            <a:ext cx="3063304" cy="6524708"/>
          </a:xfrm>
          <a:prstGeom prst="rect">
            <a:avLst/>
          </a:prstGeom>
        </p:spPr>
      </p:pic>
      <p:sp>
        <p:nvSpPr>
          <p:cNvPr id="19" name="TextBox 18">
            <a:extLst>
              <a:ext uri="{FF2B5EF4-FFF2-40B4-BE49-F238E27FC236}">
                <a16:creationId xmlns:a16="http://schemas.microsoft.com/office/drawing/2014/main" id="{4E6E795A-EEB3-CF7E-93B4-C2F924AD06A0}"/>
              </a:ext>
            </a:extLst>
          </p:cNvPr>
          <p:cNvSpPr txBox="1"/>
          <p:nvPr/>
        </p:nvSpPr>
        <p:spPr>
          <a:xfrm>
            <a:off x="4084983" y="5952509"/>
            <a:ext cx="4658325" cy="738664"/>
          </a:xfrm>
          <a:prstGeom prst="rect">
            <a:avLst/>
          </a:prstGeom>
          <a:noFill/>
        </p:spPr>
        <p:txBody>
          <a:bodyPr wrap="square">
            <a:spAutoFit/>
          </a:bodyPr>
          <a:lstStyle/>
          <a:p>
            <a:r>
              <a:rPr lang="en-GB" sz="1400">
                <a:solidFill>
                  <a:srgbClr val="1E5DF8"/>
                </a:solidFill>
                <a:latin typeface="Arial" panose="020B0604020202020204" pitchFamily="34" charset="0"/>
                <a:cs typeface="Arial" panose="020B0604020202020204" pitchFamily="34" charset="0"/>
                <a:hlinkClick r:id="rId4">
                  <a:extLst>
                    <a:ext uri="{A12FA001-AC4F-418D-AE19-62706E023703}">
                      <ahyp:hlinkClr xmlns:ahyp="http://schemas.microsoft.com/office/drawing/2018/hyperlinkcolor" val="tx"/>
                    </a:ext>
                  </a:extLst>
                </a:hlinkClick>
              </a:rPr>
              <a:t>https://www.gov.uk/government/publications/uk-strategy-for-engagement-with-cern-unlocking-the-full-potential-of-uk-membership-of-cern</a:t>
            </a:r>
            <a:r>
              <a:rPr lang="en-GB" sz="1400">
                <a:solidFill>
                  <a:srgbClr val="1E5DF8"/>
                </a:solidFill>
                <a:latin typeface="Arial" panose="020B0604020202020204" pitchFamily="34" charset="0"/>
                <a:cs typeface="Arial" panose="020B0604020202020204" pitchFamily="34" charset="0"/>
              </a:rPr>
              <a:t> </a:t>
            </a:r>
          </a:p>
        </p:txBody>
      </p:sp>
      <p:sp>
        <p:nvSpPr>
          <p:cNvPr id="4" name="Title 2">
            <a:extLst>
              <a:ext uri="{FF2B5EF4-FFF2-40B4-BE49-F238E27FC236}">
                <a16:creationId xmlns:a16="http://schemas.microsoft.com/office/drawing/2014/main" id="{06FA024F-41B0-A74B-65AC-8AD24CA42EE2}"/>
              </a:ext>
            </a:extLst>
          </p:cNvPr>
          <p:cNvSpPr txBox="1">
            <a:spLocks/>
          </p:cNvSpPr>
          <p:nvPr/>
        </p:nvSpPr>
        <p:spPr>
          <a:xfrm>
            <a:off x="401865" y="368923"/>
            <a:ext cx="10515600" cy="713836"/>
          </a:xfrm>
          <a:prstGeom prst="rect">
            <a:avLst/>
          </a:prstGeom>
        </p:spPr>
        <p:txBody>
          <a:bodyPr/>
          <a:lstStyle>
            <a:lvl1pPr algn="l" defTabSz="914400" rtl="0" eaLnBrk="1" latinLnBrk="0" hangingPunct="1">
              <a:lnSpc>
                <a:spcPct val="90000"/>
              </a:lnSpc>
              <a:spcBef>
                <a:spcPct val="0"/>
              </a:spcBef>
              <a:buNone/>
              <a:defRPr sz="4400" b="1" kern="1200">
                <a:solidFill>
                  <a:schemeClr val="tx1"/>
                </a:solidFill>
                <a:latin typeface="Arial" panose="020B0604020202020204" pitchFamily="34" charset="0"/>
                <a:ea typeface="+mj-ea"/>
                <a:cs typeface="Arial" panose="020B0604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4400" b="1" i="0" u="none" strike="noStrike" kern="1200" cap="none" spc="0" normalizeH="0" baseline="0" noProof="0">
                <a:ln>
                  <a:noFill/>
                </a:ln>
                <a:solidFill>
                  <a:srgbClr val="2E2C61"/>
                </a:solidFill>
                <a:effectLst/>
                <a:uLnTx/>
                <a:uFillTx/>
                <a:latin typeface="Arial" panose="020B0604020202020204" pitchFamily="34" charset="0"/>
                <a:ea typeface="+mj-ea"/>
                <a:cs typeface="Arial" panose="020B0604020202020204" pitchFamily="34" charset="0"/>
              </a:rPr>
              <a:t>The Strategy in a Nutshell</a:t>
            </a:r>
          </a:p>
        </p:txBody>
      </p:sp>
      <p:sp>
        <p:nvSpPr>
          <p:cNvPr id="5" name="Rectangle 4">
            <a:extLst>
              <a:ext uri="{FF2B5EF4-FFF2-40B4-BE49-F238E27FC236}">
                <a16:creationId xmlns:a16="http://schemas.microsoft.com/office/drawing/2014/main" id="{69D1F815-1069-3AFB-3933-63120CF4EDFA}"/>
              </a:ext>
            </a:extLst>
          </p:cNvPr>
          <p:cNvSpPr/>
          <p:nvPr/>
        </p:nvSpPr>
        <p:spPr>
          <a:xfrm>
            <a:off x="4265487" y="3411560"/>
            <a:ext cx="4116513" cy="2174441"/>
          </a:xfrm>
          <a:prstGeom prst="rect">
            <a:avLst/>
          </a:prstGeom>
          <a:solidFill>
            <a:srgbClr val="F8F8F8"/>
          </a:solidFill>
          <a:ln w="19050">
            <a:solidFill>
              <a:srgbClr val="FF6900"/>
            </a:solidFill>
          </a:ln>
        </p:spPr>
        <p:txBody>
          <a:bodyPr wrap="square">
            <a:spAutoFit/>
          </a:bodyPr>
          <a:lstStyle/>
          <a:p>
            <a:pPr>
              <a:lnSpc>
                <a:spcPct val="110000"/>
              </a:lnSpc>
              <a:spcAft>
                <a:spcPts val="300"/>
              </a:spcAft>
            </a:pPr>
            <a:r>
              <a:rPr lang="en-GB" sz="2000" b="1">
                <a:solidFill>
                  <a:srgbClr val="1E5DF8"/>
                </a:solidFill>
                <a:latin typeface="Arial" panose="020B0604020202020204" pitchFamily="34" charset="0"/>
                <a:cs typeface="Arial" panose="020B0604020202020204" pitchFamily="34" charset="0"/>
              </a:rPr>
              <a:t>Five pillars:</a:t>
            </a:r>
          </a:p>
          <a:p>
            <a:pPr indent="-288000">
              <a:lnSpc>
                <a:spcPct val="110000"/>
              </a:lnSpc>
              <a:spcAft>
                <a:spcPts val="400"/>
              </a:spcAft>
              <a:buFont typeface="+mj-lt"/>
              <a:buAutoNum type="arabicPeriod"/>
            </a:pPr>
            <a:r>
              <a:rPr lang="en-GB">
                <a:solidFill>
                  <a:srgbClr val="626262"/>
                </a:solidFill>
                <a:latin typeface="Arial" panose="020B0604020202020204" pitchFamily="34" charset="0"/>
                <a:cs typeface="Arial" panose="020B0604020202020204" pitchFamily="34" charset="0"/>
              </a:rPr>
              <a:t>Research Excellence</a:t>
            </a:r>
          </a:p>
          <a:p>
            <a:pPr indent="-288000">
              <a:lnSpc>
                <a:spcPct val="110000"/>
              </a:lnSpc>
              <a:spcAft>
                <a:spcPts val="400"/>
              </a:spcAft>
              <a:buFont typeface="+mj-lt"/>
              <a:buAutoNum type="arabicPeriod"/>
            </a:pPr>
            <a:r>
              <a:rPr lang="en-GB">
                <a:solidFill>
                  <a:srgbClr val="626262"/>
                </a:solidFill>
                <a:latin typeface="Arial" panose="020B0604020202020204" pitchFamily="34" charset="0"/>
                <a:cs typeface="Arial" panose="020B0604020202020204" pitchFamily="34" charset="0"/>
              </a:rPr>
              <a:t>World Class Skills</a:t>
            </a:r>
          </a:p>
          <a:p>
            <a:pPr indent="-288000">
              <a:lnSpc>
                <a:spcPct val="110000"/>
              </a:lnSpc>
              <a:spcAft>
                <a:spcPts val="400"/>
              </a:spcAft>
              <a:buFont typeface="+mj-lt"/>
              <a:buAutoNum type="arabicPeriod"/>
            </a:pPr>
            <a:r>
              <a:rPr lang="en-GB">
                <a:solidFill>
                  <a:srgbClr val="626262"/>
                </a:solidFill>
                <a:latin typeface="Arial" panose="020B0604020202020204" pitchFamily="34" charset="0"/>
                <a:cs typeface="Arial" panose="020B0604020202020204" pitchFamily="34" charset="0"/>
              </a:rPr>
              <a:t>Commercial Impact and Innovation</a:t>
            </a:r>
          </a:p>
          <a:p>
            <a:pPr indent="-288000">
              <a:lnSpc>
                <a:spcPct val="110000"/>
              </a:lnSpc>
              <a:spcAft>
                <a:spcPts val="400"/>
              </a:spcAft>
              <a:buFont typeface="+mj-lt"/>
              <a:buAutoNum type="arabicPeriod"/>
            </a:pPr>
            <a:r>
              <a:rPr lang="en-GB">
                <a:solidFill>
                  <a:srgbClr val="626262"/>
                </a:solidFill>
                <a:latin typeface="Arial" panose="020B0604020202020204" pitchFamily="34" charset="0"/>
                <a:cs typeface="Arial" panose="020B0604020202020204" pitchFamily="34" charset="0"/>
              </a:rPr>
              <a:t>International Leadership</a:t>
            </a:r>
          </a:p>
          <a:p>
            <a:pPr indent="-288000">
              <a:lnSpc>
                <a:spcPct val="110000"/>
              </a:lnSpc>
              <a:spcAft>
                <a:spcPts val="400"/>
              </a:spcAft>
              <a:buFont typeface="+mj-lt"/>
              <a:buAutoNum type="arabicPeriod"/>
            </a:pPr>
            <a:r>
              <a:rPr lang="en-GB">
                <a:solidFill>
                  <a:srgbClr val="626262"/>
                </a:solidFill>
                <a:latin typeface="Arial" panose="020B0604020202020204" pitchFamily="34" charset="0"/>
                <a:cs typeface="Arial" panose="020B0604020202020204" pitchFamily="34" charset="0"/>
              </a:rPr>
              <a:t>Engage and Inspire</a:t>
            </a:r>
          </a:p>
        </p:txBody>
      </p:sp>
      <p:sp>
        <p:nvSpPr>
          <p:cNvPr id="7" name="Rectangle 6">
            <a:extLst>
              <a:ext uri="{FF2B5EF4-FFF2-40B4-BE49-F238E27FC236}">
                <a16:creationId xmlns:a16="http://schemas.microsoft.com/office/drawing/2014/main" id="{6F0874D6-ECD1-1983-A15F-77EEDDC4BC66}"/>
              </a:ext>
            </a:extLst>
          </p:cNvPr>
          <p:cNvSpPr/>
          <p:nvPr/>
        </p:nvSpPr>
        <p:spPr>
          <a:xfrm>
            <a:off x="494821" y="3429000"/>
            <a:ext cx="3409359" cy="2157001"/>
          </a:xfrm>
          <a:prstGeom prst="rect">
            <a:avLst/>
          </a:prstGeom>
          <a:solidFill>
            <a:srgbClr val="F8F8F8"/>
          </a:solidFill>
          <a:ln w="19050">
            <a:solidFill>
              <a:srgbClr val="FF6900"/>
            </a:solidFill>
          </a:ln>
        </p:spPr>
        <p:txBody>
          <a:bodyPr wrap="square">
            <a:spAutoFit/>
          </a:bodyPr>
          <a:lstStyle/>
          <a:p>
            <a:pPr>
              <a:lnSpc>
                <a:spcPct val="110000"/>
              </a:lnSpc>
              <a:spcAft>
                <a:spcPts val="300"/>
              </a:spcAft>
            </a:pPr>
            <a:r>
              <a:rPr lang="en-GB" sz="2000" b="1">
                <a:solidFill>
                  <a:srgbClr val="1E5DF8"/>
                </a:solidFill>
                <a:latin typeface="Arial" panose="020B0604020202020204" pitchFamily="34" charset="0"/>
                <a:cs typeface="Arial" panose="020B0604020202020204" pitchFamily="34" charset="0"/>
              </a:rPr>
              <a:t>Underpinned by four </a:t>
            </a:r>
            <a:br>
              <a:rPr lang="en-GB" sz="2000" b="1">
                <a:solidFill>
                  <a:srgbClr val="1E5DF8"/>
                </a:solidFill>
                <a:latin typeface="Arial" panose="020B0604020202020204" pitchFamily="34" charset="0"/>
                <a:cs typeface="Arial" panose="020B0604020202020204" pitchFamily="34" charset="0"/>
              </a:rPr>
            </a:br>
            <a:r>
              <a:rPr lang="en-GB" sz="2000" b="1">
                <a:solidFill>
                  <a:srgbClr val="1E5DF8"/>
                </a:solidFill>
                <a:latin typeface="Arial" panose="020B0604020202020204" pitchFamily="34" charset="0"/>
                <a:cs typeface="Arial" panose="020B0604020202020204" pitchFamily="34" charset="0"/>
              </a:rPr>
              <a:t>“principles”</a:t>
            </a:r>
          </a:p>
          <a:p>
            <a:pPr indent="-288000">
              <a:lnSpc>
                <a:spcPct val="110000"/>
              </a:lnSpc>
              <a:spcAft>
                <a:spcPts val="400"/>
              </a:spcAft>
              <a:buFont typeface="Arial" panose="020B0604020202020204" pitchFamily="34" charset="0"/>
              <a:buChar char="•"/>
            </a:pPr>
            <a:r>
              <a:rPr lang="en-GB">
                <a:solidFill>
                  <a:srgbClr val="626262"/>
                </a:solidFill>
                <a:latin typeface="Arial" panose="020B0604020202020204" pitchFamily="34" charset="0"/>
                <a:cs typeface="Arial" panose="020B0604020202020204" pitchFamily="34" charset="0"/>
              </a:rPr>
              <a:t>Sustainability</a:t>
            </a:r>
          </a:p>
          <a:p>
            <a:pPr indent="-288000">
              <a:lnSpc>
                <a:spcPct val="110000"/>
              </a:lnSpc>
              <a:spcAft>
                <a:spcPts val="400"/>
              </a:spcAft>
              <a:buFont typeface="Arial" panose="020B0604020202020204" pitchFamily="34" charset="0"/>
              <a:buChar char="•"/>
            </a:pPr>
            <a:r>
              <a:rPr lang="en-GB">
                <a:solidFill>
                  <a:srgbClr val="626262"/>
                </a:solidFill>
                <a:latin typeface="Arial" panose="020B0604020202020204" pitchFamily="34" charset="0"/>
                <a:cs typeface="Arial" panose="020B0604020202020204" pitchFamily="34" charset="0"/>
              </a:rPr>
              <a:t>Diversity and Inclusivity</a:t>
            </a:r>
          </a:p>
          <a:p>
            <a:pPr indent="-288000">
              <a:lnSpc>
                <a:spcPct val="110000"/>
              </a:lnSpc>
              <a:spcAft>
                <a:spcPts val="400"/>
              </a:spcAft>
              <a:buFont typeface="Arial" panose="020B0604020202020204" pitchFamily="34" charset="0"/>
              <a:buChar char="•"/>
            </a:pPr>
            <a:r>
              <a:rPr lang="en-GB">
                <a:solidFill>
                  <a:srgbClr val="626262"/>
                </a:solidFill>
                <a:latin typeface="Arial" panose="020B0604020202020204" pitchFamily="34" charset="0"/>
                <a:cs typeface="Arial" panose="020B0604020202020204" pitchFamily="34" charset="0"/>
              </a:rPr>
              <a:t>Transparency</a:t>
            </a:r>
          </a:p>
          <a:p>
            <a:pPr indent="-288000">
              <a:lnSpc>
                <a:spcPct val="110000"/>
              </a:lnSpc>
              <a:spcAft>
                <a:spcPts val="400"/>
              </a:spcAft>
              <a:buFont typeface="Arial" panose="020B0604020202020204" pitchFamily="34" charset="0"/>
              <a:buChar char="•"/>
            </a:pPr>
            <a:r>
              <a:rPr lang="en-GB">
                <a:solidFill>
                  <a:srgbClr val="626262"/>
                </a:solidFill>
                <a:latin typeface="Arial" panose="020B0604020202020204" pitchFamily="34" charset="0"/>
                <a:cs typeface="Arial" panose="020B0604020202020204" pitchFamily="34" charset="0"/>
              </a:rPr>
              <a:t>Continuous Improvement</a:t>
            </a:r>
          </a:p>
        </p:txBody>
      </p:sp>
      <p:sp>
        <p:nvSpPr>
          <p:cNvPr id="6" name="Rectangle 5">
            <a:extLst>
              <a:ext uri="{FF2B5EF4-FFF2-40B4-BE49-F238E27FC236}">
                <a16:creationId xmlns:a16="http://schemas.microsoft.com/office/drawing/2014/main" id="{10BF4286-D284-582A-7931-3F27F3058B12}"/>
              </a:ext>
            </a:extLst>
          </p:cNvPr>
          <p:cNvSpPr/>
          <p:nvPr/>
        </p:nvSpPr>
        <p:spPr>
          <a:xfrm>
            <a:off x="494821" y="1198988"/>
            <a:ext cx="7755327" cy="1973874"/>
          </a:xfrm>
          <a:prstGeom prst="rect">
            <a:avLst/>
          </a:prstGeom>
        </p:spPr>
        <p:txBody>
          <a:bodyPr wrap="square">
            <a:spAutoFit/>
          </a:bodyPr>
          <a:lstStyle/>
          <a:p>
            <a:pPr>
              <a:lnSpc>
                <a:spcPct val="110000"/>
              </a:lnSpc>
              <a:spcAft>
                <a:spcPts val="600"/>
              </a:spcAft>
            </a:pPr>
            <a:r>
              <a:rPr lang="en-GB" b="1">
                <a:solidFill>
                  <a:srgbClr val="1E5DF8"/>
                </a:solidFill>
                <a:latin typeface="Arial" panose="020B0604020202020204" pitchFamily="34" charset="0"/>
                <a:cs typeface="Arial" panose="020B0604020202020204" pitchFamily="34" charset="0"/>
              </a:rPr>
              <a:t>Purpose of the strategy </a:t>
            </a:r>
            <a:r>
              <a:rPr lang="en-GB">
                <a:solidFill>
                  <a:srgbClr val="626262"/>
                </a:solidFill>
                <a:latin typeface="Arial" panose="020B0604020202020204" pitchFamily="34" charset="0"/>
                <a:cs typeface="Arial" panose="020B0604020202020204" pitchFamily="34" charset="0"/>
              </a:rPr>
              <a:t>is to </a:t>
            </a:r>
            <a:r>
              <a:rPr lang="en-GB">
                <a:solidFill>
                  <a:srgbClr val="FF6900"/>
                </a:solidFill>
                <a:latin typeface="Arial" panose="020B0604020202020204" pitchFamily="34" charset="0"/>
                <a:cs typeface="Arial" panose="020B0604020202020204" pitchFamily="34" charset="0"/>
              </a:rPr>
              <a:t>maximise and raise awareness </a:t>
            </a:r>
            <a:r>
              <a:rPr lang="en-GB">
                <a:solidFill>
                  <a:srgbClr val="626262"/>
                </a:solidFill>
                <a:latin typeface="Arial" panose="020B0604020202020204" pitchFamily="34" charset="0"/>
                <a:cs typeface="Arial" panose="020B0604020202020204" pitchFamily="34" charset="0"/>
              </a:rPr>
              <a:t>of the mutual </a:t>
            </a:r>
            <a:r>
              <a:rPr lang="en-GB">
                <a:solidFill>
                  <a:srgbClr val="FF6900"/>
                </a:solidFill>
                <a:latin typeface="Arial" panose="020B0604020202020204" pitchFamily="34" charset="0"/>
                <a:cs typeface="Arial" panose="020B0604020202020204" pitchFamily="34" charset="0"/>
              </a:rPr>
              <a:t>opportunities, benefits and impact </a:t>
            </a:r>
            <a:r>
              <a:rPr lang="en-GB">
                <a:solidFill>
                  <a:srgbClr val="626262"/>
                </a:solidFill>
                <a:latin typeface="Arial" panose="020B0604020202020204" pitchFamily="34" charset="0"/>
                <a:cs typeface="Arial" panose="020B0604020202020204" pitchFamily="34" charset="0"/>
              </a:rPr>
              <a:t>of UK investment in CERN, and provide an </a:t>
            </a:r>
            <a:r>
              <a:rPr lang="en-GB">
                <a:solidFill>
                  <a:srgbClr val="FF6900"/>
                </a:solidFill>
                <a:latin typeface="Arial" panose="020B0604020202020204" pitchFamily="34" charset="0"/>
                <a:cs typeface="Arial" panose="020B0604020202020204" pitchFamily="34" charset="0"/>
              </a:rPr>
              <a:t>action-oriented framework </a:t>
            </a:r>
            <a:r>
              <a:rPr lang="en-GB">
                <a:solidFill>
                  <a:srgbClr val="626262"/>
                </a:solidFill>
                <a:latin typeface="Arial" panose="020B0604020202020204" pitchFamily="34" charset="0"/>
                <a:cs typeface="Arial" panose="020B0604020202020204" pitchFamily="34" charset="0"/>
              </a:rPr>
              <a:t>for delivery </a:t>
            </a:r>
          </a:p>
          <a:p>
            <a:pPr>
              <a:lnSpc>
                <a:spcPct val="110000"/>
              </a:lnSpc>
              <a:spcAft>
                <a:spcPts val="600"/>
              </a:spcAft>
            </a:pPr>
            <a:r>
              <a:rPr lang="en-US" b="1">
                <a:solidFill>
                  <a:srgbClr val="1E5DF8"/>
                </a:solidFill>
                <a:latin typeface="Arial" panose="020B0604020202020204" pitchFamily="34" charset="0"/>
                <a:cs typeface="Arial" panose="020B0604020202020204" pitchFamily="34" charset="0"/>
              </a:rPr>
              <a:t>Our vision </a:t>
            </a:r>
            <a:r>
              <a:rPr lang="en-US">
                <a:solidFill>
                  <a:srgbClr val="626262"/>
                </a:solidFill>
                <a:latin typeface="Arial" panose="020B0604020202020204" pitchFamily="34" charset="0"/>
                <a:cs typeface="Arial" panose="020B0604020202020204" pitchFamily="34" charset="0"/>
              </a:rPr>
              <a:t>is to unlock the full potential of our investment in CERN and remain central to its continued success, by working with our partners to lead scientific discovery and inspire the next generation</a:t>
            </a:r>
            <a:endParaRPr lang="en-GB">
              <a:solidFill>
                <a:srgbClr val="626262"/>
              </a:solidFill>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C4D5745A-EBF7-7E78-98F3-B70878D8DFC5}"/>
              </a:ext>
            </a:extLst>
          </p:cNvPr>
          <p:cNvSpPr txBox="1"/>
          <p:nvPr/>
        </p:nvSpPr>
        <p:spPr>
          <a:xfrm>
            <a:off x="455856" y="6369898"/>
            <a:ext cx="1248657" cy="369332"/>
          </a:xfrm>
          <a:prstGeom prst="rect">
            <a:avLst/>
          </a:prstGeom>
          <a:noFill/>
        </p:spPr>
        <p:txBody>
          <a:bodyPr wrap="square" rtlCol="0">
            <a:spAutoFit/>
          </a:bodyPr>
          <a:lstStyle/>
          <a:p>
            <a:r>
              <a:rPr lang="en-GB" dirty="0">
                <a:latin typeface="Arial" panose="020B0604020202020204" pitchFamily="34" charset="0"/>
                <a:cs typeface="Arial" panose="020B0604020202020204" pitchFamily="34" charset="0"/>
              </a:rPr>
              <a:t>Slide 4</a:t>
            </a:r>
          </a:p>
        </p:txBody>
      </p:sp>
    </p:spTree>
    <p:extLst>
      <p:ext uri="{BB962C8B-B14F-4D97-AF65-F5344CB8AC3E}">
        <p14:creationId xmlns:p14="http://schemas.microsoft.com/office/powerpoint/2010/main" val="442142055"/>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1575DF-9250-560B-8968-3EA2EFFBE676}"/>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E35B6076-EB6A-6B65-9591-FB8CE690003F}"/>
              </a:ext>
            </a:extLst>
          </p:cNvPr>
          <p:cNvSpPr>
            <a:spLocks noGrp="1"/>
          </p:cNvSpPr>
          <p:nvPr>
            <p:ph type="title"/>
          </p:nvPr>
        </p:nvSpPr>
        <p:spPr>
          <a:xfrm>
            <a:off x="262812" y="145563"/>
            <a:ext cx="10515600" cy="681795"/>
          </a:xfrm>
        </p:spPr>
        <p:txBody>
          <a:bodyPr>
            <a:normAutofit fontScale="90000"/>
          </a:bodyPr>
          <a:lstStyle/>
          <a:p>
            <a:r>
              <a:rPr lang="en-US" sz="4400" b="1" spc="-150">
                <a:solidFill>
                  <a:srgbClr val="2E2D62"/>
                </a:solidFill>
                <a:latin typeface="Arial"/>
                <a:cs typeface="Arial"/>
              </a:rPr>
              <a:t>Update on implementation (late 2023- present)</a:t>
            </a:r>
            <a:endParaRPr lang="en-GB"/>
          </a:p>
        </p:txBody>
      </p:sp>
      <p:sp>
        <p:nvSpPr>
          <p:cNvPr id="6" name="Rectangle 5">
            <a:extLst>
              <a:ext uri="{FF2B5EF4-FFF2-40B4-BE49-F238E27FC236}">
                <a16:creationId xmlns:a16="http://schemas.microsoft.com/office/drawing/2014/main" id="{E4A5CFA1-AB81-A4C5-3C46-9D70F32A3F52}"/>
              </a:ext>
            </a:extLst>
          </p:cNvPr>
          <p:cNvSpPr/>
          <p:nvPr/>
        </p:nvSpPr>
        <p:spPr>
          <a:xfrm>
            <a:off x="262812" y="1085878"/>
            <a:ext cx="6189595" cy="3970318"/>
          </a:xfrm>
          <a:prstGeom prst="rect">
            <a:avLst/>
          </a:prstGeom>
          <a:solidFill>
            <a:schemeClr val="accent1">
              <a:lumMod val="20000"/>
              <a:lumOff val="80000"/>
            </a:schemeClr>
          </a:solidFill>
        </p:spPr>
        <p:txBody>
          <a:bodyPr wrap="square" lIns="91440" tIns="45720" rIns="91440" bIns="4572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srgbClr val="505050"/>
                </a:solidFill>
                <a:effectLst/>
                <a:uLnTx/>
                <a:uFillTx/>
                <a:latin typeface="Arial" panose="020B0604020202020204" pitchFamily="34" charset="0"/>
                <a:ea typeface="+mn-ea"/>
                <a:cs typeface="Arial" panose="020B0604020202020204" pitchFamily="34" charset="0"/>
              </a:rPr>
              <a:t>Team Successes!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1" i="0" u="none" strike="noStrike" kern="1200" cap="none" spc="0" normalizeH="0" baseline="0" noProof="0">
              <a:ln>
                <a:noFill/>
              </a:ln>
              <a:solidFill>
                <a:srgbClr val="505050"/>
              </a:solidFill>
              <a:effectLst/>
              <a:uLnTx/>
              <a:uFillTx/>
              <a:latin typeface="Arial" panose="020B0604020202020204" pitchFamily="34" charset="0"/>
              <a:ea typeface="+mn-ea"/>
              <a:cs typeface="Arial" panose="020B0604020202020204" pitchFamily="34" charset="0"/>
            </a:endParaRP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kumimoji="0" lang="en-GB" sz="1800" b="0" i="0" u="none" strike="noStrike" kern="1200" cap="none" spc="0" normalizeH="0" baseline="0" noProof="0">
                <a:ln>
                  <a:noFill/>
                </a:ln>
                <a:solidFill>
                  <a:srgbClr val="505050"/>
                </a:solidFill>
                <a:effectLst/>
                <a:uLnTx/>
                <a:uFillTx/>
                <a:latin typeface="Arial"/>
                <a:ea typeface="+mn-ea"/>
                <a:cs typeface="Arial"/>
              </a:rPr>
              <a:t>Delivered VIP visits to CERN including the Select Committee and DSIT Secretary of State</a:t>
            </a:r>
          </a:p>
          <a:p>
            <a:pPr marL="342900" indent="-342900">
              <a:buFontTx/>
              <a:buAutoNum type="arabicPeriod"/>
              <a:defRPr/>
            </a:pPr>
            <a:r>
              <a:rPr lang="en-GB">
                <a:solidFill>
                  <a:srgbClr val="505050"/>
                </a:solidFill>
                <a:latin typeface="Arial" panose="020B0604020202020204" pitchFamily="34" charset="0"/>
                <a:cs typeface="Arial" panose="020B0604020202020204" pitchFamily="34" charset="0"/>
              </a:rPr>
              <a:t>Redeveloped the CERN pages on the STFC-UKRI website to make content easier to find</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en-GB" sz="1800" b="0" i="0" u="none" strike="noStrike" kern="1200" cap="none" spc="0" normalizeH="0" baseline="0" noProof="0">
                <a:ln>
                  <a:noFill/>
                </a:ln>
                <a:solidFill>
                  <a:srgbClr val="505050"/>
                </a:solidFill>
                <a:effectLst/>
                <a:uLnTx/>
                <a:uFillTx/>
                <a:latin typeface="Arial"/>
                <a:ea typeface="+mn-ea"/>
                <a:cs typeface="Arial"/>
              </a:rPr>
              <a:t>Completed survey mapping CERN connections across STFC – </a:t>
            </a:r>
            <a:r>
              <a:rPr kumimoji="0" lang="en-GB" sz="1800" b="0" i="1" u="none" strike="noStrike" kern="1200" cap="none" spc="0" normalizeH="0" baseline="0" noProof="0">
                <a:ln>
                  <a:noFill/>
                </a:ln>
                <a:solidFill>
                  <a:srgbClr val="505050"/>
                </a:solidFill>
                <a:effectLst/>
                <a:uLnTx/>
                <a:uFillTx/>
                <a:latin typeface="Arial"/>
                <a:ea typeface="+mn-ea"/>
                <a:cs typeface="Arial"/>
              </a:rPr>
              <a:t>150 responses!</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en-GB" sz="1800" b="0" i="0" u="none" strike="noStrike" kern="1200" cap="none" spc="0" normalizeH="0" baseline="0" noProof="0">
                <a:ln>
                  <a:noFill/>
                </a:ln>
                <a:solidFill>
                  <a:srgbClr val="505050"/>
                </a:solidFill>
                <a:effectLst/>
                <a:uLnTx/>
                <a:uFillTx/>
                <a:latin typeface="Arial" panose="020B0604020202020204" pitchFamily="34" charset="0"/>
                <a:ea typeface="+mn-ea"/>
                <a:cs typeface="Arial" panose="020B0604020202020204" pitchFamily="34" charset="0"/>
              </a:rPr>
              <a:t>Events and comms to celebrate CERN’s 70</a:t>
            </a:r>
            <a:r>
              <a:rPr kumimoji="0" lang="en-GB" sz="1800" b="0" i="0" u="none" strike="noStrike" kern="1200" cap="none" spc="0" normalizeH="0" baseline="30000" noProof="0">
                <a:ln>
                  <a:noFill/>
                </a:ln>
                <a:solidFill>
                  <a:srgbClr val="505050"/>
                </a:solidFill>
                <a:effectLst/>
                <a:uLnTx/>
                <a:uFillTx/>
                <a:latin typeface="Arial" panose="020B0604020202020204" pitchFamily="34" charset="0"/>
                <a:ea typeface="+mn-ea"/>
                <a:cs typeface="Arial" panose="020B0604020202020204" pitchFamily="34" charset="0"/>
              </a:rPr>
              <a:t>th</a:t>
            </a:r>
            <a:r>
              <a:rPr kumimoji="0" lang="en-GB" sz="1800" b="0" i="0" u="none" strike="noStrike" kern="1200" cap="none" spc="0" normalizeH="0" baseline="0" noProof="0">
                <a:ln>
                  <a:noFill/>
                </a:ln>
                <a:solidFill>
                  <a:srgbClr val="505050"/>
                </a:solidFill>
                <a:effectLst/>
                <a:uLnTx/>
                <a:uFillTx/>
                <a:latin typeface="Arial" panose="020B0604020202020204" pitchFamily="34" charset="0"/>
                <a:ea typeface="+mn-ea"/>
                <a:cs typeface="Arial" panose="020B0604020202020204" pitchFamily="34" charset="0"/>
              </a:rPr>
              <a:t> anniversary including a DSIT ‘show and tell’ day</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en-GB" sz="1800" b="0" i="0" u="none" strike="noStrike" kern="1200" cap="none" spc="0" normalizeH="0" baseline="0" noProof="0">
                <a:ln>
                  <a:noFill/>
                </a:ln>
                <a:solidFill>
                  <a:srgbClr val="505050"/>
                </a:solidFill>
                <a:effectLst/>
                <a:uLnTx/>
                <a:uFillTx/>
                <a:latin typeface="Arial" panose="020B0604020202020204" pitchFamily="34" charset="0"/>
                <a:ea typeface="+mn-ea"/>
                <a:cs typeface="Arial" panose="020B0604020202020204" pitchFamily="34" charset="0"/>
              </a:rPr>
              <a:t>Collaborating with other CERN Member States to enhance the balance of CERN’s industrial and personnel returns, including contributing to revisions of CERN’s procurement regulations.</a:t>
            </a:r>
          </a:p>
        </p:txBody>
      </p:sp>
      <p:pic>
        <p:nvPicPr>
          <p:cNvPr id="4" name="Picture 3">
            <a:extLst>
              <a:ext uri="{FF2B5EF4-FFF2-40B4-BE49-F238E27FC236}">
                <a16:creationId xmlns:a16="http://schemas.microsoft.com/office/drawing/2014/main" id="{D12A9B98-C487-22CE-919E-315A8567B569}"/>
              </a:ext>
            </a:extLst>
          </p:cNvPr>
          <p:cNvPicPr>
            <a:picLocks noChangeAspect="1"/>
          </p:cNvPicPr>
          <p:nvPr/>
        </p:nvPicPr>
        <p:blipFill>
          <a:blip r:embed="rId3"/>
          <a:stretch>
            <a:fillRect/>
          </a:stretch>
        </p:blipFill>
        <p:spPr>
          <a:xfrm>
            <a:off x="6591300" y="1085878"/>
            <a:ext cx="5295900" cy="3971925"/>
          </a:xfrm>
          <a:prstGeom prst="rect">
            <a:avLst/>
          </a:prstGeom>
        </p:spPr>
      </p:pic>
      <p:sp>
        <p:nvSpPr>
          <p:cNvPr id="5" name="TextBox 4">
            <a:extLst>
              <a:ext uri="{FF2B5EF4-FFF2-40B4-BE49-F238E27FC236}">
                <a16:creationId xmlns:a16="http://schemas.microsoft.com/office/drawing/2014/main" id="{0646ADAE-2941-AE81-6728-8D61F0A907C3}"/>
              </a:ext>
            </a:extLst>
          </p:cNvPr>
          <p:cNvSpPr txBox="1"/>
          <p:nvPr/>
        </p:nvSpPr>
        <p:spPr>
          <a:xfrm>
            <a:off x="6591300" y="5057803"/>
            <a:ext cx="5295900"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2E2C61"/>
                </a:solidFill>
                <a:effectLst/>
                <a:uLnTx/>
                <a:uFillTx/>
                <a:latin typeface="Arial" panose="020B0604020202020204" pitchFamily="34" charset="0"/>
                <a:ea typeface="+mn-ea"/>
                <a:cs typeface="Arial" panose="020B0604020202020204" pitchFamily="34" charset="0"/>
              </a:rPr>
              <a:t>Members of the Science, Innovation and Technology Select Committee on visit at CERN (Photo cred: Steph Hills)</a:t>
            </a:r>
          </a:p>
        </p:txBody>
      </p:sp>
    </p:spTree>
    <p:extLst>
      <p:ext uri="{BB962C8B-B14F-4D97-AF65-F5344CB8AC3E}">
        <p14:creationId xmlns:p14="http://schemas.microsoft.com/office/powerpoint/2010/main" val="2028185537"/>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018172-224E-3369-E8A4-3334EF5812B7}"/>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693F1CAB-29E5-023F-2DC5-21E22AB919F9}"/>
              </a:ext>
            </a:extLst>
          </p:cNvPr>
          <p:cNvSpPr/>
          <p:nvPr/>
        </p:nvSpPr>
        <p:spPr>
          <a:xfrm>
            <a:off x="415212" y="1091538"/>
            <a:ext cx="7161821" cy="4016484"/>
          </a:xfrm>
          <a:prstGeom prst="rect">
            <a:avLst/>
          </a:prstGeom>
          <a:solidFill>
            <a:schemeClr val="accent3">
              <a:lumMod val="20000"/>
              <a:lumOff val="80000"/>
            </a:schemeClr>
          </a:solidFill>
        </p:spPr>
        <p:txBody>
          <a:bodyPr wrap="square" lIns="91440" tIns="45720" rIns="91440" bIns="4572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700" b="1" i="0" u="none" strike="noStrike" kern="1200" cap="none" spc="0" normalizeH="0" baseline="0" noProof="0">
                <a:ln>
                  <a:noFill/>
                </a:ln>
                <a:solidFill>
                  <a:srgbClr val="505050"/>
                </a:solidFill>
                <a:effectLst/>
                <a:uLnTx/>
                <a:uFillTx/>
                <a:latin typeface="Arial" panose="020B0604020202020204" pitchFamily="34" charset="0"/>
                <a:ea typeface="+mn-ea"/>
                <a:cs typeface="Arial" panose="020B0604020202020204" pitchFamily="34" charset="0"/>
              </a:rPr>
              <a:t>Team Current Activities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700" b="1" i="0" u="none" strike="noStrike" kern="1200" cap="none" spc="0" normalizeH="0" baseline="0" noProof="0">
              <a:ln>
                <a:noFill/>
              </a:ln>
              <a:solidFill>
                <a:srgbClr val="505050"/>
              </a:solidFill>
              <a:effectLst/>
              <a:uLnTx/>
              <a:uFillTx/>
              <a:latin typeface="Arial" panose="020B0604020202020204" pitchFamily="34" charset="0"/>
              <a:ea typeface="+mn-ea"/>
              <a:cs typeface="Arial" panose="020B0604020202020204" pitchFamily="34" charset="0"/>
            </a:endParaRP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kumimoji="0" lang="en-GB" sz="1700" b="0" i="0" u="none" strike="noStrike" kern="1200" cap="none" spc="0" normalizeH="0" baseline="0" noProof="0">
                <a:ln>
                  <a:noFill/>
                </a:ln>
                <a:solidFill>
                  <a:srgbClr val="505050"/>
                </a:solidFill>
                <a:effectLst/>
                <a:uLnTx/>
                <a:uFillTx/>
                <a:latin typeface="Arial" panose="020B0604020202020204" pitchFamily="34" charset="0"/>
                <a:ea typeface="+mn-ea"/>
                <a:cs typeface="Arial" panose="020B0604020202020204" pitchFamily="34" charset="0"/>
              </a:rPr>
              <a:t>Develop and deliver suite of activities to improve UK ‘skills return’ from CERN </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en-GB" sz="1700" b="0" i="0" u="none" strike="noStrike" kern="1200" cap="none" spc="0" normalizeH="0" baseline="0" noProof="0">
                <a:ln>
                  <a:noFill/>
                </a:ln>
                <a:solidFill>
                  <a:srgbClr val="505050"/>
                </a:solidFill>
                <a:effectLst/>
                <a:uLnTx/>
                <a:uFillTx/>
                <a:latin typeface="Arial"/>
                <a:ea typeface="+mn-ea"/>
                <a:cs typeface="Arial"/>
              </a:rPr>
              <a:t>Support UK delegates on CERN governance to represent the UK voice (e.g. upcoming FCC discussions and decision points)</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en-GB" sz="1700" b="0" i="0" u="none" strike="noStrike" kern="1200" cap="none" spc="0" normalizeH="0" baseline="0" noProof="0">
                <a:ln>
                  <a:noFill/>
                </a:ln>
                <a:solidFill>
                  <a:srgbClr val="505050"/>
                </a:solidFill>
                <a:effectLst/>
                <a:uLnTx/>
                <a:uFillTx/>
                <a:latin typeface="Arial"/>
                <a:ea typeface="+mn-ea"/>
                <a:cs typeface="Arial"/>
              </a:rPr>
              <a:t>Scoping ways to better connect the UK engineering community with CERN to help realise the full benefits from UK membership at CERN</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en-GB" sz="1700" b="0" i="0" u="none" strike="noStrike" kern="1200" cap="none" spc="0" normalizeH="0" baseline="0" noProof="0">
                <a:ln>
                  <a:noFill/>
                </a:ln>
                <a:solidFill>
                  <a:srgbClr val="505050"/>
                </a:solidFill>
                <a:effectLst/>
                <a:uLnTx/>
                <a:uFillTx/>
                <a:latin typeface="Arial"/>
                <a:ea typeface="+mn-ea"/>
                <a:cs typeface="Arial"/>
              </a:rPr>
              <a:t>Supported a UK-wide Technical Roadshow with CERN Talent Acquisition, aimed at showcasing career opportunities for students pursuing technical and vocational pathways.</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en-GB" sz="1700" b="0" i="0" u="none" strike="noStrike" kern="1200" cap="none" spc="0" normalizeH="0" baseline="0" noProof="0">
                <a:ln>
                  <a:noFill/>
                </a:ln>
                <a:solidFill>
                  <a:srgbClr val="505050"/>
                </a:solidFill>
                <a:effectLst/>
                <a:uLnTx/>
                <a:uFillTx/>
                <a:latin typeface="Arial"/>
                <a:ea typeface="+mn-ea"/>
                <a:cs typeface="Arial"/>
              </a:rPr>
              <a:t>New dedicated website for Industrial Liaison Office (</a:t>
            </a:r>
            <a:r>
              <a:rPr kumimoji="0" lang="en-GB" sz="1700" b="0" i="0" u="none" strike="noStrike" kern="1200" cap="none" spc="0" normalizeH="0" baseline="0" noProof="0">
                <a:ln>
                  <a:noFill/>
                </a:ln>
                <a:solidFill>
                  <a:srgbClr val="505050"/>
                </a:solidFill>
                <a:effectLst/>
                <a:uLnTx/>
                <a:uFillTx/>
                <a:latin typeface="Arial"/>
                <a:ea typeface="+mn-ea"/>
                <a:cs typeface="Arial"/>
                <a:hlinkClick r:id="rId3"/>
              </a:rPr>
              <a:t>www.uk-ilo.org</a:t>
            </a:r>
            <a:r>
              <a:rPr kumimoji="0" lang="en-GB" sz="1700" b="0" i="0" u="none" strike="noStrike" kern="1200" cap="none" spc="0" normalizeH="0" baseline="0" noProof="0">
                <a:ln>
                  <a:noFill/>
                </a:ln>
                <a:solidFill>
                  <a:srgbClr val="505050"/>
                </a:solidFill>
                <a:effectLst/>
                <a:uLnTx/>
                <a:uFillTx/>
                <a:latin typeface="Arial"/>
                <a:ea typeface="+mn-ea"/>
                <a:cs typeface="Arial"/>
              </a:rPr>
              <a:t>) and monthly newsletter</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en-GB" sz="1700" b="0" i="0" u="none" strike="noStrike" kern="1200" cap="none" spc="0" normalizeH="0" baseline="0" noProof="0">
                <a:ln>
                  <a:noFill/>
                </a:ln>
                <a:solidFill>
                  <a:srgbClr val="505050"/>
                </a:solidFill>
                <a:effectLst/>
                <a:uLnTx/>
                <a:uFillTx/>
                <a:latin typeface="Arial"/>
                <a:ea typeface="+mn-ea"/>
                <a:cs typeface="Arial"/>
              </a:rPr>
              <a:t>Looking for academics working with industry to identify wider supply chain opportunities</a:t>
            </a:r>
          </a:p>
        </p:txBody>
      </p:sp>
      <p:sp>
        <p:nvSpPr>
          <p:cNvPr id="7" name="Title 2">
            <a:extLst>
              <a:ext uri="{FF2B5EF4-FFF2-40B4-BE49-F238E27FC236}">
                <a16:creationId xmlns:a16="http://schemas.microsoft.com/office/drawing/2014/main" id="{6C1704D6-E664-A42D-6D93-E42419370479}"/>
              </a:ext>
            </a:extLst>
          </p:cNvPr>
          <p:cNvSpPr txBox="1">
            <a:spLocks/>
          </p:cNvSpPr>
          <p:nvPr/>
        </p:nvSpPr>
        <p:spPr>
          <a:xfrm>
            <a:off x="415212" y="297963"/>
            <a:ext cx="10515600" cy="681795"/>
          </a:xfrm>
          <a:prstGeom prst="rect">
            <a:avLst/>
          </a:prstGeom>
        </p:spPr>
        <p:txBody>
          <a:bodyPr vert="horz" lIns="91440" tIns="45720" rIns="91440" bIns="45720" rtlCol="0" anchor="ctr">
            <a:normAutofit fontScale="90000"/>
          </a:bodyPr>
          <a:lstStyle>
            <a:lvl1pPr algn="l" defTabSz="914400" rtl="0" eaLnBrk="1" latinLnBrk="0" hangingPunct="1">
              <a:lnSpc>
                <a:spcPct val="90000"/>
              </a:lnSpc>
              <a:spcBef>
                <a:spcPct val="0"/>
              </a:spcBef>
              <a:buNone/>
              <a:defRPr sz="4400" b="1" kern="1200">
                <a:solidFill>
                  <a:schemeClr val="tx1"/>
                </a:solidFill>
                <a:latin typeface="Arial" panose="020B0604020202020204" pitchFamily="34" charset="0"/>
                <a:ea typeface="+mj-ea"/>
                <a:cs typeface="Arial" panose="020B0604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400" b="1" i="0" u="none" strike="noStrike" kern="1200" cap="none" spc="-150" normalizeH="0" baseline="0" noProof="0">
                <a:ln>
                  <a:noFill/>
                </a:ln>
                <a:solidFill>
                  <a:srgbClr val="2E2D62"/>
                </a:solidFill>
                <a:effectLst/>
                <a:uLnTx/>
                <a:uFillTx/>
                <a:latin typeface="Arial"/>
                <a:ea typeface="+mj-ea"/>
                <a:cs typeface="Arial"/>
              </a:rPr>
              <a:t>Update on implementation (late 2023- present)</a:t>
            </a:r>
            <a:endParaRPr kumimoji="0" lang="en-GB" sz="4400" b="1" i="0" u="none" strike="noStrike" kern="1200" cap="none" spc="0" normalizeH="0" baseline="0" noProof="0">
              <a:ln>
                <a:noFill/>
              </a:ln>
              <a:solidFill>
                <a:srgbClr val="2E2C61"/>
              </a:solidFill>
              <a:effectLst/>
              <a:uLnTx/>
              <a:uFillTx/>
              <a:latin typeface="Arial" panose="020B0604020202020204" pitchFamily="34" charset="0"/>
              <a:ea typeface="+mj-ea"/>
              <a:cs typeface="Arial" panose="020B0604020202020204" pitchFamily="34" charset="0"/>
            </a:endParaRPr>
          </a:p>
        </p:txBody>
      </p:sp>
      <p:pic>
        <p:nvPicPr>
          <p:cNvPr id="10" name="Picture 9">
            <a:extLst>
              <a:ext uri="{FF2B5EF4-FFF2-40B4-BE49-F238E27FC236}">
                <a16:creationId xmlns:a16="http://schemas.microsoft.com/office/drawing/2014/main" id="{AB73DB03-3FF9-C2B3-E718-45BE66136EF6}"/>
              </a:ext>
            </a:extLst>
          </p:cNvPr>
          <p:cNvPicPr>
            <a:picLocks noChangeAspect="1"/>
          </p:cNvPicPr>
          <p:nvPr/>
        </p:nvPicPr>
        <p:blipFill>
          <a:blip r:embed="rId4"/>
          <a:stretch>
            <a:fillRect/>
          </a:stretch>
        </p:blipFill>
        <p:spPr>
          <a:xfrm>
            <a:off x="7840280" y="1091538"/>
            <a:ext cx="3519020" cy="4674921"/>
          </a:xfrm>
          <a:prstGeom prst="rect">
            <a:avLst/>
          </a:prstGeom>
        </p:spPr>
      </p:pic>
      <p:sp>
        <p:nvSpPr>
          <p:cNvPr id="2" name="TextBox 1">
            <a:extLst>
              <a:ext uri="{FF2B5EF4-FFF2-40B4-BE49-F238E27FC236}">
                <a16:creationId xmlns:a16="http://schemas.microsoft.com/office/drawing/2014/main" id="{E22A778C-3D08-8415-FB6C-9FFA19E8EF50}"/>
              </a:ext>
            </a:extLst>
          </p:cNvPr>
          <p:cNvSpPr txBox="1"/>
          <p:nvPr/>
        </p:nvSpPr>
        <p:spPr>
          <a:xfrm>
            <a:off x="7840280" y="5766459"/>
            <a:ext cx="3603037"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2E2C61"/>
                </a:solidFill>
                <a:effectLst/>
                <a:uLnTx/>
                <a:uFillTx/>
                <a:latin typeface="Arial" panose="020B0604020202020204" pitchFamily="34" charset="0"/>
                <a:ea typeface="+mn-ea"/>
                <a:cs typeface="Arial" panose="020B0604020202020204" pitchFamily="34" charset="0"/>
              </a:rPr>
              <a:t>Secretary of State for Science, Innovation and Technology, Peter Kyle with Director General-Designate, Mark Thomson (Photo cred: CERN)</a:t>
            </a:r>
          </a:p>
        </p:txBody>
      </p:sp>
    </p:spTree>
    <p:extLst>
      <p:ext uri="{BB962C8B-B14F-4D97-AF65-F5344CB8AC3E}">
        <p14:creationId xmlns:p14="http://schemas.microsoft.com/office/powerpoint/2010/main" val="2157717806"/>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3F4DE6-D82C-C34E-9C7B-250E8A3862B9}"/>
              </a:ext>
            </a:extLst>
          </p:cNvPr>
          <p:cNvSpPr>
            <a:spLocks noGrp="1"/>
          </p:cNvSpPr>
          <p:nvPr>
            <p:ph type="ctrTitle"/>
          </p:nvPr>
        </p:nvSpPr>
        <p:spPr/>
        <p:txBody>
          <a:bodyPr/>
          <a:lstStyle/>
          <a:p>
            <a:r>
              <a:rPr lang="en-GB" dirty="0"/>
              <a:t>Goal 3 : Commercial Impact and Innovation</a:t>
            </a:r>
          </a:p>
        </p:txBody>
      </p:sp>
      <p:sp>
        <p:nvSpPr>
          <p:cNvPr id="3" name="Subtitle 2">
            <a:extLst>
              <a:ext uri="{FF2B5EF4-FFF2-40B4-BE49-F238E27FC236}">
                <a16:creationId xmlns:a16="http://schemas.microsoft.com/office/drawing/2014/main" id="{35F92F0B-D650-D580-B5A3-639DC401E283}"/>
              </a:ext>
            </a:extLst>
          </p:cNvPr>
          <p:cNvSpPr>
            <a:spLocks noGrp="1"/>
          </p:cNvSpPr>
          <p:nvPr>
            <p:ph type="subTitle" idx="1"/>
          </p:nvPr>
        </p:nvSpPr>
        <p:spPr>
          <a:xfrm>
            <a:off x="1524000" y="3841308"/>
            <a:ext cx="9144000" cy="1655762"/>
          </a:xfrm>
        </p:spPr>
        <p:txBody>
          <a:bodyPr>
            <a:normAutofit/>
          </a:bodyPr>
          <a:lstStyle/>
          <a:p>
            <a:r>
              <a:rPr lang="en-GB" sz="2800" b="1" dirty="0"/>
              <a:t>Getting the best value for UK Industry </a:t>
            </a:r>
          </a:p>
          <a:p>
            <a:r>
              <a:rPr lang="en-GB" sz="2800" b="1" dirty="0"/>
              <a:t>from our CERN subscription</a:t>
            </a:r>
          </a:p>
        </p:txBody>
      </p:sp>
      <p:pic>
        <p:nvPicPr>
          <p:cNvPr id="4" name="Picture 3" descr="A blue background with circles&#10;&#10;AI-generated content may be incorrect.">
            <a:extLst>
              <a:ext uri="{FF2B5EF4-FFF2-40B4-BE49-F238E27FC236}">
                <a16:creationId xmlns:a16="http://schemas.microsoft.com/office/drawing/2014/main" id="{8B04BCF9-333E-53E6-D22D-41C92997CFEE}"/>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0" y="5622325"/>
            <a:ext cx="12192000" cy="1235675"/>
          </a:xfrm>
          <a:prstGeom prst="rect">
            <a:avLst/>
          </a:prstGeom>
        </p:spPr>
      </p:pic>
      <p:pic>
        <p:nvPicPr>
          <p:cNvPr id="5" name="Picture 4" descr="A logo for a science facility&#10;&#10;AI-generated content may be incorrect.">
            <a:extLst>
              <a:ext uri="{FF2B5EF4-FFF2-40B4-BE49-F238E27FC236}">
                <a16:creationId xmlns:a16="http://schemas.microsoft.com/office/drawing/2014/main" id="{A4741848-8779-F7AC-B592-BB08E854925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66016" y="5872836"/>
            <a:ext cx="2681055" cy="734651"/>
          </a:xfrm>
          <a:prstGeom prst="rect">
            <a:avLst/>
          </a:prstGeom>
        </p:spPr>
      </p:pic>
      <p:sp>
        <p:nvSpPr>
          <p:cNvPr id="6" name="TextBox 5">
            <a:extLst>
              <a:ext uri="{FF2B5EF4-FFF2-40B4-BE49-F238E27FC236}">
                <a16:creationId xmlns:a16="http://schemas.microsoft.com/office/drawing/2014/main" id="{C60104DD-36E6-FB18-8ED0-2DB7BC52D829}"/>
              </a:ext>
            </a:extLst>
          </p:cNvPr>
          <p:cNvSpPr txBox="1"/>
          <p:nvPr/>
        </p:nvSpPr>
        <p:spPr>
          <a:xfrm>
            <a:off x="5093801" y="6055495"/>
            <a:ext cx="2275623" cy="461665"/>
          </a:xfrm>
          <a:prstGeom prst="rect">
            <a:avLst/>
          </a:prstGeom>
          <a:noFill/>
        </p:spPr>
        <p:txBody>
          <a:bodyPr wrap="none" rtlCol="0">
            <a:spAutoFit/>
          </a:bodyPr>
          <a:lstStyle/>
          <a:p>
            <a:r>
              <a:rPr lang="en-GB" sz="2400" b="1">
                <a:solidFill>
                  <a:schemeClr val="bg1"/>
                </a:solidFill>
              </a:rPr>
              <a:t>www.uk-ilo.org</a:t>
            </a:r>
          </a:p>
        </p:txBody>
      </p:sp>
    </p:spTree>
    <p:extLst>
      <p:ext uri="{BB962C8B-B14F-4D97-AF65-F5344CB8AC3E}">
        <p14:creationId xmlns:p14="http://schemas.microsoft.com/office/powerpoint/2010/main" val="3345503948"/>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5B9C93-A23D-CF1C-80F5-546795022AD3}"/>
              </a:ext>
            </a:extLst>
          </p:cNvPr>
          <p:cNvSpPr>
            <a:spLocks noGrp="1"/>
          </p:cNvSpPr>
          <p:nvPr>
            <p:ph type="title"/>
          </p:nvPr>
        </p:nvSpPr>
        <p:spPr/>
        <p:txBody>
          <a:bodyPr/>
          <a:lstStyle/>
          <a:p>
            <a:r>
              <a:rPr lang="en-GB" dirty="0"/>
              <a:t>The wider industrial value of CERN.</a:t>
            </a:r>
          </a:p>
        </p:txBody>
      </p:sp>
      <p:sp>
        <p:nvSpPr>
          <p:cNvPr id="3" name="Content Placeholder 2">
            <a:extLst>
              <a:ext uri="{FF2B5EF4-FFF2-40B4-BE49-F238E27FC236}">
                <a16:creationId xmlns:a16="http://schemas.microsoft.com/office/drawing/2014/main" id="{24925AF5-7639-C9AF-5933-2225C4FD1B7F}"/>
              </a:ext>
            </a:extLst>
          </p:cNvPr>
          <p:cNvSpPr>
            <a:spLocks noGrp="1"/>
          </p:cNvSpPr>
          <p:nvPr>
            <p:ph idx="1"/>
          </p:nvPr>
        </p:nvSpPr>
        <p:spPr>
          <a:xfrm>
            <a:off x="838200" y="1690688"/>
            <a:ext cx="10515600" cy="4351338"/>
          </a:xfrm>
        </p:spPr>
        <p:txBody>
          <a:bodyPr>
            <a:normAutofit/>
          </a:bodyPr>
          <a:lstStyle/>
          <a:p>
            <a:r>
              <a:rPr lang="en-GB" dirty="0">
                <a:solidFill>
                  <a:schemeClr val="accent1"/>
                </a:solidFill>
              </a:rPr>
              <a:t>Commercial contract value and….</a:t>
            </a:r>
          </a:p>
          <a:p>
            <a:pPr lvl="1"/>
            <a:r>
              <a:rPr lang="en-GB" dirty="0">
                <a:solidFill>
                  <a:srgbClr val="002060"/>
                </a:solidFill>
              </a:rPr>
              <a:t>Profile and credibility.</a:t>
            </a:r>
          </a:p>
          <a:p>
            <a:pPr lvl="1"/>
            <a:r>
              <a:rPr lang="en-GB" dirty="0">
                <a:solidFill>
                  <a:srgbClr val="002060"/>
                </a:solidFill>
              </a:rPr>
              <a:t>Improved skills.</a:t>
            </a:r>
          </a:p>
          <a:p>
            <a:pPr lvl="1"/>
            <a:r>
              <a:rPr lang="en-GB" dirty="0">
                <a:solidFill>
                  <a:srgbClr val="002060"/>
                </a:solidFill>
              </a:rPr>
              <a:t>Innovation.</a:t>
            </a:r>
          </a:p>
          <a:p>
            <a:pPr lvl="1"/>
            <a:r>
              <a:rPr lang="en-GB" dirty="0">
                <a:solidFill>
                  <a:srgbClr val="002060"/>
                </a:solidFill>
              </a:rPr>
              <a:t>Capital investment.</a:t>
            </a:r>
          </a:p>
          <a:p>
            <a:pPr lvl="1"/>
            <a:r>
              <a:rPr lang="en-GB" dirty="0">
                <a:solidFill>
                  <a:srgbClr val="002060"/>
                </a:solidFill>
              </a:rPr>
              <a:t>Partnerships with academia</a:t>
            </a:r>
          </a:p>
          <a:p>
            <a:pPr lvl="1"/>
            <a:r>
              <a:rPr lang="en-GB" dirty="0">
                <a:solidFill>
                  <a:srgbClr val="002060"/>
                </a:solidFill>
              </a:rPr>
              <a:t>Commercial partnerships </a:t>
            </a:r>
          </a:p>
          <a:p>
            <a:pPr lvl="1"/>
            <a:r>
              <a:rPr lang="en-GB" dirty="0">
                <a:solidFill>
                  <a:srgbClr val="002060"/>
                </a:solidFill>
              </a:rPr>
              <a:t>Stronger export experience</a:t>
            </a:r>
          </a:p>
        </p:txBody>
      </p:sp>
      <p:sp>
        <p:nvSpPr>
          <p:cNvPr id="7" name="TextBox 6">
            <a:extLst>
              <a:ext uri="{FF2B5EF4-FFF2-40B4-BE49-F238E27FC236}">
                <a16:creationId xmlns:a16="http://schemas.microsoft.com/office/drawing/2014/main" id="{238EAAC3-5A02-EFD4-6A32-A2B115B9E07A}"/>
              </a:ext>
            </a:extLst>
          </p:cNvPr>
          <p:cNvSpPr txBox="1"/>
          <p:nvPr/>
        </p:nvSpPr>
        <p:spPr>
          <a:xfrm>
            <a:off x="455856" y="6378776"/>
            <a:ext cx="1248657" cy="369332"/>
          </a:xfrm>
          <a:prstGeom prst="rect">
            <a:avLst/>
          </a:prstGeom>
          <a:noFill/>
        </p:spPr>
        <p:txBody>
          <a:bodyPr wrap="square" rtlCol="0">
            <a:spAutoFit/>
          </a:bodyPr>
          <a:lstStyle/>
          <a:p>
            <a:r>
              <a:rPr lang="en-GB" dirty="0">
                <a:latin typeface="Arial" panose="020B0604020202020204" pitchFamily="34" charset="0"/>
                <a:cs typeface="Arial" panose="020B0604020202020204" pitchFamily="34" charset="0"/>
              </a:rPr>
              <a:t>Slide 14</a:t>
            </a:r>
          </a:p>
        </p:txBody>
      </p:sp>
      <p:pic>
        <p:nvPicPr>
          <p:cNvPr id="4" name="Picture 3" descr="A blue background with circles&#10;&#10;AI-generated content may be incorrect.">
            <a:extLst>
              <a:ext uri="{FF2B5EF4-FFF2-40B4-BE49-F238E27FC236}">
                <a16:creationId xmlns:a16="http://schemas.microsoft.com/office/drawing/2014/main" id="{118A9F98-C2E8-566B-B3C7-5FD25145C5A2}"/>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0" y="5622325"/>
            <a:ext cx="12192000" cy="1235675"/>
          </a:xfrm>
          <a:prstGeom prst="rect">
            <a:avLst/>
          </a:prstGeom>
        </p:spPr>
      </p:pic>
      <p:pic>
        <p:nvPicPr>
          <p:cNvPr id="5" name="Picture 4" descr="A logo for a science facility&#10;&#10;AI-generated content may be incorrect.">
            <a:extLst>
              <a:ext uri="{FF2B5EF4-FFF2-40B4-BE49-F238E27FC236}">
                <a16:creationId xmlns:a16="http://schemas.microsoft.com/office/drawing/2014/main" id="{7BB4CDAA-FDB7-7B81-9B22-B8D875AC8F2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66016" y="5872836"/>
            <a:ext cx="2681055" cy="734651"/>
          </a:xfrm>
          <a:prstGeom prst="rect">
            <a:avLst/>
          </a:prstGeom>
        </p:spPr>
      </p:pic>
      <p:sp>
        <p:nvSpPr>
          <p:cNvPr id="6" name="TextBox 5">
            <a:extLst>
              <a:ext uri="{FF2B5EF4-FFF2-40B4-BE49-F238E27FC236}">
                <a16:creationId xmlns:a16="http://schemas.microsoft.com/office/drawing/2014/main" id="{5A4922DF-D3FA-46BE-119B-6B0D5F67F67B}"/>
              </a:ext>
            </a:extLst>
          </p:cNvPr>
          <p:cNvSpPr txBox="1"/>
          <p:nvPr/>
        </p:nvSpPr>
        <p:spPr>
          <a:xfrm>
            <a:off x="5093801" y="6055495"/>
            <a:ext cx="2275623" cy="461665"/>
          </a:xfrm>
          <a:prstGeom prst="rect">
            <a:avLst/>
          </a:prstGeom>
          <a:noFill/>
        </p:spPr>
        <p:txBody>
          <a:bodyPr wrap="none" rtlCol="0">
            <a:spAutoFit/>
          </a:bodyPr>
          <a:lstStyle/>
          <a:p>
            <a:r>
              <a:rPr lang="en-GB" sz="2400" b="1">
                <a:solidFill>
                  <a:schemeClr val="bg1"/>
                </a:solidFill>
              </a:rPr>
              <a:t>www.uk-ilo.org</a:t>
            </a:r>
          </a:p>
        </p:txBody>
      </p:sp>
    </p:spTree>
    <p:extLst>
      <p:ext uri="{BB962C8B-B14F-4D97-AF65-F5344CB8AC3E}">
        <p14:creationId xmlns:p14="http://schemas.microsoft.com/office/powerpoint/2010/main" val="676389879"/>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fade">
                                      <p:cBhvr>
                                        <p:cTn id="23" dur="500"/>
                                        <p:tgtEl>
                                          <p:spTgt spid="3">
                                            <p:txEl>
                                              <p:pRg st="5" end="5"/>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3">
                                            <p:txEl>
                                              <p:pRg st="6" end="6"/>
                                            </p:txEl>
                                          </p:spTgt>
                                        </p:tgtEl>
                                        <p:attrNameLst>
                                          <p:attrName>style.visibility</p:attrName>
                                        </p:attrNameLst>
                                      </p:cBhvr>
                                      <p:to>
                                        <p:strVal val="visible"/>
                                      </p:to>
                                    </p:set>
                                    <p:animEffect transition="in" filter="fade">
                                      <p:cBhvr>
                                        <p:cTn id="26" dur="500"/>
                                        <p:tgtEl>
                                          <p:spTgt spid="3">
                                            <p:txEl>
                                              <p:pRg st="6" end="6"/>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animEffect transition="in" filter="fade">
                                      <p:cBhvr>
                                        <p:cTn id="29"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Font and logo master">
  <a:themeElements>
    <a:clrScheme name="STFC theme">
      <a:dk1>
        <a:srgbClr val="2E2C61"/>
      </a:dk1>
      <a:lt1>
        <a:srgbClr val="FFFFFF"/>
      </a:lt1>
      <a:dk2>
        <a:srgbClr val="2E2C61"/>
      </a:dk2>
      <a:lt2>
        <a:srgbClr val="FFFFFF"/>
      </a:lt2>
      <a:accent1>
        <a:srgbClr val="1E5DF8"/>
      </a:accent1>
      <a:accent2>
        <a:srgbClr val="003088"/>
      </a:accent2>
      <a:accent3>
        <a:srgbClr val="F08900"/>
      </a:accent3>
      <a:accent4>
        <a:srgbClr val="616161"/>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Font WITHOUT logo master">
  <a:themeElements>
    <a:clrScheme name="STFC theme">
      <a:dk1>
        <a:srgbClr val="2E2C61"/>
      </a:dk1>
      <a:lt1>
        <a:srgbClr val="FFFFFF"/>
      </a:lt1>
      <a:dk2>
        <a:srgbClr val="2E2C61"/>
      </a:dk2>
      <a:lt2>
        <a:srgbClr val="FFFFFF"/>
      </a:lt2>
      <a:accent1>
        <a:srgbClr val="1E5DF8"/>
      </a:accent1>
      <a:accent2>
        <a:srgbClr val="003088"/>
      </a:accent2>
      <a:accent3>
        <a:srgbClr val="F08900"/>
      </a:accent3>
      <a:accent4>
        <a:srgbClr val="616161"/>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Font WITHOUT logo master">
  <a:themeElements>
    <a:clrScheme name="STFC theme">
      <a:dk1>
        <a:srgbClr val="2E2C61"/>
      </a:dk1>
      <a:lt1>
        <a:srgbClr val="FFFFFF"/>
      </a:lt1>
      <a:dk2>
        <a:srgbClr val="2E2C61"/>
      </a:dk2>
      <a:lt2>
        <a:srgbClr val="FFFFFF"/>
      </a:lt2>
      <a:accent1>
        <a:srgbClr val="1E5DF8"/>
      </a:accent1>
      <a:accent2>
        <a:srgbClr val="003088"/>
      </a:accent2>
      <a:accent3>
        <a:srgbClr val="F08900"/>
      </a:accent3>
      <a:accent4>
        <a:srgbClr val="616161"/>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UKAEA June 24</Template>
  <TotalTime>3080</TotalTime>
  <Words>1661</Words>
  <Application>Microsoft Office PowerPoint</Application>
  <PresentationFormat>Widescreen</PresentationFormat>
  <Paragraphs>212</Paragraphs>
  <Slides>18</Slides>
  <Notes>10</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18</vt:i4>
      </vt:variant>
    </vt:vector>
  </HeadingPairs>
  <TitlesOfParts>
    <vt:vector size="25" baseType="lpstr">
      <vt:lpstr>Aptos</vt:lpstr>
      <vt:lpstr>Arial</vt:lpstr>
      <vt:lpstr>Calibri</vt:lpstr>
      <vt:lpstr>Wingdings</vt:lpstr>
      <vt:lpstr>Font and logo master</vt:lpstr>
      <vt:lpstr>Font WITHOUT logo master</vt:lpstr>
      <vt:lpstr>1_Font WITHOUT logo master</vt:lpstr>
      <vt:lpstr>PowerPoint Presentation</vt:lpstr>
      <vt:lpstr>PowerPoint Presentation</vt:lpstr>
      <vt:lpstr>PowerPoint Presentation</vt:lpstr>
      <vt:lpstr>UK Government Industrial Strategy (June 2025) </vt:lpstr>
      <vt:lpstr>PowerPoint Presentation</vt:lpstr>
      <vt:lpstr>Update on implementation (late 2023- present)</vt:lpstr>
      <vt:lpstr>PowerPoint Presentation</vt:lpstr>
      <vt:lpstr>Goal 3 : Commercial Impact and Innovation</vt:lpstr>
      <vt:lpstr>The wider industrial value of CERN.</vt:lpstr>
      <vt:lpstr>How Business Interacts with CERN</vt:lpstr>
      <vt:lpstr>CERN Procurement Contracts</vt:lpstr>
      <vt:lpstr>Collaborations</vt:lpstr>
      <vt:lpstr>IP, Technologies and Know How.</vt:lpstr>
      <vt:lpstr>How we can all help?</vt:lpstr>
      <vt:lpstr>Innovation Hubs</vt:lpstr>
      <vt:lpstr>Innovation Hubs</vt:lpstr>
      <vt:lpstr>The future….</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Farrow, Richard (STFC,DL,BDD)</dc:creator>
  <cp:lastModifiedBy>Farrow, Richard (STFC,DL,BDD)</cp:lastModifiedBy>
  <cp:revision>5</cp:revision>
  <dcterms:created xsi:type="dcterms:W3CDTF">2025-11-21T14:21:12Z</dcterms:created>
  <dcterms:modified xsi:type="dcterms:W3CDTF">2025-11-27T11:33:31Z</dcterms:modified>
</cp:coreProperties>
</file>