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Lst>
  <p:notesMasterIdLst>
    <p:notesMasterId r:id="rId32"/>
  </p:notesMasterIdLst>
  <p:sldIdLst>
    <p:sldId id="256" r:id="rId2"/>
    <p:sldId id="2624" r:id="rId3"/>
    <p:sldId id="258" r:id="rId4"/>
    <p:sldId id="1929" r:id="rId5"/>
    <p:sldId id="2620" r:id="rId6"/>
    <p:sldId id="1931" r:id="rId7"/>
    <p:sldId id="2619" r:id="rId8"/>
    <p:sldId id="276" r:id="rId9"/>
    <p:sldId id="2622" r:id="rId10"/>
    <p:sldId id="1883" r:id="rId11"/>
    <p:sldId id="1800" r:id="rId12"/>
    <p:sldId id="2621" r:id="rId13"/>
    <p:sldId id="1801" r:id="rId14"/>
    <p:sldId id="2626" r:id="rId15"/>
    <p:sldId id="2627" r:id="rId16"/>
    <p:sldId id="2628" r:id="rId17"/>
    <p:sldId id="2618" r:id="rId18"/>
    <p:sldId id="279" r:id="rId19"/>
    <p:sldId id="1848" r:id="rId20"/>
    <p:sldId id="2632" r:id="rId21"/>
    <p:sldId id="1808" r:id="rId22"/>
    <p:sldId id="2625" r:id="rId23"/>
    <p:sldId id="2629" r:id="rId24"/>
    <p:sldId id="338" r:id="rId25"/>
    <p:sldId id="1803" r:id="rId26"/>
    <p:sldId id="2608" r:id="rId27"/>
    <p:sldId id="623" r:id="rId28"/>
    <p:sldId id="1807" r:id="rId29"/>
    <p:sldId id="1979" r:id="rId30"/>
    <p:sldId id="275" r:id="rId31"/>
  </p:sldIdLst>
  <p:sldSz cx="18288000" cy="10287000"/>
  <p:notesSz cx="6858000" cy="9144000"/>
  <p:embeddedFontLst>
    <p:embeddedFont>
      <p:font typeface="Cambria Math" panose="02040503050406030204" pitchFamily="18" charset="0"/>
      <p:regular r:id="rId33"/>
    </p:embeddedFont>
    <p:embeddedFont>
      <p:font typeface="Public Sans" panose="020B0604020202020204" charset="0"/>
      <p:regular r:id="rId34"/>
    </p:embeddedFont>
    <p:embeddedFont>
      <p:font typeface="Public Sans Bold" panose="020B0604020202020204" charset="0"/>
      <p:regular r:id="rId35"/>
    </p:embeddedFont>
    <p:embeddedFont>
      <p:font typeface="Recoleta Bold" panose="020B0604020202020204" charset="0"/>
      <p:regular r:id="rId36"/>
    </p:embeddedFont>
  </p:embeddedFontLst>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E0F2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13" autoAdjust="0"/>
    <p:restoredTop sz="94125" autoAdjust="0"/>
  </p:normalViewPr>
  <p:slideViewPr>
    <p:cSldViewPr>
      <p:cViewPr varScale="1">
        <p:scale>
          <a:sx n="52" d="100"/>
          <a:sy n="52" d="100"/>
        </p:scale>
        <p:origin x="1147"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8" d="100"/>
        <a:sy n="68"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26.11.2025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GB" dirty="0"/>
              <a:t>“The LHC tunnel gives us almost no free space, and the crab cavities have to be installed </a:t>
            </a:r>
            <a:r>
              <a:rPr lang="en-GB" b="1" dirty="0"/>
              <a:t>between two beam lines that are extremely close together</a:t>
            </a:r>
            <a:r>
              <a:rPr lang="en-GB" dirty="0"/>
              <a:t>.</a:t>
            </a:r>
            <a:br>
              <a:rPr lang="en-GB" dirty="0"/>
            </a:br>
            <a:r>
              <a:rPr lang="en-GB" dirty="0"/>
              <a:t>A traditional elliptical cavity simply wouldn’t fit in that region.</a:t>
            </a:r>
            <a:br>
              <a:rPr lang="en-GB" dirty="0"/>
            </a:br>
            <a:r>
              <a:rPr lang="en-GB" dirty="0"/>
              <a:t>That’s why we use compact geometries — the DQW and RFD designs — which are short and wide enough to fit into the existing interconnect without modifying the beam separation.</a:t>
            </a:r>
            <a:br>
              <a:rPr lang="en-GB" dirty="0"/>
            </a:br>
            <a:r>
              <a:rPr lang="en-GB" dirty="0"/>
              <a:t>These shapes also let us integrate the HOM dampers and the power couplers in a very confined volume.</a:t>
            </a:r>
            <a:br>
              <a:rPr lang="en-GB" dirty="0"/>
            </a:br>
            <a:r>
              <a:rPr lang="en-GB" dirty="0"/>
              <a:t>The trade-off is tighter machining tolerances and more sensitive alignment, because small deviations can affect the electromagnetic performance.”</a:t>
            </a:r>
          </a:p>
        </p:txBody>
      </p:sp>
      <p:sp>
        <p:nvSpPr>
          <p:cNvPr id="4" name="Slide Number Placeholder 3"/>
          <p:cNvSpPr>
            <a:spLocks noGrp="1"/>
          </p:cNvSpPr>
          <p:nvPr>
            <p:ph type="sldNum" sz="quarter" idx="5"/>
          </p:nvPr>
        </p:nvSpPr>
        <p:spPr/>
        <p:txBody>
          <a:bodyPr/>
          <a:lstStyle/>
          <a:p>
            <a:fld id="{871B2431-D351-4C6E-A3CF-9DFAC0E3E050}" type="slidenum">
              <a:rPr lang="cs-CZ" smtClean="0"/>
              <a:t>15</a:t>
            </a:fld>
            <a:endParaRPr lang="cs-CZ"/>
          </a:p>
        </p:txBody>
      </p:sp>
    </p:spTree>
    <p:extLst>
      <p:ext uri="{BB962C8B-B14F-4D97-AF65-F5344CB8AC3E}">
        <p14:creationId xmlns:p14="http://schemas.microsoft.com/office/powerpoint/2010/main" val="1771790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GB" dirty="0"/>
              <a:t>“The HL-LHC beam can excite a whole range of </a:t>
            </a:r>
            <a:r>
              <a:rPr lang="en-GB" b="1" dirty="0"/>
              <a:t>higher-order modes</a:t>
            </a:r>
            <a:r>
              <a:rPr lang="en-GB" dirty="0"/>
              <a:t>, and we need to make sure these modes are well damped so they don’t add heat load or drive instabilities.</a:t>
            </a:r>
            <a:br>
              <a:rPr lang="en-GB" dirty="0"/>
            </a:br>
            <a:r>
              <a:rPr lang="en-GB" dirty="0"/>
              <a:t>Because the cavity design is so compact, the </a:t>
            </a:r>
            <a:r>
              <a:rPr lang="en-GB" b="1" dirty="0"/>
              <a:t>HOM couplers</a:t>
            </a:r>
            <a:r>
              <a:rPr lang="en-GB" dirty="0"/>
              <a:t> have to fit into very limited space, while still extracting enough power from these unwanted modes.</a:t>
            </a:r>
          </a:p>
          <a:p>
            <a:r>
              <a:rPr lang="en-GB" dirty="0"/>
              <a:t>At the same time, the </a:t>
            </a:r>
            <a:r>
              <a:rPr lang="en-GB" b="1" dirty="0"/>
              <a:t>input coupler</a:t>
            </a:r>
            <a:r>
              <a:rPr lang="en-GB" dirty="0"/>
              <a:t> has to deliver clean and stable RF power to the cavity.</a:t>
            </a:r>
            <a:br>
              <a:rPr lang="en-GB" dirty="0"/>
            </a:br>
            <a:r>
              <a:rPr lang="en-GB" dirty="0"/>
              <a:t>These couplers work in a demanding environment, so they need careful conditioning and a robust thermal design.</a:t>
            </a:r>
            <a:br>
              <a:rPr lang="en-GB" dirty="0"/>
            </a:br>
            <a:r>
              <a:rPr lang="en-GB" dirty="0"/>
              <a:t>Together, the HOM damping and the RF power coupling make the cavity stable, efficient, and reliable for operation in the HL-LHC.”</a:t>
            </a:r>
          </a:p>
          <a:p>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16</a:t>
            </a:fld>
            <a:endParaRPr lang="cs-CZ"/>
          </a:p>
        </p:txBody>
      </p:sp>
    </p:spTree>
    <p:extLst>
      <p:ext uri="{BB962C8B-B14F-4D97-AF65-F5344CB8AC3E}">
        <p14:creationId xmlns:p14="http://schemas.microsoft.com/office/powerpoint/2010/main" val="3962833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98A4B3-4C9D-CD6D-E0BE-20AC666B718E}"/>
            </a:ext>
          </a:extLst>
        </p:cNvPr>
        <p:cNvGrpSpPr/>
        <p:nvPr/>
      </p:nvGrpSpPr>
      <p:grpSpPr>
        <a:xfrm>
          <a:off x="0" y="0"/>
          <a:ext cx="0" cy="0"/>
          <a:chOff x="0" y="0"/>
          <a:chExt cx="0" cy="0"/>
        </a:xfrm>
      </p:grpSpPr>
      <p:sp>
        <p:nvSpPr>
          <p:cNvPr id="2" name="Header Placeholder 1">
            <a:extLst>
              <a:ext uri="{FF2B5EF4-FFF2-40B4-BE49-F238E27FC236}">
                <a16:creationId xmlns:a16="http://schemas.microsoft.com/office/drawing/2014/main" id="{8E6B645D-F47D-C8DE-B765-F4F82C49928A}"/>
              </a:ext>
            </a:extLst>
          </p:cNvPr>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a:extLst>
              <a:ext uri="{FF2B5EF4-FFF2-40B4-BE49-F238E27FC236}">
                <a16:creationId xmlns:a16="http://schemas.microsoft.com/office/drawing/2014/main" id="{40C982B1-F954-2626-6505-552837B74F85}"/>
              </a:ext>
            </a:extLst>
          </p:cNvPr>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a:extLst>
              <a:ext uri="{FF2B5EF4-FFF2-40B4-BE49-F238E27FC236}">
                <a16:creationId xmlns:a16="http://schemas.microsoft.com/office/drawing/2014/main" id="{14B8F71F-C8D8-B5C1-5331-AFE85DAEF3F6}"/>
              </a:ext>
            </a:extLst>
          </p:cNvPr>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a:extLst>
              <a:ext uri="{FF2B5EF4-FFF2-40B4-BE49-F238E27FC236}">
                <a16:creationId xmlns:a16="http://schemas.microsoft.com/office/drawing/2014/main" id="{02AF79F9-7990-5BF7-959A-91FB8B9D797C}"/>
              </a:ext>
            </a:extLst>
          </p:cNvPr>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a:extLst>
              <a:ext uri="{FF2B5EF4-FFF2-40B4-BE49-F238E27FC236}">
                <a16:creationId xmlns:a16="http://schemas.microsoft.com/office/drawing/2014/main" id="{B78B124E-3B7E-1251-4F5F-608EA273D802}"/>
              </a:ext>
            </a:extLst>
          </p:cNvPr>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a:extLst>
              <a:ext uri="{FF2B5EF4-FFF2-40B4-BE49-F238E27FC236}">
                <a16:creationId xmlns:a16="http://schemas.microsoft.com/office/drawing/2014/main" id="{4D377EEC-A8CB-D02F-08E0-8E9802C0607C}"/>
              </a:ext>
            </a:extLst>
          </p:cNvPr>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4048869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GB" dirty="0"/>
              <a:t>The Double Quarter Wave (DQW) cavity uses three on-cell, coaxial, </a:t>
            </a:r>
            <a:r>
              <a:rPr lang="en-GB" dirty="0" err="1"/>
              <a:t>superconducting</a:t>
            </a:r>
            <a:r>
              <a:rPr lang="en-GB" dirty="0"/>
              <a:t> (internally cooled) HOM couplers to damp the HOMs. They have an L-C band-stop filter centred at 400 MHz to reject any power from the fundamental mode</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2647033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1092171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9AFC50-6442-1EBD-C56F-10698BE9D013}"/>
            </a:ext>
          </a:extLst>
        </p:cNvPr>
        <p:cNvGrpSpPr/>
        <p:nvPr/>
      </p:nvGrpSpPr>
      <p:grpSpPr>
        <a:xfrm>
          <a:off x="0" y="0"/>
          <a:ext cx="0" cy="0"/>
          <a:chOff x="0" y="0"/>
          <a:chExt cx="0" cy="0"/>
        </a:xfrm>
      </p:grpSpPr>
      <p:sp>
        <p:nvSpPr>
          <p:cNvPr id="2" name="Header Placeholder 1">
            <a:extLst>
              <a:ext uri="{FF2B5EF4-FFF2-40B4-BE49-F238E27FC236}">
                <a16:creationId xmlns:a16="http://schemas.microsoft.com/office/drawing/2014/main" id="{6E0758CF-5D2B-8486-0D19-11DD30FAB4F2}"/>
              </a:ext>
            </a:extLst>
          </p:cNvPr>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a:extLst>
              <a:ext uri="{FF2B5EF4-FFF2-40B4-BE49-F238E27FC236}">
                <a16:creationId xmlns:a16="http://schemas.microsoft.com/office/drawing/2014/main" id="{24E1F98D-F495-F21B-3E02-887480AF780E}"/>
              </a:ext>
            </a:extLst>
          </p:cNvPr>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a:extLst>
              <a:ext uri="{FF2B5EF4-FFF2-40B4-BE49-F238E27FC236}">
                <a16:creationId xmlns:a16="http://schemas.microsoft.com/office/drawing/2014/main" id="{AE587809-02D2-09B6-F49D-13C47ADC90E9}"/>
              </a:ext>
            </a:extLst>
          </p:cNvPr>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a:extLst>
              <a:ext uri="{FF2B5EF4-FFF2-40B4-BE49-F238E27FC236}">
                <a16:creationId xmlns:a16="http://schemas.microsoft.com/office/drawing/2014/main" id="{9709BBD8-3CFC-3F95-AEEC-66F3D64D9EA4}"/>
              </a:ext>
            </a:extLst>
          </p:cNvPr>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a:extLst>
              <a:ext uri="{FF2B5EF4-FFF2-40B4-BE49-F238E27FC236}">
                <a16:creationId xmlns:a16="http://schemas.microsoft.com/office/drawing/2014/main" id="{CC8E927A-5AA6-C7B5-2B40-6E90B05D12FC}"/>
              </a:ext>
            </a:extLst>
          </p:cNvPr>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a:extLst>
              <a:ext uri="{FF2B5EF4-FFF2-40B4-BE49-F238E27FC236}">
                <a16:creationId xmlns:a16="http://schemas.microsoft.com/office/drawing/2014/main" id="{CAF1BFAF-41D8-1E38-0923-4D5D02F37E9A}"/>
              </a:ext>
            </a:extLst>
          </p:cNvPr>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1169935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GB" dirty="0"/>
              <a:t>“One of the biggest challenges is the </a:t>
            </a:r>
            <a:r>
              <a:rPr lang="en-GB" b="1" dirty="0"/>
              <a:t>cryomodule</a:t>
            </a:r>
            <a:r>
              <a:rPr lang="en-GB" dirty="0"/>
              <a:t>, because this is where all of the systems that support the cavity have to come together in a very compact volume.</a:t>
            </a:r>
          </a:p>
          <a:p>
            <a:r>
              <a:rPr lang="en-GB" dirty="0"/>
              <a:t>We need </a:t>
            </a:r>
            <a:r>
              <a:rPr lang="en-GB" b="1" dirty="0"/>
              <a:t>2-Kelvin cryogenics</a:t>
            </a:r>
            <a:r>
              <a:rPr lang="en-GB" dirty="0"/>
              <a:t>, an </a:t>
            </a:r>
            <a:r>
              <a:rPr lang="en-GB" b="1" dirty="0"/>
              <a:t>ultra-clean RF vacuum</a:t>
            </a:r>
            <a:r>
              <a:rPr lang="en-GB" dirty="0"/>
              <a:t>, and a separate </a:t>
            </a:r>
            <a:r>
              <a:rPr lang="en-GB" b="1" dirty="0"/>
              <a:t>insulation vacuum</a:t>
            </a:r>
            <a:r>
              <a:rPr lang="en-GB" dirty="0"/>
              <a:t>, all carefully managed inside the same structure.</a:t>
            </a:r>
            <a:br>
              <a:rPr lang="en-GB" dirty="0"/>
            </a:br>
            <a:r>
              <a:rPr lang="en-GB" dirty="0"/>
              <a:t>The cavities have to be held in </a:t>
            </a:r>
            <a:r>
              <a:rPr lang="en-GB" b="1" dirty="0"/>
              <a:t>precise alignment</a:t>
            </a:r>
            <a:r>
              <a:rPr lang="en-GB" dirty="0"/>
              <a:t> with the beamline, while also being free to move for thermal contraction and controlled by both </a:t>
            </a:r>
            <a:r>
              <a:rPr lang="en-GB" b="1" dirty="0"/>
              <a:t>slow tuners and fast piezo tuners</a:t>
            </a:r>
            <a:r>
              <a:rPr lang="en-GB" dirty="0"/>
              <a:t>.</a:t>
            </a:r>
          </a:p>
          <a:p>
            <a:r>
              <a:rPr lang="en-GB" dirty="0"/>
              <a:t>We also need extensive </a:t>
            </a:r>
            <a:r>
              <a:rPr lang="en-GB" b="1" dirty="0"/>
              <a:t>magnetic shielding</a:t>
            </a:r>
            <a:r>
              <a:rPr lang="en-GB" dirty="0"/>
              <a:t> and </a:t>
            </a:r>
            <a:r>
              <a:rPr lang="en-GB" b="1" dirty="0"/>
              <a:t>thermal shielding</a:t>
            </a:r>
            <a:r>
              <a:rPr lang="en-GB" dirty="0"/>
              <a:t> to protect the cavities, and a surprising number of </a:t>
            </a:r>
            <a:r>
              <a:rPr lang="en-GB" b="1" dirty="0"/>
              <a:t>RF connections</a:t>
            </a:r>
            <a:r>
              <a:rPr lang="en-GB" dirty="0"/>
              <a:t>, sensors, and diagnostics all routed through a very confined space.</a:t>
            </a:r>
            <a:br>
              <a:rPr lang="en-GB" dirty="0"/>
            </a:br>
            <a:r>
              <a:rPr lang="en-GB" dirty="0"/>
              <a:t>Designing and building this cryomodule so that everything fits, functions, and remains accessible is a major engineering effort — it’s where the full system really comes together.”</a:t>
            </a:r>
          </a:p>
          <a:p>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23</a:t>
            </a:fld>
            <a:endParaRPr lang="cs-CZ"/>
          </a:p>
        </p:txBody>
      </p:sp>
    </p:spTree>
    <p:extLst>
      <p:ext uri="{BB962C8B-B14F-4D97-AF65-F5344CB8AC3E}">
        <p14:creationId xmlns:p14="http://schemas.microsoft.com/office/powerpoint/2010/main" val="804329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85EBC-E82A-36F4-57B4-55DAF3DD3C2B}"/>
            </a:ext>
          </a:extLst>
        </p:cNvPr>
        <p:cNvGrpSpPr/>
        <p:nvPr/>
      </p:nvGrpSpPr>
      <p:grpSpPr>
        <a:xfrm>
          <a:off x="0" y="0"/>
          <a:ext cx="0" cy="0"/>
          <a:chOff x="0" y="0"/>
          <a:chExt cx="0" cy="0"/>
        </a:xfrm>
      </p:grpSpPr>
      <p:sp>
        <p:nvSpPr>
          <p:cNvPr id="2" name="Header Placeholder 1">
            <a:extLst>
              <a:ext uri="{FF2B5EF4-FFF2-40B4-BE49-F238E27FC236}">
                <a16:creationId xmlns:a16="http://schemas.microsoft.com/office/drawing/2014/main" id="{1623043C-874B-3C04-CEF1-5A8648BB90FE}"/>
              </a:ext>
            </a:extLst>
          </p:cNvPr>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a:extLst>
              <a:ext uri="{FF2B5EF4-FFF2-40B4-BE49-F238E27FC236}">
                <a16:creationId xmlns:a16="http://schemas.microsoft.com/office/drawing/2014/main" id="{33EEE561-49DD-24FE-3240-7FB8AE067F5A}"/>
              </a:ext>
            </a:extLst>
          </p:cNvPr>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a:extLst>
              <a:ext uri="{FF2B5EF4-FFF2-40B4-BE49-F238E27FC236}">
                <a16:creationId xmlns:a16="http://schemas.microsoft.com/office/drawing/2014/main" id="{BF5044BD-EE0E-84AA-DD31-3E902C464A7D}"/>
              </a:ext>
            </a:extLst>
          </p:cNvPr>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a:extLst>
              <a:ext uri="{FF2B5EF4-FFF2-40B4-BE49-F238E27FC236}">
                <a16:creationId xmlns:a16="http://schemas.microsoft.com/office/drawing/2014/main" id="{C547BD03-F366-F55E-91D1-144C6F42190E}"/>
              </a:ext>
            </a:extLst>
          </p:cNvPr>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a:extLst>
              <a:ext uri="{FF2B5EF4-FFF2-40B4-BE49-F238E27FC236}">
                <a16:creationId xmlns:a16="http://schemas.microsoft.com/office/drawing/2014/main" id="{13B9B55E-214D-1880-FF94-F9319248D901}"/>
              </a:ext>
            </a:extLst>
          </p:cNvPr>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a:extLst>
              <a:ext uri="{FF2B5EF4-FFF2-40B4-BE49-F238E27FC236}">
                <a16:creationId xmlns:a16="http://schemas.microsoft.com/office/drawing/2014/main" id="{7658B850-0070-B23C-E8C1-0E0FE6CDE4AF}"/>
              </a:ext>
            </a:extLst>
          </p:cNvPr>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4163020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27</a:t>
            </a:fld>
            <a:endParaRPr lang="cs-CZ"/>
          </a:p>
        </p:txBody>
      </p:sp>
    </p:spTree>
    <p:extLst>
      <p:ext uri="{BB962C8B-B14F-4D97-AF65-F5344CB8AC3E}">
        <p14:creationId xmlns:p14="http://schemas.microsoft.com/office/powerpoint/2010/main" val="43306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2C810-B62F-E0B9-B735-A4B19B8DB6EC}"/>
            </a:ext>
          </a:extLst>
        </p:cNvPr>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E929F2-A8E7-C8C8-7095-ABD8B602942C}"/>
              </a:ext>
            </a:extLst>
          </p:cNvPr>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a:extLst>
              <a:ext uri="{FF2B5EF4-FFF2-40B4-BE49-F238E27FC236}">
                <a16:creationId xmlns:a16="http://schemas.microsoft.com/office/drawing/2014/main" id="{439B74CE-DDEB-3DA6-CAC0-BE5F57222677}"/>
              </a:ext>
            </a:extLst>
          </p:cNvPr>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a:extLst>
              <a:ext uri="{FF2B5EF4-FFF2-40B4-BE49-F238E27FC236}">
                <a16:creationId xmlns:a16="http://schemas.microsoft.com/office/drawing/2014/main" id="{52DE0E75-A2A5-A0EE-3BEE-882781EE8026}"/>
              </a:ext>
            </a:extLst>
          </p:cNvPr>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a:extLst>
              <a:ext uri="{FF2B5EF4-FFF2-40B4-BE49-F238E27FC236}">
                <a16:creationId xmlns:a16="http://schemas.microsoft.com/office/drawing/2014/main" id="{8773A54B-0174-BD71-C975-B2899C5136C2}"/>
              </a:ext>
            </a:extLst>
          </p:cNvPr>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a:extLst>
              <a:ext uri="{FF2B5EF4-FFF2-40B4-BE49-F238E27FC236}">
                <a16:creationId xmlns:a16="http://schemas.microsoft.com/office/drawing/2014/main" id="{06F0E51B-8219-070B-F62C-00E356274206}"/>
              </a:ext>
            </a:extLst>
          </p:cNvPr>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a:extLst>
              <a:ext uri="{FF2B5EF4-FFF2-40B4-BE49-F238E27FC236}">
                <a16:creationId xmlns:a16="http://schemas.microsoft.com/office/drawing/2014/main" id="{9E29D86E-3304-661C-C37E-AF3843175C83}"/>
              </a:ext>
            </a:extLst>
          </p:cNvPr>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2538787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*than the LHC nominal value</a:t>
            </a:r>
          </a:p>
          <a:p>
            <a:r>
              <a:rPr lang="en-GB" dirty="0"/>
              <a:t>HL-LHC improves luminosity by increasing beam brightness and squeezing the beams more tightly</a:t>
            </a:r>
          </a:p>
        </p:txBody>
      </p:sp>
      <p:sp>
        <p:nvSpPr>
          <p:cNvPr id="4" name="Slide Number Placeholder 3"/>
          <p:cNvSpPr>
            <a:spLocks noGrp="1"/>
          </p:cNvSpPr>
          <p:nvPr>
            <p:ph type="sldNum" sz="quarter" idx="5"/>
          </p:nvPr>
        </p:nvSpPr>
        <p:spPr/>
        <p:txBody>
          <a:bodyPr/>
          <a:lstStyle/>
          <a:p>
            <a:fld id="{871B2431-D351-4C6E-A3CF-9DFAC0E3E050}" type="slidenum">
              <a:rPr lang="cs-CZ" smtClean="0"/>
              <a:t>4</a:t>
            </a:fld>
            <a:endParaRPr lang="cs-CZ"/>
          </a:p>
        </p:txBody>
      </p:sp>
    </p:spTree>
    <p:extLst>
      <p:ext uri="{BB962C8B-B14F-4D97-AF65-F5344CB8AC3E}">
        <p14:creationId xmlns:p14="http://schemas.microsoft.com/office/powerpoint/2010/main" val="892368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CF9EDC-E5B0-DCF6-E71C-53F4C8AD5C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680E39-6AA9-B7AB-BB95-1A201577D634}"/>
              </a:ext>
            </a:extLst>
          </p:cNvPr>
          <p:cNvSpPr>
            <a:spLocks noGrp="1" noRot="1" noChangeAspect="1"/>
          </p:cNvSpPr>
          <p:nvPr>
            <p:ph type="sldImg"/>
          </p:nvPr>
        </p:nvSpPr>
        <p:spPr>
          <a:xfrm>
            <a:off x="2290763" y="512763"/>
            <a:ext cx="4562475" cy="2566987"/>
          </a:xfrm>
        </p:spPr>
      </p:sp>
      <p:sp>
        <p:nvSpPr>
          <p:cNvPr id="3" name="Notes Placeholder 2">
            <a:extLst>
              <a:ext uri="{FF2B5EF4-FFF2-40B4-BE49-F238E27FC236}">
                <a16:creationId xmlns:a16="http://schemas.microsoft.com/office/drawing/2014/main" id="{95254289-FC84-51C9-DD9D-B15AE8A8F05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*than the LHC nominal value</a:t>
            </a:r>
          </a:p>
          <a:p>
            <a:r>
              <a:rPr lang="en-GB" dirty="0"/>
              <a:t>HL-LHC improves luminosity by increasing beam brightness and </a:t>
            </a:r>
          </a:p>
          <a:p>
            <a:r>
              <a:rPr lang="en-GB" sz="1200" b="0" i="0" kern="1200" dirty="0">
                <a:solidFill>
                  <a:schemeClr val="tx1"/>
                </a:solidFill>
                <a:effectLst/>
                <a:latin typeface="+mn-lt"/>
                <a:ea typeface="+mn-ea"/>
                <a:cs typeface="+mn-cs"/>
              </a:rPr>
              <a:t>To achieve this, the beam will need to be more intense and more focused than at present in the LHC. New equipment will need to be installed over about 1.2 of the LHC’s 27 </a:t>
            </a:r>
            <a:r>
              <a:rPr lang="en-GB" sz="1200" b="0" i="0" kern="1200" dirty="0" err="1">
                <a:solidFill>
                  <a:schemeClr val="tx1"/>
                </a:solidFill>
                <a:effectLst/>
                <a:latin typeface="+mn-lt"/>
                <a:ea typeface="+mn-ea"/>
                <a:cs typeface="+mn-cs"/>
              </a:rPr>
              <a:t>kilometres.</a:t>
            </a:r>
            <a:r>
              <a:rPr lang="en-GB" dirty="0" err="1"/>
              <a:t>squeezing</a:t>
            </a:r>
            <a:r>
              <a:rPr lang="en-GB" dirty="0"/>
              <a:t> the beams more tightly</a:t>
            </a:r>
          </a:p>
        </p:txBody>
      </p:sp>
      <p:sp>
        <p:nvSpPr>
          <p:cNvPr id="4" name="Slide Number Placeholder 3">
            <a:extLst>
              <a:ext uri="{FF2B5EF4-FFF2-40B4-BE49-F238E27FC236}">
                <a16:creationId xmlns:a16="http://schemas.microsoft.com/office/drawing/2014/main" id="{D6F117D3-3B3B-320E-025A-BC2D69854E3E}"/>
              </a:ext>
            </a:extLst>
          </p:cNvPr>
          <p:cNvSpPr>
            <a:spLocks noGrp="1"/>
          </p:cNvSpPr>
          <p:nvPr>
            <p:ph type="sldNum" sz="quarter" idx="5"/>
          </p:nvPr>
        </p:nvSpPr>
        <p:spPr/>
        <p:txBody>
          <a:bodyPr/>
          <a:lstStyle/>
          <a:p>
            <a:fld id="{871B2431-D351-4C6E-A3CF-9DFAC0E3E050}" type="slidenum">
              <a:rPr lang="cs-CZ" smtClean="0"/>
              <a:t>5</a:t>
            </a:fld>
            <a:endParaRPr lang="cs-CZ"/>
          </a:p>
        </p:txBody>
      </p:sp>
    </p:spTree>
    <p:extLst>
      <p:ext uri="{BB962C8B-B14F-4D97-AF65-F5344CB8AC3E}">
        <p14:creationId xmlns:p14="http://schemas.microsoft.com/office/powerpoint/2010/main" val="2206427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dirty="0"/>
              <a:t>A novel superconducting RF system consisting of eight cavities per beam for transverse deflection (</a:t>
            </a:r>
            <a:r>
              <a:rPr lang="en-GB" dirty="0" err="1"/>
              <a:t>akacrab</a:t>
            </a:r>
            <a:r>
              <a:rPr lang="en-GB" dirty="0"/>
              <a:t> cavities) of the </a:t>
            </a:r>
            <a:r>
              <a:rPr lang="en-GB" dirty="0" err="1"/>
              <a:t>buncheswill</a:t>
            </a:r>
            <a:r>
              <a:rPr lang="en-GB" dirty="0"/>
              <a:t> be used to compensate the geometric loss in luminosity due to the non-zero crossing angle and the extreme focusing of the bunches in the HL-LHC.</a:t>
            </a:r>
          </a:p>
          <a:p>
            <a:pPr marL="285750" indent="-285750">
              <a:buFont typeface="Arial" panose="020B0604020202020204" pitchFamily="34" charset="0"/>
              <a:buChar char="•"/>
            </a:pPr>
            <a:r>
              <a:rPr lang="en-GB" dirty="0"/>
              <a:t>The non-zero crossing angle implies an inefficient overlap of the colliding bunches at the IP. </a:t>
            </a:r>
          </a:p>
          <a:p>
            <a:pPr marL="285750" indent="-285750">
              <a:buFont typeface="Arial" panose="020B0604020202020204" pitchFamily="34" charset="0"/>
              <a:buChar char="•"/>
            </a:pPr>
            <a:r>
              <a:rPr lang="en-GB" dirty="0"/>
              <a:t>The time-dependent transverse kick from an RF deflecting cavity is used to perform a bunch rotation, in the crossing plane about the barycentre of the bunch (seeFigure4-1).</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other key technology, necessary to take advantage of the smaller beam-spot size at the interaction points, is a series of superconducting radio-frequency (RF) “crab” cavities that enlarge the overlap area of the incoming bunches and thus increase the probability of collisions.</a:t>
            </a:r>
          </a:p>
          <a:p>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6</a:t>
            </a:fld>
            <a:endParaRPr lang="cs-CZ"/>
          </a:p>
        </p:txBody>
      </p:sp>
    </p:spTree>
    <p:extLst>
      <p:ext uri="{BB962C8B-B14F-4D97-AF65-F5344CB8AC3E}">
        <p14:creationId xmlns:p14="http://schemas.microsoft.com/office/powerpoint/2010/main" val="24701404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7</a:t>
            </a:fld>
            <a:endParaRPr lang="cs-CZ"/>
          </a:p>
        </p:txBody>
      </p:sp>
    </p:spTree>
    <p:extLst>
      <p:ext uri="{BB962C8B-B14F-4D97-AF65-F5344CB8AC3E}">
        <p14:creationId xmlns:p14="http://schemas.microsoft.com/office/powerpoint/2010/main" val="3381992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A2AA9C-8648-965C-9698-F84277D3702E}"/>
            </a:ext>
          </a:extLst>
        </p:cNvPr>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5984C3-7E4A-5D28-957B-1BF2F353EBDF}"/>
              </a:ext>
            </a:extLst>
          </p:cNvPr>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a:extLst>
              <a:ext uri="{FF2B5EF4-FFF2-40B4-BE49-F238E27FC236}">
                <a16:creationId xmlns:a16="http://schemas.microsoft.com/office/drawing/2014/main" id="{95DF721E-4F69-3E58-1602-F1AA7BE1E9AD}"/>
              </a:ext>
            </a:extLst>
          </p:cNvPr>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a:extLst>
              <a:ext uri="{FF2B5EF4-FFF2-40B4-BE49-F238E27FC236}">
                <a16:creationId xmlns:a16="http://schemas.microsoft.com/office/drawing/2014/main" id="{C40D7429-58C6-D46A-B033-008E6500D23A}"/>
              </a:ext>
            </a:extLst>
          </p:cNvPr>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a:extLst>
              <a:ext uri="{FF2B5EF4-FFF2-40B4-BE49-F238E27FC236}">
                <a16:creationId xmlns:a16="http://schemas.microsoft.com/office/drawing/2014/main" id="{F2F316B5-AA87-5488-04B3-7EFE87693E96}"/>
              </a:ext>
            </a:extLst>
          </p:cNvPr>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a:extLst>
              <a:ext uri="{FF2B5EF4-FFF2-40B4-BE49-F238E27FC236}">
                <a16:creationId xmlns:a16="http://schemas.microsoft.com/office/drawing/2014/main" id="{FBC06698-2C43-7BAD-86DE-1FA4BA42C16E}"/>
              </a:ext>
            </a:extLst>
          </p:cNvPr>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a:extLst>
              <a:ext uri="{FF2B5EF4-FFF2-40B4-BE49-F238E27FC236}">
                <a16:creationId xmlns:a16="http://schemas.microsoft.com/office/drawing/2014/main" id="{AC892100-E3D2-E63B-7553-EF89FEDB9ED4}"/>
              </a:ext>
            </a:extLst>
          </p:cNvPr>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1869870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GB" dirty="0"/>
              <a:t>-271.15</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At 4.5 K the RF losses would be too high to deliver the required transverse kick; only at 2 K does niobium have a low enough surface resistance to make the crab cavities efficient and cryogenically affordable.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the crab cavities, we need very high RF fields but with extremely low power dissipation.</a:t>
            </a:r>
            <a:br>
              <a:rPr lang="en-GB" dirty="0"/>
            </a:br>
            <a:r>
              <a:rPr lang="en-GB" dirty="0"/>
              <a:t>At </a:t>
            </a:r>
            <a:r>
              <a:rPr lang="en-GB" b="1" dirty="0"/>
              <a:t>4.5 Kelvin</a:t>
            </a:r>
            <a:r>
              <a:rPr lang="en-GB" dirty="0"/>
              <a:t>, niobium’s surface resistance is still too high — the losses would be large, and the cryogenic power needed would exceed what the HL-LHC can provide.</a:t>
            </a:r>
            <a:br>
              <a:rPr lang="en-GB" dirty="0"/>
            </a:br>
            <a:r>
              <a:rPr lang="en-GB" dirty="0"/>
              <a:t>Operating at </a:t>
            </a:r>
            <a:r>
              <a:rPr lang="en-GB" b="1" dirty="0"/>
              <a:t>2 Kelvin</a:t>
            </a:r>
            <a:r>
              <a:rPr lang="en-GB" dirty="0"/>
              <a:t>, in superfluid helium, reduces those losses by more than an order of magnitude.</a:t>
            </a:r>
            <a:br>
              <a:rPr lang="en-GB" dirty="0"/>
            </a:br>
            <a:r>
              <a:rPr lang="en-GB" dirty="0"/>
              <a:t>That’s what makes the required kick voltage achievable while keeping the heat load and quench margin within the limits of the cryogenic system.”</a:t>
            </a:r>
            <a:endParaRPr lang="en-GB" sz="1200" dirty="0">
              <a:solidFill>
                <a:schemeClr val="tx2"/>
              </a:solidFill>
            </a:endParaRPr>
          </a:p>
          <a:p>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14</a:t>
            </a:fld>
            <a:endParaRPr lang="cs-CZ"/>
          </a:p>
        </p:txBody>
      </p:sp>
    </p:spTree>
    <p:extLst>
      <p:ext uri="{BB962C8B-B14F-4D97-AF65-F5344CB8AC3E}">
        <p14:creationId xmlns:p14="http://schemas.microsoft.com/office/powerpoint/2010/main" val="2896474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2743200" y="4229100"/>
            <a:ext cx="14400000" cy="2700000"/>
          </a:xfrm>
        </p:spPr>
        <p:txBody>
          <a:bodyPr lIns="0" tIns="0" rIns="0" bIns="0" anchor="t" anchorCtr="0">
            <a:noAutofit/>
          </a:bodyPr>
          <a:lstStyle>
            <a:lvl1pPr algn="l">
              <a:defRPr sz="42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2743200" y="7200900"/>
            <a:ext cx="12960000" cy="1485900"/>
          </a:xfrm>
        </p:spPr>
        <p:txBody>
          <a:bodyPr lIns="0" tIns="0" rIns="0" bIns="0">
            <a:normAutofit/>
          </a:bodyPr>
          <a:lstStyle>
            <a:lvl1pPr marL="0" indent="0" algn="l">
              <a:buNone/>
              <a:defRPr sz="3000" b="0" baseline="0">
                <a:solidFill>
                  <a:schemeClr val="accent5"/>
                </a:solidFill>
              </a:defRPr>
            </a:lvl1pPr>
            <a:lvl2pPr marL="685800" indent="0" algn="ctr">
              <a:buNone/>
              <a:defRPr>
                <a:solidFill>
                  <a:schemeClr val="tx1">
                    <a:tint val="75000"/>
                  </a:schemeClr>
                </a:solidFill>
              </a:defRPr>
            </a:lvl2pPr>
            <a:lvl3pPr marL="1371600" indent="0" algn="ctr">
              <a:buNone/>
              <a:defRPr>
                <a:solidFill>
                  <a:schemeClr val="tx1">
                    <a:tint val="75000"/>
                  </a:schemeClr>
                </a:solidFill>
              </a:defRPr>
            </a:lvl3pPr>
            <a:lvl4pPr marL="2057400" indent="0" algn="ctr">
              <a:buNone/>
              <a:defRPr>
                <a:solidFill>
                  <a:schemeClr val="tx1">
                    <a:tint val="75000"/>
                  </a:schemeClr>
                </a:solidFill>
              </a:defRPr>
            </a:lvl4pPr>
            <a:lvl5pPr marL="2743200" indent="0" algn="ctr">
              <a:buNone/>
              <a:defRPr>
                <a:solidFill>
                  <a:schemeClr val="tx1">
                    <a:tint val="75000"/>
                  </a:schemeClr>
                </a:solidFill>
              </a:defRPr>
            </a:lvl5pPr>
            <a:lvl6pPr marL="3429000" indent="0" algn="ctr">
              <a:buNone/>
              <a:defRPr>
                <a:solidFill>
                  <a:schemeClr val="tx1">
                    <a:tint val="75000"/>
                  </a:schemeClr>
                </a:solidFill>
              </a:defRPr>
            </a:lvl6pPr>
            <a:lvl7pPr marL="4114800" indent="0" algn="ctr">
              <a:buNone/>
              <a:defRPr>
                <a:solidFill>
                  <a:schemeClr val="tx1">
                    <a:tint val="75000"/>
                  </a:schemeClr>
                </a:solidFill>
              </a:defRPr>
            </a:lvl7pPr>
            <a:lvl8pPr marL="4800600" indent="0" algn="ctr">
              <a:buNone/>
              <a:defRPr>
                <a:solidFill>
                  <a:schemeClr val="tx1">
                    <a:tint val="75000"/>
                  </a:schemeClr>
                </a:solidFill>
              </a:defRPr>
            </a:lvl8pPr>
            <a:lvl9pPr marL="54864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981200" y="9534525"/>
            <a:ext cx="13380000" cy="540000"/>
          </a:xfrm>
        </p:spPr>
        <p:txBody>
          <a:bodyPr lIns="0" tIns="0" rIns="0" bIns="0" anchor="b" anchorCtr="0"/>
          <a:lstStyle>
            <a:lvl1pPr algn="r">
              <a:defRPr>
                <a:solidFill>
                  <a:schemeClr val="accent1"/>
                </a:solidFill>
              </a:defRPr>
            </a:lvl1pPr>
          </a:lstStyle>
          <a:p>
            <a:endParaRPr lang="en-US"/>
          </a:p>
        </p:txBody>
      </p:sp>
      <p:sp>
        <p:nvSpPr>
          <p:cNvPr id="6" name="Espace réservé du numéro de diapositive 5"/>
          <p:cNvSpPr>
            <a:spLocks noGrp="1"/>
          </p:cNvSpPr>
          <p:nvPr>
            <p:ph type="sldNum" sz="quarter" idx="12"/>
          </p:nvPr>
        </p:nvSpPr>
        <p:spPr>
          <a:xfrm>
            <a:off x="17373600" y="9534525"/>
            <a:ext cx="720000" cy="540000"/>
          </a:xfrm>
          <a:ln>
            <a:solidFill>
              <a:srgbClr val="2BABAD"/>
            </a:solidFill>
          </a:ln>
        </p:spPr>
        <p:txBody>
          <a:bodyPr lIns="0" tIns="0" rIns="0" bIns="0" anchor="b" anchorCtr="0"/>
          <a:lstStyle>
            <a:lvl1pPr>
              <a:defRPr>
                <a:solidFill>
                  <a:schemeClr val="accent1"/>
                </a:solidFill>
              </a:defRPr>
            </a:lvl1pPr>
          </a:lstStyle>
          <a:p>
            <a:fld id="{B6F15528-21DE-4FAA-801E-634DDDAF4B2B}" type="slidenum">
              <a:rPr lang="en-US" smtClean="0"/>
              <a:pPr/>
              <a:t>‹#›</a:t>
            </a:fld>
            <a:endParaRPr lang="en-US"/>
          </a:p>
        </p:txBody>
      </p:sp>
      <p:pic>
        <p:nvPicPr>
          <p:cNvPr id="12" name="Image 11" descr="HLU-logoN-title.png"/>
          <p:cNvPicPr>
            <a:picLocks noChangeAspect="1"/>
          </p:cNvPicPr>
          <p:nvPr/>
        </p:nvPicPr>
        <p:blipFill>
          <a:blip r:embed="rId3"/>
          <a:stretch>
            <a:fillRect/>
          </a:stretch>
        </p:blipFill>
        <p:spPr>
          <a:xfrm>
            <a:off x="2743200" y="1010565"/>
            <a:ext cx="7570728" cy="2301582"/>
          </a:xfrm>
          <a:prstGeom prst="rect">
            <a:avLst/>
          </a:prstGeom>
        </p:spPr>
      </p:pic>
      <p:sp>
        <p:nvSpPr>
          <p:cNvPr id="15" name="Espace réservé du texte 14"/>
          <p:cNvSpPr>
            <a:spLocks noGrp="1"/>
          </p:cNvSpPr>
          <p:nvPr>
            <p:ph type="body" sz="quarter" idx="14" hasCustomPrompt="1"/>
          </p:nvPr>
        </p:nvSpPr>
        <p:spPr>
          <a:xfrm>
            <a:off x="2743200" y="8848725"/>
            <a:ext cx="12960000" cy="523875"/>
          </a:xfrm>
        </p:spPr>
        <p:txBody>
          <a:bodyPr>
            <a:normAutofit/>
          </a:bodyPr>
          <a:lstStyle>
            <a:lvl1pPr marL="514350" marR="0" indent="-514350" algn="l" defTabSz="685800" rtl="0" eaLnBrk="1" fontAlgn="auto" latinLnBrk="0" hangingPunct="1">
              <a:lnSpc>
                <a:spcPct val="100000"/>
              </a:lnSpc>
              <a:spcBef>
                <a:spcPct val="20000"/>
              </a:spcBef>
              <a:spcAft>
                <a:spcPts val="0"/>
              </a:spcAft>
              <a:buClr>
                <a:schemeClr val="accent6"/>
              </a:buClr>
              <a:buSzTx/>
              <a:buFontTx/>
              <a:buNone/>
              <a:tabLst/>
              <a:defRPr sz="2400">
                <a:solidFill>
                  <a:schemeClr val="bg2"/>
                </a:solidFill>
              </a:defRPr>
            </a:lvl1pPr>
            <a:lvl2pPr>
              <a:buFontTx/>
              <a:buNone/>
              <a:defRPr/>
            </a:lvl2pPr>
            <a:lvl3pPr>
              <a:buFontTx/>
              <a:buNone/>
              <a:defRPr/>
            </a:lvl3pPr>
            <a:lvl4pPr>
              <a:buFontTx/>
              <a:buNone/>
              <a:defRPr/>
            </a:lvl4pPr>
            <a:lvl5pPr>
              <a:buFontTx/>
              <a:buNone/>
              <a:defRPr/>
            </a:lvl5pPr>
          </a:lstStyle>
          <a:p>
            <a:pPr marL="514350" marR="0" lvl="0" indent="-514350" algn="l" defTabSz="685800" rtl="0" eaLnBrk="1" fontAlgn="auto" latinLnBrk="0" hangingPunct="1">
              <a:lnSpc>
                <a:spcPct val="100000"/>
              </a:lnSpc>
              <a:spcBef>
                <a:spcPct val="20000"/>
              </a:spcBef>
              <a:spcAft>
                <a:spcPts val="0"/>
              </a:spcAft>
              <a:buClr>
                <a:schemeClr val="accent6"/>
              </a:buClr>
              <a:buSzTx/>
              <a:buFontTx/>
              <a:buNone/>
              <a:tabLst/>
              <a:defRPr/>
            </a:pPr>
            <a:r>
              <a:rPr kumimoji="0" lang="en-GB" sz="24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extLst>
      <p:ext uri="{BB962C8B-B14F-4D97-AF65-F5344CB8AC3E}">
        <p14:creationId xmlns:p14="http://schemas.microsoft.com/office/powerpoint/2010/main" val="1534258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1224000" y="1828801"/>
            <a:ext cx="15840000" cy="7360445"/>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3810000" y="9534525"/>
            <a:ext cx="13254000" cy="540000"/>
          </a:xfrm>
        </p:spPr>
        <p:txBody>
          <a:bodyPr/>
          <a:lstStyle/>
          <a:p>
            <a:endParaRPr lang="en-US"/>
          </a:p>
        </p:txBody>
      </p:sp>
      <p:sp>
        <p:nvSpPr>
          <p:cNvPr id="6" name="Espace réservé du numéro de diapositive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88060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914400" y="1822848"/>
            <a:ext cx="8080376" cy="959643"/>
          </a:xfrm>
        </p:spPr>
        <p:txBody>
          <a:bodyPr anchor="t">
            <a:normAutofit/>
          </a:bodyPr>
          <a:lstStyle>
            <a:lvl1pPr marL="0" indent="0">
              <a:buNone/>
              <a:defRPr sz="3000" b="1" baseline="0"/>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914400" y="3086100"/>
            <a:ext cx="8080376" cy="5926932"/>
          </a:xfrm>
        </p:spPr>
        <p:txBody>
          <a:bodyPr/>
          <a:lstStyle>
            <a:lvl1pPr>
              <a:defRPr sz="3600"/>
            </a:lvl1pPr>
            <a:lvl2pPr>
              <a:defRPr sz="30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9290051" y="1822848"/>
            <a:ext cx="8083550" cy="959643"/>
          </a:xfrm>
        </p:spPr>
        <p:txBody>
          <a:bodyPr anchor="t">
            <a:normAutofit/>
          </a:bodyPr>
          <a:lstStyle>
            <a:lvl1pPr marL="0" indent="0">
              <a:buNone/>
              <a:defRPr sz="3000" b="1" baseline="0"/>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9290051" y="3086100"/>
            <a:ext cx="8083550" cy="5926932"/>
          </a:xfrm>
        </p:spPr>
        <p:txBody>
          <a:bodyPr/>
          <a:lstStyle>
            <a:lvl1pPr>
              <a:defRPr sz="3600"/>
            </a:lvl1pPr>
            <a:lvl2pPr>
              <a:defRPr sz="30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3810000" y="9534525"/>
            <a:ext cx="13254000" cy="540000"/>
          </a:xfrm>
        </p:spPr>
        <p:txBody>
          <a:bodyPr/>
          <a:lstStyle/>
          <a:p>
            <a:endParaRPr lang="en-US"/>
          </a:p>
        </p:txBody>
      </p:sp>
      <p:sp>
        <p:nvSpPr>
          <p:cNvPr id="9" name="Espace réservé du numéro de diapositive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0879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3810000" y="9534525"/>
            <a:ext cx="13254000" cy="540000"/>
          </a:xfrm>
        </p:spPr>
        <p:txBody>
          <a:bodyPr/>
          <a:lstStyle/>
          <a:p>
            <a:endParaRPr lang="en-US"/>
          </a:p>
        </p:txBody>
      </p:sp>
      <p:sp>
        <p:nvSpPr>
          <p:cNvPr id="5" name="Espace réservé du numéro de diapositive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95331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3962400" y="9534525"/>
            <a:ext cx="13106400" cy="540000"/>
          </a:xfrm>
        </p:spPr>
        <p:txBody>
          <a:bodyPr/>
          <a:lstStyle/>
          <a:p>
            <a:endParaRPr lang="en-US"/>
          </a:p>
        </p:txBody>
      </p:sp>
      <p:sp>
        <p:nvSpPr>
          <p:cNvPr id="4" name="Espace réservé du numéro de diapositive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11445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224000" y="685800"/>
            <a:ext cx="15840000" cy="6172200"/>
          </a:xfr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1224000" y="7658100"/>
            <a:ext cx="15840000" cy="1485900"/>
          </a:xfrm>
        </p:spPr>
        <p:txBody>
          <a:bodyPr/>
          <a:lstStyle>
            <a:lvl1pPr marL="0" indent="0">
              <a:buNone/>
              <a:defRPr sz="2100"/>
            </a:lvl1pPr>
            <a:lvl2pPr marL="685800" indent="0">
              <a:buNone/>
              <a:defRPr sz="1800"/>
            </a:lvl2pPr>
            <a:lvl3pPr marL="1371600" indent="0">
              <a:buNone/>
              <a:defRPr sz="1500"/>
            </a:lvl3pPr>
            <a:lvl4pPr marL="2057400" indent="0">
              <a:buNone/>
              <a:defRPr sz="1350"/>
            </a:lvl4pPr>
            <a:lvl5pPr marL="2743200" indent="0">
              <a:buNone/>
              <a:defRPr sz="1350"/>
            </a:lvl5pPr>
            <a:lvl6pPr marL="3429000" indent="0">
              <a:buNone/>
              <a:defRPr sz="1350"/>
            </a:lvl6pPr>
            <a:lvl7pPr marL="4114800" indent="0">
              <a:buNone/>
              <a:defRPr sz="1350"/>
            </a:lvl7pPr>
            <a:lvl8pPr marL="4800600" indent="0">
              <a:buNone/>
              <a:defRPr sz="1350"/>
            </a:lvl8pPr>
            <a:lvl9pPr marL="5486400" indent="0">
              <a:buNone/>
              <a:defRPr sz="1350"/>
            </a:lvl9pPr>
          </a:lstStyle>
          <a:p>
            <a:pPr lvl="0"/>
            <a:r>
              <a:rPr lang="en-GB" noProof="0"/>
              <a:t>Text – image caption – comments ....</a:t>
            </a:r>
          </a:p>
        </p:txBody>
      </p:sp>
      <p:sp>
        <p:nvSpPr>
          <p:cNvPr id="6" name="Espace réservé du pied de page 5"/>
          <p:cNvSpPr>
            <a:spLocks noGrp="1"/>
          </p:cNvSpPr>
          <p:nvPr>
            <p:ph type="ftr" sz="quarter" idx="11"/>
          </p:nvPr>
        </p:nvSpPr>
        <p:spPr>
          <a:xfrm>
            <a:off x="3962400" y="9534525"/>
            <a:ext cx="13101600" cy="540000"/>
          </a:xfrm>
        </p:spPr>
        <p:txBody>
          <a:bodyPr/>
          <a:lstStyle/>
          <a:p>
            <a:endParaRPr lang="en-US"/>
          </a:p>
        </p:txBody>
      </p:sp>
      <p:sp>
        <p:nvSpPr>
          <p:cNvPr id="7" name="Espace réservé du numéro de diapositive 6"/>
          <p:cNvSpPr>
            <a:spLocks noGrp="1"/>
          </p:cNvSpPr>
          <p:nvPr>
            <p:ph type="sldNum" sz="quarter" idx="12"/>
          </p:nvPr>
        </p:nvSpPr>
        <p:spPr/>
        <p:txBody>
          <a:bodyPr/>
          <a:lstStyle/>
          <a:p>
            <a:fld id="{B6F15528-21DE-4FAA-801E-634DDDAF4B2B}" type="slidenum">
              <a:rPr lang="en-US" smtClean="0"/>
              <a:pPr/>
              <a:t>‹#›</a:t>
            </a:fld>
            <a:endParaRPr lang="en-US"/>
          </a:p>
        </p:txBody>
      </p:sp>
      <p:sp>
        <p:nvSpPr>
          <p:cNvPr id="9" name="Espace réservé du contenu 8"/>
          <p:cNvSpPr>
            <a:spLocks noGrp="1"/>
          </p:cNvSpPr>
          <p:nvPr>
            <p:ph sz="quarter" idx="14" hasCustomPrompt="1"/>
          </p:nvPr>
        </p:nvSpPr>
        <p:spPr>
          <a:xfrm>
            <a:off x="1227100" y="6972300"/>
            <a:ext cx="15836900" cy="571500"/>
          </a:xfrm>
        </p:spPr>
        <p:txBody>
          <a:bodyPr/>
          <a:lstStyle>
            <a:lvl1pPr>
              <a:buFontTx/>
              <a:buNone/>
              <a:defRPr sz="2700">
                <a:solidFill>
                  <a:schemeClr val="bg2"/>
                </a:solidFill>
              </a:defRPr>
            </a:lvl1pPr>
          </a:lstStyle>
          <a:p>
            <a:pPr lvl="0"/>
            <a:r>
              <a:rPr lang="en-GB" dirty="0"/>
              <a:t>Image title</a:t>
            </a:r>
          </a:p>
        </p:txBody>
      </p:sp>
    </p:spTree>
    <p:extLst>
      <p:ext uri="{BB962C8B-B14F-4D97-AF65-F5344CB8AC3E}">
        <p14:creationId xmlns:p14="http://schemas.microsoft.com/office/powerpoint/2010/main" val="4254462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2703600" y="4063500"/>
            <a:ext cx="12880800" cy="24516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2438400" y="9534525"/>
            <a:ext cx="13146000" cy="540000"/>
          </a:xfrm>
        </p:spPr>
        <p:txBody>
          <a:bodyPr/>
          <a:lstStyle/>
          <a:p>
            <a:endParaRPr lang="en-US"/>
          </a:p>
        </p:txBody>
      </p:sp>
      <p:sp>
        <p:nvSpPr>
          <p:cNvPr id="5" name="Espace réservé du numéro de diapositive 4"/>
          <p:cNvSpPr>
            <a:spLocks noGrp="1"/>
          </p:cNvSpPr>
          <p:nvPr>
            <p:ph type="sldNum" sz="quarter" idx="12"/>
          </p:nvPr>
        </p:nvSpPr>
        <p:spPr/>
        <p:txBody>
          <a:bodyPr/>
          <a:lstStyle/>
          <a:p>
            <a:fld id="{B6F15528-21DE-4FAA-801E-634DDDAF4B2B}" type="slidenum">
              <a:rPr lang="en-US" smtClean="0"/>
              <a:pPr/>
              <a:t>‹#›</a:t>
            </a:fld>
            <a:endParaRPr lang="en-US"/>
          </a:p>
        </p:txBody>
      </p:sp>
      <p:pic>
        <p:nvPicPr>
          <p:cNvPr id="12" name="Image 11" descr="HLU-logoN-title.png"/>
          <p:cNvPicPr>
            <a:picLocks noChangeAspect="1"/>
          </p:cNvPicPr>
          <p:nvPr/>
        </p:nvPicPr>
        <p:blipFill>
          <a:blip r:embed="rId3"/>
          <a:stretch>
            <a:fillRect/>
          </a:stretch>
        </p:blipFill>
        <p:spPr>
          <a:xfrm>
            <a:off x="2743200" y="1010565"/>
            <a:ext cx="7570728" cy="2301582"/>
          </a:xfrm>
          <a:prstGeom prst="rect">
            <a:avLst/>
          </a:prstGeom>
        </p:spPr>
      </p:pic>
      <p:sp>
        <p:nvSpPr>
          <p:cNvPr id="8" name="Espace réservé du texte 7"/>
          <p:cNvSpPr>
            <a:spLocks noGrp="1"/>
          </p:cNvSpPr>
          <p:nvPr>
            <p:ph type="body" sz="quarter" idx="14" hasCustomPrompt="1"/>
          </p:nvPr>
        </p:nvSpPr>
        <p:spPr>
          <a:xfrm>
            <a:off x="2703600" y="7429500"/>
            <a:ext cx="12880800" cy="1828800"/>
          </a:xfrm>
        </p:spPr>
        <p:txBody>
          <a:bodyPr anchor="b">
            <a:noAutofit/>
          </a:bodyPr>
          <a:lstStyle>
            <a:lvl1pPr>
              <a:buFontTx/>
              <a:buNone/>
              <a:defRPr sz="1800" baseline="0">
                <a:solidFill>
                  <a:schemeClr val="tx2"/>
                </a:solidFill>
              </a:defRPr>
            </a:lvl1pPr>
            <a:lvl2pPr>
              <a:buFontTx/>
              <a:buNone/>
              <a:defRPr sz="2100"/>
            </a:lvl2pPr>
            <a:lvl3pPr>
              <a:buFontTx/>
              <a:buNone/>
              <a:defRPr sz="2100"/>
            </a:lvl3pPr>
            <a:lvl4pPr>
              <a:buFontTx/>
              <a:buNone/>
              <a:defRPr sz="2100"/>
            </a:lvl4pPr>
            <a:lvl5pPr>
              <a:buFontTx/>
              <a:buNone/>
              <a:defRPr sz="2100"/>
            </a:lvl5pPr>
          </a:lstStyle>
          <a:p>
            <a:pPr lvl="0"/>
            <a:r>
              <a:rPr lang="en-GB" noProof="0"/>
              <a:t>Credits if needed: reference 1, reference 2 ...</a:t>
            </a:r>
          </a:p>
        </p:txBody>
      </p:sp>
    </p:spTree>
    <p:extLst>
      <p:ext uri="{BB962C8B-B14F-4D97-AF65-F5344CB8AC3E}">
        <p14:creationId xmlns:p14="http://schemas.microsoft.com/office/powerpoint/2010/main" val="141770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4" name="Espace réservé du contenu 3"/>
          <p:cNvSpPr>
            <a:spLocks noGrp="1"/>
          </p:cNvSpPr>
          <p:nvPr>
            <p:ph sz="half" idx="2" hasCustomPrompt="1"/>
          </p:nvPr>
        </p:nvSpPr>
        <p:spPr>
          <a:xfrm>
            <a:off x="914401" y="1658895"/>
            <a:ext cx="8080376" cy="7354137"/>
          </a:xfrm>
        </p:spPr>
        <p:txBody>
          <a:bodyPr/>
          <a:lstStyle>
            <a:lvl1pPr>
              <a:defRPr sz="2700"/>
            </a:lvl1pPr>
            <a:lvl2pPr>
              <a:defRPr sz="2250"/>
            </a:lvl2pPr>
            <a:lvl3pPr>
              <a:defRPr sz="2025"/>
            </a:lvl3pPr>
            <a:lvl4pPr>
              <a:defRPr sz="2400"/>
            </a:lvl4pPr>
            <a:lvl5pPr>
              <a:defRPr sz="2400"/>
            </a:lvl5pPr>
            <a:lvl6pPr>
              <a:defRPr sz="2400"/>
            </a:lvl6pPr>
            <a:lvl7pPr>
              <a:defRPr sz="2400"/>
            </a:lvl7pPr>
            <a:lvl8pPr>
              <a:defRPr sz="2400"/>
            </a:lvl8pPr>
            <a:lvl9pPr>
              <a:defRPr sz="2400"/>
            </a:lvl9pPr>
          </a:lstStyle>
          <a:p>
            <a:pPr lvl="0"/>
            <a:r>
              <a:rPr lang="en-GB" noProof="0" dirty="0"/>
              <a:t>Click to edit Master texts styles</a:t>
            </a:r>
          </a:p>
          <a:p>
            <a:pPr lvl="1"/>
            <a:r>
              <a:rPr lang="en-GB" noProof="0" dirty="0"/>
              <a:t>Second level</a:t>
            </a:r>
          </a:p>
          <a:p>
            <a:pPr lvl="2"/>
            <a:r>
              <a:rPr lang="en-GB" noProof="0" dirty="0"/>
              <a:t>Third level</a:t>
            </a:r>
          </a:p>
        </p:txBody>
      </p:sp>
      <p:sp>
        <p:nvSpPr>
          <p:cNvPr id="6" name="Espace réservé du contenu 5"/>
          <p:cNvSpPr>
            <a:spLocks noGrp="1"/>
          </p:cNvSpPr>
          <p:nvPr>
            <p:ph sz="quarter" idx="4" hasCustomPrompt="1"/>
          </p:nvPr>
        </p:nvSpPr>
        <p:spPr>
          <a:xfrm>
            <a:off x="9290056" y="1658895"/>
            <a:ext cx="8083550" cy="7354137"/>
          </a:xfrm>
        </p:spPr>
        <p:txBody>
          <a:bodyPr/>
          <a:lstStyle>
            <a:lvl1pPr>
              <a:defRPr sz="2700"/>
            </a:lvl1pPr>
            <a:lvl2pPr>
              <a:defRPr sz="2250"/>
            </a:lvl2pPr>
            <a:lvl3pPr>
              <a:defRPr sz="2025"/>
            </a:lvl3pPr>
            <a:lvl4pPr>
              <a:defRPr sz="2400"/>
            </a:lvl4pPr>
            <a:lvl5pPr>
              <a:defRPr sz="2400"/>
            </a:lvl5pPr>
            <a:lvl6pPr>
              <a:defRPr sz="2400"/>
            </a:lvl6pPr>
            <a:lvl7pPr>
              <a:defRPr sz="2400"/>
            </a:lvl7pPr>
            <a:lvl8pPr>
              <a:defRPr sz="2400"/>
            </a:lvl8pPr>
            <a:lvl9pPr>
              <a:defRPr sz="2400"/>
            </a:lvl9pPr>
          </a:lstStyle>
          <a:p>
            <a:pPr lvl="0"/>
            <a:r>
              <a:rPr lang="en-GB" noProof="0" dirty="0"/>
              <a:t>Click to edit Master texts styles</a:t>
            </a:r>
          </a:p>
          <a:p>
            <a:pPr lvl="1"/>
            <a:r>
              <a:rPr lang="en-GB" noProof="0" dirty="0"/>
              <a:t>Second level</a:t>
            </a:r>
          </a:p>
          <a:p>
            <a:pPr lvl="2"/>
            <a:r>
              <a:rPr lang="en-GB" noProof="0" dirty="0"/>
              <a:t>Third level</a:t>
            </a:r>
          </a:p>
        </p:txBody>
      </p:sp>
      <p:sp>
        <p:nvSpPr>
          <p:cNvPr id="8" name="Espace réservé du pied de page 7"/>
          <p:cNvSpPr>
            <a:spLocks noGrp="1"/>
          </p:cNvSpPr>
          <p:nvPr>
            <p:ph type="ftr" sz="quarter" idx="11"/>
          </p:nvPr>
        </p:nvSpPr>
        <p:spPr>
          <a:xfrm>
            <a:off x="914400" y="9534527"/>
            <a:ext cx="16149600" cy="540000"/>
          </a:xfrm>
        </p:spPr>
        <p:txBody>
          <a:bodyPr/>
          <a:lstStyle/>
          <a:p>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846165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224000" y="270000"/>
            <a:ext cx="15840000" cy="108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1224000" y="2057401"/>
            <a:ext cx="15840000" cy="7131845"/>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3962400" y="9534525"/>
            <a:ext cx="13101600" cy="540000"/>
          </a:xfrm>
          <a:prstGeom prst="rect">
            <a:avLst/>
          </a:prstGeom>
        </p:spPr>
        <p:txBody>
          <a:bodyPr vert="horz" lIns="0" tIns="0" rIns="0" bIns="0" rtlCol="0" anchor="b"/>
          <a:lstStyle>
            <a:lvl1pPr algn="r">
              <a:defRPr sz="1800">
                <a:solidFill>
                  <a:schemeClr val="accent1"/>
                </a:solidFill>
              </a:defRPr>
            </a:lvl1pPr>
          </a:lstStyle>
          <a:p>
            <a:endParaRPr lang="en-US"/>
          </a:p>
        </p:txBody>
      </p:sp>
      <p:sp>
        <p:nvSpPr>
          <p:cNvPr id="6" name="Espace réservé du numéro de diapositive 5"/>
          <p:cNvSpPr>
            <a:spLocks noGrp="1"/>
          </p:cNvSpPr>
          <p:nvPr>
            <p:ph type="sldNum" sz="quarter" idx="4"/>
          </p:nvPr>
        </p:nvSpPr>
        <p:spPr>
          <a:xfrm>
            <a:off x="17373600" y="9534525"/>
            <a:ext cx="720000" cy="540000"/>
          </a:xfrm>
          <a:prstGeom prst="rect">
            <a:avLst/>
          </a:prstGeom>
        </p:spPr>
        <p:txBody>
          <a:bodyPr vert="horz" lIns="0" tIns="0" rIns="0" bIns="0" rtlCol="0" anchor="b"/>
          <a:lstStyle>
            <a:lvl1pPr algn="r">
              <a:defRPr sz="18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826269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ctr" defTabSz="685800" rtl="0" eaLnBrk="1" latinLnBrk="0" hangingPunct="1">
        <a:spcBef>
          <a:spcPct val="0"/>
        </a:spcBef>
        <a:buNone/>
        <a:defRPr sz="4200" b="1" kern="1200">
          <a:solidFill>
            <a:schemeClr val="bg2"/>
          </a:solidFill>
          <a:latin typeface="+mj-lt"/>
          <a:ea typeface="+mj-ea"/>
          <a:cs typeface="+mj-cs"/>
        </a:defRPr>
      </a:lvl1pPr>
    </p:titleStyle>
    <p:bodyStyle>
      <a:lvl1pPr marL="514350" indent="-514350" algn="l" defTabSz="685800" rtl="0" eaLnBrk="1" latinLnBrk="0" hangingPunct="1">
        <a:spcBef>
          <a:spcPct val="20000"/>
        </a:spcBef>
        <a:buClr>
          <a:schemeClr val="accent6"/>
        </a:buClr>
        <a:buFont typeface="Wingdings" charset="2"/>
        <a:buChar char="§"/>
        <a:defRPr sz="4200" kern="1200">
          <a:solidFill>
            <a:schemeClr val="accent5"/>
          </a:solidFill>
          <a:latin typeface="+mn-lt"/>
          <a:ea typeface="+mn-ea"/>
          <a:cs typeface="+mn-cs"/>
        </a:defRPr>
      </a:lvl1pPr>
      <a:lvl2pPr marL="1114425" indent="-428625" algn="l" defTabSz="685800" rtl="0" eaLnBrk="1" latinLnBrk="0" hangingPunct="1">
        <a:spcBef>
          <a:spcPct val="20000"/>
        </a:spcBef>
        <a:buClr>
          <a:schemeClr val="accent6"/>
        </a:buClr>
        <a:buFont typeface="Wingdings" charset="2"/>
        <a:buChar char="§"/>
        <a:defRPr sz="3600" kern="1200">
          <a:solidFill>
            <a:schemeClr val="accent5"/>
          </a:solidFill>
          <a:latin typeface="+mn-lt"/>
          <a:ea typeface="+mn-ea"/>
          <a:cs typeface="+mn-cs"/>
        </a:defRPr>
      </a:lvl2pPr>
      <a:lvl3pPr marL="1714500" indent="-342900" algn="l" defTabSz="685800" rtl="0" eaLnBrk="1" latinLnBrk="0" hangingPunct="1">
        <a:spcBef>
          <a:spcPct val="20000"/>
        </a:spcBef>
        <a:buClr>
          <a:schemeClr val="accent6"/>
        </a:buClr>
        <a:buFont typeface="Wingdings" charset="2"/>
        <a:buChar char="§"/>
        <a:defRPr sz="3000" kern="1200">
          <a:solidFill>
            <a:schemeClr val="accent5"/>
          </a:solidFill>
          <a:latin typeface="+mn-lt"/>
          <a:ea typeface="+mn-ea"/>
          <a:cs typeface="+mn-cs"/>
        </a:defRPr>
      </a:lvl3pPr>
      <a:lvl4pPr marL="2400300" indent="-342900" algn="l" defTabSz="685800" rtl="0" eaLnBrk="1" latinLnBrk="0" hangingPunct="1">
        <a:spcBef>
          <a:spcPct val="20000"/>
        </a:spcBef>
        <a:buClr>
          <a:schemeClr val="accent6"/>
        </a:buClr>
        <a:buFont typeface="Wingdings" charset="2"/>
        <a:buChar char="§"/>
        <a:defRPr sz="2700" kern="1200">
          <a:solidFill>
            <a:schemeClr val="accent5"/>
          </a:solidFill>
          <a:latin typeface="+mn-lt"/>
          <a:ea typeface="+mn-ea"/>
          <a:cs typeface="+mn-cs"/>
        </a:defRPr>
      </a:lvl4pPr>
      <a:lvl5pPr marL="3086100" indent="-342900" algn="l" defTabSz="6858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5pPr>
      <a:lvl6pPr marL="3771900" indent="-342900" algn="l" defTabSz="685800" rtl="0" eaLnBrk="1" latinLnBrk="0" hangingPunct="1">
        <a:spcBef>
          <a:spcPct val="20000"/>
        </a:spcBef>
        <a:buFont typeface="Arial"/>
        <a:buChar char="•"/>
        <a:defRPr sz="3000" kern="1200">
          <a:solidFill>
            <a:schemeClr val="tx1"/>
          </a:solidFill>
          <a:latin typeface="+mn-lt"/>
          <a:ea typeface="+mn-ea"/>
          <a:cs typeface="+mn-cs"/>
        </a:defRPr>
      </a:lvl6pPr>
      <a:lvl7pPr marL="4457700" indent="-342900" algn="l" defTabSz="685800" rtl="0" eaLnBrk="1" latinLnBrk="0" hangingPunct="1">
        <a:spcBef>
          <a:spcPct val="20000"/>
        </a:spcBef>
        <a:buFont typeface="Arial"/>
        <a:buChar char="•"/>
        <a:defRPr sz="3000" kern="1200">
          <a:solidFill>
            <a:schemeClr val="tx1"/>
          </a:solidFill>
          <a:latin typeface="+mn-lt"/>
          <a:ea typeface="+mn-ea"/>
          <a:cs typeface="+mn-cs"/>
        </a:defRPr>
      </a:lvl7pPr>
      <a:lvl8pPr marL="5143500" indent="-342900" algn="l" defTabSz="685800" rtl="0" eaLnBrk="1" latinLnBrk="0" hangingPunct="1">
        <a:spcBef>
          <a:spcPct val="20000"/>
        </a:spcBef>
        <a:buFont typeface="Arial"/>
        <a:buChar char="•"/>
        <a:defRPr sz="3000" kern="1200">
          <a:solidFill>
            <a:schemeClr val="tx1"/>
          </a:solidFill>
          <a:latin typeface="+mn-lt"/>
          <a:ea typeface="+mn-ea"/>
          <a:cs typeface="+mn-cs"/>
        </a:defRPr>
      </a:lvl8pPr>
      <a:lvl9pPr marL="5829300" indent="-342900" algn="l" defTabSz="685800" rtl="0" eaLnBrk="1" latinLnBrk="0" hangingPunct="1">
        <a:spcBef>
          <a:spcPct val="20000"/>
        </a:spcBef>
        <a:buFont typeface="Arial"/>
        <a:buChar char="•"/>
        <a:defRPr sz="3000" kern="1200">
          <a:solidFill>
            <a:schemeClr val="tx1"/>
          </a:solidFill>
          <a:latin typeface="+mn-lt"/>
          <a:ea typeface="+mn-ea"/>
          <a:cs typeface="+mn-cs"/>
        </a:defRPr>
      </a:lvl9pPr>
    </p:bodyStyle>
    <p:otherStyle>
      <a:defPPr>
        <a:defRPr lang="fr-FR"/>
      </a:defPPr>
      <a:lvl1pPr marL="0" algn="l" defTabSz="685800" rtl="0" eaLnBrk="1" latinLnBrk="0" hangingPunct="1">
        <a:defRPr sz="2700" kern="1200">
          <a:solidFill>
            <a:schemeClr val="tx1"/>
          </a:solidFill>
          <a:latin typeface="+mn-lt"/>
          <a:ea typeface="+mn-ea"/>
          <a:cs typeface="+mn-cs"/>
        </a:defRPr>
      </a:lvl1pPr>
      <a:lvl2pPr marL="685800" algn="l" defTabSz="685800" rtl="0" eaLnBrk="1" latinLnBrk="0" hangingPunct="1">
        <a:defRPr sz="2700" kern="1200">
          <a:solidFill>
            <a:schemeClr val="tx1"/>
          </a:solidFill>
          <a:latin typeface="+mn-lt"/>
          <a:ea typeface="+mn-ea"/>
          <a:cs typeface="+mn-cs"/>
        </a:defRPr>
      </a:lvl2pPr>
      <a:lvl3pPr marL="1371600" algn="l" defTabSz="685800" rtl="0" eaLnBrk="1" latinLnBrk="0" hangingPunct="1">
        <a:defRPr sz="2700" kern="1200">
          <a:solidFill>
            <a:schemeClr val="tx1"/>
          </a:solidFill>
          <a:latin typeface="+mn-lt"/>
          <a:ea typeface="+mn-ea"/>
          <a:cs typeface="+mn-cs"/>
        </a:defRPr>
      </a:lvl3pPr>
      <a:lvl4pPr marL="2057400" algn="l" defTabSz="685800" rtl="0" eaLnBrk="1" latinLnBrk="0" hangingPunct="1">
        <a:defRPr sz="2700" kern="1200">
          <a:solidFill>
            <a:schemeClr val="tx1"/>
          </a:solidFill>
          <a:latin typeface="+mn-lt"/>
          <a:ea typeface="+mn-ea"/>
          <a:cs typeface="+mn-cs"/>
        </a:defRPr>
      </a:lvl4pPr>
      <a:lvl5pPr marL="2743200" algn="l" defTabSz="685800" rtl="0" eaLnBrk="1" latinLnBrk="0" hangingPunct="1">
        <a:defRPr sz="2700" kern="1200">
          <a:solidFill>
            <a:schemeClr val="tx1"/>
          </a:solidFill>
          <a:latin typeface="+mn-lt"/>
          <a:ea typeface="+mn-ea"/>
          <a:cs typeface="+mn-cs"/>
        </a:defRPr>
      </a:lvl5pPr>
      <a:lvl6pPr marL="3429000" algn="l" defTabSz="685800" rtl="0" eaLnBrk="1" latinLnBrk="0" hangingPunct="1">
        <a:defRPr sz="2700" kern="1200">
          <a:solidFill>
            <a:schemeClr val="tx1"/>
          </a:solidFill>
          <a:latin typeface="+mn-lt"/>
          <a:ea typeface="+mn-ea"/>
          <a:cs typeface="+mn-cs"/>
        </a:defRPr>
      </a:lvl6pPr>
      <a:lvl7pPr marL="4114800" algn="l" defTabSz="685800" rtl="0" eaLnBrk="1" latinLnBrk="0" hangingPunct="1">
        <a:defRPr sz="2700" kern="1200">
          <a:solidFill>
            <a:schemeClr val="tx1"/>
          </a:solidFill>
          <a:latin typeface="+mn-lt"/>
          <a:ea typeface="+mn-ea"/>
          <a:cs typeface="+mn-cs"/>
        </a:defRPr>
      </a:lvl7pPr>
      <a:lvl8pPr marL="4800600" algn="l" defTabSz="685800" rtl="0" eaLnBrk="1" latinLnBrk="0" hangingPunct="1">
        <a:defRPr sz="2700" kern="1200">
          <a:solidFill>
            <a:schemeClr val="tx1"/>
          </a:solidFill>
          <a:latin typeface="+mn-lt"/>
          <a:ea typeface="+mn-ea"/>
          <a:cs typeface="+mn-cs"/>
        </a:defRPr>
      </a:lvl8pPr>
      <a:lvl9pPr marL="5486400" algn="l" defTabSz="6858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50.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40.jpeg"/><Relationship Id="rId2"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7.png"/><Relationship Id="rId5" Type="http://schemas.openxmlformats.org/officeDocument/2006/relationships/image" Target="../media/image45.jpe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48.png"/><Relationship Id="rId5" Type="http://schemas.openxmlformats.org/officeDocument/2006/relationships/image" Target="../media/image6.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48.png"/><Relationship Id="rId5" Type="http://schemas.openxmlformats.org/officeDocument/2006/relationships/image" Target="../media/image51.png"/><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3" Type="http://schemas.openxmlformats.org/officeDocument/2006/relationships/image" Target="../media/image54.jpeg"/><Relationship Id="rId7" Type="http://schemas.openxmlformats.org/officeDocument/2006/relationships/image" Target="../media/image58.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7.jpg"/><Relationship Id="rId5" Type="http://schemas.openxmlformats.org/officeDocument/2006/relationships/image" Target="../media/image56.png"/><Relationship Id="rId4" Type="http://schemas.openxmlformats.org/officeDocument/2006/relationships/image" Target="../media/image55.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jpeg"/><Relationship Id="rId7" Type="http://schemas.openxmlformats.org/officeDocument/2006/relationships/image" Target="../media/image64.sv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png"/><Relationship Id="rId4" Type="http://schemas.openxmlformats.org/officeDocument/2006/relationships/image" Target="../media/image7.png"/><Relationship Id="rId9"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6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3.xml"/><Relationship Id="rId4" Type="http://schemas.openxmlformats.org/officeDocument/2006/relationships/image" Target="../media/image69.jpeg"/></Relationships>
</file>

<file path=ppt/slides/_rels/slide25.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4.jpeg"/><Relationship Id="rId7" Type="http://schemas.microsoft.com/office/2007/relationships/hdphoto" Target="../media/hdphoto1.wdp"/><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70.png"/><Relationship Id="rId5" Type="http://schemas.openxmlformats.org/officeDocument/2006/relationships/image" Target="../media/image6.png"/><Relationship Id="rId10" Type="http://schemas.openxmlformats.org/officeDocument/2006/relationships/image" Target="../media/image5.png"/><Relationship Id="rId4" Type="http://schemas.openxmlformats.org/officeDocument/2006/relationships/image" Target="../media/image7.png"/><Relationship Id="rId9" Type="http://schemas.openxmlformats.org/officeDocument/2006/relationships/image" Target="../media/image64.svg"/></Relationships>
</file>

<file path=ppt/slides/_rels/slide26.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2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4.xml"/><Relationship Id="rId6" Type="http://schemas.openxmlformats.org/officeDocument/2006/relationships/image" Target="../media/image81.svg"/><Relationship Id="rId5" Type="http://schemas.openxmlformats.org/officeDocument/2006/relationships/image" Target="../media/image80.png"/><Relationship Id="rId4" Type="http://schemas.openxmlformats.org/officeDocument/2006/relationships/image" Target="../media/image79.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4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e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2.png"/><Relationship Id="rId11" Type="http://schemas.openxmlformats.org/officeDocument/2006/relationships/image" Target="../media/image27.tiff"/><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jpeg"/><Relationship Id="rId9"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e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46.png"/><Relationship Id="rId1" Type="http://schemas.openxmlformats.org/officeDocument/2006/relationships/slideLayout" Target="../slideLayouts/slideLayout4.xml"/><Relationship Id="rId6" Type="http://schemas.openxmlformats.org/officeDocument/2006/relationships/image" Target="../media/image22.png"/><Relationship Id="rId11" Type="http://schemas.openxmlformats.org/officeDocument/2006/relationships/image" Target="../media/image27.tiff"/><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jpe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9259" b="-9259"/>
            </a:stretch>
          </a:blipFill>
        </p:spPr>
        <p:txBody>
          <a:bodyPr/>
          <a:lstStyle/>
          <a:p>
            <a:endParaRPr lang="en-GB"/>
          </a:p>
        </p:txBody>
      </p:sp>
      <p:sp>
        <p:nvSpPr>
          <p:cNvPr id="3" name="Freeform 3"/>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4"/>
            <a:stretch>
              <a:fillRect l="-1038" b="-1068"/>
            </a:stretch>
          </a:blipFill>
          <a:ln cap="sq">
            <a:noFill/>
            <a:prstDash val="solid"/>
            <a:miter/>
          </a:ln>
        </p:spPr>
        <p:txBody>
          <a:bodyPr/>
          <a:lstStyle/>
          <a:p>
            <a:endParaRPr lang="en-GB"/>
          </a:p>
        </p:txBody>
      </p:sp>
      <p:sp>
        <p:nvSpPr>
          <p:cNvPr id="4" name="Freeform 4"/>
          <p:cNvSpPr/>
          <p:nvPr/>
        </p:nvSpPr>
        <p:spPr>
          <a:xfrm>
            <a:off x="2428813" y="697556"/>
            <a:ext cx="6131662" cy="2484161"/>
          </a:xfrm>
          <a:custGeom>
            <a:avLst/>
            <a:gdLst/>
            <a:ahLst/>
            <a:cxnLst/>
            <a:rect l="l" t="t" r="r" b="b"/>
            <a:pathLst>
              <a:path w="6131662" h="2484161">
                <a:moveTo>
                  <a:pt x="0" y="0"/>
                </a:moveTo>
                <a:lnTo>
                  <a:pt x="6131662" y="0"/>
                </a:lnTo>
                <a:lnTo>
                  <a:pt x="6131662" y="2484161"/>
                </a:lnTo>
                <a:lnTo>
                  <a:pt x="0" y="2484161"/>
                </a:lnTo>
                <a:lnTo>
                  <a:pt x="0" y="0"/>
                </a:lnTo>
                <a:close/>
              </a:path>
            </a:pathLst>
          </a:custGeom>
          <a:blipFill>
            <a:blip r:embed="rId5"/>
            <a:stretch>
              <a:fillRect/>
            </a:stretch>
          </a:blipFill>
        </p:spPr>
        <p:txBody>
          <a:bodyPr/>
          <a:lstStyle/>
          <a:p>
            <a:endParaRPr lang="en-GB"/>
          </a:p>
        </p:txBody>
      </p:sp>
      <p:sp>
        <p:nvSpPr>
          <p:cNvPr id="5" name="Freeform 5"/>
          <p:cNvSpPr/>
          <p:nvPr/>
        </p:nvSpPr>
        <p:spPr>
          <a:xfrm>
            <a:off x="351354" y="8590724"/>
            <a:ext cx="1354691" cy="1335152"/>
          </a:xfrm>
          <a:custGeom>
            <a:avLst/>
            <a:gdLst/>
            <a:ahLst/>
            <a:cxnLst/>
            <a:rect l="l" t="t" r="r" b="b"/>
            <a:pathLst>
              <a:path w="1354691" h="1335152">
                <a:moveTo>
                  <a:pt x="0" y="0"/>
                </a:moveTo>
                <a:lnTo>
                  <a:pt x="1354692" y="0"/>
                </a:lnTo>
                <a:lnTo>
                  <a:pt x="1354692" y="1335152"/>
                </a:lnTo>
                <a:lnTo>
                  <a:pt x="0" y="1335152"/>
                </a:lnTo>
                <a:lnTo>
                  <a:pt x="0" y="0"/>
                </a:lnTo>
                <a:close/>
              </a:path>
            </a:pathLst>
          </a:custGeom>
          <a:blipFill>
            <a:blip r:embed="rId6"/>
            <a:stretch>
              <a:fillRect/>
            </a:stretch>
          </a:blipFill>
        </p:spPr>
        <p:txBody>
          <a:bodyPr/>
          <a:lstStyle/>
          <a:p>
            <a:endParaRPr lang="en-GB"/>
          </a:p>
        </p:txBody>
      </p:sp>
      <p:sp>
        <p:nvSpPr>
          <p:cNvPr id="7" name="TextBox 7"/>
          <p:cNvSpPr txBox="1"/>
          <p:nvPr/>
        </p:nvSpPr>
        <p:spPr>
          <a:xfrm>
            <a:off x="2176027" y="3545961"/>
            <a:ext cx="14642882" cy="2462213"/>
          </a:xfrm>
          <a:prstGeom prst="rect">
            <a:avLst/>
          </a:prstGeom>
        </p:spPr>
        <p:txBody>
          <a:bodyPr lIns="0" tIns="0" rIns="0" bIns="0" rtlCol="0" anchor="t">
            <a:spAutoFit/>
          </a:bodyPr>
          <a:lstStyle/>
          <a:p>
            <a:pPr algn="l">
              <a:lnSpc>
                <a:spcPts val="9628"/>
              </a:lnSpc>
            </a:pPr>
            <a:r>
              <a:rPr lang="en-US" sz="8023" b="1" dirty="0">
                <a:solidFill>
                  <a:srgbClr val="FFFFFF"/>
                </a:solidFill>
                <a:latin typeface="Public Sans Bold"/>
                <a:ea typeface="Public Sans Bold"/>
                <a:cs typeface="Public Sans Bold"/>
                <a:sym typeface="Public Sans Bold"/>
              </a:rPr>
              <a:t>Crab Cavities for High Luminosity LHC</a:t>
            </a:r>
          </a:p>
        </p:txBody>
      </p:sp>
      <p:sp>
        <p:nvSpPr>
          <p:cNvPr id="8" name="TextBox 8"/>
          <p:cNvSpPr txBox="1"/>
          <p:nvPr/>
        </p:nvSpPr>
        <p:spPr>
          <a:xfrm>
            <a:off x="2176027" y="7498836"/>
            <a:ext cx="13755816" cy="1571007"/>
          </a:xfrm>
          <a:prstGeom prst="rect">
            <a:avLst/>
          </a:prstGeom>
        </p:spPr>
        <p:txBody>
          <a:bodyPr lIns="0" tIns="0" rIns="0" bIns="0" rtlCol="0" anchor="t">
            <a:spAutoFit/>
          </a:bodyPr>
          <a:lstStyle/>
          <a:p>
            <a:pPr algn="l">
              <a:lnSpc>
                <a:spcPts val="4199"/>
              </a:lnSpc>
            </a:pPr>
            <a:r>
              <a:rPr lang="en-US" sz="2999" dirty="0">
                <a:solidFill>
                  <a:schemeClr val="tx2"/>
                </a:solidFill>
                <a:latin typeface="Public Sans" panose="020B0604020202020204" charset="0"/>
                <a:ea typeface="Public Sans"/>
                <a:cs typeface="Public Sans"/>
                <a:sym typeface="Public Sans"/>
              </a:rPr>
              <a:t>Amelia Edwards on behalf of HL-LHC WP4</a:t>
            </a:r>
          </a:p>
          <a:p>
            <a:pPr algn="l">
              <a:lnSpc>
                <a:spcPts val="4199"/>
              </a:lnSpc>
            </a:pPr>
            <a:r>
              <a:rPr lang="en-US" sz="2999" u="sng" dirty="0">
                <a:solidFill>
                  <a:schemeClr val="tx2"/>
                </a:solidFill>
                <a:latin typeface="Public Sans" panose="020B0604020202020204" charset="0"/>
                <a:ea typeface="Public Sans"/>
                <a:cs typeface="Public Sans"/>
                <a:sym typeface="Public Sans"/>
              </a:rPr>
              <a:t>UK-CERN accelerator celebration day</a:t>
            </a:r>
          </a:p>
          <a:p>
            <a:pPr algn="l">
              <a:lnSpc>
                <a:spcPts val="4199"/>
              </a:lnSpc>
            </a:pPr>
            <a:r>
              <a:rPr lang="en-US" sz="2999" dirty="0">
                <a:solidFill>
                  <a:schemeClr val="tx2"/>
                </a:solidFill>
                <a:latin typeface="Public Sans" panose="020B0604020202020204" charset="0"/>
                <a:ea typeface="Public Sans"/>
                <a:cs typeface="Public Sans"/>
                <a:sym typeface="Public Sans"/>
              </a:rPr>
              <a:t>27</a:t>
            </a:r>
            <a:r>
              <a:rPr lang="en-US" sz="2999" baseline="30000" dirty="0">
                <a:solidFill>
                  <a:schemeClr val="tx2"/>
                </a:solidFill>
                <a:latin typeface="Public Sans" panose="020B0604020202020204" charset="0"/>
                <a:ea typeface="Public Sans"/>
                <a:cs typeface="Public Sans"/>
                <a:sym typeface="Public Sans"/>
              </a:rPr>
              <a:t>th</a:t>
            </a:r>
            <a:r>
              <a:rPr lang="en-US" sz="2999" dirty="0">
                <a:solidFill>
                  <a:schemeClr val="tx2"/>
                </a:solidFill>
                <a:latin typeface="Public Sans" panose="020B0604020202020204" charset="0"/>
                <a:ea typeface="Public Sans"/>
                <a:cs typeface="Public Sans"/>
                <a:sym typeface="Public Sans"/>
              </a:rPr>
              <a:t> November 2025</a:t>
            </a:r>
          </a:p>
        </p:txBody>
      </p:sp>
      <p:sp>
        <p:nvSpPr>
          <p:cNvPr id="6" name="Freeform 6">
            <a:extLst>
              <a:ext uri="{FF2B5EF4-FFF2-40B4-BE49-F238E27FC236}">
                <a16:creationId xmlns:a16="http://schemas.microsoft.com/office/drawing/2014/main" id="{5A03E380-A27A-DF8B-DCAC-1D16BB289BA1}"/>
              </a:ext>
            </a:extLst>
          </p:cNvPr>
          <p:cNvSpPr/>
          <p:nvPr/>
        </p:nvSpPr>
        <p:spPr>
          <a:xfrm>
            <a:off x="12248185" y="2529167"/>
            <a:ext cx="3886200" cy="4495800"/>
          </a:xfrm>
          <a:custGeom>
            <a:avLst/>
            <a:gdLst/>
            <a:ahLst/>
            <a:cxnLst/>
            <a:rect l="l" t="t" r="r" b="b"/>
            <a:pathLst>
              <a:path w="3943886" h="5176350">
                <a:moveTo>
                  <a:pt x="0" y="0"/>
                </a:moveTo>
                <a:lnTo>
                  <a:pt x="3943886" y="0"/>
                </a:lnTo>
                <a:lnTo>
                  <a:pt x="3943886" y="5176350"/>
                </a:lnTo>
                <a:lnTo>
                  <a:pt x="0" y="5176350"/>
                </a:lnTo>
                <a:lnTo>
                  <a:pt x="0" y="0"/>
                </a:lnTo>
                <a:close/>
              </a:path>
            </a:pathLst>
          </a:custGeom>
          <a:blipFill>
            <a:blip r:embed="rId7"/>
            <a:stretch>
              <a:fillRect/>
            </a:stretch>
          </a:blipFill>
        </p:spPr>
        <p:txBody>
          <a:bodyPr/>
          <a:lstStyle/>
          <a:p>
            <a:endParaRPr lang="en-GB"/>
          </a:p>
        </p:txBody>
      </p:sp>
      <p:sp>
        <p:nvSpPr>
          <p:cNvPr id="9" name="Slide Number Placeholder 8">
            <a:extLst>
              <a:ext uri="{FF2B5EF4-FFF2-40B4-BE49-F238E27FC236}">
                <a16:creationId xmlns:a16="http://schemas.microsoft.com/office/drawing/2014/main" id="{992E4812-CA25-35ED-363A-42C332D1658C}"/>
              </a:ext>
            </a:extLst>
          </p:cNvPr>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DD8E854-2853-550C-767F-57C67F25E932}"/>
              </a:ext>
            </a:extLst>
          </p:cNvPr>
          <p:cNvPicPr>
            <a:picLocks noChangeAspect="1"/>
          </p:cNvPicPr>
          <p:nvPr/>
        </p:nvPicPr>
        <p:blipFill>
          <a:blip r:embed="rId2"/>
          <a:stretch>
            <a:fillRect/>
          </a:stretch>
        </p:blipFill>
        <p:spPr>
          <a:xfrm>
            <a:off x="692279" y="4186055"/>
            <a:ext cx="6910988" cy="4477794"/>
          </a:xfrm>
          <a:prstGeom prst="rect">
            <a:avLst/>
          </a:prstGeom>
        </p:spPr>
      </p:pic>
      <p:sp>
        <p:nvSpPr>
          <p:cNvPr id="2" name="Title 1">
            <a:extLst>
              <a:ext uri="{FF2B5EF4-FFF2-40B4-BE49-F238E27FC236}">
                <a16:creationId xmlns:a16="http://schemas.microsoft.com/office/drawing/2014/main" id="{33F9D0DE-CF16-51F6-D045-E6EE3D11665E}"/>
              </a:ext>
            </a:extLst>
          </p:cNvPr>
          <p:cNvSpPr>
            <a:spLocks noGrp="1"/>
          </p:cNvSpPr>
          <p:nvPr>
            <p:ph type="title"/>
          </p:nvPr>
        </p:nvSpPr>
        <p:spPr/>
        <p:txBody>
          <a:bodyPr/>
          <a:lstStyle/>
          <a:p>
            <a:r>
              <a:rPr lang="en-US" dirty="0"/>
              <a:t>Integration of the Crab Cavities &amp; Cryomodules</a:t>
            </a:r>
            <a:endParaRPr lang="en-GB" dirty="0"/>
          </a:p>
        </p:txBody>
      </p:sp>
      <p:sp>
        <p:nvSpPr>
          <p:cNvPr id="3" name="Content Placeholder 2">
            <a:extLst>
              <a:ext uri="{FF2B5EF4-FFF2-40B4-BE49-F238E27FC236}">
                <a16:creationId xmlns:a16="http://schemas.microsoft.com/office/drawing/2014/main" id="{C6AE5881-83D1-66E1-64E1-2F4FEE33BDD5}"/>
              </a:ext>
            </a:extLst>
          </p:cNvPr>
          <p:cNvSpPr>
            <a:spLocks noGrp="1"/>
          </p:cNvSpPr>
          <p:nvPr>
            <p:ph idx="1"/>
          </p:nvPr>
        </p:nvSpPr>
        <p:spPr>
          <a:xfrm>
            <a:off x="1231182" y="1490303"/>
            <a:ext cx="15840000" cy="3775840"/>
          </a:xfrm>
        </p:spPr>
        <p:txBody>
          <a:bodyPr>
            <a:normAutofit/>
          </a:bodyPr>
          <a:lstStyle/>
          <a:p>
            <a:pPr algn="l"/>
            <a:r>
              <a:rPr lang="en-US" sz="3600" dirty="0">
                <a:latin typeface="Public Sans" panose="020B0604020202020204" charset="0"/>
              </a:rPr>
              <a:t>16 crab cavities in total, eight of each type (DQW &amp; RFD)</a:t>
            </a:r>
          </a:p>
          <a:p>
            <a:r>
              <a:rPr lang="en-US" sz="3600" b="1" dirty="0">
                <a:latin typeface="Public Sans" panose="020B0604020202020204" charset="0"/>
              </a:rPr>
              <a:t>One cavity type at each interaction point </a:t>
            </a:r>
          </a:p>
          <a:p>
            <a:pPr algn="l"/>
            <a:r>
              <a:rPr lang="en-US" sz="3600" b="1" dirty="0">
                <a:latin typeface="Public Sans" panose="020B0604020202020204" charset="0"/>
              </a:rPr>
              <a:t>Two cavities per cryomodule</a:t>
            </a:r>
          </a:p>
          <a:p>
            <a:pPr algn="l"/>
            <a:r>
              <a:rPr lang="en-US" sz="3600" b="1" dirty="0">
                <a:latin typeface="Public Sans" panose="020B0604020202020204" charset="0"/>
              </a:rPr>
              <a:t>One cryomodule per beam /per IP</a:t>
            </a:r>
          </a:p>
          <a:p>
            <a:pPr algn="l"/>
            <a:endParaRPr lang="en-US" sz="3600" b="1" dirty="0">
              <a:latin typeface="Public Sans" panose="020B0604020202020204" charset="0"/>
            </a:endParaRPr>
          </a:p>
          <a:p>
            <a:pPr algn="l"/>
            <a:endParaRPr lang="en-GB" sz="3600" dirty="0">
              <a:latin typeface="Public Sans" panose="020B0604020202020204" charset="0"/>
            </a:endParaRPr>
          </a:p>
        </p:txBody>
      </p:sp>
      <p:pic>
        <p:nvPicPr>
          <p:cNvPr id="8" name="Picture 7" descr="A computer generated image of a machine&#10;&#10;Description automatically generated">
            <a:extLst>
              <a:ext uri="{FF2B5EF4-FFF2-40B4-BE49-F238E27FC236}">
                <a16:creationId xmlns:a16="http://schemas.microsoft.com/office/drawing/2014/main" id="{19403E02-8D48-1F81-8EAC-4AEA1E560C3C}"/>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8537374" y="5118038"/>
            <a:ext cx="6760272" cy="3361902"/>
          </a:xfrm>
          <a:prstGeom prst="rect">
            <a:avLst/>
          </a:prstGeom>
        </p:spPr>
      </p:pic>
      <p:sp>
        <p:nvSpPr>
          <p:cNvPr id="11" name="TextBox 10">
            <a:extLst>
              <a:ext uri="{FF2B5EF4-FFF2-40B4-BE49-F238E27FC236}">
                <a16:creationId xmlns:a16="http://schemas.microsoft.com/office/drawing/2014/main" id="{69FEFBC5-B96A-7D09-B877-5D2C3687F7B7}"/>
              </a:ext>
            </a:extLst>
          </p:cNvPr>
          <p:cNvSpPr txBox="1"/>
          <p:nvPr/>
        </p:nvSpPr>
        <p:spPr>
          <a:xfrm>
            <a:off x="4295691" y="5118038"/>
            <a:ext cx="1412566" cy="415498"/>
          </a:xfrm>
          <a:prstGeom prst="rect">
            <a:avLst/>
          </a:prstGeom>
          <a:noFill/>
        </p:spPr>
        <p:txBody>
          <a:bodyPr wrap="none" rtlCol="0">
            <a:spAutoFit/>
          </a:bodyPr>
          <a:lstStyle/>
          <a:p>
            <a:r>
              <a:rPr lang="en-US" sz="2100" dirty="0"/>
              <a:t>P5 - DQW</a:t>
            </a:r>
          </a:p>
        </p:txBody>
      </p:sp>
      <p:sp>
        <p:nvSpPr>
          <p:cNvPr id="12" name="TextBox 11">
            <a:extLst>
              <a:ext uri="{FF2B5EF4-FFF2-40B4-BE49-F238E27FC236}">
                <a16:creationId xmlns:a16="http://schemas.microsoft.com/office/drawing/2014/main" id="{16B9CFC5-E40B-037B-C249-D80FD3A33C93}"/>
              </a:ext>
            </a:extLst>
          </p:cNvPr>
          <p:cNvSpPr txBox="1"/>
          <p:nvPr/>
        </p:nvSpPr>
        <p:spPr>
          <a:xfrm>
            <a:off x="2231573" y="7244268"/>
            <a:ext cx="1306768" cy="415498"/>
          </a:xfrm>
          <a:prstGeom prst="rect">
            <a:avLst/>
          </a:prstGeom>
          <a:noFill/>
        </p:spPr>
        <p:txBody>
          <a:bodyPr wrap="none" rtlCol="0">
            <a:spAutoFit/>
          </a:bodyPr>
          <a:lstStyle/>
          <a:p>
            <a:r>
              <a:rPr lang="en-US" sz="2100" dirty="0"/>
              <a:t>P1 - RFD</a:t>
            </a:r>
          </a:p>
        </p:txBody>
      </p:sp>
      <p:sp>
        <p:nvSpPr>
          <p:cNvPr id="18" name="Oval 17">
            <a:extLst>
              <a:ext uri="{FF2B5EF4-FFF2-40B4-BE49-F238E27FC236}">
                <a16:creationId xmlns:a16="http://schemas.microsoft.com/office/drawing/2014/main" id="{E8E8CFA2-EDE7-FE51-959F-9433C06E8853}"/>
              </a:ext>
            </a:extLst>
          </p:cNvPr>
          <p:cNvSpPr/>
          <p:nvPr/>
        </p:nvSpPr>
        <p:spPr>
          <a:xfrm>
            <a:off x="2865182" y="8008577"/>
            <a:ext cx="544371" cy="633435"/>
          </a:xfrm>
          <a:prstGeom prst="ellipse">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0" dirty="0"/>
          </a:p>
        </p:txBody>
      </p:sp>
      <p:sp>
        <p:nvSpPr>
          <p:cNvPr id="20" name="Oval 19">
            <a:extLst>
              <a:ext uri="{FF2B5EF4-FFF2-40B4-BE49-F238E27FC236}">
                <a16:creationId xmlns:a16="http://schemas.microsoft.com/office/drawing/2014/main" id="{30D5F5FF-CCCE-C5AC-E33C-11B66730F789}"/>
              </a:ext>
            </a:extLst>
          </p:cNvPr>
          <p:cNvSpPr/>
          <p:nvPr/>
        </p:nvSpPr>
        <p:spPr>
          <a:xfrm>
            <a:off x="1626386" y="7389216"/>
            <a:ext cx="544371" cy="633435"/>
          </a:xfrm>
          <a:prstGeom prst="ellipse">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0" dirty="0"/>
          </a:p>
        </p:txBody>
      </p:sp>
      <p:sp>
        <p:nvSpPr>
          <p:cNvPr id="21" name="Oval 20">
            <a:extLst>
              <a:ext uri="{FF2B5EF4-FFF2-40B4-BE49-F238E27FC236}">
                <a16:creationId xmlns:a16="http://schemas.microsoft.com/office/drawing/2014/main" id="{61EF3DD4-7D22-C127-1C9A-7EE6EBB87265}"/>
              </a:ext>
            </a:extLst>
          </p:cNvPr>
          <p:cNvSpPr/>
          <p:nvPr/>
        </p:nvSpPr>
        <p:spPr>
          <a:xfrm>
            <a:off x="4502967" y="4423431"/>
            <a:ext cx="544371" cy="633435"/>
          </a:xfrm>
          <a:prstGeom prst="ellipse">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0" dirty="0"/>
          </a:p>
        </p:txBody>
      </p:sp>
      <p:sp>
        <p:nvSpPr>
          <p:cNvPr id="22" name="Oval 21">
            <a:extLst>
              <a:ext uri="{FF2B5EF4-FFF2-40B4-BE49-F238E27FC236}">
                <a16:creationId xmlns:a16="http://schemas.microsoft.com/office/drawing/2014/main" id="{026945E9-987B-2D2C-B15B-B8221C43B344}"/>
              </a:ext>
            </a:extLst>
          </p:cNvPr>
          <p:cNvSpPr/>
          <p:nvPr/>
        </p:nvSpPr>
        <p:spPr>
          <a:xfrm>
            <a:off x="5630535" y="4632708"/>
            <a:ext cx="544371" cy="633435"/>
          </a:xfrm>
          <a:prstGeom prst="ellipse">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0" dirty="0"/>
          </a:p>
        </p:txBody>
      </p:sp>
      <p:sp>
        <p:nvSpPr>
          <p:cNvPr id="4" name="Slide Number Placeholder 3">
            <a:extLst>
              <a:ext uri="{FF2B5EF4-FFF2-40B4-BE49-F238E27FC236}">
                <a16:creationId xmlns:a16="http://schemas.microsoft.com/office/drawing/2014/main" id="{CBBC5534-799C-DD4F-5A5B-A6B9723E597F}"/>
              </a:ext>
            </a:extLst>
          </p:cNvPr>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348278939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E4812556-6DDA-FF5F-17DA-1CC3F0BEA4A6}"/>
              </a:ext>
            </a:extLst>
          </p:cNvPr>
          <p:cNvPicPr>
            <a:picLocks noChangeAspect="1"/>
          </p:cNvPicPr>
          <p:nvPr/>
        </p:nvPicPr>
        <p:blipFill rotWithShape="1">
          <a:blip r:embed="rId2"/>
          <a:srcRect t="10070" r="6652" b="36953"/>
          <a:stretch/>
        </p:blipFill>
        <p:spPr>
          <a:xfrm>
            <a:off x="-7569" y="1473428"/>
            <a:ext cx="18295569" cy="4747025"/>
          </a:xfrm>
          <a:prstGeom prst="rect">
            <a:avLst/>
          </a:prstGeom>
        </p:spPr>
      </p:pic>
      <p:sp>
        <p:nvSpPr>
          <p:cNvPr id="2" name="Title 1">
            <a:extLst>
              <a:ext uri="{FF2B5EF4-FFF2-40B4-BE49-F238E27FC236}">
                <a16:creationId xmlns:a16="http://schemas.microsoft.com/office/drawing/2014/main" id="{145A73DE-50E8-238C-2CEA-78C88C5B69BB}"/>
              </a:ext>
            </a:extLst>
          </p:cNvPr>
          <p:cNvSpPr>
            <a:spLocks noGrp="1"/>
          </p:cNvSpPr>
          <p:nvPr>
            <p:ph type="title"/>
          </p:nvPr>
        </p:nvSpPr>
        <p:spPr/>
        <p:txBody>
          <a:bodyPr/>
          <a:lstStyle/>
          <a:p>
            <a:r>
              <a:rPr lang="en-US" dirty="0"/>
              <a:t>HL-LHC Crab Cavities – A Worldwide Collaboration!</a:t>
            </a:r>
          </a:p>
        </p:txBody>
      </p:sp>
      <p:pic>
        <p:nvPicPr>
          <p:cNvPr id="5" name="Picture 4">
            <a:extLst>
              <a:ext uri="{FF2B5EF4-FFF2-40B4-BE49-F238E27FC236}">
                <a16:creationId xmlns:a16="http://schemas.microsoft.com/office/drawing/2014/main" id="{0EA790A7-837E-0459-25CB-F01025D564EF}"/>
              </a:ext>
            </a:extLst>
          </p:cNvPr>
          <p:cNvPicPr>
            <a:picLocks noChangeAspect="1"/>
          </p:cNvPicPr>
          <p:nvPr/>
        </p:nvPicPr>
        <p:blipFill>
          <a:blip r:embed="rId3"/>
          <a:stretch>
            <a:fillRect/>
          </a:stretch>
        </p:blipFill>
        <p:spPr>
          <a:xfrm>
            <a:off x="9368761" y="1528099"/>
            <a:ext cx="2133959" cy="1153670"/>
          </a:xfrm>
          <a:prstGeom prst="rect">
            <a:avLst/>
          </a:prstGeom>
        </p:spPr>
      </p:pic>
      <p:pic>
        <p:nvPicPr>
          <p:cNvPr id="6" name="Picture 5">
            <a:extLst>
              <a:ext uri="{FF2B5EF4-FFF2-40B4-BE49-F238E27FC236}">
                <a16:creationId xmlns:a16="http://schemas.microsoft.com/office/drawing/2014/main" id="{541A24C5-EE92-6304-CDAA-E0F936A8B3EA}"/>
              </a:ext>
            </a:extLst>
          </p:cNvPr>
          <p:cNvPicPr>
            <a:picLocks noChangeAspect="1"/>
          </p:cNvPicPr>
          <p:nvPr/>
        </p:nvPicPr>
        <p:blipFill>
          <a:blip r:embed="rId4"/>
          <a:stretch>
            <a:fillRect/>
          </a:stretch>
        </p:blipFill>
        <p:spPr>
          <a:xfrm>
            <a:off x="94073" y="2156920"/>
            <a:ext cx="3186125" cy="1690022"/>
          </a:xfrm>
          <a:prstGeom prst="rect">
            <a:avLst/>
          </a:prstGeom>
        </p:spPr>
      </p:pic>
      <p:pic>
        <p:nvPicPr>
          <p:cNvPr id="7" name="Picture 6">
            <a:extLst>
              <a:ext uri="{FF2B5EF4-FFF2-40B4-BE49-F238E27FC236}">
                <a16:creationId xmlns:a16="http://schemas.microsoft.com/office/drawing/2014/main" id="{9A17903A-2D1C-E835-E87C-AA55C8D3140F}"/>
              </a:ext>
            </a:extLst>
          </p:cNvPr>
          <p:cNvPicPr>
            <a:picLocks noChangeAspect="1"/>
          </p:cNvPicPr>
          <p:nvPr/>
        </p:nvPicPr>
        <p:blipFill>
          <a:blip r:embed="rId5"/>
          <a:stretch>
            <a:fillRect/>
          </a:stretch>
        </p:blipFill>
        <p:spPr>
          <a:xfrm>
            <a:off x="3459977" y="4879114"/>
            <a:ext cx="2296688" cy="1239512"/>
          </a:xfrm>
          <a:prstGeom prst="rect">
            <a:avLst/>
          </a:prstGeom>
        </p:spPr>
      </p:pic>
      <p:pic>
        <p:nvPicPr>
          <p:cNvPr id="8" name="Picture 7">
            <a:extLst>
              <a:ext uri="{FF2B5EF4-FFF2-40B4-BE49-F238E27FC236}">
                <a16:creationId xmlns:a16="http://schemas.microsoft.com/office/drawing/2014/main" id="{2C1FADFD-F8E6-83CD-499E-592358AA3A84}"/>
              </a:ext>
            </a:extLst>
          </p:cNvPr>
          <p:cNvPicPr>
            <a:picLocks noChangeAspect="1"/>
          </p:cNvPicPr>
          <p:nvPr/>
        </p:nvPicPr>
        <p:blipFill>
          <a:blip r:embed="rId6"/>
          <a:stretch>
            <a:fillRect/>
          </a:stretch>
        </p:blipFill>
        <p:spPr>
          <a:xfrm>
            <a:off x="8046746" y="2044397"/>
            <a:ext cx="2327513" cy="1667657"/>
          </a:xfrm>
          <a:prstGeom prst="rect">
            <a:avLst/>
          </a:prstGeom>
        </p:spPr>
      </p:pic>
      <p:pic>
        <p:nvPicPr>
          <p:cNvPr id="9" name="Picture 8">
            <a:extLst>
              <a:ext uri="{FF2B5EF4-FFF2-40B4-BE49-F238E27FC236}">
                <a16:creationId xmlns:a16="http://schemas.microsoft.com/office/drawing/2014/main" id="{87351A34-5909-7AFC-3B9C-4EF110C09EFA}"/>
              </a:ext>
            </a:extLst>
          </p:cNvPr>
          <p:cNvPicPr>
            <a:picLocks noChangeAspect="1"/>
          </p:cNvPicPr>
          <p:nvPr/>
        </p:nvPicPr>
        <p:blipFill>
          <a:blip r:embed="rId7"/>
          <a:stretch>
            <a:fillRect/>
          </a:stretch>
        </p:blipFill>
        <p:spPr>
          <a:xfrm>
            <a:off x="10421162" y="4525789"/>
            <a:ext cx="1483770" cy="858698"/>
          </a:xfrm>
          <a:prstGeom prst="rect">
            <a:avLst/>
          </a:prstGeom>
        </p:spPr>
      </p:pic>
      <p:pic>
        <p:nvPicPr>
          <p:cNvPr id="10" name="Picture 9">
            <a:extLst>
              <a:ext uri="{FF2B5EF4-FFF2-40B4-BE49-F238E27FC236}">
                <a16:creationId xmlns:a16="http://schemas.microsoft.com/office/drawing/2014/main" id="{72B84523-BA2B-5DE9-D060-BDBF01A1B4B4}"/>
              </a:ext>
            </a:extLst>
          </p:cNvPr>
          <p:cNvPicPr>
            <a:picLocks noChangeAspect="1"/>
          </p:cNvPicPr>
          <p:nvPr/>
        </p:nvPicPr>
        <p:blipFill rotWithShape="1">
          <a:blip r:embed="rId8"/>
          <a:srcRect l="27537" t="12653" r="26831" b="7492"/>
          <a:stretch/>
        </p:blipFill>
        <p:spPr>
          <a:xfrm>
            <a:off x="10104427" y="3050596"/>
            <a:ext cx="1398293" cy="1322915"/>
          </a:xfrm>
          <a:prstGeom prst="rect">
            <a:avLst/>
          </a:prstGeom>
        </p:spPr>
      </p:pic>
      <p:cxnSp>
        <p:nvCxnSpPr>
          <p:cNvPr id="11" name="Straight Arrow Connector 10">
            <a:extLst>
              <a:ext uri="{FF2B5EF4-FFF2-40B4-BE49-F238E27FC236}">
                <a16:creationId xmlns:a16="http://schemas.microsoft.com/office/drawing/2014/main" id="{89AF8EF9-F33B-5360-F108-CC1A3C33843F}"/>
              </a:ext>
            </a:extLst>
          </p:cNvPr>
          <p:cNvCxnSpPr>
            <a:cxnSpLocks/>
          </p:cNvCxnSpPr>
          <p:nvPr/>
        </p:nvCxnSpPr>
        <p:spPr>
          <a:xfrm flipH="1">
            <a:off x="5183042" y="4879114"/>
            <a:ext cx="5075384" cy="556157"/>
          </a:xfrm>
          <a:prstGeom prst="straightConnector1">
            <a:avLst/>
          </a:prstGeom>
          <a:ln>
            <a:solidFill>
              <a:srgbClr val="7030A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B0974E12-012F-8DE4-EE71-0C0769468EB7}"/>
              </a:ext>
            </a:extLst>
          </p:cNvPr>
          <p:cNvCxnSpPr>
            <a:cxnSpLocks/>
          </p:cNvCxnSpPr>
          <p:nvPr/>
        </p:nvCxnSpPr>
        <p:spPr>
          <a:xfrm flipH="1" flipV="1">
            <a:off x="2409338" y="4348322"/>
            <a:ext cx="1397735" cy="684765"/>
          </a:xfrm>
          <a:prstGeom prst="straightConnector1">
            <a:avLst/>
          </a:prstGeom>
          <a:ln>
            <a:solidFill>
              <a:srgbClr val="7030A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435EF1BB-50CC-047B-96D5-B9C83911F083}"/>
              </a:ext>
            </a:extLst>
          </p:cNvPr>
          <p:cNvCxnSpPr>
            <a:cxnSpLocks/>
          </p:cNvCxnSpPr>
          <p:nvPr/>
        </p:nvCxnSpPr>
        <p:spPr>
          <a:xfrm>
            <a:off x="2523536" y="4214813"/>
            <a:ext cx="7442862" cy="296933"/>
          </a:xfrm>
          <a:prstGeom prst="straightConnector1">
            <a:avLst/>
          </a:prstGeom>
          <a:ln>
            <a:solidFill>
              <a:srgbClr val="7030A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0D507324-DF29-45D8-B2C6-94EADD5F3F6F}"/>
              </a:ext>
            </a:extLst>
          </p:cNvPr>
          <p:cNvCxnSpPr>
            <a:cxnSpLocks/>
          </p:cNvCxnSpPr>
          <p:nvPr/>
        </p:nvCxnSpPr>
        <p:spPr>
          <a:xfrm>
            <a:off x="2523536" y="4114800"/>
            <a:ext cx="7213566" cy="297582"/>
          </a:xfrm>
          <a:prstGeom prst="straightConnector1">
            <a:avLst/>
          </a:prstGeom>
          <a:ln>
            <a:solidFill>
              <a:srgbClr val="0070C0"/>
            </a:solidFill>
            <a:headEnd type="arrow"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CB221B7C-0199-43FD-F2CF-F69B1600ED03}"/>
              </a:ext>
            </a:extLst>
          </p:cNvPr>
          <p:cNvCxnSpPr>
            <a:cxnSpLocks/>
          </p:cNvCxnSpPr>
          <p:nvPr/>
        </p:nvCxnSpPr>
        <p:spPr>
          <a:xfrm flipV="1">
            <a:off x="5183040" y="4800356"/>
            <a:ext cx="5075385" cy="473790"/>
          </a:xfrm>
          <a:prstGeom prst="straightConnector1">
            <a:avLst/>
          </a:prstGeom>
          <a:ln>
            <a:solidFill>
              <a:srgbClr val="7030A0"/>
            </a:solidFill>
            <a:headEnd type="arrow"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18A6CB4-A634-BFDA-23D5-0CDA0FFF44A4}"/>
              </a:ext>
            </a:extLst>
          </p:cNvPr>
          <p:cNvCxnSpPr>
            <a:cxnSpLocks/>
          </p:cNvCxnSpPr>
          <p:nvPr/>
        </p:nvCxnSpPr>
        <p:spPr>
          <a:xfrm>
            <a:off x="9388412" y="3872614"/>
            <a:ext cx="384611" cy="475709"/>
          </a:xfrm>
          <a:prstGeom prst="straightConnector1">
            <a:avLst/>
          </a:prstGeom>
          <a:ln>
            <a:solidFill>
              <a:srgbClr val="7030A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75F40AAF-E000-72BE-3F53-8B20447F45BB}"/>
              </a:ext>
            </a:extLst>
          </p:cNvPr>
          <p:cNvCxnSpPr>
            <a:cxnSpLocks/>
          </p:cNvCxnSpPr>
          <p:nvPr/>
        </p:nvCxnSpPr>
        <p:spPr>
          <a:xfrm flipV="1">
            <a:off x="10087534" y="3974063"/>
            <a:ext cx="257705" cy="467454"/>
          </a:xfrm>
          <a:prstGeom prst="straightConnector1">
            <a:avLst/>
          </a:prstGeom>
          <a:ln>
            <a:solidFill>
              <a:srgbClr val="0070C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5B868F91-8D5F-61DD-4916-DB7EA4647F97}"/>
              </a:ext>
            </a:extLst>
          </p:cNvPr>
          <p:cNvCxnSpPr>
            <a:cxnSpLocks/>
          </p:cNvCxnSpPr>
          <p:nvPr/>
        </p:nvCxnSpPr>
        <p:spPr>
          <a:xfrm flipV="1">
            <a:off x="9914278" y="3964074"/>
            <a:ext cx="257705" cy="467454"/>
          </a:xfrm>
          <a:prstGeom prst="straightConnector1">
            <a:avLst/>
          </a:prstGeom>
          <a:ln>
            <a:solidFill>
              <a:srgbClr val="7030A0"/>
            </a:solidFill>
            <a:headEnd type="arrow"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5597C742-058E-9A88-6E80-5C746FC2C222}"/>
              </a:ext>
            </a:extLst>
          </p:cNvPr>
          <p:cNvCxnSpPr>
            <a:cxnSpLocks/>
          </p:cNvCxnSpPr>
          <p:nvPr/>
        </p:nvCxnSpPr>
        <p:spPr>
          <a:xfrm>
            <a:off x="10580257" y="2540250"/>
            <a:ext cx="223316" cy="442338"/>
          </a:xfrm>
          <a:prstGeom prst="straightConnector1">
            <a:avLst/>
          </a:prstGeom>
          <a:ln>
            <a:solidFill>
              <a:srgbClr val="7030A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graphicFrame>
            <p:nvGraphicFramePr>
              <p:cNvPr id="30" name="Table 62">
                <a:extLst>
                  <a:ext uri="{FF2B5EF4-FFF2-40B4-BE49-F238E27FC236}">
                    <a16:creationId xmlns:a16="http://schemas.microsoft.com/office/drawing/2014/main" id="{14B2AE25-1E96-075B-C0FA-84678D9FB851}"/>
                  </a:ext>
                </a:extLst>
              </p:cNvPr>
              <p:cNvGraphicFramePr>
                <a:graphicFrameLocks noGrp="1"/>
              </p:cNvGraphicFramePr>
              <p:nvPr/>
            </p:nvGraphicFramePr>
            <p:xfrm>
              <a:off x="216063" y="6229399"/>
              <a:ext cx="17827194" cy="3407117"/>
            </p:xfrm>
            <a:graphic>
              <a:graphicData uri="http://schemas.openxmlformats.org/drawingml/2006/table">
                <a:tbl>
                  <a:tblPr firstRow="1" bandRow="1">
                    <a:tableStyleId>{5C22544A-7EE6-4342-B048-85BDC9FD1C3A}</a:tableStyleId>
                  </a:tblPr>
                  <a:tblGrid>
                    <a:gridCol w="6881976">
                      <a:extLst>
                        <a:ext uri="{9D8B030D-6E8A-4147-A177-3AD203B41FA5}">
                          <a16:colId xmlns:a16="http://schemas.microsoft.com/office/drawing/2014/main" val="1672360135"/>
                        </a:ext>
                      </a:extLst>
                    </a:gridCol>
                    <a:gridCol w="5616624">
                      <a:extLst>
                        <a:ext uri="{9D8B030D-6E8A-4147-A177-3AD203B41FA5}">
                          <a16:colId xmlns:a16="http://schemas.microsoft.com/office/drawing/2014/main" val="1724669814"/>
                        </a:ext>
                      </a:extLst>
                    </a:gridCol>
                    <a:gridCol w="5328594">
                      <a:extLst>
                        <a:ext uri="{9D8B030D-6E8A-4147-A177-3AD203B41FA5}">
                          <a16:colId xmlns:a16="http://schemas.microsoft.com/office/drawing/2014/main" val="3416062292"/>
                        </a:ext>
                      </a:extLst>
                    </a:gridCol>
                  </a:tblGrid>
                  <a:tr h="480060">
                    <a:tc>
                      <a:txBody>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GB" sz="2300" dirty="0">
                              <a:solidFill>
                                <a:prstClr val="black"/>
                              </a:solidFill>
                              <a:latin typeface="+mn-lt"/>
                            </a:rPr>
                            <a:t>5 DQW cryomodules</a:t>
                          </a:r>
                        </a:p>
                      </a:txBody>
                      <a:tcPr marL="137160" marR="137160" marT="68580" marB="68580"/>
                    </a:tc>
                    <a:tc>
                      <a:txBody>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GB" sz="2300" dirty="0">
                              <a:solidFill>
                                <a:prstClr val="black"/>
                              </a:solidFill>
                              <a:latin typeface="+mn-lt"/>
                            </a:rPr>
                            <a:t>5 RFD cryomodules</a:t>
                          </a:r>
                        </a:p>
                      </a:txBody>
                      <a:tcPr marL="137160" marR="137160" marT="68580" marB="68580"/>
                    </a:tc>
                    <a:tc>
                      <a:txBody>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GB" sz="2300" dirty="0">
                              <a:solidFill>
                                <a:prstClr val="black"/>
                              </a:solidFill>
                              <a:latin typeface="+mn-lt"/>
                            </a:rPr>
                            <a:t>20 IOT RF Systems</a:t>
                          </a:r>
                        </a:p>
                      </a:txBody>
                      <a:tcPr marL="137160" marR="137160" marT="68580" marB="68580"/>
                    </a:tc>
                    <a:extLst>
                      <a:ext uri="{0D108BD9-81ED-4DB2-BD59-A6C34878D82A}">
                        <a16:rowId xmlns:a16="http://schemas.microsoft.com/office/drawing/2014/main" val="3110605090"/>
                      </a:ext>
                    </a:extLst>
                  </a:tr>
                  <a:tr h="2919437">
                    <a:tc>
                      <a:txBody>
                        <a:bodyPr/>
                        <a:lstStyle/>
                        <a:p>
                          <a:pPr marL="285750" lvl="0" indent="-285750" defTabSz="609585">
                            <a:buFont typeface="Arial" panose="020B0604020202020204" pitchFamily="34" charset="0"/>
                            <a:buChar char="•"/>
                          </a:pPr>
                          <a:r>
                            <a:rPr lang="en-GB" sz="2100" dirty="0">
                              <a:solidFill>
                                <a:prstClr val="black"/>
                              </a:solidFill>
                              <a:latin typeface="+mn-lt"/>
                            </a:rPr>
                            <a:t>Cavities + processing + helium vessels by Research Instruments (</a:t>
                          </a:r>
                          <a:r>
                            <a:rPr lang="en-GB" sz="2100" b="1" dirty="0">
                              <a:solidFill>
                                <a:prstClr val="black"/>
                              </a:solidFill>
                              <a:latin typeface="+mn-lt"/>
                            </a:rPr>
                            <a:t>DE</a:t>
                          </a:r>
                          <a:r>
                            <a:rPr lang="en-GB" sz="2100" dirty="0">
                              <a:solidFill>
                                <a:prstClr val="black"/>
                              </a:solidFill>
                              <a:latin typeface="+mn-lt"/>
                            </a:rPr>
                            <a:t>) &amp; </a:t>
                          </a:r>
                          <a:r>
                            <a:rPr lang="en-GB" sz="2100" b="1" dirty="0">
                              <a:solidFill>
                                <a:prstClr val="black"/>
                              </a:solidFill>
                              <a:latin typeface="+mn-lt"/>
                            </a:rPr>
                            <a:t>CERN</a:t>
                          </a:r>
                          <a:endParaRPr lang="en-GB" sz="2100" dirty="0">
                            <a:solidFill>
                              <a:prstClr val="black"/>
                            </a:solidFill>
                            <a:latin typeface="+mn-lt"/>
                          </a:endParaRPr>
                        </a:p>
                        <a:p>
                          <a:pPr marL="285750" lvl="0" indent="-285750" defTabSz="609585">
                            <a:buFont typeface="Arial" panose="020B0604020202020204" pitchFamily="34" charset="0"/>
                            <a:buChar char="•"/>
                          </a:pPr>
                          <a:r>
                            <a:rPr lang="en-GB" sz="2100" dirty="0">
                              <a:solidFill>
                                <a:prstClr val="black"/>
                              </a:solidFill>
                              <a:latin typeface="+mn-lt"/>
                            </a:rPr>
                            <a:t>Cold magnetic shields by </a:t>
                          </a:r>
                          <a:r>
                            <a:rPr lang="en-GB" sz="2100" b="1" dirty="0">
                              <a:solidFill>
                                <a:prstClr val="black"/>
                              </a:solidFill>
                              <a:latin typeface="+mn-lt"/>
                            </a:rPr>
                            <a:t>UK </a:t>
                          </a:r>
                        </a:p>
                        <a:p>
                          <a:pPr marL="285750" lvl="0" indent="-285750" defTabSz="609585">
                            <a:buFont typeface="Arial" panose="020B0604020202020204" pitchFamily="34" charset="0"/>
                            <a:buChar char="•"/>
                          </a:pPr>
                          <a:r>
                            <a:rPr lang="en-GB" sz="2100" dirty="0">
                              <a:solidFill>
                                <a:prstClr val="black"/>
                              </a:solidFill>
                              <a:latin typeface="+mn-lt"/>
                            </a:rPr>
                            <a:t>HOM couplers + antennas by</a:t>
                          </a:r>
                          <a:r>
                            <a:rPr lang="en-GB" sz="2100" b="1" dirty="0">
                              <a:solidFill>
                                <a:prstClr val="black"/>
                              </a:solidFill>
                              <a:latin typeface="+mn-lt"/>
                            </a:rPr>
                            <a:t> CERN</a:t>
                          </a:r>
                        </a:p>
                        <a:p>
                          <a:pPr marL="285750" lvl="0" indent="-285750" defTabSz="609585">
                            <a:buFont typeface="Arial" panose="020B0604020202020204" pitchFamily="34" charset="0"/>
                            <a:buChar char="•"/>
                          </a:pPr>
                          <a:r>
                            <a:rPr lang="en-GB" sz="2100" dirty="0">
                              <a:solidFill>
                                <a:prstClr val="black"/>
                              </a:solidFill>
                              <a:latin typeface="+mn-lt"/>
                            </a:rPr>
                            <a:t>4 CM by </a:t>
                          </a:r>
                          <a:r>
                            <a:rPr lang="en-GB" sz="2100" b="1" dirty="0">
                              <a:solidFill>
                                <a:prstClr val="black"/>
                              </a:solidFill>
                              <a:latin typeface="+mn-lt"/>
                            </a:rPr>
                            <a:t>UK</a:t>
                          </a:r>
                          <a:r>
                            <a:rPr lang="en-GB" sz="2100" dirty="0">
                              <a:solidFill>
                                <a:prstClr val="black"/>
                              </a:solidFill>
                              <a:latin typeface="+mn-lt"/>
                            </a:rPr>
                            <a:t> (STFC) &amp; 1 CM at </a:t>
                          </a:r>
                          <a:r>
                            <a:rPr lang="en-GB" sz="2100" b="1" dirty="0">
                              <a:solidFill>
                                <a:prstClr val="black"/>
                              </a:solidFill>
                              <a:latin typeface="+mn-lt"/>
                            </a:rPr>
                            <a:t>CERN</a:t>
                          </a:r>
                          <a:r>
                            <a:rPr lang="en-GB" sz="2100" dirty="0">
                              <a:solidFill>
                                <a:prstClr val="black"/>
                              </a:solidFill>
                              <a:latin typeface="+mn-lt"/>
                            </a:rPr>
                            <a:t> with some components from </a:t>
                          </a:r>
                          <a:r>
                            <a:rPr lang="en-GB" sz="2100" b="1" dirty="0">
                              <a:solidFill>
                                <a:prstClr val="black"/>
                              </a:solidFill>
                              <a:latin typeface="+mn-lt"/>
                            </a:rPr>
                            <a:t>CERN</a:t>
                          </a:r>
                          <a:endParaRPr lang="en-GB" sz="2100" dirty="0">
                            <a:solidFill>
                              <a:prstClr val="black"/>
                            </a:solidFill>
                            <a:latin typeface="+mn-lt"/>
                          </a:endParaRPr>
                        </a:p>
                        <a:p>
                          <a:pPr marL="285750" lvl="0" indent="-285750" defTabSz="609585">
                            <a:buFont typeface="Arial" panose="020B0604020202020204" pitchFamily="34" charset="0"/>
                            <a:buChar char="•"/>
                          </a:pPr>
                          <a:r>
                            <a:rPr lang="en-GB" sz="2100" dirty="0">
                              <a:solidFill>
                                <a:prstClr val="black"/>
                              </a:solidFill>
                              <a:latin typeface="+mn-lt"/>
                            </a:rPr>
                            <a:t>All cavities &amp; CM cold validation tests at </a:t>
                          </a:r>
                          <a:r>
                            <a:rPr lang="en-GB" sz="2100" b="1" dirty="0">
                              <a:solidFill>
                                <a:prstClr val="black"/>
                              </a:solidFill>
                              <a:latin typeface="+mn-lt"/>
                            </a:rPr>
                            <a:t>CERN </a:t>
                          </a:r>
                          <a:r>
                            <a:rPr lang="en-GB" sz="2100" dirty="0">
                              <a:solidFill>
                                <a:prstClr val="black"/>
                              </a:solidFill>
                              <a:latin typeface="+mn-lt"/>
                            </a:rPr>
                            <a:t>(and a back up at Uppsala-Sweden)</a:t>
                          </a:r>
                        </a:p>
                      </a:txBody>
                      <a:tcPr marL="137160" marR="137160" marT="68580" marB="68580"/>
                    </a:tc>
                    <a:tc>
                      <a:txBody>
                        <a:bodyPr/>
                        <a:lstStyle/>
                        <a:p>
                          <a:pPr marL="285750" lvl="0" indent="-285750" defTabSz="609585">
                            <a:buFont typeface="Arial" panose="020B0604020202020204" pitchFamily="34" charset="0"/>
                            <a:buChar char="•"/>
                          </a:pPr>
                          <a:r>
                            <a:rPr lang="en-GB" sz="2100" dirty="0">
                              <a:solidFill>
                                <a:prstClr val="black"/>
                              </a:solidFill>
                              <a:latin typeface="+mn-lt"/>
                            </a:rPr>
                            <a:t>Bare cavities by </a:t>
                          </a:r>
                          <a:r>
                            <a:rPr lang="en-GB" sz="2100" dirty="0" err="1">
                              <a:solidFill>
                                <a:prstClr val="black"/>
                              </a:solidFill>
                              <a:latin typeface="+mn-lt"/>
                            </a:rPr>
                            <a:t>Zanon</a:t>
                          </a:r>
                          <a:r>
                            <a:rPr lang="en-GB" sz="2100" dirty="0">
                              <a:solidFill>
                                <a:prstClr val="black"/>
                              </a:solidFill>
                              <a:latin typeface="+mn-lt"/>
                            </a:rPr>
                            <a:t> (</a:t>
                          </a:r>
                          <a:r>
                            <a:rPr lang="en-GB" sz="2100" b="1" dirty="0">
                              <a:solidFill>
                                <a:prstClr val="black"/>
                              </a:solidFill>
                              <a:latin typeface="+mn-lt"/>
                            </a:rPr>
                            <a:t>IT</a:t>
                          </a:r>
                          <a:r>
                            <a:rPr lang="en-GB" sz="2100" dirty="0">
                              <a:solidFill>
                                <a:prstClr val="black"/>
                              </a:solidFill>
                              <a:latin typeface="+mn-lt"/>
                            </a:rPr>
                            <a:t>) under </a:t>
                          </a:r>
                          <a:r>
                            <a:rPr lang="en-GB" sz="2100" b="1" dirty="0">
                              <a:solidFill>
                                <a:prstClr val="black"/>
                              </a:solidFill>
                              <a:latin typeface="+mn-lt"/>
                            </a:rPr>
                            <a:t>US-AUP</a:t>
                          </a:r>
                          <a:endParaRPr lang="en-GB" sz="2100" dirty="0">
                            <a:solidFill>
                              <a:prstClr val="black"/>
                            </a:solidFill>
                            <a:latin typeface="+mn-lt"/>
                          </a:endParaRPr>
                        </a:p>
                        <a:p>
                          <a:pPr marL="285750" lvl="0" indent="-285750" defTabSz="609585">
                            <a:buFont typeface="Arial" panose="020B0604020202020204" pitchFamily="34" charset="0"/>
                            <a:buChar char="•"/>
                          </a:pPr>
                          <a:r>
                            <a:rPr lang="en-GB" sz="2100" dirty="0">
                              <a:solidFill>
                                <a:prstClr val="black"/>
                              </a:solidFill>
                              <a:latin typeface="+mn-lt"/>
                            </a:rPr>
                            <a:t>Processing + cold magnetic shield + helium vessel + HOM couplers + antennas + cold tests by </a:t>
                          </a:r>
                          <a:r>
                            <a:rPr lang="en-GB" sz="2100" b="1" dirty="0">
                              <a:solidFill>
                                <a:prstClr val="black"/>
                              </a:solidFill>
                              <a:latin typeface="+mn-lt"/>
                            </a:rPr>
                            <a:t>US-AUP</a:t>
                          </a:r>
                        </a:p>
                        <a:p>
                          <a:pPr marL="285750" lvl="0" indent="-285750" defTabSz="609585">
                            <a:buFont typeface="Arial" panose="020B0604020202020204" pitchFamily="34" charset="0"/>
                            <a:buChar char="•"/>
                          </a:pPr>
                          <a:r>
                            <a:rPr lang="en-GB" sz="2100" dirty="0">
                              <a:solidFill>
                                <a:prstClr val="black"/>
                              </a:solidFill>
                              <a:latin typeface="+mn-lt"/>
                            </a:rPr>
                            <a:t>5 CM by </a:t>
                          </a:r>
                          <a:r>
                            <a:rPr lang="en-GB" sz="2100" b="1" dirty="0">
                              <a:solidFill>
                                <a:prstClr val="black"/>
                              </a:solidFill>
                              <a:latin typeface="+mn-lt"/>
                            </a:rPr>
                            <a:t>TRIUMF-Canada</a:t>
                          </a:r>
                          <a:r>
                            <a:rPr lang="en-GB" sz="2100" dirty="0">
                              <a:solidFill>
                                <a:prstClr val="black"/>
                              </a:solidFill>
                              <a:latin typeface="+mn-lt"/>
                            </a:rPr>
                            <a:t> with some components by </a:t>
                          </a:r>
                          <a:r>
                            <a:rPr lang="en-GB" sz="2100" b="1" dirty="0">
                              <a:solidFill>
                                <a:prstClr val="black"/>
                              </a:solidFill>
                              <a:latin typeface="+mn-lt"/>
                            </a:rPr>
                            <a:t>CERN</a:t>
                          </a:r>
                          <a:endParaRPr lang="en-GB" sz="2100" dirty="0">
                            <a:solidFill>
                              <a:prstClr val="black"/>
                            </a:solidFill>
                            <a:latin typeface="+mn-lt"/>
                          </a:endParaRPr>
                        </a:p>
                        <a:p>
                          <a:pPr marL="285750" lvl="0" indent="-285750" defTabSz="609585">
                            <a:buFont typeface="Arial" panose="020B0604020202020204" pitchFamily="34" charset="0"/>
                            <a:buChar char="•"/>
                          </a:pPr>
                          <a:r>
                            <a:rPr lang="en-GB" sz="2100" dirty="0">
                              <a:solidFill>
                                <a:prstClr val="black"/>
                              </a:solidFill>
                              <a:latin typeface="+mn-lt"/>
                            </a:rPr>
                            <a:t>CM cold validation tests at </a:t>
                          </a:r>
                          <a:r>
                            <a:rPr lang="en-GB" sz="2100" b="1" dirty="0">
                              <a:solidFill>
                                <a:prstClr val="black"/>
                              </a:solidFill>
                              <a:latin typeface="+mn-lt"/>
                            </a:rPr>
                            <a:t>CERN</a:t>
                          </a:r>
                        </a:p>
                      </a:txBody>
                      <a:tcPr marL="137160" marR="137160" marT="68580" marB="68580"/>
                    </a:tc>
                    <a:tc>
                      <a:txBody>
                        <a:bodyPr/>
                        <a:lstStyle/>
                        <a:p>
                          <a:pPr marL="285750" lvl="0" indent="-285750" defTabSz="609585">
                            <a:buFont typeface="Arial" panose="020B0604020202020204" pitchFamily="34" charset="0"/>
                            <a:buChar char="•"/>
                          </a:pPr>
                          <a:r>
                            <a:rPr lang="en-GB" sz="2100" kern="1200" dirty="0">
                              <a:solidFill>
                                <a:prstClr val="black"/>
                              </a:solidFill>
                              <a:latin typeface="+mn-lt"/>
                              <a:ea typeface="+mn-ea"/>
                              <a:cs typeface="+mn-cs"/>
                            </a:rPr>
                            <a:t>High power amplifiers (IOT) </a:t>
                          </a:r>
                          <a:r>
                            <a:rPr lang="en-GB" sz="2100" b="1" kern="1200" dirty="0">
                              <a:solidFill>
                                <a:prstClr val="black"/>
                              </a:solidFill>
                              <a:latin typeface="+mn-lt"/>
                              <a:ea typeface="+mn-ea"/>
                              <a:cs typeface="+mn-cs"/>
                            </a:rPr>
                            <a:t>CERN</a:t>
                          </a:r>
                        </a:p>
                        <a:p>
                          <a:pPr marL="285750" lvl="0" indent="-285750" defTabSz="609585">
                            <a:buFont typeface="Arial" panose="020B0604020202020204" pitchFamily="34" charset="0"/>
                            <a:buChar char="•"/>
                          </a:pPr>
                          <a:r>
                            <a:rPr lang="en-GB" sz="2100" kern="1200" dirty="0">
                              <a:solidFill>
                                <a:prstClr val="black"/>
                              </a:solidFill>
                              <a:latin typeface="+mn-lt"/>
                              <a:ea typeface="+mn-ea"/>
                              <a:cs typeface="+mn-cs"/>
                            </a:rPr>
                            <a:t>High power RF lines, circulators, loads by </a:t>
                          </a:r>
                          <a:r>
                            <a:rPr lang="en-GB" sz="2100" b="1" kern="1200" dirty="0">
                              <a:solidFill>
                                <a:prstClr val="black"/>
                              </a:solidFill>
                              <a:latin typeface="+mn-lt"/>
                              <a:ea typeface="+mn-ea"/>
                              <a:cs typeface="+mn-cs"/>
                            </a:rPr>
                            <a:t>CERN</a:t>
                          </a:r>
                          <a:r>
                            <a:rPr lang="en-GB" sz="2100" b="0" kern="1200" dirty="0">
                              <a:solidFill>
                                <a:prstClr val="black"/>
                              </a:solidFill>
                              <a:latin typeface="+mn-lt"/>
                              <a:ea typeface="+mn-ea"/>
                              <a:cs typeface="+mn-cs"/>
                            </a:rPr>
                            <a:t> (exploring new frontiers)</a:t>
                          </a:r>
                          <a:endParaRPr lang="en-GB" sz="2100" b="1" kern="1200" dirty="0">
                            <a:solidFill>
                              <a:prstClr val="black"/>
                            </a:solidFill>
                            <a:latin typeface="+mn-lt"/>
                            <a:ea typeface="+mn-ea"/>
                            <a:cs typeface="+mn-cs"/>
                          </a:endParaRPr>
                        </a:p>
                        <a:p>
                          <a:pPr marL="285750" lvl="0" indent="-285750" defTabSz="609585">
                            <a:buFont typeface="Arial" panose="020B0604020202020204" pitchFamily="34" charset="0"/>
                            <a:buChar char="•"/>
                          </a:pPr>
                          <a14:m>
                            <m:oMath xmlns:m="http://schemas.openxmlformats.org/officeDocument/2006/math">
                              <m:r>
                                <a:rPr lang="en-US" sz="2100" b="0" i="1" kern="1200" smtClean="0">
                                  <a:solidFill>
                                    <a:prstClr val="black"/>
                                  </a:solidFill>
                                  <a:latin typeface="Cambria Math" panose="02040503050406030204" pitchFamily="18" charset="0"/>
                                  <a:ea typeface="+mn-ea"/>
                                  <a:cs typeface="+mn-cs"/>
                                </a:rPr>
                                <m:t>𝜇</m:t>
                              </m:r>
                            </m:oMath>
                          </a14:m>
                          <a:r>
                            <a:rPr lang="en-GB" sz="2100" kern="1200" dirty="0">
                              <a:solidFill>
                                <a:prstClr val="black"/>
                              </a:solidFill>
                              <a:latin typeface="+mn-lt"/>
                              <a:ea typeface="+mn-ea"/>
                              <a:cs typeface="+mn-cs"/>
                            </a:rPr>
                            <a:t>TCA platform for LLRF by CERN</a:t>
                          </a:r>
                        </a:p>
                        <a:p>
                          <a:endParaRPr lang="en-GB" sz="2700" dirty="0"/>
                        </a:p>
                      </a:txBody>
                      <a:tcPr marL="137160" marR="137160" marT="68580" marB="68580"/>
                    </a:tc>
                    <a:extLst>
                      <a:ext uri="{0D108BD9-81ED-4DB2-BD59-A6C34878D82A}">
                        <a16:rowId xmlns:a16="http://schemas.microsoft.com/office/drawing/2014/main" val="2852767515"/>
                      </a:ext>
                    </a:extLst>
                  </a:tr>
                </a:tbl>
              </a:graphicData>
            </a:graphic>
          </p:graphicFrame>
        </mc:Choice>
        <mc:Fallback xmlns="">
          <p:graphicFrame>
            <p:nvGraphicFramePr>
              <p:cNvPr id="30" name="Table 62">
                <a:extLst>
                  <a:ext uri="{FF2B5EF4-FFF2-40B4-BE49-F238E27FC236}">
                    <a16:creationId xmlns:a16="http://schemas.microsoft.com/office/drawing/2014/main" id="{14B2AE25-1E96-075B-C0FA-84678D9FB851}"/>
                  </a:ext>
                </a:extLst>
              </p:cNvPr>
              <p:cNvGraphicFramePr>
                <a:graphicFrameLocks noGrp="1"/>
              </p:cNvGraphicFramePr>
              <p:nvPr/>
            </p:nvGraphicFramePr>
            <p:xfrm>
              <a:off x="216063" y="6229399"/>
              <a:ext cx="17827194" cy="3407117"/>
            </p:xfrm>
            <a:graphic>
              <a:graphicData uri="http://schemas.openxmlformats.org/drawingml/2006/table">
                <a:tbl>
                  <a:tblPr firstRow="1" bandRow="1">
                    <a:tableStyleId>{5C22544A-7EE6-4342-B048-85BDC9FD1C3A}</a:tableStyleId>
                  </a:tblPr>
                  <a:tblGrid>
                    <a:gridCol w="6881976">
                      <a:extLst>
                        <a:ext uri="{9D8B030D-6E8A-4147-A177-3AD203B41FA5}">
                          <a16:colId xmlns:a16="http://schemas.microsoft.com/office/drawing/2014/main" val="1672360135"/>
                        </a:ext>
                      </a:extLst>
                    </a:gridCol>
                    <a:gridCol w="5616624">
                      <a:extLst>
                        <a:ext uri="{9D8B030D-6E8A-4147-A177-3AD203B41FA5}">
                          <a16:colId xmlns:a16="http://schemas.microsoft.com/office/drawing/2014/main" val="1724669814"/>
                        </a:ext>
                      </a:extLst>
                    </a:gridCol>
                    <a:gridCol w="5328594">
                      <a:extLst>
                        <a:ext uri="{9D8B030D-6E8A-4147-A177-3AD203B41FA5}">
                          <a16:colId xmlns:a16="http://schemas.microsoft.com/office/drawing/2014/main" val="3416062292"/>
                        </a:ext>
                      </a:extLst>
                    </a:gridCol>
                  </a:tblGrid>
                  <a:tr h="487680">
                    <a:tc>
                      <a:txBody>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GB" sz="2300" dirty="0">
                              <a:solidFill>
                                <a:prstClr val="black"/>
                              </a:solidFill>
                              <a:latin typeface="+mn-lt"/>
                            </a:rPr>
                            <a:t>5 DQW cryomodules</a:t>
                          </a:r>
                        </a:p>
                      </a:txBody>
                      <a:tcPr marL="137160" marR="137160" marT="68580" marB="68580"/>
                    </a:tc>
                    <a:tc>
                      <a:txBody>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GB" sz="2300" dirty="0">
                              <a:solidFill>
                                <a:prstClr val="black"/>
                              </a:solidFill>
                              <a:latin typeface="+mn-lt"/>
                            </a:rPr>
                            <a:t>5 RFD cryomodules</a:t>
                          </a:r>
                        </a:p>
                      </a:txBody>
                      <a:tcPr marL="137160" marR="137160" marT="68580" marB="68580"/>
                    </a:tc>
                    <a:tc>
                      <a:txBody>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GB" sz="2300" dirty="0">
                              <a:solidFill>
                                <a:prstClr val="black"/>
                              </a:solidFill>
                              <a:latin typeface="+mn-lt"/>
                            </a:rPr>
                            <a:t>20 IOT RF Systems</a:t>
                          </a:r>
                        </a:p>
                      </a:txBody>
                      <a:tcPr marL="137160" marR="137160" marT="68580" marB="68580"/>
                    </a:tc>
                    <a:extLst>
                      <a:ext uri="{0D108BD9-81ED-4DB2-BD59-A6C34878D82A}">
                        <a16:rowId xmlns:a16="http://schemas.microsoft.com/office/drawing/2014/main" val="3110605090"/>
                      </a:ext>
                    </a:extLst>
                  </a:tr>
                  <a:tr h="2919437">
                    <a:tc>
                      <a:txBody>
                        <a:bodyPr/>
                        <a:lstStyle/>
                        <a:p>
                          <a:pPr marL="285750" lvl="0" indent="-285750" defTabSz="609585">
                            <a:buFont typeface="Arial" panose="020B0604020202020204" pitchFamily="34" charset="0"/>
                            <a:buChar char="•"/>
                          </a:pPr>
                          <a:r>
                            <a:rPr lang="en-GB" sz="2100" dirty="0">
                              <a:solidFill>
                                <a:prstClr val="black"/>
                              </a:solidFill>
                              <a:latin typeface="+mn-lt"/>
                            </a:rPr>
                            <a:t>Cavities + processing + helium vessels by Research Instruments (</a:t>
                          </a:r>
                          <a:r>
                            <a:rPr lang="en-GB" sz="2100" b="1" dirty="0">
                              <a:solidFill>
                                <a:prstClr val="black"/>
                              </a:solidFill>
                              <a:latin typeface="+mn-lt"/>
                            </a:rPr>
                            <a:t>DE</a:t>
                          </a:r>
                          <a:r>
                            <a:rPr lang="en-GB" sz="2100" dirty="0">
                              <a:solidFill>
                                <a:prstClr val="black"/>
                              </a:solidFill>
                              <a:latin typeface="+mn-lt"/>
                            </a:rPr>
                            <a:t>) &amp; </a:t>
                          </a:r>
                          <a:r>
                            <a:rPr lang="en-GB" sz="2100" b="1" dirty="0">
                              <a:solidFill>
                                <a:prstClr val="black"/>
                              </a:solidFill>
                              <a:latin typeface="+mn-lt"/>
                            </a:rPr>
                            <a:t>CERN</a:t>
                          </a:r>
                          <a:endParaRPr lang="en-GB" sz="2100" dirty="0">
                            <a:solidFill>
                              <a:prstClr val="black"/>
                            </a:solidFill>
                            <a:latin typeface="+mn-lt"/>
                          </a:endParaRPr>
                        </a:p>
                        <a:p>
                          <a:pPr marL="285750" lvl="0" indent="-285750" defTabSz="609585">
                            <a:buFont typeface="Arial" panose="020B0604020202020204" pitchFamily="34" charset="0"/>
                            <a:buChar char="•"/>
                          </a:pPr>
                          <a:r>
                            <a:rPr lang="en-GB" sz="2100" dirty="0">
                              <a:solidFill>
                                <a:prstClr val="black"/>
                              </a:solidFill>
                              <a:latin typeface="+mn-lt"/>
                            </a:rPr>
                            <a:t>Cold magnetic shields by </a:t>
                          </a:r>
                          <a:r>
                            <a:rPr lang="en-GB" sz="2100" b="1" dirty="0">
                              <a:solidFill>
                                <a:prstClr val="black"/>
                              </a:solidFill>
                              <a:latin typeface="+mn-lt"/>
                            </a:rPr>
                            <a:t>UK </a:t>
                          </a:r>
                        </a:p>
                        <a:p>
                          <a:pPr marL="285750" lvl="0" indent="-285750" defTabSz="609585">
                            <a:buFont typeface="Arial" panose="020B0604020202020204" pitchFamily="34" charset="0"/>
                            <a:buChar char="•"/>
                          </a:pPr>
                          <a:r>
                            <a:rPr lang="en-GB" sz="2100" dirty="0">
                              <a:solidFill>
                                <a:prstClr val="black"/>
                              </a:solidFill>
                              <a:latin typeface="+mn-lt"/>
                            </a:rPr>
                            <a:t>HOM couplers + antennas by</a:t>
                          </a:r>
                          <a:r>
                            <a:rPr lang="en-GB" sz="2100" b="1" dirty="0">
                              <a:solidFill>
                                <a:prstClr val="black"/>
                              </a:solidFill>
                              <a:latin typeface="+mn-lt"/>
                            </a:rPr>
                            <a:t> CERN</a:t>
                          </a:r>
                        </a:p>
                        <a:p>
                          <a:pPr marL="285750" lvl="0" indent="-285750" defTabSz="609585">
                            <a:buFont typeface="Arial" panose="020B0604020202020204" pitchFamily="34" charset="0"/>
                            <a:buChar char="•"/>
                          </a:pPr>
                          <a:r>
                            <a:rPr lang="en-GB" sz="2100" dirty="0">
                              <a:solidFill>
                                <a:prstClr val="black"/>
                              </a:solidFill>
                              <a:latin typeface="+mn-lt"/>
                            </a:rPr>
                            <a:t>4 CM by </a:t>
                          </a:r>
                          <a:r>
                            <a:rPr lang="en-GB" sz="2100" b="1" dirty="0">
                              <a:solidFill>
                                <a:prstClr val="black"/>
                              </a:solidFill>
                              <a:latin typeface="+mn-lt"/>
                            </a:rPr>
                            <a:t>UK</a:t>
                          </a:r>
                          <a:r>
                            <a:rPr lang="en-GB" sz="2100" dirty="0">
                              <a:solidFill>
                                <a:prstClr val="black"/>
                              </a:solidFill>
                              <a:latin typeface="+mn-lt"/>
                            </a:rPr>
                            <a:t> (STFC) &amp; 1 CM at </a:t>
                          </a:r>
                          <a:r>
                            <a:rPr lang="en-GB" sz="2100" b="1" dirty="0">
                              <a:solidFill>
                                <a:prstClr val="black"/>
                              </a:solidFill>
                              <a:latin typeface="+mn-lt"/>
                            </a:rPr>
                            <a:t>CERN</a:t>
                          </a:r>
                          <a:r>
                            <a:rPr lang="en-GB" sz="2100" dirty="0">
                              <a:solidFill>
                                <a:prstClr val="black"/>
                              </a:solidFill>
                              <a:latin typeface="+mn-lt"/>
                            </a:rPr>
                            <a:t> with some components from </a:t>
                          </a:r>
                          <a:r>
                            <a:rPr lang="en-GB" sz="2100" b="1" dirty="0">
                              <a:solidFill>
                                <a:prstClr val="black"/>
                              </a:solidFill>
                              <a:latin typeface="+mn-lt"/>
                            </a:rPr>
                            <a:t>CERN</a:t>
                          </a:r>
                          <a:endParaRPr lang="en-GB" sz="2100" dirty="0">
                            <a:solidFill>
                              <a:prstClr val="black"/>
                            </a:solidFill>
                            <a:latin typeface="+mn-lt"/>
                          </a:endParaRPr>
                        </a:p>
                        <a:p>
                          <a:pPr marL="285750" lvl="0" indent="-285750" defTabSz="609585">
                            <a:buFont typeface="Arial" panose="020B0604020202020204" pitchFamily="34" charset="0"/>
                            <a:buChar char="•"/>
                          </a:pPr>
                          <a:r>
                            <a:rPr lang="en-GB" sz="2100" dirty="0">
                              <a:solidFill>
                                <a:prstClr val="black"/>
                              </a:solidFill>
                              <a:latin typeface="+mn-lt"/>
                            </a:rPr>
                            <a:t>All cavities &amp; CM cold validation tests at </a:t>
                          </a:r>
                          <a:r>
                            <a:rPr lang="en-GB" sz="2100" b="1" dirty="0">
                              <a:solidFill>
                                <a:prstClr val="black"/>
                              </a:solidFill>
                              <a:latin typeface="+mn-lt"/>
                            </a:rPr>
                            <a:t>CERN </a:t>
                          </a:r>
                          <a:r>
                            <a:rPr lang="en-GB" sz="2100" dirty="0">
                              <a:solidFill>
                                <a:prstClr val="black"/>
                              </a:solidFill>
                              <a:latin typeface="+mn-lt"/>
                            </a:rPr>
                            <a:t>(and a back up at Uppsala-Sweden)</a:t>
                          </a:r>
                        </a:p>
                      </a:txBody>
                      <a:tcPr marL="137160" marR="137160" marT="68580" marB="68580"/>
                    </a:tc>
                    <a:tc>
                      <a:txBody>
                        <a:bodyPr/>
                        <a:lstStyle/>
                        <a:p>
                          <a:pPr marL="285750" lvl="0" indent="-285750" defTabSz="609585">
                            <a:buFont typeface="Arial" panose="020B0604020202020204" pitchFamily="34" charset="0"/>
                            <a:buChar char="•"/>
                          </a:pPr>
                          <a:r>
                            <a:rPr lang="en-GB" sz="2100" dirty="0">
                              <a:solidFill>
                                <a:prstClr val="black"/>
                              </a:solidFill>
                              <a:latin typeface="+mn-lt"/>
                            </a:rPr>
                            <a:t>Bare cavities by </a:t>
                          </a:r>
                          <a:r>
                            <a:rPr lang="en-GB" sz="2100" dirty="0" err="1">
                              <a:solidFill>
                                <a:prstClr val="black"/>
                              </a:solidFill>
                              <a:latin typeface="+mn-lt"/>
                            </a:rPr>
                            <a:t>Zanon</a:t>
                          </a:r>
                          <a:r>
                            <a:rPr lang="en-GB" sz="2100" dirty="0">
                              <a:solidFill>
                                <a:prstClr val="black"/>
                              </a:solidFill>
                              <a:latin typeface="+mn-lt"/>
                            </a:rPr>
                            <a:t> (</a:t>
                          </a:r>
                          <a:r>
                            <a:rPr lang="en-GB" sz="2100" b="1" dirty="0">
                              <a:solidFill>
                                <a:prstClr val="black"/>
                              </a:solidFill>
                              <a:latin typeface="+mn-lt"/>
                            </a:rPr>
                            <a:t>IT</a:t>
                          </a:r>
                          <a:r>
                            <a:rPr lang="en-GB" sz="2100" dirty="0">
                              <a:solidFill>
                                <a:prstClr val="black"/>
                              </a:solidFill>
                              <a:latin typeface="+mn-lt"/>
                            </a:rPr>
                            <a:t>) under </a:t>
                          </a:r>
                          <a:r>
                            <a:rPr lang="en-GB" sz="2100" b="1" dirty="0">
                              <a:solidFill>
                                <a:prstClr val="black"/>
                              </a:solidFill>
                              <a:latin typeface="+mn-lt"/>
                            </a:rPr>
                            <a:t>US-AUP</a:t>
                          </a:r>
                          <a:endParaRPr lang="en-GB" sz="2100" dirty="0">
                            <a:solidFill>
                              <a:prstClr val="black"/>
                            </a:solidFill>
                            <a:latin typeface="+mn-lt"/>
                          </a:endParaRPr>
                        </a:p>
                        <a:p>
                          <a:pPr marL="285750" lvl="0" indent="-285750" defTabSz="609585">
                            <a:buFont typeface="Arial" panose="020B0604020202020204" pitchFamily="34" charset="0"/>
                            <a:buChar char="•"/>
                          </a:pPr>
                          <a:r>
                            <a:rPr lang="en-GB" sz="2100" dirty="0">
                              <a:solidFill>
                                <a:prstClr val="black"/>
                              </a:solidFill>
                              <a:latin typeface="+mn-lt"/>
                            </a:rPr>
                            <a:t>Processing + cold magnetic shield + helium vessel + HOM couplers + antennas + cold tests by </a:t>
                          </a:r>
                          <a:r>
                            <a:rPr lang="en-GB" sz="2100" b="1" dirty="0">
                              <a:solidFill>
                                <a:prstClr val="black"/>
                              </a:solidFill>
                              <a:latin typeface="+mn-lt"/>
                            </a:rPr>
                            <a:t>US-AUP</a:t>
                          </a:r>
                        </a:p>
                        <a:p>
                          <a:pPr marL="285750" lvl="0" indent="-285750" defTabSz="609585">
                            <a:buFont typeface="Arial" panose="020B0604020202020204" pitchFamily="34" charset="0"/>
                            <a:buChar char="•"/>
                          </a:pPr>
                          <a:r>
                            <a:rPr lang="en-GB" sz="2100" dirty="0">
                              <a:solidFill>
                                <a:prstClr val="black"/>
                              </a:solidFill>
                              <a:latin typeface="+mn-lt"/>
                            </a:rPr>
                            <a:t>5 CM by </a:t>
                          </a:r>
                          <a:r>
                            <a:rPr lang="en-GB" sz="2100" b="1" dirty="0">
                              <a:solidFill>
                                <a:prstClr val="black"/>
                              </a:solidFill>
                              <a:latin typeface="+mn-lt"/>
                            </a:rPr>
                            <a:t>TRIUMF-Canada</a:t>
                          </a:r>
                          <a:r>
                            <a:rPr lang="en-GB" sz="2100" dirty="0">
                              <a:solidFill>
                                <a:prstClr val="black"/>
                              </a:solidFill>
                              <a:latin typeface="+mn-lt"/>
                            </a:rPr>
                            <a:t> with some components by </a:t>
                          </a:r>
                          <a:r>
                            <a:rPr lang="en-GB" sz="2100" b="1" dirty="0">
                              <a:solidFill>
                                <a:prstClr val="black"/>
                              </a:solidFill>
                              <a:latin typeface="+mn-lt"/>
                            </a:rPr>
                            <a:t>CERN</a:t>
                          </a:r>
                          <a:endParaRPr lang="en-GB" sz="2100" dirty="0">
                            <a:solidFill>
                              <a:prstClr val="black"/>
                            </a:solidFill>
                            <a:latin typeface="+mn-lt"/>
                          </a:endParaRPr>
                        </a:p>
                        <a:p>
                          <a:pPr marL="285750" lvl="0" indent="-285750" defTabSz="609585">
                            <a:buFont typeface="Arial" panose="020B0604020202020204" pitchFamily="34" charset="0"/>
                            <a:buChar char="•"/>
                          </a:pPr>
                          <a:r>
                            <a:rPr lang="en-GB" sz="2100" dirty="0">
                              <a:solidFill>
                                <a:prstClr val="black"/>
                              </a:solidFill>
                              <a:latin typeface="+mn-lt"/>
                            </a:rPr>
                            <a:t>CM cold validation tests at </a:t>
                          </a:r>
                          <a:r>
                            <a:rPr lang="en-GB" sz="2100" b="1" dirty="0">
                              <a:solidFill>
                                <a:prstClr val="black"/>
                              </a:solidFill>
                              <a:latin typeface="+mn-lt"/>
                            </a:rPr>
                            <a:t>CERN</a:t>
                          </a:r>
                        </a:p>
                      </a:txBody>
                      <a:tcPr marL="137160" marR="137160" marT="68580" marB="68580"/>
                    </a:tc>
                    <a:tc>
                      <a:txBody>
                        <a:bodyPr/>
                        <a:lstStyle/>
                        <a:p>
                          <a:endParaRPr lang="en-US"/>
                        </a:p>
                      </a:txBody>
                      <a:tcPr marL="137160" marR="137160" marT="68580" marB="68580">
                        <a:blipFill>
                          <a:blip r:embed="rId9"/>
                          <a:stretch>
                            <a:fillRect l="-234783" t="-17292" r="-572" b="-417"/>
                          </a:stretch>
                        </a:blipFill>
                      </a:tcPr>
                    </a:tc>
                    <a:extLst>
                      <a:ext uri="{0D108BD9-81ED-4DB2-BD59-A6C34878D82A}">
                        <a16:rowId xmlns:a16="http://schemas.microsoft.com/office/drawing/2014/main" val="2852767515"/>
                      </a:ext>
                    </a:extLst>
                  </a:tr>
                </a:tbl>
              </a:graphicData>
            </a:graphic>
          </p:graphicFrame>
        </mc:Fallback>
      </mc:AlternateContent>
      <p:cxnSp>
        <p:nvCxnSpPr>
          <p:cNvPr id="34" name="Straight Arrow Connector 33">
            <a:extLst>
              <a:ext uri="{FF2B5EF4-FFF2-40B4-BE49-F238E27FC236}">
                <a16:creationId xmlns:a16="http://schemas.microsoft.com/office/drawing/2014/main" id="{26EB1BBA-9B33-1D74-8EC7-8D2E9BEFD28F}"/>
              </a:ext>
            </a:extLst>
          </p:cNvPr>
          <p:cNvCxnSpPr>
            <a:cxnSpLocks/>
          </p:cNvCxnSpPr>
          <p:nvPr/>
        </p:nvCxnSpPr>
        <p:spPr>
          <a:xfrm flipH="1" flipV="1">
            <a:off x="9444552" y="3740608"/>
            <a:ext cx="430023" cy="518234"/>
          </a:xfrm>
          <a:prstGeom prst="straightConnector1">
            <a:avLst/>
          </a:prstGeom>
          <a:ln>
            <a:solidFill>
              <a:srgbClr val="0070C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 name="Slide Number Placeholder 2">
            <a:extLst>
              <a:ext uri="{FF2B5EF4-FFF2-40B4-BE49-F238E27FC236}">
                <a16:creationId xmlns:a16="http://schemas.microsoft.com/office/drawing/2014/main" id="{619F7E89-69E3-81E4-8D53-C554962694AC}"/>
              </a:ext>
            </a:extLst>
          </p:cNvPr>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374883799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5A0EC-44F4-76C1-ECC8-FD4E608EDA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C1996B-5F3E-DC58-A584-180FC771ABE5}"/>
              </a:ext>
            </a:extLst>
          </p:cNvPr>
          <p:cNvSpPr>
            <a:spLocks noGrp="1"/>
          </p:cNvSpPr>
          <p:nvPr>
            <p:ph type="title"/>
          </p:nvPr>
        </p:nvSpPr>
        <p:spPr/>
        <p:txBody>
          <a:bodyPr/>
          <a:lstStyle/>
          <a:p>
            <a:r>
              <a:rPr lang="en-US" dirty="0"/>
              <a:t>HL-LHC Crab Cavities – Collaboration with the UK</a:t>
            </a:r>
          </a:p>
        </p:txBody>
      </p:sp>
      <p:grpSp>
        <p:nvGrpSpPr>
          <p:cNvPr id="19" name="Group 18">
            <a:extLst>
              <a:ext uri="{FF2B5EF4-FFF2-40B4-BE49-F238E27FC236}">
                <a16:creationId xmlns:a16="http://schemas.microsoft.com/office/drawing/2014/main" id="{B2B3128D-1A0B-F7FD-1D7A-26D376180F24}"/>
              </a:ext>
            </a:extLst>
          </p:cNvPr>
          <p:cNvGrpSpPr/>
          <p:nvPr/>
        </p:nvGrpSpPr>
        <p:grpSpPr>
          <a:xfrm>
            <a:off x="6263093" y="1895090"/>
            <a:ext cx="6312232" cy="4747025"/>
            <a:chOff x="6934200" y="1473428"/>
            <a:chExt cx="6312232" cy="4747025"/>
          </a:xfrm>
        </p:grpSpPr>
        <p:pic>
          <p:nvPicPr>
            <p:cNvPr id="21" name="Picture 20">
              <a:extLst>
                <a:ext uri="{FF2B5EF4-FFF2-40B4-BE49-F238E27FC236}">
                  <a16:creationId xmlns:a16="http://schemas.microsoft.com/office/drawing/2014/main" id="{C799B206-625D-F6F4-9D89-03AC0F9E825F}"/>
                </a:ext>
              </a:extLst>
            </p:cNvPr>
            <p:cNvPicPr>
              <a:picLocks noChangeAspect="1"/>
            </p:cNvPicPr>
            <p:nvPr/>
          </p:nvPicPr>
          <p:blipFill rotWithShape="1">
            <a:blip r:embed="rId2"/>
            <a:srcRect l="35418" t="10070" r="32375" b="36953"/>
            <a:stretch>
              <a:fillRect/>
            </a:stretch>
          </p:blipFill>
          <p:spPr>
            <a:xfrm>
              <a:off x="6934200" y="1473428"/>
              <a:ext cx="6312232" cy="4747025"/>
            </a:xfrm>
            <a:prstGeom prst="rect">
              <a:avLst/>
            </a:prstGeom>
          </p:spPr>
        </p:pic>
        <p:pic>
          <p:nvPicPr>
            <p:cNvPr id="8" name="Picture 7">
              <a:extLst>
                <a:ext uri="{FF2B5EF4-FFF2-40B4-BE49-F238E27FC236}">
                  <a16:creationId xmlns:a16="http://schemas.microsoft.com/office/drawing/2014/main" id="{62AE1A65-F45F-EBE7-E40F-6F1AB50BECFD}"/>
                </a:ext>
              </a:extLst>
            </p:cNvPr>
            <p:cNvPicPr>
              <a:picLocks noChangeAspect="1"/>
            </p:cNvPicPr>
            <p:nvPr/>
          </p:nvPicPr>
          <p:blipFill>
            <a:blip r:embed="rId3"/>
            <a:stretch>
              <a:fillRect/>
            </a:stretch>
          </p:blipFill>
          <p:spPr>
            <a:xfrm>
              <a:off x="8046746" y="2044397"/>
              <a:ext cx="2327513" cy="1667657"/>
            </a:xfrm>
            <a:prstGeom prst="rect">
              <a:avLst/>
            </a:prstGeom>
          </p:spPr>
        </p:pic>
        <p:pic>
          <p:nvPicPr>
            <p:cNvPr id="10" name="Picture 9">
              <a:extLst>
                <a:ext uri="{FF2B5EF4-FFF2-40B4-BE49-F238E27FC236}">
                  <a16:creationId xmlns:a16="http://schemas.microsoft.com/office/drawing/2014/main" id="{703C7DF1-D8C1-87C0-53FF-7A67013EA175}"/>
                </a:ext>
              </a:extLst>
            </p:cNvPr>
            <p:cNvPicPr>
              <a:picLocks noChangeAspect="1"/>
            </p:cNvPicPr>
            <p:nvPr/>
          </p:nvPicPr>
          <p:blipFill rotWithShape="1">
            <a:blip r:embed="rId4"/>
            <a:srcRect l="27537" t="12653" r="26831" b="7492"/>
            <a:stretch/>
          </p:blipFill>
          <p:spPr>
            <a:xfrm>
              <a:off x="10104427" y="3050596"/>
              <a:ext cx="1398293" cy="1322915"/>
            </a:xfrm>
            <a:prstGeom prst="rect">
              <a:avLst/>
            </a:prstGeom>
          </p:spPr>
        </p:pic>
        <p:cxnSp>
          <p:nvCxnSpPr>
            <p:cNvPr id="16" name="Straight Arrow Connector 15">
              <a:extLst>
                <a:ext uri="{FF2B5EF4-FFF2-40B4-BE49-F238E27FC236}">
                  <a16:creationId xmlns:a16="http://schemas.microsoft.com/office/drawing/2014/main" id="{2A9AA33F-DFB0-0E5C-331C-CD21A2893EEC}"/>
                </a:ext>
              </a:extLst>
            </p:cNvPr>
            <p:cNvCxnSpPr>
              <a:cxnSpLocks/>
            </p:cNvCxnSpPr>
            <p:nvPr/>
          </p:nvCxnSpPr>
          <p:spPr>
            <a:xfrm>
              <a:off x="9388412" y="3872614"/>
              <a:ext cx="384611" cy="475709"/>
            </a:xfrm>
            <a:prstGeom prst="straightConnector1">
              <a:avLst/>
            </a:prstGeom>
            <a:ln>
              <a:solidFill>
                <a:srgbClr val="7030A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B71DF113-0E4A-ACF4-7E60-AFD0E7521A05}"/>
                </a:ext>
              </a:extLst>
            </p:cNvPr>
            <p:cNvCxnSpPr>
              <a:cxnSpLocks/>
            </p:cNvCxnSpPr>
            <p:nvPr/>
          </p:nvCxnSpPr>
          <p:spPr>
            <a:xfrm flipV="1">
              <a:off x="10087534" y="3974063"/>
              <a:ext cx="257705" cy="467454"/>
            </a:xfrm>
            <a:prstGeom prst="straightConnector1">
              <a:avLst/>
            </a:prstGeom>
            <a:ln>
              <a:solidFill>
                <a:srgbClr val="0070C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8E9A7D94-2BD2-28C0-CF2F-8A6C253AA038}"/>
                </a:ext>
              </a:extLst>
            </p:cNvPr>
            <p:cNvCxnSpPr>
              <a:cxnSpLocks/>
            </p:cNvCxnSpPr>
            <p:nvPr/>
          </p:nvCxnSpPr>
          <p:spPr>
            <a:xfrm flipV="1">
              <a:off x="9914278" y="3964074"/>
              <a:ext cx="257705" cy="467454"/>
            </a:xfrm>
            <a:prstGeom prst="straightConnector1">
              <a:avLst/>
            </a:prstGeom>
            <a:ln>
              <a:solidFill>
                <a:srgbClr val="7030A0"/>
              </a:solidFill>
              <a:headEnd type="arrow"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9870B4E6-E83B-FF9F-DE6E-FB42B13F22EE}"/>
                </a:ext>
              </a:extLst>
            </p:cNvPr>
            <p:cNvCxnSpPr>
              <a:cxnSpLocks/>
            </p:cNvCxnSpPr>
            <p:nvPr/>
          </p:nvCxnSpPr>
          <p:spPr>
            <a:xfrm flipH="1" flipV="1">
              <a:off x="9444552" y="3740608"/>
              <a:ext cx="430023" cy="518234"/>
            </a:xfrm>
            <a:prstGeom prst="straightConnector1">
              <a:avLst/>
            </a:prstGeom>
            <a:ln>
              <a:solidFill>
                <a:srgbClr val="0070C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 name="Oval 2">
              <a:extLst>
                <a:ext uri="{FF2B5EF4-FFF2-40B4-BE49-F238E27FC236}">
                  <a16:creationId xmlns:a16="http://schemas.microsoft.com/office/drawing/2014/main" id="{4B5798F5-2785-F1BF-DD34-C565B16602CC}"/>
                </a:ext>
              </a:extLst>
            </p:cNvPr>
            <p:cNvSpPr/>
            <p:nvPr/>
          </p:nvSpPr>
          <p:spPr>
            <a:xfrm>
              <a:off x="7704615" y="1473428"/>
              <a:ext cx="4339920" cy="3657600"/>
            </a:xfrm>
            <a:prstGeom prst="ellipse">
              <a:avLst/>
            </a:prstGeom>
            <a:noFill/>
            <a:ln>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22" name="Picture 21">
            <a:extLst>
              <a:ext uri="{FF2B5EF4-FFF2-40B4-BE49-F238E27FC236}">
                <a16:creationId xmlns:a16="http://schemas.microsoft.com/office/drawing/2014/main" id="{28AA548B-0554-9B86-57EF-EB07515666CE}"/>
              </a:ext>
            </a:extLst>
          </p:cNvPr>
          <p:cNvPicPr>
            <a:picLocks noChangeAspect="1"/>
          </p:cNvPicPr>
          <p:nvPr/>
        </p:nvPicPr>
        <p:blipFill rotWithShape="1">
          <a:blip r:embed="rId4"/>
          <a:srcRect l="27537" t="12653" r="26831" b="7492"/>
          <a:stretch/>
        </p:blipFill>
        <p:spPr>
          <a:xfrm>
            <a:off x="1184253" y="3658066"/>
            <a:ext cx="2883305" cy="2727875"/>
          </a:xfrm>
          <a:prstGeom prst="rect">
            <a:avLst/>
          </a:prstGeom>
        </p:spPr>
      </p:pic>
      <p:sp>
        <p:nvSpPr>
          <p:cNvPr id="24" name="TextBox 23">
            <a:extLst>
              <a:ext uri="{FF2B5EF4-FFF2-40B4-BE49-F238E27FC236}">
                <a16:creationId xmlns:a16="http://schemas.microsoft.com/office/drawing/2014/main" id="{4ED71BCE-D401-A8B2-0D2A-FF19A626476E}"/>
              </a:ext>
            </a:extLst>
          </p:cNvPr>
          <p:cNvSpPr txBox="1"/>
          <p:nvPr/>
        </p:nvSpPr>
        <p:spPr>
          <a:xfrm>
            <a:off x="1001112" y="1840879"/>
            <a:ext cx="4954372" cy="707886"/>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4000" b="1" dirty="0">
                <a:solidFill>
                  <a:schemeClr val="bg2"/>
                </a:solidFill>
              </a:rPr>
              <a:t>CERN</a:t>
            </a:r>
            <a:endParaRPr lang="en-GB" sz="4000" b="1" dirty="0">
              <a:solidFill>
                <a:schemeClr val="bg2"/>
              </a:solidFill>
            </a:endParaRPr>
          </a:p>
        </p:txBody>
      </p:sp>
      <p:sp>
        <p:nvSpPr>
          <p:cNvPr id="25" name="TextBox 24">
            <a:extLst>
              <a:ext uri="{FF2B5EF4-FFF2-40B4-BE49-F238E27FC236}">
                <a16:creationId xmlns:a16="http://schemas.microsoft.com/office/drawing/2014/main" id="{3FCD3432-5541-6390-7C6F-E04C5F5D805B}"/>
              </a:ext>
            </a:extLst>
          </p:cNvPr>
          <p:cNvSpPr txBox="1"/>
          <p:nvPr/>
        </p:nvSpPr>
        <p:spPr>
          <a:xfrm>
            <a:off x="12840645" y="1895090"/>
            <a:ext cx="4954372" cy="707886"/>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4000" b="1" dirty="0">
                <a:solidFill>
                  <a:schemeClr val="bg2"/>
                </a:solidFill>
              </a:rPr>
              <a:t>UK</a:t>
            </a:r>
            <a:endParaRPr lang="en-GB" sz="4000" b="1" dirty="0">
              <a:solidFill>
                <a:schemeClr val="bg2"/>
              </a:solidFill>
            </a:endParaRPr>
          </a:p>
        </p:txBody>
      </p:sp>
      <p:sp>
        <p:nvSpPr>
          <p:cNvPr id="26" name="TextBox 25">
            <a:extLst>
              <a:ext uri="{FF2B5EF4-FFF2-40B4-BE49-F238E27FC236}">
                <a16:creationId xmlns:a16="http://schemas.microsoft.com/office/drawing/2014/main" id="{A687DE89-3FD4-10DD-72CA-73DBFA0E058A}"/>
              </a:ext>
            </a:extLst>
          </p:cNvPr>
          <p:cNvSpPr txBox="1"/>
          <p:nvPr/>
        </p:nvSpPr>
        <p:spPr>
          <a:xfrm>
            <a:off x="12876685" y="2829138"/>
            <a:ext cx="4954372" cy="1077218"/>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STFC Daresbury</a:t>
            </a:r>
          </a:p>
          <a:p>
            <a:pPr algn="ctr"/>
            <a:r>
              <a:rPr lang="en-US" sz="3200" b="1" dirty="0">
                <a:solidFill>
                  <a:schemeClr val="bg2"/>
                </a:solidFill>
              </a:rPr>
              <a:t>Cryomodule Assembly</a:t>
            </a:r>
            <a:endParaRPr lang="en-GB" sz="3200" b="1" dirty="0">
              <a:solidFill>
                <a:schemeClr val="bg2"/>
              </a:solidFill>
            </a:endParaRPr>
          </a:p>
        </p:txBody>
      </p:sp>
      <p:sp>
        <p:nvSpPr>
          <p:cNvPr id="54" name="TextBox 53">
            <a:extLst>
              <a:ext uri="{FF2B5EF4-FFF2-40B4-BE49-F238E27FC236}">
                <a16:creationId xmlns:a16="http://schemas.microsoft.com/office/drawing/2014/main" id="{C10CC2AC-E1CB-E984-D360-754460A8813D}"/>
              </a:ext>
            </a:extLst>
          </p:cNvPr>
          <p:cNvSpPr txBox="1"/>
          <p:nvPr/>
        </p:nvSpPr>
        <p:spPr>
          <a:xfrm>
            <a:off x="984403" y="2747256"/>
            <a:ext cx="4954372"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SM18 – 2K Test</a:t>
            </a:r>
            <a:endParaRPr lang="en-GB" sz="3200" b="1" dirty="0">
              <a:solidFill>
                <a:schemeClr val="bg2"/>
              </a:solidFill>
            </a:endParaRPr>
          </a:p>
        </p:txBody>
      </p:sp>
      <p:sp>
        <p:nvSpPr>
          <p:cNvPr id="56" name="Arrow: Down 55">
            <a:extLst>
              <a:ext uri="{FF2B5EF4-FFF2-40B4-BE49-F238E27FC236}">
                <a16:creationId xmlns:a16="http://schemas.microsoft.com/office/drawing/2014/main" id="{E1ADB4EE-3C57-36F2-13F9-50C30F0D52A4}"/>
              </a:ext>
            </a:extLst>
          </p:cNvPr>
          <p:cNvSpPr/>
          <p:nvPr/>
        </p:nvSpPr>
        <p:spPr>
          <a:xfrm rot="16463695">
            <a:off x="8595564" y="757412"/>
            <a:ext cx="518233" cy="784203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8" name="Picture 57">
            <a:extLst>
              <a:ext uri="{FF2B5EF4-FFF2-40B4-BE49-F238E27FC236}">
                <a16:creationId xmlns:a16="http://schemas.microsoft.com/office/drawing/2014/main" id="{C48F4111-0D15-1D06-7660-B5A3BC7F2FCD}"/>
              </a:ext>
            </a:extLst>
          </p:cNvPr>
          <p:cNvPicPr>
            <a:picLocks noChangeAspect="1"/>
          </p:cNvPicPr>
          <p:nvPr/>
        </p:nvPicPr>
        <p:blipFill>
          <a:blip r:embed="rId5"/>
          <a:stretch>
            <a:fillRect/>
          </a:stretch>
        </p:blipFill>
        <p:spPr>
          <a:xfrm>
            <a:off x="12969319" y="4193723"/>
            <a:ext cx="4764281" cy="3636225"/>
          </a:xfrm>
          <a:prstGeom prst="rect">
            <a:avLst/>
          </a:prstGeom>
        </p:spPr>
      </p:pic>
      <p:sp>
        <p:nvSpPr>
          <p:cNvPr id="59" name="TextBox 58">
            <a:extLst>
              <a:ext uri="{FF2B5EF4-FFF2-40B4-BE49-F238E27FC236}">
                <a16:creationId xmlns:a16="http://schemas.microsoft.com/office/drawing/2014/main" id="{7A8DDFA7-CF24-4473-896F-04C2C97FB121}"/>
              </a:ext>
            </a:extLst>
          </p:cNvPr>
          <p:cNvSpPr txBox="1"/>
          <p:nvPr/>
        </p:nvSpPr>
        <p:spPr>
          <a:xfrm>
            <a:off x="4146951" y="4010729"/>
            <a:ext cx="770415" cy="461665"/>
          </a:xfrm>
          <a:prstGeom prst="rect">
            <a:avLst/>
          </a:prstGeom>
          <a:noFill/>
        </p:spPr>
        <p:txBody>
          <a:bodyPr wrap="square" rtlCol="0">
            <a:spAutoFit/>
          </a:bodyPr>
          <a:lstStyle/>
          <a:p>
            <a:r>
              <a:rPr lang="en-US" sz="2400" dirty="0">
                <a:solidFill>
                  <a:schemeClr val="bg2"/>
                </a:solidFill>
              </a:rPr>
              <a:t>x2</a:t>
            </a:r>
            <a:endParaRPr lang="en-GB" sz="2400" dirty="0">
              <a:solidFill>
                <a:schemeClr val="bg2"/>
              </a:solidFill>
            </a:endParaRPr>
          </a:p>
        </p:txBody>
      </p:sp>
      <p:sp>
        <p:nvSpPr>
          <p:cNvPr id="60" name="TextBox 59">
            <a:extLst>
              <a:ext uri="{FF2B5EF4-FFF2-40B4-BE49-F238E27FC236}">
                <a16:creationId xmlns:a16="http://schemas.microsoft.com/office/drawing/2014/main" id="{119A5D8B-6ECB-6DC6-2CD2-3C078BD0FE9E}"/>
              </a:ext>
            </a:extLst>
          </p:cNvPr>
          <p:cNvSpPr txBox="1"/>
          <p:nvPr/>
        </p:nvSpPr>
        <p:spPr>
          <a:xfrm>
            <a:off x="762000" y="6367818"/>
            <a:ext cx="4954372"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SM18 Cryomodule Test </a:t>
            </a:r>
            <a:endParaRPr lang="en-GB" sz="3200" b="1" dirty="0">
              <a:solidFill>
                <a:schemeClr val="bg2"/>
              </a:solidFill>
            </a:endParaRPr>
          </a:p>
        </p:txBody>
      </p:sp>
      <p:sp>
        <p:nvSpPr>
          <p:cNvPr id="61" name="Arrow: Down 60">
            <a:extLst>
              <a:ext uri="{FF2B5EF4-FFF2-40B4-BE49-F238E27FC236}">
                <a16:creationId xmlns:a16="http://schemas.microsoft.com/office/drawing/2014/main" id="{00B5592B-72AC-3A4D-FECD-647BAD4BD244}"/>
              </a:ext>
            </a:extLst>
          </p:cNvPr>
          <p:cNvSpPr/>
          <p:nvPr/>
        </p:nvSpPr>
        <p:spPr>
          <a:xfrm rot="4790086">
            <a:off x="9133413" y="2624941"/>
            <a:ext cx="518233" cy="749935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3" name="Picture 62">
            <a:extLst>
              <a:ext uri="{FF2B5EF4-FFF2-40B4-BE49-F238E27FC236}">
                <a16:creationId xmlns:a16="http://schemas.microsoft.com/office/drawing/2014/main" id="{1383CD05-8DFC-B667-DA96-F1355438D28E}"/>
              </a:ext>
            </a:extLst>
          </p:cNvPr>
          <p:cNvPicPr>
            <a:picLocks noChangeAspect="1"/>
          </p:cNvPicPr>
          <p:nvPr/>
        </p:nvPicPr>
        <p:blipFill>
          <a:blip r:embed="rId6"/>
          <a:stretch>
            <a:fillRect/>
          </a:stretch>
        </p:blipFill>
        <p:spPr>
          <a:xfrm>
            <a:off x="8433653" y="6890797"/>
            <a:ext cx="4880721" cy="3237610"/>
          </a:xfrm>
          <a:prstGeom prst="rect">
            <a:avLst/>
          </a:prstGeom>
        </p:spPr>
      </p:pic>
      <p:sp>
        <p:nvSpPr>
          <p:cNvPr id="64" name="Arrow: Down 63">
            <a:extLst>
              <a:ext uri="{FF2B5EF4-FFF2-40B4-BE49-F238E27FC236}">
                <a16:creationId xmlns:a16="http://schemas.microsoft.com/office/drawing/2014/main" id="{A09AAE9D-1C4A-75B5-B94F-12241A915D9C}"/>
              </a:ext>
            </a:extLst>
          </p:cNvPr>
          <p:cNvSpPr/>
          <p:nvPr/>
        </p:nvSpPr>
        <p:spPr>
          <a:xfrm rot="16979094">
            <a:off x="7105673" y="6628327"/>
            <a:ext cx="310789" cy="317579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5" name="TextBox 64">
            <a:extLst>
              <a:ext uri="{FF2B5EF4-FFF2-40B4-BE49-F238E27FC236}">
                <a16:creationId xmlns:a16="http://schemas.microsoft.com/office/drawing/2014/main" id="{45C10FC7-C634-1EC8-42C6-A63AB594FA09}"/>
              </a:ext>
            </a:extLst>
          </p:cNvPr>
          <p:cNvSpPr txBox="1"/>
          <p:nvPr/>
        </p:nvSpPr>
        <p:spPr>
          <a:xfrm>
            <a:off x="7001392" y="7452686"/>
            <a:ext cx="4682907"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LHC Installation!</a:t>
            </a:r>
            <a:endParaRPr lang="en-GB" sz="3200" b="1" dirty="0">
              <a:solidFill>
                <a:schemeClr val="bg2"/>
              </a:solidFill>
            </a:endParaRPr>
          </a:p>
        </p:txBody>
      </p:sp>
      <p:pic>
        <p:nvPicPr>
          <p:cNvPr id="66" name="Picture 65" descr="A large machine in a factory&#10;&#10;Description automatically generated">
            <a:extLst>
              <a:ext uri="{FF2B5EF4-FFF2-40B4-BE49-F238E27FC236}">
                <a16:creationId xmlns:a16="http://schemas.microsoft.com/office/drawing/2014/main" id="{160C9F87-5816-D9A7-230E-2441B14311F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423" t="-759" b="13573"/>
          <a:stretch>
            <a:fillRect/>
          </a:stretch>
        </p:blipFill>
        <p:spPr>
          <a:xfrm>
            <a:off x="1024353" y="7064639"/>
            <a:ext cx="4561855" cy="3088666"/>
          </a:xfrm>
          <a:prstGeom prst="rect">
            <a:avLst/>
          </a:prstGeom>
        </p:spPr>
      </p:pic>
      <p:sp>
        <p:nvSpPr>
          <p:cNvPr id="68" name="TextBox 67">
            <a:extLst>
              <a:ext uri="{FF2B5EF4-FFF2-40B4-BE49-F238E27FC236}">
                <a16:creationId xmlns:a16="http://schemas.microsoft.com/office/drawing/2014/main" id="{D2D6C91B-0A8B-0FC4-FCD7-8E7A12339F66}"/>
              </a:ext>
            </a:extLst>
          </p:cNvPr>
          <p:cNvSpPr txBox="1"/>
          <p:nvPr/>
        </p:nvSpPr>
        <p:spPr>
          <a:xfrm rot="682834">
            <a:off x="11816203" y="5131623"/>
            <a:ext cx="6435373" cy="2062103"/>
          </a:xfrm>
          <a:prstGeom prst="rect">
            <a:avLst/>
          </a:prstGeom>
          <a:solidFill>
            <a:schemeClr val="accent6">
              <a:lumMod val="20000"/>
              <a:lumOff val="80000"/>
            </a:schemeClr>
          </a:solidFill>
          <a:ln>
            <a:solidFill>
              <a:srgbClr val="FFFF00"/>
            </a:solidFill>
          </a:ln>
        </p:spPr>
        <p:txBody>
          <a:bodyPr wrap="square" rtlCol="0">
            <a:spAutoFit/>
          </a:bodyPr>
          <a:lstStyle/>
          <a:p>
            <a:pPr algn="ctr"/>
            <a:r>
              <a:rPr lang="en-US" sz="3200" b="1" dirty="0"/>
              <a:t>SPOILER ALERT!</a:t>
            </a:r>
          </a:p>
          <a:p>
            <a:pPr algn="ctr"/>
            <a:r>
              <a:rPr lang="en-US" sz="3200" b="1" dirty="0"/>
              <a:t>Details from the UK Collaboration coming up in the next talk!</a:t>
            </a:r>
            <a:endParaRPr lang="en-GB" sz="3200" b="1" dirty="0"/>
          </a:p>
        </p:txBody>
      </p:sp>
      <p:sp>
        <p:nvSpPr>
          <p:cNvPr id="4" name="Slide Number Placeholder 3">
            <a:extLst>
              <a:ext uri="{FF2B5EF4-FFF2-40B4-BE49-F238E27FC236}">
                <a16:creationId xmlns:a16="http://schemas.microsoft.com/office/drawing/2014/main" id="{77CC854A-23DA-8110-5788-D5A606131DFF}"/>
              </a:ext>
            </a:extLst>
          </p:cNvPr>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17601986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5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wipe(right)">
                                      <p:cBhvr>
                                        <p:cTn id="24" dur="500"/>
                                        <p:tgtEl>
                                          <p:spTgt spid="61"/>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wipe(left)">
                                      <p:cBhvr>
                                        <p:cTn id="35" dur="500"/>
                                        <p:tgtEl>
                                          <p:spTgt spid="64"/>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65"/>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56" grpId="0" animBg="1"/>
      <p:bldP spid="60" grpId="0" animBg="1"/>
      <p:bldP spid="61" grpId="0" animBg="1"/>
      <p:bldP spid="64" grpId="0" animBg="1"/>
      <p:bldP spid="65" grpId="0" animBg="1"/>
      <p:bldP spid="6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9C460-49D7-D1B7-A566-EB01C2DF6347}"/>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275B38F6-7C57-FF47-902A-5BBC39E3158C}"/>
              </a:ext>
            </a:extLst>
          </p:cNvPr>
          <p:cNvSpPr/>
          <p:nvPr/>
        </p:nvSpPr>
        <p:spPr>
          <a:xfrm>
            <a:off x="0" y="1"/>
            <a:ext cx="18288000" cy="10287000"/>
          </a:xfrm>
          <a:custGeom>
            <a:avLst/>
            <a:gdLst/>
            <a:ahLst/>
            <a:cxnLst/>
            <a:rect l="l" t="t" r="r" b="b"/>
            <a:pathLst>
              <a:path w="18466003" h="10559821">
                <a:moveTo>
                  <a:pt x="0" y="0"/>
                </a:moveTo>
                <a:lnTo>
                  <a:pt x="18466003" y="0"/>
                </a:lnTo>
                <a:lnTo>
                  <a:pt x="18466003" y="10559822"/>
                </a:lnTo>
                <a:lnTo>
                  <a:pt x="0" y="10559822"/>
                </a:lnTo>
                <a:lnTo>
                  <a:pt x="0" y="0"/>
                </a:lnTo>
                <a:close/>
              </a:path>
            </a:pathLst>
          </a:custGeom>
          <a:blipFill>
            <a:blip r:embed="rId3"/>
            <a:stretch>
              <a:fillRect t="-33982" r="-60648" b="-53302"/>
            </a:stretch>
          </a:blipFill>
        </p:spPr>
        <p:txBody>
          <a:bodyPr/>
          <a:lstStyle/>
          <a:p>
            <a:endParaRPr lang="en-GB"/>
          </a:p>
        </p:txBody>
      </p:sp>
      <p:sp>
        <p:nvSpPr>
          <p:cNvPr id="3" name="Freeform 3">
            <a:extLst>
              <a:ext uri="{FF2B5EF4-FFF2-40B4-BE49-F238E27FC236}">
                <a16:creationId xmlns:a16="http://schemas.microsoft.com/office/drawing/2014/main" id="{D1E8AFD2-0C75-1416-792D-2AE4FDBC4723}"/>
              </a:ext>
            </a:extLst>
          </p:cNvPr>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sp>
        <p:nvSpPr>
          <p:cNvPr id="4" name="TextBox 4">
            <a:extLst>
              <a:ext uri="{FF2B5EF4-FFF2-40B4-BE49-F238E27FC236}">
                <a16:creationId xmlns:a16="http://schemas.microsoft.com/office/drawing/2014/main" id="{CA931E61-6BC3-1C09-23B9-3D6D5B787EA5}"/>
              </a:ext>
            </a:extLst>
          </p:cNvPr>
          <p:cNvSpPr txBox="1"/>
          <p:nvPr/>
        </p:nvSpPr>
        <p:spPr>
          <a:xfrm>
            <a:off x="1462255" y="1543050"/>
            <a:ext cx="14833992" cy="1001621"/>
          </a:xfrm>
          <a:prstGeom prst="rect">
            <a:avLst/>
          </a:prstGeom>
        </p:spPr>
        <p:txBody>
          <a:bodyPr lIns="0" tIns="0" rIns="0" bIns="0" rtlCol="0" anchor="t">
            <a:spAutoFit/>
          </a:bodyPr>
          <a:lstStyle/>
          <a:p>
            <a:pPr algn="l">
              <a:lnSpc>
                <a:spcPts val="8280"/>
              </a:lnSpc>
            </a:pPr>
            <a:r>
              <a:rPr lang="en-US" sz="6900" u="sng" dirty="0">
                <a:solidFill>
                  <a:srgbClr val="285481"/>
                </a:solidFill>
                <a:latin typeface="Public Sans" panose="020B0604020202020204" charset="0"/>
                <a:ea typeface="Public Sans"/>
                <a:cs typeface="Public Sans"/>
                <a:sym typeface="Public Sans"/>
              </a:rPr>
              <a:t>Part 2: Design Choices &amp; Challenges</a:t>
            </a:r>
            <a:endParaRPr lang="en-US" sz="6900" dirty="0">
              <a:solidFill>
                <a:srgbClr val="285481"/>
              </a:solidFill>
              <a:latin typeface="Public Sans" panose="020B0604020202020204" charset="0"/>
              <a:ea typeface="Public Sans"/>
              <a:cs typeface="Public Sans"/>
              <a:sym typeface="Public Sans"/>
            </a:endParaRPr>
          </a:p>
        </p:txBody>
      </p:sp>
      <p:sp>
        <p:nvSpPr>
          <p:cNvPr id="7" name="Freeform 7">
            <a:extLst>
              <a:ext uri="{FF2B5EF4-FFF2-40B4-BE49-F238E27FC236}">
                <a16:creationId xmlns:a16="http://schemas.microsoft.com/office/drawing/2014/main" id="{BA9BD745-7522-252D-7D1D-E15E8AEF692E}"/>
              </a:ext>
            </a:extLst>
          </p:cNvPr>
          <p:cNvSpPr/>
          <p:nvPr/>
        </p:nvSpPr>
        <p:spPr>
          <a:xfrm>
            <a:off x="14804534" y="8857424"/>
            <a:ext cx="3295560" cy="1335152"/>
          </a:xfrm>
          <a:custGeom>
            <a:avLst/>
            <a:gdLst/>
            <a:ahLst/>
            <a:cxnLst/>
            <a:rect l="l" t="t" r="r" b="b"/>
            <a:pathLst>
              <a:path w="3295560" h="1335152">
                <a:moveTo>
                  <a:pt x="0" y="0"/>
                </a:moveTo>
                <a:lnTo>
                  <a:pt x="3295560" y="0"/>
                </a:lnTo>
                <a:lnTo>
                  <a:pt x="3295560" y="1335153"/>
                </a:lnTo>
                <a:lnTo>
                  <a:pt x="0" y="1335153"/>
                </a:lnTo>
                <a:lnTo>
                  <a:pt x="0" y="0"/>
                </a:lnTo>
                <a:close/>
              </a:path>
            </a:pathLst>
          </a:custGeom>
          <a:blipFill>
            <a:blip r:embed="rId5"/>
            <a:stretch>
              <a:fillRect/>
            </a:stretch>
          </a:blipFill>
        </p:spPr>
        <p:txBody>
          <a:bodyPr/>
          <a:lstStyle/>
          <a:p>
            <a:endParaRPr lang="en-GB"/>
          </a:p>
        </p:txBody>
      </p:sp>
      <p:sp>
        <p:nvSpPr>
          <p:cNvPr id="6" name="Freeform 6">
            <a:extLst>
              <a:ext uri="{FF2B5EF4-FFF2-40B4-BE49-F238E27FC236}">
                <a16:creationId xmlns:a16="http://schemas.microsoft.com/office/drawing/2014/main" id="{437F3949-20DF-DEED-E7EC-9705023F3B7D}"/>
              </a:ext>
            </a:extLst>
          </p:cNvPr>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6"/>
            <a:stretch>
              <a:fillRect l="-1038" b="-1068"/>
            </a:stretch>
          </a:blipFill>
          <a:ln cap="sq">
            <a:noFill/>
            <a:prstDash val="solid"/>
            <a:miter/>
          </a:ln>
        </p:spPr>
        <p:txBody>
          <a:bodyPr/>
          <a:lstStyle/>
          <a:p>
            <a:endParaRPr lang="en-GB"/>
          </a:p>
        </p:txBody>
      </p:sp>
      <p:sp>
        <p:nvSpPr>
          <p:cNvPr id="8" name="Slide Number Placeholder 7">
            <a:extLst>
              <a:ext uri="{FF2B5EF4-FFF2-40B4-BE49-F238E27FC236}">
                <a16:creationId xmlns:a16="http://schemas.microsoft.com/office/drawing/2014/main" id="{24FF5AFB-CDAC-9CD9-66B1-750AD80DFE71}"/>
              </a:ext>
            </a:extLst>
          </p:cNvPr>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279185642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976F9-849B-B201-7C6D-A6E98B16B533}"/>
              </a:ext>
            </a:extLst>
          </p:cNvPr>
          <p:cNvSpPr>
            <a:spLocks noGrp="1"/>
          </p:cNvSpPr>
          <p:nvPr>
            <p:ph type="title"/>
          </p:nvPr>
        </p:nvSpPr>
        <p:spPr/>
        <p:txBody>
          <a:bodyPr/>
          <a:lstStyle/>
          <a:p>
            <a:r>
              <a:rPr lang="en-US" sz="4400" dirty="0"/>
              <a:t>Why choose super-conducting cavities operating at 2K?</a:t>
            </a:r>
            <a:endParaRPr lang="en-GB" sz="4400" dirty="0"/>
          </a:p>
        </p:txBody>
      </p:sp>
      <p:sp>
        <p:nvSpPr>
          <p:cNvPr id="3" name="TextBox 2">
            <a:extLst>
              <a:ext uri="{FF2B5EF4-FFF2-40B4-BE49-F238E27FC236}">
                <a16:creationId xmlns:a16="http://schemas.microsoft.com/office/drawing/2014/main" id="{5719038E-0E85-7D49-FC84-E1CD9B981B0B}"/>
              </a:ext>
            </a:extLst>
          </p:cNvPr>
          <p:cNvSpPr txBox="1"/>
          <p:nvPr/>
        </p:nvSpPr>
        <p:spPr>
          <a:xfrm>
            <a:off x="838200" y="2324100"/>
            <a:ext cx="16535400" cy="6129307"/>
          </a:xfrm>
          <a:prstGeom prst="rect">
            <a:avLst/>
          </a:prstGeom>
          <a:noFill/>
        </p:spPr>
        <p:txBody>
          <a:bodyPr wrap="square" rtlCol="0">
            <a:spAutoFit/>
          </a:bodyPr>
          <a:lstStyle/>
          <a:p>
            <a:pPr algn="ctr">
              <a:lnSpc>
                <a:spcPct val="150000"/>
              </a:lnSpc>
            </a:pPr>
            <a:r>
              <a:rPr lang="en-GB" sz="3600" b="1" u="sng" dirty="0">
                <a:solidFill>
                  <a:schemeClr val="tx2"/>
                </a:solidFill>
              </a:rPr>
              <a:t>Superconducting niobium cavities operating in superfluid helium at 2K</a:t>
            </a:r>
            <a:endParaRPr lang="en-GB" sz="3600" b="1" dirty="0">
              <a:solidFill>
                <a:schemeClr val="tx2"/>
              </a:solidFill>
            </a:endParaRPr>
          </a:p>
          <a:p>
            <a:pPr>
              <a:lnSpc>
                <a:spcPct val="200000"/>
              </a:lnSpc>
            </a:pPr>
            <a:r>
              <a:rPr lang="en-GB" sz="3600" b="1" dirty="0">
                <a:solidFill>
                  <a:schemeClr val="tx2"/>
                </a:solidFill>
              </a:rPr>
              <a:t>Why 2 K?</a:t>
            </a:r>
            <a:r>
              <a:rPr lang="en-GB" sz="3600" dirty="0">
                <a:solidFill>
                  <a:schemeClr val="tx2"/>
                </a:solidFill>
              </a:rPr>
              <a:t> </a:t>
            </a:r>
            <a:r>
              <a:rPr lang="en-GB" sz="3600" b="1" dirty="0">
                <a:solidFill>
                  <a:schemeClr val="tx2"/>
                </a:solidFill>
              </a:rPr>
              <a:t>Why 2 K instead of 4.5 K?</a:t>
            </a:r>
          </a:p>
          <a:p>
            <a:pPr>
              <a:lnSpc>
                <a:spcPct val="200000"/>
              </a:lnSpc>
            </a:pPr>
            <a:r>
              <a:rPr lang="en-GB" sz="4000" dirty="0">
                <a:solidFill>
                  <a:schemeClr val="tx2"/>
                </a:solidFill>
              </a:rPr>
              <a:t>Much lower RF losses </a:t>
            </a:r>
          </a:p>
          <a:p>
            <a:pPr>
              <a:lnSpc>
                <a:spcPct val="200000"/>
              </a:lnSpc>
            </a:pPr>
            <a:r>
              <a:rPr lang="en-GB" sz="4000" dirty="0">
                <a:solidFill>
                  <a:schemeClr val="tx2"/>
                </a:solidFill>
              </a:rPr>
              <a:t>4.5K would not be sufficient to reach required kick voltage</a:t>
            </a:r>
          </a:p>
          <a:p>
            <a:pPr>
              <a:lnSpc>
                <a:spcPct val="200000"/>
              </a:lnSpc>
            </a:pPr>
            <a:r>
              <a:rPr lang="en-GB" sz="4000" dirty="0">
                <a:solidFill>
                  <a:schemeClr val="tx2"/>
                </a:solidFill>
              </a:rPr>
              <a:t>Keeps cryogenic heat load within HL-LHC limits</a:t>
            </a:r>
          </a:p>
          <a:p>
            <a:pPr>
              <a:lnSpc>
                <a:spcPct val="150000"/>
              </a:lnSpc>
            </a:pPr>
            <a:endParaRPr lang="en-GB" sz="2000" dirty="0">
              <a:solidFill>
                <a:schemeClr val="tx2"/>
              </a:solidFill>
            </a:endParaRPr>
          </a:p>
        </p:txBody>
      </p:sp>
      <p:sp>
        <p:nvSpPr>
          <p:cNvPr id="4" name="Slide Number Placeholder 3">
            <a:extLst>
              <a:ext uri="{FF2B5EF4-FFF2-40B4-BE49-F238E27FC236}">
                <a16:creationId xmlns:a16="http://schemas.microsoft.com/office/drawing/2014/main" id="{08FD7CD8-7565-4481-798D-2F6339C171E4}"/>
              </a:ext>
            </a:extLst>
          </p:cNvPr>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190012937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4A9AF-81F9-42B6-63A3-222DCE1B5F2E}"/>
              </a:ext>
            </a:extLst>
          </p:cNvPr>
          <p:cNvSpPr>
            <a:spLocks noGrp="1"/>
          </p:cNvSpPr>
          <p:nvPr>
            <p:ph type="title"/>
          </p:nvPr>
        </p:nvSpPr>
        <p:spPr/>
        <p:txBody>
          <a:bodyPr/>
          <a:lstStyle/>
          <a:p>
            <a:r>
              <a:rPr lang="en-US" dirty="0"/>
              <a:t>Why so compact?</a:t>
            </a:r>
            <a:br>
              <a:rPr lang="en-US" dirty="0"/>
            </a:br>
            <a:r>
              <a:rPr lang="en-US" dirty="0"/>
              <a:t>A </a:t>
            </a:r>
            <a:r>
              <a:rPr lang="en-GB" dirty="0"/>
              <a:t>Compact Cavity Design to fit the LHC Tunnel Constraints</a:t>
            </a:r>
          </a:p>
        </p:txBody>
      </p:sp>
      <p:pic>
        <p:nvPicPr>
          <p:cNvPr id="4" name="Picture 3">
            <a:extLst>
              <a:ext uri="{FF2B5EF4-FFF2-40B4-BE49-F238E27FC236}">
                <a16:creationId xmlns:a16="http://schemas.microsoft.com/office/drawing/2014/main" id="{07E5E488-7B35-EE8D-916B-ADBEB2646DB1}"/>
              </a:ext>
            </a:extLst>
          </p:cNvPr>
          <p:cNvPicPr>
            <a:picLocks noChangeAspect="1"/>
          </p:cNvPicPr>
          <p:nvPr/>
        </p:nvPicPr>
        <p:blipFill>
          <a:blip r:embed="rId3"/>
          <a:stretch>
            <a:fillRect/>
          </a:stretch>
        </p:blipFill>
        <p:spPr>
          <a:xfrm>
            <a:off x="11734800" y="1866900"/>
            <a:ext cx="6143625" cy="3543300"/>
          </a:xfrm>
          <a:prstGeom prst="rect">
            <a:avLst/>
          </a:prstGeom>
        </p:spPr>
      </p:pic>
      <p:sp>
        <p:nvSpPr>
          <p:cNvPr id="5" name="TextBox 4">
            <a:extLst>
              <a:ext uri="{FF2B5EF4-FFF2-40B4-BE49-F238E27FC236}">
                <a16:creationId xmlns:a16="http://schemas.microsoft.com/office/drawing/2014/main" id="{CA9C97D9-31EB-A500-1EC2-E597E6BC11FE}"/>
              </a:ext>
            </a:extLst>
          </p:cNvPr>
          <p:cNvSpPr txBox="1"/>
          <p:nvPr/>
        </p:nvSpPr>
        <p:spPr>
          <a:xfrm>
            <a:off x="11845373" y="6126751"/>
            <a:ext cx="6019800" cy="707886"/>
          </a:xfrm>
          <a:prstGeom prst="rect">
            <a:avLst/>
          </a:prstGeom>
          <a:noFill/>
        </p:spPr>
        <p:txBody>
          <a:bodyPr wrap="square" rtlCol="0">
            <a:spAutoFit/>
          </a:bodyPr>
          <a:lstStyle/>
          <a:p>
            <a:r>
              <a:rPr lang="en-US" sz="2000" dirty="0"/>
              <a:t>Second beam pipe is very close! Only 194mm from the centre of the cavity </a:t>
            </a:r>
            <a:endParaRPr lang="en-GB" sz="2000" dirty="0"/>
          </a:p>
        </p:txBody>
      </p:sp>
      <p:pic>
        <p:nvPicPr>
          <p:cNvPr id="8" name="Picture 7">
            <a:extLst>
              <a:ext uri="{FF2B5EF4-FFF2-40B4-BE49-F238E27FC236}">
                <a16:creationId xmlns:a16="http://schemas.microsoft.com/office/drawing/2014/main" id="{D588CFAD-2FB0-8069-A457-E6E579849EC8}"/>
              </a:ext>
            </a:extLst>
          </p:cNvPr>
          <p:cNvPicPr>
            <a:picLocks noChangeAspect="1"/>
          </p:cNvPicPr>
          <p:nvPr/>
        </p:nvPicPr>
        <p:blipFill>
          <a:blip r:embed="rId4"/>
          <a:stretch>
            <a:fillRect/>
          </a:stretch>
        </p:blipFill>
        <p:spPr>
          <a:xfrm>
            <a:off x="12759773" y="6959475"/>
            <a:ext cx="4352925" cy="3057525"/>
          </a:xfrm>
          <a:prstGeom prst="rect">
            <a:avLst/>
          </a:prstGeom>
        </p:spPr>
      </p:pic>
      <p:sp>
        <p:nvSpPr>
          <p:cNvPr id="9" name="TextBox 8">
            <a:extLst>
              <a:ext uri="{FF2B5EF4-FFF2-40B4-BE49-F238E27FC236}">
                <a16:creationId xmlns:a16="http://schemas.microsoft.com/office/drawing/2014/main" id="{EDE6C997-7A98-6E69-4F4F-2B3A550743F4}"/>
              </a:ext>
            </a:extLst>
          </p:cNvPr>
          <p:cNvSpPr txBox="1"/>
          <p:nvPr/>
        </p:nvSpPr>
        <p:spPr>
          <a:xfrm>
            <a:off x="609600" y="1866900"/>
            <a:ext cx="16230600" cy="8186857"/>
          </a:xfrm>
          <a:prstGeom prst="rect">
            <a:avLst/>
          </a:prstGeom>
          <a:noFill/>
        </p:spPr>
        <p:txBody>
          <a:bodyPr wrap="square" rtlCol="0">
            <a:spAutoFit/>
          </a:bodyPr>
          <a:lstStyle/>
          <a:p>
            <a:r>
              <a:rPr lang="en-GB" sz="3600" u="sng" dirty="0">
                <a:solidFill>
                  <a:schemeClr val="tx2"/>
                </a:solidFill>
              </a:rPr>
              <a:t>Adopting </a:t>
            </a:r>
            <a:r>
              <a:rPr lang="en-GB" sz="3600" b="1" u="sng" dirty="0">
                <a:solidFill>
                  <a:schemeClr val="tx2"/>
                </a:solidFill>
              </a:rPr>
              <a:t>compact, complex geometries</a:t>
            </a:r>
          </a:p>
          <a:p>
            <a:endParaRPr lang="en-GB" sz="3600" u="sng" dirty="0">
              <a:solidFill>
                <a:schemeClr val="tx2"/>
              </a:solidFill>
            </a:endParaRPr>
          </a:p>
          <a:p>
            <a:endParaRPr lang="en-GB" sz="2000" dirty="0">
              <a:solidFill>
                <a:schemeClr val="tx2"/>
              </a:solidFill>
            </a:endParaRPr>
          </a:p>
          <a:p>
            <a:r>
              <a:rPr lang="en-GB" sz="3200" b="1" dirty="0">
                <a:solidFill>
                  <a:schemeClr val="tx2"/>
                </a:solidFill>
              </a:rPr>
              <a:t>Why a Compact Geometry?</a:t>
            </a:r>
            <a:endParaRPr lang="en-GB" sz="3200" dirty="0">
              <a:solidFill>
                <a:schemeClr val="tx2"/>
              </a:solidFill>
            </a:endParaRPr>
          </a:p>
          <a:p>
            <a:pPr marL="1828800" lvl="3" indent="-457200">
              <a:lnSpc>
                <a:spcPct val="200000"/>
              </a:lnSpc>
              <a:buFont typeface="Arial" panose="020B0604020202020204" pitchFamily="34" charset="0"/>
              <a:buChar char="•"/>
            </a:pPr>
            <a:r>
              <a:rPr lang="en-GB" sz="3200" dirty="0">
                <a:solidFill>
                  <a:schemeClr val="tx2"/>
                </a:solidFill>
              </a:rPr>
              <a:t>Must fit in tight LHC tunnel space</a:t>
            </a:r>
          </a:p>
          <a:p>
            <a:pPr marL="1828800" lvl="3" indent="-457200">
              <a:lnSpc>
                <a:spcPct val="200000"/>
              </a:lnSpc>
              <a:buFont typeface="Arial" panose="020B0604020202020204" pitchFamily="34" charset="0"/>
              <a:buChar char="•"/>
            </a:pPr>
            <a:r>
              <a:rPr lang="en-GB" sz="3200" u="sng" dirty="0">
                <a:solidFill>
                  <a:schemeClr val="tx2"/>
                </a:solidFill>
              </a:rPr>
              <a:t>Second beam line in very close proximity</a:t>
            </a:r>
          </a:p>
          <a:p>
            <a:pPr lvl="0" defTabSz="914400" eaLnBrk="0" fontAlgn="base" hangingPunct="0">
              <a:lnSpc>
                <a:spcPct val="200000"/>
              </a:lnSpc>
              <a:spcBef>
                <a:spcPct val="0"/>
              </a:spcBef>
              <a:spcAft>
                <a:spcPct val="0"/>
              </a:spcAft>
            </a:pPr>
            <a:r>
              <a:rPr lang="en-GB" sz="3200" b="1" dirty="0">
                <a:solidFill>
                  <a:schemeClr val="tx2"/>
                </a:solidFill>
              </a:rPr>
              <a:t>Suitable for 400MHz which:</a:t>
            </a:r>
          </a:p>
          <a:p>
            <a:pPr lvl="3" defTabSz="914400" eaLnBrk="0" fontAlgn="base" hangingPunct="0">
              <a:lnSpc>
                <a:spcPct val="200000"/>
              </a:lnSpc>
              <a:spcBef>
                <a:spcPct val="0"/>
              </a:spcBef>
              <a:spcAft>
                <a:spcPct val="0"/>
              </a:spcAft>
              <a:buFontTx/>
              <a:buChar char="•"/>
            </a:pPr>
            <a:r>
              <a:rPr lang="en-US" altLang="en-US" sz="3200" dirty="0">
                <a:solidFill>
                  <a:schemeClr val="tx2"/>
                </a:solidFill>
                <a:latin typeface="Arial" panose="020B0604020202020204" pitchFamily="34" charset="0"/>
              </a:rPr>
              <a:t>Matches LHC bunch structure &amp; RF systems</a:t>
            </a:r>
          </a:p>
          <a:p>
            <a:pPr lvl="3" defTabSz="914400" eaLnBrk="0" fontAlgn="base" hangingPunct="0">
              <a:lnSpc>
                <a:spcPct val="200000"/>
              </a:lnSpc>
              <a:spcBef>
                <a:spcPct val="0"/>
              </a:spcBef>
              <a:spcAft>
                <a:spcPct val="0"/>
              </a:spcAft>
              <a:buFontTx/>
              <a:buChar char="•"/>
            </a:pPr>
            <a:r>
              <a:rPr lang="en-US" altLang="en-US" sz="3200" dirty="0">
                <a:solidFill>
                  <a:schemeClr val="tx2"/>
                </a:solidFill>
                <a:latin typeface="Arial" panose="020B0604020202020204" pitchFamily="34" charset="0"/>
              </a:rPr>
              <a:t>Compatible with existing RF power tech</a:t>
            </a:r>
          </a:p>
          <a:p>
            <a:pPr marL="457200" indent="-457200">
              <a:lnSpc>
                <a:spcPct val="200000"/>
              </a:lnSpc>
              <a:buFont typeface="Arial" panose="020B0604020202020204" pitchFamily="34" charset="0"/>
              <a:buChar char="•"/>
            </a:pPr>
            <a:endParaRPr lang="en-GB" sz="3200" u="sng" dirty="0">
              <a:solidFill>
                <a:schemeClr val="tx2"/>
              </a:solidFill>
            </a:endParaRPr>
          </a:p>
          <a:p>
            <a:endParaRPr lang="en-GB" dirty="0">
              <a:solidFill>
                <a:schemeClr val="tx2"/>
              </a:solidFill>
            </a:endParaRPr>
          </a:p>
        </p:txBody>
      </p:sp>
      <p:sp>
        <p:nvSpPr>
          <p:cNvPr id="3" name="Slide Number Placeholder 2">
            <a:extLst>
              <a:ext uri="{FF2B5EF4-FFF2-40B4-BE49-F238E27FC236}">
                <a16:creationId xmlns:a16="http://schemas.microsoft.com/office/drawing/2014/main" id="{979DC4A4-9B97-84C0-C54B-0DF4582C1344}"/>
              </a:ext>
            </a:extLst>
          </p:cNvPr>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245229250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221C2-FA63-86CD-E7B9-527C4369F97B}"/>
              </a:ext>
            </a:extLst>
          </p:cNvPr>
          <p:cNvSpPr>
            <a:spLocks noGrp="1"/>
          </p:cNvSpPr>
          <p:nvPr>
            <p:ph type="title"/>
          </p:nvPr>
        </p:nvSpPr>
        <p:spPr/>
        <p:txBody>
          <a:bodyPr/>
          <a:lstStyle/>
          <a:p>
            <a:r>
              <a:rPr lang="en-GB" dirty="0"/>
              <a:t>Controlling Unwanted Modes and Powering the Cavity</a:t>
            </a:r>
          </a:p>
        </p:txBody>
      </p:sp>
      <p:sp>
        <p:nvSpPr>
          <p:cNvPr id="3" name="TextBox 2">
            <a:extLst>
              <a:ext uri="{FF2B5EF4-FFF2-40B4-BE49-F238E27FC236}">
                <a16:creationId xmlns:a16="http://schemas.microsoft.com/office/drawing/2014/main" id="{33BF49FF-D6A6-6BB7-8B61-131DFAF2C476}"/>
              </a:ext>
            </a:extLst>
          </p:cNvPr>
          <p:cNvSpPr txBox="1"/>
          <p:nvPr/>
        </p:nvSpPr>
        <p:spPr>
          <a:xfrm>
            <a:off x="870798" y="1587137"/>
            <a:ext cx="10058400" cy="7417415"/>
          </a:xfrm>
          <a:prstGeom prst="rect">
            <a:avLst/>
          </a:prstGeom>
          <a:noFill/>
        </p:spPr>
        <p:txBody>
          <a:bodyPr wrap="square" rtlCol="0">
            <a:spAutoFit/>
          </a:bodyPr>
          <a:lstStyle/>
          <a:p>
            <a:r>
              <a:rPr lang="en-GB" sz="2800" dirty="0">
                <a:solidFill>
                  <a:schemeClr val="tx2"/>
                </a:solidFill>
              </a:rPr>
              <a:t>The HL-LHC beam and complex geometry excite </a:t>
            </a:r>
            <a:r>
              <a:rPr lang="en-GB" sz="2800" b="1" dirty="0">
                <a:solidFill>
                  <a:schemeClr val="tx2"/>
                </a:solidFill>
              </a:rPr>
              <a:t>higher-order modes (HOMs)</a:t>
            </a:r>
            <a:r>
              <a:rPr lang="en-GB" sz="2800" dirty="0">
                <a:solidFill>
                  <a:schemeClr val="tx2"/>
                </a:solidFill>
              </a:rPr>
              <a:t> and requires high-power, reliable </a:t>
            </a:r>
            <a:r>
              <a:rPr lang="en-GB" sz="2800" b="1" dirty="0">
                <a:solidFill>
                  <a:schemeClr val="tx2"/>
                </a:solidFill>
              </a:rPr>
              <a:t>input couplers</a:t>
            </a:r>
            <a:r>
              <a:rPr lang="en-GB" sz="2800" dirty="0">
                <a:solidFill>
                  <a:schemeClr val="tx2"/>
                </a:solidFill>
              </a:rPr>
              <a:t>.</a:t>
            </a:r>
          </a:p>
          <a:p>
            <a:endParaRPr lang="en-GB" sz="2800" dirty="0">
              <a:solidFill>
                <a:schemeClr val="tx2"/>
              </a:solidFill>
            </a:endParaRPr>
          </a:p>
          <a:p>
            <a:pPr>
              <a:lnSpc>
                <a:spcPct val="200000"/>
              </a:lnSpc>
            </a:pPr>
            <a:r>
              <a:rPr lang="en-GB" sz="2800" b="1" dirty="0">
                <a:solidFill>
                  <a:schemeClr val="tx2"/>
                </a:solidFill>
              </a:rPr>
              <a:t>HOMs &amp; Couplers</a:t>
            </a:r>
            <a:endParaRPr lang="en-GB" sz="2800" dirty="0">
              <a:solidFill>
                <a:schemeClr val="tx2"/>
              </a:solidFill>
            </a:endParaRPr>
          </a:p>
          <a:p>
            <a:pPr marL="457200" indent="-457200">
              <a:lnSpc>
                <a:spcPct val="200000"/>
              </a:lnSpc>
              <a:buFont typeface="Arial" panose="020B0604020202020204" pitchFamily="34" charset="0"/>
              <a:buChar char="•"/>
            </a:pPr>
            <a:r>
              <a:rPr lang="en-GB" sz="2800" dirty="0">
                <a:solidFill>
                  <a:schemeClr val="tx2"/>
                </a:solidFill>
              </a:rPr>
              <a:t>Beam excites </a:t>
            </a:r>
            <a:r>
              <a:rPr lang="en-GB" sz="2800" u="sng" dirty="0">
                <a:solidFill>
                  <a:schemeClr val="tx2"/>
                </a:solidFill>
              </a:rPr>
              <a:t>many higher-order modes</a:t>
            </a:r>
          </a:p>
          <a:p>
            <a:pPr marL="457200" indent="-457200">
              <a:lnSpc>
                <a:spcPct val="200000"/>
              </a:lnSpc>
              <a:buFont typeface="Arial" panose="020B0604020202020204" pitchFamily="34" charset="0"/>
              <a:buChar char="•"/>
            </a:pPr>
            <a:r>
              <a:rPr lang="en-GB" sz="2800" dirty="0">
                <a:solidFill>
                  <a:schemeClr val="tx2"/>
                </a:solidFill>
              </a:rPr>
              <a:t>Need strong damping for stability &amp; heat load</a:t>
            </a:r>
          </a:p>
          <a:p>
            <a:pPr marL="457200" indent="-457200">
              <a:lnSpc>
                <a:spcPct val="200000"/>
              </a:lnSpc>
              <a:buFont typeface="Arial" panose="020B0604020202020204" pitchFamily="34" charset="0"/>
              <a:buChar char="•"/>
            </a:pPr>
            <a:r>
              <a:rPr lang="en-GB" sz="2800" dirty="0">
                <a:solidFill>
                  <a:schemeClr val="tx2"/>
                </a:solidFill>
              </a:rPr>
              <a:t>HOM couplers integrated in limited space</a:t>
            </a:r>
          </a:p>
          <a:p>
            <a:pPr marL="457200" indent="-457200">
              <a:lnSpc>
                <a:spcPct val="200000"/>
              </a:lnSpc>
              <a:buFont typeface="Arial" panose="020B0604020202020204" pitchFamily="34" charset="0"/>
              <a:buChar char="•"/>
            </a:pPr>
            <a:r>
              <a:rPr lang="en-GB" sz="2800" dirty="0">
                <a:solidFill>
                  <a:schemeClr val="tx2"/>
                </a:solidFill>
              </a:rPr>
              <a:t>Requires careful conditioning &amp; thermal design</a:t>
            </a:r>
          </a:p>
          <a:p>
            <a:endParaRPr lang="en-GB" sz="2800" dirty="0">
              <a:solidFill>
                <a:schemeClr val="tx2"/>
              </a:solidFill>
            </a:endParaRPr>
          </a:p>
          <a:p>
            <a:endParaRPr lang="en-GB" sz="2800" dirty="0">
              <a:solidFill>
                <a:schemeClr val="tx2"/>
              </a:solidFill>
            </a:endParaRPr>
          </a:p>
          <a:p>
            <a:endParaRPr lang="en-GB" sz="2800" dirty="0">
              <a:solidFill>
                <a:schemeClr val="tx2"/>
              </a:solidFill>
            </a:endParaRPr>
          </a:p>
        </p:txBody>
      </p:sp>
      <p:pic>
        <p:nvPicPr>
          <p:cNvPr id="4" name="Picture 3">
            <a:extLst>
              <a:ext uri="{FF2B5EF4-FFF2-40B4-BE49-F238E27FC236}">
                <a16:creationId xmlns:a16="http://schemas.microsoft.com/office/drawing/2014/main" id="{BEE0BCA6-79E5-442C-2AA2-C119F663F8D3}"/>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14254593" y="571500"/>
            <a:ext cx="4185344" cy="5155232"/>
          </a:xfrm>
          <a:prstGeom prst="rect">
            <a:avLst/>
          </a:prstGeom>
        </p:spPr>
      </p:pic>
      <p:pic>
        <p:nvPicPr>
          <p:cNvPr id="5" name="Picture 4">
            <a:extLst>
              <a:ext uri="{FF2B5EF4-FFF2-40B4-BE49-F238E27FC236}">
                <a16:creationId xmlns:a16="http://schemas.microsoft.com/office/drawing/2014/main" id="{BF5F7F9B-755E-45A2-B063-4168C3B40DCC}"/>
              </a:ext>
            </a:extLst>
          </p:cNvPr>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10806124" y="1049467"/>
            <a:ext cx="3718386" cy="4521778"/>
          </a:xfrm>
          <a:prstGeom prst="rect">
            <a:avLst/>
          </a:prstGeom>
        </p:spPr>
      </p:pic>
      <p:pic>
        <p:nvPicPr>
          <p:cNvPr id="6" name="Picture 5">
            <a:extLst>
              <a:ext uri="{FF2B5EF4-FFF2-40B4-BE49-F238E27FC236}">
                <a16:creationId xmlns:a16="http://schemas.microsoft.com/office/drawing/2014/main" id="{CB1A6D6B-4EC2-4E1C-B382-C45D851F250D}"/>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13084790" y="7397306"/>
            <a:ext cx="2879440" cy="1975148"/>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381D603B-0CB8-936A-7B2D-B6923C3F5D78}"/>
              </a:ext>
            </a:extLst>
          </p:cNvPr>
          <p:cNvPicPr>
            <a:picLocks noChangeAspect="1"/>
          </p:cNvPicPr>
          <p:nvPr/>
        </p:nvPicPr>
        <p:blipFill rotWithShape="1">
          <a:blip r:embed="rId6"/>
          <a:srcRect l="7360" r="5726"/>
          <a:stretch/>
        </p:blipFill>
        <p:spPr>
          <a:xfrm>
            <a:off x="10575479" y="6049212"/>
            <a:ext cx="2089838" cy="3311646"/>
          </a:xfrm>
          <a:prstGeom prst="rect">
            <a:avLst/>
          </a:prstGeom>
        </p:spPr>
      </p:pic>
      <p:sp>
        <p:nvSpPr>
          <p:cNvPr id="7" name="Slide Number Placeholder 6">
            <a:extLst>
              <a:ext uri="{FF2B5EF4-FFF2-40B4-BE49-F238E27FC236}">
                <a16:creationId xmlns:a16="http://schemas.microsoft.com/office/drawing/2014/main" id="{01C0B9EE-B82F-0516-3C3A-74453A2EC763}"/>
              </a:ext>
            </a:extLst>
          </p:cNvPr>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63493225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539860-7846-FB5E-2DB8-212CF19C8BF3}"/>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5831D1A8-E0BB-A8EB-E604-EBBEB18990D4}"/>
              </a:ext>
            </a:extLst>
          </p:cNvPr>
          <p:cNvSpPr/>
          <p:nvPr/>
        </p:nvSpPr>
        <p:spPr>
          <a:xfrm>
            <a:off x="-156767" y="-136411"/>
            <a:ext cx="18466003" cy="10559821"/>
          </a:xfrm>
          <a:custGeom>
            <a:avLst/>
            <a:gdLst/>
            <a:ahLst/>
            <a:cxnLst/>
            <a:rect l="l" t="t" r="r" b="b"/>
            <a:pathLst>
              <a:path w="18466003" h="10559821">
                <a:moveTo>
                  <a:pt x="0" y="0"/>
                </a:moveTo>
                <a:lnTo>
                  <a:pt x="18466003" y="0"/>
                </a:lnTo>
                <a:lnTo>
                  <a:pt x="18466003" y="10559822"/>
                </a:lnTo>
                <a:lnTo>
                  <a:pt x="0" y="10559822"/>
                </a:lnTo>
                <a:lnTo>
                  <a:pt x="0" y="0"/>
                </a:lnTo>
                <a:close/>
              </a:path>
            </a:pathLst>
          </a:custGeom>
          <a:blipFill>
            <a:blip r:embed="rId3"/>
            <a:stretch>
              <a:fillRect t="-33982" r="-60648" b="-53302"/>
            </a:stretch>
          </a:blipFill>
        </p:spPr>
        <p:txBody>
          <a:bodyPr/>
          <a:lstStyle/>
          <a:p>
            <a:endParaRPr lang="en-GB"/>
          </a:p>
        </p:txBody>
      </p:sp>
      <p:sp>
        <p:nvSpPr>
          <p:cNvPr id="3" name="Freeform 3">
            <a:extLst>
              <a:ext uri="{FF2B5EF4-FFF2-40B4-BE49-F238E27FC236}">
                <a16:creationId xmlns:a16="http://schemas.microsoft.com/office/drawing/2014/main" id="{6C1DBD21-DE6E-6108-B8F4-3C537FA34DD2}"/>
              </a:ext>
            </a:extLst>
          </p:cNvPr>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sp>
        <p:nvSpPr>
          <p:cNvPr id="4" name="TextBox 4">
            <a:extLst>
              <a:ext uri="{FF2B5EF4-FFF2-40B4-BE49-F238E27FC236}">
                <a16:creationId xmlns:a16="http://schemas.microsoft.com/office/drawing/2014/main" id="{4FA743A4-56EE-264A-ACD0-5F330CD1B0BC}"/>
              </a:ext>
            </a:extLst>
          </p:cNvPr>
          <p:cNvSpPr txBox="1"/>
          <p:nvPr/>
        </p:nvSpPr>
        <p:spPr>
          <a:xfrm>
            <a:off x="1462255" y="1543050"/>
            <a:ext cx="14833992" cy="1001621"/>
          </a:xfrm>
          <a:prstGeom prst="rect">
            <a:avLst/>
          </a:prstGeom>
        </p:spPr>
        <p:txBody>
          <a:bodyPr lIns="0" tIns="0" rIns="0" bIns="0" rtlCol="0" anchor="t">
            <a:spAutoFit/>
          </a:bodyPr>
          <a:lstStyle/>
          <a:p>
            <a:pPr algn="l">
              <a:lnSpc>
                <a:spcPts val="8280"/>
              </a:lnSpc>
            </a:pPr>
            <a:r>
              <a:rPr lang="en-US" sz="6900" u="sng" dirty="0">
                <a:solidFill>
                  <a:srgbClr val="285481"/>
                </a:solidFill>
                <a:latin typeface="Public Sans" panose="020B0604020202020204" charset="0"/>
                <a:ea typeface="Public Sans"/>
                <a:cs typeface="Public Sans"/>
                <a:sym typeface="Public Sans"/>
              </a:rPr>
              <a:t>Part 3: Dressed Cavity Validation</a:t>
            </a:r>
            <a:endParaRPr lang="en-US" sz="6900" dirty="0">
              <a:solidFill>
                <a:srgbClr val="285481"/>
              </a:solidFill>
              <a:latin typeface="Public Sans" panose="020B0604020202020204" charset="0"/>
              <a:ea typeface="Public Sans"/>
              <a:cs typeface="Public Sans"/>
              <a:sym typeface="Public Sans"/>
            </a:endParaRPr>
          </a:p>
        </p:txBody>
      </p:sp>
      <p:sp>
        <p:nvSpPr>
          <p:cNvPr id="7" name="Freeform 7">
            <a:extLst>
              <a:ext uri="{FF2B5EF4-FFF2-40B4-BE49-F238E27FC236}">
                <a16:creationId xmlns:a16="http://schemas.microsoft.com/office/drawing/2014/main" id="{B051CB69-5FA5-D314-EFCA-D4CD3645E05A}"/>
              </a:ext>
            </a:extLst>
          </p:cNvPr>
          <p:cNvSpPr/>
          <p:nvPr/>
        </p:nvSpPr>
        <p:spPr>
          <a:xfrm>
            <a:off x="14804534" y="8857424"/>
            <a:ext cx="3295560" cy="1335152"/>
          </a:xfrm>
          <a:custGeom>
            <a:avLst/>
            <a:gdLst/>
            <a:ahLst/>
            <a:cxnLst/>
            <a:rect l="l" t="t" r="r" b="b"/>
            <a:pathLst>
              <a:path w="3295560" h="1335152">
                <a:moveTo>
                  <a:pt x="0" y="0"/>
                </a:moveTo>
                <a:lnTo>
                  <a:pt x="3295560" y="0"/>
                </a:lnTo>
                <a:lnTo>
                  <a:pt x="3295560" y="1335153"/>
                </a:lnTo>
                <a:lnTo>
                  <a:pt x="0" y="1335153"/>
                </a:lnTo>
                <a:lnTo>
                  <a:pt x="0" y="0"/>
                </a:lnTo>
                <a:close/>
              </a:path>
            </a:pathLst>
          </a:custGeom>
          <a:blipFill>
            <a:blip r:embed="rId5"/>
            <a:stretch>
              <a:fillRect/>
            </a:stretch>
          </a:blipFill>
        </p:spPr>
        <p:txBody>
          <a:bodyPr/>
          <a:lstStyle/>
          <a:p>
            <a:endParaRPr lang="en-GB"/>
          </a:p>
        </p:txBody>
      </p:sp>
      <p:sp>
        <p:nvSpPr>
          <p:cNvPr id="6" name="Freeform 6">
            <a:extLst>
              <a:ext uri="{FF2B5EF4-FFF2-40B4-BE49-F238E27FC236}">
                <a16:creationId xmlns:a16="http://schemas.microsoft.com/office/drawing/2014/main" id="{486E3036-6D27-D76B-F895-97BD6B7C5FA4}"/>
              </a:ext>
            </a:extLst>
          </p:cNvPr>
          <p:cNvSpPr/>
          <p:nvPr/>
        </p:nvSpPr>
        <p:spPr>
          <a:xfrm>
            <a:off x="8503846" y="2961362"/>
            <a:ext cx="6630547" cy="6525538"/>
          </a:xfrm>
          <a:custGeom>
            <a:avLst/>
            <a:gdLst/>
            <a:ahLst/>
            <a:cxnLst/>
            <a:rect l="l" t="t" r="r" b="b"/>
            <a:pathLst>
              <a:path w="6630547" h="6525538">
                <a:moveTo>
                  <a:pt x="0" y="0"/>
                </a:moveTo>
                <a:lnTo>
                  <a:pt x="6630546" y="0"/>
                </a:lnTo>
                <a:lnTo>
                  <a:pt x="6630546" y="6525538"/>
                </a:lnTo>
                <a:lnTo>
                  <a:pt x="0" y="6525538"/>
                </a:lnTo>
                <a:lnTo>
                  <a:pt x="0" y="0"/>
                </a:lnTo>
                <a:close/>
              </a:path>
            </a:pathLst>
          </a:custGeom>
          <a:blipFill>
            <a:blip r:embed="rId6"/>
            <a:stretch>
              <a:fillRect/>
            </a:stretch>
          </a:blipFill>
        </p:spPr>
        <p:txBody>
          <a:bodyPr/>
          <a:lstStyle/>
          <a:p>
            <a:endParaRPr lang="en-GB"/>
          </a:p>
        </p:txBody>
      </p:sp>
      <p:sp>
        <p:nvSpPr>
          <p:cNvPr id="8" name="Freeform 6">
            <a:extLst>
              <a:ext uri="{FF2B5EF4-FFF2-40B4-BE49-F238E27FC236}">
                <a16:creationId xmlns:a16="http://schemas.microsoft.com/office/drawing/2014/main" id="{FEBFE9C6-97E9-D6C9-B4B8-C1C8EC0EFFDE}"/>
              </a:ext>
            </a:extLst>
          </p:cNvPr>
          <p:cNvSpPr/>
          <p:nvPr/>
        </p:nvSpPr>
        <p:spPr>
          <a:xfrm>
            <a:off x="-178003" y="-136411"/>
            <a:ext cx="18466003" cy="10559821"/>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7"/>
            <a:stretch>
              <a:fillRect l="-1038" b="-1068"/>
            </a:stretch>
          </a:blipFill>
          <a:ln cap="sq">
            <a:noFill/>
            <a:prstDash val="solid"/>
            <a:miter/>
          </a:ln>
        </p:spPr>
        <p:txBody>
          <a:bodyPr/>
          <a:lstStyle/>
          <a:p>
            <a:endParaRPr lang="en-GB"/>
          </a:p>
        </p:txBody>
      </p:sp>
      <p:sp>
        <p:nvSpPr>
          <p:cNvPr id="5" name="Slide Number Placeholder 4">
            <a:extLst>
              <a:ext uri="{FF2B5EF4-FFF2-40B4-BE49-F238E27FC236}">
                <a16:creationId xmlns:a16="http://schemas.microsoft.com/office/drawing/2014/main" id="{25FAC659-8C9F-C356-0EF7-6D5CEB8175C8}"/>
              </a:ext>
            </a:extLst>
          </p:cNvPr>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301835589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E9E0B3A-BC08-4356-C224-98C687B83275}"/>
              </a:ext>
            </a:extLst>
          </p:cNvPr>
          <p:cNvSpPr txBox="1"/>
          <p:nvPr/>
        </p:nvSpPr>
        <p:spPr>
          <a:xfrm>
            <a:off x="527592" y="2781300"/>
            <a:ext cx="6624737" cy="4032386"/>
          </a:xfrm>
          <a:prstGeom prst="rect">
            <a:avLst/>
          </a:prstGeom>
          <a:noFill/>
        </p:spPr>
        <p:txBody>
          <a:bodyPr wrap="square" rtlCol="0">
            <a:spAutoFit/>
          </a:bodyPr>
          <a:lst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6401" b="1" dirty="0">
                <a:solidFill>
                  <a:schemeClr val="tx2"/>
                </a:solidFill>
              </a:rPr>
              <a:t>What do we mean by a Dressed Crab Cavity?</a:t>
            </a:r>
          </a:p>
        </p:txBody>
      </p:sp>
      <p:pic>
        <p:nvPicPr>
          <p:cNvPr id="3" name="Picture 2" descr="A group of objects with a cross&#10;&#10;Description automatically generated">
            <a:extLst>
              <a:ext uri="{FF2B5EF4-FFF2-40B4-BE49-F238E27FC236}">
                <a16:creationId xmlns:a16="http://schemas.microsoft.com/office/drawing/2014/main" id="{31217AE3-C004-A786-149F-DA686DC37936}"/>
              </a:ext>
            </a:extLst>
          </p:cNvPr>
          <p:cNvPicPr>
            <a:picLocks noChangeAspect="1"/>
          </p:cNvPicPr>
          <p:nvPr/>
        </p:nvPicPr>
        <p:blipFill>
          <a:blip r:embed="rId3"/>
          <a:stretch>
            <a:fillRect/>
          </a:stretch>
        </p:blipFill>
        <p:spPr>
          <a:xfrm>
            <a:off x="8198897" y="2276795"/>
            <a:ext cx="3067050" cy="2724150"/>
          </a:xfrm>
          <a:prstGeom prst="rect">
            <a:avLst/>
          </a:prstGeom>
        </p:spPr>
      </p:pic>
      <p:pic>
        <p:nvPicPr>
          <p:cNvPr id="6" name="Picture 5" descr="A blue box with gold buttons&#10;&#10;Description automatically generated">
            <a:extLst>
              <a:ext uri="{FF2B5EF4-FFF2-40B4-BE49-F238E27FC236}">
                <a16:creationId xmlns:a16="http://schemas.microsoft.com/office/drawing/2014/main" id="{F8EAE2C7-3887-9C97-6A2F-3CA552B9C8E8}"/>
              </a:ext>
            </a:extLst>
          </p:cNvPr>
          <p:cNvPicPr>
            <a:picLocks noChangeAspect="1"/>
          </p:cNvPicPr>
          <p:nvPr/>
        </p:nvPicPr>
        <p:blipFill>
          <a:blip r:embed="rId4"/>
          <a:stretch>
            <a:fillRect/>
          </a:stretch>
        </p:blipFill>
        <p:spPr>
          <a:xfrm>
            <a:off x="7704008" y="4965827"/>
            <a:ext cx="3314700" cy="2895600"/>
          </a:xfrm>
          <a:prstGeom prst="rect">
            <a:avLst/>
          </a:prstGeom>
        </p:spPr>
      </p:pic>
      <p:sp>
        <p:nvSpPr>
          <p:cNvPr id="9" name="Rectangle 8">
            <a:extLst>
              <a:ext uri="{FF2B5EF4-FFF2-40B4-BE49-F238E27FC236}">
                <a16:creationId xmlns:a16="http://schemas.microsoft.com/office/drawing/2014/main" id="{29E92B86-060F-38BC-CC5D-52D2F4C328A2}"/>
              </a:ext>
            </a:extLst>
          </p:cNvPr>
          <p:cNvSpPr/>
          <p:nvPr/>
        </p:nvSpPr>
        <p:spPr>
          <a:xfrm>
            <a:off x="12279086" y="5682344"/>
            <a:ext cx="832758" cy="1828800"/>
          </a:xfrm>
          <a:prstGeom prst="rect">
            <a:avLst/>
          </a:prstGeom>
          <a:solidFill>
            <a:schemeClr val="bg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GB" sz="4800"/>
          </a:p>
        </p:txBody>
      </p:sp>
      <p:sp>
        <p:nvSpPr>
          <p:cNvPr id="11" name="Rectangle 10">
            <a:extLst>
              <a:ext uri="{FF2B5EF4-FFF2-40B4-BE49-F238E27FC236}">
                <a16:creationId xmlns:a16="http://schemas.microsoft.com/office/drawing/2014/main" id="{A0221144-55FE-20C1-CD65-EDBB5587951A}"/>
              </a:ext>
            </a:extLst>
          </p:cNvPr>
          <p:cNvSpPr/>
          <p:nvPr/>
        </p:nvSpPr>
        <p:spPr>
          <a:xfrm rot="1080000">
            <a:off x="10678883" y="6417131"/>
            <a:ext cx="832758" cy="1828800"/>
          </a:xfrm>
          <a:prstGeom prst="rect">
            <a:avLst/>
          </a:prstGeom>
          <a:solidFill>
            <a:schemeClr val="bg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GB" sz="4800"/>
          </a:p>
        </p:txBody>
      </p:sp>
      <p:pic>
        <p:nvPicPr>
          <p:cNvPr id="2" name="Picture 1">
            <a:extLst>
              <a:ext uri="{FF2B5EF4-FFF2-40B4-BE49-F238E27FC236}">
                <a16:creationId xmlns:a16="http://schemas.microsoft.com/office/drawing/2014/main" id="{1BA74235-0898-B174-CB27-955610E47FC5}"/>
              </a:ext>
            </a:extLst>
          </p:cNvPr>
          <p:cNvPicPr>
            <a:picLocks noChangeAspect="1"/>
          </p:cNvPicPr>
          <p:nvPr/>
        </p:nvPicPr>
        <p:blipFill>
          <a:blip r:embed="rId5"/>
          <a:stretch>
            <a:fillRect/>
          </a:stretch>
        </p:blipFill>
        <p:spPr>
          <a:xfrm>
            <a:off x="12596091" y="908541"/>
            <a:ext cx="4726190" cy="4456974"/>
          </a:xfrm>
          <a:prstGeom prst="rect">
            <a:avLst/>
          </a:prstGeom>
        </p:spPr>
      </p:pic>
      <p:sp>
        <p:nvSpPr>
          <p:cNvPr id="5" name="Arrow: Right 4">
            <a:extLst>
              <a:ext uri="{FF2B5EF4-FFF2-40B4-BE49-F238E27FC236}">
                <a16:creationId xmlns:a16="http://schemas.microsoft.com/office/drawing/2014/main" id="{E58889DA-F645-1261-E36A-D7CD67CD0E63}"/>
              </a:ext>
            </a:extLst>
          </p:cNvPr>
          <p:cNvSpPr/>
          <p:nvPr/>
        </p:nvSpPr>
        <p:spPr>
          <a:xfrm>
            <a:off x="11023092" y="4479254"/>
            <a:ext cx="1956816" cy="9692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GB" sz="4800"/>
          </a:p>
        </p:txBody>
      </p:sp>
      <p:sp>
        <p:nvSpPr>
          <p:cNvPr id="4" name="Freeform 6">
            <a:extLst>
              <a:ext uri="{FF2B5EF4-FFF2-40B4-BE49-F238E27FC236}">
                <a16:creationId xmlns:a16="http://schemas.microsoft.com/office/drawing/2014/main" id="{40B3829A-77D0-5955-A32C-412A56638687}"/>
              </a:ext>
            </a:extLst>
          </p:cNvPr>
          <p:cNvSpPr/>
          <p:nvPr/>
        </p:nvSpPr>
        <p:spPr>
          <a:xfrm>
            <a:off x="13111844" y="5408961"/>
            <a:ext cx="3860292" cy="3845140"/>
          </a:xfrm>
          <a:custGeom>
            <a:avLst/>
            <a:gdLst/>
            <a:ahLst/>
            <a:cxnLst/>
            <a:rect l="l" t="t" r="r" b="b"/>
            <a:pathLst>
              <a:path w="6630547" h="6525538">
                <a:moveTo>
                  <a:pt x="0" y="0"/>
                </a:moveTo>
                <a:lnTo>
                  <a:pt x="6630546" y="0"/>
                </a:lnTo>
                <a:lnTo>
                  <a:pt x="6630546" y="6525538"/>
                </a:lnTo>
                <a:lnTo>
                  <a:pt x="0" y="6525538"/>
                </a:lnTo>
                <a:lnTo>
                  <a:pt x="0" y="0"/>
                </a:lnTo>
                <a:close/>
              </a:path>
            </a:pathLst>
          </a:custGeom>
          <a:blipFill>
            <a:blip r:embed="rId6"/>
            <a:stretch>
              <a:fillRect/>
            </a:stretch>
          </a:blipFill>
        </p:spPr>
        <p:txBody>
          <a:bodyPr/>
          <a:lstStyle/>
          <a:p>
            <a:endParaRPr lang="en-GB"/>
          </a:p>
        </p:txBody>
      </p:sp>
      <p:pic>
        <p:nvPicPr>
          <p:cNvPr id="15" name="Graphic 14" descr="Suit outline">
            <a:extLst>
              <a:ext uri="{FF2B5EF4-FFF2-40B4-BE49-F238E27FC236}">
                <a16:creationId xmlns:a16="http://schemas.microsoft.com/office/drawing/2014/main" id="{4B6D75BE-7645-AFBE-7A4E-D16175B26C1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83529" y="5660446"/>
            <a:ext cx="2669400" cy="2669400"/>
          </a:xfrm>
          <a:prstGeom prst="rect">
            <a:avLst/>
          </a:prstGeom>
        </p:spPr>
      </p:pic>
      <p:sp>
        <p:nvSpPr>
          <p:cNvPr id="8" name="Slide Number Placeholder 7">
            <a:extLst>
              <a:ext uri="{FF2B5EF4-FFF2-40B4-BE49-F238E27FC236}">
                <a16:creationId xmlns:a16="http://schemas.microsoft.com/office/drawing/2014/main" id="{FBA5C0A7-CCD3-8E2E-B15D-F32DF037422F}"/>
              </a:ext>
            </a:extLst>
          </p:cNvPr>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141575545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rrow: Right 25">
            <a:extLst>
              <a:ext uri="{FF2B5EF4-FFF2-40B4-BE49-F238E27FC236}">
                <a16:creationId xmlns:a16="http://schemas.microsoft.com/office/drawing/2014/main" id="{220B62BD-7C2E-49D6-6147-4BD3FF0566CD}"/>
              </a:ext>
            </a:extLst>
          </p:cNvPr>
          <p:cNvSpPr/>
          <p:nvPr/>
        </p:nvSpPr>
        <p:spPr>
          <a:xfrm>
            <a:off x="10086240" y="5454236"/>
            <a:ext cx="3201057" cy="2061963"/>
          </a:xfrm>
          <a:prstGeom prst="rightArrow">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700"/>
          </a:p>
        </p:txBody>
      </p:sp>
      <p:sp>
        <p:nvSpPr>
          <p:cNvPr id="2" name="Title 1">
            <a:extLst>
              <a:ext uri="{FF2B5EF4-FFF2-40B4-BE49-F238E27FC236}">
                <a16:creationId xmlns:a16="http://schemas.microsoft.com/office/drawing/2014/main" id="{BA8254E7-C79A-5564-E687-942543EC7371}"/>
              </a:ext>
            </a:extLst>
          </p:cNvPr>
          <p:cNvSpPr>
            <a:spLocks noGrp="1"/>
          </p:cNvSpPr>
          <p:nvPr>
            <p:ph type="title"/>
          </p:nvPr>
        </p:nvSpPr>
        <p:spPr/>
        <p:txBody>
          <a:bodyPr/>
          <a:lstStyle/>
          <a:p>
            <a:r>
              <a:rPr lang="en-US" sz="6000" dirty="0"/>
              <a:t>Crab Cavities: Cold Tests</a:t>
            </a:r>
            <a:endParaRPr lang="en-GB" sz="6000" dirty="0"/>
          </a:p>
        </p:txBody>
      </p:sp>
      <p:sp>
        <p:nvSpPr>
          <p:cNvPr id="11" name="Content Placeholder 2">
            <a:extLst>
              <a:ext uri="{FF2B5EF4-FFF2-40B4-BE49-F238E27FC236}">
                <a16:creationId xmlns:a16="http://schemas.microsoft.com/office/drawing/2014/main" id="{2259CEF1-BF80-3B42-760B-0B16FB9B8BC5}"/>
              </a:ext>
            </a:extLst>
          </p:cNvPr>
          <p:cNvSpPr txBox="1">
            <a:spLocks/>
          </p:cNvSpPr>
          <p:nvPr/>
        </p:nvSpPr>
        <p:spPr>
          <a:xfrm>
            <a:off x="1224000" y="1350002"/>
            <a:ext cx="15840000" cy="195729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GB" sz="4200" dirty="0"/>
          </a:p>
        </p:txBody>
      </p:sp>
      <p:sp>
        <p:nvSpPr>
          <p:cNvPr id="12" name="Content Placeholder 2">
            <a:extLst>
              <a:ext uri="{FF2B5EF4-FFF2-40B4-BE49-F238E27FC236}">
                <a16:creationId xmlns:a16="http://schemas.microsoft.com/office/drawing/2014/main" id="{9AC70BD7-3174-1DA1-8FE7-B6E55F8F7859}"/>
              </a:ext>
            </a:extLst>
          </p:cNvPr>
          <p:cNvSpPr txBox="1">
            <a:spLocks/>
          </p:cNvSpPr>
          <p:nvPr/>
        </p:nvSpPr>
        <p:spPr>
          <a:xfrm>
            <a:off x="935088" y="1462346"/>
            <a:ext cx="17605956" cy="3419234"/>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GB" sz="3000" dirty="0"/>
              <a:t>Baseline: tested 3 times as bare, jacketed and dressed.</a:t>
            </a:r>
            <a:r>
              <a:rPr lang="en-GB" sz="3600" dirty="0"/>
              <a:t> </a:t>
            </a:r>
          </a:p>
          <a:p>
            <a:pPr lvl="1">
              <a:lnSpc>
                <a:spcPct val="120000"/>
              </a:lnSpc>
            </a:pPr>
            <a:r>
              <a:rPr lang="en-GB" sz="2700" b="1" dirty="0"/>
              <a:t>Bare</a:t>
            </a:r>
            <a:r>
              <a:rPr lang="en-GB" sz="2700" dirty="0"/>
              <a:t> (BC)</a:t>
            </a:r>
          </a:p>
          <a:p>
            <a:pPr lvl="1">
              <a:lnSpc>
                <a:spcPct val="120000"/>
              </a:lnSpc>
            </a:pPr>
            <a:r>
              <a:rPr lang="en-GB" sz="2700" b="1" dirty="0"/>
              <a:t>Jacketed</a:t>
            </a:r>
            <a:r>
              <a:rPr lang="en-GB" sz="2700" dirty="0"/>
              <a:t> (JC): Cold Magnetic Shield + Helium tank assembly (bolted) and TIG welding</a:t>
            </a:r>
          </a:p>
          <a:p>
            <a:pPr lvl="1">
              <a:lnSpc>
                <a:spcPct val="120000"/>
              </a:lnSpc>
            </a:pPr>
            <a:r>
              <a:rPr lang="en-GB" sz="2700" b="1" dirty="0"/>
              <a:t>Dressed</a:t>
            </a:r>
            <a:r>
              <a:rPr lang="en-GB" sz="2700" dirty="0"/>
              <a:t> (DC): </a:t>
            </a:r>
            <a:r>
              <a:rPr lang="en-US" sz="2700" dirty="0"/>
              <a:t>JC with </a:t>
            </a:r>
            <a:r>
              <a:rPr lang="en-GB" sz="2700" dirty="0">
                <a:sym typeface="Wingdings" panose="05000000000000000000" pitchFamily="2" charset="2"/>
              </a:rPr>
              <a:t>RF couplers: 3 HOMs, 1 HF HOM, 1 FA + VT input antenna &amp; 25/50</a:t>
            </a:r>
            <a:r>
              <a:rPr lang="el-GR" sz="2700" dirty="0">
                <a:sym typeface="Wingdings" panose="05000000000000000000" pitchFamily="2" charset="2"/>
              </a:rPr>
              <a:t>Ω</a:t>
            </a:r>
            <a:r>
              <a:rPr lang="en-US" sz="2700" dirty="0">
                <a:sym typeface="Wingdings" panose="05000000000000000000" pitchFamily="2" charset="2"/>
              </a:rPr>
              <a:t> adapters</a:t>
            </a:r>
            <a:endParaRPr lang="en-GB" sz="2700" dirty="0">
              <a:sym typeface="Wingdings" panose="05000000000000000000" pitchFamily="2" charset="2"/>
            </a:endParaRPr>
          </a:p>
          <a:p>
            <a:pPr>
              <a:lnSpc>
                <a:spcPct val="120000"/>
              </a:lnSpc>
            </a:pPr>
            <a:endParaRPr lang="en-GB" sz="3600" dirty="0">
              <a:sym typeface="Wingdings" panose="05000000000000000000" pitchFamily="2" charset="2"/>
            </a:endParaRPr>
          </a:p>
          <a:p>
            <a:pPr>
              <a:lnSpc>
                <a:spcPct val="120000"/>
              </a:lnSpc>
            </a:pPr>
            <a:endParaRPr lang="en-GB" sz="3000" dirty="0">
              <a:solidFill>
                <a:srgbClr val="00B050"/>
              </a:solidFill>
            </a:endParaRPr>
          </a:p>
        </p:txBody>
      </p:sp>
      <p:grpSp>
        <p:nvGrpSpPr>
          <p:cNvPr id="3" name="Group 2">
            <a:extLst>
              <a:ext uri="{FF2B5EF4-FFF2-40B4-BE49-F238E27FC236}">
                <a16:creationId xmlns:a16="http://schemas.microsoft.com/office/drawing/2014/main" id="{C57E2295-D29F-FCB6-7300-1F7B7F4AC788}"/>
              </a:ext>
            </a:extLst>
          </p:cNvPr>
          <p:cNvGrpSpPr/>
          <p:nvPr/>
        </p:nvGrpSpPr>
        <p:grpSpPr>
          <a:xfrm>
            <a:off x="13015544" y="4518220"/>
            <a:ext cx="3756287" cy="4012580"/>
            <a:chOff x="4013401" y="836785"/>
            <a:chExt cx="2504191" cy="2675053"/>
          </a:xfrm>
        </p:grpSpPr>
        <p:sp>
          <p:nvSpPr>
            <p:cNvPr id="7" name="Oval 6">
              <a:extLst>
                <a:ext uri="{FF2B5EF4-FFF2-40B4-BE49-F238E27FC236}">
                  <a16:creationId xmlns:a16="http://schemas.microsoft.com/office/drawing/2014/main" id="{6134552E-7725-F121-CD37-2B3500C21216}"/>
                </a:ext>
              </a:extLst>
            </p:cNvPr>
            <p:cNvSpPr/>
            <p:nvPr/>
          </p:nvSpPr>
          <p:spPr>
            <a:xfrm>
              <a:off x="4013401" y="836785"/>
              <a:ext cx="2504191" cy="2675053"/>
            </a:xfrm>
            <a:prstGeom prst="ellipse">
              <a:avLst/>
            </a:prstGeom>
            <a:blipFill rotWithShape="0">
              <a:blip r:embed="rId3" cstate="print">
                <a:extLst>
                  <a:ext uri="{28A0092B-C50C-407E-A947-70E740481C1C}">
                    <a14:useLocalDpi xmlns:a14="http://schemas.microsoft.com/office/drawing/2010/main" val="0"/>
                  </a:ext>
                </a:extLst>
              </a:blip>
              <a:srcRect/>
              <a:stretch>
                <a:fillRect t="-17000" b="-17000"/>
              </a:stretch>
            </a:blipFill>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txBody>
            <a:bodyPr/>
            <a:lstStyle/>
            <a:p>
              <a:endParaRPr lang="en-GB" sz="2700"/>
            </a:p>
          </p:txBody>
        </p:sp>
        <p:sp>
          <p:nvSpPr>
            <p:cNvPr id="8" name="Oval 4">
              <a:extLst>
                <a:ext uri="{FF2B5EF4-FFF2-40B4-BE49-F238E27FC236}">
                  <a16:creationId xmlns:a16="http://schemas.microsoft.com/office/drawing/2014/main" id="{44155A51-1603-67F5-A5AA-10F8EFE75C0C}"/>
                </a:ext>
              </a:extLst>
            </p:cNvPr>
            <p:cNvSpPr txBox="1"/>
            <p:nvPr/>
          </p:nvSpPr>
          <p:spPr>
            <a:xfrm>
              <a:off x="4380131" y="1228537"/>
              <a:ext cx="1770731" cy="189154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3" tIns="953" rIns="953" bIns="953" numCol="1" spcCol="1270" anchor="ctr" anchorCtr="0">
              <a:noAutofit/>
            </a:bodyPr>
            <a:lstStyle/>
            <a:p>
              <a:pPr algn="ctr" defTabSz="66675">
                <a:lnSpc>
                  <a:spcPct val="90000"/>
                </a:lnSpc>
                <a:spcBef>
                  <a:spcPct val="0"/>
                </a:spcBef>
                <a:spcAft>
                  <a:spcPct val="35000"/>
                </a:spcAft>
              </a:pPr>
              <a:endParaRPr lang="en-US" sz="150" dirty="0"/>
            </a:p>
          </p:txBody>
        </p:sp>
      </p:grpSp>
      <p:sp>
        <p:nvSpPr>
          <p:cNvPr id="14" name="TextBox 13">
            <a:extLst>
              <a:ext uri="{FF2B5EF4-FFF2-40B4-BE49-F238E27FC236}">
                <a16:creationId xmlns:a16="http://schemas.microsoft.com/office/drawing/2014/main" id="{51254EF8-5375-9C0E-B31D-5F6878C2272D}"/>
              </a:ext>
            </a:extLst>
          </p:cNvPr>
          <p:cNvSpPr txBox="1"/>
          <p:nvPr/>
        </p:nvSpPr>
        <p:spPr>
          <a:xfrm>
            <a:off x="13041425" y="8492345"/>
            <a:ext cx="3730404" cy="507831"/>
          </a:xfrm>
          <a:prstGeom prst="rect">
            <a:avLst/>
          </a:prstGeom>
          <a:noFill/>
        </p:spPr>
        <p:txBody>
          <a:bodyPr wrap="square" rtlCol="0">
            <a:spAutoFit/>
          </a:bodyPr>
          <a:lstStyle/>
          <a:p>
            <a:pPr algn="ctr"/>
            <a:r>
              <a:rPr lang="en-US" sz="2700" dirty="0"/>
              <a:t>Dressed</a:t>
            </a:r>
            <a:endParaRPr lang="en-GB" sz="2700" dirty="0"/>
          </a:p>
        </p:txBody>
      </p:sp>
      <p:grpSp>
        <p:nvGrpSpPr>
          <p:cNvPr id="18" name="Group 17">
            <a:extLst>
              <a:ext uri="{FF2B5EF4-FFF2-40B4-BE49-F238E27FC236}">
                <a16:creationId xmlns:a16="http://schemas.microsoft.com/office/drawing/2014/main" id="{4C36EC8A-BF4E-DCA8-C820-F0356C03D51D}"/>
              </a:ext>
            </a:extLst>
          </p:cNvPr>
          <p:cNvGrpSpPr/>
          <p:nvPr/>
        </p:nvGrpSpPr>
        <p:grpSpPr>
          <a:xfrm>
            <a:off x="13015543" y="4550251"/>
            <a:ext cx="3756287" cy="4012580"/>
            <a:chOff x="8256240" y="3127674"/>
            <a:chExt cx="2504191" cy="2675053"/>
          </a:xfrm>
        </p:grpSpPr>
        <p:sp>
          <p:nvSpPr>
            <p:cNvPr id="10" name="Oval 9">
              <a:extLst>
                <a:ext uri="{FF2B5EF4-FFF2-40B4-BE49-F238E27FC236}">
                  <a16:creationId xmlns:a16="http://schemas.microsoft.com/office/drawing/2014/main" id="{DFDDCAD5-046F-9B2C-B1A1-D2FECD372A54}"/>
                </a:ext>
              </a:extLst>
            </p:cNvPr>
            <p:cNvSpPr/>
            <p:nvPr/>
          </p:nvSpPr>
          <p:spPr>
            <a:xfrm>
              <a:off x="8256240" y="3127674"/>
              <a:ext cx="2504191" cy="2675053"/>
            </a:xfrm>
            <a:prstGeom prst="ellipse">
              <a:avLst/>
            </a:prstGeom>
            <a:blipFill rotWithShape="0">
              <a:blip r:embed="rId4" cstate="print">
                <a:extLst>
                  <a:ext uri="{28A0092B-C50C-407E-A947-70E740481C1C}">
                    <a14:useLocalDpi xmlns:a14="http://schemas.microsoft.com/office/drawing/2010/main" val="0"/>
                  </a:ext>
                </a:extLst>
              </a:blip>
              <a:srcRect/>
              <a:stretch>
                <a:fillRect t="-17000" b="-17000"/>
              </a:stretch>
            </a:blipFill>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txBody>
            <a:bodyPr/>
            <a:lstStyle/>
            <a:p>
              <a:endParaRPr lang="en-GB" sz="2700"/>
            </a:p>
          </p:txBody>
        </p:sp>
        <p:sp>
          <p:nvSpPr>
            <p:cNvPr id="13" name="Oval 4">
              <a:extLst>
                <a:ext uri="{FF2B5EF4-FFF2-40B4-BE49-F238E27FC236}">
                  <a16:creationId xmlns:a16="http://schemas.microsoft.com/office/drawing/2014/main" id="{A2B794C9-8ECA-75D9-3404-4894EA9BED10}"/>
                </a:ext>
              </a:extLst>
            </p:cNvPr>
            <p:cNvSpPr txBox="1"/>
            <p:nvPr/>
          </p:nvSpPr>
          <p:spPr>
            <a:xfrm>
              <a:off x="8622970" y="3519426"/>
              <a:ext cx="1770731" cy="189154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3" tIns="953" rIns="953" bIns="953" numCol="1" spcCol="1270" anchor="ctr" anchorCtr="0">
              <a:noAutofit/>
            </a:bodyPr>
            <a:lstStyle/>
            <a:p>
              <a:pPr algn="ctr" defTabSz="66675">
                <a:lnSpc>
                  <a:spcPct val="90000"/>
                </a:lnSpc>
                <a:spcBef>
                  <a:spcPct val="0"/>
                </a:spcBef>
                <a:spcAft>
                  <a:spcPct val="35000"/>
                </a:spcAft>
              </a:pPr>
              <a:endParaRPr lang="en-GB" sz="150" dirty="0"/>
            </a:p>
          </p:txBody>
        </p:sp>
      </p:grpSp>
      <p:sp>
        <p:nvSpPr>
          <p:cNvPr id="15" name="TextBox 14">
            <a:extLst>
              <a:ext uri="{FF2B5EF4-FFF2-40B4-BE49-F238E27FC236}">
                <a16:creationId xmlns:a16="http://schemas.microsoft.com/office/drawing/2014/main" id="{BF17A4B7-5FAE-C9F2-513C-D8B687163371}"/>
              </a:ext>
            </a:extLst>
          </p:cNvPr>
          <p:cNvSpPr txBox="1"/>
          <p:nvPr/>
        </p:nvSpPr>
        <p:spPr>
          <a:xfrm>
            <a:off x="7318193" y="8508122"/>
            <a:ext cx="3736127" cy="507831"/>
          </a:xfrm>
          <a:prstGeom prst="rect">
            <a:avLst/>
          </a:prstGeom>
          <a:noFill/>
        </p:spPr>
        <p:txBody>
          <a:bodyPr wrap="square" rtlCol="0">
            <a:spAutoFit/>
          </a:bodyPr>
          <a:lstStyle/>
          <a:p>
            <a:pPr algn="ctr"/>
            <a:r>
              <a:rPr lang="en-US" sz="2700" dirty="0"/>
              <a:t>Jacketed</a:t>
            </a:r>
            <a:endParaRPr lang="en-GB" sz="2700" dirty="0"/>
          </a:p>
        </p:txBody>
      </p:sp>
      <p:sp>
        <p:nvSpPr>
          <p:cNvPr id="16" name="TextBox 15">
            <a:extLst>
              <a:ext uri="{FF2B5EF4-FFF2-40B4-BE49-F238E27FC236}">
                <a16:creationId xmlns:a16="http://schemas.microsoft.com/office/drawing/2014/main" id="{4574217D-83F1-9A04-251B-34901CB7C19F}"/>
              </a:ext>
            </a:extLst>
          </p:cNvPr>
          <p:cNvSpPr txBox="1"/>
          <p:nvPr/>
        </p:nvSpPr>
        <p:spPr>
          <a:xfrm>
            <a:off x="1470046" y="8492345"/>
            <a:ext cx="3736130" cy="507831"/>
          </a:xfrm>
          <a:prstGeom prst="rect">
            <a:avLst/>
          </a:prstGeom>
          <a:noFill/>
        </p:spPr>
        <p:txBody>
          <a:bodyPr wrap="square" rtlCol="0">
            <a:spAutoFit/>
          </a:bodyPr>
          <a:lstStyle/>
          <a:p>
            <a:pPr algn="ctr"/>
            <a:r>
              <a:rPr lang="en-US" sz="2700" dirty="0"/>
              <a:t>Bare</a:t>
            </a:r>
            <a:endParaRPr lang="en-GB" sz="2700" dirty="0"/>
          </a:p>
        </p:txBody>
      </p:sp>
      <p:sp>
        <p:nvSpPr>
          <p:cNvPr id="25" name="Arrow: Right 24">
            <a:extLst>
              <a:ext uri="{FF2B5EF4-FFF2-40B4-BE49-F238E27FC236}">
                <a16:creationId xmlns:a16="http://schemas.microsoft.com/office/drawing/2014/main" id="{4816CC12-8F1B-41DC-DEEC-F3F8D6F38D93}"/>
              </a:ext>
            </a:extLst>
          </p:cNvPr>
          <p:cNvSpPr/>
          <p:nvPr/>
        </p:nvSpPr>
        <p:spPr>
          <a:xfrm>
            <a:off x="4441184" y="5496897"/>
            <a:ext cx="3201057" cy="2061963"/>
          </a:xfrm>
          <a:prstGeom prst="rightArrow">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700"/>
          </a:p>
        </p:txBody>
      </p:sp>
      <p:grpSp>
        <p:nvGrpSpPr>
          <p:cNvPr id="19" name="Group 18">
            <a:extLst>
              <a:ext uri="{FF2B5EF4-FFF2-40B4-BE49-F238E27FC236}">
                <a16:creationId xmlns:a16="http://schemas.microsoft.com/office/drawing/2014/main" id="{14DA3C2D-7BA2-37A6-B3D4-DEFE5EFAB950}"/>
              </a:ext>
            </a:extLst>
          </p:cNvPr>
          <p:cNvGrpSpPr/>
          <p:nvPr/>
        </p:nvGrpSpPr>
        <p:grpSpPr>
          <a:xfrm>
            <a:off x="1470047" y="4501300"/>
            <a:ext cx="3736128" cy="3991046"/>
            <a:chOff x="6753" y="843963"/>
            <a:chExt cx="2490752" cy="2660697"/>
          </a:xfrm>
        </p:grpSpPr>
        <p:sp>
          <p:nvSpPr>
            <p:cNvPr id="20" name="Oval 19">
              <a:extLst>
                <a:ext uri="{FF2B5EF4-FFF2-40B4-BE49-F238E27FC236}">
                  <a16:creationId xmlns:a16="http://schemas.microsoft.com/office/drawing/2014/main" id="{E8E49E1D-41BD-CD18-20B6-89C269653D2C}"/>
                </a:ext>
              </a:extLst>
            </p:cNvPr>
            <p:cNvSpPr/>
            <p:nvPr/>
          </p:nvSpPr>
          <p:spPr>
            <a:xfrm>
              <a:off x="6753" y="843963"/>
              <a:ext cx="2490752" cy="2660697"/>
            </a:xfrm>
            <a:prstGeom prst="ellipse">
              <a:avLst/>
            </a:prstGeom>
            <a:blipFill rotWithShape="0">
              <a:blip r:embed="rId5"/>
              <a:srcRect/>
              <a:stretch>
                <a:fillRect l="-9000" r="-9000"/>
              </a:stretch>
            </a:blipFill>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txBody>
            <a:bodyPr/>
            <a:lstStyle/>
            <a:p>
              <a:endParaRPr lang="en-GB" sz="2700"/>
            </a:p>
          </p:txBody>
        </p:sp>
        <p:sp>
          <p:nvSpPr>
            <p:cNvPr id="21" name="Oval 4">
              <a:extLst>
                <a:ext uri="{FF2B5EF4-FFF2-40B4-BE49-F238E27FC236}">
                  <a16:creationId xmlns:a16="http://schemas.microsoft.com/office/drawing/2014/main" id="{D1221A1C-CF33-237E-849D-5F97B1611EFB}"/>
                </a:ext>
              </a:extLst>
            </p:cNvPr>
            <p:cNvSpPr txBox="1"/>
            <p:nvPr/>
          </p:nvSpPr>
          <p:spPr>
            <a:xfrm>
              <a:off x="371515" y="1233613"/>
              <a:ext cx="1761228" cy="18813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3" tIns="953" rIns="953" bIns="953" numCol="1" spcCol="1270" anchor="ctr" anchorCtr="0">
              <a:noAutofit/>
            </a:bodyPr>
            <a:lstStyle/>
            <a:p>
              <a:pPr algn="ctr" defTabSz="66675">
                <a:lnSpc>
                  <a:spcPct val="90000"/>
                </a:lnSpc>
                <a:spcBef>
                  <a:spcPct val="0"/>
                </a:spcBef>
                <a:spcAft>
                  <a:spcPct val="35000"/>
                </a:spcAft>
              </a:pPr>
              <a:endParaRPr lang="en-GB" sz="150" dirty="0"/>
            </a:p>
          </p:txBody>
        </p:sp>
      </p:grpSp>
      <p:grpSp>
        <p:nvGrpSpPr>
          <p:cNvPr id="27" name="Group 26">
            <a:extLst>
              <a:ext uri="{FF2B5EF4-FFF2-40B4-BE49-F238E27FC236}">
                <a16:creationId xmlns:a16="http://schemas.microsoft.com/office/drawing/2014/main" id="{C0F42DE2-546D-5CD7-8E9A-BFEB52F486DB}"/>
              </a:ext>
            </a:extLst>
          </p:cNvPr>
          <p:cNvGrpSpPr/>
          <p:nvPr/>
        </p:nvGrpSpPr>
        <p:grpSpPr>
          <a:xfrm>
            <a:off x="7344074" y="4517252"/>
            <a:ext cx="3736128" cy="3991046"/>
            <a:chOff x="3991515" y="843963"/>
            <a:chExt cx="2490752" cy="2660697"/>
          </a:xfrm>
        </p:grpSpPr>
        <p:sp>
          <p:nvSpPr>
            <p:cNvPr id="28" name="Oval 27">
              <a:extLst>
                <a:ext uri="{FF2B5EF4-FFF2-40B4-BE49-F238E27FC236}">
                  <a16:creationId xmlns:a16="http://schemas.microsoft.com/office/drawing/2014/main" id="{B35BA1E0-818A-86C8-6085-6E5B87AEFDA9}"/>
                </a:ext>
              </a:extLst>
            </p:cNvPr>
            <p:cNvSpPr/>
            <p:nvPr/>
          </p:nvSpPr>
          <p:spPr>
            <a:xfrm>
              <a:off x="3991515" y="843963"/>
              <a:ext cx="2490752" cy="2660697"/>
            </a:xfrm>
            <a:prstGeom prst="ellipse">
              <a:avLst/>
            </a:prstGeom>
            <a:blipFill rotWithShape="0">
              <a:blip r:embed="rId6">
                <a:alphaModFix/>
              </a:blip>
              <a:srcRect/>
              <a:stretch>
                <a:fillRect t="-17000" b="-17000"/>
              </a:stretch>
            </a:blipFill>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txBody>
            <a:bodyPr/>
            <a:lstStyle/>
            <a:p>
              <a:endParaRPr lang="en-GB" sz="2700"/>
            </a:p>
          </p:txBody>
        </p:sp>
        <p:sp>
          <p:nvSpPr>
            <p:cNvPr id="29" name="Oval 4">
              <a:extLst>
                <a:ext uri="{FF2B5EF4-FFF2-40B4-BE49-F238E27FC236}">
                  <a16:creationId xmlns:a16="http://schemas.microsoft.com/office/drawing/2014/main" id="{E809D618-118D-64E4-E25C-10F4E83E2C86}"/>
                </a:ext>
              </a:extLst>
            </p:cNvPr>
            <p:cNvSpPr txBox="1"/>
            <p:nvPr/>
          </p:nvSpPr>
          <p:spPr>
            <a:xfrm>
              <a:off x="4356277" y="1233613"/>
              <a:ext cx="1761228" cy="18813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3" tIns="953" rIns="953" bIns="953" numCol="1" spcCol="1270" anchor="ctr" anchorCtr="0">
              <a:noAutofit/>
            </a:bodyPr>
            <a:lstStyle/>
            <a:p>
              <a:pPr algn="ctr" defTabSz="66675">
                <a:lnSpc>
                  <a:spcPct val="90000"/>
                </a:lnSpc>
                <a:spcBef>
                  <a:spcPct val="0"/>
                </a:spcBef>
                <a:spcAft>
                  <a:spcPct val="35000"/>
                </a:spcAft>
              </a:pPr>
              <a:endParaRPr lang="en-US" sz="150" dirty="0"/>
            </a:p>
          </p:txBody>
        </p:sp>
      </p:grpSp>
      <p:grpSp>
        <p:nvGrpSpPr>
          <p:cNvPr id="30" name="Group 29">
            <a:extLst>
              <a:ext uri="{FF2B5EF4-FFF2-40B4-BE49-F238E27FC236}">
                <a16:creationId xmlns:a16="http://schemas.microsoft.com/office/drawing/2014/main" id="{9D6ABB84-03EB-22CC-EC41-C8AE179DBACC}"/>
              </a:ext>
            </a:extLst>
          </p:cNvPr>
          <p:cNvGrpSpPr/>
          <p:nvPr/>
        </p:nvGrpSpPr>
        <p:grpSpPr>
          <a:xfrm>
            <a:off x="7318194" y="4527566"/>
            <a:ext cx="3736128" cy="3991046"/>
            <a:chOff x="2656725" y="404862"/>
            <a:chExt cx="2490752" cy="2660697"/>
          </a:xfrm>
        </p:grpSpPr>
        <p:sp>
          <p:nvSpPr>
            <p:cNvPr id="31" name="Oval 30">
              <a:extLst>
                <a:ext uri="{FF2B5EF4-FFF2-40B4-BE49-F238E27FC236}">
                  <a16:creationId xmlns:a16="http://schemas.microsoft.com/office/drawing/2014/main" id="{C0BA7705-531F-9C36-DFCF-E8157137EAE8}"/>
                </a:ext>
              </a:extLst>
            </p:cNvPr>
            <p:cNvSpPr/>
            <p:nvPr/>
          </p:nvSpPr>
          <p:spPr>
            <a:xfrm>
              <a:off x="2656725" y="404862"/>
              <a:ext cx="2490752" cy="2660697"/>
            </a:xfrm>
            <a:prstGeom prst="ellipse">
              <a:avLst/>
            </a:prstGeom>
            <a:blipFill rotWithShape="0">
              <a:blip r:embed="rId7"/>
              <a:srcRect/>
              <a:stretch>
                <a:fillRect l="-17000" r="-17000"/>
              </a:stretch>
            </a:blipFill>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txBody>
            <a:bodyPr/>
            <a:lstStyle/>
            <a:p>
              <a:endParaRPr lang="en-GB" sz="2700"/>
            </a:p>
          </p:txBody>
        </p:sp>
        <p:sp>
          <p:nvSpPr>
            <p:cNvPr id="32" name="Oval 4">
              <a:extLst>
                <a:ext uri="{FF2B5EF4-FFF2-40B4-BE49-F238E27FC236}">
                  <a16:creationId xmlns:a16="http://schemas.microsoft.com/office/drawing/2014/main" id="{C1EB67F8-8BA3-5EEB-3BB0-FFED01100836}"/>
                </a:ext>
              </a:extLst>
            </p:cNvPr>
            <p:cNvSpPr txBox="1"/>
            <p:nvPr/>
          </p:nvSpPr>
          <p:spPr>
            <a:xfrm>
              <a:off x="3021487" y="794512"/>
              <a:ext cx="1761228" cy="18813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3" tIns="953" rIns="953" bIns="953" numCol="1" spcCol="1270" anchor="ctr" anchorCtr="0">
              <a:noAutofit/>
            </a:bodyPr>
            <a:lstStyle/>
            <a:p>
              <a:pPr algn="ctr" defTabSz="66675">
                <a:lnSpc>
                  <a:spcPct val="90000"/>
                </a:lnSpc>
                <a:spcBef>
                  <a:spcPct val="0"/>
                </a:spcBef>
                <a:spcAft>
                  <a:spcPct val="35000"/>
                </a:spcAft>
              </a:pPr>
              <a:endParaRPr lang="en-GB" sz="150" dirty="0"/>
            </a:p>
          </p:txBody>
        </p:sp>
      </p:grpSp>
      <p:sp>
        <p:nvSpPr>
          <p:cNvPr id="6" name="TextBox 5">
            <a:extLst>
              <a:ext uri="{FF2B5EF4-FFF2-40B4-BE49-F238E27FC236}">
                <a16:creationId xmlns:a16="http://schemas.microsoft.com/office/drawing/2014/main" id="{CA6F86BD-2EC9-07E6-C00F-24D426003400}"/>
              </a:ext>
            </a:extLst>
          </p:cNvPr>
          <p:cNvSpPr txBox="1"/>
          <p:nvPr/>
        </p:nvSpPr>
        <p:spPr>
          <a:xfrm>
            <a:off x="3338112" y="9615161"/>
            <a:ext cx="4304130" cy="400110"/>
          </a:xfrm>
          <a:prstGeom prst="rect">
            <a:avLst/>
          </a:prstGeom>
          <a:noFill/>
          <a:ln>
            <a:solidFill>
              <a:srgbClr val="FF9933"/>
            </a:solidFill>
          </a:ln>
        </p:spPr>
        <p:txBody>
          <a:bodyPr wrap="square" rtlCol="0">
            <a:spAutoFit/>
          </a:bodyPr>
          <a:lstStyle/>
          <a:p>
            <a:r>
              <a:rPr lang="en-US" sz="2000" dirty="0"/>
              <a:t>Slide courtesy of K. Turaj (SY-RF)</a:t>
            </a:r>
            <a:endParaRPr lang="en-GB" sz="2000" dirty="0"/>
          </a:p>
        </p:txBody>
      </p:sp>
      <p:sp>
        <p:nvSpPr>
          <p:cNvPr id="4" name="Slide Number Placeholder 3">
            <a:extLst>
              <a:ext uri="{FF2B5EF4-FFF2-40B4-BE49-F238E27FC236}">
                <a16:creationId xmlns:a16="http://schemas.microsoft.com/office/drawing/2014/main" id="{EC2BD9CD-D9D3-38F6-95BC-3351CD3A8D7D}"/>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402711948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4" grpId="0"/>
      <p:bldP spid="15" grpId="0"/>
      <p:bldP spid="16" grpId="0"/>
      <p:bldP spid="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56D741-4416-3A29-05FD-ACB1AA5FF295}"/>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D18AE6B3-9958-C02F-B86B-D4F8AF9A4CE7}"/>
              </a:ext>
            </a:extLst>
          </p:cNvPr>
          <p:cNvSpPr/>
          <p:nvPr/>
        </p:nvSpPr>
        <p:spPr>
          <a:xfrm>
            <a:off x="-19878" y="0"/>
            <a:ext cx="18313603" cy="10301909"/>
          </a:xfrm>
          <a:custGeom>
            <a:avLst/>
            <a:gdLst/>
            <a:ahLst/>
            <a:cxnLst/>
            <a:rect l="l" t="t" r="r" b="b"/>
            <a:pathLst>
              <a:path w="18466003" h="10559821">
                <a:moveTo>
                  <a:pt x="0" y="0"/>
                </a:moveTo>
                <a:lnTo>
                  <a:pt x="18466003" y="0"/>
                </a:lnTo>
                <a:lnTo>
                  <a:pt x="18466003" y="10559822"/>
                </a:lnTo>
                <a:lnTo>
                  <a:pt x="0" y="10559822"/>
                </a:lnTo>
                <a:lnTo>
                  <a:pt x="0" y="0"/>
                </a:lnTo>
                <a:close/>
              </a:path>
            </a:pathLst>
          </a:custGeom>
          <a:blipFill>
            <a:blip r:embed="rId3"/>
            <a:stretch>
              <a:fillRect t="-33982" r="-60648" b="-53302"/>
            </a:stretch>
          </a:blipFill>
        </p:spPr>
        <p:txBody>
          <a:bodyPr/>
          <a:lstStyle/>
          <a:p>
            <a:endParaRPr lang="en-GB"/>
          </a:p>
        </p:txBody>
      </p:sp>
      <p:sp>
        <p:nvSpPr>
          <p:cNvPr id="3" name="Freeform 3">
            <a:extLst>
              <a:ext uri="{FF2B5EF4-FFF2-40B4-BE49-F238E27FC236}">
                <a16:creationId xmlns:a16="http://schemas.microsoft.com/office/drawing/2014/main" id="{18551841-30CC-C32A-9D48-6E54B2DB44C1}"/>
              </a:ext>
            </a:extLst>
          </p:cNvPr>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sp>
        <p:nvSpPr>
          <p:cNvPr id="4" name="TextBox 4">
            <a:extLst>
              <a:ext uri="{FF2B5EF4-FFF2-40B4-BE49-F238E27FC236}">
                <a16:creationId xmlns:a16="http://schemas.microsoft.com/office/drawing/2014/main" id="{5F602B84-6DC9-9E8F-A836-5D01F00ED3FF}"/>
              </a:ext>
            </a:extLst>
          </p:cNvPr>
          <p:cNvSpPr txBox="1"/>
          <p:nvPr/>
        </p:nvSpPr>
        <p:spPr>
          <a:xfrm>
            <a:off x="1462254" y="927651"/>
            <a:ext cx="14833992" cy="1001621"/>
          </a:xfrm>
          <a:prstGeom prst="rect">
            <a:avLst/>
          </a:prstGeom>
        </p:spPr>
        <p:txBody>
          <a:bodyPr lIns="0" tIns="0" rIns="0" bIns="0" rtlCol="0" anchor="t">
            <a:spAutoFit/>
          </a:bodyPr>
          <a:lstStyle/>
          <a:p>
            <a:pPr algn="l">
              <a:lnSpc>
                <a:spcPts val="8280"/>
              </a:lnSpc>
            </a:pPr>
            <a:r>
              <a:rPr lang="en-US" sz="6900" u="sng" dirty="0">
                <a:solidFill>
                  <a:srgbClr val="285481"/>
                </a:solidFill>
                <a:latin typeface="Public Sans" panose="020B0604020202020204" charset="0"/>
                <a:ea typeface="Public Sans"/>
                <a:cs typeface="Public Sans"/>
                <a:sym typeface="Public Sans"/>
              </a:rPr>
              <a:t>Outline of the talk:</a:t>
            </a:r>
            <a:endParaRPr lang="en-US" sz="6900" dirty="0">
              <a:solidFill>
                <a:srgbClr val="285481"/>
              </a:solidFill>
              <a:latin typeface="Public Sans" panose="020B0604020202020204" charset="0"/>
              <a:ea typeface="Public Sans"/>
              <a:cs typeface="Public Sans"/>
              <a:sym typeface="Public Sans"/>
            </a:endParaRPr>
          </a:p>
        </p:txBody>
      </p:sp>
      <p:sp>
        <p:nvSpPr>
          <p:cNvPr id="5" name="TextBox 4">
            <a:extLst>
              <a:ext uri="{FF2B5EF4-FFF2-40B4-BE49-F238E27FC236}">
                <a16:creationId xmlns:a16="http://schemas.microsoft.com/office/drawing/2014/main" id="{9627AA97-B4EB-9EF5-43F1-6DD2137D3A11}"/>
              </a:ext>
            </a:extLst>
          </p:cNvPr>
          <p:cNvSpPr txBox="1"/>
          <p:nvPr/>
        </p:nvSpPr>
        <p:spPr>
          <a:xfrm>
            <a:off x="1462254" y="2974749"/>
            <a:ext cx="11734800" cy="4352410"/>
          </a:xfrm>
          <a:prstGeom prst="rect">
            <a:avLst/>
          </a:prstGeom>
          <a:noFill/>
        </p:spPr>
        <p:txBody>
          <a:bodyPr wrap="square" rtlCol="0">
            <a:spAutoFit/>
          </a:bodyPr>
          <a:lstStyle/>
          <a:p>
            <a:pPr marL="342900" indent="-342900">
              <a:lnSpc>
                <a:spcPct val="200000"/>
              </a:lnSpc>
              <a:buFont typeface="+mj-lt"/>
              <a:buAutoNum type="arabicPeriod"/>
            </a:pPr>
            <a:r>
              <a:rPr lang="en-US" sz="3600" dirty="0">
                <a:solidFill>
                  <a:schemeClr val="tx2"/>
                </a:solidFill>
              </a:rPr>
              <a:t>Introduction to crab cavities for HL-LHC</a:t>
            </a:r>
          </a:p>
          <a:p>
            <a:pPr marL="342900" indent="-342900">
              <a:lnSpc>
                <a:spcPct val="200000"/>
              </a:lnSpc>
              <a:buFont typeface="+mj-lt"/>
              <a:buAutoNum type="arabicPeriod"/>
            </a:pPr>
            <a:r>
              <a:rPr lang="en-GB" sz="3600" dirty="0">
                <a:solidFill>
                  <a:schemeClr val="tx2"/>
                </a:solidFill>
              </a:rPr>
              <a:t>Design Choices &amp; Challenges</a:t>
            </a:r>
          </a:p>
          <a:p>
            <a:pPr marL="342900" indent="-342900">
              <a:lnSpc>
                <a:spcPct val="200000"/>
              </a:lnSpc>
              <a:buFont typeface="+mj-lt"/>
              <a:buAutoNum type="arabicPeriod"/>
            </a:pPr>
            <a:r>
              <a:rPr lang="en-GB" sz="3600" dirty="0">
                <a:solidFill>
                  <a:schemeClr val="tx2"/>
                </a:solidFill>
              </a:rPr>
              <a:t>Dressed Cavity Validation at CERN</a:t>
            </a:r>
          </a:p>
          <a:p>
            <a:pPr marL="342900" indent="-342900">
              <a:lnSpc>
                <a:spcPct val="200000"/>
              </a:lnSpc>
              <a:buFont typeface="+mj-lt"/>
              <a:buAutoNum type="arabicPeriod"/>
            </a:pPr>
            <a:r>
              <a:rPr lang="en-GB" sz="3600" dirty="0">
                <a:solidFill>
                  <a:schemeClr val="tx2"/>
                </a:solidFill>
              </a:rPr>
              <a:t>Cryomodule Tests at CERN</a:t>
            </a:r>
          </a:p>
        </p:txBody>
      </p:sp>
      <p:sp>
        <p:nvSpPr>
          <p:cNvPr id="6" name="Freeform 6">
            <a:extLst>
              <a:ext uri="{FF2B5EF4-FFF2-40B4-BE49-F238E27FC236}">
                <a16:creationId xmlns:a16="http://schemas.microsoft.com/office/drawing/2014/main" id="{AB9B42DF-B0EC-8490-011B-68BEFD6D562E}"/>
              </a:ext>
            </a:extLst>
          </p:cNvPr>
          <p:cNvSpPr/>
          <p:nvPr/>
        </p:nvSpPr>
        <p:spPr>
          <a:xfrm>
            <a:off x="-12802" y="-47172"/>
            <a:ext cx="18313603" cy="10301909"/>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5"/>
            <a:stretch>
              <a:fillRect l="-1038" b="-1068"/>
            </a:stretch>
          </a:blipFill>
          <a:ln cap="sq">
            <a:noFill/>
            <a:prstDash val="solid"/>
            <a:miter/>
          </a:ln>
        </p:spPr>
        <p:txBody>
          <a:bodyPr/>
          <a:lstStyle/>
          <a:p>
            <a:endParaRPr lang="en-GB" dirty="0"/>
          </a:p>
        </p:txBody>
      </p:sp>
      <p:sp>
        <p:nvSpPr>
          <p:cNvPr id="7" name="Freeform 7">
            <a:extLst>
              <a:ext uri="{FF2B5EF4-FFF2-40B4-BE49-F238E27FC236}">
                <a16:creationId xmlns:a16="http://schemas.microsoft.com/office/drawing/2014/main" id="{8707F304-DAC8-2D54-0F34-F0F75C350D29}"/>
              </a:ext>
            </a:extLst>
          </p:cNvPr>
          <p:cNvSpPr/>
          <p:nvPr/>
        </p:nvSpPr>
        <p:spPr>
          <a:xfrm>
            <a:off x="14648466" y="8857424"/>
            <a:ext cx="3295560" cy="1335152"/>
          </a:xfrm>
          <a:custGeom>
            <a:avLst/>
            <a:gdLst/>
            <a:ahLst/>
            <a:cxnLst/>
            <a:rect l="l" t="t" r="r" b="b"/>
            <a:pathLst>
              <a:path w="3295560" h="1335152">
                <a:moveTo>
                  <a:pt x="0" y="0"/>
                </a:moveTo>
                <a:lnTo>
                  <a:pt x="3295560" y="0"/>
                </a:lnTo>
                <a:lnTo>
                  <a:pt x="3295560" y="1335153"/>
                </a:lnTo>
                <a:lnTo>
                  <a:pt x="0" y="1335153"/>
                </a:lnTo>
                <a:lnTo>
                  <a:pt x="0" y="0"/>
                </a:lnTo>
                <a:close/>
              </a:path>
            </a:pathLst>
          </a:custGeom>
          <a:blipFill>
            <a:blip r:embed="rId6"/>
            <a:stretch>
              <a:fillRect/>
            </a:stretch>
          </a:blipFill>
        </p:spPr>
        <p:txBody>
          <a:bodyPr/>
          <a:lstStyle/>
          <a:p>
            <a:endParaRPr lang="en-GB"/>
          </a:p>
        </p:txBody>
      </p:sp>
      <p:sp>
        <p:nvSpPr>
          <p:cNvPr id="8" name="Slide Number Placeholder 7">
            <a:extLst>
              <a:ext uri="{FF2B5EF4-FFF2-40B4-BE49-F238E27FC236}">
                <a16:creationId xmlns:a16="http://schemas.microsoft.com/office/drawing/2014/main" id="{74FE897C-194F-479B-EB81-E6024E1549D3}"/>
              </a:ext>
            </a:extLst>
          </p:cNvPr>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227075181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42BD-343A-4E02-88F3-035E0F881FBD}"/>
              </a:ext>
            </a:extLst>
          </p:cNvPr>
          <p:cNvSpPr>
            <a:spLocks noGrp="1"/>
          </p:cNvSpPr>
          <p:nvPr>
            <p:ph type="title"/>
          </p:nvPr>
        </p:nvSpPr>
        <p:spPr>
          <a:xfrm>
            <a:off x="1224000" y="270000"/>
            <a:ext cx="15840000" cy="1080000"/>
          </a:xfrm>
        </p:spPr>
        <p:txBody>
          <a:bodyPr anchor="ctr">
            <a:normAutofit/>
          </a:bodyPr>
          <a:lstStyle/>
          <a:p>
            <a:r>
              <a:rPr lang="en-US" sz="5400" dirty="0"/>
              <a:t>Vertical Testing at 2K</a:t>
            </a:r>
            <a:endParaRPr lang="en-GB" sz="5400" dirty="0"/>
          </a:p>
        </p:txBody>
      </p:sp>
      <p:sp>
        <p:nvSpPr>
          <p:cNvPr id="3" name="Content Placeholder 2">
            <a:extLst>
              <a:ext uri="{FF2B5EF4-FFF2-40B4-BE49-F238E27FC236}">
                <a16:creationId xmlns:a16="http://schemas.microsoft.com/office/drawing/2014/main" id="{8F0C58EF-E17C-4E94-8F87-8E56F93C4DE5}"/>
              </a:ext>
            </a:extLst>
          </p:cNvPr>
          <p:cNvSpPr>
            <a:spLocks noGrp="1"/>
          </p:cNvSpPr>
          <p:nvPr>
            <p:ph sz="quarter" idx="4"/>
          </p:nvPr>
        </p:nvSpPr>
        <p:spPr>
          <a:xfrm>
            <a:off x="827076" y="1658895"/>
            <a:ext cx="8697924" cy="7354137"/>
          </a:xfrm>
        </p:spPr>
        <p:txBody>
          <a:bodyPr>
            <a:normAutofit lnSpcReduction="10000"/>
          </a:bodyPr>
          <a:lstStyle/>
          <a:p>
            <a:r>
              <a:rPr lang="en-US" sz="2850" dirty="0">
                <a:solidFill>
                  <a:schemeClr val="tx2"/>
                </a:solidFill>
              </a:rPr>
              <a:t>Two vertical cryostats</a:t>
            </a:r>
          </a:p>
          <a:p>
            <a:r>
              <a:rPr lang="en-US" sz="2850" dirty="0">
                <a:solidFill>
                  <a:schemeClr val="tx2"/>
                </a:solidFill>
              </a:rPr>
              <a:t>Test temperature: 2K, 2.5K for RF conditioning</a:t>
            </a:r>
          </a:p>
          <a:p>
            <a:r>
              <a:rPr lang="en-US" sz="2850" dirty="0">
                <a:solidFill>
                  <a:schemeClr val="tx2"/>
                </a:solidFill>
              </a:rPr>
              <a:t>Sensors used during the tests:</a:t>
            </a:r>
          </a:p>
          <a:p>
            <a:pPr lvl="1"/>
            <a:r>
              <a:rPr lang="en-US" sz="2850" dirty="0">
                <a:solidFill>
                  <a:schemeClr val="tx2"/>
                </a:solidFill>
              </a:rPr>
              <a:t>Temperature sensors: CERNOX.</a:t>
            </a:r>
          </a:p>
          <a:p>
            <a:pPr lvl="1"/>
            <a:r>
              <a:rPr lang="en-US" sz="2850" dirty="0">
                <a:solidFill>
                  <a:schemeClr val="tx2"/>
                </a:solidFill>
              </a:rPr>
              <a:t>3 single-axis magnetic flux probes.</a:t>
            </a:r>
          </a:p>
          <a:p>
            <a:pPr lvl="1"/>
            <a:r>
              <a:rPr lang="en-US" sz="2850" dirty="0">
                <a:solidFill>
                  <a:schemeClr val="tx2"/>
                </a:solidFill>
              </a:rPr>
              <a:t>Radiation monitors - different position depends on the cryostat.</a:t>
            </a:r>
          </a:p>
          <a:p>
            <a:r>
              <a:rPr lang="en-GB" sz="2850" dirty="0">
                <a:solidFill>
                  <a:schemeClr val="tx2"/>
                </a:solidFill>
              </a:rPr>
              <a:t>Cryostats with magnetic field compensation coils </a:t>
            </a:r>
            <a:r>
              <a:rPr lang="en-GB" sz="2850" dirty="0">
                <a:solidFill>
                  <a:schemeClr val="tx2"/>
                </a:solidFill>
                <a:sym typeface="Wingdings" panose="05000000000000000000" pitchFamily="2" charset="2"/>
              </a:rPr>
              <a:t></a:t>
            </a:r>
            <a:r>
              <a:rPr lang="en-GB" sz="2850" dirty="0">
                <a:solidFill>
                  <a:schemeClr val="tx2"/>
                </a:solidFill>
              </a:rPr>
              <a:t> set at ~0.5µT (BC).</a:t>
            </a:r>
          </a:p>
          <a:p>
            <a:r>
              <a:rPr lang="en-GB" sz="2850" dirty="0">
                <a:solidFill>
                  <a:schemeClr val="tx2"/>
                </a:solidFill>
              </a:rPr>
              <a:t>Stiffening frame for bare cavities.</a:t>
            </a:r>
          </a:p>
          <a:p>
            <a:r>
              <a:rPr lang="en-GB" sz="2850" dirty="0">
                <a:solidFill>
                  <a:schemeClr val="tx2"/>
                </a:solidFill>
              </a:rPr>
              <a:t>Cavities tested fully immersed in the LHe bath.</a:t>
            </a:r>
          </a:p>
          <a:p>
            <a:r>
              <a:rPr lang="en-GB" sz="2850" dirty="0">
                <a:solidFill>
                  <a:schemeClr val="tx2"/>
                </a:solidFill>
              </a:rPr>
              <a:t>Cavity vacuum actively pumped by turbo and ion pump until ~130K.</a:t>
            </a:r>
          </a:p>
          <a:p>
            <a:r>
              <a:rPr lang="en-US" sz="2850" dirty="0">
                <a:solidFill>
                  <a:schemeClr val="tx2"/>
                </a:solidFill>
              </a:rPr>
              <a:t>Controlled cool-down to keep the gradient across the cavity to &lt;50K.</a:t>
            </a:r>
          </a:p>
          <a:p>
            <a:endParaRPr lang="en-GB" dirty="0"/>
          </a:p>
          <a:p>
            <a:pPr marL="0" indent="0">
              <a:buNone/>
            </a:pPr>
            <a:endParaRPr lang="en-GB" dirty="0"/>
          </a:p>
        </p:txBody>
      </p:sp>
      <p:pic>
        <p:nvPicPr>
          <p:cNvPr id="6" name="Picture 5" descr="A picture containing engineering, machine, indoor, factory&#10;&#10;Description automatically generated">
            <a:extLst>
              <a:ext uri="{FF2B5EF4-FFF2-40B4-BE49-F238E27FC236}">
                <a16:creationId xmlns:a16="http://schemas.microsoft.com/office/drawing/2014/main" id="{A04DC21D-FAEB-CFA5-E003-1118E44635F8}"/>
              </a:ext>
            </a:extLst>
          </p:cNvPr>
          <p:cNvPicPr>
            <a:picLocks noChangeAspect="1"/>
          </p:cNvPicPr>
          <p:nvPr/>
        </p:nvPicPr>
        <p:blipFill>
          <a:blip r:embed="rId2"/>
          <a:stretch>
            <a:fillRect/>
          </a:stretch>
        </p:blipFill>
        <p:spPr>
          <a:xfrm rot="5400000">
            <a:off x="13493099" y="886435"/>
            <a:ext cx="4865217" cy="3648913"/>
          </a:xfrm>
          <a:prstGeom prst="rect">
            <a:avLst/>
          </a:prstGeom>
        </p:spPr>
      </p:pic>
      <p:pic>
        <p:nvPicPr>
          <p:cNvPr id="7" name="Picture 6">
            <a:extLst>
              <a:ext uri="{FF2B5EF4-FFF2-40B4-BE49-F238E27FC236}">
                <a16:creationId xmlns:a16="http://schemas.microsoft.com/office/drawing/2014/main" id="{91A905A3-9ACE-8661-A14E-5D990D212084}"/>
              </a:ext>
            </a:extLst>
          </p:cNvPr>
          <p:cNvPicPr>
            <a:picLocks noChangeAspect="1"/>
          </p:cNvPicPr>
          <p:nvPr/>
        </p:nvPicPr>
        <p:blipFill>
          <a:blip r:embed="rId3"/>
          <a:stretch>
            <a:fillRect/>
          </a:stretch>
        </p:blipFill>
        <p:spPr>
          <a:xfrm>
            <a:off x="10058400" y="3214616"/>
            <a:ext cx="3920050" cy="6340080"/>
          </a:xfrm>
          <a:prstGeom prst="rect">
            <a:avLst/>
          </a:prstGeom>
        </p:spPr>
      </p:pic>
      <p:sp>
        <p:nvSpPr>
          <p:cNvPr id="8" name="TextBox 7">
            <a:extLst>
              <a:ext uri="{FF2B5EF4-FFF2-40B4-BE49-F238E27FC236}">
                <a16:creationId xmlns:a16="http://schemas.microsoft.com/office/drawing/2014/main" id="{F5B51669-685D-3732-7E7C-87929FD07E35}"/>
              </a:ext>
            </a:extLst>
          </p:cNvPr>
          <p:cNvSpPr txBox="1"/>
          <p:nvPr/>
        </p:nvSpPr>
        <p:spPr>
          <a:xfrm>
            <a:off x="14101251" y="5372100"/>
            <a:ext cx="3272349" cy="1938992"/>
          </a:xfrm>
          <a:prstGeom prst="rect">
            <a:avLst/>
          </a:prstGeom>
          <a:noFill/>
        </p:spPr>
        <p:txBody>
          <a:bodyPr wrap="square" rtlCol="0">
            <a:spAutoFit/>
          </a:bodyPr>
          <a:lstStyle/>
          <a:p>
            <a:r>
              <a:rPr lang="en-US" sz="2400" b="1" dirty="0">
                <a:solidFill>
                  <a:schemeClr val="tx2"/>
                </a:solidFill>
              </a:rPr>
              <a:t>Between 4-6 weeks process in total! </a:t>
            </a:r>
          </a:p>
          <a:p>
            <a:endParaRPr lang="en-US" sz="2400" b="1" dirty="0">
              <a:solidFill>
                <a:schemeClr val="tx2"/>
              </a:solidFill>
            </a:endParaRPr>
          </a:p>
          <a:p>
            <a:r>
              <a:rPr lang="en-US" sz="2400" b="1" dirty="0">
                <a:solidFill>
                  <a:schemeClr val="tx2"/>
                </a:solidFill>
              </a:rPr>
              <a:t>x18 Tests scheduled for 2026.</a:t>
            </a:r>
            <a:endParaRPr lang="en-GB" sz="2400" b="1" dirty="0">
              <a:solidFill>
                <a:schemeClr val="tx2"/>
              </a:solidFill>
            </a:endParaRPr>
          </a:p>
        </p:txBody>
      </p:sp>
      <p:sp>
        <p:nvSpPr>
          <p:cNvPr id="4" name="Slide Number Placeholder 3">
            <a:extLst>
              <a:ext uri="{FF2B5EF4-FFF2-40B4-BE49-F238E27FC236}">
                <a16:creationId xmlns:a16="http://schemas.microsoft.com/office/drawing/2014/main" id="{62F397B1-FA4B-5A2C-4933-04FEB034BC6A}"/>
              </a:ext>
            </a:extLst>
          </p:cNvPr>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114595602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367DD-4D03-F158-7C4D-0A91475A66DC}"/>
              </a:ext>
            </a:extLst>
          </p:cNvPr>
          <p:cNvSpPr>
            <a:spLocks noGrp="1"/>
          </p:cNvSpPr>
          <p:nvPr>
            <p:ph type="title"/>
          </p:nvPr>
        </p:nvSpPr>
        <p:spPr>
          <a:xfrm>
            <a:off x="1224000" y="270000"/>
            <a:ext cx="17064000" cy="1080000"/>
          </a:xfrm>
        </p:spPr>
        <p:txBody>
          <a:bodyPr/>
          <a:lstStyle/>
          <a:p>
            <a:r>
              <a:rPr lang="en-US" u="sng" dirty="0"/>
              <a:t>The First Four Dressed DQW Cavities</a:t>
            </a:r>
            <a:endParaRPr lang="en-GB" u="sng" dirty="0"/>
          </a:p>
        </p:txBody>
      </p:sp>
      <p:sp>
        <p:nvSpPr>
          <p:cNvPr id="3" name="Content Placeholder 2">
            <a:extLst>
              <a:ext uri="{FF2B5EF4-FFF2-40B4-BE49-F238E27FC236}">
                <a16:creationId xmlns:a16="http://schemas.microsoft.com/office/drawing/2014/main" id="{D15BE8EC-DB1A-8936-C4B3-E6D50D98EC0A}"/>
              </a:ext>
            </a:extLst>
          </p:cNvPr>
          <p:cNvSpPr>
            <a:spLocks noGrp="1"/>
          </p:cNvSpPr>
          <p:nvPr>
            <p:ph idx="1"/>
          </p:nvPr>
        </p:nvSpPr>
        <p:spPr>
          <a:xfrm>
            <a:off x="401869" y="2258945"/>
            <a:ext cx="4734272" cy="7513384"/>
          </a:xfrm>
        </p:spPr>
        <p:txBody>
          <a:bodyPr>
            <a:normAutofit/>
          </a:bodyPr>
          <a:lstStyle/>
          <a:p>
            <a:pPr>
              <a:lnSpc>
                <a:spcPct val="200000"/>
              </a:lnSpc>
            </a:pPr>
            <a:r>
              <a:rPr lang="en-US" sz="2800" dirty="0">
                <a:solidFill>
                  <a:schemeClr val="tx2"/>
                </a:solidFill>
                <a:latin typeface="Public Sans" panose="020B0604020202020204" charset="0"/>
              </a:rPr>
              <a:t>Four DQW cavities qualified with all couplers installed</a:t>
            </a:r>
          </a:p>
          <a:p>
            <a:pPr>
              <a:lnSpc>
                <a:spcPct val="200000"/>
              </a:lnSpc>
            </a:pPr>
            <a:r>
              <a:rPr lang="en-US" sz="2800" dirty="0">
                <a:solidFill>
                  <a:schemeClr val="tx2"/>
                </a:solidFill>
                <a:latin typeface="Public Sans" panose="020B0604020202020204" charset="0"/>
              </a:rPr>
              <a:t>Two cavities produced by Research Instruments (DE) </a:t>
            </a:r>
          </a:p>
          <a:p>
            <a:pPr>
              <a:lnSpc>
                <a:spcPct val="200000"/>
              </a:lnSpc>
            </a:pPr>
            <a:r>
              <a:rPr lang="en-US" sz="2800" dirty="0">
                <a:solidFill>
                  <a:schemeClr val="tx2"/>
                </a:solidFill>
                <a:latin typeface="Public Sans" panose="020B0604020202020204" charset="0"/>
              </a:rPr>
              <a:t>Two produced at CERN</a:t>
            </a:r>
          </a:p>
        </p:txBody>
      </p:sp>
      <p:grpSp>
        <p:nvGrpSpPr>
          <p:cNvPr id="30" name="Group 29">
            <a:extLst>
              <a:ext uri="{FF2B5EF4-FFF2-40B4-BE49-F238E27FC236}">
                <a16:creationId xmlns:a16="http://schemas.microsoft.com/office/drawing/2014/main" id="{B4061636-1EDE-EA0E-BE36-E27243FF539D}"/>
              </a:ext>
            </a:extLst>
          </p:cNvPr>
          <p:cNvGrpSpPr/>
          <p:nvPr/>
        </p:nvGrpSpPr>
        <p:grpSpPr>
          <a:xfrm>
            <a:off x="6189918" y="1717833"/>
            <a:ext cx="3968411" cy="714750"/>
            <a:chOff x="14478000" y="1788504"/>
            <a:chExt cx="3071328" cy="714750"/>
          </a:xfrm>
        </p:grpSpPr>
        <p:grpSp>
          <p:nvGrpSpPr>
            <p:cNvPr id="7" name="Group 6">
              <a:extLst>
                <a:ext uri="{FF2B5EF4-FFF2-40B4-BE49-F238E27FC236}">
                  <a16:creationId xmlns:a16="http://schemas.microsoft.com/office/drawing/2014/main" id="{1C1D3FAF-35CE-DDA4-1633-B48ABB860EC8}"/>
                </a:ext>
              </a:extLst>
            </p:cNvPr>
            <p:cNvGrpSpPr/>
            <p:nvPr/>
          </p:nvGrpSpPr>
          <p:grpSpPr>
            <a:xfrm>
              <a:off x="14478000" y="1788504"/>
              <a:ext cx="3061875" cy="714750"/>
              <a:chOff x="0" y="0"/>
              <a:chExt cx="23448179" cy="5473633"/>
            </a:xfrm>
          </p:grpSpPr>
          <p:sp>
            <p:nvSpPr>
              <p:cNvPr id="8" name="Freeform 7">
                <a:extLst>
                  <a:ext uri="{FF2B5EF4-FFF2-40B4-BE49-F238E27FC236}">
                    <a16:creationId xmlns:a16="http://schemas.microsoft.com/office/drawing/2014/main" id="{FB5E77E2-A4E0-09F1-6CD7-A9D72C1566A2}"/>
                  </a:ext>
                </a:extLst>
              </p:cNvPr>
              <p:cNvSpPr/>
              <p:nvPr/>
            </p:nvSpPr>
            <p:spPr>
              <a:xfrm>
                <a:off x="72390" y="72390"/>
                <a:ext cx="23303399" cy="5328854"/>
              </a:xfrm>
              <a:custGeom>
                <a:avLst/>
                <a:gdLst/>
                <a:ahLst/>
                <a:cxnLst/>
                <a:rect l="l" t="t" r="r" b="b"/>
                <a:pathLst>
                  <a:path w="23303399" h="5328854">
                    <a:moveTo>
                      <a:pt x="0" y="0"/>
                    </a:moveTo>
                    <a:lnTo>
                      <a:pt x="23303399" y="0"/>
                    </a:lnTo>
                    <a:lnTo>
                      <a:pt x="23303399" y="5328854"/>
                    </a:lnTo>
                    <a:lnTo>
                      <a:pt x="0" y="5328854"/>
                    </a:lnTo>
                    <a:lnTo>
                      <a:pt x="0" y="0"/>
                    </a:lnTo>
                    <a:close/>
                  </a:path>
                </a:pathLst>
              </a:custGeom>
              <a:solidFill>
                <a:srgbClr val="FFFFFF"/>
              </a:solidFill>
            </p:spPr>
            <p:txBody>
              <a:bodyPr/>
              <a:lstStyle/>
              <a:p>
                <a:endParaRPr lang="en-GB"/>
              </a:p>
            </p:txBody>
          </p:sp>
          <p:sp>
            <p:nvSpPr>
              <p:cNvPr id="9" name="Freeform 8">
                <a:extLst>
                  <a:ext uri="{FF2B5EF4-FFF2-40B4-BE49-F238E27FC236}">
                    <a16:creationId xmlns:a16="http://schemas.microsoft.com/office/drawing/2014/main" id="{C89217A4-330D-A496-D0FA-45FC2EF1D7C1}"/>
                  </a:ext>
                </a:extLst>
              </p:cNvPr>
              <p:cNvSpPr/>
              <p:nvPr/>
            </p:nvSpPr>
            <p:spPr>
              <a:xfrm>
                <a:off x="0" y="0"/>
                <a:ext cx="23448178" cy="5473633"/>
              </a:xfrm>
              <a:custGeom>
                <a:avLst/>
                <a:gdLst/>
                <a:ahLst/>
                <a:cxnLst/>
                <a:rect l="l" t="t" r="r" b="b"/>
                <a:pathLst>
                  <a:path w="23448178" h="5473633">
                    <a:moveTo>
                      <a:pt x="23303399" y="5328853"/>
                    </a:moveTo>
                    <a:lnTo>
                      <a:pt x="23448178" y="5328853"/>
                    </a:lnTo>
                    <a:lnTo>
                      <a:pt x="23448178" y="5473633"/>
                    </a:lnTo>
                    <a:lnTo>
                      <a:pt x="23303399" y="5473633"/>
                    </a:lnTo>
                    <a:lnTo>
                      <a:pt x="23303399" y="5328853"/>
                    </a:lnTo>
                    <a:close/>
                    <a:moveTo>
                      <a:pt x="0" y="144780"/>
                    </a:moveTo>
                    <a:lnTo>
                      <a:pt x="144780" y="144780"/>
                    </a:lnTo>
                    <a:lnTo>
                      <a:pt x="144780" y="5328853"/>
                    </a:lnTo>
                    <a:lnTo>
                      <a:pt x="0" y="5328853"/>
                    </a:lnTo>
                    <a:lnTo>
                      <a:pt x="0" y="144780"/>
                    </a:lnTo>
                    <a:close/>
                    <a:moveTo>
                      <a:pt x="0" y="5328853"/>
                    </a:moveTo>
                    <a:lnTo>
                      <a:pt x="144780" y="5328853"/>
                    </a:lnTo>
                    <a:lnTo>
                      <a:pt x="144780" y="5473633"/>
                    </a:lnTo>
                    <a:lnTo>
                      <a:pt x="0" y="5473633"/>
                    </a:lnTo>
                    <a:lnTo>
                      <a:pt x="0" y="5328853"/>
                    </a:lnTo>
                    <a:close/>
                    <a:moveTo>
                      <a:pt x="23303399" y="144780"/>
                    </a:moveTo>
                    <a:lnTo>
                      <a:pt x="23448178" y="144780"/>
                    </a:lnTo>
                    <a:lnTo>
                      <a:pt x="23448178" y="5328853"/>
                    </a:lnTo>
                    <a:lnTo>
                      <a:pt x="23303399" y="5328853"/>
                    </a:lnTo>
                    <a:lnTo>
                      <a:pt x="23303399" y="144780"/>
                    </a:lnTo>
                    <a:close/>
                    <a:moveTo>
                      <a:pt x="144780" y="5328853"/>
                    </a:moveTo>
                    <a:lnTo>
                      <a:pt x="23303399" y="5328853"/>
                    </a:lnTo>
                    <a:lnTo>
                      <a:pt x="23303399" y="5473633"/>
                    </a:lnTo>
                    <a:lnTo>
                      <a:pt x="144780" y="5473633"/>
                    </a:lnTo>
                    <a:lnTo>
                      <a:pt x="144780" y="5328853"/>
                    </a:lnTo>
                    <a:close/>
                    <a:moveTo>
                      <a:pt x="23303399" y="0"/>
                    </a:moveTo>
                    <a:lnTo>
                      <a:pt x="23448178" y="0"/>
                    </a:lnTo>
                    <a:lnTo>
                      <a:pt x="23448178" y="144780"/>
                    </a:lnTo>
                    <a:lnTo>
                      <a:pt x="23303399" y="144780"/>
                    </a:lnTo>
                    <a:lnTo>
                      <a:pt x="23303399" y="0"/>
                    </a:lnTo>
                    <a:close/>
                    <a:moveTo>
                      <a:pt x="0" y="0"/>
                    </a:moveTo>
                    <a:lnTo>
                      <a:pt x="144780" y="0"/>
                    </a:lnTo>
                    <a:lnTo>
                      <a:pt x="144780" y="144780"/>
                    </a:lnTo>
                    <a:lnTo>
                      <a:pt x="0" y="144780"/>
                    </a:lnTo>
                    <a:lnTo>
                      <a:pt x="0" y="0"/>
                    </a:lnTo>
                    <a:close/>
                    <a:moveTo>
                      <a:pt x="144780" y="0"/>
                    </a:moveTo>
                    <a:lnTo>
                      <a:pt x="23303399" y="0"/>
                    </a:lnTo>
                    <a:lnTo>
                      <a:pt x="23303399" y="144780"/>
                    </a:lnTo>
                    <a:lnTo>
                      <a:pt x="144780" y="144780"/>
                    </a:lnTo>
                    <a:lnTo>
                      <a:pt x="144780" y="0"/>
                    </a:lnTo>
                    <a:close/>
                  </a:path>
                </a:pathLst>
              </a:custGeom>
              <a:solidFill>
                <a:srgbClr val="285481"/>
              </a:solidFill>
            </p:spPr>
            <p:txBody>
              <a:bodyPr/>
              <a:lstStyle/>
              <a:p>
                <a:endParaRPr lang="en-GB"/>
              </a:p>
            </p:txBody>
          </p:sp>
        </p:grpSp>
        <p:sp>
          <p:nvSpPr>
            <p:cNvPr id="17" name="TextBox 20">
              <a:extLst>
                <a:ext uri="{FF2B5EF4-FFF2-40B4-BE49-F238E27FC236}">
                  <a16:creationId xmlns:a16="http://schemas.microsoft.com/office/drawing/2014/main" id="{89FA5F3B-872B-C956-860C-5E1E7E97032E}"/>
                </a:ext>
              </a:extLst>
            </p:cNvPr>
            <p:cNvSpPr txBox="1"/>
            <p:nvPr/>
          </p:nvSpPr>
          <p:spPr>
            <a:xfrm>
              <a:off x="14478000" y="1926804"/>
              <a:ext cx="3071328" cy="409536"/>
            </a:xfrm>
            <a:prstGeom prst="rect">
              <a:avLst/>
            </a:prstGeom>
          </p:spPr>
          <p:txBody>
            <a:bodyPr wrap="square" lIns="0" tIns="0" rIns="0" bIns="0" rtlCol="0" anchor="t">
              <a:spAutoFit/>
            </a:bodyPr>
            <a:lstStyle/>
            <a:p>
              <a:pPr marL="0" lvl="0" indent="0" algn="ctr">
                <a:lnSpc>
                  <a:spcPts val="3359"/>
                </a:lnSpc>
                <a:spcBef>
                  <a:spcPct val="0"/>
                </a:spcBef>
              </a:pPr>
              <a:r>
                <a:rPr lang="en-US" sz="2799" b="1" dirty="0">
                  <a:solidFill>
                    <a:srgbClr val="285481"/>
                  </a:solidFill>
                  <a:latin typeface="Public Sans Bold"/>
                  <a:ea typeface="Public Sans Bold"/>
                  <a:cs typeface="Public Sans Bold"/>
                  <a:sym typeface="Public Sans Bold"/>
                </a:rPr>
                <a:t>RI DQW1 &amp; DQW2</a:t>
              </a:r>
            </a:p>
          </p:txBody>
        </p:sp>
      </p:grpSp>
      <p:pic>
        <p:nvPicPr>
          <p:cNvPr id="27" name="Picture 26">
            <a:extLst>
              <a:ext uri="{FF2B5EF4-FFF2-40B4-BE49-F238E27FC236}">
                <a16:creationId xmlns:a16="http://schemas.microsoft.com/office/drawing/2014/main" id="{673FD0DA-2672-FE15-6AB2-D2CDC2326FF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0282" y="2478995"/>
            <a:ext cx="6492191" cy="4869143"/>
          </a:xfrm>
          <a:prstGeom prst="rect">
            <a:avLst/>
          </a:prstGeom>
        </p:spPr>
      </p:pic>
      <p:pic>
        <p:nvPicPr>
          <p:cNvPr id="29" name="Picture 28">
            <a:extLst>
              <a:ext uri="{FF2B5EF4-FFF2-40B4-BE49-F238E27FC236}">
                <a16:creationId xmlns:a16="http://schemas.microsoft.com/office/drawing/2014/main" id="{066C83EF-A9BB-35B2-0AF6-4D92AC2F9B5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05210" y="4853551"/>
            <a:ext cx="7038234" cy="5278676"/>
          </a:xfrm>
          <a:prstGeom prst="rect">
            <a:avLst/>
          </a:prstGeom>
        </p:spPr>
      </p:pic>
      <p:grpSp>
        <p:nvGrpSpPr>
          <p:cNvPr id="31" name="Group 30">
            <a:extLst>
              <a:ext uri="{FF2B5EF4-FFF2-40B4-BE49-F238E27FC236}">
                <a16:creationId xmlns:a16="http://schemas.microsoft.com/office/drawing/2014/main" id="{608235D4-8C39-88C6-C8CE-E0718062D3AE}"/>
              </a:ext>
            </a:extLst>
          </p:cNvPr>
          <p:cNvGrpSpPr/>
          <p:nvPr/>
        </p:nvGrpSpPr>
        <p:grpSpPr>
          <a:xfrm>
            <a:off x="13056350" y="4000500"/>
            <a:ext cx="3968413" cy="714750"/>
            <a:chOff x="14477999" y="1788504"/>
            <a:chExt cx="3071329" cy="714750"/>
          </a:xfrm>
        </p:grpSpPr>
        <p:grpSp>
          <p:nvGrpSpPr>
            <p:cNvPr id="32" name="Group 31">
              <a:extLst>
                <a:ext uri="{FF2B5EF4-FFF2-40B4-BE49-F238E27FC236}">
                  <a16:creationId xmlns:a16="http://schemas.microsoft.com/office/drawing/2014/main" id="{A735D5AE-C886-87AB-4599-BDCC173E5389}"/>
                </a:ext>
              </a:extLst>
            </p:cNvPr>
            <p:cNvGrpSpPr/>
            <p:nvPr/>
          </p:nvGrpSpPr>
          <p:grpSpPr>
            <a:xfrm>
              <a:off x="14477999" y="1788504"/>
              <a:ext cx="3061875" cy="714750"/>
              <a:chOff x="-6" y="1"/>
              <a:chExt cx="23448179" cy="5473635"/>
            </a:xfrm>
          </p:grpSpPr>
          <p:sp>
            <p:nvSpPr>
              <p:cNvPr id="34" name="Freeform 7">
                <a:extLst>
                  <a:ext uri="{FF2B5EF4-FFF2-40B4-BE49-F238E27FC236}">
                    <a16:creationId xmlns:a16="http://schemas.microsoft.com/office/drawing/2014/main" id="{E08EBED1-776B-8C1A-5A20-CE331BB50005}"/>
                  </a:ext>
                </a:extLst>
              </p:cNvPr>
              <p:cNvSpPr/>
              <p:nvPr/>
            </p:nvSpPr>
            <p:spPr>
              <a:xfrm>
                <a:off x="72390" y="72390"/>
                <a:ext cx="23303399" cy="5328854"/>
              </a:xfrm>
              <a:custGeom>
                <a:avLst/>
                <a:gdLst/>
                <a:ahLst/>
                <a:cxnLst/>
                <a:rect l="l" t="t" r="r" b="b"/>
                <a:pathLst>
                  <a:path w="23303399" h="5328854">
                    <a:moveTo>
                      <a:pt x="0" y="0"/>
                    </a:moveTo>
                    <a:lnTo>
                      <a:pt x="23303399" y="0"/>
                    </a:lnTo>
                    <a:lnTo>
                      <a:pt x="23303399" y="5328854"/>
                    </a:lnTo>
                    <a:lnTo>
                      <a:pt x="0" y="5328854"/>
                    </a:lnTo>
                    <a:lnTo>
                      <a:pt x="0" y="0"/>
                    </a:lnTo>
                    <a:close/>
                  </a:path>
                </a:pathLst>
              </a:custGeom>
              <a:solidFill>
                <a:srgbClr val="FFFFFF"/>
              </a:solidFill>
            </p:spPr>
            <p:txBody>
              <a:bodyPr/>
              <a:lstStyle/>
              <a:p>
                <a:endParaRPr lang="en-GB"/>
              </a:p>
            </p:txBody>
          </p:sp>
          <p:sp>
            <p:nvSpPr>
              <p:cNvPr id="35" name="Freeform 8">
                <a:extLst>
                  <a:ext uri="{FF2B5EF4-FFF2-40B4-BE49-F238E27FC236}">
                    <a16:creationId xmlns:a16="http://schemas.microsoft.com/office/drawing/2014/main" id="{1F0F50B6-772B-8F9A-42AF-D016C009B4EC}"/>
                  </a:ext>
                </a:extLst>
              </p:cNvPr>
              <p:cNvSpPr/>
              <p:nvPr/>
            </p:nvSpPr>
            <p:spPr>
              <a:xfrm>
                <a:off x="-6" y="1"/>
                <a:ext cx="23448179" cy="5473635"/>
              </a:xfrm>
              <a:custGeom>
                <a:avLst/>
                <a:gdLst/>
                <a:ahLst/>
                <a:cxnLst/>
                <a:rect l="l" t="t" r="r" b="b"/>
                <a:pathLst>
                  <a:path w="23448178" h="5473633">
                    <a:moveTo>
                      <a:pt x="23303399" y="5328853"/>
                    </a:moveTo>
                    <a:lnTo>
                      <a:pt x="23448178" y="5328853"/>
                    </a:lnTo>
                    <a:lnTo>
                      <a:pt x="23448178" y="5473633"/>
                    </a:lnTo>
                    <a:lnTo>
                      <a:pt x="23303399" y="5473633"/>
                    </a:lnTo>
                    <a:lnTo>
                      <a:pt x="23303399" y="5328853"/>
                    </a:lnTo>
                    <a:close/>
                    <a:moveTo>
                      <a:pt x="0" y="144780"/>
                    </a:moveTo>
                    <a:lnTo>
                      <a:pt x="144780" y="144780"/>
                    </a:lnTo>
                    <a:lnTo>
                      <a:pt x="144780" y="5328853"/>
                    </a:lnTo>
                    <a:lnTo>
                      <a:pt x="0" y="5328853"/>
                    </a:lnTo>
                    <a:lnTo>
                      <a:pt x="0" y="144780"/>
                    </a:lnTo>
                    <a:close/>
                    <a:moveTo>
                      <a:pt x="0" y="5328853"/>
                    </a:moveTo>
                    <a:lnTo>
                      <a:pt x="144780" y="5328853"/>
                    </a:lnTo>
                    <a:lnTo>
                      <a:pt x="144780" y="5473633"/>
                    </a:lnTo>
                    <a:lnTo>
                      <a:pt x="0" y="5473633"/>
                    </a:lnTo>
                    <a:lnTo>
                      <a:pt x="0" y="5328853"/>
                    </a:lnTo>
                    <a:close/>
                    <a:moveTo>
                      <a:pt x="23303399" y="144780"/>
                    </a:moveTo>
                    <a:lnTo>
                      <a:pt x="23448178" y="144780"/>
                    </a:lnTo>
                    <a:lnTo>
                      <a:pt x="23448178" y="5328853"/>
                    </a:lnTo>
                    <a:lnTo>
                      <a:pt x="23303399" y="5328853"/>
                    </a:lnTo>
                    <a:lnTo>
                      <a:pt x="23303399" y="144780"/>
                    </a:lnTo>
                    <a:close/>
                    <a:moveTo>
                      <a:pt x="144780" y="5328853"/>
                    </a:moveTo>
                    <a:lnTo>
                      <a:pt x="23303399" y="5328853"/>
                    </a:lnTo>
                    <a:lnTo>
                      <a:pt x="23303399" y="5473633"/>
                    </a:lnTo>
                    <a:lnTo>
                      <a:pt x="144780" y="5473633"/>
                    </a:lnTo>
                    <a:lnTo>
                      <a:pt x="144780" y="5328853"/>
                    </a:lnTo>
                    <a:close/>
                    <a:moveTo>
                      <a:pt x="23303399" y="0"/>
                    </a:moveTo>
                    <a:lnTo>
                      <a:pt x="23448178" y="0"/>
                    </a:lnTo>
                    <a:lnTo>
                      <a:pt x="23448178" y="144780"/>
                    </a:lnTo>
                    <a:lnTo>
                      <a:pt x="23303399" y="144780"/>
                    </a:lnTo>
                    <a:lnTo>
                      <a:pt x="23303399" y="0"/>
                    </a:lnTo>
                    <a:close/>
                    <a:moveTo>
                      <a:pt x="0" y="0"/>
                    </a:moveTo>
                    <a:lnTo>
                      <a:pt x="144780" y="0"/>
                    </a:lnTo>
                    <a:lnTo>
                      <a:pt x="144780" y="144780"/>
                    </a:lnTo>
                    <a:lnTo>
                      <a:pt x="0" y="144780"/>
                    </a:lnTo>
                    <a:lnTo>
                      <a:pt x="0" y="0"/>
                    </a:lnTo>
                    <a:close/>
                    <a:moveTo>
                      <a:pt x="144780" y="0"/>
                    </a:moveTo>
                    <a:lnTo>
                      <a:pt x="23303399" y="0"/>
                    </a:lnTo>
                    <a:lnTo>
                      <a:pt x="23303399" y="144780"/>
                    </a:lnTo>
                    <a:lnTo>
                      <a:pt x="144780" y="144780"/>
                    </a:lnTo>
                    <a:lnTo>
                      <a:pt x="144780" y="0"/>
                    </a:lnTo>
                    <a:close/>
                  </a:path>
                </a:pathLst>
              </a:custGeom>
              <a:solidFill>
                <a:srgbClr val="285481"/>
              </a:solidFill>
            </p:spPr>
            <p:txBody>
              <a:bodyPr/>
              <a:lstStyle/>
              <a:p>
                <a:endParaRPr lang="en-GB"/>
              </a:p>
            </p:txBody>
          </p:sp>
        </p:grpSp>
        <p:sp>
          <p:nvSpPr>
            <p:cNvPr id="33" name="TextBox 20">
              <a:extLst>
                <a:ext uri="{FF2B5EF4-FFF2-40B4-BE49-F238E27FC236}">
                  <a16:creationId xmlns:a16="http://schemas.microsoft.com/office/drawing/2014/main" id="{F6C2BD42-5D44-4947-2E1A-AC7CB2EC0D30}"/>
                </a:ext>
              </a:extLst>
            </p:cNvPr>
            <p:cNvSpPr txBox="1"/>
            <p:nvPr/>
          </p:nvSpPr>
          <p:spPr>
            <a:xfrm>
              <a:off x="14478000" y="1926804"/>
              <a:ext cx="3071328" cy="409536"/>
            </a:xfrm>
            <a:prstGeom prst="rect">
              <a:avLst/>
            </a:prstGeom>
          </p:spPr>
          <p:txBody>
            <a:bodyPr wrap="square" lIns="0" tIns="0" rIns="0" bIns="0" rtlCol="0" anchor="t">
              <a:spAutoFit/>
            </a:bodyPr>
            <a:lstStyle/>
            <a:p>
              <a:pPr marL="0" lvl="0" indent="0" algn="ctr">
                <a:lnSpc>
                  <a:spcPts val="3359"/>
                </a:lnSpc>
                <a:spcBef>
                  <a:spcPct val="0"/>
                </a:spcBef>
              </a:pPr>
              <a:r>
                <a:rPr lang="en-US" sz="2799" b="1" dirty="0">
                  <a:solidFill>
                    <a:srgbClr val="285481"/>
                  </a:solidFill>
                  <a:latin typeface="Public Sans Bold"/>
                  <a:ea typeface="Public Sans Bold"/>
                  <a:cs typeface="Public Sans Bold"/>
                  <a:sym typeface="Public Sans Bold"/>
                </a:rPr>
                <a:t>CERN DQW1 &amp; DQW2</a:t>
              </a:r>
            </a:p>
          </p:txBody>
        </p:sp>
      </p:grpSp>
      <p:sp>
        <p:nvSpPr>
          <p:cNvPr id="6" name="TextBox 5">
            <a:extLst>
              <a:ext uri="{FF2B5EF4-FFF2-40B4-BE49-F238E27FC236}">
                <a16:creationId xmlns:a16="http://schemas.microsoft.com/office/drawing/2014/main" id="{064B359F-6F9E-47C8-D3C6-8E157DA27202}"/>
              </a:ext>
            </a:extLst>
          </p:cNvPr>
          <p:cNvSpPr txBox="1"/>
          <p:nvPr/>
        </p:nvSpPr>
        <p:spPr>
          <a:xfrm>
            <a:off x="12367232" y="2089094"/>
            <a:ext cx="5029200" cy="1200329"/>
          </a:xfrm>
          <a:prstGeom prst="rect">
            <a:avLst/>
          </a:prstGeom>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3600" b="1" dirty="0">
                <a:solidFill>
                  <a:schemeClr val="tx2"/>
                </a:solidFill>
              </a:rPr>
              <a:t>All four shipped to UK!</a:t>
            </a:r>
            <a:endParaRPr lang="en-GB" sz="3600" b="1" dirty="0">
              <a:solidFill>
                <a:schemeClr val="tx2"/>
              </a:solidFill>
            </a:endParaRPr>
          </a:p>
        </p:txBody>
      </p:sp>
      <p:sp>
        <p:nvSpPr>
          <p:cNvPr id="10" name="Star: 5 Points 9">
            <a:extLst>
              <a:ext uri="{FF2B5EF4-FFF2-40B4-BE49-F238E27FC236}">
                <a16:creationId xmlns:a16="http://schemas.microsoft.com/office/drawing/2014/main" id="{459F5966-AEEA-B28A-AF1E-47166D448D79}"/>
              </a:ext>
            </a:extLst>
          </p:cNvPr>
          <p:cNvSpPr/>
          <p:nvPr/>
        </p:nvSpPr>
        <p:spPr>
          <a:xfrm>
            <a:off x="9144000" y="4063764"/>
            <a:ext cx="228600" cy="24270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Star: 5 Points 10">
            <a:extLst>
              <a:ext uri="{FF2B5EF4-FFF2-40B4-BE49-F238E27FC236}">
                <a16:creationId xmlns:a16="http://schemas.microsoft.com/office/drawing/2014/main" id="{B77F8D14-3D79-A3A2-AB44-E91D5BC56A21}"/>
              </a:ext>
            </a:extLst>
          </p:cNvPr>
          <p:cNvSpPr/>
          <p:nvPr/>
        </p:nvSpPr>
        <p:spPr>
          <a:xfrm>
            <a:off x="15849600" y="6586964"/>
            <a:ext cx="228600" cy="24270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93062C0E-7338-57D3-A38A-DBBBF0921C80}"/>
              </a:ext>
            </a:extLst>
          </p:cNvPr>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234823605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1375D-E2E8-F83F-E12B-430532DB95A5}"/>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E1EB7225-4476-EC93-9E99-BF7EEAA53CB5}"/>
              </a:ext>
            </a:extLst>
          </p:cNvPr>
          <p:cNvSpPr/>
          <p:nvPr/>
        </p:nvSpPr>
        <p:spPr>
          <a:xfrm>
            <a:off x="0" y="-1"/>
            <a:ext cx="18287999" cy="10287001"/>
          </a:xfrm>
          <a:custGeom>
            <a:avLst/>
            <a:gdLst/>
            <a:ahLst/>
            <a:cxnLst/>
            <a:rect l="l" t="t" r="r" b="b"/>
            <a:pathLst>
              <a:path w="18466003" h="10559821">
                <a:moveTo>
                  <a:pt x="0" y="0"/>
                </a:moveTo>
                <a:lnTo>
                  <a:pt x="18466003" y="0"/>
                </a:lnTo>
                <a:lnTo>
                  <a:pt x="18466003" y="10559822"/>
                </a:lnTo>
                <a:lnTo>
                  <a:pt x="0" y="10559822"/>
                </a:lnTo>
                <a:lnTo>
                  <a:pt x="0" y="0"/>
                </a:lnTo>
                <a:close/>
              </a:path>
            </a:pathLst>
          </a:custGeom>
          <a:blipFill>
            <a:blip r:embed="rId3"/>
            <a:stretch>
              <a:fillRect t="-33982" r="-60648" b="-53302"/>
            </a:stretch>
          </a:blipFill>
        </p:spPr>
        <p:txBody>
          <a:bodyPr/>
          <a:lstStyle/>
          <a:p>
            <a:endParaRPr lang="en-GB"/>
          </a:p>
        </p:txBody>
      </p:sp>
      <p:sp>
        <p:nvSpPr>
          <p:cNvPr id="3" name="Freeform 3">
            <a:extLst>
              <a:ext uri="{FF2B5EF4-FFF2-40B4-BE49-F238E27FC236}">
                <a16:creationId xmlns:a16="http://schemas.microsoft.com/office/drawing/2014/main" id="{91EAE318-EA39-5C0D-F029-0D81A69D1A75}"/>
              </a:ext>
            </a:extLst>
          </p:cNvPr>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sp>
        <p:nvSpPr>
          <p:cNvPr id="4" name="TextBox 4">
            <a:extLst>
              <a:ext uri="{FF2B5EF4-FFF2-40B4-BE49-F238E27FC236}">
                <a16:creationId xmlns:a16="http://schemas.microsoft.com/office/drawing/2014/main" id="{710A5186-D211-6B4F-1A67-437D068F1A3B}"/>
              </a:ext>
            </a:extLst>
          </p:cNvPr>
          <p:cNvSpPr txBox="1"/>
          <p:nvPr/>
        </p:nvSpPr>
        <p:spPr>
          <a:xfrm>
            <a:off x="1462255" y="1543050"/>
            <a:ext cx="12710945" cy="2066015"/>
          </a:xfrm>
          <a:prstGeom prst="rect">
            <a:avLst/>
          </a:prstGeom>
        </p:spPr>
        <p:txBody>
          <a:bodyPr wrap="square" lIns="0" tIns="0" rIns="0" bIns="0" rtlCol="0" anchor="t">
            <a:spAutoFit/>
          </a:bodyPr>
          <a:lstStyle/>
          <a:p>
            <a:pPr algn="l">
              <a:lnSpc>
                <a:spcPts val="8280"/>
              </a:lnSpc>
            </a:pPr>
            <a:r>
              <a:rPr lang="en-US" sz="6900" u="sng" dirty="0">
                <a:solidFill>
                  <a:srgbClr val="285481"/>
                </a:solidFill>
                <a:latin typeface="Public Sans" panose="020B0604020202020204" charset="0"/>
                <a:ea typeface="Public Sans"/>
                <a:cs typeface="Public Sans"/>
                <a:sym typeface="Public Sans"/>
              </a:rPr>
              <a:t>And the cavities were shipped to Daresbury…</a:t>
            </a:r>
            <a:endParaRPr lang="en-US" sz="6900" dirty="0">
              <a:solidFill>
                <a:srgbClr val="285481"/>
              </a:solidFill>
              <a:latin typeface="Public Sans" panose="020B0604020202020204" charset="0"/>
              <a:ea typeface="Public Sans"/>
              <a:cs typeface="Public Sans"/>
              <a:sym typeface="Public Sans"/>
            </a:endParaRPr>
          </a:p>
        </p:txBody>
      </p:sp>
      <p:sp>
        <p:nvSpPr>
          <p:cNvPr id="7" name="Freeform 7">
            <a:extLst>
              <a:ext uri="{FF2B5EF4-FFF2-40B4-BE49-F238E27FC236}">
                <a16:creationId xmlns:a16="http://schemas.microsoft.com/office/drawing/2014/main" id="{2317C49A-8190-BC00-3BA3-406B1E6B98D3}"/>
              </a:ext>
            </a:extLst>
          </p:cNvPr>
          <p:cNvSpPr/>
          <p:nvPr/>
        </p:nvSpPr>
        <p:spPr>
          <a:xfrm>
            <a:off x="14804534" y="8857424"/>
            <a:ext cx="3295560" cy="1335152"/>
          </a:xfrm>
          <a:custGeom>
            <a:avLst/>
            <a:gdLst/>
            <a:ahLst/>
            <a:cxnLst/>
            <a:rect l="l" t="t" r="r" b="b"/>
            <a:pathLst>
              <a:path w="3295560" h="1335152">
                <a:moveTo>
                  <a:pt x="0" y="0"/>
                </a:moveTo>
                <a:lnTo>
                  <a:pt x="3295560" y="0"/>
                </a:lnTo>
                <a:lnTo>
                  <a:pt x="3295560" y="1335153"/>
                </a:lnTo>
                <a:lnTo>
                  <a:pt x="0" y="1335153"/>
                </a:lnTo>
                <a:lnTo>
                  <a:pt x="0" y="0"/>
                </a:lnTo>
                <a:close/>
              </a:path>
            </a:pathLst>
          </a:custGeom>
          <a:blipFill>
            <a:blip r:embed="rId5"/>
            <a:stretch>
              <a:fillRect/>
            </a:stretch>
          </a:blipFill>
        </p:spPr>
        <p:txBody>
          <a:bodyPr/>
          <a:lstStyle/>
          <a:p>
            <a:endParaRPr lang="en-GB"/>
          </a:p>
        </p:txBody>
      </p:sp>
      <p:pic>
        <p:nvPicPr>
          <p:cNvPr id="13" name="Graphic 12" descr="Truck outline">
            <a:extLst>
              <a:ext uri="{FF2B5EF4-FFF2-40B4-BE49-F238E27FC236}">
                <a16:creationId xmlns:a16="http://schemas.microsoft.com/office/drawing/2014/main" id="{E2CA7281-EACD-CF86-298D-DFDCE0DE16F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84975" y="3730291"/>
            <a:ext cx="2867688" cy="2867688"/>
          </a:xfrm>
          <a:prstGeom prst="rect">
            <a:avLst/>
          </a:prstGeom>
        </p:spPr>
      </p:pic>
      <p:sp>
        <p:nvSpPr>
          <p:cNvPr id="5" name="Freeform 6">
            <a:extLst>
              <a:ext uri="{FF2B5EF4-FFF2-40B4-BE49-F238E27FC236}">
                <a16:creationId xmlns:a16="http://schemas.microsoft.com/office/drawing/2014/main" id="{B89A90B6-25CF-FB80-2B7E-34121507D164}"/>
              </a:ext>
            </a:extLst>
          </p:cNvPr>
          <p:cNvSpPr/>
          <p:nvPr/>
        </p:nvSpPr>
        <p:spPr>
          <a:xfrm>
            <a:off x="1024929" y="3606824"/>
            <a:ext cx="3375947" cy="3822676"/>
          </a:xfrm>
          <a:custGeom>
            <a:avLst/>
            <a:gdLst/>
            <a:ahLst/>
            <a:cxnLst/>
            <a:rect l="l" t="t" r="r" b="b"/>
            <a:pathLst>
              <a:path w="6630547" h="6525538">
                <a:moveTo>
                  <a:pt x="0" y="0"/>
                </a:moveTo>
                <a:lnTo>
                  <a:pt x="6630546" y="0"/>
                </a:lnTo>
                <a:lnTo>
                  <a:pt x="6630546" y="6525538"/>
                </a:lnTo>
                <a:lnTo>
                  <a:pt x="0" y="6525538"/>
                </a:lnTo>
                <a:lnTo>
                  <a:pt x="0" y="0"/>
                </a:lnTo>
                <a:close/>
              </a:path>
            </a:pathLst>
          </a:custGeom>
          <a:blipFill>
            <a:blip r:embed="rId8"/>
            <a:stretch>
              <a:fillRect/>
            </a:stretch>
          </a:blipFill>
        </p:spPr>
        <p:txBody>
          <a:bodyPr/>
          <a:lstStyle/>
          <a:p>
            <a:endParaRPr lang="en-GB"/>
          </a:p>
        </p:txBody>
      </p:sp>
      <p:sp>
        <p:nvSpPr>
          <p:cNvPr id="6" name="Freeform 6">
            <a:extLst>
              <a:ext uri="{FF2B5EF4-FFF2-40B4-BE49-F238E27FC236}">
                <a16:creationId xmlns:a16="http://schemas.microsoft.com/office/drawing/2014/main" id="{DB4ABAE9-7DCD-D2B4-0233-02D90B223CE3}"/>
              </a:ext>
            </a:extLst>
          </p:cNvPr>
          <p:cNvSpPr/>
          <p:nvPr/>
        </p:nvSpPr>
        <p:spPr>
          <a:xfrm>
            <a:off x="1676400" y="4899507"/>
            <a:ext cx="3375947" cy="3556857"/>
          </a:xfrm>
          <a:custGeom>
            <a:avLst/>
            <a:gdLst/>
            <a:ahLst/>
            <a:cxnLst/>
            <a:rect l="l" t="t" r="r" b="b"/>
            <a:pathLst>
              <a:path w="6630547" h="6525538">
                <a:moveTo>
                  <a:pt x="0" y="0"/>
                </a:moveTo>
                <a:lnTo>
                  <a:pt x="6630546" y="0"/>
                </a:lnTo>
                <a:lnTo>
                  <a:pt x="6630546" y="6525538"/>
                </a:lnTo>
                <a:lnTo>
                  <a:pt x="0" y="6525538"/>
                </a:lnTo>
                <a:lnTo>
                  <a:pt x="0" y="0"/>
                </a:lnTo>
                <a:close/>
              </a:path>
            </a:pathLst>
          </a:custGeom>
          <a:blipFill>
            <a:blip r:embed="rId8"/>
            <a:stretch>
              <a:fillRect/>
            </a:stretch>
          </a:blipFill>
        </p:spPr>
        <p:txBody>
          <a:bodyPr/>
          <a:lstStyle/>
          <a:p>
            <a:endParaRPr lang="en-GB"/>
          </a:p>
        </p:txBody>
      </p:sp>
      <p:sp>
        <p:nvSpPr>
          <p:cNvPr id="10" name="Freeform 6">
            <a:extLst>
              <a:ext uri="{FF2B5EF4-FFF2-40B4-BE49-F238E27FC236}">
                <a16:creationId xmlns:a16="http://schemas.microsoft.com/office/drawing/2014/main" id="{F5B7A674-3581-145C-4A04-E7812645A12F}"/>
              </a:ext>
            </a:extLst>
          </p:cNvPr>
          <p:cNvSpPr/>
          <p:nvPr/>
        </p:nvSpPr>
        <p:spPr>
          <a:xfrm>
            <a:off x="-1" y="-1"/>
            <a:ext cx="18287999" cy="10287001"/>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9"/>
            <a:stretch>
              <a:fillRect l="-1038" b="-1068"/>
            </a:stretch>
          </a:blipFill>
          <a:ln cap="sq">
            <a:noFill/>
            <a:prstDash val="solid"/>
            <a:miter/>
          </a:ln>
        </p:spPr>
        <p:txBody>
          <a:bodyPr/>
          <a:lstStyle/>
          <a:p>
            <a:endParaRPr lang="en-GB"/>
          </a:p>
        </p:txBody>
      </p:sp>
      <p:sp>
        <p:nvSpPr>
          <p:cNvPr id="16" name="Arrow: Right 15">
            <a:extLst>
              <a:ext uri="{FF2B5EF4-FFF2-40B4-BE49-F238E27FC236}">
                <a16:creationId xmlns:a16="http://schemas.microsoft.com/office/drawing/2014/main" id="{1C8861FC-CDDE-1B30-B5DC-975BCB1BFE59}"/>
              </a:ext>
            </a:extLst>
          </p:cNvPr>
          <p:cNvSpPr/>
          <p:nvPr/>
        </p:nvSpPr>
        <p:spPr>
          <a:xfrm>
            <a:off x="5052346" y="5829300"/>
            <a:ext cx="13235653" cy="64807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GB" sz="4800"/>
          </a:p>
        </p:txBody>
      </p:sp>
      <p:sp>
        <p:nvSpPr>
          <p:cNvPr id="8" name="Slide Number Placeholder 7">
            <a:extLst>
              <a:ext uri="{FF2B5EF4-FFF2-40B4-BE49-F238E27FC236}">
                <a16:creationId xmlns:a16="http://schemas.microsoft.com/office/drawing/2014/main" id="{8B1F1C21-76E6-5A62-798E-1C2CE6652C89}"/>
              </a:ext>
            </a:extLst>
          </p:cNvPr>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306522147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decel="20000" fill="hold" nodeType="clickEffect">
                                  <p:stCondLst>
                                    <p:cond delay="0"/>
                                  </p:stCondLst>
                                  <p:childTnLst>
                                    <p:anim calcmode="lin" valueType="num">
                                      <p:cBhvr additive="base">
                                        <p:cTn id="6" dur="1700"/>
                                        <p:tgtEl>
                                          <p:spTgt spid="13"/>
                                        </p:tgtEl>
                                        <p:attrNameLst>
                                          <p:attrName>ppt_x</p:attrName>
                                        </p:attrNameLst>
                                      </p:cBhvr>
                                      <p:tavLst>
                                        <p:tav tm="0">
                                          <p:val>
                                            <p:strVal val="ppt_x"/>
                                          </p:val>
                                        </p:tav>
                                        <p:tav tm="100000">
                                          <p:val>
                                            <p:strVal val="1+ppt_w/2"/>
                                          </p:val>
                                        </p:tav>
                                      </p:tavLst>
                                    </p:anim>
                                    <p:anim calcmode="lin" valueType="num">
                                      <p:cBhvr additive="base">
                                        <p:cTn id="7" dur="1700"/>
                                        <p:tgtEl>
                                          <p:spTgt spid="13"/>
                                        </p:tgtEl>
                                        <p:attrNameLst>
                                          <p:attrName>ppt_y</p:attrName>
                                        </p:attrNameLst>
                                      </p:cBhvr>
                                      <p:tavLst>
                                        <p:tav tm="0">
                                          <p:val>
                                            <p:strVal val="ppt_y"/>
                                          </p:val>
                                        </p:tav>
                                        <p:tav tm="100000">
                                          <p:val>
                                            <p:strVal val="ppt_y"/>
                                          </p:val>
                                        </p:tav>
                                      </p:tavLst>
                                    </p:anim>
                                    <p:set>
                                      <p:cBhvr>
                                        <p:cTn id="8" dur="1" fill="hold">
                                          <p:stCondLst>
                                            <p:cond delay="16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3" y="0"/>
            <a:ext cx="18283428" cy="1028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9D8356AB-2096-2979-B670-C77B12D94A6E}"/>
              </a:ext>
            </a:extLst>
          </p:cNvPr>
          <p:cNvPicPr>
            <a:picLocks noChangeAspect="1"/>
          </p:cNvPicPr>
          <p:nvPr/>
        </p:nvPicPr>
        <p:blipFill>
          <a:blip r:embed="rId3"/>
          <a:srcRect t="5436"/>
          <a:stretch>
            <a:fillRect/>
          </a:stretch>
        </p:blipFill>
        <p:spPr>
          <a:xfrm>
            <a:off x="3783534" y="10"/>
            <a:ext cx="14504463" cy="10286990"/>
          </a:xfrm>
          <a:prstGeom prst="rect">
            <a:avLst/>
          </a:prstGeom>
        </p:spPr>
      </p:pic>
      <p:sp>
        <p:nvSpPr>
          <p:cNvPr id="15" name="Rectangle 1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1085394" cy="10287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
            <a:extLst>
              <a:ext uri="{FF2B5EF4-FFF2-40B4-BE49-F238E27FC236}">
                <a16:creationId xmlns:a16="http://schemas.microsoft.com/office/drawing/2014/main" id="{043B479D-457D-CA51-E662-4D94DA1384DD}"/>
              </a:ext>
            </a:extLst>
          </p:cNvPr>
          <p:cNvSpPr>
            <a:spLocks noChangeArrowheads="1"/>
          </p:cNvSpPr>
          <p:nvPr/>
        </p:nvSpPr>
        <p:spPr bwMode="auto">
          <a:xfrm>
            <a:off x="1447800" y="2628900"/>
            <a:ext cx="9067800" cy="637244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fontScale="92500" lnSpcReduction="20000"/>
          </a:bodyPr>
          <a:lstStyle/>
          <a:p>
            <a:pPr marL="742950" marR="0" lvl="0" indent="-228600" defTabSz="914400" fontAlgn="base">
              <a:lnSpc>
                <a:spcPct val="200000"/>
              </a:lnSpc>
              <a:spcBef>
                <a:spcPct val="0"/>
              </a:spcBef>
              <a:spcAft>
                <a:spcPts val="600"/>
              </a:spcAft>
              <a:buClrTx/>
              <a:buSzTx/>
              <a:buFont typeface="Arial" panose="020B0604020202020204" pitchFamily="34" charset="0"/>
              <a:buChar char="•"/>
              <a:tabLst/>
            </a:pPr>
            <a:r>
              <a:rPr kumimoji="0" lang="en-US" altLang="en-US" sz="2800" b="0" i="0" u="none" strike="noStrike" cap="none" normalizeH="0" baseline="0" dirty="0">
                <a:ln>
                  <a:noFill/>
                </a:ln>
                <a:solidFill>
                  <a:schemeClr val="tx2"/>
                </a:solidFill>
                <a:effectLst/>
              </a:rPr>
              <a:t>Maintain ultra-clean cavity surface</a:t>
            </a:r>
          </a:p>
          <a:p>
            <a:pPr marL="742950" marR="0" lvl="0" indent="-228600" defTabSz="914400" fontAlgn="base">
              <a:lnSpc>
                <a:spcPct val="200000"/>
              </a:lnSpc>
              <a:spcBef>
                <a:spcPct val="0"/>
              </a:spcBef>
              <a:spcAft>
                <a:spcPts val="600"/>
              </a:spcAft>
              <a:buClrTx/>
              <a:buSzTx/>
              <a:buFont typeface="Arial" panose="020B0604020202020204" pitchFamily="34" charset="0"/>
              <a:buChar char="•"/>
              <a:tabLst/>
            </a:pPr>
            <a:r>
              <a:rPr kumimoji="0" lang="en-US" altLang="en-US" sz="2800" b="0" i="0" u="none" strike="noStrike" cap="none" normalizeH="0" baseline="0" dirty="0">
                <a:ln>
                  <a:noFill/>
                </a:ln>
                <a:solidFill>
                  <a:schemeClr val="tx2"/>
                </a:solidFill>
                <a:effectLst/>
              </a:rPr>
              <a:t>Cryogenics at 2 K</a:t>
            </a:r>
          </a:p>
          <a:p>
            <a:pPr marL="742950" marR="0" lvl="0" indent="-228600" defTabSz="914400" fontAlgn="base">
              <a:lnSpc>
                <a:spcPct val="200000"/>
              </a:lnSpc>
              <a:spcBef>
                <a:spcPct val="0"/>
              </a:spcBef>
              <a:spcAft>
                <a:spcPts val="600"/>
              </a:spcAft>
              <a:buClrTx/>
              <a:buSzTx/>
              <a:buFont typeface="Arial" panose="020B0604020202020204" pitchFamily="34" charset="0"/>
              <a:buChar char="•"/>
              <a:tabLst/>
            </a:pPr>
            <a:r>
              <a:rPr kumimoji="0" lang="en-US" altLang="en-US" sz="2800" b="0" i="0" u="none" strike="noStrike" cap="none" normalizeH="0" baseline="0" dirty="0">
                <a:ln>
                  <a:noFill/>
                </a:ln>
                <a:solidFill>
                  <a:schemeClr val="tx2"/>
                </a:solidFill>
                <a:effectLst/>
              </a:rPr>
              <a:t>Ultra-clean vacuum &amp; insulation vacuum</a:t>
            </a:r>
          </a:p>
          <a:p>
            <a:pPr marL="742950" marR="0" lvl="0" indent="-228600" defTabSz="914400" fontAlgn="base">
              <a:lnSpc>
                <a:spcPct val="200000"/>
              </a:lnSpc>
              <a:spcBef>
                <a:spcPct val="0"/>
              </a:spcBef>
              <a:spcAft>
                <a:spcPts val="600"/>
              </a:spcAft>
              <a:buClrTx/>
              <a:buSzTx/>
              <a:buFont typeface="Arial" panose="020B0604020202020204" pitchFamily="34" charset="0"/>
              <a:buChar char="•"/>
              <a:tabLst/>
            </a:pPr>
            <a:r>
              <a:rPr kumimoji="0" lang="en-US" altLang="en-US" sz="2800" b="0" i="0" u="none" strike="noStrike" cap="none" normalizeH="0" baseline="0" dirty="0">
                <a:ln>
                  <a:noFill/>
                </a:ln>
                <a:solidFill>
                  <a:schemeClr val="tx2"/>
                </a:solidFill>
                <a:effectLst/>
              </a:rPr>
              <a:t>Precise alignment of cavities &amp; beamline</a:t>
            </a:r>
          </a:p>
          <a:p>
            <a:pPr marL="742950" marR="0" lvl="0" indent="-228600" defTabSz="914400" fontAlgn="base">
              <a:lnSpc>
                <a:spcPct val="200000"/>
              </a:lnSpc>
              <a:spcBef>
                <a:spcPct val="0"/>
              </a:spcBef>
              <a:spcAft>
                <a:spcPts val="600"/>
              </a:spcAft>
              <a:buClrTx/>
              <a:buSzTx/>
              <a:buFont typeface="Arial" panose="020B0604020202020204" pitchFamily="34" charset="0"/>
              <a:buChar char="•"/>
              <a:tabLst/>
            </a:pPr>
            <a:r>
              <a:rPr kumimoji="0" lang="en-US" altLang="en-US" sz="2800" b="0" i="0" u="none" strike="noStrike" cap="none" normalizeH="0" baseline="0" dirty="0">
                <a:ln>
                  <a:noFill/>
                </a:ln>
                <a:solidFill>
                  <a:schemeClr val="tx2"/>
                </a:solidFill>
                <a:effectLst/>
              </a:rPr>
              <a:t>Tuning systems</a:t>
            </a:r>
          </a:p>
          <a:p>
            <a:pPr marL="742950" marR="0" lvl="0" indent="-228600" defTabSz="914400" fontAlgn="base">
              <a:lnSpc>
                <a:spcPct val="200000"/>
              </a:lnSpc>
              <a:spcBef>
                <a:spcPct val="0"/>
              </a:spcBef>
              <a:spcAft>
                <a:spcPts val="600"/>
              </a:spcAft>
              <a:buClrTx/>
              <a:buSzTx/>
              <a:buFont typeface="Arial" panose="020B0604020202020204" pitchFamily="34" charset="0"/>
              <a:buChar char="•"/>
              <a:tabLst/>
            </a:pPr>
            <a:r>
              <a:rPr kumimoji="0" lang="en-US" altLang="en-US" sz="2800" b="0" i="0" u="none" strike="noStrike" cap="none" normalizeH="0" baseline="0" dirty="0">
                <a:ln>
                  <a:noFill/>
                </a:ln>
                <a:solidFill>
                  <a:schemeClr val="tx2"/>
                </a:solidFill>
                <a:effectLst/>
              </a:rPr>
              <a:t>Magnetic &amp; thermal shielding</a:t>
            </a:r>
          </a:p>
          <a:p>
            <a:pPr marL="742950" marR="0" lvl="0" indent="-228600" defTabSz="914400" fontAlgn="base">
              <a:lnSpc>
                <a:spcPct val="200000"/>
              </a:lnSpc>
              <a:spcBef>
                <a:spcPct val="0"/>
              </a:spcBef>
              <a:spcAft>
                <a:spcPts val="600"/>
              </a:spcAft>
              <a:buClrTx/>
              <a:buSzTx/>
              <a:buFont typeface="Arial" panose="020B0604020202020204" pitchFamily="34" charset="0"/>
              <a:buChar char="•"/>
              <a:tabLst/>
            </a:pPr>
            <a:r>
              <a:rPr kumimoji="0" lang="en-US" altLang="en-US" sz="2800" b="0" i="0" u="none" strike="noStrike" cap="none" normalizeH="0" baseline="0" dirty="0">
                <a:ln>
                  <a:noFill/>
                </a:ln>
                <a:solidFill>
                  <a:schemeClr val="tx2"/>
                </a:solidFill>
                <a:effectLst/>
              </a:rPr>
              <a:t>Many RF connections in compact space</a:t>
            </a:r>
          </a:p>
          <a:p>
            <a:pPr marL="742950" marR="0" lvl="0" indent="-228600" defTabSz="914400" fontAlgn="base">
              <a:lnSpc>
                <a:spcPct val="200000"/>
              </a:lnSpc>
              <a:spcBef>
                <a:spcPct val="0"/>
              </a:spcBef>
              <a:spcAft>
                <a:spcPts val="600"/>
              </a:spcAft>
              <a:buClrTx/>
              <a:buSzTx/>
              <a:buFont typeface="Arial" panose="020B0604020202020204" pitchFamily="34" charset="0"/>
              <a:buChar char="•"/>
              <a:tabLst/>
            </a:pPr>
            <a:r>
              <a:rPr kumimoji="0" lang="en-US" altLang="en-US" sz="2800" b="0" i="0" u="none" strike="noStrike" cap="none" normalizeH="0" baseline="0" dirty="0">
                <a:ln>
                  <a:noFill/>
                </a:ln>
                <a:solidFill>
                  <a:schemeClr val="tx2"/>
                </a:solidFill>
                <a:effectLst/>
              </a:rPr>
              <a:t>Integrated supports &amp; diagnostics</a:t>
            </a:r>
          </a:p>
        </p:txBody>
      </p:sp>
      <p:sp>
        <p:nvSpPr>
          <p:cNvPr id="11" name="Title 10">
            <a:extLst>
              <a:ext uri="{FF2B5EF4-FFF2-40B4-BE49-F238E27FC236}">
                <a16:creationId xmlns:a16="http://schemas.microsoft.com/office/drawing/2014/main" id="{CE0458BD-38C5-577A-9402-81C5D402E7E3}"/>
              </a:ext>
            </a:extLst>
          </p:cNvPr>
          <p:cNvSpPr>
            <a:spLocks noGrp="1"/>
          </p:cNvSpPr>
          <p:nvPr>
            <p:ph type="title"/>
          </p:nvPr>
        </p:nvSpPr>
        <p:spPr>
          <a:xfrm>
            <a:off x="1447800" y="745651"/>
            <a:ext cx="7005600" cy="1080000"/>
          </a:xfrm>
        </p:spPr>
        <p:txBody>
          <a:bodyPr/>
          <a:lstStyle/>
          <a:p>
            <a:r>
              <a:rPr lang="en-US" dirty="0"/>
              <a:t>Crab Cavity Cryomodules</a:t>
            </a:r>
            <a:br>
              <a:rPr lang="en-US" dirty="0"/>
            </a:br>
            <a:r>
              <a:rPr lang="en-US" dirty="0"/>
              <a:t>- A Very Complex System!</a:t>
            </a:r>
            <a:endParaRPr lang="en-GB" dirty="0"/>
          </a:p>
        </p:txBody>
      </p:sp>
      <p:sp>
        <p:nvSpPr>
          <p:cNvPr id="14" name="Freeform 6">
            <a:extLst>
              <a:ext uri="{FF2B5EF4-FFF2-40B4-BE49-F238E27FC236}">
                <a16:creationId xmlns:a16="http://schemas.microsoft.com/office/drawing/2014/main" id="{71847A9C-5406-CF53-0ACC-D9A56DE69B70}"/>
              </a:ext>
            </a:extLst>
          </p:cNvPr>
          <p:cNvSpPr/>
          <p:nvPr/>
        </p:nvSpPr>
        <p:spPr>
          <a:xfrm>
            <a:off x="-1" y="0"/>
            <a:ext cx="18287999"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4"/>
            <a:stretch>
              <a:fillRect l="-1038" b="-1068"/>
            </a:stretch>
          </a:blipFill>
          <a:ln cap="sq">
            <a:noFill/>
            <a:prstDash val="solid"/>
            <a:miter/>
          </a:ln>
        </p:spPr>
        <p:txBody>
          <a:bodyPr/>
          <a:lstStyle/>
          <a:p>
            <a:endParaRPr lang="en-GB"/>
          </a:p>
        </p:txBody>
      </p:sp>
      <p:sp>
        <p:nvSpPr>
          <p:cNvPr id="2" name="Slide Number Placeholder 1">
            <a:extLst>
              <a:ext uri="{FF2B5EF4-FFF2-40B4-BE49-F238E27FC236}">
                <a16:creationId xmlns:a16="http://schemas.microsoft.com/office/drawing/2014/main" id="{3DE43E68-8B51-8816-8592-A7772D2C61D1}"/>
              </a:ext>
            </a:extLst>
          </p:cNvPr>
          <p:cNvSpPr>
            <a:spLocks noGrp="1"/>
          </p:cNvSpPr>
          <p:nvPr>
            <p:ph type="sldNum" sz="quarter" idx="12"/>
          </p:nvPr>
        </p:nvSpPr>
        <p:spPr/>
        <p:txBody>
          <a:bodyPr/>
          <a:lstStyle/>
          <a:p>
            <a:fld id="{B6F15528-21DE-4FAA-801E-634DDDAF4B2B}" type="slidenum">
              <a:rPr lang="en-US" smtClean="0"/>
              <a:pPr/>
              <a:t>23</a:t>
            </a:fld>
            <a:endParaRPr lang="en-US"/>
          </a:p>
        </p:txBody>
      </p:sp>
      <p:pic>
        <p:nvPicPr>
          <p:cNvPr id="4" name="Picture 3">
            <a:extLst>
              <a:ext uri="{FF2B5EF4-FFF2-40B4-BE49-F238E27FC236}">
                <a16:creationId xmlns:a16="http://schemas.microsoft.com/office/drawing/2014/main" id="{CB42C9A7-3042-C530-71C2-D9C8D3CA7D02}"/>
              </a:ext>
            </a:extLst>
          </p:cNvPr>
          <p:cNvPicPr>
            <a:picLocks noChangeAspect="1"/>
          </p:cNvPicPr>
          <p:nvPr/>
        </p:nvPicPr>
        <p:blipFill>
          <a:blip r:embed="rId5"/>
          <a:stretch>
            <a:fillRect/>
          </a:stretch>
        </p:blipFill>
        <p:spPr>
          <a:xfrm>
            <a:off x="48205" y="9088133"/>
            <a:ext cx="2488695" cy="1080000"/>
          </a:xfrm>
          <a:prstGeom prst="rect">
            <a:avLst/>
          </a:prstGeom>
        </p:spPr>
      </p:pic>
    </p:spTree>
    <p:extLst>
      <p:ext uri="{BB962C8B-B14F-4D97-AF65-F5344CB8AC3E}">
        <p14:creationId xmlns:p14="http://schemas.microsoft.com/office/powerpoint/2010/main" val="147372717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1CA6D-1BBD-0E84-28B3-3848597D27A5}"/>
              </a:ext>
            </a:extLst>
          </p:cNvPr>
          <p:cNvSpPr>
            <a:spLocks noGrp="1"/>
          </p:cNvSpPr>
          <p:nvPr>
            <p:ph type="title"/>
          </p:nvPr>
        </p:nvSpPr>
        <p:spPr>
          <a:xfrm>
            <a:off x="3204000" y="462024"/>
            <a:ext cx="11880000" cy="1080000"/>
          </a:xfrm>
        </p:spPr>
        <p:txBody>
          <a:bodyPr/>
          <a:lstStyle/>
          <a:p>
            <a:r>
              <a:rPr lang="fr-CH" dirty="0"/>
              <a:t>WP04 Collaborations for DQW cryomodule CERN/STFC</a:t>
            </a:r>
            <a:endParaRPr lang="en-GB" noProof="0" dirty="0"/>
          </a:p>
        </p:txBody>
      </p:sp>
      <p:sp>
        <p:nvSpPr>
          <p:cNvPr id="11" name="Content Placeholder 2">
            <a:extLst>
              <a:ext uri="{FF2B5EF4-FFF2-40B4-BE49-F238E27FC236}">
                <a16:creationId xmlns:a16="http://schemas.microsoft.com/office/drawing/2014/main" id="{290A6506-44EA-C703-C9B3-F4BEDB28BDBE}"/>
              </a:ext>
            </a:extLst>
          </p:cNvPr>
          <p:cNvSpPr txBox="1">
            <a:spLocks/>
          </p:cNvSpPr>
          <p:nvPr/>
        </p:nvSpPr>
        <p:spPr>
          <a:xfrm>
            <a:off x="2837968" y="2412670"/>
            <a:ext cx="12612065" cy="8293589"/>
          </a:xfrm>
          <a:prstGeom prst="rect">
            <a:avLst/>
          </a:prstGeom>
          <a:noFill/>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250" dirty="0"/>
              <a:t>On going activity at STFC + planning </a:t>
            </a:r>
          </a:p>
          <a:p>
            <a:pPr lvl="1"/>
            <a:r>
              <a:rPr lang="en-GB" sz="1650" dirty="0"/>
              <a:t>DQW - CM2 assembly on-going (step 6 / 13)</a:t>
            </a:r>
          </a:p>
          <a:p>
            <a:pPr lvl="1"/>
            <a:r>
              <a:rPr lang="en-GB" sz="1650" dirty="0"/>
              <a:t>CERN specialists' visits at STFC</a:t>
            </a:r>
          </a:p>
          <a:p>
            <a:pPr lvl="2"/>
            <a:r>
              <a:rPr lang="en-GB" sz="1575" dirty="0"/>
              <a:t>6 visits from CERN specialists done for CM2</a:t>
            </a:r>
          </a:p>
          <a:p>
            <a:pPr lvl="2"/>
            <a:r>
              <a:rPr lang="en-GB" sz="1575" dirty="0"/>
              <a:t>5 visits to be done by end of 2025</a:t>
            </a:r>
          </a:p>
          <a:p>
            <a:pPr marL="1371600" lvl="2" indent="0">
              <a:buNone/>
            </a:pPr>
            <a:r>
              <a:rPr lang="en-GB" sz="1575" i="1" dirty="0"/>
              <a:t>(Less visits for the following cryomodules (6 instead of 11 per CM ? TBC))</a:t>
            </a:r>
          </a:p>
          <a:p>
            <a:pPr lvl="1"/>
            <a:r>
              <a:rPr lang="en-GB" sz="1650" dirty="0"/>
              <a:t>Delivery of CM2 at CERN planned Feb 26</a:t>
            </a:r>
          </a:p>
          <a:p>
            <a:pPr lvl="1"/>
            <a:r>
              <a:rPr lang="en-GB" sz="1650" dirty="0"/>
              <a:t>DQW - CM3 preparation started using CERN cavities</a:t>
            </a:r>
          </a:p>
          <a:p>
            <a:pPr lvl="1"/>
            <a:r>
              <a:rPr lang="en-GB" sz="1650" dirty="0"/>
              <a:t>Planning of production of remaining CMs :</a:t>
            </a:r>
          </a:p>
          <a:p>
            <a:endParaRPr lang="en-GB" sz="2250" dirty="0"/>
          </a:p>
          <a:p>
            <a:endParaRPr lang="en-GB" sz="2250" dirty="0"/>
          </a:p>
          <a:p>
            <a:endParaRPr lang="en-GB" sz="2250" dirty="0"/>
          </a:p>
          <a:p>
            <a:endParaRPr lang="en-GB" sz="2250" dirty="0"/>
          </a:p>
          <a:p>
            <a:endParaRPr lang="en-GB" sz="2250" dirty="0"/>
          </a:p>
          <a:p>
            <a:endParaRPr lang="en-GB" sz="2250" dirty="0"/>
          </a:p>
          <a:p>
            <a:r>
              <a:rPr lang="en-GB" sz="2250" dirty="0"/>
              <a:t>Production of component under CERN responsibility -&gt; </a:t>
            </a:r>
            <a:r>
              <a:rPr lang="en-GB" sz="2250" dirty="0">
                <a:solidFill>
                  <a:srgbClr val="00B050"/>
                </a:solidFill>
              </a:rPr>
              <a:t>Components for CM2 &amp; 3 done </a:t>
            </a:r>
            <a:r>
              <a:rPr lang="en-GB" sz="2250" dirty="0">
                <a:solidFill>
                  <a:srgbClr val="FFC000"/>
                </a:solidFill>
              </a:rPr>
              <a:t>(few items for NCRs resolution under production and foreseen to be delivered on time) </a:t>
            </a:r>
          </a:p>
          <a:p>
            <a:r>
              <a:rPr lang="en-GB" sz="2250" dirty="0"/>
              <a:t>Preparation for the assembly of DQW-CM1 at CERN + Planning – On-Going </a:t>
            </a:r>
          </a:p>
          <a:p>
            <a:pPr marL="0" indent="0">
              <a:buNone/>
            </a:pPr>
            <a:r>
              <a:rPr lang="en-GB" sz="2100" b="1" dirty="0"/>
              <a:t>See pres. </a:t>
            </a:r>
            <a:r>
              <a:rPr lang="en-GB" sz="2100" b="1" dirty="0" err="1"/>
              <a:t>S.Barrière</a:t>
            </a:r>
            <a:r>
              <a:rPr lang="en-GB" sz="2100" b="1" dirty="0"/>
              <a:t> &amp; </a:t>
            </a:r>
            <a:r>
              <a:rPr lang="en-GB" sz="2100" b="1" dirty="0" err="1"/>
              <a:t>J.Dequaire</a:t>
            </a:r>
            <a:endParaRPr lang="en-GB" sz="2100" b="1" dirty="0"/>
          </a:p>
          <a:p>
            <a:pPr algn="r"/>
            <a:endParaRPr lang="en-GB" sz="3000" dirty="0"/>
          </a:p>
        </p:txBody>
      </p:sp>
      <p:pic>
        <p:nvPicPr>
          <p:cNvPr id="4098" name="Picture 11">
            <a:extLst>
              <a:ext uri="{FF2B5EF4-FFF2-40B4-BE49-F238E27FC236}">
                <a16:creationId xmlns:a16="http://schemas.microsoft.com/office/drawing/2014/main" id="{36A8DAC8-6570-727C-CCBF-5F6A4322DE5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12513" y="5811698"/>
            <a:ext cx="12800634" cy="1646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895EA2BD-1851-7B04-B3DC-2B5E4F53E76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124961" y="1049740"/>
            <a:ext cx="3639452" cy="2050472"/>
          </a:xfrm>
          <a:prstGeom prst="rect">
            <a:avLst/>
          </a:prstGeom>
        </p:spPr>
      </p:pic>
      <p:pic>
        <p:nvPicPr>
          <p:cNvPr id="7" name="Picture 6">
            <a:extLst>
              <a:ext uri="{FF2B5EF4-FFF2-40B4-BE49-F238E27FC236}">
                <a16:creationId xmlns:a16="http://schemas.microsoft.com/office/drawing/2014/main" id="{8049A6E4-5220-F67E-67B1-FB0C5E69371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2137841" y="3126344"/>
            <a:ext cx="3370383" cy="2562005"/>
          </a:xfrm>
          <a:prstGeom prst="rect">
            <a:avLst/>
          </a:prstGeom>
        </p:spPr>
      </p:pic>
      <p:sp>
        <p:nvSpPr>
          <p:cNvPr id="12" name="Content Placeholder 2">
            <a:extLst>
              <a:ext uri="{FF2B5EF4-FFF2-40B4-BE49-F238E27FC236}">
                <a16:creationId xmlns:a16="http://schemas.microsoft.com/office/drawing/2014/main" id="{C0E8322C-2037-FA77-7547-50BFE5A28120}"/>
              </a:ext>
            </a:extLst>
          </p:cNvPr>
          <p:cNvSpPr txBox="1">
            <a:spLocks/>
          </p:cNvSpPr>
          <p:nvPr/>
        </p:nvSpPr>
        <p:spPr>
          <a:xfrm>
            <a:off x="8482478" y="2412670"/>
            <a:ext cx="2699342" cy="481736"/>
          </a:xfrm>
          <a:prstGeom prst="rect">
            <a:avLst/>
          </a:prstGeom>
          <a:noFill/>
        </p:spPr>
        <p:txBody>
          <a:bodyPr vert="horz" lIns="0" tIns="0" rIns="0" bIns="0" rtlCol="0">
            <a:normAutofit fontScale="77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CH" sz="2100" b="1" dirty="0" err="1">
                <a:solidFill>
                  <a:schemeClr val="tx1">
                    <a:lumMod val="65000"/>
                    <a:lumOff val="35000"/>
                  </a:schemeClr>
                </a:solidFill>
              </a:rPr>
              <a:t>See</a:t>
            </a:r>
            <a:r>
              <a:rPr lang="fr-CH" sz="2100" b="1" dirty="0">
                <a:solidFill>
                  <a:schemeClr val="tx1">
                    <a:lumMod val="65000"/>
                    <a:lumOff val="35000"/>
                  </a:schemeClr>
                </a:solidFill>
              </a:rPr>
              <a:t> </a:t>
            </a:r>
            <a:r>
              <a:rPr lang="fr-CH" sz="2100" b="1" dirty="0" err="1">
                <a:solidFill>
                  <a:schemeClr val="tx1">
                    <a:lumMod val="65000"/>
                    <a:lumOff val="35000"/>
                  </a:schemeClr>
                </a:solidFill>
              </a:rPr>
              <a:t>presentations</a:t>
            </a:r>
            <a:r>
              <a:rPr lang="fr-CH" sz="2100" b="1" dirty="0">
                <a:solidFill>
                  <a:schemeClr val="tx1">
                    <a:lumMod val="65000"/>
                    <a:lumOff val="35000"/>
                  </a:schemeClr>
                </a:solidFill>
              </a:rPr>
              <a:t> : </a:t>
            </a:r>
          </a:p>
          <a:p>
            <a:pPr marL="0" indent="0">
              <a:buNone/>
            </a:pPr>
            <a:r>
              <a:rPr lang="fr-CH" sz="2100" b="1" dirty="0" err="1">
                <a:solidFill>
                  <a:schemeClr val="tx1">
                    <a:lumMod val="65000"/>
                    <a:lumOff val="35000"/>
                  </a:schemeClr>
                </a:solidFill>
              </a:rPr>
              <a:t>E.Jordan</a:t>
            </a:r>
            <a:endParaRPr lang="en-GB" sz="2100" b="1" dirty="0">
              <a:solidFill>
                <a:schemeClr val="tx1">
                  <a:lumMod val="65000"/>
                  <a:lumOff val="35000"/>
                </a:schemeClr>
              </a:solidFill>
            </a:endParaRPr>
          </a:p>
        </p:txBody>
      </p:sp>
      <p:sp>
        <p:nvSpPr>
          <p:cNvPr id="6" name="TextBox 5">
            <a:extLst>
              <a:ext uri="{FF2B5EF4-FFF2-40B4-BE49-F238E27FC236}">
                <a16:creationId xmlns:a16="http://schemas.microsoft.com/office/drawing/2014/main" id="{55F695DE-F2CC-8891-3042-FCA667563DF2}"/>
              </a:ext>
            </a:extLst>
          </p:cNvPr>
          <p:cNvSpPr txBox="1"/>
          <p:nvPr/>
        </p:nvSpPr>
        <p:spPr>
          <a:xfrm>
            <a:off x="874462" y="1249874"/>
            <a:ext cx="3927012" cy="830997"/>
          </a:xfrm>
          <a:prstGeom prst="rect">
            <a:avLst/>
          </a:prstGeom>
          <a:noFill/>
          <a:ln>
            <a:solidFill>
              <a:srgbClr val="FF9933"/>
            </a:solidFill>
          </a:ln>
        </p:spPr>
        <p:txBody>
          <a:bodyPr wrap="square" rtlCol="0">
            <a:spAutoFit/>
          </a:bodyPr>
          <a:lstStyle/>
          <a:p>
            <a:r>
              <a:rPr lang="en-US" sz="2400" dirty="0"/>
              <a:t>Slide courtesy of T. Capelli (EM-MME)</a:t>
            </a:r>
            <a:endParaRPr lang="en-GB" sz="2400" dirty="0"/>
          </a:p>
        </p:txBody>
      </p:sp>
      <p:sp>
        <p:nvSpPr>
          <p:cNvPr id="3" name="Slide Number Placeholder 2">
            <a:extLst>
              <a:ext uri="{FF2B5EF4-FFF2-40B4-BE49-F238E27FC236}">
                <a16:creationId xmlns:a16="http://schemas.microsoft.com/office/drawing/2014/main" id="{6CCBF3CD-3613-E504-8AF1-72C247BC8B89}"/>
              </a:ext>
            </a:extLst>
          </p:cNvPr>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305822310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A70059-B752-22E2-F20F-38833196E418}"/>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F5BAD4BB-973D-B2D1-CDDC-EAC8263A0222}"/>
              </a:ext>
            </a:extLst>
          </p:cNvPr>
          <p:cNvSpPr/>
          <p:nvPr/>
        </p:nvSpPr>
        <p:spPr>
          <a:xfrm>
            <a:off x="-178003" y="-136411"/>
            <a:ext cx="18466003" cy="10559821"/>
          </a:xfrm>
          <a:custGeom>
            <a:avLst/>
            <a:gdLst/>
            <a:ahLst/>
            <a:cxnLst/>
            <a:rect l="l" t="t" r="r" b="b"/>
            <a:pathLst>
              <a:path w="18466003" h="10559821">
                <a:moveTo>
                  <a:pt x="0" y="0"/>
                </a:moveTo>
                <a:lnTo>
                  <a:pt x="18466003" y="0"/>
                </a:lnTo>
                <a:lnTo>
                  <a:pt x="18466003" y="10559822"/>
                </a:lnTo>
                <a:lnTo>
                  <a:pt x="0" y="10559822"/>
                </a:lnTo>
                <a:lnTo>
                  <a:pt x="0" y="0"/>
                </a:lnTo>
                <a:close/>
              </a:path>
            </a:pathLst>
          </a:custGeom>
          <a:blipFill>
            <a:blip r:embed="rId3"/>
            <a:stretch>
              <a:fillRect t="-33982" r="-60648" b="-53302"/>
            </a:stretch>
          </a:blipFill>
        </p:spPr>
        <p:txBody>
          <a:bodyPr/>
          <a:lstStyle/>
          <a:p>
            <a:endParaRPr lang="en-GB"/>
          </a:p>
        </p:txBody>
      </p:sp>
      <p:sp>
        <p:nvSpPr>
          <p:cNvPr id="3" name="Freeform 3">
            <a:extLst>
              <a:ext uri="{FF2B5EF4-FFF2-40B4-BE49-F238E27FC236}">
                <a16:creationId xmlns:a16="http://schemas.microsoft.com/office/drawing/2014/main" id="{B9507176-E103-5EC8-2F7E-1C05D84F91D0}"/>
              </a:ext>
            </a:extLst>
          </p:cNvPr>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sp>
        <p:nvSpPr>
          <p:cNvPr id="4" name="TextBox 4">
            <a:extLst>
              <a:ext uri="{FF2B5EF4-FFF2-40B4-BE49-F238E27FC236}">
                <a16:creationId xmlns:a16="http://schemas.microsoft.com/office/drawing/2014/main" id="{1A2A0CB0-AFB8-3BA8-8775-AE7B2A70B9D5}"/>
              </a:ext>
            </a:extLst>
          </p:cNvPr>
          <p:cNvSpPr txBox="1"/>
          <p:nvPr/>
        </p:nvSpPr>
        <p:spPr>
          <a:xfrm>
            <a:off x="1462255" y="1543050"/>
            <a:ext cx="12710945" cy="1001621"/>
          </a:xfrm>
          <a:prstGeom prst="rect">
            <a:avLst/>
          </a:prstGeom>
        </p:spPr>
        <p:txBody>
          <a:bodyPr wrap="square" lIns="0" tIns="0" rIns="0" bIns="0" rtlCol="0" anchor="t">
            <a:spAutoFit/>
          </a:bodyPr>
          <a:lstStyle/>
          <a:p>
            <a:pPr algn="l">
              <a:lnSpc>
                <a:spcPts val="8280"/>
              </a:lnSpc>
            </a:pPr>
            <a:r>
              <a:rPr lang="en-US" sz="6900" u="sng" dirty="0">
                <a:solidFill>
                  <a:srgbClr val="285481"/>
                </a:solidFill>
                <a:latin typeface="Public Sans" panose="020B0604020202020204" charset="0"/>
                <a:ea typeface="Public Sans"/>
                <a:cs typeface="Public Sans"/>
                <a:sym typeface="Public Sans"/>
              </a:rPr>
              <a:t>Part 4: Cryomodule Testing</a:t>
            </a:r>
            <a:endParaRPr lang="en-US" sz="6900" dirty="0">
              <a:solidFill>
                <a:srgbClr val="285481"/>
              </a:solidFill>
              <a:latin typeface="Public Sans" panose="020B0604020202020204" charset="0"/>
              <a:ea typeface="Public Sans"/>
              <a:cs typeface="Public Sans"/>
              <a:sym typeface="Public Sans"/>
            </a:endParaRPr>
          </a:p>
        </p:txBody>
      </p:sp>
      <p:sp>
        <p:nvSpPr>
          <p:cNvPr id="7" name="Freeform 7">
            <a:extLst>
              <a:ext uri="{FF2B5EF4-FFF2-40B4-BE49-F238E27FC236}">
                <a16:creationId xmlns:a16="http://schemas.microsoft.com/office/drawing/2014/main" id="{034325BB-72E9-D883-F761-6C2A8B8114C2}"/>
              </a:ext>
            </a:extLst>
          </p:cNvPr>
          <p:cNvSpPr/>
          <p:nvPr/>
        </p:nvSpPr>
        <p:spPr>
          <a:xfrm>
            <a:off x="14804534" y="8857424"/>
            <a:ext cx="3295560" cy="1335152"/>
          </a:xfrm>
          <a:custGeom>
            <a:avLst/>
            <a:gdLst/>
            <a:ahLst/>
            <a:cxnLst/>
            <a:rect l="l" t="t" r="r" b="b"/>
            <a:pathLst>
              <a:path w="3295560" h="1335152">
                <a:moveTo>
                  <a:pt x="0" y="0"/>
                </a:moveTo>
                <a:lnTo>
                  <a:pt x="3295560" y="0"/>
                </a:lnTo>
                <a:lnTo>
                  <a:pt x="3295560" y="1335153"/>
                </a:lnTo>
                <a:lnTo>
                  <a:pt x="0" y="1335153"/>
                </a:lnTo>
                <a:lnTo>
                  <a:pt x="0" y="0"/>
                </a:lnTo>
                <a:close/>
              </a:path>
            </a:pathLst>
          </a:custGeom>
          <a:blipFill>
            <a:blip r:embed="rId5"/>
            <a:stretch>
              <a:fillRect/>
            </a:stretch>
          </a:blipFill>
        </p:spPr>
        <p:txBody>
          <a:bodyPr/>
          <a:lstStyle/>
          <a:p>
            <a:endParaRPr lang="en-GB"/>
          </a:p>
        </p:txBody>
      </p:sp>
      <p:pic>
        <p:nvPicPr>
          <p:cNvPr id="6" name="Picture 5" descr="A close-up of a computer&#10;&#10;Description automatically generated with medium confidence">
            <a:extLst>
              <a:ext uri="{FF2B5EF4-FFF2-40B4-BE49-F238E27FC236}">
                <a16:creationId xmlns:a16="http://schemas.microsoft.com/office/drawing/2014/main" id="{EF3C0D05-81BA-0636-387D-C8219F4FED3A}"/>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4211" b="95385" l="6799" r="89998">
                        <a14:foregroundMark x1="13667" y1="38178" x2="13851" y2="35385"/>
                        <a14:foregroundMark x1="13851" y1="33279" x2="14865" y2="32834"/>
                        <a14:foregroundMark x1="14473" y1="31215" x2="15303" y2="31538"/>
                        <a14:foregroundMark x1="13091" y1="32834" x2="13598" y2="32834"/>
                        <a14:foregroundMark x1="15994" y1="36842" x2="16041" y2="39595"/>
                        <a14:foregroundMark x1="17055" y1="35951" x2="17055" y2="39393"/>
                        <a14:foregroundMark x1="11777" y1="59960" x2="11270" y2="67814"/>
                        <a14:foregroundMark x1="7859" y1="70445" x2="6937" y2="73198"/>
                        <a14:foregroundMark x1="6937" y1="73198" x2="7744" y2="73968"/>
                        <a14:foregroundMark x1="7744" y1="73968" x2="10625" y2="73563"/>
                        <a14:foregroundMark x1="8988" y1="68259" x2="8942" y2="68138"/>
                        <a14:foregroundMark x1="6868" y1="70567" x2="6799" y2="71012"/>
                        <a14:foregroundMark x1="14105" y1="87166" x2="12837" y2="85911"/>
                        <a14:foregroundMark x1="12837" y1="85911" x2="12468" y2="84494"/>
                        <a14:foregroundMark x1="21595" y1="93806" x2="22540" y2="95425"/>
                        <a14:foregroundMark x1="22540" y1="95425" x2="23715" y2="95628"/>
                        <a14:foregroundMark x1="23715" y1="95628" x2="25052" y2="95425"/>
                        <a14:foregroundMark x1="25052" y1="95425" x2="26319" y2="94008"/>
                        <a14:foregroundMark x1="16110" y1="71012" x2="16847" y2="72186"/>
                        <a14:foregroundMark x1="16847" y1="72186" x2="17723" y2="71417"/>
                        <a14:foregroundMark x1="17723" y1="71417" x2="17746" y2="71255"/>
                        <a14:foregroundMark x1="11523" y1="57287" x2="10671" y2="58300"/>
                        <a14:foregroundMark x1="10671" y1="58300" x2="11708" y2="58421"/>
                        <a14:foregroundMark x1="8988" y1="57733" x2="9887" y2="57126"/>
                        <a14:foregroundMark x1="9887" y1="57126" x2="10002" y2="58178"/>
                        <a14:foregroundMark x1="12284" y1="55992" x2="12146" y2="54656"/>
                        <a14:foregroundMark x1="17677" y1="60162" x2="17884" y2="59190"/>
                        <a14:foregroundMark x1="43996" y1="84858" x2="44457" y2="83522"/>
                        <a14:foregroundMark x1="66674" y1="84858" x2="65776" y2="82470"/>
                        <a14:foregroundMark x1="65776" y1="82470" x2="65153" y2="82834"/>
                        <a14:foregroundMark x1="57363" y1="81741" x2="57917" y2="81741"/>
                        <a14:foregroundMark x1="58562" y1="81741" x2="59576" y2="81943"/>
                        <a14:foregroundMark x1="59576" y1="81943" x2="59737" y2="81862"/>
                        <a14:foregroundMark x1="32934" y1="81741" x2="34616" y2="81862"/>
                        <a14:foregroundMark x1="86126" y1="82955" x2="87232" y2="84332"/>
                        <a14:foregroundMark x1="87232" y1="84332" x2="87071" y2="84615"/>
                        <a14:foregroundMark x1="87509" y1="82429" x2="87578" y2="83644"/>
                        <a14:foregroundMark x1="89583" y1="44696" x2="89583" y2="45466"/>
                        <a14:foregroundMark x1="81032" y1="17166" x2="81148" y2="21700"/>
                        <a14:foregroundMark x1="81470" y1="22915" x2="81470" y2="25870"/>
                        <a14:foregroundMark x1="80894" y1="15911" x2="81655" y2="16356"/>
                        <a14:foregroundMark x1="76561" y1="20810" x2="76884" y2="21336"/>
                        <a14:foregroundMark x1="67112" y1="7854" x2="69693" y2="7530"/>
                        <a14:foregroundMark x1="69693" y1="7530" x2="70293" y2="9231"/>
                        <a14:foregroundMark x1="70293" y1="9231" x2="69325" y2="9393"/>
                        <a14:foregroundMark x1="44250" y1="9190" x2="46485" y2="7328"/>
                        <a14:foregroundMark x1="46485" y1="7328" x2="48145" y2="8502"/>
                        <a14:foregroundMark x1="48145" y1="8502" x2="45955" y2="9393"/>
                        <a14:foregroundMark x1="40101" y1="6964" x2="46785" y2="4453"/>
                        <a14:foregroundMark x1="46785" y1="4453" x2="51440" y2="7287"/>
                        <a14:foregroundMark x1="58055" y1="15709" x2="57571" y2="13806"/>
                        <a14:foregroundMark x1="57571" y1="13806" x2="57410" y2="10162"/>
                        <a14:foregroundMark x1="57410" y1="10162" x2="57894" y2="8300"/>
                        <a14:foregroundMark x1="57894" y1="8300" x2="58861" y2="8178"/>
                        <a14:foregroundMark x1="56419" y1="8300" x2="57041" y2="8421"/>
                        <a14:foregroundMark x1="49873" y1="4858" x2="54091" y2="5547"/>
                        <a14:foregroundMark x1="54091" y1="5547" x2="54621" y2="7409"/>
                        <a14:foregroundMark x1="54621" y1="7409" x2="54575" y2="11053"/>
                        <a14:foregroundMark x1="53883" y1="5304" x2="55059" y2="6032"/>
                        <a14:foregroundMark x1="55059" y1="6032" x2="54967" y2="7085"/>
                        <a14:foregroundMark x1="40862" y1="12834" x2="38673" y2="12996"/>
                        <a14:foregroundMark x1="38673" y1="12996" x2="38396" y2="6559"/>
                        <a14:foregroundMark x1="38396" y1="6559" x2="40032" y2="5628"/>
                        <a14:foregroundMark x1="40032" y1="5628" x2="41899" y2="5628"/>
                        <a14:foregroundMark x1="41899" y1="5628" x2="43443" y2="5425"/>
                        <a14:foregroundMark x1="38534" y1="5101" x2="43074" y2="5385"/>
                        <a14:foregroundMark x1="43074" y1="5385" x2="41830" y2="4777"/>
                        <a14:foregroundMark x1="41830" y1="4777" x2="41231" y2="4980"/>
                        <a14:foregroundMark x1="38027" y1="8866" x2="38396" y2="12955"/>
                        <a14:foregroundMark x1="38212" y1="4737" x2="38212" y2="5304"/>
                        <a14:foregroundMark x1="38903" y1="4656" x2="44065" y2="4858"/>
                        <a14:foregroundMark x1="40078" y1="17004" x2="39087" y2="16518"/>
                        <a14:foregroundMark x1="39087" y1="16518" x2="39018" y2="14332"/>
                        <a14:foregroundMark x1="39018" y1="14332" x2="39064" y2="13927"/>
                        <a14:foregroundMark x1="51256" y1="4737" x2="54068" y2="4737"/>
                        <a14:foregroundMark x1="54068" y1="4737" x2="54967" y2="5425"/>
                        <a14:foregroundMark x1="54967" y1="5425" x2="54967" y2="5789"/>
                        <a14:foregroundMark x1="54529" y1="4818" x2="54897" y2="4534"/>
                        <a14:foregroundMark x1="55036" y1="4737" x2="55036" y2="5830"/>
                        <a14:foregroundMark x1="63217" y1="16802" x2="62019" y2="16194"/>
                        <a14:foregroundMark x1="62019" y1="16194" x2="61650" y2="11174"/>
                        <a14:foregroundMark x1="61650" y1="11174" x2="61696" y2="9150"/>
                        <a14:foregroundMark x1="61696" y1="9150" x2="62365" y2="7895"/>
                        <a14:foregroundMark x1="62365" y1="7895" x2="62365" y2="7895"/>
                        <a14:foregroundMark x1="62549" y1="7409" x2="62572" y2="5223"/>
                        <a14:foregroundMark x1="62572" y1="5223" x2="63886" y2="4615"/>
                        <a14:foregroundMark x1="63886" y1="4615" x2="67873" y2="4899"/>
                        <a14:foregroundMark x1="67873" y1="4899" x2="68541" y2="4777"/>
                        <a14:foregroundMark x1="62526" y1="4656" x2="63125" y2="4777"/>
                        <a14:foregroundMark x1="69624" y1="4251" x2="71145" y2="4049"/>
                        <a14:foregroundMark x1="71145" y1="4049" x2="72252" y2="4211"/>
                        <a14:foregroundMark x1="72252" y1="4211" x2="72597" y2="4777"/>
                        <a14:foregroundMark x1="70546" y1="6680" x2="71445" y2="8178"/>
                        <a14:foregroundMark x1="71445" y1="8178" x2="75179" y2="8502"/>
                        <a14:foregroundMark x1="75179" y1="8502" x2="74579" y2="5789"/>
                        <a14:foregroundMark x1="72897" y1="4777" x2="79166" y2="5020"/>
                        <a14:foregroundMark x1="79419" y1="5263" x2="79396" y2="12955"/>
                        <a14:foregroundMark x1="51625" y1="25466" x2="52570" y2="24494"/>
                        <a14:foregroundMark x1="33602" y1="21903" x2="34547" y2="21781"/>
                        <a14:foregroundMark x1="34547" y1="21781" x2="36114" y2="22146"/>
                        <a14:foregroundMark x1="22102" y1="12955" x2="22401" y2="9514"/>
                        <a14:foregroundMark x1="20604" y1="10486" x2="20673" y2="9393"/>
                        <a14:foregroundMark x1="19014" y1="15263" x2="19889" y2="15061"/>
                        <a14:foregroundMark x1="18253" y1="16235" x2="18576" y2="16032"/>
                        <a14:foregroundMark x1="40862" y1="20729" x2="40862" y2="21174"/>
                        <a14:foregroundMark x1="40908" y1="23117" x2="41023" y2="23846"/>
                        <a14:foregroundMark x1="52616" y1="24372" x2="52915" y2="24089"/>
                        <a14:foregroundMark x1="64416" y1="20931" x2="64439" y2="22915"/>
                        <a14:foregroundMark x1="64439" y1="22915" x2="64439" y2="22915"/>
                        <a14:foregroundMark x1="12975" y1="44737" x2="12975" y2="45547"/>
                        <a14:backgroundMark x1="35146" y1="11174" x2="35400" y2="15061"/>
                        <a14:backgroundMark x1="52869" y1="19271" x2="53054" y2="19757"/>
                        <a14:backgroundMark x1="61258" y1="18543" x2="61742" y2="20486"/>
                        <a14:backgroundMark x1="60636" y1="11984" x2="60774" y2="13198"/>
                        <a14:backgroundMark x1="35884" y1="17652" x2="36345" y2="19150"/>
                      </a14:backgroundRemoval>
                    </a14:imgEffect>
                  </a14:imgLayer>
                </a14:imgProps>
              </a:ext>
              <a:ext uri="{28A0092B-C50C-407E-A947-70E740481C1C}">
                <a14:useLocalDpi xmlns:a14="http://schemas.microsoft.com/office/drawing/2010/main"/>
              </a:ext>
            </a:extLst>
          </a:blip>
          <a:srcRect l="5399" t="2848" r="8061" b="3953"/>
          <a:stretch/>
        </p:blipFill>
        <p:spPr>
          <a:xfrm>
            <a:off x="8667840" y="2993530"/>
            <a:ext cx="7924800" cy="4857908"/>
          </a:xfrm>
          <a:prstGeom prst="rect">
            <a:avLst/>
          </a:prstGeom>
        </p:spPr>
      </p:pic>
      <p:pic>
        <p:nvPicPr>
          <p:cNvPr id="8" name="Graphic 7" descr="Truck outline">
            <a:extLst>
              <a:ext uri="{FF2B5EF4-FFF2-40B4-BE49-F238E27FC236}">
                <a16:creationId xmlns:a16="http://schemas.microsoft.com/office/drawing/2014/main" id="{60D6915F-9E44-EE90-0A0E-E40A335014D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61516" y="4078025"/>
            <a:ext cx="2867688" cy="2867688"/>
          </a:xfrm>
          <a:prstGeom prst="rect">
            <a:avLst/>
          </a:prstGeom>
        </p:spPr>
      </p:pic>
      <p:sp>
        <p:nvSpPr>
          <p:cNvPr id="9" name="Arrow: Right 8">
            <a:extLst>
              <a:ext uri="{FF2B5EF4-FFF2-40B4-BE49-F238E27FC236}">
                <a16:creationId xmlns:a16="http://schemas.microsoft.com/office/drawing/2014/main" id="{E9D351EE-2E59-2EAF-5731-66A540BCF0AD}"/>
              </a:ext>
            </a:extLst>
          </p:cNvPr>
          <p:cNvSpPr/>
          <p:nvPr/>
        </p:nvSpPr>
        <p:spPr>
          <a:xfrm>
            <a:off x="-178003" y="6208975"/>
            <a:ext cx="8331403" cy="64807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endParaRPr lang="en-GB" sz="4800"/>
          </a:p>
        </p:txBody>
      </p:sp>
      <p:sp>
        <p:nvSpPr>
          <p:cNvPr id="10" name="Freeform 6">
            <a:extLst>
              <a:ext uri="{FF2B5EF4-FFF2-40B4-BE49-F238E27FC236}">
                <a16:creationId xmlns:a16="http://schemas.microsoft.com/office/drawing/2014/main" id="{303C6AFC-1CE6-B936-2243-11D7F8AB6350}"/>
              </a:ext>
            </a:extLst>
          </p:cNvPr>
          <p:cNvSpPr/>
          <p:nvPr/>
        </p:nvSpPr>
        <p:spPr>
          <a:xfrm>
            <a:off x="-178003" y="-154633"/>
            <a:ext cx="18466003" cy="10559821"/>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10"/>
            <a:stretch>
              <a:fillRect l="-1038" b="-1068"/>
            </a:stretch>
          </a:blipFill>
          <a:ln cap="sq">
            <a:noFill/>
            <a:prstDash val="solid"/>
            <a:miter/>
          </a:ln>
        </p:spPr>
        <p:txBody>
          <a:bodyPr/>
          <a:lstStyle/>
          <a:p>
            <a:endParaRPr lang="en-GB"/>
          </a:p>
        </p:txBody>
      </p:sp>
      <p:sp>
        <p:nvSpPr>
          <p:cNvPr id="5" name="Slide Number Placeholder 4">
            <a:extLst>
              <a:ext uri="{FF2B5EF4-FFF2-40B4-BE49-F238E27FC236}">
                <a16:creationId xmlns:a16="http://schemas.microsoft.com/office/drawing/2014/main" id="{6BB6DBE8-41F1-37E6-E711-0687CADCEE32}"/>
              </a:ext>
            </a:extLst>
          </p:cNvPr>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114151560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900" fill="hold"/>
                                        <p:tgtEl>
                                          <p:spTgt spid="8"/>
                                        </p:tgtEl>
                                        <p:attrNameLst>
                                          <p:attrName>ppt_x</p:attrName>
                                        </p:attrNameLst>
                                      </p:cBhvr>
                                      <p:tavLst>
                                        <p:tav tm="0">
                                          <p:val>
                                            <p:strVal val="0-#ppt_w/2"/>
                                          </p:val>
                                        </p:tav>
                                        <p:tav tm="100000">
                                          <p:val>
                                            <p:strVal val="#ppt_x"/>
                                          </p:val>
                                        </p:tav>
                                      </p:tavLst>
                                    </p:anim>
                                    <p:anim calcmode="lin" valueType="num">
                                      <p:cBhvr additive="base">
                                        <p:cTn id="8" dur="9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832BA-A43C-15CE-0159-259E752C7B49}"/>
              </a:ext>
            </a:extLst>
          </p:cNvPr>
          <p:cNvSpPr>
            <a:spLocks noGrp="1"/>
          </p:cNvSpPr>
          <p:nvPr>
            <p:ph type="title"/>
          </p:nvPr>
        </p:nvSpPr>
        <p:spPr/>
        <p:txBody>
          <a:bodyPr/>
          <a:lstStyle/>
          <a:p>
            <a:r>
              <a:rPr lang="en-US" dirty="0"/>
              <a:t>How do we Test the Cryomodules?</a:t>
            </a:r>
            <a:br>
              <a:rPr lang="en-US" dirty="0"/>
            </a:br>
            <a:r>
              <a:rPr lang="en-US" dirty="0"/>
              <a:t>SM18 Horizontal Test Bunker</a:t>
            </a:r>
          </a:p>
        </p:txBody>
      </p:sp>
      <p:sp>
        <p:nvSpPr>
          <p:cNvPr id="8" name="Content Placeholder 7">
            <a:extLst>
              <a:ext uri="{FF2B5EF4-FFF2-40B4-BE49-F238E27FC236}">
                <a16:creationId xmlns:a16="http://schemas.microsoft.com/office/drawing/2014/main" id="{E48FE04B-B622-2093-F6D6-23D5D44F220F}"/>
              </a:ext>
            </a:extLst>
          </p:cNvPr>
          <p:cNvSpPr>
            <a:spLocks noGrp="1"/>
          </p:cNvSpPr>
          <p:nvPr>
            <p:ph idx="1"/>
          </p:nvPr>
        </p:nvSpPr>
        <p:spPr>
          <a:xfrm>
            <a:off x="1224000" y="1919092"/>
            <a:ext cx="7000887" cy="1558114"/>
          </a:xfrm>
        </p:spPr>
        <p:txBody>
          <a:bodyPr>
            <a:normAutofit lnSpcReduction="10000"/>
          </a:bodyPr>
          <a:lstStyle/>
          <a:p>
            <a:pPr algn="l"/>
            <a:r>
              <a:rPr lang="en-US" sz="3600" dirty="0"/>
              <a:t>4-month test plan outlined for each cryomodule to qualify to nominal voltage of 3.4 MV</a:t>
            </a:r>
          </a:p>
        </p:txBody>
      </p:sp>
      <p:pic>
        <p:nvPicPr>
          <p:cNvPr id="6" name="Picture 5" descr="A large machine in a factory&#10;&#10;Description automatically generated">
            <a:extLst>
              <a:ext uri="{FF2B5EF4-FFF2-40B4-BE49-F238E27FC236}">
                <a16:creationId xmlns:a16="http://schemas.microsoft.com/office/drawing/2014/main" id="{0D3DC88C-A082-F6B3-2986-EF1D2B2B4FA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423" t="-759" b="13573"/>
          <a:stretch>
            <a:fillRect/>
          </a:stretch>
        </p:blipFill>
        <p:spPr>
          <a:xfrm>
            <a:off x="1424732" y="3619115"/>
            <a:ext cx="6599422" cy="4468228"/>
          </a:xfrm>
          <a:prstGeom prst="rect">
            <a:avLst/>
          </a:prstGeom>
        </p:spPr>
      </p:pic>
      <p:sp>
        <p:nvSpPr>
          <p:cNvPr id="35" name="TextBox 34">
            <a:extLst>
              <a:ext uri="{FF2B5EF4-FFF2-40B4-BE49-F238E27FC236}">
                <a16:creationId xmlns:a16="http://schemas.microsoft.com/office/drawing/2014/main" id="{4EFBAC58-DAA8-0E81-2CBD-3783E68F942B}"/>
              </a:ext>
            </a:extLst>
          </p:cNvPr>
          <p:cNvSpPr txBox="1"/>
          <p:nvPr/>
        </p:nvSpPr>
        <p:spPr>
          <a:xfrm>
            <a:off x="9663324" y="1449290"/>
            <a:ext cx="7678449" cy="2169825"/>
          </a:xfrm>
          <a:prstGeom prst="rect">
            <a:avLst/>
          </a:prstGeom>
          <a:noFill/>
        </p:spPr>
        <p:txBody>
          <a:bodyPr wrap="none" rtlCol="0">
            <a:spAutoFit/>
          </a:bodyPr>
          <a:lstStyle/>
          <a:p>
            <a:pPr defTabSz="1371600">
              <a:defRPr/>
            </a:pPr>
            <a:r>
              <a:rPr lang="en-GB" sz="2700" dirty="0">
                <a:solidFill>
                  <a:prstClr val="black"/>
                </a:solidFill>
                <a:latin typeface="Aptos" panose="02110004020202020204"/>
              </a:rPr>
              <a:t>Test preparation:</a:t>
            </a:r>
          </a:p>
          <a:p>
            <a:pPr marL="428626" indent="-428626" defTabSz="1371600">
              <a:buFont typeface="Arial" panose="020B0604020202020204" pitchFamily="34" charset="0"/>
              <a:buChar char="•"/>
              <a:defRPr/>
            </a:pPr>
            <a:r>
              <a:rPr lang="en-GB" sz="2700" dirty="0">
                <a:solidFill>
                  <a:prstClr val="black"/>
                </a:solidFill>
                <a:latin typeface="Aptos" panose="02110004020202020204"/>
              </a:rPr>
              <a:t>Transport ,Inspection, Cabling, Instrumentation</a:t>
            </a:r>
          </a:p>
          <a:p>
            <a:pPr defTabSz="1371600">
              <a:defRPr/>
            </a:pPr>
            <a:r>
              <a:rPr lang="en-GB" sz="2700" dirty="0">
                <a:solidFill>
                  <a:prstClr val="black"/>
                </a:solidFill>
                <a:latin typeface="Aptos" panose="02110004020202020204"/>
              </a:rPr>
              <a:t>       RF checks, Tuner, Alignment.</a:t>
            </a:r>
          </a:p>
          <a:p>
            <a:pPr marL="428626" indent="-428626" defTabSz="1371600">
              <a:buFont typeface="Arial" panose="020B0604020202020204" pitchFamily="34" charset="0"/>
              <a:buChar char="•"/>
              <a:defRPr/>
            </a:pPr>
            <a:r>
              <a:rPr lang="en-GB" sz="2700" dirty="0">
                <a:solidFill>
                  <a:prstClr val="black"/>
                </a:solidFill>
                <a:latin typeface="Aptos" panose="02110004020202020204"/>
              </a:rPr>
              <a:t>Welding </a:t>
            </a:r>
            <a:r>
              <a:rPr lang="en-GB" sz="2700" dirty="0" err="1">
                <a:solidFill>
                  <a:prstClr val="black"/>
                </a:solidFill>
                <a:latin typeface="Aptos" panose="02110004020202020204"/>
              </a:rPr>
              <a:t>cryolines</a:t>
            </a:r>
            <a:r>
              <a:rPr lang="en-GB" sz="2700" dirty="0">
                <a:solidFill>
                  <a:prstClr val="black"/>
                </a:solidFill>
                <a:latin typeface="Aptos" panose="02110004020202020204"/>
              </a:rPr>
              <a:t> and Jumper installation.</a:t>
            </a:r>
          </a:p>
          <a:p>
            <a:pPr marL="428626" indent="-428626" defTabSz="1371600">
              <a:buFont typeface="Arial" panose="020B0604020202020204" pitchFamily="34" charset="0"/>
              <a:buChar char="•"/>
              <a:defRPr/>
            </a:pPr>
            <a:r>
              <a:rPr lang="en-GB" sz="2700" dirty="0">
                <a:solidFill>
                  <a:prstClr val="black"/>
                </a:solidFill>
                <a:latin typeface="Aptos" panose="02110004020202020204"/>
              </a:rPr>
              <a:t>Vacuum activities: LT, RGA x3 volumes.</a:t>
            </a:r>
          </a:p>
        </p:txBody>
      </p:sp>
      <p:sp>
        <p:nvSpPr>
          <p:cNvPr id="36" name="TextBox 35">
            <a:extLst>
              <a:ext uri="{FF2B5EF4-FFF2-40B4-BE49-F238E27FC236}">
                <a16:creationId xmlns:a16="http://schemas.microsoft.com/office/drawing/2014/main" id="{F4142DB0-3AF4-AC1E-31CB-292239C94E8E}"/>
              </a:ext>
            </a:extLst>
          </p:cNvPr>
          <p:cNvSpPr txBox="1"/>
          <p:nvPr/>
        </p:nvSpPr>
        <p:spPr>
          <a:xfrm>
            <a:off x="9663326" y="4095039"/>
            <a:ext cx="7569198" cy="2585323"/>
          </a:xfrm>
          <a:prstGeom prst="rect">
            <a:avLst/>
          </a:prstGeom>
          <a:noFill/>
        </p:spPr>
        <p:txBody>
          <a:bodyPr wrap="square" rtlCol="0">
            <a:spAutoFit/>
          </a:bodyPr>
          <a:lstStyle/>
          <a:p>
            <a:pPr defTabSz="1371600">
              <a:defRPr/>
            </a:pPr>
            <a:r>
              <a:rPr lang="en-GB" sz="2700" dirty="0">
                <a:solidFill>
                  <a:prstClr val="black"/>
                </a:solidFill>
                <a:latin typeface="Aptos" panose="02110004020202020204"/>
              </a:rPr>
              <a:t>Tests at 2K:</a:t>
            </a:r>
          </a:p>
          <a:p>
            <a:pPr marL="428626" indent="-428626" defTabSz="1371600">
              <a:buFont typeface="Arial" panose="020B0604020202020204" pitchFamily="34" charset="0"/>
              <a:buChar char="•"/>
              <a:defRPr/>
            </a:pPr>
            <a:r>
              <a:rPr lang="en-GB" sz="2700" dirty="0">
                <a:solidFill>
                  <a:prstClr val="black"/>
                </a:solidFill>
                <a:latin typeface="Aptos" panose="02110004020202020204"/>
              </a:rPr>
              <a:t>Cool down: 1 W</a:t>
            </a:r>
          </a:p>
          <a:p>
            <a:pPr marL="428626" indent="-428626" defTabSz="1371600">
              <a:buFont typeface="Arial" panose="020B0604020202020204" pitchFamily="34" charset="0"/>
              <a:buChar char="•"/>
              <a:defRPr/>
            </a:pPr>
            <a:r>
              <a:rPr lang="en-GB" sz="2700" dirty="0">
                <a:solidFill>
                  <a:prstClr val="black"/>
                </a:solidFill>
                <a:latin typeface="Aptos" panose="02110004020202020204"/>
              </a:rPr>
              <a:t>FPC processing: 4 W (2 FPCs in parallel).</a:t>
            </a:r>
          </a:p>
          <a:p>
            <a:pPr marL="428626" indent="-428626" defTabSz="1371600">
              <a:buFont typeface="Arial" panose="020B0604020202020204" pitchFamily="34" charset="0"/>
              <a:buChar char="•"/>
              <a:defRPr/>
            </a:pPr>
            <a:r>
              <a:rPr lang="en-GB" sz="2700" dirty="0">
                <a:solidFill>
                  <a:prstClr val="black"/>
                </a:solidFill>
                <a:latin typeface="Aptos" panose="02110004020202020204"/>
              </a:rPr>
              <a:t>RF meas.: 2W: HOMs, Tuner, voltage ramp-up, Field Emission, Alignment.</a:t>
            </a:r>
          </a:p>
          <a:p>
            <a:pPr marL="428626" indent="-428626" defTabSz="1371600">
              <a:buFont typeface="Arial" panose="020B0604020202020204" pitchFamily="34" charset="0"/>
              <a:buChar char="•"/>
              <a:defRPr/>
            </a:pPr>
            <a:r>
              <a:rPr lang="en-GB" sz="2700" dirty="0">
                <a:solidFill>
                  <a:prstClr val="black"/>
                </a:solidFill>
                <a:latin typeface="Aptos" panose="02110004020202020204"/>
              </a:rPr>
              <a:t>Warm up: 1 W .</a:t>
            </a:r>
          </a:p>
        </p:txBody>
      </p:sp>
      <p:sp>
        <p:nvSpPr>
          <p:cNvPr id="37" name="TextBox 36">
            <a:extLst>
              <a:ext uri="{FF2B5EF4-FFF2-40B4-BE49-F238E27FC236}">
                <a16:creationId xmlns:a16="http://schemas.microsoft.com/office/drawing/2014/main" id="{7DDBB04E-3226-0BE6-7C22-F1B6E499CF90}"/>
              </a:ext>
            </a:extLst>
          </p:cNvPr>
          <p:cNvSpPr txBox="1"/>
          <p:nvPr/>
        </p:nvSpPr>
        <p:spPr>
          <a:xfrm>
            <a:off x="9879223" y="6985406"/>
            <a:ext cx="7353300" cy="1754326"/>
          </a:xfrm>
          <a:prstGeom prst="rect">
            <a:avLst/>
          </a:prstGeom>
          <a:noFill/>
        </p:spPr>
        <p:txBody>
          <a:bodyPr wrap="square" rtlCol="0">
            <a:spAutoFit/>
          </a:bodyPr>
          <a:lstStyle/>
          <a:p>
            <a:pPr defTabSz="1371600">
              <a:defRPr/>
            </a:pPr>
            <a:r>
              <a:rPr lang="en-GB" sz="2700" dirty="0">
                <a:solidFill>
                  <a:prstClr val="black"/>
                </a:solidFill>
                <a:latin typeface="Aptos" panose="02110004020202020204"/>
              </a:rPr>
              <a:t>Removal CM: </a:t>
            </a:r>
          </a:p>
          <a:p>
            <a:pPr marL="428626" indent="-428626" defTabSz="1371600">
              <a:buFont typeface="Arial" panose="020B0604020202020204" pitchFamily="34" charset="0"/>
              <a:buChar char="•"/>
              <a:defRPr/>
            </a:pPr>
            <a:r>
              <a:rPr lang="en-GB" sz="2700" dirty="0">
                <a:solidFill>
                  <a:prstClr val="black"/>
                </a:solidFill>
                <a:latin typeface="Aptos" panose="02110004020202020204"/>
              </a:rPr>
              <a:t>Disconnect jumper and cutting </a:t>
            </a:r>
            <a:r>
              <a:rPr lang="en-GB" sz="2700" dirty="0" err="1">
                <a:solidFill>
                  <a:prstClr val="black"/>
                </a:solidFill>
                <a:latin typeface="Aptos" panose="02110004020202020204"/>
              </a:rPr>
              <a:t>cryo</a:t>
            </a:r>
            <a:r>
              <a:rPr lang="en-GB" sz="2700" dirty="0">
                <a:solidFill>
                  <a:prstClr val="black"/>
                </a:solidFill>
                <a:latin typeface="Aptos" panose="02110004020202020204"/>
              </a:rPr>
              <a:t> lines.</a:t>
            </a:r>
          </a:p>
          <a:p>
            <a:pPr marL="428626" indent="-428626" defTabSz="1371600">
              <a:buFont typeface="Arial" panose="020B0604020202020204" pitchFamily="34" charset="0"/>
              <a:buChar char="•"/>
              <a:defRPr/>
            </a:pPr>
            <a:r>
              <a:rPr lang="en-GB" sz="2700" dirty="0">
                <a:solidFill>
                  <a:prstClr val="black"/>
                </a:solidFill>
                <a:latin typeface="Aptos" panose="02110004020202020204"/>
              </a:rPr>
              <a:t>Vacuum LT and RGA.</a:t>
            </a:r>
          </a:p>
          <a:p>
            <a:pPr marL="428626" indent="-428626" defTabSz="1371600">
              <a:buFont typeface="Arial" panose="020B0604020202020204" pitchFamily="34" charset="0"/>
              <a:buChar char="•"/>
              <a:defRPr/>
            </a:pPr>
            <a:r>
              <a:rPr lang="en-GB" sz="2700" dirty="0">
                <a:solidFill>
                  <a:prstClr val="black"/>
                </a:solidFill>
                <a:latin typeface="Aptos" panose="02110004020202020204"/>
              </a:rPr>
              <a:t>Disconnect cabling, Transport.</a:t>
            </a:r>
          </a:p>
        </p:txBody>
      </p:sp>
      <p:grpSp>
        <p:nvGrpSpPr>
          <p:cNvPr id="4" name="Group 3">
            <a:extLst>
              <a:ext uri="{FF2B5EF4-FFF2-40B4-BE49-F238E27FC236}">
                <a16:creationId xmlns:a16="http://schemas.microsoft.com/office/drawing/2014/main" id="{A000AAA4-D99F-4389-FAA8-50E9CC1F387A}"/>
              </a:ext>
            </a:extLst>
          </p:cNvPr>
          <p:cNvGrpSpPr/>
          <p:nvPr/>
        </p:nvGrpSpPr>
        <p:grpSpPr>
          <a:xfrm>
            <a:off x="8937275" y="1547269"/>
            <a:ext cx="648072" cy="7192462"/>
            <a:chOff x="8937275" y="1547269"/>
            <a:chExt cx="648072" cy="7192462"/>
          </a:xfrm>
        </p:grpSpPr>
        <p:grpSp>
          <p:nvGrpSpPr>
            <p:cNvPr id="38" name="Group 37">
              <a:extLst>
                <a:ext uri="{FF2B5EF4-FFF2-40B4-BE49-F238E27FC236}">
                  <a16:creationId xmlns:a16="http://schemas.microsoft.com/office/drawing/2014/main" id="{529178E9-2B29-DAF5-4898-5297300890FF}"/>
                </a:ext>
              </a:extLst>
            </p:cNvPr>
            <p:cNvGrpSpPr/>
            <p:nvPr/>
          </p:nvGrpSpPr>
          <p:grpSpPr>
            <a:xfrm>
              <a:off x="8937275" y="1547269"/>
              <a:ext cx="648072" cy="7192462"/>
              <a:chOff x="6637620" y="1563159"/>
              <a:chExt cx="432048" cy="4794975"/>
            </a:xfrm>
          </p:grpSpPr>
          <p:grpSp>
            <p:nvGrpSpPr>
              <p:cNvPr id="39" name="Group 38">
                <a:extLst>
                  <a:ext uri="{FF2B5EF4-FFF2-40B4-BE49-F238E27FC236}">
                    <a16:creationId xmlns:a16="http://schemas.microsoft.com/office/drawing/2014/main" id="{2D681FB9-3110-2836-06FC-41A385D942B2}"/>
                  </a:ext>
                </a:extLst>
              </p:cNvPr>
              <p:cNvGrpSpPr/>
              <p:nvPr/>
            </p:nvGrpSpPr>
            <p:grpSpPr>
              <a:xfrm rot="5400000">
                <a:off x="4456156" y="3744623"/>
                <a:ext cx="4794975" cy="432048"/>
                <a:chOff x="1963226" y="2427735"/>
                <a:chExt cx="6374907" cy="432048"/>
              </a:xfrm>
            </p:grpSpPr>
            <p:sp>
              <p:nvSpPr>
                <p:cNvPr id="45" name="Freeform: Shape 44">
                  <a:extLst>
                    <a:ext uri="{FF2B5EF4-FFF2-40B4-BE49-F238E27FC236}">
                      <a16:creationId xmlns:a16="http://schemas.microsoft.com/office/drawing/2014/main" id="{BED0E44E-DA2D-1C29-8092-D3FC13F54C05}"/>
                    </a:ext>
                  </a:extLst>
                </p:cNvPr>
                <p:cNvSpPr/>
                <p:nvPr/>
              </p:nvSpPr>
              <p:spPr bwMode="auto">
                <a:xfrm>
                  <a:off x="1963226" y="2427735"/>
                  <a:ext cx="6374907" cy="432048"/>
                </a:xfrm>
                <a:custGeom>
                  <a:avLst/>
                  <a:gdLst>
                    <a:gd name="connsiteX0" fmla="*/ 0 w 6264696"/>
                    <a:gd name="connsiteY0" fmla="*/ 0 h 270000"/>
                    <a:gd name="connsiteX1" fmla="*/ 6120680 w 6264696"/>
                    <a:gd name="connsiteY1" fmla="*/ 0 h 270000"/>
                    <a:gd name="connsiteX2" fmla="*/ 6264696 w 6264696"/>
                    <a:gd name="connsiteY2" fmla="*/ 135000 h 270000"/>
                    <a:gd name="connsiteX3" fmla="*/ 6120680 w 6264696"/>
                    <a:gd name="connsiteY3" fmla="*/ 270000 h 270000"/>
                    <a:gd name="connsiteX4" fmla="*/ 0 w 6264696"/>
                    <a:gd name="connsiteY4" fmla="*/ 270000 h 27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4696" h="270000">
                      <a:moveTo>
                        <a:pt x="0" y="0"/>
                      </a:moveTo>
                      <a:lnTo>
                        <a:pt x="6120680" y="0"/>
                      </a:lnTo>
                      <a:cubicBezTo>
                        <a:pt x="6200218" y="0"/>
                        <a:pt x="6264696" y="60442"/>
                        <a:pt x="6264696" y="135000"/>
                      </a:cubicBezTo>
                      <a:cubicBezTo>
                        <a:pt x="6264696" y="209558"/>
                        <a:pt x="6200218" y="270000"/>
                        <a:pt x="6120680" y="270000"/>
                      </a:cubicBezTo>
                      <a:lnTo>
                        <a:pt x="0" y="270000"/>
                      </a:lnTo>
                      <a:close/>
                    </a:path>
                  </a:pathLst>
                </a:custGeom>
                <a:solidFill>
                  <a:srgbClr val="156082">
                    <a:alpha val="27000"/>
                  </a:srgbClr>
                </a:solidFill>
                <a:ln>
                  <a:noFill/>
                </a:ln>
                <a:effectLst/>
              </p:spPr>
              <p:txBody>
                <a:bodyPr wrap="square" rtlCol="0" anchor="ctr">
                  <a:noAutofit/>
                </a:bodyPr>
                <a:lstStyle/>
                <a:p>
                  <a:pPr algn="ctr" defTabSz="1371600">
                    <a:defRPr/>
                  </a:pPr>
                  <a:endParaRPr lang="en-GB" sz="2700" kern="0" dirty="0">
                    <a:solidFill>
                      <a:prstClr val="white"/>
                    </a:solidFill>
                    <a:latin typeface="Aptos" panose="02110004020202020204"/>
                  </a:endParaRPr>
                </a:p>
              </p:txBody>
            </p:sp>
            <p:cxnSp>
              <p:nvCxnSpPr>
                <p:cNvPr id="46" name="Straight Connector 45">
                  <a:extLst>
                    <a:ext uri="{FF2B5EF4-FFF2-40B4-BE49-F238E27FC236}">
                      <a16:creationId xmlns:a16="http://schemas.microsoft.com/office/drawing/2014/main" id="{65E79A00-4499-CE09-93CB-2BC10F0FFC3B}"/>
                    </a:ext>
                  </a:extLst>
                </p:cNvPr>
                <p:cNvCxnSpPr>
                  <a:cxnSpLocks/>
                  <a:endCxn id="45" idx="2"/>
                </p:cNvCxnSpPr>
                <p:nvPr/>
              </p:nvCxnSpPr>
              <p:spPr bwMode="auto">
                <a:xfrm rot="16200000">
                  <a:off x="5207583" y="-482610"/>
                  <a:ext cx="4182" cy="6256919"/>
                </a:xfrm>
                <a:prstGeom prst="line">
                  <a:avLst/>
                </a:prstGeom>
                <a:noFill/>
                <a:ln w="28575" cap="flat" cmpd="sng" algn="ctr">
                  <a:solidFill>
                    <a:srgbClr val="A02B93">
                      <a:lumMod val="40000"/>
                      <a:lumOff val="60000"/>
                    </a:srgbClr>
                  </a:solidFill>
                  <a:prstDash val="solid"/>
                  <a:miter lim="800000"/>
                </a:ln>
                <a:effectLst>
                  <a:outerShdw blurRad="40000" dist="20000" dir="5400000" rotWithShape="0">
                    <a:srgbClr val="000000">
                      <a:alpha val="0"/>
                    </a:srgbClr>
                  </a:outerShdw>
                </a:effectLst>
              </p:spPr>
            </p:cxnSp>
          </p:grpSp>
          <p:sp>
            <p:nvSpPr>
              <p:cNvPr id="40" name="Rectangle: Rounded Corners 39">
                <a:extLst>
                  <a:ext uri="{FF2B5EF4-FFF2-40B4-BE49-F238E27FC236}">
                    <a16:creationId xmlns:a16="http://schemas.microsoft.com/office/drawing/2014/main" id="{AAA869E8-8A34-1DBA-0B99-B44F1A2E0854}"/>
                  </a:ext>
                </a:extLst>
              </p:cNvPr>
              <p:cNvSpPr/>
              <p:nvPr/>
            </p:nvSpPr>
            <p:spPr>
              <a:xfrm>
                <a:off x="6714066" y="1779435"/>
                <a:ext cx="287867" cy="1591500"/>
              </a:xfrm>
              <a:prstGeom prst="roundRect">
                <a:avLst/>
              </a:prstGeom>
              <a:solidFill>
                <a:srgbClr val="196B24">
                  <a:lumMod val="20000"/>
                  <a:lumOff val="80000"/>
                </a:srgbClr>
              </a:solidFill>
              <a:ln w="19050" cap="flat" cmpd="sng" algn="ctr">
                <a:noFill/>
                <a:prstDash val="solid"/>
                <a:miter lim="800000"/>
              </a:ln>
              <a:effectLst/>
            </p:spPr>
            <p:txBody>
              <a:bodyPr rtlCol="0" anchor="ctr"/>
              <a:lstStyle/>
              <a:p>
                <a:pPr algn="ctr" defTabSz="1371600">
                  <a:defRPr/>
                </a:pPr>
                <a:endParaRPr lang="en-GB" sz="2700" kern="0" dirty="0">
                  <a:solidFill>
                    <a:prstClr val="white"/>
                  </a:solidFill>
                  <a:latin typeface="Aptos" panose="02110004020202020204"/>
                </a:endParaRPr>
              </a:p>
            </p:txBody>
          </p:sp>
          <p:sp>
            <p:nvSpPr>
              <p:cNvPr id="41" name="Rectangle: Rounded Corners 40">
                <a:extLst>
                  <a:ext uri="{FF2B5EF4-FFF2-40B4-BE49-F238E27FC236}">
                    <a16:creationId xmlns:a16="http://schemas.microsoft.com/office/drawing/2014/main" id="{81BFE051-8BF1-81F1-0582-C4C11D9C0841}"/>
                  </a:ext>
                </a:extLst>
              </p:cNvPr>
              <p:cNvSpPr/>
              <p:nvPr/>
            </p:nvSpPr>
            <p:spPr>
              <a:xfrm>
                <a:off x="6705528" y="3487065"/>
                <a:ext cx="287867" cy="1965467"/>
              </a:xfrm>
              <a:prstGeom prst="roundRect">
                <a:avLst/>
              </a:prstGeom>
              <a:solidFill>
                <a:srgbClr val="A02B93">
                  <a:lumMod val="40000"/>
                  <a:lumOff val="60000"/>
                </a:srgbClr>
              </a:solidFill>
              <a:ln w="19050" cap="flat" cmpd="sng" algn="ctr">
                <a:noFill/>
                <a:prstDash val="solid"/>
                <a:miter lim="800000"/>
              </a:ln>
              <a:effectLst/>
            </p:spPr>
            <p:txBody>
              <a:bodyPr rtlCol="0" anchor="ctr"/>
              <a:lstStyle/>
              <a:p>
                <a:pPr algn="ctr" defTabSz="1371600">
                  <a:defRPr/>
                </a:pPr>
                <a:endParaRPr lang="en-GB" sz="2700" kern="0" dirty="0">
                  <a:solidFill>
                    <a:prstClr val="white"/>
                  </a:solidFill>
                  <a:latin typeface="Aptos" panose="02110004020202020204"/>
                </a:endParaRPr>
              </a:p>
            </p:txBody>
          </p:sp>
          <p:sp>
            <p:nvSpPr>
              <p:cNvPr id="42" name="TextBox 41">
                <a:extLst>
                  <a:ext uri="{FF2B5EF4-FFF2-40B4-BE49-F238E27FC236}">
                    <a16:creationId xmlns:a16="http://schemas.microsoft.com/office/drawing/2014/main" id="{7E51D5D0-AF70-9207-7A00-027331D11E08}"/>
                  </a:ext>
                </a:extLst>
              </p:cNvPr>
              <p:cNvSpPr txBox="1"/>
              <p:nvPr/>
            </p:nvSpPr>
            <p:spPr>
              <a:xfrm rot="16200000">
                <a:off x="6374320" y="2377804"/>
                <a:ext cx="967359" cy="338554"/>
              </a:xfrm>
              <a:prstGeom prst="rect">
                <a:avLst/>
              </a:prstGeom>
              <a:noFill/>
            </p:spPr>
            <p:txBody>
              <a:bodyPr wrap="none" rtlCol="0">
                <a:spAutoFit/>
              </a:bodyPr>
              <a:lstStyle/>
              <a:p>
                <a:pPr defTabSz="1371600">
                  <a:defRPr/>
                </a:pPr>
                <a:r>
                  <a:rPr lang="en-GB" sz="2700" kern="0" dirty="0">
                    <a:solidFill>
                      <a:prstClr val="black"/>
                    </a:solidFill>
                    <a:latin typeface="Aptos" panose="02110004020202020204"/>
                  </a:rPr>
                  <a:t>5 Weeks</a:t>
                </a:r>
              </a:p>
            </p:txBody>
          </p:sp>
          <p:sp>
            <p:nvSpPr>
              <p:cNvPr id="43" name="TextBox 42">
                <a:extLst>
                  <a:ext uri="{FF2B5EF4-FFF2-40B4-BE49-F238E27FC236}">
                    <a16:creationId xmlns:a16="http://schemas.microsoft.com/office/drawing/2014/main" id="{3E78463C-7F08-A6F8-4B05-8E41BA3B593C}"/>
                  </a:ext>
                </a:extLst>
              </p:cNvPr>
              <p:cNvSpPr txBox="1"/>
              <p:nvPr/>
            </p:nvSpPr>
            <p:spPr>
              <a:xfrm rot="16200000">
                <a:off x="6365784" y="4280140"/>
                <a:ext cx="967359" cy="338554"/>
              </a:xfrm>
              <a:prstGeom prst="rect">
                <a:avLst/>
              </a:prstGeom>
              <a:noFill/>
            </p:spPr>
            <p:txBody>
              <a:bodyPr wrap="none" rtlCol="0">
                <a:spAutoFit/>
              </a:bodyPr>
              <a:lstStyle/>
              <a:p>
                <a:pPr defTabSz="1371600">
                  <a:defRPr/>
                </a:pPr>
                <a:r>
                  <a:rPr lang="en-GB" sz="2700" kern="0" dirty="0">
                    <a:solidFill>
                      <a:prstClr val="black"/>
                    </a:solidFill>
                    <a:latin typeface="Aptos" panose="02110004020202020204"/>
                  </a:rPr>
                  <a:t>8 Weeks</a:t>
                </a:r>
              </a:p>
            </p:txBody>
          </p:sp>
        </p:grpSp>
        <p:sp>
          <p:nvSpPr>
            <p:cNvPr id="48" name="Rectangle: Rounded Corners 47">
              <a:extLst>
                <a:ext uri="{FF2B5EF4-FFF2-40B4-BE49-F238E27FC236}">
                  <a16:creationId xmlns:a16="http://schemas.microsoft.com/office/drawing/2014/main" id="{D1C0F461-ED8A-BAAC-DA5C-71D87D516517}"/>
                </a:ext>
              </a:extLst>
            </p:cNvPr>
            <p:cNvSpPr/>
            <p:nvPr/>
          </p:nvSpPr>
          <p:spPr>
            <a:xfrm>
              <a:off x="9039135" y="7606326"/>
              <a:ext cx="431800" cy="915796"/>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defRPr/>
              </a:pPr>
              <a:endParaRPr lang="en-GB" sz="2700" dirty="0">
                <a:solidFill>
                  <a:prstClr val="white"/>
                </a:solidFill>
                <a:latin typeface="Arial"/>
              </a:endParaRPr>
            </a:p>
          </p:txBody>
        </p:sp>
        <p:sp>
          <p:nvSpPr>
            <p:cNvPr id="49" name="TextBox 48">
              <a:extLst>
                <a:ext uri="{FF2B5EF4-FFF2-40B4-BE49-F238E27FC236}">
                  <a16:creationId xmlns:a16="http://schemas.microsoft.com/office/drawing/2014/main" id="{142CA5EA-8CC9-74DF-91B1-4B2CC59FD250}"/>
                </a:ext>
              </a:extLst>
            </p:cNvPr>
            <p:cNvSpPr txBox="1"/>
            <p:nvPr/>
          </p:nvSpPr>
          <p:spPr>
            <a:xfrm rot="16200000">
              <a:off x="8880575" y="7830812"/>
              <a:ext cx="748923" cy="507831"/>
            </a:xfrm>
            <a:prstGeom prst="rect">
              <a:avLst/>
            </a:prstGeom>
            <a:noFill/>
          </p:spPr>
          <p:txBody>
            <a:bodyPr wrap="none" rtlCol="0">
              <a:spAutoFit/>
            </a:bodyPr>
            <a:lstStyle/>
            <a:p>
              <a:pPr defTabSz="1371600">
                <a:defRPr/>
              </a:pPr>
              <a:r>
                <a:rPr lang="en-GB" sz="2700" kern="0" dirty="0">
                  <a:solidFill>
                    <a:prstClr val="black"/>
                  </a:solidFill>
                  <a:latin typeface="Aptos" panose="02110004020202020204"/>
                </a:rPr>
                <a:t>3 W</a:t>
              </a:r>
            </a:p>
          </p:txBody>
        </p:sp>
      </p:grpSp>
      <p:sp>
        <p:nvSpPr>
          <p:cNvPr id="3" name="Slide Number Placeholder 2">
            <a:extLst>
              <a:ext uri="{FF2B5EF4-FFF2-40B4-BE49-F238E27FC236}">
                <a16:creationId xmlns:a16="http://schemas.microsoft.com/office/drawing/2014/main" id="{079F50CF-AAA8-F12B-BA62-C22897AAF0ED}"/>
              </a:ext>
            </a:extLst>
          </p:cNvPr>
          <p:cNvSpPr>
            <a:spLocks noGrp="1"/>
          </p:cNvSpPr>
          <p:nvPr>
            <p:ph type="sldNum" sz="quarter" idx="12"/>
          </p:nvPr>
        </p:nvSpPr>
        <p:spPr/>
        <p:txBody>
          <a:bodyPr/>
          <a:lstStyle/>
          <a:p>
            <a:fld id="{B6F15528-21DE-4FAA-801E-634DDDAF4B2B}" type="slidenum">
              <a:rPr lang="en-US" smtClean="0"/>
              <a:pPr/>
              <a:t>26</a:t>
            </a:fld>
            <a:endParaRPr lang="en-US"/>
          </a:p>
        </p:txBody>
      </p:sp>
      <p:sp>
        <p:nvSpPr>
          <p:cNvPr id="7" name="TextBox 6">
            <a:extLst>
              <a:ext uri="{FF2B5EF4-FFF2-40B4-BE49-F238E27FC236}">
                <a16:creationId xmlns:a16="http://schemas.microsoft.com/office/drawing/2014/main" id="{3C4E57ED-FA78-3987-6577-B4DDEB74B4FB}"/>
              </a:ext>
            </a:extLst>
          </p:cNvPr>
          <p:cNvSpPr txBox="1"/>
          <p:nvPr/>
        </p:nvSpPr>
        <p:spPr>
          <a:xfrm>
            <a:off x="2765290" y="9073584"/>
            <a:ext cx="13005108" cy="584775"/>
          </a:xfrm>
          <a:prstGeom prst="rect">
            <a:avLst/>
          </a:prstGeom>
          <a:noFill/>
        </p:spPr>
        <p:txBody>
          <a:bodyPr wrap="square" rtlCol="0">
            <a:spAutoFit/>
          </a:bodyPr>
          <a:lstStyle/>
          <a:p>
            <a:r>
              <a:rPr lang="en-US" sz="3200" b="1" dirty="0">
                <a:solidFill>
                  <a:schemeClr val="bg2"/>
                </a:solidFill>
              </a:rPr>
              <a:t>After 2K validation, cryomodules will be installed in the LHC </a:t>
            </a:r>
            <a:endParaRPr lang="en-GB" sz="3200" b="1" dirty="0">
              <a:solidFill>
                <a:schemeClr val="bg2"/>
              </a:solidFill>
            </a:endParaRPr>
          </a:p>
        </p:txBody>
      </p:sp>
      <p:sp>
        <p:nvSpPr>
          <p:cNvPr id="9" name="Arrow: Right 8">
            <a:extLst>
              <a:ext uri="{FF2B5EF4-FFF2-40B4-BE49-F238E27FC236}">
                <a16:creationId xmlns:a16="http://schemas.microsoft.com/office/drawing/2014/main" id="{1B48ECD2-4FCD-B8C3-D3DC-F0FF463B4844}"/>
              </a:ext>
            </a:extLst>
          </p:cNvPr>
          <p:cNvSpPr/>
          <p:nvPr/>
        </p:nvSpPr>
        <p:spPr>
          <a:xfrm>
            <a:off x="14706600" y="9197420"/>
            <a:ext cx="3581400" cy="33710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5089835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8A77A-814D-4A5B-A36A-34C5C5E66B89}"/>
              </a:ext>
            </a:extLst>
          </p:cNvPr>
          <p:cNvSpPr>
            <a:spLocks noGrp="1"/>
          </p:cNvSpPr>
          <p:nvPr>
            <p:ph type="title"/>
          </p:nvPr>
        </p:nvSpPr>
        <p:spPr>
          <a:xfrm>
            <a:off x="533400" y="270000"/>
            <a:ext cx="16530600" cy="1080000"/>
          </a:xfrm>
        </p:spPr>
        <p:txBody>
          <a:bodyPr/>
          <a:lstStyle/>
          <a:p>
            <a:r>
              <a:rPr lang="en-US" u="sng" dirty="0"/>
              <a:t>Beam Tests of Cryomodules?</a:t>
            </a:r>
            <a:br>
              <a:rPr lang="en-US" u="sng" dirty="0"/>
            </a:br>
            <a:r>
              <a:rPr lang="en-US" u="sng" dirty="0"/>
              <a:t>SPS-prototypes</a:t>
            </a:r>
          </a:p>
        </p:txBody>
      </p:sp>
      <p:sp>
        <p:nvSpPr>
          <p:cNvPr id="8" name="Content Placeholder 7">
            <a:extLst>
              <a:ext uri="{FF2B5EF4-FFF2-40B4-BE49-F238E27FC236}">
                <a16:creationId xmlns:a16="http://schemas.microsoft.com/office/drawing/2014/main" id="{EF6C74D6-0A6C-46EA-AF1C-BCB510F82B1E}"/>
              </a:ext>
            </a:extLst>
          </p:cNvPr>
          <p:cNvSpPr>
            <a:spLocks noGrp="1"/>
          </p:cNvSpPr>
          <p:nvPr>
            <p:ph idx="1"/>
          </p:nvPr>
        </p:nvSpPr>
        <p:spPr>
          <a:xfrm>
            <a:off x="734400" y="1756323"/>
            <a:ext cx="16819200" cy="2182305"/>
          </a:xfrm>
        </p:spPr>
        <p:txBody>
          <a:bodyPr>
            <a:normAutofit/>
          </a:bodyPr>
          <a:lstStyle/>
          <a:p>
            <a:pPr algn="l"/>
            <a:r>
              <a:rPr lang="en-US" sz="4000" dirty="0">
                <a:solidFill>
                  <a:schemeClr val="tx2"/>
                </a:solidFill>
                <a:latin typeface="Public Sans" panose="020B0604020202020204" charset="0"/>
              </a:rPr>
              <a:t>DQW: 2018-2023 operation, Removed in 2023/24 YETS</a:t>
            </a:r>
          </a:p>
          <a:p>
            <a:pPr algn="l"/>
            <a:r>
              <a:rPr lang="en-US" sz="4000" b="1" u="sng" dirty="0">
                <a:solidFill>
                  <a:schemeClr val="tx2"/>
                </a:solidFill>
                <a:latin typeface="Public Sans" panose="020B0604020202020204" charset="0"/>
              </a:rPr>
              <a:t>RFD: Installed in the SPS in YETS 2024-25</a:t>
            </a:r>
          </a:p>
        </p:txBody>
      </p:sp>
      <p:sp>
        <p:nvSpPr>
          <p:cNvPr id="13" name="TextBox 12">
            <a:extLst>
              <a:ext uri="{FF2B5EF4-FFF2-40B4-BE49-F238E27FC236}">
                <a16:creationId xmlns:a16="http://schemas.microsoft.com/office/drawing/2014/main" id="{79411F5E-FA54-B3DA-7DD9-F9BFD23C2CBE}"/>
              </a:ext>
            </a:extLst>
          </p:cNvPr>
          <p:cNvSpPr txBox="1"/>
          <p:nvPr/>
        </p:nvSpPr>
        <p:spPr>
          <a:xfrm>
            <a:off x="5849871" y="8020951"/>
            <a:ext cx="1672253" cy="830997"/>
          </a:xfrm>
          <a:prstGeom prst="rect">
            <a:avLst/>
          </a:prstGeom>
          <a:noFill/>
        </p:spPr>
        <p:txBody>
          <a:bodyPr wrap="none" rtlCol="0">
            <a:spAutoFit/>
          </a:bodyPr>
          <a:lstStyle/>
          <a:p>
            <a:pPr algn="ctr"/>
            <a:r>
              <a:rPr lang="en-US" sz="2400" b="1" dirty="0">
                <a:solidFill>
                  <a:schemeClr val="bg1"/>
                </a:solidFill>
              </a:rPr>
              <a:t>SPS-LSS6</a:t>
            </a:r>
          </a:p>
          <a:p>
            <a:pPr algn="ctr"/>
            <a:r>
              <a:rPr lang="en-US" sz="2400" b="1" dirty="0">
                <a:solidFill>
                  <a:schemeClr val="bg1"/>
                </a:solidFill>
              </a:rPr>
              <a:t>(2018-23)</a:t>
            </a:r>
          </a:p>
        </p:txBody>
      </p:sp>
      <p:sp>
        <p:nvSpPr>
          <p:cNvPr id="9" name="TextBox 8">
            <a:extLst>
              <a:ext uri="{FF2B5EF4-FFF2-40B4-BE49-F238E27FC236}">
                <a16:creationId xmlns:a16="http://schemas.microsoft.com/office/drawing/2014/main" id="{F636339E-D931-A841-985B-F7B1F2E700C2}"/>
              </a:ext>
            </a:extLst>
          </p:cNvPr>
          <p:cNvSpPr txBox="1"/>
          <p:nvPr/>
        </p:nvSpPr>
        <p:spPr>
          <a:xfrm>
            <a:off x="15150917" y="8092544"/>
            <a:ext cx="1672253" cy="830997"/>
          </a:xfrm>
          <a:prstGeom prst="rect">
            <a:avLst/>
          </a:prstGeom>
          <a:noFill/>
        </p:spPr>
        <p:txBody>
          <a:bodyPr wrap="none" rtlCol="0">
            <a:spAutoFit/>
          </a:bodyPr>
          <a:lstStyle/>
          <a:p>
            <a:pPr algn="ctr"/>
            <a:r>
              <a:rPr lang="en-US" sz="2400" b="1" dirty="0">
                <a:solidFill>
                  <a:schemeClr val="bg1"/>
                </a:solidFill>
              </a:rPr>
              <a:t>SPS-LSS6</a:t>
            </a:r>
          </a:p>
          <a:p>
            <a:pPr algn="ctr"/>
            <a:r>
              <a:rPr lang="en-US" sz="2400" b="1" dirty="0">
                <a:solidFill>
                  <a:schemeClr val="bg1"/>
                </a:solidFill>
              </a:rPr>
              <a:t>(2025-26)</a:t>
            </a:r>
          </a:p>
        </p:txBody>
      </p:sp>
      <p:pic>
        <p:nvPicPr>
          <p:cNvPr id="11" name="Picture 10">
            <a:extLst>
              <a:ext uri="{FF2B5EF4-FFF2-40B4-BE49-F238E27FC236}">
                <a16:creationId xmlns:a16="http://schemas.microsoft.com/office/drawing/2014/main" id="{CF4850B9-9305-B6D2-A297-C8137A04820E}"/>
              </a:ext>
            </a:extLst>
          </p:cNvPr>
          <p:cNvPicPr>
            <a:picLocks noChangeAspect="1"/>
          </p:cNvPicPr>
          <p:nvPr/>
        </p:nvPicPr>
        <p:blipFill>
          <a:blip r:embed="rId3"/>
          <a:stretch>
            <a:fillRect/>
          </a:stretch>
        </p:blipFill>
        <p:spPr>
          <a:xfrm>
            <a:off x="1142866" y="3192723"/>
            <a:ext cx="16932805" cy="6380477"/>
          </a:xfrm>
          <a:prstGeom prst="rect">
            <a:avLst/>
          </a:prstGeom>
        </p:spPr>
      </p:pic>
      <p:sp>
        <p:nvSpPr>
          <p:cNvPr id="5" name="TextBox 4">
            <a:extLst>
              <a:ext uri="{FF2B5EF4-FFF2-40B4-BE49-F238E27FC236}">
                <a16:creationId xmlns:a16="http://schemas.microsoft.com/office/drawing/2014/main" id="{BA77D2BC-48F0-9400-1D10-0F2D33F2FC37}"/>
              </a:ext>
            </a:extLst>
          </p:cNvPr>
          <p:cNvSpPr txBox="1"/>
          <p:nvPr/>
        </p:nvSpPr>
        <p:spPr>
          <a:xfrm>
            <a:off x="15150917" y="270000"/>
            <a:ext cx="2603683" cy="1200329"/>
          </a:xfrm>
          <a:prstGeom prst="rect">
            <a:avLst/>
          </a:prstGeom>
          <a:noFill/>
        </p:spPr>
        <p:txBody>
          <a:bodyPr wrap="square" rtlCol="0">
            <a:spAutoFit/>
          </a:bodyPr>
          <a:lstStyle/>
          <a:p>
            <a:r>
              <a:rPr lang="en-US" sz="3600" dirty="0">
                <a:solidFill>
                  <a:schemeClr val="tx2"/>
                </a:solidFill>
              </a:rPr>
              <a:t>Built in the UK!</a:t>
            </a:r>
            <a:endParaRPr lang="en-GB" sz="3600" dirty="0">
              <a:solidFill>
                <a:schemeClr val="tx2"/>
              </a:solidFill>
            </a:endParaRPr>
          </a:p>
        </p:txBody>
      </p:sp>
      <p:cxnSp>
        <p:nvCxnSpPr>
          <p:cNvPr id="7" name="Straight Arrow Connector 6">
            <a:extLst>
              <a:ext uri="{FF2B5EF4-FFF2-40B4-BE49-F238E27FC236}">
                <a16:creationId xmlns:a16="http://schemas.microsoft.com/office/drawing/2014/main" id="{80B78791-6F8D-263D-8446-F53E5A7BE7CC}"/>
              </a:ext>
            </a:extLst>
          </p:cNvPr>
          <p:cNvCxnSpPr/>
          <p:nvPr/>
        </p:nvCxnSpPr>
        <p:spPr>
          <a:xfrm flipV="1">
            <a:off x="11493317" y="1488465"/>
            <a:ext cx="3657600" cy="1387171"/>
          </a:xfrm>
          <a:prstGeom prst="straightConnector1">
            <a:avLst/>
          </a:prstGeom>
          <a:ln w="28575">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 name="Slide Number Placeholder 2">
            <a:extLst>
              <a:ext uri="{FF2B5EF4-FFF2-40B4-BE49-F238E27FC236}">
                <a16:creationId xmlns:a16="http://schemas.microsoft.com/office/drawing/2014/main" id="{852EC5FF-C1DD-5B0F-B0A6-0E9412EBBCF5}"/>
              </a:ext>
            </a:extLst>
          </p:cNvPr>
          <p:cNvSpPr>
            <a:spLocks noGrp="1"/>
          </p:cNvSpPr>
          <p:nvPr>
            <p:ph type="sldNum" sz="quarter" idx="12"/>
          </p:nvPr>
        </p:nvSpPr>
        <p:spPr/>
        <p:txBody>
          <a:bodyPr/>
          <a:lstStyle/>
          <a:p>
            <a:fld id="{B6F15528-21DE-4FAA-801E-634DDDAF4B2B}" type="slidenum">
              <a:rPr lang="en-US" smtClean="0"/>
              <a:pPr/>
              <a:t>27</a:t>
            </a:fld>
            <a:endParaRPr lang="en-US"/>
          </a:p>
        </p:txBody>
      </p:sp>
      <p:pic>
        <p:nvPicPr>
          <p:cNvPr id="6" name="Picture 5">
            <a:extLst>
              <a:ext uri="{FF2B5EF4-FFF2-40B4-BE49-F238E27FC236}">
                <a16:creationId xmlns:a16="http://schemas.microsoft.com/office/drawing/2014/main" id="{B07AD207-2ADF-E593-DA73-4B06DE213BE4}"/>
              </a:ext>
            </a:extLst>
          </p:cNvPr>
          <p:cNvPicPr>
            <a:picLocks noChangeAspect="1"/>
          </p:cNvPicPr>
          <p:nvPr/>
        </p:nvPicPr>
        <p:blipFill>
          <a:blip r:embed="rId4"/>
          <a:stretch>
            <a:fillRect/>
          </a:stretch>
        </p:blipFill>
        <p:spPr>
          <a:xfrm>
            <a:off x="15150917" y="1466894"/>
            <a:ext cx="2488695" cy="1080000"/>
          </a:xfrm>
          <a:prstGeom prst="rect">
            <a:avLst/>
          </a:prstGeom>
        </p:spPr>
      </p:pic>
    </p:spTree>
    <p:extLst>
      <p:ext uri="{BB962C8B-B14F-4D97-AF65-F5344CB8AC3E}">
        <p14:creationId xmlns:p14="http://schemas.microsoft.com/office/powerpoint/2010/main" val="299346394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9692F-0989-8422-7CA8-87C106589D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CEBCCF-1C78-95FF-AEDF-1601F9D400C3}"/>
              </a:ext>
            </a:extLst>
          </p:cNvPr>
          <p:cNvSpPr>
            <a:spLocks noGrp="1"/>
          </p:cNvSpPr>
          <p:nvPr>
            <p:ph type="title"/>
          </p:nvPr>
        </p:nvSpPr>
        <p:spPr>
          <a:xfrm>
            <a:off x="1224000" y="270000"/>
            <a:ext cx="10434600" cy="1080000"/>
          </a:xfrm>
        </p:spPr>
        <p:txBody>
          <a:bodyPr/>
          <a:lstStyle/>
          <a:p>
            <a:pPr algn="l"/>
            <a:r>
              <a:rPr lang="en-US" sz="4400" u="sng" dirty="0"/>
              <a:t>UK RFD Cryomodule installation into SPS</a:t>
            </a:r>
            <a:endParaRPr lang="en-GB" sz="4400" u="sng" dirty="0"/>
          </a:p>
        </p:txBody>
      </p:sp>
      <p:sp>
        <p:nvSpPr>
          <p:cNvPr id="3" name="Content Placeholder 2">
            <a:extLst>
              <a:ext uri="{FF2B5EF4-FFF2-40B4-BE49-F238E27FC236}">
                <a16:creationId xmlns:a16="http://schemas.microsoft.com/office/drawing/2014/main" id="{E2E7C2BC-8FCC-4231-2AE5-E86E729831A1}"/>
              </a:ext>
            </a:extLst>
          </p:cNvPr>
          <p:cNvSpPr>
            <a:spLocks noGrp="1"/>
          </p:cNvSpPr>
          <p:nvPr>
            <p:ph idx="1"/>
          </p:nvPr>
        </p:nvSpPr>
        <p:spPr>
          <a:xfrm>
            <a:off x="1038720" y="1720829"/>
            <a:ext cx="9646387" cy="7011691"/>
          </a:xfrm>
        </p:spPr>
        <p:txBody>
          <a:bodyPr>
            <a:normAutofit/>
          </a:bodyPr>
          <a:lstStyle/>
          <a:p>
            <a:r>
              <a:rPr lang="en-US" sz="2800" dirty="0">
                <a:solidFill>
                  <a:schemeClr val="tx2"/>
                </a:solidFill>
              </a:rPr>
              <a:t>After leaving SM18 horizontal test bunker the cryomodule was installed into the SPS during the maintenance period of 24/25</a:t>
            </a:r>
          </a:p>
          <a:p>
            <a:endParaRPr lang="en-GB" sz="2800" dirty="0">
              <a:solidFill>
                <a:schemeClr val="tx2"/>
              </a:solidFill>
            </a:endParaRPr>
          </a:p>
        </p:txBody>
      </p:sp>
      <p:pic>
        <p:nvPicPr>
          <p:cNvPr id="8" name="Picture 7">
            <a:extLst>
              <a:ext uri="{FF2B5EF4-FFF2-40B4-BE49-F238E27FC236}">
                <a16:creationId xmlns:a16="http://schemas.microsoft.com/office/drawing/2014/main" id="{0807021D-FA93-61B9-B73F-365AC5E2C7D9}"/>
              </a:ext>
            </a:extLst>
          </p:cNvPr>
          <p:cNvPicPr>
            <a:picLocks noChangeAspect="1"/>
          </p:cNvPicPr>
          <p:nvPr/>
        </p:nvPicPr>
        <p:blipFill>
          <a:blip r:embed="rId2"/>
          <a:srcRect l="6911" r="8926"/>
          <a:stretch/>
        </p:blipFill>
        <p:spPr>
          <a:xfrm>
            <a:off x="5449877" y="5465946"/>
            <a:ext cx="6932399" cy="4633232"/>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4B73B591-38D7-679A-4C11-0A3722E78496}"/>
              </a:ext>
            </a:extLst>
          </p:cNvPr>
          <p:cNvPicPr>
            <a:picLocks noChangeAspect="1"/>
          </p:cNvPicPr>
          <p:nvPr/>
        </p:nvPicPr>
        <p:blipFill>
          <a:blip r:embed="rId3"/>
          <a:stretch>
            <a:fillRect/>
          </a:stretch>
        </p:blipFill>
        <p:spPr>
          <a:xfrm>
            <a:off x="694243" y="3125004"/>
            <a:ext cx="4411157" cy="6084354"/>
          </a:xfrm>
          <a:prstGeom prst="rect">
            <a:avLst/>
          </a:prstGeom>
          <a:ln>
            <a:noFill/>
          </a:ln>
          <a:effectLst>
            <a:outerShdw blurRad="292100" dist="139700" dir="2700000" algn="tl" rotWithShape="0">
              <a:srgbClr val="333333">
                <a:alpha val="65000"/>
              </a:srgbClr>
            </a:outerShdw>
          </a:effectLst>
        </p:spPr>
      </p:pic>
      <p:pic>
        <p:nvPicPr>
          <p:cNvPr id="16" name="Picture 15">
            <a:extLst>
              <a:ext uri="{FF2B5EF4-FFF2-40B4-BE49-F238E27FC236}">
                <a16:creationId xmlns:a16="http://schemas.microsoft.com/office/drawing/2014/main" id="{CCB81A9C-F847-E404-2BF6-1220AF5A6E9B}"/>
              </a:ext>
            </a:extLst>
          </p:cNvPr>
          <p:cNvPicPr>
            <a:picLocks noChangeAspect="1"/>
          </p:cNvPicPr>
          <p:nvPr/>
        </p:nvPicPr>
        <p:blipFill>
          <a:blip r:embed="rId4"/>
          <a:stretch>
            <a:fillRect/>
          </a:stretch>
        </p:blipFill>
        <p:spPr>
          <a:xfrm>
            <a:off x="12695377" y="5477152"/>
            <a:ext cx="3176569" cy="3264919"/>
          </a:xfrm>
          <a:prstGeom prst="rect">
            <a:avLst/>
          </a:prstGeom>
          <a:ln>
            <a:noFill/>
          </a:ln>
          <a:effectLst>
            <a:outerShdw blurRad="292100" dist="139700" dir="2700000" algn="tl" rotWithShape="0">
              <a:srgbClr val="333333">
                <a:alpha val="65000"/>
              </a:srgbClr>
            </a:outerShdw>
          </a:effectLst>
        </p:spPr>
      </p:pic>
      <p:sp>
        <p:nvSpPr>
          <p:cNvPr id="4" name="Slide Number Placeholder 3">
            <a:extLst>
              <a:ext uri="{FF2B5EF4-FFF2-40B4-BE49-F238E27FC236}">
                <a16:creationId xmlns:a16="http://schemas.microsoft.com/office/drawing/2014/main" id="{6C4DCF27-ED2F-4666-E8C3-E2B45D8A3D30}"/>
              </a:ext>
            </a:extLst>
          </p:cNvPr>
          <p:cNvSpPr>
            <a:spLocks noGrp="1"/>
          </p:cNvSpPr>
          <p:nvPr>
            <p:ph type="sldNum" sz="quarter" idx="12"/>
          </p:nvPr>
        </p:nvSpPr>
        <p:spPr/>
        <p:txBody>
          <a:bodyPr/>
          <a:lstStyle/>
          <a:p>
            <a:fld id="{B6F15528-21DE-4FAA-801E-634DDDAF4B2B}" type="slidenum">
              <a:rPr lang="en-US" smtClean="0"/>
              <a:pPr/>
              <a:t>28</a:t>
            </a:fld>
            <a:endParaRPr lang="en-US"/>
          </a:p>
        </p:txBody>
      </p:sp>
      <p:pic>
        <p:nvPicPr>
          <p:cNvPr id="9" name="Picture 8">
            <a:extLst>
              <a:ext uri="{FF2B5EF4-FFF2-40B4-BE49-F238E27FC236}">
                <a16:creationId xmlns:a16="http://schemas.microsoft.com/office/drawing/2014/main" id="{B8CB63B7-8DA5-1A57-F1F0-D06F78356727}"/>
              </a:ext>
            </a:extLst>
          </p:cNvPr>
          <p:cNvPicPr>
            <a:picLocks noChangeAspect="1"/>
          </p:cNvPicPr>
          <p:nvPr/>
        </p:nvPicPr>
        <p:blipFill>
          <a:blip r:embed="rId5"/>
          <a:stretch>
            <a:fillRect/>
          </a:stretch>
        </p:blipFill>
        <p:spPr>
          <a:xfrm>
            <a:off x="11658600" y="204485"/>
            <a:ext cx="6261690" cy="4961136"/>
          </a:xfrm>
          <a:prstGeom prst="rect">
            <a:avLst/>
          </a:prstGeom>
          <a:ln>
            <a:noFill/>
          </a:ln>
          <a:effectLst>
            <a:outerShdw blurRad="292100" dist="139700" dir="2700000" algn="tl" rotWithShape="0">
              <a:srgbClr val="333333">
                <a:alpha val="65000"/>
              </a:srgbClr>
            </a:outerShdw>
          </a:effectLst>
        </p:spPr>
      </p:pic>
      <p:sp>
        <p:nvSpPr>
          <p:cNvPr id="11" name="Rectangle: Rounded Corners 10">
            <a:extLst>
              <a:ext uri="{FF2B5EF4-FFF2-40B4-BE49-F238E27FC236}">
                <a16:creationId xmlns:a16="http://schemas.microsoft.com/office/drawing/2014/main" id="{222CC39B-7D57-383C-141D-024A7E47CB29}"/>
              </a:ext>
            </a:extLst>
          </p:cNvPr>
          <p:cNvSpPr/>
          <p:nvPr/>
        </p:nvSpPr>
        <p:spPr>
          <a:xfrm>
            <a:off x="-990600" y="5448300"/>
            <a:ext cx="914400"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392727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E14CD-B041-115E-3064-09E8FA4FDC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BC4509-A4D9-215E-85F1-E4122DEF8F49}"/>
              </a:ext>
            </a:extLst>
          </p:cNvPr>
          <p:cNvSpPr>
            <a:spLocks noGrp="1"/>
          </p:cNvSpPr>
          <p:nvPr>
            <p:ph type="title"/>
          </p:nvPr>
        </p:nvSpPr>
        <p:spPr/>
        <p:txBody>
          <a:bodyPr/>
          <a:lstStyle/>
          <a:p>
            <a:r>
              <a:rPr lang="en-US" dirty="0"/>
              <a:t>First Demonstration of Horizontal Crabbing using RFD Prototype Cryomodule!</a:t>
            </a:r>
          </a:p>
        </p:txBody>
      </p:sp>
      <p:sp>
        <p:nvSpPr>
          <p:cNvPr id="7" name="TextBox 6">
            <a:extLst>
              <a:ext uri="{FF2B5EF4-FFF2-40B4-BE49-F238E27FC236}">
                <a16:creationId xmlns:a16="http://schemas.microsoft.com/office/drawing/2014/main" id="{7226A2F3-B0E3-AC87-B2D2-8E8F02D2EB13}"/>
              </a:ext>
            </a:extLst>
          </p:cNvPr>
          <p:cNvSpPr txBox="1"/>
          <p:nvPr/>
        </p:nvSpPr>
        <p:spPr>
          <a:xfrm>
            <a:off x="9596832" y="2987094"/>
            <a:ext cx="8136768" cy="6494085"/>
          </a:xfrm>
          <a:prstGeom prst="rect">
            <a:avLst/>
          </a:prstGeom>
          <a:noFill/>
        </p:spPr>
        <p:txBody>
          <a:bodyPr wrap="square" rtlCol="0">
            <a:spAutoFit/>
          </a:bodyPr>
          <a:lstStyle/>
          <a:p>
            <a:pPr marL="457200" indent="-457200">
              <a:buFont typeface="Arial" panose="020B0604020202020204" pitchFamily="34" charset="0"/>
              <a:buChar char="•"/>
            </a:pPr>
            <a:r>
              <a:rPr lang="en-US" sz="3200" dirty="0">
                <a:solidFill>
                  <a:schemeClr val="bg2"/>
                </a:solidFill>
              </a:rPr>
              <a:t>Reached operational target (3.4MV) in both cavities. </a:t>
            </a:r>
          </a:p>
          <a:p>
            <a:pPr marL="457200" indent="-457200">
              <a:buFont typeface="Arial" panose="020B0604020202020204" pitchFamily="34" charset="0"/>
              <a:buChar char="•"/>
            </a:pPr>
            <a:r>
              <a:rPr lang="en-US" sz="3200" dirty="0">
                <a:solidFill>
                  <a:schemeClr val="bg2"/>
                </a:solidFill>
              </a:rPr>
              <a:t>Horizontal crabbing &amp; transparency demonstrated </a:t>
            </a:r>
          </a:p>
          <a:p>
            <a:pPr marL="457200" indent="-457200">
              <a:buFont typeface="Arial" panose="020B0604020202020204" pitchFamily="34" charset="0"/>
              <a:buChar char="•"/>
            </a:pPr>
            <a:r>
              <a:rPr lang="en-US" sz="3200" dirty="0">
                <a:solidFill>
                  <a:schemeClr val="bg2"/>
                </a:solidFill>
              </a:rPr>
              <a:t>5 MDs completed this year</a:t>
            </a:r>
          </a:p>
          <a:p>
            <a:endParaRPr lang="en-US" sz="3200" dirty="0">
              <a:solidFill>
                <a:schemeClr val="bg2"/>
              </a:solidFill>
            </a:endParaRPr>
          </a:p>
          <a:p>
            <a:endParaRPr lang="en-US" sz="3200" dirty="0">
              <a:solidFill>
                <a:schemeClr val="bg2"/>
              </a:solidFill>
            </a:endParaRPr>
          </a:p>
          <a:p>
            <a:endParaRPr lang="en-US" sz="3200" dirty="0">
              <a:solidFill>
                <a:schemeClr val="bg2"/>
              </a:solidFill>
            </a:endParaRPr>
          </a:p>
          <a:p>
            <a:endParaRPr lang="en-US" sz="3200" dirty="0">
              <a:solidFill>
                <a:schemeClr val="bg2"/>
              </a:solidFill>
            </a:endParaRPr>
          </a:p>
          <a:p>
            <a:endParaRPr lang="en-US" sz="3200" dirty="0">
              <a:solidFill>
                <a:schemeClr val="bg2"/>
              </a:solidFill>
            </a:endParaRPr>
          </a:p>
          <a:p>
            <a:endParaRPr lang="en-US" sz="3200" dirty="0">
              <a:solidFill>
                <a:schemeClr val="bg2"/>
              </a:solidFill>
            </a:endParaRPr>
          </a:p>
          <a:p>
            <a:endParaRPr lang="en-US" sz="3200" dirty="0">
              <a:solidFill>
                <a:schemeClr val="bg2"/>
              </a:solidFill>
            </a:endParaRPr>
          </a:p>
          <a:p>
            <a:endParaRPr lang="en-US" sz="3200" dirty="0">
              <a:solidFill>
                <a:schemeClr val="bg2"/>
              </a:solidFill>
            </a:endParaRPr>
          </a:p>
        </p:txBody>
      </p:sp>
      <p:grpSp>
        <p:nvGrpSpPr>
          <p:cNvPr id="12" name="Group 11">
            <a:extLst>
              <a:ext uri="{FF2B5EF4-FFF2-40B4-BE49-F238E27FC236}">
                <a16:creationId xmlns:a16="http://schemas.microsoft.com/office/drawing/2014/main" id="{CBD4C28E-2AA5-2BEB-F8AA-C84D8A7C75C6}"/>
              </a:ext>
            </a:extLst>
          </p:cNvPr>
          <p:cNvGrpSpPr>
            <a:grpSpLocks noChangeAspect="1"/>
          </p:cNvGrpSpPr>
          <p:nvPr/>
        </p:nvGrpSpPr>
        <p:grpSpPr>
          <a:xfrm>
            <a:off x="9557422" y="5965839"/>
            <a:ext cx="8417414" cy="2161944"/>
            <a:chOff x="952473" y="2453640"/>
            <a:chExt cx="7014512" cy="1801620"/>
          </a:xfrm>
        </p:grpSpPr>
        <p:pic>
          <p:nvPicPr>
            <p:cNvPr id="13" name="Picture 12">
              <a:extLst>
                <a:ext uri="{FF2B5EF4-FFF2-40B4-BE49-F238E27FC236}">
                  <a16:creationId xmlns:a16="http://schemas.microsoft.com/office/drawing/2014/main" id="{A6C4EB88-8AE4-0547-7298-00EE22E2F822}"/>
                </a:ext>
              </a:extLst>
            </p:cNvPr>
            <p:cNvPicPr>
              <a:picLocks noChangeAspect="1"/>
            </p:cNvPicPr>
            <p:nvPr/>
          </p:nvPicPr>
          <p:blipFill>
            <a:blip r:embed="rId2"/>
            <a:srcRect t="51251"/>
            <a:stretch>
              <a:fillRect/>
            </a:stretch>
          </p:blipFill>
          <p:spPr>
            <a:xfrm>
              <a:off x="4524593" y="2453640"/>
              <a:ext cx="3442392" cy="1801620"/>
            </a:xfrm>
            <a:prstGeom prst="rect">
              <a:avLst/>
            </a:prstGeom>
          </p:spPr>
        </p:pic>
        <p:pic>
          <p:nvPicPr>
            <p:cNvPr id="14" name="Picture 13">
              <a:extLst>
                <a:ext uri="{FF2B5EF4-FFF2-40B4-BE49-F238E27FC236}">
                  <a16:creationId xmlns:a16="http://schemas.microsoft.com/office/drawing/2014/main" id="{0DEFEE21-9C22-7B19-3AC0-36CB0FC35E0B}"/>
                </a:ext>
              </a:extLst>
            </p:cNvPr>
            <p:cNvPicPr>
              <a:picLocks noChangeAspect="1"/>
            </p:cNvPicPr>
            <p:nvPr/>
          </p:nvPicPr>
          <p:blipFill>
            <a:blip r:embed="rId3"/>
            <a:srcRect t="51251"/>
            <a:stretch>
              <a:fillRect/>
            </a:stretch>
          </p:blipFill>
          <p:spPr>
            <a:xfrm>
              <a:off x="952473" y="2453640"/>
              <a:ext cx="3865467" cy="1801620"/>
            </a:xfrm>
            <a:prstGeom prst="rect">
              <a:avLst/>
            </a:prstGeom>
          </p:spPr>
        </p:pic>
      </p:grpSp>
      <p:sp>
        <p:nvSpPr>
          <p:cNvPr id="17" name="TextBox 16">
            <a:extLst>
              <a:ext uri="{FF2B5EF4-FFF2-40B4-BE49-F238E27FC236}">
                <a16:creationId xmlns:a16="http://schemas.microsoft.com/office/drawing/2014/main" id="{C24651BA-8886-336C-2437-B7D184946F63}"/>
              </a:ext>
            </a:extLst>
          </p:cNvPr>
          <p:cNvSpPr txBox="1"/>
          <p:nvPr/>
        </p:nvSpPr>
        <p:spPr>
          <a:xfrm>
            <a:off x="9455887" y="6428678"/>
            <a:ext cx="400110" cy="848422"/>
          </a:xfrm>
          <a:prstGeom prst="rect">
            <a:avLst/>
          </a:prstGeom>
          <a:solidFill>
            <a:schemeClr val="bg1"/>
          </a:solidFill>
        </p:spPr>
        <p:txBody>
          <a:bodyPr vert="vert270" wrap="square" rtlCol="0">
            <a:spAutoFit/>
          </a:bodyPr>
          <a:lstStyle/>
          <a:p>
            <a:r>
              <a:rPr lang="en-US" sz="1400" dirty="0"/>
              <a:t>x [mm]</a:t>
            </a:r>
          </a:p>
        </p:txBody>
      </p:sp>
      <p:sp>
        <p:nvSpPr>
          <p:cNvPr id="3" name="Slide Number Placeholder 2">
            <a:extLst>
              <a:ext uri="{FF2B5EF4-FFF2-40B4-BE49-F238E27FC236}">
                <a16:creationId xmlns:a16="http://schemas.microsoft.com/office/drawing/2014/main" id="{DED9ECEC-7454-33F6-0AA9-9FF2777F4311}"/>
              </a:ext>
            </a:extLst>
          </p:cNvPr>
          <p:cNvSpPr>
            <a:spLocks noGrp="1"/>
          </p:cNvSpPr>
          <p:nvPr>
            <p:ph type="sldNum" sz="quarter" idx="12"/>
          </p:nvPr>
        </p:nvSpPr>
        <p:spPr/>
        <p:txBody>
          <a:bodyPr/>
          <a:lstStyle/>
          <a:p>
            <a:fld id="{B6F15528-21DE-4FAA-801E-634DDDAF4B2B}" type="slidenum">
              <a:rPr lang="en-US" smtClean="0"/>
              <a:pPr/>
              <a:t>29</a:t>
            </a:fld>
            <a:endParaRPr lang="en-US"/>
          </a:p>
        </p:txBody>
      </p:sp>
      <p:pic>
        <p:nvPicPr>
          <p:cNvPr id="8" name="Picture 7">
            <a:extLst>
              <a:ext uri="{FF2B5EF4-FFF2-40B4-BE49-F238E27FC236}">
                <a16:creationId xmlns:a16="http://schemas.microsoft.com/office/drawing/2014/main" id="{00BC9DE0-ACE4-2FDE-EA8E-82E560C96E99}"/>
              </a:ext>
            </a:extLst>
          </p:cNvPr>
          <p:cNvPicPr>
            <a:picLocks noChangeAspect="1"/>
          </p:cNvPicPr>
          <p:nvPr/>
        </p:nvPicPr>
        <p:blipFill>
          <a:blip r:embed="rId4"/>
          <a:stretch>
            <a:fillRect/>
          </a:stretch>
        </p:blipFill>
        <p:spPr>
          <a:xfrm>
            <a:off x="592289" y="2789464"/>
            <a:ext cx="8688105" cy="5410200"/>
          </a:xfrm>
          <a:prstGeom prst="rect">
            <a:avLst/>
          </a:prstGeom>
        </p:spPr>
      </p:pic>
      <p:pic>
        <p:nvPicPr>
          <p:cNvPr id="18" name="Graphic 17" descr="Fireworks outline">
            <a:extLst>
              <a:ext uri="{FF2B5EF4-FFF2-40B4-BE49-F238E27FC236}">
                <a16:creationId xmlns:a16="http://schemas.microsoft.com/office/drawing/2014/main" id="{FDB18198-3C17-09E1-1FF7-8C354C92F17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709630" y="774558"/>
            <a:ext cx="2143060" cy="2143060"/>
          </a:xfrm>
          <a:prstGeom prst="rect">
            <a:avLst/>
          </a:prstGeom>
        </p:spPr>
      </p:pic>
    </p:spTree>
    <p:extLst>
      <p:ext uri="{BB962C8B-B14F-4D97-AF65-F5344CB8AC3E}">
        <p14:creationId xmlns:p14="http://schemas.microsoft.com/office/powerpoint/2010/main" val="186820004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78003" y="-136411"/>
            <a:ext cx="18466003" cy="10559821"/>
          </a:xfrm>
          <a:custGeom>
            <a:avLst/>
            <a:gdLst/>
            <a:ahLst/>
            <a:cxnLst/>
            <a:rect l="l" t="t" r="r" b="b"/>
            <a:pathLst>
              <a:path w="18466003" h="10559821">
                <a:moveTo>
                  <a:pt x="0" y="0"/>
                </a:moveTo>
                <a:lnTo>
                  <a:pt x="18466003" y="0"/>
                </a:lnTo>
                <a:lnTo>
                  <a:pt x="18466003" y="10559822"/>
                </a:lnTo>
                <a:lnTo>
                  <a:pt x="0" y="10559822"/>
                </a:lnTo>
                <a:lnTo>
                  <a:pt x="0" y="0"/>
                </a:lnTo>
                <a:close/>
              </a:path>
            </a:pathLst>
          </a:custGeom>
          <a:blipFill>
            <a:blip r:embed="rId3"/>
            <a:stretch>
              <a:fillRect t="-33982" r="-60648" b="-53302"/>
            </a:stretch>
          </a:blipFill>
        </p:spPr>
        <p:txBody>
          <a:bodyPr/>
          <a:lstStyle/>
          <a:p>
            <a:endParaRPr lang="en-GB"/>
          </a:p>
        </p:txBody>
      </p:sp>
      <p:sp>
        <p:nvSpPr>
          <p:cNvPr id="3" name="Freeform 3"/>
          <p:cNvSpPr/>
          <p:nvPr/>
        </p:nvSpPr>
        <p:spPr>
          <a:xfrm>
            <a:off x="107563" y="8857424"/>
            <a:ext cx="1354691" cy="1335152"/>
          </a:xfrm>
          <a:custGeom>
            <a:avLst/>
            <a:gdLst/>
            <a:ahLst/>
            <a:cxnLst/>
            <a:rect l="l" t="t" r="r" b="b"/>
            <a:pathLst>
              <a:path w="1354691" h="1335152">
                <a:moveTo>
                  <a:pt x="0" y="0"/>
                </a:moveTo>
                <a:lnTo>
                  <a:pt x="1354692" y="0"/>
                </a:lnTo>
                <a:lnTo>
                  <a:pt x="1354692" y="1335153"/>
                </a:lnTo>
                <a:lnTo>
                  <a:pt x="0" y="1335153"/>
                </a:lnTo>
                <a:lnTo>
                  <a:pt x="0" y="0"/>
                </a:lnTo>
                <a:close/>
              </a:path>
            </a:pathLst>
          </a:custGeom>
          <a:blipFill>
            <a:blip r:embed="rId4"/>
            <a:stretch>
              <a:fillRect/>
            </a:stretch>
          </a:blipFill>
        </p:spPr>
        <p:txBody>
          <a:bodyPr/>
          <a:lstStyle/>
          <a:p>
            <a:endParaRPr lang="en-GB"/>
          </a:p>
        </p:txBody>
      </p:sp>
      <p:sp>
        <p:nvSpPr>
          <p:cNvPr id="4" name="TextBox 4"/>
          <p:cNvSpPr txBox="1"/>
          <p:nvPr/>
        </p:nvSpPr>
        <p:spPr>
          <a:xfrm>
            <a:off x="1462255" y="1543050"/>
            <a:ext cx="14833992" cy="2066015"/>
          </a:xfrm>
          <a:prstGeom prst="rect">
            <a:avLst/>
          </a:prstGeom>
        </p:spPr>
        <p:txBody>
          <a:bodyPr lIns="0" tIns="0" rIns="0" bIns="0" rtlCol="0" anchor="t">
            <a:spAutoFit/>
          </a:bodyPr>
          <a:lstStyle/>
          <a:p>
            <a:pPr algn="l">
              <a:lnSpc>
                <a:spcPts val="8280"/>
              </a:lnSpc>
            </a:pPr>
            <a:r>
              <a:rPr lang="en-US" sz="6900" u="sng" dirty="0">
                <a:solidFill>
                  <a:srgbClr val="285481"/>
                </a:solidFill>
                <a:latin typeface="Public Sans" panose="020B0604020202020204" charset="0"/>
                <a:ea typeface="Public Sans"/>
                <a:cs typeface="Public Sans"/>
                <a:sym typeface="Public Sans"/>
              </a:rPr>
              <a:t>Part 1: </a:t>
            </a:r>
            <a:r>
              <a:rPr lang="en-US" sz="6900" dirty="0">
                <a:solidFill>
                  <a:srgbClr val="285481"/>
                </a:solidFill>
                <a:latin typeface="Public Sans" panose="020B0604020202020204" charset="0"/>
                <a:ea typeface="Public Sans"/>
                <a:cs typeface="Public Sans"/>
                <a:sym typeface="Public Sans"/>
              </a:rPr>
              <a:t>Introduction to the Crab Cavities for HL-LHC</a:t>
            </a:r>
          </a:p>
        </p:txBody>
      </p:sp>
      <p:sp>
        <p:nvSpPr>
          <p:cNvPr id="6" name="Freeform 6"/>
          <p:cNvSpPr/>
          <p:nvPr/>
        </p:nvSpPr>
        <p:spPr>
          <a:xfrm>
            <a:off x="-178003" y="-136411"/>
            <a:ext cx="18466003" cy="10559821"/>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5"/>
            <a:stretch>
              <a:fillRect l="-1038" b="-1068"/>
            </a:stretch>
          </a:blipFill>
          <a:ln cap="sq">
            <a:noFill/>
            <a:prstDash val="solid"/>
            <a:miter/>
          </a:ln>
        </p:spPr>
        <p:txBody>
          <a:bodyPr/>
          <a:lstStyle/>
          <a:p>
            <a:endParaRPr lang="en-GB"/>
          </a:p>
        </p:txBody>
      </p:sp>
      <p:sp>
        <p:nvSpPr>
          <p:cNvPr id="7" name="Freeform 7"/>
          <p:cNvSpPr/>
          <p:nvPr/>
        </p:nvSpPr>
        <p:spPr>
          <a:xfrm>
            <a:off x="14804534" y="8857424"/>
            <a:ext cx="3295560" cy="1335152"/>
          </a:xfrm>
          <a:custGeom>
            <a:avLst/>
            <a:gdLst/>
            <a:ahLst/>
            <a:cxnLst/>
            <a:rect l="l" t="t" r="r" b="b"/>
            <a:pathLst>
              <a:path w="3295560" h="1335152">
                <a:moveTo>
                  <a:pt x="0" y="0"/>
                </a:moveTo>
                <a:lnTo>
                  <a:pt x="3295560" y="0"/>
                </a:lnTo>
                <a:lnTo>
                  <a:pt x="3295560" y="1335153"/>
                </a:lnTo>
                <a:lnTo>
                  <a:pt x="0" y="1335153"/>
                </a:lnTo>
                <a:lnTo>
                  <a:pt x="0" y="0"/>
                </a:lnTo>
                <a:close/>
              </a:path>
            </a:pathLst>
          </a:custGeom>
          <a:blipFill>
            <a:blip r:embed="rId6"/>
            <a:stretch>
              <a:fillRect/>
            </a:stretch>
          </a:blipFill>
        </p:spPr>
        <p:txBody>
          <a:bodyPr/>
          <a:lstStyle/>
          <a:p>
            <a:endParaRPr lang="en-GB"/>
          </a:p>
        </p:txBody>
      </p:sp>
      <p:sp>
        <p:nvSpPr>
          <p:cNvPr id="8" name="Slide Number Placeholder 7">
            <a:extLst>
              <a:ext uri="{FF2B5EF4-FFF2-40B4-BE49-F238E27FC236}">
                <a16:creationId xmlns:a16="http://schemas.microsoft.com/office/drawing/2014/main" id="{83176BE4-EF68-C460-C637-055633514F84}"/>
              </a:ext>
            </a:extLst>
          </p:cNvPr>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9259" b="-9259"/>
            </a:stretch>
          </a:blipFill>
        </p:spPr>
        <p:txBody>
          <a:bodyPr/>
          <a:lstStyle/>
          <a:p>
            <a:endParaRPr lang="en-GB"/>
          </a:p>
        </p:txBody>
      </p:sp>
      <p:sp>
        <p:nvSpPr>
          <p:cNvPr id="3" name="Freeform 3"/>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l="-1038" b="-1068"/>
            </a:stretch>
          </a:blipFill>
          <a:ln cap="sq">
            <a:noFill/>
            <a:prstDash val="solid"/>
            <a:miter/>
          </a:ln>
        </p:spPr>
        <p:txBody>
          <a:bodyPr/>
          <a:lstStyle/>
          <a:p>
            <a:endParaRPr lang="en-GB"/>
          </a:p>
        </p:txBody>
      </p:sp>
      <p:sp>
        <p:nvSpPr>
          <p:cNvPr id="4" name="Freeform 4"/>
          <p:cNvSpPr/>
          <p:nvPr/>
        </p:nvSpPr>
        <p:spPr>
          <a:xfrm>
            <a:off x="2461060" y="1028700"/>
            <a:ext cx="6131662" cy="2484161"/>
          </a:xfrm>
          <a:custGeom>
            <a:avLst/>
            <a:gdLst/>
            <a:ahLst/>
            <a:cxnLst/>
            <a:rect l="l" t="t" r="r" b="b"/>
            <a:pathLst>
              <a:path w="6131662" h="2484161">
                <a:moveTo>
                  <a:pt x="0" y="0"/>
                </a:moveTo>
                <a:lnTo>
                  <a:pt x="6131662" y="0"/>
                </a:lnTo>
                <a:lnTo>
                  <a:pt x="6131662" y="2484161"/>
                </a:lnTo>
                <a:lnTo>
                  <a:pt x="0" y="2484161"/>
                </a:lnTo>
                <a:lnTo>
                  <a:pt x="0" y="0"/>
                </a:lnTo>
                <a:close/>
              </a:path>
            </a:pathLst>
          </a:custGeom>
          <a:blipFill>
            <a:blip r:embed="rId4"/>
            <a:stretch>
              <a:fillRect/>
            </a:stretch>
          </a:blipFill>
        </p:spPr>
        <p:txBody>
          <a:bodyPr/>
          <a:lstStyle/>
          <a:p>
            <a:endParaRPr lang="en-GB"/>
          </a:p>
        </p:txBody>
      </p:sp>
      <p:sp>
        <p:nvSpPr>
          <p:cNvPr id="5" name="Freeform 5"/>
          <p:cNvSpPr/>
          <p:nvPr/>
        </p:nvSpPr>
        <p:spPr>
          <a:xfrm>
            <a:off x="351354" y="8590724"/>
            <a:ext cx="1354691" cy="1335152"/>
          </a:xfrm>
          <a:custGeom>
            <a:avLst/>
            <a:gdLst/>
            <a:ahLst/>
            <a:cxnLst/>
            <a:rect l="l" t="t" r="r" b="b"/>
            <a:pathLst>
              <a:path w="1354691" h="1335152">
                <a:moveTo>
                  <a:pt x="0" y="0"/>
                </a:moveTo>
                <a:lnTo>
                  <a:pt x="1354692" y="0"/>
                </a:lnTo>
                <a:lnTo>
                  <a:pt x="1354692" y="1335152"/>
                </a:lnTo>
                <a:lnTo>
                  <a:pt x="0" y="1335152"/>
                </a:lnTo>
                <a:lnTo>
                  <a:pt x="0" y="0"/>
                </a:lnTo>
                <a:close/>
              </a:path>
            </a:pathLst>
          </a:custGeom>
          <a:blipFill>
            <a:blip r:embed="rId5"/>
            <a:stretch>
              <a:fillRect/>
            </a:stretch>
          </a:blipFill>
        </p:spPr>
        <p:txBody>
          <a:bodyPr/>
          <a:lstStyle/>
          <a:p>
            <a:endParaRPr lang="en-GB"/>
          </a:p>
        </p:txBody>
      </p:sp>
      <p:sp>
        <p:nvSpPr>
          <p:cNvPr id="6" name="Freeform 6"/>
          <p:cNvSpPr/>
          <p:nvPr/>
        </p:nvSpPr>
        <p:spPr>
          <a:xfrm>
            <a:off x="9457168" y="2270781"/>
            <a:ext cx="6630547" cy="6525538"/>
          </a:xfrm>
          <a:custGeom>
            <a:avLst/>
            <a:gdLst/>
            <a:ahLst/>
            <a:cxnLst/>
            <a:rect l="l" t="t" r="r" b="b"/>
            <a:pathLst>
              <a:path w="6630547" h="6525538">
                <a:moveTo>
                  <a:pt x="0" y="0"/>
                </a:moveTo>
                <a:lnTo>
                  <a:pt x="6630546" y="0"/>
                </a:lnTo>
                <a:lnTo>
                  <a:pt x="6630546" y="6525538"/>
                </a:lnTo>
                <a:lnTo>
                  <a:pt x="0" y="6525538"/>
                </a:lnTo>
                <a:lnTo>
                  <a:pt x="0" y="0"/>
                </a:lnTo>
                <a:close/>
              </a:path>
            </a:pathLst>
          </a:custGeom>
          <a:blipFill>
            <a:blip r:embed="rId6"/>
            <a:stretch>
              <a:fillRect/>
            </a:stretch>
          </a:blipFill>
        </p:spPr>
        <p:txBody>
          <a:bodyPr/>
          <a:lstStyle/>
          <a:p>
            <a:endParaRPr lang="en-GB"/>
          </a:p>
        </p:txBody>
      </p:sp>
      <p:sp>
        <p:nvSpPr>
          <p:cNvPr id="7" name="TextBox 7"/>
          <p:cNvSpPr txBox="1"/>
          <p:nvPr/>
        </p:nvSpPr>
        <p:spPr>
          <a:xfrm>
            <a:off x="1983463" y="4417973"/>
            <a:ext cx="7473705" cy="2432103"/>
          </a:xfrm>
          <a:prstGeom prst="rect">
            <a:avLst/>
          </a:prstGeom>
        </p:spPr>
        <p:txBody>
          <a:bodyPr lIns="0" tIns="0" rIns="0" bIns="0" rtlCol="0" anchor="t">
            <a:spAutoFit/>
          </a:bodyPr>
          <a:lstStyle/>
          <a:p>
            <a:pPr algn="ctr">
              <a:lnSpc>
                <a:spcPts val="15353"/>
              </a:lnSpc>
              <a:spcBef>
                <a:spcPct val="0"/>
              </a:spcBef>
            </a:pPr>
            <a:r>
              <a:rPr lang="en-US" sz="10966" b="1" dirty="0">
                <a:solidFill>
                  <a:srgbClr val="0193BD"/>
                </a:solidFill>
                <a:latin typeface="Recoleta Bold"/>
                <a:ea typeface="Recoleta Bold"/>
                <a:cs typeface="Recoleta Bold"/>
                <a:sym typeface="Recoleta Bold"/>
              </a:rPr>
              <a:t>Thankyou!</a:t>
            </a:r>
          </a:p>
        </p:txBody>
      </p:sp>
      <p:sp>
        <p:nvSpPr>
          <p:cNvPr id="8" name="TextBox 7">
            <a:extLst>
              <a:ext uri="{FF2B5EF4-FFF2-40B4-BE49-F238E27FC236}">
                <a16:creationId xmlns:a16="http://schemas.microsoft.com/office/drawing/2014/main" id="{51624047-2B94-FD88-D949-4B8FBB5CE3F4}"/>
              </a:ext>
            </a:extLst>
          </p:cNvPr>
          <p:cNvSpPr txBox="1"/>
          <p:nvPr/>
        </p:nvSpPr>
        <p:spPr>
          <a:xfrm>
            <a:off x="2200285" y="6210300"/>
            <a:ext cx="7256883" cy="2062103"/>
          </a:xfrm>
          <a:prstGeom prst="rect">
            <a:avLst/>
          </a:prstGeom>
          <a:noFill/>
        </p:spPr>
        <p:txBody>
          <a:bodyPr wrap="square" rtlCol="0">
            <a:spAutoFit/>
          </a:bodyPr>
          <a:lstStyle/>
          <a:p>
            <a:r>
              <a:rPr lang="en-GB" sz="3200" dirty="0">
                <a:solidFill>
                  <a:schemeClr val="tx2"/>
                </a:solidFill>
              </a:rPr>
              <a:t>This is the work of many colleagues across many departments inside CERN and from our other collaborators in HL-UK and STFC-UK</a:t>
            </a:r>
          </a:p>
        </p:txBody>
      </p:sp>
      <p:sp>
        <p:nvSpPr>
          <p:cNvPr id="9" name="Freeform 7">
            <a:extLst>
              <a:ext uri="{FF2B5EF4-FFF2-40B4-BE49-F238E27FC236}">
                <a16:creationId xmlns:a16="http://schemas.microsoft.com/office/drawing/2014/main" id="{224EFF95-ABE1-F0F2-2E5C-825278928EF9}"/>
              </a:ext>
            </a:extLst>
          </p:cNvPr>
          <p:cNvSpPr/>
          <p:nvPr/>
        </p:nvSpPr>
        <p:spPr>
          <a:xfrm>
            <a:off x="14804534" y="8857424"/>
            <a:ext cx="3295560" cy="1335152"/>
          </a:xfrm>
          <a:custGeom>
            <a:avLst/>
            <a:gdLst/>
            <a:ahLst/>
            <a:cxnLst/>
            <a:rect l="l" t="t" r="r" b="b"/>
            <a:pathLst>
              <a:path w="3295560" h="1335152">
                <a:moveTo>
                  <a:pt x="0" y="0"/>
                </a:moveTo>
                <a:lnTo>
                  <a:pt x="3295560" y="0"/>
                </a:lnTo>
                <a:lnTo>
                  <a:pt x="3295560" y="1335153"/>
                </a:lnTo>
                <a:lnTo>
                  <a:pt x="0" y="1335153"/>
                </a:lnTo>
                <a:lnTo>
                  <a:pt x="0" y="0"/>
                </a:lnTo>
                <a:close/>
              </a:path>
            </a:pathLst>
          </a:custGeom>
          <a:blipFill>
            <a:blip r:embed="rId4"/>
            <a:stretch>
              <a:fillRect/>
            </a:stretch>
          </a:blipFill>
        </p:spPr>
        <p:txBody>
          <a:bodyPr/>
          <a:lstStyle/>
          <a:p>
            <a:endParaRPr lang="en-GB"/>
          </a:p>
        </p:txBody>
      </p:sp>
      <p:sp>
        <p:nvSpPr>
          <p:cNvPr id="10" name="Slide Number Placeholder 9">
            <a:extLst>
              <a:ext uri="{FF2B5EF4-FFF2-40B4-BE49-F238E27FC236}">
                <a16:creationId xmlns:a16="http://schemas.microsoft.com/office/drawing/2014/main" id="{BC9FADA2-D01E-DE5D-F56F-9A2067F097C9}"/>
              </a:ext>
            </a:extLst>
          </p:cNvPr>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D4DDC-FAC9-7139-ED23-6268ED5C76D8}"/>
              </a:ext>
            </a:extLst>
          </p:cNvPr>
          <p:cNvSpPr>
            <a:spLocks noGrp="1"/>
          </p:cNvSpPr>
          <p:nvPr>
            <p:ph type="title"/>
          </p:nvPr>
        </p:nvSpPr>
        <p:spPr/>
        <p:txBody>
          <a:bodyPr/>
          <a:lstStyle/>
          <a:p>
            <a:pPr algn="l"/>
            <a:r>
              <a:rPr lang="en-US" sz="5400" dirty="0">
                <a:effectLst>
                  <a:glow rad="228600">
                    <a:schemeClr val="accent1">
                      <a:satMod val="175000"/>
                      <a:alpha val="40000"/>
                    </a:schemeClr>
                  </a:glow>
                </a:effectLst>
              </a:rPr>
              <a:t>What is High Luminosity LHC (HL-LHC)?</a:t>
            </a:r>
            <a:endParaRPr lang="en-GB" sz="5400" dirty="0">
              <a:effectLst>
                <a:glow rad="228600">
                  <a:schemeClr val="accent1">
                    <a:satMod val="175000"/>
                    <a:alpha val="40000"/>
                  </a:schemeClr>
                </a:glow>
              </a:effectLst>
            </a:endParaRPr>
          </a:p>
        </p:txBody>
      </p:sp>
      <p:sp>
        <p:nvSpPr>
          <p:cNvPr id="4" name="TextBox 3">
            <a:extLst>
              <a:ext uri="{FF2B5EF4-FFF2-40B4-BE49-F238E27FC236}">
                <a16:creationId xmlns:a16="http://schemas.microsoft.com/office/drawing/2014/main" id="{08E064C7-CE04-6310-E2DB-F6AFC7DFBCF0}"/>
              </a:ext>
            </a:extLst>
          </p:cNvPr>
          <p:cNvSpPr txBox="1"/>
          <p:nvPr/>
        </p:nvSpPr>
        <p:spPr>
          <a:xfrm>
            <a:off x="2405100" y="3043447"/>
            <a:ext cx="13477800"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In short – Increase the luminosity of the LHC by a factor of x5-7</a:t>
            </a:r>
            <a:endParaRPr lang="en-GB" sz="3200" b="1" dirty="0">
              <a:solidFill>
                <a:schemeClr val="bg2"/>
              </a:solidFill>
            </a:endParaRPr>
          </a:p>
        </p:txBody>
      </p:sp>
      <p:sp>
        <p:nvSpPr>
          <p:cNvPr id="5" name="TextBox 4">
            <a:extLst>
              <a:ext uri="{FF2B5EF4-FFF2-40B4-BE49-F238E27FC236}">
                <a16:creationId xmlns:a16="http://schemas.microsoft.com/office/drawing/2014/main" id="{1772D3FE-5A86-94E1-F9DC-3EA572392E25}"/>
              </a:ext>
            </a:extLst>
          </p:cNvPr>
          <p:cNvSpPr txBox="1"/>
          <p:nvPr/>
        </p:nvSpPr>
        <p:spPr>
          <a:xfrm>
            <a:off x="2405100" y="3949460"/>
            <a:ext cx="13477800"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More Luminosity</a:t>
            </a:r>
            <a:endParaRPr lang="en-GB" sz="3200" b="1" dirty="0">
              <a:solidFill>
                <a:schemeClr val="bg2"/>
              </a:solidFill>
            </a:endParaRPr>
          </a:p>
        </p:txBody>
      </p:sp>
      <p:sp>
        <p:nvSpPr>
          <p:cNvPr id="6" name="TextBox 5">
            <a:extLst>
              <a:ext uri="{FF2B5EF4-FFF2-40B4-BE49-F238E27FC236}">
                <a16:creationId xmlns:a16="http://schemas.microsoft.com/office/drawing/2014/main" id="{AB18B7D3-6CE0-050F-1C20-D525D06B9616}"/>
              </a:ext>
            </a:extLst>
          </p:cNvPr>
          <p:cNvSpPr txBox="1"/>
          <p:nvPr/>
        </p:nvSpPr>
        <p:spPr>
          <a:xfrm>
            <a:off x="2405100" y="4855473"/>
            <a:ext cx="13477800"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More Collisions</a:t>
            </a:r>
            <a:endParaRPr lang="en-GB" sz="3200" b="1" dirty="0">
              <a:solidFill>
                <a:schemeClr val="bg2"/>
              </a:solidFill>
            </a:endParaRPr>
          </a:p>
        </p:txBody>
      </p:sp>
      <p:sp>
        <p:nvSpPr>
          <p:cNvPr id="7" name="TextBox 6">
            <a:extLst>
              <a:ext uri="{FF2B5EF4-FFF2-40B4-BE49-F238E27FC236}">
                <a16:creationId xmlns:a16="http://schemas.microsoft.com/office/drawing/2014/main" id="{3B955BFE-4D98-64A4-7065-2EE6C83F7559}"/>
              </a:ext>
            </a:extLst>
          </p:cNvPr>
          <p:cNvSpPr txBox="1"/>
          <p:nvPr/>
        </p:nvSpPr>
        <p:spPr>
          <a:xfrm>
            <a:off x="2405100" y="5761486"/>
            <a:ext cx="13477800"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More Data</a:t>
            </a:r>
            <a:endParaRPr lang="en-GB" sz="3200" b="1" dirty="0">
              <a:solidFill>
                <a:schemeClr val="bg2"/>
              </a:solidFill>
            </a:endParaRPr>
          </a:p>
        </p:txBody>
      </p:sp>
      <p:sp>
        <p:nvSpPr>
          <p:cNvPr id="8" name="TextBox 7">
            <a:extLst>
              <a:ext uri="{FF2B5EF4-FFF2-40B4-BE49-F238E27FC236}">
                <a16:creationId xmlns:a16="http://schemas.microsoft.com/office/drawing/2014/main" id="{4BB3967A-4CA9-8F09-5BBF-CF09D9E91A51}"/>
              </a:ext>
            </a:extLst>
          </p:cNvPr>
          <p:cNvSpPr txBox="1"/>
          <p:nvPr/>
        </p:nvSpPr>
        <p:spPr>
          <a:xfrm>
            <a:off x="2405100" y="6667500"/>
            <a:ext cx="13477800"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More Physics!</a:t>
            </a:r>
            <a:endParaRPr lang="en-GB" sz="3200" b="1" dirty="0">
              <a:solidFill>
                <a:schemeClr val="bg2"/>
              </a:solidFill>
            </a:endParaRPr>
          </a:p>
        </p:txBody>
      </p:sp>
      <p:sp>
        <p:nvSpPr>
          <p:cNvPr id="9" name="Arrow: Down 8">
            <a:extLst>
              <a:ext uri="{FF2B5EF4-FFF2-40B4-BE49-F238E27FC236}">
                <a16:creationId xmlns:a16="http://schemas.microsoft.com/office/drawing/2014/main" id="{8E236A45-06C9-1340-6853-0A3ADA35D908}"/>
              </a:ext>
            </a:extLst>
          </p:cNvPr>
          <p:cNvSpPr/>
          <p:nvPr/>
        </p:nvSpPr>
        <p:spPr>
          <a:xfrm>
            <a:off x="9013050" y="4534544"/>
            <a:ext cx="304800" cy="37183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Arrow: Down 9">
            <a:extLst>
              <a:ext uri="{FF2B5EF4-FFF2-40B4-BE49-F238E27FC236}">
                <a16:creationId xmlns:a16="http://schemas.microsoft.com/office/drawing/2014/main" id="{3EF41479-32B8-9515-20E5-C400A8977D36}"/>
              </a:ext>
            </a:extLst>
          </p:cNvPr>
          <p:cNvSpPr/>
          <p:nvPr/>
        </p:nvSpPr>
        <p:spPr>
          <a:xfrm>
            <a:off x="9013050" y="5415104"/>
            <a:ext cx="304800" cy="37183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id="{FB33866B-32E7-1672-3153-019B9B6C2C83}"/>
              </a:ext>
            </a:extLst>
          </p:cNvPr>
          <p:cNvSpPr/>
          <p:nvPr/>
        </p:nvSpPr>
        <p:spPr>
          <a:xfrm>
            <a:off x="9013050" y="6295664"/>
            <a:ext cx="304800" cy="37183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Slide Number Placeholder 17">
            <a:extLst>
              <a:ext uri="{FF2B5EF4-FFF2-40B4-BE49-F238E27FC236}">
                <a16:creationId xmlns:a16="http://schemas.microsoft.com/office/drawing/2014/main" id="{CF15EC3F-DCE2-7F68-19BE-A1464F2F876A}"/>
              </a:ext>
            </a:extLst>
          </p:cNvPr>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27739891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1BD244-A7AC-27B9-4B4D-44954FDFA6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4EA51D-FAE4-62ED-96D4-6DA87889C1F7}"/>
              </a:ext>
            </a:extLst>
          </p:cNvPr>
          <p:cNvSpPr>
            <a:spLocks noGrp="1"/>
          </p:cNvSpPr>
          <p:nvPr>
            <p:ph type="title"/>
          </p:nvPr>
        </p:nvSpPr>
        <p:spPr/>
        <p:txBody>
          <a:bodyPr/>
          <a:lstStyle/>
          <a:p>
            <a:pPr algn="l"/>
            <a:r>
              <a:rPr lang="en-US" sz="5400" dirty="0">
                <a:effectLst>
                  <a:glow rad="228600">
                    <a:schemeClr val="accent1">
                      <a:satMod val="175000"/>
                      <a:alpha val="40000"/>
                    </a:schemeClr>
                  </a:glow>
                </a:effectLst>
              </a:rPr>
              <a:t>What is High Luminosity LHC (HL-LHC)?</a:t>
            </a:r>
            <a:endParaRPr lang="en-GB" sz="5400" dirty="0">
              <a:effectLst>
                <a:glow rad="228600">
                  <a:schemeClr val="accent1">
                    <a:satMod val="175000"/>
                    <a:alpha val="40000"/>
                  </a:schemeClr>
                </a:glow>
              </a:effectLst>
            </a:endParaRPr>
          </a:p>
        </p:txBody>
      </p:sp>
      <p:sp>
        <p:nvSpPr>
          <p:cNvPr id="4" name="TextBox 3">
            <a:extLst>
              <a:ext uri="{FF2B5EF4-FFF2-40B4-BE49-F238E27FC236}">
                <a16:creationId xmlns:a16="http://schemas.microsoft.com/office/drawing/2014/main" id="{C344B020-FCE8-E058-6FBD-07D1763727FE}"/>
              </a:ext>
            </a:extLst>
          </p:cNvPr>
          <p:cNvSpPr txBox="1"/>
          <p:nvPr/>
        </p:nvSpPr>
        <p:spPr>
          <a:xfrm>
            <a:off x="2383650" y="2156633"/>
            <a:ext cx="13477800"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In short – Increase the luminosity of the LHC by a factor of x5-7</a:t>
            </a:r>
            <a:endParaRPr lang="en-GB" sz="3200" b="1" dirty="0">
              <a:solidFill>
                <a:schemeClr val="bg2"/>
              </a:solidFill>
            </a:endParaRPr>
          </a:p>
        </p:txBody>
      </p:sp>
      <p:sp>
        <p:nvSpPr>
          <p:cNvPr id="9" name="Arrow: Down 8">
            <a:extLst>
              <a:ext uri="{FF2B5EF4-FFF2-40B4-BE49-F238E27FC236}">
                <a16:creationId xmlns:a16="http://schemas.microsoft.com/office/drawing/2014/main" id="{F98EE500-62CD-CB6F-193F-D7BD25139BBC}"/>
              </a:ext>
            </a:extLst>
          </p:cNvPr>
          <p:cNvSpPr/>
          <p:nvPr/>
        </p:nvSpPr>
        <p:spPr>
          <a:xfrm>
            <a:off x="8991600" y="3647730"/>
            <a:ext cx="304800" cy="37183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Arrow: Down 9">
            <a:extLst>
              <a:ext uri="{FF2B5EF4-FFF2-40B4-BE49-F238E27FC236}">
                <a16:creationId xmlns:a16="http://schemas.microsoft.com/office/drawing/2014/main" id="{3256104A-CA53-1685-E1E0-7AD8A3390CA1}"/>
              </a:ext>
            </a:extLst>
          </p:cNvPr>
          <p:cNvSpPr/>
          <p:nvPr/>
        </p:nvSpPr>
        <p:spPr>
          <a:xfrm>
            <a:off x="8991600" y="4528290"/>
            <a:ext cx="304800" cy="37183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id="{21478FA9-BF25-4F61-5327-1637B93E5D3A}"/>
              </a:ext>
            </a:extLst>
          </p:cNvPr>
          <p:cNvSpPr/>
          <p:nvPr/>
        </p:nvSpPr>
        <p:spPr>
          <a:xfrm>
            <a:off x="8991600" y="5408850"/>
            <a:ext cx="304800" cy="37183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FD0424C3-CD9C-8AFB-A361-2D522E130CEC}"/>
              </a:ext>
            </a:extLst>
          </p:cNvPr>
          <p:cNvSpPr txBox="1"/>
          <p:nvPr/>
        </p:nvSpPr>
        <p:spPr>
          <a:xfrm>
            <a:off x="2383650" y="3421084"/>
            <a:ext cx="4931550" cy="3539430"/>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Using a variety of technologies to increase beam brightness + more focused beams at the detectors of CMS &amp; ATLAS </a:t>
            </a:r>
            <a:endParaRPr lang="en-GB" sz="3200" b="1" dirty="0">
              <a:solidFill>
                <a:schemeClr val="bg2"/>
              </a:solidFill>
            </a:endParaRPr>
          </a:p>
        </p:txBody>
      </p:sp>
      <p:pic>
        <p:nvPicPr>
          <p:cNvPr id="19" name="Picture 18">
            <a:extLst>
              <a:ext uri="{FF2B5EF4-FFF2-40B4-BE49-F238E27FC236}">
                <a16:creationId xmlns:a16="http://schemas.microsoft.com/office/drawing/2014/main" id="{18E92A9E-D626-6D27-02CD-EA9462044120}"/>
              </a:ext>
            </a:extLst>
          </p:cNvPr>
          <p:cNvPicPr>
            <a:picLocks noChangeAspect="1"/>
          </p:cNvPicPr>
          <p:nvPr/>
        </p:nvPicPr>
        <p:blipFill>
          <a:blip r:embed="rId3"/>
          <a:stretch>
            <a:fillRect/>
          </a:stretch>
        </p:blipFill>
        <p:spPr>
          <a:xfrm>
            <a:off x="7617600" y="2954746"/>
            <a:ext cx="8286750" cy="7026651"/>
          </a:xfrm>
          <a:prstGeom prst="rect">
            <a:avLst/>
          </a:prstGeom>
        </p:spPr>
      </p:pic>
      <p:sp>
        <p:nvSpPr>
          <p:cNvPr id="3" name="Slide Number Placeholder 2">
            <a:extLst>
              <a:ext uri="{FF2B5EF4-FFF2-40B4-BE49-F238E27FC236}">
                <a16:creationId xmlns:a16="http://schemas.microsoft.com/office/drawing/2014/main" id="{A261FBF2-E82A-53B1-55A9-C9C08AA91AB5}"/>
              </a:ext>
            </a:extLst>
          </p:cNvPr>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353798031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71F201-8581-ECE0-6281-1444673F3E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89E49E-603D-664D-0976-6F68D5598557}"/>
              </a:ext>
            </a:extLst>
          </p:cNvPr>
          <p:cNvSpPr>
            <a:spLocks noGrp="1"/>
          </p:cNvSpPr>
          <p:nvPr>
            <p:ph type="title"/>
          </p:nvPr>
        </p:nvSpPr>
        <p:spPr/>
        <p:txBody>
          <a:bodyPr/>
          <a:lstStyle/>
          <a:p>
            <a:r>
              <a:rPr lang="en-GB" sz="5400" dirty="0">
                <a:effectLst>
                  <a:glow rad="228600">
                    <a:schemeClr val="accent1">
                      <a:satMod val="175000"/>
                      <a:alpha val="40000"/>
                    </a:schemeClr>
                  </a:glow>
                </a:effectLst>
              </a:rPr>
              <a:t>What is a crab cavity? </a:t>
            </a:r>
          </a:p>
        </p:txBody>
      </p:sp>
      <p:pic>
        <p:nvPicPr>
          <p:cNvPr id="5" name="Picture 4">
            <a:extLst>
              <a:ext uri="{FF2B5EF4-FFF2-40B4-BE49-F238E27FC236}">
                <a16:creationId xmlns:a16="http://schemas.microsoft.com/office/drawing/2014/main" id="{4B5C7429-E7B8-F1DD-F7E7-3E3132B25B40}"/>
              </a:ext>
            </a:extLst>
          </p:cNvPr>
          <p:cNvPicPr>
            <a:picLocks noChangeAspect="1"/>
          </p:cNvPicPr>
          <p:nvPr/>
        </p:nvPicPr>
        <p:blipFill>
          <a:blip r:embed="rId3"/>
          <a:stretch>
            <a:fillRect/>
          </a:stretch>
        </p:blipFill>
        <p:spPr>
          <a:xfrm>
            <a:off x="4953000" y="1562100"/>
            <a:ext cx="7886700" cy="1447800"/>
          </a:xfrm>
          <a:prstGeom prst="rect">
            <a:avLst/>
          </a:prstGeom>
        </p:spPr>
      </p:pic>
      <p:sp>
        <p:nvSpPr>
          <p:cNvPr id="10" name="TextBox 9">
            <a:extLst>
              <a:ext uri="{FF2B5EF4-FFF2-40B4-BE49-F238E27FC236}">
                <a16:creationId xmlns:a16="http://schemas.microsoft.com/office/drawing/2014/main" id="{3079D911-8BFA-2478-DFA8-C7465F83E0D1}"/>
              </a:ext>
            </a:extLst>
          </p:cNvPr>
          <p:cNvSpPr txBox="1"/>
          <p:nvPr/>
        </p:nvSpPr>
        <p:spPr>
          <a:xfrm>
            <a:off x="2286000" y="3467100"/>
            <a:ext cx="13563600" cy="2246769"/>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2800" b="1" dirty="0">
                <a:solidFill>
                  <a:schemeClr val="bg2"/>
                </a:solidFill>
              </a:rPr>
              <a:t>Crab cavities are a type of RF cavity which are designed to apply a time-dependent transverse kick to bunches to achieve the bunch rotation</a:t>
            </a:r>
          </a:p>
          <a:p>
            <a:pPr algn="ctr"/>
            <a:endParaRPr lang="en-US" sz="2800" b="1" dirty="0">
              <a:solidFill>
                <a:schemeClr val="bg2"/>
              </a:solidFill>
            </a:endParaRPr>
          </a:p>
          <a:p>
            <a:pPr algn="ctr"/>
            <a:r>
              <a:rPr lang="en-US" sz="2800" b="1" dirty="0">
                <a:solidFill>
                  <a:schemeClr val="bg2"/>
                </a:solidFill>
              </a:rPr>
              <a:t>They differ from typical RF cavities which are used to accelerate the bunch along the orbit</a:t>
            </a:r>
          </a:p>
        </p:txBody>
      </p:sp>
      <p:pic>
        <p:nvPicPr>
          <p:cNvPr id="14" name="Picture 13">
            <a:extLst>
              <a:ext uri="{FF2B5EF4-FFF2-40B4-BE49-F238E27FC236}">
                <a16:creationId xmlns:a16="http://schemas.microsoft.com/office/drawing/2014/main" id="{13CD5608-B74D-6539-CF86-020ED6D070F8}"/>
              </a:ext>
            </a:extLst>
          </p:cNvPr>
          <p:cNvPicPr>
            <a:picLocks noChangeAspect="1"/>
          </p:cNvPicPr>
          <p:nvPr/>
        </p:nvPicPr>
        <p:blipFill>
          <a:blip r:embed="rId4"/>
          <a:stretch>
            <a:fillRect/>
          </a:stretch>
        </p:blipFill>
        <p:spPr>
          <a:xfrm>
            <a:off x="14173200" y="630823"/>
            <a:ext cx="3733800" cy="2352753"/>
          </a:xfrm>
          <a:prstGeom prst="rect">
            <a:avLst/>
          </a:prstGeom>
        </p:spPr>
      </p:pic>
      <p:pic>
        <p:nvPicPr>
          <p:cNvPr id="15" name="Picture 14">
            <a:extLst>
              <a:ext uri="{FF2B5EF4-FFF2-40B4-BE49-F238E27FC236}">
                <a16:creationId xmlns:a16="http://schemas.microsoft.com/office/drawing/2014/main" id="{3276AADD-0C1C-4E45-22B7-3DEA0425C752}"/>
              </a:ext>
            </a:extLst>
          </p:cNvPr>
          <p:cNvPicPr>
            <a:picLocks noChangeAspect="1"/>
          </p:cNvPicPr>
          <p:nvPr/>
        </p:nvPicPr>
        <p:blipFill>
          <a:blip r:embed="rId5"/>
          <a:srcRect r="59239"/>
          <a:stretch>
            <a:fillRect/>
          </a:stretch>
        </p:blipFill>
        <p:spPr>
          <a:xfrm>
            <a:off x="1205262" y="6110285"/>
            <a:ext cx="3900138" cy="2956463"/>
          </a:xfrm>
          <a:prstGeom prst="rect">
            <a:avLst/>
          </a:prstGeom>
        </p:spPr>
      </p:pic>
      <p:sp>
        <p:nvSpPr>
          <p:cNvPr id="16" name="Arrow: Down 15">
            <a:extLst>
              <a:ext uri="{FF2B5EF4-FFF2-40B4-BE49-F238E27FC236}">
                <a16:creationId xmlns:a16="http://schemas.microsoft.com/office/drawing/2014/main" id="{663B0700-A298-A966-AB4E-49128714B4DE}"/>
              </a:ext>
            </a:extLst>
          </p:cNvPr>
          <p:cNvSpPr/>
          <p:nvPr/>
        </p:nvSpPr>
        <p:spPr>
          <a:xfrm rot="12572312">
            <a:off x="15486137" y="2921990"/>
            <a:ext cx="573506" cy="200393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Arrow: Curved Right 17">
            <a:extLst>
              <a:ext uri="{FF2B5EF4-FFF2-40B4-BE49-F238E27FC236}">
                <a16:creationId xmlns:a16="http://schemas.microsoft.com/office/drawing/2014/main" id="{9D9F2925-B471-942A-D4D8-2BDA3180AF61}"/>
              </a:ext>
            </a:extLst>
          </p:cNvPr>
          <p:cNvSpPr/>
          <p:nvPr/>
        </p:nvSpPr>
        <p:spPr>
          <a:xfrm>
            <a:off x="1066800" y="3486970"/>
            <a:ext cx="1219200" cy="3313059"/>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pic>
        <p:nvPicPr>
          <p:cNvPr id="23" name="Picture 22" descr="A close-up of a machine&#10;&#10;AI-generated content may be incorrect.">
            <a:extLst>
              <a:ext uri="{FF2B5EF4-FFF2-40B4-BE49-F238E27FC236}">
                <a16:creationId xmlns:a16="http://schemas.microsoft.com/office/drawing/2014/main" id="{609A8858-21A7-95BF-02C2-A5EB35FE874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38202" y="5877463"/>
            <a:ext cx="4574498" cy="4195641"/>
          </a:xfrm>
          <a:prstGeom prst="rect">
            <a:avLst/>
          </a:prstGeom>
        </p:spPr>
      </p:pic>
      <p:sp>
        <p:nvSpPr>
          <p:cNvPr id="24" name="Arrow: Right 23">
            <a:extLst>
              <a:ext uri="{FF2B5EF4-FFF2-40B4-BE49-F238E27FC236}">
                <a16:creationId xmlns:a16="http://schemas.microsoft.com/office/drawing/2014/main" id="{D2975F1A-34A0-9E3D-9C83-7F76D9A08980}"/>
              </a:ext>
            </a:extLst>
          </p:cNvPr>
          <p:cNvSpPr/>
          <p:nvPr/>
        </p:nvSpPr>
        <p:spPr>
          <a:xfrm>
            <a:off x="5738202" y="7907211"/>
            <a:ext cx="4800600" cy="13614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Arrow: Right 25">
            <a:extLst>
              <a:ext uri="{FF2B5EF4-FFF2-40B4-BE49-F238E27FC236}">
                <a16:creationId xmlns:a16="http://schemas.microsoft.com/office/drawing/2014/main" id="{8D35B591-C2C9-A114-83D2-5E93EC6CDFCE}"/>
              </a:ext>
            </a:extLst>
          </p:cNvPr>
          <p:cNvSpPr/>
          <p:nvPr/>
        </p:nvSpPr>
        <p:spPr>
          <a:xfrm rot="16200000">
            <a:off x="8307160" y="7904783"/>
            <a:ext cx="500885" cy="224948"/>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08EDBC81-1083-491F-7E88-3B7197FCC966}"/>
              </a:ext>
            </a:extLst>
          </p:cNvPr>
          <p:cNvSpPr/>
          <p:nvPr/>
        </p:nvSpPr>
        <p:spPr>
          <a:xfrm rot="16200000">
            <a:off x="7888060" y="7904782"/>
            <a:ext cx="500885" cy="224948"/>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28" name="Arrow: Right 27">
            <a:extLst>
              <a:ext uri="{FF2B5EF4-FFF2-40B4-BE49-F238E27FC236}">
                <a16:creationId xmlns:a16="http://schemas.microsoft.com/office/drawing/2014/main" id="{96F19DF7-3153-4F00-D1B6-F09B616DBD05}"/>
              </a:ext>
            </a:extLst>
          </p:cNvPr>
          <p:cNvSpPr/>
          <p:nvPr/>
        </p:nvSpPr>
        <p:spPr>
          <a:xfrm rot="16200000">
            <a:off x="7395212" y="7904782"/>
            <a:ext cx="500885" cy="224948"/>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pic>
        <p:nvPicPr>
          <p:cNvPr id="1026" name="Picture 2" descr="World's first crabbing of a proton beam | acceleratingnews.web.cern.ch">
            <a:extLst>
              <a:ext uri="{FF2B5EF4-FFF2-40B4-BE49-F238E27FC236}">
                <a16:creationId xmlns:a16="http://schemas.microsoft.com/office/drawing/2014/main" id="{3ACAAAA1-003E-DDD3-69F2-05949A8B633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225801" y="6036924"/>
            <a:ext cx="5742426" cy="3445456"/>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B98F7554-8B8C-8F56-08BB-0F7816F69BAA}"/>
              </a:ext>
            </a:extLst>
          </p:cNvPr>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421439779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2C81F0-38DA-FA0C-572F-2927A2D63B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D803CB-5CFA-7015-505E-1F2BF60514CC}"/>
              </a:ext>
            </a:extLst>
          </p:cNvPr>
          <p:cNvSpPr>
            <a:spLocks noGrp="1"/>
          </p:cNvSpPr>
          <p:nvPr>
            <p:ph type="title"/>
          </p:nvPr>
        </p:nvSpPr>
        <p:spPr>
          <a:xfrm>
            <a:off x="1224000" y="270000"/>
            <a:ext cx="15840000" cy="1080000"/>
          </a:xfrm>
        </p:spPr>
        <p:txBody>
          <a:bodyPr/>
          <a:lstStyle/>
          <a:p>
            <a:pPr algn="l"/>
            <a:r>
              <a:rPr lang="en-US" sz="5400" dirty="0">
                <a:effectLst>
                  <a:glow rad="228600">
                    <a:schemeClr val="accent1">
                      <a:satMod val="175000"/>
                      <a:alpha val="40000"/>
                    </a:schemeClr>
                  </a:glow>
                </a:effectLst>
              </a:rPr>
              <a:t>Why do we need crab cavities?</a:t>
            </a:r>
            <a:endParaRPr lang="en-GB" sz="5400" dirty="0">
              <a:effectLst>
                <a:glow rad="228600">
                  <a:schemeClr val="accent1">
                    <a:satMod val="175000"/>
                    <a:alpha val="40000"/>
                  </a:schemeClr>
                </a:glow>
              </a:effectLst>
            </a:endParaRPr>
          </a:p>
        </p:txBody>
      </p:sp>
      <p:sp>
        <p:nvSpPr>
          <p:cNvPr id="17" name="TextBox 16">
            <a:extLst>
              <a:ext uri="{FF2B5EF4-FFF2-40B4-BE49-F238E27FC236}">
                <a16:creationId xmlns:a16="http://schemas.microsoft.com/office/drawing/2014/main" id="{0F184F8E-3AAB-E473-C27D-BC70C733EE12}"/>
              </a:ext>
            </a:extLst>
          </p:cNvPr>
          <p:cNvSpPr txBox="1"/>
          <p:nvPr/>
        </p:nvSpPr>
        <p:spPr>
          <a:xfrm>
            <a:off x="2405100" y="2007430"/>
            <a:ext cx="13477800"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Beams have a crossing angle when colliding in the detectors </a:t>
            </a:r>
            <a:endParaRPr lang="en-GB" sz="3200" b="1" dirty="0">
              <a:solidFill>
                <a:schemeClr val="bg2"/>
              </a:solidFill>
            </a:endParaRPr>
          </a:p>
        </p:txBody>
      </p:sp>
      <p:sp>
        <p:nvSpPr>
          <p:cNvPr id="18" name="TextBox 17">
            <a:extLst>
              <a:ext uri="{FF2B5EF4-FFF2-40B4-BE49-F238E27FC236}">
                <a16:creationId xmlns:a16="http://schemas.microsoft.com/office/drawing/2014/main" id="{3EBA747D-DFC2-FD07-3836-C5BCF25D3E07}"/>
              </a:ext>
            </a:extLst>
          </p:cNvPr>
          <p:cNvSpPr txBox="1"/>
          <p:nvPr/>
        </p:nvSpPr>
        <p:spPr>
          <a:xfrm>
            <a:off x="2409582" y="3322665"/>
            <a:ext cx="13477800"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The crossing angle reduces the effective overlap during collisions</a:t>
            </a:r>
            <a:endParaRPr lang="en-GB" sz="3200" b="1" dirty="0">
              <a:solidFill>
                <a:schemeClr val="bg2"/>
              </a:solidFill>
            </a:endParaRPr>
          </a:p>
        </p:txBody>
      </p:sp>
      <p:sp>
        <p:nvSpPr>
          <p:cNvPr id="21" name="TextBox 20">
            <a:extLst>
              <a:ext uri="{FF2B5EF4-FFF2-40B4-BE49-F238E27FC236}">
                <a16:creationId xmlns:a16="http://schemas.microsoft.com/office/drawing/2014/main" id="{3C17BD00-6686-3E35-B19E-A7DF163974A5}"/>
              </a:ext>
            </a:extLst>
          </p:cNvPr>
          <p:cNvSpPr txBox="1"/>
          <p:nvPr/>
        </p:nvSpPr>
        <p:spPr>
          <a:xfrm>
            <a:off x="2405100" y="4558725"/>
            <a:ext cx="13477800" cy="584775"/>
          </a:xfrm>
          <a:prstGeom prst="rect">
            <a:avLst/>
          </a:prstGeom>
          <a:solidFill>
            <a:schemeClr val="bg2">
              <a:lumMod val="20000"/>
              <a:lumOff val="80000"/>
            </a:schemeClr>
          </a:solidFill>
          <a:ln>
            <a:solidFill>
              <a:schemeClr val="bg2"/>
            </a:solidFill>
          </a:ln>
        </p:spPr>
        <p:txBody>
          <a:bodyPr wrap="square" rtlCol="0">
            <a:spAutoFit/>
          </a:bodyPr>
          <a:lstStyle/>
          <a:p>
            <a:pPr algn="ctr"/>
            <a:r>
              <a:rPr lang="en-US" sz="3200" b="1" dirty="0">
                <a:solidFill>
                  <a:schemeClr val="bg2"/>
                </a:solidFill>
              </a:rPr>
              <a:t>Crab cavities will rotate the bunches to collide head on  </a:t>
            </a:r>
            <a:endParaRPr lang="en-GB" sz="3200" b="1" dirty="0">
              <a:solidFill>
                <a:schemeClr val="bg2"/>
              </a:solidFill>
            </a:endParaRPr>
          </a:p>
        </p:txBody>
      </p:sp>
      <p:sp>
        <p:nvSpPr>
          <p:cNvPr id="22" name="Arrow: Down 21">
            <a:extLst>
              <a:ext uri="{FF2B5EF4-FFF2-40B4-BE49-F238E27FC236}">
                <a16:creationId xmlns:a16="http://schemas.microsoft.com/office/drawing/2014/main" id="{B96868CE-07B9-3C53-69B5-72A220C383A7}"/>
              </a:ext>
            </a:extLst>
          </p:cNvPr>
          <p:cNvSpPr/>
          <p:nvPr/>
        </p:nvSpPr>
        <p:spPr>
          <a:xfrm>
            <a:off x="8839200" y="3940695"/>
            <a:ext cx="609600" cy="58477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4" name="Graphic 23" descr="Crab outline">
            <a:extLst>
              <a:ext uri="{FF2B5EF4-FFF2-40B4-BE49-F238E27FC236}">
                <a16:creationId xmlns:a16="http://schemas.microsoft.com/office/drawing/2014/main" id="{08D04529-4C66-CCCD-CA78-25D2200B6C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616159">
            <a:off x="15687600" y="166135"/>
            <a:ext cx="2364797" cy="2364797"/>
          </a:xfrm>
          <a:prstGeom prst="rect">
            <a:avLst/>
          </a:prstGeom>
        </p:spPr>
      </p:pic>
      <p:pic>
        <p:nvPicPr>
          <p:cNvPr id="27" name="Picture 26">
            <a:extLst>
              <a:ext uri="{FF2B5EF4-FFF2-40B4-BE49-F238E27FC236}">
                <a16:creationId xmlns:a16="http://schemas.microsoft.com/office/drawing/2014/main" id="{9583F886-842C-2C87-5849-3BA430876381}"/>
              </a:ext>
            </a:extLst>
          </p:cNvPr>
          <p:cNvPicPr>
            <a:picLocks noChangeAspect="1"/>
          </p:cNvPicPr>
          <p:nvPr/>
        </p:nvPicPr>
        <p:blipFill>
          <a:blip r:embed="rId5"/>
          <a:stretch>
            <a:fillRect/>
          </a:stretch>
        </p:blipFill>
        <p:spPr>
          <a:xfrm>
            <a:off x="5524500" y="5176755"/>
            <a:ext cx="7239000" cy="5088384"/>
          </a:xfrm>
          <a:prstGeom prst="rect">
            <a:avLst/>
          </a:prstGeom>
        </p:spPr>
      </p:pic>
      <p:sp>
        <p:nvSpPr>
          <p:cNvPr id="5" name="Arrow: Down 4">
            <a:extLst>
              <a:ext uri="{FF2B5EF4-FFF2-40B4-BE49-F238E27FC236}">
                <a16:creationId xmlns:a16="http://schemas.microsoft.com/office/drawing/2014/main" id="{361CEB66-9FE1-B0A6-D603-7A214857D6A7}"/>
              </a:ext>
            </a:extLst>
          </p:cNvPr>
          <p:cNvSpPr/>
          <p:nvPr/>
        </p:nvSpPr>
        <p:spPr>
          <a:xfrm>
            <a:off x="8839200" y="2592205"/>
            <a:ext cx="609600" cy="58477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Slide Number Placeholder 5">
            <a:extLst>
              <a:ext uri="{FF2B5EF4-FFF2-40B4-BE49-F238E27FC236}">
                <a16:creationId xmlns:a16="http://schemas.microsoft.com/office/drawing/2014/main" id="{3BE2463F-ACF8-5A55-FB2E-F4A34D038633}"/>
              </a:ext>
            </a:extLst>
          </p:cNvPr>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194781541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HL-LHC Crab Cavity Geometries</a:t>
            </a:r>
          </a:p>
        </p:txBody>
      </p:sp>
      <mc:AlternateContent xmlns:mc="http://schemas.openxmlformats.org/markup-compatibility/2006">
        <mc:Choice xmlns:a14="http://schemas.microsoft.com/office/drawing/2010/main" Requires="a14">
          <p:sp>
            <p:nvSpPr>
              <p:cNvPr id="8" name="Text Box 11"/>
              <p:cNvSpPr txBox="1">
                <a:spLocks noChangeArrowheads="1"/>
              </p:cNvSpPr>
              <p:nvPr/>
            </p:nvSpPr>
            <p:spPr bwMode="auto">
              <a:xfrm>
                <a:off x="6766775" y="2379852"/>
                <a:ext cx="4595813" cy="4440048"/>
              </a:xfrm>
              <a:prstGeom prst="rect">
                <a:avLst/>
              </a:prstGeom>
              <a:noFill/>
              <a:ln>
                <a:noFill/>
              </a:ln>
              <a:effectLst/>
              <a:extLst>
                <a:ext uri="{909E8E84-426E-40DD-AFC4-6F175D3DCCD1}">
                  <a14:hiddenFill>
                    <a:solidFill>
                      <a:srgbClr val="FFFFFF"/>
                    </a:solidFill>
                  </a14:hiddenFill>
                </a:ext>
                <a:ext uri="{91240B29-F687-4F45-9708-019B960494DF}">
                  <a14:hiddenLine w="9525" cap="flat">
                    <a:solidFill>
                      <a:srgbClr val="000000"/>
                    </a:solidFill>
                    <a:round/>
                    <a:headEnd/>
                    <a:tailEnd/>
                  </a14:hiddenLine>
                </a:ext>
                <a:ext uri="{AF507438-7753-43E0-B8FC-AC1667EBCBE1}">
                  <a14:hiddenEffects>
                    <a:effectLst>
                      <a:outerShdw dist="35921" dir="2700000" algn="ctr" rotWithShape="0">
                        <a:srgbClr val="808080"/>
                      </a:outerShdw>
                    </a:effectLst>
                  </a14:hiddenEffects>
                </a:ext>
              </a:extLst>
            </p:spPr>
            <p:txBody>
              <a:bodyPr wrap="none" lIns="135000" tIns="67500" rIns="135000" bIns="67500"/>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pPr algn="ctr">
                  <a:lnSpc>
                    <a:spcPct val="123000"/>
                  </a:lnSpc>
                </a:pPr>
                <a:r>
                  <a:rPr lang="en-GB" altLang="en-US" sz="4000" i="1" dirty="0">
                    <a:solidFill>
                      <a:schemeClr val="tx2"/>
                    </a:solidFill>
                    <a:latin typeface="Cambria Math" panose="02040503050406030204" pitchFamily="18" charset="0"/>
                  </a:rPr>
                  <a:t>Superconducting</a:t>
                </a:r>
              </a:p>
              <a:p>
                <a:pPr algn="ctr">
                  <a:lnSpc>
                    <a:spcPct val="123000"/>
                  </a:lnSpc>
                </a:pPr>
                <a:r>
                  <a:rPr lang="en-GB" altLang="en-US" sz="4000" i="1" dirty="0">
                    <a:solidFill>
                      <a:schemeClr val="tx2"/>
                    </a:solidFill>
                    <a:latin typeface="Cambria Math" panose="02040503050406030204" pitchFamily="18" charset="0"/>
                  </a:rPr>
                  <a:t>Bulk Nb Cavities</a:t>
                </a:r>
              </a:p>
              <a:p>
                <a:pPr algn="ctr">
                  <a:lnSpc>
                    <a:spcPct val="123000"/>
                  </a:lnSpc>
                </a:pPr>
                <a14:m>
                  <m:oMath xmlns:m="http://schemas.openxmlformats.org/officeDocument/2006/math">
                    <m:sSub>
                      <m:sSubPr>
                        <m:ctrlPr>
                          <a:rPr lang="en-GB" altLang="en-US" sz="4000" i="1" dirty="0">
                            <a:solidFill>
                              <a:schemeClr val="tx2"/>
                            </a:solidFill>
                            <a:latin typeface="Cambria Math" panose="02040503050406030204" pitchFamily="18" charset="0"/>
                          </a:rPr>
                        </m:ctrlPr>
                      </m:sSubPr>
                      <m:e>
                        <m:r>
                          <a:rPr lang="en-GB" altLang="en-US" sz="4000" i="1" dirty="0">
                            <a:solidFill>
                              <a:schemeClr val="tx2"/>
                            </a:solidFill>
                            <a:latin typeface="Cambria Math" panose="02040503050406030204" pitchFamily="18" charset="0"/>
                          </a:rPr>
                          <m:t>𝑓</m:t>
                        </m:r>
                      </m:e>
                      <m:sub>
                        <m:r>
                          <a:rPr lang="en-GB" altLang="en-US" sz="4000" i="1" dirty="0">
                            <a:solidFill>
                              <a:schemeClr val="tx2"/>
                            </a:solidFill>
                            <a:latin typeface="Cambria Math" panose="02040503050406030204" pitchFamily="18" charset="0"/>
                          </a:rPr>
                          <m:t>0</m:t>
                        </m:r>
                      </m:sub>
                    </m:sSub>
                    <m:r>
                      <a:rPr lang="en-GB" altLang="en-US" sz="4000" i="1" dirty="0">
                        <a:solidFill>
                          <a:schemeClr val="tx2"/>
                        </a:solidFill>
                        <a:latin typeface="Cambria Math" panose="02040503050406030204" pitchFamily="18" charset="0"/>
                      </a:rPr>
                      <m:t>=</m:t>
                    </m:r>
                    <m:r>
                      <a:rPr lang="en-US" altLang="en-US" sz="4000" i="1" dirty="0">
                        <a:solidFill>
                          <a:schemeClr val="tx2"/>
                        </a:solidFill>
                        <a:latin typeface="Cambria Math" panose="02040503050406030204" pitchFamily="18" charset="0"/>
                      </a:rPr>
                      <m:t>400.79 </m:t>
                    </m:r>
                    <m:r>
                      <m:rPr>
                        <m:sty m:val="p"/>
                      </m:rPr>
                      <a:rPr lang="en-US" altLang="en-US" sz="4000" dirty="0">
                        <a:solidFill>
                          <a:schemeClr val="tx2"/>
                        </a:solidFill>
                        <a:latin typeface="Cambria Math" panose="02040503050406030204" pitchFamily="18" charset="0"/>
                      </a:rPr>
                      <m:t>MHz</m:t>
                    </m:r>
                  </m:oMath>
                </a14:m>
                <a:r>
                  <a:rPr lang="en-US" altLang="en-US" sz="4000" dirty="0">
                    <a:solidFill>
                      <a:schemeClr val="tx2"/>
                    </a:solidFill>
                    <a:latin typeface="Public Sans" panose="020B0604020202020204" charset="0"/>
                  </a:rPr>
                  <a:t> </a:t>
                </a:r>
                <a:endParaRPr lang="en-GB" altLang="en-US" sz="4000" dirty="0">
                  <a:solidFill>
                    <a:schemeClr val="tx2"/>
                  </a:solidFill>
                  <a:latin typeface="Cambria Math" panose="02040503050406030204" pitchFamily="18" charset="0"/>
                </a:endParaRPr>
              </a:p>
              <a:p>
                <a:pPr algn="ctr">
                  <a:lnSpc>
                    <a:spcPct val="123000"/>
                  </a:lnSpc>
                </a:pPr>
                <a14:m>
                  <m:oMath xmlns:m="http://schemas.openxmlformats.org/officeDocument/2006/math">
                    <m:r>
                      <m:rPr>
                        <m:sty m:val="p"/>
                      </m:rPr>
                      <a:rPr lang="en-US" altLang="en-US" sz="4000" dirty="0">
                        <a:solidFill>
                          <a:schemeClr val="tx2"/>
                        </a:solidFill>
                        <a:latin typeface="Cambria Math" panose="02040503050406030204" pitchFamily="18" charset="0"/>
                      </a:rPr>
                      <m:t>V</m:t>
                    </m:r>
                    <m:r>
                      <m:rPr>
                        <m:sty m:val="p"/>
                      </m:rPr>
                      <a:rPr lang="en-US" altLang="en-US" sz="4000" baseline="-33000" dirty="0">
                        <a:solidFill>
                          <a:schemeClr val="tx2"/>
                        </a:solidFill>
                        <a:latin typeface="Cambria Math" panose="02040503050406030204" pitchFamily="18" charset="0"/>
                      </a:rPr>
                      <m:t>T</m:t>
                    </m:r>
                    <m:r>
                      <a:rPr lang="en-US" altLang="en-US" sz="4000" i="1" dirty="0">
                        <a:solidFill>
                          <a:schemeClr val="tx2"/>
                        </a:solidFill>
                        <a:latin typeface="Cambria Math" panose="02040503050406030204" pitchFamily="18" charset="0"/>
                      </a:rPr>
                      <m:t> = 3.4 </m:t>
                    </m:r>
                    <m:r>
                      <m:rPr>
                        <m:sty m:val="p"/>
                      </m:rPr>
                      <a:rPr lang="en-US" altLang="en-US" sz="4000" dirty="0">
                        <a:solidFill>
                          <a:schemeClr val="tx2"/>
                        </a:solidFill>
                        <a:latin typeface="Cambria Math" panose="02040503050406030204" pitchFamily="18" charset="0"/>
                      </a:rPr>
                      <m:t>MV</m:t>
                    </m:r>
                  </m:oMath>
                </a14:m>
                <a:r>
                  <a:rPr lang="en-US" altLang="en-US" sz="4000" dirty="0">
                    <a:solidFill>
                      <a:schemeClr val="tx2"/>
                    </a:solidFill>
                    <a:latin typeface="Public Sans" panose="020B0604020202020204" charset="0"/>
                  </a:rPr>
                  <a:t>/cavity*</a:t>
                </a:r>
              </a:p>
              <a:p>
                <a:pPr algn="ctr">
                  <a:lnSpc>
                    <a:spcPct val="123000"/>
                  </a:lnSpc>
                </a:pPr>
                <a:r>
                  <a:rPr lang="en-US" altLang="en-US" sz="4000" dirty="0">
                    <a:solidFill>
                      <a:schemeClr val="tx2"/>
                    </a:solidFill>
                    <a:latin typeface="Cambria Math" panose="02040503050406030204" pitchFamily="18" charset="0"/>
                  </a:rPr>
                  <a:t>Operating Temp = 2 K</a:t>
                </a:r>
              </a:p>
            </p:txBody>
          </p:sp>
        </mc:Choice>
        <mc:Fallback>
          <p:sp>
            <p:nvSpPr>
              <p:cNvPr id="8" name="Text Box 11"/>
              <p:cNvSpPr txBox="1">
                <a:spLocks noRot="1" noChangeAspect="1" noMove="1" noResize="1" noEditPoints="1" noAdjustHandles="1" noChangeArrowheads="1" noChangeShapeType="1" noTextEdit="1"/>
              </p:cNvSpPr>
              <p:nvPr/>
            </p:nvSpPr>
            <p:spPr bwMode="auto">
              <a:xfrm>
                <a:off x="6766775" y="2379852"/>
                <a:ext cx="4595813" cy="4440048"/>
              </a:xfrm>
              <a:prstGeom prst="rect">
                <a:avLst/>
              </a:prstGeom>
              <a:blipFill>
                <a:blip r:embed="rId2"/>
                <a:stretch>
                  <a:fillRect l="-8753" t="-412" r="-8886"/>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pic>
        <p:nvPicPr>
          <p:cNvPr id="12" name="Picture 11" descr="C:\Users\rcalaga\AppData\Local\Temp\CRAB CAVITY DQW 2018 - 01 light.jpg"/>
          <p:cNvPicPr/>
          <p:nvPr/>
        </p:nvPicPr>
        <p:blipFill rotWithShape="1">
          <a:blip r:embed="rId3" cstate="print">
            <a:extLst>
              <a:ext uri="{28A0092B-C50C-407E-A947-70E740481C1C}">
                <a14:useLocalDpi xmlns:a14="http://schemas.microsoft.com/office/drawing/2010/main" val="0"/>
              </a:ext>
            </a:extLst>
          </a:blip>
          <a:srcRect l="15482" r="14853"/>
          <a:stretch/>
        </p:blipFill>
        <p:spPr bwMode="auto">
          <a:xfrm>
            <a:off x="1444175" y="2017831"/>
            <a:ext cx="3309665" cy="2807885"/>
          </a:xfrm>
          <a:prstGeom prst="rect">
            <a:avLst/>
          </a:prstGeom>
          <a:noFill/>
          <a:ln>
            <a:noFill/>
          </a:ln>
          <a:extLst>
            <a:ext uri="{53640926-AAD7-44D8-BBD7-CCE9431645EC}">
              <a14:shadowObscured xmlns:a14="http://schemas.microsoft.com/office/drawing/2010/main"/>
            </a:ext>
          </a:extLst>
        </p:spPr>
      </p:pic>
      <p:pic>
        <p:nvPicPr>
          <p:cNvPr id="13" name="Picture 12" descr="C:\Users\rcalaga\AppData\Local\Temp\CRAB Cavity RFD - 77.jpg"/>
          <p:cNvPicPr/>
          <p:nvPr/>
        </p:nvPicPr>
        <p:blipFill rotWithShape="1">
          <a:blip r:embed="rId4" cstate="print">
            <a:extLst>
              <a:ext uri="{28A0092B-C50C-407E-A947-70E740481C1C}">
                <a14:useLocalDpi xmlns:a14="http://schemas.microsoft.com/office/drawing/2010/main" val="0"/>
              </a:ext>
            </a:extLst>
          </a:blip>
          <a:srcRect l="2790" t="4576" r="2544" b="4552"/>
          <a:stretch/>
        </p:blipFill>
        <p:spPr bwMode="auto">
          <a:xfrm>
            <a:off x="12961006" y="2192425"/>
            <a:ext cx="3967739" cy="2439569"/>
          </a:xfrm>
          <a:prstGeom prst="rect">
            <a:avLst/>
          </a:prstGeom>
          <a:noFill/>
          <a:ln>
            <a:noFill/>
          </a:ln>
          <a:extLst>
            <a:ext uri="{53640926-AAD7-44D8-BBD7-CCE9431645EC}">
              <a14:shadowObscured xmlns:a14="http://schemas.microsoft.com/office/drawing/2010/main"/>
            </a:ext>
          </a:extLst>
        </p:spPr>
      </p:pic>
      <p:cxnSp>
        <p:nvCxnSpPr>
          <p:cNvPr id="17" name="Straight Arrow Connector 16"/>
          <p:cNvCxnSpPr/>
          <p:nvPr/>
        </p:nvCxnSpPr>
        <p:spPr>
          <a:xfrm flipV="1">
            <a:off x="4883868" y="7900268"/>
            <a:ext cx="648072" cy="216024"/>
          </a:xfrm>
          <a:prstGeom prst="straightConnector1">
            <a:avLst/>
          </a:prstGeom>
          <a:ln w="38100">
            <a:solidFill>
              <a:srgbClr val="FFFF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pic>
        <p:nvPicPr>
          <p:cNvPr id="22" name="Picture 21" descr="\\cern.ch\dfs\Departments\AB\Groups\RF\Sections\PM\Crab_Cavity\mecanique\Illustrations\RFD HOMS H 003.bmp"/>
          <p:cNvPicPr/>
          <p:nvPr/>
        </p:nvPicPr>
        <p:blipFill rotWithShape="1">
          <a:blip r:embed="rId5" cstate="print">
            <a:extLst>
              <a:ext uri="{28A0092B-C50C-407E-A947-70E740481C1C}">
                <a14:useLocalDpi xmlns:a14="http://schemas.microsoft.com/office/drawing/2010/main" val="0"/>
              </a:ext>
            </a:extLst>
          </a:blip>
          <a:srcRect l="40352" t="15551" r="41751" b="9662"/>
          <a:stretch/>
        </p:blipFill>
        <p:spPr bwMode="auto">
          <a:xfrm>
            <a:off x="10590266" y="7755583"/>
            <a:ext cx="751721" cy="1867955"/>
          </a:xfrm>
          <a:prstGeom prst="rect">
            <a:avLst/>
          </a:prstGeom>
          <a:noFill/>
          <a:ln>
            <a:noFill/>
          </a:ln>
          <a:extLst>
            <a:ext uri="{53640926-AAD7-44D8-BBD7-CCE9431645EC}">
              <a14:shadowObscured xmlns:a14="http://schemas.microsoft.com/office/drawing/2010/main"/>
            </a:ext>
          </a:extLst>
        </p:spPr>
      </p:pic>
      <p:pic>
        <p:nvPicPr>
          <p:cNvPr id="23" name="Picture 22" descr="\\cern.ch\dfs\Departments\AB\Groups\RF\Sections\PM\Crab_Cavity\mecanique\Illustrations\RFD HOMS V 002.bmp"/>
          <p:cNvPicPr/>
          <p:nvPr/>
        </p:nvPicPr>
        <p:blipFill rotWithShape="1">
          <a:blip r:embed="rId6" cstate="print">
            <a:extLst>
              <a:ext uri="{28A0092B-C50C-407E-A947-70E740481C1C}">
                <a14:useLocalDpi xmlns:a14="http://schemas.microsoft.com/office/drawing/2010/main" val="0"/>
              </a:ext>
            </a:extLst>
          </a:blip>
          <a:srcRect l="42378" t="7775" r="38712" b="15969"/>
          <a:stretch/>
        </p:blipFill>
        <p:spPr bwMode="auto">
          <a:xfrm>
            <a:off x="11297793" y="7680166"/>
            <a:ext cx="899970" cy="1887749"/>
          </a:xfrm>
          <a:prstGeom prst="rect">
            <a:avLst/>
          </a:prstGeom>
          <a:noFill/>
          <a:ln>
            <a:noFill/>
          </a:ln>
          <a:extLst>
            <a:ext uri="{53640926-AAD7-44D8-BBD7-CCE9431645EC}">
              <a14:shadowObscured xmlns:a14="http://schemas.microsoft.com/office/drawing/2010/main"/>
            </a:ext>
          </a:extLst>
        </p:spPr>
      </p:pic>
      <p:grpSp>
        <p:nvGrpSpPr>
          <p:cNvPr id="14" name="Group 13">
            <a:extLst>
              <a:ext uri="{FF2B5EF4-FFF2-40B4-BE49-F238E27FC236}">
                <a16:creationId xmlns:a16="http://schemas.microsoft.com/office/drawing/2014/main" id="{45EBC839-17F7-48D5-996E-2E6AC280E6B3}"/>
              </a:ext>
            </a:extLst>
          </p:cNvPr>
          <p:cNvGrpSpPr/>
          <p:nvPr/>
        </p:nvGrpSpPr>
        <p:grpSpPr>
          <a:xfrm>
            <a:off x="4619428" y="7875989"/>
            <a:ext cx="2578151" cy="1816988"/>
            <a:chOff x="2003898" y="3937994"/>
            <a:chExt cx="1289075" cy="908494"/>
          </a:xfrm>
        </p:grpSpPr>
        <p:pic>
          <p:nvPicPr>
            <p:cNvPr id="20" name="Picture 19" descr="\\cern.ch\dfs\Departments\AB\Groups\RF\Sections\PM\Crab_Cavity\mecanique\Illustrations\DQW HOMS 001.bmp"/>
            <p:cNvPicPr/>
            <p:nvPr/>
          </p:nvPicPr>
          <p:blipFill rotWithShape="1">
            <a:blip r:embed="rId7" cstate="print">
              <a:extLst>
                <a:ext uri="{28A0092B-C50C-407E-A947-70E740481C1C}">
                  <a14:useLocalDpi xmlns:a14="http://schemas.microsoft.com/office/drawing/2010/main" val="0"/>
                </a:ext>
              </a:extLst>
            </a:blip>
            <a:srcRect l="42210" t="5084" r="29763" b="11184"/>
            <a:stretch/>
          </p:blipFill>
          <p:spPr bwMode="auto">
            <a:xfrm>
              <a:off x="2003898" y="3937995"/>
              <a:ext cx="597284" cy="908493"/>
            </a:xfrm>
            <a:prstGeom prst="rect">
              <a:avLst/>
            </a:prstGeom>
            <a:noFill/>
            <a:ln>
              <a:noFill/>
            </a:ln>
            <a:extLst>
              <a:ext uri="{53640926-AAD7-44D8-BBD7-CCE9431645EC}">
                <a14:shadowObscured xmlns:a14="http://schemas.microsoft.com/office/drawing/2010/main"/>
              </a:ext>
            </a:extLst>
          </p:spPr>
        </p:pic>
        <p:pic>
          <p:nvPicPr>
            <p:cNvPr id="21" name="Picture 20" descr="\\cern.ch\dfs\Departments\AB\Groups\RF\Sections\PM\Crab_Cavity\mecanique\Illustrations\DQW PICKUP 001.bmp"/>
            <p:cNvPicPr/>
            <p:nvPr/>
          </p:nvPicPr>
          <p:blipFill rotWithShape="1">
            <a:blip r:embed="rId8" cstate="print">
              <a:extLst>
                <a:ext uri="{28A0092B-C50C-407E-A947-70E740481C1C}">
                  <a14:useLocalDpi xmlns:a14="http://schemas.microsoft.com/office/drawing/2010/main" val="0"/>
                </a:ext>
              </a:extLst>
            </a:blip>
            <a:srcRect l="43391" t="6280" r="39050" b="7296"/>
            <a:stretch/>
          </p:blipFill>
          <p:spPr bwMode="auto">
            <a:xfrm>
              <a:off x="2613702" y="3937995"/>
              <a:ext cx="366211" cy="908493"/>
            </a:xfrm>
            <a:prstGeom prst="rect">
              <a:avLst/>
            </a:prstGeom>
            <a:noFill/>
            <a:ln>
              <a:noFill/>
            </a:ln>
            <a:extLst>
              <a:ext uri="{53640926-AAD7-44D8-BBD7-CCE9431645EC}">
                <a14:shadowObscured xmlns:a14="http://schemas.microsoft.com/office/drawing/2010/main"/>
              </a:ext>
            </a:extLst>
          </p:spPr>
        </p:pic>
        <p:pic>
          <p:nvPicPr>
            <p:cNvPr id="4" name="Picture 3"/>
            <p:cNvPicPr>
              <a:picLocks noChangeAspect="1"/>
            </p:cNvPicPr>
            <p:nvPr/>
          </p:nvPicPr>
          <p:blipFill rotWithShape="1">
            <a:blip r:embed="rId9" cstate="print">
              <a:extLst>
                <a:ext uri="{28A0092B-C50C-407E-A947-70E740481C1C}">
                  <a14:useLocalDpi xmlns:a14="http://schemas.microsoft.com/office/drawing/2010/main" val="0"/>
                </a:ext>
              </a:extLst>
            </a:blip>
            <a:srcRect l="42912" t="22092" r="44488" b="15114"/>
            <a:stretch/>
          </p:blipFill>
          <p:spPr>
            <a:xfrm flipH="1">
              <a:off x="2988561" y="3937994"/>
              <a:ext cx="304412" cy="908493"/>
            </a:xfrm>
            <a:prstGeom prst="rect">
              <a:avLst/>
            </a:prstGeom>
          </p:spPr>
        </p:pic>
      </p:grpSp>
      <p:pic>
        <p:nvPicPr>
          <p:cNvPr id="5" name="Picture 4"/>
          <p:cNvPicPr>
            <a:picLocks noChangeAspect="1"/>
          </p:cNvPicPr>
          <p:nvPr/>
        </p:nvPicPr>
        <p:blipFill rotWithShape="1">
          <a:blip r:embed="rId10" cstate="print">
            <a:extLst>
              <a:ext uri="{28A0092B-C50C-407E-A947-70E740481C1C}">
                <a14:useLocalDpi xmlns:a14="http://schemas.microsoft.com/office/drawing/2010/main" val="0"/>
              </a:ext>
            </a:extLst>
          </a:blip>
          <a:srcRect l="42913" t="17905" r="39762" b="16509"/>
          <a:stretch/>
        </p:blipFill>
        <p:spPr>
          <a:xfrm>
            <a:off x="12139609" y="7680168"/>
            <a:ext cx="853481" cy="1823345"/>
          </a:xfrm>
          <a:prstGeom prst="rect">
            <a:avLst/>
          </a:prstGeom>
        </p:spPr>
      </p:pic>
      <p:sp>
        <p:nvSpPr>
          <p:cNvPr id="11" name="TextBox 10">
            <a:extLst>
              <a:ext uri="{FF2B5EF4-FFF2-40B4-BE49-F238E27FC236}">
                <a16:creationId xmlns:a16="http://schemas.microsoft.com/office/drawing/2014/main" id="{6A30E340-1679-5D75-ADA1-7147B7C89F8D}"/>
              </a:ext>
            </a:extLst>
          </p:cNvPr>
          <p:cNvSpPr txBox="1"/>
          <p:nvPr/>
        </p:nvSpPr>
        <p:spPr>
          <a:xfrm>
            <a:off x="12370706" y="1378798"/>
            <a:ext cx="5362895" cy="738664"/>
          </a:xfrm>
          <a:prstGeom prst="rect">
            <a:avLst/>
          </a:prstGeom>
          <a:noFill/>
        </p:spPr>
        <p:txBody>
          <a:bodyPr wrap="square" rtlCol="0">
            <a:spAutoFit/>
          </a:bodyPr>
          <a:lstStyle/>
          <a:p>
            <a:r>
              <a:rPr lang="en-GB" sz="2100" b="1" dirty="0"/>
              <a:t>Radio Frequency Dipole </a:t>
            </a:r>
            <a:r>
              <a:rPr lang="en-GB" sz="2100" dirty="0">
                <a:solidFill>
                  <a:schemeClr val="bg1">
                    <a:lumMod val="50000"/>
                  </a:schemeClr>
                </a:solidFill>
              </a:rPr>
              <a:t>(RFD) cavity</a:t>
            </a:r>
          </a:p>
          <a:p>
            <a:r>
              <a:rPr lang="en-GB" sz="2100" dirty="0">
                <a:solidFill>
                  <a:schemeClr val="bg1">
                    <a:lumMod val="50000"/>
                  </a:schemeClr>
                </a:solidFill>
              </a:rPr>
              <a:t>– to be used in Point 1 (ATLAS), horizontal</a:t>
            </a:r>
          </a:p>
        </p:txBody>
      </p:sp>
      <p:pic>
        <p:nvPicPr>
          <p:cNvPr id="16" name="Picture 15" descr="A picture containing LEGO, toy, colorful&#10;&#10;Description automatically generated">
            <a:extLst>
              <a:ext uri="{FF2B5EF4-FFF2-40B4-BE49-F238E27FC236}">
                <a16:creationId xmlns:a16="http://schemas.microsoft.com/office/drawing/2014/main" id="{A50FC48E-A936-6188-07B2-6504C3A8D74E}"/>
              </a:ext>
            </a:extLst>
          </p:cNvPr>
          <p:cNvPicPr>
            <a:picLocks noChangeAspect="1"/>
          </p:cNvPicPr>
          <p:nvPr/>
        </p:nvPicPr>
        <p:blipFill rotWithShape="1">
          <a:blip r:embed="rId11" cstate="print">
            <a:alphaModFix/>
            <a:extLst>
              <a:ext uri="{28A0092B-C50C-407E-A947-70E740481C1C}">
                <a14:useLocalDpi xmlns:a14="http://schemas.microsoft.com/office/drawing/2010/main" val="0"/>
              </a:ext>
            </a:extLst>
          </a:blip>
          <a:srcRect l="28705" r="27972"/>
          <a:stretch/>
        </p:blipFill>
        <p:spPr>
          <a:xfrm>
            <a:off x="13050048" y="4735413"/>
            <a:ext cx="3720498" cy="4888125"/>
          </a:xfrm>
          <a:prstGeom prst="rect">
            <a:avLst/>
          </a:prstGeom>
        </p:spPr>
      </p:pic>
      <p:sp>
        <p:nvSpPr>
          <p:cNvPr id="15" name="TextBox 14">
            <a:extLst>
              <a:ext uri="{FF2B5EF4-FFF2-40B4-BE49-F238E27FC236}">
                <a16:creationId xmlns:a16="http://schemas.microsoft.com/office/drawing/2014/main" id="{9FD4E2BF-2379-38F1-AB20-260C38D2D92A}"/>
              </a:ext>
            </a:extLst>
          </p:cNvPr>
          <p:cNvSpPr txBox="1"/>
          <p:nvPr/>
        </p:nvSpPr>
        <p:spPr>
          <a:xfrm>
            <a:off x="1325689" y="1345408"/>
            <a:ext cx="4959746" cy="738664"/>
          </a:xfrm>
          <a:prstGeom prst="rect">
            <a:avLst/>
          </a:prstGeom>
          <a:noFill/>
        </p:spPr>
        <p:txBody>
          <a:bodyPr wrap="square" rtlCol="0">
            <a:spAutoFit/>
          </a:bodyPr>
          <a:lstStyle/>
          <a:p>
            <a:r>
              <a:rPr lang="en-GB" sz="2100" b="1" dirty="0"/>
              <a:t>Double Quarter Wave </a:t>
            </a:r>
            <a:r>
              <a:rPr lang="en-GB" sz="2100" dirty="0">
                <a:solidFill>
                  <a:schemeClr val="bg1">
                    <a:lumMod val="50000"/>
                  </a:schemeClr>
                </a:solidFill>
              </a:rPr>
              <a:t>(DQW) cavity </a:t>
            </a:r>
          </a:p>
          <a:p>
            <a:r>
              <a:rPr lang="en-GB" sz="2100" dirty="0">
                <a:solidFill>
                  <a:schemeClr val="bg1">
                    <a:lumMod val="50000"/>
                  </a:schemeClr>
                </a:solidFill>
              </a:rPr>
              <a:t>– to be used in Point 5 (CMS), vertical</a:t>
            </a:r>
          </a:p>
        </p:txBody>
      </p:sp>
      <p:pic>
        <p:nvPicPr>
          <p:cNvPr id="24" name="Picture 23">
            <a:extLst>
              <a:ext uri="{FF2B5EF4-FFF2-40B4-BE49-F238E27FC236}">
                <a16:creationId xmlns:a16="http://schemas.microsoft.com/office/drawing/2014/main" id="{B9C8D702-9CCC-4853-94D8-912426D2F081}"/>
              </a:ext>
            </a:extLst>
          </p:cNvPr>
          <p:cNvPicPr>
            <a:picLocks noChangeAspect="1"/>
          </p:cNvPicPr>
          <p:nvPr/>
        </p:nvPicPr>
        <p:blipFill>
          <a:blip r:embed="rId12">
            <a:clrChange>
              <a:clrFrom>
                <a:srgbClr val="FFFFFF"/>
              </a:clrFrom>
              <a:clrTo>
                <a:srgbClr val="FFFFFF">
                  <a:alpha val="0"/>
                </a:srgbClr>
              </a:clrTo>
            </a:clrChange>
          </a:blip>
          <a:stretch/>
        </p:blipFill>
        <p:spPr bwMode="auto">
          <a:xfrm>
            <a:off x="1367136" y="4414625"/>
            <a:ext cx="3386703" cy="4785845"/>
          </a:xfrm>
          <a:prstGeom prst="rect">
            <a:avLst/>
          </a:prstGeom>
        </p:spPr>
      </p:pic>
      <p:sp>
        <p:nvSpPr>
          <p:cNvPr id="3" name="Slide Number Placeholder 2">
            <a:extLst>
              <a:ext uri="{FF2B5EF4-FFF2-40B4-BE49-F238E27FC236}">
                <a16:creationId xmlns:a16="http://schemas.microsoft.com/office/drawing/2014/main" id="{FA946310-2AB0-0804-DA95-844E0D9222BF}"/>
              </a:ext>
            </a:extLst>
          </p:cNvPr>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101018211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BD4AE-6629-83AE-2165-0B175067B3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EB76AA-FF53-A8A2-F99E-3EE9724A5884}"/>
              </a:ext>
            </a:extLst>
          </p:cNvPr>
          <p:cNvSpPr>
            <a:spLocks noGrp="1"/>
          </p:cNvSpPr>
          <p:nvPr>
            <p:ph type="title"/>
          </p:nvPr>
        </p:nvSpPr>
        <p:spPr/>
        <p:txBody>
          <a:bodyPr/>
          <a:lstStyle/>
          <a:p>
            <a:r>
              <a:rPr lang="en-US" sz="4800" dirty="0"/>
              <a:t>HL-LHC Cavity Geometries</a:t>
            </a:r>
          </a:p>
        </p:txBody>
      </p:sp>
      <mc:AlternateContent xmlns:mc="http://schemas.openxmlformats.org/markup-compatibility/2006" xmlns:a14="http://schemas.microsoft.com/office/drawing/2010/main">
        <mc:Choice Requires="a14">
          <p:sp>
            <p:nvSpPr>
              <p:cNvPr id="8" name="Text Box 11">
                <a:extLst>
                  <a:ext uri="{FF2B5EF4-FFF2-40B4-BE49-F238E27FC236}">
                    <a16:creationId xmlns:a16="http://schemas.microsoft.com/office/drawing/2014/main" id="{F5C3B185-323F-CA5D-304B-4B1199F66372}"/>
                  </a:ext>
                </a:extLst>
              </p:cNvPr>
              <p:cNvSpPr txBox="1">
                <a:spLocks noChangeArrowheads="1"/>
              </p:cNvSpPr>
              <p:nvPr/>
            </p:nvSpPr>
            <p:spPr bwMode="auto">
              <a:xfrm>
                <a:off x="6846093" y="1402065"/>
                <a:ext cx="4595813" cy="3600401"/>
              </a:xfrm>
              <a:prstGeom prst="rect">
                <a:avLst/>
              </a:prstGeom>
              <a:noFill/>
              <a:ln>
                <a:noFill/>
              </a:ln>
              <a:effectLst/>
              <a:extLst>
                <a:ext uri="{909E8E84-426E-40DD-AFC4-6F175D3DCCD1}">
                  <a14:hiddenFill>
                    <a:solidFill>
                      <a:srgbClr val="FFFFFF"/>
                    </a:solidFill>
                  </a14:hiddenFill>
                </a:ext>
                <a:ext uri="{91240B29-F687-4F45-9708-019B960494DF}">
                  <a14:hiddenLine w="9525" cap="flat">
                    <a:solidFill>
                      <a:srgbClr val="000000"/>
                    </a:solidFill>
                    <a:round/>
                    <a:headEnd/>
                    <a:tailEnd/>
                  </a14:hiddenLine>
                </a:ext>
                <a:ext uri="{AF507438-7753-43E0-B8FC-AC1667EBCBE1}">
                  <a14:hiddenEffects>
                    <a:effectLst>
                      <a:outerShdw dist="35921" dir="2700000" algn="ctr" rotWithShape="0">
                        <a:srgbClr val="808080"/>
                      </a:outerShdw>
                    </a:effectLst>
                  </a14:hiddenEffects>
                </a:ext>
              </a:extLst>
            </p:spPr>
            <p:txBody>
              <a:bodyPr wrap="none" lIns="135000" tIns="67500" rIns="135000" bIns="67500"/>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pPr algn="ctr">
                  <a:lnSpc>
                    <a:spcPct val="123000"/>
                  </a:lnSpc>
                </a:pPr>
                <a:r>
                  <a:rPr lang="en-GB" altLang="en-US" sz="3750" i="1" dirty="0">
                    <a:solidFill>
                      <a:srgbClr val="E0F2F7"/>
                    </a:solidFill>
                    <a:latin typeface="Cambria Math" panose="02040503050406030204" pitchFamily="18" charset="0"/>
                  </a:rPr>
                  <a:t>Bulk Nb Cavities</a:t>
                </a:r>
              </a:p>
              <a:p>
                <a:pPr algn="ctr">
                  <a:lnSpc>
                    <a:spcPct val="123000"/>
                  </a:lnSpc>
                </a:pPr>
                <a14:m>
                  <m:oMath xmlns:m="http://schemas.openxmlformats.org/officeDocument/2006/math">
                    <m:sSub>
                      <m:sSubPr>
                        <m:ctrlPr>
                          <a:rPr lang="en-GB" altLang="en-US" sz="3750" i="1" dirty="0">
                            <a:solidFill>
                              <a:srgbClr val="E0F2F7"/>
                            </a:solidFill>
                            <a:latin typeface="Cambria Math" panose="02040503050406030204" pitchFamily="18" charset="0"/>
                          </a:rPr>
                        </m:ctrlPr>
                      </m:sSubPr>
                      <m:e>
                        <m:r>
                          <a:rPr lang="en-GB" altLang="en-US" sz="3750" i="1" dirty="0">
                            <a:solidFill>
                              <a:srgbClr val="E0F2F7"/>
                            </a:solidFill>
                            <a:latin typeface="Cambria Math" panose="02040503050406030204" pitchFamily="18" charset="0"/>
                          </a:rPr>
                          <m:t>𝑓</m:t>
                        </m:r>
                      </m:e>
                      <m:sub>
                        <m:r>
                          <a:rPr lang="en-GB" altLang="en-US" sz="3750" i="1" dirty="0">
                            <a:solidFill>
                              <a:srgbClr val="E0F2F7"/>
                            </a:solidFill>
                            <a:latin typeface="Cambria Math" panose="02040503050406030204" pitchFamily="18" charset="0"/>
                          </a:rPr>
                          <m:t>0</m:t>
                        </m:r>
                      </m:sub>
                    </m:sSub>
                    <m:r>
                      <a:rPr lang="en-GB" altLang="en-US" sz="3750" i="1" dirty="0">
                        <a:solidFill>
                          <a:srgbClr val="E0F2F7"/>
                        </a:solidFill>
                        <a:latin typeface="Cambria Math" panose="02040503050406030204" pitchFamily="18" charset="0"/>
                      </a:rPr>
                      <m:t>=</m:t>
                    </m:r>
                    <m:r>
                      <a:rPr lang="en-US" altLang="en-US" sz="3750" i="1" dirty="0">
                        <a:solidFill>
                          <a:srgbClr val="E0F2F7"/>
                        </a:solidFill>
                        <a:latin typeface="Cambria Math" panose="02040503050406030204" pitchFamily="18" charset="0"/>
                      </a:rPr>
                      <m:t>400.79 </m:t>
                    </m:r>
                    <m:r>
                      <m:rPr>
                        <m:sty m:val="p"/>
                      </m:rPr>
                      <a:rPr lang="en-US" altLang="en-US" sz="3750" dirty="0">
                        <a:solidFill>
                          <a:srgbClr val="E0F2F7"/>
                        </a:solidFill>
                        <a:latin typeface="Cambria Math" panose="02040503050406030204" pitchFamily="18" charset="0"/>
                      </a:rPr>
                      <m:t>MHz</m:t>
                    </m:r>
                  </m:oMath>
                </a14:m>
                <a:r>
                  <a:rPr lang="en-US" altLang="en-US" sz="3750" dirty="0">
                    <a:solidFill>
                      <a:srgbClr val="E0F2F7"/>
                    </a:solidFill>
                    <a:latin typeface="Public Sans" panose="020B0604020202020204" charset="0"/>
                  </a:rPr>
                  <a:t> </a:t>
                </a:r>
                <a:endParaRPr lang="en-GB" altLang="en-US" sz="3750" dirty="0">
                  <a:solidFill>
                    <a:srgbClr val="E0F2F7"/>
                  </a:solidFill>
                  <a:latin typeface="Cambria Math" panose="02040503050406030204" pitchFamily="18" charset="0"/>
                </a:endParaRPr>
              </a:p>
              <a:p>
                <a:pPr algn="ctr">
                  <a:lnSpc>
                    <a:spcPct val="123000"/>
                  </a:lnSpc>
                </a:pPr>
                <a14:m>
                  <m:oMath xmlns:m="http://schemas.openxmlformats.org/officeDocument/2006/math">
                    <m:r>
                      <m:rPr>
                        <m:sty m:val="p"/>
                      </m:rPr>
                      <a:rPr lang="en-US" altLang="en-US" sz="3750" dirty="0">
                        <a:solidFill>
                          <a:srgbClr val="E0F2F7"/>
                        </a:solidFill>
                        <a:latin typeface="Cambria Math" panose="02040503050406030204" pitchFamily="18" charset="0"/>
                      </a:rPr>
                      <m:t>V</m:t>
                    </m:r>
                    <m:r>
                      <m:rPr>
                        <m:sty m:val="p"/>
                      </m:rPr>
                      <a:rPr lang="en-US" altLang="en-US" sz="3750" baseline="-33000" dirty="0">
                        <a:solidFill>
                          <a:srgbClr val="E0F2F7"/>
                        </a:solidFill>
                        <a:latin typeface="Cambria Math" panose="02040503050406030204" pitchFamily="18" charset="0"/>
                      </a:rPr>
                      <m:t>T</m:t>
                    </m:r>
                    <m:r>
                      <a:rPr lang="en-US" altLang="en-US" sz="3750" i="1" dirty="0">
                        <a:solidFill>
                          <a:srgbClr val="E0F2F7"/>
                        </a:solidFill>
                        <a:latin typeface="Cambria Math" panose="02040503050406030204" pitchFamily="18" charset="0"/>
                      </a:rPr>
                      <m:t> = 3.4 </m:t>
                    </m:r>
                    <m:r>
                      <m:rPr>
                        <m:sty m:val="p"/>
                      </m:rPr>
                      <a:rPr lang="en-US" altLang="en-US" sz="3750" dirty="0">
                        <a:solidFill>
                          <a:srgbClr val="E0F2F7"/>
                        </a:solidFill>
                        <a:latin typeface="Cambria Math" panose="02040503050406030204" pitchFamily="18" charset="0"/>
                      </a:rPr>
                      <m:t>MV</m:t>
                    </m:r>
                  </m:oMath>
                </a14:m>
                <a:r>
                  <a:rPr lang="en-US" altLang="en-US" sz="3750" dirty="0">
                    <a:solidFill>
                      <a:srgbClr val="E0F2F7"/>
                    </a:solidFill>
                    <a:latin typeface="Public Sans" panose="020B0604020202020204" charset="0"/>
                  </a:rPr>
                  <a:t>/cavity*</a:t>
                </a:r>
              </a:p>
              <a:p>
                <a:pPr algn="ctr">
                  <a:lnSpc>
                    <a:spcPct val="123000"/>
                  </a:lnSpc>
                </a:pPr>
                <a:r>
                  <a:rPr lang="en-US" altLang="en-US" sz="2700" dirty="0">
                    <a:solidFill>
                      <a:srgbClr val="E0F2F7"/>
                    </a:solidFill>
                    <a:latin typeface="Public Sans" panose="020B0604020202020204" charset="0"/>
                  </a:rPr>
                  <a:t>(</a:t>
                </a:r>
                <a14:m>
                  <m:oMath xmlns:m="http://schemas.openxmlformats.org/officeDocument/2006/math">
                    <m:sSub>
                      <m:sSubPr>
                        <m:ctrlPr>
                          <a:rPr lang="en-GB" altLang="en-US" sz="2700" i="1" dirty="0">
                            <a:solidFill>
                              <a:srgbClr val="E0F2F7"/>
                            </a:solidFill>
                            <a:latin typeface="Cambria Math" panose="02040503050406030204" pitchFamily="18" charset="0"/>
                          </a:rPr>
                        </m:ctrlPr>
                      </m:sSubPr>
                      <m:e>
                        <m:r>
                          <m:rPr>
                            <m:sty m:val="p"/>
                          </m:rPr>
                          <a:rPr lang="en-US" altLang="en-US" sz="2700" dirty="0">
                            <a:solidFill>
                              <a:srgbClr val="E0F2F7"/>
                            </a:solidFill>
                            <a:latin typeface="Cambria Math" panose="02040503050406030204" pitchFamily="18" charset="0"/>
                          </a:rPr>
                          <m:t>E</m:t>
                        </m:r>
                      </m:e>
                      <m:sub>
                        <m:r>
                          <m:rPr>
                            <m:sty m:val="p"/>
                          </m:rPr>
                          <a:rPr lang="en-GB" altLang="en-US" sz="2700" dirty="0">
                            <a:solidFill>
                              <a:srgbClr val="E0F2F7"/>
                            </a:solidFill>
                            <a:latin typeface="Cambria Math" panose="02040503050406030204" pitchFamily="18" charset="0"/>
                          </a:rPr>
                          <m:t>p</m:t>
                        </m:r>
                      </m:sub>
                    </m:sSub>
                    <m:r>
                      <a:rPr lang="en-GB" altLang="en-US" sz="2700" i="1" dirty="0">
                        <a:solidFill>
                          <a:srgbClr val="E0F2F7"/>
                        </a:solidFill>
                        <a:latin typeface="Cambria Math" panose="02040503050406030204" pitchFamily="18" charset="0"/>
                      </a:rPr>
                      <m:t>, </m:t>
                    </m:r>
                    <m:sSub>
                      <m:sSubPr>
                        <m:ctrlPr>
                          <a:rPr lang="en-GB" altLang="en-US" sz="2700" i="1" dirty="0">
                            <a:solidFill>
                              <a:srgbClr val="E0F2F7"/>
                            </a:solidFill>
                            <a:latin typeface="Cambria Math" panose="02040503050406030204" pitchFamily="18" charset="0"/>
                          </a:rPr>
                        </m:ctrlPr>
                      </m:sSubPr>
                      <m:e>
                        <m:r>
                          <m:rPr>
                            <m:sty m:val="p"/>
                          </m:rPr>
                          <a:rPr lang="en-US" altLang="en-US" sz="2700" dirty="0" err="1">
                            <a:solidFill>
                              <a:srgbClr val="E0F2F7"/>
                            </a:solidFill>
                            <a:latin typeface="Cambria Math" panose="02040503050406030204" pitchFamily="18" charset="0"/>
                          </a:rPr>
                          <m:t>B</m:t>
                        </m:r>
                      </m:e>
                      <m:sub>
                        <m:r>
                          <m:rPr>
                            <m:sty m:val="p"/>
                          </m:rPr>
                          <a:rPr lang="en-GB" altLang="en-US" sz="2700" dirty="0">
                            <a:solidFill>
                              <a:srgbClr val="E0F2F7"/>
                            </a:solidFill>
                            <a:latin typeface="Cambria Math" panose="02040503050406030204" pitchFamily="18" charset="0"/>
                          </a:rPr>
                          <m:t>p</m:t>
                        </m:r>
                      </m:sub>
                    </m:sSub>
                    <m:r>
                      <a:rPr lang="en-US" altLang="en-US" sz="2700" i="1" dirty="0">
                        <a:solidFill>
                          <a:srgbClr val="E0F2F7"/>
                        </a:solidFill>
                        <a:latin typeface="Cambria Math" panose="02040503050406030204" pitchFamily="18" charset="0"/>
                      </a:rPr>
                      <m:t> &lt;</m:t>
                    </m:r>
                    <m:r>
                      <a:rPr lang="en-GB" altLang="en-US" sz="2700" i="1" dirty="0">
                        <a:solidFill>
                          <a:srgbClr val="E0F2F7"/>
                        </a:solidFill>
                        <a:latin typeface="Cambria Math" panose="02040503050406030204" pitchFamily="18" charset="0"/>
                      </a:rPr>
                      <m:t>40</m:t>
                    </m:r>
                    <m:r>
                      <a:rPr lang="en-US" altLang="en-US" sz="2700" i="1" dirty="0">
                        <a:solidFill>
                          <a:srgbClr val="E0F2F7"/>
                        </a:solidFill>
                        <a:latin typeface="Cambria Math" panose="02040503050406030204" pitchFamily="18" charset="0"/>
                      </a:rPr>
                      <m:t> </m:t>
                    </m:r>
                    <m:r>
                      <m:rPr>
                        <m:sty m:val="p"/>
                      </m:rPr>
                      <a:rPr lang="en-US" altLang="en-US" sz="2700" dirty="0">
                        <a:solidFill>
                          <a:srgbClr val="E0F2F7"/>
                        </a:solidFill>
                        <a:latin typeface="Cambria Math" panose="02040503050406030204" pitchFamily="18" charset="0"/>
                      </a:rPr>
                      <m:t>MV</m:t>
                    </m:r>
                    <m:r>
                      <a:rPr lang="en-US" altLang="en-US" sz="2700" dirty="0">
                        <a:solidFill>
                          <a:srgbClr val="E0F2F7"/>
                        </a:solidFill>
                        <a:latin typeface="Cambria Math" panose="02040503050406030204" pitchFamily="18" charset="0"/>
                      </a:rPr>
                      <m:t>/</m:t>
                    </m:r>
                    <m:r>
                      <m:rPr>
                        <m:sty m:val="p"/>
                      </m:rPr>
                      <a:rPr lang="en-US" altLang="en-US" sz="2700" dirty="0">
                        <a:solidFill>
                          <a:srgbClr val="E0F2F7"/>
                        </a:solidFill>
                        <a:latin typeface="Cambria Math" panose="02040503050406030204" pitchFamily="18" charset="0"/>
                      </a:rPr>
                      <m:t>m</m:t>
                    </m:r>
                    <m:r>
                      <a:rPr lang="en-US" altLang="en-US" sz="2700" i="1" dirty="0">
                        <a:solidFill>
                          <a:srgbClr val="E0F2F7"/>
                        </a:solidFill>
                        <a:latin typeface="Cambria Math" panose="02040503050406030204" pitchFamily="18" charset="0"/>
                      </a:rPr>
                      <m:t>, </m:t>
                    </m:r>
                    <m:r>
                      <a:rPr lang="en-GB" altLang="en-US" sz="2700" i="1" dirty="0">
                        <a:solidFill>
                          <a:srgbClr val="E0F2F7"/>
                        </a:solidFill>
                        <a:latin typeface="Cambria Math" panose="02040503050406030204" pitchFamily="18" charset="0"/>
                      </a:rPr>
                      <m:t>7</m:t>
                    </m:r>
                    <m:r>
                      <a:rPr lang="en-US" altLang="en-US" sz="2700" i="1" dirty="0">
                        <a:solidFill>
                          <a:srgbClr val="E0F2F7"/>
                        </a:solidFill>
                        <a:latin typeface="Cambria Math" panose="02040503050406030204" pitchFamily="18" charset="0"/>
                      </a:rPr>
                      <m:t>0 </m:t>
                    </m:r>
                    <m:r>
                      <m:rPr>
                        <m:sty m:val="p"/>
                      </m:rPr>
                      <a:rPr lang="en-US" altLang="en-US" sz="2700" dirty="0" err="1">
                        <a:solidFill>
                          <a:srgbClr val="E0F2F7"/>
                        </a:solidFill>
                        <a:latin typeface="Cambria Math" panose="02040503050406030204" pitchFamily="18" charset="0"/>
                      </a:rPr>
                      <m:t>mT</m:t>
                    </m:r>
                  </m:oMath>
                </a14:m>
                <a:r>
                  <a:rPr lang="en-US" altLang="en-US" sz="2700" dirty="0">
                    <a:solidFill>
                      <a:srgbClr val="E0F2F7"/>
                    </a:solidFill>
                    <a:latin typeface="Public Sans" panose="020B0604020202020204" charset="0"/>
                  </a:rPr>
                  <a:t>)</a:t>
                </a:r>
              </a:p>
              <a:p>
                <a:pPr algn="ctr">
                  <a:lnSpc>
                    <a:spcPct val="123000"/>
                  </a:lnSpc>
                </a:pPr>
                <a14:m>
                  <m:oMathPara xmlns:m="http://schemas.openxmlformats.org/officeDocument/2006/math">
                    <m:oMathParaPr>
                      <m:jc m:val="centerGroup"/>
                    </m:oMathParaPr>
                    <m:oMath xmlns:m="http://schemas.openxmlformats.org/officeDocument/2006/math">
                      <m:r>
                        <m:rPr>
                          <m:sty m:val="p"/>
                        </m:rPr>
                        <a:rPr lang="en-US" altLang="en-US" sz="2700" dirty="0">
                          <a:solidFill>
                            <a:srgbClr val="E0F2F7"/>
                          </a:solidFill>
                          <a:latin typeface="Cambria Math" panose="02040503050406030204" pitchFamily="18" charset="0"/>
                        </a:rPr>
                        <m:t>Beam</m:t>
                      </m:r>
                      <m:r>
                        <a:rPr lang="en-US" altLang="en-US" sz="2700" dirty="0">
                          <a:solidFill>
                            <a:srgbClr val="E0F2F7"/>
                          </a:solidFill>
                          <a:latin typeface="Cambria Math" panose="02040503050406030204" pitchFamily="18" charset="0"/>
                        </a:rPr>
                        <m:t> </m:t>
                      </m:r>
                      <m:r>
                        <m:rPr>
                          <m:sty m:val="p"/>
                        </m:rPr>
                        <a:rPr lang="en-US" altLang="en-US" sz="2700" dirty="0">
                          <a:solidFill>
                            <a:srgbClr val="E0F2F7"/>
                          </a:solidFill>
                          <a:latin typeface="Cambria Math" panose="02040503050406030204" pitchFamily="18" charset="0"/>
                        </a:rPr>
                        <m:t>aperture</m:t>
                      </m:r>
                      <m:r>
                        <a:rPr lang="en-US" altLang="en-US" sz="2700" dirty="0">
                          <a:solidFill>
                            <a:srgbClr val="E0F2F7"/>
                          </a:solidFill>
                          <a:latin typeface="Cambria Math" panose="02040503050406030204" pitchFamily="18" charset="0"/>
                        </a:rPr>
                        <m:t> </m:t>
                      </m:r>
                      <m:r>
                        <a:rPr lang="en-US" altLang="en-US" sz="2700" i="1" dirty="0">
                          <a:solidFill>
                            <a:srgbClr val="E0F2F7"/>
                          </a:solidFill>
                          <a:latin typeface="Cambria Math" panose="02040503050406030204" pitchFamily="18" charset="0"/>
                        </a:rPr>
                        <m:t>= 84 </m:t>
                      </m:r>
                      <m:r>
                        <m:rPr>
                          <m:sty m:val="p"/>
                        </m:rPr>
                        <a:rPr lang="en-US" altLang="en-US" sz="2700" dirty="0">
                          <a:solidFill>
                            <a:srgbClr val="E0F2F7"/>
                          </a:solidFill>
                          <a:latin typeface="Cambria Math" panose="02040503050406030204" pitchFamily="18" charset="0"/>
                        </a:rPr>
                        <m:t>mm</m:t>
                      </m:r>
                    </m:oMath>
                  </m:oMathPara>
                </a14:m>
                <a:endParaRPr lang="en-US" altLang="en-US" sz="2700" dirty="0">
                  <a:solidFill>
                    <a:srgbClr val="E0F2F7"/>
                  </a:solidFill>
                  <a:latin typeface="Public Sans" panose="020B0604020202020204" charset="0"/>
                </a:endParaRPr>
              </a:p>
              <a:p>
                <a:pPr algn="ctr">
                  <a:lnSpc>
                    <a:spcPct val="123000"/>
                  </a:lnSpc>
                </a:pPr>
                <a:r>
                  <a:rPr lang="en-US" altLang="en-US" sz="2700" dirty="0">
                    <a:solidFill>
                      <a:srgbClr val="E0F2F7"/>
                    </a:solidFill>
                    <a:latin typeface="Cambria Math" panose="02040503050406030204" pitchFamily="18" charset="0"/>
                  </a:rPr>
                  <a:t>RF power = 40 kW-CW</a:t>
                </a:r>
              </a:p>
              <a:p>
                <a:pPr algn="ctr">
                  <a:lnSpc>
                    <a:spcPct val="123000"/>
                  </a:lnSpc>
                </a:pPr>
                <a:r>
                  <a:rPr lang="en-US" altLang="en-US" sz="2700" dirty="0">
                    <a:solidFill>
                      <a:srgbClr val="E0F2F7"/>
                    </a:solidFill>
                    <a:latin typeface="Cambria Math" panose="02040503050406030204" pitchFamily="18" charset="0"/>
                  </a:rPr>
                  <a:t>Operating Temp = 2 K</a:t>
                </a:r>
              </a:p>
            </p:txBody>
          </p:sp>
        </mc:Choice>
        <mc:Fallback xmlns="">
          <p:sp>
            <p:nvSpPr>
              <p:cNvPr id="8" name="Text Box 11">
                <a:extLst>
                  <a:ext uri="{FF2B5EF4-FFF2-40B4-BE49-F238E27FC236}">
                    <a16:creationId xmlns:a16="http://schemas.microsoft.com/office/drawing/2014/main" id="{F5C3B185-323F-CA5D-304B-4B1199F66372}"/>
                  </a:ext>
                </a:extLst>
              </p:cNvPr>
              <p:cNvSpPr txBox="1">
                <a:spLocks noRot="1" noChangeAspect="1" noMove="1" noResize="1" noEditPoints="1" noAdjustHandles="1" noChangeArrowheads="1" noChangeShapeType="1" noTextEdit="1"/>
              </p:cNvSpPr>
              <p:nvPr/>
            </p:nvSpPr>
            <p:spPr bwMode="auto">
              <a:xfrm>
                <a:off x="6846093" y="1402065"/>
                <a:ext cx="4595813" cy="3600401"/>
              </a:xfrm>
              <a:prstGeom prst="rect">
                <a:avLst/>
              </a:prstGeom>
              <a:blipFill>
                <a:blip r:embed="rId2"/>
                <a:stretch>
                  <a:fillRect t="-508" r="-4111" b="-22166"/>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pic>
        <p:nvPicPr>
          <p:cNvPr id="12" name="Picture 11" descr="C:\Users\rcalaga\AppData\Local\Temp\CRAB CAVITY DQW 2018 - 01 light.jpg">
            <a:extLst>
              <a:ext uri="{FF2B5EF4-FFF2-40B4-BE49-F238E27FC236}">
                <a16:creationId xmlns:a16="http://schemas.microsoft.com/office/drawing/2014/main" id="{E91C907F-07E8-651C-F48D-ED1A66937476}"/>
              </a:ext>
            </a:extLst>
          </p:cNvPr>
          <p:cNvPicPr/>
          <p:nvPr/>
        </p:nvPicPr>
        <p:blipFill rotWithShape="1">
          <a:blip r:embed="rId3" cstate="print">
            <a:extLst>
              <a:ext uri="{28A0092B-C50C-407E-A947-70E740481C1C}">
                <a14:useLocalDpi xmlns:a14="http://schemas.microsoft.com/office/drawing/2010/main" val="0"/>
              </a:ext>
            </a:extLst>
          </a:blip>
          <a:srcRect l="15482" r="14853"/>
          <a:stretch/>
        </p:blipFill>
        <p:spPr bwMode="auto">
          <a:xfrm>
            <a:off x="1444175" y="2017831"/>
            <a:ext cx="3309665" cy="2807885"/>
          </a:xfrm>
          <a:prstGeom prst="rect">
            <a:avLst/>
          </a:prstGeom>
          <a:noFill/>
          <a:ln>
            <a:noFill/>
          </a:ln>
          <a:extLst>
            <a:ext uri="{53640926-AAD7-44D8-BBD7-CCE9431645EC}">
              <a14:shadowObscured xmlns:a14="http://schemas.microsoft.com/office/drawing/2010/main"/>
            </a:ext>
          </a:extLst>
        </p:spPr>
      </p:pic>
      <p:pic>
        <p:nvPicPr>
          <p:cNvPr id="13" name="Picture 12" descr="C:\Users\rcalaga\AppData\Local\Temp\CRAB Cavity RFD - 77.jpg">
            <a:extLst>
              <a:ext uri="{FF2B5EF4-FFF2-40B4-BE49-F238E27FC236}">
                <a16:creationId xmlns:a16="http://schemas.microsoft.com/office/drawing/2014/main" id="{92AF2033-080B-E513-F2EC-18A16A07097E}"/>
              </a:ext>
            </a:extLst>
          </p:cNvPr>
          <p:cNvPicPr/>
          <p:nvPr/>
        </p:nvPicPr>
        <p:blipFill rotWithShape="1">
          <a:blip r:embed="rId4" cstate="print">
            <a:lum bright="70000" contrast="-70000"/>
            <a:extLst>
              <a:ext uri="{28A0092B-C50C-407E-A947-70E740481C1C}">
                <a14:useLocalDpi xmlns:a14="http://schemas.microsoft.com/office/drawing/2010/main" val="0"/>
              </a:ext>
            </a:extLst>
          </a:blip>
          <a:srcRect l="2790" t="4576" r="2544" b="4552"/>
          <a:stretch/>
        </p:blipFill>
        <p:spPr bwMode="auto">
          <a:xfrm>
            <a:off x="12961006" y="2192425"/>
            <a:ext cx="3967739" cy="2439569"/>
          </a:xfrm>
          <a:prstGeom prst="rect">
            <a:avLst/>
          </a:prstGeom>
          <a:noFill/>
          <a:ln>
            <a:noFill/>
          </a:ln>
          <a:extLst>
            <a:ext uri="{53640926-AAD7-44D8-BBD7-CCE9431645EC}">
              <a14:shadowObscured xmlns:a14="http://schemas.microsoft.com/office/drawing/2010/main"/>
            </a:ext>
          </a:extLst>
        </p:spPr>
      </p:pic>
      <p:cxnSp>
        <p:nvCxnSpPr>
          <p:cNvPr id="17" name="Straight Arrow Connector 16">
            <a:extLst>
              <a:ext uri="{FF2B5EF4-FFF2-40B4-BE49-F238E27FC236}">
                <a16:creationId xmlns:a16="http://schemas.microsoft.com/office/drawing/2014/main" id="{2AEDC627-4FAF-0214-7E8D-C8CD578E0E2A}"/>
              </a:ext>
            </a:extLst>
          </p:cNvPr>
          <p:cNvCxnSpPr/>
          <p:nvPr/>
        </p:nvCxnSpPr>
        <p:spPr>
          <a:xfrm flipV="1">
            <a:off x="4883868" y="7900268"/>
            <a:ext cx="648072" cy="216024"/>
          </a:xfrm>
          <a:prstGeom prst="straightConnector1">
            <a:avLst/>
          </a:prstGeom>
          <a:ln w="38100">
            <a:solidFill>
              <a:srgbClr val="FFFF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pic>
        <p:nvPicPr>
          <p:cNvPr id="22" name="Picture 21" descr="\\cern.ch\dfs\Departments\AB\Groups\RF\Sections\PM\Crab_Cavity\mecanique\Illustrations\RFD HOMS H 003.bmp">
            <a:extLst>
              <a:ext uri="{FF2B5EF4-FFF2-40B4-BE49-F238E27FC236}">
                <a16:creationId xmlns:a16="http://schemas.microsoft.com/office/drawing/2014/main" id="{A782CB58-1C72-0CAF-5C50-9ED0EB27A3FA}"/>
              </a:ext>
            </a:extLst>
          </p:cNvPr>
          <p:cNvPicPr/>
          <p:nvPr/>
        </p:nvPicPr>
        <p:blipFill rotWithShape="1">
          <a:blip r:embed="rId5" cstate="print">
            <a:lum bright="70000" contrast="-70000"/>
            <a:extLst>
              <a:ext uri="{28A0092B-C50C-407E-A947-70E740481C1C}">
                <a14:useLocalDpi xmlns:a14="http://schemas.microsoft.com/office/drawing/2010/main" val="0"/>
              </a:ext>
            </a:extLst>
          </a:blip>
          <a:srcRect l="40352" t="15551" r="41751" b="9662"/>
          <a:stretch/>
        </p:blipFill>
        <p:spPr bwMode="auto">
          <a:xfrm>
            <a:off x="10590266" y="7755583"/>
            <a:ext cx="751721" cy="1867955"/>
          </a:xfrm>
          <a:prstGeom prst="rect">
            <a:avLst/>
          </a:prstGeom>
          <a:noFill/>
          <a:ln>
            <a:noFill/>
          </a:ln>
          <a:extLst>
            <a:ext uri="{53640926-AAD7-44D8-BBD7-CCE9431645EC}">
              <a14:shadowObscured xmlns:a14="http://schemas.microsoft.com/office/drawing/2010/main"/>
            </a:ext>
          </a:extLst>
        </p:spPr>
      </p:pic>
      <p:pic>
        <p:nvPicPr>
          <p:cNvPr id="23" name="Picture 22" descr="\\cern.ch\dfs\Departments\AB\Groups\RF\Sections\PM\Crab_Cavity\mecanique\Illustrations\RFD HOMS V 002.bmp">
            <a:extLst>
              <a:ext uri="{FF2B5EF4-FFF2-40B4-BE49-F238E27FC236}">
                <a16:creationId xmlns:a16="http://schemas.microsoft.com/office/drawing/2014/main" id="{51DF235E-CAE6-19C5-045B-F1FFA9B2633F}"/>
              </a:ext>
            </a:extLst>
          </p:cNvPr>
          <p:cNvPicPr/>
          <p:nvPr/>
        </p:nvPicPr>
        <p:blipFill rotWithShape="1">
          <a:blip r:embed="rId6" cstate="print">
            <a:lum bright="70000" contrast="-70000"/>
            <a:extLst>
              <a:ext uri="{28A0092B-C50C-407E-A947-70E740481C1C}">
                <a14:useLocalDpi xmlns:a14="http://schemas.microsoft.com/office/drawing/2010/main" val="0"/>
              </a:ext>
            </a:extLst>
          </a:blip>
          <a:srcRect l="42378" t="7775" r="38712" b="15969"/>
          <a:stretch/>
        </p:blipFill>
        <p:spPr bwMode="auto">
          <a:xfrm>
            <a:off x="11297793" y="7680166"/>
            <a:ext cx="899970" cy="1887749"/>
          </a:xfrm>
          <a:prstGeom prst="rect">
            <a:avLst/>
          </a:prstGeom>
          <a:noFill/>
          <a:ln>
            <a:noFill/>
          </a:ln>
          <a:extLst>
            <a:ext uri="{53640926-AAD7-44D8-BBD7-CCE9431645EC}">
              <a14:shadowObscured xmlns:a14="http://schemas.microsoft.com/office/drawing/2010/main"/>
            </a:ext>
          </a:extLst>
        </p:spPr>
      </p:pic>
      <p:grpSp>
        <p:nvGrpSpPr>
          <p:cNvPr id="14" name="Group 13">
            <a:extLst>
              <a:ext uri="{FF2B5EF4-FFF2-40B4-BE49-F238E27FC236}">
                <a16:creationId xmlns:a16="http://schemas.microsoft.com/office/drawing/2014/main" id="{EA1D2B0E-D4A7-724C-C99B-07BB80CCAF98}"/>
              </a:ext>
            </a:extLst>
          </p:cNvPr>
          <p:cNvGrpSpPr/>
          <p:nvPr/>
        </p:nvGrpSpPr>
        <p:grpSpPr>
          <a:xfrm>
            <a:off x="4619428" y="7875989"/>
            <a:ext cx="2578151" cy="1816988"/>
            <a:chOff x="2003898" y="3937994"/>
            <a:chExt cx="1289075" cy="908494"/>
          </a:xfrm>
        </p:grpSpPr>
        <p:pic>
          <p:nvPicPr>
            <p:cNvPr id="20" name="Picture 19" descr="\\cern.ch\dfs\Departments\AB\Groups\RF\Sections\PM\Crab_Cavity\mecanique\Illustrations\DQW HOMS 001.bmp">
              <a:extLst>
                <a:ext uri="{FF2B5EF4-FFF2-40B4-BE49-F238E27FC236}">
                  <a16:creationId xmlns:a16="http://schemas.microsoft.com/office/drawing/2014/main" id="{CA67D418-1F74-42B3-7B68-2FEA6E9EDD40}"/>
                </a:ext>
              </a:extLst>
            </p:cNvPr>
            <p:cNvPicPr/>
            <p:nvPr/>
          </p:nvPicPr>
          <p:blipFill rotWithShape="1">
            <a:blip r:embed="rId7" cstate="print">
              <a:extLst>
                <a:ext uri="{28A0092B-C50C-407E-A947-70E740481C1C}">
                  <a14:useLocalDpi xmlns:a14="http://schemas.microsoft.com/office/drawing/2010/main" val="0"/>
                </a:ext>
              </a:extLst>
            </a:blip>
            <a:srcRect l="42210" t="5084" r="29763" b="11184"/>
            <a:stretch/>
          </p:blipFill>
          <p:spPr bwMode="auto">
            <a:xfrm>
              <a:off x="2003898" y="3937995"/>
              <a:ext cx="597284" cy="908493"/>
            </a:xfrm>
            <a:prstGeom prst="rect">
              <a:avLst/>
            </a:prstGeom>
            <a:noFill/>
            <a:ln>
              <a:noFill/>
            </a:ln>
            <a:extLst>
              <a:ext uri="{53640926-AAD7-44D8-BBD7-CCE9431645EC}">
                <a14:shadowObscured xmlns:a14="http://schemas.microsoft.com/office/drawing/2010/main"/>
              </a:ext>
            </a:extLst>
          </p:spPr>
        </p:pic>
        <p:pic>
          <p:nvPicPr>
            <p:cNvPr id="21" name="Picture 20" descr="\\cern.ch\dfs\Departments\AB\Groups\RF\Sections\PM\Crab_Cavity\mecanique\Illustrations\DQW PICKUP 001.bmp">
              <a:extLst>
                <a:ext uri="{FF2B5EF4-FFF2-40B4-BE49-F238E27FC236}">
                  <a16:creationId xmlns:a16="http://schemas.microsoft.com/office/drawing/2014/main" id="{EDB6A0C8-CAEB-5F9B-BD95-4CF3B6933F85}"/>
                </a:ext>
              </a:extLst>
            </p:cNvPr>
            <p:cNvPicPr/>
            <p:nvPr/>
          </p:nvPicPr>
          <p:blipFill rotWithShape="1">
            <a:blip r:embed="rId8" cstate="print">
              <a:extLst>
                <a:ext uri="{28A0092B-C50C-407E-A947-70E740481C1C}">
                  <a14:useLocalDpi xmlns:a14="http://schemas.microsoft.com/office/drawing/2010/main" val="0"/>
                </a:ext>
              </a:extLst>
            </a:blip>
            <a:srcRect l="43391" t="6280" r="39050" b="7296"/>
            <a:stretch/>
          </p:blipFill>
          <p:spPr bwMode="auto">
            <a:xfrm>
              <a:off x="2613702" y="3937995"/>
              <a:ext cx="366211" cy="908493"/>
            </a:xfrm>
            <a:prstGeom prst="rect">
              <a:avLst/>
            </a:prstGeom>
            <a:noFill/>
            <a:ln>
              <a:noFill/>
            </a:ln>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9E8DA3C2-3BA5-E833-8F44-364755A2187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2912" t="22092" r="44488" b="15114"/>
            <a:stretch/>
          </p:blipFill>
          <p:spPr>
            <a:xfrm flipH="1">
              <a:off x="2988561" y="3937994"/>
              <a:ext cx="304412" cy="908493"/>
            </a:xfrm>
            <a:prstGeom prst="rect">
              <a:avLst/>
            </a:prstGeom>
          </p:spPr>
        </p:pic>
      </p:grpSp>
      <p:pic>
        <p:nvPicPr>
          <p:cNvPr id="5" name="Picture 4">
            <a:extLst>
              <a:ext uri="{FF2B5EF4-FFF2-40B4-BE49-F238E27FC236}">
                <a16:creationId xmlns:a16="http://schemas.microsoft.com/office/drawing/2014/main" id="{37CE9D2A-8885-5AF1-4242-86A973CC1223}"/>
              </a:ext>
            </a:extLst>
          </p:cNvPr>
          <p:cNvPicPr>
            <a:picLocks noChangeAspect="1"/>
          </p:cNvPicPr>
          <p:nvPr/>
        </p:nvPicPr>
        <p:blipFill rotWithShape="1">
          <a:blip r:embed="rId10" cstate="print">
            <a:lum bright="70000" contrast="-70000"/>
            <a:extLst>
              <a:ext uri="{28A0092B-C50C-407E-A947-70E740481C1C}">
                <a14:useLocalDpi xmlns:a14="http://schemas.microsoft.com/office/drawing/2010/main" val="0"/>
              </a:ext>
            </a:extLst>
          </a:blip>
          <a:srcRect l="42913" t="17905" r="39762" b="16509"/>
          <a:stretch/>
        </p:blipFill>
        <p:spPr>
          <a:xfrm>
            <a:off x="12139609" y="7680168"/>
            <a:ext cx="853481" cy="1823345"/>
          </a:xfrm>
          <a:prstGeom prst="rect">
            <a:avLst/>
          </a:prstGeom>
        </p:spPr>
      </p:pic>
      <p:sp>
        <p:nvSpPr>
          <p:cNvPr id="11" name="TextBox 10">
            <a:extLst>
              <a:ext uri="{FF2B5EF4-FFF2-40B4-BE49-F238E27FC236}">
                <a16:creationId xmlns:a16="http://schemas.microsoft.com/office/drawing/2014/main" id="{5960E784-55D8-7715-087D-2BDD9B2AE3A4}"/>
              </a:ext>
            </a:extLst>
          </p:cNvPr>
          <p:cNvSpPr txBox="1"/>
          <p:nvPr/>
        </p:nvSpPr>
        <p:spPr>
          <a:xfrm>
            <a:off x="12370706" y="1378798"/>
            <a:ext cx="5362895" cy="738664"/>
          </a:xfrm>
          <a:prstGeom prst="rect">
            <a:avLst/>
          </a:prstGeom>
          <a:noFill/>
        </p:spPr>
        <p:txBody>
          <a:bodyPr wrap="square" rtlCol="0">
            <a:spAutoFit/>
          </a:bodyPr>
          <a:lstStyle/>
          <a:p>
            <a:r>
              <a:rPr lang="en-GB" sz="2100" b="1" dirty="0">
                <a:solidFill>
                  <a:schemeClr val="bg1">
                    <a:lumMod val="85000"/>
                  </a:schemeClr>
                </a:solidFill>
              </a:rPr>
              <a:t>Radio Frequency Dipole </a:t>
            </a:r>
            <a:r>
              <a:rPr lang="en-GB" sz="2100" dirty="0">
                <a:solidFill>
                  <a:schemeClr val="bg1">
                    <a:lumMod val="85000"/>
                  </a:schemeClr>
                </a:solidFill>
              </a:rPr>
              <a:t>(RFD) cavity</a:t>
            </a:r>
          </a:p>
          <a:p>
            <a:r>
              <a:rPr lang="en-GB" sz="2100" dirty="0">
                <a:solidFill>
                  <a:schemeClr val="bg1">
                    <a:lumMod val="85000"/>
                  </a:schemeClr>
                </a:solidFill>
              </a:rPr>
              <a:t>– to be used in Point 1 (ATLAS), horizontal</a:t>
            </a:r>
          </a:p>
        </p:txBody>
      </p:sp>
      <p:pic>
        <p:nvPicPr>
          <p:cNvPr id="16" name="Picture 15" descr="A picture containing LEGO, toy, colorful&#10;&#10;Description automatically generated">
            <a:extLst>
              <a:ext uri="{FF2B5EF4-FFF2-40B4-BE49-F238E27FC236}">
                <a16:creationId xmlns:a16="http://schemas.microsoft.com/office/drawing/2014/main" id="{0D5B9465-8A86-B232-DD84-17FAEBC7CF26}"/>
              </a:ext>
            </a:extLst>
          </p:cNvPr>
          <p:cNvPicPr>
            <a:picLocks noChangeAspect="1"/>
          </p:cNvPicPr>
          <p:nvPr/>
        </p:nvPicPr>
        <p:blipFill rotWithShape="1">
          <a:blip r:embed="rId11" cstate="print">
            <a:alphaModFix/>
            <a:lum bright="70000" contrast="-70000"/>
            <a:extLst>
              <a:ext uri="{28A0092B-C50C-407E-A947-70E740481C1C}">
                <a14:useLocalDpi xmlns:a14="http://schemas.microsoft.com/office/drawing/2010/main" val="0"/>
              </a:ext>
            </a:extLst>
          </a:blip>
          <a:srcRect l="28705" r="27972"/>
          <a:stretch/>
        </p:blipFill>
        <p:spPr>
          <a:xfrm>
            <a:off x="13050048" y="4735413"/>
            <a:ext cx="3720498" cy="4888125"/>
          </a:xfrm>
          <a:prstGeom prst="rect">
            <a:avLst/>
          </a:prstGeom>
        </p:spPr>
      </p:pic>
      <p:sp>
        <p:nvSpPr>
          <p:cNvPr id="15" name="TextBox 14">
            <a:extLst>
              <a:ext uri="{FF2B5EF4-FFF2-40B4-BE49-F238E27FC236}">
                <a16:creationId xmlns:a16="http://schemas.microsoft.com/office/drawing/2014/main" id="{B5EAB1C1-AD8A-78B8-C66B-E88FA66ECDDA}"/>
              </a:ext>
            </a:extLst>
          </p:cNvPr>
          <p:cNvSpPr txBox="1"/>
          <p:nvPr/>
        </p:nvSpPr>
        <p:spPr>
          <a:xfrm>
            <a:off x="4785973" y="2096586"/>
            <a:ext cx="2757827" cy="2308324"/>
          </a:xfrm>
          <a:prstGeom prst="rect">
            <a:avLst/>
          </a:prstGeom>
          <a:noFill/>
        </p:spPr>
        <p:txBody>
          <a:bodyPr wrap="square" rtlCol="0">
            <a:spAutoFit/>
          </a:bodyPr>
          <a:lstStyle/>
          <a:p>
            <a:r>
              <a:rPr lang="en-GB" sz="3600" b="1" dirty="0">
                <a:solidFill>
                  <a:schemeClr val="bg2"/>
                </a:solidFill>
              </a:rPr>
              <a:t>Double Quarter Wave (DQW)</a:t>
            </a:r>
            <a:endParaRPr lang="en-GB" sz="3600" dirty="0">
              <a:solidFill>
                <a:schemeClr val="bg2"/>
              </a:solidFill>
            </a:endParaRPr>
          </a:p>
        </p:txBody>
      </p:sp>
      <p:pic>
        <p:nvPicPr>
          <p:cNvPr id="24" name="Picture 23">
            <a:extLst>
              <a:ext uri="{FF2B5EF4-FFF2-40B4-BE49-F238E27FC236}">
                <a16:creationId xmlns:a16="http://schemas.microsoft.com/office/drawing/2014/main" id="{48EDD122-B7AD-3DC8-D2E0-E7E20CE8051E}"/>
              </a:ext>
            </a:extLst>
          </p:cNvPr>
          <p:cNvPicPr>
            <a:picLocks noChangeAspect="1"/>
          </p:cNvPicPr>
          <p:nvPr/>
        </p:nvPicPr>
        <p:blipFill>
          <a:blip r:embed="rId12">
            <a:clrChange>
              <a:clrFrom>
                <a:srgbClr val="FFFFFF"/>
              </a:clrFrom>
              <a:clrTo>
                <a:srgbClr val="FFFFFF">
                  <a:alpha val="0"/>
                </a:srgbClr>
              </a:clrTo>
            </a:clrChange>
          </a:blip>
          <a:stretch/>
        </p:blipFill>
        <p:spPr bwMode="auto">
          <a:xfrm>
            <a:off x="1367136" y="4414625"/>
            <a:ext cx="3386703" cy="4785845"/>
          </a:xfrm>
          <a:prstGeom prst="rect">
            <a:avLst/>
          </a:prstGeom>
        </p:spPr>
      </p:pic>
      <p:sp>
        <p:nvSpPr>
          <p:cNvPr id="10" name="Rectangle: Rounded Corners 9">
            <a:extLst>
              <a:ext uri="{FF2B5EF4-FFF2-40B4-BE49-F238E27FC236}">
                <a16:creationId xmlns:a16="http://schemas.microsoft.com/office/drawing/2014/main" id="{A9161EF8-69F8-38CE-1112-2C89D32C571D}"/>
              </a:ext>
            </a:extLst>
          </p:cNvPr>
          <p:cNvSpPr/>
          <p:nvPr/>
        </p:nvSpPr>
        <p:spPr>
          <a:xfrm>
            <a:off x="381000" y="1345408"/>
            <a:ext cx="7316735" cy="8729117"/>
          </a:xfrm>
          <a:prstGeom prst="roundRect">
            <a:avLst/>
          </a:prstGeom>
          <a:noFill/>
          <a:ln w="571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Slide Number Placeholder 2">
            <a:extLst>
              <a:ext uri="{FF2B5EF4-FFF2-40B4-BE49-F238E27FC236}">
                <a16:creationId xmlns:a16="http://schemas.microsoft.com/office/drawing/2014/main" id="{C91EAA88-4BFF-EB68-20B4-FBF4B83B943A}"/>
              </a:ext>
            </a:extLst>
          </p:cNvPr>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375801916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v1" id="{67A547F0-51B3-481E-B052-31E3B6B8EAA0}" vid="{3F871E6B-4B3A-465F-9CF2-831D8C6F03C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2328</Words>
  <Application>Microsoft Office PowerPoint</Application>
  <PresentationFormat>Custom</PresentationFormat>
  <Paragraphs>294</Paragraphs>
  <Slides>30</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Calibri</vt:lpstr>
      <vt:lpstr>Cambria Math</vt:lpstr>
      <vt:lpstr>Aptos</vt:lpstr>
      <vt:lpstr>Recoleta Bold</vt:lpstr>
      <vt:lpstr>Public Sans</vt:lpstr>
      <vt:lpstr>Public Sans Bold</vt:lpstr>
      <vt:lpstr>Wingdings</vt:lpstr>
      <vt:lpstr>Arial</vt:lpstr>
      <vt:lpstr>Thème Office</vt:lpstr>
      <vt:lpstr>PowerPoint Presentation</vt:lpstr>
      <vt:lpstr>PowerPoint Presentation</vt:lpstr>
      <vt:lpstr>PowerPoint Presentation</vt:lpstr>
      <vt:lpstr>What is High Luminosity LHC (HL-LHC)?</vt:lpstr>
      <vt:lpstr>What is High Luminosity LHC (HL-LHC)?</vt:lpstr>
      <vt:lpstr>What is a crab cavity? </vt:lpstr>
      <vt:lpstr>Why do we need crab cavities?</vt:lpstr>
      <vt:lpstr>HL-LHC Crab Cavity Geometries</vt:lpstr>
      <vt:lpstr>HL-LHC Cavity Geometries</vt:lpstr>
      <vt:lpstr>Integration of the Crab Cavities &amp; Cryomodules</vt:lpstr>
      <vt:lpstr>HL-LHC Crab Cavities – A Worldwide Collaboration!</vt:lpstr>
      <vt:lpstr>HL-LHC Crab Cavities – Collaboration with the UK</vt:lpstr>
      <vt:lpstr>PowerPoint Presentation</vt:lpstr>
      <vt:lpstr>Why choose super-conducting cavities operating at 2K?</vt:lpstr>
      <vt:lpstr>Why so compact? A Compact Cavity Design to fit the LHC Tunnel Constraints</vt:lpstr>
      <vt:lpstr>Controlling Unwanted Modes and Powering the Cavity</vt:lpstr>
      <vt:lpstr>PowerPoint Presentation</vt:lpstr>
      <vt:lpstr>PowerPoint Presentation</vt:lpstr>
      <vt:lpstr>Crab Cavities: Cold Tests</vt:lpstr>
      <vt:lpstr>Vertical Testing at 2K</vt:lpstr>
      <vt:lpstr>The First Four Dressed DQW Cavities</vt:lpstr>
      <vt:lpstr>PowerPoint Presentation</vt:lpstr>
      <vt:lpstr>Crab Cavity Cryomodules - A Very Complex System!</vt:lpstr>
      <vt:lpstr>WP04 Collaborations for DQW cryomodule CERN/STFC</vt:lpstr>
      <vt:lpstr>PowerPoint Presentation</vt:lpstr>
      <vt:lpstr>How do we Test the Cryomodules? SM18 Horizontal Test Bunker</vt:lpstr>
      <vt:lpstr>Beam Tests of Cryomodules? SPS-prototypes</vt:lpstr>
      <vt:lpstr>UK RFD Cryomodule installation into SPS</vt:lpstr>
      <vt:lpstr>First Demonstration of Horizontal Crabbing using RFD Prototype Cryomodule!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AEdwards_HOMSC25_Hamburg_v1</dc:title>
  <dc:creator>Amelia Veronica Edwards</dc:creator>
  <cp:lastModifiedBy>Amelia Veronica Edwards</cp:lastModifiedBy>
  <cp:revision>144</cp:revision>
  <dcterms:created xsi:type="dcterms:W3CDTF">2006-08-16T00:00:00Z</dcterms:created>
  <dcterms:modified xsi:type="dcterms:W3CDTF">2025-11-26T20:50:47Z</dcterms:modified>
  <dc:identifier>DAG0hOBZU6s</dc:identifier>
</cp:coreProperties>
</file>