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1346" r:id="rId2"/>
    <p:sldId id="21398" r:id="rId3"/>
    <p:sldId id="21397" r:id="rId4"/>
    <p:sldId id="4266" r:id="rId5"/>
    <p:sldId id="21196" r:id="rId6"/>
    <p:sldId id="21302" r:id="rId7"/>
    <p:sldId id="21341" r:id="rId8"/>
    <p:sldId id="21353" r:id="rId9"/>
    <p:sldId id="812" r:id="rId10"/>
    <p:sldId id="4274" r:id="rId11"/>
    <p:sldId id="21370" r:id="rId12"/>
    <p:sldId id="21373" r:id="rId13"/>
    <p:sldId id="21369" r:id="rId14"/>
    <p:sldId id="21374" r:id="rId15"/>
    <p:sldId id="21375" r:id="rId16"/>
    <p:sldId id="1016" r:id="rId17"/>
    <p:sldId id="21383" r:id="rId18"/>
    <p:sldId id="21385" r:id="rId19"/>
    <p:sldId id="21376" r:id="rId20"/>
    <p:sldId id="4342" r:id="rId21"/>
    <p:sldId id="21356" r:id="rId22"/>
    <p:sldId id="21355" r:id="rId23"/>
    <p:sldId id="21380" r:id="rId24"/>
    <p:sldId id="21379" r:id="rId25"/>
    <p:sldId id="21387" r:id="rId26"/>
    <p:sldId id="21389" r:id="rId27"/>
    <p:sldId id="21388" r:id="rId28"/>
    <p:sldId id="21391" r:id="rId29"/>
    <p:sldId id="21396" r:id="rId30"/>
    <p:sldId id="21381" r:id="rId31"/>
    <p:sldId id="21330" r:id="rId32"/>
    <p:sldId id="21371" r:id="rId33"/>
    <p:sldId id="21394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C6580B-9982-D935-5A45-F9F158274491}" name="Edda Gschwendtner" initials="EG" userId="S::edda.gschwendtner@cern.ch::88000002-c823-4f04-abc8-712c5a06b3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clrMru>
    <a:srgbClr val="0432FF"/>
    <a:srgbClr val="44546A"/>
    <a:srgbClr val="00B050"/>
    <a:srgbClr val="FFFF00"/>
    <a:srgbClr val="4689F8"/>
    <a:srgbClr val="F2F2F2"/>
    <a:srgbClr val="3366FF"/>
    <a:srgbClr val="0096FF"/>
    <a:srgbClr val="FF9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–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–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Dark Style 2 –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–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3" autoAdjust="0"/>
    <p:restoredTop sz="90545" autoAdjust="0"/>
  </p:normalViewPr>
  <p:slideViewPr>
    <p:cSldViewPr snapToGrid="0">
      <p:cViewPr varScale="1">
        <p:scale>
          <a:sx n="98" d="100"/>
          <a:sy n="98" d="100"/>
        </p:scale>
        <p:origin x="536" y="2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1" d="100"/>
        <a:sy n="141" d="100"/>
      </p:scale>
      <p:origin x="0" y="4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11/24/25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11/23/25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E63953-61D2-7DBA-DB07-3609C28BF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A6CFB6-ADF1-6525-4116-09FB18F50D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90E0BA-E317-CE61-70ED-E003E8C693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B756FE-3F33-674B-4CA7-1CD471F9EE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20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051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28A832-3260-1175-9433-260D64583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02FCD9-04A9-7ADE-0694-48F0DFD87D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B7FA76-398A-DB52-BA9C-AED54414B1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DA6E0B-6888-7BD2-7018-29D4F02553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5488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77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025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7AD355-D446-11BA-C934-8D61DBD7B3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E1508D-9B34-09A2-4F04-087C84F851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891886-BA81-206A-B348-72F66C5ED1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0A2E30-29FE-185F-8F5D-D7F4FFC1FB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0301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67182-9B23-D471-86BE-180F44871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818DF2-AF3A-996B-E0DF-4F7E88F226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CA5863-F38A-3925-3E87-EFD17D29F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14DA3-CDF5-1A7A-6566-BCBFAB5056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690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22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264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386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6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147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208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26BE7-8FF9-84D6-0585-FB13F4017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D3A926-56ED-97B2-C377-64FBB66823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460A13-D71A-FD8C-3CA4-6B936AB813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BE5CA-DC7B-6084-67DC-8F6B04822B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45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EC09E-1643-2232-CC84-DE77F7973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B8FFE5-58EB-179D-F180-F09E718093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763908-9CF9-0278-96D8-85135BCED3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0DAA2B-2E4F-600B-0B45-0ECCA01614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391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CF42CC-A04C-AD46-F559-E5AA15341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537503-2978-162E-6493-BBFEF861EF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FFBF33-93EC-52E2-5250-0CE9E1435F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64B0B-9E90-5935-080A-CB090875BE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463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257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11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706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834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290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484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55103-B965-EA68-42FD-6AD97D634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F4FE16-9F6B-5634-EB25-6EEA17B76C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51C5A0-4939-2332-D320-9C36B3389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.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62805A-4FF0-9178-26AA-B8C1D33697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2560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D83F8-249D-4E8E-817D-2EA1564609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88BA0E-583E-A386-B890-4139F26723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1767DB-EE94-6ED8-B456-984BC7424D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9CCD7-0EB7-2727-6634-59F5CC89F8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424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591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0195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63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95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839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20FA8-C3A4-D1D7-42E5-A99EC31D4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488440-44BF-946A-E71D-F85B3A3B6A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437560-6A2B-8F8F-A81F-32769CA00A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B7EAC-7D6F-EC53-9864-709F1DADE5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87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73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61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435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77B4-8F4A-F340-8034-9D67A9074372}" type="datetime1">
              <a:rPr lang="de-CH" smtClean="0"/>
              <a:t>26.11.25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316DB09-ADEB-6D5C-C366-B4B868D4B71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8803" y="65399"/>
            <a:ext cx="715687" cy="45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8519-6BD1-2B40-854C-5007EC7D4DA0}" type="datetime1">
              <a:rPr lang="de-CH" smtClean="0"/>
              <a:t>23.11.25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01880-ED14-044F-80AC-CC736BF141FB}" type="datetime1">
              <a:rPr lang="de-CH" smtClean="0"/>
              <a:t>23.11.25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889000" y="2266951"/>
            <a:ext cx="10414000" cy="2324100"/>
          </a:xfrm>
          <a:prstGeom prst="rect">
            <a:avLst/>
          </a:prstGeom>
        </p:spPr>
        <p:txBody>
          <a:bodyPr tIns="17145" bIns="17145"/>
          <a:lstStyle>
            <a:lvl1pPr>
              <a:defRPr sz="4267"/>
            </a:lvl1pPr>
          </a:lstStyle>
          <a:p>
            <a:pPr lvl="0">
              <a:defRPr sz="1800" b="0"/>
            </a:pPr>
            <a:r>
              <a:rPr sz="4267" b="1"/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889000" y="4575109"/>
            <a:ext cx="10414000" cy="1377785"/>
          </a:xfrm>
          <a:prstGeom prst="rect">
            <a:avLst/>
          </a:prstGeom>
        </p:spPr>
        <p:txBody>
          <a:bodyPr lIns="34290" tIns="17145" rIns="34290" bIns="17145" anchor="t">
            <a:noAutofit/>
          </a:bodyPr>
          <a:lstStyle>
            <a:lvl1pPr marL="0" indent="0" algn="r">
              <a:spcBef>
                <a:spcPts val="0"/>
              </a:spcBef>
              <a:buSzTx/>
              <a:buNone/>
              <a:defRPr sz="1867" i="1"/>
            </a:lvl1pPr>
            <a:lvl2pPr marL="0" indent="114297" algn="r">
              <a:spcBef>
                <a:spcPts val="0"/>
              </a:spcBef>
              <a:buSzTx/>
              <a:buNone/>
              <a:defRPr sz="1867" i="1"/>
            </a:lvl2pPr>
            <a:lvl3pPr marL="0" indent="228594" algn="r">
              <a:spcBef>
                <a:spcPts val="0"/>
              </a:spcBef>
              <a:buSzTx/>
              <a:buNone/>
              <a:defRPr sz="1867" i="1"/>
            </a:lvl3pPr>
            <a:lvl4pPr marL="0" indent="342891" algn="r">
              <a:spcBef>
                <a:spcPts val="0"/>
              </a:spcBef>
              <a:buSzTx/>
              <a:buNone/>
              <a:defRPr sz="1867" i="1"/>
            </a:lvl4pPr>
            <a:lvl5pPr marL="0" indent="457189" algn="r">
              <a:spcBef>
                <a:spcPts val="0"/>
              </a:spcBef>
              <a:buSzTx/>
              <a:buNone/>
              <a:defRPr sz="1867" i="1"/>
            </a:lvl5pPr>
          </a:lstStyle>
          <a:p>
            <a:pPr lvl="0">
              <a:defRPr sz="1800" i="0"/>
            </a:pPr>
            <a:r>
              <a:rPr sz="1867" i="1"/>
              <a:t>Body Level One</a:t>
            </a:r>
          </a:p>
          <a:p>
            <a:pPr lvl="1">
              <a:defRPr sz="1800" i="0"/>
            </a:pPr>
            <a:r>
              <a:rPr sz="1867" i="1"/>
              <a:t>Body Level Two</a:t>
            </a:r>
          </a:p>
          <a:p>
            <a:pPr lvl="2">
              <a:defRPr sz="1800" i="0"/>
            </a:pPr>
            <a:r>
              <a:rPr sz="1867" i="1"/>
              <a:t>Body Level Three</a:t>
            </a:r>
          </a:p>
          <a:p>
            <a:pPr lvl="3">
              <a:defRPr sz="1800" i="0"/>
            </a:pPr>
            <a:r>
              <a:rPr sz="1867" i="1"/>
              <a:t>Body Level Four</a:t>
            </a:r>
          </a:p>
          <a:p>
            <a:pPr lvl="4">
              <a:defRPr sz="1800" i="0"/>
            </a:pPr>
            <a:r>
              <a:rPr sz="1867" i="1"/>
              <a:t>Body Level Five</a:t>
            </a:r>
          </a:p>
        </p:txBody>
      </p:sp>
      <p:pic>
        <p:nvPicPr>
          <p:cNvPr id="2" name="Picture 1" descr="AWAKE_white_background.jpg">
            <a:extLst>
              <a:ext uri="{FF2B5EF4-FFF2-40B4-BE49-F238E27FC236}">
                <a16:creationId xmlns:a16="http://schemas.microsoft.com/office/drawing/2014/main" id="{86A1DC71-DE56-67DA-DEAF-6AEC653BA15F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8803" y="65399"/>
            <a:ext cx="715687" cy="45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978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2025-09-03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Edda Gschwendtner | AWAKE Run 2c Readiness | EDMS 1234567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77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>
                <a:solidFill>
                  <a:srgbClr val="0432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0432FF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5443" y="635635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B7AB34DC-0FF4-FE45-A604-2972DE9DF741}" type="datetime1">
              <a:rPr lang="de-CH" smtClean="0"/>
              <a:t>26.11.25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oogle Shape;9;p1">
            <a:extLst>
              <a:ext uri="{FF2B5EF4-FFF2-40B4-BE49-F238E27FC236}">
                <a16:creationId xmlns:a16="http://schemas.microsoft.com/office/drawing/2014/main" id="{FEF0BD5E-E2CC-20AE-577E-7AE681BD569E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19" y="87001"/>
            <a:ext cx="490641" cy="475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2D35-B338-AC49-9C60-978C3CFB3690}" type="datetime1">
              <a:rPr lang="de-CH" smtClean="0"/>
              <a:t>23.11.25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289B2-E3DB-B541-8470-9907819C97D3}" type="datetime1">
              <a:rPr lang="de-CH" smtClean="0"/>
              <a:t>23.11.25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905D-A8B9-FC4B-B94F-1B6DAF513600}" type="datetime1">
              <a:rPr lang="de-CH" smtClean="0"/>
              <a:t>23.11.25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66A2-253F-BC4A-91E5-968840FF1803}" type="datetime1">
              <a:rPr lang="de-CH" smtClean="0"/>
              <a:t>23.11.25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F0B8-148E-CC4D-9059-3A711DC798B7}" type="datetime1">
              <a:rPr lang="de-CH" smtClean="0"/>
              <a:t>23.11.25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51A9-C7CD-D940-AE80-7966F16BB326}" type="datetime1">
              <a:rPr lang="de-CH" smtClean="0"/>
              <a:t>23.11.25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57FC-2D1F-5E4F-92C8-CFFB02EF5F9F}" type="datetime1">
              <a:rPr lang="de-CH" smtClean="0"/>
              <a:t>23.11.25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34301-D5BC-504C-8813-7F6CF262C730}" type="datetime1">
              <a:rPr lang="de-CH" smtClean="0"/>
              <a:t>26.11.25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24FF3E25-4E07-3F43-6378-D1BC5E30DDE0}"/>
              </a:ext>
            </a:extLst>
          </p:cNvPr>
          <p:cNvPicPr>
            <a:picLocks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8803" y="65399"/>
            <a:ext cx="715687" cy="450507"/>
          </a:xfrm>
          <a:prstGeom prst="rect">
            <a:avLst/>
          </a:prstGeom>
        </p:spPr>
      </p:pic>
      <p:pic>
        <p:nvPicPr>
          <p:cNvPr id="8" name="Google Shape;9;p1">
            <a:extLst>
              <a:ext uri="{FF2B5EF4-FFF2-40B4-BE49-F238E27FC236}">
                <a16:creationId xmlns:a16="http://schemas.microsoft.com/office/drawing/2014/main" id="{AF6BB506-3A6A-59B4-42C2-A3CEF66F20C6}"/>
              </a:ext>
            </a:extLst>
          </p:cNvPr>
          <p:cNvPicPr preferRelativeResize="0"/>
          <p:nvPr userDrawn="1"/>
        </p:nvPicPr>
        <p:blipFill>
          <a:blip r:embed="rId1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19" y="87001"/>
            <a:ext cx="490641" cy="475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rgbClr val="0432FF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432FF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4.jpeg"/><Relationship Id="rId26" Type="http://schemas.openxmlformats.org/officeDocument/2006/relationships/image" Target="../media/image61.png"/><Relationship Id="rId3" Type="http://schemas.openxmlformats.org/officeDocument/2006/relationships/hyperlink" Target="https://www.google.com/imgres?imgurl=https%3A%2F%2Fupload.wikimedia.org%2Fwikipedia%2Fen%2Fthumb%2F3%2F32%2FLogo_for_Imperial_College_London.svg%2F2560px-Logo_for_Imperial_College_London.svg.png&amp;tbnid=e5-3558CwzaRTM&amp;vet=12ahUKEwieo_2Xw-WDAxUVsCcCHfwOBTYQMygAegQIARBK..i&amp;imgrefurl=https%3A%2F%2Fen.wikipedia.org%2Fwiki%2FFile%3ALogo_for_Imperial_College_London.svg&amp;docid=b22ftp0wgZftfM&amp;w=2560&amp;h=674&amp;q=logo%20imperial%20college&amp;client=firefox-b-d&amp;ved=2ahUKEwieo_2Xw-WDAxUVsCcCHfwOBTYQMygAegQIARBK" TargetMode="External"/><Relationship Id="rId21" Type="http://schemas.openxmlformats.org/officeDocument/2006/relationships/image" Target="../media/image56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5" Type="http://schemas.openxmlformats.org/officeDocument/2006/relationships/image" Target="../media/image60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52.png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24" Type="http://schemas.openxmlformats.org/officeDocument/2006/relationships/image" Target="../media/image59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23" Type="http://schemas.openxmlformats.org/officeDocument/2006/relationships/image" Target="../media/image58.png"/><Relationship Id="rId10" Type="http://schemas.openxmlformats.org/officeDocument/2006/relationships/image" Target="../media/image46.png"/><Relationship Id="rId19" Type="http://schemas.openxmlformats.org/officeDocument/2006/relationships/image" Target="../media/image55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Relationship Id="rId22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emf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emf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70.png"/><Relationship Id="rId7" Type="http://schemas.microsoft.com/office/2007/relationships/hdphoto" Target="../media/hdphoto1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4" Type="http://schemas.openxmlformats.org/officeDocument/2006/relationships/image" Target="../media/image71.jpeg"/><Relationship Id="rId9" Type="http://schemas.openxmlformats.org/officeDocument/2006/relationships/image" Target="../media/image7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emf"/><Relationship Id="rId4" Type="http://schemas.openxmlformats.org/officeDocument/2006/relationships/image" Target="../media/image77.emf"/><Relationship Id="rId9" Type="http://schemas.openxmlformats.org/officeDocument/2006/relationships/image" Target="../media/image8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jpe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emf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5.emf"/><Relationship Id="rId4" Type="http://schemas.openxmlformats.org/officeDocument/2006/relationships/image" Target="../media/image94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eg"/><Relationship Id="rId3" Type="http://schemas.openxmlformats.org/officeDocument/2006/relationships/image" Target="../media/image96.jpe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JPEG"/><Relationship Id="rId10" Type="http://schemas.openxmlformats.org/officeDocument/2006/relationships/image" Target="../media/image102.jpg"/><Relationship Id="rId4" Type="http://schemas.openxmlformats.org/officeDocument/2006/relationships/image" Target="../media/image69.emf"/><Relationship Id="rId9" Type="http://schemas.openxmlformats.org/officeDocument/2006/relationships/image" Target="../media/image10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93.png"/><Relationship Id="rId7" Type="http://schemas.openxmlformats.org/officeDocument/2006/relationships/image" Target="../media/image10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11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4.png"/><Relationship Id="rId5" Type="http://schemas.openxmlformats.org/officeDocument/2006/relationships/image" Target="../media/image1.jpe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jpeg"/><Relationship Id="rId4" Type="http://schemas.openxmlformats.org/officeDocument/2006/relationships/image" Target="../media/image11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image" Target="../media/image27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72CFB-6312-C341-382F-1E510C7741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99F44-B75A-4866-81AF-3C880A6A50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7870" y="2453719"/>
            <a:ext cx="10347766" cy="1681223"/>
          </a:xfrm>
        </p:spPr>
        <p:txBody>
          <a:bodyPr>
            <a:normAutofit/>
          </a:bodyPr>
          <a:lstStyle/>
          <a:p>
            <a:r>
              <a:rPr lang="en-US" sz="6700" i="1" dirty="0">
                <a:solidFill>
                  <a:srgbClr val="0432FF"/>
                </a:solidFill>
              </a:rPr>
              <a:t>The AWAKE Experiment</a:t>
            </a:r>
            <a:endParaRPr lang="en-US" sz="4800" b="1" i="1" dirty="0">
              <a:solidFill>
                <a:srgbClr val="0432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BAA915-E11D-0D32-8C43-3900FB986CE8}"/>
              </a:ext>
            </a:extLst>
          </p:cNvPr>
          <p:cNvSpPr txBox="1"/>
          <p:nvPr/>
        </p:nvSpPr>
        <p:spPr>
          <a:xfrm>
            <a:off x="4093174" y="4353216"/>
            <a:ext cx="4005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Edda Gschwendtner, CERN</a:t>
            </a:r>
          </a:p>
        </p:txBody>
      </p:sp>
      <p:pic>
        <p:nvPicPr>
          <p:cNvPr id="5" name="Google Shape;9;p1">
            <a:extLst>
              <a:ext uri="{FF2B5EF4-FFF2-40B4-BE49-F238E27FC236}">
                <a16:creationId xmlns:a16="http://schemas.microsoft.com/office/drawing/2014/main" id="{42663C63-BB6A-7B26-36A4-D3CDF23450C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52322" y="-2113797"/>
            <a:ext cx="561861" cy="5732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A427E3-CA2E-FC31-84CC-AF5716D7D082}"/>
              </a:ext>
            </a:extLst>
          </p:cNvPr>
          <p:cNvSpPr txBox="1"/>
          <p:nvPr/>
        </p:nvSpPr>
        <p:spPr>
          <a:xfrm>
            <a:off x="2656583" y="5109950"/>
            <a:ext cx="6878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j-lt"/>
              </a:rPr>
              <a:t>UK-CERN Accelerator Celebration Day</a:t>
            </a:r>
          </a:p>
          <a:p>
            <a:pPr algn="ctr"/>
            <a:r>
              <a:rPr lang="en-US" dirty="0">
                <a:latin typeface="+mj-lt"/>
              </a:rPr>
              <a:t>27 November 2025</a:t>
            </a:r>
            <a:endParaRPr lang="en-US" sz="1600" dirty="0">
              <a:latin typeface="+mj-lt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2D77BCB-6A1D-2AF1-E88E-7812F58EC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888" y="475920"/>
            <a:ext cx="4422934" cy="266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903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Self-Modulation of the Proton Bunch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10</a:t>
            </a:fld>
            <a:endParaRPr lang="en-US" dirty="0"/>
          </a:p>
        </p:txBody>
      </p:sp>
      <p:pic>
        <p:nvPicPr>
          <p:cNvPr id="25" name="Google Shape;361;p46"/>
          <p:cNvPicPr preferRelativeResize="0"/>
          <p:nvPr/>
        </p:nvPicPr>
        <p:blipFill rotWithShape="1">
          <a:blip r:embed="rId3">
            <a:alphaModFix/>
          </a:blip>
          <a:srcRect t="44817" r="48073" b="23552"/>
          <a:stretch/>
        </p:blipFill>
        <p:spPr>
          <a:xfrm>
            <a:off x="848371" y="1378710"/>
            <a:ext cx="3966575" cy="119135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2F6759-FD0F-6F4B-BDDF-38987FA94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pic>
        <p:nvPicPr>
          <p:cNvPr id="15" name="Google Shape;361;p46">
            <a:extLst>
              <a:ext uri="{FF2B5EF4-FFF2-40B4-BE49-F238E27FC236}">
                <a16:creationId xmlns:a16="http://schemas.microsoft.com/office/drawing/2014/main" id="{54D5C5D8-30B0-7817-2AD2-41DBFECD692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0000" t="38021" b="23552"/>
          <a:stretch/>
        </p:blipFill>
        <p:spPr>
          <a:xfrm>
            <a:off x="5175713" y="1115091"/>
            <a:ext cx="3744236" cy="149360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7E972C41-2765-E4CE-A884-96D21E0AA08E}"/>
              </a:ext>
            </a:extLst>
          </p:cNvPr>
          <p:cNvSpPr txBox="1">
            <a:spLocks/>
          </p:cNvSpPr>
          <p:nvPr/>
        </p:nvSpPr>
        <p:spPr>
          <a:xfrm>
            <a:off x="5175713" y="2708144"/>
            <a:ext cx="5231778" cy="13033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ym typeface="Wingdings"/>
              </a:rPr>
              <a:t>Density modulation on-axis  </a:t>
            </a:r>
            <a:r>
              <a:rPr lang="en-US" sz="1600" b="1" dirty="0">
                <a:sym typeface="Wingdings"/>
              </a:rPr>
              <a:t>micro-bunches</a:t>
            </a:r>
            <a:r>
              <a:rPr lang="en-US" sz="1600" dirty="0">
                <a:sym typeface="Wingdings"/>
              </a:rPr>
              <a:t>. </a:t>
            </a:r>
          </a:p>
          <a:p>
            <a:pPr lvl="1"/>
            <a:r>
              <a:rPr lang="en-US" sz="1600" dirty="0">
                <a:solidFill>
                  <a:srgbClr val="0432FF"/>
                </a:solidFill>
                <a:sym typeface="Wingdings"/>
              </a:rPr>
              <a:t>Micro-bunches separated by </a:t>
            </a:r>
            <a:r>
              <a:rPr lang="en-GB" sz="1600" dirty="0" err="1">
                <a:solidFill>
                  <a:srgbClr val="0432FF"/>
                </a:solidFill>
              </a:rPr>
              <a:t>λ</a:t>
            </a:r>
            <a:r>
              <a:rPr lang="en-GB" sz="1600" baseline="-25000" dirty="0" err="1">
                <a:solidFill>
                  <a:srgbClr val="0432FF"/>
                </a:solidFill>
              </a:rPr>
              <a:t>pe</a:t>
            </a:r>
            <a:r>
              <a:rPr lang="en-GB" sz="1600" dirty="0">
                <a:solidFill>
                  <a:srgbClr val="0432FF"/>
                </a:solidFill>
              </a:rPr>
              <a:t>. </a:t>
            </a:r>
          </a:p>
          <a:p>
            <a:pPr lvl="1"/>
            <a:r>
              <a:rPr lang="en-GB" sz="1600" dirty="0">
                <a:solidFill>
                  <a:srgbClr val="0432FF"/>
                </a:solidFill>
              </a:rPr>
              <a:t>Resonant wakefield excitation</a:t>
            </a:r>
          </a:p>
          <a:p>
            <a:pPr lvl="1"/>
            <a:r>
              <a:rPr lang="en-GB" sz="1600" dirty="0">
                <a:solidFill>
                  <a:srgbClr val="0432FF"/>
                </a:solidFill>
              </a:rPr>
              <a:t>Large wakefield amplitudes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4843205-24E9-505D-25BD-4B0FE2460FCD}"/>
              </a:ext>
            </a:extLst>
          </p:cNvPr>
          <p:cNvGrpSpPr/>
          <p:nvPr/>
        </p:nvGrpSpPr>
        <p:grpSpPr>
          <a:xfrm>
            <a:off x="788620" y="3109473"/>
            <a:ext cx="4026326" cy="2555395"/>
            <a:chOff x="955144" y="3645031"/>
            <a:chExt cx="4026326" cy="2555395"/>
          </a:xfrm>
        </p:grpSpPr>
        <p:sp>
          <p:nvSpPr>
            <p:cNvPr id="17" name="CasellaDiTesto 67">
              <a:extLst>
                <a:ext uri="{FF2B5EF4-FFF2-40B4-BE49-F238E27FC236}">
                  <a16:creationId xmlns:a16="http://schemas.microsoft.com/office/drawing/2014/main" id="{133B6DB5-C046-03C6-5F1C-1630960A031C}"/>
                </a:ext>
              </a:extLst>
            </p:cNvPr>
            <p:cNvSpPr txBox="1"/>
            <p:nvPr/>
          </p:nvSpPr>
          <p:spPr>
            <a:xfrm>
              <a:off x="1754728" y="3645031"/>
              <a:ext cx="251365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Initial transverse wakefields</a:t>
              </a:r>
            </a:p>
          </p:txBody>
        </p:sp>
        <p:sp>
          <p:nvSpPr>
            <p:cNvPr id="18" name="CasellaDiTesto 69">
              <a:extLst>
                <a:ext uri="{FF2B5EF4-FFF2-40B4-BE49-F238E27FC236}">
                  <a16:creationId xmlns:a16="http://schemas.microsoft.com/office/drawing/2014/main" id="{43A3CE1A-CB56-CC69-0295-BAF0BDEE8AD9}"/>
                </a:ext>
              </a:extLst>
            </p:cNvPr>
            <p:cNvSpPr txBox="1"/>
            <p:nvPr/>
          </p:nvSpPr>
          <p:spPr>
            <a:xfrm>
              <a:off x="1483911" y="4142735"/>
              <a:ext cx="305528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Periodic focusing/defocusing fields</a:t>
              </a:r>
            </a:p>
          </p:txBody>
        </p:sp>
        <p:sp>
          <p:nvSpPr>
            <p:cNvPr id="19" name="CasellaDiTesto 70">
              <a:extLst>
                <a:ext uri="{FF2B5EF4-FFF2-40B4-BE49-F238E27FC236}">
                  <a16:creationId xmlns:a16="http://schemas.microsoft.com/office/drawing/2014/main" id="{3814C702-2425-C2EA-F0B3-861FCEE9B10D}"/>
                </a:ext>
              </a:extLst>
            </p:cNvPr>
            <p:cNvSpPr txBox="1"/>
            <p:nvPr/>
          </p:nvSpPr>
          <p:spPr>
            <a:xfrm>
              <a:off x="1452355" y="4705047"/>
              <a:ext cx="305528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Radial bunch and plasma density modulation</a:t>
              </a:r>
            </a:p>
          </p:txBody>
        </p:sp>
        <p:sp>
          <p:nvSpPr>
            <p:cNvPr id="22" name="CasellaDiTesto 71">
              <a:extLst>
                <a:ext uri="{FF2B5EF4-FFF2-40B4-BE49-F238E27FC236}">
                  <a16:creationId xmlns:a16="http://schemas.microsoft.com/office/drawing/2014/main" id="{9DB8C0B3-BEDC-3D92-0294-771AF0EC8AAB}"/>
                </a:ext>
              </a:extLst>
            </p:cNvPr>
            <p:cNvSpPr txBox="1"/>
            <p:nvPr/>
          </p:nvSpPr>
          <p:spPr>
            <a:xfrm>
              <a:off x="1428943" y="5447908"/>
              <a:ext cx="305528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Stronger wakefields</a:t>
              </a:r>
            </a:p>
          </p:txBody>
        </p:sp>
        <p:sp>
          <p:nvSpPr>
            <p:cNvPr id="23" name="CasellaDiTesto 72">
              <a:extLst>
                <a:ext uri="{FF2B5EF4-FFF2-40B4-BE49-F238E27FC236}">
                  <a16:creationId xmlns:a16="http://schemas.microsoft.com/office/drawing/2014/main" id="{0E50AC12-459B-9642-8CEF-0EA7F47F4D1C}"/>
                </a:ext>
              </a:extLst>
            </p:cNvPr>
            <p:cNvSpPr txBox="1"/>
            <p:nvPr/>
          </p:nvSpPr>
          <p:spPr>
            <a:xfrm>
              <a:off x="1523387" y="5861872"/>
              <a:ext cx="305528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Full modulation</a:t>
              </a:r>
            </a:p>
          </p:txBody>
        </p:sp>
        <p:sp>
          <p:nvSpPr>
            <p:cNvPr id="24" name="Freccia giù 75">
              <a:extLst>
                <a:ext uri="{FF2B5EF4-FFF2-40B4-BE49-F238E27FC236}">
                  <a16:creationId xmlns:a16="http://schemas.microsoft.com/office/drawing/2014/main" id="{88C68EDE-0E3D-A559-5CB2-1FF3E1E72429}"/>
                </a:ext>
              </a:extLst>
            </p:cNvPr>
            <p:cNvSpPr/>
            <p:nvPr/>
          </p:nvSpPr>
          <p:spPr>
            <a:xfrm>
              <a:off x="2552074" y="3973836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ccia giù 76">
              <a:extLst>
                <a:ext uri="{FF2B5EF4-FFF2-40B4-BE49-F238E27FC236}">
                  <a16:creationId xmlns:a16="http://schemas.microsoft.com/office/drawing/2014/main" id="{EC76202C-1F15-4E56-0CF6-69C522F4ACE7}"/>
                </a:ext>
              </a:extLst>
            </p:cNvPr>
            <p:cNvSpPr/>
            <p:nvPr/>
          </p:nvSpPr>
          <p:spPr>
            <a:xfrm>
              <a:off x="2550301" y="4510258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ccia giù 78">
              <a:extLst>
                <a:ext uri="{FF2B5EF4-FFF2-40B4-BE49-F238E27FC236}">
                  <a16:creationId xmlns:a16="http://schemas.microsoft.com/office/drawing/2014/main" id="{1F03B1C2-41AE-A569-5729-7CBFF6193A96}"/>
                </a:ext>
              </a:extLst>
            </p:cNvPr>
            <p:cNvSpPr/>
            <p:nvPr/>
          </p:nvSpPr>
          <p:spPr>
            <a:xfrm>
              <a:off x="2583630" y="5252289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ccia giù 79">
              <a:extLst>
                <a:ext uri="{FF2B5EF4-FFF2-40B4-BE49-F238E27FC236}">
                  <a16:creationId xmlns:a16="http://schemas.microsoft.com/office/drawing/2014/main" id="{59F91580-9269-0332-F566-86009F8F7522}"/>
                </a:ext>
              </a:extLst>
            </p:cNvPr>
            <p:cNvSpPr/>
            <p:nvPr/>
          </p:nvSpPr>
          <p:spPr>
            <a:xfrm>
              <a:off x="2550301" y="5731981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ccia circolare a destra 82">
              <a:extLst>
                <a:ext uri="{FF2B5EF4-FFF2-40B4-BE49-F238E27FC236}">
                  <a16:creationId xmlns:a16="http://schemas.microsoft.com/office/drawing/2014/main" id="{01B78304-A55F-4B2A-C29F-21C6C247C575}"/>
                </a:ext>
              </a:extLst>
            </p:cNvPr>
            <p:cNvSpPr/>
            <p:nvPr/>
          </p:nvSpPr>
          <p:spPr>
            <a:xfrm rot="10800000">
              <a:off x="4365097" y="4718081"/>
              <a:ext cx="616373" cy="969093"/>
            </a:xfrm>
            <a:prstGeom prst="curved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Freccia circolare a destra 83">
              <a:extLst>
                <a:ext uri="{FF2B5EF4-FFF2-40B4-BE49-F238E27FC236}">
                  <a16:creationId xmlns:a16="http://schemas.microsoft.com/office/drawing/2014/main" id="{FF79180E-61B4-DB77-6E94-80779F9208C6}"/>
                </a:ext>
              </a:extLst>
            </p:cNvPr>
            <p:cNvSpPr/>
            <p:nvPr/>
          </p:nvSpPr>
          <p:spPr>
            <a:xfrm rot="10800000" flipH="1">
              <a:off x="955144" y="4728674"/>
              <a:ext cx="616371" cy="982564"/>
            </a:xfrm>
            <a:prstGeom prst="curved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A88A4803-7992-476B-F8DD-ED2817DA3D77}"/>
              </a:ext>
            </a:extLst>
          </p:cNvPr>
          <p:cNvSpPr/>
          <p:nvPr/>
        </p:nvSpPr>
        <p:spPr>
          <a:xfrm>
            <a:off x="333088" y="853315"/>
            <a:ext cx="2843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Self-Modulation Instability: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0D2462-C4FD-7A3A-296F-953FE9869A22}"/>
              </a:ext>
            </a:extLst>
          </p:cNvPr>
          <p:cNvSpPr txBox="1"/>
          <p:nvPr/>
        </p:nvSpPr>
        <p:spPr>
          <a:xfrm>
            <a:off x="4020958" y="6183934"/>
            <a:ext cx="678859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ED0202"/>
                </a:solidFill>
                <a:sym typeface="Wingdings" pitchFamily="2" charset="2"/>
              </a:rPr>
              <a:t> </a:t>
            </a:r>
            <a:r>
              <a:rPr lang="en-GB" b="1" dirty="0">
                <a:solidFill>
                  <a:srgbClr val="ED0202"/>
                </a:solidFill>
                <a:sym typeface="Wingdings" pitchFamily="2" charset="2"/>
              </a:rPr>
              <a:t>I</a:t>
            </a:r>
            <a:r>
              <a:rPr lang="en-CH" b="1" dirty="0">
                <a:solidFill>
                  <a:srgbClr val="ED0202"/>
                </a:solidFill>
                <a:sym typeface="Wingdings" pitchFamily="2" charset="2"/>
              </a:rPr>
              <a:t>mmediate use of SPS proton bunch for driving strong wakefields! </a:t>
            </a:r>
            <a:endParaRPr lang="en-CH" b="1" dirty="0">
              <a:solidFill>
                <a:srgbClr val="ED020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C82877-325E-3AB0-55F1-65F2B69229B2}"/>
              </a:ext>
            </a:extLst>
          </p:cNvPr>
          <p:cNvSpPr txBox="1"/>
          <p:nvPr/>
        </p:nvSpPr>
        <p:spPr>
          <a:xfrm>
            <a:off x="2983857" y="2528967"/>
            <a:ext cx="922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j-lt"/>
              </a:rPr>
              <a:t>p</a:t>
            </a:r>
            <a:r>
              <a:rPr lang="en-CH" sz="1600" baseline="30000" dirty="0">
                <a:latin typeface="+mj-lt"/>
              </a:rPr>
              <a:t>+</a:t>
            </a:r>
            <a:r>
              <a:rPr lang="en-CH" sz="1600" dirty="0">
                <a:latin typeface="+mj-lt"/>
              </a:rPr>
              <a:t> bunch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A94824-1414-018D-5ACD-831EB08B90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7266" y="4231377"/>
            <a:ext cx="2501129" cy="17905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8D37ECC-B3AB-EF67-0CC7-6FF518C95C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0518" y="1163854"/>
            <a:ext cx="3055288" cy="196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19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5EC4B-4098-AC83-1D45-572D909E23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89E280-43CD-BDA8-8649-932B2F0A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608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AWAKE at CERN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872898-62E8-3468-8F17-ACF752A0A40C}"/>
              </a:ext>
            </a:extLst>
          </p:cNvPr>
          <p:cNvSpPr txBox="1"/>
          <p:nvPr/>
        </p:nvSpPr>
        <p:spPr>
          <a:xfrm>
            <a:off x="636608" y="35997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CC502-C165-3C68-2C9B-F4C06AFC5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11</a:t>
            </a:fld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572E007-9D6E-1D51-F1C2-DEF974B189BA}"/>
              </a:ext>
            </a:extLst>
          </p:cNvPr>
          <p:cNvGrpSpPr/>
          <p:nvPr/>
        </p:nvGrpSpPr>
        <p:grpSpPr>
          <a:xfrm>
            <a:off x="4805206" y="365126"/>
            <a:ext cx="7627113" cy="5220847"/>
            <a:chOff x="1101339" y="2536844"/>
            <a:chExt cx="4722974" cy="3243952"/>
          </a:xfrm>
        </p:grpSpPr>
        <p:pic>
          <p:nvPicPr>
            <p:cNvPr id="15" name="Grafik 8" descr="Ein Bild, das Text, Diagramm, Screenshot, Kreis enthält.&#10;&#10;Automatisch generierte Beschreibung">
              <a:extLst>
                <a:ext uri="{FF2B5EF4-FFF2-40B4-BE49-F238E27FC236}">
                  <a16:creationId xmlns:a16="http://schemas.microsoft.com/office/drawing/2014/main" id="{BFB27F49-48F1-4A6F-0312-7DB4DC477B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1339" y="2536844"/>
              <a:ext cx="4722974" cy="3243952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3DC69DB8-707B-67E8-5A34-B0BDEDE820B7}"/>
                </a:ext>
              </a:extLst>
            </p:cNvPr>
            <p:cNvSpPr/>
            <p:nvPr/>
          </p:nvSpPr>
          <p:spPr>
            <a:xfrm>
              <a:off x="4757978" y="3513974"/>
              <a:ext cx="710134" cy="51981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BBC24AD5-5F96-38E1-0CDE-AF5924B6FE29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C25F6C-02A9-043D-E643-E4CE8AF54BD6}"/>
              </a:ext>
            </a:extLst>
          </p:cNvPr>
          <p:cNvSpPr txBox="1"/>
          <p:nvPr/>
        </p:nvSpPr>
        <p:spPr>
          <a:xfrm>
            <a:off x="821339" y="5540145"/>
            <a:ext cx="8799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è"/>
            </a:pPr>
            <a:r>
              <a:rPr lang="en-CH" sz="2000" b="1" dirty="0">
                <a:solidFill>
                  <a:srgbClr val="0432FF"/>
                </a:solidFill>
              </a:rPr>
              <a:t>The only proton driven plasma wakefield acceleration experiment worldwide.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en-US" sz="2000" b="1" dirty="0">
                <a:solidFill>
                  <a:srgbClr val="0432FF"/>
                </a:solidFill>
              </a:rPr>
              <a:t>High energy gain possible because the high-energy driver is available today.</a:t>
            </a:r>
            <a:endParaRPr lang="en-CH" sz="2000" b="1" u="sng" dirty="0">
              <a:solidFill>
                <a:srgbClr val="0432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64EA0-B9B6-A8C0-EF4C-A6F30D984B78}"/>
              </a:ext>
            </a:extLst>
          </p:cNvPr>
          <p:cNvSpPr txBox="1">
            <a:spLocks/>
          </p:cNvSpPr>
          <p:nvPr/>
        </p:nvSpPr>
        <p:spPr>
          <a:xfrm>
            <a:off x="237970" y="2239514"/>
            <a:ext cx="6322023" cy="23145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0432FF"/>
                </a:solidFill>
              </a:rPr>
              <a:t>A</a:t>
            </a:r>
            <a:r>
              <a:rPr lang="en-US" sz="2000" b="1" dirty="0"/>
              <a:t>dvanced </a:t>
            </a:r>
            <a:r>
              <a:rPr lang="en-US" sz="2000" b="1" dirty="0">
                <a:solidFill>
                  <a:srgbClr val="0432FF"/>
                </a:solidFill>
              </a:rPr>
              <a:t>WAKE</a:t>
            </a:r>
            <a:r>
              <a:rPr lang="en-US" sz="2000" b="1" dirty="0"/>
              <a:t>field Experiment</a:t>
            </a:r>
          </a:p>
          <a:p>
            <a:pPr>
              <a:buFont typeface="Wingdings" pitchFamily="2" charset="2"/>
              <a:buChar char="è"/>
            </a:pPr>
            <a:r>
              <a:rPr lang="en-US" sz="1600" dirty="0">
                <a:latin typeface="+mj-lt"/>
              </a:rPr>
              <a:t>Accelerator R&amp;D experiment at CERN. </a:t>
            </a:r>
          </a:p>
          <a:p>
            <a:pPr>
              <a:buFont typeface="Wingdings" pitchFamily="2" charset="2"/>
              <a:buChar char="è"/>
            </a:pPr>
            <a:r>
              <a:rPr lang="en-US" sz="1600" dirty="0">
                <a:latin typeface="+mj-lt"/>
              </a:rPr>
              <a:t>Unique facility driving wakefields in plasma with a 400 GeV proton bunch from the SPS (highly relativistic protons with high energy &gt; kJ)</a:t>
            </a:r>
          </a:p>
          <a:p>
            <a:pPr>
              <a:buFont typeface="Wingdings" pitchFamily="2" charset="2"/>
              <a:buChar char="è"/>
            </a:pPr>
            <a:r>
              <a:rPr lang="en-US" sz="1600" b="1" dirty="0">
                <a:latin typeface="+mj-lt"/>
              </a:rPr>
              <a:t>Accelerating externally injected electrons to GeV scale</a:t>
            </a:r>
            <a:r>
              <a:rPr lang="en-US" sz="16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0891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045F6-F822-7246-744A-7E7EDA809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AWAKE Collaboration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4BC7C8-E2C6-7A4E-DE6D-D050F1C1B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4B17D5-538E-FB7D-89A9-20CF9878AF36}"/>
              </a:ext>
            </a:extLst>
          </p:cNvPr>
          <p:cNvSpPr txBox="1"/>
          <p:nvPr/>
        </p:nvSpPr>
        <p:spPr>
          <a:xfrm>
            <a:off x="4918305" y="1879770"/>
            <a:ext cx="2231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+mj-lt"/>
              </a:rPr>
              <a:t>14 founding institutes</a:t>
            </a:r>
          </a:p>
          <a:p>
            <a:r>
              <a:rPr lang="en-CH" dirty="0">
                <a:latin typeface="+mj-lt"/>
                <a:sym typeface="Wingdings" pitchFamily="2" charset="2"/>
              </a:rPr>
              <a:t> 6 from the UK! </a:t>
            </a:r>
            <a:endParaRPr lang="en-CH" dirty="0">
              <a:latin typeface="+mj-lt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DE05AFA-954C-8182-AF51-091A5D8D349A}"/>
              </a:ext>
            </a:extLst>
          </p:cNvPr>
          <p:cNvGrpSpPr/>
          <p:nvPr/>
        </p:nvGrpSpPr>
        <p:grpSpPr>
          <a:xfrm>
            <a:off x="763499" y="1739318"/>
            <a:ext cx="3457454" cy="4259768"/>
            <a:chOff x="736955" y="1293539"/>
            <a:chExt cx="3457454" cy="425976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63A4B2D-F993-5BFF-1561-310CBF3EDE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6955" y="1293539"/>
              <a:ext cx="3457454" cy="425976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31F97C27-6A30-5788-966D-002E4231A0B9}"/>
                </a:ext>
              </a:extLst>
            </p:cNvPr>
            <p:cNvSpPr/>
            <p:nvPr/>
          </p:nvSpPr>
          <p:spPr>
            <a:xfrm>
              <a:off x="2141600" y="4720941"/>
              <a:ext cx="556995" cy="239319"/>
            </a:xfrm>
            <a:prstGeom prst="roundRect">
              <a:avLst/>
            </a:prstGeom>
            <a:solidFill>
              <a:srgbClr val="FFFF00">
                <a:alpha val="1882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BBFD672B-CC07-12F0-C163-5CACED0448C9}"/>
              </a:ext>
            </a:extLst>
          </p:cNvPr>
          <p:cNvSpPr txBox="1"/>
          <p:nvPr/>
        </p:nvSpPr>
        <p:spPr>
          <a:xfrm>
            <a:off x="696708" y="839305"/>
            <a:ext cx="3802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+mj-lt"/>
              </a:rPr>
              <a:t>2013: Approval of AWAKE</a:t>
            </a:r>
          </a:p>
          <a:p>
            <a:r>
              <a:rPr lang="en-CH" dirty="0">
                <a:latin typeface="+mj-lt"/>
              </a:rPr>
              <a:t>2014: Memorandum of Understanding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2F88B83-8E85-BF24-BA28-FFE48928C808}"/>
              </a:ext>
            </a:extLst>
          </p:cNvPr>
          <p:cNvGrpSpPr/>
          <p:nvPr/>
        </p:nvGrpSpPr>
        <p:grpSpPr>
          <a:xfrm>
            <a:off x="4804935" y="2588988"/>
            <a:ext cx="5567106" cy="2875411"/>
            <a:chOff x="4804935" y="2588988"/>
            <a:chExt cx="5567106" cy="2875411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2C320D2-C910-683A-6799-D39E0D068BEF}"/>
                </a:ext>
              </a:extLst>
            </p:cNvPr>
            <p:cNvGrpSpPr/>
            <p:nvPr/>
          </p:nvGrpSpPr>
          <p:grpSpPr>
            <a:xfrm>
              <a:off x="4804935" y="2588988"/>
              <a:ext cx="5567106" cy="2875411"/>
              <a:chOff x="4503236" y="2107152"/>
              <a:chExt cx="5567106" cy="2875411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BEEFD77F-268A-68FA-72B0-BE788FF2791B}"/>
                  </a:ext>
                </a:extLst>
              </p:cNvPr>
              <p:cNvGrpSpPr/>
              <p:nvPr/>
            </p:nvGrpSpPr>
            <p:grpSpPr>
              <a:xfrm>
                <a:off x="4503236" y="2107152"/>
                <a:ext cx="5504364" cy="2875411"/>
                <a:chOff x="4503236" y="2107152"/>
                <a:chExt cx="5504364" cy="2875411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5EC93E5E-9E18-3127-16A2-75D88A4C1B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503236" y="2107152"/>
                  <a:ext cx="3912218" cy="2875411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1" name="Rounded Rectangle 10">
                  <a:extLst>
                    <a:ext uri="{FF2B5EF4-FFF2-40B4-BE49-F238E27FC236}">
                      <a16:creationId xmlns:a16="http://schemas.microsoft.com/office/drawing/2014/main" id="{1537CB34-6ABD-F9ED-DA69-2F83516E2CC4}"/>
                    </a:ext>
                  </a:extLst>
                </p:cNvPr>
                <p:cNvSpPr/>
                <p:nvPr/>
              </p:nvSpPr>
              <p:spPr>
                <a:xfrm>
                  <a:off x="4624039" y="2691161"/>
                  <a:ext cx="4690605" cy="120060"/>
                </a:xfrm>
                <a:prstGeom prst="roundRect">
                  <a:avLst/>
                </a:prstGeom>
                <a:solidFill>
                  <a:srgbClr val="FFFF00">
                    <a:alpha val="1882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12" name="Rounded Rectangle 11">
                  <a:extLst>
                    <a:ext uri="{FF2B5EF4-FFF2-40B4-BE49-F238E27FC236}">
                      <a16:creationId xmlns:a16="http://schemas.microsoft.com/office/drawing/2014/main" id="{97275375-C4AE-AD43-B34E-1D459DA9EBF3}"/>
                    </a:ext>
                  </a:extLst>
                </p:cNvPr>
                <p:cNvSpPr/>
                <p:nvPr/>
              </p:nvSpPr>
              <p:spPr>
                <a:xfrm>
                  <a:off x="4624038" y="3218905"/>
                  <a:ext cx="5383562" cy="111512"/>
                </a:xfrm>
                <a:prstGeom prst="roundRect">
                  <a:avLst/>
                </a:prstGeom>
                <a:solidFill>
                  <a:srgbClr val="FFFF00">
                    <a:alpha val="1882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13" name="Rounded Rectangle 12">
                  <a:extLst>
                    <a:ext uri="{FF2B5EF4-FFF2-40B4-BE49-F238E27FC236}">
                      <a16:creationId xmlns:a16="http://schemas.microsoft.com/office/drawing/2014/main" id="{CE34F6E3-3DF9-D8DF-7C97-4E29F7E88088}"/>
                    </a:ext>
                  </a:extLst>
                </p:cNvPr>
                <p:cNvSpPr/>
                <p:nvPr/>
              </p:nvSpPr>
              <p:spPr>
                <a:xfrm>
                  <a:off x="4601735" y="4520206"/>
                  <a:ext cx="4792140" cy="102713"/>
                </a:xfrm>
                <a:prstGeom prst="roundRect">
                  <a:avLst/>
                </a:prstGeom>
                <a:solidFill>
                  <a:srgbClr val="FFFF00">
                    <a:alpha val="1882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14" name="Rounded Rectangle 13">
                  <a:extLst>
                    <a:ext uri="{FF2B5EF4-FFF2-40B4-BE49-F238E27FC236}">
                      <a16:creationId xmlns:a16="http://schemas.microsoft.com/office/drawing/2014/main" id="{EE43B857-B32C-FFD1-AFB3-C5BF49B3E816}"/>
                    </a:ext>
                  </a:extLst>
                </p:cNvPr>
                <p:cNvSpPr/>
                <p:nvPr/>
              </p:nvSpPr>
              <p:spPr>
                <a:xfrm>
                  <a:off x="4620323" y="4642870"/>
                  <a:ext cx="4694321" cy="110879"/>
                </a:xfrm>
                <a:prstGeom prst="roundRect">
                  <a:avLst/>
                </a:prstGeom>
                <a:solidFill>
                  <a:srgbClr val="FFFF00">
                    <a:alpha val="1882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15" name="Rounded Rectangle 14">
                  <a:extLst>
                    <a:ext uri="{FF2B5EF4-FFF2-40B4-BE49-F238E27FC236}">
                      <a16:creationId xmlns:a16="http://schemas.microsoft.com/office/drawing/2014/main" id="{0DA33E07-7520-F696-D677-21AD2359A742}"/>
                    </a:ext>
                  </a:extLst>
                </p:cNvPr>
                <p:cNvSpPr/>
                <p:nvPr/>
              </p:nvSpPr>
              <p:spPr>
                <a:xfrm>
                  <a:off x="4616607" y="4772968"/>
                  <a:ext cx="4792140" cy="110206"/>
                </a:xfrm>
                <a:prstGeom prst="roundRect">
                  <a:avLst/>
                </a:prstGeom>
                <a:solidFill>
                  <a:srgbClr val="FFFF00">
                    <a:alpha val="1882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16" name="Rounded Rectangle 15">
                  <a:extLst>
                    <a:ext uri="{FF2B5EF4-FFF2-40B4-BE49-F238E27FC236}">
                      <a16:creationId xmlns:a16="http://schemas.microsoft.com/office/drawing/2014/main" id="{08B47A22-0A34-09D3-EADD-C906313CC8F3}"/>
                    </a:ext>
                  </a:extLst>
                </p:cNvPr>
                <p:cNvSpPr/>
                <p:nvPr/>
              </p:nvSpPr>
              <p:spPr>
                <a:xfrm>
                  <a:off x="4616606" y="3735566"/>
                  <a:ext cx="4777269" cy="208595"/>
                </a:xfrm>
                <a:prstGeom prst="roundRect">
                  <a:avLst/>
                </a:prstGeom>
                <a:solidFill>
                  <a:srgbClr val="FFFF00">
                    <a:alpha val="1882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D572DD0-01A2-0D32-E943-8003A22B61A8}"/>
                  </a:ext>
                </a:extLst>
              </p:cNvPr>
              <p:cNvSpPr txBox="1"/>
              <p:nvPr/>
            </p:nvSpPr>
            <p:spPr>
              <a:xfrm>
                <a:off x="8286289" y="4588149"/>
                <a:ext cx="108395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CH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lectron spectrometer</a:t>
                </a: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8F5AD0CB-4B05-15F2-C099-F37496328AFC}"/>
                  </a:ext>
                </a:extLst>
              </p:cNvPr>
              <p:cNvGrpSpPr/>
              <p:nvPr/>
            </p:nvGrpSpPr>
            <p:grpSpPr>
              <a:xfrm>
                <a:off x="4503236" y="2107152"/>
                <a:ext cx="5567106" cy="2875411"/>
                <a:chOff x="4503236" y="2107152"/>
                <a:chExt cx="5567106" cy="2875411"/>
              </a:xfrm>
            </p:grpSpPr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558F00F0-603F-322F-6F1C-75378CBB2A84}"/>
                    </a:ext>
                  </a:extLst>
                </p:cNvPr>
                <p:cNvSpPr txBox="1"/>
                <p:nvPr/>
              </p:nvSpPr>
              <p:spPr>
                <a:xfrm>
                  <a:off x="8300306" y="2641922"/>
                  <a:ext cx="109356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r>
                    <a:rPr lang="en-CH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eam instrumentation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5CB8D4B-621E-C582-53C0-9848D3F7248A}"/>
                    </a:ext>
                  </a:extLst>
                </p:cNvPr>
                <p:cNvSpPr txBox="1"/>
                <p:nvPr/>
              </p:nvSpPr>
              <p:spPr>
                <a:xfrm>
                  <a:off x="8300306" y="3162300"/>
                  <a:ext cx="177003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</a:t>
                  </a:r>
                  <a:r>
                    <a:rPr lang="en-CH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lectron injector acceleration structure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28A6EED-A4A6-C47F-FA03-EE8A6C8E332D}"/>
                    </a:ext>
                  </a:extLst>
                </p:cNvPr>
                <p:cNvSpPr txBox="1"/>
                <p:nvPr/>
              </p:nvSpPr>
              <p:spPr>
                <a:xfrm>
                  <a:off x="8290005" y="4721002"/>
                  <a:ext cx="102463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  <a:r>
                    <a:rPr lang="en-CH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adiation protection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67C02C0-8443-7B9B-A7B2-A2EE4ECE7991}"/>
                    </a:ext>
                  </a:extLst>
                </p:cNvPr>
                <p:cNvSpPr txBox="1"/>
                <p:nvPr/>
              </p:nvSpPr>
              <p:spPr>
                <a:xfrm>
                  <a:off x="8291790" y="3728717"/>
                  <a:ext cx="120577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</a:t>
                  </a:r>
                  <a:r>
                    <a:rPr lang="en-CH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ischarge plasma source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7274F6C-7F7F-ED6A-2511-325298418895}"/>
                    </a:ext>
                  </a:extLst>
                </p:cNvPr>
                <p:cNvSpPr txBox="1"/>
                <p:nvPr/>
              </p:nvSpPr>
              <p:spPr>
                <a:xfrm>
                  <a:off x="8293721" y="4470362"/>
                  <a:ext cx="109356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r>
                    <a:rPr lang="en-CH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eam instrumentation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6410988A-6C8B-FC12-7823-3E055B3178B6}"/>
                    </a:ext>
                  </a:extLst>
                </p:cNvPr>
                <p:cNvSpPr/>
                <p:nvPr/>
              </p:nvSpPr>
              <p:spPr>
                <a:xfrm>
                  <a:off x="4503236" y="2107152"/>
                  <a:ext cx="5504364" cy="287541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54C8AF5-90CB-02AE-C28C-997B385AC937}"/>
                </a:ext>
              </a:extLst>
            </p:cNvPr>
            <p:cNvSpPr txBox="1"/>
            <p:nvPr/>
          </p:nvSpPr>
          <p:spPr>
            <a:xfrm>
              <a:off x="8666258" y="2885923"/>
              <a:ext cx="80182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Contributions</a:t>
              </a:r>
              <a:endParaRPr lang="en-CH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Explosion 1 34">
            <a:extLst>
              <a:ext uri="{FF2B5EF4-FFF2-40B4-BE49-F238E27FC236}">
                <a16:creationId xmlns:a16="http://schemas.microsoft.com/office/drawing/2014/main" id="{13CC9F10-67D4-3435-1A70-EAD11B19657A}"/>
              </a:ext>
            </a:extLst>
          </p:cNvPr>
          <p:cNvSpPr/>
          <p:nvPr/>
        </p:nvSpPr>
        <p:spPr>
          <a:xfrm>
            <a:off x="9982200" y="1139658"/>
            <a:ext cx="1313078" cy="805690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  <p:sp>
        <p:nvSpPr>
          <p:cNvPr id="36" name="Footer Placeholder 3">
            <a:extLst>
              <a:ext uri="{FF2B5EF4-FFF2-40B4-BE49-F238E27FC236}">
                <a16:creationId xmlns:a16="http://schemas.microsoft.com/office/drawing/2014/main" id="{C8E4F24D-4554-2EAE-C37D-F08F4134F415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E. Gschwendtner,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94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DFFBF-F4F4-E543-8D42-A0B0F83D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05" y="60816"/>
            <a:ext cx="10515600" cy="717134"/>
          </a:xfrm>
        </p:spPr>
        <p:txBody>
          <a:bodyPr>
            <a:normAutofit/>
          </a:bodyPr>
          <a:lstStyle/>
          <a:p>
            <a:r>
              <a:rPr lang="en-GB" dirty="0"/>
              <a:t>AWAKE Collaboration Today</a:t>
            </a:r>
            <a:endParaRPr lang="en-GB" dirty="0">
              <a:solidFill>
                <a:srgbClr val="0432FF"/>
              </a:solidFill>
            </a:endParaRPr>
          </a:p>
        </p:txBody>
      </p:sp>
      <p:pic>
        <p:nvPicPr>
          <p:cNvPr id="1026" name="Picture 2">
            <a:hlinkClick r:id="rId3"/>
            <a:extLst>
              <a:ext uri="{FF2B5EF4-FFF2-40B4-BE49-F238E27FC236}">
                <a16:creationId xmlns:a16="http://schemas.microsoft.com/office/drawing/2014/main" id="{F449D234-D9FA-5217-1433-53B800A3E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64" y="3715415"/>
            <a:ext cx="1774832" cy="46835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E8E49CD1-DF81-2E6A-B9C0-83A80A3921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3067" y="5487741"/>
            <a:ext cx="839135" cy="6246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A8942046-02CE-DCF9-ADED-EEF1765669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818" y="2979118"/>
            <a:ext cx="1543050" cy="5364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4" name="Picture 1023">
            <a:extLst>
              <a:ext uri="{FF2B5EF4-FFF2-40B4-BE49-F238E27FC236}">
                <a16:creationId xmlns:a16="http://schemas.microsoft.com/office/drawing/2014/main" id="{022EADD5-0EBE-0B94-FB66-63D69992BD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751" y="2044884"/>
            <a:ext cx="1612900" cy="6835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5" name="Picture 1024">
            <a:extLst>
              <a:ext uri="{FF2B5EF4-FFF2-40B4-BE49-F238E27FC236}">
                <a16:creationId xmlns:a16="http://schemas.microsoft.com/office/drawing/2014/main" id="{BAD8D29D-88CC-F7A1-0DF3-323F86DF64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47399" y="1096507"/>
            <a:ext cx="1756244" cy="4778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7" name="Picture 1026">
            <a:extLst>
              <a:ext uri="{FF2B5EF4-FFF2-40B4-BE49-F238E27FC236}">
                <a16:creationId xmlns:a16="http://schemas.microsoft.com/office/drawing/2014/main" id="{FF63BE50-26D1-BB17-8A10-E07C6AFF2B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21455" y="1030785"/>
            <a:ext cx="1835150" cy="554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8" name="Picture 1027">
            <a:extLst>
              <a:ext uri="{FF2B5EF4-FFF2-40B4-BE49-F238E27FC236}">
                <a16:creationId xmlns:a16="http://schemas.microsoft.com/office/drawing/2014/main" id="{8E78DECC-C262-C3CD-641A-4DD00DEAC2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35366" y="1057090"/>
            <a:ext cx="1835151" cy="5327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9" name="Picture 1028">
            <a:extLst>
              <a:ext uri="{FF2B5EF4-FFF2-40B4-BE49-F238E27FC236}">
                <a16:creationId xmlns:a16="http://schemas.microsoft.com/office/drawing/2014/main" id="{DF306EA3-8748-4C30-28CC-E26023C915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49042" y="3894933"/>
            <a:ext cx="1563575" cy="554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0" name="Picture 1029">
            <a:extLst>
              <a:ext uri="{FF2B5EF4-FFF2-40B4-BE49-F238E27FC236}">
                <a16:creationId xmlns:a16="http://schemas.microsoft.com/office/drawing/2014/main" id="{0CB106DB-3C5F-77CF-4503-19484D23A8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42570" y="5622469"/>
            <a:ext cx="1147001" cy="4829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1" name="Picture 1030">
            <a:extLst>
              <a:ext uri="{FF2B5EF4-FFF2-40B4-BE49-F238E27FC236}">
                <a16:creationId xmlns:a16="http://schemas.microsoft.com/office/drawing/2014/main" id="{18E2CD91-34C3-4E1B-838E-B2B59331088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450234" y="1308599"/>
            <a:ext cx="1207628" cy="6288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2" name="Picture 1031">
            <a:extLst>
              <a:ext uri="{FF2B5EF4-FFF2-40B4-BE49-F238E27FC236}">
                <a16:creationId xmlns:a16="http://schemas.microsoft.com/office/drawing/2014/main" id="{2B507E13-1634-1436-3407-50BD7C63A7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11433577" y="-2227626"/>
            <a:ext cx="165261" cy="45719"/>
          </a:xfrm>
          <a:prstGeom prst="rect">
            <a:avLst/>
          </a:prstGeom>
        </p:spPr>
      </p:pic>
      <p:pic>
        <p:nvPicPr>
          <p:cNvPr id="1033" name="Picture 4" descr="Logo | Wigner Research Centre for Physics">
            <a:extLst>
              <a:ext uri="{FF2B5EF4-FFF2-40B4-BE49-F238E27FC236}">
                <a16:creationId xmlns:a16="http://schemas.microsoft.com/office/drawing/2014/main" id="{D0ADB573-520A-B52A-0213-D4E7A6038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332" y="5583948"/>
            <a:ext cx="1214556" cy="4674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6">
            <a:extLst>
              <a:ext uri="{FF2B5EF4-FFF2-40B4-BE49-F238E27FC236}">
                <a16:creationId xmlns:a16="http://schemas.microsoft.com/office/drawing/2014/main" id="{9C165EC5-E51F-6BC7-041E-BCF2DB957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3361" y="4760872"/>
            <a:ext cx="1599256" cy="38981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0" descr="UNIST Identity | UNIST">
            <a:extLst>
              <a:ext uri="{FF2B5EF4-FFF2-40B4-BE49-F238E27FC236}">
                <a16:creationId xmlns:a16="http://schemas.microsoft.com/office/drawing/2014/main" id="{1F076294-C8E8-A3DC-69B2-273FDF6B9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800" y="5446156"/>
            <a:ext cx="656589" cy="65658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>
            <a:extLst>
              <a:ext uri="{FF2B5EF4-FFF2-40B4-BE49-F238E27FC236}">
                <a16:creationId xmlns:a16="http://schemas.microsoft.com/office/drawing/2014/main" id="{5DB782F0-FC8F-E348-352F-AD9C9DE388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0" t="11639" r="53326" b="19315"/>
          <a:stretch/>
        </p:blipFill>
        <p:spPr bwMode="auto">
          <a:xfrm>
            <a:off x="605701" y="1121460"/>
            <a:ext cx="1448495" cy="76289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Universität Uppsala – Wikipedia">
            <a:extLst>
              <a:ext uri="{FF2B5EF4-FFF2-40B4-BE49-F238E27FC236}">
                <a16:creationId xmlns:a16="http://schemas.microsoft.com/office/drawing/2014/main" id="{2ABEB475-41C4-988A-C0F3-6FF4178CF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653" y="5291027"/>
            <a:ext cx="859415" cy="8199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7" name="Google Shape;9;p1">
            <a:extLst>
              <a:ext uri="{FF2B5EF4-FFF2-40B4-BE49-F238E27FC236}">
                <a16:creationId xmlns:a16="http://schemas.microsoft.com/office/drawing/2014/main" id="{B9CF7AF6-8B27-9548-5BA8-90EBB9145A95}"/>
              </a:ext>
            </a:extLst>
          </p:cNvPr>
          <p:cNvPicPr preferRelativeResize="0"/>
          <p:nvPr/>
        </p:nvPicPr>
        <p:blipFill>
          <a:blip r:embed="rId2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861" y="5436469"/>
            <a:ext cx="655971" cy="68351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2590F92-B5B2-1D38-BA56-86417BCF3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13</a:t>
            </a:fld>
            <a:endParaRPr lang="en-US"/>
          </a:p>
        </p:txBody>
      </p:sp>
      <p:pic>
        <p:nvPicPr>
          <p:cNvPr id="17" name="Picture 16" descr="A red and black logo&#10;&#10;Description automatically generated">
            <a:extLst>
              <a:ext uri="{FF2B5EF4-FFF2-40B4-BE49-F238E27FC236}">
                <a16:creationId xmlns:a16="http://schemas.microsoft.com/office/drawing/2014/main" id="{E0BCAB2F-D445-7AB6-69CF-D1CB4F4C7F7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551" y="5501364"/>
            <a:ext cx="1181100" cy="609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 descr="A black background with green text&#10;&#10;Description automatically generated">
            <a:extLst>
              <a:ext uri="{FF2B5EF4-FFF2-40B4-BE49-F238E27FC236}">
                <a16:creationId xmlns:a16="http://schemas.microsoft.com/office/drawing/2014/main" id="{99DCA12B-4139-FC81-A61A-6C3A4D1227E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210" y="2090596"/>
            <a:ext cx="2249370" cy="623075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6147DC7-6A24-EA45-B032-DA63562B6C5B}"/>
              </a:ext>
            </a:extLst>
          </p:cNvPr>
          <p:cNvGrpSpPr/>
          <p:nvPr/>
        </p:nvGrpSpPr>
        <p:grpSpPr>
          <a:xfrm>
            <a:off x="3484651" y="2023029"/>
            <a:ext cx="5156599" cy="3387518"/>
            <a:chOff x="6521544" y="1503606"/>
            <a:chExt cx="5156599" cy="338751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21199A4-C5C5-F7C5-DAD3-EB18204EECCD}"/>
                </a:ext>
              </a:extLst>
            </p:cNvPr>
            <p:cNvGrpSpPr/>
            <p:nvPr/>
          </p:nvGrpSpPr>
          <p:grpSpPr>
            <a:xfrm>
              <a:off x="7319177" y="1503606"/>
              <a:ext cx="3944661" cy="3387518"/>
              <a:chOff x="1070221" y="2011459"/>
              <a:chExt cx="3181346" cy="2391545"/>
            </a:xfrm>
          </p:grpSpPr>
          <p:pic>
            <p:nvPicPr>
              <p:cNvPr id="32" name="Picture 31" descr="Screen Shot 2014-07-01 at 10.29.05.png">
                <a:extLst>
                  <a:ext uri="{FF2B5EF4-FFF2-40B4-BE49-F238E27FC236}">
                    <a16:creationId xmlns:a16="http://schemas.microsoft.com/office/drawing/2014/main" id="{A67B0402-B7C0-3DDA-5DB4-23B8AF91F4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email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75440" y="2011459"/>
                <a:ext cx="3002652" cy="2391545"/>
              </a:xfrm>
              <a:prstGeom prst="rect">
                <a:avLst/>
              </a:prstGeom>
            </p:spPr>
          </p:pic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24ED65FE-ACE6-8AFA-2645-D68789AA5C0C}"/>
                  </a:ext>
                </a:extLst>
              </p:cNvPr>
              <p:cNvSpPr/>
              <p:nvPr/>
            </p:nvSpPr>
            <p:spPr>
              <a:xfrm>
                <a:off x="1988562" y="3573793"/>
                <a:ext cx="73475" cy="70332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C24C898E-01C5-877A-AF6B-E6FDC31ECA43}"/>
                  </a:ext>
                </a:extLst>
              </p:cNvPr>
              <p:cNvSpPr/>
              <p:nvPr/>
            </p:nvSpPr>
            <p:spPr>
              <a:xfrm>
                <a:off x="1221330" y="3802836"/>
                <a:ext cx="73475" cy="70332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591F469D-44F3-3369-CA0B-D20BC063468E}"/>
                  </a:ext>
                </a:extLst>
              </p:cNvPr>
              <p:cNvSpPr/>
              <p:nvPr/>
            </p:nvSpPr>
            <p:spPr>
              <a:xfrm>
                <a:off x="2183882" y="3506327"/>
                <a:ext cx="73475" cy="70332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4B9DB83-D882-C86E-EFFC-0F3AB9A09E83}"/>
                  </a:ext>
                </a:extLst>
              </p:cNvPr>
              <p:cNvSpPr/>
              <p:nvPr/>
            </p:nvSpPr>
            <p:spPr>
              <a:xfrm>
                <a:off x="2314386" y="3187920"/>
                <a:ext cx="73475" cy="70332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D93411C5-E6C6-DBF3-FC8E-58B16CA1A53E}"/>
                  </a:ext>
                </a:extLst>
              </p:cNvPr>
              <p:cNvSpPr/>
              <p:nvPr/>
            </p:nvSpPr>
            <p:spPr>
              <a:xfrm>
                <a:off x="2105502" y="3340320"/>
                <a:ext cx="73475" cy="70332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6D907E89-E8C7-B62A-2737-5CF501D3F5CA}"/>
                  </a:ext>
                </a:extLst>
              </p:cNvPr>
              <p:cNvSpPr/>
              <p:nvPr/>
            </p:nvSpPr>
            <p:spPr>
              <a:xfrm>
                <a:off x="1819982" y="3164250"/>
                <a:ext cx="73475" cy="70332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09DA97F1-EE8E-E04F-E2C5-C23E9AECEBF1}"/>
                  </a:ext>
                </a:extLst>
              </p:cNvPr>
              <p:cNvSpPr/>
              <p:nvPr/>
            </p:nvSpPr>
            <p:spPr>
              <a:xfrm>
                <a:off x="1786266" y="3174313"/>
                <a:ext cx="73475" cy="70332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FF29216C-0746-1FAF-ABF5-A40A3C112C12}"/>
                  </a:ext>
                </a:extLst>
              </p:cNvPr>
              <p:cNvSpPr/>
              <p:nvPr/>
            </p:nvSpPr>
            <p:spPr>
              <a:xfrm>
                <a:off x="1752550" y="3085835"/>
                <a:ext cx="73475" cy="70332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AA141854-65FD-BF5B-155B-8F1A5E6C13A4}"/>
                  </a:ext>
                </a:extLst>
              </p:cNvPr>
              <p:cNvSpPr/>
              <p:nvPr/>
            </p:nvSpPr>
            <p:spPr>
              <a:xfrm>
                <a:off x="1773574" y="2942612"/>
                <a:ext cx="73475" cy="70332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01DF175D-1475-4D17-C9FA-32528A86CC18}"/>
                  </a:ext>
                </a:extLst>
              </p:cNvPr>
              <p:cNvSpPr/>
              <p:nvPr/>
            </p:nvSpPr>
            <p:spPr>
              <a:xfrm>
                <a:off x="4178092" y="2743236"/>
                <a:ext cx="73475" cy="70332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0332A94B-B388-C3AE-54B1-5DA5C67E0584}"/>
                  </a:ext>
                </a:extLst>
              </p:cNvPr>
              <p:cNvSpPr/>
              <p:nvPr/>
            </p:nvSpPr>
            <p:spPr>
              <a:xfrm>
                <a:off x="2450215" y="2884863"/>
                <a:ext cx="73475" cy="70332"/>
              </a:xfrm>
              <a:prstGeom prst="ellipse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8A03C4B-D07D-D290-F691-CE5137627B04}"/>
                  </a:ext>
                </a:extLst>
              </p:cNvPr>
              <p:cNvSpPr txBox="1"/>
              <p:nvPr/>
            </p:nvSpPr>
            <p:spPr>
              <a:xfrm>
                <a:off x="2329404" y="2926029"/>
                <a:ext cx="495406" cy="173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Uppsala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9BE2930-60A0-F65C-D935-D36EFA02E283}"/>
                  </a:ext>
                </a:extLst>
              </p:cNvPr>
              <p:cNvSpPr txBox="1"/>
              <p:nvPr/>
            </p:nvSpPr>
            <p:spPr>
              <a:xfrm>
                <a:off x="2028818" y="3047870"/>
                <a:ext cx="1319840" cy="173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Greifswald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87F44AF-2F43-F42A-B74A-80E8ACE01ED6}"/>
                  </a:ext>
                </a:extLst>
              </p:cNvPr>
              <p:cNvSpPr txBox="1"/>
              <p:nvPr/>
            </p:nvSpPr>
            <p:spPr>
              <a:xfrm>
                <a:off x="1948481" y="3359632"/>
                <a:ext cx="614344" cy="173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Dusseldorf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0D1169A-2547-33C0-03D4-79B0ABE1669F}"/>
                  </a:ext>
                </a:extLst>
              </p:cNvPr>
              <p:cNvSpPr txBox="1"/>
              <p:nvPr/>
            </p:nvSpPr>
            <p:spPr>
              <a:xfrm>
                <a:off x="2031032" y="3518382"/>
                <a:ext cx="476014" cy="173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Munich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E5A1D93-D025-53DA-6BB8-EED3A39A62BE}"/>
                  </a:ext>
                </a:extLst>
              </p:cNvPr>
              <p:cNvSpPr txBox="1"/>
              <p:nvPr/>
            </p:nvSpPr>
            <p:spPr>
              <a:xfrm>
                <a:off x="1795229" y="3618043"/>
                <a:ext cx="384223" cy="173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CERN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B1FCAD6-7DB2-C237-3A44-9AD4040547F3}"/>
                  </a:ext>
                </a:extLst>
              </p:cNvPr>
              <p:cNvSpPr txBox="1"/>
              <p:nvPr/>
            </p:nvSpPr>
            <p:spPr>
              <a:xfrm>
                <a:off x="1070221" y="3828498"/>
                <a:ext cx="428180" cy="173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Lisbon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55B22CE-AD00-3A62-515E-C9DF4D9FE3B6}"/>
                  </a:ext>
                </a:extLst>
              </p:cNvPr>
              <p:cNvSpPr txBox="1"/>
              <p:nvPr/>
            </p:nvSpPr>
            <p:spPr>
              <a:xfrm>
                <a:off x="1103551" y="2885409"/>
                <a:ext cx="668642" cy="173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Manchester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000CF00-4E0E-DE91-B61E-90CA4A11FF90}"/>
                  </a:ext>
                </a:extLst>
              </p:cNvPr>
              <p:cNvSpPr txBox="1"/>
              <p:nvPr/>
            </p:nvSpPr>
            <p:spPr>
              <a:xfrm>
                <a:off x="1236493" y="3181134"/>
                <a:ext cx="472135" cy="173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London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7A804D-2586-7AE0-815B-A922CD801151}"/>
                </a:ext>
              </a:extLst>
            </p:cNvPr>
            <p:cNvSpPr txBox="1"/>
            <p:nvPr/>
          </p:nvSpPr>
          <p:spPr>
            <a:xfrm>
              <a:off x="11180954" y="2303625"/>
              <a:ext cx="4971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Korea</a:t>
              </a:r>
              <a:endParaRPr lang="ru-RU" sz="10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B5620B-A55B-9386-9CF1-D316AB2FA342}"/>
                </a:ext>
              </a:extLst>
            </p:cNvPr>
            <p:cNvSpPr txBox="1"/>
            <p:nvPr/>
          </p:nvSpPr>
          <p:spPr>
            <a:xfrm>
              <a:off x="6521544" y="2570612"/>
              <a:ext cx="6492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Madison</a:t>
              </a:r>
              <a:endParaRPr lang="ru-RU" sz="1000" b="1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7A5574C-B36C-C1D6-1BE1-F0ACCF9A4F90}"/>
                </a:ext>
              </a:extLst>
            </p:cNvPr>
            <p:cNvSpPr/>
            <p:nvPr/>
          </p:nvSpPr>
          <p:spPr>
            <a:xfrm flipV="1">
              <a:off x="6753362" y="2793763"/>
              <a:ext cx="116516" cy="93207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A95A324-6A97-C86B-338D-6A7E9AAB1C3B}"/>
                </a:ext>
              </a:extLst>
            </p:cNvPr>
            <p:cNvSpPr txBox="1"/>
            <p:nvPr/>
          </p:nvSpPr>
          <p:spPr>
            <a:xfrm>
              <a:off x="7999095" y="3537784"/>
              <a:ext cx="6876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Lausanne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D0C3F76-1E2E-463A-B036-D5E82D0B13E3}"/>
                </a:ext>
              </a:extLst>
            </p:cNvPr>
            <p:cNvSpPr txBox="1"/>
            <p:nvPr/>
          </p:nvSpPr>
          <p:spPr>
            <a:xfrm>
              <a:off x="8993947" y="3553837"/>
              <a:ext cx="6864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Budapest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4046471-4037-C145-CECB-2ECFCB28FD0F}"/>
                </a:ext>
              </a:extLst>
            </p:cNvPr>
            <p:cNvSpPr txBox="1"/>
            <p:nvPr/>
          </p:nvSpPr>
          <p:spPr>
            <a:xfrm>
              <a:off x="7419236" y="2586092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Daresbury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1B1B60A-5336-0FB5-5FE3-C156EC0301E9}"/>
                </a:ext>
              </a:extLst>
            </p:cNvPr>
            <p:cNvSpPr txBox="1"/>
            <p:nvPr/>
          </p:nvSpPr>
          <p:spPr>
            <a:xfrm>
              <a:off x="7531410" y="2459779"/>
              <a:ext cx="7024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Lancaster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6ADD552-CF15-AECF-2104-A2472B164512}"/>
                </a:ext>
              </a:extLst>
            </p:cNvPr>
            <p:cNvSpPr txBox="1"/>
            <p:nvPr/>
          </p:nvSpPr>
          <p:spPr>
            <a:xfrm>
              <a:off x="7337955" y="2864628"/>
              <a:ext cx="6799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Liverpool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B373A5A-E154-F538-AC3D-7408D1A5E3B5}"/>
                </a:ext>
              </a:extLst>
            </p:cNvPr>
            <p:cNvSpPr txBox="1"/>
            <p:nvPr/>
          </p:nvSpPr>
          <p:spPr>
            <a:xfrm>
              <a:off x="7449641" y="3027962"/>
              <a:ext cx="5533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Oxford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8CD5546-616B-42AD-D66B-FC25105A8AC1}"/>
                </a:ext>
              </a:extLst>
            </p:cNvPr>
            <p:cNvSpPr/>
            <p:nvPr/>
          </p:nvSpPr>
          <p:spPr>
            <a:xfrm>
              <a:off x="9129870" y="3753245"/>
              <a:ext cx="91104" cy="9962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97040F-E637-5346-D2EB-D15320BBE96C}"/>
                </a:ext>
              </a:extLst>
            </p:cNvPr>
            <p:cNvSpPr txBox="1"/>
            <p:nvPr/>
          </p:nvSpPr>
          <p:spPr>
            <a:xfrm>
              <a:off x="8788120" y="3276446"/>
              <a:ext cx="6511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Marburg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FA2209F-EDB9-5A5E-C9FA-52385E55C9CA}"/>
                </a:ext>
              </a:extLst>
            </p:cNvPr>
            <p:cNvSpPr/>
            <p:nvPr/>
          </p:nvSpPr>
          <p:spPr>
            <a:xfrm>
              <a:off x="8770756" y="3322606"/>
              <a:ext cx="91104" cy="9962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sp>
        <p:nvSpPr>
          <p:cNvPr id="53" name="Footer Placeholder 3">
            <a:extLst>
              <a:ext uri="{FF2B5EF4-FFF2-40B4-BE49-F238E27FC236}">
                <a16:creationId xmlns:a16="http://schemas.microsoft.com/office/drawing/2014/main" id="{23FFADE8-FEBD-39C3-1BB0-A19AE4BB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pic>
        <p:nvPicPr>
          <p:cNvPr id="2050" name="Picture 2" descr="tum-logo – SCALINGS">
            <a:extLst>
              <a:ext uri="{FF2B5EF4-FFF2-40B4-BE49-F238E27FC236}">
                <a16:creationId xmlns:a16="http://schemas.microsoft.com/office/drawing/2014/main" id="{65B14830-715D-7572-F3FB-18B11CD93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759" y="2833862"/>
            <a:ext cx="872148" cy="8721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6D99ECD-99BF-F59E-1074-8FC408212087}"/>
              </a:ext>
            </a:extLst>
          </p:cNvPr>
          <p:cNvSpPr/>
          <p:nvPr/>
        </p:nvSpPr>
        <p:spPr>
          <a:xfrm>
            <a:off x="278398" y="738015"/>
            <a:ext cx="2025153" cy="4438714"/>
          </a:xfrm>
          <a:prstGeom prst="roundRect">
            <a:avLst/>
          </a:prstGeom>
          <a:noFill/>
          <a:ln w="28575">
            <a:solidFill>
              <a:srgbClr val="0432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19A13BF-2A7D-BBD9-87C8-4C857DD8E734}"/>
              </a:ext>
            </a:extLst>
          </p:cNvPr>
          <p:cNvSpPr/>
          <p:nvPr/>
        </p:nvSpPr>
        <p:spPr>
          <a:xfrm>
            <a:off x="2363385" y="711977"/>
            <a:ext cx="7685657" cy="1200066"/>
          </a:xfrm>
          <a:prstGeom prst="roundRect">
            <a:avLst/>
          </a:prstGeom>
          <a:noFill/>
          <a:ln w="28575">
            <a:solidFill>
              <a:srgbClr val="0432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C9520A-9AFC-7407-8FCC-09902AF245B4}"/>
              </a:ext>
            </a:extLst>
          </p:cNvPr>
          <p:cNvSpPr txBox="1"/>
          <p:nvPr/>
        </p:nvSpPr>
        <p:spPr>
          <a:xfrm>
            <a:off x="2369194" y="1930832"/>
            <a:ext cx="2902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i="1" dirty="0">
                <a:solidFill>
                  <a:srgbClr val="0432FF"/>
                </a:solidFill>
                <a:sym typeface="Wingdings" pitchFamily="2" charset="2"/>
              </a:rPr>
              <a:t> </a:t>
            </a:r>
            <a:r>
              <a:rPr lang="en-CH" b="1" i="1" dirty="0">
                <a:solidFill>
                  <a:srgbClr val="0432FF"/>
                </a:solidFill>
              </a:rPr>
              <a:t>Strong UK commitment! </a:t>
            </a:r>
          </a:p>
        </p:txBody>
      </p:sp>
      <p:sp>
        <p:nvSpPr>
          <p:cNvPr id="14" name="Explosion 1 13">
            <a:extLst>
              <a:ext uri="{FF2B5EF4-FFF2-40B4-BE49-F238E27FC236}">
                <a16:creationId xmlns:a16="http://schemas.microsoft.com/office/drawing/2014/main" id="{3AEE4D6F-4A9D-99DD-4E6C-BF76DD762F52}"/>
              </a:ext>
            </a:extLst>
          </p:cNvPr>
          <p:cNvSpPr/>
          <p:nvPr/>
        </p:nvSpPr>
        <p:spPr>
          <a:xfrm>
            <a:off x="2714135" y="2384729"/>
            <a:ext cx="1181100" cy="720786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  <p:pic>
        <p:nvPicPr>
          <p:cNvPr id="2054" name="Picture 6" descr="ASTEC">
            <a:extLst>
              <a:ext uri="{FF2B5EF4-FFF2-40B4-BE49-F238E27FC236}">
                <a16:creationId xmlns:a16="http://schemas.microsoft.com/office/drawing/2014/main" id="{9CA58461-FB5F-5765-FABE-FCB53D392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80" y="4372290"/>
            <a:ext cx="1902199" cy="66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The John Adams Institute is now on LinkedIn">
            <a:extLst>
              <a:ext uri="{FF2B5EF4-FFF2-40B4-BE49-F238E27FC236}">
                <a16:creationId xmlns:a16="http://schemas.microsoft.com/office/drawing/2014/main" id="{C53EBEFB-5F56-6EBF-493C-8FC5351794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20"/>
          <a:stretch>
            <a:fillRect/>
          </a:stretch>
        </p:blipFill>
        <p:spPr bwMode="auto">
          <a:xfrm>
            <a:off x="8641250" y="809571"/>
            <a:ext cx="965996" cy="95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910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2CBC2-E2E1-C9C6-44A7-D40A53B11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15F91E2-DA4D-41A6-2FB7-39ACB5E4B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608" y="122171"/>
            <a:ext cx="11259736" cy="7007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AWAKE has a Clear Timeline towards Applications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D1229-CD65-937E-D685-1819750BA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14</a:t>
            </a:fld>
            <a:endParaRPr lang="en-US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B786F50B-21A9-6CE2-8693-95A9DB1BA625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35CBEF-94E7-EDEB-1798-E784DC460316}"/>
              </a:ext>
            </a:extLst>
          </p:cNvPr>
          <p:cNvSpPr txBox="1"/>
          <p:nvPr/>
        </p:nvSpPr>
        <p:spPr>
          <a:xfrm>
            <a:off x="2718828" y="5608059"/>
            <a:ext cx="5470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+mj-lt"/>
                <a:sym typeface="Wingdings" pitchFamily="2" charset="2"/>
              </a:rPr>
              <a:t>Transition</a:t>
            </a:r>
            <a:r>
              <a:rPr lang="en-CH" b="1" dirty="0">
                <a:latin typeface="+mj-lt"/>
                <a:sym typeface="Wingdings" pitchFamily="2" charset="2"/>
              </a:rPr>
              <a:t> from proof-of-concept towards applications.</a:t>
            </a:r>
            <a:endParaRPr lang="en-CH" b="1" dirty="0"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361089F-1D9B-3A5D-271C-BA8D38C93F58}"/>
              </a:ext>
            </a:extLst>
          </p:cNvPr>
          <p:cNvGrpSpPr/>
          <p:nvPr/>
        </p:nvGrpSpPr>
        <p:grpSpPr>
          <a:xfrm>
            <a:off x="403915" y="2019109"/>
            <a:ext cx="11804945" cy="3027363"/>
            <a:chOff x="440509" y="1539040"/>
            <a:chExt cx="11804945" cy="302736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B463D6E-19AA-5134-2684-68C940F79BB8}"/>
                </a:ext>
              </a:extLst>
            </p:cNvPr>
            <p:cNvGrpSpPr/>
            <p:nvPr/>
          </p:nvGrpSpPr>
          <p:grpSpPr>
            <a:xfrm>
              <a:off x="440509" y="1539040"/>
              <a:ext cx="10164861" cy="3027363"/>
              <a:chOff x="1751195" y="704933"/>
              <a:chExt cx="8677742" cy="2533183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3354F7D6-CA17-8BE1-6D88-757F27FE56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28578" y="704933"/>
                <a:ext cx="2655212" cy="1620273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08564BDC-1B6E-9008-D9C1-F971DC2594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51195" y="2317110"/>
                <a:ext cx="8677742" cy="92100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2A80B9F5-BB20-F25B-4C94-8937FA1304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06338" y="1296641"/>
                <a:ext cx="4334360" cy="997591"/>
              </a:xfrm>
              <a:prstGeom prst="rect">
                <a:avLst/>
              </a:prstGeom>
            </p:spPr>
          </p:pic>
          <p:sp>
            <p:nvSpPr>
              <p:cNvPr id="16" name="5-point Star 15">
                <a:extLst>
                  <a:ext uri="{FF2B5EF4-FFF2-40B4-BE49-F238E27FC236}">
                    <a16:creationId xmlns:a16="http://schemas.microsoft.com/office/drawing/2014/main" id="{724B83E6-D75C-12E8-6073-96160B037607}"/>
                  </a:ext>
                </a:extLst>
              </p:cNvPr>
              <p:cNvSpPr/>
              <p:nvPr/>
            </p:nvSpPr>
            <p:spPr>
              <a:xfrm>
                <a:off x="6635365" y="2462183"/>
                <a:ext cx="221270" cy="368188"/>
              </a:xfrm>
              <a:prstGeom prst="star5">
                <a:avLst/>
              </a:prstGeom>
              <a:solidFill>
                <a:srgbClr val="FFFF00"/>
              </a:solidFill>
              <a:ln>
                <a:solidFill>
                  <a:srgbClr val="FF93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+mj-lt"/>
                </a:endParaRP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C7895DC-E191-EC0D-A30C-E718D7A4A9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600804" y="3339665"/>
              <a:ext cx="1644650" cy="977900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B7A8D53B-0457-6E20-F0A2-99D5F0930AF9}"/>
              </a:ext>
            </a:extLst>
          </p:cNvPr>
          <p:cNvSpPr txBox="1"/>
          <p:nvPr/>
        </p:nvSpPr>
        <p:spPr>
          <a:xfrm>
            <a:off x="501874" y="979465"/>
            <a:ext cx="10867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0" u="none" strike="noStrike" dirty="0">
                <a:solidFill>
                  <a:srgbClr val="000000"/>
                </a:solidFill>
                <a:effectLst/>
                <a:latin typeface="+mj-lt"/>
              </a:rPr>
              <a:t>AWAKE addresses key challenges relevant for the entire plasma-based accelerator community: 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GB" i="0" u="none" strike="noStrike" dirty="0">
                <a:solidFill>
                  <a:srgbClr val="000000"/>
                </a:solidFill>
                <a:effectLst/>
                <a:latin typeface="+mj-lt"/>
              </a:rPr>
              <a:t>quality, emittance control, energy spread, external injection, plasma source developments, … </a:t>
            </a:r>
            <a:endParaRPr lang="en-CH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60B731-62A8-97B1-6D58-2B22429A9F80}"/>
              </a:ext>
            </a:extLst>
          </p:cNvPr>
          <p:cNvSpPr txBox="1"/>
          <p:nvPr/>
        </p:nvSpPr>
        <p:spPr>
          <a:xfrm>
            <a:off x="10359854" y="4867797"/>
            <a:ext cx="1710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CH" sz="1400" b="1" dirty="0">
                <a:latin typeface="+mj-lt"/>
              </a:rPr>
              <a:t>Strong-field QED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b="1" dirty="0">
                <a:latin typeface="+mj-lt"/>
              </a:rPr>
              <a:t>I</a:t>
            </a:r>
            <a:r>
              <a:rPr lang="en-CH" sz="1400" b="1" dirty="0">
                <a:latin typeface="+mj-lt"/>
              </a:rPr>
              <a:t>njector for EIC</a:t>
            </a:r>
          </a:p>
        </p:txBody>
      </p:sp>
    </p:spTree>
    <p:extLst>
      <p:ext uri="{BB962C8B-B14F-4D97-AF65-F5344CB8AC3E}">
        <p14:creationId xmlns:p14="http://schemas.microsoft.com/office/powerpoint/2010/main" val="1423546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0D9D4-7100-8F98-E218-07A3F6C46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10C648E8-09D4-B025-F97E-02C0BEBA0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2" name="Group 27">
            <a:extLst>
              <a:ext uri="{FF2B5EF4-FFF2-40B4-BE49-F238E27FC236}">
                <a16:creationId xmlns:a16="http://schemas.microsoft.com/office/drawing/2014/main" id="{50DC0BB6-A9C5-AA2C-B91B-F6BD3E29A873}"/>
              </a:ext>
            </a:extLst>
          </p:cNvPr>
          <p:cNvGrpSpPr/>
          <p:nvPr/>
        </p:nvGrpSpPr>
        <p:grpSpPr>
          <a:xfrm>
            <a:off x="281700" y="1144184"/>
            <a:ext cx="3883177" cy="2364577"/>
            <a:chOff x="1441992" y="1143736"/>
            <a:chExt cx="2418258" cy="1268630"/>
          </a:xfrm>
        </p:grpSpPr>
        <p:grpSp>
          <p:nvGrpSpPr>
            <p:cNvPr id="3" name="Group 11">
              <a:extLst>
                <a:ext uri="{FF2B5EF4-FFF2-40B4-BE49-F238E27FC236}">
                  <a16:creationId xmlns:a16="http://schemas.microsoft.com/office/drawing/2014/main" id="{3150449C-00B8-B03C-9CB4-D0156DC63162}"/>
                </a:ext>
              </a:extLst>
            </p:cNvPr>
            <p:cNvGrpSpPr/>
            <p:nvPr/>
          </p:nvGrpSpPr>
          <p:grpSpPr>
            <a:xfrm>
              <a:off x="1441992" y="1380825"/>
              <a:ext cx="1300205" cy="845361"/>
              <a:chOff x="2763156" y="1270023"/>
              <a:chExt cx="1300205" cy="845361"/>
            </a:xfrm>
          </p:grpSpPr>
          <p:pic>
            <p:nvPicPr>
              <p:cNvPr id="86" name="Picture 85" descr="surfen_bali_aufmacher,17121_m_n.jpg">
                <a:extLst>
                  <a:ext uri="{FF2B5EF4-FFF2-40B4-BE49-F238E27FC236}">
                    <a16:creationId xmlns:a16="http://schemas.microsoft.com/office/drawing/2014/main" id="{647108A6-13F4-FE11-EFC5-D1F4742A83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0490"/>
              <a:stretch>
                <a:fillRect/>
              </a:stretch>
            </p:blipFill>
            <p:spPr>
              <a:xfrm>
                <a:off x="2817411" y="1468808"/>
                <a:ext cx="977872" cy="646576"/>
              </a:xfrm>
              <a:prstGeom prst="rect">
                <a:avLst/>
              </a:prstGeom>
            </p:spPr>
          </p:pic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C600917-F3B4-FA6E-0D79-5964657E3E09}"/>
                  </a:ext>
                </a:extLst>
              </p:cNvPr>
              <p:cNvSpPr txBox="1"/>
              <p:nvPr/>
            </p:nvSpPr>
            <p:spPr>
              <a:xfrm>
                <a:off x="2763156" y="1270023"/>
                <a:ext cx="1300205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+mj-lt"/>
                  </a:rPr>
                  <a:t>p+ self-modulation</a:t>
                </a:r>
              </a:p>
            </p:txBody>
          </p:sp>
        </p:grpSp>
        <p:grpSp>
          <p:nvGrpSpPr>
            <p:cNvPr id="4" name="Group 14">
              <a:extLst>
                <a:ext uri="{FF2B5EF4-FFF2-40B4-BE49-F238E27FC236}">
                  <a16:creationId xmlns:a16="http://schemas.microsoft.com/office/drawing/2014/main" id="{152589F1-1BBD-01D4-7BA4-2297C2ACE7BB}"/>
                </a:ext>
              </a:extLst>
            </p:cNvPr>
            <p:cNvGrpSpPr/>
            <p:nvPr/>
          </p:nvGrpSpPr>
          <p:grpSpPr>
            <a:xfrm>
              <a:off x="2467820" y="1393712"/>
              <a:ext cx="1392430" cy="824065"/>
              <a:chOff x="4632824" y="4393887"/>
              <a:chExt cx="1392430" cy="824065"/>
            </a:xfrm>
          </p:grpSpPr>
          <p:pic>
            <p:nvPicPr>
              <p:cNvPr id="84" name="Picture 83" descr="Wellenreiten-FreshSurf.jpg">
                <a:extLst>
                  <a:ext uri="{FF2B5EF4-FFF2-40B4-BE49-F238E27FC236}">
                    <a16:creationId xmlns:a16="http://schemas.microsoft.com/office/drawing/2014/main" id="{A1D4BDDE-3ACF-93FB-D04C-497F1348D7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20723"/>
              <a:stretch/>
            </p:blipFill>
            <p:spPr>
              <a:xfrm>
                <a:off x="4694857" y="4571376"/>
                <a:ext cx="1046594" cy="646576"/>
              </a:xfrm>
              <a:prstGeom prst="rect">
                <a:avLst/>
              </a:prstGeom>
            </p:spPr>
          </p:pic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09205FE4-9BA5-5478-6124-797711CF15D8}"/>
                  </a:ext>
                </a:extLst>
              </p:cNvPr>
              <p:cNvSpPr txBox="1"/>
              <p:nvPr/>
            </p:nvSpPr>
            <p:spPr>
              <a:xfrm>
                <a:off x="4632824" y="4393887"/>
                <a:ext cx="1392430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2 GeV e- acceleration</a:t>
                </a:r>
              </a:p>
            </p:txBody>
          </p:sp>
        </p:grp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1DD8FD09-DD13-91C2-337F-C59D93A2A3BB}"/>
                </a:ext>
              </a:extLst>
            </p:cNvPr>
            <p:cNvSpPr/>
            <p:nvPr/>
          </p:nvSpPr>
          <p:spPr>
            <a:xfrm rot="5400000">
              <a:off x="2399047" y="1202241"/>
              <a:ext cx="261610" cy="2158639"/>
            </a:xfrm>
            <a:prstGeom prst="rightBrace">
              <a:avLst/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6CB1BFB-1228-4D7A-FDA2-65CBD7A0CA3B}"/>
                </a:ext>
              </a:extLst>
            </p:cNvPr>
            <p:cNvSpPr txBox="1"/>
            <p:nvPr/>
          </p:nvSpPr>
          <p:spPr>
            <a:xfrm>
              <a:off x="1450532" y="1143736"/>
              <a:ext cx="1609418" cy="2476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1 (2016-2018)</a:t>
              </a:r>
            </a:p>
          </p:txBody>
        </p:sp>
      </p:grpSp>
      <p:grpSp>
        <p:nvGrpSpPr>
          <p:cNvPr id="88" name="Group 28">
            <a:extLst>
              <a:ext uri="{FF2B5EF4-FFF2-40B4-BE49-F238E27FC236}">
                <a16:creationId xmlns:a16="http://schemas.microsoft.com/office/drawing/2014/main" id="{7431E15D-6066-95F3-19C5-947817AFC32A}"/>
              </a:ext>
            </a:extLst>
          </p:cNvPr>
          <p:cNvGrpSpPr/>
          <p:nvPr/>
        </p:nvGrpSpPr>
        <p:grpSpPr>
          <a:xfrm>
            <a:off x="4164877" y="1948664"/>
            <a:ext cx="6375091" cy="1454775"/>
            <a:chOff x="4593075" y="4564920"/>
            <a:chExt cx="4497850" cy="1022186"/>
          </a:xfrm>
        </p:grpSpPr>
        <p:grpSp>
          <p:nvGrpSpPr>
            <p:cNvPr id="89" name="Group 22">
              <a:extLst>
                <a:ext uri="{FF2B5EF4-FFF2-40B4-BE49-F238E27FC236}">
                  <a16:creationId xmlns:a16="http://schemas.microsoft.com/office/drawing/2014/main" id="{1EE28EC7-5109-E8B7-969A-2354F82C4519}"/>
                </a:ext>
              </a:extLst>
            </p:cNvPr>
            <p:cNvGrpSpPr/>
            <p:nvPr/>
          </p:nvGrpSpPr>
          <p:grpSpPr>
            <a:xfrm>
              <a:off x="5032490" y="4564920"/>
              <a:ext cx="4058435" cy="853075"/>
              <a:chOff x="5407228" y="4804365"/>
              <a:chExt cx="4058435" cy="853075"/>
            </a:xfrm>
          </p:grpSpPr>
          <p:pic>
            <p:nvPicPr>
              <p:cNvPr id="92" name="Picture 91" descr="Sport-Surfen-Gehen-wir-Wellenreiten.jpg">
                <a:extLst>
                  <a:ext uri="{FF2B5EF4-FFF2-40B4-BE49-F238E27FC236}">
                    <a16:creationId xmlns:a16="http://schemas.microsoft.com/office/drawing/2014/main" id="{90D17C6E-35CF-6BCB-9F25-55DFBF3F9C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5" t="6245" b="14039"/>
              <a:stretch>
                <a:fillRect/>
              </a:stretch>
            </p:blipFill>
            <p:spPr>
              <a:xfrm>
                <a:off x="5407228" y="4804365"/>
                <a:ext cx="1672158" cy="853075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7A188F8C-AA7D-C635-871F-AF1634665062}"/>
                  </a:ext>
                </a:extLst>
              </p:cNvPr>
              <p:cNvSpPr txBox="1"/>
              <p:nvPr/>
            </p:nvSpPr>
            <p:spPr>
              <a:xfrm>
                <a:off x="7409596" y="5185842"/>
                <a:ext cx="2056067" cy="410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e- acceleration to several GeV,</a:t>
                </a:r>
              </a:p>
              <a:p>
                <a:pPr algn="ctr"/>
                <a:r>
                  <a:rPr lang="en-US" sz="1600" b="1" dirty="0">
                    <a:latin typeface="+mj-lt"/>
                  </a:rPr>
                  <a:t>beam quality control, scalability</a:t>
                </a:r>
              </a:p>
            </p:txBody>
          </p:sp>
        </p:grpSp>
        <p:sp>
          <p:nvSpPr>
            <p:cNvPr id="90" name="Right Brace 89">
              <a:extLst>
                <a:ext uri="{FF2B5EF4-FFF2-40B4-BE49-F238E27FC236}">
                  <a16:creationId xmlns:a16="http://schemas.microsoft.com/office/drawing/2014/main" id="{62780BDB-7C96-AED7-34CA-104103394102}"/>
                </a:ext>
              </a:extLst>
            </p:cNvPr>
            <p:cNvSpPr/>
            <p:nvPr/>
          </p:nvSpPr>
          <p:spPr>
            <a:xfrm rot="5400000">
              <a:off x="6752567" y="3248748"/>
              <a:ext cx="178866" cy="4497850"/>
            </a:xfrm>
            <a:prstGeom prst="rightBrace">
              <a:avLst>
                <a:gd name="adj1" fmla="val 8333"/>
                <a:gd name="adj2" fmla="val 49744"/>
              </a:avLst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1701959-482B-170D-C64C-2558D02AAA28}"/>
                </a:ext>
              </a:extLst>
            </p:cNvPr>
            <p:cNvSpPr txBox="1"/>
            <p:nvPr/>
          </p:nvSpPr>
          <p:spPr>
            <a:xfrm>
              <a:off x="7019396" y="4685106"/>
              <a:ext cx="1913836" cy="324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2 (2021-2033)</a:t>
              </a: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DB48AE83-EACE-8FA2-1029-EF47069F8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AWAKE Experiment until Today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36052AE-EF8F-7057-32B7-0947BBA72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D10C19-0BEF-C562-6429-6B4A3DB078C3}"/>
              </a:ext>
            </a:extLst>
          </p:cNvPr>
          <p:cNvGrpSpPr/>
          <p:nvPr/>
        </p:nvGrpSpPr>
        <p:grpSpPr>
          <a:xfrm>
            <a:off x="897955" y="3833460"/>
            <a:ext cx="10353960" cy="1487965"/>
            <a:chOff x="897955" y="3833460"/>
            <a:chExt cx="10353960" cy="1487965"/>
          </a:xfrm>
        </p:grpSpPr>
        <p:sp>
          <p:nvSpPr>
            <p:cNvPr id="9" name="Left-right Arrow 8">
              <a:extLst>
                <a:ext uri="{FF2B5EF4-FFF2-40B4-BE49-F238E27FC236}">
                  <a16:creationId xmlns:a16="http://schemas.microsoft.com/office/drawing/2014/main" id="{5F4D6528-8FB5-F1D9-93F0-826E82EFB70D}"/>
                </a:ext>
              </a:extLst>
            </p:cNvPr>
            <p:cNvSpPr/>
            <p:nvPr/>
          </p:nvSpPr>
          <p:spPr>
            <a:xfrm>
              <a:off x="1080296" y="3970937"/>
              <a:ext cx="5555075" cy="213693"/>
            </a:xfrm>
            <a:prstGeom prst="leftRightArrow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5-point Star 9">
              <a:extLst>
                <a:ext uri="{FF2B5EF4-FFF2-40B4-BE49-F238E27FC236}">
                  <a16:creationId xmlns:a16="http://schemas.microsoft.com/office/drawing/2014/main" id="{62FC1CBD-BF1C-1FFB-44D6-91C4152ABB89}"/>
                </a:ext>
              </a:extLst>
            </p:cNvPr>
            <p:cNvSpPr/>
            <p:nvPr/>
          </p:nvSpPr>
          <p:spPr>
            <a:xfrm>
              <a:off x="6635371" y="3833460"/>
              <a:ext cx="221270" cy="368188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93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47080FB-AC3C-144A-BE3A-0C8BBE854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7955" y="4184630"/>
              <a:ext cx="10353960" cy="11367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7149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E03D69BC-4655-5D49-89FE-B0196021E1E7}"/>
              </a:ext>
            </a:extLst>
          </p:cNvPr>
          <p:cNvGrpSpPr/>
          <p:nvPr/>
        </p:nvGrpSpPr>
        <p:grpSpPr>
          <a:xfrm>
            <a:off x="3547965" y="1757595"/>
            <a:ext cx="5565889" cy="3498468"/>
            <a:chOff x="2044055" y="1525461"/>
            <a:chExt cx="7886113" cy="4457190"/>
          </a:xfrm>
        </p:grpSpPr>
        <p:pic>
          <p:nvPicPr>
            <p:cNvPr id="23" name="Picture 22" descr="Awake-schema-02.pdf">
              <a:extLst>
                <a:ext uri="{FF2B5EF4-FFF2-40B4-BE49-F238E27FC236}">
                  <a16:creationId xmlns:a16="http://schemas.microsoft.com/office/drawing/2014/main" id="{90584038-73B3-9442-87E3-C8A38732D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4055" y="1535891"/>
              <a:ext cx="7886113" cy="4446760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779C351-0940-6343-96E8-4F89D9F16B8E}"/>
                </a:ext>
              </a:extLst>
            </p:cNvPr>
            <p:cNvSpPr/>
            <p:nvPr/>
          </p:nvSpPr>
          <p:spPr>
            <a:xfrm>
              <a:off x="2124813" y="4276446"/>
              <a:ext cx="4670387" cy="1576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FDBF6E5-3FCA-4D4C-A58A-BA35DDBBE155}"/>
                </a:ext>
              </a:extLst>
            </p:cNvPr>
            <p:cNvSpPr/>
            <p:nvPr/>
          </p:nvSpPr>
          <p:spPr>
            <a:xfrm>
              <a:off x="6266121" y="1525461"/>
              <a:ext cx="3591603" cy="14789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A993BDA-6BD4-C446-9F27-754C19AF3E0B}"/>
                </a:ext>
              </a:extLst>
            </p:cNvPr>
            <p:cNvSpPr/>
            <p:nvPr/>
          </p:nvSpPr>
          <p:spPr>
            <a:xfrm>
              <a:off x="7995863" y="2870572"/>
              <a:ext cx="683857" cy="104452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FEDFFBF-F4F4-E543-8D42-A0B0F83D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05" y="60816"/>
            <a:ext cx="10515600" cy="717134"/>
          </a:xfrm>
        </p:spPr>
        <p:txBody>
          <a:bodyPr/>
          <a:lstStyle/>
          <a:p>
            <a:r>
              <a:rPr lang="en-GB" i="1" dirty="0">
                <a:solidFill>
                  <a:srgbClr val="0432FF"/>
                </a:solidFill>
              </a:rPr>
              <a:t>Key Ingredients of AWAKE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5ABF60-9BEE-1A44-B9CE-209FDEAC9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16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61A7A7B-7B1A-7F34-20A1-AD37D8170F71}"/>
              </a:ext>
            </a:extLst>
          </p:cNvPr>
          <p:cNvGrpSpPr/>
          <p:nvPr/>
        </p:nvGrpSpPr>
        <p:grpSpPr>
          <a:xfrm>
            <a:off x="270297" y="786384"/>
            <a:ext cx="3437179" cy="2272700"/>
            <a:chOff x="270297" y="786384"/>
            <a:chExt cx="3437179" cy="227270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9E3579C-9BE9-854C-BD58-DAEAE0B6ECD5}"/>
                </a:ext>
              </a:extLst>
            </p:cNvPr>
            <p:cNvGrpSpPr/>
            <p:nvPr/>
          </p:nvGrpSpPr>
          <p:grpSpPr>
            <a:xfrm>
              <a:off x="270297" y="786384"/>
              <a:ext cx="3437179" cy="2272700"/>
              <a:chOff x="3569751" y="789809"/>
              <a:chExt cx="3949462" cy="287392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D698F2C1-1921-FF42-9F59-918158DC03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69751" y="789809"/>
                <a:ext cx="3949462" cy="2873928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D1AB56F-38AA-FA4B-821B-89EABB46032A}"/>
                  </a:ext>
                </a:extLst>
              </p:cNvPr>
              <p:cNvSpPr txBox="1"/>
              <p:nvPr/>
            </p:nvSpPr>
            <p:spPr>
              <a:xfrm>
                <a:off x="3879587" y="3193854"/>
                <a:ext cx="3456342" cy="42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FFFF"/>
                    </a:solidFill>
                  </a:rPr>
                  <a:t>Laser, compressor in laser room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8E920BB-5564-C847-8994-4D8FA8DB9C3C}"/>
                </a:ext>
              </a:extLst>
            </p:cNvPr>
            <p:cNvSpPr txBox="1"/>
            <p:nvPr/>
          </p:nvSpPr>
          <p:spPr>
            <a:xfrm>
              <a:off x="2970497" y="2226296"/>
              <a:ext cx="601514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00B050"/>
                  </a:solidFill>
                </a:rPr>
                <a:t>500mJ</a:t>
              </a:r>
            </a:p>
            <a:p>
              <a:r>
                <a:rPr lang="en-US" sz="1100" dirty="0">
                  <a:solidFill>
                    <a:srgbClr val="00B050"/>
                  </a:solidFill>
                </a:rPr>
                <a:t>120fs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46DFE82-4AD3-4D4A-832F-4AF30BC4876F}"/>
              </a:ext>
            </a:extLst>
          </p:cNvPr>
          <p:cNvGrpSpPr/>
          <p:nvPr/>
        </p:nvGrpSpPr>
        <p:grpSpPr>
          <a:xfrm>
            <a:off x="270297" y="3917246"/>
            <a:ext cx="3437179" cy="1993104"/>
            <a:chOff x="3547965" y="3897496"/>
            <a:chExt cx="4046561" cy="243910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9D5F53C-1D10-4641-96B0-0AE4A6CCF48B}"/>
                </a:ext>
              </a:extLst>
            </p:cNvPr>
            <p:cNvGrpSpPr/>
            <p:nvPr/>
          </p:nvGrpSpPr>
          <p:grpSpPr>
            <a:xfrm>
              <a:off x="3547965" y="3897496"/>
              <a:ext cx="4046561" cy="2439105"/>
              <a:chOff x="644841" y="390510"/>
              <a:chExt cx="3365500" cy="2601912"/>
            </a:xfrm>
          </p:grpSpPr>
          <p:pic>
            <p:nvPicPr>
              <p:cNvPr id="17" name="Picture 16" descr="736-3621_IMG">
                <a:extLst>
                  <a:ext uri="{FF2B5EF4-FFF2-40B4-BE49-F238E27FC236}">
                    <a16:creationId xmlns:a16="http://schemas.microsoft.com/office/drawing/2014/main" id="{352A384B-4846-2249-BF13-AD2041C065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841" y="390510"/>
                <a:ext cx="3365500" cy="2601912"/>
              </a:xfrm>
              <a:prstGeom prst="rect">
                <a:avLst/>
              </a:prstGeom>
              <a:noFill/>
              <a:ln w="57150" cmpd="sng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1E8FD7B-2AC0-CD40-A34C-2EAF3E026B57}"/>
                  </a:ext>
                </a:extLst>
              </p:cNvPr>
              <p:cNvSpPr txBox="1"/>
              <p:nvPr/>
            </p:nvSpPr>
            <p:spPr>
              <a:xfrm>
                <a:off x="788370" y="2545562"/>
                <a:ext cx="1870935" cy="3509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kern="1200" dirty="0">
                    <a:solidFill>
                      <a:schemeClr val="bg1"/>
                    </a:solidFill>
                  </a:rPr>
                  <a:t>750m proton beam line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02B497-034F-8A4B-8D2E-B5882A6347D0}"/>
                </a:ext>
              </a:extLst>
            </p:cNvPr>
            <p:cNvSpPr txBox="1"/>
            <p:nvPr/>
          </p:nvSpPr>
          <p:spPr>
            <a:xfrm>
              <a:off x="3720539" y="4106956"/>
              <a:ext cx="1026115" cy="7062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ED0202"/>
                  </a:solidFill>
                </a:rPr>
                <a:t>400 GeV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3x10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11 </a:t>
              </a:r>
              <a:r>
                <a:rPr lang="en-US" sz="1050" dirty="0">
                  <a:solidFill>
                    <a:srgbClr val="ED0202"/>
                  </a:solidFill>
                </a:rPr>
                <a:t>p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400ps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56624B5-9ADE-D447-8927-BC4319D5AE6B}"/>
              </a:ext>
            </a:extLst>
          </p:cNvPr>
          <p:cNvGrpSpPr/>
          <p:nvPr/>
        </p:nvGrpSpPr>
        <p:grpSpPr>
          <a:xfrm>
            <a:off x="6782509" y="695693"/>
            <a:ext cx="5161280" cy="2200324"/>
            <a:chOff x="6782509" y="695693"/>
            <a:chExt cx="5161280" cy="2200324"/>
          </a:xfrm>
        </p:grpSpPr>
        <p:grpSp>
          <p:nvGrpSpPr>
            <p:cNvPr id="30" name="Group 19">
              <a:extLst>
                <a:ext uri="{FF2B5EF4-FFF2-40B4-BE49-F238E27FC236}">
                  <a16:creationId xmlns:a16="http://schemas.microsoft.com/office/drawing/2014/main" id="{4B46E151-0572-1643-BC3C-DAE75D6489F1}"/>
                </a:ext>
              </a:extLst>
            </p:cNvPr>
            <p:cNvGrpSpPr/>
            <p:nvPr/>
          </p:nvGrpSpPr>
          <p:grpSpPr>
            <a:xfrm>
              <a:off x="6782509" y="695693"/>
              <a:ext cx="5161280" cy="2200324"/>
              <a:chOff x="0" y="0"/>
              <a:chExt cx="11233389" cy="4443560"/>
            </a:xfrm>
          </p:grpSpPr>
          <p:pic>
            <p:nvPicPr>
              <p:cNvPr id="31" name="Picture 20" descr="Picture 20">
                <a:extLst>
                  <a:ext uri="{FF2B5EF4-FFF2-40B4-BE49-F238E27FC236}">
                    <a16:creationId xmlns:a16="http://schemas.microsoft.com/office/drawing/2014/main" id="{BAA3488A-A4B8-2748-9C99-70F7284A8D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0" y="-1"/>
                <a:ext cx="11233390" cy="4443562"/>
              </a:xfrm>
              <a:prstGeom prst="rect">
                <a:avLst/>
              </a:prstGeom>
              <a:ln w="28575" cap="sq">
                <a:solidFill>
                  <a:srgbClr val="008000"/>
                </a:solidFill>
                <a:prstDash val="solid"/>
                <a:miter lim="800000"/>
              </a:ln>
              <a:effectLst>
                <a:outerShdw blurRad="50800" dist="18000" dir="5400000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32" name="TextBox 21">
                <a:extLst>
                  <a:ext uri="{FF2B5EF4-FFF2-40B4-BE49-F238E27FC236}">
                    <a16:creationId xmlns:a16="http://schemas.microsoft.com/office/drawing/2014/main" id="{B4D85F09-26A6-A540-8944-AED309627FFD}"/>
                  </a:ext>
                </a:extLst>
              </p:cNvPr>
              <p:cNvSpPr txBox="1"/>
              <p:nvPr/>
            </p:nvSpPr>
            <p:spPr>
              <a:xfrm>
                <a:off x="6583058" y="130716"/>
                <a:ext cx="1755355" cy="5314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2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200"/>
                  <a:t>Laser line</a:t>
                </a:r>
              </a:p>
            </p:txBody>
          </p:sp>
          <p:sp>
            <p:nvSpPr>
              <p:cNvPr id="33" name="Straight Arrow Connector 22">
                <a:extLst>
                  <a:ext uri="{FF2B5EF4-FFF2-40B4-BE49-F238E27FC236}">
                    <a16:creationId xmlns:a16="http://schemas.microsoft.com/office/drawing/2014/main" id="{183190E0-A698-1641-AA44-21B1A219A410}"/>
                  </a:ext>
                </a:extLst>
              </p:cNvPr>
              <p:cNvSpPr/>
              <p:nvPr/>
            </p:nvSpPr>
            <p:spPr>
              <a:xfrm flipH="1">
                <a:off x="6934724" y="677845"/>
                <a:ext cx="241710" cy="800851"/>
              </a:xfrm>
              <a:prstGeom prst="line">
                <a:avLst/>
              </a:prstGeom>
              <a:noFill/>
              <a:ln w="28575" cap="flat">
                <a:solidFill>
                  <a:srgbClr val="F2F2F2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4" name="TextBox 23">
                <a:extLst>
                  <a:ext uri="{FF2B5EF4-FFF2-40B4-BE49-F238E27FC236}">
                    <a16:creationId xmlns:a16="http://schemas.microsoft.com/office/drawing/2014/main" id="{402F635D-B0CC-184E-A933-66C67A67020C}"/>
                  </a:ext>
                </a:extLst>
              </p:cNvPr>
              <p:cNvSpPr txBox="1"/>
              <p:nvPr/>
            </p:nvSpPr>
            <p:spPr>
              <a:xfrm>
                <a:off x="7272673" y="1202331"/>
                <a:ext cx="3241033" cy="6194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 dirty="0"/>
                  <a:t>Electron source</a:t>
                </a:r>
              </a:p>
            </p:txBody>
          </p:sp>
          <p:sp>
            <p:nvSpPr>
              <p:cNvPr id="35" name="Left Brace 24">
                <a:extLst>
                  <a:ext uri="{FF2B5EF4-FFF2-40B4-BE49-F238E27FC236}">
                    <a16:creationId xmlns:a16="http://schemas.microsoft.com/office/drawing/2014/main" id="{FFCEC337-D814-A74C-8234-5759924E3525}"/>
                  </a:ext>
                </a:extLst>
              </p:cNvPr>
              <p:cNvSpPr/>
              <p:nvPr/>
            </p:nvSpPr>
            <p:spPr>
              <a:xfrm rot="5400000">
                <a:off x="8275971" y="-37433"/>
                <a:ext cx="511574" cy="39558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96"/>
                      <a:pt x="10800" y="21367"/>
                    </a:cubicBezTo>
                    <a:lnTo>
                      <a:pt x="10800" y="11033"/>
                    </a:lnTo>
                    <a:cubicBezTo>
                      <a:pt x="10800" y="10904"/>
                      <a:pt x="5965" y="10800"/>
                      <a:pt x="0" y="10800"/>
                    </a:cubicBezTo>
                    <a:cubicBezTo>
                      <a:pt x="5965" y="10800"/>
                      <a:pt x="10800" y="10696"/>
                      <a:pt x="10800" y="10567"/>
                    </a:cubicBezTo>
                    <a:lnTo>
                      <a:pt x="10800" y="233"/>
                    </a:lnTo>
                    <a:cubicBezTo>
                      <a:pt x="10800" y="104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  <p:sp>
            <p:nvSpPr>
              <p:cNvPr id="36" name="Left Brace 25">
                <a:extLst>
                  <a:ext uri="{FF2B5EF4-FFF2-40B4-BE49-F238E27FC236}">
                    <a16:creationId xmlns:a16="http://schemas.microsoft.com/office/drawing/2014/main" id="{FF15D289-02A3-CB47-814C-E6536B031038}"/>
                  </a:ext>
                </a:extLst>
              </p:cNvPr>
              <p:cNvSpPr/>
              <p:nvPr/>
            </p:nvSpPr>
            <p:spPr>
              <a:xfrm rot="5400000">
                <a:off x="4522037" y="294917"/>
                <a:ext cx="511574" cy="3582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85"/>
                      <a:pt x="10800" y="21343"/>
                    </a:cubicBezTo>
                    <a:lnTo>
                      <a:pt x="10800" y="11057"/>
                    </a:lnTo>
                    <a:cubicBezTo>
                      <a:pt x="10800" y="10915"/>
                      <a:pt x="5965" y="10800"/>
                      <a:pt x="0" y="10800"/>
                    </a:cubicBezTo>
                    <a:cubicBezTo>
                      <a:pt x="5965" y="10800"/>
                      <a:pt x="10800" y="10685"/>
                      <a:pt x="10800" y="10543"/>
                    </a:cubicBezTo>
                    <a:lnTo>
                      <a:pt x="10800" y="257"/>
                    </a:lnTo>
                    <a:cubicBezTo>
                      <a:pt x="10800" y="115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  <p:sp>
            <p:nvSpPr>
              <p:cNvPr id="37" name="TextBox 26">
                <a:extLst>
                  <a:ext uri="{FF2B5EF4-FFF2-40B4-BE49-F238E27FC236}">
                    <a16:creationId xmlns:a16="http://schemas.microsoft.com/office/drawing/2014/main" id="{E5341EDF-F2E6-214D-8623-B5EFE002554F}"/>
                  </a:ext>
                </a:extLst>
              </p:cNvPr>
              <p:cNvSpPr txBox="1"/>
              <p:nvPr/>
            </p:nvSpPr>
            <p:spPr>
              <a:xfrm>
                <a:off x="3073469" y="958333"/>
                <a:ext cx="3582069" cy="16048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 dirty="0"/>
                  <a:t>Diagnostics and booster structure</a:t>
                </a:r>
              </a:p>
            </p:txBody>
          </p:sp>
          <p:sp>
            <p:nvSpPr>
              <p:cNvPr id="38" name="TextBox 27">
                <a:extLst>
                  <a:ext uri="{FF2B5EF4-FFF2-40B4-BE49-F238E27FC236}">
                    <a16:creationId xmlns:a16="http://schemas.microsoft.com/office/drawing/2014/main" id="{1E52C501-9073-DE42-8AA7-E437E25086A8}"/>
                  </a:ext>
                </a:extLst>
              </p:cNvPr>
              <p:cNvSpPr txBox="1"/>
              <p:nvPr/>
            </p:nvSpPr>
            <p:spPr>
              <a:xfrm>
                <a:off x="555968" y="494192"/>
                <a:ext cx="2657204" cy="6194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/>
                  <a:t>Transfer line</a:t>
                </a:r>
              </a:p>
            </p:txBody>
          </p:sp>
          <p:sp>
            <p:nvSpPr>
              <p:cNvPr id="39" name="Left Brace 28">
                <a:extLst>
                  <a:ext uri="{FF2B5EF4-FFF2-40B4-BE49-F238E27FC236}">
                    <a16:creationId xmlns:a16="http://schemas.microsoft.com/office/drawing/2014/main" id="{7F4A02EC-1768-C943-B44C-45242DCB739C}"/>
                  </a:ext>
                </a:extLst>
              </p:cNvPr>
              <p:cNvSpPr/>
              <p:nvPr/>
            </p:nvSpPr>
            <p:spPr>
              <a:xfrm rot="6124803">
                <a:off x="1335272" y="-173286"/>
                <a:ext cx="511574" cy="2657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45"/>
                      <a:pt x="10800" y="21253"/>
                    </a:cubicBezTo>
                    <a:lnTo>
                      <a:pt x="10800" y="11147"/>
                    </a:lnTo>
                    <a:cubicBezTo>
                      <a:pt x="10800" y="10955"/>
                      <a:pt x="5965" y="10800"/>
                      <a:pt x="0" y="10800"/>
                    </a:cubicBezTo>
                    <a:cubicBezTo>
                      <a:pt x="5965" y="10800"/>
                      <a:pt x="10800" y="10645"/>
                      <a:pt x="10800" y="10453"/>
                    </a:cubicBezTo>
                    <a:lnTo>
                      <a:pt x="10800" y="347"/>
                    </a:lnTo>
                    <a:cubicBezTo>
                      <a:pt x="10800" y="155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9580559-A1E9-9046-B600-4998A235CAC9}"/>
                </a:ext>
              </a:extLst>
            </p:cNvPr>
            <p:cNvSpPr txBox="1"/>
            <p:nvPr/>
          </p:nvSpPr>
          <p:spPr>
            <a:xfrm>
              <a:off x="6843240" y="2276853"/>
              <a:ext cx="682271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1155CC"/>
                  </a:solidFill>
                </a:rPr>
                <a:t>20 MeV</a:t>
              </a:r>
            </a:p>
            <a:p>
              <a:r>
                <a:rPr lang="en-US" sz="1050" dirty="0">
                  <a:solidFill>
                    <a:srgbClr val="1155CC"/>
                  </a:solidFill>
                </a:rPr>
                <a:t>4x10</a:t>
              </a:r>
              <a:r>
                <a:rPr lang="en-US" sz="1050" baseline="30000" dirty="0">
                  <a:solidFill>
                    <a:srgbClr val="1155CC"/>
                  </a:solidFill>
                </a:rPr>
                <a:t>9 </a:t>
              </a:r>
              <a:r>
                <a:rPr lang="en-US" sz="1050" dirty="0">
                  <a:solidFill>
                    <a:srgbClr val="1155CC"/>
                  </a:solidFill>
                </a:rPr>
                <a:t>e</a:t>
              </a:r>
            </a:p>
            <a:p>
              <a:r>
                <a:rPr lang="en-US" sz="1050" dirty="0">
                  <a:solidFill>
                    <a:srgbClr val="1155CC"/>
                  </a:solidFill>
                </a:rPr>
                <a:t>2ps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A8A0F32-781D-7749-A55E-9DEADB2BF7F4}"/>
              </a:ext>
            </a:extLst>
          </p:cNvPr>
          <p:cNvGrpSpPr/>
          <p:nvPr/>
        </p:nvGrpSpPr>
        <p:grpSpPr>
          <a:xfrm>
            <a:off x="8977722" y="3999945"/>
            <a:ext cx="2990339" cy="1848196"/>
            <a:chOff x="8977722" y="3999945"/>
            <a:chExt cx="2990339" cy="1848196"/>
          </a:xfrm>
        </p:grpSpPr>
        <p:pic>
          <p:nvPicPr>
            <p:cNvPr id="12" name="Picture 11" descr="Nov 22 2017_5_PSMS.jpg">
              <a:extLst>
                <a:ext uri="{FF2B5EF4-FFF2-40B4-BE49-F238E27FC236}">
                  <a16:creationId xmlns:a16="http://schemas.microsoft.com/office/drawing/2014/main" id="{42FD2B6C-E28A-D445-8195-5E454F209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77722" y="3999945"/>
              <a:ext cx="2990339" cy="184819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84C1026-9794-404F-AFC9-31E72C08A8D6}"/>
                </a:ext>
              </a:extLst>
            </p:cNvPr>
            <p:cNvSpPr txBox="1"/>
            <p:nvPr/>
          </p:nvSpPr>
          <p:spPr>
            <a:xfrm>
              <a:off x="10269390" y="5467547"/>
              <a:ext cx="1268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Diagnostics</a:t>
              </a:r>
            </a:p>
          </p:txBody>
        </p:sp>
      </p:grp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D8F15EC4-3C97-E589-033A-C87584ABE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B17DCCF-25F7-1DBA-A259-17C931A16C4A}"/>
              </a:ext>
            </a:extLst>
          </p:cNvPr>
          <p:cNvGrpSpPr/>
          <p:nvPr/>
        </p:nvGrpSpPr>
        <p:grpSpPr>
          <a:xfrm>
            <a:off x="3972445" y="4467750"/>
            <a:ext cx="3901320" cy="1975051"/>
            <a:chOff x="3972445" y="4467750"/>
            <a:chExt cx="3901320" cy="197505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8E3485E-B808-694D-8C91-BEA8E2B77C13}"/>
                </a:ext>
              </a:extLst>
            </p:cNvPr>
            <p:cNvGrpSpPr/>
            <p:nvPr/>
          </p:nvGrpSpPr>
          <p:grpSpPr>
            <a:xfrm>
              <a:off x="3972445" y="4467750"/>
              <a:ext cx="3901320" cy="1975051"/>
              <a:chOff x="7431464" y="3654776"/>
              <a:chExt cx="4089774" cy="3033891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380D1904-B5A1-D34E-A389-6BFFA13F63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31464" y="3654776"/>
                <a:ext cx="4089774" cy="3033891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C6751DC-4342-B247-8356-148F445525E6}"/>
                  </a:ext>
                </a:extLst>
              </p:cNvPr>
              <p:cNvSpPr txBox="1"/>
              <p:nvPr/>
            </p:nvSpPr>
            <p:spPr>
              <a:xfrm>
                <a:off x="7580695" y="5922688"/>
                <a:ext cx="3693569" cy="567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10m Plasma cell in AWAKE tunnel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46834CB-4F4E-F9BC-281F-D2CD4F28B4A0}"/>
                </a:ext>
              </a:extLst>
            </p:cNvPr>
            <p:cNvSpPr txBox="1"/>
            <p:nvPr/>
          </p:nvSpPr>
          <p:spPr>
            <a:xfrm>
              <a:off x="4159898" y="4514845"/>
              <a:ext cx="1716588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ED0202"/>
                  </a:solidFill>
                </a:rPr>
                <a:t>Rubidium </a:t>
              </a:r>
              <a:r>
                <a:rPr lang="en-US" sz="1050" dirty="0" err="1">
                  <a:solidFill>
                    <a:srgbClr val="ED0202"/>
                  </a:solidFill>
                </a:rPr>
                <a:t>vapour</a:t>
              </a:r>
              <a:endParaRPr lang="en-US" sz="1050" dirty="0">
                <a:solidFill>
                  <a:srgbClr val="ED0202"/>
                </a:solidFill>
              </a:endParaRPr>
            </a:p>
            <a:p>
              <a:r>
                <a:rPr lang="en-US" sz="1050" dirty="0">
                  <a:solidFill>
                    <a:srgbClr val="ED0202"/>
                  </a:solidFill>
                </a:rPr>
                <a:t>Density: 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14</a:t>
              </a:r>
              <a:r>
                <a:rPr lang="en-US" sz="1050" dirty="0">
                  <a:solidFill>
                    <a:srgbClr val="ED0202"/>
                  </a:solidFill>
                </a:rPr>
                <a:t> – 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15</a:t>
              </a:r>
              <a:r>
                <a:rPr lang="en-US" sz="1050" dirty="0">
                  <a:solidFill>
                    <a:srgbClr val="ED0202"/>
                  </a:solidFill>
                </a:rPr>
                <a:t> cm</a:t>
              </a:r>
              <a:r>
                <a:rPr lang="en-US" sz="1050" baseline="30000" dirty="0">
                  <a:solidFill>
                    <a:srgbClr val="ED0202"/>
                  </a:solidFill>
                </a:rPr>
                <a:t>-3</a:t>
              </a:r>
              <a:r>
                <a:rPr lang="en-US" sz="1050" dirty="0">
                  <a:solidFill>
                    <a:srgbClr val="ED0202"/>
                  </a:solidFill>
                </a:rPr>
                <a:t> 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Density uniformity &lt; 0.2%</a:t>
              </a:r>
            </a:p>
          </p:txBody>
        </p:sp>
      </p:grpSp>
      <p:sp>
        <p:nvSpPr>
          <p:cNvPr id="40" name="Explosion 1 39">
            <a:extLst>
              <a:ext uri="{FF2B5EF4-FFF2-40B4-BE49-F238E27FC236}">
                <a16:creationId xmlns:a16="http://schemas.microsoft.com/office/drawing/2014/main" id="{99143EA5-85F8-8FFB-1724-85E992A88497}"/>
              </a:ext>
            </a:extLst>
          </p:cNvPr>
          <p:cNvSpPr/>
          <p:nvPr/>
        </p:nvSpPr>
        <p:spPr>
          <a:xfrm>
            <a:off x="8054171" y="2116554"/>
            <a:ext cx="914569" cy="550115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  <p:sp>
        <p:nvSpPr>
          <p:cNvPr id="42" name="Explosion 1 41">
            <a:extLst>
              <a:ext uri="{FF2B5EF4-FFF2-40B4-BE49-F238E27FC236}">
                <a16:creationId xmlns:a16="http://schemas.microsoft.com/office/drawing/2014/main" id="{600F83A1-A332-7604-089D-0CB1ADCEF277}"/>
              </a:ext>
            </a:extLst>
          </p:cNvPr>
          <p:cNvSpPr/>
          <p:nvPr/>
        </p:nvSpPr>
        <p:spPr>
          <a:xfrm>
            <a:off x="7189117" y="1490616"/>
            <a:ext cx="914569" cy="550115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  <p:sp>
        <p:nvSpPr>
          <p:cNvPr id="43" name="Explosion 1 42">
            <a:extLst>
              <a:ext uri="{FF2B5EF4-FFF2-40B4-BE49-F238E27FC236}">
                <a16:creationId xmlns:a16="http://schemas.microsoft.com/office/drawing/2014/main" id="{7D290738-D902-7C1C-19D9-DC4E18CED845}"/>
              </a:ext>
            </a:extLst>
          </p:cNvPr>
          <p:cNvSpPr/>
          <p:nvPr/>
        </p:nvSpPr>
        <p:spPr>
          <a:xfrm>
            <a:off x="10156381" y="4999638"/>
            <a:ext cx="914569" cy="550115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  <p:sp>
        <p:nvSpPr>
          <p:cNvPr id="44" name="Explosion 1 43">
            <a:extLst>
              <a:ext uri="{FF2B5EF4-FFF2-40B4-BE49-F238E27FC236}">
                <a16:creationId xmlns:a16="http://schemas.microsoft.com/office/drawing/2014/main" id="{C0065A09-2FA6-8994-D805-B1F6B9787EFD}"/>
              </a:ext>
            </a:extLst>
          </p:cNvPr>
          <p:cNvSpPr/>
          <p:nvPr/>
        </p:nvSpPr>
        <p:spPr>
          <a:xfrm>
            <a:off x="2660086" y="4192692"/>
            <a:ext cx="914569" cy="550115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</p:spTree>
    <p:extLst>
      <p:ext uri="{BB962C8B-B14F-4D97-AF65-F5344CB8AC3E}">
        <p14:creationId xmlns:p14="http://schemas.microsoft.com/office/powerpoint/2010/main" val="381733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3" grpId="0" animBg="1"/>
      <p:bldP spid="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DC3EB-9E07-D351-2528-A8DB193AB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E6ED3-E9C4-6D09-A4AE-202B28E43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Proof-of-Principle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9C8A4-115B-7320-F597-7465633D9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313" y="839305"/>
            <a:ext cx="4931981" cy="39526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CH" b="1" dirty="0">
                <a:solidFill>
                  <a:srgbClr val="0432FF"/>
                </a:solidFill>
                <a:latin typeface="+mn-lt"/>
              </a:rPr>
              <a:t>Seeded self-modulation of the proton bunch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68F8EB-E488-8961-199E-30621F419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73D5D9-522F-803C-760E-CAEA9F6CE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17</a:t>
            </a:fld>
            <a:endParaRPr lang="en-US"/>
          </a:p>
        </p:txBody>
      </p:sp>
      <p:pic>
        <p:nvPicPr>
          <p:cNvPr id="6" name="Shape 581">
            <a:extLst>
              <a:ext uri="{FF2B5EF4-FFF2-40B4-BE49-F238E27FC236}">
                <a16:creationId xmlns:a16="http://schemas.microsoft.com/office/drawing/2014/main" id="{66D7D99F-F5DB-A057-7C48-F54E99A27986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490" y="2117618"/>
            <a:ext cx="5170813" cy="167190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9B4FB95-F5ED-8E5C-60CD-D45EA0E62A7E}"/>
              </a:ext>
            </a:extLst>
          </p:cNvPr>
          <p:cNvGrpSpPr/>
          <p:nvPr/>
        </p:nvGrpSpPr>
        <p:grpSpPr>
          <a:xfrm>
            <a:off x="655331" y="3874442"/>
            <a:ext cx="3231337" cy="840713"/>
            <a:chOff x="7857036" y="2180016"/>
            <a:chExt cx="4034853" cy="222618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49A704-FD0F-51F9-0E3D-52353C527014}"/>
                </a:ext>
              </a:extLst>
            </p:cNvPr>
            <p:cNvGrpSpPr/>
            <p:nvPr/>
          </p:nvGrpSpPr>
          <p:grpSpPr>
            <a:xfrm>
              <a:off x="7857036" y="2222118"/>
              <a:ext cx="4034853" cy="2184081"/>
              <a:chOff x="7857036" y="2222118"/>
              <a:chExt cx="4034853" cy="2184081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8D5BC4A-87A4-01AD-79BF-5AE0A985E8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57036" y="2472832"/>
                <a:ext cx="4034853" cy="1933367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C965673-7CBB-5291-5C2E-43A8ED43E22D}"/>
                  </a:ext>
                </a:extLst>
              </p:cNvPr>
              <p:cNvSpPr txBox="1"/>
              <p:nvPr/>
            </p:nvSpPr>
            <p:spPr>
              <a:xfrm>
                <a:off x="8049812" y="2222118"/>
                <a:ext cx="1867198" cy="529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+mj-lt"/>
                  </a:rPr>
                  <a:t>U</a:t>
                </a:r>
                <a:r>
                  <a:rPr lang="en-CH" sz="700" dirty="0">
                    <a:latin typeface="+mj-lt"/>
                  </a:rPr>
                  <a:t>nseeded: phase not reproducible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64120BE-957D-58D7-6125-70718DB89AE3}"/>
                </a:ext>
              </a:extLst>
            </p:cNvPr>
            <p:cNvSpPr txBox="1"/>
            <p:nvPr/>
          </p:nvSpPr>
          <p:spPr>
            <a:xfrm>
              <a:off x="10084842" y="2180016"/>
              <a:ext cx="1731141" cy="529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+mj-lt"/>
                </a:rPr>
                <a:t>S</a:t>
              </a:r>
              <a:r>
                <a:rPr lang="en-CH" sz="700" dirty="0">
                  <a:latin typeface="+mj-lt"/>
                </a:rPr>
                <a:t>eeded with laser ionization front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0102896-E8C8-F4BC-1CEA-9728F3C1A713}"/>
              </a:ext>
            </a:extLst>
          </p:cNvPr>
          <p:cNvSpPr txBox="1"/>
          <p:nvPr/>
        </p:nvSpPr>
        <p:spPr>
          <a:xfrm>
            <a:off x="847851" y="5558582"/>
            <a:ext cx="4603254" cy="8463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+mj-lt"/>
              </a:rPr>
              <a:t>AWAKE Collaboration,  </a:t>
            </a:r>
            <a:r>
              <a:rPr lang="hu-HU" sz="700" dirty="0">
                <a:latin typeface="+mj-lt"/>
              </a:rPr>
              <a:t>Phys. Rev. Lett. 122, 054802 (2019).</a:t>
            </a:r>
          </a:p>
          <a:p>
            <a:r>
              <a:rPr lang="en-US" sz="700" dirty="0">
                <a:latin typeface="+mj-lt"/>
              </a:rPr>
              <a:t>M. Turner et al. (AWAKE Collaboration), </a:t>
            </a:r>
            <a:r>
              <a:rPr lang="hu-HU" sz="700" dirty="0" err="1">
                <a:latin typeface="+mj-lt"/>
              </a:rPr>
              <a:t>Phys</a:t>
            </a:r>
            <a:r>
              <a:rPr lang="hu-HU" sz="700" dirty="0">
                <a:latin typeface="+mj-lt"/>
              </a:rPr>
              <a:t>. </a:t>
            </a:r>
            <a:r>
              <a:rPr lang="hu-HU" sz="700" dirty="0" err="1">
                <a:latin typeface="+mj-lt"/>
              </a:rPr>
              <a:t>Rev</a:t>
            </a:r>
            <a:r>
              <a:rPr lang="hu-HU" sz="700" dirty="0">
                <a:latin typeface="+mj-lt"/>
              </a:rPr>
              <a:t>. Lett. 122, 054801</a:t>
            </a:r>
            <a:r>
              <a:rPr lang="en-US" sz="700" dirty="0">
                <a:latin typeface="+mj-lt"/>
              </a:rPr>
              <a:t> (2019).</a:t>
            </a:r>
          </a:p>
          <a:p>
            <a:r>
              <a:rPr lang="en-GB" sz="700" dirty="0">
                <a:latin typeface="+mj-lt"/>
              </a:rPr>
              <a:t>M. Turner, P. </a:t>
            </a:r>
            <a:r>
              <a:rPr lang="en-GB" sz="700" dirty="0" err="1">
                <a:latin typeface="+mj-lt"/>
              </a:rPr>
              <a:t>Muggli</a:t>
            </a:r>
            <a:r>
              <a:rPr lang="en-GB" sz="700" dirty="0">
                <a:latin typeface="+mj-lt"/>
              </a:rPr>
              <a:t> et al. (AWAKE Collaboration), Phys. Rev. Accel. Beams 23, 081302 (2020)</a:t>
            </a:r>
          </a:p>
          <a:p>
            <a:r>
              <a:rPr lang="en-GB" sz="700" dirty="0">
                <a:latin typeface="+mj-lt"/>
              </a:rPr>
              <a:t>F. </a:t>
            </a:r>
            <a:r>
              <a:rPr lang="en-GB" sz="700" dirty="0" err="1">
                <a:latin typeface="+mj-lt"/>
              </a:rPr>
              <a:t>Braunmueller</a:t>
            </a:r>
            <a:r>
              <a:rPr lang="en-GB" sz="700" dirty="0">
                <a:latin typeface="+mj-lt"/>
              </a:rPr>
              <a:t>, T. </a:t>
            </a:r>
            <a:r>
              <a:rPr lang="en-GB" sz="700" dirty="0" err="1">
                <a:latin typeface="+mj-lt"/>
              </a:rPr>
              <a:t>Nechaeva</a:t>
            </a:r>
            <a:r>
              <a:rPr lang="en-GB" sz="700" dirty="0">
                <a:latin typeface="+mj-lt"/>
              </a:rPr>
              <a:t> et al. (AWAKE Collaboration), Phys. Rev. Lett. July 30 (2020).</a:t>
            </a:r>
          </a:p>
          <a:p>
            <a:r>
              <a:rPr lang="en-GB" sz="700" dirty="0">
                <a:latin typeface="+mj-lt"/>
              </a:rPr>
              <a:t>A.A. </a:t>
            </a:r>
            <a:r>
              <a:rPr lang="en-GB" sz="700" dirty="0" err="1">
                <a:latin typeface="+mj-lt"/>
              </a:rPr>
              <a:t>Gorn</a:t>
            </a:r>
            <a:r>
              <a:rPr lang="en-GB" sz="700" dirty="0">
                <a:latin typeface="+mj-lt"/>
              </a:rPr>
              <a:t>, M. Turner et al. (AWAKE Collaboration), Plasma Phys. Control Fusion, Vol. 62, Nr 12 (2020).</a:t>
            </a:r>
          </a:p>
          <a:p>
            <a:r>
              <a:rPr lang="en-GB" sz="700" dirty="0">
                <a:latin typeface="+mj-lt"/>
              </a:rPr>
              <a:t>F. </a:t>
            </a:r>
            <a:r>
              <a:rPr lang="en-GB" sz="700" dirty="0" err="1">
                <a:latin typeface="+mj-lt"/>
              </a:rPr>
              <a:t>Batsch</a:t>
            </a:r>
            <a:r>
              <a:rPr lang="en-GB" sz="700" dirty="0">
                <a:latin typeface="+mj-lt"/>
              </a:rPr>
              <a:t>, P. </a:t>
            </a:r>
            <a:r>
              <a:rPr lang="en-GB" sz="700" dirty="0" err="1">
                <a:latin typeface="+mj-lt"/>
              </a:rPr>
              <a:t>Muggli</a:t>
            </a:r>
            <a:r>
              <a:rPr lang="en-GB" sz="700" dirty="0">
                <a:latin typeface="+mj-lt"/>
              </a:rPr>
              <a:t> et al. (AWAKE Collaboration), accepted in Phys. Rev. Lett. (2021)</a:t>
            </a:r>
          </a:p>
          <a:p>
            <a:r>
              <a:rPr lang="en-GB" sz="700" dirty="0">
                <a:latin typeface="+mj-lt"/>
              </a:rPr>
              <a:t>L. Verra et al. (AWAKE Collaboration), Phys. Rev. Lett, 129, 024802 (2022)</a:t>
            </a:r>
            <a:endParaRPr lang="hu-HU" sz="700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DAB9AD-1011-0AD3-05DC-1565AC1C0910}"/>
              </a:ext>
            </a:extLst>
          </p:cNvPr>
          <p:cNvSpPr txBox="1"/>
          <p:nvPr/>
        </p:nvSpPr>
        <p:spPr>
          <a:xfrm>
            <a:off x="360219" y="4713204"/>
            <a:ext cx="2769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latin typeface="+mj-lt"/>
                <a:sym typeface="Wingdings" pitchFamily="2" charset="2"/>
              </a:rPr>
              <a:t> </a:t>
            </a:r>
            <a:r>
              <a:rPr lang="en-CH" sz="1600" dirty="0">
                <a:latin typeface="+mj-lt"/>
              </a:rPr>
              <a:t>Phase stability of the SM</a:t>
            </a:r>
          </a:p>
          <a:p>
            <a:r>
              <a:rPr lang="en-CH" sz="1600" dirty="0">
                <a:latin typeface="+mj-lt"/>
                <a:sym typeface="Wingdings" pitchFamily="2" charset="2"/>
              </a:rPr>
              <a:t> </a:t>
            </a:r>
            <a:r>
              <a:rPr lang="en-CH" sz="1600" dirty="0">
                <a:latin typeface="+mj-lt"/>
              </a:rPr>
              <a:t>Reproducible SM</a:t>
            </a:r>
          </a:p>
          <a:p>
            <a:r>
              <a:rPr lang="en-CH" sz="1600" dirty="0">
                <a:latin typeface="+mj-lt"/>
                <a:sym typeface="Wingdings" pitchFamily="2" charset="2"/>
              </a:rPr>
              <a:t> </a:t>
            </a:r>
            <a:r>
              <a:rPr lang="en-CH" sz="1600" dirty="0">
                <a:latin typeface="+mj-lt"/>
              </a:rPr>
              <a:t>Wakefield growth due to SM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A5D8264-A5F4-0856-A7B2-6D5946C14C18}"/>
              </a:ext>
            </a:extLst>
          </p:cNvPr>
          <p:cNvGrpSpPr/>
          <p:nvPr/>
        </p:nvGrpSpPr>
        <p:grpSpPr>
          <a:xfrm>
            <a:off x="4103762" y="3874442"/>
            <a:ext cx="1063996" cy="800146"/>
            <a:chOff x="4008868" y="2734896"/>
            <a:chExt cx="1515701" cy="185472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C8CE172-ADF1-AEB7-03D7-E8BB7805B0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08868" y="3044614"/>
              <a:ext cx="1482262" cy="1545003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C9F5971-ECC0-1032-2743-E45998836568}"/>
                </a:ext>
              </a:extLst>
            </p:cNvPr>
            <p:cNvSpPr txBox="1"/>
            <p:nvPr/>
          </p:nvSpPr>
          <p:spPr>
            <a:xfrm>
              <a:off x="4042306" y="2734896"/>
              <a:ext cx="1482263" cy="4637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+mj-lt"/>
                </a:rPr>
                <a:t>S</a:t>
              </a:r>
              <a:r>
                <a:rPr lang="en-CH" sz="700" dirty="0">
                  <a:latin typeface="+mj-lt"/>
                </a:rPr>
                <a:t>eeded with e- beam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40FC5252-1531-6B87-504C-A2D4C8793280}"/>
              </a:ext>
            </a:extLst>
          </p:cNvPr>
          <p:cNvSpPr/>
          <p:nvPr/>
        </p:nvSpPr>
        <p:spPr>
          <a:xfrm>
            <a:off x="234912" y="815912"/>
            <a:ext cx="5691927" cy="5606063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20F1EC4-B5B7-9622-2DEF-0CB823246321}"/>
              </a:ext>
            </a:extLst>
          </p:cNvPr>
          <p:cNvGrpSpPr/>
          <p:nvPr/>
        </p:nvGrpSpPr>
        <p:grpSpPr>
          <a:xfrm>
            <a:off x="6388241" y="815911"/>
            <a:ext cx="5568848" cy="5606063"/>
            <a:chOff x="6388241" y="815911"/>
            <a:chExt cx="5568848" cy="560606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36F8B13-3481-2AFE-B7F8-490D749D170B}"/>
                </a:ext>
              </a:extLst>
            </p:cNvPr>
            <p:cNvGrpSpPr/>
            <p:nvPr/>
          </p:nvGrpSpPr>
          <p:grpSpPr>
            <a:xfrm>
              <a:off x="6478363" y="841684"/>
              <a:ext cx="5341647" cy="5445996"/>
              <a:chOff x="6478363" y="841684"/>
              <a:chExt cx="5341647" cy="5445996"/>
            </a:xfrm>
          </p:grpSpPr>
          <p:pic>
            <p:nvPicPr>
              <p:cNvPr id="15" name="Picture 14" descr="e-600mev.png">
                <a:extLst>
                  <a:ext uri="{FF2B5EF4-FFF2-40B4-BE49-F238E27FC236}">
                    <a16:creationId xmlns:a16="http://schemas.microsoft.com/office/drawing/2014/main" id="{F2F19CDC-8B63-EF16-E224-F775FA2A5D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78363" y="1243618"/>
                <a:ext cx="2786973" cy="1897852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6" name="Picture 15" descr="e-plot.png">
                <a:extLst>
                  <a:ext uri="{FF2B5EF4-FFF2-40B4-BE49-F238E27FC236}">
                    <a16:creationId xmlns:a16="http://schemas.microsoft.com/office/drawing/2014/main" id="{6757704C-B083-85C4-0F27-845C14F1B5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333276" y="3564906"/>
                <a:ext cx="3483323" cy="2240100"/>
              </a:xfrm>
              <a:prstGeom prst="rect">
                <a:avLst/>
              </a:prstGeom>
            </p:spPr>
          </p:pic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CAE3D2D9-C0E1-474F-CA13-13472AE8C27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55949" y="841684"/>
                <a:ext cx="3634541" cy="4850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432FF"/>
                    </a:solidFill>
                    <a:latin typeface="+mj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CH" sz="2000" b="1" dirty="0">
                    <a:solidFill>
                      <a:srgbClr val="0432FF"/>
                    </a:solidFill>
                    <a:latin typeface="+mn-lt"/>
                  </a:rPr>
                  <a:t>Electron acceleration</a:t>
                </a:r>
              </a:p>
            </p:txBody>
          </p:sp>
          <p:pic>
            <p:nvPicPr>
              <p:cNvPr id="18" name="Grafik 13" descr="Ein Bild, das Text, Screenshot, Zahl enthält.&#10;&#10;Automatisch generierte Beschreibung">
                <a:extLst>
                  <a:ext uri="{FF2B5EF4-FFF2-40B4-BE49-F238E27FC236}">
                    <a16:creationId xmlns:a16="http://schemas.microsoft.com/office/drawing/2014/main" id="{4DAB6FE9-4C04-8BA1-F5EB-13CB4B966C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655996" y="1339027"/>
                <a:ext cx="2164014" cy="1819670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FC65594-34E7-4E46-CC57-61A0D27E6E84}"/>
                  </a:ext>
                </a:extLst>
              </p:cNvPr>
              <p:cNvSpPr txBox="1"/>
              <p:nvPr/>
            </p:nvSpPr>
            <p:spPr>
              <a:xfrm>
                <a:off x="7001698" y="6056848"/>
                <a:ext cx="334764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/>
                  <a:t>AWAKE Collaboration, Nature 561, 363–367 (2018) 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B3D9558-D947-F5E6-142F-B26D943ACAFE}"/>
                  </a:ext>
                </a:extLst>
              </p:cNvPr>
              <p:cNvSpPr txBox="1"/>
              <p:nvPr/>
            </p:nvSpPr>
            <p:spPr>
              <a:xfrm>
                <a:off x="6716112" y="3054035"/>
                <a:ext cx="22775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dirty="0">
                    <a:latin typeface="+mj-lt"/>
                  </a:rPr>
                  <a:t>Electron spectrometer signal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3B7C977-8403-8DD4-76B7-EEA12D4FEFEB}"/>
                  </a:ext>
                </a:extLst>
              </p:cNvPr>
              <p:cNvSpPr txBox="1"/>
              <p:nvPr/>
            </p:nvSpPr>
            <p:spPr>
              <a:xfrm>
                <a:off x="9707047" y="3069440"/>
                <a:ext cx="16507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dirty="0">
                    <a:latin typeface="+mj-lt"/>
                  </a:rPr>
                  <a:t>Energy repeatability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87DE246-4E0E-C5DD-5B14-E25664D352A9}"/>
                  </a:ext>
                </a:extLst>
              </p:cNvPr>
              <p:cNvSpPr txBox="1"/>
              <p:nvPr/>
            </p:nvSpPr>
            <p:spPr>
              <a:xfrm>
                <a:off x="6561467" y="3740311"/>
                <a:ext cx="227754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dirty="0">
                    <a:latin typeface="+mj-lt"/>
                  </a:rPr>
                  <a:t>Increased electron energy gain 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CH" sz="1600" dirty="0">
                    <a:latin typeface="+mj-lt"/>
                  </a:rPr>
                  <a:t>with increasing plasma density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CH" sz="1600" dirty="0">
                    <a:latin typeface="+mj-lt"/>
                  </a:rPr>
                  <a:t>with plasma density gradient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4B4DB20-AC2D-44CF-0132-4CBD38EB343F}"/>
                  </a:ext>
                </a:extLst>
              </p:cNvPr>
              <p:cNvSpPr txBox="1"/>
              <p:nvPr/>
            </p:nvSpPr>
            <p:spPr>
              <a:xfrm>
                <a:off x="9351816" y="5533063"/>
                <a:ext cx="13150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dirty="0">
                    <a:latin typeface="+mj-lt"/>
                  </a:rPr>
                  <a:t>Electron energy</a:t>
                </a:r>
              </a:p>
            </p:txBody>
          </p: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1509951-8B75-2474-CA91-5731A9D1B0D0}"/>
                </a:ext>
              </a:extLst>
            </p:cNvPr>
            <p:cNvSpPr/>
            <p:nvPr/>
          </p:nvSpPr>
          <p:spPr>
            <a:xfrm>
              <a:off x="6388241" y="815911"/>
              <a:ext cx="5568848" cy="5606063"/>
            </a:xfrm>
            <a:prstGeom prst="rect">
              <a:avLst/>
            </a:prstGeom>
            <a:noFill/>
            <a:ln>
              <a:solidFill>
                <a:srgbClr val="33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6" name="Explosion 1 25">
            <a:extLst>
              <a:ext uri="{FF2B5EF4-FFF2-40B4-BE49-F238E27FC236}">
                <a16:creationId xmlns:a16="http://schemas.microsoft.com/office/drawing/2014/main" id="{DF6D2A65-1803-2DD1-1939-78FAA5D52250}"/>
              </a:ext>
            </a:extLst>
          </p:cNvPr>
          <p:cNvSpPr/>
          <p:nvPr/>
        </p:nvSpPr>
        <p:spPr>
          <a:xfrm>
            <a:off x="8920550" y="3070999"/>
            <a:ext cx="914569" cy="550115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CC0F1FBD-8031-80F7-6268-FA050C72CFF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719" t="4270" r="666" b="64146"/>
          <a:stretch>
            <a:fillRect/>
          </a:stretch>
        </p:blipFill>
        <p:spPr>
          <a:xfrm>
            <a:off x="495098" y="1396585"/>
            <a:ext cx="5133196" cy="54966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F124DDD-7362-C08C-F944-B9D175FF2A9E}"/>
              </a:ext>
            </a:extLst>
          </p:cNvPr>
          <p:cNvSpPr txBox="1"/>
          <p:nvPr/>
        </p:nvSpPr>
        <p:spPr>
          <a:xfrm>
            <a:off x="402814" y="1134412"/>
            <a:ext cx="1109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Plasma off: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C553E7F-1276-9635-EE6E-29FC2F5819E6}"/>
              </a:ext>
            </a:extLst>
          </p:cNvPr>
          <p:cNvSpPr txBox="1"/>
          <p:nvPr/>
        </p:nvSpPr>
        <p:spPr>
          <a:xfrm>
            <a:off x="400565" y="1915290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Plasma on:</a:t>
            </a:r>
          </a:p>
        </p:txBody>
      </p:sp>
    </p:spTree>
    <p:extLst>
      <p:ext uri="{BB962C8B-B14F-4D97-AF65-F5344CB8AC3E}">
        <p14:creationId xmlns:p14="http://schemas.microsoft.com/office/powerpoint/2010/main" val="275141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8B6FE-D2FE-22C2-9F38-373655F87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26E6A-DD3E-C0F4-EC3C-537E4AB92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Upgrade of the Plasma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B49ADA-5069-4996-7767-CB556D922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6FAF55-748E-7CF3-29B3-AF50EFAC2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18</a:t>
            </a:fld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F7BFBBB-A85A-89BC-1A3F-33429916DB6F}"/>
              </a:ext>
            </a:extLst>
          </p:cNvPr>
          <p:cNvSpPr txBox="1"/>
          <p:nvPr/>
        </p:nvSpPr>
        <p:spPr>
          <a:xfrm>
            <a:off x="409102" y="5806709"/>
            <a:ext cx="3418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effectLst/>
                <a:latin typeface="+mj-lt"/>
              </a:rPr>
              <a:t>K. V. </a:t>
            </a:r>
            <a:r>
              <a:rPr lang="en-GB" sz="1000" i="1" dirty="0" err="1">
                <a:effectLst/>
                <a:latin typeface="+mj-lt"/>
              </a:rPr>
              <a:t>Lotov</a:t>
            </a:r>
            <a:r>
              <a:rPr lang="en-GB" sz="1000" i="1" dirty="0">
                <a:effectLst/>
                <a:latin typeface="+mj-lt"/>
              </a:rPr>
              <a:t>, Physics of Plasmas 22, 103110 (2015)</a:t>
            </a:r>
          </a:p>
          <a:p>
            <a:r>
              <a:rPr lang="en-GB" sz="1000" i="1" dirty="0">
                <a:effectLst/>
                <a:latin typeface="+mj-lt"/>
              </a:rPr>
              <a:t>K. V. </a:t>
            </a:r>
            <a:r>
              <a:rPr lang="en-GB" sz="1000" i="1" dirty="0" err="1">
                <a:effectLst/>
                <a:latin typeface="+mj-lt"/>
              </a:rPr>
              <a:t>Lotov</a:t>
            </a:r>
            <a:r>
              <a:rPr lang="en-GB" sz="1000" i="1" dirty="0">
                <a:effectLst/>
                <a:latin typeface="+mj-lt"/>
              </a:rPr>
              <a:t> and P. V. </a:t>
            </a:r>
            <a:r>
              <a:rPr lang="en-GB" sz="1000" i="1" dirty="0" err="1">
                <a:effectLst/>
                <a:latin typeface="+mj-lt"/>
              </a:rPr>
              <a:t>Tuev</a:t>
            </a:r>
            <a:r>
              <a:rPr lang="en-GB" sz="1000" i="1" dirty="0">
                <a:effectLst/>
                <a:latin typeface="+mj-lt"/>
              </a:rPr>
              <a:t> 2021 PPFC </a:t>
            </a:r>
            <a:r>
              <a:rPr lang="en-GB" sz="1000" b="1" i="1" dirty="0">
                <a:effectLst/>
                <a:latin typeface="+mj-lt"/>
              </a:rPr>
              <a:t>63 125027 </a:t>
            </a:r>
            <a:endParaRPr lang="en-GB" sz="800" dirty="0">
              <a:effectLst/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9D153E9-8908-BBCC-44B8-B3A7CDA87B62}"/>
              </a:ext>
            </a:extLst>
          </p:cNvPr>
          <p:cNvSpPr txBox="1"/>
          <p:nvPr/>
        </p:nvSpPr>
        <p:spPr>
          <a:xfrm>
            <a:off x="182385" y="831427"/>
            <a:ext cx="70007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latin typeface="+mj-lt"/>
              </a:rPr>
              <a:t>Introducing a density step in the plasma source: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CH" dirty="0">
                <a:latin typeface="+mj-lt"/>
              </a:rPr>
              <a:t>stabilization of large wakefield amplitudes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GB" dirty="0">
                <a:latin typeface="+mj-lt"/>
              </a:rPr>
              <a:t>I</a:t>
            </a:r>
            <a:r>
              <a:rPr lang="en-CH" dirty="0">
                <a:latin typeface="+mj-lt"/>
              </a:rPr>
              <a:t>ncreased wakefield amplitudes after SSM saturation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8F3AA60-AAB7-3375-98C4-0F9D3B6A8E36}"/>
              </a:ext>
            </a:extLst>
          </p:cNvPr>
          <p:cNvGrpSpPr/>
          <p:nvPr/>
        </p:nvGrpSpPr>
        <p:grpSpPr>
          <a:xfrm>
            <a:off x="182385" y="2466433"/>
            <a:ext cx="3799065" cy="3019642"/>
            <a:chOff x="5412097" y="1844336"/>
            <a:chExt cx="4890627" cy="3867495"/>
          </a:xfrm>
        </p:grpSpPr>
        <p:pic>
          <p:nvPicPr>
            <p:cNvPr id="6" name="Grafik 8">
              <a:extLst>
                <a:ext uri="{FF2B5EF4-FFF2-40B4-BE49-F238E27FC236}">
                  <a16:creationId xmlns:a16="http://schemas.microsoft.com/office/drawing/2014/main" id="{09D5BDC4-8700-D941-5C41-8648AA533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12097" y="2122773"/>
              <a:ext cx="4890627" cy="347915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2DBF817-A910-EF8C-64B9-210CDB43D725}"/>
                </a:ext>
              </a:extLst>
            </p:cNvPr>
            <p:cNvSpPr txBox="1"/>
            <p:nvPr/>
          </p:nvSpPr>
          <p:spPr>
            <a:xfrm rot="16789895">
              <a:off x="6230911" y="4333875"/>
              <a:ext cx="892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+mj-lt"/>
                </a:rPr>
                <a:t>Growth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66D8505-5466-7C70-001B-7B0F9DA1F762}"/>
                </a:ext>
              </a:extLst>
            </p:cNvPr>
            <p:cNvSpPr txBox="1"/>
            <p:nvPr/>
          </p:nvSpPr>
          <p:spPr>
            <a:xfrm>
              <a:off x="6107043" y="1844336"/>
              <a:ext cx="1155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+mj-lt"/>
                </a:rPr>
                <a:t>Saturation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8ABE51-89AC-8698-C624-884380E026E3}"/>
                </a:ext>
              </a:extLst>
            </p:cNvPr>
            <p:cNvSpPr txBox="1"/>
            <p:nvPr/>
          </p:nvSpPr>
          <p:spPr>
            <a:xfrm rot="3073149">
              <a:off x="7104293" y="3315480"/>
              <a:ext cx="749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+mj-lt"/>
                </a:rPr>
                <a:t>Decay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E01E9-EF11-535C-1738-6D4EDF28DA67}"/>
                </a:ext>
              </a:extLst>
            </p:cNvPr>
            <p:cNvSpPr txBox="1"/>
            <p:nvPr/>
          </p:nvSpPr>
          <p:spPr>
            <a:xfrm>
              <a:off x="5979142" y="5434832"/>
              <a:ext cx="9539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432FF"/>
                  </a:solidFill>
                </a:rPr>
                <a:t>D</a:t>
              </a:r>
              <a:r>
                <a:rPr lang="en-CH" sz="1200" dirty="0">
                  <a:solidFill>
                    <a:srgbClr val="0432FF"/>
                  </a:solidFill>
                </a:rPr>
                <a:t>ensity step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9D7C923-EFC9-C0CF-B913-7B2E23C12C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7472" y="5171509"/>
              <a:ext cx="0" cy="329998"/>
            </a:xfrm>
            <a:prstGeom prst="straightConnector1">
              <a:avLst/>
            </a:prstGeom>
            <a:ln w="12700">
              <a:solidFill>
                <a:srgbClr val="0432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1EDA5B2-25BF-F33F-900C-A489072B07AD}"/>
              </a:ext>
            </a:extLst>
          </p:cNvPr>
          <p:cNvGrpSpPr/>
          <p:nvPr/>
        </p:nvGrpSpPr>
        <p:grpSpPr>
          <a:xfrm>
            <a:off x="4558873" y="1742568"/>
            <a:ext cx="7427914" cy="3895846"/>
            <a:chOff x="4499252" y="1582844"/>
            <a:chExt cx="7427914" cy="3895846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942E7377-75B2-EB44-3227-904E0059DD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75" r="5375" b="21180"/>
            <a:stretch/>
          </p:blipFill>
          <p:spPr>
            <a:xfrm>
              <a:off x="4499252" y="1582844"/>
              <a:ext cx="7427914" cy="3895846"/>
            </a:xfrm>
            <a:prstGeom prst="rect">
              <a:avLst/>
            </a:prstGeom>
            <a:ln>
              <a:solidFill>
                <a:srgbClr val="0432FF"/>
              </a:solidFill>
            </a:ln>
          </p:spPr>
        </p:pic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DF736680-8B0C-4789-8F8A-3DCEC31D1D1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56725" y="3663489"/>
              <a:ext cx="580913" cy="306083"/>
            </a:xfrm>
            <a:prstGeom prst="straightConnector1">
              <a:avLst/>
            </a:prstGeom>
            <a:ln w="76200">
              <a:solidFill>
                <a:srgbClr val="0432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EF442FF0-0BF2-7BE2-A440-DD7EE19E052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59469" y="3723946"/>
              <a:ext cx="580913" cy="306083"/>
            </a:xfrm>
            <a:prstGeom prst="straightConnector1">
              <a:avLst/>
            </a:prstGeom>
            <a:ln w="76200">
              <a:solidFill>
                <a:srgbClr val="0432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F31C71D6-5D90-74CC-A70E-A894A6676A8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62213" y="3751173"/>
              <a:ext cx="580913" cy="306083"/>
            </a:xfrm>
            <a:prstGeom prst="straightConnector1">
              <a:avLst/>
            </a:prstGeom>
            <a:ln w="76200">
              <a:solidFill>
                <a:srgbClr val="0432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88F8A071-0FE6-8FC4-FEAF-942616F7E7B2}"/>
              </a:ext>
            </a:extLst>
          </p:cNvPr>
          <p:cNvSpPr txBox="1"/>
          <p:nvPr/>
        </p:nvSpPr>
        <p:spPr>
          <a:xfrm>
            <a:off x="6666094" y="1404014"/>
            <a:ext cx="5462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latin typeface="+mj-lt"/>
              </a:rPr>
              <a:t>New Rubidium vapour source with density step installed in 2023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0B3F46-470D-F79D-998C-2C9655633252}"/>
              </a:ext>
            </a:extLst>
          </p:cNvPr>
          <p:cNvSpPr txBox="1"/>
          <p:nvPr/>
        </p:nvSpPr>
        <p:spPr>
          <a:xfrm>
            <a:off x="4433174" y="5686721"/>
            <a:ext cx="7838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432FF"/>
                </a:solidFill>
                <a:latin typeface="+mj-lt"/>
              </a:rPr>
              <a:t>Length: ~ 10 m, independent electrical heater of 50 cm from 0.25 to 4.75 m, Step height up to ±10%.</a:t>
            </a:r>
          </a:p>
          <a:p>
            <a:r>
              <a:rPr lang="en-US" sz="1400" dirty="0">
                <a:solidFill>
                  <a:srgbClr val="0432FF"/>
                </a:solidFill>
                <a:latin typeface="+mj-lt"/>
              </a:rPr>
              <a:t>10 diagnostic viewport </a:t>
            </a:r>
            <a:r>
              <a:rPr lang="en-US" sz="1400" dirty="0">
                <a:solidFill>
                  <a:srgbClr val="0432FF"/>
                </a:solidFill>
                <a:latin typeface="+mj-lt"/>
                <a:sym typeface="Wingdings" pitchFamily="2" charset="2"/>
              </a:rPr>
              <a:t> measure light emitted by wakefields dissipating after the passage of the protons. </a:t>
            </a:r>
            <a:endParaRPr lang="en-US" sz="1400" dirty="0">
              <a:solidFill>
                <a:srgbClr val="0432FF"/>
              </a:solidFill>
              <a:latin typeface="+mj-lt"/>
            </a:endParaRPr>
          </a:p>
        </p:txBody>
      </p:sp>
      <p:sp>
        <p:nvSpPr>
          <p:cNvPr id="78" name="Explosion 1 77">
            <a:extLst>
              <a:ext uri="{FF2B5EF4-FFF2-40B4-BE49-F238E27FC236}">
                <a16:creationId xmlns:a16="http://schemas.microsoft.com/office/drawing/2014/main" id="{81D6B8B8-C609-02F7-9244-CCC2ECC2E837}"/>
              </a:ext>
            </a:extLst>
          </p:cNvPr>
          <p:cNvSpPr/>
          <p:nvPr/>
        </p:nvSpPr>
        <p:spPr>
          <a:xfrm>
            <a:off x="10321740" y="2378087"/>
            <a:ext cx="1181100" cy="720786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</p:spTree>
    <p:extLst>
      <p:ext uri="{BB962C8B-B14F-4D97-AF65-F5344CB8AC3E}">
        <p14:creationId xmlns:p14="http://schemas.microsoft.com/office/powerpoint/2010/main" val="183802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7" grpId="0"/>
      <p:bldP spid="7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9BDCB-E2AF-BCE8-F55D-BCF99847C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83" y="367725"/>
            <a:ext cx="12512091" cy="717134"/>
          </a:xfrm>
        </p:spPr>
        <p:txBody>
          <a:bodyPr>
            <a:noAutofit/>
          </a:bodyPr>
          <a:lstStyle/>
          <a:p>
            <a:r>
              <a:rPr lang="en-CH" sz="3200" dirty="0"/>
              <a:t>Upgrade of the Plasma Source: Density Step, Change of Plasma Length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E744AC-3857-72F5-1BAD-B66020595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907B64-5DC4-9302-98FB-39F235AF4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19</a:t>
            </a:fld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50D7742-CC83-03EA-82FF-FE9CA96450A0}"/>
              </a:ext>
            </a:extLst>
          </p:cNvPr>
          <p:cNvGrpSpPr/>
          <p:nvPr/>
        </p:nvGrpSpPr>
        <p:grpSpPr>
          <a:xfrm>
            <a:off x="184695" y="930919"/>
            <a:ext cx="8008773" cy="4121305"/>
            <a:chOff x="601827" y="1284272"/>
            <a:chExt cx="8008773" cy="4121305"/>
          </a:xfrm>
        </p:grpSpPr>
        <p:pic>
          <p:nvPicPr>
            <p:cNvPr id="8" name="object 5">
              <a:extLst>
                <a:ext uri="{FF2B5EF4-FFF2-40B4-BE49-F238E27FC236}">
                  <a16:creationId xmlns:a16="http://schemas.microsoft.com/office/drawing/2014/main" id="{82625827-014E-7D40-418C-3051C1EA74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3374894" y="1284272"/>
              <a:ext cx="2255675" cy="1452069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E94F9AC-0244-6A8E-D6CF-E84C07246805}"/>
                </a:ext>
              </a:extLst>
            </p:cNvPr>
            <p:cNvGrpSpPr/>
            <p:nvPr/>
          </p:nvGrpSpPr>
          <p:grpSpPr>
            <a:xfrm>
              <a:off x="601827" y="1748699"/>
              <a:ext cx="8008773" cy="3656878"/>
              <a:chOff x="1113589" y="1871503"/>
              <a:chExt cx="8008773" cy="3656878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016BDC8B-45B3-9CD0-55B8-A2C36292D5F4}"/>
                  </a:ext>
                </a:extLst>
              </p:cNvPr>
              <p:cNvGrpSpPr/>
              <p:nvPr/>
            </p:nvGrpSpPr>
            <p:grpSpPr>
              <a:xfrm>
                <a:off x="1113589" y="2787572"/>
                <a:ext cx="8008773" cy="2740809"/>
                <a:chOff x="1113589" y="3119344"/>
                <a:chExt cx="8008773" cy="2740809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E8ABC469-6C21-2361-444B-FEC7AEFCE9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 t="5651"/>
                <a:stretch/>
              </p:blipFill>
              <p:spPr>
                <a:xfrm>
                  <a:off x="1113589" y="3566854"/>
                  <a:ext cx="8008773" cy="2293299"/>
                </a:xfrm>
                <a:prstGeom prst="rect">
                  <a:avLst/>
                </a:prstGeom>
              </p:spPr>
            </p:pic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17AADB24-F6BF-1C06-89A4-01A8DBE2DD97}"/>
                    </a:ext>
                  </a:extLst>
                </p:cNvPr>
                <p:cNvSpPr txBox="1"/>
                <p:nvPr/>
              </p:nvSpPr>
              <p:spPr>
                <a:xfrm>
                  <a:off x="4637102" y="3119344"/>
                  <a:ext cx="175708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400" dirty="0">
                      <a:solidFill>
                        <a:srgbClr val="FF0000"/>
                      </a:solidFill>
                      <a:latin typeface="+mj-lt"/>
                    </a:rPr>
                    <a:t>10 plasma light ports</a:t>
                  </a:r>
                </a:p>
                <a:p>
                  <a:r>
                    <a:rPr lang="en-CH" sz="1400" dirty="0">
                      <a:solidFill>
                        <a:srgbClr val="FF0000"/>
                      </a:solidFill>
                      <a:latin typeface="+mj-lt"/>
                    </a:rPr>
                    <a:t>10 ’plungers’</a:t>
                  </a:r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00EFD877-63E5-DC3C-F607-E8172A9B69C4}"/>
                  </a:ext>
                </a:extLst>
              </p:cNvPr>
              <p:cNvGrpSpPr/>
              <p:nvPr/>
            </p:nvGrpSpPr>
            <p:grpSpPr>
              <a:xfrm>
                <a:off x="6096000" y="1871503"/>
                <a:ext cx="2333042" cy="1834651"/>
                <a:chOff x="6096000" y="2211367"/>
                <a:chExt cx="2333042" cy="1834651"/>
              </a:xfrm>
            </p:grpSpPr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52FF30C3-6FDB-CDAF-7A81-0EDE99F30D88}"/>
                    </a:ext>
                  </a:extLst>
                </p:cNvPr>
                <p:cNvGrpSpPr/>
                <p:nvPr/>
              </p:nvGrpSpPr>
              <p:grpSpPr>
                <a:xfrm>
                  <a:off x="6096000" y="2694160"/>
                  <a:ext cx="1944856" cy="1351858"/>
                  <a:chOff x="6096000" y="2694160"/>
                  <a:chExt cx="1944856" cy="1351858"/>
                </a:xfrm>
              </p:grpSpPr>
              <p:cxnSp>
                <p:nvCxnSpPr>
                  <p:cNvPr id="20" name="Straight Arrow Connector 19">
                    <a:extLst>
                      <a:ext uri="{FF2B5EF4-FFF2-40B4-BE49-F238E27FC236}">
                        <a16:creationId xmlns:a16="http://schemas.microsoft.com/office/drawing/2014/main" id="{410B7A67-0530-E581-F78F-A667E4283D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096000" y="2699627"/>
                    <a:ext cx="1052637" cy="1346391"/>
                  </a:xfrm>
                  <a:prstGeom prst="straightConnector1">
                    <a:avLst/>
                  </a:prstGeom>
                  <a:ln w="19050">
                    <a:solidFill>
                      <a:srgbClr val="3366F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Arrow Connector 20">
                    <a:extLst>
                      <a:ext uri="{FF2B5EF4-FFF2-40B4-BE49-F238E27FC236}">
                        <a16:creationId xmlns:a16="http://schemas.microsoft.com/office/drawing/2014/main" id="{A6F2BACB-7D56-3024-99C2-7067C75EB7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787681" y="2699627"/>
                    <a:ext cx="362175" cy="1287778"/>
                  </a:xfrm>
                  <a:prstGeom prst="straightConnector1">
                    <a:avLst/>
                  </a:prstGeom>
                  <a:ln w="19050">
                    <a:solidFill>
                      <a:srgbClr val="3366F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Arrow Connector 21">
                    <a:extLst>
                      <a:ext uri="{FF2B5EF4-FFF2-40B4-BE49-F238E27FC236}">
                        <a16:creationId xmlns:a16="http://schemas.microsoft.com/office/drawing/2014/main" id="{653F8349-5726-23E3-F392-26F282DDB2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031403" y="2715916"/>
                    <a:ext cx="114763" cy="1266992"/>
                  </a:xfrm>
                  <a:prstGeom prst="straightConnector1">
                    <a:avLst/>
                  </a:prstGeom>
                  <a:ln w="19050">
                    <a:solidFill>
                      <a:srgbClr val="3366F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A7A28988-E924-299E-53EE-08EFE0C37B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48637" y="2694160"/>
                    <a:ext cx="271372" cy="1249763"/>
                  </a:xfrm>
                  <a:prstGeom prst="straightConnector1">
                    <a:avLst/>
                  </a:prstGeom>
                  <a:ln w="19050">
                    <a:solidFill>
                      <a:srgbClr val="3366F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1DAF23B8-CBD9-3070-091B-095D6404AD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52327" y="2715916"/>
                    <a:ext cx="481786" cy="1196660"/>
                  </a:xfrm>
                  <a:prstGeom prst="straightConnector1">
                    <a:avLst/>
                  </a:prstGeom>
                  <a:ln w="19050">
                    <a:solidFill>
                      <a:srgbClr val="3366F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CA9916E4-88AC-E224-3EFA-A2A0A0D3F0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52327" y="2720413"/>
                    <a:ext cx="734910" cy="1150609"/>
                  </a:xfrm>
                  <a:prstGeom prst="straightConnector1">
                    <a:avLst/>
                  </a:prstGeom>
                  <a:ln w="19050">
                    <a:solidFill>
                      <a:srgbClr val="3366F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CB80CC16-AC83-F2EA-D38C-EFA27CFDB1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52327" y="2708278"/>
                    <a:ext cx="888529" cy="1144186"/>
                  </a:xfrm>
                  <a:prstGeom prst="straightConnector1">
                    <a:avLst/>
                  </a:prstGeom>
                  <a:ln w="19050">
                    <a:solidFill>
                      <a:srgbClr val="3366F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BF06E5D9-7634-3D95-FD77-E2C5A0B441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14838" y="2699627"/>
                    <a:ext cx="733799" cy="1317214"/>
                  </a:xfrm>
                  <a:prstGeom prst="straightConnector1">
                    <a:avLst/>
                  </a:prstGeom>
                  <a:ln w="19050">
                    <a:solidFill>
                      <a:srgbClr val="3366F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041F3526-DFE9-73E0-4E4C-D753C7052C89}"/>
                    </a:ext>
                  </a:extLst>
                </p:cNvPr>
                <p:cNvSpPr txBox="1"/>
                <p:nvPr/>
              </p:nvSpPr>
              <p:spPr>
                <a:xfrm>
                  <a:off x="6347190" y="2211367"/>
                  <a:ext cx="208185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400" dirty="0">
                      <a:solidFill>
                        <a:srgbClr val="3366FF"/>
                      </a:solidFill>
                      <a:latin typeface="+mj-lt"/>
                    </a:rPr>
                    <a:t>8 electrical heaters</a:t>
                  </a:r>
                </a:p>
                <a:p>
                  <a:r>
                    <a:rPr lang="en-CH" sz="1400" dirty="0">
                      <a:solidFill>
                        <a:srgbClr val="3366FF"/>
                      </a:solidFill>
                      <a:latin typeface="+mj-lt"/>
                    </a:rPr>
                    <a:t>Temperature/density step </a:t>
                  </a:r>
                </a:p>
              </p:txBody>
            </p: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CA347C1-6684-4515-31A3-196BE1E7A832}"/>
                </a:ext>
              </a:extLst>
            </p:cNvPr>
            <p:cNvGrpSpPr/>
            <p:nvPr/>
          </p:nvGrpSpPr>
          <p:grpSpPr>
            <a:xfrm>
              <a:off x="1117724" y="2387089"/>
              <a:ext cx="2759229" cy="1275294"/>
              <a:chOff x="8836224" y="1283987"/>
              <a:chExt cx="4845603" cy="2495713"/>
            </a:xfrm>
          </p:grpSpPr>
          <p:pic>
            <p:nvPicPr>
              <p:cNvPr id="10" name="Picture 4">
                <a:extLst>
                  <a:ext uri="{FF2B5EF4-FFF2-40B4-BE49-F238E27FC236}">
                    <a16:creationId xmlns:a16="http://schemas.microsoft.com/office/drawing/2014/main" id="{051A2D9C-397C-EAA0-53AF-73C07B2324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12432508">
                <a:off x="9734839" y="1531035"/>
                <a:ext cx="3166357" cy="2248665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D049E51-ED11-9FA2-B98D-4930EC184A0B}"/>
                  </a:ext>
                </a:extLst>
              </p:cNvPr>
              <p:cNvSpPr txBox="1"/>
              <p:nvPr/>
            </p:nvSpPr>
            <p:spPr>
              <a:xfrm>
                <a:off x="10281035" y="1283987"/>
                <a:ext cx="3400792" cy="843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latin typeface="+mj-lt"/>
                  </a:rPr>
                  <a:t>0.2mm Al foil l</a:t>
                </a:r>
                <a:r>
                  <a:rPr lang="en-CH" sz="1100" dirty="0">
                    <a:latin typeface="+mj-lt"/>
                  </a:rPr>
                  <a:t>aser beam dump changing plasma length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C63F964-8DBE-3C50-D1CD-57DE18FCE9DF}"/>
                  </a:ext>
                </a:extLst>
              </p:cNvPr>
              <p:cNvSpPr txBox="1"/>
              <p:nvPr/>
            </p:nvSpPr>
            <p:spPr>
              <a:xfrm>
                <a:off x="8836224" y="1777065"/>
                <a:ext cx="1621953" cy="1174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100" dirty="0">
                    <a:latin typeface="+mj-lt"/>
                  </a:rPr>
                  <a:t>YAG screen for  e-, p+ alignment</a:t>
                </a: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37B2A883-95C8-6A67-790D-15B1D3057128}"/>
                  </a:ext>
                </a:extLst>
              </p:cNvPr>
              <p:cNvCxnSpPr/>
              <p:nvPr/>
            </p:nvCxnSpPr>
            <p:spPr>
              <a:xfrm>
                <a:off x="10103898" y="2562419"/>
                <a:ext cx="354283" cy="92946"/>
              </a:xfrm>
              <a:prstGeom prst="straightConnector1">
                <a:avLst/>
              </a:prstGeom>
              <a:ln w="19050">
                <a:solidFill>
                  <a:srgbClr val="0432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543468B2-2F1E-09B0-278D-4436FC8586D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66135" y="2051869"/>
                <a:ext cx="299201" cy="510550"/>
              </a:xfrm>
              <a:prstGeom prst="straightConnector1">
                <a:avLst/>
              </a:prstGeom>
              <a:ln w="19050">
                <a:solidFill>
                  <a:srgbClr val="0432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581495-4496-1759-D432-E667F3E16828}"/>
              </a:ext>
            </a:extLst>
          </p:cNvPr>
          <p:cNvSpPr txBox="1"/>
          <p:nvPr/>
        </p:nvSpPr>
        <p:spPr>
          <a:xfrm>
            <a:off x="1174409" y="5041682"/>
            <a:ext cx="83865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432FF"/>
                </a:solidFill>
                <a:latin typeface="+mj-lt"/>
              </a:rPr>
              <a:t>10 diagnostic viewport </a:t>
            </a:r>
          </a:p>
          <a:p>
            <a:pPr marL="742950" lvl="1" indent="-285750">
              <a:buFont typeface="Wingdings" pitchFamily="2" charset="2"/>
              <a:buChar char="è"/>
            </a:pPr>
            <a:r>
              <a:rPr lang="en-US" sz="1600" dirty="0">
                <a:solidFill>
                  <a:srgbClr val="0432FF"/>
                </a:solidFill>
                <a:latin typeface="+mj-lt"/>
                <a:sym typeface="Wingdings" pitchFamily="2" charset="2"/>
              </a:rPr>
              <a:t>measure light emitted by wakefields dissipating after passage of the p+ bunch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432FF"/>
                </a:solidFill>
                <a:latin typeface="+mj-lt"/>
              </a:rPr>
              <a:t>10 plungers from 0.5m to 10.3m</a:t>
            </a:r>
          </a:p>
          <a:p>
            <a:pPr marL="742950" lvl="1" indent="-285750">
              <a:buFont typeface="Wingdings" pitchFamily="2" charset="2"/>
              <a:buChar char="è"/>
            </a:pPr>
            <a:r>
              <a:rPr lang="en-US" sz="1600" dirty="0">
                <a:solidFill>
                  <a:srgbClr val="0432FF"/>
                </a:solidFill>
                <a:latin typeface="+mj-lt"/>
                <a:sym typeface="Wingdings" pitchFamily="2" charset="2"/>
              </a:rPr>
              <a:t>align the proton and electron bunches inside the plasma source</a:t>
            </a:r>
          </a:p>
          <a:p>
            <a:pPr marL="742950" lvl="1" indent="-285750">
              <a:buFont typeface="Wingdings" pitchFamily="2" charset="2"/>
              <a:buChar char="è"/>
            </a:pPr>
            <a:r>
              <a:rPr lang="en-US" sz="1600" dirty="0">
                <a:solidFill>
                  <a:srgbClr val="0432FF"/>
                </a:solidFill>
                <a:latin typeface="+mj-lt"/>
                <a:sym typeface="Wingdings" pitchFamily="2" charset="2"/>
              </a:rPr>
              <a:t>Block the ionizing laser pulse  vary the plasma length</a:t>
            </a:r>
            <a:endParaRPr lang="en-US" sz="1600" dirty="0">
              <a:solidFill>
                <a:srgbClr val="0432FF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0B299B-E6B8-58A1-5FEB-D2B4467613EC}"/>
              </a:ext>
            </a:extLst>
          </p:cNvPr>
          <p:cNvSpPr txBox="1"/>
          <p:nvPr/>
        </p:nvSpPr>
        <p:spPr>
          <a:xfrm>
            <a:off x="4187009" y="4625873"/>
            <a:ext cx="1554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+mj-lt"/>
              </a:rPr>
              <a:t>MPP Munich, GWA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6A7407F-6779-8106-CDAD-9F19D138C859}"/>
              </a:ext>
            </a:extLst>
          </p:cNvPr>
          <p:cNvGrpSpPr/>
          <p:nvPr/>
        </p:nvGrpSpPr>
        <p:grpSpPr>
          <a:xfrm>
            <a:off x="8639615" y="1605230"/>
            <a:ext cx="3396705" cy="3895713"/>
            <a:chOff x="8610600" y="1208653"/>
            <a:chExt cx="3396705" cy="3895713"/>
          </a:xfrm>
        </p:grpSpPr>
        <p:sp>
          <p:nvSpPr>
            <p:cNvPr id="13" name="Explosion 1 12">
              <a:extLst>
                <a:ext uri="{FF2B5EF4-FFF2-40B4-BE49-F238E27FC236}">
                  <a16:creationId xmlns:a16="http://schemas.microsoft.com/office/drawing/2014/main" id="{D2F4EFE3-A9B8-DC12-C957-216D70F18895}"/>
                </a:ext>
              </a:extLst>
            </p:cNvPr>
            <p:cNvSpPr/>
            <p:nvPr/>
          </p:nvSpPr>
          <p:spPr>
            <a:xfrm>
              <a:off x="9560936" y="1387092"/>
              <a:ext cx="1291444" cy="946673"/>
            </a:xfrm>
            <a:prstGeom prst="irregularSeal1">
              <a:avLst/>
            </a:prstGeom>
            <a:solidFill>
              <a:srgbClr val="FF0000"/>
            </a:solidFill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b="1" dirty="0"/>
                <a:t>UK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5B69425-B49F-5E8D-C84D-EF4826E71F8C}"/>
                </a:ext>
              </a:extLst>
            </p:cNvPr>
            <p:cNvGrpSpPr/>
            <p:nvPr/>
          </p:nvGrpSpPr>
          <p:grpSpPr>
            <a:xfrm>
              <a:off x="8738046" y="2411178"/>
              <a:ext cx="3241549" cy="2585157"/>
              <a:chOff x="6995419" y="3839595"/>
              <a:chExt cx="3241549" cy="2585157"/>
            </a:xfrm>
          </p:grpSpPr>
          <p:pic>
            <p:nvPicPr>
              <p:cNvPr id="16" name="Picture 15" descr="A blue and white logo&#10;&#10;AI-generated content may be incorrect.">
                <a:extLst>
                  <a:ext uri="{FF2B5EF4-FFF2-40B4-BE49-F238E27FC236}">
                    <a16:creationId xmlns:a16="http://schemas.microsoft.com/office/drawing/2014/main" id="{AB2C3AC2-6110-EDB4-AD8E-A64F819818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t="31674" b="30971"/>
              <a:stretch>
                <a:fillRect/>
              </a:stretch>
            </p:blipFill>
            <p:spPr>
              <a:xfrm>
                <a:off x="7255659" y="5974857"/>
                <a:ext cx="962832" cy="359663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557AEAD-AC0C-97B0-17EE-A49646478804}"/>
                  </a:ext>
                </a:extLst>
              </p:cNvPr>
              <p:cNvSpPr txBox="1"/>
              <p:nvPr/>
            </p:nvSpPr>
            <p:spPr>
              <a:xfrm>
                <a:off x="6995419" y="3839595"/>
                <a:ext cx="3241549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dirty="0">
                    <a:latin typeface="+mj-lt"/>
                  </a:rPr>
                  <a:t>Since 2014: MPP Munich, close collaboration with </a:t>
                </a:r>
                <a:r>
                  <a:rPr lang="en-CH" sz="1600" b="1" dirty="0"/>
                  <a:t>UK companies </a:t>
                </a:r>
                <a:r>
                  <a:rPr lang="en-CH" sz="1600" dirty="0">
                    <a:latin typeface="+mj-lt"/>
                  </a:rPr>
                  <a:t>for all  Rb vapour sources in different phases: </a:t>
                </a:r>
              </a:p>
              <a:p>
                <a:r>
                  <a:rPr lang="en-GB" sz="1600" dirty="0">
                    <a:latin typeface="+mj-lt"/>
                  </a:rPr>
                  <a:t>F</a:t>
                </a:r>
                <a:r>
                  <a:rPr lang="en-CH" sz="1600" dirty="0">
                    <a:latin typeface="+mj-lt"/>
                  </a:rPr>
                  <a:t>easibility study, design, engineering, prototyping, construction, upgrade, maintenance, decomissioning. </a:t>
                </a:r>
              </a:p>
              <a:p>
                <a:r>
                  <a:rPr lang="en-CH" sz="1600" b="1" dirty="0">
                    <a:latin typeface="+mj-lt"/>
                  </a:rPr>
                  <a:t>Budget: ~3 MCHF</a:t>
                </a:r>
              </a:p>
              <a:p>
                <a:endParaRPr lang="en-CH" sz="1600" dirty="0">
                  <a:latin typeface="+mj-lt"/>
                </a:endParaRPr>
              </a:p>
            </p:txBody>
          </p:sp>
          <p:pic>
            <p:nvPicPr>
              <p:cNvPr id="19" name="Picture 4" descr="wdl logo 210912.bmp">
                <a:extLst>
                  <a:ext uri="{FF2B5EF4-FFF2-40B4-BE49-F238E27FC236}">
                    <a16:creationId xmlns:a16="http://schemas.microsoft.com/office/drawing/2014/main" id="{897CD198-07FA-07B1-1B36-1C6C2AC3B3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01377" y="5944207"/>
                <a:ext cx="481371" cy="48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42A47DB0-C806-A421-2EFD-118F253DC4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30877" y="6081772"/>
                <a:ext cx="905145" cy="240610"/>
              </a:xfrm>
              <a:prstGeom prst="rect">
                <a:avLst/>
              </a:prstGeom>
            </p:spPr>
          </p:pic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FA7F7BF-FCFF-D43F-8E37-6982EA258DD8}"/>
                </a:ext>
              </a:extLst>
            </p:cNvPr>
            <p:cNvSpPr/>
            <p:nvPr/>
          </p:nvSpPr>
          <p:spPr>
            <a:xfrm>
              <a:off x="8610600" y="1208653"/>
              <a:ext cx="3396705" cy="3895713"/>
            </a:xfrm>
            <a:prstGeom prst="rect">
              <a:avLst/>
            </a:prstGeom>
            <a:noFill/>
            <a:ln w="28575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210175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27396-3230-507B-8FD5-293235F2C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2215"/>
            <a:ext cx="10515600" cy="1017049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“The accelerator only really behaves when a few physicists are standing right next to it, worrying about it. “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BAD3F4-982D-6245-C31A-360C4D6F0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E239FC-93AE-B455-EB81-28E010522A7D}"/>
              </a:ext>
            </a:extLst>
          </p:cNvPr>
          <p:cNvSpPr txBox="1"/>
          <p:nvPr/>
        </p:nvSpPr>
        <p:spPr>
          <a:xfrm>
            <a:off x="4779614" y="2734815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+mj-lt"/>
              </a:rPr>
              <a:t>John Adams</a:t>
            </a:r>
          </a:p>
        </p:txBody>
      </p:sp>
      <p:pic>
        <p:nvPicPr>
          <p:cNvPr id="5122" name="Picture 2" descr="John Adams, CERN">
            <a:extLst>
              <a:ext uri="{FF2B5EF4-FFF2-40B4-BE49-F238E27FC236}">
                <a16:creationId xmlns:a16="http://schemas.microsoft.com/office/drawing/2014/main" id="{E2B9E5CB-383C-C917-5307-C417C5C00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762" y="2734815"/>
            <a:ext cx="2846169" cy="282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B193EB30-24EE-1D3D-4E67-BC1942C7F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1605730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B8B02-CD40-9BEB-B227-1F8894E43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022" y="122171"/>
            <a:ext cx="12088838" cy="717134"/>
          </a:xfrm>
        </p:spPr>
        <p:txBody>
          <a:bodyPr>
            <a:normAutofit/>
          </a:bodyPr>
          <a:lstStyle/>
          <a:p>
            <a:r>
              <a:rPr lang="en-CH" dirty="0"/>
              <a:t>New Plasma Source with Density Step -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CD855-4719-FB62-1676-E11AC514F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B77AED-96C5-4927-C411-0B4CDE758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20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B777D3C-A68F-E133-0AC0-7269FBFF63A9}"/>
              </a:ext>
            </a:extLst>
          </p:cNvPr>
          <p:cNvGrpSpPr/>
          <p:nvPr/>
        </p:nvGrpSpPr>
        <p:grpSpPr>
          <a:xfrm>
            <a:off x="923740" y="1068384"/>
            <a:ext cx="10186625" cy="5032608"/>
            <a:chOff x="4499252" y="1582844"/>
            <a:chExt cx="7427914" cy="389584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0324964-3F88-B7D1-1F27-3AE333238D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75" r="5375" b="21180"/>
            <a:stretch/>
          </p:blipFill>
          <p:spPr>
            <a:xfrm>
              <a:off x="4499252" y="1582844"/>
              <a:ext cx="7427914" cy="3895846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6D6C11E-C0AC-CED5-3634-BF33EE8DDF0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56725" y="3663489"/>
              <a:ext cx="580913" cy="30608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C801888-45B2-DD61-6495-03B43CF4B7C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59469" y="3723946"/>
              <a:ext cx="580913" cy="30608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F238486-A65E-B695-5A1F-57420C4629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62213" y="3751173"/>
              <a:ext cx="580913" cy="30608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71F1372-0A1D-AEDE-3923-57A559BAF431}"/>
              </a:ext>
            </a:extLst>
          </p:cNvPr>
          <p:cNvGrpSpPr/>
          <p:nvPr/>
        </p:nvGrpSpPr>
        <p:grpSpPr>
          <a:xfrm>
            <a:off x="6605093" y="1411133"/>
            <a:ext cx="4384040" cy="3933823"/>
            <a:chOff x="629905" y="2498253"/>
            <a:chExt cx="4384040" cy="393382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43EFCD5-62CD-CFB0-D074-5681E9D3F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7270"/>
            <a:stretch/>
          </p:blipFill>
          <p:spPr>
            <a:xfrm>
              <a:off x="629905" y="2498253"/>
              <a:ext cx="4384040" cy="307530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8BC854-8540-4AC1-25DE-99C3197EE209}"/>
                </a:ext>
              </a:extLst>
            </p:cNvPr>
            <p:cNvSpPr txBox="1"/>
            <p:nvPr/>
          </p:nvSpPr>
          <p:spPr>
            <a:xfrm>
              <a:off x="629905" y="5508746"/>
              <a:ext cx="4384040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+mj-lt"/>
                </a:rPr>
                <a:t>With density step: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+mj-lt"/>
                </a:rPr>
                <a:t>Increased energy gain.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+mj-lt"/>
                </a:rPr>
                <a:t>Acceleration gradient is more ‘constant’. </a:t>
              </a:r>
              <a:endParaRPr lang="en-CH" dirty="0">
                <a:latin typeface="+mj-lt"/>
              </a:endParaRPr>
            </a:p>
          </p:txBody>
        </p:sp>
      </p:grpSp>
      <p:sp>
        <p:nvSpPr>
          <p:cNvPr id="6" name="Explosion 1 5">
            <a:extLst>
              <a:ext uri="{FF2B5EF4-FFF2-40B4-BE49-F238E27FC236}">
                <a16:creationId xmlns:a16="http://schemas.microsoft.com/office/drawing/2014/main" id="{96C523A2-3F66-E6E1-26CB-0EE79AF9A263}"/>
              </a:ext>
            </a:extLst>
          </p:cNvPr>
          <p:cNvSpPr/>
          <p:nvPr/>
        </p:nvSpPr>
        <p:spPr>
          <a:xfrm>
            <a:off x="9916414" y="1538987"/>
            <a:ext cx="914569" cy="550115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3BE9490-2BAD-4C7E-BB24-717D84F1017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1303" r="57771"/>
          <a:stretch>
            <a:fillRect/>
          </a:stretch>
        </p:blipFill>
        <p:spPr>
          <a:xfrm rot="5400000">
            <a:off x="2526507" y="764720"/>
            <a:ext cx="1941939" cy="483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45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D49CD-EDBC-C04D-98F5-228DE37EB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7517D3FD-16D2-D25D-6C3B-B79EEA0E76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2" name="Group 27">
            <a:extLst>
              <a:ext uri="{FF2B5EF4-FFF2-40B4-BE49-F238E27FC236}">
                <a16:creationId xmlns:a16="http://schemas.microsoft.com/office/drawing/2014/main" id="{95DA42B6-27D2-BA8F-CA85-A19AC599A2DB}"/>
              </a:ext>
            </a:extLst>
          </p:cNvPr>
          <p:cNvGrpSpPr/>
          <p:nvPr/>
        </p:nvGrpSpPr>
        <p:grpSpPr>
          <a:xfrm>
            <a:off x="281700" y="1144184"/>
            <a:ext cx="3883177" cy="2364577"/>
            <a:chOff x="1441992" y="1143736"/>
            <a:chExt cx="2418258" cy="1268630"/>
          </a:xfrm>
        </p:grpSpPr>
        <p:grpSp>
          <p:nvGrpSpPr>
            <p:cNvPr id="3" name="Group 11">
              <a:extLst>
                <a:ext uri="{FF2B5EF4-FFF2-40B4-BE49-F238E27FC236}">
                  <a16:creationId xmlns:a16="http://schemas.microsoft.com/office/drawing/2014/main" id="{BE2FA9A0-154B-28C5-9AC0-0CEBC649CDF2}"/>
                </a:ext>
              </a:extLst>
            </p:cNvPr>
            <p:cNvGrpSpPr/>
            <p:nvPr/>
          </p:nvGrpSpPr>
          <p:grpSpPr>
            <a:xfrm>
              <a:off x="1441992" y="1380825"/>
              <a:ext cx="1300205" cy="845361"/>
              <a:chOff x="2763156" y="1270023"/>
              <a:chExt cx="1300205" cy="845361"/>
            </a:xfrm>
          </p:grpSpPr>
          <p:pic>
            <p:nvPicPr>
              <p:cNvPr id="86" name="Picture 85" descr="surfen_bali_aufmacher,17121_m_n.jpg">
                <a:extLst>
                  <a:ext uri="{FF2B5EF4-FFF2-40B4-BE49-F238E27FC236}">
                    <a16:creationId xmlns:a16="http://schemas.microsoft.com/office/drawing/2014/main" id="{6C0AD7D0-4FD6-4077-D2B6-09F9BA5C11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0490"/>
              <a:stretch>
                <a:fillRect/>
              </a:stretch>
            </p:blipFill>
            <p:spPr>
              <a:xfrm>
                <a:off x="2817411" y="1468808"/>
                <a:ext cx="977872" cy="646576"/>
              </a:xfrm>
              <a:prstGeom prst="rect">
                <a:avLst/>
              </a:prstGeom>
            </p:spPr>
          </p:pic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A533331A-5C1E-C006-A123-14E175A1E348}"/>
                  </a:ext>
                </a:extLst>
              </p:cNvPr>
              <p:cNvSpPr txBox="1"/>
              <p:nvPr/>
            </p:nvSpPr>
            <p:spPr>
              <a:xfrm>
                <a:off x="2763156" y="1270023"/>
                <a:ext cx="1300205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+mj-lt"/>
                  </a:rPr>
                  <a:t>p+ self-modulation</a:t>
                </a:r>
              </a:p>
            </p:txBody>
          </p:sp>
        </p:grpSp>
        <p:grpSp>
          <p:nvGrpSpPr>
            <p:cNvPr id="4" name="Group 14">
              <a:extLst>
                <a:ext uri="{FF2B5EF4-FFF2-40B4-BE49-F238E27FC236}">
                  <a16:creationId xmlns:a16="http://schemas.microsoft.com/office/drawing/2014/main" id="{537E747B-A418-6D48-BF6B-A2CCE93D867B}"/>
                </a:ext>
              </a:extLst>
            </p:cNvPr>
            <p:cNvGrpSpPr/>
            <p:nvPr/>
          </p:nvGrpSpPr>
          <p:grpSpPr>
            <a:xfrm>
              <a:off x="2467820" y="1393712"/>
              <a:ext cx="1392430" cy="824065"/>
              <a:chOff x="4632824" y="4393887"/>
              <a:chExt cx="1392430" cy="824065"/>
            </a:xfrm>
          </p:grpSpPr>
          <p:pic>
            <p:nvPicPr>
              <p:cNvPr id="84" name="Picture 83" descr="Wellenreiten-FreshSurf.jpg">
                <a:extLst>
                  <a:ext uri="{FF2B5EF4-FFF2-40B4-BE49-F238E27FC236}">
                    <a16:creationId xmlns:a16="http://schemas.microsoft.com/office/drawing/2014/main" id="{EF46D4D2-81E2-93D1-7F2C-8A12116159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20723"/>
              <a:stretch/>
            </p:blipFill>
            <p:spPr>
              <a:xfrm>
                <a:off x="4694857" y="4571376"/>
                <a:ext cx="1046594" cy="646576"/>
              </a:xfrm>
              <a:prstGeom prst="rect">
                <a:avLst/>
              </a:prstGeom>
            </p:spPr>
          </p:pic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1EBC0AFC-D94B-BD07-3CC4-E43F253FF495}"/>
                  </a:ext>
                </a:extLst>
              </p:cNvPr>
              <p:cNvSpPr txBox="1"/>
              <p:nvPr/>
            </p:nvSpPr>
            <p:spPr>
              <a:xfrm>
                <a:off x="4632824" y="4393887"/>
                <a:ext cx="1392430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2 GeV e- acceleration</a:t>
                </a:r>
              </a:p>
            </p:txBody>
          </p:sp>
        </p:grp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4A777255-8688-758E-7DAD-583FCDFAC330}"/>
                </a:ext>
              </a:extLst>
            </p:cNvPr>
            <p:cNvSpPr/>
            <p:nvPr/>
          </p:nvSpPr>
          <p:spPr>
            <a:xfrm rot="5400000">
              <a:off x="2399047" y="1202241"/>
              <a:ext cx="261610" cy="2158639"/>
            </a:xfrm>
            <a:prstGeom prst="rightBrace">
              <a:avLst/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AF49BAD8-A20C-D27E-28E2-38A738E630CC}"/>
                </a:ext>
              </a:extLst>
            </p:cNvPr>
            <p:cNvSpPr txBox="1"/>
            <p:nvPr/>
          </p:nvSpPr>
          <p:spPr>
            <a:xfrm>
              <a:off x="1450532" y="1143736"/>
              <a:ext cx="1609418" cy="2476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1 (2016-2018)</a:t>
              </a:r>
            </a:p>
          </p:txBody>
        </p:sp>
      </p:grpSp>
      <p:grpSp>
        <p:nvGrpSpPr>
          <p:cNvPr id="88" name="Group 28">
            <a:extLst>
              <a:ext uri="{FF2B5EF4-FFF2-40B4-BE49-F238E27FC236}">
                <a16:creationId xmlns:a16="http://schemas.microsoft.com/office/drawing/2014/main" id="{0CEC2F9E-CC42-0BA6-95C5-633657B92057}"/>
              </a:ext>
            </a:extLst>
          </p:cNvPr>
          <p:cNvGrpSpPr/>
          <p:nvPr/>
        </p:nvGrpSpPr>
        <p:grpSpPr>
          <a:xfrm>
            <a:off x="4164877" y="1948664"/>
            <a:ext cx="6375091" cy="1454775"/>
            <a:chOff x="4593075" y="4564920"/>
            <a:chExt cx="4497850" cy="1022186"/>
          </a:xfrm>
        </p:grpSpPr>
        <p:grpSp>
          <p:nvGrpSpPr>
            <p:cNvPr id="89" name="Group 22">
              <a:extLst>
                <a:ext uri="{FF2B5EF4-FFF2-40B4-BE49-F238E27FC236}">
                  <a16:creationId xmlns:a16="http://schemas.microsoft.com/office/drawing/2014/main" id="{3C511F06-1ADC-5DCA-DC4A-CFA79508EAC9}"/>
                </a:ext>
              </a:extLst>
            </p:cNvPr>
            <p:cNvGrpSpPr/>
            <p:nvPr/>
          </p:nvGrpSpPr>
          <p:grpSpPr>
            <a:xfrm>
              <a:off x="5032490" y="4564920"/>
              <a:ext cx="4058435" cy="853075"/>
              <a:chOff x="5407228" y="4804365"/>
              <a:chExt cx="4058435" cy="853075"/>
            </a:xfrm>
          </p:grpSpPr>
          <p:pic>
            <p:nvPicPr>
              <p:cNvPr id="92" name="Picture 91" descr="Sport-Surfen-Gehen-wir-Wellenreiten.jpg">
                <a:extLst>
                  <a:ext uri="{FF2B5EF4-FFF2-40B4-BE49-F238E27FC236}">
                    <a16:creationId xmlns:a16="http://schemas.microsoft.com/office/drawing/2014/main" id="{D7E07DBB-15E7-CCA2-0F43-8613C8087D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5" t="6245" b="14039"/>
              <a:stretch>
                <a:fillRect/>
              </a:stretch>
            </p:blipFill>
            <p:spPr>
              <a:xfrm>
                <a:off x="5407228" y="4804365"/>
                <a:ext cx="1672158" cy="853075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09822E9-3472-2C66-7D63-66C2EE19C55B}"/>
                  </a:ext>
                </a:extLst>
              </p:cNvPr>
              <p:cNvSpPr txBox="1"/>
              <p:nvPr/>
            </p:nvSpPr>
            <p:spPr>
              <a:xfrm>
                <a:off x="7409596" y="5185842"/>
                <a:ext cx="2056067" cy="410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e- acceleration to several GeV,</a:t>
                </a:r>
              </a:p>
              <a:p>
                <a:pPr algn="ctr"/>
                <a:r>
                  <a:rPr lang="en-US" sz="1600" b="1" dirty="0">
                    <a:latin typeface="+mj-lt"/>
                  </a:rPr>
                  <a:t>beam quality control, scalability</a:t>
                </a:r>
              </a:p>
            </p:txBody>
          </p:sp>
        </p:grpSp>
        <p:sp>
          <p:nvSpPr>
            <p:cNvPr id="90" name="Right Brace 89">
              <a:extLst>
                <a:ext uri="{FF2B5EF4-FFF2-40B4-BE49-F238E27FC236}">
                  <a16:creationId xmlns:a16="http://schemas.microsoft.com/office/drawing/2014/main" id="{66A5E43E-1D6C-0EB6-EE9A-73F73D0B7FDA}"/>
                </a:ext>
              </a:extLst>
            </p:cNvPr>
            <p:cNvSpPr/>
            <p:nvPr/>
          </p:nvSpPr>
          <p:spPr>
            <a:xfrm rot="5400000">
              <a:off x="6752567" y="3248748"/>
              <a:ext cx="178866" cy="4497850"/>
            </a:xfrm>
            <a:prstGeom prst="rightBrace">
              <a:avLst>
                <a:gd name="adj1" fmla="val 8333"/>
                <a:gd name="adj2" fmla="val 49744"/>
              </a:avLst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C1550C2-69FD-6429-E5E5-41393F887629}"/>
                </a:ext>
              </a:extLst>
            </p:cNvPr>
            <p:cNvSpPr txBox="1"/>
            <p:nvPr/>
          </p:nvSpPr>
          <p:spPr>
            <a:xfrm>
              <a:off x="7019396" y="4685106"/>
              <a:ext cx="1913836" cy="324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2 (2021-2033)</a:t>
              </a: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CB1694CA-1FD4-A6B8-5291-8BE375C54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AWAKE: What’s Next?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AEE0083-92A9-DC33-834C-B1B81ABC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28DBB8F-E038-411C-B6A2-8AAF2C35DBA3}"/>
              </a:ext>
            </a:extLst>
          </p:cNvPr>
          <p:cNvGrpSpPr/>
          <p:nvPr/>
        </p:nvGrpSpPr>
        <p:grpSpPr>
          <a:xfrm>
            <a:off x="897955" y="3833460"/>
            <a:ext cx="10353960" cy="1487965"/>
            <a:chOff x="897955" y="3833460"/>
            <a:chExt cx="10353960" cy="1487965"/>
          </a:xfrm>
        </p:grpSpPr>
        <p:sp>
          <p:nvSpPr>
            <p:cNvPr id="9" name="Left-right Arrow 8">
              <a:extLst>
                <a:ext uri="{FF2B5EF4-FFF2-40B4-BE49-F238E27FC236}">
                  <a16:creationId xmlns:a16="http://schemas.microsoft.com/office/drawing/2014/main" id="{F14796DB-7D9C-68D8-B0C0-A76CAC51D90F}"/>
                </a:ext>
              </a:extLst>
            </p:cNvPr>
            <p:cNvSpPr/>
            <p:nvPr/>
          </p:nvSpPr>
          <p:spPr>
            <a:xfrm>
              <a:off x="8676640" y="3943951"/>
              <a:ext cx="2092960" cy="289704"/>
            </a:xfrm>
            <a:prstGeom prst="leftRightArrow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5-point Star 9">
              <a:extLst>
                <a:ext uri="{FF2B5EF4-FFF2-40B4-BE49-F238E27FC236}">
                  <a16:creationId xmlns:a16="http://schemas.microsoft.com/office/drawing/2014/main" id="{6C1E544D-28DE-5578-B762-82D250B9E32C}"/>
                </a:ext>
              </a:extLst>
            </p:cNvPr>
            <p:cNvSpPr/>
            <p:nvPr/>
          </p:nvSpPr>
          <p:spPr>
            <a:xfrm>
              <a:off x="6635371" y="3833460"/>
              <a:ext cx="221270" cy="368188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93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A216CF3-304B-2212-554F-7CA301B82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7955" y="4184630"/>
              <a:ext cx="10353960" cy="1136795"/>
            </a:xfrm>
            <a:prstGeom prst="rect">
              <a:avLst/>
            </a:prstGeom>
          </p:spPr>
        </p:pic>
      </p:grpSp>
      <p:sp>
        <p:nvSpPr>
          <p:cNvPr id="14" name="Left-right Arrow 13">
            <a:extLst>
              <a:ext uri="{FF2B5EF4-FFF2-40B4-BE49-F238E27FC236}">
                <a16:creationId xmlns:a16="http://schemas.microsoft.com/office/drawing/2014/main" id="{D28968ED-3530-F574-74E1-A2E22038DC7A}"/>
              </a:ext>
            </a:extLst>
          </p:cNvPr>
          <p:cNvSpPr/>
          <p:nvPr/>
        </p:nvSpPr>
        <p:spPr>
          <a:xfrm>
            <a:off x="6836321" y="3942424"/>
            <a:ext cx="1698079" cy="289704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2CBFB92C-C2A4-6C37-FB05-554ECF4457D0}"/>
              </a:ext>
            </a:extLst>
          </p:cNvPr>
          <p:cNvSpPr/>
          <p:nvPr/>
        </p:nvSpPr>
        <p:spPr>
          <a:xfrm>
            <a:off x="8497145" y="3833460"/>
            <a:ext cx="221270" cy="368188"/>
          </a:xfrm>
          <a:prstGeom prst="star5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571248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FFDD0-E64B-C7BA-A9B9-350D4E653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723E018F-81A0-4BEC-F89B-CA473DCFA592}"/>
              </a:ext>
            </a:extLst>
          </p:cNvPr>
          <p:cNvGrpSpPr/>
          <p:nvPr/>
        </p:nvGrpSpPr>
        <p:grpSpPr>
          <a:xfrm>
            <a:off x="1347078" y="1271952"/>
            <a:ext cx="9589418" cy="4616476"/>
            <a:chOff x="1347078" y="1353232"/>
            <a:chExt cx="9589418" cy="4616476"/>
          </a:xfrm>
        </p:grpSpPr>
        <p:pic>
          <p:nvPicPr>
            <p:cNvPr id="15" name="Picture 14" descr="Diagram of a diagram of a light source system&#10;&#10;Description automatically generated">
              <a:extLst>
                <a:ext uri="{FF2B5EF4-FFF2-40B4-BE49-F238E27FC236}">
                  <a16:creationId xmlns:a16="http://schemas.microsoft.com/office/drawing/2014/main" id="{AA2A3E55-9778-88E5-B26A-59399C949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2277" y="1353232"/>
              <a:ext cx="9424219" cy="461647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16DFA5F-3B41-2F75-70A6-4BDF16F47FBE}"/>
                </a:ext>
              </a:extLst>
            </p:cNvPr>
            <p:cNvSpPr txBox="1"/>
            <p:nvPr/>
          </p:nvSpPr>
          <p:spPr>
            <a:xfrm rot="1142189">
              <a:off x="2710982" y="3055179"/>
              <a:ext cx="1833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S</a:t>
              </a:r>
              <a:r>
                <a:rPr lang="en-CH" sz="1400" dirty="0"/>
                <a:t>elf-modulator plasma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444941B-5446-7AB1-B060-FE251A3C822B}"/>
                </a:ext>
              </a:extLst>
            </p:cNvPr>
            <p:cNvSpPr txBox="1"/>
            <p:nvPr/>
          </p:nvSpPr>
          <p:spPr>
            <a:xfrm rot="1142189">
              <a:off x="5049972" y="3782346"/>
              <a:ext cx="1583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Accelerator </a:t>
              </a:r>
              <a:r>
                <a:rPr lang="en-CH" sz="1400" dirty="0"/>
                <a:t>plasma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B7F7081-39D6-034B-995A-73AA402836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13040" y="3329364"/>
              <a:ext cx="1329306" cy="646462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44063CC-89C8-C88F-8C6B-7A0A1D0289D1}"/>
                </a:ext>
              </a:extLst>
            </p:cNvPr>
            <p:cNvSpPr txBox="1"/>
            <p:nvPr/>
          </p:nvSpPr>
          <p:spPr>
            <a:xfrm>
              <a:off x="1347078" y="3907481"/>
              <a:ext cx="288372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latin typeface="+mj-lt"/>
                </a:rPr>
                <a:t>o</a:t>
              </a:r>
              <a:r>
                <a:rPr lang="en-CH" dirty="0">
                  <a:latin typeface="+mj-lt"/>
                </a:rPr>
                <a:t>n-axis e-beam injection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BC40821-D1CD-8C46-CBA0-621219307533}"/>
                </a:ext>
              </a:extLst>
            </p:cNvPr>
            <p:cNvSpPr txBox="1"/>
            <p:nvPr/>
          </p:nvSpPr>
          <p:spPr>
            <a:xfrm>
              <a:off x="4696604" y="2372919"/>
              <a:ext cx="6030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900" dirty="0">
                  <a:solidFill>
                    <a:srgbClr val="3366FF"/>
                  </a:solidFill>
                  <a:latin typeface="+mj-lt"/>
                </a:rPr>
                <a:t>150 MeV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CDA3CE7-49C8-67CB-D16D-1B9F4880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057" y="122171"/>
            <a:ext cx="11085660" cy="717134"/>
          </a:xfrm>
        </p:spPr>
        <p:txBody>
          <a:bodyPr>
            <a:normAutofit fontScale="90000"/>
          </a:bodyPr>
          <a:lstStyle/>
          <a:p>
            <a:r>
              <a:rPr lang="en-CH" dirty="0"/>
              <a:t>Next: Two Plasma Sources – Electron Beam Quality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B1BA42-82C8-705A-9649-F2E342B8B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A4A4C1-FC86-368B-4258-E39D77924F8B}"/>
              </a:ext>
            </a:extLst>
          </p:cNvPr>
          <p:cNvSpPr txBox="1"/>
          <p:nvPr/>
        </p:nvSpPr>
        <p:spPr>
          <a:xfrm>
            <a:off x="485692" y="4865115"/>
            <a:ext cx="3951226" cy="1354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212121"/>
                </a:solidFill>
                <a:latin typeface="+mj-lt"/>
              </a:rPr>
              <a:t>Expected parameters: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  <a:latin typeface="+mj-lt"/>
              </a:rPr>
              <a:t>Normalized emittance: (2-30) mm </a:t>
            </a:r>
            <a:r>
              <a:rPr lang="en-GB" sz="1600" b="1" dirty="0" err="1">
                <a:solidFill>
                  <a:srgbClr val="FF0000"/>
                </a:solidFill>
                <a:latin typeface="+mj-lt"/>
              </a:rPr>
              <a:t>mrad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FF0000"/>
                </a:solidFill>
                <a:latin typeface="+mj-lt"/>
              </a:rPr>
              <a:t>Q</a:t>
            </a:r>
            <a:r>
              <a:rPr lang="en-GB" sz="1600" b="1" baseline="-25000" dirty="0" err="1">
                <a:solidFill>
                  <a:srgbClr val="FF0000"/>
                </a:solidFill>
                <a:latin typeface="+mj-lt"/>
              </a:rPr>
              <a:t>e</a:t>
            </a:r>
            <a:r>
              <a:rPr lang="en-GB" sz="1600" b="1" dirty="0">
                <a:solidFill>
                  <a:srgbClr val="FF0000"/>
                </a:solidFill>
                <a:latin typeface="+mj-lt"/>
              </a:rPr>
              <a:t> = 100 </a:t>
            </a:r>
            <a:r>
              <a:rPr lang="en-GB" sz="1600" b="1" dirty="0" err="1">
                <a:solidFill>
                  <a:srgbClr val="FF0000"/>
                </a:solidFill>
                <a:latin typeface="+mj-lt"/>
              </a:rPr>
              <a:t>pC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FF0000"/>
                </a:solidFill>
                <a:latin typeface="+mj-lt"/>
              </a:rPr>
              <a:t>dE</a:t>
            </a:r>
            <a:r>
              <a:rPr lang="en-GB" sz="1600" b="1" dirty="0">
                <a:solidFill>
                  <a:srgbClr val="FF0000"/>
                </a:solidFill>
                <a:latin typeface="+mj-lt"/>
              </a:rPr>
              <a:t>/E: 5-8 %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  <a:latin typeface="+mj-lt"/>
              </a:rPr>
              <a:t>Run 2c: E ~ 4-10 GeV in 10 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1E3050-8A06-84A3-0FFD-9C377102B76A}"/>
              </a:ext>
            </a:extLst>
          </p:cNvPr>
          <p:cNvSpPr txBox="1"/>
          <p:nvPr/>
        </p:nvSpPr>
        <p:spPr>
          <a:xfrm>
            <a:off x="257096" y="782223"/>
            <a:ext cx="1167780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00B050"/>
              </a:buClr>
              <a:buSzPct val="104000"/>
            </a:pPr>
            <a:r>
              <a:rPr lang="en-US" sz="2000" b="1" dirty="0">
                <a:solidFill>
                  <a:srgbClr val="0432FF"/>
                </a:solidFill>
              </a:rPr>
              <a:t>Demonstrate electron acceleration and emittance control of externally injected electrons (</a:t>
            </a:r>
            <a:r>
              <a:rPr lang="en-US" sz="2000" b="1" i="1" dirty="0">
                <a:solidFill>
                  <a:srgbClr val="0432FF"/>
                </a:solidFill>
              </a:rPr>
              <a:t>Run 2c</a:t>
            </a:r>
            <a:r>
              <a:rPr lang="en-US" sz="2000" b="1" dirty="0">
                <a:solidFill>
                  <a:srgbClr val="0432FF"/>
                </a:solidFill>
              </a:rPr>
              <a:t>). 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F2BD7A05-6A38-A1A4-AC9F-B6B680E8958F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2D0DF6-98B8-07BC-D33C-47A875A9588C}"/>
              </a:ext>
            </a:extLst>
          </p:cNvPr>
          <p:cNvSpPr txBox="1"/>
          <p:nvPr/>
        </p:nvSpPr>
        <p:spPr>
          <a:xfrm>
            <a:off x="6640315" y="5850000"/>
            <a:ext cx="4741363" cy="36933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CH" b="1" dirty="0">
                <a:latin typeface="+mj-lt"/>
                <a:sym typeface="Wingdings" pitchFamily="2" charset="2"/>
              </a:rPr>
              <a:t> </a:t>
            </a:r>
            <a:r>
              <a:rPr lang="en-CH" b="1" dirty="0">
                <a:latin typeface="+mj-lt"/>
              </a:rPr>
              <a:t>Start with physics program in 2029 after LS3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1ED424-8EFC-F035-4501-61F5AA13D744}"/>
              </a:ext>
            </a:extLst>
          </p:cNvPr>
          <p:cNvSpPr txBox="1"/>
          <p:nvPr/>
        </p:nvSpPr>
        <p:spPr>
          <a:xfrm>
            <a:off x="6553333" y="1319351"/>
            <a:ext cx="540974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GB" sz="1600" dirty="0">
                <a:latin typeface="+mj-lt"/>
              </a:rPr>
              <a:t>S</a:t>
            </a:r>
            <a:r>
              <a:rPr lang="en-CH" sz="1600" dirty="0">
                <a:latin typeface="+mj-lt"/>
              </a:rPr>
              <a:t>eparate self-modulation from acceleration to accelerate electrons with high quality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sz="1400" dirty="0">
                <a:solidFill>
                  <a:srgbClr val="3366FF"/>
                </a:solidFill>
                <a:latin typeface="+mj-lt"/>
              </a:rPr>
              <a:t>T</a:t>
            </a:r>
            <a:r>
              <a:rPr lang="en-CH" sz="1400" dirty="0">
                <a:solidFill>
                  <a:srgbClr val="3366FF"/>
                </a:solidFill>
                <a:latin typeface="+mj-lt"/>
              </a:rPr>
              <a:t>wo plasmas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>
                <a:latin typeface="+mj-lt"/>
              </a:rPr>
              <a:t>E</a:t>
            </a:r>
            <a:r>
              <a:rPr lang="en-CH" sz="1600" dirty="0">
                <a:latin typeface="+mj-lt"/>
              </a:rPr>
              <a:t>xternal injection of 150 MeV, 200fs long electron bunches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latin typeface="+mj-lt"/>
              </a:rPr>
              <a:t>Bunch quality sufficient for applications</a:t>
            </a:r>
          </a:p>
        </p:txBody>
      </p:sp>
    </p:spTree>
    <p:extLst>
      <p:ext uri="{BB962C8B-B14F-4D97-AF65-F5344CB8AC3E}">
        <p14:creationId xmlns:p14="http://schemas.microsoft.com/office/powerpoint/2010/main" val="344230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7A87F8-91E9-A5E3-1F04-7666DFD96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91F43B10-C252-8E98-8010-2CE6F0E094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277" y="1353232"/>
            <a:ext cx="9424219" cy="46164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41CE5D-1FB5-E423-BB45-C63EB9C36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494" y="403525"/>
            <a:ext cx="12037506" cy="717134"/>
          </a:xfrm>
        </p:spPr>
        <p:txBody>
          <a:bodyPr>
            <a:noAutofit/>
          </a:bodyPr>
          <a:lstStyle/>
          <a:p>
            <a:r>
              <a:rPr lang="en-CH" sz="3600" dirty="0"/>
              <a:t>Next, Next: Scalable Plasma Sources – Demonstrate Scalability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47F15-AF53-7787-B169-F8C3B0F80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23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9D68EE-7454-B7D3-5A06-A5C8E9A725B4}"/>
              </a:ext>
            </a:extLst>
          </p:cNvPr>
          <p:cNvSpPr txBox="1"/>
          <p:nvPr/>
        </p:nvSpPr>
        <p:spPr>
          <a:xfrm>
            <a:off x="154494" y="1010081"/>
            <a:ext cx="120375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00B050"/>
              </a:buClr>
              <a:buSzPct val="104000"/>
            </a:pPr>
            <a:r>
              <a:rPr lang="en-US" sz="2000" b="1" dirty="0">
                <a:solidFill>
                  <a:srgbClr val="0432FF"/>
                </a:solidFill>
              </a:rPr>
              <a:t>Development of scalable plasma sources to 100s m length with sub-% level plasma density uniformity (</a:t>
            </a:r>
            <a:r>
              <a:rPr lang="en-US" sz="2000" b="1" i="1" dirty="0">
                <a:solidFill>
                  <a:srgbClr val="0432FF"/>
                </a:solidFill>
              </a:rPr>
              <a:t>Run 2d</a:t>
            </a:r>
            <a:r>
              <a:rPr lang="en-US" sz="2000" b="1" dirty="0">
                <a:solidFill>
                  <a:srgbClr val="0432FF"/>
                </a:solidFill>
              </a:rPr>
              <a:t>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0827F39-DE2B-6073-4AC1-4F7879FF8497}"/>
              </a:ext>
            </a:extLst>
          </p:cNvPr>
          <p:cNvGrpSpPr/>
          <p:nvPr/>
        </p:nvGrpSpPr>
        <p:grpSpPr>
          <a:xfrm>
            <a:off x="5048613" y="3437709"/>
            <a:ext cx="5484915" cy="1483596"/>
            <a:chOff x="5050726" y="3470722"/>
            <a:chExt cx="5484915" cy="1483596"/>
          </a:xfrm>
        </p:grpSpPr>
        <p:sp>
          <p:nvSpPr>
            <p:cNvPr id="7" name="Can 6">
              <a:extLst>
                <a:ext uri="{FF2B5EF4-FFF2-40B4-BE49-F238E27FC236}">
                  <a16:creationId xmlns:a16="http://schemas.microsoft.com/office/drawing/2014/main" id="{2D46DB74-5164-773A-58F4-0499EBE000B8}"/>
                </a:ext>
              </a:extLst>
            </p:cNvPr>
            <p:cNvSpPr/>
            <p:nvPr/>
          </p:nvSpPr>
          <p:spPr>
            <a:xfrm rot="6429750">
              <a:off x="5658512" y="2862936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Can 11">
              <a:extLst>
                <a:ext uri="{FF2B5EF4-FFF2-40B4-BE49-F238E27FC236}">
                  <a16:creationId xmlns:a16="http://schemas.microsoft.com/office/drawing/2014/main" id="{B960ADA6-8999-C1F1-A9BC-0C8160EAE014}"/>
                </a:ext>
              </a:extLst>
            </p:cNvPr>
            <p:cNvSpPr/>
            <p:nvPr/>
          </p:nvSpPr>
          <p:spPr>
            <a:xfrm rot="6429750">
              <a:off x="7001158" y="3278029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Can 12">
              <a:extLst>
                <a:ext uri="{FF2B5EF4-FFF2-40B4-BE49-F238E27FC236}">
                  <a16:creationId xmlns:a16="http://schemas.microsoft.com/office/drawing/2014/main" id="{D268208B-F033-8471-CAC6-B765CBB171EE}"/>
                </a:ext>
              </a:extLst>
            </p:cNvPr>
            <p:cNvSpPr/>
            <p:nvPr/>
          </p:nvSpPr>
          <p:spPr>
            <a:xfrm rot="6429750">
              <a:off x="8343804" y="3693122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Can 13">
              <a:extLst>
                <a:ext uri="{FF2B5EF4-FFF2-40B4-BE49-F238E27FC236}">
                  <a16:creationId xmlns:a16="http://schemas.microsoft.com/office/drawing/2014/main" id="{E0F36F36-2161-A026-123F-067B0D69F67E}"/>
                </a:ext>
              </a:extLst>
            </p:cNvPr>
            <p:cNvSpPr/>
            <p:nvPr/>
          </p:nvSpPr>
          <p:spPr>
            <a:xfrm rot="6429750">
              <a:off x="9689539" y="4108216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DB0C40A-F0B0-D9E1-CC3E-9E6DF4DCCEC7}"/>
              </a:ext>
            </a:extLst>
          </p:cNvPr>
          <p:cNvSpPr txBox="1"/>
          <p:nvPr/>
        </p:nvSpPr>
        <p:spPr>
          <a:xfrm rot="997304">
            <a:off x="6354626" y="3867748"/>
            <a:ext cx="2039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</a:t>
            </a:r>
            <a:r>
              <a:rPr lang="en-CH" sz="1400" dirty="0"/>
              <a:t>calable plasma source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1DF00B1-CAD1-6328-89B4-1A885E992BCE}"/>
              </a:ext>
            </a:extLst>
          </p:cNvPr>
          <p:cNvGrpSpPr/>
          <p:nvPr/>
        </p:nvGrpSpPr>
        <p:grpSpPr>
          <a:xfrm>
            <a:off x="326986" y="2705666"/>
            <a:ext cx="2419722" cy="1521637"/>
            <a:chOff x="463171" y="4152639"/>
            <a:chExt cx="3399844" cy="248787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7F0C57D-80C7-7BDA-1C69-D30F28A72EB6}"/>
                </a:ext>
              </a:extLst>
            </p:cNvPr>
            <p:cNvSpPr txBox="1"/>
            <p:nvPr/>
          </p:nvSpPr>
          <p:spPr>
            <a:xfrm>
              <a:off x="463171" y="4152639"/>
              <a:ext cx="3340715" cy="5535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0432FF"/>
                  </a:solidFill>
                  <a:latin typeface="+mj-lt"/>
                </a:rPr>
                <a:t>1m Helicon Plasma Source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1CF89C1-8C62-0662-9EF1-EDFA0A3ED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0184" y="4574786"/>
              <a:ext cx="3302831" cy="2065726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381518E-0622-D019-41B0-7471048CBFCB}"/>
              </a:ext>
            </a:extLst>
          </p:cNvPr>
          <p:cNvSpPr txBox="1"/>
          <p:nvPr/>
        </p:nvSpPr>
        <p:spPr>
          <a:xfrm rot="1142189">
            <a:off x="2710982" y="3055179"/>
            <a:ext cx="183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</a:t>
            </a:r>
            <a:r>
              <a:rPr lang="en-CH" sz="1400" dirty="0"/>
              <a:t>elf-modulator plasma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170051-3382-8940-5D5F-4CC5678885CC}"/>
              </a:ext>
            </a:extLst>
          </p:cNvPr>
          <p:cNvSpPr txBox="1"/>
          <p:nvPr/>
        </p:nvSpPr>
        <p:spPr>
          <a:xfrm rot="1142189">
            <a:off x="5049972" y="3782346"/>
            <a:ext cx="1583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Accelerator </a:t>
            </a:r>
            <a:r>
              <a:rPr lang="en-CH" sz="1400" dirty="0"/>
              <a:t>plasma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885C0A0-D838-EE39-68B4-95941DC3E4CC}"/>
              </a:ext>
            </a:extLst>
          </p:cNvPr>
          <p:cNvGrpSpPr/>
          <p:nvPr/>
        </p:nvGrpSpPr>
        <p:grpSpPr>
          <a:xfrm>
            <a:off x="362156" y="4218482"/>
            <a:ext cx="7298618" cy="1869546"/>
            <a:chOff x="813449" y="5142464"/>
            <a:chExt cx="5325007" cy="140291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24697D-F41D-8EEA-2539-6748674ED05C}"/>
                </a:ext>
              </a:extLst>
            </p:cNvPr>
            <p:cNvSpPr txBox="1"/>
            <p:nvPr/>
          </p:nvSpPr>
          <p:spPr>
            <a:xfrm>
              <a:off x="813449" y="5142464"/>
              <a:ext cx="4415937" cy="25405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0432FF"/>
                  </a:solidFill>
                  <a:latin typeface="+mj-lt"/>
                </a:rPr>
                <a:t>10m Discharge Plasma Source </a:t>
              </a:r>
              <a:r>
                <a:rPr lang="en-CH" sz="1600" dirty="0">
                  <a:solidFill>
                    <a:srgbClr val="0432FF"/>
                  </a:solidFill>
                  <a:latin typeface="+mj-lt"/>
                  <a:sym typeface="Wingdings" pitchFamily="2" charset="2"/>
                </a:rPr>
                <a:t> prototype successfully tested in 2023</a:t>
              </a:r>
              <a:endParaRPr lang="en-CH" sz="1600" dirty="0">
                <a:solidFill>
                  <a:srgbClr val="0432FF"/>
                </a:solidFill>
                <a:latin typeface="+mj-lt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5D16473-2AB1-ECFC-C803-45B0DF8B6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3300" y="5353420"/>
              <a:ext cx="5255156" cy="1191959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7F58CC7-7D1B-DFAE-A239-98C0249ABEBA}"/>
              </a:ext>
            </a:extLst>
          </p:cNvPr>
          <p:cNvSpPr txBox="1"/>
          <p:nvPr/>
        </p:nvSpPr>
        <p:spPr>
          <a:xfrm>
            <a:off x="7731113" y="1547738"/>
            <a:ext cx="3951226" cy="160043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212121"/>
                </a:solidFill>
                <a:latin typeface="+mj-lt"/>
              </a:rPr>
              <a:t>Expected parameters: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+mj-lt"/>
              </a:rPr>
              <a:t>Normalized emittance: (2-30) mm </a:t>
            </a:r>
            <a:r>
              <a:rPr lang="en-GB" sz="1600" b="1" dirty="0" err="1">
                <a:latin typeface="+mj-lt"/>
              </a:rPr>
              <a:t>mrad</a:t>
            </a:r>
            <a:endParaRPr lang="en-GB" sz="1600" b="1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>
                <a:latin typeface="+mj-lt"/>
              </a:rPr>
              <a:t>Q</a:t>
            </a:r>
            <a:r>
              <a:rPr lang="en-GB" sz="1600" b="1" baseline="-25000" dirty="0" err="1">
                <a:latin typeface="+mj-lt"/>
              </a:rPr>
              <a:t>e</a:t>
            </a:r>
            <a:r>
              <a:rPr lang="en-GB" sz="1600" b="1" dirty="0">
                <a:latin typeface="+mj-lt"/>
              </a:rPr>
              <a:t> = 100 </a:t>
            </a:r>
            <a:r>
              <a:rPr lang="en-GB" sz="1600" b="1" dirty="0" err="1">
                <a:latin typeface="+mj-lt"/>
              </a:rPr>
              <a:t>pC</a:t>
            </a:r>
            <a:endParaRPr lang="en-GB" sz="1600" b="1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>
                <a:latin typeface="+mj-lt"/>
              </a:rPr>
              <a:t>dE</a:t>
            </a:r>
            <a:r>
              <a:rPr lang="en-GB" sz="1600" b="1" dirty="0">
                <a:latin typeface="+mj-lt"/>
              </a:rPr>
              <a:t>/E: 5-8 %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+mj-lt"/>
              </a:rPr>
              <a:t>Run 2c: E ~ 4-10 GeV in 10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+mj-lt"/>
              </a:rPr>
              <a:t>Run 2d: E &gt; 10 GeV in 10+ 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0F9084-A0CC-038D-1D6F-A289F00CB467}"/>
              </a:ext>
            </a:extLst>
          </p:cNvPr>
          <p:cNvSpPr txBox="1"/>
          <p:nvPr/>
        </p:nvSpPr>
        <p:spPr>
          <a:xfrm>
            <a:off x="7964724" y="5727343"/>
            <a:ext cx="4104137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CH" b="1" dirty="0">
                <a:latin typeface="+mj-lt"/>
                <a:sym typeface="Wingdings" pitchFamily="2" charset="2"/>
              </a:rPr>
              <a:t> </a:t>
            </a:r>
            <a:r>
              <a:rPr lang="en-GB" b="1" dirty="0">
                <a:latin typeface="+mj-lt"/>
                <a:sym typeface="Wingdings" pitchFamily="2" charset="2"/>
              </a:rPr>
              <a:t>Scalability demonstration</a:t>
            </a:r>
            <a:r>
              <a:rPr lang="en-CH" b="1" dirty="0">
                <a:latin typeface="+mj-lt"/>
                <a:sym typeface="Wingdings" pitchFamily="2" charset="2"/>
              </a:rPr>
              <a:t>: 2032/2033 </a:t>
            </a:r>
            <a:endParaRPr lang="en-CH" b="1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56D5C4-6159-55DA-729A-318E348A16A3}"/>
              </a:ext>
            </a:extLst>
          </p:cNvPr>
          <p:cNvSpPr txBox="1"/>
          <p:nvPr/>
        </p:nvSpPr>
        <p:spPr>
          <a:xfrm>
            <a:off x="373172" y="6019089"/>
            <a:ext cx="36872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dirty="0">
                <a:latin typeface="+mj-lt"/>
              </a:rPr>
              <a:t>M. Turner et al. (AWAKE Collaboration), PRL 134, 155001, 2025  </a:t>
            </a:r>
          </a:p>
        </p:txBody>
      </p:sp>
      <p:sp>
        <p:nvSpPr>
          <p:cNvPr id="3" name="Explosion 1 2">
            <a:extLst>
              <a:ext uri="{FF2B5EF4-FFF2-40B4-BE49-F238E27FC236}">
                <a16:creationId xmlns:a16="http://schemas.microsoft.com/office/drawing/2014/main" id="{353839CD-26D1-64AE-5F8D-73DF5D60E58D}"/>
              </a:ext>
            </a:extLst>
          </p:cNvPr>
          <p:cNvSpPr/>
          <p:nvPr/>
        </p:nvSpPr>
        <p:spPr>
          <a:xfrm>
            <a:off x="6698768" y="4463789"/>
            <a:ext cx="914569" cy="550115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A18C33-D6A2-EFFF-4C41-330F8A853D26}"/>
              </a:ext>
            </a:extLst>
          </p:cNvPr>
          <p:cNvSpPr txBox="1"/>
          <p:nvPr/>
        </p:nvSpPr>
        <p:spPr>
          <a:xfrm>
            <a:off x="3884091" y="6152932"/>
            <a:ext cx="8449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latin typeface="+mj-lt"/>
              </a:rPr>
              <a:t>Then: ready to propose first particle physics applications: e.g. SFQED, injector for EIC,…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A8BE7A63-7292-11D5-A3F2-5F23B4331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130181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6" grpId="0" animBg="1"/>
      <p:bldP spid="4" grpId="0"/>
      <p:bldP spid="3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92E836-0E13-95A3-A827-AE0E868DA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3FFFEE-FAE8-BF16-15E5-1524C8C5C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7" descr="A picture containing indoor, floor, ceiling&#10;&#10;Description automatically generated">
            <a:extLst>
              <a:ext uri="{FF2B5EF4-FFF2-40B4-BE49-F238E27FC236}">
                <a16:creationId xmlns:a16="http://schemas.microsoft.com/office/drawing/2014/main" id="{94A6E972-23B6-B13E-57CF-66DFBDCA54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8835" y="1512578"/>
            <a:ext cx="2189464" cy="16786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E39B49-5399-E2FB-F0B1-A1861D8F52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0717" y="809391"/>
            <a:ext cx="4178428" cy="458763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E118E89D-8E39-962C-4380-B5BF3BDCC6F0}"/>
              </a:ext>
            </a:extLst>
          </p:cNvPr>
          <p:cNvGrpSpPr/>
          <p:nvPr/>
        </p:nvGrpSpPr>
        <p:grpSpPr>
          <a:xfrm>
            <a:off x="8527035" y="3943516"/>
            <a:ext cx="3395808" cy="2472510"/>
            <a:chOff x="7957992" y="2391020"/>
            <a:chExt cx="3395808" cy="2472510"/>
          </a:xfrm>
        </p:grpSpPr>
        <p:pic>
          <p:nvPicPr>
            <p:cNvPr id="21" name="Picture 20" descr="A blue vehicle parked outside of a building&#10;&#10;AI-generated content may be incorrect.">
              <a:extLst>
                <a:ext uri="{FF2B5EF4-FFF2-40B4-BE49-F238E27FC236}">
                  <a16:creationId xmlns:a16="http://schemas.microsoft.com/office/drawing/2014/main" id="{F781D5BB-573B-B2DD-4EA8-9DBAAB2D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90334" y="2391020"/>
              <a:ext cx="2494423" cy="1870817"/>
            </a:xfrm>
            <a:prstGeom prst="rect">
              <a:avLst/>
            </a:prstGeom>
            <a:ln w="57150">
              <a:noFill/>
            </a:ln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4B2B190-6A8F-F9A6-027E-558E3E1B5100}"/>
                </a:ext>
              </a:extLst>
            </p:cNvPr>
            <p:cNvSpPr txBox="1"/>
            <p:nvPr/>
          </p:nvSpPr>
          <p:spPr>
            <a:xfrm>
              <a:off x="7957992" y="4340310"/>
              <a:ext cx="33958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400" dirty="0">
                  <a:latin typeface="+mj-lt"/>
                </a:rPr>
                <a:t>New surface building for the storage of CNGS concrete shielding blocks to reuse at CERN.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14C14AA-9565-D5A8-15E6-8F7775AC64F3}"/>
              </a:ext>
            </a:extLst>
          </p:cNvPr>
          <p:cNvSpPr txBox="1"/>
          <p:nvPr/>
        </p:nvSpPr>
        <p:spPr>
          <a:xfrm>
            <a:off x="6931586" y="3271027"/>
            <a:ext cx="5260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+mj-lt"/>
              </a:rPr>
              <a:t>600 m</a:t>
            </a:r>
            <a:r>
              <a:rPr lang="en-CH" sz="1400" baseline="30000" dirty="0">
                <a:latin typeface="+mj-lt"/>
              </a:rPr>
              <a:t>3</a:t>
            </a:r>
            <a:r>
              <a:rPr lang="en-CH" sz="1400" dirty="0">
                <a:latin typeface="+mj-lt"/>
              </a:rPr>
              <a:t> equipment (including 500 m</a:t>
            </a:r>
            <a:r>
              <a:rPr lang="en-CH" sz="1400" baseline="30000" dirty="0">
                <a:latin typeface="+mj-lt"/>
              </a:rPr>
              <a:t>3</a:t>
            </a:r>
            <a:r>
              <a:rPr lang="en-CH" sz="1400" dirty="0">
                <a:latin typeface="+mj-lt"/>
              </a:rPr>
              <a:t> shielding blocks) up to 20 mSv/hr</a:t>
            </a:r>
          </a:p>
        </p:txBody>
      </p:sp>
      <p:sp>
        <p:nvSpPr>
          <p:cNvPr id="28" name="Title 27">
            <a:extLst>
              <a:ext uri="{FF2B5EF4-FFF2-40B4-BE49-F238E27FC236}">
                <a16:creationId xmlns:a16="http://schemas.microsoft.com/office/drawing/2014/main" id="{715095B5-1706-1CE0-4A52-AEBD022C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999" y="133687"/>
            <a:ext cx="11914420" cy="717134"/>
          </a:xfrm>
        </p:spPr>
        <p:txBody>
          <a:bodyPr>
            <a:noAutofit/>
          </a:bodyPr>
          <a:lstStyle/>
          <a:p>
            <a:pPr>
              <a:tabLst>
                <a:tab pos="9417050" algn="l"/>
              </a:tabLst>
            </a:pPr>
            <a:r>
              <a:rPr lang="en-CH" sz="3600" dirty="0"/>
              <a:t>Towards Post-LS3 Run: CNGS Target Area Dismantling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3EC924F-AEFB-394B-AB7A-A72444A03214}"/>
              </a:ext>
            </a:extLst>
          </p:cNvPr>
          <p:cNvSpPr txBox="1"/>
          <p:nvPr/>
        </p:nvSpPr>
        <p:spPr>
          <a:xfrm>
            <a:off x="408178" y="5940694"/>
            <a:ext cx="5045740" cy="36933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  <a:sym typeface="Wingdings" pitchFamily="2" charset="2"/>
              </a:rPr>
              <a:t>CNGS target area dismantling</a:t>
            </a:r>
            <a:r>
              <a:rPr lang="en-CH" b="1" dirty="0">
                <a:latin typeface="+mj-lt"/>
                <a:sym typeface="Wingdings" pitchFamily="2" charset="2"/>
              </a:rPr>
              <a:t>: Nov 2025 – Jan 2027 </a:t>
            </a:r>
            <a:endParaRPr lang="en-CH" b="1" dirty="0">
              <a:latin typeface="+mj-lt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99EBED4-A12E-3A24-98DB-5762632ACC10}"/>
              </a:ext>
            </a:extLst>
          </p:cNvPr>
          <p:cNvGrpSpPr/>
          <p:nvPr/>
        </p:nvGrpSpPr>
        <p:grpSpPr>
          <a:xfrm>
            <a:off x="690999" y="1106424"/>
            <a:ext cx="6861945" cy="1785868"/>
            <a:chOff x="361815" y="826966"/>
            <a:chExt cx="7549658" cy="205675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5025F8E-7D01-94F9-A942-9E12D5D08C59}"/>
                </a:ext>
              </a:extLst>
            </p:cNvPr>
            <p:cNvGrpSpPr/>
            <p:nvPr/>
          </p:nvGrpSpPr>
          <p:grpSpPr>
            <a:xfrm>
              <a:off x="361815" y="826966"/>
              <a:ext cx="7549658" cy="2056757"/>
              <a:chOff x="6096000" y="2396285"/>
              <a:chExt cx="7549658" cy="2056757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76CA24C3-C7FF-7348-8AAE-319F4473C738}"/>
                  </a:ext>
                </a:extLst>
              </p:cNvPr>
              <p:cNvGrpSpPr/>
              <p:nvPr/>
            </p:nvGrpSpPr>
            <p:grpSpPr>
              <a:xfrm>
                <a:off x="6096000" y="2396285"/>
                <a:ext cx="3398483" cy="2056757"/>
                <a:chOff x="8624700" y="1681597"/>
                <a:chExt cx="3398483" cy="2056757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47022191-D6F8-8DD3-2628-2CF4EAA5E2AD}"/>
                    </a:ext>
                  </a:extLst>
                </p:cNvPr>
                <p:cNvGrpSpPr/>
                <p:nvPr/>
              </p:nvGrpSpPr>
              <p:grpSpPr>
                <a:xfrm>
                  <a:off x="8624700" y="1825813"/>
                  <a:ext cx="3398483" cy="1676383"/>
                  <a:chOff x="7447440" y="3457999"/>
                  <a:chExt cx="4511824" cy="2225565"/>
                </a:xfrm>
              </p:grpSpPr>
              <p:pic>
                <p:nvPicPr>
                  <p:cNvPr id="20" name="Picture 2">
                    <a:extLst>
                      <a:ext uri="{FF2B5EF4-FFF2-40B4-BE49-F238E27FC236}">
                        <a16:creationId xmlns:a16="http://schemas.microsoft.com/office/drawing/2014/main" id="{1776038C-0008-113E-99D6-A3E79DE2E26A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 bwMode="auto">
                  <a:xfrm>
                    <a:off x="7447440" y="3457999"/>
                    <a:ext cx="4511824" cy="2225565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064BFC33-615A-D1B1-B122-5F84B17D3437}"/>
                      </a:ext>
                    </a:extLst>
                  </p:cNvPr>
                  <p:cNvSpPr/>
                  <p:nvPr/>
                </p:nvSpPr>
                <p:spPr>
                  <a:xfrm>
                    <a:off x="8924925" y="5122002"/>
                    <a:ext cx="1448511" cy="213770"/>
                  </a:xfrm>
                  <a:prstGeom prst="rect">
                    <a:avLst/>
                  </a:prstGeom>
                  <a:solidFill>
                    <a:srgbClr val="FF85DF">
                      <a:alpha val="50196"/>
                    </a:srgbClr>
                  </a:solidFill>
                  <a:ln>
                    <a:solidFill>
                      <a:srgbClr val="CC00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9BC3F210-25C6-7425-20EB-E701CAF69AB4}"/>
                      </a:ext>
                    </a:extLst>
                  </p:cNvPr>
                  <p:cNvSpPr/>
                  <p:nvPr/>
                </p:nvSpPr>
                <p:spPr>
                  <a:xfrm>
                    <a:off x="7730476" y="4032044"/>
                    <a:ext cx="1096980" cy="538738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  <a:alpha val="50196"/>
                    </a:schemeClr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1B24F3B7-6436-82D9-BF00-5F466A87E5D4}"/>
                      </a:ext>
                    </a:extLst>
                  </p:cNvPr>
                  <p:cNvGrpSpPr/>
                  <p:nvPr/>
                </p:nvGrpSpPr>
                <p:grpSpPr>
                  <a:xfrm>
                    <a:off x="7476414" y="4550835"/>
                    <a:ext cx="1448511" cy="784937"/>
                    <a:chOff x="7447440" y="4550835"/>
                    <a:chExt cx="1448511" cy="784937"/>
                  </a:xfrm>
                </p:grpSpPr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CDC22D48-E72B-8CB6-09B6-E29AE2A0AD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47440" y="5122002"/>
                      <a:ext cx="1448511" cy="21377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  <a:alpha val="50196"/>
                      </a:schemeClr>
                    </a:solidFill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933D7EBD-53CB-E6FD-1FA8-9E6ADE1BC863}"/>
                        </a:ext>
                      </a:extLst>
                    </p:cNvPr>
                    <p:cNvSpPr/>
                    <p:nvPr/>
                  </p:nvSpPr>
                  <p:spPr>
                    <a:xfrm rot="3693841">
                      <a:off x="7701072" y="4773116"/>
                      <a:ext cx="663242" cy="21868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  <a:alpha val="50196"/>
                      </a:schemeClr>
                    </a:solidFill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85290DDB-03EF-D3F9-AEB2-362AFB66509B}"/>
                      </a:ext>
                    </a:extLst>
                  </p:cNvPr>
                  <p:cNvGrpSpPr/>
                  <p:nvPr/>
                </p:nvGrpSpPr>
                <p:grpSpPr>
                  <a:xfrm>
                    <a:off x="8920832" y="3743032"/>
                    <a:ext cx="3038432" cy="1592740"/>
                    <a:chOff x="8920832" y="3743032"/>
                    <a:chExt cx="3038432" cy="1592740"/>
                  </a:xfrm>
                </p:grpSpPr>
                <p:grpSp>
                  <p:nvGrpSpPr>
                    <p:cNvPr id="33" name="Group 32">
                      <a:extLst>
                        <a:ext uri="{FF2B5EF4-FFF2-40B4-BE49-F238E27FC236}">
                          <a16:creationId xmlns:a16="http://schemas.microsoft.com/office/drawing/2014/main" id="{FC4D7F7D-3BD6-258E-1F9F-E4FD9C17BB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73436" y="3743032"/>
                      <a:ext cx="1585828" cy="1592740"/>
                      <a:chOff x="10373436" y="3743032"/>
                      <a:chExt cx="1585828" cy="1592740"/>
                    </a:xfrm>
                  </p:grpSpPr>
                  <p:sp>
                    <p:nvSpPr>
                      <p:cNvPr id="35" name="Rectangle 34">
                        <a:extLst>
                          <a:ext uri="{FF2B5EF4-FFF2-40B4-BE49-F238E27FC236}">
                            <a16:creationId xmlns:a16="http://schemas.microsoft.com/office/drawing/2014/main" id="{CCB1D2D7-9D1C-550A-C646-39964332E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73436" y="4908233"/>
                        <a:ext cx="1019175" cy="427539"/>
                      </a:xfrm>
                      <a:prstGeom prst="rect">
                        <a:avLst/>
                      </a:prstGeom>
                      <a:solidFill>
                        <a:srgbClr val="FFC000">
                          <a:alpha val="50196"/>
                        </a:srgbClr>
                      </a:solidFill>
                      <a:ln>
                        <a:solidFill>
                          <a:srgbClr val="ED7D3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36" name="Rectangle 35">
                        <a:extLst>
                          <a:ext uri="{FF2B5EF4-FFF2-40B4-BE49-F238E27FC236}">
                            <a16:creationId xmlns:a16="http://schemas.microsoft.com/office/drawing/2014/main" id="{CC18A81A-A559-4589-F0B1-23F14710C0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19607" y="3800476"/>
                        <a:ext cx="134194" cy="1477852"/>
                      </a:xfrm>
                      <a:prstGeom prst="rect">
                        <a:avLst/>
                      </a:prstGeom>
                      <a:solidFill>
                        <a:srgbClr val="FFC000">
                          <a:alpha val="50196"/>
                        </a:srgbClr>
                      </a:solidFill>
                      <a:ln>
                        <a:solidFill>
                          <a:srgbClr val="ED7D3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37" name="Rectangle 36">
                        <a:extLst>
                          <a:ext uri="{FF2B5EF4-FFF2-40B4-BE49-F238E27FC236}">
                            <a16:creationId xmlns:a16="http://schemas.microsoft.com/office/drawing/2014/main" id="{3BC1CDE1-B483-5D7F-A503-A96F1175F8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50723" y="3743032"/>
                        <a:ext cx="708541" cy="289012"/>
                      </a:xfrm>
                      <a:prstGeom prst="rect">
                        <a:avLst/>
                      </a:prstGeom>
                      <a:solidFill>
                        <a:srgbClr val="FFC000">
                          <a:alpha val="50196"/>
                        </a:srgbClr>
                      </a:solidFill>
                      <a:ln>
                        <a:solidFill>
                          <a:srgbClr val="ED7D3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7E086C9E-502B-67D6-106E-44B7EE76302D}"/>
                        </a:ext>
                      </a:extLst>
                    </p:cNvPr>
                    <p:cNvSpPr/>
                    <p:nvPr/>
                  </p:nvSpPr>
                  <p:spPr>
                    <a:xfrm rot="1608791">
                      <a:off x="8920832" y="4537882"/>
                      <a:ext cx="974226" cy="159179"/>
                    </a:xfrm>
                    <a:prstGeom prst="rect">
                      <a:avLst/>
                    </a:prstGeom>
                    <a:solidFill>
                      <a:srgbClr val="FFC000">
                        <a:alpha val="50196"/>
                      </a:srgbClr>
                    </a:solidFill>
                    <a:ln>
                      <a:solidFill>
                        <a:srgbClr val="ED7D3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31" name="Freeform: Shape 56">
                    <a:extLst>
                      <a:ext uri="{FF2B5EF4-FFF2-40B4-BE49-F238E27FC236}">
                        <a16:creationId xmlns:a16="http://schemas.microsoft.com/office/drawing/2014/main" id="{B4F58291-E692-1126-1618-459C9C0C28F7}"/>
                      </a:ext>
                    </a:extLst>
                  </p:cNvPr>
                  <p:cNvSpPr/>
                  <p:nvPr/>
                </p:nvSpPr>
                <p:spPr>
                  <a:xfrm>
                    <a:off x="7620000" y="3914775"/>
                    <a:ext cx="542925" cy="657225"/>
                  </a:xfrm>
                  <a:custGeom>
                    <a:avLst/>
                    <a:gdLst>
                      <a:gd name="connsiteX0" fmla="*/ 0 w 542925"/>
                      <a:gd name="connsiteY0" fmla="*/ 657225 h 657225"/>
                      <a:gd name="connsiteX1" fmla="*/ 28575 w 542925"/>
                      <a:gd name="connsiteY1" fmla="*/ 0 h 657225"/>
                      <a:gd name="connsiteX2" fmla="*/ 542925 w 542925"/>
                      <a:gd name="connsiteY2" fmla="*/ 85725 h 657225"/>
                      <a:gd name="connsiteX3" fmla="*/ 542925 w 542925"/>
                      <a:gd name="connsiteY3" fmla="*/ 657225 h 657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42925" h="657225">
                        <a:moveTo>
                          <a:pt x="0" y="657225"/>
                        </a:moveTo>
                        <a:lnTo>
                          <a:pt x="28575" y="0"/>
                        </a:lnTo>
                        <a:lnTo>
                          <a:pt x="542925" y="85725"/>
                        </a:lnTo>
                        <a:lnTo>
                          <a:pt x="542925" y="657225"/>
                        </a:lnTo>
                      </a:path>
                    </a:pathLst>
                  </a:custGeom>
                  <a:noFill/>
                  <a:ln w="5715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BE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" name="Freeform: Shape 57">
                    <a:extLst>
                      <a:ext uri="{FF2B5EF4-FFF2-40B4-BE49-F238E27FC236}">
                        <a16:creationId xmlns:a16="http://schemas.microsoft.com/office/drawing/2014/main" id="{F4B550FB-26F7-2B97-D8DC-E4C17709961F}"/>
                      </a:ext>
                    </a:extLst>
                  </p:cNvPr>
                  <p:cNvSpPr/>
                  <p:nvPr/>
                </p:nvSpPr>
                <p:spPr>
                  <a:xfrm>
                    <a:off x="9901397" y="4823050"/>
                    <a:ext cx="472039" cy="213770"/>
                  </a:xfrm>
                  <a:custGeom>
                    <a:avLst/>
                    <a:gdLst>
                      <a:gd name="connsiteX0" fmla="*/ 0 w 819150"/>
                      <a:gd name="connsiteY0" fmla="*/ 381000 h 381000"/>
                      <a:gd name="connsiteX1" fmla="*/ 0 w 819150"/>
                      <a:gd name="connsiteY1" fmla="*/ 0 h 381000"/>
                      <a:gd name="connsiteX2" fmla="*/ 819150 w 819150"/>
                      <a:gd name="connsiteY2" fmla="*/ 0 h 38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819150" h="381000">
                        <a:moveTo>
                          <a:pt x="0" y="381000"/>
                        </a:moveTo>
                        <a:lnTo>
                          <a:pt x="0" y="0"/>
                        </a:lnTo>
                        <a:lnTo>
                          <a:pt x="819150" y="0"/>
                        </a:lnTo>
                      </a:path>
                    </a:pathLst>
                  </a:custGeom>
                  <a:noFill/>
                  <a:ln w="7620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BE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34284F0F-2272-9E09-3895-DEDFFB81BB5E}"/>
                    </a:ext>
                  </a:extLst>
                </p:cNvPr>
                <p:cNvGrpSpPr/>
                <p:nvPr/>
              </p:nvGrpSpPr>
              <p:grpSpPr>
                <a:xfrm>
                  <a:off x="8636042" y="1681597"/>
                  <a:ext cx="2718592" cy="2056757"/>
                  <a:chOff x="8746026" y="3594865"/>
                  <a:chExt cx="2718592" cy="2056757"/>
                </a:xfrm>
              </p:grpSpPr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2F8E7741-DCDF-8DFE-C983-B635C248216E}"/>
                      </a:ext>
                    </a:extLst>
                  </p:cNvPr>
                  <p:cNvSpPr/>
                  <p:nvPr/>
                </p:nvSpPr>
                <p:spPr>
                  <a:xfrm>
                    <a:off x="10384618" y="3594865"/>
                    <a:ext cx="1080000" cy="360000"/>
                  </a:xfrm>
                  <a:prstGeom prst="rect">
                    <a:avLst/>
                  </a:prstGeom>
                  <a:solidFill>
                    <a:srgbClr val="FFC000">
                      <a:alpha val="50196"/>
                    </a:srgbClr>
                  </a:solidFill>
                  <a:ln>
                    <a:solidFill>
                      <a:srgbClr val="ED7D3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rPr>
                      <a:t>Exp. Area &amp; Diagnostics</a:t>
                    </a:r>
                    <a:endParaRPr kumimoji="0" lang="en-GB" sz="11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11EE866D-CB6B-4525-5786-349E7701034B}"/>
                      </a:ext>
                    </a:extLst>
                  </p:cNvPr>
                  <p:cNvSpPr/>
                  <p:nvPr/>
                </p:nvSpPr>
                <p:spPr>
                  <a:xfrm>
                    <a:off x="9893925" y="5361243"/>
                    <a:ext cx="1165538" cy="290379"/>
                  </a:xfrm>
                  <a:prstGeom prst="rect">
                    <a:avLst/>
                  </a:prstGeom>
                  <a:solidFill>
                    <a:srgbClr val="FF85DF">
                      <a:alpha val="50196"/>
                    </a:srgbClr>
                  </a:solidFill>
                  <a:ln>
                    <a:solidFill>
                      <a:srgbClr val="CC00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rPr>
                      <a:t>Plasma </a:t>
                    </a:r>
                    <a:r>
                      <a:rPr lang="en-GB" sz="1100" b="1" dirty="0">
                        <a:solidFill>
                          <a:srgbClr val="000000"/>
                        </a:solidFill>
                        <a:latin typeface="+mj-lt"/>
                      </a:rPr>
                      <a:t>source</a:t>
                    </a:r>
                    <a:endParaRPr kumimoji="0" lang="en-GB" sz="11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252D791D-F88C-DFA9-A648-67570B80EE02}"/>
                      </a:ext>
                    </a:extLst>
                  </p:cNvPr>
                  <p:cNvSpPr/>
                  <p:nvPr/>
                </p:nvSpPr>
                <p:spPr>
                  <a:xfrm>
                    <a:off x="8746026" y="5253243"/>
                    <a:ext cx="1080000" cy="360000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  <a:alpha val="50196"/>
                    </a:schemeClr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GB" sz="1100" b="1" dirty="0">
                        <a:solidFill>
                          <a:srgbClr val="000000"/>
                        </a:solidFill>
                        <a:latin typeface="+mj-lt"/>
                      </a:rPr>
                      <a:t>e</a:t>
                    </a:r>
                    <a:r>
                      <a:rPr kumimoji="0" lang="en-GB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</a:rPr>
                      <a:t>- and p+ beamlines</a:t>
                    </a:r>
                  </a:p>
                </p:txBody>
              </p: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7A3ED7B1-EA3A-88EE-70C9-0B9CDAD97C29}"/>
                      </a:ext>
                    </a:extLst>
                  </p:cNvPr>
                  <p:cNvSpPr/>
                  <p:nvPr/>
                </p:nvSpPr>
                <p:spPr>
                  <a:xfrm>
                    <a:off x="9138476" y="3605019"/>
                    <a:ext cx="1080000" cy="360000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  <a:alpha val="50196"/>
                    </a:schemeClr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rPr>
                      <a:t>E-source &amp; Klystron</a:t>
                    </a:r>
                  </a:p>
                </p:txBody>
              </p:sp>
            </p:grp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45EA0393-0CBE-0137-B2B7-C03D6BBC4A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585389" y="2806262"/>
                  <a:ext cx="10969" cy="499555"/>
                </a:xfrm>
                <a:prstGeom prst="line">
                  <a:avLst/>
                </a:prstGeom>
                <a:ln w="76200">
                  <a:solidFill>
                    <a:srgbClr val="00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5F9C9A6-E692-0F2A-0779-35353BEE3235}"/>
                  </a:ext>
                </a:extLst>
              </p:cNvPr>
              <p:cNvSpPr/>
              <p:nvPr/>
            </p:nvSpPr>
            <p:spPr>
              <a:xfrm>
                <a:off x="9315314" y="3429744"/>
                <a:ext cx="4330344" cy="700076"/>
              </a:xfrm>
              <a:prstGeom prst="rect">
                <a:avLst/>
              </a:prstGeom>
              <a:solidFill>
                <a:srgbClr val="F2F2F2">
                  <a:alpha val="47059"/>
                </a:srgb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sz="1200" b="1" dirty="0">
                    <a:solidFill>
                      <a:schemeClr val="tx1"/>
                    </a:solidFill>
                    <a:latin typeface="+mj-lt"/>
                  </a:rPr>
                  <a:t>100m CNGS target area</a:t>
                </a:r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7876B9A-B368-D5FE-CB34-B68682E809BE}"/>
                </a:ext>
              </a:extLst>
            </p:cNvPr>
            <p:cNvCxnSpPr/>
            <p:nvPr/>
          </p:nvCxnSpPr>
          <p:spPr>
            <a:xfrm>
              <a:off x="3581129" y="1860425"/>
              <a:ext cx="4330344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C4B2DEE-0078-C38C-E8FD-2C39D058B9EF}"/>
                </a:ext>
              </a:extLst>
            </p:cNvPr>
            <p:cNvCxnSpPr/>
            <p:nvPr/>
          </p:nvCxnSpPr>
          <p:spPr>
            <a:xfrm>
              <a:off x="3581129" y="2552502"/>
              <a:ext cx="4330344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1505D47-02F8-F602-B9A2-0233E9BF33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81129" y="1860425"/>
              <a:ext cx="0" cy="692077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4CD0B607-FED3-14B4-3096-57792EB16E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4037" y="1526525"/>
            <a:ext cx="2293953" cy="1701819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D6AF7397-71EF-6B53-78AC-E49259B7E52E}"/>
              </a:ext>
            </a:extLst>
          </p:cNvPr>
          <p:cNvSpPr txBox="1"/>
          <p:nvPr/>
        </p:nvSpPr>
        <p:spPr>
          <a:xfrm>
            <a:off x="440446" y="3308095"/>
            <a:ext cx="4571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latin typeface="+mj-lt"/>
              </a:rPr>
              <a:t>AWAKE dismantling and decabling is completed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AECD8ED-4E9B-3101-84A7-7FCF7126620C}"/>
              </a:ext>
            </a:extLst>
          </p:cNvPr>
          <p:cNvGrpSpPr/>
          <p:nvPr/>
        </p:nvGrpSpPr>
        <p:grpSpPr>
          <a:xfrm>
            <a:off x="312866" y="3635739"/>
            <a:ext cx="4439518" cy="2015881"/>
            <a:chOff x="8147257" y="1527559"/>
            <a:chExt cx="3676940" cy="1819539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11EE564-A95B-626C-DC34-36B43A4D2DDB}"/>
                </a:ext>
              </a:extLst>
            </p:cNvPr>
            <p:cNvGrpSpPr/>
            <p:nvPr/>
          </p:nvGrpSpPr>
          <p:grpSpPr>
            <a:xfrm>
              <a:off x="8147257" y="1527559"/>
              <a:ext cx="3676940" cy="1819539"/>
              <a:chOff x="4172054" y="1384310"/>
              <a:chExt cx="3676940" cy="1819539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F05FC961-8AF1-F62E-D411-43C75EB8E4D2}"/>
                  </a:ext>
                </a:extLst>
              </p:cNvPr>
              <p:cNvGrpSpPr/>
              <p:nvPr/>
            </p:nvGrpSpPr>
            <p:grpSpPr>
              <a:xfrm>
                <a:off x="4172054" y="1389377"/>
                <a:ext cx="3640561" cy="1814472"/>
                <a:chOff x="4738459" y="1641824"/>
                <a:chExt cx="3640561" cy="1814472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3BF8C742-62B2-FE39-393B-D76780EFA427}"/>
                    </a:ext>
                  </a:extLst>
                </p:cNvPr>
                <p:cNvGrpSpPr/>
                <p:nvPr/>
              </p:nvGrpSpPr>
              <p:grpSpPr>
                <a:xfrm>
                  <a:off x="4862421" y="1938514"/>
                  <a:ext cx="3406142" cy="1448347"/>
                  <a:chOff x="4862421" y="1938514"/>
                  <a:chExt cx="3406142" cy="1448347"/>
                </a:xfrm>
              </p:grpSpPr>
              <p:pic>
                <p:nvPicPr>
                  <p:cNvPr id="58" name="Picture 57" descr="A machine in a factory&#10;&#10;AI-generated content may be incorrect.">
                    <a:extLst>
                      <a:ext uri="{FF2B5EF4-FFF2-40B4-BE49-F238E27FC236}">
                        <a16:creationId xmlns:a16="http://schemas.microsoft.com/office/drawing/2014/main" id="{800AD7A0-461A-DC4E-01B4-A2448A61587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862421" y="1938514"/>
                    <a:ext cx="2160000" cy="1440000"/>
                  </a:xfrm>
                  <a:prstGeom prst="rect">
                    <a:avLst/>
                  </a:prstGeom>
                </p:spPr>
              </p:pic>
              <p:pic>
                <p:nvPicPr>
                  <p:cNvPr id="59" name="Picture 58" descr="A room with pipes and wires&#10;&#10;AI-generated content may be incorrect.">
                    <a:extLst>
                      <a:ext uri="{FF2B5EF4-FFF2-40B4-BE49-F238E27FC236}">
                        <a16:creationId xmlns:a16="http://schemas.microsoft.com/office/drawing/2014/main" id="{9B6850D8-EB2F-3B2C-B9E3-9E7149432EB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7008563" y="2126861"/>
                    <a:ext cx="1440000" cy="10800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22E1B1EB-E60B-F23B-924C-1B697D70B871}"/>
                    </a:ext>
                  </a:extLst>
                </p:cNvPr>
                <p:cNvSpPr/>
                <p:nvPr/>
              </p:nvSpPr>
              <p:spPr>
                <a:xfrm>
                  <a:off x="4738459" y="1641824"/>
                  <a:ext cx="3640561" cy="1814472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2">
                  <a:schemeClr val="accent6">
                    <a:shade val="15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A2D5F65-6D3B-7DD1-A8A1-9ACC04EE2A4C}"/>
                  </a:ext>
                </a:extLst>
              </p:cNvPr>
              <p:cNvSpPr txBox="1"/>
              <p:nvPr/>
            </p:nvSpPr>
            <p:spPr>
              <a:xfrm>
                <a:off x="4560969" y="1384310"/>
                <a:ext cx="975237" cy="277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sz="14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Before</a:t>
                </a:r>
                <a:endParaRPr lang="nl-BE" dirty="0">
                  <a:latin typeface="+mj-lt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21835B0-830B-6B50-3464-97DB9BB35F6E}"/>
                  </a:ext>
                </a:extLst>
              </p:cNvPr>
              <p:cNvSpPr txBox="1"/>
              <p:nvPr/>
            </p:nvSpPr>
            <p:spPr>
              <a:xfrm>
                <a:off x="6873757" y="1404130"/>
                <a:ext cx="975237" cy="277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sz="14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After</a:t>
                </a:r>
                <a:endParaRPr lang="nl-BE" dirty="0">
                  <a:latin typeface="+mj-lt"/>
                </a:endParaRPr>
              </a:p>
            </p:txBody>
          </p:sp>
        </p:grp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717BF6-FAF2-CB65-0239-811438EE38E0}"/>
                </a:ext>
              </a:extLst>
            </p:cNvPr>
            <p:cNvSpPr/>
            <p:nvPr/>
          </p:nvSpPr>
          <p:spPr>
            <a:xfrm>
              <a:off x="9304620" y="1579881"/>
              <a:ext cx="1537016" cy="188347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196"/>
              </a:schemeClr>
            </a:solidFill>
            <a:ln>
              <a:solidFill>
                <a:srgbClr val="44546A">
                  <a:alpha val="50196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rgbClr val="000000"/>
                  </a:solidFill>
                  <a:latin typeface="+mj-lt"/>
                </a:rPr>
                <a:t>e-beamline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78BAA28-959C-1DDC-9169-05230BEC312E}"/>
              </a:ext>
            </a:extLst>
          </p:cNvPr>
          <p:cNvGrpSpPr/>
          <p:nvPr/>
        </p:nvGrpSpPr>
        <p:grpSpPr>
          <a:xfrm>
            <a:off x="5012082" y="3690123"/>
            <a:ext cx="2071658" cy="1839705"/>
            <a:chOff x="5012082" y="3690123"/>
            <a:chExt cx="2071658" cy="1839705"/>
          </a:xfrm>
        </p:grpSpPr>
        <p:pic>
          <p:nvPicPr>
            <p:cNvPr id="60" name="Picture 59" descr="A group of people in yellow protective suits&#10;&#10;AI-generated content may be incorrect.">
              <a:extLst>
                <a:ext uri="{FF2B5EF4-FFF2-40B4-BE49-F238E27FC236}">
                  <a16:creationId xmlns:a16="http://schemas.microsoft.com/office/drawing/2014/main" id="{B16EA7D4-BB57-C834-C576-35B3CF56D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33" t="40035" r="33005" b="14629"/>
            <a:stretch>
              <a:fillRect/>
            </a:stretch>
          </p:blipFill>
          <p:spPr>
            <a:xfrm>
              <a:off x="5012082" y="4005674"/>
              <a:ext cx="2071658" cy="1524154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F098B4C-F153-C848-DF61-66E0A7972960}"/>
                </a:ext>
              </a:extLst>
            </p:cNvPr>
            <p:cNvSpPr/>
            <p:nvPr/>
          </p:nvSpPr>
          <p:spPr>
            <a:xfrm>
              <a:off x="5012082" y="3690123"/>
              <a:ext cx="2071658" cy="253393"/>
            </a:xfrm>
            <a:prstGeom prst="rect">
              <a:avLst/>
            </a:prstGeom>
            <a:solidFill>
              <a:srgbClr val="FF85DF">
                <a:alpha val="50196"/>
              </a:srgbClr>
            </a:solidFill>
            <a:ln>
              <a:solidFill>
                <a:srgbClr val="CC00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Plasma source rubidium washing</a:t>
              </a:r>
            </a:p>
          </p:txBody>
        </p:sp>
      </p:grpSp>
      <p:sp>
        <p:nvSpPr>
          <p:cNvPr id="62" name="Explosion 1 61">
            <a:extLst>
              <a:ext uri="{FF2B5EF4-FFF2-40B4-BE49-F238E27FC236}">
                <a16:creationId xmlns:a16="http://schemas.microsoft.com/office/drawing/2014/main" id="{EF869E33-CD9F-25C9-679C-9E9A0E001051}"/>
              </a:ext>
            </a:extLst>
          </p:cNvPr>
          <p:cNvSpPr/>
          <p:nvPr/>
        </p:nvSpPr>
        <p:spPr>
          <a:xfrm>
            <a:off x="6638375" y="4031769"/>
            <a:ext cx="914569" cy="550115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</p:spTree>
    <p:extLst>
      <p:ext uri="{BB962C8B-B14F-4D97-AF65-F5344CB8AC3E}">
        <p14:creationId xmlns:p14="http://schemas.microsoft.com/office/powerpoint/2010/main" val="419379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9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767CE-510D-0A12-60A2-2486DD7B2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Towards Post-LS3 Run: Integration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3702B9-58EC-EDF2-1F2F-A6D29AB48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1C66E2-7121-EEC3-969F-BF0CE37B5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 descr="A white rectangular object with many windows&#10;&#10;AI-generated content may be incorrect.">
            <a:extLst>
              <a:ext uri="{FF2B5EF4-FFF2-40B4-BE49-F238E27FC236}">
                <a16:creationId xmlns:a16="http://schemas.microsoft.com/office/drawing/2014/main" id="{F873CD66-D585-3279-899B-8E8318F446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92" b="33845"/>
          <a:stretch>
            <a:fillRect/>
          </a:stretch>
        </p:blipFill>
        <p:spPr>
          <a:xfrm>
            <a:off x="6932" y="3408911"/>
            <a:ext cx="12192000" cy="2483318"/>
          </a:xfrm>
          <a:prstGeom prst="rect">
            <a:avLst/>
          </a:prstGeom>
          <a:scene3d>
            <a:camera prst="orthographicFront">
              <a:rot lat="10800000" lon="10800000" rev="0"/>
            </a:camera>
            <a:lightRig rig="threePt" dir="t"/>
          </a:scene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E5EDDE-C48C-2EDD-8273-7816EAA1A79A}"/>
              </a:ext>
            </a:extLst>
          </p:cNvPr>
          <p:cNvSpPr txBox="1"/>
          <p:nvPr/>
        </p:nvSpPr>
        <p:spPr>
          <a:xfrm>
            <a:off x="7172386" y="5827540"/>
            <a:ext cx="132632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1400" b="1" dirty="0">
                <a:solidFill>
                  <a:srgbClr val="0432FF"/>
                </a:solidFill>
                <a:latin typeface="+mj-lt"/>
              </a:rPr>
              <a:t>2</a:t>
            </a:r>
            <a:r>
              <a:rPr lang="en-CH" sz="1400" b="1" baseline="30000" dirty="0">
                <a:solidFill>
                  <a:srgbClr val="0432FF"/>
                </a:solidFill>
                <a:latin typeface="+mj-lt"/>
              </a:rPr>
              <a:t>nd</a:t>
            </a:r>
            <a:r>
              <a:rPr lang="en-CH" sz="1400" b="1" dirty="0">
                <a:solidFill>
                  <a:srgbClr val="0432FF"/>
                </a:solidFill>
                <a:latin typeface="+mj-lt"/>
              </a:rPr>
              <a:t> plasma source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7DF461-BA72-634B-7592-7D3F0C825E2E}"/>
              </a:ext>
            </a:extLst>
          </p:cNvPr>
          <p:cNvSpPr txBox="1"/>
          <p:nvPr/>
        </p:nvSpPr>
        <p:spPr>
          <a:xfrm>
            <a:off x="5662228" y="5835710"/>
            <a:ext cx="128650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1400" b="1" dirty="0">
                <a:solidFill>
                  <a:srgbClr val="0432FF"/>
                </a:solidFill>
                <a:latin typeface="+mj-lt"/>
              </a:rPr>
              <a:t>1</a:t>
            </a:r>
            <a:r>
              <a:rPr lang="en-CH" sz="1400" b="1" baseline="30000" dirty="0">
                <a:solidFill>
                  <a:srgbClr val="0432FF"/>
                </a:solidFill>
                <a:latin typeface="+mj-lt"/>
              </a:rPr>
              <a:t>st</a:t>
            </a:r>
            <a:r>
              <a:rPr lang="en-CH" sz="1400" b="1" dirty="0">
                <a:solidFill>
                  <a:srgbClr val="0432FF"/>
                </a:solidFill>
                <a:latin typeface="+mj-lt"/>
              </a:rPr>
              <a:t> plasma source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E988E3-8650-F3CB-DDCA-CCFC0F12D340}"/>
              </a:ext>
            </a:extLst>
          </p:cNvPr>
          <p:cNvSpPr txBox="1"/>
          <p:nvPr/>
        </p:nvSpPr>
        <p:spPr>
          <a:xfrm>
            <a:off x="7914428" y="4290242"/>
            <a:ext cx="17111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0432FF"/>
                </a:solidFill>
                <a:latin typeface="+mj-lt"/>
              </a:rPr>
              <a:t>Electron spectrometer triplet</a:t>
            </a:r>
            <a:endParaRPr lang="en-CH" sz="1400" b="1" dirty="0">
              <a:solidFill>
                <a:srgbClr val="0432FF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B197F-2344-007E-A9C5-0EA15C2E62D5}"/>
              </a:ext>
            </a:extLst>
          </p:cNvPr>
          <p:cNvSpPr txBox="1"/>
          <p:nvPr/>
        </p:nvSpPr>
        <p:spPr>
          <a:xfrm>
            <a:off x="10256003" y="5799135"/>
            <a:ext cx="176650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b="1" dirty="0">
                <a:solidFill>
                  <a:srgbClr val="0432FF"/>
                </a:solidFill>
                <a:latin typeface="+mj-lt"/>
              </a:rPr>
              <a:t>Electron spectrometer dipole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747FEA-6498-A644-E38B-87B00AD3E5E0}"/>
              </a:ext>
            </a:extLst>
          </p:cNvPr>
          <p:cNvSpPr txBox="1"/>
          <p:nvPr/>
        </p:nvSpPr>
        <p:spPr>
          <a:xfrm>
            <a:off x="6265184" y="4324979"/>
            <a:ext cx="126371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b="1" dirty="0">
                <a:solidFill>
                  <a:srgbClr val="0432FF"/>
                </a:solidFill>
                <a:latin typeface="+mj-lt"/>
              </a:rPr>
              <a:t>150 MeV </a:t>
            </a:r>
          </a:p>
          <a:p>
            <a:pPr algn="ctr"/>
            <a:r>
              <a:rPr lang="en-CH" sz="1400" b="1" dirty="0">
                <a:solidFill>
                  <a:srgbClr val="0432FF"/>
                </a:solidFill>
                <a:latin typeface="+mj-lt"/>
              </a:rPr>
              <a:t>electron 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7F96A4-ED1A-8BCE-35DF-BA251B680BA4}"/>
              </a:ext>
            </a:extLst>
          </p:cNvPr>
          <p:cNvSpPr txBox="1"/>
          <p:nvPr/>
        </p:nvSpPr>
        <p:spPr>
          <a:xfrm>
            <a:off x="3599964" y="4324979"/>
            <a:ext cx="126371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b="1" dirty="0">
                <a:solidFill>
                  <a:srgbClr val="0432FF"/>
                </a:solidFill>
                <a:latin typeface="+mj-lt"/>
              </a:rPr>
              <a:t>18 MeV </a:t>
            </a:r>
          </a:p>
          <a:p>
            <a:pPr algn="ctr"/>
            <a:r>
              <a:rPr lang="en-CH" sz="1400" b="1" dirty="0">
                <a:solidFill>
                  <a:srgbClr val="0432FF"/>
                </a:solidFill>
                <a:latin typeface="+mj-lt"/>
              </a:rPr>
              <a:t>electron line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F566E78-BA69-9A29-4AAC-6BD16E04143C}"/>
              </a:ext>
            </a:extLst>
          </p:cNvPr>
          <p:cNvCxnSpPr/>
          <p:nvPr/>
        </p:nvCxnSpPr>
        <p:spPr>
          <a:xfrm flipH="1">
            <a:off x="3931920" y="4764024"/>
            <a:ext cx="283464" cy="420624"/>
          </a:xfrm>
          <a:prstGeom prst="straightConnector1">
            <a:avLst/>
          </a:prstGeom>
          <a:ln w="127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0EC1B52-9355-5F64-311C-FA7326DD5B93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6611112" y="4755866"/>
            <a:ext cx="285932" cy="428782"/>
          </a:xfrm>
          <a:prstGeom prst="straightConnector1">
            <a:avLst/>
          </a:prstGeom>
          <a:ln w="127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C3080E5-FFCB-8372-9BBD-1BFBF1610D8C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6305481" y="5486400"/>
            <a:ext cx="113607" cy="349310"/>
          </a:xfrm>
          <a:prstGeom prst="straightConnector1">
            <a:avLst/>
          </a:prstGeom>
          <a:ln w="127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9E831E2-2325-9AD7-2DC0-8692F58B46AC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7835548" y="5486400"/>
            <a:ext cx="156308" cy="341140"/>
          </a:xfrm>
          <a:prstGeom prst="straightConnector1">
            <a:avLst/>
          </a:prstGeom>
          <a:ln w="127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1EBDFCD-0F9C-477D-0309-14CEB27F0F7E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8770006" y="4721129"/>
            <a:ext cx="506326" cy="574561"/>
          </a:xfrm>
          <a:prstGeom prst="straightConnector1">
            <a:avLst/>
          </a:prstGeom>
          <a:ln w="127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6736AC0-FCC0-FCCF-376E-8639A6B2070B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11139258" y="5486400"/>
            <a:ext cx="225585" cy="312735"/>
          </a:xfrm>
          <a:prstGeom prst="straightConnector1">
            <a:avLst/>
          </a:prstGeom>
          <a:ln w="127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B8CE448-5C4E-FB9B-7401-8FBA8A01709F}"/>
              </a:ext>
            </a:extLst>
          </p:cNvPr>
          <p:cNvCxnSpPr>
            <a:cxnSpLocks/>
          </p:cNvCxnSpPr>
          <p:nvPr/>
        </p:nvCxnSpPr>
        <p:spPr>
          <a:xfrm>
            <a:off x="3599964" y="4721129"/>
            <a:ext cx="0" cy="1441927"/>
          </a:xfrm>
          <a:prstGeom prst="line">
            <a:avLst/>
          </a:prstGeom>
          <a:ln w="3810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8CC46F74-B52B-73B8-9054-FFAB80FD93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916" y="1048306"/>
            <a:ext cx="5244624" cy="256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4110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FF407-F86C-4DE9-49C6-85D47EB5E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437" y="122171"/>
            <a:ext cx="10979916" cy="717134"/>
          </a:xfrm>
        </p:spPr>
        <p:txBody>
          <a:bodyPr>
            <a:normAutofit fontScale="90000"/>
          </a:bodyPr>
          <a:lstStyle/>
          <a:p>
            <a:r>
              <a:rPr lang="en-CH" dirty="0"/>
              <a:t>Towards Post-LS3 Run: New Electron Source System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373E2A-CADE-937F-A457-508E10127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0BFDCC-AE42-AC0A-6D04-92BCD2BE5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4BD9DEAF-AAB5-9102-198F-6BB4903F20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835" y="3859209"/>
            <a:ext cx="4275197" cy="209421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904C862-A54D-6704-9A5B-E86E8DDE55E0}"/>
              </a:ext>
            </a:extLst>
          </p:cNvPr>
          <p:cNvGrpSpPr/>
          <p:nvPr/>
        </p:nvGrpSpPr>
        <p:grpSpPr>
          <a:xfrm>
            <a:off x="4185961" y="904576"/>
            <a:ext cx="8006039" cy="2800329"/>
            <a:chOff x="4033561" y="1102696"/>
            <a:chExt cx="8006039" cy="280032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43B0A83-0924-97A9-9CF3-33250D77AA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25061" b="38799"/>
            <a:stretch/>
          </p:blipFill>
          <p:spPr>
            <a:xfrm>
              <a:off x="4072128" y="1903282"/>
              <a:ext cx="7254172" cy="147652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86F6B305-43B8-01E1-3C29-6A4B3C241FE4}"/>
                    </a:ext>
                  </a:extLst>
                </p:cNvPr>
                <p:cNvSpPr/>
                <p:nvPr/>
              </p:nvSpPr>
              <p:spPr>
                <a:xfrm>
                  <a:off x="4033561" y="1102696"/>
                  <a:ext cx="7167839" cy="72571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>
                      <a:solidFill>
                        <a:srgbClr val="0432FF"/>
                      </a:solidFill>
                      <a:latin typeface="+mj-lt"/>
                      <a:sym typeface="Wingdings" pitchFamily="2" charset="2"/>
                    </a:rPr>
                    <a:t>New electron beam: 150 MeV, 200 fs, 100 </a:t>
                  </a:r>
                  <a:r>
                    <a:rPr lang="en-US" sz="1600" b="1" dirty="0" err="1">
                      <a:solidFill>
                        <a:srgbClr val="0432FF"/>
                      </a:solidFill>
                      <a:latin typeface="+mj-lt"/>
                      <a:sym typeface="Wingdings" pitchFamily="2" charset="2"/>
                    </a:rPr>
                    <a:t>pC</a:t>
                  </a:r>
                  <a:r>
                    <a:rPr lang="en-US" sz="1600" b="1" dirty="0">
                      <a:solidFill>
                        <a:srgbClr val="0432FF"/>
                      </a:solidFill>
                      <a:latin typeface="+mj-lt"/>
                      <a:sym typeface="Wingdings" pitchFamily="2" charset="2"/>
                    </a:rPr>
                    <a:t>, </a:t>
                  </a:r>
                  <a:r>
                    <a:rPr lang="en-US" sz="1600" b="1" dirty="0" err="1">
                      <a:solidFill>
                        <a:srgbClr val="0432FF"/>
                      </a:solidFill>
                      <a:latin typeface="+mj-lt"/>
                      <a:sym typeface="Wingdings" pitchFamily="2" charset="2"/>
                    </a:rPr>
                    <a:t>σ</a:t>
                  </a:r>
                  <a:r>
                    <a:rPr lang="en-US" sz="1600" b="1" dirty="0">
                      <a:solidFill>
                        <a:srgbClr val="0432FF"/>
                      </a:solidFill>
                      <a:latin typeface="+mj-lt"/>
                      <a:sym typeface="Wingdings" pitchFamily="2" charset="2"/>
                    </a:rPr>
                    <a:t> = 5.75 µm</a:t>
                  </a:r>
                  <a:endParaRPr lang="en-GB" sz="1600" b="1" dirty="0">
                    <a:solidFill>
                      <a:srgbClr val="0432FF"/>
                    </a:solidFill>
                    <a:latin typeface="+mj-lt"/>
                  </a:endParaRPr>
                </a:p>
                <a:p>
                  <a:pPr marL="285750" indent="-285750">
                    <a:buFont typeface="Wingdings" pitchFamily="2" charset="2"/>
                    <a:buChar char="à"/>
                  </a:pPr>
                  <a:r>
                    <a:rPr lang="en-GB" sz="1200" dirty="0">
                      <a:latin typeface="+mj-lt"/>
                      <a:sym typeface="Wingdings" pitchFamily="2" charset="2"/>
                    </a:rPr>
                    <a:t>bunch length shorter than plasma wavelength,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smtClean="0">
                              <a:effectLst/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1200" b="1" i="0" smtClean="0">
                              <a:effectLst/>
                              <a:latin typeface="Cambria Math" panose="02040503050406030204" pitchFamily="18" charset="0"/>
                            </a:rPr>
                            <m:t>𝐧𝐨𝐫𝐦</m:t>
                          </m:r>
                          <m:r>
                            <a:rPr lang="en-US" sz="1200" b="1" i="0" smtClean="0">
                              <a:effectLst/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1200" b="1" smtClean="0">
                              <a:effectLst/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sz="1200" b="1" smtClean="0">
                              <a:effectLst/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smtClean="0">
                              <a:effectLst/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sz="1200" b="1" i="0" smtClean="0">
                              <a:effectLst/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a14:m>
                  <a:r>
                    <a:rPr lang="en-US" sz="1200" b="1" dirty="0">
                      <a:effectLst/>
                      <a:latin typeface="+mj-lt"/>
                    </a:rPr>
                    <a:t> = 2mm </a:t>
                  </a:r>
                  <a:r>
                    <a:rPr lang="en-US" sz="1200" b="1" dirty="0" err="1">
                      <a:effectLst/>
                      <a:latin typeface="+mj-lt"/>
                    </a:rPr>
                    <a:t>mrad</a:t>
                  </a:r>
                  <a:endParaRPr lang="en-GB" sz="1200" dirty="0">
                    <a:latin typeface="+mj-lt"/>
                    <a:sym typeface="Wingdings" pitchFamily="2" charset="2"/>
                  </a:endParaRPr>
                </a:p>
                <a:p>
                  <a:r>
                    <a:rPr lang="en-GB" sz="1200" b="1" dirty="0">
                      <a:latin typeface="+mj-lt"/>
                    </a:rPr>
                    <a:t>On-axis injection, Blow-out</a:t>
                  </a:r>
                  <a:r>
                    <a:rPr lang="en-GB" sz="1200" dirty="0">
                      <a:latin typeface="+mj-lt"/>
                    </a:rPr>
                    <a:t> regime, </a:t>
                  </a:r>
                  <a:r>
                    <a:rPr lang="en-GB" sz="1200" b="1" dirty="0">
                      <a:latin typeface="+mj-lt"/>
                      <a:sym typeface="Wingdings" pitchFamily="2" charset="2"/>
                    </a:rPr>
                    <a:t>Beam loading</a:t>
                  </a:r>
                  <a:r>
                    <a:rPr lang="en-GB" sz="1200" dirty="0">
                      <a:latin typeface="+mj-lt"/>
                      <a:sym typeface="Wingdings" pitchFamily="2" charset="2"/>
                    </a:rPr>
                    <a:t>: reach small ∂E/E, </a:t>
                  </a:r>
                  <a:r>
                    <a:rPr lang="en-GB" sz="1200" b="1" dirty="0">
                      <a:latin typeface="+mj-lt"/>
                      <a:sym typeface="Wingdings" pitchFamily="2" charset="2"/>
                    </a:rPr>
                    <a:t>Match</a:t>
                  </a:r>
                  <a:r>
                    <a:rPr lang="en-GB" sz="1200" dirty="0">
                      <a:latin typeface="+mj-lt"/>
                      <a:sym typeface="Wingdings" pitchFamily="2" charset="2"/>
                    </a:rPr>
                    <a:t> transverse properties to the plasma</a:t>
                  </a:r>
                </a:p>
              </p:txBody>
            </p:sp>
          </mc:Choice>
          <mc:Fallback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86F6B305-43B8-01E1-3C29-6A4B3C241FE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33561" y="1102696"/>
                  <a:ext cx="7167839" cy="725711"/>
                </a:xfrm>
                <a:prstGeom prst="rect">
                  <a:avLst/>
                </a:prstGeom>
                <a:blipFill>
                  <a:blip r:embed="rId5"/>
                  <a:stretch>
                    <a:fillRect l="-530" t="-3448" b="-5172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405DBF3-77B3-D52E-3E95-B7AE76D84E80}"/>
                </a:ext>
              </a:extLst>
            </p:cNvPr>
            <p:cNvSpPr txBox="1"/>
            <p:nvPr/>
          </p:nvSpPr>
          <p:spPr>
            <a:xfrm>
              <a:off x="7972090" y="3379805"/>
              <a:ext cx="406751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 algn="l">
                <a:buFont typeface="Wingdings" pitchFamily="2" charset="2"/>
                <a:buChar char="è"/>
              </a:pPr>
              <a:r>
                <a:rPr lang="en-CH" sz="1400" dirty="0">
                  <a:solidFill>
                    <a:schemeClr val="tx2"/>
                  </a:solidFill>
                  <a:latin typeface="+mj-lt"/>
                </a:rPr>
                <a:t>Position of beam line elements well defined.</a:t>
              </a:r>
            </a:p>
            <a:p>
              <a:pPr marL="285750" indent="-285750" algn="l">
                <a:buFont typeface="Wingdings" pitchFamily="2" charset="2"/>
                <a:buChar char="è"/>
              </a:pPr>
              <a:r>
                <a:rPr lang="en-CH" sz="1400" dirty="0">
                  <a:solidFill>
                    <a:schemeClr val="tx2"/>
                  </a:solidFill>
                  <a:latin typeface="+mj-lt"/>
                </a:rPr>
                <a:t>Design and integration of services ongoing.</a:t>
              </a:r>
            </a:p>
          </p:txBody>
        </p:sp>
      </p:grpSp>
      <p:pic>
        <p:nvPicPr>
          <p:cNvPr id="13" name="Picture 12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CE23E376-61B5-3971-67F2-EA5F94CFD1A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2271"/>
          <a:stretch/>
        </p:blipFill>
        <p:spPr>
          <a:xfrm>
            <a:off x="6945016" y="3880990"/>
            <a:ext cx="4856736" cy="2840485"/>
          </a:xfrm>
          <a:prstGeom prst="rect">
            <a:avLst/>
          </a:prstGeom>
        </p:spPr>
      </p:pic>
      <p:sp>
        <p:nvSpPr>
          <p:cNvPr id="19" name="Explosion 1 18">
            <a:extLst>
              <a:ext uri="{FF2B5EF4-FFF2-40B4-BE49-F238E27FC236}">
                <a16:creationId xmlns:a16="http://schemas.microsoft.com/office/drawing/2014/main" id="{71B0AD2B-4797-0679-75FA-EE9749DA30E9}"/>
              </a:ext>
            </a:extLst>
          </p:cNvPr>
          <p:cNvSpPr/>
          <p:nvPr/>
        </p:nvSpPr>
        <p:spPr>
          <a:xfrm>
            <a:off x="10652761" y="1725547"/>
            <a:ext cx="978408" cy="670181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A2C6367-EE4E-01B3-2106-7C2ED5263AA3}"/>
              </a:ext>
            </a:extLst>
          </p:cNvPr>
          <p:cNvGrpSpPr/>
          <p:nvPr/>
        </p:nvGrpSpPr>
        <p:grpSpPr>
          <a:xfrm>
            <a:off x="384927" y="839305"/>
            <a:ext cx="2705361" cy="2801125"/>
            <a:chOff x="384927" y="839305"/>
            <a:chExt cx="2705361" cy="280112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6614AB6-321E-5AE0-836C-59C32A63F989}"/>
                </a:ext>
              </a:extLst>
            </p:cNvPr>
            <p:cNvGrpSpPr/>
            <p:nvPr/>
          </p:nvGrpSpPr>
          <p:grpSpPr>
            <a:xfrm>
              <a:off x="384927" y="839305"/>
              <a:ext cx="2705361" cy="2489561"/>
              <a:chOff x="4701048" y="3830691"/>
              <a:chExt cx="2705361" cy="2489561"/>
            </a:xfrm>
          </p:grpSpPr>
          <p:pic>
            <p:nvPicPr>
              <p:cNvPr id="17" name="Content Placeholder 4" descr="A machine with wires and cables&#10;&#10;Description automatically generated">
                <a:extLst>
                  <a:ext uri="{FF2B5EF4-FFF2-40B4-BE49-F238E27FC236}">
                    <a16:creationId xmlns:a16="http://schemas.microsoft.com/office/drawing/2014/main" id="{F21B1A82-8B00-E762-5D63-6F2C5AD31B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19907" y="4489639"/>
                <a:ext cx="2440817" cy="1830613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C3E8F8A-A637-D742-8DB1-34184AC1CD8B}"/>
                  </a:ext>
                </a:extLst>
              </p:cNvPr>
              <p:cNvSpPr txBox="1"/>
              <p:nvPr/>
            </p:nvSpPr>
            <p:spPr>
              <a:xfrm>
                <a:off x="4701048" y="3830691"/>
                <a:ext cx="270536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  <a:latin typeface="+mj-lt"/>
                  </a:rPr>
                  <a:t>New e-source</a:t>
                </a:r>
              </a:p>
              <a:p>
                <a:r>
                  <a:rPr lang="en-CH" sz="1400" dirty="0">
                    <a:latin typeface="+mj-lt"/>
                  </a:rPr>
                  <a:t>in CTF2 </a:t>
                </a:r>
                <a:r>
                  <a:rPr lang="en-CH" sz="1400" dirty="0">
                    <a:latin typeface="+mj-lt"/>
                    <a:sym typeface="Wingdings" pitchFamily="2" charset="2"/>
                  </a:rPr>
                  <a:t> </a:t>
                </a:r>
                <a:r>
                  <a:rPr lang="en-CH" sz="1400" dirty="0">
                    <a:latin typeface="+mj-lt"/>
                  </a:rPr>
                  <a:t>commissioned</a:t>
                </a: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BD69326-5BE3-DCC8-A1A1-04983730D867}"/>
                </a:ext>
              </a:extLst>
            </p:cNvPr>
            <p:cNvSpPr txBox="1"/>
            <p:nvPr/>
          </p:nvSpPr>
          <p:spPr>
            <a:xfrm>
              <a:off x="838199" y="3301876"/>
              <a:ext cx="11160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latin typeface="+mj-lt"/>
                </a:rPr>
                <a:t>S-band gun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8BF2147-A214-E8D1-1271-70FFB0612ACD}"/>
              </a:ext>
            </a:extLst>
          </p:cNvPr>
          <p:cNvGrpSpPr/>
          <p:nvPr/>
        </p:nvGrpSpPr>
        <p:grpSpPr>
          <a:xfrm>
            <a:off x="556629" y="3900823"/>
            <a:ext cx="1957971" cy="2245404"/>
            <a:chOff x="556629" y="3900823"/>
            <a:chExt cx="1957971" cy="224540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370F092-CBC0-8A8B-618C-0BCB15E73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7512" y="3900823"/>
              <a:ext cx="1540510" cy="1673447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0419C1-8166-7F14-8E73-BCD379C571DF}"/>
                </a:ext>
              </a:extLst>
            </p:cNvPr>
            <p:cNvSpPr txBox="1"/>
            <p:nvPr/>
          </p:nvSpPr>
          <p:spPr>
            <a:xfrm>
              <a:off x="556629" y="5561452"/>
              <a:ext cx="19579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600" dirty="0">
                  <a:latin typeface="+mj-lt"/>
                </a:rPr>
                <a:t>X-band accelerating structure prototype</a:t>
              </a:r>
            </a:p>
          </p:txBody>
        </p:sp>
      </p:grpSp>
      <p:sp>
        <p:nvSpPr>
          <p:cNvPr id="23" name="Explosion 1 22">
            <a:extLst>
              <a:ext uri="{FF2B5EF4-FFF2-40B4-BE49-F238E27FC236}">
                <a16:creationId xmlns:a16="http://schemas.microsoft.com/office/drawing/2014/main" id="{5D4B8A9F-D1FA-C2C3-351A-8572278D979C}"/>
              </a:ext>
            </a:extLst>
          </p:cNvPr>
          <p:cNvSpPr/>
          <p:nvPr/>
        </p:nvSpPr>
        <p:spPr>
          <a:xfrm>
            <a:off x="1925443" y="3279754"/>
            <a:ext cx="978408" cy="670181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</p:spTree>
    <p:extLst>
      <p:ext uri="{BB962C8B-B14F-4D97-AF65-F5344CB8AC3E}">
        <p14:creationId xmlns:p14="http://schemas.microsoft.com/office/powerpoint/2010/main" val="233483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8C7A2236-33D3-FC6A-20C3-EFE697B7D9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614"/>
          <a:stretch>
            <a:fillRect/>
          </a:stretch>
        </p:blipFill>
        <p:spPr>
          <a:xfrm>
            <a:off x="2461948" y="1052803"/>
            <a:ext cx="4946777" cy="238407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02532B02-C187-DEB7-8833-1AA5E98EA816}"/>
              </a:ext>
            </a:extLst>
          </p:cNvPr>
          <p:cNvGrpSpPr/>
          <p:nvPr/>
        </p:nvGrpSpPr>
        <p:grpSpPr>
          <a:xfrm rot="20774739">
            <a:off x="524767" y="2767330"/>
            <a:ext cx="3566160" cy="3410896"/>
            <a:chOff x="1399032" y="2679008"/>
            <a:chExt cx="3221668" cy="2898832"/>
          </a:xfrm>
        </p:grpSpPr>
        <p:pic>
          <p:nvPicPr>
            <p:cNvPr id="12" name="Grafik 6">
              <a:extLst>
                <a:ext uri="{FF2B5EF4-FFF2-40B4-BE49-F238E27FC236}">
                  <a16:creationId xmlns:a16="http://schemas.microsoft.com/office/drawing/2014/main" id="{5C346B5A-3DDE-D18A-FBD3-20654999E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55472" y="2679008"/>
              <a:ext cx="3065228" cy="2710696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A54DA80-D213-91FA-2752-0ECCCBD66F01}"/>
                </a:ext>
              </a:extLst>
            </p:cNvPr>
            <p:cNvSpPr/>
            <p:nvPr/>
          </p:nvSpPr>
          <p:spPr>
            <a:xfrm>
              <a:off x="1399032" y="4735742"/>
              <a:ext cx="692094" cy="8420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88B49DE-CDCC-192A-A63E-B60F26789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Towards Post-LS3 Run 2: Injection Region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A06A7E-6348-CEB1-3742-0E74C4C52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41A151-2263-B4A1-70F1-4C577B98A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27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B426E19-5746-9E22-52AE-0724DC3E876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907" b="1222"/>
          <a:stretch>
            <a:fillRect/>
          </a:stretch>
        </p:blipFill>
        <p:spPr>
          <a:xfrm>
            <a:off x="7594313" y="1598274"/>
            <a:ext cx="4099801" cy="1967748"/>
          </a:xfrm>
          <a:prstGeom prst="rect">
            <a:avLst/>
          </a:prstGeom>
        </p:spPr>
      </p:pic>
      <p:sp>
        <p:nvSpPr>
          <p:cNvPr id="17" name="Textfeld 4">
            <a:extLst>
              <a:ext uri="{FF2B5EF4-FFF2-40B4-BE49-F238E27FC236}">
                <a16:creationId xmlns:a16="http://schemas.microsoft.com/office/drawing/2014/main" id="{6C661619-985F-2A40-DE1D-19BF77EE680E}"/>
              </a:ext>
            </a:extLst>
          </p:cNvPr>
          <p:cNvSpPr txBox="1"/>
          <p:nvPr/>
        </p:nvSpPr>
        <p:spPr>
          <a:xfrm>
            <a:off x="5930346" y="4195398"/>
            <a:ext cx="5763768" cy="14773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i="0" u="none" strike="noStrike" kern="1200" cap="none" spc="0" baseline="0" dirty="0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Very challenging area:</a:t>
            </a:r>
            <a:endParaRPr lang="en-GB" i="0" u="none" strike="noStrike" kern="1200" cap="none" spc="0" baseline="0" dirty="0">
              <a:solidFill>
                <a:srgbClr val="000000"/>
              </a:solidFill>
              <a:uFillTx/>
              <a:latin typeface="+mj-lt"/>
              <a:cs typeface="Arial" pitchFamily="34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Limited space, </a:t>
            </a:r>
            <a:r>
              <a:rPr lang="en-GB" dirty="0">
                <a:solidFill>
                  <a:srgbClr val="000000"/>
                </a:solidFill>
                <a:latin typeface="+mj-lt"/>
                <a:cs typeface="Arial" pitchFamily="34"/>
              </a:rPr>
              <a:t>layout optimization needed. 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+mj-lt"/>
                <a:cs typeface="Arial" pitchFamily="34"/>
              </a:rPr>
              <a:t>S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everal components require custom designs.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Close collaboration with </a:t>
            </a:r>
            <a:r>
              <a:rPr lang="en-GB" kern="0" dirty="0">
                <a:solidFill>
                  <a:srgbClr val="000000"/>
                </a:solidFill>
                <a:latin typeface="+mj-lt"/>
                <a:cs typeface="Arial" pitchFamily="34"/>
              </a:rPr>
              <a:t>CERN, institutes and </a:t>
            </a: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GWA Ltd.</a:t>
            </a:r>
            <a:endParaRPr lang="en-GB" b="0" i="0" u="none" strike="noStrike" kern="1200" cap="none" spc="0" baseline="0" dirty="0">
              <a:solidFill>
                <a:srgbClr val="000000"/>
              </a:solidFill>
              <a:uFillTx/>
              <a:latin typeface="+mj-lt"/>
              <a:cs typeface="Arial" pitchFamily="34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Provide specifications by end </a:t>
            </a:r>
            <a:r>
              <a:rPr lang="en-GB" kern="0" dirty="0">
                <a:solidFill>
                  <a:srgbClr val="000000"/>
                </a:solidFill>
                <a:latin typeface="+mj-lt"/>
                <a:cs typeface="Arial" pitchFamily="34"/>
              </a:rPr>
              <a:t>of the </a:t>
            </a: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year.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A746964-2AE2-EC96-4231-0D94D79386A6}"/>
              </a:ext>
            </a:extLst>
          </p:cNvPr>
          <p:cNvCxnSpPr>
            <a:cxnSpLocks/>
          </p:cNvCxnSpPr>
          <p:nvPr/>
        </p:nvCxnSpPr>
        <p:spPr>
          <a:xfrm flipH="1">
            <a:off x="2461948" y="2048256"/>
            <a:ext cx="1676321" cy="1493700"/>
          </a:xfrm>
          <a:prstGeom prst="line">
            <a:avLst/>
          </a:prstGeom>
          <a:ln>
            <a:solidFill>
              <a:srgbClr val="0432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7B78DB5-005C-9EB3-4DEB-90F609CC23B2}"/>
              </a:ext>
            </a:extLst>
          </p:cNvPr>
          <p:cNvCxnSpPr>
            <a:cxnSpLocks/>
          </p:cNvCxnSpPr>
          <p:nvPr/>
        </p:nvCxnSpPr>
        <p:spPr>
          <a:xfrm flipH="1">
            <a:off x="3767478" y="2150787"/>
            <a:ext cx="527409" cy="2281548"/>
          </a:xfrm>
          <a:prstGeom prst="line">
            <a:avLst/>
          </a:prstGeom>
          <a:ln>
            <a:solidFill>
              <a:srgbClr val="0432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ED79097-68AF-3B7C-700C-2DF1A3E96081}"/>
              </a:ext>
            </a:extLst>
          </p:cNvPr>
          <p:cNvSpPr txBox="1"/>
          <p:nvPr/>
        </p:nvSpPr>
        <p:spPr>
          <a:xfrm>
            <a:off x="7670218" y="1099349"/>
            <a:ext cx="43659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dirty="0">
                <a:solidFill>
                  <a:srgbClr val="000000"/>
                </a:solidFill>
                <a:cs typeface="Arial" pitchFamily="34"/>
              </a:rPr>
              <a:t>Crucial for the physics program of Run 2c!</a:t>
            </a:r>
          </a:p>
        </p:txBody>
      </p:sp>
      <p:sp>
        <p:nvSpPr>
          <p:cNvPr id="36" name="Explosion 1 35">
            <a:extLst>
              <a:ext uri="{FF2B5EF4-FFF2-40B4-BE49-F238E27FC236}">
                <a16:creationId xmlns:a16="http://schemas.microsoft.com/office/drawing/2014/main" id="{927DE9DB-B646-DD68-B76D-E81201F11894}"/>
              </a:ext>
            </a:extLst>
          </p:cNvPr>
          <p:cNvSpPr/>
          <p:nvPr/>
        </p:nvSpPr>
        <p:spPr>
          <a:xfrm>
            <a:off x="803096" y="2122574"/>
            <a:ext cx="1194371" cy="852776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8CBE7F6-B82D-A353-F17D-8C125368BDB5}"/>
              </a:ext>
            </a:extLst>
          </p:cNvPr>
          <p:cNvCxnSpPr/>
          <p:nvPr/>
        </p:nvCxnSpPr>
        <p:spPr>
          <a:xfrm>
            <a:off x="1303020" y="5408681"/>
            <a:ext cx="422496" cy="264045"/>
          </a:xfrm>
          <a:prstGeom prst="straightConnector1">
            <a:avLst/>
          </a:prstGeom>
          <a:ln w="19050">
            <a:solidFill>
              <a:srgbClr val="0432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72A6945-16D5-98AA-63B7-70EE6ADC563E}"/>
              </a:ext>
            </a:extLst>
          </p:cNvPr>
          <p:cNvSpPr txBox="1"/>
          <p:nvPr/>
        </p:nvSpPr>
        <p:spPr>
          <a:xfrm rot="1953328">
            <a:off x="869273" y="5461529"/>
            <a:ext cx="92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0432FF"/>
                </a:solidFill>
                <a:latin typeface="+mj-lt"/>
              </a:rPr>
              <a:t>20 cm gap</a:t>
            </a:r>
          </a:p>
        </p:txBody>
      </p:sp>
    </p:spTree>
    <p:extLst>
      <p:ext uri="{BB962C8B-B14F-4D97-AF65-F5344CB8AC3E}">
        <p14:creationId xmlns:p14="http://schemas.microsoft.com/office/powerpoint/2010/main" val="13348493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B0847-B072-8F8F-1EB8-5ED77BD6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764" y="315602"/>
            <a:ext cx="11757895" cy="717134"/>
          </a:xfrm>
        </p:spPr>
        <p:txBody>
          <a:bodyPr>
            <a:normAutofit fontScale="90000"/>
          </a:bodyPr>
          <a:lstStyle/>
          <a:p>
            <a:r>
              <a:rPr lang="en-CH" dirty="0"/>
              <a:t>Towards Post-LS3 Run 2: Diagnostics and Laser System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A529EB-02A6-C7E0-FECA-3E21B25C1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1A599-28F4-D930-10DF-2F9A6B7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1892BB-6936-0525-BC9C-0F246F515071}"/>
              </a:ext>
            </a:extLst>
          </p:cNvPr>
          <p:cNvSpPr txBox="1"/>
          <p:nvPr/>
        </p:nvSpPr>
        <p:spPr>
          <a:xfrm>
            <a:off x="434104" y="1208513"/>
            <a:ext cx="55602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>
                <a:solidFill>
                  <a:srgbClr val="0432FF"/>
                </a:solidFill>
              </a:rPr>
              <a:t>New and improved diagnostics:</a:t>
            </a:r>
          </a:p>
          <a:p>
            <a:r>
              <a:rPr lang="en-US" sz="1600" b="1" dirty="0">
                <a:solidFill>
                  <a:srgbClr val="0432FF"/>
                </a:solidFill>
                <a:latin typeface="+mj-lt"/>
              </a:rPr>
              <a:t>Challenge: </a:t>
            </a:r>
            <a:r>
              <a:rPr lang="en-CH" sz="1600" b="1" dirty="0">
                <a:solidFill>
                  <a:srgbClr val="0432FF"/>
                </a:solidFill>
                <a:latin typeface="+mj-lt"/>
              </a:rPr>
              <a:t>150 MeV e-beam, position, e-bunch emittance 2-30mm mrad, 200fs bunch length, 5.75mu beam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+mj-lt"/>
              </a:rPr>
              <a:t>Beam Position Monitors: separate electron from proton signals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+mj-lt"/>
              </a:rPr>
              <a:t>Transition and synchrotron radiation monitors: emittance measurements and bunch-length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+mj-lt"/>
              </a:rPr>
              <a:t>Cherenkov diffraction bunch length monitors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+mj-lt"/>
              </a:rPr>
              <a:t>Electro-optical monitors: bunch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E</a:t>
            </a:r>
            <a:r>
              <a:rPr lang="en-CH" sz="1400" dirty="0">
                <a:latin typeface="+mj-lt"/>
              </a:rPr>
              <a:t>lectron spectrometer: energy and emittance</a:t>
            </a:r>
          </a:p>
        </p:txBody>
      </p:sp>
      <p:sp>
        <p:nvSpPr>
          <p:cNvPr id="8" name="Explosion 1 7">
            <a:extLst>
              <a:ext uri="{FF2B5EF4-FFF2-40B4-BE49-F238E27FC236}">
                <a16:creationId xmlns:a16="http://schemas.microsoft.com/office/drawing/2014/main" id="{82050206-2E9A-D116-DFDD-22357B79DB98}"/>
              </a:ext>
            </a:extLst>
          </p:cNvPr>
          <p:cNvSpPr/>
          <p:nvPr/>
        </p:nvSpPr>
        <p:spPr>
          <a:xfrm>
            <a:off x="4535905" y="2659551"/>
            <a:ext cx="1278562" cy="1139017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3D02DDC-96B9-95E6-BAA6-BA4E7E9736AF}"/>
              </a:ext>
            </a:extLst>
          </p:cNvPr>
          <p:cNvGrpSpPr/>
          <p:nvPr/>
        </p:nvGrpSpPr>
        <p:grpSpPr>
          <a:xfrm>
            <a:off x="193869" y="3877838"/>
            <a:ext cx="5446216" cy="2135770"/>
            <a:chOff x="193869" y="3877838"/>
            <a:chExt cx="5446216" cy="2135770"/>
          </a:xfrm>
        </p:grpSpPr>
        <p:pic>
          <p:nvPicPr>
            <p:cNvPr id="7" name="Picture 6" descr="A rectangular sign with different colored objects&#10;&#10;AI-generated content may be incorrect.">
              <a:extLst>
                <a:ext uri="{FF2B5EF4-FFF2-40B4-BE49-F238E27FC236}">
                  <a16:creationId xmlns:a16="http://schemas.microsoft.com/office/drawing/2014/main" id="{2208C5D3-8834-1523-80E8-2B25BA3A2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049" y="3877838"/>
              <a:ext cx="4972036" cy="144012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D0FEC22-A8C9-929F-36DA-51B105343C95}"/>
                </a:ext>
              </a:extLst>
            </p:cNvPr>
            <p:cNvSpPr txBox="1"/>
            <p:nvPr/>
          </p:nvSpPr>
          <p:spPr>
            <a:xfrm>
              <a:off x="3398982" y="5646471"/>
              <a:ext cx="14239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latin typeface="+mj-lt"/>
                </a:rPr>
                <a:t>Mulit-GeV OSR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7E4ACBD-55E4-E376-5BA3-05B97E7064C6}"/>
                </a:ext>
              </a:extLst>
            </p:cNvPr>
            <p:cNvSpPr txBox="1"/>
            <p:nvPr/>
          </p:nvSpPr>
          <p:spPr>
            <a:xfrm>
              <a:off x="193869" y="5118862"/>
              <a:ext cx="988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dirty="0">
                  <a:latin typeface="+mj-lt"/>
                </a:rPr>
                <a:t>150 MeV OSR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F04F092-5357-8F70-B024-B089A7795AFF}"/>
                </a:ext>
              </a:extLst>
            </p:cNvPr>
            <p:cNvSpPr txBox="1"/>
            <p:nvPr/>
          </p:nvSpPr>
          <p:spPr>
            <a:xfrm>
              <a:off x="1652650" y="5157952"/>
              <a:ext cx="5132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latin typeface="+mj-lt"/>
                </a:rPr>
                <a:t>EOS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3A41229-5985-A3E6-1356-9C363843F981}"/>
                </a:ext>
              </a:extLst>
            </p:cNvPr>
            <p:cNvSpPr txBox="1"/>
            <p:nvPr/>
          </p:nvSpPr>
          <p:spPr>
            <a:xfrm>
              <a:off x="414068" y="5675054"/>
              <a:ext cx="16735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latin typeface="+mj-lt"/>
                </a:rPr>
                <a:t>Wire scanner OTR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058C70D-7D34-02FD-36A6-CFDC6C2CDE02}"/>
                </a:ext>
              </a:extLst>
            </p:cNvPr>
            <p:cNvCxnSpPr>
              <a:cxnSpLocks/>
              <a:stCxn id="10" idx="0"/>
            </p:cNvCxnSpPr>
            <p:nvPr/>
          </p:nvCxnSpPr>
          <p:spPr>
            <a:xfrm flipV="1">
              <a:off x="688013" y="4472753"/>
              <a:ext cx="402272" cy="64610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EFEE7BC-B31C-B591-3DD4-5F6F6BE4C3CA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1250836" y="4597898"/>
              <a:ext cx="0" cy="107715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73769A5-56C3-324F-A0C4-42492CCB0E53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 flipV="1">
              <a:off x="1338988" y="4597898"/>
              <a:ext cx="570303" cy="56005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A1F1862-77E1-B365-077F-EED6E88C85F2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V="1">
              <a:off x="4110940" y="5175396"/>
              <a:ext cx="424965" cy="4710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660A2FC8-FF9D-4BA5-0EFD-19696F3A108D}"/>
              </a:ext>
            </a:extLst>
          </p:cNvPr>
          <p:cNvSpPr/>
          <p:nvPr/>
        </p:nvSpPr>
        <p:spPr>
          <a:xfrm>
            <a:off x="234912" y="1154363"/>
            <a:ext cx="5691927" cy="4859245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77DB1EC-8CD0-9097-AE66-D6578A5C6493}"/>
              </a:ext>
            </a:extLst>
          </p:cNvPr>
          <p:cNvGrpSpPr/>
          <p:nvPr/>
        </p:nvGrpSpPr>
        <p:grpSpPr>
          <a:xfrm>
            <a:off x="6210284" y="1154362"/>
            <a:ext cx="5691927" cy="4859245"/>
            <a:chOff x="6210284" y="1154362"/>
            <a:chExt cx="5691927" cy="485924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7EB8677-57F5-3142-7D8B-B976A725A824}"/>
                </a:ext>
              </a:extLst>
            </p:cNvPr>
            <p:cNvSpPr txBox="1"/>
            <p:nvPr/>
          </p:nvSpPr>
          <p:spPr>
            <a:xfrm>
              <a:off x="6277847" y="1195058"/>
              <a:ext cx="554151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b="1" dirty="0">
                  <a:solidFill>
                    <a:srgbClr val="0432FF"/>
                  </a:solidFill>
                </a:rPr>
                <a:t>Laser system</a:t>
              </a:r>
            </a:p>
            <a:p>
              <a:r>
                <a:rPr lang="en-CH" sz="1600" dirty="0">
                  <a:solidFill>
                    <a:srgbClr val="0432FF"/>
                  </a:solidFill>
                  <a:latin typeface="+mj-lt"/>
                </a:rPr>
                <a:t>Complex laser system: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600" dirty="0">
                  <a:latin typeface="+mj-lt"/>
                </a:rPr>
                <a:t>Forward ionization for self-modulator plasma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600" dirty="0">
                  <a:latin typeface="+mj-lt"/>
                </a:rPr>
                <a:t>Backward ionization for accelerator plasma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600" dirty="0">
                  <a:latin typeface="+mj-lt"/>
                </a:rPr>
                <a:t>Independent, synchronized laser for photocathode of RF guns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latin typeface="+mj-lt"/>
                </a:rPr>
                <a:t>W</a:t>
              </a:r>
              <a:r>
                <a:rPr lang="en-CH" sz="1600" dirty="0">
                  <a:latin typeface="+mj-lt"/>
                </a:rPr>
                <a:t>itness bunch injection stabiliy at &lt; 50 – 100 fs level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4856423-76FA-1C45-FDC7-BEE751A27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59976" y="3996046"/>
              <a:ext cx="5379615" cy="1812349"/>
            </a:xfrm>
            <a:prstGeom prst="rect">
              <a:avLst/>
            </a:prstGeom>
          </p:spPr>
        </p:pic>
        <p:pic>
          <p:nvPicPr>
            <p:cNvPr id="28" name="Picture 27" descr="Diagram of a diagram of a light source system&#10;&#10;Description automatically generated">
              <a:extLst>
                <a:ext uri="{FF2B5EF4-FFF2-40B4-BE49-F238E27FC236}">
                  <a16:creationId xmlns:a16="http://schemas.microsoft.com/office/drawing/2014/main" id="{28AC9715-A6EF-F6C3-399E-9233B9DF92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1614"/>
            <a:stretch>
              <a:fillRect/>
            </a:stretch>
          </p:blipFill>
          <p:spPr>
            <a:xfrm>
              <a:off x="6720523" y="2729922"/>
              <a:ext cx="2373601" cy="1143947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D037D44-B102-185B-8A1C-0732C6BCA98E}"/>
                </a:ext>
              </a:extLst>
            </p:cNvPr>
            <p:cNvSpPr/>
            <p:nvPr/>
          </p:nvSpPr>
          <p:spPr>
            <a:xfrm>
              <a:off x="6210284" y="1154362"/>
              <a:ext cx="5691927" cy="4859245"/>
            </a:xfrm>
            <a:prstGeom prst="rect">
              <a:avLst/>
            </a:prstGeom>
            <a:noFill/>
            <a:ln>
              <a:solidFill>
                <a:srgbClr val="33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1" name="Explosion 1 30">
            <a:extLst>
              <a:ext uri="{FF2B5EF4-FFF2-40B4-BE49-F238E27FC236}">
                <a16:creationId xmlns:a16="http://schemas.microsoft.com/office/drawing/2014/main" id="{862615EB-A7E2-A149-FC2E-60B0692606E5}"/>
              </a:ext>
            </a:extLst>
          </p:cNvPr>
          <p:cNvSpPr/>
          <p:nvPr/>
        </p:nvSpPr>
        <p:spPr>
          <a:xfrm>
            <a:off x="10356723" y="2823634"/>
            <a:ext cx="1008120" cy="956521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UK</a:t>
            </a:r>
          </a:p>
        </p:txBody>
      </p:sp>
    </p:spTree>
    <p:extLst>
      <p:ext uri="{BB962C8B-B14F-4D97-AF65-F5344CB8AC3E}">
        <p14:creationId xmlns:p14="http://schemas.microsoft.com/office/powerpoint/2010/main" val="72572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843879-50CA-FF70-560D-B9F4EE012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EC61B8-922C-8E08-BF76-2A620124D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84" y="1287792"/>
            <a:ext cx="11953327" cy="1205085"/>
          </a:xfrm>
        </p:spPr>
        <p:txBody>
          <a:bodyPr>
            <a:noAutofit/>
          </a:bodyPr>
          <a:lstStyle/>
          <a:p>
            <a:pPr lvl="1"/>
            <a:r>
              <a:rPr lang="en-GB" sz="1600" b="1" dirty="0">
                <a:solidFill>
                  <a:srgbClr val="0432FF"/>
                </a:solidFill>
                <a:latin typeface="+mn-lt"/>
              </a:rPr>
              <a:t>Laser ionization does not scale to long plasma lengths (&gt; 20 m) due to laser pulse energy depletion. </a:t>
            </a:r>
          </a:p>
          <a:p>
            <a:pPr lvl="1"/>
            <a:r>
              <a:rPr lang="en-GB" sz="1600" b="1" dirty="0">
                <a:solidFill>
                  <a:srgbClr val="0432FF"/>
                </a:solidFill>
                <a:latin typeface="+mn-lt"/>
              </a:rPr>
              <a:t>Need scalable plasma sources to reach higher energies</a:t>
            </a:r>
          </a:p>
          <a:p>
            <a:pPr lvl="1"/>
            <a:r>
              <a:rPr lang="en-GB" sz="1600" b="1" dirty="0">
                <a:solidFill>
                  <a:srgbClr val="0432FF"/>
                </a:solidFill>
                <a:latin typeface="+mn-lt"/>
              </a:rPr>
              <a:t>Plasma source R&amp;D efforts</a:t>
            </a:r>
          </a:p>
          <a:p>
            <a:pPr marL="324000" lvl="2" indent="0">
              <a:buNone/>
            </a:pPr>
            <a:endParaRPr lang="en-GB" sz="1400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D29F78-DE30-864C-1826-284904E20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735" y="358888"/>
            <a:ext cx="11784012" cy="740099"/>
          </a:xfrm>
        </p:spPr>
        <p:txBody>
          <a:bodyPr>
            <a:normAutofit fontScale="90000"/>
          </a:bodyPr>
          <a:lstStyle/>
          <a:p>
            <a:r>
              <a:rPr lang="en-US" dirty="0"/>
              <a:t>Towards Run 2d – AWAKE Scalable Plasma Source R&amp;D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ECA3D-FA04-CCC6-525F-CABBD08CF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B22B4CD-BBB9-813D-1B41-A787ADA55337}"/>
              </a:ext>
            </a:extLst>
          </p:cNvPr>
          <p:cNvGrpSpPr/>
          <p:nvPr/>
        </p:nvGrpSpPr>
        <p:grpSpPr>
          <a:xfrm>
            <a:off x="8096736" y="3726097"/>
            <a:ext cx="3726225" cy="2329093"/>
            <a:chOff x="8059616" y="3196592"/>
            <a:chExt cx="3829904" cy="2872428"/>
          </a:xfrm>
        </p:grpSpPr>
        <p:pic>
          <p:nvPicPr>
            <p:cNvPr id="7" name="Picture 6" descr="A machine with a blue light&#10;&#10;AI-generated content may be incorrect.">
              <a:extLst>
                <a:ext uri="{FF2B5EF4-FFF2-40B4-BE49-F238E27FC236}">
                  <a16:creationId xmlns:a16="http://schemas.microsoft.com/office/drawing/2014/main" id="{FF2F052F-785E-61E9-424F-3605B95F3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9616" y="3196592"/>
              <a:ext cx="3829904" cy="287242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FACBFD-C71D-4EDB-6BCB-0CDD4F78598C}"/>
                </a:ext>
              </a:extLst>
            </p:cNvPr>
            <p:cNvSpPr txBox="1"/>
            <p:nvPr/>
          </p:nvSpPr>
          <p:spPr>
            <a:xfrm>
              <a:off x="8261746" y="4959026"/>
              <a:ext cx="61546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HPS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31B0F5-AEF7-A660-672A-BFB460121E01}"/>
                </a:ext>
              </a:extLst>
            </p:cNvPr>
            <p:cNvSpPr txBox="1"/>
            <p:nvPr/>
          </p:nvSpPr>
          <p:spPr>
            <a:xfrm>
              <a:off x="9412892" y="5421345"/>
              <a:ext cx="61546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DPS</a:t>
              </a:r>
            </a:p>
          </p:txBody>
        </p:sp>
      </p:grpSp>
      <p:pic>
        <p:nvPicPr>
          <p:cNvPr id="11" name="Picture 10" descr="AWAKE_white_background.jpg">
            <a:extLst>
              <a:ext uri="{FF2B5EF4-FFF2-40B4-BE49-F238E27FC236}">
                <a16:creationId xmlns:a16="http://schemas.microsoft.com/office/drawing/2014/main" id="{1CEE5E2D-B31E-0D02-BEF3-F02A89FC3F8B}"/>
              </a:ext>
            </a:extLst>
          </p:cNvPr>
          <p:cNvPicPr>
            <a:picLocks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8803" y="65399"/>
            <a:ext cx="715687" cy="4505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16CC414-B660-D695-871A-A56B3F5A7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6714" y="1661120"/>
            <a:ext cx="3770928" cy="1849889"/>
          </a:xfrm>
          <a:prstGeom prst="rect">
            <a:avLst/>
          </a:prstGeom>
        </p:spPr>
      </p:pic>
      <p:sp>
        <p:nvSpPr>
          <p:cNvPr id="5" name="Explosion 1 4">
            <a:extLst>
              <a:ext uri="{FF2B5EF4-FFF2-40B4-BE49-F238E27FC236}">
                <a16:creationId xmlns:a16="http://schemas.microsoft.com/office/drawing/2014/main" id="{7F548C75-F7B0-C0B7-3F39-1458707FAA27}"/>
              </a:ext>
            </a:extLst>
          </p:cNvPr>
          <p:cNvSpPr/>
          <p:nvPr/>
        </p:nvSpPr>
        <p:spPr>
          <a:xfrm>
            <a:off x="6782218" y="5105104"/>
            <a:ext cx="1214562" cy="830996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b="1" dirty="0"/>
              <a:t>UK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5756536B-922C-5C99-3AB1-C9DD14588A95}"/>
              </a:ext>
            </a:extLst>
          </p:cNvPr>
          <p:cNvSpPr txBox="1">
            <a:spLocks/>
          </p:cNvSpPr>
          <p:nvPr/>
        </p:nvSpPr>
        <p:spPr>
          <a:xfrm>
            <a:off x="241735" y="3391334"/>
            <a:ext cx="7655088" cy="2782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100000"/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600" b="1" dirty="0">
                <a:solidFill>
                  <a:srgbClr val="0432FF"/>
                </a:solidFill>
              </a:rPr>
              <a:t>Technical challenge: achieve 0.25% plasma uniformity, after being able to measure it</a:t>
            </a:r>
          </a:p>
          <a:p>
            <a:pPr lvl="2"/>
            <a:r>
              <a:rPr lang="en-GB" sz="1400" b="1" dirty="0"/>
              <a:t>So far, ~ 6% measured uniformity, at the limit of diagnostic capability!</a:t>
            </a:r>
          </a:p>
          <a:p>
            <a:pPr lvl="2"/>
            <a:r>
              <a:rPr lang="en-GB" sz="1400" b="1" dirty="0">
                <a:sym typeface="Wingdings" panose="05000000000000000000" pitchFamily="2" charset="2"/>
              </a:rPr>
              <a:t> focus on </a:t>
            </a:r>
            <a:r>
              <a:rPr lang="en-GB" sz="1400" b="1" dirty="0"/>
              <a:t>plasma diagnostics and source design optimization</a:t>
            </a:r>
          </a:p>
          <a:p>
            <a:pPr lvl="1"/>
            <a:r>
              <a:rPr lang="en-GB" sz="1600" b="1" dirty="0"/>
              <a:t>Work in parallel on scalability and tunability:</a:t>
            </a:r>
          </a:p>
          <a:p>
            <a:pPr lvl="2"/>
            <a:r>
              <a:rPr lang="en-GB" sz="1400" b="1" dirty="0"/>
              <a:t>For Helicon plasma source: stacking RF-antenna/generators/coils for </a:t>
            </a:r>
            <a:r>
              <a:rPr lang="en-GB" sz="1400" b="1" dirty="0">
                <a:sym typeface="Wingdings" panose="05000000000000000000" pitchFamily="2" charset="2"/>
              </a:rPr>
              <a:t></a:t>
            </a:r>
            <a:r>
              <a:rPr lang="en-GB" sz="1400" b="1" dirty="0"/>
              <a:t> large investment</a:t>
            </a:r>
          </a:p>
          <a:p>
            <a:pPr lvl="2"/>
            <a:r>
              <a:rPr lang="en-GB" sz="1400" b="1" dirty="0"/>
              <a:t>For </a:t>
            </a:r>
            <a:r>
              <a:rPr lang="en-GB" sz="1400" b="1" dirty="0">
                <a:latin typeface="+mn-lt"/>
              </a:rPr>
              <a:t>discharge plasma source  </a:t>
            </a:r>
            <a:r>
              <a:rPr lang="en-GB" sz="1400" b="1" dirty="0"/>
              <a:t>stacking sources </a:t>
            </a:r>
            <a:r>
              <a:rPr lang="en-GB" sz="1400" b="1" dirty="0">
                <a:sym typeface="Wingdings" panose="05000000000000000000" pitchFamily="2" charset="2"/>
              </a:rPr>
              <a:t></a:t>
            </a:r>
            <a:r>
              <a:rPr lang="en-GB" sz="1400" b="1" dirty="0"/>
              <a:t> optimize shared electrodes design and electrical circuit</a:t>
            </a:r>
          </a:p>
          <a:p>
            <a:pPr marL="324000" lvl="2" indent="0">
              <a:buFont typeface="Arial" panose="020B0604020202020204" pitchFamily="34" charset="0"/>
              <a:buNone/>
            </a:pPr>
            <a:endParaRPr lang="en-GB" sz="1400" b="1" dirty="0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769F0351-F391-EEC9-93E1-D7133258A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2513856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9994D-8A80-5B24-B603-3AF912298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20D1C-1752-127F-64E9-9BFCEFBB3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843"/>
            <a:ext cx="10515600" cy="717134"/>
          </a:xfrm>
        </p:spPr>
        <p:txBody>
          <a:bodyPr/>
          <a:lstStyle/>
          <a:p>
            <a:r>
              <a:rPr lang="en-CH" dirty="0"/>
              <a:t>AWAKE and 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EAE0DF-DE9D-9AEF-EF20-99A399CB6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5A5C419-CCC8-204C-D05B-2E200CCC7EC0}"/>
              </a:ext>
            </a:extLst>
          </p:cNvPr>
          <p:cNvGrpSpPr/>
          <p:nvPr/>
        </p:nvGrpSpPr>
        <p:grpSpPr>
          <a:xfrm>
            <a:off x="207118" y="780977"/>
            <a:ext cx="5116838" cy="5757465"/>
            <a:chOff x="6654698" y="579515"/>
            <a:chExt cx="5116838" cy="575746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608E3AD-3B98-EAE2-AAF5-9CD0499618A4}"/>
                </a:ext>
              </a:extLst>
            </p:cNvPr>
            <p:cNvGrpSpPr/>
            <p:nvPr/>
          </p:nvGrpSpPr>
          <p:grpSpPr>
            <a:xfrm>
              <a:off x="6806527" y="957937"/>
              <a:ext cx="4965009" cy="2373739"/>
              <a:chOff x="393580" y="840870"/>
              <a:chExt cx="4965009" cy="2373739"/>
            </a:xfrm>
          </p:grpSpPr>
          <p:pic>
            <p:nvPicPr>
              <p:cNvPr id="6" name="Picture 5" descr="A group of people sitting at tables&#10;&#10;AI-generated content may be incorrect.">
                <a:extLst>
                  <a:ext uri="{FF2B5EF4-FFF2-40B4-BE49-F238E27FC236}">
                    <a16:creationId xmlns:a16="http://schemas.microsoft.com/office/drawing/2014/main" id="{88E7E292-1A3A-8C30-69BE-C181EC5DDA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1" t="26890" b="19009"/>
              <a:stretch>
                <a:fillRect/>
              </a:stretch>
            </p:blipFill>
            <p:spPr>
              <a:xfrm>
                <a:off x="393580" y="1210202"/>
                <a:ext cx="4817296" cy="2004407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1C75BEB-7920-D7C4-FF19-DE8A89CF9485}"/>
                  </a:ext>
                </a:extLst>
              </p:cNvPr>
              <p:cNvSpPr txBox="1"/>
              <p:nvPr/>
            </p:nvSpPr>
            <p:spPr>
              <a:xfrm>
                <a:off x="580293" y="840870"/>
                <a:ext cx="47782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>
                    <a:latin typeface="+mj-lt"/>
                  </a:rPr>
                  <a:t>AWAKE Collaboration Meeting 2018, Manchester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EF499D5-7195-08EF-78E6-CBA9DCBF4C14}"/>
                </a:ext>
              </a:extLst>
            </p:cNvPr>
            <p:cNvGrpSpPr/>
            <p:nvPr/>
          </p:nvGrpSpPr>
          <p:grpSpPr>
            <a:xfrm>
              <a:off x="6909962" y="3307499"/>
              <a:ext cx="4523033" cy="3029481"/>
              <a:chOff x="7002102" y="2680166"/>
              <a:chExt cx="4523033" cy="3029481"/>
            </a:xfrm>
          </p:grpSpPr>
          <p:pic>
            <p:nvPicPr>
              <p:cNvPr id="9" name="Picture 8" descr="A group of people posing for a photo&#10;&#10;AI-generated content may be incorrect.">
                <a:extLst>
                  <a:ext uri="{FF2B5EF4-FFF2-40B4-BE49-F238E27FC236}">
                    <a16:creationId xmlns:a16="http://schemas.microsoft.com/office/drawing/2014/main" id="{2C38B9BF-9DAA-48EF-5D9D-C0FFA28277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902"/>
              <a:stretch>
                <a:fillRect/>
              </a:stretch>
            </p:blipFill>
            <p:spPr>
              <a:xfrm>
                <a:off x="7002102" y="3049498"/>
                <a:ext cx="4523033" cy="2660149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150FF9D-AC5C-9D30-D51D-E6DAB2151631}"/>
                  </a:ext>
                </a:extLst>
              </p:cNvPr>
              <p:cNvSpPr txBox="1"/>
              <p:nvPr/>
            </p:nvSpPr>
            <p:spPr>
              <a:xfrm>
                <a:off x="7002102" y="2680166"/>
                <a:ext cx="45230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>
                    <a:latin typeface="+mj-lt"/>
                  </a:rPr>
                  <a:t>AWAKE Collaboration Meeting 2024, Liverpool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CC760FD-D2F3-A7CE-8BBA-F1F5C4BFD86E}"/>
                </a:ext>
              </a:extLst>
            </p:cNvPr>
            <p:cNvSpPr txBox="1"/>
            <p:nvPr/>
          </p:nvSpPr>
          <p:spPr>
            <a:xfrm>
              <a:off x="6654698" y="579515"/>
              <a:ext cx="4657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432FF"/>
                  </a:solidFill>
                </a:rPr>
                <a:t>AWAKE Collaboration Meeting: 8 outside CERN</a:t>
              </a:r>
            </a:p>
          </p:txBody>
        </p:sp>
      </p:grp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C62B0EC9-EFE4-0838-338E-F8923A149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0BC6F9D-4A2F-02FB-E205-84F4435383D6}"/>
              </a:ext>
            </a:extLst>
          </p:cNvPr>
          <p:cNvGrpSpPr/>
          <p:nvPr/>
        </p:nvGrpSpPr>
        <p:grpSpPr>
          <a:xfrm>
            <a:off x="5613322" y="597355"/>
            <a:ext cx="6520452" cy="6046232"/>
            <a:chOff x="5613322" y="597355"/>
            <a:chExt cx="6520452" cy="604623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801B26-A6E0-6399-D969-26B0A5214BB0}"/>
                </a:ext>
              </a:extLst>
            </p:cNvPr>
            <p:cNvGrpSpPr/>
            <p:nvPr/>
          </p:nvGrpSpPr>
          <p:grpSpPr>
            <a:xfrm>
              <a:off x="5613322" y="597355"/>
              <a:ext cx="6520452" cy="6046232"/>
              <a:chOff x="504308" y="894468"/>
              <a:chExt cx="6520452" cy="6046232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8FF603A-835E-A9A8-FCBA-DE4E49A49F64}"/>
                  </a:ext>
                </a:extLst>
              </p:cNvPr>
              <p:cNvSpPr txBox="1"/>
              <p:nvPr/>
            </p:nvSpPr>
            <p:spPr>
              <a:xfrm>
                <a:off x="595748" y="1943411"/>
                <a:ext cx="6429012" cy="4616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400" b="1" dirty="0">
                    <a:solidFill>
                      <a:srgbClr val="0432FF"/>
                    </a:solidFill>
                  </a:rPr>
                  <a:t>UK PhD Thesis in AWAKE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CH" sz="1400" dirty="0">
                    <a:latin typeface="+mj-lt"/>
                  </a:rPr>
                  <a:t>Yangmei Li: </a:t>
                </a:r>
                <a:r>
                  <a:rPr lang="en-CH" sz="1200" i="1" dirty="0">
                    <a:latin typeface="+mj-lt"/>
                  </a:rPr>
                  <a:t>Studies of Proton Driven Plasma Wakefield Acceleration, </a:t>
                </a:r>
                <a:r>
                  <a:rPr lang="en-CH" sz="1400" dirty="0">
                    <a:latin typeface="+mj-lt"/>
                  </a:rPr>
                  <a:t>University of Manchester, </a:t>
                </a:r>
                <a:r>
                  <a:rPr lang="en-CH" sz="1400" b="1" dirty="0">
                    <a:latin typeface="+mj-lt"/>
                  </a:rPr>
                  <a:t>2018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CH" sz="1400" dirty="0">
                    <a:latin typeface="+mj-lt"/>
                  </a:rPr>
                  <a:t>Fearghus Keeble: </a:t>
                </a:r>
                <a:r>
                  <a:rPr lang="en-CH" sz="1200" i="1" dirty="0">
                    <a:latin typeface="+mj-lt"/>
                  </a:rPr>
                  <a:t>Measurement of the electron energy distribution at AWAKE: </a:t>
                </a:r>
                <a:r>
                  <a:rPr lang="en-CH" sz="1400" dirty="0">
                    <a:latin typeface="+mj-lt"/>
                  </a:rPr>
                  <a:t>UCL, </a:t>
                </a:r>
                <a:r>
                  <a:rPr lang="en-CH" sz="1400" b="1" dirty="0">
                    <a:latin typeface="+mj-lt"/>
                  </a:rPr>
                  <a:t>2019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CH" sz="1400" dirty="0">
                    <a:latin typeface="+mj-lt"/>
                  </a:rPr>
                  <a:t>Barney Williamson: </a:t>
                </a:r>
                <a:r>
                  <a:rPr lang="en-CH" sz="1200" i="1" dirty="0">
                    <a:latin typeface="+mj-lt"/>
                  </a:rPr>
                  <a:t>Electron Beam Dynamics in a Proton-driven Plasma Wakefield</a:t>
                </a:r>
                <a:r>
                  <a:rPr lang="en-CH" sz="1400" dirty="0">
                    <a:latin typeface="+mj-lt"/>
                  </a:rPr>
                  <a:t>, University of Manchester, </a:t>
                </a:r>
                <a:r>
                  <a:rPr lang="en-CH" sz="1400" b="1" dirty="0">
                    <a:latin typeface="+mj-lt"/>
                  </a:rPr>
                  <a:t>2021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CH" sz="1400" dirty="0">
                    <a:latin typeface="+mj-lt"/>
                  </a:rPr>
                  <a:t>James Chappell: </a:t>
                </a:r>
                <a:r>
                  <a:rPr lang="en-CH" sz="1200" i="1" dirty="0">
                    <a:latin typeface="+mj-lt"/>
                  </a:rPr>
                  <a:t>Experimental study of long timescale plasma wakefield evolution, </a:t>
                </a:r>
                <a:r>
                  <a:rPr lang="en-CH" sz="1400" dirty="0">
                    <a:latin typeface="+mj-lt"/>
                  </a:rPr>
                  <a:t>UCL, </a:t>
                </a:r>
                <a:r>
                  <a:rPr lang="en-CH" sz="1400" b="1" dirty="0">
                    <a:latin typeface="+mj-lt"/>
                  </a:rPr>
                  <a:t>2021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CH" sz="1400" dirty="0">
                    <a:latin typeface="+mj-lt"/>
                  </a:rPr>
                  <a:t>Aravinda Perera: </a:t>
                </a:r>
                <a:r>
                  <a:rPr lang="en-CH" sz="1200" i="1" dirty="0">
                    <a:latin typeface="+mj-lt"/>
                  </a:rPr>
                  <a:t>Seeded self-modulation of elliptical beams in plasma wakefields,</a:t>
                </a:r>
                <a:r>
                  <a:rPr lang="en-CH" sz="1400" i="1" dirty="0">
                    <a:latin typeface="+mj-lt"/>
                  </a:rPr>
                  <a:t> </a:t>
                </a:r>
                <a:r>
                  <a:rPr lang="en-CH" sz="1400" dirty="0">
                    <a:latin typeface="+mj-lt"/>
                  </a:rPr>
                  <a:t>University of Liverpool, </a:t>
                </a:r>
                <a:r>
                  <a:rPr lang="en-CH" sz="1400" b="1" dirty="0">
                    <a:latin typeface="+mj-lt"/>
                  </a:rPr>
                  <a:t>2022</a:t>
                </a:r>
                <a:r>
                  <a:rPr lang="en-CH" sz="1400" dirty="0">
                    <a:latin typeface="+mj-lt"/>
                  </a:rPr>
                  <a:t> 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CH" sz="1400" dirty="0">
                    <a:latin typeface="+mj-lt"/>
                  </a:rPr>
                  <a:t>Linbo Liang: </a:t>
                </a:r>
                <a:r>
                  <a:rPr lang="en-CH" sz="1200" i="1" dirty="0">
                    <a:latin typeface="+mj-lt"/>
                  </a:rPr>
                  <a:t>Beam-driven plasma wakefield acceleration in AWAKE, </a:t>
                </a:r>
                <a:r>
                  <a:rPr lang="en-CH" sz="1400" dirty="0">
                    <a:latin typeface="+mj-lt"/>
                  </a:rPr>
                  <a:t>University of Manchester, </a:t>
                </a:r>
                <a:r>
                  <a:rPr lang="en-CH" sz="1400" b="1" dirty="0">
                    <a:latin typeface="+mj-lt"/>
                  </a:rPr>
                  <a:t>2023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CH" sz="1400" dirty="0">
                    <a:latin typeface="+mj-lt"/>
                  </a:rPr>
                  <a:t>Can Davut: </a:t>
                </a:r>
                <a:r>
                  <a:rPr lang="en-CH" sz="1200" i="1" dirty="0">
                    <a:latin typeface="+mj-lt"/>
                  </a:rPr>
                  <a:t>Design and experimental verification study of non-invasive short electron bunch length monitor for AWAKE Run 2, </a:t>
                </a:r>
                <a:r>
                  <a:rPr lang="en-CH" sz="1400" dirty="0">
                    <a:latin typeface="+mj-lt"/>
                  </a:rPr>
                  <a:t>University of Manchester, </a:t>
                </a:r>
                <a:r>
                  <a:rPr lang="en-CH" sz="1400" b="1" dirty="0">
                    <a:latin typeface="+mj-lt"/>
                  </a:rPr>
                  <a:t>2023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CH" sz="1400" dirty="0">
                    <a:latin typeface="+mj-lt"/>
                  </a:rPr>
                  <a:t>Adam Scaachi: </a:t>
                </a:r>
                <a:r>
                  <a:rPr lang="en-CH" sz="1200" i="1" dirty="0">
                    <a:latin typeface="+mj-lt"/>
                  </a:rPr>
                  <a:t>High average power plasma wakefield acceleration and dark photon searches, </a:t>
                </a:r>
                <a:r>
                  <a:rPr lang="en-CH" sz="1400" dirty="0">
                    <a:latin typeface="+mj-lt"/>
                  </a:rPr>
                  <a:t>UCL, </a:t>
                </a:r>
                <a:r>
                  <a:rPr lang="en-CH" sz="1400" b="1" dirty="0">
                    <a:latin typeface="+mj-lt"/>
                  </a:rPr>
                  <a:t>2025 </a:t>
                </a:r>
                <a:r>
                  <a:rPr lang="en-CH" sz="1400" dirty="0">
                    <a:latin typeface="+mj-lt"/>
                  </a:rPr>
                  <a:t>(Master thesis)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CH" sz="1400" dirty="0">
                  <a:latin typeface="+mj-lt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CH" sz="1400" dirty="0">
                    <a:latin typeface="+mj-lt"/>
                  </a:rPr>
                  <a:t>Fern Pannell: </a:t>
                </a:r>
                <a:r>
                  <a:rPr lang="en-CH" sz="1200" i="1" dirty="0">
                    <a:latin typeface="+mj-lt"/>
                  </a:rPr>
                  <a:t>Experimental study of accelerating gradients in a proton-driven plasma wakefield at AWAKE, </a:t>
                </a:r>
                <a:r>
                  <a:rPr lang="en-CH" sz="1400" dirty="0">
                    <a:latin typeface="+mj-lt"/>
                  </a:rPr>
                  <a:t>UCL, </a:t>
                </a:r>
                <a:r>
                  <a:rPr lang="en-CH" sz="1400" b="1" dirty="0">
                    <a:latin typeface="+mj-lt"/>
                  </a:rPr>
                  <a:t>2026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CH" sz="1400" dirty="0">
                    <a:latin typeface="+mj-lt"/>
                  </a:rPr>
                  <a:t>Catherine Swain, </a:t>
                </a:r>
                <a:r>
                  <a:rPr lang="en-CH" sz="1200" i="1" dirty="0">
                    <a:latin typeface="+mj-lt"/>
                  </a:rPr>
                  <a:t>Novel imaging diagnostics methods for AWAKE Run 2c, </a:t>
                </a:r>
                <a:r>
                  <a:rPr lang="en-CH" sz="1400" dirty="0">
                    <a:latin typeface="+mj-lt"/>
                  </a:rPr>
                  <a:t>University of Liverpool, </a:t>
                </a:r>
                <a:r>
                  <a:rPr lang="en-CH" sz="1400" b="1" dirty="0">
                    <a:latin typeface="+mj-lt"/>
                  </a:rPr>
                  <a:t>2026</a:t>
                </a:r>
                <a:endParaRPr lang="en-CH" sz="1400" dirty="0">
                  <a:latin typeface="+mj-lt"/>
                </a:endParaRPr>
              </a:p>
            </p:txBody>
          </p:sp>
          <p:sp>
            <p:nvSpPr>
              <p:cNvPr id="18" name="Explosion 1 17">
                <a:extLst>
                  <a:ext uri="{FF2B5EF4-FFF2-40B4-BE49-F238E27FC236}">
                    <a16:creationId xmlns:a16="http://schemas.microsoft.com/office/drawing/2014/main" id="{87C457D4-AC96-ECF1-B519-2491F137C3E9}"/>
                  </a:ext>
                </a:extLst>
              </p:cNvPr>
              <p:cNvSpPr/>
              <p:nvPr/>
            </p:nvSpPr>
            <p:spPr>
              <a:xfrm>
                <a:off x="5767800" y="894468"/>
                <a:ext cx="1181100" cy="720786"/>
              </a:xfrm>
              <a:prstGeom prst="irregularSeal1">
                <a:avLst/>
              </a:prstGeom>
              <a:solidFill>
                <a:srgbClr val="FF0000"/>
              </a:solidFill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sz="1400" b="1" dirty="0"/>
                  <a:t>UK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6A4F5BA-16C9-3900-84D4-1C8AE653B33E}"/>
                  </a:ext>
                </a:extLst>
              </p:cNvPr>
              <p:cNvSpPr txBox="1"/>
              <p:nvPr/>
            </p:nvSpPr>
            <p:spPr>
              <a:xfrm>
                <a:off x="504308" y="6571368"/>
                <a:ext cx="52634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b="1" dirty="0">
                    <a:solidFill>
                      <a:srgbClr val="0432FF"/>
                    </a:solidFill>
                  </a:rPr>
                  <a:t>23 AWAKE Collaboration papers in high-level journals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96EB8E4-65AE-0E2F-7AFC-137603BBD640}"/>
                </a:ext>
              </a:extLst>
            </p:cNvPr>
            <p:cNvSpPr txBox="1"/>
            <p:nvPr/>
          </p:nvSpPr>
          <p:spPr>
            <a:xfrm>
              <a:off x="5704762" y="821820"/>
              <a:ext cx="53939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432FF"/>
                  </a:solidFill>
                </a:rPr>
                <a:t>AWAKE:</a:t>
              </a:r>
            </a:p>
            <a:p>
              <a:r>
                <a:rPr lang="en-CH" dirty="0">
                  <a:solidFill>
                    <a:srgbClr val="0432FF"/>
                  </a:solidFill>
                  <a:latin typeface="+mj-lt"/>
                </a:rPr>
                <a:t>&gt; 28 PhD students, &gt; 11 Master students, &gt; 20 Post-docs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69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94FE9-755A-914C-DEA0-50D137A57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8406A09D-83F9-B9AD-6FDA-D9D526090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Synergies with Other M</a:t>
            </a:r>
            <a:r>
              <a:rPr lang="en-GB" dirty="0"/>
              <a:t>a</a:t>
            </a:r>
            <a:r>
              <a:rPr lang="en-CH" dirty="0"/>
              <a:t>jor Projects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D069F5-AA1C-D055-E779-52AB940FE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891" y="1056401"/>
            <a:ext cx="7483655" cy="5076169"/>
          </a:xfrm>
        </p:spPr>
        <p:txBody>
          <a:bodyPr>
            <a:normAutofit fontScale="70000" lnSpcReduction="20000"/>
          </a:bodyPr>
          <a:lstStyle/>
          <a:p>
            <a:r>
              <a:rPr lang="en-CH" dirty="0"/>
              <a:t>AWAKE is a novel accelerator in a real accelerator environment</a:t>
            </a:r>
          </a:p>
          <a:p>
            <a:pPr lvl="1"/>
            <a:r>
              <a:rPr lang="en-GB" dirty="0"/>
              <a:t>Commissioning and operation of complex experiment.</a:t>
            </a:r>
          </a:p>
          <a:p>
            <a:pPr lvl="2"/>
            <a:endParaRPr lang="en-CH" dirty="0"/>
          </a:p>
          <a:p>
            <a:r>
              <a:rPr lang="en-CH" dirty="0"/>
              <a:t>HALHF, ALIVE, Higgs factories</a:t>
            </a:r>
          </a:p>
          <a:p>
            <a:pPr lvl="1"/>
            <a:r>
              <a:rPr lang="en-GB" dirty="0"/>
              <a:t>L</a:t>
            </a:r>
            <a:r>
              <a:rPr lang="en-CH" dirty="0"/>
              <a:t>ong, uniform, well-controlled plasma sources.</a:t>
            </a:r>
          </a:p>
          <a:p>
            <a:pPr lvl="1"/>
            <a:r>
              <a:rPr lang="en-GB" dirty="0"/>
              <a:t>E</a:t>
            </a:r>
            <a:r>
              <a:rPr lang="en-CH" dirty="0"/>
              <a:t>xternal injection </a:t>
            </a:r>
            <a:r>
              <a:rPr lang="en-CH" dirty="0">
                <a:sym typeface="Wingdings" pitchFamily="2" charset="2"/>
              </a:rPr>
              <a:t> staging.</a:t>
            </a:r>
          </a:p>
          <a:p>
            <a:pPr lvl="1"/>
            <a:r>
              <a:rPr lang="en-GB" dirty="0"/>
              <a:t>P</a:t>
            </a:r>
            <a:r>
              <a:rPr lang="en-CH" dirty="0"/>
              <a:t>roton-driven wakefields.</a:t>
            </a:r>
          </a:p>
          <a:p>
            <a:pPr lvl="1"/>
            <a:r>
              <a:rPr lang="en-GB" dirty="0"/>
              <a:t>U</a:t>
            </a:r>
            <a:r>
              <a:rPr lang="en-CH" dirty="0"/>
              <a:t>nderstanding of beam-plasma instabilitites.</a:t>
            </a:r>
          </a:p>
          <a:p>
            <a:pPr lvl="1"/>
            <a:r>
              <a:rPr lang="en-GB" dirty="0"/>
              <a:t>D</a:t>
            </a:r>
            <a:r>
              <a:rPr lang="en-CH" dirty="0"/>
              <a:t>evelopment and validation of simulation tools.</a:t>
            </a:r>
          </a:p>
          <a:p>
            <a:pPr lvl="2"/>
            <a:endParaRPr lang="en-CH" dirty="0"/>
          </a:p>
          <a:p>
            <a:r>
              <a:rPr lang="en-CH" dirty="0"/>
              <a:t>FCC-ee, CLIC</a:t>
            </a:r>
          </a:p>
          <a:p>
            <a:pPr lvl="1"/>
            <a:r>
              <a:rPr lang="en-GB" dirty="0"/>
              <a:t>E</a:t>
            </a:r>
            <a:r>
              <a:rPr lang="en-CH" dirty="0"/>
              <a:t>xperts on electron acceleration and operation are trained on AWAKE.</a:t>
            </a:r>
          </a:p>
          <a:p>
            <a:pPr lvl="2"/>
            <a:endParaRPr lang="en-CH" dirty="0"/>
          </a:p>
          <a:p>
            <a:r>
              <a:rPr lang="en-CH" dirty="0"/>
              <a:t>CLEAR, CTF2</a:t>
            </a:r>
          </a:p>
          <a:p>
            <a:pPr lvl="1"/>
            <a:r>
              <a:rPr lang="en-GB" dirty="0"/>
              <a:t>D</a:t>
            </a:r>
            <a:r>
              <a:rPr lang="en-CH" dirty="0"/>
              <a:t>evelopment of new RF photo-injector.</a:t>
            </a:r>
          </a:p>
          <a:p>
            <a:pPr lvl="1"/>
            <a:r>
              <a:rPr lang="en-GB" dirty="0"/>
              <a:t>D</a:t>
            </a:r>
            <a:r>
              <a:rPr lang="en-CH" dirty="0"/>
              <a:t>evelopment/test of electron beam diagnostics.</a:t>
            </a:r>
          </a:p>
          <a:p>
            <a:pPr lvl="1"/>
            <a:r>
              <a:rPr lang="en-GB" dirty="0"/>
              <a:t>M</a:t>
            </a:r>
            <a:r>
              <a:rPr lang="en-CH" dirty="0"/>
              <a:t>aintaining electron gun and beam line expertise.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F0EE5A-974B-C75B-1E83-F6B04393B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3AB9DB-BA66-262E-1FAB-7FB268F30A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6862" y="2850813"/>
            <a:ext cx="4572546" cy="11262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1A2FD6-F827-5079-DDD7-4C06CD7DC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1784" y="4260695"/>
            <a:ext cx="2939681" cy="1871875"/>
          </a:xfrm>
          <a:prstGeom prst="rect">
            <a:avLst/>
          </a:prstGeom>
        </p:spPr>
      </p:pic>
      <p:pic>
        <p:nvPicPr>
          <p:cNvPr id="14" name="Picture 13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68319C50-A26E-70EF-7873-63F477B26B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50" r="4600"/>
          <a:stretch/>
        </p:blipFill>
        <p:spPr>
          <a:xfrm>
            <a:off x="8404287" y="800153"/>
            <a:ext cx="2663380" cy="16793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0DFCB89-AEA7-C716-58D9-21FEF33C92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4317" y="4928050"/>
            <a:ext cx="1896283" cy="1060514"/>
          </a:xfrm>
          <a:prstGeom prst="rect">
            <a:avLst/>
          </a:prstGeom>
        </p:spPr>
      </p:pic>
      <p:sp>
        <p:nvSpPr>
          <p:cNvPr id="16" name="Explosion 1 15">
            <a:extLst>
              <a:ext uri="{FF2B5EF4-FFF2-40B4-BE49-F238E27FC236}">
                <a16:creationId xmlns:a16="http://schemas.microsoft.com/office/drawing/2014/main" id="{FE20A7EF-50C2-0C62-E796-A36E1DC3CFB1}"/>
              </a:ext>
            </a:extLst>
          </p:cNvPr>
          <p:cNvSpPr/>
          <p:nvPr/>
        </p:nvSpPr>
        <p:spPr>
          <a:xfrm>
            <a:off x="11103721" y="346249"/>
            <a:ext cx="922863" cy="716836"/>
          </a:xfrm>
          <a:prstGeom prst="irregularSeal1">
            <a:avLst/>
          </a:prstGeom>
          <a:solidFill>
            <a:srgbClr val="FF0000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b="1" dirty="0"/>
              <a:t>UK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BA825F4B-3F08-C76D-2EDE-7607683B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5933077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61ADE-A5DA-D01C-BD64-006621D1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E464E-9C61-69C0-585C-2776911E6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873" y="1135994"/>
            <a:ext cx="11596254" cy="4846352"/>
          </a:xfrm>
        </p:spPr>
        <p:txBody>
          <a:bodyPr>
            <a:normAutofit fontScale="92500" lnSpcReduction="20000"/>
          </a:bodyPr>
          <a:lstStyle/>
          <a:p>
            <a:r>
              <a:rPr lang="en-CH" b="1" dirty="0">
                <a:latin typeface="+mn-lt"/>
              </a:rPr>
              <a:t>Plasma wakefield acceleration have demonstrated significant achievements</a:t>
            </a:r>
            <a:r>
              <a:rPr lang="en-CH" dirty="0">
                <a:latin typeface="+mn-lt"/>
              </a:rPr>
              <a:t> </a:t>
            </a:r>
            <a:r>
              <a:rPr lang="en-CH" dirty="0"/>
              <a:t>and an enormous potential.  </a:t>
            </a:r>
            <a:r>
              <a:rPr lang="en-CH" b="1" dirty="0">
                <a:latin typeface="+mn-lt"/>
              </a:rPr>
              <a:t>Reaching higher energies (&gt;10 GeV)</a:t>
            </a:r>
            <a:r>
              <a:rPr lang="en-CH" dirty="0">
                <a:latin typeface="+mn-lt"/>
              </a:rPr>
              <a:t> </a:t>
            </a:r>
            <a:r>
              <a:rPr lang="en-CH" dirty="0"/>
              <a:t>with plasma wakefield acceleration require either plasma staging when using laser/electron drive beams, or using a proton driver in a single plasma source such as in AWAKE. </a:t>
            </a:r>
          </a:p>
          <a:p>
            <a:endParaRPr lang="en-CH" dirty="0"/>
          </a:p>
          <a:p>
            <a:r>
              <a:rPr lang="en-CH" dirty="0"/>
              <a:t>The </a:t>
            </a:r>
            <a:r>
              <a:rPr lang="en-CH" b="1" dirty="0">
                <a:latin typeface="+mn-lt"/>
              </a:rPr>
              <a:t>AWAKE Run 2 </a:t>
            </a:r>
            <a:r>
              <a:rPr lang="en-CH" dirty="0"/>
              <a:t>experiment </a:t>
            </a:r>
            <a:r>
              <a:rPr lang="en-CH" b="1" dirty="0">
                <a:latin typeface="+mn-lt"/>
              </a:rPr>
              <a:t>exploits the unique possibilities of the CERN </a:t>
            </a:r>
            <a:r>
              <a:rPr lang="en-CH" dirty="0"/>
              <a:t>injector complex, </a:t>
            </a:r>
            <a:r>
              <a:rPr lang="en-CH" b="1" dirty="0">
                <a:latin typeface="+mn-lt"/>
              </a:rPr>
              <a:t>adds to the diversity</a:t>
            </a:r>
            <a:r>
              <a:rPr lang="en-CH" dirty="0">
                <a:latin typeface="+mn-lt"/>
              </a:rPr>
              <a:t> </a:t>
            </a:r>
            <a:r>
              <a:rPr lang="en-CH" dirty="0"/>
              <a:t>of the CERN experiments and </a:t>
            </a:r>
            <a:r>
              <a:rPr lang="en-CH" b="1" dirty="0">
                <a:latin typeface="+mn-lt"/>
              </a:rPr>
              <a:t>addresses key challenges </a:t>
            </a:r>
            <a:r>
              <a:rPr lang="en-CH" dirty="0"/>
              <a:t>relevant for plasma-based accelerator community.</a:t>
            </a:r>
          </a:p>
          <a:p>
            <a:endParaRPr lang="en-CH" dirty="0"/>
          </a:p>
          <a:p>
            <a:r>
              <a:rPr lang="en-CH" dirty="0"/>
              <a:t>The </a:t>
            </a:r>
            <a:r>
              <a:rPr lang="en-CH" b="1" dirty="0">
                <a:latin typeface="+mn-lt"/>
              </a:rPr>
              <a:t>UK contributions from institutes and industry </a:t>
            </a:r>
            <a:r>
              <a:rPr lang="en-CH" dirty="0"/>
              <a:t>have been </a:t>
            </a:r>
            <a:r>
              <a:rPr lang="en-CH" b="1" dirty="0">
                <a:latin typeface="+mn-lt"/>
              </a:rPr>
              <a:t>fundamental to AWAKE </a:t>
            </a:r>
            <a:r>
              <a:rPr lang="en-CH" dirty="0"/>
              <a:t>from the very beginning, spanning from design, implementation, operation, analysis and </a:t>
            </a:r>
            <a:r>
              <a:rPr lang="en-CH" b="1" dirty="0">
                <a:latin typeface="+mn-lt"/>
              </a:rPr>
              <a:t>remain indispensable as we prepare for Run 2</a:t>
            </a:r>
            <a:r>
              <a:rPr lang="en-CH" dirty="0"/>
              <a:t>.</a:t>
            </a:r>
          </a:p>
          <a:p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4C4B64-209D-A190-8C43-AA4DF5F9B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Gschwendtner,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A5E18-7FF6-6F1E-C3A3-D47267663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063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9F851-692F-1414-BB58-D3496CD98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4227" y="2038894"/>
            <a:ext cx="5551557" cy="1636290"/>
          </a:xfrm>
        </p:spPr>
        <p:txBody>
          <a:bodyPr>
            <a:normAutofit/>
          </a:bodyPr>
          <a:lstStyle/>
          <a:p>
            <a:r>
              <a:rPr lang="en-CH" dirty="0"/>
              <a:t>Many thanks!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9DE174-025D-25F6-0F38-897AAA33E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029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DFB27-2091-78E7-175D-26AFF039F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139" y="136525"/>
            <a:ext cx="10515600" cy="717134"/>
          </a:xfrm>
        </p:spPr>
        <p:txBody>
          <a:bodyPr/>
          <a:lstStyle/>
          <a:p>
            <a:r>
              <a:rPr lang="en-CH" dirty="0"/>
              <a:t>First Applications of AWAKE Technology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01E66-B490-4698-2909-D1746CD5C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33</a:t>
            </a:fld>
            <a:endParaRPr lang="en-US"/>
          </a:p>
        </p:txBody>
      </p:sp>
      <p:sp>
        <p:nvSpPr>
          <p:cNvPr id="25" name="Using the SPS protons, can accelerate electrons to ~200 GeV.…">
            <a:extLst>
              <a:ext uri="{FF2B5EF4-FFF2-40B4-BE49-F238E27FC236}">
                <a16:creationId xmlns:a16="http://schemas.microsoft.com/office/drawing/2014/main" id="{ACFAB7CA-FD4E-0AD4-0A6E-D26ACDA88C1C}"/>
              </a:ext>
            </a:extLst>
          </p:cNvPr>
          <p:cNvSpPr txBox="1"/>
          <p:nvPr/>
        </p:nvSpPr>
        <p:spPr>
          <a:xfrm>
            <a:off x="351778" y="5746942"/>
            <a:ext cx="6094408" cy="287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0638" tIns="20638" rIns="20638" bIns="20638" anchor="ctr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975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>
                <a:solidFill>
                  <a:srgbClr val="0432FF"/>
                </a:solidFill>
                <a:latin typeface="+mj-lt"/>
              </a:rPr>
              <a:t>R</a:t>
            </a:r>
            <a:r>
              <a:rPr lang="en-CH" sz="1600" dirty="0">
                <a:solidFill>
                  <a:srgbClr val="0432FF"/>
                </a:solidFill>
                <a:latin typeface="+mj-lt"/>
              </a:rPr>
              <a:t>equirements on emittance are moderate for first applications.</a:t>
            </a:r>
            <a:endParaRPr sz="1600" dirty="0">
              <a:solidFill>
                <a:srgbClr val="0432FF"/>
              </a:solidFill>
              <a:latin typeface="+mj-lt"/>
            </a:endParaRPr>
          </a:p>
        </p:txBody>
      </p:sp>
      <p:sp>
        <p:nvSpPr>
          <p:cNvPr id="31" name="Use for collider, e.g. ep collider, which would be like a low-luminosity LHeC.…">
            <a:extLst>
              <a:ext uri="{FF2B5EF4-FFF2-40B4-BE49-F238E27FC236}">
                <a16:creationId xmlns:a16="http://schemas.microsoft.com/office/drawing/2014/main" id="{E0657B02-6088-84BA-9021-89CD2610D4A9}"/>
              </a:ext>
            </a:extLst>
          </p:cNvPr>
          <p:cNvSpPr txBox="1"/>
          <p:nvPr/>
        </p:nvSpPr>
        <p:spPr>
          <a:xfrm>
            <a:off x="-85479" y="1734506"/>
            <a:ext cx="6189824" cy="3573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0638" tIns="20638" rIns="20638" bIns="20638" anchor="ctr">
            <a:spAutoFit/>
          </a:bodyPr>
          <a:lstStyle/>
          <a:p>
            <a:pPr marL="371521" lvl="2">
              <a:spcBef>
                <a:spcPts val="488"/>
              </a:spcBef>
              <a:buSzPct val="100000"/>
              <a:defRPr sz="3600"/>
            </a:pP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b="1" dirty="0">
                <a:solidFill>
                  <a:srgbClr val="0432FF"/>
                </a:solidFill>
              </a:rPr>
              <a:t>First applications </a:t>
            </a:r>
            <a:r>
              <a:rPr lang="en-GB" sz="1600" dirty="0">
                <a:solidFill>
                  <a:srgbClr val="0432FF"/>
                </a:solidFill>
                <a:latin typeface="+mj-lt"/>
              </a:rPr>
              <a:t>to high energy physics for 50 GeV beam:</a:t>
            </a:r>
            <a:endParaRPr lang="en-US" sz="1600" dirty="0">
              <a:solidFill>
                <a:srgbClr val="0432FF"/>
              </a:solidFill>
              <a:latin typeface="+mj-lt"/>
            </a:endParaRPr>
          </a:p>
          <a:p>
            <a:pPr marL="1114471" lvl="3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sz="1600" dirty="0">
                <a:latin typeface="+mj-lt"/>
              </a:rPr>
              <a:t>Use for collider, e.g. </a:t>
            </a:r>
            <a:r>
              <a:rPr sz="1600" i="1" dirty="0">
                <a:latin typeface="+mj-lt"/>
              </a:rPr>
              <a:t>ep</a:t>
            </a:r>
            <a:r>
              <a:rPr sz="1600" dirty="0">
                <a:latin typeface="+mj-lt"/>
              </a:rPr>
              <a:t> collider, which would be like a low-luminosity </a:t>
            </a:r>
            <a:r>
              <a:rPr sz="1600" dirty="0" err="1">
                <a:latin typeface="+mj-lt"/>
              </a:rPr>
              <a:t>LHeC</a:t>
            </a:r>
            <a:r>
              <a:rPr sz="1600" dirty="0">
                <a:latin typeface="+mj-lt"/>
              </a:rPr>
              <a:t>.</a:t>
            </a:r>
            <a:endParaRPr lang="en-US" sz="1600" dirty="0">
              <a:latin typeface="+mj-lt"/>
            </a:endParaRPr>
          </a:p>
          <a:p>
            <a:pPr marL="1114471" lvl="3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sz="1600" dirty="0">
                <a:latin typeface="+mj-lt"/>
              </a:rPr>
              <a:t>Beam-dump experiments to e.g. search for dark photons.</a:t>
            </a:r>
            <a:endParaRPr lang="en-US" sz="1600" dirty="0">
              <a:latin typeface="+mj-lt"/>
            </a:endParaRPr>
          </a:p>
          <a:p>
            <a:pPr marL="1114471" lvl="3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endParaRPr lang="en-US" sz="1600" dirty="0">
              <a:latin typeface="+mj-lt"/>
            </a:endParaRPr>
          </a:p>
          <a:p>
            <a:pPr marL="1114471" lvl="3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sz="1600" b="1" dirty="0"/>
              <a:t>Interaction with high-power laser to investigate strong-field QED</a:t>
            </a:r>
            <a:r>
              <a:rPr sz="1600" b="1" dirty="0">
                <a:latin typeface="+mj-lt"/>
              </a:rPr>
              <a:t>.</a:t>
            </a:r>
            <a:endParaRPr lang="en-US" sz="1600" b="1" dirty="0">
              <a:latin typeface="+mj-lt"/>
            </a:endParaRP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>
                <a:latin typeface="+mj-lt"/>
              </a:rPr>
              <a:t>I</a:t>
            </a:r>
            <a:r>
              <a:rPr lang="en-CH" sz="1600" dirty="0">
                <a:latin typeface="+mj-lt"/>
              </a:rPr>
              <a:t>nvestigate new regions with high energy</a:t>
            </a: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>
                <a:latin typeface="+mj-lt"/>
              </a:rPr>
              <a:t>C</a:t>
            </a:r>
            <a:r>
              <a:rPr lang="en-CH" sz="1600" dirty="0">
                <a:latin typeface="+mj-lt"/>
              </a:rPr>
              <a:t>urrently no competitors</a:t>
            </a: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CH" sz="1600" dirty="0">
                <a:latin typeface="+mj-lt"/>
              </a:rPr>
              <a:t>With increasing laser power probe more phase space.</a:t>
            </a: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endParaRPr lang="en-CH" sz="1600" b="1" dirty="0">
              <a:latin typeface="+mj-lt"/>
            </a:endParaRPr>
          </a:p>
          <a:p>
            <a:pPr marL="1114471" lvl="3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CH" sz="1600" b="1" dirty="0"/>
              <a:t>Injector for EIC</a:t>
            </a:r>
            <a:endParaRPr lang="en-US" sz="1600" b="1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2340346-8D2F-DD65-180D-3A0A04BFB9B2}"/>
              </a:ext>
            </a:extLst>
          </p:cNvPr>
          <p:cNvGrpSpPr/>
          <p:nvPr/>
        </p:nvGrpSpPr>
        <p:grpSpPr>
          <a:xfrm>
            <a:off x="6446185" y="1172694"/>
            <a:ext cx="5466059" cy="4823104"/>
            <a:chOff x="4333781" y="1809955"/>
            <a:chExt cx="5465885" cy="4300949"/>
          </a:xfrm>
        </p:grpSpPr>
        <p:pic>
          <p:nvPicPr>
            <p:cNvPr id="26" name="SFQED_PhaseSpace.png" descr="SFQED_PhaseSpace.png">
              <a:extLst>
                <a:ext uri="{FF2B5EF4-FFF2-40B4-BE49-F238E27FC236}">
                  <a16:creationId xmlns:a16="http://schemas.microsoft.com/office/drawing/2014/main" id="{A9951269-307D-FD67-1C9E-A61DB170E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8158" t="27510" r="18158" b="13764"/>
            <a:stretch>
              <a:fillRect/>
            </a:stretch>
          </p:blipFill>
          <p:spPr>
            <a:xfrm>
              <a:off x="4371044" y="2795254"/>
              <a:ext cx="5428622" cy="327226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7" name="Oval">
              <a:extLst>
                <a:ext uri="{FF2B5EF4-FFF2-40B4-BE49-F238E27FC236}">
                  <a16:creationId xmlns:a16="http://schemas.microsoft.com/office/drawing/2014/main" id="{7EE5B736-3F32-61CF-987B-035B8C2AA782}"/>
                </a:ext>
              </a:extLst>
            </p:cNvPr>
            <p:cNvSpPr/>
            <p:nvPr/>
          </p:nvSpPr>
          <p:spPr>
            <a:xfrm>
              <a:off x="5151544" y="3238103"/>
              <a:ext cx="594102" cy="596737"/>
            </a:xfrm>
            <a:prstGeom prst="ellipse">
              <a:avLst/>
            </a:prstGeom>
            <a:ln w="19050">
              <a:solidFill>
                <a:srgbClr val="FF0000"/>
              </a:solidFill>
              <a:miter lim="400000"/>
            </a:ln>
          </p:spPr>
          <p:txBody>
            <a:bodyPr lIns="20638" tIns="20638" rIns="20638" bIns="20638" anchor="ctr"/>
            <a:lstStyle/>
            <a:p>
              <a:pPr algn="ctr" defTabSz="335401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300">
                <a:latin typeface="+mj-lt"/>
              </a:endParaRPr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B0803656-E4D1-3791-C3F6-95F800E2FD61}"/>
                </a:ext>
              </a:extLst>
            </p:cNvPr>
            <p:cNvSpPr/>
            <p:nvPr/>
          </p:nvSpPr>
          <p:spPr>
            <a:xfrm flipV="1">
              <a:off x="5504786" y="2030687"/>
              <a:ext cx="533513" cy="1205012"/>
            </a:xfrm>
            <a:prstGeom prst="line">
              <a:avLst/>
            </a:prstGeom>
            <a:ln w="19050">
              <a:solidFill>
                <a:srgbClr val="FF0000"/>
              </a:solidFill>
              <a:miter lim="400000"/>
            </a:ln>
          </p:spPr>
          <p:txBody>
            <a:bodyPr lIns="20638" tIns="20638" rIns="20638" bIns="20638" anchor="ctr"/>
            <a:lstStyle/>
            <a:p>
              <a:endParaRPr sz="858">
                <a:latin typeface="+mj-lt"/>
              </a:endParaRPr>
            </a:p>
          </p:txBody>
        </p:sp>
        <p:sp>
          <p:nvSpPr>
            <p:cNvPr id="29" name="Laser intensity →">
              <a:extLst>
                <a:ext uri="{FF2B5EF4-FFF2-40B4-BE49-F238E27FC236}">
                  <a16:creationId xmlns:a16="http://schemas.microsoft.com/office/drawing/2014/main" id="{C7E4ECF6-EEF7-892B-F667-AE346779C4DA}"/>
                </a:ext>
              </a:extLst>
            </p:cNvPr>
            <p:cNvSpPr txBox="1"/>
            <p:nvPr/>
          </p:nvSpPr>
          <p:spPr>
            <a:xfrm>
              <a:off x="8084716" y="5872984"/>
              <a:ext cx="1263730" cy="2379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0638" tIns="20638" rIns="20638" bIns="20638" anchor="ctr">
              <a:spAutoFit/>
            </a:bodyPr>
            <a:lstStyle>
              <a:lvl1pPr>
                <a:defRPr sz="3600" b="1"/>
              </a:lvl1pPr>
            </a:lstStyle>
            <a:p>
              <a:r>
                <a:rPr sz="1463">
                  <a:latin typeface="+mj-lt"/>
                </a:rPr>
                <a:t>Laser intensity →</a:t>
              </a:r>
            </a:p>
          </p:txBody>
        </p:sp>
        <p:sp>
          <p:nvSpPr>
            <p:cNvPr id="30" name="Beam energy →">
              <a:extLst>
                <a:ext uri="{FF2B5EF4-FFF2-40B4-BE49-F238E27FC236}">
                  <a16:creationId xmlns:a16="http://schemas.microsoft.com/office/drawing/2014/main" id="{8D5CA24D-36EE-79AC-E31E-CE7D27816DBF}"/>
                </a:ext>
              </a:extLst>
            </p:cNvPr>
            <p:cNvSpPr txBox="1"/>
            <p:nvPr/>
          </p:nvSpPr>
          <p:spPr>
            <a:xfrm rot="16200000">
              <a:off x="3903782" y="3303454"/>
              <a:ext cx="1111091" cy="2510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0638" tIns="20638" rIns="20638" bIns="20638" anchor="ctr">
              <a:spAutoFit/>
            </a:bodyPr>
            <a:lstStyle>
              <a:lvl1pPr>
                <a:defRPr sz="3600" b="1"/>
              </a:lvl1pPr>
            </a:lstStyle>
            <a:p>
              <a:r>
                <a:rPr sz="1463">
                  <a:latin typeface="+mj-lt"/>
                </a:rPr>
                <a:t>Beam energy →</a:t>
              </a:r>
            </a:p>
          </p:txBody>
        </p:sp>
        <p:sp>
          <p:nvSpPr>
            <p:cNvPr id="32" name="High energy, ~50 GeV">
              <a:extLst>
                <a:ext uri="{FF2B5EF4-FFF2-40B4-BE49-F238E27FC236}">
                  <a16:creationId xmlns:a16="http://schemas.microsoft.com/office/drawing/2014/main" id="{B0433FA1-833D-0659-2516-B43778F5E696}"/>
                </a:ext>
              </a:extLst>
            </p:cNvPr>
            <p:cNvSpPr txBox="1"/>
            <p:nvPr/>
          </p:nvSpPr>
          <p:spPr>
            <a:xfrm>
              <a:off x="6052403" y="1809955"/>
              <a:ext cx="1912370" cy="2841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0638" tIns="20638" rIns="20638" bIns="20638" anchor="ctr">
              <a:spAutoFit/>
            </a:bodyPr>
            <a:lstStyle/>
            <a:p>
              <a:r>
                <a:rPr>
                  <a:latin typeface="+mj-lt"/>
                </a:rPr>
                <a:t>High energy, ~50 GeV</a:t>
              </a:r>
            </a:p>
          </p:txBody>
        </p:sp>
        <p:sp>
          <p:nvSpPr>
            <p:cNvPr id="33" name="Nonlinear Breit–Wheeler">
              <a:extLst>
                <a:ext uri="{FF2B5EF4-FFF2-40B4-BE49-F238E27FC236}">
                  <a16:creationId xmlns:a16="http://schemas.microsoft.com/office/drawing/2014/main" id="{111093B4-35F1-EC80-E206-A73CD62C5C13}"/>
                </a:ext>
              </a:extLst>
            </p:cNvPr>
            <p:cNvSpPr txBox="1"/>
            <p:nvPr/>
          </p:nvSpPr>
          <p:spPr>
            <a:xfrm>
              <a:off x="6062967" y="2570985"/>
              <a:ext cx="1810751" cy="2379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0638" tIns="20638" rIns="20638" bIns="20638" anchor="ctr">
              <a:spAutoFit/>
            </a:bodyPr>
            <a:lstStyle>
              <a:lvl1pPr>
                <a:defRPr sz="3600"/>
              </a:lvl1pPr>
            </a:lstStyle>
            <a:p>
              <a:r>
                <a:rPr sz="1463">
                  <a:latin typeface="+mj-lt"/>
                </a:rPr>
                <a:t>Nonlinear Breit–Wheeler</a:t>
              </a:r>
            </a:p>
          </p:txBody>
        </p:sp>
        <p:sp>
          <p:nvSpPr>
            <p:cNvPr id="34" name="Credit: B. King">
              <a:extLst>
                <a:ext uri="{FF2B5EF4-FFF2-40B4-BE49-F238E27FC236}">
                  <a16:creationId xmlns:a16="http://schemas.microsoft.com/office/drawing/2014/main" id="{84330343-3D41-C26A-86F5-729737BECF60}"/>
                </a:ext>
              </a:extLst>
            </p:cNvPr>
            <p:cNvSpPr txBox="1"/>
            <p:nvPr/>
          </p:nvSpPr>
          <p:spPr>
            <a:xfrm>
              <a:off x="4866308" y="5872984"/>
              <a:ext cx="1035327" cy="2379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0638" tIns="20638" rIns="20638" bIns="20638" anchor="ctr">
              <a:spAutoFit/>
            </a:bodyPr>
            <a:lstStyle>
              <a:lvl1pPr>
                <a:defRPr sz="3600"/>
              </a:lvl1pPr>
            </a:lstStyle>
            <a:p>
              <a:r>
                <a:rPr sz="1463">
                  <a:latin typeface="+mj-lt"/>
                </a:rPr>
                <a:t>Credit: B. King</a:t>
              </a:r>
            </a:p>
          </p:txBody>
        </p:sp>
      </p:grp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857B5F96-E582-37AD-76AB-40552619A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3" name="Explosion 1 2">
            <a:extLst>
              <a:ext uri="{FF2B5EF4-FFF2-40B4-BE49-F238E27FC236}">
                <a16:creationId xmlns:a16="http://schemas.microsoft.com/office/drawing/2014/main" id="{DD84FF85-37CE-8382-02B4-FBD2DE617967}"/>
              </a:ext>
            </a:extLst>
          </p:cNvPr>
          <p:cNvSpPr/>
          <p:nvPr/>
        </p:nvSpPr>
        <p:spPr>
          <a:xfrm>
            <a:off x="10330262" y="1203235"/>
            <a:ext cx="1260315" cy="956285"/>
          </a:xfrm>
          <a:prstGeom prst="irregularSeal1">
            <a:avLst/>
          </a:prstGeom>
          <a:solidFill>
            <a:srgbClr val="FF0000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b="1" dirty="0"/>
              <a:t>UK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5B3189-EDF2-B004-2573-18FB29267A73}"/>
              </a:ext>
            </a:extLst>
          </p:cNvPr>
          <p:cNvSpPr txBox="1"/>
          <p:nvPr/>
        </p:nvSpPr>
        <p:spPr>
          <a:xfrm>
            <a:off x="296455" y="1048363"/>
            <a:ext cx="4269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solidFill>
                  <a:srgbClr val="0432FF"/>
                </a:solidFill>
              </a:rPr>
              <a:t>Once AWAKE Run 2 is demonstrated – </a:t>
            </a:r>
          </a:p>
        </p:txBody>
      </p:sp>
    </p:spTree>
    <p:extLst>
      <p:ext uri="{BB962C8B-B14F-4D97-AF65-F5344CB8AC3E}">
        <p14:creationId xmlns:p14="http://schemas.microsoft.com/office/powerpoint/2010/main" val="760217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512323" y="4778136"/>
            <a:ext cx="51361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7200" b="1" i="0"/>
            </a:lvl1pPr>
          </a:lstStyle>
          <a:p>
            <a:pPr lvl="0">
              <a:defRPr sz="1800" b="0"/>
            </a:pPr>
            <a:endParaRPr sz="3600" dirty="0"/>
          </a:p>
        </p:txBody>
      </p:sp>
      <p:sp>
        <p:nvSpPr>
          <p:cNvPr id="33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1600">
                <a:solidFill>
                  <a:srgbClr val="BFBFBF"/>
                </a:solidFill>
              </a:rPr>
              <a:pPr algn="r"/>
              <a:t>4</a:t>
            </a:fld>
            <a:endParaRPr lang="en-US" sz="1600" dirty="0">
              <a:solidFill>
                <a:srgbClr val="BFBFBF"/>
              </a:soli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19DBFA1-1E58-937F-7D9F-2A48691B3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003" y="97268"/>
            <a:ext cx="10414000" cy="682048"/>
          </a:xfrm>
        </p:spPr>
        <p:txBody>
          <a:bodyPr/>
          <a:lstStyle/>
          <a:p>
            <a:r>
              <a:rPr lang="en-CH" dirty="0"/>
              <a:t>Introduction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6F788C9-7CF9-A3C9-0841-344EBCB61470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898989"/>
                </a:solidFill>
              </a:rPr>
              <a:t>E. Gschwendtner, CERN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8CEAA34-B4B6-DEE3-A8DB-CFA10D830354}"/>
              </a:ext>
            </a:extLst>
          </p:cNvPr>
          <p:cNvGrpSpPr/>
          <p:nvPr/>
        </p:nvGrpSpPr>
        <p:grpSpPr>
          <a:xfrm>
            <a:off x="6459713" y="812850"/>
            <a:ext cx="5248878" cy="5543499"/>
            <a:chOff x="6449871" y="812850"/>
            <a:chExt cx="5248878" cy="554349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62D755-3DA1-E26A-AE86-83F296BB1352}"/>
                </a:ext>
              </a:extLst>
            </p:cNvPr>
            <p:cNvSpPr txBox="1"/>
            <p:nvPr/>
          </p:nvSpPr>
          <p:spPr>
            <a:xfrm>
              <a:off x="6594479" y="4641176"/>
              <a:ext cx="510427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+mj-lt"/>
                </a:rPr>
                <a:t>Plasma</a:t>
              </a:r>
              <a:r>
                <a:rPr lang="en-US" sz="1600" dirty="0">
                  <a:latin typeface="+mj-lt"/>
                </a:rPr>
                <a:t> is already ionized or “broken-down” and can</a:t>
              </a:r>
            </a:p>
            <a:p>
              <a:r>
                <a:rPr lang="en-US" sz="1600" dirty="0">
                  <a:latin typeface="+mj-lt"/>
                </a:rPr>
                <a:t>sustain </a:t>
              </a:r>
              <a:r>
                <a:rPr lang="en-US" sz="1600" b="1" dirty="0">
                  <a:latin typeface="+mj-lt"/>
                </a:rPr>
                <a:t>electric fields up to three orders of magnitude higher gradients </a:t>
              </a:r>
            </a:p>
            <a:p>
              <a:r>
                <a:rPr lang="en-US" sz="1600" b="1" dirty="0">
                  <a:solidFill>
                    <a:srgbClr val="FF0000"/>
                  </a:solidFill>
                  <a:latin typeface="+mj-lt"/>
                  <a:sym typeface="Wingdings"/>
                </a:rPr>
                <a:t> </a:t>
              </a:r>
              <a:r>
                <a:rPr lang="en-US" sz="1600" b="1" dirty="0">
                  <a:solidFill>
                    <a:srgbClr val="FF0000"/>
                  </a:solidFill>
                  <a:latin typeface="+mj-lt"/>
                </a:rPr>
                <a:t>order of 100 GV/m.</a:t>
              </a:r>
            </a:p>
            <a:p>
              <a:r>
                <a:rPr lang="en-US" sz="1600" b="1" dirty="0">
                  <a:solidFill>
                    <a:srgbClr val="FF0000"/>
                  </a:solidFill>
                  <a:latin typeface="+mj-lt"/>
                  <a:sym typeface="Wingdings" pitchFamily="2" charset="2"/>
                </a:rPr>
                <a:t> ~1000 factor stronger acceleration!</a:t>
              </a:r>
              <a:endParaRPr lang="en-US" sz="1600" b="1" dirty="0">
                <a:solidFill>
                  <a:srgbClr val="FF0000"/>
                </a:solidFill>
                <a:latin typeface="+mj-lt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C4A3DFF-6785-BB9A-9A3F-FCB260A9B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8946" y="2711993"/>
              <a:ext cx="3681243" cy="153744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0A53F96-1F96-82E3-3933-E204F468E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3341" y="1305045"/>
              <a:ext cx="4096879" cy="1234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250694C-2168-388E-5795-B6FD83C50F65}"/>
                </a:ext>
              </a:extLst>
            </p:cNvPr>
            <p:cNvSpPr txBox="1"/>
            <p:nvPr/>
          </p:nvSpPr>
          <p:spPr>
            <a:xfrm>
              <a:off x="7904825" y="840273"/>
              <a:ext cx="21139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432FF"/>
                  </a:solidFill>
                </a:rPr>
                <a:t>Plasma Acceleration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B2BFD9D2-BB71-7D2A-0D76-B03FAB9D2CF4}"/>
                </a:ext>
              </a:extLst>
            </p:cNvPr>
            <p:cNvSpPr/>
            <p:nvPr/>
          </p:nvSpPr>
          <p:spPr>
            <a:xfrm>
              <a:off x="6449871" y="812850"/>
              <a:ext cx="5023821" cy="5543499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054D241-5494-E551-35E6-D578A29F3D3C}"/>
              </a:ext>
            </a:extLst>
          </p:cNvPr>
          <p:cNvGrpSpPr/>
          <p:nvPr/>
        </p:nvGrpSpPr>
        <p:grpSpPr>
          <a:xfrm>
            <a:off x="708468" y="812851"/>
            <a:ext cx="5168429" cy="5543499"/>
            <a:chOff x="107576" y="812851"/>
            <a:chExt cx="5168429" cy="554349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F3B330E-2761-8D15-C731-F556B69CB3BD}"/>
                </a:ext>
              </a:extLst>
            </p:cNvPr>
            <p:cNvGrpSpPr/>
            <p:nvPr/>
          </p:nvGrpSpPr>
          <p:grpSpPr>
            <a:xfrm>
              <a:off x="107576" y="812851"/>
              <a:ext cx="5168429" cy="5543499"/>
              <a:chOff x="107576" y="812851"/>
              <a:chExt cx="5168429" cy="5543499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512323" y="4721710"/>
                <a:ext cx="4763682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Accelerating fields </a:t>
                </a:r>
                <a:r>
                  <a:rPr lang="en-US" sz="1600" b="1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sz="1600" dirty="0">
                    <a:latin typeface="+mj-lt"/>
                  </a:rPr>
                  <a:t>are </a:t>
                </a:r>
                <a:r>
                  <a:rPr lang="en-US" sz="1600" b="1" dirty="0">
                    <a:latin typeface="+mj-lt"/>
                  </a:rPr>
                  <a:t>limited to &lt;100 MV/m</a:t>
                </a:r>
              </a:p>
              <a:p>
                <a:r>
                  <a:rPr lang="en-US" sz="1600" dirty="0">
                    <a:solidFill>
                      <a:srgbClr val="0432FF"/>
                    </a:solidFill>
                    <a:latin typeface="+mj-lt"/>
                  </a:rPr>
                  <a:t>In metallic structures, a too high field level leads to </a:t>
                </a:r>
                <a:r>
                  <a:rPr lang="en-US" sz="1600" b="1" dirty="0">
                    <a:solidFill>
                      <a:srgbClr val="0432FF"/>
                    </a:solidFill>
                    <a:latin typeface="+mj-lt"/>
                  </a:rPr>
                  <a:t>break down </a:t>
                </a:r>
                <a:r>
                  <a:rPr lang="en-US" sz="1600" dirty="0">
                    <a:solidFill>
                      <a:srgbClr val="0432FF"/>
                    </a:solidFill>
                    <a:latin typeface="+mj-lt"/>
                  </a:rPr>
                  <a:t>of surfaces, creating electric discharge.</a:t>
                </a:r>
              </a:p>
              <a:p>
                <a:r>
                  <a:rPr lang="en-US" sz="1600" dirty="0">
                    <a:solidFill>
                      <a:srgbClr val="0432FF"/>
                    </a:solidFill>
                    <a:latin typeface="+mj-lt"/>
                  </a:rPr>
                  <a:t>Fields  cannot be sustained; structures might be damaged.</a:t>
                </a:r>
              </a:p>
            </p:txBody>
          </p:sp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85900" y="3407740"/>
                <a:ext cx="1578166" cy="1131336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A3E4F1D-6210-0860-FB9A-27915A73E4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2882" y="1350565"/>
                <a:ext cx="3681243" cy="1188480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35E8F2F-247B-91C0-019D-FC021AD2BB62}"/>
                  </a:ext>
                </a:extLst>
              </p:cNvPr>
              <p:cNvSpPr txBox="1"/>
              <p:nvPr/>
            </p:nvSpPr>
            <p:spPr>
              <a:xfrm>
                <a:off x="1281442" y="840273"/>
                <a:ext cx="25287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b="1" dirty="0">
                    <a:solidFill>
                      <a:srgbClr val="0432FF"/>
                    </a:solidFill>
                  </a:rPr>
                  <a:t>Conventional RF Cavities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B7341A51-CF2B-EC9F-8DDA-6D96EDDC28F8}"/>
                  </a:ext>
                </a:extLst>
              </p:cNvPr>
              <p:cNvSpPr/>
              <p:nvPr/>
            </p:nvSpPr>
            <p:spPr>
              <a:xfrm>
                <a:off x="107576" y="812851"/>
                <a:ext cx="5023821" cy="5543499"/>
              </a:xfrm>
              <a:prstGeom prst="roundRect">
                <a:avLst/>
              </a:prstGeom>
              <a:noFill/>
              <a:ln w="19050">
                <a:solidFill>
                  <a:srgbClr val="0432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35A80C3-60E5-D72E-354C-65E429BB33CB}"/>
                </a:ext>
              </a:extLst>
            </p:cNvPr>
            <p:cNvSpPr txBox="1"/>
            <p:nvPr/>
          </p:nvSpPr>
          <p:spPr>
            <a:xfrm>
              <a:off x="448360" y="3308746"/>
              <a:ext cx="3168071" cy="12464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100" dirty="0">
                  <a:solidFill>
                    <a:srgbClr val="0432FF"/>
                  </a:solidFill>
                  <a:latin typeface="+mj-lt"/>
                </a:rPr>
                <a:t>Typical gradients:</a:t>
              </a:r>
            </a:p>
            <a:p>
              <a:pPr lvl="1"/>
              <a:r>
                <a:rPr lang="en-US" sz="1800" dirty="0">
                  <a:latin typeface="+mj-lt"/>
                </a:rPr>
                <a:t>LHC: 5 MV/m</a:t>
              </a:r>
            </a:p>
            <a:p>
              <a:pPr lvl="1"/>
              <a:r>
                <a:rPr lang="en-US" sz="1800" dirty="0">
                  <a:latin typeface="+mj-lt"/>
                </a:rPr>
                <a:t>ILC: 35 MV/m</a:t>
              </a:r>
            </a:p>
            <a:p>
              <a:pPr lvl="1"/>
              <a:r>
                <a:rPr lang="en-US" sz="1800" dirty="0">
                  <a:latin typeface="+mj-lt"/>
                </a:rPr>
                <a:t>CLIC: 100 MV/m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DB265E-B6FE-D15D-4E67-ACED9FF16246}"/>
                </a:ext>
              </a:extLst>
            </p:cNvPr>
            <p:cNvSpPr/>
            <p:nvPr/>
          </p:nvSpPr>
          <p:spPr>
            <a:xfrm>
              <a:off x="251662" y="2478897"/>
              <a:ext cx="4763682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Very successfully used in all accelerators (hospitals, scientific labs,…) in the last 100 years. </a:t>
              </a:r>
            </a:p>
            <a:p>
              <a:pPr algn="ctr"/>
              <a:endParaRPr lang="en-US" sz="16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492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lide Number Placeholder 2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5</a:t>
            </a:fld>
            <a:endParaRPr lang="en-US" dirty="0"/>
          </a:p>
        </p:txBody>
      </p:sp>
      <p:sp>
        <p:nvSpPr>
          <p:cNvPr id="63" name="Footer Placeholder 3">
            <a:extLst>
              <a:ext uri="{FF2B5EF4-FFF2-40B4-BE49-F238E27FC236}">
                <a16:creationId xmlns:a16="http://schemas.microsoft.com/office/drawing/2014/main" id="{ACC0B853-0974-274C-A8EB-ECBD0F653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BF037F9-3199-0662-170D-829466F92902}"/>
              </a:ext>
            </a:extLst>
          </p:cNvPr>
          <p:cNvSpPr txBox="1">
            <a:spLocks/>
          </p:cNvSpPr>
          <p:nvPr/>
        </p:nvSpPr>
        <p:spPr>
          <a:xfrm>
            <a:off x="816469" y="97590"/>
            <a:ext cx="10515600" cy="7171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1" kern="1200">
                <a:solidFill>
                  <a:srgbClr val="0432FF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Plasma Wakefield Acceleration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50FC34-D494-B4EA-34E0-514327A41DBF}"/>
              </a:ext>
            </a:extLst>
          </p:cNvPr>
          <p:cNvSpPr txBox="1"/>
          <p:nvPr/>
        </p:nvSpPr>
        <p:spPr>
          <a:xfrm>
            <a:off x="97108" y="1072059"/>
            <a:ext cx="4352064" cy="1200329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+mj-lt"/>
              </a:rPr>
              <a:t>Plasma</a:t>
            </a:r>
            <a:r>
              <a:rPr lang="en-CH" b="1" dirty="0">
                <a:latin typeface="+mj-lt"/>
              </a:rPr>
              <a:t>: </a:t>
            </a:r>
          </a:p>
          <a:p>
            <a:pPr algn="ctr"/>
            <a:r>
              <a:rPr lang="en-CH" dirty="0">
                <a:latin typeface="+mj-lt"/>
              </a:rPr>
              <a:t>quasi-neutral, electrostatic interactions dominate, charge particles are dense enough to support collective behaviour.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373289-2B2D-58AA-EAE0-0D12A1BB6B6B}"/>
              </a:ext>
            </a:extLst>
          </p:cNvPr>
          <p:cNvSpPr txBox="1"/>
          <p:nvPr/>
        </p:nvSpPr>
        <p:spPr>
          <a:xfrm>
            <a:off x="4549100" y="1069085"/>
            <a:ext cx="3844274" cy="1200329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+mj-lt"/>
              </a:rPr>
              <a:t>Drive-bunch or pulse</a:t>
            </a:r>
            <a:r>
              <a:rPr lang="en-CH" b="1" dirty="0">
                <a:latin typeface="+mj-lt"/>
              </a:rPr>
              <a:t>:</a:t>
            </a:r>
          </a:p>
          <a:p>
            <a:pPr algn="ctr"/>
            <a:r>
              <a:rPr lang="en-CH" b="1" dirty="0">
                <a:latin typeface="+mj-lt"/>
              </a:rPr>
              <a:t>relativistic charged particles bunches </a:t>
            </a:r>
          </a:p>
          <a:p>
            <a:pPr algn="ctr"/>
            <a:r>
              <a:rPr lang="en-CH" dirty="0">
                <a:latin typeface="+mj-lt"/>
              </a:rPr>
              <a:t>or </a:t>
            </a:r>
          </a:p>
          <a:p>
            <a:pPr algn="ctr"/>
            <a:r>
              <a:rPr lang="en-CH" b="1" dirty="0">
                <a:latin typeface="+mj-lt"/>
              </a:rPr>
              <a:t>laser pulse.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751178-E66D-87DA-9436-7C3248D14454}"/>
              </a:ext>
            </a:extLst>
          </p:cNvPr>
          <p:cNvSpPr txBox="1"/>
          <p:nvPr/>
        </p:nvSpPr>
        <p:spPr>
          <a:xfrm>
            <a:off x="8520598" y="1082733"/>
            <a:ext cx="1715225" cy="1200329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432FF"/>
                </a:solidFill>
                <a:latin typeface="+mj-lt"/>
              </a:rPr>
              <a:t>W</a:t>
            </a:r>
            <a:r>
              <a:rPr lang="en-CH" b="1" dirty="0">
                <a:solidFill>
                  <a:srgbClr val="0432FF"/>
                </a:solidFill>
                <a:latin typeface="+mj-lt"/>
              </a:rPr>
              <a:t>itness-bunch: </a:t>
            </a:r>
            <a:r>
              <a:rPr lang="en-CH" dirty="0">
                <a:latin typeface="+mj-lt"/>
              </a:rPr>
              <a:t>accelerated in the longitudinal electric field.</a:t>
            </a:r>
          </a:p>
        </p:txBody>
      </p:sp>
      <p:pic>
        <p:nvPicPr>
          <p:cNvPr id="15" name="surf-4.jpeg">
            <a:extLst>
              <a:ext uri="{FF2B5EF4-FFF2-40B4-BE49-F238E27FC236}">
                <a16:creationId xmlns:a16="http://schemas.microsoft.com/office/drawing/2014/main" id="{2F1A46F5-067E-8E1C-8EDE-F019A6DC660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469346" y="1108565"/>
            <a:ext cx="1631882" cy="1181132"/>
          </a:xfrm>
          <a:prstGeom prst="rect">
            <a:avLst/>
          </a:prstGeom>
          <a:ln w="12700">
            <a:solidFill>
              <a:srgbClr val="0432FF"/>
            </a:solidFill>
            <a:miter lim="400000"/>
          </a:ln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B53416EA-1E2B-D69B-E41C-B3277B43C812}"/>
              </a:ext>
            </a:extLst>
          </p:cNvPr>
          <p:cNvGrpSpPr/>
          <p:nvPr/>
        </p:nvGrpSpPr>
        <p:grpSpPr>
          <a:xfrm>
            <a:off x="629782" y="2501119"/>
            <a:ext cx="10888974" cy="2338046"/>
            <a:chOff x="816469" y="2259810"/>
            <a:chExt cx="9654382" cy="180918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F986D12-D9FD-2654-DE13-51B50807C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6469" y="2259810"/>
              <a:ext cx="7772400" cy="180918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68DCF0B-B7D6-FA5F-4142-EE69B98FE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36374" y="3159629"/>
              <a:ext cx="1069917" cy="556357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16FBA3E-3AF9-10D5-B8D2-C48242CE3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33366" y="2397554"/>
              <a:ext cx="1537485" cy="720142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7B79B86-2BAB-728F-630D-52FAA5A9BD42}"/>
              </a:ext>
            </a:extLst>
          </p:cNvPr>
          <p:cNvGrpSpPr/>
          <p:nvPr/>
        </p:nvGrpSpPr>
        <p:grpSpPr>
          <a:xfrm>
            <a:off x="320727" y="5255893"/>
            <a:ext cx="11328641" cy="1120312"/>
            <a:chOff x="320727" y="5255893"/>
            <a:chExt cx="11328641" cy="112031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A71AE44-7851-BEE4-816A-06378932A291}"/>
                </a:ext>
              </a:extLst>
            </p:cNvPr>
            <p:cNvGrpSpPr/>
            <p:nvPr/>
          </p:nvGrpSpPr>
          <p:grpSpPr>
            <a:xfrm>
              <a:off x="1523880" y="5255893"/>
              <a:ext cx="8572324" cy="1069666"/>
              <a:chOff x="263886" y="4992008"/>
              <a:chExt cx="8572324" cy="1069666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003A78AC-FF3D-8491-770A-E97DB4AC0FF5}"/>
                  </a:ext>
                </a:extLst>
              </p:cNvPr>
              <p:cNvGrpSpPr/>
              <p:nvPr/>
            </p:nvGrpSpPr>
            <p:grpSpPr>
              <a:xfrm>
                <a:off x="263886" y="4992008"/>
                <a:ext cx="8572324" cy="418486"/>
                <a:chOff x="284005" y="5191212"/>
                <a:chExt cx="8572324" cy="418486"/>
              </a:xfrm>
            </p:grpSpPr>
            <p:sp>
              <p:nvSpPr>
                <p:cNvPr id="6" name="Content Placeholder 2">
                  <a:extLst>
                    <a:ext uri="{FF2B5EF4-FFF2-40B4-BE49-F238E27FC236}">
                      <a16:creationId xmlns:a16="http://schemas.microsoft.com/office/drawing/2014/main" id="{0C4B4993-79E9-829C-3CF0-C39ABB2934A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84005" y="5261565"/>
                  <a:ext cx="5790264" cy="348133"/>
                </a:xfrm>
                <a:prstGeom prst="rect">
                  <a:avLst/>
                </a:prstGeom>
              </p:spPr>
              <p:txBody>
                <a:bodyPr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dirty="0"/>
                    <a:t>The maximum accelerating field (wave-breaking field) is:</a:t>
                  </a:r>
                </a:p>
              </p:txBody>
            </p:sp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9AA9734D-D8E6-B715-0500-860468BDD3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603045" y="5191212"/>
                  <a:ext cx="3253284" cy="414822"/>
                </a:xfrm>
                <a:prstGeom prst="rect">
                  <a:avLst/>
                </a:prstGeom>
              </p:spPr>
            </p:pic>
          </p:grp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032728A-9372-D424-95CE-A5ED9B808ECA}"/>
                  </a:ext>
                </a:extLst>
              </p:cNvPr>
              <p:cNvSpPr txBox="1"/>
              <p:nvPr/>
            </p:nvSpPr>
            <p:spPr>
              <a:xfrm>
                <a:off x="1135847" y="5476899"/>
                <a:ext cx="7096815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ED0202"/>
                    </a:solidFill>
                  </a:rPr>
                  <a:t>Example:</a:t>
                </a:r>
                <a:r>
                  <a:rPr lang="en-US" sz="1600" dirty="0">
                    <a:solidFill>
                      <a:srgbClr val="000000"/>
                    </a:solidFill>
                  </a:rPr>
                  <a:t> </a:t>
                </a:r>
                <a:r>
                  <a:rPr lang="en-US" sz="1600" dirty="0" err="1">
                    <a:solidFill>
                      <a:srgbClr val="000000"/>
                    </a:solidFill>
                  </a:rPr>
                  <a:t>n</a:t>
                </a:r>
                <a:r>
                  <a:rPr lang="en-US" sz="1600" baseline="-25000" dirty="0" err="1">
                    <a:solidFill>
                      <a:srgbClr val="000000"/>
                    </a:solidFill>
                  </a:rPr>
                  <a:t>pe</a:t>
                </a:r>
                <a:r>
                  <a:rPr lang="en-US" sz="1600" dirty="0">
                    <a:solidFill>
                      <a:srgbClr val="000000"/>
                    </a:solidFill>
                  </a:rPr>
                  <a:t> = 1x10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18</a:t>
                </a:r>
                <a:r>
                  <a:rPr lang="en-US" sz="1600" dirty="0">
                    <a:solidFill>
                      <a:srgbClr val="000000"/>
                    </a:solidFill>
                  </a:rPr>
                  <a:t> cm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-3</a:t>
                </a:r>
                <a:r>
                  <a:rPr lang="en-US" sz="1600" dirty="0">
                    <a:solidFill>
                      <a:srgbClr val="000000"/>
                    </a:solidFill>
                  </a:rPr>
                  <a:t> 	           </a:t>
                </a:r>
                <a:r>
                  <a:rPr lang="en-US" sz="1600" dirty="0">
                    <a:solidFill>
                      <a:srgbClr val="ED0202"/>
                    </a:solidFill>
                    <a:sym typeface="Wingdings"/>
                  </a:rPr>
                  <a:t> 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E</a:t>
                </a:r>
                <a:r>
                  <a:rPr lang="en-US" sz="1600" baseline="-25000" dirty="0">
                    <a:solidFill>
                      <a:srgbClr val="FF0000"/>
                    </a:solidFill>
                    <a:sym typeface="Wingdings"/>
                  </a:rPr>
                  <a:t>WB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 = ~100 GV/m	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 </a:t>
                </a:r>
                <a:r>
                  <a:rPr lang="en-US" sz="1600" dirty="0" err="1">
                    <a:solidFill>
                      <a:srgbClr val="FF0000"/>
                    </a:solidFill>
                  </a:rPr>
                  <a:t>λ</a:t>
                </a:r>
                <a:r>
                  <a:rPr lang="en-US" sz="1600" baseline="-25000" dirty="0" err="1">
                    <a:solidFill>
                      <a:srgbClr val="FF0000"/>
                    </a:solidFill>
                  </a:rPr>
                  <a:t>pe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 = ~30 µm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 </a:t>
                </a:r>
              </a:p>
              <a:p>
                <a:r>
                  <a:rPr lang="en-US" sz="1600" dirty="0">
                    <a:solidFill>
                      <a:srgbClr val="ED0202"/>
                    </a:solidFill>
                  </a:rPr>
                  <a:t>Example:</a:t>
                </a:r>
                <a:r>
                  <a:rPr lang="en-US" sz="1600" dirty="0">
                    <a:solidFill>
                      <a:srgbClr val="000000"/>
                    </a:solidFill>
                  </a:rPr>
                  <a:t> </a:t>
                </a:r>
                <a:r>
                  <a:rPr lang="en-US" sz="1600" dirty="0" err="1">
                    <a:solidFill>
                      <a:srgbClr val="000000"/>
                    </a:solidFill>
                  </a:rPr>
                  <a:t>n</a:t>
                </a:r>
                <a:r>
                  <a:rPr lang="en-US" sz="1600" baseline="-25000" dirty="0" err="1">
                    <a:solidFill>
                      <a:srgbClr val="000000"/>
                    </a:solidFill>
                  </a:rPr>
                  <a:t>pe</a:t>
                </a:r>
                <a:r>
                  <a:rPr lang="en-US" sz="1600" dirty="0">
                    <a:solidFill>
                      <a:srgbClr val="000000"/>
                    </a:solidFill>
                  </a:rPr>
                  <a:t> = 7x10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14</a:t>
                </a:r>
                <a:r>
                  <a:rPr lang="en-US" sz="1600" dirty="0">
                    <a:solidFill>
                      <a:srgbClr val="000000"/>
                    </a:solidFill>
                  </a:rPr>
                  <a:t> cm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-3</a:t>
                </a:r>
                <a:r>
                  <a:rPr lang="en-US" sz="1600" dirty="0">
                    <a:solidFill>
                      <a:srgbClr val="000000"/>
                    </a:solidFill>
                  </a:rPr>
                  <a:t> (AWAKE)       </a:t>
                </a:r>
                <a:r>
                  <a:rPr lang="en-US" sz="1600" dirty="0">
                    <a:solidFill>
                      <a:srgbClr val="ED0202"/>
                    </a:solidFill>
                    <a:sym typeface="Wingdings"/>
                  </a:rPr>
                  <a:t> 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E</a:t>
                </a:r>
                <a:r>
                  <a:rPr lang="en-US" sz="1600" baseline="-25000" dirty="0">
                    <a:solidFill>
                      <a:srgbClr val="FF0000"/>
                    </a:solidFill>
                    <a:sym typeface="Wingdings"/>
                  </a:rPr>
                  <a:t>WB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 = 2.5 GV/m   	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 </a:t>
                </a:r>
                <a:r>
                  <a:rPr lang="en-US" sz="1600" dirty="0" err="1">
                    <a:solidFill>
                      <a:srgbClr val="FF0000"/>
                    </a:solidFill>
                  </a:rPr>
                  <a:t>λ</a:t>
                </a:r>
                <a:r>
                  <a:rPr lang="en-US" sz="1600" baseline="-25000" dirty="0" err="1">
                    <a:solidFill>
                      <a:srgbClr val="FF0000"/>
                    </a:solidFill>
                  </a:rPr>
                  <a:t>pe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 = 1.2 mm</a:t>
                </a:r>
                <a:endParaRPr lang="en-US" sz="1600" dirty="0">
                  <a:solidFill>
                    <a:srgbClr val="FF0000"/>
                  </a:solidFill>
                  <a:sym typeface="Wingdings"/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6C7DE0-ECA7-5529-CF8E-DC8F3FBA959A}"/>
                </a:ext>
              </a:extLst>
            </p:cNvPr>
            <p:cNvSpPr/>
            <p:nvPr/>
          </p:nvSpPr>
          <p:spPr>
            <a:xfrm>
              <a:off x="320727" y="5255893"/>
              <a:ext cx="11328641" cy="1120312"/>
            </a:xfrm>
            <a:prstGeom prst="rect">
              <a:avLst/>
            </a:prstGeom>
            <a:noFill/>
            <a:ln w="9525" cmpd="sng"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040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BDB31-38E2-4CA9-2254-7C1865284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770E83-E5F8-BAF0-2AB2-2C366E94D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5766" y="-6961"/>
            <a:ext cx="4140005" cy="717134"/>
          </a:xfrm>
        </p:spPr>
        <p:txBody>
          <a:bodyPr/>
          <a:lstStyle/>
          <a:p>
            <a:r>
              <a:rPr lang="en-CH" dirty="0"/>
              <a:t>State-of-the-Art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8CFBA8-BA42-791B-DF9B-A1D8A8991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6</a:t>
            </a:fld>
            <a:endParaRPr lang="en-US"/>
          </a:p>
        </p:txBody>
      </p:sp>
      <p:sp>
        <p:nvSpPr>
          <p:cNvPr id="48" name="Footer Placeholder 3">
            <a:extLst>
              <a:ext uri="{FF2B5EF4-FFF2-40B4-BE49-F238E27FC236}">
                <a16:creationId xmlns:a16="http://schemas.microsoft.com/office/drawing/2014/main" id="{AC0EAC50-26BE-BA93-B9F4-EBBFA6107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9F1F88C-E41C-15F0-EA30-F249D8BA6F8A}"/>
              </a:ext>
            </a:extLst>
          </p:cNvPr>
          <p:cNvGrpSpPr/>
          <p:nvPr/>
        </p:nvGrpSpPr>
        <p:grpSpPr>
          <a:xfrm>
            <a:off x="403826" y="665871"/>
            <a:ext cx="3614749" cy="3428788"/>
            <a:chOff x="403826" y="665871"/>
            <a:chExt cx="3614749" cy="3428788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3D33648-27C1-E816-2A35-CC6CD9C6C0FF}"/>
                </a:ext>
              </a:extLst>
            </p:cNvPr>
            <p:cNvGrpSpPr/>
            <p:nvPr/>
          </p:nvGrpSpPr>
          <p:grpSpPr>
            <a:xfrm>
              <a:off x="403826" y="665871"/>
              <a:ext cx="3614749" cy="3428788"/>
              <a:chOff x="398864" y="1154870"/>
              <a:chExt cx="3614749" cy="3428788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8C279BD2-B999-6712-F1E7-434965009239}"/>
                  </a:ext>
                </a:extLst>
              </p:cNvPr>
              <p:cNvGrpSpPr/>
              <p:nvPr/>
            </p:nvGrpSpPr>
            <p:grpSpPr>
              <a:xfrm>
                <a:off x="398864" y="1154870"/>
                <a:ext cx="3614749" cy="3428788"/>
                <a:chOff x="4295928" y="1493641"/>
                <a:chExt cx="3614749" cy="3428788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891199C3-29DB-F8C6-2B5E-0EDFC34BB1A1}"/>
                    </a:ext>
                  </a:extLst>
                </p:cNvPr>
                <p:cNvSpPr/>
                <p:nvPr/>
              </p:nvSpPr>
              <p:spPr>
                <a:xfrm>
                  <a:off x="4295928" y="1493641"/>
                  <a:ext cx="3614749" cy="3428788"/>
                </a:xfrm>
                <a:prstGeom prst="rect">
                  <a:avLst/>
                </a:prstGeom>
                <a:noFill/>
                <a:ln w="19050" cmpd="sng">
                  <a:solidFill>
                    <a:srgbClr val="3366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+mj-lt"/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8A19DA3C-19F5-8E28-657F-93A19CFC77D6}"/>
                    </a:ext>
                  </a:extLst>
                </p:cNvPr>
                <p:cNvSpPr txBox="1"/>
                <p:nvPr/>
              </p:nvSpPr>
              <p:spPr>
                <a:xfrm>
                  <a:off x="4439934" y="1493641"/>
                  <a:ext cx="32644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b="1" dirty="0">
                      <a:solidFill>
                        <a:srgbClr val="FF0000"/>
                      </a:solidFill>
                    </a:rPr>
                    <a:t>9.2 GeV in 30 cm </a:t>
                  </a:r>
                  <a:r>
                    <a:rPr lang="en-CH" b="1" dirty="0">
                      <a:solidFill>
                        <a:srgbClr val="FF0000"/>
                      </a:solidFill>
                      <a:sym typeface="Wingdings" pitchFamily="2" charset="2"/>
                    </a:rPr>
                    <a:t> 30.7 GeV/m</a:t>
                  </a:r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pic>
              <p:nvPicPr>
                <p:cNvPr id="36" name="Picture 6" descr="BELLA">
                  <a:extLst>
                    <a:ext uri="{FF2B5EF4-FFF2-40B4-BE49-F238E27FC236}">
                      <a16:creationId xmlns:a16="http://schemas.microsoft.com/office/drawing/2014/main" id="{DCDDB1AF-688D-1D4B-1A8D-39E5C08CB8D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9618" b="4979"/>
                <a:stretch/>
              </p:blipFill>
              <p:spPr bwMode="auto">
                <a:xfrm>
                  <a:off x="4391989" y="1823200"/>
                  <a:ext cx="3315939" cy="146610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6DA7E08-B9A7-75F0-F76C-9EE5D7EFAD51}"/>
                    </a:ext>
                  </a:extLst>
                </p:cNvPr>
                <p:cNvSpPr txBox="1"/>
                <p:nvPr/>
              </p:nvSpPr>
              <p:spPr>
                <a:xfrm>
                  <a:off x="4577692" y="2886441"/>
                  <a:ext cx="3051219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BELLA, Berkeley Lab, USA</a:t>
                  </a:r>
                </a:p>
              </p:txBody>
            </p:sp>
          </p:grp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D4E75091-7464-77C6-9BDA-6F107D6113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b="45202"/>
              <a:stretch/>
            </p:blipFill>
            <p:spPr>
              <a:xfrm>
                <a:off x="472218" y="2911442"/>
                <a:ext cx="3497851" cy="136580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A6753D2-36F9-58AF-DC48-B7762F9F45D4}"/>
                  </a:ext>
                </a:extLst>
              </p:cNvPr>
              <p:cNvSpPr txBox="1"/>
              <p:nvPr/>
            </p:nvSpPr>
            <p:spPr>
              <a:xfrm>
                <a:off x="1462819" y="4256862"/>
                <a:ext cx="231345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000" i="1" dirty="0"/>
                  <a:t>A. Picksley et al., PRL 133, 255001 (2024)</a:t>
                </a:r>
                <a:endParaRPr lang="en-GB" sz="1000" i="1" dirty="0">
                  <a:effectLst/>
                </a:endParaRP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DADB4DE-D9E6-C0F5-E6A3-7F235B43D576}"/>
                </a:ext>
              </a:extLst>
            </p:cNvPr>
            <p:cNvSpPr txBox="1"/>
            <p:nvPr/>
          </p:nvSpPr>
          <p:spPr>
            <a:xfrm rot="16200000">
              <a:off x="3068140" y="1504725"/>
              <a:ext cx="146610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H" b="1" dirty="0">
                  <a:solidFill>
                    <a:srgbClr val="3366FF"/>
                  </a:solidFill>
                </a:rPr>
                <a:t>Laser Driven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BB3FD16-5AB8-8DEA-AB0E-35977D03752E}"/>
              </a:ext>
            </a:extLst>
          </p:cNvPr>
          <p:cNvGrpSpPr/>
          <p:nvPr/>
        </p:nvGrpSpPr>
        <p:grpSpPr>
          <a:xfrm>
            <a:off x="4724655" y="647668"/>
            <a:ext cx="3095796" cy="3441957"/>
            <a:chOff x="4724655" y="647668"/>
            <a:chExt cx="3095796" cy="3441957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B50A548-FFAE-5429-87D1-360EF3A85660}"/>
                </a:ext>
              </a:extLst>
            </p:cNvPr>
            <p:cNvGrpSpPr/>
            <p:nvPr/>
          </p:nvGrpSpPr>
          <p:grpSpPr>
            <a:xfrm>
              <a:off x="4724655" y="647668"/>
              <a:ext cx="3083659" cy="3441957"/>
              <a:chOff x="4990858" y="1014127"/>
              <a:chExt cx="3083659" cy="3441957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E63D71A1-E0BE-8BE2-8E70-5F9675D059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90364" y="1350829"/>
                <a:ext cx="2826559" cy="717134"/>
              </a:xfrm>
              <a:prstGeom prst="rect">
                <a:avLst/>
              </a:prstGeom>
            </p:spPr>
          </p:pic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01EB4A76-4F17-923C-9FAE-E3E25CD01C48}"/>
                  </a:ext>
                </a:extLst>
              </p:cNvPr>
              <p:cNvGrpSpPr/>
              <p:nvPr/>
            </p:nvGrpSpPr>
            <p:grpSpPr>
              <a:xfrm>
                <a:off x="4990858" y="1014127"/>
                <a:ext cx="3083659" cy="3441957"/>
                <a:chOff x="952993" y="1301055"/>
                <a:chExt cx="3083659" cy="3441957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7F7ED296-F8AE-B040-F5E5-4874410F0F4F}"/>
                    </a:ext>
                  </a:extLst>
                </p:cNvPr>
                <p:cNvGrpSpPr/>
                <p:nvPr/>
              </p:nvGrpSpPr>
              <p:grpSpPr>
                <a:xfrm>
                  <a:off x="952993" y="1335298"/>
                  <a:ext cx="3083659" cy="3407714"/>
                  <a:chOff x="1042563" y="2124205"/>
                  <a:chExt cx="3083659" cy="3407714"/>
                </a:xfrm>
              </p:grpSpPr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F5A8A477-C811-A51A-F345-0CBC384BEE46}"/>
                      </a:ext>
                    </a:extLst>
                  </p:cNvPr>
                  <p:cNvSpPr/>
                  <p:nvPr/>
                </p:nvSpPr>
                <p:spPr>
                  <a:xfrm>
                    <a:off x="1042563" y="2124205"/>
                    <a:ext cx="3083659" cy="3407714"/>
                  </a:xfrm>
                  <a:prstGeom prst="rect">
                    <a:avLst/>
                  </a:prstGeom>
                  <a:noFill/>
                  <a:ln w="19050">
                    <a:solidFill>
                      <a:srgbClr val="3366FF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186B6807-BF97-0FA4-3256-9AF8204A3D7B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313511" y="4104911"/>
                    <a:ext cx="2325525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i="1" dirty="0">
                        <a:latin typeface="+mj-lt"/>
                        <a:sym typeface="Wingdings"/>
                      </a:rPr>
                      <a:t>I. </a:t>
                    </a:r>
                    <a:r>
                      <a:rPr lang="en-US" sz="900" i="1" dirty="0" err="1">
                        <a:latin typeface="+mj-lt"/>
                        <a:sym typeface="Wingdings"/>
                      </a:rPr>
                      <a:t>Blumenfeld</a:t>
                    </a:r>
                    <a:r>
                      <a:rPr lang="en-US" sz="900" i="1" dirty="0">
                        <a:latin typeface="+mj-lt"/>
                        <a:sym typeface="Wingdings"/>
                      </a:rPr>
                      <a:t> et al, Nature 455, p 741 (2007)</a:t>
                    </a:r>
                    <a:endParaRPr lang="en-US" sz="900" i="1" dirty="0">
                      <a:latin typeface="+mj-lt"/>
                    </a:endParaRPr>
                  </a:p>
                </p:txBody>
              </p:sp>
            </p:grpSp>
            <p:pic>
              <p:nvPicPr>
                <p:cNvPr id="7172" name="Picture 4" descr="Figure 2">
                  <a:extLst>
                    <a:ext uri="{FF2B5EF4-FFF2-40B4-BE49-F238E27FC236}">
                      <a16:creationId xmlns:a16="http://schemas.microsoft.com/office/drawing/2014/main" id="{A53FA88B-9FDC-86CD-EECB-E6506ECB1CE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73038" y="2417487"/>
                  <a:ext cx="1784806" cy="21954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D03BBB0-FBF8-621D-E9BC-E4D6C7A2967E}"/>
                    </a:ext>
                  </a:extLst>
                </p:cNvPr>
                <p:cNvSpPr txBox="1"/>
                <p:nvPr/>
              </p:nvSpPr>
              <p:spPr>
                <a:xfrm>
                  <a:off x="952993" y="1301055"/>
                  <a:ext cx="30255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b="1" dirty="0">
                      <a:solidFill>
                        <a:srgbClr val="FF0000"/>
                      </a:solidFill>
                    </a:rPr>
                    <a:t>42 GeV in 85 cm </a:t>
                  </a:r>
                  <a:r>
                    <a:rPr lang="en-CH" b="1" dirty="0">
                      <a:solidFill>
                        <a:srgbClr val="FF0000"/>
                      </a:solidFill>
                      <a:sym typeface="Wingdings" pitchFamily="2" charset="2"/>
                    </a:rPr>
                    <a:t> 52 GeV/m</a:t>
                  </a:r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A8D8CD7-0BA1-3497-3942-04815B8794CE}"/>
                    </a:ext>
                  </a:extLst>
                </p:cNvPr>
                <p:cNvSpPr txBox="1"/>
                <p:nvPr/>
              </p:nvSpPr>
              <p:spPr>
                <a:xfrm>
                  <a:off x="1125990" y="2044690"/>
                  <a:ext cx="1940668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FACET, SLAC, USA</a:t>
                  </a:r>
                </a:p>
              </p:txBody>
            </p:sp>
          </p:grp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FAA48FD-E5B6-F0FA-7634-1DB264EFAC1C}"/>
                </a:ext>
              </a:extLst>
            </p:cNvPr>
            <p:cNvSpPr txBox="1"/>
            <p:nvPr/>
          </p:nvSpPr>
          <p:spPr>
            <a:xfrm rot="16200000">
              <a:off x="6729784" y="2609600"/>
              <a:ext cx="1812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Electron Driven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63D2B40-9C47-9720-F68A-655A6FE26220}"/>
              </a:ext>
            </a:extLst>
          </p:cNvPr>
          <p:cNvGrpSpPr/>
          <p:nvPr/>
        </p:nvGrpSpPr>
        <p:grpSpPr>
          <a:xfrm>
            <a:off x="8564489" y="214772"/>
            <a:ext cx="3477201" cy="3874853"/>
            <a:chOff x="8564489" y="214772"/>
            <a:chExt cx="3477201" cy="387485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134C83E-6B2E-DF0D-DC57-6584A7D70BDA}"/>
                </a:ext>
              </a:extLst>
            </p:cNvPr>
            <p:cNvGrpSpPr/>
            <p:nvPr/>
          </p:nvGrpSpPr>
          <p:grpSpPr>
            <a:xfrm>
              <a:off x="8591700" y="214772"/>
              <a:ext cx="3449990" cy="3874853"/>
              <a:chOff x="8646476" y="1573985"/>
              <a:chExt cx="3449990" cy="3874853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4681D61A-4787-953E-C3F8-77686E351FFA}"/>
                  </a:ext>
                </a:extLst>
              </p:cNvPr>
              <p:cNvGrpSpPr/>
              <p:nvPr/>
            </p:nvGrpSpPr>
            <p:grpSpPr>
              <a:xfrm>
                <a:off x="8646476" y="1573985"/>
                <a:ext cx="3449990" cy="3874853"/>
                <a:chOff x="6303655" y="682722"/>
                <a:chExt cx="3449990" cy="3874853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426780DA-1F03-4D0E-F7AF-C26B8BDB9BD4}"/>
                    </a:ext>
                  </a:extLst>
                </p:cNvPr>
                <p:cNvSpPr/>
                <p:nvPr/>
              </p:nvSpPr>
              <p:spPr>
                <a:xfrm>
                  <a:off x="6303655" y="682722"/>
                  <a:ext cx="3319362" cy="3874853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rgbClr val="3366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2" name="Picture 51">
                  <a:extLst>
                    <a:ext uri="{FF2B5EF4-FFF2-40B4-BE49-F238E27FC236}">
                      <a16:creationId xmlns:a16="http://schemas.microsoft.com/office/drawing/2014/main" id="{33949365-595C-B21E-739C-61CAD9EAF0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23310" y="2462589"/>
                  <a:ext cx="2703465" cy="1811366"/>
                </a:xfrm>
                <a:prstGeom prst="rect">
                  <a:avLst/>
                </a:prstGeom>
              </p:spPr>
            </p:pic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638681B-CB8C-6DBE-0C1F-E7DD4EACCF92}"/>
                    </a:ext>
                  </a:extLst>
                </p:cNvPr>
                <p:cNvSpPr txBox="1"/>
                <p:nvPr/>
              </p:nvSpPr>
              <p:spPr>
                <a:xfrm>
                  <a:off x="6400846" y="721105"/>
                  <a:ext cx="3298371" cy="8002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600" b="1" dirty="0">
                      <a:solidFill>
                        <a:srgbClr val="FF0000"/>
                      </a:solidFill>
                    </a:rPr>
                    <a:t>Transfer efficiency 42+/-4% with 0.2% energy spread</a:t>
                  </a:r>
                  <a:r>
                    <a:rPr lang="en-CH" sz="1600" b="1" dirty="0">
                      <a:latin typeface="+mj-lt"/>
                    </a:rPr>
                    <a:t>, </a:t>
                  </a:r>
                  <a:r>
                    <a:rPr lang="en-GB" sz="1400" b="1" dirty="0">
                      <a:latin typeface="+mj-lt"/>
                    </a:rPr>
                    <a:t>u</a:t>
                  </a:r>
                  <a:r>
                    <a:rPr lang="en-CH" sz="1400" dirty="0">
                      <a:latin typeface="+mj-lt"/>
                    </a:rPr>
                    <a:t>p to </a:t>
                  </a:r>
                  <a:r>
                    <a:rPr lang="en-CH" sz="1400" b="1" dirty="0">
                      <a:latin typeface="+mj-lt"/>
                    </a:rPr>
                    <a:t>70%</a:t>
                  </a:r>
                  <a:r>
                    <a:rPr lang="en-CH" sz="1400" dirty="0">
                      <a:latin typeface="+mj-lt"/>
                    </a:rPr>
                    <a:t> with energy spread increase</a:t>
                  </a: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A45C31F1-A428-F82F-B7EB-A3CBB171336F}"/>
                    </a:ext>
                  </a:extLst>
                </p:cNvPr>
                <p:cNvSpPr/>
                <p:nvPr/>
              </p:nvSpPr>
              <p:spPr>
                <a:xfrm>
                  <a:off x="6346416" y="4261799"/>
                  <a:ext cx="3407229" cy="253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000" i="1" dirty="0">
                      <a:latin typeface="+mj-lt"/>
                    </a:rPr>
                    <a:t>C.A. </a:t>
                  </a:r>
                  <a:r>
                    <a:rPr lang="en-US" sz="1000" i="1" dirty="0" err="1">
                      <a:latin typeface="+mj-lt"/>
                    </a:rPr>
                    <a:t>Lindstrøm</a:t>
                  </a:r>
                  <a:r>
                    <a:rPr lang="en-US" sz="1000" i="1" dirty="0">
                      <a:latin typeface="+mj-lt"/>
                    </a:rPr>
                    <a:t> et al., </a:t>
                  </a:r>
                  <a:r>
                    <a:rPr lang="en-US" sz="1000" i="1" dirty="0" err="1">
                      <a:latin typeface="+mj-lt"/>
                    </a:rPr>
                    <a:t>Phys.Rev.Lett</a:t>
                  </a:r>
                  <a:r>
                    <a:rPr lang="en-US" sz="1000" i="1" dirty="0">
                      <a:latin typeface="+mj-lt"/>
                    </a:rPr>
                    <a:t>. 126, 014801 (2021)</a:t>
                  </a:r>
                </a:p>
              </p:txBody>
            </p:sp>
            <p:pic>
              <p:nvPicPr>
                <p:cNvPr id="55" name="Picture 54">
                  <a:extLst>
                    <a:ext uri="{FF2B5EF4-FFF2-40B4-BE49-F238E27FC236}">
                      <a16:creationId xmlns:a16="http://schemas.microsoft.com/office/drawing/2014/main" id="{DEF95E9D-420F-9FA8-CB74-70A80C5032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23310" y="1212235"/>
                  <a:ext cx="2632813" cy="1345041"/>
                </a:xfrm>
                <a:prstGeom prst="rect">
                  <a:avLst/>
                </a:prstGeom>
              </p:spPr>
            </p:pic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D7F9A0C-BDE7-305C-9EB6-8EE1E9CC5173}"/>
                  </a:ext>
                </a:extLst>
              </p:cNvPr>
              <p:cNvSpPr txBox="1"/>
              <p:nvPr/>
            </p:nvSpPr>
            <p:spPr>
              <a:xfrm>
                <a:off x="10001100" y="3015298"/>
                <a:ext cx="19569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/>
                  <a:t>FLASHForward, DESY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CCD8A8C-899C-A3D8-CF0D-913DB2F19C9A}"/>
                </a:ext>
              </a:extLst>
            </p:cNvPr>
            <p:cNvSpPr txBox="1"/>
            <p:nvPr/>
          </p:nvSpPr>
          <p:spPr>
            <a:xfrm rot="16200000">
              <a:off x="7843154" y="2610235"/>
              <a:ext cx="1812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Electron Driven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CA9B2F8-2B3B-4AD4-AD06-99935018958D}"/>
              </a:ext>
            </a:extLst>
          </p:cNvPr>
          <p:cNvGrpSpPr/>
          <p:nvPr/>
        </p:nvGrpSpPr>
        <p:grpSpPr>
          <a:xfrm>
            <a:off x="358237" y="4207675"/>
            <a:ext cx="3708268" cy="2361599"/>
            <a:chOff x="358237" y="4207675"/>
            <a:chExt cx="3708268" cy="2361599"/>
          </a:xfrm>
        </p:grpSpPr>
        <p:grpSp>
          <p:nvGrpSpPr>
            <p:cNvPr id="7175" name="Group 7174">
              <a:extLst>
                <a:ext uri="{FF2B5EF4-FFF2-40B4-BE49-F238E27FC236}">
                  <a16:creationId xmlns:a16="http://schemas.microsoft.com/office/drawing/2014/main" id="{019AC594-41EF-A208-6AA7-B7822797DF87}"/>
                </a:ext>
              </a:extLst>
            </p:cNvPr>
            <p:cNvGrpSpPr/>
            <p:nvPr/>
          </p:nvGrpSpPr>
          <p:grpSpPr>
            <a:xfrm>
              <a:off x="358237" y="4207675"/>
              <a:ext cx="3660338" cy="2361599"/>
              <a:chOff x="467735" y="3808750"/>
              <a:chExt cx="3660338" cy="2361599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3337F6F1-9AA2-7B23-5EA4-AA696FED779B}"/>
                  </a:ext>
                </a:extLst>
              </p:cNvPr>
              <p:cNvGrpSpPr/>
              <p:nvPr/>
            </p:nvGrpSpPr>
            <p:grpSpPr>
              <a:xfrm>
                <a:off x="468861" y="3808750"/>
                <a:ext cx="3659212" cy="2361599"/>
                <a:chOff x="391758" y="627629"/>
                <a:chExt cx="5364251" cy="2696664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84622048-A757-CE2C-F104-787D493654BD}"/>
                    </a:ext>
                  </a:extLst>
                </p:cNvPr>
                <p:cNvSpPr/>
                <p:nvPr/>
              </p:nvSpPr>
              <p:spPr>
                <a:xfrm>
                  <a:off x="438107" y="664342"/>
                  <a:ext cx="5317902" cy="2659951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3366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53EA0895-3FD3-AC01-166E-8F47AA7F98E5}"/>
                    </a:ext>
                  </a:extLst>
                </p:cNvPr>
                <p:cNvGrpSpPr/>
                <p:nvPr/>
              </p:nvGrpSpPr>
              <p:grpSpPr>
                <a:xfrm>
                  <a:off x="391758" y="627629"/>
                  <a:ext cx="5141261" cy="2679327"/>
                  <a:chOff x="391758" y="627629"/>
                  <a:chExt cx="5141261" cy="2679327"/>
                </a:xfrm>
              </p:grpSpPr>
              <p:pic>
                <p:nvPicPr>
                  <p:cNvPr id="63" name="Picture 2" descr="FIG. 2.">
                    <a:extLst>
                      <a:ext uri="{FF2B5EF4-FFF2-40B4-BE49-F238E27FC236}">
                        <a16:creationId xmlns:a16="http://schemas.microsoft.com/office/drawing/2014/main" id="{5D4E8DCD-9966-D29D-AB88-8852D3B500D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97562" y="1295391"/>
                    <a:ext cx="4935457" cy="181994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7168" name="TextBox 7167">
                    <a:extLst>
                      <a:ext uri="{FF2B5EF4-FFF2-40B4-BE49-F238E27FC236}">
                        <a16:creationId xmlns:a16="http://schemas.microsoft.com/office/drawing/2014/main" id="{7AE0CB8D-CFC0-85A9-7E34-7EB6763A5171}"/>
                      </a:ext>
                    </a:extLst>
                  </p:cNvPr>
                  <p:cNvSpPr txBox="1"/>
                  <p:nvPr/>
                </p:nvSpPr>
                <p:spPr>
                  <a:xfrm>
                    <a:off x="849244" y="3078517"/>
                    <a:ext cx="2700546" cy="22843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sz="700" dirty="0">
                        <a:latin typeface="+mj-lt"/>
                      </a:rPr>
                      <a:t>A. Maier et al., Phys. Rev. X 10, 031039 (2020)</a:t>
                    </a:r>
                  </a:p>
                </p:txBody>
              </p:sp>
              <p:sp>
                <p:nvSpPr>
                  <p:cNvPr id="7169" name="TextBox 7168">
                    <a:extLst>
                      <a:ext uri="{FF2B5EF4-FFF2-40B4-BE49-F238E27FC236}">
                        <a16:creationId xmlns:a16="http://schemas.microsoft.com/office/drawing/2014/main" id="{25E41EA6-B24B-851E-18A1-AF53E5253EB5}"/>
                      </a:ext>
                    </a:extLst>
                  </p:cNvPr>
                  <p:cNvSpPr txBox="1"/>
                  <p:nvPr/>
                </p:nvSpPr>
                <p:spPr>
                  <a:xfrm>
                    <a:off x="391758" y="627629"/>
                    <a:ext cx="2981974" cy="386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sz="1600" b="1" dirty="0">
                        <a:solidFill>
                          <a:srgbClr val="FF0000"/>
                        </a:solidFill>
                      </a:rPr>
                      <a:t>Stable 24hr operation</a:t>
                    </a:r>
                  </a:p>
                </p:txBody>
              </p:sp>
            </p:grpSp>
          </p:grpSp>
          <p:sp>
            <p:nvSpPr>
              <p:cNvPr id="7173" name="TextBox 7172">
                <a:extLst>
                  <a:ext uri="{FF2B5EF4-FFF2-40B4-BE49-F238E27FC236}">
                    <a16:creationId xmlns:a16="http://schemas.microsoft.com/office/drawing/2014/main" id="{A2ED3F42-5EC6-3207-B11A-491D591DCB01}"/>
                  </a:ext>
                </a:extLst>
              </p:cNvPr>
              <p:cNvSpPr txBox="1"/>
              <p:nvPr/>
            </p:nvSpPr>
            <p:spPr>
              <a:xfrm>
                <a:off x="467735" y="4124087"/>
                <a:ext cx="2765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b="1" dirty="0"/>
                  <a:t>LUX laser plasma accelerator, DESY</a:t>
                </a: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4BDC38B-9369-F538-C23A-A6CEAB4177BE}"/>
                </a:ext>
              </a:extLst>
            </p:cNvPr>
            <p:cNvSpPr txBox="1"/>
            <p:nvPr/>
          </p:nvSpPr>
          <p:spPr>
            <a:xfrm rot="16200000">
              <a:off x="3198254" y="4860309"/>
              <a:ext cx="1367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3366FF"/>
                  </a:solidFill>
                </a:rPr>
                <a:t>Laser Driven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FAC75D7-AAB3-F0DB-3054-1BB2FEB55B3B}"/>
              </a:ext>
            </a:extLst>
          </p:cNvPr>
          <p:cNvGrpSpPr/>
          <p:nvPr/>
        </p:nvGrpSpPr>
        <p:grpSpPr>
          <a:xfrm>
            <a:off x="4069477" y="4239827"/>
            <a:ext cx="7969773" cy="2314632"/>
            <a:chOff x="4069477" y="4239827"/>
            <a:chExt cx="7969773" cy="231463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B0CCF07-C89A-C4EE-E4C4-AAF27205C1DF}"/>
                </a:ext>
              </a:extLst>
            </p:cNvPr>
            <p:cNvGrpSpPr/>
            <p:nvPr/>
          </p:nvGrpSpPr>
          <p:grpSpPr>
            <a:xfrm>
              <a:off x="4069477" y="4239827"/>
              <a:ext cx="7969773" cy="2314632"/>
              <a:chOff x="4069477" y="4239827"/>
              <a:chExt cx="7969773" cy="2314632"/>
            </a:xfrm>
          </p:grpSpPr>
          <p:sp>
            <p:nvSpPr>
              <p:cNvPr id="7176" name="Rectangle 7175">
                <a:extLst>
                  <a:ext uri="{FF2B5EF4-FFF2-40B4-BE49-F238E27FC236}">
                    <a16:creationId xmlns:a16="http://schemas.microsoft.com/office/drawing/2014/main" id="{5696E5D0-EBF1-FEBE-07F6-FDDBF132EE16}"/>
                  </a:ext>
                </a:extLst>
              </p:cNvPr>
              <p:cNvSpPr/>
              <p:nvPr/>
            </p:nvSpPr>
            <p:spPr>
              <a:xfrm>
                <a:off x="4127347" y="4239827"/>
                <a:ext cx="7799902" cy="229908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071F65BA-488F-7E89-A993-4F5B1E2A618E}"/>
                  </a:ext>
                </a:extLst>
              </p:cNvPr>
              <p:cNvGrpSpPr/>
              <p:nvPr/>
            </p:nvGrpSpPr>
            <p:grpSpPr>
              <a:xfrm>
                <a:off x="4069477" y="4289766"/>
                <a:ext cx="4155877" cy="2242571"/>
                <a:chOff x="4069477" y="4289766"/>
                <a:chExt cx="4155877" cy="2242571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A0E02015-D8F0-74DB-1E2E-027E67565C8F}"/>
                    </a:ext>
                  </a:extLst>
                </p:cNvPr>
                <p:cNvGrpSpPr/>
                <p:nvPr/>
              </p:nvGrpSpPr>
              <p:grpSpPr>
                <a:xfrm>
                  <a:off x="4167475" y="4443131"/>
                  <a:ext cx="3401744" cy="1804123"/>
                  <a:chOff x="4268932" y="4658436"/>
                  <a:chExt cx="3401744" cy="1804123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0EE6FC83-E4F4-7CE8-3AB0-E7B02E5887B1}"/>
                      </a:ext>
                    </a:extLst>
                  </p:cNvPr>
                  <p:cNvGrpSpPr/>
                  <p:nvPr/>
                </p:nvGrpSpPr>
                <p:grpSpPr>
                  <a:xfrm>
                    <a:off x="4320566" y="4658436"/>
                    <a:ext cx="3350110" cy="1663296"/>
                    <a:chOff x="4366069" y="4707408"/>
                    <a:chExt cx="3350110" cy="1663296"/>
                  </a:xfrm>
                </p:grpSpPr>
                <p:pic>
                  <p:nvPicPr>
                    <p:cNvPr id="5" name="Picture 4">
                      <a:extLst>
                        <a:ext uri="{FF2B5EF4-FFF2-40B4-BE49-F238E27FC236}">
                          <a16:creationId xmlns:a16="http://schemas.microsoft.com/office/drawing/2014/main" id="{E2A8D5EE-B9A5-3EAC-9C5F-3239330C98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4366069" y="4726370"/>
                      <a:ext cx="3319362" cy="164433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419F6E23-53D7-C879-E1C5-5CA7DB1E9A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96000" y="4707408"/>
                      <a:ext cx="1620179" cy="58601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/>
                    </a:p>
                  </p:txBody>
                </p:sp>
              </p:grpSp>
              <p:pic>
                <p:nvPicPr>
                  <p:cNvPr id="7" name="Picture 6">
                    <a:extLst>
                      <a:ext uri="{FF2B5EF4-FFF2-40B4-BE49-F238E27FC236}">
                        <a16:creationId xmlns:a16="http://schemas.microsoft.com/office/drawing/2014/main" id="{C0147D36-BB0A-7B0F-A3AA-7082F8E28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rcRect t="5966"/>
                  <a:stretch/>
                </p:blipFill>
                <p:spPr>
                  <a:xfrm>
                    <a:off x="4268932" y="5575492"/>
                    <a:ext cx="1313371" cy="887067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EE31A17-7331-C269-3868-0909A21C7950}"/>
                    </a:ext>
                  </a:extLst>
                </p:cNvPr>
                <p:cNvSpPr txBox="1"/>
                <p:nvPr/>
              </p:nvSpPr>
              <p:spPr>
                <a:xfrm>
                  <a:off x="5572608" y="5838788"/>
                  <a:ext cx="265274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200" dirty="0">
                      <a:latin typeface="+mj-lt"/>
                    </a:rPr>
                    <a:t>FEL lasing amplification of 100 reached at 27nm wavelength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2F1829DA-B828-B01B-3FA5-4BE8DC980B56}"/>
                    </a:ext>
                  </a:extLst>
                </p:cNvPr>
                <p:cNvSpPr txBox="1"/>
                <p:nvPr/>
              </p:nvSpPr>
              <p:spPr>
                <a:xfrm>
                  <a:off x="4069477" y="4289766"/>
                  <a:ext cx="3894592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600" b="1" dirty="0">
                      <a:solidFill>
                        <a:srgbClr val="FF0000"/>
                      </a:solidFill>
                    </a:rPr>
                    <a:t>Laser Driven based FEL: First demonstration</a:t>
                  </a:r>
                </a:p>
                <a:p>
                  <a:r>
                    <a:rPr lang="en-CH" sz="1600" b="1" dirty="0">
                      <a:solidFill>
                        <a:srgbClr val="0432FF"/>
                      </a:solidFill>
                    </a:rPr>
                    <a:t> 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AAF507A-06EE-E199-EF58-ABD1811E9D9E}"/>
                    </a:ext>
                  </a:extLst>
                </p:cNvPr>
                <p:cNvSpPr txBox="1"/>
                <p:nvPr/>
              </p:nvSpPr>
              <p:spPr>
                <a:xfrm>
                  <a:off x="5548280" y="4558827"/>
                  <a:ext cx="226003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200" dirty="0">
                      <a:latin typeface="+mj-lt"/>
                    </a:rPr>
                    <a:t>500 MeV electrons from LWFA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4893FF65-A36F-F902-8CA4-DBCC539B0B0A}"/>
                    </a:ext>
                  </a:extLst>
                </p:cNvPr>
                <p:cNvSpPr txBox="1"/>
                <p:nvPr/>
              </p:nvSpPr>
              <p:spPr>
                <a:xfrm>
                  <a:off x="4377246" y="6301505"/>
                  <a:ext cx="255230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900" i="1" dirty="0"/>
                    <a:t>W.T. Wang, K. Feng, et al., Nature, 595, 561 (2021)</a:t>
                  </a: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A0F55D5-2F20-3D70-30DE-C05F7F4A3F09}"/>
                  </a:ext>
                </a:extLst>
              </p:cNvPr>
              <p:cNvGrpSpPr/>
              <p:nvPr/>
            </p:nvGrpSpPr>
            <p:grpSpPr>
              <a:xfrm>
                <a:off x="7889075" y="4292059"/>
                <a:ext cx="4150175" cy="1736223"/>
                <a:chOff x="7889075" y="4292059"/>
                <a:chExt cx="4150175" cy="1736223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94A1CC25-A1FC-CC83-DFDE-C805D68DB3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368573" y="4642826"/>
                  <a:ext cx="3227253" cy="659777"/>
                </a:xfrm>
                <a:prstGeom prst="rect">
                  <a:avLst/>
                </a:prstGeom>
              </p:spPr>
            </p:pic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A95D19D-3461-794C-7696-1BFABB7690CE}"/>
                    </a:ext>
                  </a:extLst>
                </p:cNvPr>
                <p:cNvSpPr txBox="1"/>
                <p:nvPr/>
              </p:nvSpPr>
              <p:spPr>
                <a:xfrm>
                  <a:off x="7889075" y="4292059"/>
                  <a:ext cx="415017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600" b="1" dirty="0">
                      <a:solidFill>
                        <a:srgbClr val="FF0000"/>
                      </a:solidFill>
                    </a:rPr>
                    <a:t>Electron Driven based FEL: First demonstration</a:t>
                  </a:r>
                </a:p>
              </p:txBody>
            </p:sp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9E3CF5EC-60EF-19D4-3157-549F98542B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271235" y="5237596"/>
                  <a:ext cx="1371599" cy="790686"/>
                </a:xfrm>
                <a:prstGeom prst="rect">
                  <a:avLst/>
                </a:prstGeom>
              </p:spPr>
            </p:pic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1A8CA00A-4E3C-F768-B259-EBF836626EAE}"/>
                    </a:ext>
                  </a:extLst>
                </p:cNvPr>
                <p:cNvSpPr txBox="1"/>
                <p:nvPr/>
              </p:nvSpPr>
              <p:spPr>
                <a:xfrm>
                  <a:off x="9656919" y="5728560"/>
                  <a:ext cx="2254143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900" i="1" dirty="0">
                      <a:latin typeface="+mj-lt"/>
                    </a:rPr>
                    <a:t>R. Pompili et al., Nature 605, 659-662 (2022)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A836C78-23F6-9E3D-C76E-490AD02CFA2B}"/>
                    </a:ext>
                  </a:extLst>
                </p:cNvPr>
                <p:cNvSpPr txBox="1"/>
                <p:nvPr/>
              </p:nvSpPr>
              <p:spPr>
                <a:xfrm>
                  <a:off x="9641851" y="5302916"/>
                  <a:ext cx="202728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dirty="0">
                      <a:latin typeface="+mj-lt"/>
                    </a:rPr>
                    <a:t>94 MeV electrons from PWFA</a:t>
                  </a:r>
                </a:p>
                <a:p>
                  <a:r>
                    <a:rPr lang="en-CH" sz="1200" dirty="0">
                      <a:latin typeface="+mj-lt"/>
                    </a:rPr>
                    <a:t>FEL lasing at 830 nm</a:t>
                  </a: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C0889DA-955B-47EA-D18C-2920A35F54C6}"/>
                  </a:ext>
                </a:extLst>
              </p:cNvPr>
              <p:cNvSpPr txBox="1"/>
              <p:nvPr/>
            </p:nvSpPr>
            <p:spPr>
              <a:xfrm>
                <a:off x="8325463" y="6031239"/>
                <a:ext cx="354139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à"/>
                </a:pPr>
                <a:r>
                  <a:rPr lang="en-CH" sz="1400" b="1" dirty="0">
                    <a:solidFill>
                      <a:srgbClr val="FF0000"/>
                    </a:solidFill>
                    <a:sym typeface="Wingdings" pitchFamily="2" charset="2"/>
                  </a:rPr>
                  <a:t>Since then two more groups: Soleil/HZDresden, Berkeley </a:t>
                </a:r>
                <a:endParaRPr lang="en-CH" sz="1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EBE89-26E0-3B26-B376-286E567B3473}"/>
                </a:ext>
              </a:extLst>
            </p:cNvPr>
            <p:cNvSpPr txBox="1"/>
            <p:nvPr/>
          </p:nvSpPr>
          <p:spPr>
            <a:xfrm>
              <a:off x="4158267" y="4935470"/>
              <a:ext cx="66556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 sz="1600" b="1" dirty="0"/>
                <a:t>China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A93C750-8A1F-DAC2-BAF9-3C9207991724}"/>
                </a:ext>
              </a:extLst>
            </p:cNvPr>
            <p:cNvSpPr txBox="1"/>
            <p:nvPr/>
          </p:nvSpPr>
          <p:spPr>
            <a:xfrm>
              <a:off x="11012556" y="4589494"/>
              <a:ext cx="9066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H" sz="1400" b="1" dirty="0"/>
                <a:t>Sparc-Lab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602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E1A9E-E0B5-04B5-EE65-E2A2C7728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Plasma Wakefield Accelerator Landscape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0ACC53-F3A2-43C1-DB18-C010F2E4D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9D8298-69CA-19F8-B13C-61A48A15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7</a:t>
            </a:fld>
            <a:endParaRPr lang="en-US"/>
          </a:p>
        </p:txBody>
      </p:sp>
      <p:sp>
        <p:nvSpPr>
          <p:cNvPr id="6" name="Shape 5">
            <a:extLst>
              <a:ext uri="{FF2B5EF4-FFF2-40B4-BE49-F238E27FC236}">
                <a16:creationId xmlns:a16="http://schemas.microsoft.com/office/drawing/2014/main" id="{296A016C-303A-DF6B-B7C4-ED2DDA8925B9}"/>
              </a:ext>
            </a:extLst>
          </p:cNvPr>
          <p:cNvSpPr/>
          <p:nvPr/>
        </p:nvSpPr>
        <p:spPr>
          <a:xfrm>
            <a:off x="1337787" y="1986674"/>
            <a:ext cx="9934212" cy="3139321"/>
          </a:xfrm>
          <a:prstGeom prst="swooshArrow">
            <a:avLst>
              <a:gd name="adj1" fmla="val 39564"/>
              <a:gd name="adj2" fmla="val 25579"/>
            </a:avLst>
          </a:prstGeom>
          <a:solidFill>
            <a:srgbClr val="0432FF">
              <a:alpha val="15000"/>
            </a:srgbClr>
          </a:solidFill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144450" h="6350" prst="relaxedInset"/>
            <a:contourClr>
              <a:schemeClr val="bg1"/>
            </a:contourClr>
          </a:sp3d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H" sz="2400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1AA515-E0F2-9ADF-5C0D-77F72684E00F}"/>
              </a:ext>
            </a:extLst>
          </p:cNvPr>
          <p:cNvSpPr txBox="1"/>
          <p:nvPr/>
        </p:nvSpPr>
        <p:spPr>
          <a:xfrm>
            <a:off x="1547391" y="3417832"/>
            <a:ext cx="2348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F</a:t>
            </a:r>
            <a:r>
              <a:rPr lang="en-CH" sz="2400" b="1" dirty="0"/>
              <a:t>irst applications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BF3BFF-532E-2142-85EA-43CBB7E2E131}"/>
              </a:ext>
            </a:extLst>
          </p:cNvPr>
          <p:cNvSpPr txBox="1"/>
          <p:nvPr/>
        </p:nvSpPr>
        <p:spPr>
          <a:xfrm>
            <a:off x="4384631" y="2368940"/>
            <a:ext cx="2180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Particle physics applications</a:t>
            </a:r>
            <a:endParaRPr lang="en-CH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26DDA8-2177-3A11-1799-77FA00AEE518}"/>
              </a:ext>
            </a:extLst>
          </p:cNvPr>
          <p:cNvSpPr txBox="1"/>
          <p:nvPr/>
        </p:nvSpPr>
        <p:spPr>
          <a:xfrm>
            <a:off x="6913307" y="1929694"/>
            <a:ext cx="2046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400" b="1" dirty="0"/>
              <a:t>Higgs factories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D3CB01-87BE-279F-404C-E11FD094B016}"/>
              </a:ext>
            </a:extLst>
          </p:cNvPr>
          <p:cNvSpPr txBox="1"/>
          <p:nvPr/>
        </p:nvSpPr>
        <p:spPr>
          <a:xfrm>
            <a:off x="9227080" y="1659917"/>
            <a:ext cx="2044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/>
              <a:t>10 TeV collider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F54F59-C7A8-5ACA-85BB-2BC008931F66}"/>
              </a:ext>
            </a:extLst>
          </p:cNvPr>
          <p:cNvSpPr txBox="1"/>
          <p:nvPr/>
        </p:nvSpPr>
        <p:spPr>
          <a:xfrm>
            <a:off x="2098632" y="4110331"/>
            <a:ext cx="15664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/>
              <a:t>O (~5 GeV)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0B152D-58C6-BB3C-8882-6D22A4348B4B}"/>
              </a:ext>
            </a:extLst>
          </p:cNvPr>
          <p:cNvSpPr txBox="1"/>
          <p:nvPr/>
        </p:nvSpPr>
        <p:spPr>
          <a:xfrm>
            <a:off x="4522341" y="3417833"/>
            <a:ext cx="184537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/>
              <a:t>O (~10s GeV)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278540-B2A9-735D-CB33-F24ECA2C64B2}"/>
              </a:ext>
            </a:extLst>
          </p:cNvPr>
          <p:cNvSpPr txBox="1"/>
          <p:nvPr/>
        </p:nvSpPr>
        <p:spPr>
          <a:xfrm>
            <a:off x="7215574" y="2989939"/>
            <a:ext cx="125386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/>
              <a:t>250 GeV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27330B-E3AF-36D4-93EA-3F019CA7A242}"/>
              </a:ext>
            </a:extLst>
          </p:cNvPr>
          <p:cNvSpPr txBox="1"/>
          <p:nvPr/>
        </p:nvSpPr>
        <p:spPr>
          <a:xfrm>
            <a:off x="9769887" y="2784439"/>
            <a:ext cx="10284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/>
              <a:t>10 TeV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1A72E-324A-4321-69CE-D353F536E191}"/>
              </a:ext>
            </a:extLst>
          </p:cNvPr>
          <p:cNvSpPr txBox="1"/>
          <p:nvPr/>
        </p:nvSpPr>
        <p:spPr>
          <a:xfrm>
            <a:off x="4262328" y="5161676"/>
            <a:ext cx="2684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rgbClr val="0432FF"/>
                </a:solidFill>
                <a:sym typeface="Wingdings" pitchFamily="2" charset="2"/>
              </a:rPr>
              <a:t> </a:t>
            </a:r>
            <a:r>
              <a:rPr lang="en-CH" sz="2800" b="1" dirty="0">
                <a:solidFill>
                  <a:srgbClr val="0432FF"/>
                </a:solidFill>
              </a:rPr>
              <a:t>AWAKE Run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3CB6C4-BCC2-6201-1F9B-E9EDF0176398}"/>
              </a:ext>
            </a:extLst>
          </p:cNvPr>
          <p:cNvSpPr txBox="1"/>
          <p:nvPr/>
        </p:nvSpPr>
        <p:spPr>
          <a:xfrm>
            <a:off x="1657159" y="4732489"/>
            <a:ext cx="19016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00" dirty="0">
                <a:latin typeface="+mj-lt"/>
              </a:rPr>
              <a:t>FELs</a:t>
            </a:r>
          </a:p>
          <a:p>
            <a:pPr algn="ctr"/>
            <a:r>
              <a:rPr lang="en-GB" sz="1600" dirty="0">
                <a:latin typeface="+mj-lt"/>
              </a:rPr>
              <a:t>M</a:t>
            </a:r>
            <a:r>
              <a:rPr lang="en-CH" sz="1600" dirty="0">
                <a:latin typeface="+mj-lt"/>
              </a:rPr>
              <a:t>edical</a:t>
            </a:r>
          </a:p>
          <a:p>
            <a:pPr algn="ctr"/>
            <a:r>
              <a:rPr lang="en-GB" sz="1600" dirty="0">
                <a:latin typeface="+mj-lt"/>
              </a:rPr>
              <a:t>N</a:t>
            </a:r>
            <a:r>
              <a:rPr lang="en-CH" sz="1600" dirty="0">
                <a:latin typeface="+mj-lt"/>
              </a:rPr>
              <a:t>ational security</a:t>
            </a:r>
          </a:p>
          <a:p>
            <a:pPr algn="ctr"/>
            <a:r>
              <a:rPr lang="en-GB" sz="1600" dirty="0">
                <a:latin typeface="+mj-lt"/>
              </a:rPr>
              <a:t>R</a:t>
            </a:r>
            <a:r>
              <a:rPr lang="en-CH" sz="1600" dirty="0">
                <a:latin typeface="+mj-lt"/>
              </a:rPr>
              <a:t>adiation generation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BC5517-163D-06FC-24E3-AB94F37B22F2}"/>
              </a:ext>
            </a:extLst>
          </p:cNvPr>
          <p:cNvSpPr txBox="1"/>
          <p:nvPr/>
        </p:nvSpPr>
        <p:spPr>
          <a:xfrm>
            <a:off x="7566243" y="3780825"/>
            <a:ext cx="740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latin typeface="+mj-lt"/>
              </a:rPr>
              <a:t>HALHF</a:t>
            </a:r>
          </a:p>
          <a:p>
            <a:r>
              <a:rPr lang="en-CH" sz="1600" dirty="0">
                <a:latin typeface="+mj-lt"/>
              </a:rPr>
              <a:t>ALiVE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40DAB-3F5D-44CA-046B-978FBA187F50}"/>
              </a:ext>
            </a:extLst>
          </p:cNvPr>
          <p:cNvSpPr txBox="1"/>
          <p:nvPr/>
        </p:nvSpPr>
        <p:spPr>
          <a:xfrm>
            <a:off x="1965855" y="5822316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4689F8"/>
                </a:solidFill>
                <a:latin typeface="+mj-lt"/>
              </a:rPr>
              <a:t>Near-Term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41ACC9-4E75-9E04-1A8A-CD1C1F8CD8A7}"/>
              </a:ext>
            </a:extLst>
          </p:cNvPr>
          <p:cNvSpPr txBox="1"/>
          <p:nvPr/>
        </p:nvSpPr>
        <p:spPr>
          <a:xfrm>
            <a:off x="8610600" y="5824256"/>
            <a:ext cx="117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4689F8"/>
                </a:solidFill>
                <a:latin typeface="+mj-lt"/>
              </a:rPr>
              <a:t>Long-Term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4A2E1A-9C3F-FDE6-F7E4-0C6F5658D412}"/>
              </a:ext>
            </a:extLst>
          </p:cNvPr>
          <p:cNvSpPr txBox="1"/>
          <p:nvPr/>
        </p:nvSpPr>
        <p:spPr>
          <a:xfrm>
            <a:off x="4949593" y="5822316"/>
            <a:ext cx="1098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4689F8"/>
                </a:solidFill>
                <a:latin typeface="+mj-lt"/>
              </a:rPr>
              <a:t>Mid-Term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0EF895-525D-76B9-7198-A890422EB7A5}"/>
              </a:ext>
            </a:extLst>
          </p:cNvPr>
          <p:cNvSpPr txBox="1"/>
          <p:nvPr/>
        </p:nvSpPr>
        <p:spPr>
          <a:xfrm>
            <a:off x="8469443" y="3208290"/>
            <a:ext cx="2459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+mj-lt"/>
              </a:rPr>
              <a:t>Colliders based on PWA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EDDEA8-5C72-41DD-D7E6-F984B05FF5AA}"/>
              </a:ext>
            </a:extLst>
          </p:cNvPr>
          <p:cNvSpPr txBox="1"/>
          <p:nvPr/>
        </p:nvSpPr>
        <p:spPr>
          <a:xfrm>
            <a:off x="4359048" y="4097394"/>
            <a:ext cx="22797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00" dirty="0">
                <a:latin typeface="+mj-lt"/>
              </a:rPr>
              <a:t>Fixed-Target experiments</a:t>
            </a:r>
          </a:p>
          <a:p>
            <a:pPr algn="ctr"/>
            <a:r>
              <a:rPr lang="en-GB" sz="1600" dirty="0">
                <a:latin typeface="+mj-lt"/>
              </a:rPr>
              <a:t>I</a:t>
            </a:r>
            <a:r>
              <a:rPr lang="en-CH" sz="1600" dirty="0">
                <a:latin typeface="+mj-lt"/>
              </a:rPr>
              <a:t>njectors</a:t>
            </a:r>
          </a:p>
          <a:p>
            <a:pPr algn="ctr"/>
            <a:r>
              <a:rPr lang="en-CH" sz="1600" dirty="0">
                <a:latin typeface="+mj-lt"/>
              </a:rPr>
              <a:t>Collider components</a:t>
            </a:r>
          </a:p>
          <a:p>
            <a:pPr algn="ctr"/>
            <a:r>
              <a:rPr lang="en-CH" sz="1600" dirty="0">
                <a:latin typeface="+mj-lt"/>
              </a:rPr>
              <a:t>T</a:t>
            </a:r>
            <a:r>
              <a:rPr lang="en-GB" sz="1600" dirty="0">
                <a:latin typeface="+mj-lt"/>
              </a:rPr>
              <a:t>e</a:t>
            </a:r>
            <a:r>
              <a:rPr lang="en-CH" sz="1600" dirty="0">
                <a:latin typeface="+mj-lt"/>
              </a:rPr>
              <a:t>st beams</a:t>
            </a:r>
          </a:p>
        </p:txBody>
      </p:sp>
    </p:spTree>
    <p:extLst>
      <p:ext uri="{BB962C8B-B14F-4D97-AF65-F5344CB8AC3E}">
        <p14:creationId xmlns:p14="http://schemas.microsoft.com/office/powerpoint/2010/main" val="4282671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3D377-AEEF-DAED-7D79-7F39D3E19E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1E86D-913E-1AAE-FF66-D3C8E8C6B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Towards Higher Energies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81D9EE-D25B-A25B-62DE-E648FF661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9DAE03-8E9A-69E4-8D94-C8E67E33B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9D8A8B-B1C5-E08A-AE1C-E5F5B238A85E}"/>
              </a:ext>
            </a:extLst>
          </p:cNvPr>
          <p:cNvSpPr/>
          <p:nvPr/>
        </p:nvSpPr>
        <p:spPr>
          <a:xfrm>
            <a:off x="2215661" y="743401"/>
            <a:ext cx="30328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432FF"/>
                </a:solidFill>
                <a:sym typeface="Wingdings" pitchFamily="2" charset="2"/>
              </a:rPr>
              <a:t> Staging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EC8FD3D-ACD7-1B36-373F-9647C936FB35}"/>
              </a:ext>
            </a:extLst>
          </p:cNvPr>
          <p:cNvGrpSpPr/>
          <p:nvPr/>
        </p:nvGrpSpPr>
        <p:grpSpPr>
          <a:xfrm>
            <a:off x="6621638" y="1283676"/>
            <a:ext cx="5628047" cy="5081441"/>
            <a:chOff x="6621638" y="1283676"/>
            <a:chExt cx="5628047" cy="5081441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0A2971C-23FE-AC52-FFA3-3A1B28147FEC}"/>
                </a:ext>
              </a:extLst>
            </p:cNvPr>
            <p:cNvSpPr/>
            <p:nvPr/>
          </p:nvSpPr>
          <p:spPr>
            <a:xfrm>
              <a:off x="6861243" y="1592086"/>
              <a:ext cx="538844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ym typeface="Wingdings"/>
                </a:rPr>
                <a:t>Proton driver: </a:t>
              </a:r>
              <a:r>
                <a:rPr lang="en-US" dirty="0">
                  <a:sym typeface="Wingdings"/>
                </a:rPr>
                <a:t>~SPS 19 kJ/bunch, LHC 112 kJ/bunch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8238DA2-DC6C-3A47-9538-24CDE9C47BF3}"/>
                </a:ext>
              </a:extLst>
            </p:cNvPr>
            <p:cNvGrpSpPr/>
            <p:nvPr/>
          </p:nvGrpSpPr>
          <p:grpSpPr>
            <a:xfrm>
              <a:off x="6621638" y="1283676"/>
              <a:ext cx="5413632" cy="5081441"/>
              <a:chOff x="6621638" y="1283676"/>
              <a:chExt cx="5413632" cy="5081441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38543FA9-8183-2E24-7803-286F2A3F0CAB}"/>
                  </a:ext>
                </a:extLst>
              </p:cNvPr>
              <p:cNvGrpSpPr/>
              <p:nvPr/>
            </p:nvGrpSpPr>
            <p:grpSpPr>
              <a:xfrm>
                <a:off x="7032654" y="2630488"/>
                <a:ext cx="5002616" cy="3632617"/>
                <a:chOff x="7032654" y="2630488"/>
                <a:chExt cx="5002616" cy="3632617"/>
              </a:xfrm>
            </p:grpSpPr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8BD5D3D5-A9AE-5B31-D16A-4286D3A662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893425" y="2630488"/>
                  <a:ext cx="3295803" cy="1823891"/>
                </a:xfrm>
                <a:prstGeom prst="rect">
                  <a:avLst/>
                </a:prstGeom>
              </p:spPr>
            </p:pic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37886AA-7424-195A-03E0-72F249FB8032}"/>
                    </a:ext>
                  </a:extLst>
                </p:cNvPr>
                <p:cNvSpPr txBox="1"/>
                <p:nvPr/>
              </p:nvSpPr>
              <p:spPr>
                <a:xfrm>
                  <a:off x="9093038" y="4681955"/>
                  <a:ext cx="2942232" cy="12003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800" dirty="0">
                      <a:solidFill>
                        <a:srgbClr val="0432FF"/>
                      </a:solidFill>
                      <a:latin typeface="+mj-lt"/>
                    </a:rPr>
                    <a:t>SPS p</a:t>
                  </a:r>
                  <a:r>
                    <a:rPr lang="en-GB" sz="1800" baseline="30000" dirty="0">
                      <a:solidFill>
                        <a:srgbClr val="0432FF"/>
                      </a:solidFill>
                      <a:latin typeface="+mj-lt"/>
                    </a:rPr>
                    <a:t>+</a:t>
                  </a:r>
                  <a:r>
                    <a:rPr lang="en-GB" sz="1800" dirty="0">
                      <a:solidFill>
                        <a:srgbClr val="0432FF"/>
                      </a:solidFill>
                      <a:latin typeface="+mj-lt"/>
                    </a:rPr>
                    <a:t> (450 GeV): accelerate to 200 GeV electrons. </a:t>
                  </a:r>
                </a:p>
                <a:p>
                  <a:r>
                    <a:rPr lang="en-GB" sz="1800" dirty="0">
                      <a:solidFill>
                        <a:srgbClr val="0432FF"/>
                      </a:solidFill>
                      <a:latin typeface="+mj-lt"/>
                    </a:rPr>
                    <a:t>LHC p</a:t>
                  </a:r>
                  <a:r>
                    <a:rPr lang="en-GB" sz="1800" baseline="30000" dirty="0">
                      <a:solidFill>
                        <a:srgbClr val="0432FF"/>
                      </a:solidFill>
                      <a:latin typeface="+mj-lt"/>
                    </a:rPr>
                    <a:t>+</a:t>
                  </a:r>
                  <a:r>
                    <a:rPr lang="en-GB" sz="1800" dirty="0">
                      <a:solidFill>
                        <a:srgbClr val="0432FF"/>
                      </a:solidFill>
                      <a:latin typeface="+mj-lt"/>
                    </a:rPr>
                    <a:t> can yield to 3 TeV electrons.</a:t>
                  </a:r>
                </a:p>
              </p:txBody>
            </p:sp>
            <p:pic>
              <p:nvPicPr>
                <p:cNvPr id="39" name="Picture 38">
                  <a:extLst>
                    <a:ext uri="{FF2B5EF4-FFF2-40B4-BE49-F238E27FC236}">
                      <a16:creationId xmlns:a16="http://schemas.microsoft.com/office/drawing/2014/main" id="{025791F2-6D5A-0C39-DE7B-C1C9318DBF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32654" y="4636127"/>
                  <a:ext cx="1750628" cy="1626978"/>
                </a:xfrm>
                <a:prstGeom prst="rect">
                  <a:avLst/>
                </a:prstGeom>
              </p:spPr>
            </p:pic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0B6728F3-77A8-A40C-2C03-282AC61F1380}"/>
                    </a:ext>
                  </a:extLst>
                </p:cNvPr>
                <p:cNvSpPr txBox="1"/>
                <p:nvPr/>
              </p:nvSpPr>
              <p:spPr>
                <a:xfrm>
                  <a:off x="9017516" y="5892868"/>
                  <a:ext cx="277031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00" i="1" dirty="0"/>
                    <a:t>A. Caldwell, K. V. </a:t>
                  </a:r>
                  <a:r>
                    <a:rPr lang="en-GB" sz="900" i="1" dirty="0" err="1"/>
                    <a:t>Lotov</a:t>
                  </a:r>
                  <a:r>
                    <a:rPr lang="en-GB" sz="900" i="1" dirty="0"/>
                    <a:t>, Phys. Plasmas 18, 13101 (2011)</a:t>
                  </a:r>
                  <a:endParaRPr lang="en-CH" sz="900" i="1" dirty="0"/>
                </a:p>
              </p:txBody>
            </p:sp>
          </p:grpSp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06BCF8BA-B96C-485A-41AB-FB6B79048F78}"/>
                  </a:ext>
                </a:extLst>
              </p:cNvPr>
              <p:cNvSpPr/>
              <p:nvPr/>
            </p:nvSpPr>
            <p:spPr>
              <a:xfrm>
                <a:off x="6621638" y="1283676"/>
                <a:ext cx="5388442" cy="5081441"/>
              </a:xfrm>
              <a:prstGeom prst="roundRect">
                <a:avLst/>
              </a:prstGeom>
              <a:noFill/>
              <a:ln>
                <a:solidFill>
                  <a:srgbClr val="0432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A6D88C3-5F35-633C-DC22-9C215F0C69F9}"/>
                </a:ext>
              </a:extLst>
            </p:cNvPr>
            <p:cNvGrpSpPr/>
            <p:nvPr/>
          </p:nvGrpSpPr>
          <p:grpSpPr>
            <a:xfrm>
              <a:off x="7159343" y="1958888"/>
              <a:ext cx="4286761" cy="541902"/>
              <a:chOff x="7160958" y="1465692"/>
              <a:chExt cx="4286761" cy="541902"/>
            </a:xfrm>
          </p:grpSpPr>
          <p:pic>
            <p:nvPicPr>
              <p:cNvPr id="115" name="Picture 114">
                <a:extLst>
                  <a:ext uri="{FF2B5EF4-FFF2-40B4-BE49-F238E27FC236}">
                    <a16:creationId xmlns:a16="http://schemas.microsoft.com/office/drawing/2014/main" id="{F13D3A75-21F0-7F50-746C-73BEC63F97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60958" y="1465692"/>
                <a:ext cx="4286761" cy="460699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C90FF0B-FADA-71E4-9A1D-E7D86567E4BE}"/>
                  </a:ext>
                </a:extLst>
              </p:cNvPr>
              <p:cNvSpPr txBox="1"/>
              <p:nvPr/>
            </p:nvSpPr>
            <p:spPr>
              <a:xfrm>
                <a:off x="8824331" y="1699817"/>
                <a:ext cx="14702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S</a:t>
                </a:r>
                <a:r>
                  <a:rPr lang="en-CH" sz="1400" dirty="0"/>
                  <a:t>ingle plasma cell</a:t>
                </a:r>
              </a:p>
            </p:txBody>
          </p:sp>
        </p:grp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04ACB-1FA8-8D4C-F704-7385E0B85798}"/>
              </a:ext>
            </a:extLst>
          </p:cNvPr>
          <p:cNvSpPr/>
          <p:nvPr/>
        </p:nvSpPr>
        <p:spPr>
          <a:xfrm>
            <a:off x="7392530" y="780920"/>
            <a:ext cx="42508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432FF"/>
                </a:solidFill>
                <a:sym typeface="Wingdings" pitchFamily="2" charset="2"/>
              </a:rPr>
              <a:t> More energetic drivers</a:t>
            </a:r>
            <a:endParaRPr lang="en-US" sz="2400" b="1" dirty="0">
              <a:solidFill>
                <a:srgbClr val="0432FF"/>
              </a:solidFill>
              <a:sym typeface="Wingding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56804B-A865-C6D9-F8EA-64BE4FFD840B}"/>
              </a:ext>
            </a:extLst>
          </p:cNvPr>
          <p:cNvGrpSpPr/>
          <p:nvPr/>
        </p:nvGrpSpPr>
        <p:grpSpPr>
          <a:xfrm>
            <a:off x="313509" y="1282085"/>
            <a:ext cx="5388442" cy="5081441"/>
            <a:chOff x="313509" y="1282085"/>
            <a:chExt cx="5388442" cy="5081441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DED34232-CDEA-5715-CD19-04F329D84B6D}"/>
                </a:ext>
              </a:extLst>
            </p:cNvPr>
            <p:cNvSpPr/>
            <p:nvPr/>
          </p:nvSpPr>
          <p:spPr>
            <a:xfrm>
              <a:off x="313509" y="1282085"/>
              <a:ext cx="5388442" cy="5081441"/>
            </a:xfrm>
            <a:prstGeom prst="roundRect">
              <a:avLst/>
            </a:prstGeom>
            <a:noFill/>
            <a:ln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D8A86BF-6910-0DE9-103A-5A553275DE72}"/>
                </a:ext>
              </a:extLst>
            </p:cNvPr>
            <p:cNvGrpSpPr/>
            <p:nvPr/>
          </p:nvGrpSpPr>
          <p:grpSpPr>
            <a:xfrm>
              <a:off x="497171" y="2743176"/>
              <a:ext cx="5138020" cy="3391942"/>
              <a:chOff x="577815" y="2772230"/>
              <a:chExt cx="5138020" cy="3391942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D88FBA86-6346-BFC9-DD1F-998574F185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24594" y="2772230"/>
                <a:ext cx="4808774" cy="1796915"/>
              </a:xfrm>
              <a:prstGeom prst="rect">
                <a:avLst/>
              </a:prstGeom>
            </p:spPr>
          </p:pic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F1168DF2-C45B-6D32-2431-553C81187B72}"/>
                  </a:ext>
                </a:extLst>
              </p:cNvPr>
              <p:cNvGrpSpPr/>
              <p:nvPr/>
            </p:nvGrpSpPr>
            <p:grpSpPr>
              <a:xfrm>
                <a:off x="577815" y="4253099"/>
                <a:ext cx="5138020" cy="1911073"/>
                <a:chOff x="252425" y="3684138"/>
                <a:chExt cx="5138020" cy="1911073"/>
              </a:xfrm>
            </p:grpSpPr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76AB0A45-4E80-6EDF-55E1-39AFD6807B1A}"/>
                    </a:ext>
                  </a:extLst>
                </p:cNvPr>
                <p:cNvSpPr txBox="1"/>
                <p:nvPr/>
              </p:nvSpPr>
              <p:spPr>
                <a:xfrm>
                  <a:off x="252425" y="4271772"/>
                  <a:ext cx="5138020" cy="13234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b="1" dirty="0">
                      <a:latin typeface="+mj-lt"/>
                    </a:rPr>
                    <a:t>Staging of 2 plasma cells demonstrated</a:t>
                  </a:r>
                  <a:r>
                    <a:rPr lang="en-US" sz="1600" dirty="0">
                      <a:latin typeface="+mj-lt"/>
                    </a:rPr>
                    <a:t> at 100MeVs level (laser driven). 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>
                      <a:latin typeface="+mj-lt"/>
                    </a:rPr>
                    <a:t>Experiments ongoing at GeVs level.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endParaRPr lang="en-GB" sz="1600" dirty="0">
                    <a:latin typeface="+mj-lt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1600" b="1" dirty="0">
                      <a:latin typeface="+mj-lt"/>
                    </a:rPr>
                    <a:t>N</a:t>
                  </a:r>
                  <a:r>
                    <a:rPr lang="en-CH" sz="1600" b="1" dirty="0">
                      <a:latin typeface="+mj-lt"/>
                    </a:rPr>
                    <a:t>o beam-driven staging </a:t>
                  </a:r>
                  <a:r>
                    <a:rPr lang="en-CH" sz="1600" dirty="0">
                      <a:latin typeface="+mj-lt"/>
                    </a:rPr>
                    <a:t>yet demonstrated (no facility).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B3C3CEA6-450A-7239-5AE5-740FE6F29CBF}"/>
                    </a:ext>
                  </a:extLst>
                </p:cNvPr>
                <p:cNvSpPr txBox="1"/>
                <p:nvPr/>
              </p:nvSpPr>
              <p:spPr>
                <a:xfrm>
                  <a:off x="2295496" y="3684138"/>
                  <a:ext cx="303518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s-IS" sz="1000" i="1" dirty="0">
                      <a:latin typeface="+mj-lt"/>
                    </a:rPr>
                    <a:t>S. Steinke et al., Nature </a:t>
                  </a:r>
                  <a:r>
                    <a:rPr lang="is-IS" sz="1000" b="1" i="1" dirty="0">
                      <a:latin typeface="+mj-lt"/>
                    </a:rPr>
                    <a:t>530</a:t>
                  </a:r>
                  <a:r>
                    <a:rPr lang="is-IS" sz="1000" i="1" dirty="0">
                      <a:latin typeface="+mj-lt"/>
                    </a:rPr>
                    <a:t>, 190 (2016)</a:t>
                  </a:r>
                  <a:endParaRPr lang="en-US" sz="1000" i="1" dirty="0">
                    <a:latin typeface="+mj-lt"/>
                  </a:endParaRPr>
                </a:p>
              </p:txBody>
            </p:sp>
          </p:grpSp>
        </p:grp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EBED8458-91EE-852F-A341-35CEB35E3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7868" y="1951111"/>
              <a:ext cx="5159724" cy="56505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5AA733E-FA1D-ECF3-204A-D833C48EAC80}"/>
                </a:ext>
              </a:extLst>
            </p:cNvPr>
            <p:cNvSpPr txBox="1"/>
            <p:nvPr/>
          </p:nvSpPr>
          <p:spPr>
            <a:xfrm>
              <a:off x="3799750" y="3044510"/>
              <a:ext cx="17756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>
                  <a:latin typeface="+mj-lt"/>
                </a:rPr>
                <a:t>BELLA, Berkeley, LBNL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41EDC04-06C0-09E0-5E25-C5986D1E1146}"/>
                </a:ext>
              </a:extLst>
            </p:cNvPr>
            <p:cNvSpPr/>
            <p:nvPr/>
          </p:nvSpPr>
          <p:spPr>
            <a:xfrm>
              <a:off x="838199" y="1494496"/>
              <a:ext cx="48552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ym typeface="Wingdings"/>
                </a:rPr>
                <a:t>Lasers or electron drivers:</a:t>
              </a:r>
              <a:r>
                <a:rPr lang="en-US" sz="2000" dirty="0">
                  <a:sym typeface="Wingdings"/>
                </a:rPr>
                <a:t> ~10s of J/bunch</a:t>
              </a:r>
              <a:endParaRPr lang="en-US" sz="2000" b="1" dirty="0">
                <a:solidFill>
                  <a:srgbClr val="0432FF"/>
                </a:solidFill>
                <a:sym typeface="Wingding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10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ine wave and sinusoidal waveform">
            <a:extLst>
              <a:ext uri="{FF2B5EF4-FFF2-40B4-BE49-F238E27FC236}">
                <a16:creationId xmlns:a16="http://schemas.microsoft.com/office/drawing/2014/main" id="{E0518D84-9222-A110-4C50-B0533C834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115" y="1707227"/>
            <a:ext cx="1849563" cy="167979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Bunch as a Drive 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32481" y="1761219"/>
            <a:ext cx="6707415" cy="895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dirty="0">
                <a:solidFill>
                  <a:schemeClr val="tx1"/>
                </a:solidFill>
                <a:latin typeface="+mj-lt"/>
              </a:rPr>
              <a:t>In order to create high wakefield amplitudes, the drive bunch length must be in the order of the plasma wavelength.</a:t>
            </a: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416098" y="4473782"/>
            <a:ext cx="5546034" cy="7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5" name="Google Shape;361;p46"/>
          <p:cNvPicPr preferRelativeResize="0"/>
          <p:nvPr/>
        </p:nvPicPr>
        <p:blipFill rotWithShape="1">
          <a:blip r:embed="rId4">
            <a:alphaModFix/>
          </a:blip>
          <a:srcRect t="38021" r="47349"/>
          <a:stretch/>
        </p:blipFill>
        <p:spPr>
          <a:xfrm>
            <a:off x="7189115" y="4088205"/>
            <a:ext cx="2216466" cy="1181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361;p46"/>
          <p:cNvPicPr preferRelativeResize="0"/>
          <p:nvPr/>
        </p:nvPicPr>
        <p:blipFill rotWithShape="1">
          <a:blip r:embed="rId4">
            <a:alphaModFix/>
          </a:blip>
          <a:srcRect r="48073" b="61573"/>
          <a:stretch/>
        </p:blipFill>
        <p:spPr>
          <a:xfrm>
            <a:off x="7192967" y="1157590"/>
            <a:ext cx="1947303" cy="89532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2F6759-FD0F-6F4B-BDDF-38987FA94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0C4ACB-F365-A3DC-CD7B-061A3B726CEF}"/>
              </a:ext>
            </a:extLst>
          </p:cNvPr>
          <p:cNvSpPr txBox="1"/>
          <p:nvPr/>
        </p:nvSpPr>
        <p:spPr>
          <a:xfrm>
            <a:off x="332481" y="4278404"/>
            <a:ext cx="64987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CERN SPS proton bunch: very long! (</a:t>
            </a:r>
            <a:r>
              <a:rPr lang="en-US" sz="1800" b="1" dirty="0" err="1">
                <a:solidFill>
                  <a:schemeClr val="tx1"/>
                </a:solidFill>
                <a:latin typeface="Symbol" pitchFamily="2" charset="2"/>
                <a:cs typeface="Symbol" charset="2"/>
              </a:rPr>
              <a:t>s</a:t>
            </a:r>
            <a:r>
              <a:rPr lang="en-US" sz="1800" b="1" baseline="-25000" dirty="0" err="1">
                <a:solidFill>
                  <a:schemeClr val="tx1"/>
                </a:solidFill>
                <a:latin typeface="+mj-lt"/>
              </a:rPr>
              <a:t>z</a:t>
            </a:r>
            <a:r>
              <a:rPr lang="en-US" sz="1800" b="1" dirty="0">
                <a:solidFill>
                  <a:schemeClr val="tx1"/>
                </a:solidFill>
                <a:latin typeface="+mj-lt"/>
              </a:rPr>
              <a:t> = 5</a:t>
            </a:r>
            <a:r>
              <a:rPr lang="en-US" b="1" dirty="0">
                <a:latin typeface="+mj-lt"/>
              </a:rPr>
              <a:t> - 10</a:t>
            </a:r>
            <a:r>
              <a:rPr lang="en-US" sz="1800" b="1" dirty="0">
                <a:solidFill>
                  <a:schemeClr val="tx1"/>
                </a:solidFill>
                <a:latin typeface="+mj-lt"/>
              </a:rPr>
              <a:t> cm</a:t>
            </a:r>
            <a:r>
              <a:rPr lang="en-US" sz="1800" dirty="0">
                <a:solidFill>
                  <a:schemeClr val="tx1"/>
                </a:solidFill>
                <a:latin typeface="+mj-lt"/>
              </a:rPr>
              <a:t>) </a:t>
            </a:r>
            <a:r>
              <a:rPr lang="en-US" sz="10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+mj-lt"/>
                <a:sym typeface="Wingdings"/>
              </a:rPr>
              <a:t> </a:t>
            </a:r>
            <a:r>
              <a:rPr lang="en-US" sz="1800" dirty="0">
                <a:solidFill>
                  <a:schemeClr val="tx1"/>
                </a:solidFill>
                <a:latin typeface="+mj-lt"/>
              </a:rPr>
              <a:t>much longer than plasma wavelength (</a:t>
            </a:r>
            <a:r>
              <a:rPr lang="en-US" sz="1800" b="1" dirty="0">
                <a:solidFill>
                  <a:schemeClr val="tx1"/>
                </a:solidFill>
                <a:latin typeface="Symbol" pitchFamily="2" charset="2"/>
                <a:cs typeface="Symbol" charset="2"/>
              </a:rPr>
              <a:t>l</a:t>
            </a:r>
            <a:r>
              <a:rPr lang="en-US" sz="1800" b="1" dirty="0">
                <a:solidFill>
                  <a:schemeClr val="tx1"/>
                </a:solidFill>
                <a:latin typeface="+mj-lt"/>
              </a:rPr>
              <a:t> = 1mm</a:t>
            </a:r>
            <a:r>
              <a:rPr lang="en-US" sz="1800" dirty="0">
                <a:solidFill>
                  <a:schemeClr val="tx1"/>
                </a:solidFill>
                <a:latin typeface="+mj-lt"/>
              </a:rPr>
              <a:t>)</a:t>
            </a:r>
          </a:p>
          <a:p>
            <a:pPr marL="457200" lvl="1" indent="0">
              <a:buNone/>
            </a:pPr>
            <a:r>
              <a:rPr lang="en-US" dirty="0">
                <a:latin typeface="+mj-lt"/>
                <a:sym typeface="Wingdings" pitchFamily="2" charset="2"/>
              </a:rPr>
              <a:t> Would create only small wakefield amplitudes</a:t>
            </a:r>
            <a:endParaRPr lang="en-US" sz="18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" name="Picture 2" descr="sine wave and sinusoidal waveform">
            <a:extLst>
              <a:ext uri="{FF2B5EF4-FFF2-40B4-BE49-F238E27FC236}">
                <a16:creationId xmlns:a16="http://schemas.microsoft.com/office/drawing/2014/main" id="{F3377C87-C6DE-34D4-E295-C8D3430CB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115" y="5274671"/>
            <a:ext cx="1849563" cy="538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7195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119822</TotalTime>
  <Words>3151</Words>
  <Application>Microsoft Macintosh PowerPoint</Application>
  <PresentationFormat>Widescreen</PresentationFormat>
  <Paragraphs>539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Office Theme</vt:lpstr>
      <vt:lpstr>The AWAKE Experiment</vt:lpstr>
      <vt:lpstr>PowerPoint Presentation</vt:lpstr>
      <vt:lpstr>AWAKE and UK</vt:lpstr>
      <vt:lpstr>Introduction</vt:lpstr>
      <vt:lpstr>PowerPoint Presentation</vt:lpstr>
      <vt:lpstr>State-of-the-Art</vt:lpstr>
      <vt:lpstr>Plasma Wakefield Accelerator Landscape</vt:lpstr>
      <vt:lpstr>Towards Higher Energies</vt:lpstr>
      <vt:lpstr>Proton Bunch as a Drive Beam</vt:lpstr>
      <vt:lpstr>Self-Modulation of the Proton Bunch</vt:lpstr>
      <vt:lpstr>AWAKE at CERN</vt:lpstr>
      <vt:lpstr>AWAKE Collaboration</vt:lpstr>
      <vt:lpstr>AWAKE Collaboration Today</vt:lpstr>
      <vt:lpstr>AWAKE has a Clear Timeline towards Applications</vt:lpstr>
      <vt:lpstr>AWAKE Experiment until Today</vt:lpstr>
      <vt:lpstr>Key Ingredients of AWAKE</vt:lpstr>
      <vt:lpstr>Proof-of-Principle Results</vt:lpstr>
      <vt:lpstr>Upgrade of the Plasma Source</vt:lpstr>
      <vt:lpstr>Upgrade of the Plasma Source: Density Step, Change of Plasma Length</vt:lpstr>
      <vt:lpstr>New Plasma Source with Density Step - Results</vt:lpstr>
      <vt:lpstr>AWAKE: What’s Next?</vt:lpstr>
      <vt:lpstr>Next: Two Plasma Sources – Electron Beam Quality</vt:lpstr>
      <vt:lpstr>Next, Next: Scalable Plasma Sources – Demonstrate Scalability </vt:lpstr>
      <vt:lpstr>Towards Post-LS3 Run: CNGS Target Area Dismantling</vt:lpstr>
      <vt:lpstr>Towards Post-LS3 Run: Integration</vt:lpstr>
      <vt:lpstr>Towards Post-LS3 Run: New Electron Source System</vt:lpstr>
      <vt:lpstr>Towards Post-LS3 Run 2: Injection Region</vt:lpstr>
      <vt:lpstr>Towards Post-LS3 Run 2: Diagnostics and Laser System</vt:lpstr>
      <vt:lpstr>Towards Run 2d – AWAKE Scalable Plasma Source R&amp;D</vt:lpstr>
      <vt:lpstr>Synergies with Other Major Projects</vt:lpstr>
      <vt:lpstr>Summary</vt:lpstr>
      <vt:lpstr>Many thanks!</vt:lpstr>
      <vt:lpstr>First Applications of AWAKE Technology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Edda Gschwendtner</cp:lastModifiedBy>
  <cp:revision>823</cp:revision>
  <cp:lastPrinted>2025-11-26T17:17:07Z</cp:lastPrinted>
  <dcterms:created xsi:type="dcterms:W3CDTF">2016-07-07T11:05:41Z</dcterms:created>
  <dcterms:modified xsi:type="dcterms:W3CDTF">2025-11-27T10:49:52Z</dcterms:modified>
</cp:coreProperties>
</file>