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8"/>
  </p:notesMasterIdLst>
  <p:sldIdLst>
    <p:sldId id="256" r:id="rId2"/>
    <p:sldId id="257" r:id="rId3"/>
    <p:sldId id="263" r:id="rId4"/>
    <p:sldId id="258" r:id="rId5"/>
    <p:sldId id="259" r:id="rId6"/>
    <p:sldId id="260" r:id="rId7"/>
    <p:sldId id="298" r:id="rId8"/>
    <p:sldId id="269" r:id="rId9"/>
    <p:sldId id="299" r:id="rId10"/>
    <p:sldId id="301" r:id="rId11"/>
    <p:sldId id="302" r:id="rId12"/>
    <p:sldId id="270" r:id="rId13"/>
    <p:sldId id="293" r:id="rId14"/>
    <p:sldId id="300" r:id="rId15"/>
    <p:sldId id="268" r:id="rId16"/>
    <p:sldId id="262" r:id="rId17"/>
    <p:sldId id="271" r:id="rId18"/>
    <p:sldId id="261" r:id="rId19"/>
    <p:sldId id="264" r:id="rId20"/>
    <p:sldId id="265" r:id="rId21"/>
    <p:sldId id="266" r:id="rId22"/>
    <p:sldId id="272" r:id="rId23"/>
    <p:sldId id="273" r:id="rId24"/>
    <p:sldId id="278" r:id="rId25"/>
    <p:sldId id="296" r:id="rId26"/>
    <p:sldId id="297" r:id="rId27"/>
    <p:sldId id="274" r:id="rId28"/>
    <p:sldId id="275" r:id="rId29"/>
    <p:sldId id="276" r:id="rId30"/>
    <p:sldId id="279" r:id="rId31"/>
    <p:sldId id="280" r:id="rId32"/>
    <p:sldId id="294" r:id="rId33"/>
    <p:sldId id="295" r:id="rId34"/>
    <p:sldId id="267" r:id="rId35"/>
    <p:sldId id="285" r:id="rId36"/>
    <p:sldId id="281" r:id="rId37"/>
    <p:sldId id="282" r:id="rId38"/>
    <p:sldId id="303" r:id="rId39"/>
    <p:sldId id="289" r:id="rId40"/>
    <p:sldId id="283" r:id="rId41"/>
    <p:sldId id="290" r:id="rId42"/>
    <p:sldId id="286" r:id="rId43"/>
    <p:sldId id="291" r:id="rId44"/>
    <p:sldId id="292" r:id="rId45"/>
    <p:sldId id="287" r:id="rId46"/>
    <p:sldId id="288" r:id="rId47"/>
  </p:sldIdLst>
  <p:sldSz cx="18288000" cy="10287000"/>
  <p:notesSz cx="6858000" cy="9144000"/>
  <p:embeddedFontLst>
    <p:embeddedFont>
      <p:font typeface="Calibri" panose="020F0502020204030204" pitchFamily="34" charset="0"/>
      <p:regular r:id="rId49"/>
      <p:bold r:id="rId50"/>
      <p:italic r:id="rId51"/>
      <p:boldItalic r:id="rId52"/>
    </p:embeddedFont>
    <p:embeddedFont>
      <p:font typeface="Open Sans" panose="020B0606030504020204" pitchFamily="34" charset="0"/>
      <p:regular r:id="rId53"/>
      <p:bold r:id="rId54"/>
      <p:italic r:id="rId55"/>
      <p:boldItalic r:id="rId5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54" autoAdjust="0"/>
    <p:restoredTop sz="95260" autoAdjust="0"/>
  </p:normalViewPr>
  <p:slideViewPr>
    <p:cSldViewPr>
      <p:cViewPr varScale="1">
        <p:scale>
          <a:sx n="73" d="100"/>
          <a:sy n="73" d="100"/>
        </p:scale>
        <p:origin x="47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font" Target="fonts/font2.fntdata"/><Relationship Id="rId55" Type="http://schemas.openxmlformats.org/officeDocument/2006/relationships/font" Target="fonts/font7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font" Target="fonts/font5.fntdata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56" Type="http://schemas.openxmlformats.org/officeDocument/2006/relationships/font" Target="fonts/font8.fntdata"/><Relationship Id="rId8" Type="http://schemas.openxmlformats.org/officeDocument/2006/relationships/slide" Target="slides/slide7.xml"/><Relationship Id="rId51" Type="http://schemas.openxmlformats.org/officeDocument/2006/relationships/font" Target="fonts/font3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1.fntdata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4.fntdata"/><Relationship Id="rId6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F278F6-8992-4492-89FE-CDC3F73E3322}" type="datetimeFigureOut">
              <a:rPr lang="pt-BR" smtClean="0"/>
              <a:t>13/10/2025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25FAD1-F7A0-455E-8ED3-5E2CFC7AE42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0992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25FAD1-F7A0-455E-8ED3-5E2CFC7AE42C}" type="slidenum">
              <a:rPr lang="pt-BR" smtClean="0"/>
              <a:t>17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84027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5.emf"/><Relationship Id="rId7" Type="http://schemas.openxmlformats.org/officeDocument/2006/relationships/image" Target="../media/image2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10" Type="http://schemas.openxmlformats.org/officeDocument/2006/relationships/image" Target="../media/image6.pn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7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3.png"/><Relationship Id="rId4" Type="http://schemas.openxmlformats.org/officeDocument/2006/relationships/image" Target="../media/image5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7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5.emf"/><Relationship Id="rId7" Type="http://schemas.openxmlformats.org/officeDocument/2006/relationships/image" Target="../media/image4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Relationship Id="rId9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42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.pn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3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5.emf"/><Relationship Id="rId9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6.png"/><Relationship Id="rId4" Type="http://schemas.openxmlformats.org/officeDocument/2006/relationships/image" Target="../media/image4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7" Type="http://schemas.openxmlformats.org/officeDocument/2006/relationships/image" Target="../media/image4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7.jpeg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1.png"/><Relationship Id="rId5" Type="http://schemas.openxmlformats.org/officeDocument/2006/relationships/oleObject" Target="../embeddings/oleObject3.bin"/><Relationship Id="rId4" Type="http://schemas.openxmlformats.org/officeDocument/2006/relationships/image" Target="../media/image5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2.png"/><Relationship Id="rId5" Type="http://schemas.openxmlformats.org/officeDocument/2006/relationships/oleObject" Target="../embeddings/oleObject4.bin"/><Relationship Id="rId4" Type="http://schemas.openxmlformats.org/officeDocument/2006/relationships/image" Target="../media/image5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8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9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png"/><Relationship Id="rId5" Type="http://schemas.openxmlformats.org/officeDocument/2006/relationships/image" Target="../media/image6.png"/><Relationship Id="rId4" Type="http://schemas.openxmlformats.org/officeDocument/2006/relationships/image" Target="../media/image62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6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65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66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5.emf"/><Relationship Id="rId7" Type="http://schemas.openxmlformats.org/officeDocument/2006/relationships/image" Target="../media/image7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png"/><Relationship Id="rId5" Type="http://schemas.openxmlformats.org/officeDocument/2006/relationships/image" Target="../media/image68.jpeg"/><Relationship Id="rId4" Type="http://schemas.openxmlformats.org/officeDocument/2006/relationships/image" Target="../media/image67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7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7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73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jpeg"/><Relationship Id="rId3" Type="http://schemas.openxmlformats.org/officeDocument/2006/relationships/image" Target="../media/image5.emf"/><Relationship Id="rId7" Type="http://schemas.openxmlformats.org/officeDocument/2006/relationships/image" Target="../media/image76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wmf"/><Relationship Id="rId5" Type="http://schemas.microsoft.com/office/2007/relationships/hdphoto" Target="../media/hdphoto1.wdp"/><Relationship Id="rId4" Type="http://schemas.openxmlformats.org/officeDocument/2006/relationships/image" Target="../media/image74.png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5.emf"/><Relationship Id="rId7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g"/><Relationship Id="rId5" Type="http://schemas.openxmlformats.org/officeDocument/2006/relationships/image" Target="../media/image8.jpeg"/><Relationship Id="rId4" Type="http://schemas.openxmlformats.org/officeDocument/2006/relationships/image" Target="../media/image7.jpg"/><Relationship Id="rId9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b="-2546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3" name="Freeform 3"/>
          <p:cNvSpPr/>
          <p:nvPr/>
        </p:nvSpPr>
        <p:spPr>
          <a:xfrm>
            <a:off x="1395235" y="7849726"/>
            <a:ext cx="2829318" cy="2184221"/>
          </a:xfrm>
          <a:custGeom>
            <a:avLst/>
            <a:gdLst/>
            <a:ahLst/>
            <a:cxnLst/>
            <a:rect l="l" t="t" r="r" b="b"/>
            <a:pathLst>
              <a:path w="2829318" h="2184221">
                <a:moveTo>
                  <a:pt x="0" y="0"/>
                </a:moveTo>
                <a:lnTo>
                  <a:pt x="2829318" y="0"/>
                </a:lnTo>
                <a:lnTo>
                  <a:pt x="2829318" y="2184222"/>
                </a:lnTo>
                <a:lnTo>
                  <a:pt x="0" y="218422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4237" t="-41056" r="-27655" b="-46288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4" name="TextBox 4"/>
          <p:cNvSpPr txBox="1"/>
          <p:nvPr/>
        </p:nvSpPr>
        <p:spPr>
          <a:xfrm>
            <a:off x="1028700" y="7821151"/>
            <a:ext cx="1027839" cy="2652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92"/>
              </a:lnSpc>
            </a:pPr>
            <a:r>
              <a:rPr lang="en-US" sz="1566">
                <a:solidFill>
                  <a:srgbClr val="000000"/>
                </a:solidFill>
                <a:latin typeface="Open Sans"/>
              </a:rPr>
              <a:t>Realização: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48422399-7F09-C9E9-91D5-88AD727474A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3507" r="11706"/>
          <a:stretch/>
        </p:blipFill>
        <p:spPr>
          <a:xfrm>
            <a:off x="457200" y="0"/>
            <a:ext cx="17526000" cy="10287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780739-996C-3E2D-5C83-F0243F1B9A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1E1CF9DE-978D-5580-0E9D-EED64D3044B0}"/>
              </a:ext>
            </a:extLst>
          </p:cNvPr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23" r="-223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3657D40A-7EA1-1357-2067-CA240064C2F4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070265"/>
            <a:ext cx="90935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A8320F0-7D97-BE91-6318-34BD86CA49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4158" y="-9858"/>
            <a:ext cx="15860217" cy="103105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6700" b="1" dirty="0">
                <a:solidFill>
                  <a:schemeClr val="bg1"/>
                </a:solidFill>
              </a:rPr>
              <a:t>PROTONTERAPIA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293A6858-7530-174B-4159-8EFFAF6072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5617" y="5530036"/>
            <a:ext cx="15549842" cy="403187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 sz="2800" b="1" dirty="0">
              <a:solidFill>
                <a:schemeClr val="bg1"/>
              </a:solidFill>
            </a:endParaRPr>
          </a:p>
          <a:p>
            <a:pPr algn="just"/>
            <a:r>
              <a:rPr lang="pt-BR" sz="4000" dirty="0">
                <a:solidFill>
                  <a:schemeClr val="bg1"/>
                </a:solidFill>
                <a:latin typeface="Arial"/>
              </a:rPr>
              <a:t>A </a:t>
            </a:r>
            <a:r>
              <a:rPr lang="pt-BR" sz="4000" dirty="0" err="1">
                <a:solidFill>
                  <a:schemeClr val="bg1"/>
                </a:solidFill>
                <a:latin typeface="Arial"/>
              </a:rPr>
              <a:t>protonterapia</a:t>
            </a:r>
            <a:r>
              <a:rPr lang="pt-BR" sz="4000" dirty="0">
                <a:solidFill>
                  <a:schemeClr val="bg1"/>
                </a:solidFill>
                <a:latin typeface="Arial"/>
              </a:rPr>
              <a:t> é um tratamento de câncer que usa feixes de prótons para destruir células cancerígenas, com o mínimo de dano aos tecidos saudáveis. Os prótons usados na </a:t>
            </a:r>
            <a:r>
              <a:rPr lang="pt-BR" sz="4000" dirty="0" err="1">
                <a:solidFill>
                  <a:schemeClr val="bg1"/>
                </a:solidFill>
                <a:latin typeface="Arial"/>
              </a:rPr>
              <a:t>protonterapia</a:t>
            </a:r>
            <a:r>
              <a:rPr lang="pt-BR" sz="4000" dirty="0">
                <a:solidFill>
                  <a:schemeClr val="bg1"/>
                </a:solidFill>
                <a:latin typeface="Arial"/>
              </a:rPr>
              <a:t> são obtidos pela separação de um átomo de hidrogênio de seu elétron. A </a:t>
            </a:r>
            <a:r>
              <a:rPr lang="pt-BR" sz="4000" dirty="0" err="1">
                <a:solidFill>
                  <a:schemeClr val="bg1"/>
                </a:solidFill>
                <a:latin typeface="Arial"/>
              </a:rPr>
              <a:t>ProtonTerapia</a:t>
            </a:r>
            <a:r>
              <a:rPr lang="pt-BR" sz="4000" dirty="0">
                <a:solidFill>
                  <a:schemeClr val="bg1"/>
                </a:solidFill>
                <a:latin typeface="Arial"/>
              </a:rPr>
              <a:t> é mais uma aplicação desenvolvida no CERN.</a:t>
            </a:r>
            <a:endParaRPr lang="pt-BR" sz="3400" b="1" dirty="0">
              <a:solidFill>
                <a:schemeClr val="bg1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 sz="3400" b="1" dirty="0">
              <a:solidFill>
                <a:schemeClr val="bg1"/>
              </a:solidFill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B2D58464-5150-1E21-0F7C-352AA16218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54645" y="9046904"/>
            <a:ext cx="1109663" cy="1038225"/>
          </a:xfrm>
          <a:prstGeom prst="rect">
            <a:avLst/>
          </a:prstGeom>
        </p:spPr>
      </p:pic>
      <p:pic>
        <p:nvPicPr>
          <p:cNvPr id="4098" name="Picture 2" descr="Equipo de protonterapia instalado nun hospital. Foto: CERN Courier.">
            <a:extLst>
              <a:ext uri="{FF2B5EF4-FFF2-40B4-BE49-F238E27FC236}">
                <a16:creationId xmlns:a16="http://schemas.microsoft.com/office/drawing/2014/main" id="{761E2054-871C-598E-85CE-12D56B4CE1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546740"/>
            <a:ext cx="5807649" cy="3781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0951E570-B70C-88F9-5026-F27805C3F99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72399" y="1546739"/>
            <a:ext cx="8743295" cy="3781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546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F1ADF0-417B-AE35-CA83-97CE1E88D6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72F24C3C-E2D5-889E-998C-26F6DC6626F4}"/>
              </a:ext>
            </a:extLst>
          </p:cNvPr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23" r="-223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2A9AD088-3AE9-02EC-FA06-5644671047D4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070265"/>
            <a:ext cx="90935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8F70E51-A7C3-8A09-BBB9-10D5629BBE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4158" y="-9858"/>
            <a:ext cx="15860217" cy="103105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6700" b="1" dirty="0">
                <a:solidFill>
                  <a:schemeClr val="bg1"/>
                </a:solidFill>
              </a:rPr>
              <a:t>PROTONTERAPIA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6A83B62B-ECED-1BC4-978B-28E6806661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54645" y="9046904"/>
            <a:ext cx="1109663" cy="1038225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683C8120-7DDE-E4C9-2C45-354A4FC4D2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083" y="1409700"/>
            <a:ext cx="17854317" cy="7394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9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23" r="-223"/>
            </a:stretch>
          </a:blipFill>
        </p:spPr>
        <p:txBody>
          <a:bodyPr/>
          <a:lstStyle/>
          <a:p>
            <a:endParaRPr lang="pt-BR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5C32E5E4-7532-DE1A-994D-860113D3EC7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070265"/>
            <a:ext cx="90935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BD3E711-3ECD-0A6A-D21F-A54B6BF25C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-9858"/>
            <a:ext cx="17983200" cy="184665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284163" indent="-284163" algn="ctr" defTabSz="760413" eaLnBrk="1" hangingPunct="1"/>
            <a:r>
              <a:rPr lang="pt-BR" sz="7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FÍSICA APLICADA A IMAGINOLOGIA</a:t>
            </a:r>
          </a:p>
          <a:p>
            <a:pPr marL="284163" indent="-284163" algn="ctr" defTabSz="760413" eaLnBrk="1" hangingPunct="1"/>
            <a:r>
              <a:rPr lang="pt-BR" sz="4400" b="1" dirty="0">
                <a:solidFill>
                  <a:schemeClr val="bg1"/>
                </a:solidFill>
              </a:rPr>
              <a:t>RADIODIAGNÓSTICO E MEDICINA NUCLEAR</a:t>
            </a:r>
            <a:endParaRPr lang="pt-BR" sz="4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C65E5DEC-D45D-9EFD-A8E2-309E1B08358C}"/>
              </a:ext>
            </a:extLst>
          </p:cNvPr>
          <p:cNvSpPr txBox="1">
            <a:spLocks noChangeArrowheads="1"/>
          </p:cNvSpPr>
          <p:nvPr/>
        </p:nvSpPr>
        <p:spPr>
          <a:xfrm>
            <a:off x="1425791" y="2166745"/>
            <a:ext cx="16235642" cy="648072"/>
          </a:xfrm>
          <a:prstGeom prst="rect">
            <a:avLst/>
          </a:prstGeom>
        </p:spPr>
        <p:txBody>
          <a:bodyPr/>
          <a:lstStyle/>
          <a:p>
            <a:pPr marL="284163" indent="-284163" defTabSz="760413" eaLnBrk="1" hangingPunct="1">
              <a:spcBef>
                <a:spcPct val="20000"/>
              </a:spcBef>
              <a:defRPr/>
            </a:pPr>
            <a:r>
              <a:rPr lang="pt-BR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Emissores de Raios X</a:t>
            </a:r>
            <a:r>
              <a:rPr kumimoji="0" lang="pt-BR" sz="4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</a:t>
            </a:r>
            <a:r>
              <a:rPr lang="pt-BR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|         Outros                 </a:t>
            </a:r>
            <a:r>
              <a:rPr kumimoji="0" lang="pt-BR" sz="4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</a:t>
            </a:r>
            <a:r>
              <a:rPr lang="pt-BR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| Medicina Nuclear </a:t>
            </a:r>
          </a:p>
          <a:p>
            <a:pPr marL="284163" marR="0" lvl="0" indent="-284163" algn="l" defTabSz="76041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pt-BR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1" descr="F:\tomo.jpg">
            <a:extLst>
              <a:ext uri="{FF2B5EF4-FFF2-40B4-BE49-F238E27FC236}">
                <a16:creationId xmlns:a16="http://schemas.microsoft.com/office/drawing/2014/main" id="{E20CB51F-F13B-C150-6AD5-9D95EFBB71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18958" y="6281455"/>
            <a:ext cx="4314509" cy="2783555"/>
          </a:xfrm>
          <a:prstGeom prst="rect">
            <a:avLst/>
          </a:prstGeom>
          <a:noFill/>
        </p:spPr>
      </p:pic>
      <p:pic>
        <p:nvPicPr>
          <p:cNvPr id="9" name="Picture 4" descr="http://www.lavras.mg.gov.br/wp-content/uploads/2014/04/Inaugura%C3%A7%C3%A3o-do-RX-da-Urpa-005-1024x680.jpg">
            <a:extLst>
              <a:ext uri="{FF2B5EF4-FFF2-40B4-BE49-F238E27FC236}">
                <a16:creationId xmlns:a16="http://schemas.microsoft.com/office/drawing/2014/main" id="{1383F525-E316-5F64-F5AE-E64DB4DFF0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3566" y="2864568"/>
            <a:ext cx="3702245" cy="2514114"/>
          </a:xfrm>
          <a:prstGeom prst="rect">
            <a:avLst/>
          </a:prstGeom>
          <a:noFill/>
        </p:spPr>
      </p:pic>
      <p:pic>
        <p:nvPicPr>
          <p:cNvPr id="10" name="Picture 5" descr="F:\radiologie_1_05.jpg">
            <a:extLst>
              <a:ext uri="{FF2B5EF4-FFF2-40B4-BE49-F238E27FC236}">
                <a16:creationId xmlns:a16="http://schemas.microsoft.com/office/drawing/2014/main" id="{37ECCF3E-E857-98AF-CB93-6A0FA1CF6A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208191" y="6205180"/>
            <a:ext cx="3980405" cy="2786284"/>
          </a:xfrm>
          <a:prstGeom prst="rect">
            <a:avLst/>
          </a:prstGeom>
          <a:noFill/>
        </p:spPr>
      </p:pic>
      <p:pic>
        <p:nvPicPr>
          <p:cNvPr id="11" name="Picture 6" descr="F:\Infinia Hawkeye 4.jpg">
            <a:extLst>
              <a:ext uri="{FF2B5EF4-FFF2-40B4-BE49-F238E27FC236}">
                <a16:creationId xmlns:a16="http://schemas.microsoft.com/office/drawing/2014/main" id="{9406C5CC-6775-8126-E41D-26131E7F30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026790" y="2814817"/>
            <a:ext cx="2448272" cy="2535711"/>
          </a:xfrm>
          <a:prstGeom prst="rect">
            <a:avLst/>
          </a:prstGeom>
          <a:noFill/>
        </p:spPr>
      </p:pic>
      <p:pic>
        <p:nvPicPr>
          <p:cNvPr id="12" name="Picture 7" descr="F:\ultrassom-ubs-vila-3.jpg">
            <a:extLst>
              <a:ext uri="{FF2B5EF4-FFF2-40B4-BE49-F238E27FC236}">
                <a16:creationId xmlns:a16="http://schemas.microsoft.com/office/drawing/2014/main" id="{AB5244B6-6453-0655-A575-79ADEB3889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864760" y="6205181"/>
            <a:ext cx="4065248" cy="2786284"/>
          </a:xfrm>
          <a:prstGeom prst="rect">
            <a:avLst/>
          </a:prstGeom>
          <a:noFill/>
        </p:spPr>
      </p:pic>
      <p:pic>
        <p:nvPicPr>
          <p:cNvPr id="13" name="Picture 8" descr="F:\RESSONANCIA.jpg">
            <a:extLst>
              <a:ext uri="{FF2B5EF4-FFF2-40B4-BE49-F238E27FC236}">
                <a16:creationId xmlns:a16="http://schemas.microsoft.com/office/drawing/2014/main" id="{A7DA838C-9EFA-A427-6DF6-43A4A8BE76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899637" y="2742769"/>
            <a:ext cx="3702245" cy="2631656"/>
          </a:xfrm>
          <a:prstGeom prst="rect">
            <a:avLst/>
          </a:prstGeom>
          <a:noFill/>
        </p:spPr>
      </p:pic>
      <p:sp>
        <p:nvSpPr>
          <p:cNvPr id="14" name="CaixaDeTexto 13">
            <a:extLst>
              <a:ext uri="{FF2B5EF4-FFF2-40B4-BE49-F238E27FC236}">
                <a16:creationId xmlns:a16="http://schemas.microsoft.com/office/drawing/2014/main" id="{2EC7AC18-C0C4-7CA4-8EB6-480C8AADDB36}"/>
              </a:ext>
            </a:extLst>
          </p:cNvPr>
          <p:cNvSpPr txBox="1"/>
          <p:nvPr/>
        </p:nvSpPr>
        <p:spPr>
          <a:xfrm>
            <a:off x="2734984" y="5407193"/>
            <a:ext cx="1872208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84163" marR="0" indent="-284163" algn="ctr" defTabSz="7604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2800" dirty="0">
                <a:solidFill>
                  <a:schemeClr val="bg1"/>
                </a:solidFill>
                <a:latin typeface="+mn-lt"/>
              </a:rPr>
              <a:t>Raio - X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D8102A63-862D-D32F-B20C-820E0A8EA4B5}"/>
              </a:ext>
            </a:extLst>
          </p:cNvPr>
          <p:cNvSpPr txBox="1"/>
          <p:nvPr/>
        </p:nvSpPr>
        <p:spPr>
          <a:xfrm>
            <a:off x="1425791" y="9039880"/>
            <a:ext cx="4500842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84163" marR="0" indent="-284163" algn="l" defTabSz="7604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Tomografia Computadorizada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454D8AB7-2487-0AA6-E809-7E363059C197}"/>
              </a:ext>
            </a:extLst>
          </p:cNvPr>
          <p:cNvSpPr txBox="1"/>
          <p:nvPr/>
        </p:nvSpPr>
        <p:spPr>
          <a:xfrm>
            <a:off x="13460227" y="5407193"/>
            <a:ext cx="3581400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84163" marR="0" indent="-284163" algn="ctr" defTabSz="7604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Gama Câmara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D2471EC5-6CCC-15CB-1EA9-3CD737C631B5}"/>
              </a:ext>
            </a:extLst>
          </p:cNvPr>
          <p:cNvSpPr txBox="1"/>
          <p:nvPr/>
        </p:nvSpPr>
        <p:spPr>
          <a:xfrm>
            <a:off x="14170807" y="9039880"/>
            <a:ext cx="2160240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84163" marR="0" indent="-284163" algn="ctr" defTabSz="7604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PET -</a:t>
            </a:r>
            <a:r>
              <a:rPr kumimoji="0" lang="pt-BR" sz="2800" b="0" i="0" u="none" strike="noStrike" kern="1200" cap="none" spc="0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CT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C2D73331-98A7-FAEC-EC68-3FA649E3B04F}"/>
              </a:ext>
            </a:extLst>
          </p:cNvPr>
          <p:cNvSpPr txBox="1"/>
          <p:nvPr/>
        </p:nvSpPr>
        <p:spPr>
          <a:xfrm>
            <a:off x="7543800" y="5407707"/>
            <a:ext cx="4413920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84163" marR="0" indent="-284163" algn="ctr" defTabSz="7604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Ressonância Magnética 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1B21A9F6-DC3F-5A55-DD5A-BA77B08DF9F8}"/>
              </a:ext>
            </a:extLst>
          </p:cNvPr>
          <p:cNvSpPr txBox="1"/>
          <p:nvPr/>
        </p:nvSpPr>
        <p:spPr>
          <a:xfrm>
            <a:off x="8598632" y="9039880"/>
            <a:ext cx="2304256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84163" marR="0" indent="-284163" algn="ctr" defTabSz="7604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2800" dirty="0">
                <a:solidFill>
                  <a:schemeClr val="bg1"/>
                </a:solidFill>
                <a:latin typeface="+mn-lt"/>
              </a:rPr>
              <a:t>Ultrassom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D17E1204-37CB-A5F1-A5B9-26845F0B8DD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954645" y="9046904"/>
            <a:ext cx="1109663" cy="103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885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3810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23" r="-223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5C32E5E4-7532-DE1A-994D-860113D3EC7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070265"/>
            <a:ext cx="90935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C:\Users\imagem\Desktop\IAEA\AULAS HSD\Sem título.png">
            <a:extLst>
              <a:ext uri="{FF2B5EF4-FFF2-40B4-BE49-F238E27FC236}">
                <a16:creationId xmlns:a16="http://schemas.microsoft.com/office/drawing/2014/main" id="{4BD9870E-E39D-2726-5C19-6876D9F90F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37260" y="479725"/>
            <a:ext cx="10328911" cy="6142553"/>
          </a:xfrm>
          <a:prstGeom prst="rect">
            <a:avLst/>
          </a:prstGeom>
          <a:noFill/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EF19FD14-DCFD-AB38-A559-16EA35AA92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/>
          <a:srcRect b="20773"/>
          <a:stretch/>
        </p:blipFill>
        <p:spPr bwMode="auto">
          <a:xfrm>
            <a:off x="3939513" y="6896099"/>
            <a:ext cx="10124406" cy="3110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6BF4E39D-490A-2225-A58C-E849AF3EF5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954645" y="9046904"/>
            <a:ext cx="1109663" cy="103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730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E0CF85-1F75-3408-79B0-AD1106114C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D61D052F-DF26-C114-9E16-F2278C0D7FAB}"/>
              </a:ext>
            </a:extLst>
          </p:cNvPr>
          <p:cNvSpPr/>
          <p:nvPr/>
        </p:nvSpPr>
        <p:spPr>
          <a:xfrm>
            <a:off x="0" y="3810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23" r="-223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1E4FB3EF-5B5F-7EA3-3CFC-8E02D257C51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070265"/>
            <a:ext cx="90935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A13C0ADB-BCF5-346A-E0EA-0632F1B7D2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54645" y="9046904"/>
            <a:ext cx="1109663" cy="1038225"/>
          </a:xfrm>
          <a:prstGeom prst="rect">
            <a:avLst/>
          </a:prstGeom>
        </p:spPr>
      </p:pic>
      <p:pic>
        <p:nvPicPr>
          <p:cNvPr id="3074" name="Picture 2" descr="O Modelo-Padrão da Física de Partículas é um dos mais bem-sucedidos da Física">
            <a:extLst>
              <a:ext uri="{FF2B5EF4-FFF2-40B4-BE49-F238E27FC236}">
                <a16:creationId xmlns:a16="http://schemas.microsoft.com/office/drawing/2014/main" id="{B8AB7A55-F9D1-7B46-634A-0DCC89D65E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806846"/>
            <a:ext cx="10929937" cy="7263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4AD131DC-D419-2B4D-46AE-901B32E117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293405"/>
            <a:ext cx="17983200" cy="92333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284163" indent="-284163" algn="ctr" defTabSz="760413" eaLnBrk="1" hangingPunct="1"/>
            <a:r>
              <a:rPr lang="pt-BR" sz="6000" b="1" dirty="0">
                <a:solidFill>
                  <a:schemeClr val="bg1"/>
                </a:solidFill>
              </a:rPr>
              <a:t>MODELO PADRÃO DA FÍSICA DE PARTÍCULAS</a:t>
            </a:r>
            <a:endParaRPr lang="pt-BR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2809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23" r="-223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5C32E5E4-7532-DE1A-994D-860113D3EC7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070265"/>
            <a:ext cx="90935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Shape 1">
            <a:extLst>
              <a:ext uri="{FF2B5EF4-FFF2-40B4-BE49-F238E27FC236}">
                <a16:creationId xmlns:a16="http://schemas.microsoft.com/office/drawing/2014/main" id="{33FDFBC0-9759-691C-9854-99E636994230}"/>
              </a:ext>
            </a:extLst>
          </p:cNvPr>
          <p:cNvSpPr txBox="1"/>
          <p:nvPr/>
        </p:nvSpPr>
        <p:spPr>
          <a:xfrm>
            <a:off x="1606506" y="288300"/>
            <a:ext cx="14869915" cy="1273800"/>
          </a:xfrm>
          <a:prstGeom prst="rect">
            <a:avLst/>
          </a:prstGeom>
          <a:noFill/>
          <a:ln w="9360"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pt-BR" sz="6600" b="1" spc="-1" dirty="0">
                <a:solidFill>
                  <a:schemeClr val="bg1"/>
                </a:solidFill>
                <a:latin typeface="Arial"/>
              </a:rPr>
              <a:t>Princípio do Radiodiagnóstico</a:t>
            </a:r>
            <a:endParaRPr lang="pt-BR" sz="6600" spc="-1" dirty="0">
              <a:solidFill>
                <a:schemeClr val="bg1"/>
              </a:solidFill>
              <a:latin typeface="Arial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2053C7-51C8-2AF8-9462-4E3E661EC501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1225507" y="2443200"/>
            <a:ext cx="10950994" cy="7272300"/>
          </a:xfrm>
          <a:prstGeom prst="rect">
            <a:avLst/>
          </a:prstGeom>
          <a:ln w="9360"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0E7BFFE-1569-5349-155C-DDEAB90298E5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12176501" y="2484230"/>
            <a:ext cx="2150821" cy="3869034"/>
          </a:xfrm>
          <a:prstGeom prst="rect">
            <a:avLst/>
          </a:prstGeom>
          <a:ln w="9360"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D11F7E4-FFBF-999A-C6B8-7C8AE762686A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14325600" y="2484230"/>
            <a:ext cx="2150821" cy="3869034"/>
          </a:xfrm>
          <a:prstGeom prst="rect">
            <a:avLst/>
          </a:prstGeom>
          <a:ln w="9360">
            <a:noFill/>
          </a:ln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55FBE7FD-6D4B-D103-A16D-753F8A7C091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954645" y="9046904"/>
            <a:ext cx="1109663" cy="103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070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23" r="-223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5C32E5E4-7532-DE1A-994D-860113D3EC7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070265"/>
            <a:ext cx="90935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Shape 1">
            <a:extLst>
              <a:ext uri="{FF2B5EF4-FFF2-40B4-BE49-F238E27FC236}">
                <a16:creationId xmlns:a16="http://schemas.microsoft.com/office/drawing/2014/main" id="{354F51BB-F31F-C57B-BA7B-6ECD842969E7}"/>
              </a:ext>
            </a:extLst>
          </p:cNvPr>
          <p:cNvSpPr txBox="1"/>
          <p:nvPr/>
        </p:nvSpPr>
        <p:spPr>
          <a:xfrm>
            <a:off x="1736400" y="1431299"/>
            <a:ext cx="13427842" cy="892801"/>
          </a:xfrm>
          <a:prstGeom prst="rect">
            <a:avLst/>
          </a:prstGeom>
          <a:noFill/>
          <a:ln w="9360"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pt-BR" sz="6600" b="1" spc="-1" dirty="0">
                <a:solidFill>
                  <a:schemeClr val="bg1"/>
                </a:solidFill>
                <a:latin typeface="Arial"/>
              </a:rPr>
              <a:t>Princípio da Medicina Nuclear</a:t>
            </a:r>
            <a:endParaRPr lang="pt-BR" sz="6600" spc="-1" dirty="0">
              <a:solidFill>
                <a:schemeClr val="bg1"/>
              </a:solidFill>
              <a:latin typeface="Arial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CADE30F-7486-46D1-4727-B25A0DBCDA47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1219200" y="3156932"/>
            <a:ext cx="11675827" cy="6710967"/>
          </a:xfrm>
          <a:prstGeom prst="rect">
            <a:avLst/>
          </a:prstGeom>
          <a:ln w="9360"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D2B4D42-203F-0C29-AF56-301C1B1C02A6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12910326" y="3164229"/>
            <a:ext cx="3412800" cy="3733800"/>
          </a:xfrm>
          <a:prstGeom prst="rect">
            <a:avLst/>
          </a:prstGeom>
          <a:ln w="9360">
            <a:noFill/>
          </a:ln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1A2E610D-0198-771C-090F-416BA88492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954645" y="9046904"/>
            <a:ext cx="1109663" cy="103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978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23" r="-223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5C32E5E4-7532-DE1A-994D-860113D3EC78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9070265"/>
            <a:ext cx="90935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22A3B89C-A91E-7555-B87A-25ABF0FED1EE}"/>
              </a:ext>
            </a:extLst>
          </p:cNvPr>
          <p:cNvSpPr txBox="1"/>
          <p:nvPr/>
        </p:nvSpPr>
        <p:spPr>
          <a:xfrm>
            <a:off x="4022703" y="188482"/>
            <a:ext cx="11404870" cy="92333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84163" indent="-284163" defTabSz="760413" eaLnBrk="1" hangingPunct="1"/>
            <a:r>
              <a:rPr lang="pt-BR" sz="5400" b="1" dirty="0">
                <a:solidFill>
                  <a:schemeClr val="bg1"/>
                </a:solidFill>
              </a:rPr>
              <a:t>Medicina Nuclear X Radiodiagnóstico</a:t>
            </a:r>
            <a:endParaRPr kumimoji="0" lang="pt-BR" sz="5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ED05ED7F-EB1C-DF68-5E52-050B8B8A78A8}"/>
              </a:ext>
            </a:extLst>
          </p:cNvPr>
          <p:cNvSpPr txBox="1">
            <a:spLocks noChangeArrowheads="1"/>
          </p:cNvSpPr>
          <p:nvPr/>
        </p:nvSpPr>
        <p:spPr>
          <a:xfrm>
            <a:off x="4953000" y="1300294"/>
            <a:ext cx="9601200" cy="1954307"/>
          </a:xfrm>
          <a:prstGeom prst="rect">
            <a:avLst/>
          </a:prstGeom>
        </p:spPr>
        <p:txBody>
          <a:bodyPr/>
          <a:lstStyle/>
          <a:p>
            <a:pPr marL="284163" marR="0" lvl="0" indent="-284163" algn="l" defTabSz="76041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pt-BR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Radiodiagnóstico</a:t>
            </a: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: equipamento é a fonte de radiação;</a:t>
            </a:r>
          </a:p>
          <a:p>
            <a:pPr marL="284163" marR="0" lvl="0" indent="-284163" algn="ctr" defTabSz="76041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pt-BR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ANATOMIA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8">
            <a:extLst>
              <a:ext uri="{FF2B5EF4-FFF2-40B4-BE49-F238E27FC236}">
                <a16:creationId xmlns:a16="http://schemas.microsoft.com/office/drawing/2014/main" id="{FD23939C-C456-BAB6-2345-9DA3BCBB01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2511221"/>
            <a:ext cx="7339488" cy="5841634"/>
          </a:xfrm>
          <a:prstGeom prst="rect">
            <a:avLst/>
          </a:prstGeom>
          <a:noFill/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0AFA5D6D-C648-875C-E5AD-C4CCEAC6A492}"/>
              </a:ext>
            </a:extLst>
          </p:cNvPr>
          <p:cNvSpPr txBox="1"/>
          <p:nvPr/>
        </p:nvSpPr>
        <p:spPr>
          <a:xfrm>
            <a:off x="5410200" y="8571207"/>
            <a:ext cx="8610599" cy="95410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84163" marR="0" indent="-284163" algn="l" defTabSz="7604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Medicina Nuclear: </a:t>
            </a:r>
            <a:r>
              <a:rPr lang="pt-BR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 paciente é a fonte de radiação</a:t>
            </a:r>
          </a:p>
          <a:p>
            <a:pPr marL="284163" marR="0" indent="-284163" algn="ctr" defTabSz="7604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8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ANATOMIA + FUNCIONALIDADE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B227776A-60FE-F23B-0CFF-24CE014C29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954645" y="9046904"/>
            <a:ext cx="1109663" cy="103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386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23" r="-223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5C32E5E4-7532-DE1A-994D-860113D3EC7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070265"/>
            <a:ext cx="90935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Shape 2">
            <a:extLst>
              <a:ext uri="{FF2B5EF4-FFF2-40B4-BE49-F238E27FC236}">
                <a16:creationId xmlns:a16="http://schemas.microsoft.com/office/drawing/2014/main" id="{260482D7-D42F-1C85-66C0-5A694937AFF3}"/>
              </a:ext>
            </a:extLst>
          </p:cNvPr>
          <p:cNvSpPr txBox="1"/>
          <p:nvPr/>
        </p:nvSpPr>
        <p:spPr>
          <a:xfrm>
            <a:off x="1143000" y="1432799"/>
            <a:ext cx="15849600" cy="7637465"/>
          </a:xfrm>
          <a:prstGeom prst="rect">
            <a:avLst/>
          </a:prstGeom>
          <a:noFill/>
          <a:ln w="9360">
            <a:noFill/>
          </a:ln>
        </p:spPr>
        <p:txBody>
          <a:bodyPr/>
          <a:lstStyle/>
          <a:p>
            <a:pPr marL="285889" indent="-285589" eaLnBrk="0" fontAlgn="base" hangingPunct="0">
              <a:spcBef>
                <a:spcPts val="399"/>
              </a:spcBef>
              <a:spcAft>
                <a:spcPct val="0"/>
              </a:spcAft>
              <a:buClr>
                <a:srgbClr val="330066"/>
              </a:buClr>
              <a:buSzPct val="70000"/>
              <a:buFont typeface="Wingdings" charset="2"/>
              <a:buChar char=""/>
            </a:pPr>
            <a:r>
              <a:rPr lang="pt-BR" sz="4400" b="1" spc="-1" dirty="0">
                <a:solidFill>
                  <a:schemeClr val="bg1"/>
                </a:solidFill>
                <a:latin typeface="Arial"/>
              </a:rPr>
              <a:t>“A Medicina Nuclear é a especialidade que se ocupa do diagnóstico, tratamento e investigação médica mediante o uso de radioisótopos como fontes radioativas abertas.” </a:t>
            </a:r>
            <a:r>
              <a:rPr lang="pt-BR" sz="4400" spc="-1" dirty="0">
                <a:solidFill>
                  <a:schemeClr val="bg1"/>
                </a:solidFill>
                <a:latin typeface="Arial"/>
              </a:rPr>
              <a:t>– Organização Mundial de Saúde.</a:t>
            </a:r>
          </a:p>
          <a:p>
            <a:pPr eaLnBrk="0" fontAlgn="base" hangingPunct="0">
              <a:spcBef>
                <a:spcPts val="399"/>
              </a:spcBef>
              <a:spcAft>
                <a:spcPct val="0"/>
              </a:spcAft>
            </a:pPr>
            <a:endParaRPr lang="pt-BR" sz="4400" spc="-1" dirty="0">
              <a:solidFill>
                <a:schemeClr val="bg1"/>
              </a:solidFill>
              <a:latin typeface="Arial"/>
            </a:endParaRPr>
          </a:p>
          <a:p>
            <a:pPr marL="285889" indent="-285589" eaLnBrk="0" fontAlgn="base" hangingPunct="0">
              <a:spcBef>
                <a:spcPts val="501"/>
              </a:spcBef>
              <a:spcAft>
                <a:spcPct val="0"/>
              </a:spcAft>
              <a:buClr>
                <a:srgbClr val="330066"/>
              </a:buClr>
              <a:buSzPct val="70000"/>
              <a:buFont typeface="Wingdings" charset="2"/>
              <a:buChar char=""/>
            </a:pPr>
            <a:r>
              <a:rPr lang="pt-BR" sz="4400" b="1" spc="-1" dirty="0">
                <a:solidFill>
                  <a:schemeClr val="bg1"/>
                </a:solidFill>
                <a:latin typeface="Arial"/>
              </a:rPr>
              <a:t>“a especialidade médica que emprega fontes abertas de radionuclídeos com finalidade de diagnóstico e de terapia.”</a:t>
            </a:r>
            <a:r>
              <a:rPr lang="pt-BR" sz="4800" spc="-1" dirty="0">
                <a:solidFill>
                  <a:schemeClr val="bg1"/>
                </a:solidFill>
                <a:latin typeface="Arial"/>
              </a:rPr>
              <a:t> - </a:t>
            </a:r>
            <a:r>
              <a:rPr lang="pt-BR" sz="4400" spc="-1" dirty="0">
                <a:solidFill>
                  <a:schemeClr val="bg1"/>
                </a:solidFill>
                <a:latin typeface="Arial"/>
              </a:rPr>
              <a:t>Sociedade Brasileira de Biologia, Medicina Nuclear e Imagem Molecular</a:t>
            </a:r>
            <a:r>
              <a:rPr lang="pt-BR" sz="4800" spc="-1" dirty="0">
                <a:solidFill>
                  <a:schemeClr val="bg1"/>
                </a:solidFill>
                <a:latin typeface="Arial"/>
              </a:rPr>
              <a:t>.</a:t>
            </a:r>
          </a:p>
          <a:p>
            <a:pPr eaLnBrk="0" fontAlgn="base" hangingPunct="0">
              <a:spcBef>
                <a:spcPts val="432"/>
              </a:spcBef>
              <a:spcAft>
                <a:spcPct val="0"/>
              </a:spcAft>
            </a:pPr>
            <a:endParaRPr lang="pt-BR" sz="4800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F51D6F8C-1CAA-2A61-BB55-E9D894CDE6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54645" y="9046904"/>
            <a:ext cx="1109663" cy="103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561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23" r="-223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5C32E5E4-7532-DE1A-994D-860113D3EC7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070265"/>
            <a:ext cx="90935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Shape 2">
            <a:extLst>
              <a:ext uri="{FF2B5EF4-FFF2-40B4-BE49-F238E27FC236}">
                <a16:creationId xmlns:a16="http://schemas.microsoft.com/office/drawing/2014/main" id="{36C06E0D-EC59-AA9C-370D-5158A91DCACE}"/>
              </a:ext>
            </a:extLst>
          </p:cNvPr>
          <p:cNvSpPr txBox="1"/>
          <p:nvPr/>
        </p:nvSpPr>
        <p:spPr>
          <a:xfrm>
            <a:off x="1143000" y="1432799"/>
            <a:ext cx="15849600" cy="7637465"/>
          </a:xfrm>
          <a:prstGeom prst="rect">
            <a:avLst/>
          </a:prstGeom>
          <a:noFill/>
          <a:ln w="9360">
            <a:noFill/>
          </a:ln>
        </p:spPr>
        <p:txBody>
          <a:bodyPr/>
          <a:lstStyle/>
          <a:p>
            <a:pPr marL="300" eaLnBrk="0" fontAlgn="base" hangingPunct="0">
              <a:spcBef>
                <a:spcPts val="399"/>
              </a:spcBef>
              <a:spcAft>
                <a:spcPct val="0"/>
              </a:spcAft>
              <a:buClr>
                <a:srgbClr val="330066"/>
              </a:buClr>
              <a:buSzPct val="70000"/>
            </a:pPr>
            <a:r>
              <a:rPr lang="pt-BR" sz="4800" b="1" spc="-1" dirty="0">
                <a:solidFill>
                  <a:schemeClr val="bg1"/>
                </a:solidFill>
                <a:latin typeface="Arial"/>
              </a:rPr>
              <a:t> - MEDICINA NUCLEAR CONVENCIONAL</a:t>
            </a:r>
          </a:p>
          <a:p>
            <a:pPr marL="300" eaLnBrk="0" fontAlgn="base" hangingPunct="0">
              <a:spcBef>
                <a:spcPts val="399"/>
              </a:spcBef>
              <a:spcAft>
                <a:spcPct val="0"/>
              </a:spcAft>
              <a:buClr>
                <a:srgbClr val="330066"/>
              </a:buClr>
              <a:buSzPct val="70000"/>
            </a:pPr>
            <a:r>
              <a:rPr lang="pt-BR" sz="4800" spc="-1" dirty="0">
                <a:solidFill>
                  <a:schemeClr val="bg1"/>
                </a:solidFill>
                <a:latin typeface="Arial"/>
              </a:rPr>
              <a:t>Com uso de Gama Câmara, realizando Cintilografias</a:t>
            </a:r>
          </a:p>
          <a:p>
            <a:pPr marL="300" eaLnBrk="0" fontAlgn="base" hangingPunct="0">
              <a:spcBef>
                <a:spcPts val="399"/>
              </a:spcBef>
              <a:spcAft>
                <a:spcPct val="0"/>
              </a:spcAft>
              <a:buClr>
                <a:srgbClr val="330066"/>
              </a:buClr>
              <a:buSzPct val="70000"/>
            </a:pPr>
            <a:endParaRPr lang="pt-BR" sz="4800" spc="-1" dirty="0">
              <a:solidFill>
                <a:schemeClr val="bg1"/>
              </a:solidFill>
              <a:latin typeface="Arial"/>
            </a:endParaRPr>
          </a:p>
          <a:p>
            <a:pPr marL="300" eaLnBrk="0" fontAlgn="base" hangingPunct="0">
              <a:spcBef>
                <a:spcPts val="399"/>
              </a:spcBef>
              <a:spcAft>
                <a:spcPct val="0"/>
              </a:spcAft>
              <a:buClr>
                <a:srgbClr val="330066"/>
              </a:buClr>
              <a:buSzPct val="70000"/>
            </a:pPr>
            <a:r>
              <a:rPr lang="pt-BR" sz="4800" b="1" spc="-1" dirty="0">
                <a:solidFill>
                  <a:schemeClr val="bg1"/>
                </a:solidFill>
                <a:latin typeface="Arial"/>
              </a:rPr>
              <a:t>- PET/CT</a:t>
            </a:r>
          </a:p>
          <a:p>
            <a:pPr marL="300" eaLnBrk="0" fontAlgn="base" hangingPunct="0">
              <a:spcBef>
                <a:spcPts val="399"/>
              </a:spcBef>
              <a:spcAft>
                <a:spcPct val="0"/>
              </a:spcAft>
              <a:buClr>
                <a:srgbClr val="330066"/>
              </a:buClr>
              <a:buSzPct val="70000"/>
            </a:pPr>
            <a:r>
              <a:rPr lang="pt-BR" sz="4800" spc="-1" dirty="0">
                <a:solidFill>
                  <a:schemeClr val="bg1"/>
                </a:solidFill>
                <a:latin typeface="Arial"/>
              </a:rPr>
              <a:t>Realização de PET </a:t>
            </a:r>
            <a:r>
              <a:rPr lang="pt-BR" sz="4800" spc="-1" dirty="0" err="1">
                <a:solidFill>
                  <a:schemeClr val="bg1"/>
                </a:solidFill>
                <a:latin typeface="Arial"/>
              </a:rPr>
              <a:t>Scan</a:t>
            </a:r>
            <a:r>
              <a:rPr lang="pt-BR" sz="4800" spc="-1" dirty="0">
                <a:solidFill>
                  <a:schemeClr val="bg1"/>
                </a:solidFill>
                <a:latin typeface="Arial"/>
              </a:rPr>
              <a:t> em Equipamento Híbrido</a:t>
            </a:r>
          </a:p>
          <a:p>
            <a:pPr marL="300" eaLnBrk="0" fontAlgn="base" hangingPunct="0">
              <a:spcBef>
                <a:spcPts val="399"/>
              </a:spcBef>
              <a:spcAft>
                <a:spcPct val="0"/>
              </a:spcAft>
              <a:buClr>
                <a:srgbClr val="330066"/>
              </a:buClr>
              <a:buSzPct val="70000"/>
            </a:pPr>
            <a:endParaRPr lang="pt-BR" sz="4800" spc="-1" dirty="0">
              <a:solidFill>
                <a:schemeClr val="bg1"/>
              </a:solidFill>
              <a:latin typeface="Arial"/>
            </a:endParaRPr>
          </a:p>
          <a:p>
            <a:pPr marL="300" eaLnBrk="0" fontAlgn="base" hangingPunct="0">
              <a:spcBef>
                <a:spcPts val="399"/>
              </a:spcBef>
              <a:spcAft>
                <a:spcPct val="0"/>
              </a:spcAft>
              <a:buClr>
                <a:srgbClr val="330066"/>
              </a:buClr>
              <a:buSzPct val="70000"/>
            </a:pPr>
            <a:r>
              <a:rPr lang="pt-BR" sz="4800" b="1" spc="-1" dirty="0">
                <a:solidFill>
                  <a:schemeClr val="bg1"/>
                </a:solidFill>
                <a:latin typeface="Arial"/>
              </a:rPr>
              <a:t>- TERAPIAS</a:t>
            </a:r>
          </a:p>
          <a:p>
            <a:pPr marL="300" eaLnBrk="0" fontAlgn="base" hangingPunct="0">
              <a:spcBef>
                <a:spcPts val="399"/>
              </a:spcBef>
              <a:spcAft>
                <a:spcPct val="0"/>
              </a:spcAft>
              <a:buClr>
                <a:srgbClr val="330066"/>
              </a:buClr>
              <a:buSzPct val="70000"/>
            </a:pPr>
            <a:r>
              <a:rPr lang="pt-BR" sz="4800" spc="-1" dirty="0">
                <a:solidFill>
                  <a:schemeClr val="bg1"/>
                </a:solidFill>
                <a:latin typeface="Arial"/>
              </a:rPr>
              <a:t>Realização de Terapias com uso de Radionuclídeos</a:t>
            </a:r>
          </a:p>
          <a:p>
            <a:pPr marL="300" eaLnBrk="0" fontAlgn="base" hangingPunct="0">
              <a:spcBef>
                <a:spcPts val="399"/>
              </a:spcBef>
              <a:spcAft>
                <a:spcPct val="0"/>
              </a:spcAft>
              <a:buClr>
                <a:srgbClr val="330066"/>
              </a:buClr>
              <a:buSzPct val="70000"/>
            </a:pPr>
            <a:r>
              <a:rPr lang="pt-BR" sz="4800" spc="-1" dirty="0">
                <a:solidFill>
                  <a:schemeClr val="bg1"/>
                </a:solidFill>
                <a:latin typeface="Arial"/>
              </a:rPr>
              <a:t>(I-131, Lu-177, Y-90, Ra-223, entre outros)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0FF78762-0311-4188-8EF5-B552B776AD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54645" y="9046904"/>
            <a:ext cx="1109663" cy="103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815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23" r="-223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DEB8D19-9ED4-A586-434B-55BB2BFDB3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2645" y="280630"/>
            <a:ext cx="17082710" cy="960262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7200" b="1" dirty="0">
                <a:solidFill>
                  <a:schemeClr val="bg1"/>
                </a:solidFill>
                <a:ea typeface="MS PGothic" panose="020B0600070205080204" pitchFamily="34" charset="-128"/>
              </a:rPr>
              <a:t>Física Médica –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7200" b="1" dirty="0">
                <a:solidFill>
                  <a:schemeClr val="bg1"/>
                </a:solidFill>
                <a:ea typeface="MS PGothic" panose="020B0600070205080204" pitchFamily="34" charset="-128"/>
              </a:rPr>
              <a:t>Contexto e Aplicações</a:t>
            </a:r>
            <a:endParaRPr lang="pt-BR" sz="4800" b="1" dirty="0">
              <a:solidFill>
                <a:schemeClr val="bg1"/>
              </a:solidFill>
              <a:ea typeface="MS PGothic" panose="020B0600070205080204" pitchFamily="34" charset="-128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 sz="6000" b="1" dirty="0">
              <a:solidFill>
                <a:schemeClr val="bg1"/>
              </a:solidFill>
              <a:ea typeface="MS PGothic" panose="020B0600070205080204" pitchFamily="34" charset="-128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6000" b="1" dirty="0">
                <a:solidFill>
                  <a:schemeClr val="bg1"/>
                </a:solidFill>
                <a:ea typeface="MS PGothic" panose="020B0600070205080204" pitchFamily="34" charset="-128"/>
              </a:rPr>
              <a:t>Moizés Coutinho Bastos Filho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dirty="0">
                <a:solidFill>
                  <a:schemeClr val="bg1"/>
                </a:solidFill>
                <a:ea typeface="MS PGothic" panose="020B0600070205080204" pitchFamily="34" charset="-128"/>
              </a:rPr>
              <a:t>Físico Médico – Hospital São Domingos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dirty="0">
                <a:solidFill>
                  <a:schemeClr val="bg1"/>
                </a:solidFill>
                <a:ea typeface="MS PGothic" panose="020B0600070205080204" pitchFamily="34" charset="-128"/>
              </a:rPr>
              <a:t>Físico Especialista em Medicina Nuclear – ABFM 0661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dirty="0">
                <a:solidFill>
                  <a:schemeClr val="bg1"/>
                </a:solidFill>
                <a:ea typeface="MS PGothic" panose="020B0600070205080204" pitchFamily="34" charset="-128"/>
              </a:rPr>
              <a:t>Supervisor de Radioproteção em MN CNEN – FM 0349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dirty="0">
                <a:solidFill>
                  <a:schemeClr val="bg1"/>
                </a:solidFill>
                <a:ea typeface="MS PGothic" panose="020B0600070205080204" pitchFamily="34" charset="-128"/>
              </a:rPr>
              <a:t>Supervisor de Transportes CNEN – TR 0041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 sz="4000" b="1" dirty="0">
              <a:solidFill>
                <a:schemeClr val="bg1"/>
              </a:solidFill>
              <a:ea typeface="MS PGothic" panose="020B0600070205080204" pitchFamily="34" charset="-128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 sz="4000" b="1" dirty="0">
              <a:solidFill>
                <a:schemeClr val="bg1"/>
              </a:solidFill>
              <a:ea typeface="MS PGothic" panose="020B0600070205080204" pitchFamily="34" charset="-128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 sz="4000" b="1" dirty="0">
              <a:solidFill>
                <a:schemeClr val="bg1"/>
              </a:solidFill>
              <a:ea typeface="MS PGothic" panose="020B0600070205080204" pitchFamily="34" charset="-128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b="1" dirty="0">
                <a:solidFill>
                  <a:schemeClr val="bg1"/>
                </a:solidFill>
                <a:cs typeface="+mn-cs"/>
              </a:rPr>
              <a:t>2</a:t>
            </a:r>
            <a:r>
              <a:rPr lang="pt-BR" sz="4000" b="1" i="0" noProof="0" dirty="0">
                <a:solidFill>
                  <a:schemeClr val="bg1"/>
                </a:solidFill>
                <a:ea typeface="+mn-ea"/>
                <a:cs typeface="+mn-cs"/>
              </a:rPr>
              <a:t>º </a:t>
            </a:r>
            <a:r>
              <a:rPr lang="pt-BR" sz="4000" b="1" i="0" noProof="0" dirty="0" err="1">
                <a:solidFill>
                  <a:schemeClr val="bg1"/>
                </a:solidFill>
                <a:ea typeface="+mn-ea"/>
                <a:cs typeface="+mn-cs"/>
              </a:rPr>
              <a:t>MasterClass</a:t>
            </a:r>
            <a:r>
              <a:rPr lang="pt-BR" sz="4000" b="1" i="0" noProof="0" dirty="0">
                <a:solidFill>
                  <a:schemeClr val="bg1"/>
                </a:solidFill>
                <a:ea typeface="+mn-ea"/>
                <a:cs typeface="+mn-cs"/>
              </a:rPr>
              <a:t> - Maranhão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b="1" i="0" noProof="0" dirty="0">
                <a:solidFill>
                  <a:schemeClr val="bg1"/>
                </a:solidFill>
                <a:ea typeface="+mn-ea"/>
                <a:cs typeface="+mn-cs"/>
              </a:rPr>
              <a:t> </a:t>
            </a:r>
            <a:r>
              <a:rPr lang="pt-BR" sz="4000" b="1" dirty="0">
                <a:solidFill>
                  <a:schemeClr val="bg1"/>
                </a:solidFill>
                <a:cs typeface="+mn-cs"/>
              </a:rPr>
              <a:t>13/10/2025</a:t>
            </a:r>
            <a:endParaRPr lang="pt-BR" sz="4000" b="1" i="1" noProof="0" dirty="0">
              <a:solidFill>
                <a:schemeClr val="bg1"/>
              </a:solidFill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5C32E5E4-7532-DE1A-994D-860113D3EC7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070265"/>
            <a:ext cx="90935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B922CD90-EAC5-C13B-0DEC-A36B0C8269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54645" y="9046904"/>
            <a:ext cx="1109663" cy="1038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23" r="-223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5C32E5E4-7532-DE1A-994D-860113D3EC7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070265"/>
            <a:ext cx="90935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E:\IMG_20171024_075703.jpg">
            <a:extLst>
              <a:ext uri="{FF2B5EF4-FFF2-40B4-BE49-F238E27FC236}">
                <a16:creationId xmlns:a16="http://schemas.microsoft.com/office/drawing/2014/main" id="{91C2D961-EC41-F7E0-BE50-96C09BFB1E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5878" y="493160"/>
            <a:ext cx="6040977" cy="4530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imagem\Desktop\IAEA\AULAS HSD\Sem títuloe.png">
            <a:extLst>
              <a:ext uri="{FF2B5EF4-FFF2-40B4-BE49-F238E27FC236}">
                <a16:creationId xmlns:a16="http://schemas.microsoft.com/office/drawing/2014/main" id="{9CF6ABE3-ACE3-79F8-9B33-50D4393A05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545878" y="5397781"/>
            <a:ext cx="6071519" cy="4530732"/>
          </a:xfrm>
          <a:prstGeom prst="rect">
            <a:avLst/>
          </a:prstGeom>
          <a:noFill/>
        </p:spPr>
      </p:pic>
      <p:pic>
        <p:nvPicPr>
          <p:cNvPr id="6" name="Picture 3" descr="E:\IMG_20171024_075639.jpg">
            <a:extLst>
              <a:ext uri="{FF2B5EF4-FFF2-40B4-BE49-F238E27FC236}">
                <a16:creationId xmlns:a16="http://schemas.microsoft.com/office/drawing/2014/main" id="{D21BCB61-2037-6060-A295-69FDD9EF40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0253" y="2019300"/>
            <a:ext cx="5765737" cy="7687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Shape 1">
            <a:extLst>
              <a:ext uri="{FF2B5EF4-FFF2-40B4-BE49-F238E27FC236}">
                <a16:creationId xmlns:a16="http://schemas.microsoft.com/office/drawing/2014/main" id="{71C705DD-9D62-D498-A776-5A3CC134FFA5}"/>
              </a:ext>
            </a:extLst>
          </p:cNvPr>
          <p:cNvSpPr txBox="1"/>
          <p:nvPr/>
        </p:nvSpPr>
        <p:spPr>
          <a:xfrm>
            <a:off x="2130812" y="752610"/>
            <a:ext cx="13427842" cy="892801"/>
          </a:xfrm>
          <a:prstGeom prst="rect">
            <a:avLst/>
          </a:prstGeom>
          <a:noFill/>
          <a:ln w="9360"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pt-BR" sz="6600" b="1" spc="-1" dirty="0">
                <a:solidFill>
                  <a:schemeClr val="bg1"/>
                </a:solidFill>
                <a:latin typeface="Arial"/>
              </a:rPr>
              <a:t>GAMA CÂMARA</a:t>
            </a:r>
            <a:endParaRPr lang="pt-BR" sz="6600" spc="-1" dirty="0">
              <a:solidFill>
                <a:schemeClr val="bg1"/>
              </a:solidFill>
              <a:latin typeface="Arial"/>
            </a:endParaRP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4BE41E2B-9963-5CFB-D5D4-B95A326FCAA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954645" y="9046904"/>
            <a:ext cx="1109663" cy="103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396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23" r="-223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5C32E5E4-7532-DE1A-994D-860113D3EC7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070265"/>
            <a:ext cx="90935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 descr="Resultado de imagem para cintilografia tireoide">
            <a:extLst>
              <a:ext uri="{FF2B5EF4-FFF2-40B4-BE49-F238E27FC236}">
                <a16:creationId xmlns:a16="http://schemas.microsoft.com/office/drawing/2014/main" id="{478D5403-8005-4779-105B-6984087063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701" y="3592392"/>
            <a:ext cx="5216565" cy="3664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www.diagnosealagoas.com.br/uploads/areaartigos/465d667a6a04d6fc7a445a1987d04ceb5645e798.jpg">
            <a:extLst>
              <a:ext uri="{FF2B5EF4-FFF2-40B4-BE49-F238E27FC236}">
                <a16:creationId xmlns:a16="http://schemas.microsoft.com/office/drawing/2014/main" id="{A49F3E23-E3DF-03E4-B4AF-10CA297C01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056708" y="1470597"/>
            <a:ext cx="4066282" cy="4243589"/>
          </a:xfrm>
          <a:prstGeom prst="rect">
            <a:avLst/>
          </a:prstGeom>
          <a:noFill/>
        </p:spPr>
      </p:pic>
      <p:pic>
        <p:nvPicPr>
          <p:cNvPr id="6" name="Picture 4" descr="https://lh6.googleusercontent.com/-63fU1fPLjnU/UGCt1bGQ7WI/AAAAAAAADH4/K96IM1mpn0w/s244/a-cintilografia-ossea.jpg">
            <a:extLst>
              <a:ext uri="{FF2B5EF4-FFF2-40B4-BE49-F238E27FC236}">
                <a16:creationId xmlns:a16="http://schemas.microsoft.com/office/drawing/2014/main" id="{8EFFD0F6-A539-9115-3A8E-C4E5D9DB03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963400" y="5744565"/>
            <a:ext cx="4252898" cy="3696621"/>
          </a:xfrm>
          <a:prstGeom prst="rect">
            <a:avLst/>
          </a:prstGeom>
          <a:noFill/>
        </p:spPr>
      </p:pic>
      <p:pic>
        <p:nvPicPr>
          <p:cNvPr id="7" name="Picture 6" descr="http://images.slideplayer.com.br/1/52337/slides/slide_60.jpg">
            <a:extLst>
              <a:ext uri="{FF2B5EF4-FFF2-40B4-BE49-F238E27FC236}">
                <a16:creationId xmlns:a16="http://schemas.microsoft.com/office/drawing/2014/main" id="{CAF9B79D-7F3D-5084-5805-043E604B35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06734" y="2045511"/>
            <a:ext cx="4799709" cy="3696622"/>
          </a:xfrm>
          <a:prstGeom prst="rect">
            <a:avLst/>
          </a:prstGeom>
          <a:noFill/>
        </p:spPr>
      </p:pic>
      <p:pic>
        <p:nvPicPr>
          <p:cNvPr id="8" name="Picture 2" descr="Resultado de imagem para CINTILOGRAFIA">
            <a:extLst>
              <a:ext uri="{FF2B5EF4-FFF2-40B4-BE49-F238E27FC236}">
                <a16:creationId xmlns:a16="http://schemas.microsoft.com/office/drawing/2014/main" id="{2051497F-E598-EA7F-0B1C-F9E88B47F2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4844" y="6206314"/>
            <a:ext cx="4471341" cy="3234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Shape 1">
            <a:extLst>
              <a:ext uri="{FF2B5EF4-FFF2-40B4-BE49-F238E27FC236}">
                <a16:creationId xmlns:a16="http://schemas.microsoft.com/office/drawing/2014/main" id="{CCE435A1-F1C3-EEA9-6BD0-9F1AFB29E36A}"/>
              </a:ext>
            </a:extLst>
          </p:cNvPr>
          <p:cNvSpPr txBox="1"/>
          <p:nvPr/>
        </p:nvSpPr>
        <p:spPr>
          <a:xfrm>
            <a:off x="2130812" y="752610"/>
            <a:ext cx="13427842" cy="892801"/>
          </a:xfrm>
          <a:prstGeom prst="rect">
            <a:avLst/>
          </a:prstGeom>
          <a:noFill/>
          <a:ln w="9360"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pt-BR" sz="6600" b="1" spc="-1" dirty="0">
                <a:solidFill>
                  <a:schemeClr val="bg1"/>
                </a:solidFill>
                <a:latin typeface="Arial"/>
              </a:rPr>
              <a:t>CINTILOGRAFIAS</a:t>
            </a:r>
            <a:endParaRPr lang="pt-BR" sz="6600" spc="-1" dirty="0">
              <a:solidFill>
                <a:schemeClr val="bg1"/>
              </a:solidFill>
              <a:latin typeface="Arial"/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6BCA3418-0BF4-6974-D197-D117C80ACA5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954645" y="9046904"/>
            <a:ext cx="1109663" cy="103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891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23" r="-223"/>
            </a:stretch>
          </a:blipFill>
        </p:spPr>
        <p:txBody>
          <a:bodyPr/>
          <a:lstStyle/>
          <a:p>
            <a:endParaRPr lang="pt-BR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5C32E5E4-7532-DE1A-994D-860113D3EC7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070265"/>
            <a:ext cx="90935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98555490-53DF-2527-3148-BD5E9EBE0BFC}"/>
              </a:ext>
            </a:extLst>
          </p:cNvPr>
          <p:cNvSpPr txBox="1">
            <a:spLocks noChangeArrowheads="1"/>
          </p:cNvSpPr>
          <p:nvPr/>
        </p:nvSpPr>
        <p:spPr>
          <a:xfrm>
            <a:off x="2743200" y="689633"/>
            <a:ext cx="12496800" cy="1631863"/>
          </a:xfrm>
          <a:prstGeom prst="rect">
            <a:avLst/>
          </a:prstGeom>
        </p:spPr>
        <p:txBody>
          <a:bodyPr/>
          <a:lstStyle>
            <a:lvl1pPr marL="284163" indent="-284163" algn="l" defTabSz="76041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7538" indent="-236538" algn="l" defTabSz="76041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50913" indent="-188913" algn="l" defTabSz="76041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31913" indent="-188913" algn="l" defTabSz="76041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12913" indent="-188913" algn="l" defTabSz="76041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95416" indent="-190492" algn="l" defTabSz="7619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76401" indent="-190492" algn="l" defTabSz="7619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7386" indent="-190492" algn="l" defTabSz="7619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38370" indent="-190492" algn="l" defTabSz="7619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itchFamily="2" charset="2"/>
              <a:buNone/>
            </a:pPr>
            <a:r>
              <a:rPr lang="pt-BR" sz="4800" dirty="0">
                <a:solidFill>
                  <a:schemeClr val="bg1"/>
                </a:solidFill>
              </a:rPr>
              <a:t>Anatomia + Fisiologia = PET SCAN ou PET/CT</a:t>
            </a:r>
          </a:p>
        </p:txBody>
      </p:sp>
      <p:pic>
        <p:nvPicPr>
          <p:cNvPr id="5" name="Picture 4" descr="PET_CT">
            <a:extLst>
              <a:ext uri="{FF2B5EF4-FFF2-40B4-BE49-F238E27FC236}">
                <a16:creationId xmlns:a16="http://schemas.microsoft.com/office/drawing/2014/main" id="{D967E89F-A8FD-E43E-69A1-B97EBF0F30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18064" y="2074581"/>
            <a:ext cx="10451871" cy="7522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61FE3271-A9CC-F095-8D3C-51C67B440A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54645" y="9046904"/>
            <a:ext cx="1109663" cy="103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29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23" r="-223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5C32E5E4-7532-DE1A-994D-860113D3EC78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9070265"/>
            <a:ext cx="90935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A7914A0-42D6-B5B3-C9BF-AB6D1EAC0B2C}"/>
              </a:ext>
            </a:extLst>
          </p:cNvPr>
          <p:cNvSpPr txBox="1">
            <a:spLocks noChangeArrowheads="1"/>
          </p:cNvSpPr>
          <p:nvPr/>
        </p:nvSpPr>
        <p:spPr>
          <a:xfrm>
            <a:off x="2520925" y="1928825"/>
            <a:ext cx="10825591" cy="963433"/>
          </a:xfrm>
          <a:prstGeom prst="rect">
            <a:avLst/>
          </a:prstGeom>
        </p:spPr>
        <p:txBody>
          <a:bodyPr/>
          <a:lstStyle/>
          <a:p>
            <a:pPr lvl="0" defTabSz="760413" eaLnBrk="1" hangingPunct="1">
              <a:defRPr/>
            </a:pPr>
            <a:r>
              <a:rPr lang="pt-BR" sz="6600" b="1" dirty="0">
                <a:solidFill>
                  <a:schemeClr val="bg1"/>
                </a:solidFill>
                <a:latin typeface="+mn-lt"/>
                <a:cs typeface="Arial" pitchFamily="34" charset="0"/>
              </a:rPr>
              <a:t>PET – CT</a:t>
            </a:r>
          </a:p>
          <a:p>
            <a:pPr lvl="0" defTabSz="760413" eaLnBrk="1" hangingPunct="1">
              <a:defRPr/>
            </a:pPr>
            <a:endParaRPr kumimoji="0" lang="pt-BR" sz="6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+mj-ea"/>
              <a:cs typeface="Arial" pitchFamily="34" charset="0"/>
            </a:endParaRPr>
          </a:p>
          <a:p>
            <a:pPr lvl="0" defTabSz="760413" eaLnBrk="1" hangingPunct="1">
              <a:defRPr/>
            </a:pPr>
            <a:r>
              <a:rPr kumimoji="0" lang="pt-BR" sz="6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j-ea"/>
                <a:cs typeface="Arial" pitchFamily="34" charset="0"/>
              </a:rPr>
              <a:t>O </a:t>
            </a:r>
            <a:r>
              <a:rPr lang="pt-BR" sz="6000" b="1" dirty="0">
                <a:solidFill>
                  <a:schemeClr val="bg1"/>
                </a:solidFill>
                <a:ea typeface="+mj-ea"/>
                <a:cs typeface="Arial" pitchFamily="34" charset="0"/>
              </a:rPr>
              <a:t>que procuramos?</a:t>
            </a:r>
            <a:endParaRPr kumimoji="0" lang="pt-BR" sz="6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j-ea"/>
              <a:cs typeface="Arial" pitchFamily="34" charset="0"/>
            </a:endParaRPr>
          </a:p>
        </p:txBody>
      </p:sp>
      <p:graphicFrame>
        <p:nvGraphicFramePr>
          <p:cNvPr id="5" name="Object 2">
            <a:extLst>
              <a:ext uri="{FF2B5EF4-FFF2-40B4-BE49-F238E27FC236}">
                <a16:creationId xmlns:a16="http://schemas.microsoft.com/office/drawing/2014/main" id="{DF2E3E29-0F95-AD0B-6F44-AD03EEB2E9A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3989398"/>
              </p:ext>
            </p:extLst>
          </p:nvPr>
        </p:nvGraphicFramePr>
        <p:xfrm>
          <a:off x="3733800" y="5065707"/>
          <a:ext cx="3388685" cy="18467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Bitmap Image" r:id="rId5" imgW="1533739" imgH="866896" progId="PBrush">
                  <p:embed/>
                </p:oleObj>
              </mc:Choice>
              <mc:Fallback>
                <p:oleObj name="Bitmap Image" r:id="rId5" imgW="1533739" imgH="866896" progId="PBrush">
                  <p:embed/>
                  <p:pic>
                    <p:nvPicPr>
                      <p:cNvPr id="5" name="Object 2">
                        <a:extLst>
                          <a:ext uri="{FF2B5EF4-FFF2-40B4-BE49-F238E27FC236}">
                            <a16:creationId xmlns:a16="http://schemas.microsoft.com/office/drawing/2014/main" id="{DF2E3E29-0F95-AD0B-6F44-AD03EEB2E9A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5065707"/>
                        <a:ext cx="3388685" cy="184671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3">
            <a:extLst>
              <a:ext uri="{FF2B5EF4-FFF2-40B4-BE49-F238E27FC236}">
                <a16:creationId xmlns:a16="http://schemas.microsoft.com/office/drawing/2014/main" id="{E31510A7-EC5C-E80A-37F5-8EB1E2882DDE}"/>
              </a:ext>
            </a:extLst>
          </p:cNvPr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959795497"/>
              </p:ext>
            </p:extLst>
          </p:nvPr>
        </p:nvGraphicFramePr>
        <p:xfrm>
          <a:off x="9653032" y="2648962"/>
          <a:ext cx="4672568" cy="6416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Photo Editor Photo" r:id="rId7" imgW="2857899" imgH="4076190" progId="">
                  <p:embed/>
                </p:oleObj>
              </mc:Choice>
              <mc:Fallback>
                <p:oleObj name="Photo Editor Photo" r:id="rId7" imgW="2857899" imgH="4076190" progId="">
                  <p:embed/>
                  <p:pic>
                    <p:nvPicPr>
                      <p:cNvPr id="6" name="Object 3">
                        <a:extLst>
                          <a:ext uri="{FF2B5EF4-FFF2-40B4-BE49-F238E27FC236}">
                            <a16:creationId xmlns:a16="http://schemas.microsoft.com/office/drawing/2014/main" id="{E31510A7-EC5C-E80A-37F5-8EB1E2882DDE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53032" y="2648962"/>
                        <a:ext cx="4672568" cy="6416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Imagem 6">
            <a:extLst>
              <a:ext uri="{FF2B5EF4-FFF2-40B4-BE49-F238E27FC236}">
                <a16:creationId xmlns:a16="http://schemas.microsoft.com/office/drawing/2014/main" id="{6F0C6DD1-95DB-F8CF-45CF-0B154CE365A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954645" y="9046904"/>
            <a:ext cx="1109663" cy="103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294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23" r="-223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5C32E5E4-7532-DE1A-994D-860113D3EC7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070265"/>
            <a:ext cx="90935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64DB6AE-4C17-926C-58B2-9B36A1747E7F}"/>
              </a:ext>
            </a:extLst>
          </p:cNvPr>
          <p:cNvSpPr txBox="1">
            <a:spLocks noChangeArrowheads="1"/>
          </p:cNvSpPr>
          <p:nvPr/>
        </p:nvSpPr>
        <p:spPr>
          <a:xfrm>
            <a:off x="-37381" y="280631"/>
            <a:ext cx="18288000" cy="1180607"/>
          </a:xfrm>
          <a:prstGeom prst="rect">
            <a:avLst/>
          </a:prstGeom>
        </p:spPr>
        <p:txBody>
          <a:bodyPr/>
          <a:lstStyle/>
          <a:p>
            <a:pPr lvl="0" algn="ctr" defTabSz="760413" eaLnBrk="1" hangingPunct="1">
              <a:defRPr/>
            </a:pPr>
            <a:r>
              <a:rPr lang="pt-BR" sz="7200" b="1" dirty="0">
                <a:solidFill>
                  <a:schemeClr val="bg1"/>
                </a:solidFill>
                <a:latin typeface="+mn-lt"/>
                <a:cs typeface="Arial" pitchFamily="34" charset="0"/>
              </a:rPr>
              <a:t>PET/CT</a:t>
            </a:r>
            <a:endParaRPr kumimoji="0" lang="pt-BR" sz="7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j-ea"/>
              <a:cs typeface="Arial" pitchFamily="34" charset="0"/>
            </a:endParaRPr>
          </a:p>
        </p:txBody>
      </p:sp>
      <p:pic>
        <p:nvPicPr>
          <p:cNvPr id="5" name="Picture 2" descr="C:\Users\imagem\Desktop\IAEA\AULAS HSD\unnamed (2).png">
            <a:extLst>
              <a:ext uri="{FF2B5EF4-FFF2-40B4-BE49-F238E27FC236}">
                <a16:creationId xmlns:a16="http://schemas.microsoft.com/office/drawing/2014/main" id="{F458045B-2BEC-F2DA-2A16-23528788D0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899689" y="2340991"/>
            <a:ext cx="7054956" cy="5261395"/>
          </a:xfrm>
          <a:prstGeom prst="rect">
            <a:avLst/>
          </a:prstGeom>
          <a:noFill/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D4DE47D6-376D-4115-F376-E85388042A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54645" y="9046904"/>
            <a:ext cx="1109663" cy="1038225"/>
          </a:xfrm>
          <a:prstGeom prst="rect">
            <a:avLst/>
          </a:prstGeom>
        </p:spPr>
      </p:pic>
      <p:pic>
        <p:nvPicPr>
          <p:cNvPr id="10" name="Picture 2" descr="GE Healthcare Discovery IQ PET/CT. Image Quality. Intelligent Quantitation.">
            <a:extLst>
              <a:ext uri="{FF2B5EF4-FFF2-40B4-BE49-F238E27FC236}">
                <a16:creationId xmlns:a16="http://schemas.microsoft.com/office/drawing/2014/main" id="{D415E006-7D1E-0183-A683-5072A623FF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89"/>
          <a:stretch/>
        </p:blipFill>
        <p:spPr bwMode="auto">
          <a:xfrm>
            <a:off x="2230828" y="2340991"/>
            <a:ext cx="6913171" cy="526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2535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05E09C-7F38-E91A-4254-676A58784A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0DD0B935-46E0-B04B-E04E-B9926CDC485B}"/>
              </a:ext>
            </a:extLst>
          </p:cNvPr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23" r="-223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B5495C0B-E80A-EC4F-2902-5E6499483A8E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070265"/>
            <a:ext cx="90935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4F2D30F-E206-FB05-ABCF-02F1C4BA9E4B}"/>
              </a:ext>
            </a:extLst>
          </p:cNvPr>
          <p:cNvSpPr txBox="1">
            <a:spLocks noChangeArrowheads="1"/>
          </p:cNvSpPr>
          <p:nvPr/>
        </p:nvSpPr>
        <p:spPr>
          <a:xfrm>
            <a:off x="-794936" y="848295"/>
            <a:ext cx="12566276" cy="1180607"/>
          </a:xfrm>
          <a:prstGeom prst="rect">
            <a:avLst/>
          </a:prstGeom>
        </p:spPr>
        <p:txBody>
          <a:bodyPr/>
          <a:lstStyle/>
          <a:p>
            <a:pPr lvl="0" algn="ctr" defTabSz="760413" eaLnBrk="1" hangingPunct="1">
              <a:defRPr/>
            </a:pPr>
            <a:r>
              <a:rPr lang="pt-BR" sz="7200" b="1" dirty="0">
                <a:solidFill>
                  <a:schemeClr val="bg1"/>
                </a:solidFill>
                <a:latin typeface="+mn-lt"/>
                <a:cs typeface="Arial" pitchFamily="34" charset="0"/>
              </a:rPr>
              <a:t>DETECTORES NO CERN</a:t>
            </a:r>
            <a:endParaRPr kumimoji="0" lang="pt-BR" sz="7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j-ea"/>
              <a:cs typeface="Arial" pitchFamily="34" charset="0"/>
            </a:endParaRP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08143279-1D96-2D64-15FC-25951DDC1B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54645" y="9046904"/>
            <a:ext cx="1109663" cy="1038225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B2429C95-9C47-4C34-6F14-EB64D268D1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4975" y="495300"/>
            <a:ext cx="5313930" cy="3531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Mapa">
            <a:extLst>
              <a:ext uri="{FF2B5EF4-FFF2-40B4-BE49-F238E27FC236}">
                <a16:creationId xmlns:a16="http://schemas.microsoft.com/office/drawing/2014/main" id="{7409756A-58B6-C143-42F4-DDEFF25F3D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" y="2594483"/>
            <a:ext cx="9144000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3AC63F31-A78D-DA1F-0178-B9458CABF2D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56843" y="5527732"/>
            <a:ext cx="5394308" cy="3531409"/>
          </a:xfrm>
          <a:prstGeom prst="rect">
            <a:avLst/>
          </a:prstGeom>
        </p:spPr>
      </p:pic>
      <p:sp>
        <p:nvSpPr>
          <p:cNvPr id="9" name="Rectangle 2">
            <a:extLst>
              <a:ext uri="{FF2B5EF4-FFF2-40B4-BE49-F238E27FC236}">
                <a16:creationId xmlns:a16="http://schemas.microsoft.com/office/drawing/2014/main" id="{4545B018-9F71-8CEE-712B-E8AC4F3ACDFB}"/>
              </a:ext>
            </a:extLst>
          </p:cNvPr>
          <p:cNvSpPr txBox="1">
            <a:spLocks noChangeArrowheads="1"/>
          </p:cNvSpPr>
          <p:nvPr/>
        </p:nvSpPr>
        <p:spPr>
          <a:xfrm>
            <a:off x="7270859" y="3959661"/>
            <a:ext cx="12566276" cy="1180607"/>
          </a:xfrm>
          <a:prstGeom prst="rect">
            <a:avLst/>
          </a:prstGeom>
        </p:spPr>
        <p:txBody>
          <a:bodyPr/>
          <a:lstStyle/>
          <a:p>
            <a:pPr lvl="0" algn="ctr" defTabSz="760413" eaLnBrk="1" hangingPunct="1">
              <a:defRPr/>
            </a:pPr>
            <a:r>
              <a:rPr lang="pt-BR" sz="7200" b="1" dirty="0">
                <a:solidFill>
                  <a:schemeClr val="bg1"/>
                </a:solidFill>
                <a:latin typeface="+mn-lt"/>
                <a:cs typeface="Arial" pitchFamily="34" charset="0"/>
              </a:rPr>
              <a:t>CMS</a:t>
            </a:r>
            <a:endParaRPr kumimoji="0" lang="pt-BR" sz="7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j-ea"/>
              <a:cs typeface="Arial" pitchFamily="34" charset="0"/>
            </a:endParaRP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1E6E5005-E264-1985-D8BC-968D8BAC2183}"/>
              </a:ext>
            </a:extLst>
          </p:cNvPr>
          <p:cNvSpPr txBox="1">
            <a:spLocks noChangeArrowheads="1"/>
          </p:cNvSpPr>
          <p:nvPr/>
        </p:nvSpPr>
        <p:spPr>
          <a:xfrm>
            <a:off x="7188802" y="8992093"/>
            <a:ext cx="12566276" cy="1180607"/>
          </a:xfrm>
          <a:prstGeom prst="rect">
            <a:avLst/>
          </a:prstGeom>
        </p:spPr>
        <p:txBody>
          <a:bodyPr/>
          <a:lstStyle/>
          <a:p>
            <a:pPr lvl="0" algn="ctr" defTabSz="760413" eaLnBrk="1" hangingPunct="1">
              <a:defRPr/>
            </a:pPr>
            <a:r>
              <a:rPr lang="pt-BR" sz="7200" b="1" dirty="0">
                <a:solidFill>
                  <a:schemeClr val="bg1"/>
                </a:solidFill>
                <a:latin typeface="+mn-lt"/>
                <a:cs typeface="Arial" pitchFamily="34" charset="0"/>
              </a:rPr>
              <a:t>ATLAS</a:t>
            </a:r>
            <a:endParaRPr kumimoji="0" lang="pt-BR" sz="7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7042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EDD0D0-9475-56A6-B82E-5C72971136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CF088E9E-10DA-B507-A991-8D53D0A725D2}"/>
              </a:ext>
            </a:extLst>
          </p:cNvPr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23" r="-223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DE2D4412-6519-C313-E44E-89F812C7E401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070265"/>
            <a:ext cx="90935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CC1A8F5A-C057-6B2E-C262-559B66B68223}"/>
              </a:ext>
            </a:extLst>
          </p:cNvPr>
          <p:cNvSpPr txBox="1">
            <a:spLocks noChangeArrowheads="1"/>
          </p:cNvSpPr>
          <p:nvPr/>
        </p:nvSpPr>
        <p:spPr>
          <a:xfrm>
            <a:off x="-794936" y="848295"/>
            <a:ext cx="12566276" cy="1180607"/>
          </a:xfrm>
          <a:prstGeom prst="rect">
            <a:avLst/>
          </a:prstGeom>
        </p:spPr>
        <p:txBody>
          <a:bodyPr/>
          <a:lstStyle/>
          <a:p>
            <a:pPr lvl="0" algn="ctr" defTabSz="760413" eaLnBrk="1" hangingPunct="1">
              <a:defRPr/>
            </a:pPr>
            <a:r>
              <a:rPr lang="pt-BR" sz="7200" b="1" dirty="0">
                <a:solidFill>
                  <a:schemeClr val="bg1"/>
                </a:solidFill>
                <a:latin typeface="+mn-lt"/>
                <a:cs typeface="Arial" pitchFamily="34" charset="0"/>
              </a:rPr>
              <a:t>DETECTORES NO CERN</a:t>
            </a:r>
            <a:endParaRPr kumimoji="0" lang="pt-BR" sz="7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j-ea"/>
              <a:cs typeface="Arial" pitchFamily="34" charset="0"/>
            </a:endParaRP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F96E61EE-86F8-4A0D-821D-57AB9D9225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54645" y="9046904"/>
            <a:ext cx="1109663" cy="1038225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08F62082-CA29-10BD-2514-A844DC21A2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86237" y="2114550"/>
            <a:ext cx="12441178" cy="7600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654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23" r="-223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5C32E5E4-7532-DE1A-994D-860113D3EC78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9070265"/>
            <a:ext cx="90935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8B52AFA-BA47-FDCF-5066-622664F268E4}"/>
              </a:ext>
            </a:extLst>
          </p:cNvPr>
          <p:cNvSpPr txBox="1">
            <a:spLocks noChangeArrowheads="1"/>
          </p:cNvSpPr>
          <p:nvPr/>
        </p:nvSpPr>
        <p:spPr>
          <a:xfrm>
            <a:off x="2730425" y="2015912"/>
            <a:ext cx="7637486" cy="720725"/>
          </a:xfrm>
          <a:prstGeom prst="rect">
            <a:avLst/>
          </a:prstGeom>
        </p:spPr>
        <p:txBody>
          <a:bodyPr/>
          <a:lstStyle/>
          <a:p>
            <a:pPr lvl="0" defTabSz="760413" eaLnBrk="1" hangingPunct="1">
              <a:defRPr/>
            </a:pPr>
            <a:r>
              <a:rPr lang="pt-BR" sz="6600" b="1" dirty="0">
                <a:solidFill>
                  <a:schemeClr val="bg1"/>
                </a:solidFill>
                <a:latin typeface="+mn-lt"/>
                <a:cs typeface="Arial" pitchFamily="34" charset="0"/>
              </a:rPr>
              <a:t>PET – CT </a:t>
            </a:r>
          </a:p>
          <a:p>
            <a:pPr lvl="0" defTabSz="760413" eaLnBrk="1" hangingPunct="1">
              <a:defRPr/>
            </a:pPr>
            <a:endParaRPr lang="pt-BR" sz="3600" b="1" dirty="0">
              <a:solidFill>
                <a:schemeClr val="bg1"/>
              </a:solidFill>
              <a:latin typeface="+mn-lt"/>
              <a:cs typeface="Arial" pitchFamily="34" charset="0"/>
            </a:endParaRPr>
          </a:p>
          <a:p>
            <a:pPr lvl="0" defTabSz="760413" eaLnBrk="1" hangingPunct="1">
              <a:defRPr/>
            </a:pPr>
            <a:endParaRPr lang="pt-BR" sz="3600" b="1" dirty="0">
              <a:solidFill>
                <a:schemeClr val="bg1"/>
              </a:solidFill>
              <a:cs typeface="Arial" pitchFamily="34" charset="0"/>
            </a:endParaRPr>
          </a:p>
          <a:p>
            <a:pPr lvl="0" defTabSz="760413" eaLnBrk="1" hangingPunct="1">
              <a:defRPr/>
            </a:pPr>
            <a:r>
              <a:rPr lang="pt-BR" sz="3600" b="1" dirty="0">
                <a:solidFill>
                  <a:schemeClr val="bg1"/>
                </a:solidFill>
                <a:latin typeface="+mn-lt"/>
                <a:cs typeface="Arial" pitchFamily="34" charset="0"/>
              </a:rPr>
              <a:t>ETAPAS DE UM PROCEDIMENTO</a:t>
            </a:r>
          </a:p>
          <a:p>
            <a:pPr lvl="0" defTabSz="760413" eaLnBrk="1" hangingPunct="1">
              <a:defRPr/>
            </a:pPr>
            <a:endParaRPr kumimoji="0" lang="pt-BR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+mj-ea"/>
              <a:cs typeface="Arial" pitchFamily="34" charset="0"/>
            </a:endParaRPr>
          </a:p>
          <a:p>
            <a:pPr lvl="0" defTabSz="760413" eaLnBrk="1" hangingPunct="1">
              <a:defRPr/>
            </a:pPr>
            <a:r>
              <a:rPr kumimoji="0" lang="pt-BR" sz="7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j-ea"/>
                <a:cs typeface="Arial" pitchFamily="34" charset="0"/>
              </a:rPr>
              <a:t>CT</a:t>
            </a:r>
            <a:endParaRPr kumimoji="0" lang="pt-BR" sz="7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j-ea"/>
              <a:cs typeface="Arial" pitchFamily="34" charset="0"/>
            </a:endParaRPr>
          </a:p>
        </p:txBody>
      </p:sp>
      <p:graphicFrame>
        <p:nvGraphicFramePr>
          <p:cNvPr id="5" name="Object 2">
            <a:extLst>
              <a:ext uri="{FF2B5EF4-FFF2-40B4-BE49-F238E27FC236}">
                <a16:creationId xmlns:a16="http://schemas.microsoft.com/office/drawing/2014/main" id="{03A4FF9A-1257-B948-1D02-B02D0A5B86B1}"/>
              </a:ext>
            </a:extLst>
          </p:cNvPr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313125672"/>
              </p:ext>
            </p:extLst>
          </p:nvPr>
        </p:nvGraphicFramePr>
        <p:xfrm>
          <a:off x="9779000" y="2628900"/>
          <a:ext cx="4548188" cy="632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Photo Editor Photo" r:id="rId5" imgW="2857899" imgH="4086795" progId="">
                  <p:embed/>
                </p:oleObj>
              </mc:Choice>
              <mc:Fallback>
                <p:oleObj name="Photo Editor Photo" r:id="rId5" imgW="2857899" imgH="4086795" progId="">
                  <p:embed/>
                  <p:pic>
                    <p:nvPicPr>
                      <p:cNvPr id="5" name="Object 2">
                        <a:extLst>
                          <a:ext uri="{FF2B5EF4-FFF2-40B4-BE49-F238E27FC236}">
                            <a16:creationId xmlns:a16="http://schemas.microsoft.com/office/drawing/2014/main" id="{03A4FF9A-1257-B948-1D02-B02D0A5B86B1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79000" y="2628900"/>
                        <a:ext cx="4548188" cy="6324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Imagem 5">
            <a:extLst>
              <a:ext uri="{FF2B5EF4-FFF2-40B4-BE49-F238E27FC236}">
                <a16:creationId xmlns:a16="http://schemas.microsoft.com/office/drawing/2014/main" id="{11872849-F34C-0883-5428-AED534900A9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954645" y="9046904"/>
            <a:ext cx="1109663" cy="103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703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23" r="-223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5C32E5E4-7532-DE1A-994D-860113D3EC78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9070265"/>
            <a:ext cx="90935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2D8FC980-9C68-8751-CBE4-6983F44F3F7A}"/>
              </a:ext>
            </a:extLst>
          </p:cNvPr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474284645"/>
              </p:ext>
            </p:extLst>
          </p:nvPr>
        </p:nvGraphicFramePr>
        <p:xfrm>
          <a:off x="9829800" y="2781300"/>
          <a:ext cx="4325888" cy="60137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Photo Editor Photo" r:id="rId5" imgW="2847619" imgH="4076190" progId="">
                  <p:embed/>
                </p:oleObj>
              </mc:Choice>
              <mc:Fallback>
                <p:oleObj name="Photo Editor Photo" r:id="rId5" imgW="2847619" imgH="4076190" progId="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2D8FC980-9C68-8751-CBE4-6983F44F3F7A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29800" y="2781300"/>
                        <a:ext cx="4325888" cy="60137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2">
            <a:extLst>
              <a:ext uri="{FF2B5EF4-FFF2-40B4-BE49-F238E27FC236}">
                <a16:creationId xmlns:a16="http://schemas.microsoft.com/office/drawing/2014/main" id="{7021B7D4-506E-8503-AE09-2E0E9605C894}"/>
              </a:ext>
            </a:extLst>
          </p:cNvPr>
          <p:cNvSpPr txBox="1">
            <a:spLocks noChangeArrowheads="1"/>
          </p:cNvSpPr>
          <p:nvPr/>
        </p:nvSpPr>
        <p:spPr>
          <a:xfrm>
            <a:off x="2209800" y="1576162"/>
            <a:ext cx="14800735" cy="1205138"/>
          </a:xfrm>
          <a:prstGeom prst="rect">
            <a:avLst/>
          </a:prstGeom>
        </p:spPr>
        <p:txBody>
          <a:bodyPr/>
          <a:lstStyle/>
          <a:p>
            <a:pPr lvl="0" defTabSz="760413" eaLnBrk="1" hangingPunct="1">
              <a:defRPr/>
            </a:pPr>
            <a:r>
              <a:rPr lang="pt-BR" sz="6600" b="1" dirty="0">
                <a:solidFill>
                  <a:schemeClr val="bg1"/>
                </a:solidFill>
                <a:latin typeface="+mn-lt"/>
                <a:cs typeface="Arial" pitchFamily="34" charset="0"/>
              </a:rPr>
              <a:t>PET – CT</a:t>
            </a:r>
          </a:p>
          <a:p>
            <a:pPr lvl="0" defTabSz="760413" eaLnBrk="1" hangingPunct="1">
              <a:defRPr/>
            </a:pPr>
            <a:endParaRPr lang="pt-BR" sz="3600" b="1" dirty="0">
              <a:solidFill>
                <a:schemeClr val="bg1"/>
              </a:solidFill>
              <a:latin typeface="+mn-lt"/>
              <a:cs typeface="Arial" pitchFamily="34" charset="0"/>
            </a:endParaRPr>
          </a:p>
          <a:p>
            <a:pPr lvl="0" defTabSz="760413" eaLnBrk="1" hangingPunct="1">
              <a:defRPr/>
            </a:pPr>
            <a:endParaRPr lang="pt-BR" sz="3600" b="1" dirty="0">
              <a:solidFill>
                <a:schemeClr val="bg1"/>
              </a:solidFill>
              <a:cs typeface="Arial" pitchFamily="34" charset="0"/>
            </a:endParaRPr>
          </a:p>
          <a:p>
            <a:pPr lvl="0" defTabSz="760413" eaLnBrk="1" hangingPunct="1">
              <a:defRPr/>
            </a:pPr>
            <a:r>
              <a:rPr lang="pt-BR" sz="3600" b="1" dirty="0">
                <a:solidFill>
                  <a:schemeClr val="bg1"/>
                </a:solidFill>
                <a:latin typeface="+mn-lt"/>
                <a:cs typeface="Arial" pitchFamily="34" charset="0"/>
              </a:rPr>
              <a:t>ETAPAS DE UM PROCEDIMENTO</a:t>
            </a:r>
          </a:p>
          <a:p>
            <a:pPr lvl="0" defTabSz="760413" eaLnBrk="1" hangingPunct="1">
              <a:defRPr/>
            </a:pPr>
            <a:endParaRPr kumimoji="0" lang="pt-BR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+mj-ea"/>
              <a:cs typeface="Arial" pitchFamily="34" charset="0"/>
            </a:endParaRPr>
          </a:p>
          <a:p>
            <a:pPr lvl="0" defTabSz="760413" eaLnBrk="1" hangingPunct="1">
              <a:defRPr/>
            </a:pPr>
            <a:r>
              <a:rPr lang="pt-BR" sz="4800" b="1" dirty="0">
                <a:solidFill>
                  <a:schemeClr val="bg1"/>
                </a:solidFill>
                <a:latin typeface="+mn-lt"/>
                <a:ea typeface="+mj-ea"/>
                <a:cs typeface="Arial" pitchFamily="34" charset="0"/>
              </a:rPr>
              <a:t>MEDICINA NUCLEAR</a:t>
            </a:r>
            <a:endParaRPr kumimoji="0" lang="pt-BR" sz="4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j-ea"/>
              <a:cs typeface="Arial" pitchFamily="34" charset="0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B1A0B6AE-2E92-480F-A567-E4B5045A6E7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954645" y="9046904"/>
            <a:ext cx="1109663" cy="103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791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23" r="-223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5C32E5E4-7532-DE1A-994D-860113D3EC7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070265"/>
            <a:ext cx="90935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0DE1585-20B8-20EF-2910-657DB445DF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9487688" y="1180835"/>
            <a:ext cx="5447512" cy="7544066"/>
          </a:xfrm>
          <a:prstGeom prst="rect">
            <a:avLst/>
          </a:prstGeom>
          <a:noFill/>
        </p:spPr>
      </p:pic>
      <p:sp>
        <p:nvSpPr>
          <p:cNvPr id="5" name="Rectangle 2">
            <a:extLst>
              <a:ext uri="{FF2B5EF4-FFF2-40B4-BE49-F238E27FC236}">
                <a16:creationId xmlns:a16="http://schemas.microsoft.com/office/drawing/2014/main" id="{C506509A-3C0E-0E70-8816-40EB34283DFD}"/>
              </a:ext>
            </a:extLst>
          </p:cNvPr>
          <p:cNvSpPr txBox="1">
            <a:spLocks noChangeArrowheads="1"/>
          </p:cNvSpPr>
          <p:nvPr/>
        </p:nvSpPr>
        <p:spPr>
          <a:xfrm>
            <a:off x="1214158" y="1005202"/>
            <a:ext cx="12176220" cy="1113794"/>
          </a:xfrm>
          <a:prstGeom prst="rect">
            <a:avLst/>
          </a:prstGeom>
        </p:spPr>
        <p:txBody>
          <a:bodyPr/>
          <a:lstStyle/>
          <a:p>
            <a:pPr lvl="0" defTabSz="760413" eaLnBrk="1" hangingPunct="1">
              <a:defRPr/>
            </a:pPr>
            <a:r>
              <a:rPr lang="pt-BR" sz="6600" b="1" dirty="0">
                <a:solidFill>
                  <a:schemeClr val="bg1"/>
                </a:solidFill>
                <a:latin typeface="+mn-lt"/>
                <a:cs typeface="Arial" pitchFamily="34" charset="0"/>
              </a:rPr>
              <a:t>PET – CT</a:t>
            </a:r>
          </a:p>
          <a:p>
            <a:pPr lvl="0" defTabSz="760413" eaLnBrk="1" hangingPunct="1">
              <a:defRPr/>
            </a:pPr>
            <a:endParaRPr lang="pt-BR" sz="6600" b="1" dirty="0">
              <a:solidFill>
                <a:schemeClr val="bg1"/>
              </a:solidFill>
              <a:latin typeface="+mn-lt"/>
              <a:cs typeface="Arial" pitchFamily="34" charset="0"/>
            </a:endParaRPr>
          </a:p>
          <a:p>
            <a:pPr lvl="0" defTabSz="760413" eaLnBrk="1" hangingPunct="1">
              <a:defRPr/>
            </a:pPr>
            <a:r>
              <a:rPr lang="pt-BR" sz="3600" b="1" dirty="0">
                <a:solidFill>
                  <a:schemeClr val="bg1"/>
                </a:solidFill>
                <a:latin typeface="+mn-lt"/>
                <a:cs typeface="Arial" pitchFamily="34" charset="0"/>
              </a:rPr>
              <a:t>ETAPAS DE UM PROCEDIMENTO</a:t>
            </a:r>
          </a:p>
          <a:p>
            <a:pPr lvl="0" defTabSz="760413" eaLnBrk="1" hangingPunct="1">
              <a:defRPr/>
            </a:pPr>
            <a:endParaRPr kumimoji="0" lang="pt-BR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+mj-ea"/>
              <a:cs typeface="Arial" pitchFamily="34" charset="0"/>
            </a:endParaRPr>
          </a:p>
          <a:p>
            <a:pPr lvl="0" defTabSz="760413" eaLnBrk="1" hangingPunct="1">
              <a:defRPr/>
            </a:pPr>
            <a:r>
              <a:rPr lang="pt-BR" sz="5400" b="1" dirty="0">
                <a:solidFill>
                  <a:schemeClr val="bg1"/>
                </a:solidFill>
                <a:latin typeface="+mn-lt"/>
                <a:ea typeface="+mj-ea"/>
                <a:cs typeface="Arial" pitchFamily="34" charset="0"/>
              </a:rPr>
              <a:t>MN/CT (PET/CT)</a:t>
            </a:r>
            <a:endParaRPr kumimoji="0" lang="pt-BR" sz="5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j-ea"/>
              <a:cs typeface="Arial" pitchFamily="34" charset="0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AD4AFDFE-4874-3975-6F65-34E9DB9BE8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54645" y="9046904"/>
            <a:ext cx="1109663" cy="103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16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23" r="-223"/>
            </a:stretch>
          </a:blipFill>
        </p:spPr>
        <p:txBody>
          <a:bodyPr/>
          <a:lstStyle/>
          <a:p>
            <a:endParaRPr lang="pt-BR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5C32E5E4-7532-DE1A-994D-860113D3EC7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070265"/>
            <a:ext cx="90935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882DBB75-FA87-499E-BD96-C049625A8BEB}"/>
              </a:ext>
            </a:extLst>
          </p:cNvPr>
          <p:cNvSpPr txBox="1"/>
          <p:nvPr/>
        </p:nvSpPr>
        <p:spPr>
          <a:xfrm>
            <a:off x="1071538" y="672570"/>
            <a:ext cx="16073462" cy="8710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b="1" dirty="0">
                <a:solidFill>
                  <a:schemeClr val="bg1"/>
                </a:solidFill>
              </a:rPr>
              <a:t>AGRADEÇO, DE ANTEMÃO, O CONVITE A PARTICIPAR DESSE EVENTO.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 sz="4000" b="1" dirty="0">
              <a:solidFill>
                <a:schemeClr val="bg1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 sz="4000" b="1" dirty="0">
              <a:solidFill>
                <a:schemeClr val="bg1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 sz="4000" b="1" dirty="0">
              <a:solidFill>
                <a:schemeClr val="bg1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 sz="4000" b="1" dirty="0">
              <a:solidFill>
                <a:schemeClr val="bg1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 sz="4000" b="1" dirty="0">
              <a:solidFill>
                <a:schemeClr val="bg1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b="1" dirty="0">
                <a:solidFill>
                  <a:schemeClr val="bg1"/>
                </a:solidFill>
              </a:rPr>
              <a:t>APRESENTAÇÃO ILUSTRATIVA E DE POPULARIZAÇÃO DA ÁREA.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 sz="4000" b="1" dirty="0">
              <a:solidFill>
                <a:schemeClr val="bg1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 sz="4000" b="1" dirty="0">
              <a:solidFill>
                <a:schemeClr val="bg1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 sz="4000" b="1" dirty="0">
              <a:solidFill>
                <a:schemeClr val="bg1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 sz="4000" b="1" dirty="0">
              <a:solidFill>
                <a:schemeClr val="bg1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 sz="4000" b="1" dirty="0">
              <a:solidFill>
                <a:schemeClr val="bg1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b="1" dirty="0">
                <a:solidFill>
                  <a:schemeClr val="bg1"/>
                </a:solidFill>
              </a:rPr>
              <a:t>NÃO HÁ CONFLITO DE INTERESSES NA APRESENTAÇÃO.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b="1" dirty="0">
                <a:solidFill>
                  <a:srgbClr val="006838"/>
                </a:solidFill>
              </a:rPr>
              <a:t> 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26C0B1BC-0854-7236-A45C-6A25D157E6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54645" y="9046904"/>
            <a:ext cx="1109663" cy="103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803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23" r="-223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5C32E5E4-7532-DE1A-994D-860113D3EC7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070265"/>
            <a:ext cx="90935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B0A0E37-1B77-FEAB-4331-BF7FEFB74510}"/>
              </a:ext>
            </a:extLst>
          </p:cNvPr>
          <p:cNvSpPr txBox="1">
            <a:spLocks noChangeArrowheads="1"/>
          </p:cNvSpPr>
          <p:nvPr/>
        </p:nvSpPr>
        <p:spPr>
          <a:xfrm>
            <a:off x="827584" y="0"/>
            <a:ext cx="16622216" cy="3619500"/>
          </a:xfrm>
          <a:prstGeom prst="rect">
            <a:avLst/>
          </a:prstGeom>
        </p:spPr>
        <p:txBody>
          <a:bodyPr/>
          <a:lstStyle/>
          <a:p>
            <a:pPr lvl="0" algn="ctr" defTabSz="760413" eaLnBrk="1" hangingPunct="1">
              <a:defRPr/>
            </a:pPr>
            <a:r>
              <a:rPr lang="pt-BR" sz="7200" b="1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PET/CT NO ESTADIAMENTO DO CÂNCER</a:t>
            </a:r>
          </a:p>
          <a:p>
            <a:pPr lvl="0" algn="ctr" defTabSz="760413" eaLnBrk="1" hangingPunct="1">
              <a:defRPr/>
            </a:pPr>
            <a:endParaRPr lang="pt-BR" sz="4400" b="1" dirty="0">
              <a:solidFill>
                <a:schemeClr val="bg1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 algn="just" defTabSz="760413" eaLnBrk="1" hangingPunct="1">
              <a:defRPr/>
            </a:pPr>
            <a:r>
              <a:rPr lang="pt-BR" sz="6600" b="1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O PET-CT é indicado em casos suspeitos de câncer, para análise do estágio de um tumor, para avaliação de eficácia de tratamento, para planejamento de radioterapia, para verificar a agressividade da doença.</a:t>
            </a:r>
            <a:endParaRPr lang="pt-BR" sz="6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B24931DD-F5EB-56DF-80CB-F6667E733D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54645" y="9046904"/>
            <a:ext cx="1109663" cy="103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361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23" r="-223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5C32E5E4-7532-DE1A-994D-860113D3EC7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070265"/>
            <a:ext cx="90935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C4F98BB-E043-96BB-BE93-7AFD7E6E0E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745" y="694929"/>
            <a:ext cx="9627840" cy="8794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C9B10DB2-07BF-786E-5F98-2B5CC94229BE}"/>
              </a:ext>
            </a:extLst>
          </p:cNvPr>
          <p:cNvSpPr txBox="1"/>
          <p:nvPr/>
        </p:nvSpPr>
        <p:spPr>
          <a:xfrm>
            <a:off x="838200" y="4730072"/>
            <a:ext cx="3993641" cy="83099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84163" marR="0" indent="-284163" algn="l" defTabSz="7604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4800" b="1" dirty="0">
                <a:solidFill>
                  <a:schemeClr val="bg1"/>
                </a:solidFill>
                <a:latin typeface="+mn-lt"/>
              </a:rPr>
              <a:t>MAIO 2016</a:t>
            </a:r>
            <a:endParaRPr kumimoji="0" lang="pt-BR" sz="4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8ECFCFBC-0919-3BEE-699F-5F88E64E7B8D}"/>
              </a:ext>
            </a:extLst>
          </p:cNvPr>
          <p:cNvSpPr txBox="1"/>
          <p:nvPr/>
        </p:nvSpPr>
        <p:spPr>
          <a:xfrm>
            <a:off x="13857311" y="4533900"/>
            <a:ext cx="4443264" cy="83099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84163" marR="0" indent="-284163" algn="l" defTabSz="7604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4800" b="1" dirty="0">
                <a:solidFill>
                  <a:schemeClr val="bg1"/>
                </a:solidFill>
                <a:latin typeface="+mn-lt"/>
              </a:rPr>
              <a:t>JANEIRO 2017</a:t>
            </a:r>
            <a:endParaRPr kumimoji="0" lang="pt-BR" sz="4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</a:endParaRP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69D623CC-B000-DB8F-202F-41A13C6344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54645" y="9046904"/>
            <a:ext cx="1109663" cy="103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055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23" r="-223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5C32E5E4-7532-DE1A-994D-860113D3EC7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070265"/>
            <a:ext cx="90935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42EE7612-5FFF-EBF0-3AF1-8D6173B7C1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618" y="322118"/>
            <a:ext cx="9684251" cy="9684251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BC2BAD02-2570-F8C5-2E7E-40DCDEE4E8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54645" y="9046904"/>
            <a:ext cx="1109663" cy="103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644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24319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23" r="-223"/>
            </a:stretch>
          </a:blipFill>
        </p:spPr>
        <p:txBody>
          <a:bodyPr/>
          <a:lstStyle/>
          <a:p>
            <a:pPr lvl="0" defTabSz="760413" eaLnBrk="1" hangingPunct="1">
              <a:defRPr/>
            </a:pPr>
            <a:endParaRPr lang="pt-BR" sz="1800" b="1" dirty="0">
              <a:solidFill>
                <a:schemeClr val="bg1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 defTabSz="760413" eaLnBrk="1" hangingPunct="1">
              <a:defRPr/>
            </a:pPr>
            <a:endParaRPr lang="pt-BR" b="1" dirty="0">
              <a:solidFill>
                <a:schemeClr val="bg1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 defTabSz="760413" eaLnBrk="1" hangingPunct="1">
              <a:defRPr/>
            </a:pPr>
            <a:endParaRPr lang="pt-BR" sz="1800" b="1" dirty="0">
              <a:solidFill>
                <a:schemeClr val="bg1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 defTabSz="760413" eaLnBrk="1" hangingPunct="1">
              <a:defRPr/>
            </a:pPr>
            <a:endParaRPr lang="pt-BR" b="1" dirty="0">
              <a:solidFill>
                <a:schemeClr val="bg1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 defTabSz="760413" eaLnBrk="1" hangingPunct="1">
              <a:defRPr/>
            </a:pPr>
            <a:endParaRPr lang="pt-BR" sz="1800" b="1" dirty="0">
              <a:solidFill>
                <a:schemeClr val="bg1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 defTabSz="760413" eaLnBrk="1" hangingPunct="1">
              <a:defRPr/>
            </a:pPr>
            <a:endParaRPr lang="pt-BR" sz="4000" b="1" dirty="0">
              <a:solidFill>
                <a:schemeClr val="bg1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 defTabSz="760413" eaLnBrk="1" hangingPunct="1">
              <a:defRPr/>
            </a:pPr>
            <a:r>
              <a:rPr lang="pt-BR" sz="4000" b="1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    JÁ CONSOLIDADAS:</a:t>
            </a:r>
          </a:p>
          <a:p>
            <a:pPr defTabSz="760413" eaLnBrk="1" hangingPunct="1">
              <a:defRPr/>
            </a:pPr>
            <a:r>
              <a:rPr lang="pt-BR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* I-131 (Iodo-	terapia)</a:t>
            </a:r>
          </a:p>
          <a:p>
            <a:pPr defTabSz="760413" eaLnBrk="1" hangingPunct="1">
              <a:defRPr/>
            </a:pPr>
            <a:endParaRPr lang="pt-BR" sz="4000" b="1" dirty="0">
              <a:solidFill>
                <a:schemeClr val="bg1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 defTabSz="760413" eaLnBrk="1" hangingPunct="1">
              <a:defRPr/>
            </a:pPr>
            <a:r>
              <a:rPr lang="pt-BR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* Sm-153 (Ca Próstata)</a:t>
            </a:r>
          </a:p>
          <a:p>
            <a:pPr defTabSz="760413" eaLnBrk="1" hangingPunct="1">
              <a:defRPr/>
            </a:pPr>
            <a:endParaRPr lang="pt-BR" sz="4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defTabSz="760413" eaLnBrk="1" hangingPunct="1">
              <a:defRPr/>
            </a:pPr>
            <a:r>
              <a:rPr lang="pt-BR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* Ra-223 (Ca Próstata)</a:t>
            </a:r>
          </a:p>
          <a:p>
            <a:pPr defTabSz="760413" eaLnBrk="1" hangingPunct="1">
              <a:defRPr/>
            </a:pPr>
            <a:endParaRPr lang="pt-BR" sz="4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defTabSz="760413" eaLnBrk="1" hangingPunct="1">
              <a:defRPr/>
            </a:pPr>
            <a:r>
              <a:rPr lang="pt-BR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                                                  NOVAS APLICAÇÕES</a:t>
            </a:r>
          </a:p>
          <a:p>
            <a:pPr defTabSz="760413" eaLnBrk="1" hangingPunct="1">
              <a:defRPr/>
            </a:pPr>
            <a:r>
              <a:rPr lang="pt-BR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                                                  * Lu-177 (Tumores Neuroendócrinos)</a:t>
            </a:r>
          </a:p>
          <a:p>
            <a:pPr defTabSz="760413" eaLnBrk="1" hangingPunct="1">
              <a:defRPr/>
            </a:pPr>
            <a:r>
              <a:rPr lang="pt-BR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                                        </a:t>
            </a:r>
          </a:p>
          <a:p>
            <a:pPr defTabSz="760413" eaLnBrk="1" hangingPunct="1">
              <a:defRPr/>
            </a:pPr>
            <a:r>
              <a:rPr lang="pt-BR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                                                  * Y-90 (Nódulos Hepáticos)</a:t>
            </a:r>
          </a:p>
          <a:p>
            <a:pPr defTabSz="760413" eaLnBrk="1" hangingPunct="1">
              <a:defRPr/>
            </a:pPr>
            <a:r>
              <a:rPr lang="pt-BR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                                        </a:t>
            </a:r>
          </a:p>
          <a:p>
            <a:pPr defTabSz="760413" eaLnBrk="1" hangingPunct="1">
              <a:defRPr/>
            </a:pPr>
            <a:r>
              <a:rPr lang="pt-BR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                                                  * Ac-225 (Ca Próstata)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5C32E5E4-7532-DE1A-994D-860113D3EC7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070265"/>
            <a:ext cx="90935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5478E5B9-C98C-9596-BCC6-8211D0AC44F1}"/>
              </a:ext>
            </a:extLst>
          </p:cNvPr>
          <p:cNvSpPr txBox="1"/>
          <p:nvPr/>
        </p:nvSpPr>
        <p:spPr>
          <a:xfrm>
            <a:off x="1178579" y="495300"/>
            <a:ext cx="1593084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defTabSz="760413" eaLnBrk="1" hangingPunct="1">
              <a:defRPr/>
            </a:pPr>
            <a:r>
              <a:rPr lang="pt-BR" sz="6000" b="1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TERAPIAS COM RADIOISÓTOPOS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0CF93D8C-73E6-42D9-15B7-C9364C9307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54645" y="9046904"/>
            <a:ext cx="1109663" cy="103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446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23" r="-223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5C32E5E4-7532-DE1A-994D-860113D3EC7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070265"/>
            <a:ext cx="90935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D7BBCEF-622C-D22B-1F2A-DC7CEF64AA90}"/>
              </a:ext>
            </a:extLst>
          </p:cNvPr>
          <p:cNvSpPr txBox="1">
            <a:spLocks noChangeArrowheads="1"/>
          </p:cNvSpPr>
          <p:nvPr/>
        </p:nvSpPr>
        <p:spPr>
          <a:xfrm>
            <a:off x="509232" y="643340"/>
            <a:ext cx="16241065" cy="1370868"/>
          </a:xfrm>
          <a:prstGeom prst="rect">
            <a:avLst/>
          </a:prstGeom>
        </p:spPr>
        <p:txBody>
          <a:bodyPr/>
          <a:lstStyle/>
          <a:p>
            <a:pPr lvl="0" algn="ctr" defTabSz="760413" eaLnBrk="1" hangingPunct="1">
              <a:defRPr/>
            </a:pPr>
            <a:r>
              <a:rPr lang="pt-BR" sz="7200" b="1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IODOTERAPIA – HSD (2017)</a:t>
            </a:r>
            <a:endParaRPr lang="pt-BR" sz="4400" b="1" dirty="0">
              <a:solidFill>
                <a:schemeClr val="bg1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 defTabSz="760413" eaLnBrk="1" hangingPunct="1">
              <a:defRPr/>
            </a:pPr>
            <a:endParaRPr lang="pt-BR" sz="2000" b="1" dirty="0">
              <a:solidFill>
                <a:srgbClr val="006838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 defTabSz="760413" eaLnBrk="1" hangingPunct="1">
              <a:defRPr/>
            </a:pPr>
            <a:endParaRPr lang="pt-BR" sz="2000" b="1" dirty="0">
              <a:solidFill>
                <a:srgbClr val="006838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 defTabSz="760413" eaLnBrk="1" hangingPunct="1">
              <a:defRPr/>
            </a:pPr>
            <a:endParaRPr lang="pt-BR" sz="2000" b="1" dirty="0">
              <a:solidFill>
                <a:srgbClr val="006838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6" descr="C:\Users\Cliente\Downloads\_v_t1.0-9_45243703_2159395624079796_6661931619730849792_n.jpg">
            <a:extLst>
              <a:ext uri="{FF2B5EF4-FFF2-40B4-BE49-F238E27FC236}">
                <a16:creationId xmlns:a16="http://schemas.microsoft.com/office/drawing/2014/main" id="{ADDA4ED4-9F2F-D660-9436-FE62F800D7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287" y="2657548"/>
            <a:ext cx="7804625" cy="5203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 descr="C:\Users\Cliente\Downloads\_v_t1.0-9_45105900_2159395617413130_120946553933266944_n.jpg">
            <a:extLst>
              <a:ext uri="{FF2B5EF4-FFF2-40B4-BE49-F238E27FC236}">
                <a16:creationId xmlns:a16="http://schemas.microsoft.com/office/drawing/2014/main" id="{DA910F07-BC09-2FAB-EC00-332A14AA79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9991" y="4381128"/>
            <a:ext cx="7804625" cy="5203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CEB57A74-4A09-50ED-A74A-30171C3169A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954645" y="9046904"/>
            <a:ext cx="1109663" cy="103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447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23" r="-223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5C32E5E4-7532-DE1A-994D-860113D3EC7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070265"/>
            <a:ext cx="90935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D7BBCEF-622C-D22B-1F2A-DC7CEF64AA90}"/>
              </a:ext>
            </a:extLst>
          </p:cNvPr>
          <p:cNvSpPr txBox="1">
            <a:spLocks noChangeArrowheads="1"/>
          </p:cNvSpPr>
          <p:nvPr/>
        </p:nvSpPr>
        <p:spPr>
          <a:xfrm>
            <a:off x="509232" y="643340"/>
            <a:ext cx="16241065" cy="1370868"/>
          </a:xfrm>
          <a:prstGeom prst="rect">
            <a:avLst/>
          </a:prstGeom>
        </p:spPr>
        <p:txBody>
          <a:bodyPr/>
          <a:lstStyle/>
          <a:p>
            <a:pPr lvl="0" algn="ctr" defTabSz="760413" eaLnBrk="1" hangingPunct="1">
              <a:defRPr/>
            </a:pPr>
            <a:r>
              <a:rPr lang="pt-BR" sz="7200" b="1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IODOTERAPIA – HSD (2017)</a:t>
            </a:r>
            <a:endParaRPr lang="pt-BR" sz="4400" b="1" dirty="0">
              <a:solidFill>
                <a:schemeClr val="bg1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 defTabSz="760413" eaLnBrk="1" hangingPunct="1">
              <a:defRPr/>
            </a:pPr>
            <a:endParaRPr lang="pt-BR" sz="2000" b="1" dirty="0">
              <a:solidFill>
                <a:srgbClr val="006838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 defTabSz="760413" eaLnBrk="1" hangingPunct="1">
              <a:defRPr/>
            </a:pPr>
            <a:endParaRPr lang="pt-BR" sz="2000" b="1" dirty="0">
              <a:solidFill>
                <a:srgbClr val="006838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 defTabSz="760413" eaLnBrk="1" hangingPunct="1">
              <a:defRPr/>
            </a:pPr>
            <a:endParaRPr lang="pt-BR" sz="2000" b="1" dirty="0">
              <a:solidFill>
                <a:srgbClr val="006838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 descr="C:\Users\Cliente\Downloads\_v_t1.0-9_45377509_2159395577413134_1314423184153378816_n.jpg">
            <a:extLst>
              <a:ext uri="{FF2B5EF4-FFF2-40B4-BE49-F238E27FC236}">
                <a16:creationId xmlns:a16="http://schemas.microsoft.com/office/drawing/2014/main" id="{D6E88CB6-76FC-16E3-0767-580C899FBB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229" y="2422609"/>
            <a:ext cx="8863541" cy="6647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B61AF375-E2EC-231F-DBFB-61ADED9622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54645" y="9046904"/>
            <a:ext cx="1109663" cy="103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851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3810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23" r="-223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5C32E5E4-7532-DE1A-994D-860113D3EC7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070265"/>
            <a:ext cx="90935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3D08BD3-FFBF-B4D5-ECE2-66CDE492B918}"/>
              </a:ext>
            </a:extLst>
          </p:cNvPr>
          <p:cNvSpPr txBox="1">
            <a:spLocks noChangeArrowheads="1"/>
          </p:cNvSpPr>
          <p:nvPr/>
        </p:nvSpPr>
        <p:spPr>
          <a:xfrm>
            <a:off x="990600" y="645017"/>
            <a:ext cx="15791667" cy="1290034"/>
          </a:xfrm>
          <a:prstGeom prst="rect">
            <a:avLst/>
          </a:prstGeom>
        </p:spPr>
        <p:txBody>
          <a:bodyPr/>
          <a:lstStyle/>
          <a:p>
            <a:pPr lvl="0" algn="ctr" defTabSz="760413" eaLnBrk="1" hangingPunct="1">
              <a:defRPr/>
            </a:pPr>
            <a:r>
              <a:rPr lang="pt-BR" sz="4800" b="1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TERAPIA COM Ra-223 – HSD (2018)</a:t>
            </a:r>
          </a:p>
          <a:p>
            <a:pPr lvl="0" defTabSz="760413" eaLnBrk="1" hangingPunct="1">
              <a:defRPr/>
            </a:pPr>
            <a:endParaRPr lang="pt-BR" sz="2000" b="1" dirty="0">
              <a:solidFill>
                <a:srgbClr val="006838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 defTabSz="760413" eaLnBrk="1" hangingPunct="1">
              <a:defRPr/>
            </a:pPr>
            <a:endParaRPr lang="pt-BR" sz="2000" b="1" dirty="0">
              <a:solidFill>
                <a:srgbClr val="006838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5" name="Picture 4" descr="Santa Casa de Maceió combate câncer com tecnologia e radiofármacos">
            <a:extLst>
              <a:ext uri="{FF2B5EF4-FFF2-40B4-BE49-F238E27FC236}">
                <a16:creationId xmlns:a16="http://schemas.microsoft.com/office/drawing/2014/main" id="{4D9A62B3-DAFC-F270-AF6D-0866362ADF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1167" y="2027870"/>
            <a:ext cx="5644498" cy="7521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D719FC2E-C9C0-59DD-64C6-78604101A0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54645" y="9046904"/>
            <a:ext cx="1109663" cy="103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752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23" r="-223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5C32E5E4-7532-DE1A-994D-860113D3EC7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070265"/>
            <a:ext cx="90935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CDDB064-E78C-98F2-E495-1C7679F91B96}"/>
              </a:ext>
            </a:extLst>
          </p:cNvPr>
          <p:cNvSpPr txBox="1">
            <a:spLocks noChangeArrowheads="1"/>
          </p:cNvSpPr>
          <p:nvPr/>
        </p:nvSpPr>
        <p:spPr>
          <a:xfrm>
            <a:off x="990600" y="336678"/>
            <a:ext cx="16535400" cy="1288236"/>
          </a:xfrm>
          <a:prstGeom prst="rect">
            <a:avLst/>
          </a:prstGeom>
        </p:spPr>
        <p:txBody>
          <a:bodyPr/>
          <a:lstStyle/>
          <a:p>
            <a:pPr lvl="0" algn="ctr" defTabSz="760413" eaLnBrk="1" hangingPunct="1">
              <a:defRPr/>
            </a:pPr>
            <a:r>
              <a:rPr lang="pt-BR" sz="5400" b="1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TERAPIA COM Lu-177 – HSD (2021)</a:t>
            </a:r>
            <a:endParaRPr lang="pt-BR" sz="2000" b="1" dirty="0">
              <a:solidFill>
                <a:srgbClr val="006838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 defTabSz="760413" eaLnBrk="1" hangingPunct="1">
              <a:defRPr/>
            </a:pPr>
            <a:endParaRPr lang="pt-BR" sz="2000" b="1" dirty="0">
              <a:solidFill>
                <a:srgbClr val="006838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63F7E76A-C33B-5B26-169E-256446F9D3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54645" y="9046904"/>
            <a:ext cx="1109663" cy="1038225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18BE6AA4-37F3-299F-261A-2C7B5537B9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93801" y="2719142"/>
            <a:ext cx="11115675" cy="5114925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1454F241-27E9-F2C2-0B12-6A3824DFE9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00" y="2771775"/>
            <a:ext cx="5089222" cy="5114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699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97468D-8B50-C50E-D06B-8700DAEB63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0DB3F53E-6A2E-8E61-35E3-DA5FFB570FD8}"/>
              </a:ext>
            </a:extLst>
          </p:cNvPr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23" r="-223"/>
            </a:stretch>
          </a:blipFill>
        </p:spPr>
        <p:txBody>
          <a:bodyPr/>
          <a:lstStyle/>
          <a:p>
            <a:endParaRPr lang="pt-BR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888750A9-17FA-3AB3-389B-A0166C70999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070265"/>
            <a:ext cx="90935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D97B7E7-126D-0759-EF8E-72105690392F}"/>
              </a:ext>
            </a:extLst>
          </p:cNvPr>
          <p:cNvSpPr txBox="1">
            <a:spLocks noChangeArrowheads="1"/>
          </p:cNvSpPr>
          <p:nvPr/>
        </p:nvSpPr>
        <p:spPr>
          <a:xfrm>
            <a:off x="990600" y="336678"/>
            <a:ext cx="16535400" cy="1288236"/>
          </a:xfrm>
          <a:prstGeom prst="rect">
            <a:avLst/>
          </a:prstGeom>
        </p:spPr>
        <p:txBody>
          <a:bodyPr/>
          <a:lstStyle/>
          <a:p>
            <a:pPr algn="ctr" defTabSz="760413">
              <a:defRPr/>
            </a:pPr>
            <a:r>
              <a:rPr lang="pt-BR" sz="5400" b="1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TERAPIA COM Y-90 – HSD (2022)</a:t>
            </a:r>
          </a:p>
          <a:p>
            <a:pPr lvl="0" algn="ctr" defTabSz="760413" eaLnBrk="1" hangingPunct="1">
              <a:defRPr/>
            </a:pPr>
            <a:endParaRPr lang="pt-BR" sz="5400" b="1" dirty="0">
              <a:solidFill>
                <a:schemeClr val="bg1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 defTabSz="760413" eaLnBrk="1" hangingPunct="1">
              <a:defRPr/>
            </a:pPr>
            <a:endParaRPr lang="pt-BR" sz="2000" b="1" dirty="0">
              <a:solidFill>
                <a:srgbClr val="006838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 defTabSz="760413" eaLnBrk="1" hangingPunct="1">
              <a:defRPr/>
            </a:pPr>
            <a:endParaRPr lang="pt-BR" sz="2000" b="1" dirty="0">
              <a:solidFill>
                <a:srgbClr val="006838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5" name="Picture 2" descr="Terapia y medicina nuclear III: tumores malignos hepáticos - Medwave">
            <a:extLst>
              <a:ext uri="{FF2B5EF4-FFF2-40B4-BE49-F238E27FC236}">
                <a16:creationId xmlns:a16="http://schemas.microsoft.com/office/drawing/2014/main" id="{87024584-16C3-F226-C691-B40160A2E1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170" y="1624914"/>
            <a:ext cx="9781833" cy="636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9A800B19-C243-AA89-7D7A-FC410BE782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54645" y="9046904"/>
            <a:ext cx="1109663" cy="1038225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3D0C5997-4FA9-749D-7058-956D3A098AF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12130" y="2939274"/>
            <a:ext cx="6423743" cy="3735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559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23" r="-223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5C32E5E4-7532-DE1A-994D-860113D3EC7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070265"/>
            <a:ext cx="90935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5C29060-6B58-2EEB-2F9D-F7B167F6B821}"/>
              </a:ext>
            </a:extLst>
          </p:cNvPr>
          <p:cNvSpPr txBox="1">
            <a:spLocks noChangeArrowheads="1"/>
          </p:cNvSpPr>
          <p:nvPr/>
        </p:nvSpPr>
        <p:spPr>
          <a:xfrm>
            <a:off x="827584" y="0"/>
            <a:ext cx="16850816" cy="720725"/>
          </a:xfrm>
          <a:prstGeom prst="rect">
            <a:avLst/>
          </a:prstGeom>
        </p:spPr>
        <p:txBody>
          <a:bodyPr/>
          <a:lstStyle/>
          <a:p>
            <a:pPr lvl="0" algn="ctr" defTabSz="760413" eaLnBrk="1" hangingPunct="1">
              <a:defRPr/>
            </a:pPr>
            <a:r>
              <a:rPr lang="pt-BR" sz="8800" b="1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PESQUISAS RELEVANTES</a:t>
            </a:r>
            <a:endParaRPr lang="pt-BR" sz="5400" b="1" dirty="0">
              <a:solidFill>
                <a:schemeClr val="bg1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 defTabSz="760413" eaLnBrk="1" hangingPunct="1">
              <a:defRPr/>
            </a:pPr>
            <a:endParaRPr lang="pt-BR" sz="2000" b="1" dirty="0">
              <a:solidFill>
                <a:srgbClr val="006838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5" name="Imagem 4" descr="Desenho de personagem&#10;&#10;Descrição gerada automaticamente com confiança baixa">
            <a:extLst>
              <a:ext uri="{FF2B5EF4-FFF2-40B4-BE49-F238E27FC236}">
                <a16:creationId xmlns:a16="http://schemas.microsoft.com/office/drawing/2014/main" id="{94A09141-7745-C294-823F-BC721DB932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6290" y="2408368"/>
            <a:ext cx="5255419" cy="5470263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E0620361-54B9-6B9D-1D93-B5D100F483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54645" y="9046904"/>
            <a:ext cx="1109663" cy="103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992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23" r="-223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5C32E5E4-7532-DE1A-994D-860113D3EC7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070265"/>
            <a:ext cx="90935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>
            <a:extLst>
              <a:ext uri="{FF2B5EF4-FFF2-40B4-BE49-F238E27FC236}">
                <a16:creationId xmlns:a16="http://schemas.microsoft.com/office/drawing/2014/main" id="{CCDA1F9E-45D1-EA86-EBB2-6D169AD9AC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2315" y="2536413"/>
            <a:ext cx="16333325" cy="553997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6000" b="1" dirty="0">
                <a:solidFill>
                  <a:schemeClr val="bg1"/>
                </a:solidFill>
              </a:rPr>
              <a:t>* INTRODUÇÃO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 sz="2800" b="1" dirty="0">
              <a:solidFill>
                <a:schemeClr val="bg1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6000" b="1" dirty="0">
                <a:solidFill>
                  <a:schemeClr val="bg1"/>
                </a:solidFill>
              </a:rPr>
              <a:t>* FÍSICA APLICADA À MEDICINA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 sz="2800" b="1" dirty="0">
              <a:solidFill>
                <a:schemeClr val="bg1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6000" b="1" dirty="0">
                <a:solidFill>
                  <a:schemeClr val="bg1"/>
                </a:solidFill>
              </a:rPr>
              <a:t>* TERAPIA EM MEDICINA NUCLEAR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800" b="1" dirty="0">
                <a:solidFill>
                  <a:schemeClr val="bg1"/>
                </a:solidFill>
              </a:rPr>
              <a:t>    - PRÁTICAS CONSOLIDADAS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800" b="1" dirty="0">
                <a:solidFill>
                  <a:schemeClr val="bg1"/>
                </a:solidFill>
              </a:rPr>
              <a:t>    - NOVAS APLICAÇÕES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 sz="2800" b="1" dirty="0">
              <a:solidFill>
                <a:srgbClr val="006838"/>
              </a:solidFill>
            </a:endParaRPr>
          </a:p>
        </p:txBody>
      </p:sp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329782DD-D5F4-31E0-7AB9-8DFA68A8BBAC}"/>
              </a:ext>
            </a:extLst>
          </p:cNvPr>
          <p:cNvCxnSpPr>
            <a:cxnSpLocks/>
          </p:cNvCxnSpPr>
          <p:nvPr/>
        </p:nvCxnSpPr>
        <p:spPr>
          <a:xfrm>
            <a:off x="1299072" y="2095500"/>
            <a:ext cx="1488832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7" name="Rectangle 2">
            <a:extLst>
              <a:ext uri="{FF2B5EF4-FFF2-40B4-BE49-F238E27FC236}">
                <a16:creationId xmlns:a16="http://schemas.microsoft.com/office/drawing/2014/main" id="{A463244C-E6E5-37E6-2A61-0A243E6103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3943" y="120295"/>
            <a:ext cx="16333325" cy="101566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6600" b="1" dirty="0">
                <a:solidFill>
                  <a:schemeClr val="bg1"/>
                </a:solidFill>
                <a:ea typeface="MS PGothic" panose="020B0600070205080204" pitchFamily="34" charset="-128"/>
              </a:rPr>
              <a:t>Física Médica – Contexto e Aplicações</a:t>
            </a:r>
            <a:endParaRPr lang="pt-BR" sz="4400" b="1" dirty="0">
              <a:solidFill>
                <a:schemeClr val="bg1"/>
              </a:solidFill>
              <a:ea typeface="MS PGothic" panose="020B0600070205080204" pitchFamily="34" charset="-128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E0AE10D7-101C-6369-D4B7-EBC5B42314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54645" y="9046904"/>
            <a:ext cx="1109663" cy="103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348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23" r="-223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5C32E5E4-7532-DE1A-994D-860113D3EC7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070265"/>
            <a:ext cx="90935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1E552D1-44DE-EE13-4394-790505153A77}"/>
              </a:ext>
            </a:extLst>
          </p:cNvPr>
          <p:cNvSpPr txBox="1">
            <a:spLocks noChangeArrowheads="1"/>
          </p:cNvSpPr>
          <p:nvPr/>
        </p:nvSpPr>
        <p:spPr>
          <a:xfrm>
            <a:off x="1214158" y="410548"/>
            <a:ext cx="15992766" cy="1455541"/>
          </a:xfrm>
          <a:prstGeom prst="rect">
            <a:avLst/>
          </a:prstGeom>
        </p:spPr>
        <p:txBody>
          <a:bodyPr/>
          <a:lstStyle/>
          <a:p>
            <a:pPr lvl="0" algn="ctr" defTabSz="760413" eaLnBrk="1" hangingPunct="1">
              <a:defRPr/>
            </a:pPr>
            <a:r>
              <a:rPr lang="pt-BR" sz="5400" b="1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TERAPIA COM Ac-225 – Em Breve</a:t>
            </a:r>
            <a:endParaRPr lang="pt-BR" sz="3600" b="1" dirty="0">
              <a:solidFill>
                <a:srgbClr val="006838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 defTabSz="760413" eaLnBrk="1" hangingPunct="1">
              <a:defRPr/>
            </a:pPr>
            <a:endParaRPr lang="pt-BR" sz="2000" b="1" dirty="0">
              <a:solidFill>
                <a:srgbClr val="006838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 defTabSz="760413" eaLnBrk="1" hangingPunct="1">
              <a:defRPr/>
            </a:pPr>
            <a:endParaRPr lang="pt-BR" sz="2000" b="1" dirty="0">
              <a:solidFill>
                <a:srgbClr val="006838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5" name="Picture 2" descr="C:\Users\Cliente\Downloads\_wp-content_uploads_2018_01_figura7.jpg">
            <a:extLst>
              <a:ext uri="{FF2B5EF4-FFF2-40B4-BE49-F238E27FC236}">
                <a16:creationId xmlns:a16="http://schemas.microsoft.com/office/drawing/2014/main" id="{F37224F9-5666-AAFA-6BE5-6F824805C1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315" y="1866900"/>
            <a:ext cx="10551370" cy="6897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2279DD04-908A-8C9A-D29E-7C2B03A960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54645" y="9046904"/>
            <a:ext cx="1109663" cy="103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567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23" r="-223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5C32E5E4-7532-DE1A-994D-860113D3EC7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070265"/>
            <a:ext cx="90935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1E552D1-44DE-EE13-4394-790505153A77}"/>
              </a:ext>
            </a:extLst>
          </p:cNvPr>
          <p:cNvSpPr txBox="1">
            <a:spLocks noChangeArrowheads="1"/>
          </p:cNvSpPr>
          <p:nvPr/>
        </p:nvSpPr>
        <p:spPr>
          <a:xfrm>
            <a:off x="1214158" y="410548"/>
            <a:ext cx="15992766" cy="1455541"/>
          </a:xfrm>
          <a:prstGeom prst="rect">
            <a:avLst/>
          </a:prstGeom>
        </p:spPr>
        <p:txBody>
          <a:bodyPr/>
          <a:lstStyle/>
          <a:p>
            <a:pPr lvl="0" algn="ctr" defTabSz="760413" eaLnBrk="1" hangingPunct="1">
              <a:defRPr/>
            </a:pPr>
            <a:r>
              <a:rPr lang="pt-BR" sz="5400" b="1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TERAPIA COM Ac-225 – Em Breve</a:t>
            </a:r>
            <a:endParaRPr lang="pt-BR" sz="3600" b="1" dirty="0">
              <a:solidFill>
                <a:srgbClr val="006838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 defTabSz="760413" eaLnBrk="1" hangingPunct="1">
              <a:defRPr/>
            </a:pPr>
            <a:endParaRPr lang="pt-BR" sz="2000" b="1" dirty="0">
              <a:solidFill>
                <a:srgbClr val="006838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 defTabSz="760413" eaLnBrk="1" hangingPunct="1">
              <a:defRPr/>
            </a:pPr>
            <a:endParaRPr lang="pt-BR" sz="2000" b="1" dirty="0">
              <a:solidFill>
                <a:srgbClr val="006838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6" name="Imagem 5" descr="Interface gráfica do usuário, Texto, Aplicativo&#10;&#10;Descrição gerada automaticamente">
            <a:extLst>
              <a:ext uri="{FF2B5EF4-FFF2-40B4-BE49-F238E27FC236}">
                <a16:creationId xmlns:a16="http://schemas.microsoft.com/office/drawing/2014/main" id="{62F62D69-4588-CC8D-A0EF-54CC5C1567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3053" y="1866089"/>
            <a:ext cx="15014976" cy="7013575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8B4D87C7-6559-5392-4622-6EFD6D8D98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54645" y="9046904"/>
            <a:ext cx="1109663" cy="103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66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23" r="-223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5C32E5E4-7532-DE1A-994D-860113D3EC7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070265"/>
            <a:ext cx="90935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F8BAB07-D5D6-79E1-4F71-7319C7899812}"/>
              </a:ext>
            </a:extLst>
          </p:cNvPr>
          <p:cNvSpPr txBox="1">
            <a:spLocks noChangeArrowheads="1"/>
          </p:cNvSpPr>
          <p:nvPr/>
        </p:nvSpPr>
        <p:spPr>
          <a:xfrm>
            <a:off x="2820686" y="305428"/>
            <a:ext cx="12646627" cy="1746285"/>
          </a:xfrm>
          <a:prstGeom prst="rect">
            <a:avLst/>
          </a:prstGeom>
        </p:spPr>
        <p:txBody>
          <a:bodyPr/>
          <a:lstStyle/>
          <a:p>
            <a:pPr lvl="0" algn="ctr" defTabSz="760413" eaLnBrk="1" hangingPunct="1">
              <a:defRPr/>
            </a:pPr>
            <a:r>
              <a:rPr lang="pt-BR" sz="6000" b="1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GRAFENO + Ra-223</a:t>
            </a:r>
            <a:endParaRPr lang="pt-BR" sz="3600" b="1" dirty="0">
              <a:solidFill>
                <a:schemeClr val="bg1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 defTabSz="760413" eaLnBrk="1" hangingPunct="1">
              <a:defRPr/>
            </a:pPr>
            <a:endParaRPr lang="pt-BR" sz="2000" b="1" dirty="0">
              <a:solidFill>
                <a:srgbClr val="006838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 defTabSz="760413" eaLnBrk="1" hangingPunct="1">
              <a:defRPr/>
            </a:pPr>
            <a:endParaRPr lang="pt-BR" sz="2000" b="1" dirty="0">
              <a:solidFill>
                <a:srgbClr val="006838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5" name="Imagem 4" descr="Interface gráfica do usuário, Texto, Aplicativo, Email&#10;&#10;Descrição gerada automaticamente">
            <a:extLst>
              <a:ext uri="{FF2B5EF4-FFF2-40B4-BE49-F238E27FC236}">
                <a16:creationId xmlns:a16="http://schemas.microsoft.com/office/drawing/2014/main" id="{FC353584-AF4A-1AC5-5B0A-F359806F06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6064" y="1347309"/>
            <a:ext cx="10155869" cy="3632453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6" name="Imagem 5" descr="Uma imagem contendo terno, mulher, computador, segurando&#10;&#10;Descrição gerada automaticamente">
            <a:extLst>
              <a:ext uri="{FF2B5EF4-FFF2-40B4-BE49-F238E27FC236}">
                <a16:creationId xmlns:a16="http://schemas.microsoft.com/office/drawing/2014/main" id="{CA733A12-3D83-9BAB-22D3-F5234053A38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4306" y="5345845"/>
            <a:ext cx="5354499" cy="4524551"/>
          </a:xfrm>
          <a:prstGeom prst="rect">
            <a:avLst/>
          </a:prstGeom>
        </p:spPr>
      </p:pic>
      <p:pic>
        <p:nvPicPr>
          <p:cNvPr id="7" name="Imagem 6" descr="Interface gráfica do usuário, Texto&#10;&#10;Descrição gerada automaticamente">
            <a:extLst>
              <a:ext uri="{FF2B5EF4-FFF2-40B4-BE49-F238E27FC236}">
                <a16:creationId xmlns:a16="http://schemas.microsoft.com/office/drawing/2014/main" id="{53AF6F50-4D6A-763C-24AD-F2255EA64E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23111" y="6946436"/>
            <a:ext cx="8028018" cy="2060525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8" name="Imagem 7" descr="Interface gráfica do usuário, Texto, Aplicativo, Email&#10;&#10;Descrição gerada automaticamente">
            <a:extLst>
              <a:ext uri="{FF2B5EF4-FFF2-40B4-BE49-F238E27FC236}">
                <a16:creationId xmlns:a16="http://schemas.microsoft.com/office/drawing/2014/main" id="{41CF3627-1E6E-B4EF-0E0D-0CE8743E83D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815" t="90826" r="35625" b="-628"/>
          <a:stretch/>
        </p:blipFill>
        <p:spPr>
          <a:xfrm>
            <a:off x="10795043" y="3989342"/>
            <a:ext cx="6853779" cy="71599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9" name="Picture 6">
            <a:extLst>
              <a:ext uri="{FF2B5EF4-FFF2-40B4-BE49-F238E27FC236}">
                <a16:creationId xmlns:a16="http://schemas.microsoft.com/office/drawing/2014/main" id="{8516E581-5904-2FEC-D54D-7E9C822F9B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77918">
            <a:off x="10197074" y="4122956"/>
            <a:ext cx="596406" cy="745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4AC4F1E9-1914-F850-5C7E-24521B1C9E8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954645" y="9046904"/>
            <a:ext cx="1109663" cy="103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352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23" r="-223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5C32E5E4-7532-DE1A-994D-860113D3EC7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070265"/>
            <a:ext cx="90935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F8BAB07-D5D6-79E1-4F71-7319C7899812}"/>
              </a:ext>
            </a:extLst>
          </p:cNvPr>
          <p:cNvSpPr txBox="1">
            <a:spLocks noChangeArrowheads="1"/>
          </p:cNvSpPr>
          <p:nvPr/>
        </p:nvSpPr>
        <p:spPr>
          <a:xfrm>
            <a:off x="2820686" y="305428"/>
            <a:ext cx="12646627" cy="1746285"/>
          </a:xfrm>
          <a:prstGeom prst="rect">
            <a:avLst/>
          </a:prstGeom>
        </p:spPr>
        <p:txBody>
          <a:bodyPr/>
          <a:lstStyle/>
          <a:p>
            <a:pPr lvl="0" algn="ctr" defTabSz="760413" eaLnBrk="1" hangingPunct="1">
              <a:defRPr/>
            </a:pPr>
            <a:r>
              <a:rPr lang="pt-BR" sz="6000" b="1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GRAFENO + Ra-223</a:t>
            </a:r>
            <a:endParaRPr lang="pt-BR" sz="3600" b="1" dirty="0">
              <a:solidFill>
                <a:schemeClr val="bg1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 defTabSz="760413" eaLnBrk="1" hangingPunct="1">
              <a:defRPr/>
            </a:pPr>
            <a:endParaRPr lang="pt-BR" sz="2000" b="1" dirty="0">
              <a:solidFill>
                <a:srgbClr val="006838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 defTabSz="760413" eaLnBrk="1" hangingPunct="1">
              <a:defRPr/>
            </a:pPr>
            <a:endParaRPr lang="pt-BR" sz="2000" b="1" dirty="0">
              <a:solidFill>
                <a:srgbClr val="006838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10" name="Imagem 9" descr="Diagrama&#10;&#10;Descrição gerada automaticamente">
            <a:extLst>
              <a:ext uri="{FF2B5EF4-FFF2-40B4-BE49-F238E27FC236}">
                <a16:creationId xmlns:a16="http://schemas.microsoft.com/office/drawing/2014/main" id="{173F752F-F230-0B75-4F9A-4F8DCCD32A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8903" y="2185677"/>
            <a:ext cx="12392729" cy="5915645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B7AF17F9-6143-80C4-6897-DCFD9CF95C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54645" y="9046904"/>
            <a:ext cx="1109663" cy="103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773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23" r="-223"/>
            </a:stretch>
          </a:blipFill>
        </p:spPr>
        <p:txBody>
          <a:bodyPr/>
          <a:lstStyle/>
          <a:p>
            <a:endParaRPr lang="pt-BR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5C32E5E4-7532-DE1A-994D-860113D3EC7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070265"/>
            <a:ext cx="90935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F8BAB07-D5D6-79E1-4F71-7319C7899812}"/>
              </a:ext>
            </a:extLst>
          </p:cNvPr>
          <p:cNvSpPr txBox="1">
            <a:spLocks noChangeArrowheads="1"/>
          </p:cNvSpPr>
          <p:nvPr/>
        </p:nvSpPr>
        <p:spPr>
          <a:xfrm>
            <a:off x="2820686" y="305428"/>
            <a:ext cx="12646627" cy="1746285"/>
          </a:xfrm>
          <a:prstGeom prst="rect">
            <a:avLst/>
          </a:prstGeom>
        </p:spPr>
        <p:txBody>
          <a:bodyPr/>
          <a:lstStyle/>
          <a:p>
            <a:pPr lvl="0" algn="ctr" defTabSz="760413" eaLnBrk="1" hangingPunct="1">
              <a:defRPr/>
            </a:pPr>
            <a:r>
              <a:rPr lang="pt-BR" sz="6000" b="1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GRAFENO + Ra-223</a:t>
            </a:r>
            <a:endParaRPr lang="pt-BR" sz="3600" b="1" dirty="0">
              <a:solidFill>
                <a:schemeClr val="bg1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 defTabSz="760413" eaLnBrk="1" hangingPunct="1">
              <a:defRPr/>
            </a:pPr>
            <a:endParaRPr lang="pt-BR" sz="2000" b="1" dirty="0">
              <a:solidFill>
                <a:srgbClr val="006838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 defTabSz="760413" eaLnBrk="1" hangingPunct="1">
              <a:defRPr/>
            </a:pPr>
            <a:endParaRPr lang="pt-BR" sz="2000" b="1" dirty="0">
              <a:solidFill>
                <a:srgbClr val="006838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5" name="Imagem 4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A8B1C434-C20F-49CD-3E82-958BC4861B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8200" y="1758689"/>
            <a:ext cx="9495172" cy="7775575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352A7566-62EB-6FCF-59DA-63513C5F12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54645" y="9046904"/>
            <a:ext cx="1109663" cy="103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28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23" r="-223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5C32E5E4-7532-DE1A-994D-860113D3EC7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070265"/>
            <a:ext cx="90935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That's all Folks! by surrimugge">
            <a:extLst>
              <a:ext uri="{FF2B5EF4-FFF2-40B4-BE49-F238E27FC236}">
                <a16:creationId xmlns:a16="http://schemas.microsoft.com/office/drawing/2014/main" id="{70870717-2360-2533-E790-FD87063175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948635"/>
            <a:ext cx="14107616" cy="8389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1B640958-36C9-D3E2-E334-81943AA0D7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54645" y="9046904"/>
            <a:ext cx="1109663" cy="103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662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3810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23" r="-223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5C32E5E4-7532-DE1A-994D-860113D3EC7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070265"/>
            <a:ext cx="90935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410FE43-8979-AA86-AB06-9E23BA67EA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3600" y="4875204"/>
            <a:ext cx="7857366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200" b="1" dirty="0">
                <a:solidFill>
                  <a:schemeClr val="bg1"/>
                </a:solidFill>
                <a:latin typeface="+mj-lt"/>
                <a:cs typeface="Tahoma" panose="020B0604030504040204" pitchFamily="34" charset="0"/>
              </a:rPr>
              <a:t>Muito obrigado!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21D5317F-5B0B-C013-37DE-3904B02940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5627227"/>
            <a:ext cx="10692443" cy="449353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b="1" dirty="0" err="1">
                <a:solidFill>
                  <a:schemeClr val="bg1"/>
                </a:solidFill>
                <a:ea typeface="MS PGothic" panose="020B0600070205080204" pitchFamily="34" charset="-128"/>
              </a:rPr>
              <a:t>Moizés</a:t>
            </a:r>
            <a:r>
              <a:rPr lang="pt-BR" sz="4000" b="1" dirty="0">
                <a:solidFill>
                  <a:schemeClr val="bg1"/>
                </a:solidFill>
                <a:ea typeface="MS PGothic" panose="020B0600070205080204" pitchFamily="34" charset="-128"/>
              </a:rPr>
              <a:t> Coutinho Bastos Filho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200" dirty="0">
                <a:solidFill>
                  <a:schemeClr val="bg1"/>
                </a:solidFill>
                <a:ea typeface="MS PGothic" panose="020B0600070205080204" pitchFamily="34" charset="-128"/>
              </a:rPr>
              <a:t>Físico Médico – Medicina Nuclear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200" dirty="0">
                <a:solidFill>
                  <a:schemeClr val="bg1"/>
                </a:solidFill>
                <a:ea typeface="MS PGothic" panose="020B0600070205080204" pitchFamily="34" charset="-128"/>
              </a:rPr>
              <a:t>Físico Especialista em Medicina Nuclear – ABFM Supervisor de Radioproteção em MN CNEN – FM 0349 Supervisor de Transportes CNEN – TR 0041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br>
              <a:rPr lang="pt-BR" sz="3200" dirty="0">
                <a:solidFill>
                  <a:schemeClr val="bg1"/>
                </a:solidFill>
                <a:ea typeface="MS PGothic" panose="020B0600070205080204" pitchFamily="34" charset="-128"/>
              </a:rPr>
            </a:br>
            <a:br>
              <a:rPr lang="pt-BR" sz="3200" dirty="0">
                <a:solidFill>
                  <a:schemeClr val="bg1"/>
                </a:solidFill>
                <a:ea typeface="MS PGothic" panose="020B0600070205080204" pitchFamily="34" charset="-128"/>
              </a:rPr>
            </a:br>
            <a:r>
              <a:rPr lang="pt-BR" sz="3200" dirty="0">
                <a:solidFill>
                  <a:schemeClr val="bg1"/>
                </a:solidFill>
                <a:ea typeface="MS PGothic" panose="020B0600070205080204" pitchFamily="34" charset="-128"/>
              </a:rPr>
              <a:t>moizesfilhoo@gmail.com / </a:t>
            </a:r>
            <a:r>
              <a:rPr lang="pt-BR" sz="3200" dirty="0" err="1">
                <a:solidFill>
                  <a:schemeClr val="bg1"/>
                </a:solidFill>
                <a:ea typeface="MS PGothic" panose="020B0600070205080204" pitchFamily="34" charset="-128"/>
              </a:rPr>
              <a:t>Whatsapp</a:t>
            </a:r>
            <a:r>
              <a:rPr lang="pt-BR" sz="3200" dirty="0">
                <a:solidFill>
                  <a:schemeClr val="bg1"/>
                </a:solidFill>
                <a:ea typeface="MS PGothic" panose="020B0600070205080204" pitchFamily="34" charset="-128"/>
              </a:rPr>
              <a:t> (98) 98143-2360</a:t>
            </a:r>
            <a:br>
              <a:rPr lang="pt-BR" sz="1400" b="1" dirty="0">
                <a:solidFill>
                  <a:schemeClr val="bg1"/>
                </a:solidFill>
                <a:ea typeface="MS PGothic" panose="020B0600070205080204" pitchFamily="34" charset="-128"/>
              </a:rPr>
            </a:br>
            <a:br>
              <a:rPr lang="pt-BR" sz="1400" b="1" dirty="0">
                <a:solidFill>
                  <a:schemeClr val="bg1"/>
                </a:solidFill>
                <a:ea typeface="MS PGothic" panose="020B0600070205080204" pitchFamily="34" charset="-128"/>
              </a:rPr>
            </a:br>
            <a:endParaRPr lang="pt-BR" sz="1400" b="1" dirty="0">
              <a:solidFill>
                <a:schemeClr val="bg1"/>
              </a:solidFill>
              <a:ea typeface="MS PGothic" panose="020B0600070205080204" pitchFamily="34" charset="-128"/>
            </a:endParaRPr>
          </a:p>
        </p:txBody>
      </p:sp>
      <p:pic>
        <p:nvPicPr>
          <p:cNvPr id="6" name="Picture 1" descr="C:\Users\imagem\Desktop\Ra 223\20141128_075450.jpg">
            <a:extLst>
              <a:ext uri="{FF2B5EF4-FFF2-40B4-BE49-F238E27FC236}">
                <a16:creationId xmlns:a16="http://schemas.microsoft.com/office/drawing/2014/main" id="{EEAB5419-E353-EBF6-80D0-625F56CFEB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447682" y="495300"/>
            <a:ext cx="3677268" cy="4328833"/>
          </a:xfrm>
          <a:prstGeom prst="rect">
            <a:avLst/>
          </a:prstGeom>
          <a:noFill/>
        </p:spPr>
      </p:pic>
      <p:pic>
        <p:nvPicPr>
          <p:cNvPr id="7" name="Imagem 9">
            <a:extLst>
              <a:ext uri="{FF2B5EF4-FFF2-40B4-BE49-F238E27FC236}">
                <a16:creationId xmlns:a16="http://schemas.microsoft.com/office/drawing/2014/main" id="{1134CB69-8336-D089-4E2F-3412CB646B3E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126019" y="3087963"/>
            <a:ext cx="4788152" cy="1168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E28F6C6E-DDFA-208E-B8CF-BB0D8CBFF83F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487400" y="811069"/>
            <a:ext cx="2065390" cy="2120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m 11">
            <a:extLst>
              <a:ext uri="{FF2B5EF4-FFF2-40B4-BE49-F238E27FC236}">
                <a16:creationId xmlns:a16="http://schemas.microsoft.com/office/drawing/2014/main" id="{E0DB719D-4A42-284B-7CA3-B15DFBF1FA36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280376" y="4427228"/>
            <a:ext cx="4661563" cy="213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Uma só Dasa: a estratégia de Pedro Bueno para consolidar um ecossistema de saúde">
            <a:extLst>
              <a:ext uri="{FF2B5EF4-FFF2-40B4-BE49-F238E27FC236}">
                <a16:creationId xmlns:a16="http://schemas.microsoft.com/office/drawing/2014/main" id="{0A7D31BE-5762-31C3-F741-0EF0B59036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0199" y="4824133"/>
            <a:ext cx="3409950" cy="1919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8F7A104F-EB76-B4BA-CE28-DAA91CC6D2A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954645" y="9046904"/>
            <a:ext cx="1109663" cy="103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273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23" r="-223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5C32E5E4-7532-DE1A-994D-860113D3EC7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070265"/>
            <a:ext cx="90935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6847567-07D4-3481-DAD0-9F99BA2DA7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1460" y="1485900"/>
            <a:ext cx="16754456" cy="287771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dirty="0">
                <a:solidFill>
                  <a:schemeClr val="bg1"/>
                </a:solidFill>
              </a:rPr>
              <a:t>LOCALIZAÇÃO: SÃO LUÍS/MA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dirty="0">
                <a:solidFill>
                  <a:schemeClr val="bg1"/>
                </a:solidFill>
              </a:rPr>
              <a:t>QTD. DE LEITOS: 500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dirty="0">
                <a:solidFill>
                  <a:schemeClr val="bg1"/>
                </a:solidFill>
              </a:rPr>
              <a:t>ACREDITAÇÕES: </a:t>
            </a:r>
            <a:r>
              <a:rPr lang="pt-BR" sz="3200" b="1" dirty="0">
                <a:solidFill>
                  <a:schemeClr val="bg1"/>
                </a:solidFill>
              </a:rPr>
              <a:t>ONA – NÍVEL III    e     QMENTUM - DIAMANTE             </a:t>
            </a:r>
            <a:endParaRPr lang="pt-BR" sz="3600" b="1" dirty="0">
              <a:solidFill>
                <a:schemeClr val="bg1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 sz="2500" b="1" dirty="0">
              <a:solidFill>
                <a:srgbClr val="006838"/>
              </a:solidFill>
            </a:endParaRPr>
          </a:p>
        </p:txBody>
      </p:sp>
      <p:cxnSp>
        <p:nvCxnSpPr>
          <p:cNvPr id="5" name="Conector reto 4">
            <a:extLst>
              <a:ext uri="{FF2B5EF4-FFF2-40B4-BE49-F238E27FC236}">
                <a16:creationId xmlns:a16="http://schemas.microsoft.com/office/drawing/2014/main" id="{C3A364AC-A403-1DFA-D3B5-44705010C286}"/>
              </a:ext>
            </a:extLst>
          </p:cNvPr>
          <p:cNvCxnSpPr>
            <a:cxnSpLocks/>
          </p:cNvCxnSpPr>
          <p:nvPr/>
        </p:nvCxnSpPr>
        <p:spPr>
          <a:xfrm>
            <a:off x="1214158" y="1485900"/>
            <a:ext cx="1527220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6" name="Rectangle 2">
            <a:extLst>
              <a:ext uri="{FF2B5EF4-FFF2-40B4-BE49-F238E27FC236}">
                <a16:creationId xmlns:a16="http://schemas.microsoft.com/office/drawing/2014/main" id="{DF073758-598A-2EA6-3108-9950915F2C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7569" y="372140"/>
            <a:ext cx="16754456" cy="83099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5400" b="1" dirty="0">
                <a:solidFill>
                  <a:schemeClr val="bg1"/>
                </a:solidFill>
              </a:rPr>
              <a:t>HOSPITAL SÃO DOMINGOS - DASA</a:t>
            </a:r>
            <a:endParaRPr lang="pt-BR" sz="4800" b="1" dirty="0">
              <a:solidFill>
                <a:schemeClr val="bg1"/>
              </a:solidFill>
            </a:endParaRPr>
          </a:p>
        </p:txBody>
      </p:sp>
      <p:pic>
        <p:nvPicPr>
          <p:cNvPr id="8" name="Imagem 7" descr="Placa com informação na frente de um prédio&#10;&#10;Descrição gerada automaticamente com confiança média">
            <a:extLst>
              <a:ext uri="{FF2B5EF4-FFF2-40B4-BE49-F238E27FC236}">
                <a16:creationId xmlns:a16="http://schemas.microsoft.com/office/drawing/2014/main" id="{551C0AF2-CA4D-37CE-6BA7-4A42183173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6532" y="4110603"/>
            <a:ext cx="5849312" cy="5840736"/>
          </a:xfrm>
          <a:prstGeom prst="rect">
            <a:avLst/>
          </a:prstGeom>
        </p:spPr>
      </p:pic>
      <p:pic>
        <p:nvPicPr>
          <p:cNvPr id="9" name="Picture 6">
            <a:extLst>
              <a:ext uri="{FF2B5EF4-FFF2-40B4-BE49-F238E27FC236}">
                <a16:creationId xmlns:a16="http://schemas.microsoft.com/office/drawing/2014/main" id="{AD5DB516-02E2-D32B-D0C1-724A7735D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7772427" y="8490128"/>
            <a:ext cx="1132084" cy="1415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m 9" descr="Vista de uma cidade com prédios e árvores&#10;&#10;Descrição gerada automaticamente">
            <a:extLst>
              <a:ext uri="{FF2B5EF4-FFF2-40B4-BE49-F238E27FC236}">
                <a16:creationId xmlns:a16="http://schemas.microsoft.com/office/drawing/2014/main" id="{C4F669CF-1CF9-2CC9-C0C9-D1DAD0A88FD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4796" y="4195287"/>
            <a:ext cx="7431369" cy="4874977"/>
          </a:xfrm>
          <a:prstGeom prst="rect">
            <a:avLst/>
          </a:prstGeom>
        </p:spPr>
      </p:pic>
      <p:pic>
        <p:nvPicPr>
          <p:cNvPr id="11" name="Imagem 10" descr="Logotipo&#10;&#10;Descrição gerada automaticamente">
            <a:extLst>
              <a:ext uri="{FF2B5EF4-FFF2-40B4-BE49-F238E27FC236}">
                <a16:creationId xmlns:a16="http://schemas.microsoft.com/office/drawing/2014/main" id="{0AD3B868-B959-B1A5-D205-901F0E4D79E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856" y="2349264"/>
            <a:ext cx="792088" cy="849798"/>
          </a:xfrm>
          <a:prstGeom prst="rect">
            <a:avLst/>
          </a:prstGeom>
        </p:spPr>
      </p:pic>
      <p:pic>
        <p:nvPicPr>
          <p:cNvPr id="12" name="Imagem 11" descr="Placa branca com texto preto sobre fundo branco&#10;&#10;Descrição gerada automaticamente">
            <a:extLst>
              <a:ext uri="{FF2B5EF4-FFF2-40B4-BE49-F238E27FC236}">
                <a16:creationId xmlns:a16="http://schemas.microsoft.com/office/drawing/2014/main" id="{A3612534-8E95-9DB8-B6BD-F33BAF5B264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0" y="2282651"/>
            <a:ext cx="1057300" cy="1057300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AD075F52-9C9D-6019-CC89-DF8FA7E9C74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954645" y="9046904"/>
            <a:ext cx="1109663" cy="103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679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23" r="-223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5C32E5E4-7532-DE1A-994D-860113D3EC7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070265"/>
            <a:ext cx="90935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E4754BF7-6F70-94BB-E193-F157E13B8B47}"/>
              </a:ext>
            </a:extLst>
          </p:cNvPr>
          <p:cNvSpPr txBox="1"/>
          <p:nvPr/>
        </p:nvSpPr>
        <p:spPr>
          <a:xfrm>
            <a:off x="3657600" y="9215151"/>
            <a:ext cx="1136839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dirty="0">
                <a:solidFill>
                  <a:schemeClr val="bg1"/>
                </a:solidFill>
              </a:rPr>
              <a:t>MEDICINA NUCLEAR – HSD (Desde 2013)</a:t>
            </a:r>
          </a:p>
        </p:txBody>
      </p:sp>
      <p:pic>
        <p:nvPicPr>
          <p:cNvPr id="5" name="Imagem 4" descr="Grupo de pessoas em pé posando para foto&#10;&#10;Descrição gerada automaticamente">
            <a:extLst>
              <a:ext uri="{FF2B5EF4-FFF2-40B4-BE49-F238E27FC236}">
                <a16:creationId xmlns:a16="http://schemas.microsoft.com/office/drawing/2014/main" id="{5C26803F-1DC7-A8CF-0659-13FE9062158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9804" y="561735"/>
            <a:ext cx="11368391" cy="8508530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7C9F64A3-C02B-953E-09E1-2FCFB7915F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54645" y="9046904"/>
            <a:ext cx="1109663" cy="103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1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422A5F-E585-574B-7571-1871657BB9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5BAC8D37-061A-C6A1-A5DE-80A9BB2275D6}"/>
              </a:ext>
            </a:extLst>
          </p:cNvPr>
          <p:cNvSpPr/>
          <p:nvPr/>
        </p:nvSpPr>
        <p:spPr>
          <a:xfrm>
            <a:off x="0" y="-3810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23" r="-223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134E0A9C-85AD-ADDB-A403-7510B4D0A761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070265"/>
            <a:ext cx="90935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1A8EB9C8-FE1C-B51C-3F38-EB7403875A36}"/>
              </a:ext>
            </a:extLst>
          </p:cNvPr>
          <p:cNvSpPr txBox="1"/>
          <p:nvPr/>
        </p:nvSpPr>
        <p:spPr>
          <a:xfrm>
            <a:off x="3657600" y="9215151"/>
            <a:ext cx="1136839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dirty="0">
                <a:solidFill>
                  <a:schemeClr val="bg1"/>
                </a:solidFill>
              </a:rPr>
              <a:t>RADIOTERAPIA - HSD (Desde 2018)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23C8BFD3-94B4-3F0C-DDC0-D4B586C252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54645" y="9046904"/>
            <a:ext cx="1109663" cy="1038225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093A96A1-3666-DACA-16FF-9476A453D0D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02" r="6640"/>
          <a:stretch/>
        </p:blipFill>
        <p:spPr bwMode="auto">
          <a:xfrm>
            <a:off x="3725600" y="1013604"/>
            <a:ext cx="10836800" cy="7760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2756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23" r="-223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5C32E5E4-7532-DE1A-994D-860113D3EC7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070265"/>
            <a:ext cx="90935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BD3E711-3ECD-0A6A-D21F-A54B6BF25C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4158" y="-9858"/>
            <a:ext cx="15860217" cy="103105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6700" b="1" dirty="0">
                <a:solidFill>
                  <a:schemeClr val="bg1"/>
                </a:solidFill>
              </a:rPr>
              <a:t>FÍSICA APLICADA À MEDICINA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DCFD1705-6A4C-C0E7-AB68-B21E731A20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4158" y="1257300"/>
            <a:ext cx="17607108" cy="830996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6600" b="1" dirty="0">
                <a:solidFill>
                  <a:schemeClr val="bg1"/>
                </a:solidFill>
              </a:rPr>
              <a:t>	       PRINCIPAIS APLICAÇÕES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 sz="2800" b="1" dirty="0">
              <a:solidFill>
                <a:schemeClr val="bg1"/>
              </a:solidFill>
            </a:endParaRPr>
          </a:p>
          <a:p>
            <a:pPr>
              <a:defRPr/>
            </a:pPr>
            <a:r>
              <a:rPr lang="pt-BR" sz="5400" b="1" dirty="0">
                <a:solidFill>
                  <a:schemeClr val="bg1"/>
                </a:solidFill>
              </a:rPr>
              <a:t>*Radioterapia (terapia)</a:t>
            </a:r>
            <a:r>
              <a:rPr lang="pt-BR" sz="3400" b="1" dirty="0">
                <a:solidFill>
                  <a:schemeClr val="bg1"/>
                </a:solidFill>
              </a:rPr>
              <a:t>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 sz="5400" b="1" dirty="0">
              <a:solidFill>
                <a:schemeClr val="bg1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5400" b="1" dirty="0">
                <a:solidFill>
                  <a:schemeClr val="bg1"/>
                </a:solidFill>
              </a:rPr>
              <a:t>* Radiodiagnóstico (diagnóstico 	por imagem);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 sz="5400" b="1" dirty="0">
              <a:solidFill>
                <a:schemeClr val="bg1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5400" b="1" dirty="0">
                <a:solidFill>
                  <a:schemeClr val="bg1"/>
                </a:solidFill>
              </a:rPr>
              <a:t>* Medicina Nuclear (diagnóstico por 	imagem    molecular e terapia);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5400" b="1" dirty="0">
                <a:solidFill>
                  <a:schemeClr val="bg1"/>
                </a:solidFill>
              </a:rPr>
              <a:t>	</a:t>
            </a:r>
            <a:endParaRPr lang="pt-BR" sz="3600" b="1" dirty="0">
              <a:solidFill>
                <a:schemeClr val="bg1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 sz="3400" b="1" dirty="0">
              <a:solidFill>
                <a:schemeClr val="bg1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 sz="3400" b="1" dirty="0">
              <a:solidFill>
                <a:schemeClr val="bg1"/>
              </a:solidFill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7DB03F38-9919-955D-6410-AAF103A072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54645" y="9046904"/>
            <a:ext cx="1109663" cy="103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976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D79D94-4323-4460-B484-9867271158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17186E77-8E95-D198-7243-28D9F097DBB2}"/>
              </a:ext>
            </a:extLst>
          </p:cNvPr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23" r="-223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6793505D-765D-38B8-EFE2-D9F70A95C51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070265"/>
            <a:ext cx="90935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E9288B1-2EF6-4BC4-66DF-CFF035EF6B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4158" y="-9858"/>
            <a:ext cx="15860217" cy="103105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6700" b="1" dirty="0">
                <a:solidFill>
                  <a:schemeClr val="bg1"/>
                </a:solidFill>
              </a:rPr>
              <a:t>RADIOTERAPIA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5D8E62DA-18DB-4A43-9BEF-D1BF863044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5617" y="5530036"/>
            <a:ext cx="15549842" cy="455509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 sz="2800" b="1" dirty="0">
              <a:solidFill>
                <a:schemeClr val="bg1"/>
              </a:solidFill>
            </a:endParaRPr>
          </a:p>
          <a:p>
            <a:pPr algn="just"/>
            <a:r>
              <a:rPr lang="pt-BR" sz="4000" dirty="0">
                <a:solidFill>
                  <a:schemeClr val="bg1"/>
                </a:solidFill>
                <a:latin typeface="Arial"/>
              </a:rPr>
              <a:t>A Radioterapia é uma modalidade clínica que utiliza radiações ionizantes para combater o câncer. As doses de radiação e o tempo de aplicação são calculados de acordo com o tipo e tamanho do tumor. Isso é feito de modo que a incidência de radiação seja eficiente para destruir as células doentes e preserve as sadias.</a:t>
            </a:r>
            <a:endParaRPr lang="pt-BR" sz="4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 sz="3400" b="1" dirty="0">
              <a:solidFill>
                <a:schemeClr val="bg1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 sz="3400" b="1" dirty="0">
              <a:solidFill>
                <a:schemeClr val="bg1"/>
              </a:solidFill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1C8CCA88-66BC-C009-FE82-6237D91977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54645" y="9046904"/>
            <a:ext cx="1109663" cy="1038225"/>
          </a:xfrm>
          <a:prstGeom prst="rect">
            <a:avLst/>
          </a:prstGeom>
        </p:spPr>
      </p:pic>
      <p:pic>
        <p:nvPicPr>
          <p:cNvPr id="7" name="Picture 1" descr="C:\Users\imagem\Desktop\foto-3-articulo-radioterapia.jpg">
            <a:extLst>
              <a:ext uri="{FF2B5EF4-FFF2-40B4-BE49-F238E27FC236}">
                <a16:creationId xmlns:a16="http://schemas.microsoft.com/office/drawing/2014/main" id="{6B567665-A612-9740-878B-557AF597DE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5403" y="1273460"/>
            <a:ext cx="6576674" cy="4380313"/>
          </a:xfrm>
          <a:prstGeom prst="rect">
            <a:avLst/>
          </a:prstGeom>
          <a:noFill/>
        </p:spPr>
      </p:pic>
      <p:pic>
        <p:nvPicPr>
          <p:cNvPr id="8" name="Picture 2" descr="http://radiologia.blog.br/images/teleterapia.jpg">
            <a:extLst>
              <a:ext uri="{FF2B5EF4-FFF2-40B4-BE49-F238E27FC236}">
                <a16:creationId xmlns:a16="http://schemas.microsoft.com/office/drawing/2014/main" id="{8232787C-AD38-D272-4FD3-D8757C6A17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3175" y="1295833"/>
            <a:ext cx="6856533" cy="4358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57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748</Words>
  <Application>Microsoft Office PowerPoint</Application>
  <PresentationFormat>Personalizar</PresentationFormat>
  <Paragraphs>160</Paragraphs>
  <Slides>46</Slides>
  <Notes>1</Notes>
  <HiddenSlides>0</HiddenSlides>
  <MMClips>0</MMClips>
  <ScaleCrop>false</ScaleCrop>
  <HeadingPairs>
    <vt:vector size="8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2</vt:i4>
      </vt:variant>
      <vt:variant>
        <vt:lpstr>Títulos de slides</vt:lpstr>
      </vt:variant>
      <vt:variant>
        <vt:i4>46</vt:i4>
      </vt:variant>
    </vt:vector>
  </HeadingPairs>
  <TitlesOfParts>
    <vt:vector size="54" baseType="lpstr">
      <vt:lpstr>Arial</vt:lpstr>
      <vt:lpstr>Open Sans</vt:lpstr>
      <vt:lpstr>Calibri</vt:lpstr>
      <vt:lpstr>Wingdings</vt:lpstr>
      <vt:lpstr>Aptos</vt:lpstr>
      <vt:lpstr>Office Theme</vt:lpstr>
      <vt:lpstr>Bitmap Image</vt:lpstr>
      <vt:lpstr>Photo Editor Photo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Operação remota dos exames de TC e RM: Como funciona?</dc:title>
  <cp:lastModifiedBy>Moizés Filhoo</cp:lastModifiedBy>
  <cp:revision>7</cp:revision>
  <dcterms:created xsi:type="dcterms:W3CDTF">2006-08-16T00:00:00Z</dcterms:created>
  <dcterms:modified xsi:type="dcterms:W3CDTF">2025-10-13T15:03:52Z</dcterms:modified>
  <dc:identifier>DAF1S2goYqE</dc:identifier>
</cp:coreProperties>
</file>