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433" r:id="rId16"/>
    <p:sldId id="429" r:id="rId17"/>
    <p:sldId id="430" r:id="rId18"/>
    <p:sldId id="434" r:id="rId19"/>
    <p:sldId id="435" r:id="rId20"/>
    <p:sldId id="424" r:id="rId21"/>
    <p:sldId id="438" r:id="rId22"/>
    <p:sldId id="436" r:id="rId23"/>
    <p:sldId id="259" r:id="rId24"/>
    <p:sldId id="423" r:id="rId25"/>
    <p:sldId id="426" r:id="rId26"/>
    <p:sldId id="443" r:id="rId27"/>
    <p:sldId id="280" r:id="rId28"/>
    <p:sldId id="444" r:id="rId29"/>
    <p:sldId id="431" r:id="rId30"/>
    <p:sldId id="439" r:id="rId31"/>
    <p:sldId id="446" r:id="rId32"/>
    <p:sldId id="260" r:id="rId33"/>
    <p:sldId id="449" r:id="rId34"/>
    <p:sldId id="440" r:id="rId35"/>
    <p:sldId id="441" r:id="rId36"/>
    <p:sldId id="442" r:id="rId37"/>
    <p:sldId id="447" r:id="rId38"/>
    <p:sldId id="445" r:id="rId39"/>
    <p:sldId id="450" r:id="rId40"/>
    <p:sldId id="287" r:id="rId41"/>
    <p:sldId id="41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56082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2"/>
    <p:restoredTop sz="94673"/>
  </p:normalViewPr>
  <p:slideViewPr>
    <p:cSldViewPr snapToGrid="0">
      <p:cViewPr>
        <p:scale>
          <a:sx n="120" d="100"/>
          <a:sy n="120" d="100"/>
        </p:scale>
        <p:origin x="248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AA7CB-5D13-5443-AAC0-42B92E3CF79C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989D0-8821-A54A-BB68-7E202674D1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294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Speech force</a:t>
            </a:r>
          </a:p>
          <a:p>
            <a:r>
              <a:rPr lang="en-GB" dirty="0"/>
              <a:t>Handshake force</a:t>
            </a:r>
          </a:p>
          <a:p>
            <a:r>
              <a:rPr lang="en-GB" dirty="0"/>
              <a:t>Hug force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5989D0-8821-A54A-BB68-7E202674D18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087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5989D0-8821-A54A-BB68-7E202674D18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167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Speech force</a:t>
            </a:r>
          </a:p>
          <a:p>
            <a:r>
              <a:rPr lang="en-GB" dirty="0"/>
              <a:t>Handshake force</a:t>
            </a:r>
          </a:p>
          <a:p>
            <a:r>
              <a:rPr lang="en-GB" dirty="0"/>
              <a:t>Hug force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5989D0-8821-A54A-BB68-7E202674D18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68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 the beginning I said our universe is mostly made up of regular matter -&gt; why???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5989D0-8821-A54A-BB68-7E202674D18A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768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 the beginning I said our universe is mostly made up of regular matter -&gt; why???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5989D0-8821-A54A-BB68-7E202674D18A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588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E9FFD-005D-40FC-7C05-E447BA04BF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CF2C4-7324-32E7-D602-E2E6AF5CB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3539E-1E91-6883-E760-9F08FA77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86D7A-BE7C-8736-B198-AF6C4E90D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F5550-AB29-47F7-FCE9-EFBFC9BF8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0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32F5E-04A6-C19F-D6CF-E201AE206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D1440F-C897-8307-10EB-9DD6A5999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F86E27-934F-7971-9C86-D5716E3C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CEBD6-4C79-C304-71BB-12C2124FF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26F04-BB37-E62E-C64B-B21A1CA0B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44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D777EF-675A-AD67-41D3-E182FE1431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8CFF3-DE07-2249-0FB8-F9C2D97374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0BA0D-69FE-1DA7-040E-5DACE265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07F7B-066B-D1FB-B358-93874C3AD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43B69-775D-6E84-521B-83ED288F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394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6DC3-D4A7-AA2F-50F6-D39DC838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75360-E078-089F-795A-3DA059437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34168-338B-19F1-B179-7E9D31982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70CD7-0791-845D-34D2-1C9259872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8BAFB-1133-92D7-743B-9D8D1727C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25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B7C3-B8DF-E730-55AE-BBC725C37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E8FFA-1E03-2DD7-0A05-6EC10F60B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921CE-DF68-8EAE-574C-E04D7F3F7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7EE5E-3B65-08D3-E41F-C252A7C02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72CCD-3D77-B90A-8FAD-58EF41F8B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57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48701-C26B-14A7-B425-FB652E04C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EB0FC-54EB-3397-A170-F4B87557F4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D42422-E95C-FE8D-CA04-A6F837B52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8CA3D-DFEB-0258-3FBD-1B01084DE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28CD04-E79F-0EAD-6EAE-9D6751B61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24B9F-BFD6-BDEA-9627-EF2C51D44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48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9400B-8B71-E650-1539-079C786E0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CBC3D-FD17-884B-BCC4-FEAA362C2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2AA284-B541-8986-A1EE-752BB80E4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E51E37-C9F2-CB0F-5AA2-4614E0A1D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1FEB04-DDCB-E93D-FA32-C0E76A1AE2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941BBF-C194-3F3D-7957-987003EF9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945926-2F18-72DB-DECA-9EA0B8FA9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BAD8D0-089F-8813-B70E-785D40FD6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49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FF8F0-C104-2B23-08DE-53B533300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07BC37-F24F-0885-0A50-2480BE01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21894B-7A42-BB0A-2BA9-E227F8CC8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4AA30-335A-BCF7-94F6-45C3AD301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40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58E618-DD3D-BCAC-A9B7-6FF5609B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A0CA95-C73F-7555-FAA8-63C34D2D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7D5DC8-671B-A3F3-D895-FCDAC5133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74549-4FC4-BCD7-050A-D35C330BB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EFB66-9E7F-4EBA-3440-7CAD1A40B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BDA756-DB3F-5678-0E53-E738F5210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8A78BD-E9A0-72DB-738D-92798AEF2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4B7F5-0D48-B45C-B772-213FD7634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AAAA71-756F-A3BB-F464-7816675CA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98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5D04E-C556-A4BC-C07B-A3F97C3C6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7B4835-F125-E0F9-1001-B3D9CEAEE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FEA1C3-C27B-FFE5-0BD0-9346CCB4E4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24538-80F0-8848-A8FF-EF7CB6A2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D10A2F-3D2D-6F2E-B586-8CC228860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8E2479-F42A-FF41-4F9A-7E98AF922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08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C74236-6F10-A494-8764-34B24AC45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A32F3-E246-B0B2-C332-C5D4DFB2F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F684B-C669-8417-5180-EEB75B4D67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A5B7ED-D788-BB41-AD3A-61C0FE68B2CD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D621B-03F5-DFBC-A8D3-64DE3F744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4BFE7-7E95-78E9-31EA-E1EE1E003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79FFF5-98BA-474C-925E-A586EF7AB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83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gif"/><Relationship Id="rId5" Type="http://schemas.openxmlformats.org/officeDocument/2006/relationships/image" Target="../media/image49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7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0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5587FA64-58D9-B21D-9869-E02D32B4D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6" y="132531"/>
            <a:ext cx="3845175" cy="2449366"/>
          </a:xfrm>
          <a:prstGeom prst="rect">
            <a:avLst/>
          </a:prstGeom>
        </p:spPr>
      </p:pic>
      <p:pic>
        <p:nvPicPr>
          <p:cNvPr id="6" name="Picture 2" descr="Intriguing New Result From the Large Hadron Collider May Signal a Crack in  the Standard Model">
            <a:extLst>
              <a:ext uri="{FF2B5EF4-FFF2-40B4-BE49-F238E27FC236}">
                <a16:creationId xmlns:a16="http://schemas.microsoft.com/office/drawing/2014/main" id="{F003EA33-0838-D136-6C5A-9A8905B5B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495" y="132531"/>
            <a:ext cx="3680207" cy="245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A3DC6B-A559-95DC-88C1-03D7257595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Physics Masterclass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90C101-8452-8363-F8B2-8137C99806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14/08/25 – Marcus Madurai</a:t>
            </a:r>
          </a:p>
          <a:p>
            <a:r>
              <a:rPr lang="en-GB" sz="1400" dirty="0"/>
              <a:t>Slides pieced together from Miriam Watson, Eleni </a:t>
            </a:r>
            <a:r>
              <a:rPr lang="en-GB" sz="1400" dirty="0" err="1"/>
              <a:t>Skorda</a:t>
            </a:r>
            <a:r>
              <a:rPr lang="en-GB" sz="1400" dirty="0"/>
              <a:t> and many other people!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7148A97-6A8A-0B8A-BF59-465886845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3" y="3643786"/>
            <a:ext cx="2614988" cy="156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D301F5-8D30-0862-172D-8068FE7B9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279" y="4549524"/>
            <a:ext cx="5082638" cy="1600701"/>
          </a:xfrm>
          <a:prstGeom prst="rect">
            <a:avLst/>
          </a:prstGeom>
        </p:spPr>
      </p:pic>
      <p:pic>
        <p:nvPicPr>
          <p:cNvPr id="11" name="Picture 10" descr="A logo with black lines and a blue background&#10;&#10;Description automatically generated">
            <a:extLst>
              <a:ext uri="{FF2B5EF4-FFF2-40B4-BE49-F238E27FC236}">
                <a16:creationId xmlns:a16="http://schemas.microsoft.com/office/drawing/2014/main" id="{8C5D8445-E3BC-C0A8-9151-333AF2F69C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0958" y="4441677"/>
            <a:ext cx="1816395" cy="1816395"/>
          </a:xfrm>
          <a:prstGeom prst="rect">
            <a:avLst/>
          </a:prstGeom>
        </p:spPr>
      </p:pic>
      <p:pic>
        <p:nvPicPr>
          <p:cNvPr id="12" name="Picture 11" descr="A cake with a piece of cake on a cutting board&#10;&#10;Description automatically generated">
            <a:extLst>
              <a:ext uri="{FF2B5EF4-FFF2-40B4-BE49-F238E27FC236}">
                <a16:creationId xmlns:a16="http://schemas.microsoft.com/office/drawing/2014/main" id="{9C262D9B-F3A1-236A-6B6E-381B1ECBB03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18958" r="5383" b="12567"/>
          <a:stretch/>
        </p:blipFill>
        <p:spPr>
          <a:xfrm>
            <a:off x="7792319" y="139238"/>
            <a:ext cx="4363176" cy="2456884"/>
          </a:xfrm>
          <a:prstGeom prst="rect">
            <a:avLst/>
          </a:prstGeom>
        </p:spPr>
      </p:pic>
      <p:pic>
        <p:nvPicPr>
          <p:cNvPr id="7" name="Picture 8" descr="ATLAS Visual Identity Design Guidelines">
            <a:extLst>
              <a:ext uri="{FF2B5EF4-FFF2-40B4-BE49-F238E27FC236}">
                <a16:creationId xmlns:a16="http://schemas.microsoft.com/office/drawing/2014/main" id="{E800AA35-92D3-5F3C-D0C7-63A12B765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3" y="5349876"/>
            <a:ext cx="2614988" cy="137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249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9613939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1544452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3839F9-9D4D-E812-80BA-FCBF910DC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7792" y="1749124"/>
            <a:ext cx="4256295" cy="40460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D3A883-1C84-25DC-B462-B9B69EB0D473}"/>
              </a:ext>
            </a:extLst>
          </p:cNvPr>
          <p:cNvSpPr txBox="1"/>
          <p:nvPr/>
        </p:nvSpPr>
        <p:spPr>
          <a:xfrm>
            <a:off x="10377934" y="1771698"/>
            <a:ext cx="747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x10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23642D-77DA-CA85-1F86-E3D4679FD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96" y="2669381"/>
            <a:ext cx="3709404" cy="25582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B5F5D1-406E-1155-4D64-32F037FDE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5813" y="3527306"/>
            <a:ext cx="2452775" cy="170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48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10100330" y="6257409"/>
            <a:ext cx="525350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1055164" y="6257409"/>
            <a:ext cx="522828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E4C114-506A-2ADA-F68D-137CD8F2D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08" y="2169347"/>
            <a:ext cx="5059862" cy="33448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86E37E-3765-0952-B679-64F7D78E6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142" y="1813156"/>
            <a:ext cx="5948961" cy="372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34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10631959" y="6257409"/>
            <a:ext cx="525350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534165" y="6257409"/>
            <a:ext cx="522828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32E168-F8FB-4E14-35BF-F1629A998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99" y="1948218"/>
            <a:ext cx="3868895" cy="38469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56E9BB-06E0-9C34-5981-CD3AC993F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537" y="1713150"/>
            <a:ext cx="4230716" cy="418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095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82928-EE5C-3F40-37D3-2C7440B45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99" y="1948218"/>
            <a:ext cx="3868895" cy="3846944"/>
          </a:xfrm>
          <a:prstGeom prst="rect">
            <a:avLst/>
          </a:prstGeom>
        </p:spPr>
      </p:pic>
      <p:pic>
        <p:nvPicPr>
          <p:cNvPr id="13" name="Picture 12" descr="A magnifying glass with a wooden handle&#10;&#10;Description automatically generated">
            <a:extLst>
              <a:ext uri="{FF2B5EF4-FFF2-40B4-BE49-F238E27FC236}">
                <a16:creationId xmlns:a16="http://schemas.microsoft.com/office/drawing/2014/main" id="{F87E3531-4D77-EDED-8E8F-A3130F191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132" y="3851197"/>
            <a:ext cx="704146" cy="7952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E5A8E6-1295-9434-E305-F19AB87E8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6673" y="357678"/>
            <a:ext cx="4154727" cy="42887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C20094-0950-44F8-5122-9A365C7CCC4F}"/>
              </a:ext>
            </a:extLst>
          </p:cNvPr>
          <p:cNvSpPr txBox="1"/>
          <p:nvPr/>
        </p:nvSpPr>
        <p:spPr>
          <a:xfrm>
            <a:off x="10043294" y="921973"/>
            <a:ext cx="1195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Quarks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8FD7CE-7712-47DE-D041-A8E37575BE1A}"/>
              </a:ext>
            </a:extLst>
          </p:cNvPr>
          <p:cNvSpPr txBox="1"/>
          <p:nvPr/>
        </p:nvSpPr>
        <p:spPr>
          <a:xfrm>
            <a:off x="9448419" y="2784200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Gluons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2B28912-032C-35F6-4029-4C13F81B9990}"/>
              </a:ext>
            </a:extLst>
          </p:cNvPr>
          <p:cNvSpPr txBox="1">
            <a:spLocks/>
          </p:cNvSpPr>
          <p:nvPr/>
        </p:nvSpPr>
        <p:spPr>
          <a:xfrm>
            <a:off x="5176177" y="4710225"/>
            <a:ext cx="6875907" cy="1853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 think quarks are fundamental</a:t>
            </a:r>
          </a:p>
        </p:txBody>
      </p:sp>
    </p:spTree>
    <p:extLst>
      <p:ext uri="{BB962C8B-B14F-4D97-AF65-F5344CB8AC3E}">
        <p14:creationId xmlns:p14="http://schemas.microsoft.com/office/powerpoint/2010/main" val="1656392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644196" cy="5427402"/>
          </a:xfrm>
        </p:spPr>
        <p:txBody>
          <a:bodyPr/>
          <a:lstStyle/>
          <a:p>
            <a:r>
              <a:rPr lang="en-GB" dirty="0"/>
              <a:t>17 fundamental particles</a:t>
            </a:r>
          </a:p>
          <a:p>
            <a:r>
              <a:rPr lang="en-GB" dirty="0"/>
              <a:t>Some are more common than others</a:t>
            </a:r>
          </a:p>
          <a:p>
            <a:r>
              <a:rPr lang="en-GB" dirty="0"/>
              <a:t>Each particle has different properties:</a:t>
            </a:r>
          </a:p>
          <a:p>
            <a:pPr lvl="1"/>
            <a:r>
              <a:rPr lang="en-GB" dirty="0"/>
              <a:t>Mass, lifetime, charge</a:t>
            </a:r>
          </a:p>
          <a:p>
            <a:pPr lvl="1"/>
            <a:r>
              <a:rPr lang="en-GB" dirty="0"/>
              <a:t>Each particle has a different role</a:t>
            </a:r>
          </a:p>
          <a:p>
            <a:r>
              <a:rPr lang="en-GB" dirty="0"/>
              <a:t>All particles have a corresponding anti-particle</a:t>
            </a:r>
          </a:p>
          <a:p>
            <a:r>
              <a:rPr lang="en-GB" dirty="0"/>
              <a:t>Some particles can </a:t>
            </a:r>
            <a:r>
              <a:rPr lang="en-GB" b="1" dirty="0"/>
              <a:t>decay </a:t>
            </a:r>
            <a:r>
              <a:rPr lang="en-GB" dirty="0"/>
              <a:t>into lighter particles</a:t>
            </a:r>
            <a:endParaRPr lang="en-GB" b="1" dirty="0"/>
          </a:p>
          <a:p>
            <a:endParaRPr lang="en-GB" dirty="0"/>
          </a:p>
        </p:txBody>
      </p:sp>
      <p:pic>
        <p:nvPicPr>
          <p:cNvPr id="4" name="Picture 2" descr="Standard Model - Wikipedia">
            <a:extLst>
              <a:ext uri="{FF2B5EF4-FFF2-40B4-BE49-F238E27FC236}">
                <a16:creationId xmlns:a16="http://schemas.microsoft.com/office/drawing/2014/main" id="{02146068-ACC4-B771-B5E8-F1333C5C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56" y="882502"/>
            <a:ext cx="6155550" cy="58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527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283" y="1343818"/>
                <a:ext cx="5885202" cy="5427402"/>
              </a:xfrm>
            </p:spPr>
            <p:txBody>
              <a:bodyPr>
                <a:normAutofit/>
              </a:bodyPr>
              <a:lstStyle/>
              <a:p>
                <a:r>
                  <a:rPr lang="en-GB" b="1" dirty="0"/>
                  <a:t>Quarks</a:t>
                </a:r>
                <a:r>
                  <a:rPr lang="en-GB" dirty="0"/>
                  <a:t> make up either mesons or baryons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For example:</a:t>
                </a:r>
              </a:p>
              <a:p>
                <a:pPr lvl="1"/>
                <a:r>
                  <a:rPr lang="en-GB" dirty="0"/>
                  <a:t>Proton contains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𝑢𝑢𝑑</m:t>
                    </m:r>
                  </m:oMath>
                </a14:m>
                <a:endParaRPr lang="en-GB" b="0" dirty="0"/>
              </a:p>
              <a:p>
                <a:pPr lvl="1"/>
                <a:r>
                  <a:rPr lang="en-GB" dirty="0"/>
                  <a:t>Neutron contains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𝑢𝑑𝑑</m:t>
                    </m:r>
                  </m:oMath>
                </a14:m>
                <a:endParaRPr lang="en-GB" b="0" dirty="0"/>
              </a:p>
              <a:p>
                <a:pPr lvl="1"/>
                <a:r>
                  <a:rPr lang="en-GB" dirty="0"/>
                  <a:t>Kaon </a:t>
                </a:r>
                <a:r>
                  <a:rPr lang="en-GB" b="0" dirty="0"/>
                  <a:t>contains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endParaRPr lang="en-GB" b="0" dirty="0"/>
              </a:p>
              <a:p>
                <a:r>
                  <a:rPr lang="en-GB" dirty="0"/>
                  <a:t>Lone quarks cannot exist!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283" y="1343818"/>
                <a:ext cx="5885202" cy="5427402"/>
              </a:xfrm>
              <a:blipFill>
                <a:blip r:embed="rId2"/>
                <a:stretch>
                  <a:fillRect l="-1940" t="-18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Standard Model - Wikipedia">
            <a:extLst>
              <a:ext uri="{FF2B5EF4-FFF2-40B4-BE49-F238E27FC236}">
                <a16:creationId xmlns:a16="http://schemas.microsoft.com/office/drawing/2014/main" id="{02146068-ACC4-B771-B5E8-F1333C5C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56" y="882502"/>
            <a:ext cx="6155550" cy="58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60D8AF0-1E6F-7704-B9AF-2199CD804331}"/>
              </a:ext>
            </a:extLst>
          </p:cNvPr>
          <p:cNvSpPr/>
          <p:nvPr/>
        </p:nvSpPr>
        <p:spPr>
          <a:xfrm>
            <a:off x="6177516" y="2008009"/>
            <a:ext cx="3407918" cy="2332763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8D4D26-428E-C5E0-770A-07663ED03903}"/>
              </a:ext>
            </a:extLst>
          </p:cNvPr>
          <p:cNvGrpSpPr/>
          <p:nvPr/>
        </p:nvGrpSpPr>
        <p:grpSpPr>
          <a:xfrm>
            <a:off x="167150" y="2262957"/>
            <a:ext cx="2811592" cy="1816151"/>
            <a:chOff x="154528" y="2745216"/>
            <a:chExt cx="2811592" cy="18161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DBAB274-A320-AAFE-5A7A-7F897DD57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528" y="2745216"/>
              <a:ext cx="2811592" cy="181615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46811AD-3DAD-7C91-A26C-752E38A9E0A6}"/>
                </a:ext>
              </a:extLst>
            </p:cNvPr>
            <p:cNvSpPr txBox="1"/>
            <p:nvPr/>
          </p:nvSpPr>
          <p:spPr>
            <a:xfrm>
              <a:off x="1071925" y="2974604"/>
              <a:ext cx="96693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Meson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6D6282-4469-D2F1-06AF-4C5E95ED1731}"/>
              </a:ext>
            </a:extLst>
          </p:cNvPr>
          <p:cNvGrpSpPr/>
          <p:nvPr/>
        </p:nvGrpSpPr>
        <p:grpSpPr>
          <a:xfrm>
            <a:off x="2914484" y="2189071"/>
            <a:ext cx="2871617" cy="1963922"/>
            <a:chOff x="2901862" y="2671330"/>
            <a:chExt cx="2871617" cy="196392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20C10E0-C535-883D-DF8B-D660E4E1A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01862" y="2671330"/>
              <a:ext cx="2871617" cy="196392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19ED1A-8F97-5714-D4EC-25A6532FF6E7}"/>
                </a:ext>
              </a:extLst>
            </p:cNvPr>
            <p:cNvSpPr txBox="1"/>
            <p:nvPr/>
          </p:nvSpPr>
          <p:spPr>
            <a:xfrm>
              <a:off x="3842369" y="2925643"/>
              <a:ext cx="100360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Baryon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9551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644196" cy="5427402"/>
          </a:xfrm>
        </p:spPr>
        <p:txBody>
          <a:bodyPr/>
          <a:lstStyle/>
          <a:p>
            <a:r>
              <a:rPr lang="en-GB" b="1" dirty="0"/>
              <a:t>Leptons</a:t>
            </a:r>
            <a:r>
              <a:rPr lang="en-GB" dirty="0"/>
              <a:t> can exist by themselves</a:t>
            </a:r>
          </a:p>
          <a:p>
            <a:r>
              <a:rPr lang="en-GB" dirty="0"/>
              <a:t>Neutrinos:</a:t>
            </a:r>
          </a:p>
          <a:p>
            <a:pPr lvl="1"/>
            <a:r>
              <a:rPr lang="en-GB" dirty="0"/>
              <a:t>Almost massless</a:t>
            </a:r>
          </a:p>
          <a:p>
            <a:pPr lvl="1"/>
            <a:r>
              <a:rPr lang="en-GB" dirty="0"/>
              <a:t>Do not interact with other particles very easily 👻</a:t>
            </a:r>
          </a:p>
          <a:p>
            <a:r>
              <a:rPr lang="en-GB" dirty="0"/>
              <a:t>Electron is most common</a:t>
            </a:r>
          </a:p>
        </p:txBody>
      </p:sp>
      <p:pic>
        <p:nvPicPr>
          <p:cNvPr id="4" name="Picture 2" descr="Standard Model - Wikipedia">
            <a:extLst>
              <a:ext uri="{FF2B5EF4-FFF2-40B4-BE49-F238E27FC236}">
                <a16:creationId xmlns:a16="http://schemas.microsoft.com/office/drawing/2014/main" id="{02146068-ACC4-B771-B5E8-F1333C5C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56" y="882502"/>
            <a:ext cx="6155550" cy="58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60D8AF0-1E6F-7704-B9AF-2199CD804331}"/>
              </a:ext>
            </a:extLst>
          </p:cNvPr>
          <p:cNvSpPr/>
          <p:nvPr/>
        </p:nvSpPr>
        <p:spPr>
          <a:xfrm>
            <a:off x="6177516" y="4309765"/>
            <a:ext cx="3407918" cy="2332763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667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644196" cy="5427402"/>
          </a:xfrm>
        </p:spPr>
        <p:txBody>
          <a:bodyPr/>
          <a:lstStyle/>
          <a:p>
            <a:r>
              <a:rPr lang="en-GB" b="1" dirty="0"/>
              <a:t>Forces</a:t>
            </a:r>
            <a:r>
              <a:rPr lang="en-GB" dirty="0"/>
              <a:t> allow particles to interact</a:t>
            </a:r>
            <a:endParaRPr lang="en-GB" b="1" dirty="0"/>
          </a:p>
          <a:p>
            <a:r>
              <a:rPr lang="en-GB" b="1" dirty="0"/>
              <a:t>Gauge bosons</a:t>
            </a:r>
            <a:r>
              <a:rPr lang="en-GB" dirty="0"/>
              <a:t> are force carriers</a:t>
            </a:r>
          </a:p>
          <a:p>
            <a:r>
              <a:rPr lang="en-GB" dirty="0"/>
              <a:t>Messengers between particles</a:t>
            </a:r>
          </a:p>
          <a:p>
            <a:endParaRPr lang="en-GB" dirty="0"/>
          </a:p>
        </p:txBody>
      </p:sp>
      <p:pic>
        <p:nvPicPr>
          <p:cNvPr id="4" name="Picture 2" descr="Standard Model - Wikipedia">
            <a:extLst>
              <a:ext uri="{FF2B5EF4-FFF2-40B4-BE49-F238E27FC236}">
                <a16:creationId xmlns:a16="http://schemas.microsoft.com/office/drawing/2014/main" id="{02146068-ACC4-B771-B5E8-F1333C5C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56" y="882502"/>
            <a:ext cx="6155550" cy="58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60D8AF0-1E6F-7704-B9AF-2199CD804331}"/>
              </a:ext>
            </a:extLst>
          </p:cNvPr>
          <p:cNvSpPr/>
          <p:nvPr/>
        </p:nvSpPr>
        <p:spPr>
          <a:xfrm>
            <a:off x="9551327" y="2008009"/>
            <a:ext cx="1190246" cy="4602998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316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Force Carriers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644196" cy="5427402"/>
          </a:xfrm>
        </p:spPr>
        <p:txBody>
          <a:bodyPr/>
          <a:lstStyle/>
          <a:p>
            <a:r>
              <a:rPr lang="en-GB" dirty="0"/>
              <a:t>Similar to how we interact…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2029C9-C0FE-401F-6ACA-AA7D31C905D7}"/>
              </a:ext>
            </a:extLst>
          </p:cNvPr>
          <p:cNvSpPr txBox="1"/>
          <p:nvPr/>
        </p:nvSpPr>
        <p:spPr>
          <a:xfrm>
            <a:off x="1249776" y="2581710"/>
            <a:ext cx="2028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Speech force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782063-2545-0ED1-9BB5-CAAE0F2AA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3" y="3043375"/>
            <a:ext cx="4395738" cy="247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1FD9DF8-558A-7F93-5918-8A32C3595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99" y="3043375"/>
            <a:ext cx="2706091" cy="270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2C7033-AAC9-5C9B-DB9C-B476C961E8EE}"/>
              </a:ext>
            </a:extLst>
          </p:cNvPr>
          <p:cNvSpPr txBox="1"/>
          <p:nvPr/>
        </p:nvSpPr>
        <p:spPr>
          <a:xfrm>
            <a:off x="5003701" y="2560690"/>
            <a:ext cx="2563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Handshake force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5C57D35-5163-749E-9FEC-F3CB84EF2B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7" r="28793"/>
          <a:stretch/>
        </p:blipFill>
        <p:spPr bwMode="auto">
          <a:xfrm>
            <a:off x="8857699" y="2857281"/>
            <a:ext cx="2092125" cy="289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A6D572-DD2E-ABBC-9D12-665FF77F1B95}"/>
              </a:ext>
            </a:extLst>
          </p:cNvPr>
          <p:cNvSpPr txBox="1"/>
          <p:nvPr/>
        </p:nvSpPr>
        <p:spPr>
          <a:xfrm>
            <a:off x="9044933" y="2550179"/>
            <a:ext cx="1534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Hug force</a:t>
            </a:r>
          </a:p>
        </p:txBody>
      </p:sp>
    </p:spTree>
    <p:extLst>
      <p:ext uri="{BB962C8B-B14F-4D97-AF65-F5344CB8AC3E}">
        <p14:creationId xmlns:p14="http://schemas.microsoft.com/office/powerpoint/2010/main" val="4188535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Force Carriers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644196" cy="542740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2029C9-C0FE-401F-6ACA-AA7D31C905D7}"/>
              </a:ext>
            </a:extLst>
          </p:cNvPr>
          <p:cNvSpPr txBox="1"/>
          <p:nvPr/>
        </p:nvSpPr>
        <p:spPr>
          <a:xfrm>
            <a:off x="1272673" y="1783593"/>
            <a:ext cx="2916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Strong force (gluon)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C7033-AAC9-5C9B-DB9C-B476C961E8EE}"/>
              </a:ext>
            </a:extLst>
          </p:cNvPr>
          <p:cNvSpPr txBox="1"/>
          <p:nvPr/>
        </p:nvSpPr>
        <p:spPr>
          <a:xfrm>
            <a:off x="1225256" y="4231371"/>
            <a:ext cx="2572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Weak force (W/Z)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A6D572-DD2E-ABBC-9D12-665FF77F1B95}"/>
              </a:ext>
            </a:extLst>
          </p:cNvPr>
          <p:cNvSpPr txBox="1"/>
          <p:nvPr/>
        </p:nvSpPr>
        <p:spPr>
          <a:xfrm>
            <a:off x="7379169" y="1804736"/>
            <a:ext cx="3286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Electromagnetic force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A046D4-064B-EC59-92FE-1A45C509405C}"/>
              </a:ext>
            </a:extLst>
          </p:cNvPr>
          <p:cNvSpPr txBox="1"/>
          <p:nvPr/>
        </p:nvSpPr>
        <p:spPr>
          <a:xfrm>
            <a:off x="8411435" y="4240231"/>
            <a:ext cx="1174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Gravity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70557F-CDFB-328F-6F9B-6778BFE2CA9D}"/>
              </a:ext>
            </a:extLst>
          </p:cNvPr>
          <p:cNvSpPr txBox="1"/>
          <p:nvPr/>
        </p:nvSpPr>
        <p:spPr>
          <a:xfrm>
            <a:off x="1369655" y="3844759"/>
            <a:ext cx="235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Binds quarks together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D4B35E-76F5-A083-1ADE-D89B7C32DC86}"/>
              </a:ext>
            </a:extLst>
          </p:cNvPr>
          <p:cNvSpPr txBox="1"/>
          <p:nvPr/>
        </p:nvSpPr>
        <p:spPr>
          <a:xfrm>
            <a:off x="1280129" y="6387203"/>
            <a:ext cx="2004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Radioactive decay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18C665-29E2-15E0-3255-9FB12F37E986}"/>
              </a:ext>
            </a:extLst>
          </p:cNvPr>
          <p:cNvSpPr txBox="1"/>
          <p:nvPr/>
        </p:nvSpPr>
        <p:spPr>
          <a:xfrm>
            <a:off x="7431264" y="3766353"/>
            <a:ext cx="313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Magnetic + electrostatic force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377908-4888-FDC7-78D4-75C107E53B04}"/>
              </a:ext>
            </a:extLst>
          </p:cNvPr>
          <p:cNvSpPr txBox="1"/>
          <p:nvPr/>
        </p:nvSpPr>
        <p:spPr>
          <a:xfrm>
            <a:off x="8047018" y="6401888"/>
            <a:ext cx="200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Attraction of mass</a:t>
            </a:r>
          </a:p>
        </p:txBody>
      </p:sp>
      <p:pic>
        <p:nvPicPr>
          <p:cNvPr id="8194" name="Picture 2" descr="Gluon – Definition, Colors, and Diagram">
            <a:extLst>
              <a:ext uri="{FF2B5EF4-FFF2-40B4-BE49-F238E27FC236}">
                <a16:creationId xmlns:a16="http://schemas.microsoft.com/office/drawing/2014/main" id="{637290E8-5666-E36E-D9A5-35AD4D2F5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610" y="2207670"/>
            <a:ext cx="1573931" cy="167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eynman diagrams in 5 minutes | |franklyandjournal|">
            <a:extLst>
              <a:ext uri="{FF2B5EF4-FFF2-40B4-BE49-F238E27FC236}">
                <a16:creationId xmlns:a16="http://schemas.microsoft.com/office/drawing/2014/main" id="{29127245-CE66-12D4-DD90-8BA36FF8D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453" y="4657104"/>
            <a:ext cx="2322579" cy="174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49399A-9FC6-A48B-C796-BD04022D4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2736" y="2256641"/>
            <a:ext cx="3292147" cy="1516499"/>
          </a:xfrm>
          <a:prstGeom prst="rect">
            <a:avLst/>
          </a:prstGeom>
        </p:spPr>
      </p:pic>
      <p:pic>
        <p:nvPicPr>
          <p:cNvPr id="8198" name="Picture 6" descr="Ask Ethan: Do gravitons need to exist? - Big Think">
            <a:extLst>
              <a:ext uri="{FF2B5EF4-FFF2-40B4-BE49-F238E27FC236}">
                <a16:creationId xmlns:a16="http://schemas.microsoft.com/office/drawing/2014/main" id="{B7DDF8E1-809E-23C6-18B2-8734254B6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774" y="4677776"/>
            <a:ext cx="3135089" cy="176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❓ Red Question Mark Emoji: Meaning &amp; Usage">
            <a:extLst>
              <a:ext uri="{FF2B5EF4-FFF2-40B4-BE49-F238E27FC236}">
                <a16:creationId xmlns:a16="http://schemas.microsoft.com/office/drawing/2014/main" id="{8C0C2FD7-F1D4-B973-B327-5589D185B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773" y="4740114"/>
            <a:ext cx="1647089" cy="164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87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5538775" y="6253868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E5CA735-6BEA-92B5-E034-43EF2DFDE9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32" t="3176" r="2376"/>
          <a:stretch/>
        </p:blipFill>
        <p:spPr>
          <a:xfrm>
            <a:off x="3581830" y="1951863"/>
            <a:ext cx="3726942" cy="384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157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644196" cy="5427402"/>
          </a:xfrm>
        </p:spPr>
        <p:txBody>
          <a:bodyPr/>
          <a:lstStyle/>
          <a:p>
            <a:r>
              <a:rPr lang="en-GB" b="1" dirty="0"/>
              <a:t>Scalar bosons </a:t>
            </a:r>
            <a:r>
              <a:rPr lang="en-GB" dirty="0"/>
              <a:t>(Higgs boson)</a:t>
            </a:r>
          </a:p>
          <a:p>
            <a:r>
              <a:rPr lang="en-GB" dirty="0"/>
              <a:t>&lt;~1970 the Standard Model contained massless particles only</a:t>
            </a:r>
          </a:p>
          <a:p>
            <a:r>
              <a:rPr lang="en-GB" dirty="0"/>
              <a:t>Peter Higgs (&amp; </a:t>
            </a:r>
            <a:r>
              <a:rPr lang="en-GB" dirty="0" err="1"/>
              <a:t>Brout</a:t>
            </a:r>
            <a:r>
              <a:rPr lang="en-GB" dirty="0"/>
              <a:t>, Englert) proposed a Higgs Field that gave particles mass</a:t>
            </a:r>
          </a:p>
          <a:p>
            <a:r>
              <a:rPr lang="en-GB" dirty="0"/>
              <a:t>Predicts new particle → Higgs boson</a:t>
            </a:r>
          </a:p>
          <a:p>
            <a:r>
              <a:rPr lang="en-GB" dirty="0"/>
              <a:t>Discovered in 2012 by physicists at CERN</a:t>
            </a:r>
          </a:p>
        </p:txBody>
      </p:sp>
      <p:pic>
        <p:nvPicPr>
          <p:cNvPr id="4" name="Picture 2" descr="Standard Model - Wikipedia">
            <a:extLst>
              <a:ext uri="{FF2B5EF4-FFF2-40B4-BE49-F238E27FC236}">
                <a16:creationId xmlns:a16="http://schemas.microsoft.com/office/drawing/2014/main" id="{02146068-ACC4-B771-B5E8-F1333C5C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56" y="882502"/>
            <a:ext cx="6155550" cy="58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60D8AF0-1E6F-7704-B9AF-2199CD804331}"/>
              </a:ext>
            </a:extLst>
          </p:cNvPr>
          <p:cNvSpPr/>
          <p:nvPr/>
        </p:nvSpPr>
        <p:spPr>
          <a:xfrm>
            <a:off x="10696945" y="2018520"/>
            <a:ext cx="1169581" cy="1197646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018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Many questions!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2" y="1343818"/>
            <a:ext cx="9382579" cy="5427402"/>
          </a:xfrm>
        </p:spPr>
        <p:txBody>
          <a:bodyPr/>
          <a:lstStyle/>
          <a:p>
            <a:r>
              <a:rPr lang="en-GB" dirty="0"/>
              <a:t>The standard model is annoying …</a:t>
            </a:r>
          </a:p>
          <a:p>
            <a:r>
              <a:rPr lang="en-GB" dirty="0"/>
              <a:t>So correct! Yet, so wrong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97E525-0582-99C1-CB11-9999F53D88FC}"/>
              </a:ext>
            </a:extLst>
          </p:cNvPr>
          <p:cNvSpPr txBox="1"/>
          <p:nvPr/>
        </p:nvSpPr>
        <p:spPr>
          <a:xfrm>
            <a:off x="853357" y="3857464"/>
            <a:ext cx="3653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Impact" panose="020B0806030902050204" pitchFamily="34" charset="0"/>
              </a:rPr>
              <a:t>Where did all the anti-matter go?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2BACA-F0D1-1278-FF95-C4525D1193B3}"/>
              </a:ext>
            </a:extLst>
          </p:cNvPr>
          <p:cNvSpPr txBox="1"/>
          <p:nvPr/>
        </p:nvSpPr>
        <p:spPr>
          <a:xfrm>
            <a:off x="5619644" y="2736502"/>
            <a:ext cx="5009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Bradley Hand" pitchFamily="2" charset="77"/>
              </a:rPr>
              <a:t>How on earth does gravity actually work?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2A7438-E298-12D9-AC5D-1EBB557A0442}"/>
              </a:ext>
            </a:extLst>
          </p:cNvPr>
          <p:cNvSpPr txBox="1"/>
          <p:nvPr/>
        </p:nvSpPr>
        <p:spPr>
          <a:xfrm>
            <a:off x="5696608" y="4553806"/>
            <a:ext cx="5576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Goudy Old Style" panose="02020502050305020303" pitchFamily="18" charset="77"/>
              </a:rPr>
              <a:t>Why are some particles so heavy and others so light?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8D1425-79CC-FBE1-19B2-1CBFF9B17C47}"/>
              </a:ext>
            </a:extLst>
          </p:cNvPr>
          <p:cNvSpPr txBox="1"/>
          <p:nvPr/>
        </p:nvSpPr>
        <p:spPr>
          <a:xfrm>
            <a:off x="433959" y="5729626"/>
            <a:ext cx="5115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Lucida Console" panose="020B0609040504020204" pitchFamily="49" charset="0"/>
              </a:rPr>
              <a:t>Where and what is dark matter?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03030F-4F17-676D-B1DB-AD299DFDF562}"/>
              </a:ext>
            </a:extLst>
          </p:cNvPr>
          <p:cNvSpPr txBox="1"/>
          <p:nvPr/>
        </p:nvSpPr>
        <p:spPr>
          <a:xfrm>
            <a:off x="7135891" y="5925536"/>
            <a:ext cx="3890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CADEMY ENGRAVED LET PLAIN:1.0" panose="02000000000000000000" pitchFamily="2" charset="0"/>
              </a:rPr>
              <a:t>Why are the length scales of the</a:t>
            </a:r>
            <a:br>
              <a:rPr lang="en-GB" sz="2000" b="1" dirty="0">
                <a:latin typeface="ACADEMY ENGRAVED LET PLAIN:1.0" panose="02000000000000000000" pitchFamily="2" charset="0"/>
              </a:rPr>
            </a:br>
            <a:r>
              <a:rPr lang="en-GB" sz="2000" b="1" dirty="0">
                <a:latin typeface="ACADEMY ENGRAVED LET PLAIN:1.0" panose="02000000000000000000" pitchFamily="2" charset="0"/>
              </a:rPr>
              <a:t>fundamental forces so different?</a:t>
            </a:r>
          </a:p>
        </p:txBody>
      </p:sp>
    </p:spTree>
    <p:extLst>
      <p:ext uri="{BB962C8B-B14F-4D97-AF65-F5344CB8AC3E}">
        <p14:creationId xmlns:p14="http://schemas.microsoft.com/office/powerpoint/2010/main" val="1375941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644196" cy="5427402"/>
          </a:xfrm>
        </p:spPr>
        <p:txBody>
          <a:bodyPr/>
          <a:lstStyle/>
          <a:p>
            <a:r>
              <a:rPr lang="en-GB" dirty="0"/>
              <a:t>Most of the universe today is comprised of up, down and electrons …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Heavier particles must be artificially created!</a:t>
            </a:r>
          </a:p>
        </p:txBody>
      </p:sp>
      <p:pic>
        <p:nvPicPr>
          <p:cNvPr id="4" name="Picture 2" descr="Standard Model - Wikipedia">
            <a:extLst>
              <a:ext uri="{FF2B5EF4-FFF2-40B4-BE49-F238E27FC236}">
                <a16:creationId xmlns:a16="http://schemas.microsoft.com/office/drawing/2014/main" id="{02146068-ACC4-B771-B5E8-F1333C5C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56" y="882502"/>
            <a:ext cx="6155550" cy="58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60D8AF0-1E6F-7704-B9AF-2199CD804331}"/>
              </a:ext>
            </a:extLst>
          </p:cNvPr>
          <p:cNvSpPr/>
          <p:nvPr/>
        </p:nvSpPr>
        <p:spPr>
          <a:xfrm>
            <a:off x="6177516" y="2008009"/>
            <a:ext cx="1169581" cy="3499655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25EE50CA-504B-CBD5-7249-5FC23395B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37" y="2597824"/>
            <a:ext cx="5248241" cy="295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D1FAB2-9E02-92C2-48D8-2EA9CF3FDE8D}"/>
              </a:ext>
            </a:extLst>
          </p:cNvPr>
          <p:cNvSpPr txBox="1"/>
          <p:nvPr/>
        </p:nvSpPr>
        <p:spPr>
          <a:xfrm>
            <a:off x="4594386" y="4787081"/>
            <a:ext cx="102129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Today: 🥱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9C4D1B-BF8F-12B5-52D3-E8CCE6C3B767}"/>
              </a:ext>
            </a:extLst>
          </p:cNvPr>
          <p:cNvSpPr txBox="1"/>
          <p:nvPr/>
        </p:nvSpPr>
        <p:spPr>
          <a:xfrm>
            <a:off x="499366" y="4667342"/>
            <a:ext cx="1424028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Beginning:</a:t>
            </a:r>
          </a:p>
          <a:p>
            <a:pPr algn="ctr"/>
            <a:r>
              <a:rPr lang="en-GB" sz="2000" b="1" dirty="0">
                <a:solidFill>
                  <a:schemeClr val="bg1"/>
                </a:solidFill>
              </a:rPr>
              <a:t>🤩</a:t>
            </a:r>
          </a:p>
        </p:txBody>
      </p:sp>
    </p:spTree>
    <p:extLst>
      <p:ext uri="{BB962C8B-B14F-4D97-AF65-F5344CB8AC3E}">
        <p14:creationId xmlns:p14="http://schemas.microsoft.com/office/powerpoint/2010/main" val="2148141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283" y="1343818"/>
                <a:ext cx="5409101" cy="4351338"/>
              </a:xfrm>
            </p:spPr>
            <p:txBody>
              <a:bodyPr/>
              <a:lstStyle/>
              <a:p>
                <a:r>
                  <a:rPr lang="en-GB" dirty="0"/>
                  <a:t>How do we produce interesting particles?</a:t>
                </a:r>
              </a:p>
              <a:p>
                <a:r>
                  <a:rPr lang="en-GB" dirty="0"/>
                  <a:t>Elastic collisions:</a:t>
                </a:r>
              </a:p>
              <a:p>
                <a:pPr lvl="1"/>
                <a:r>
                  <a:rPr lang="en-GB" dirty="0"/>
                  <a:t>Momentum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𝑚𝑣</m:t>
                    </m:r>
                  </m:oMath>
                </a14:m>
                <a:r>
                  <a:rPr lang="en-GB" dirty="0"/>
                  <a:t>) and kinetic energy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) conserved</a:t>
                </a:r>
              </a:p>
              <a:p>
                <a:r>
                  <a:rPr lang="en-GB" dirty="0"/>
                  <a:t>Inelastic collisions:</a:t>
                </a:r>
              </a:p>
              <a:p>
                <a:pPr lvl="1"/>
                <a:r>
                  <a:rPr lang="en-GB" dirty="0"/>
                  <a:t>Some kinetic energy is converted to other forms (heat, friction etc.)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283" y="1343818"/>
                <a:ext cx="5409101" cy="4351338"/>
              </a:xfrm>
              <a:blipFill>
                <a:blip r:embed="rId2"/>
                <a:stretch>
                  <a:fillRect l="-2108" t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cartoon pool table with balls&#10;&#10;Description automatically generated">
            <a:extLst>
              <a:ext uri="{FF2B5EF4-FFF2-40B4-BE49-F238E27FC236}">
                <a16:creationId xmlns:a16="http://schemas.microsoft.com/office/drawing/2014/main" id="{ABC46CC8-2D2B-E8DE-C6A0-85C84175A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618" y="256354"/>
            <a:ext cx="4230195" cy="31726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DB93D1-51A5-3DF6-81C9-79F24ABD6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4476" y="3667099"/>
            <a:ext cx="4574442" cy="29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691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8B2D926-A31D-4C6A-5A3C-2A6D3FA9F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90895">
            <a:off x="5019562" y="4887253"/>
            <a:ext cx="1540652" cy="1469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283" y="1343818"/>
                <a:ext cx="10515600" cy="4351338"/>
              </a:xfrm>
            </p:spPr>
            <p:txBody>
              <a:bodyPr/>
              <a:lstStyle/>
              <a:p>
                <a:r>
                  <a:rPr lang="en-GB" dirty="0"/>
                  <a:t>How do we produce interesting particles?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Kinetic energy of protons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/>
                  <a:t>) converts into mass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) of new particles</a:t>
                </a:r>
              </a:p>
              <a:p>
                <a:r>
                  <a:rPr lang="en-GB" dirty="0"/>
                  <a:t>Higher energy protons = heavier particles created!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283" y="1343818"/>
                <a:ext cx="10515600" cy="4351338"/>
              </a:xfrm>
              <a:blipFill>
                <a:blip r:embed="rId3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6FFAA92-E51C-D9C1-4014-A8CDC0E89A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567" y="4783703"/>
            <a:ext cx="1546746" cy="15966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B1F904-F9CD-6832-CA1D-FF510A26D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4815" y="4783702"/>
            <a:ext cx="1546746" cy="1596641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73E24812-1E25-CED2-A4DA-3CE1D07F40BD}"/>
              </a:ext>
            </a:extLst>
          </p:cNvPr>
          <p:cNvSpPr/>
          <p:nvPr/>
        </p:nvSpPr>
        <p:spPr>
          <a:xfrm>
            <a:off x="3286072" y="5383623"/>
            <a:ext cx="1715216" cy="4764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0F91944C-DF67-0E43-63A9-62A009D5210C}"/>
              </a:ext>
            </a:extLst>
          </p:cNvPr>
          <p:cNvSpPr/>
          <p:nvPr/>
        </p:nvSpPr>
        <p:spPr>
          <a:xfrm rot="10800000">
            <a:off x="6658760" y="5383623"/>
            <a:ext cx="1715216" cy="4764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824C6E-F538-6A9E-4A5D-3E8029D16908}"/>
              </a:ext>
            </a:extLst>
          </p:cNvPr>
          <p:cNvSpPr txBox="1"/>
          <p:nvPr/>
        </p:nvSpPr>
        <p:spPr>
          <a:xfrm>
            <a:off x="7394644" y="413183"/>
            <a:ext cx="4668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Quantum mechanically!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C431D9-799F-DC87-B446-3EA833E357C1}"/>
              </a:ext>
            </a:extLst>
          </p:cNvPr>
          <p:cNvSpPr txBox="1"/>
          <p:nvPr/>
        </p:nvSpPr>
        <p:spPr>
          <a:xfrm>
            <a:off x="1869927" y="6449504"/>
            <a:ext cx="884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Proton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4739DF-BC46-C057-46B2-30EEDEDC48F6}"/>
              </a:ext>
            </a:extLst>
          </p:cNvPr>
          <p:cNvSpPr txBox="1"/>
          <p:nvPr/>
        </p:nvSpPr>
        <p:spPr>
          <a:xfrm>
            <a:off x="8886175" y="6405432"/>
            <a:ext cx="884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Proton</a:t>
            </a:r>
          </a:p>
        </p:txBody>
      </p:sp>
    </p:spTree>
    <p:extLst>
      <p:ext uri="{BB962C8B-B14F-4D97-AF65-F5344CB8AC3E}">
        <p14:creationId xmlns:p14="http://schemas.microsoft.com/office/powerpoint/2010/main" val="3623236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8B2D926-A31D-4C6A-5A3C-2A6D3FA9F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90895">
            <a:off x="5019562" y="4887253"/>
            <a:ext cx="1540652" cy="1469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283" y="1343818"/>
                <a:ext cx="10515600" cy="4351338"/>
              </a:xfrm>
            </p:spPr>
            <p:txBody>
              <a:bodyPr/>
              <a:lstStyle/>
              <a:p>
                <a:r>
                  <a:rPr lang="en-GB" dirty="0"/>
                  <a:t>How do we produce interesting particles?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Kinetic energy of protons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/>
                  <a:t>) converts into mass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) of new particles</a:t>
                </a:r>
              </a:p>
              <a:p>
                <a:r>
                  <a:rPr lang="en-GB" dirty="0"/>
                  <a:t>Higher energy protons = heavier particles created!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283" y="1343818"/>
                <a:ext cx="10515600" cy="4351338"/>
              </a:xfrm>
              <a:blipFill>
                <a:blip r:embed="rId3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6FFAA92-E51C-D9C1-4014-A8CDC0E89A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567" y="4783703"/>
            <a:ext cx="1546746" cy="15966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B1F904-F9CD-6832-CA1D-FF510A26D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4815" y="4783702"/>
            <a:ext cx="1546746" cy="1596641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73E24812-1E25-CED2-A4DA-3CE1D07F40BD}"/>
              </a:ext>
            </a:extLst>
          </p:cNvPr>
          <p:cNvSpPr/>
          <p:nvPr/>
        </p:nvSpPr>
        <p:spPr>
          <a:xfrm>
            <a:off x="3286072" y="5383623"/>
            <a:ext cx="1715216" cy="4764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0F91944C-DF67-0E43-63A9-62A009D5210C}"/>
              </a:ext>
            </a:extLst>
          </p:cNvPr>
          <p:cNvSpPr/>
          <p:nvPr/>
        </p:nvSpPr>
        <p:spPr>
          <a:xfrm rot="10800000">
            <a:off x="6658760" y="5383623"/>
            <a:ext cx="1715216" cy="4764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824C6E-F538-6A9E-4A5D-3E8029D16908}"/>
              </a:ext>
            </a:extLst>
          </p:cNvPr>
          <p:cNvSpPr txBox="1"/>
          <p:nvPr/>
        </p:nvSpPr>
        <p:spPr>
          <a:xfrm>
            <a:off x="7394644" y="413183"/>
            <a:ext cx="4668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Quantum mechanically!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C431D9-799F-DC87-B446-3EA833E357C1}"/>
              </a:ext>
            </a:extLst>
          </p:cNvPr>
          <p:cNvSpPr txBox="1"/>
          <p:nvPr/>
        </p:nvSpPr>
        <p:spPr>
          <a:xfrm>
            <a:off x="1869927" y="6449504"/>
            <a:ext cx="884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Proton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4739DF-BC46-C057-46B2-30EEDEDC48F6}"/>
              </a:ext>
            </a:extLst>
          </p:cNvPr>
          <p:cNvSpPr txBox="1"/>
          <p:nvPr/>
        </p:nvSpPr>
        <p:spPr>
          <a:xfrm>
            <a:off x="8886175" y="6405432"/>
            <a:ext cx="884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Proton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A538EC-EDE2-1D43-DB8F-23FEF97C8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8097" y="3864052"/>
            <a:ext cx="3912515" cy="291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8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8B2D926-A31D-4C6A-5A3C-2A6D3FA9F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90895">
            <a:off x="5019562" y="4887253"/>
            <a:ext cx="1540652" cy="1469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283" y="1343818"/>
                <a:ext cx="10515600" cy="4351338"/>
              </a:xfrm>
            </p:spPr>
            <p:txBody>
              <a:bodyPr/>
              <a:lstStyle/>
              <a:p>
                <a:r>
                  <a:rPr lang="en-GB" dirty="0"/>
                  <a:t>How do we produce interesting particles?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Kinetic energy of protons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/>
                  <a:t>) converts into mass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) of new particles</a:t>
                </a:r>
              </a:p>
              <a:p>
                <a:r>
                  <a:rPr lang="en-GB" dirty="0"/>
                  <a:t>Higher energy protons = heavier particles created!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1CD4C-E6C0-6890-3933-E0E23EA01E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283" y="1343818"/>
                <a:ext cx="10515600" cy="4351338"/>
              </a:xfrm>
              <a:blipFill>
                <a:blip r:embed="rId3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6FFAA92-E51C-D9C1-4014-A8CDC0E89A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567" y="4783703"/>
            <a:ext cx="1546746" cy="15966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B1F904-F9CD-6832-CA1D-FF510A26D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4815" y="4783702"/>
            <a:ext cx="1546746" cy="1596641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73E24812-1E25-CED2-A4DA-3CE1D07F40BD}"/>
              </a:ext>
            </a:extLst>
          </p:cNvPr>
          <p:cNvSpPr/>
          <p:nvPr/>
        </p:nvSpPr>
        <p:spPr>
          <a:xfrm>
            <a:off x="3286072" y="5383623"/>
            <a:ext cx="1715216" cy="4764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0F91944C-DF67-0E43-63A9-62A009D5210C}"/>
              </a:ext>
            </a:extLst>
          </p:cNvPr>
          <p:cNvSpPr/>
          <p:nvPr/>
        </p:nvSpPr>
        <p:spPr>
          <a:xfrm rot="10800000">
            <a:off x="6658760" y="5383623"/>
            <a:ext cx="1715216" cy="4764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824C6E-F538-6A9E-4A5D-3E8029D16908}"/>
              </a:ext>
            </a:extLst>
          </p:cNvPr>
          <p:cNvSpPr txBox="1"/>
          <p:nvPr/>
        </p:nvSpPr>
        <p:spPr>
          <a:xfrm>
            <a:off x="7394644" y="413183"/>
            <a:ext cx="4668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Quantum mechanically!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C431D9-799F-DC87-B446-3EA833E357C1}"/>
              </a:ext>
            </a:extLst>
          </p:cNvPr>
          <p:cNvSpPr txBox="1"/>
          <p:nvPr/>
        </p:nvSpPr>
        <p:spPr>
          <a:xfrm>
            <a:off x="1869927" y="6449504"/>
            <a:ext cx="884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Proton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4739DF-BC46-C057-46B2-30EEDEDC48F6}"/>
              </a:ext>
            </a:extLst>
          </p:cNvPr>
          <p:cNvSpPr txBox="1"/>
          <p:nvPr/>
        </p:nvSpPr>
        <p:spPr>
          <a:xfrm>
            <a:off x="8886175" y="6405432"/>
            <a:ext cx="884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Proton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A538EC-EDE2-1D43-DB8F-23FEF97C8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8097" y="3864052"/>
            <a:ext cx="3912515" cy="2910712"/>
          </a:xfrm>
          <a:prstGeom prst="rect">
            <a:avLst/>
          </a:prstGeom>
        </p:spPr>
      </p:pic>
      <p:pic>
        <p:nvPicPr>
          <p:cNvPr id="14" name="Picture 13" descr="A fireworks in the sky&#10;&#10;Description automatically generated">
            <a:extLst>
              <a:ext uri="{FF2B5EF4-FFF2-40B4-BE49-F238E27FC236}">
                <a16:creationId xmlns:a16="http://schemas.microsoft.com/office/drawing/2014/main" id="{A889AAD7-A455-335E-EA73-0EF9C12A01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825" y="3864052"/>
            <a:ext cx="5052587" cy="291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31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 @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959365" cy="4351338"/>
          </a:xfrm>
        </p:spPr>
        <p:txBody>
          <a:bodyPr/>
          <a:lstStyle/>
          <a:p>
            <a:r>
              <a:rPr lang="en-GB" dirty="0"/>
              <a:t>How do we produce</a:t>
            </a:r>
            <a:r>
              <a:rPr lang="en-GB" strike="sngStrike" dirty="0"/>
              <a:t> interesting particles</a:t>
            </a:r>
            <a:r>
              <a:rPr lang="en-GB" dirty="0"/>
              <a:t> and collide high energy protons?</a:t>
            </a:r>
          </a:p>
          <a:p>
            <a:r>
              <a:rPr lang="en-GB" dirty="0"/>
              <a:t>Large Hadron Collider @ European Organisation of Nuclear Research</a:t>
            </a:r>
          </a:p>
          <a:p>
            <a:r>
              <a:rPr lang="en-GB" dirty="0"/>
              <a:t>Situated on the Swiss-French border, near Geneva</a:t>
            </a:r>
          </a:p>
          <a:p>
            <a:r>
              <a:rPr lang="en-GB" dirty="0"/>
              <a:t>Largest machine in the world</a:t>
            </a:r>
          </a:p>
          <a:p>
            <a:endParaRPr lang="en-GB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B1CA183-2BCD-CC71-2921-A7CBBE6E2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722" y="533891"/>
            <a:ext cx="6252998" cy="468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274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 @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5959365" cy="4351338"/>
          </a:xfrm>
        </p:spPr>
        <p:txBody>
          <a:bodyPr/>
          <a:lstStyle/>
          <a:p>
            <a:r>
              <a:rPr lang="en-GB" dirty="0"/>
              <a:t>The LHC in Birmingham!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355C16-CB80-78C2-7649-279C061A4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918" y="625202"/>
            <a:ext cx="7574800" cy="598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220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 @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2" y="1343818"/>
            <a:ext cx="6187435" cy="5845258"/>
          </a:xfrm>
        </p:spPr>
        <p:txBody>
          <a:bodyPr>
            <a:normAutofit/>
          </a:bodyPr>
          <a:lstStyle/>
          <a:p>
            <a:r>
              <a:rPr lang="en-GB" dirty="0"/>
              <a:t>27km circumference ring 100m underground</a:t>
            </a:r>
          </a:p>
          <a:p>
            <a:r>
              <a:rPr lang="en-GB" dirty="0"/>
              <a:t>Two beams of protons circulate in opposite directions</a:t>
            </a:r>
          </a:p>
          <a:p>
            <a:r>
              <a:rPr lang="en-GB" dirty="0"/>
              <a:t>Electric fields and magnets accelerate and bend protons</a:t>
            </a:r>
          </a:p>
          <a:p>
            <a:r>
              <a:rPr lang="en-GB" dirty="0"/>
              <a:t>Each beam contains ~2000 bunches</a:t>
            </a:r>
          </a:p>
          <a:p>
            <a:r>
              <a:rPr lang="en-GB" dirty="0"/>
              <a:t>~10</a:t>
            </a:r>
            <a:r>
              <a:rPr lang="en-GB" baseline="30000" dirty="0"/>
              <a:t>10</a:t>
            </a:r>
            <a:r>
              <a:rPr lang="en-GB" dirty="0"/>
              <a:t> protons per bunch</a:t>
            </a:r>
          </a:p>
          <a:p>
            <a:r>
              <a:rPr lang="en-GB" dirty="0"/>
              <a:t>Beam circulated 11,000 times per second</a:t>
            </a:r>
          </a:p>
          <a:p>
            <a:r>
              <a:rPr lang="en-GB" dirty="0"/>
              <a:t>Protons travel ~99.9999991% the speed of light</a:t>
            </a:r>
          </a:p>
          <a:p>
            <a:endParaRPr lang="en-GB" dirty="0"/>
          </a:p>
        </p:txBody>
      </p:sp>
      <p:pic>
        <p:nvPicPr>
          <p:cNvPr id="10" name="Picture 4" descr="100 metres below ground | Festo USA">
            <a:extLst>
              <a:ext uri="{FF2B5EF4-FFF2-40B4-BE49-F238E27FC236}">
                <a16:creationId xmlns:a16="http://schemas.microsoft.com/office/drawing/2014/main" id="{00D8C294-5C5B-765A-C05D-CC90E6586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401" y="0"/>
            <a:ext cx="6049599" cy="340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60003E3C-432B-4F6F-79EA-C87EDA4A8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090" y="3439217"/>
            <a:ext cx="4531093" cy="34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87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6051993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5063854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757FA4-9942-62A5-B07F-802CE137BC8D}"/>
              </a:ext>
            </a:extLst>
          </p:cNvPr>
          <p:cNvSpPr txBox="1"/>
          <p:nvPr/>
        </p:nvSpPr>
        <p:spPr>
          <a:xfrm>
            <a:off x="8033203" y="3519487"/>
            <a:ext cx="2858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*The width of this room*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ACD93D-7477-1D47-9F33-B5AC0C485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97" y="2370689"/>
            <a:ext cx="4836741" cy="341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512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2D4B31-6E06-85C7-A054-1EF85FD06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719" y="2301238"/>
            <a:ext cx="5990969" cy="449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8DF348-4FB6-0F10-567D-FA66CCF64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384" y="4766305"/>
            <a:ext cx="902359" cy="9934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2" y="1343818"/>
            <a:ext cx="7585311" cy="4351338"/>
          </a:xfrm>
        </p:spPr>
        <p:txBody>
          <a:bodyPr/>
          <a:lstStyle/>
          <a:p>
            <a:r>
              <a:rPr lang="en-GB" dirty="0"/>
              <a:t>Beams cross at 4 Interaction points</a:t>
            </a:r>
          </a:p>
          <a:p>
            <a:r>
              <a:rPr lang="en-GB" dirty="0"/>
              <a:t>Large detectors act like cameras</a:t>
            </a:r>
          </a:p>
        </p:txBody>
      </p:sp>
      <p:pic>
        <p:nvPicPr>
          <p:cNvPr id="4" name="Picture 3" descr="A fireworks in the sky&#10;&#10;Description automatically generated">
            <a:extLst>
              <a:ext uri="{FF2B5EF4-FFF2-40B4-BE49-F238E27FC236}">
                <a16:creationId xmlns:a16="http://schemas.microsoft.com/office/drawing/2014/main" id="{14F9A4A2-E9FB-12BB-5D5D-4D673F81B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5421" y="258486"/>
            <a:ext cx="3128924" cy="1802521"/>
          </a:xfrm>
          <a:prstGeom prst="rect">
            <a:avLst/>
          </a:prstGeom>
        </p:spPr>
      </p:pic>
      <p:pic>
        <p:nvPicPr>
          <p:cNvPr id="6148" name="Picture 4" descr="CMS-doc-3045-v3: CMS Logo">
            <a:extLst>
              <a:ext uri="{FF2B5EF4-FFF2-40B4-BE49-F238E27FC236}">
                <a16:creationId xmlns:a16="http://schemas.microsoft.com/office/drawing/2014/main" id="{CE995C4A-35ED-B2E1-CFA1-8AF2B7119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21" y="4632817"/>
            <a:ext cx="881365" cy="88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EF07A4F2-B864-4FF6-A7AB-3F7A759BF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724" y="3721252"/>
            <a:ext cx="1166649" cy="7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TLAS Visual Identity Design Guidelines">
            <a:extLst>
              <a:ext uri="{FF2B5EF4-FFF2-40B4-BE49-F238E27FC236}">
                <a16:creationId xmlns:a16="http://schemas.microsoft.com/office/drawing/2014/main" id="{56356C5A-6328-639C-3181-E5FD26F1D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275" y="3891220"/>
            <a:ext cx="1331595" cy="7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Logo of the ALICE Experiment - CERN Document Server">
            <a:extLst>
              <a:ext uri="{FF2B5EF4-FFF2-40B4-BE49-F238E27FC236}">
                <a16:creationId xmlns:a16="http://schemas.microsoft.com/office/drawing/2014/main" id="{9CFE1207-8100-4288-1AED-C42F23F46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568" y="4819185"/>
            <a:ext cx="647853" cy="87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573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28DF348-4FB6-0F10-567D-FA66CCF64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384" y="4766305"/>
            <a:ext cx="902359" cy="9934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LHC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2" y="1343818"/>
            <a:ext cx="7585311" cy="435133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73B318-A675-9362-6299-1BCDE5755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712" y="929340"/>
            <a:ext cx="10274826" cy="57274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5014DC-0404-030E-42CF-AA5D8A361A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181" y="908320"/>
            <a:ext cx="6806412" cy="546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571D86-10BB-95DA-27CA-B7A0C8F8F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332" y="5139560"/>
            <a:ext cx="2902158" cy="15382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0F8700-549C-3329-3D81-0492169F0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1158" y="5974198"/>
            <a:ext cx="1287856" cy="68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9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ATLAS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10515600" cy="51952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65FDD2-F49E-8CAA-1768-9D9C26DDE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08" y="1030014"/>
            <a:ext cx="9230333" cy="5809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C26259-A3D9-6CA9-E027-B16937CDA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4341" y="2259723"/>
            <a:ext cx="2464509" cy="184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570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ATLAS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10515600" cy="51952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5362" name="Picture 2" descr="Last Large Piece of ATLAS Detector Lowered Underground | BNL Newsroom">
            <a:extLst>
              <a:ext uri="{FF2B5EF4-FFF2-40B4-BE49-F238E27FC236}">
                <a16:creationId xmlns:a16="http://schemas.microsoft.com/office/drawing/2014/main" id="{20F5A106-8B3A-238D-8BD6-3F825B71F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117" y="945952"/>
            <a:ext cx="8666187" cy="579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3458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ATLAS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8184392" cy="5195205"/>
          </a:xfrm>
        </p:spPr>
        <p:txBody>
          <a:bodyPr/>
          <a:lstStyle/>
          <a:p>
            <a:r>
              <a:rPr lang="en-GB" dirty="0"/>
              <a:t>Tracking detector tracks </a:t>
            </a:r>
            <a:r>
              <a:rPr lang="en-GB" b="1" dirty="0"/>
              <a:t>charged particles</a:t>
            </a:r>
          </a:p>
          <a:p>
            <a:r>
              <a:rPr lang="en-GB" dirty="0"/>
              <a:t>Where they’re going/where they came from</a:t>
            </a:r>
          </a:p>
          <a:p>
            <a:r>
              <a:rPr lang="en-GB" dirty="0"/>
              <a:t>Strong magnetic field bends particles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1CF672-8499-C081-98AA-9382A41D9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483" y="104425"/>
            <a:ext cx="3938221" cy="2478784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2D0416F-2CC7-1C95-5C2F-FDA8C5375BEF}"/>
              </a:ext>
            </a:extLst>
          </p:cNvPr>
          <p:cNvSpPr/>
          <p:nvPr/>
        </p:nvSpPr>
        <p:spPr>
          <a:xfrm rot="21196488">
            <a:off x="9133839" y="1103932"/>
            <a:ext cx="690880" cy="286588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C9DC24D7-0914-40BB-E270-808B67A69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133" y="2791380"/>
            <a:ext cx="8184391" cy="406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248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ATLAS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7456081" cy="5195205"/>
          </a:xfrm>
        </p:spPr>
        <p:txBody>
          <a:bodyPr/>
          <a:lstStyle/>
          <a:p>
            <a:r>
              <a:rPr lang="en-GB" dirty="0"/>
              <a:t>Calorimeters measure photon and electron energy</a:t>
            </a:r>
          </a:p>
          <a:p>
            <a:r>
              <a:rPr lang="en-GB" dirty="0"/>
              <a:t>Particles shower and are destroyed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607781-3A61-7B04-18DD-A270F8A2F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483" y="104425"/>
            <a:ext cx="3938221" cy="2478784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D518508-4F5D-C6EA-2ED4-C45BEB8DAB5D}"/>
              </a:ext>
            </a:extLst>
          </p:cNvPr>
          <p:cNvSpPr/>
          <p:nvPr/>
        </p:nvSpPr>
        <p:spPr>
          <a:xfrm rot="21196488">
            <a:off x="8866216" y="1021203"/>
            <a:ext cx="1279484" cy="530750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521C67F-B13E-12F5-D62B-0CAC9912E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60" y="2821981"/>
            <a:ext cx="5132659" cy="385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Where the energy goes – Physics World">
            <a:extLst>
              <a:ext uri="{FF2B5EF4-FFF2-40B4-BE49-F238E27FC236}">
                <a16:creationId xmlns:a16="http://schemas.microsoft.com/office/drawing/2014/main" id="{FA8D6D08-0B56-ADE3-2D53-DE1F38D3C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39658" y="3032426"/>
            <a:ext cx="5451500" cy="343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2DD1D00E-05DA-C915-6E90-BB9703BC7AB7}"/>
              </a:ext>
            </a:extLst>
          </p:cNvPr>
          <p:cNvSpPr/>
          <p:nvPr/>
        </p:nvSpPr>
        <p:spPr>
          <a:xfrm>
            <a:off x="5975498" y="4944139"/>
            <a:ext cx="1119962" cy="29771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5D2638-063B-6E5B-7111-2B7BD00B1D3C}"/>
                  </a:ext>
                </a:extLst>
              </p:cNvPr>
              <p:cNvSpPr txBox="1"/>
              <p:nvPr/>
            </p:nvSpPr>
            <p:spPr>
              <a:xfrm>
                <a:off x="5419259" y="4862162"/>
                <a:ext cx="5922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5D2638-063B-6E5B-7111-2B7BD00B1D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259" y="4862162"/>
                <a:ext cx="59221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70437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ATLAS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7113181" cy="5195205"/>
          </a:xfrm>
        </p:spPr>
        <p:txBody>
          <a:bodyPr/>
          <a:lstStyle/>
          <a:p>
            <a:r>
              <a:rPr lang="en-GB" b="1" dirty="0"/>
              <a:t>Muon chambers </a:t>
            </a:r>
            <a:r>
              <a:rPr lang="en-GB" dirty="0"/>
              <a:t>measure the most penetrating particle - muons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96763-0BE5-6A47-B69F-CD84890C5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483" y="104425"/>
            <a:ext cx="3938221" cy="2478784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7E36B54-D1A3-27BB-063C-1BA192FDEFC3}"/>
              </a:ext>
            </a:extLst>
          </p:cNvPr>
          <p:cNvSpPr/>
          <p:nvPr/>
        </p:nvSpPr>
        <p:spPr>
          <a:xfrm rot="21159129">
            <a:off x="7795810" y="548107"/>
            <a:ext cx="3191447" cy="1545972"/>
          </a:xfrm>
          <a:prstGeom prst="roundRect">
            <a:avLst>
              <a:gd name="adj" fmla="val 9394"/>
            </a:avLst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610BA973-82E7-B6C0-5209-6CDD35FAA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40" y="2583209"/>
            <a:ext cx="6141983" cy="409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2890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ATLAS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4650535" cy="5195205"/>
          </a:xfrm>
        </p:spPr>
        <p:txBody>
          <a:bodyPr/>
          <a:lstStyle/>
          <a:p>
            <a:r>
              <a:rPr lang="en-GB" dirty="0"/>
              <a:t>Where and how a particle interacts in the detector gives you information about it</a:t>
            </a:r>
          </a:p>
        </p:txBody>
      </p:sp>
      <p:pic>
        <p:nvPicPr>
          <p:cNvPr id="12290" name="Picture 2" descr="Schematic of how different particles interact with the ATLAS detector. |  Download Scientific Diagram">
            <a:extLst>
              <a:ext uri="{FF2B5EF4-FFF2-40B4-BE49-F238E27FC236}">
                <a16:creationId xmlns:a16="http://schemas.microsoft.com/office/drawing/2014/main" id="{E361A4BE-2BD5-8F47-54B2-4866D6708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18" y="991037"/>
            <a:ext cx="7045037" cy="571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9485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A Global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5484708" cy="5195205"/>
          </a:xfrm>
        </p:spPr>
        <p:txBody>
          <a:bodyPr/>
          <a:lstStyle/>
          <a:p>
            <a:r>
              <a:rPr lang="en-GB" dirty="0"/>
              <a:t>~16,000 researchers from 90 countries from over 600 institutions</a:t>
            </a:r>
          </a:p>
          <a:p>
            <a:r>
              <a:rPr lang="en-GB" dirty="0"/>
              <a:t>~2,500 based full time at CERN</a:t>
            </a:r>
          </a:p>
          <a:p>
            <a:r>
              <a:rPr lang="en-GB" dirty="0"/>
              <a:t>All sights total ~1000 football pitches</a:t>
            </a:r>
          </a:p>
        </p:txBody>
      </p:sp>
      <p:pic>
        <p:nvPicPr>
          <p:cNvPr id="14338" name="Picture 2" descr="CERN Meyrin site aerial views - CERN Document Server">
            <a:extLst>
              <a:ext uri="{FF2B5EF4-FFF2-40B4-BE49-F238E27FC236}">
                <a16:creationId xmlns:a16="http://schemas.microsoft.com/office/drawing/2014/main" id="{6215D617-885D-B4AC-D339-91AF784F3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635" y="108180"/>
            <a:ext cx="5484709" cy="38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LS2 Report: Focus on the North area | CERN">
            <a:extLst>
              <a:ext uri="{FF2B5EF4-FFF2-40B4-BE49-F238E27FC236}">
                <a16:creationId xmlns:a16="http://schemas.microsoft.com/office/drawing/2014/main" id="{31C01A1A-F0B5-B29D-B80B-E8BBC5B9B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65" y="4094551"/>
            <a:ext cx="4880344" cy="274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2DA7D7-ABA3-01E8-DF3C-F12A83754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8011" y="3429000"/>
            <a:ext cx="4477856" cy="336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262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Science @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7"/>
            <a:ext cx="10515600" cy="5195205"/>
          </a:xfrm>
        </p:spPr>
        <p:txBody>
          <a:bodyPr/>
          <a:lstStyle/>
          <a:p>
            <a:r>
              <a:rPr lang="en-GB" dirty="0"/>
              <a:t>Why is it useful?</a:t>
            </a:r>
          </a:p>
          <a:p>
            <a:r>
              <a:rPr lang="en-GB" dirty="0"/>
              <a:t>Consequences</a:t>
            </a:r>
          </a:p>
        </p:txBody>
      </p:sp>
      <p:pic>
        <p:nvPicPr>
          <p:cNvPr id="16386" name="Picture 2" descr="The birth of the Web | CERN">
            <a:extLst>
              <a:ext uri="{FF2B5EF4-FFF2-40B4-BE49-F238E27FC236}">
                <a16:creationId xmlns:a16="http://schemas.microsoft.com/office/drawing/2014/main" id="{7F11488F-E7B7-B29A-CCDE-FDC1BFF70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55" y="2463494"/>
            <a:ext cx="4607570" cy="295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The World Wide Web | MIT for a Better World">
            <a:extLst>
              <a:ext uri="{FF2B5EF4-FFF2-40B4-BE49-F238E27FC236}">
                <a16:creationId xmlns:a16="http://schemas.microsoft.com/office/drawing/2014/main" id="{2F396FDE-64CC-5398-AE48-B7DD604F5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866" y="5013087"/>
            <a:ext cx="2115880" cy="170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Single Source CT Scanner">
            <a:extLst>
              <a:ext uri="{FF2B5EF4-FFF2-40B4-BE49-F238E27FC236}">
                <a16:creationId xmlns:a16="http://schemas.microsoft.com/office/drawing/2014/main" id="{97E5B066-F7BC-8F21-E2C3-45A2BCB19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8915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The first capacitative touch screens at CERN – CERN Courier">
            <a:extLst>
              <a:ext uri="{FF2B5EF4-FFF2-40B4-BE49-F238E27FC236}">
                <a16:creationId xmlns:a16="http://schemas.microsoft.com/office/drawing/2014/main" id="{BCAE2AB7-DE44-A26F-46C7-FED2E8A7C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992" y="3697835"/>
            <a:ext cx="3547474" cy="297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What is proton beam therapy? | How it treats cancer">
            <a:extLst>
              <a:ext uri="{FF2B5EF4-FFF2-40B4-BE49-F238E27FC236}">
                <a16:creationId xmlns:a16="http://schemas.microsoft.com/office/drawing/2014/main" id="{90D1A193-8E93-15B0-80B8-75014BEBF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831" y="1101165"/>
            <a:ext cx="3337161" cy="222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A New Superconducting Wire for Future Accelerators - CERN Bulletin">
            <a:extLst>
              <a:ext uri="{FF2B5EF4-FFF2-40B4-BE49-F238E27FC236}">
                <a16:creationId xmlns:a16="http://schemas.microsoft.com/office/drawing/2014/main" id="{EF298A95-ED8E-CDE3-32B6-D99B71460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04" y="3941419"/>
            <a:ext cx="3366309" cy="269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17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6583625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4574752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69523B-13B3-F0DF-50D5-2B11CA657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212" y="2563055"/>
            <a:ext cx="3081419" cy="2844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AA1617-5DCB-4D98-C49E-6413C0217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9442" y="1273419"/>
            <a:ext cx="3107569" cy="4613496"/>
          </a:xfrm>
          <a:prstGeom prst="rect">
            <a:avLst/>
          </a:prstGeom>
        </p:spPr>
      </p:pic>
      <p:pic>
        <p:nvPicPr>
          <p:cNvPr id="13" name="Picture 12" descr="A roller coaster with a track&#10;&#10;Description automatically generated">
            <a:extLst>
              <a:ext uri="{FF2B5EF4-FFF2-40B4-BE49-F238E27FC236}">
                <a16:creationId xmlns:a16="http://schemas.microsoft.com/office/drawing/2014/main" id="{612A5DE2-FA11-CA76-53B6-CBDDA0FA1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3995" y="1273417"/>
            <a:ext cx="3458722" cy="461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341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BA9D6A-79B1-1997-E30A-0323A73AD92C}"/>
              </a:ext>
            </a:extLst>
          </p:cNvPr>
          <p:cNvSpPr txBox="1"/>
          <p:nvPr/>
        </p:nvSpPr>
        <p:spPr>
          <a:xfrm>
            <a:off x="1987567" y="5613986"/>
            <a:ext cx="82168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/>
              <a:t>Thanks for your attention!</a:t>
            </a:r>
          </a:p>
        </p:txBody>
      </p:sp>
      <p:pic>
        <p:nvPicPr>
          <p:cNvPr id="13314" name="Picture 2" descr="Who Cares about Particle Physics?: Making Sense of the Higgs Boson, the  Large Hadron Collider and CERN: Amazon.co.uk: Gagnon, Pauline:  9780198783244: ...">
            <a:extLst>
              <a:ext uri="{FF2B5EF4-FFF2-40B4-BE49-F238E27FC236}">
                <a16:creationId xmlns:a16="http://schemas.microsoft.com/office/drawing/2014/main" id="{B98BFCE0-E062-53AD-390F-C2CC462CB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366" y="895314"/>
            <a:ext cx="2386734" cy="370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The Matter of Everything: A History of Discovery: Amazon.co.uk: Sheehy,  Suzie: 9781526618993: Books">
            <a:extLst>
              <a:ext uri="{FF2B5EF4-FFF2-40B4-BE49-F238E27FC236}">
                <a16:creationId xmlns:a16="http://schemas.microsoft.com/office/drawing/2014/main" id="{2E627340-C027-41CA-C283-54C0E8E51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441" y="779738"/>
            <a:ext cx="2589941" cy="397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8458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Backups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15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7072729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4075018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135C1-6AA3-C3D0-E08F-A8AE3124A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08" y="2384883"/>
            <a:ext cx="4304824" cy="28646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80D12F-4E87-3A8C-A068-77E91987D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210" y="959075"/>
            <a:ext cx="5022464" cy="482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8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7583096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3564652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EDC9AC-B644-1B5A-7034-B83426505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65" y="2500415"/>
            <a:ext cx="5070438" cy="28649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9D5DA5-8AFE-7AB8-DA95-127E4EE22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898" y="2197998"/>
            <a:ext cx="5254092" cy="316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96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8093466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3064918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34B139-42BD-EEBF-0FD6-1C472DF51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6512" y="2037289"/>
            <a:ext cx="5680991" cy="37578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85E56D-71FE-4898-0389-628E36D06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08" y="2320057"/>
            <a:ext cx="4768971" cy="337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67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8603834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2554552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7DB111-F7C7-6F50-BBA5-1E46D5037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92" y="2084091"/>
            <a:ext cx="4660336" cy="34300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1D151F-8069-7456-B18C-20F1EA8EC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944" y="1004948"/>
            <a:ext cx="5025180" cy="456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881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BEF4-959F-A7B8-D970-7D1946BA6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83" y="18255"/>
            <a:ext cx="10515600" cy="1325563"/>
          </a:xfrm>
        </p:spPr>
        <p:txBody>
          <a:bodyPr/>
          <a:lstStyle/>
          <a:p>
            <a:r>
              <a:rPr lang="en-GB" dirty="0"/>
              <a:t>The Particle Zoo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CD4C-E6C0-6890-3933-E0E23EA01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83" y="1343818"/>
            <a:ext cx="10515600" cy="4351338"/>
          </a:xfrm>
        </p:spPr>
        <p:txBody>
          <a:bodyPr/>
          <a:lstStyle/>
          <a:p>
            <a:r>
              <a:rPr lang="en-GB" dirty="0"/>
              <a:t>How small are particles, really?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DBCFCA-A288-D19B-5649-78927CC3CB8A}"/>
              </a:ext>
            </a:extLst>
          </p:cNvPr>
          <p:cNvCxnSpPr>
            <a:cxnSpLocks/>
          </p:cNvCxnSpPr>
          <p:nvPr/>
        </p:nvCxnSpPr>
        <p:spPr>
          <a:xfrm>
            <a:off x="258765" y="6164494"/>
            <a:ext cx="111925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F05FCD-473F-A137-F3E9-B2C5ED40788B}"/>
              </a:ext>
            </a:extLst>
          </p:cNvPr>
          <p:cNvSpPr txBox="1"/>
          <p:nvPr/>
        </p:nvSpPr>
        <p:spPr>
          <a:xfrm>
            <a:off x="5502238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0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810BD1-51FE-1F63-C7A5-7424A7F2812E}"/>
              </a:ext>
            </a:extLst>
          </p:cNvPr>
          <p:cNvSpPr txBox="1"/>
          <p:nvPr/>
        </p:nvSpPr>
        <p:spPr>
          <a:xfrm>
            <a:off x="11525253" y="59798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C173-1FD6-0C06-BEA6-2B886064E6CE}"/>
              </a:ext>
            </a:extLst>
          </p:cNvPr>
          <p:cNvSpPr txBox="1"/>
          <p:nvPr/>
        </p:nvSpPr>
        <p:spPr>
          <a:xfrm>
            <a:off x="6008431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</a:t>
            </a:r>
            <a:endParaRPr lang="en-GB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4291F-EB61-0060-B026-E1D4598437C1}"/>
              </a:ext>
            </a:extLst>
          </p:cNvPr>
          <p:cNvSpPr txBox="1"/>
          <p:nvPr/>
        </p:nvSpPr>
        <p:spPr>
          <a:xfrm>
            <a:off x="6514624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2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4B8CB1-5484-1486-500B-B72731C56981}"/>
              </a:ext>
            </a:extLst>
          </p:cNvPr>
          <p:cNvSpPr txBox="1"/>
          <p:nvPr/>
        </p:nvSpPr>
        <p:spPr>
          <a:xfrm>
            <a:off x="7020817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93C89B-D029-E1D3-AFC9-5329C87F65D7}"/>
              </a:ext>
            </a:extLst>
          </p:cNvPr>
          <p:cNvSpPr txBox="1"/>
          <p:nvPr/>
        </p:nvSpPr>
        <p:spPr>
          <a:xfrm>
            <a:off x="7527010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4</a:t>
            </a:r>
            <a:endParaRPr lang="en-GB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FEF304-15EB-35ED-FE16-0F1D2899F497}"/>
              </a:ext>
            </a:extLst>
          </p:cNvPr>
          <p:cNvSpPr txBox="1"/>
          <p:nvPr/>
        </p:nvSpPr>
        <p:spPr>
          <a:xfrm>
            <a:off x="8033203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5</a:t>
            </a:r>
            <a:endParaRPr lang="en-GB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AB38E-EA86-0D20-3C91-D77F65D192B3}"/>
              </a:ext>
            </a:extLst>
          </p:cNvPr>
          <p:cNvSpPr txBox="1"/>
          <p:nvPr/>
        </p:nvSpPr>
        <p:spPr>
          <a:xfrm>
            <a:off x="8539396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6</a:t>
            </a:r>
            <a:endParaRPr lang="en-GB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A16153-CC5B-A44B-3F40-AD97DBDAC436}"/>
              </a:ext>
            </a:extLst>
          </p:cNvPr>
          <p:cNvSpPr txBox="1"/>
          <p:nvPr/>
        </p:nvSpPr>
        <p:spPr>
          <a:xfrm>
            <a:off x="9045589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7</a:t>
            </a:r>
            <a:endParaRPr lang="en-GB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50AC-4B42-8DE3-D7F0-C57FFDD2CF34}"/>
              </a:ext>
            </a:extLst>
          </p:cNvPr>
          <p:cNvSpPr txBox="1"/>
          <p:nvPr/>
        </p:nvSpPr>
        <p:spPr>
          <a:xfrm>
            <a:off x="9551782" y="6264501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8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771A95-B8D4-21EF-BA7F-35E342C40FC0}"/>
              </a:ext>
            </a:extLst>
          </p:cNvPr>
          <p:cNvSpPr txBox="1"/>
          <p:nvPr/>
        </p:nvSpPr>
        <p:spPr>
          <a:xfrm>
            <a:off x="10057975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10</a:t>
            </a:r>
            <a:endParaRPr lang="en-GB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400FC-43E1-90AB-2808-221A44AA7FD9}"/>
              </a:ext>
            </a:extLst>
          </p:cNvPr>
          <p:cNvSpPr txBox="1"/>
          <p:nvPr/>
        </p:nvSpPr>
        <p:spPr>
          <a:xfrm>
            <a:off x="10564168" y="626450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15</a:t>
            </a:r>
            <a:endParaRPr lang="en-GB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9067DC-9295-57F2-079E-1A8ABDA0183A}"/>
              </a:ext>
            </a:extLst>
          </p:cNvPr>
          <p:cNvSpPr txBox="1"/>
          <p:nvPr/>
        </p:nvSpPr>
        <p:spPr>
          <a:xfrm>
            <a:off x="4996905" y="6264501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</a:t>
            </a:r>
            <a:endParaRPr lang="en-GB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C57E25-0088-AD58-4D43-6F8AACD32183}"/>
              </a:ext>
            </a:extLst>
          </p:cNvPr>
          <p:cNvSpPr txBox="1"/>
          <p:nvPr/>
        </p:nvSpPr>
        <p:spPr>
          <a:xfrm>
            <a:off x="4491572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-2</a:t>
            </a:r>
            <a:endParaRPr lang="en-GB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D34D5-9977-BD0C-ACA4-2D7D154C8D0F}"/>
              </a:ext>
            </a:extLst>
          </p:cNvPr>
          <p:cNvSpPr txBox="1"/>
          <p:nvPr/>
        </p:nvSpPr>
        <p:spPr>
          <a:xfrm>
            <a:off x="3986239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-3</a:t>
            </a:r>
            <a:endParaRPr lang="en-GB" sz="2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99E1D-CF36-9D75-BF3F-50E6D08B906A}"/>
              </a:ext>
            </a:extLst>
          </p:cNvPr>
          <p:cNvSpPr txBox="1"/>
          <p:nvPr/>
        </p:nvSpPr>
        <p:spPr>
          <a:xfrm>
            <a:off x="3480906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-4</a:t>
            </a:r>
            <a:endParaRPr lang="en-GB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62F263-CB45-A4F1-5E04-AB11F35E49EB}"/>
              </a:ext>
            </a:extLst>
          </p:cNvPr>
          <p:cNvSpPr txBox="1"/>
          <p:nvPr/>
        </p:nvSpPr>
        <p:spPr>
          <a:xfrm>
            <a:off x="2975573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-5</a:t>
            </a:r>
            <a:endParaRPr lang="en-GB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18F929-C3CE-6675-5AEA-713DB36E0E13}"/>
              </a:ext>
            </a:extLst>
          </p:cNvPr>
          <p:cNvSpPr txBox="1"/>
          <p:nvPr/>
        </p:nvSpPr>
        <p:spPr>
          <a:xfrm>
            <a:off x="2470240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-6</a:t>
            </a:r>
            <a:endParaRPr lang="en-GB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1DC530-1791-BEC2-7EE9-BB5A69709BC9}"/>
              </a:ext>
            </a:extLst>
          </p:cNvPr>
          <p:cNvSpPr txBox="1"/>
          <p:nvPr/>
        </p:nvSpPr>
        <p:spPr>
          <a:xfrm>
            <a:off x="1964907" y="6264501"/>
            <a:ext cx="60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-7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C77005-F39E-0BC0-1F09-C68DB8C212B4}"/>
              </a:ext>
            </a:extLst>
          </p:cNvPr>
          <p:cNvSpPr txBox="1"/>
          <p:nvPr/>
        </p:nvSpPr>
        <p:spPr>
          <a:xfrm>
            <a:off x="1459574" y="626450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-8</a:t>
            </a:r>
            <a:endParaRPr lang="en-GB" sz="2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C3CC66-8626-01B1-8983-740DBBA67EF1}"/>
              </a:ext>
            </a:extLst>
          </p:cNvPr>
          <p:cNvSpPr txBox="1"/>
          <p:nvPr/>
        </p:nvSpPr>
        <p:spPr>
          <a:xfrm>
            <a:off x="954241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-10</a:t>
            </a:r>
            <a:endParaRPr lang="en-GB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D5E9F6-0FC1-1A6D-4576-C1C41FBFE9E5}"/>
              </a:ext>
            </a:extLst>
          </p:cNvPr>
          <p:cNvSpPr txBox="1"/>
          <p:nvPr/>
        </p:nvSpPr>
        <p:spPr>
          <a:xfrm>
            <a:off x="448908" y="626450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10</a:t>
            </a:r>
            <a:r>
              <a:rPr lang="en-GB" sz="2000" b="1" baseline="30000" dirty="0"/>
              <a:t>-15</a:t>
            </a:r>
            <a:endParaRPr lang="en-GB" sz="2000" b="1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E3A6B8F-DCB2-0BE4-E3C1-61F7EB3964B5}"/>
              </a:ext>
            </a:extLst>
          </p:cNvPr>
          <p:cNvSpPr/>
          <p:nvPr/>
        </p:nvSpPr>
        <p:spPr>
          <a:xfrm>
            <a:off x="9103571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D47406-2874-9AAF-2333-3BF2B20F8BE4}"/>
              </a:ext>
            </a:extLst>
          </p:cNvPr>
          <p:cNvSpPr/>
          <p:nvPr/>
        </p:nvSpPr>
        <p:spPr>
          <a:xfrm>
            <a:off x="2044186" y="6257409"/>
            <a:ext cx="458846" cy="400110"/>
          </a:xfrm>
          <a:prstGeom prst="roundRect">
            <a:avLst/>
          </a:prstGeom>
          <a:solidFill>
            <a:srgbClr val="00B05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D2A7FF-E23B-9E9F-28A3-2F092DE27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00" y="2456122"/>
            <a:ext cx="4531228" cy="28700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CA7E97-EF16-3ECB-320C-D02B29C96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792" y="1749124"/>
            <a:ext cx="4256295" cy="404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84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5403</TotalTime>
  <Words>1141</Words>
  <Application>Microsoft Macintosh PowerPoint</Application>
  <PresentationFormat>Widescreen</PresentationFormat>
  <Paragraphs>430</Paragraphs>
  <Slides>41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ACADEMY ENGRAVED LET PLAIN:1.0</vt:lpstr>
      <vt:lpstr>Aptos</vt:lpstr>
      <vt:lpstr>Aptos Display</vt:lpstr>
      <vt:lpstr>Arial</vt:lpstr>
      <vt:lpstr>Bradley Hand</vt:lpstr>
      <vt:lpstr>Cambria Math</vt:lpstr>
      <vt:lpstr>Goudy Old Style</vt:lpstr>
      <vt:lpstr>Impact</vt:lpstr>
      <vt:lpstr>Lucida Console</vt:lpstr>
      <vt:lpstr>Office Theme</vt:lpstr>
      <vt:lpstr>Particle Physics Masterclass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The Particle Zoo</vt:lpstr>
      <vt:lpstr>Force Carriers</vt:lpstr>
      <vt:lpstr>Force Carriers</vt:lpstr>
      <vt:lpstr>The Particle Zoo</vt:lpstr>
      <vt:lpstr>Many questions!</vt:lpstr>
      <vt:lpstr>The Particle Zoo</vt:lpstr>
      <vt:lpstr>The LHC</vt:lpstr>
      <vt:lpstr>The LHC</vt:lpstr>
      <vt:lpstr>The LHC</vt:lpstr>
      <vt:lpstr>The LHC</vt:lpstr>
      <vt:lpstr>The LHC @ CERN</vt:lpstr>
      <vt:lpstr>The LHC @ CERN</vt:lpstr>
      <vt:lpstr>The LHC @ CERN</vt:lpstr>
      <vt:lpstr>The LHC Detectors</vt:lpstr>
      <vt:lpstr>The LHC Detectors</vt:lpstr>
      <vt:lpstr>The ATLAS Detector</vt:lpstr>
      <vt:lpstr>The ATLAS Detector</vt:lpstr>
      <vt:lpstr>The ATLAS Detector</vt:lpstr>
      <vt:lpstr>The ATLAS Detector</vt:lpstr>
      <vt:lpstr>The ATLAS Detector</vt:lpstr>
      <vt:lpstr>The ATLAS Detector</vt:lpstr>
      <vt:lpstr>A Global CERN</vt:lpstr>
      <vt:lpstr>The Science @ CERN</vt:lpstr>
      <vt:lpstr>PowerPoint Presentation</vt:lpstr>
      <vt:lpstr>Backups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Physics Masterclass</dc:title>
  <dc:creator>Marcus Madurai (PhD Phys + Astronomy FT)</dc:creator>
  <cp:lastModifiedBy>Marcus Madurai (PhD Phys + Astronomy FT)</cp:lastModifiedBy>
  <cp:revision>92</cp:revision>
  <dcterms:created xsi:type="dcterms:W3CDTF">2025-07-15T17:46:22Z</dcterms:created>
  <dcterms:modified xsi:type="dcterms:W3CDTF">2025-08-14T08:19:37Z</dcterms:modified>
</cp:coreProperties>
</file>