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625" r:id="rId2"/>
    <p:sldId id="361" r:id="rId3"/>
    <p:sldId id="444" r:id="rId4"/>
    <p:sldId id="650" r:id="rId5"/>
    <p:sldId id="648" r:id="rId6"/>
    <p:sldId id="449" r:id="rId7"/>
    <p:sldId id="450" r:id="rId8"/>
    <p:sldId id="451" r:id="rId9"/>
    <p:sldId id="655" r:id="rId10"/>
    <p:sldId id="455" r:id="rId11"/>
    <p:sldId id="656" r:id="rId12"/>
    <p:sldId id="453" r:id="rId13"/>
    <p:sldId id="454" r:id="rId14"/>
    <p:sldId id="646" r:id="rId15"/>
    <p:sldId id="649" r:id="rId16"/>
    <p:sldId id="633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9D3766-7838-CA43-9E22-E467268B919D}" v="134" dt="2026-01-15T03:20:05.9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35"/>
    <p:restoredTop sz="94658"/>
  </p:normalViewPr>
  <p:slideViewPr>
    <p:cSldViewPr snapToGrid="0">
      <p:cViewPr varScale="1">
        <p:scale>
          <a:sx n="120" d="100"/>
          <a:sy n="120" d="100"/>
        </p:scale>
        <p:origin x="14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39FC12B-8801-9FA1-4CE7-69E0ADCF11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FF9002-6D91-434F-872A-7AFAC661DD35}" type="datetimeFigureOut">
              <a:rPr lang="en-US" smtClean="0"/>
              <a:t>1/15/26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836FD7B-7B0B-4DF4-F0DE-4F294B3E3D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115B788-E064-8DEA-58F5-B80CF25D7F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4BFE45-8953-094C-8C90-601C45E5CF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416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01043FB-1A57-36D5-E328-C8E2A20B42E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FF9002-6D91-434F-872A-7AFAC661DD35}" type="datetimeFigureOut">
              <a:rPr lang="en-US" smtClean="0"/>
              <a:t>1/15/26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B132BD3-96F4-DF95-6A68-4821A4ADBE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31E6346-773F-CF06-24D1-F439E1C713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4BFE45-8953-094C-8C90-601C45E5CF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24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4E9E833-9CAD-FA26-F002-2B2FF008D3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FF9002-6D91-434F-872A-7AFAC661DD35}" type="datetimeFigureOut">
              <a:rPr lang="en-US" smtClean="0"/>
              <a:t>1/15/26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31D42A8-331C-70D4-5481-398EC6FBCF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E905476-83DF-71FE-836B-001D3B2475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4BFE45-8953-094C-8C90-601C45E5CF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02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5289C74-315C-230E-0D63-6B3881EDE0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FF9002-6D91-434F-872A-7AFAC661DD35}" type="datetimeFigureOut">
              <a:rPr lang="en-US" smtClean="0"/>
              <a:t>1/15/26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9D1799A-FBF4-9189-451B-3CCC108E62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0111D48-D63D-3F42-1F57-E4FC91230D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4BFE45-8953-094C-8C90-601C45E5CF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5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C0A4AE3-F26E-C213-51A0-3E3B205382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FF9002-6D91-434F-872A-7AFAC661DD35}" type="datetimeFigureOut">
              <a:rPr lang="en-US" smtClean="0"/>
              <a:t>1/15/26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E34E6E2-D11E-4F56-66E6-D0D5DF3F1CE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832AF44-A975-26DF-E92F-0E84D5BF75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4BFE45-8953-094C-8C90-601C45E5CF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29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F9D978-0F0A-A96A-D89B-0F35B183E2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FF9002-6D91-434F-872A-7AFAC661DD35}" type="datetimeFigureOut">
              <a:rPr lang="en-US" smtClean="0"/>
              <a:t>1/15/26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BB322B-030A-5567-DAD1-850418A8B5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35264C-296F-A17B-AAFB-0AAE02432E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4BFE45-8953-094C-8C90-601C45E5CF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069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5816E87-B116-ED89-FFEF-8A8F0C5DC7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FF9002-6D91-434F-872A-7AFAC661DD35}" type="datetimeFigureOut">
              <a:rPr lang="en-US" smtClean="0"/>
              <a:t>1/15/26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D5F3747-57DE-0BBF-F745-05901C9B92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F06E2A8-F512-4A86-2A52-FD5A50B391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4BFE45-8953-094C-8C90-601C45E5CF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151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93D2F13-322E-0A77-CF1E-1F70FBD968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FF9002-6D91-434F-872A-7AFAC661DD35}" type="datetimeFigureOut">
              <a:rPr lang="en-US" smtClean="0"/>
              <a:t>1/15/26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0D4CBC8-7247-D410-DE7D-A6FE33B7E1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2BF8A1C-822F-213D-84C0-EE60CD0A62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4BFE45-8953-094C-8C90-601C45E5CF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21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4C8FAF1-42DF-B732-932F-A486FB78023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FF9002-6D91-434F-872A-7AFAC661DD35}" type="datetimeFigureOut">
              <a:rPr lang="en-US" smtClean="0"/>
              <a:t>1/15/26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78F71B5-D5D9-1263-6F48-4ADD5EA41B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9D6237E-3193-7692-EEA8-87918CE198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4BFE45-8953-094C-8C90-601C45E5CF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484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A1C5BA-638D-D8EE-6FC7-A06DA3180E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FF9002-6D91-434F-872A-7AFAC661DD35}" type="datetimeFigureOut">
              <a:rPr lang="en-US" smtClean="0"/>
              <a:t>1/15/26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0A5433-DC6B-24F5-266C-5F938E6DFE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2CAF6A-F1E8-77C0-0A9E-75BFEA6D8F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4BFE45-8953-094C-8C90-601C45E5CF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050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77258F-B48D-89D0-2E32-05DCD47A1D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FF9002-6D91-434F-872A-7AFAC661DD35}" type="datetimeFigureOut">
              <a:rPr lang="en-US" smtClean="0"/>
              <a:t>1/15/26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358073-933C-9146-D1CD-E7733A234C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DD091B-708D-8A66-00E2-7433FE6495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4BFE45-8953-094C-8C90-601C45E5CF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418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E34BCC3-4B52-F08A-A00B-CB8DA97B50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DCEBF15-7B24-4548-F759-274B5D3F14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825C224-210F-AEA2-76A1-10C4881222F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Times New Roman" charset="0"/>
                <a:ea typeface="宋体" charset="-122"/>
              </a:defRPr>
            </a:lvl1pPr>
          </a:lstStyle>
          <a:p>
            <a:fld id="{4AFF9002-6D91-434F-872A-7AFAC661DD35}" type="datetimeFigureOut">
              <a:rPr lang="en-US" smtClean="0"/>
              <a:t>1/15/26</a:t>
            </a:fld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1CD06491-48AA-8243-9E40-5025D39ACFF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Times New Roman" charset="0"/>
                <a:ea typeface="宋体" charset="-122"/>
              </a:defRPr>
            </a:lvl1pPr>
          </a:lstStyle>
          <a:p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000E57B-3156-368B-6622-CF83C7E151B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AF4BFE45-8953-094C-8C90-601C45E5CF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714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4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6">
            <a:extLst>
              <a:ext uri="{FF2B5EF4-FFF2-40B4-BE49-F238E27FC236}">
                <a16:creationId xmlns:a16="http://schemas.microsoft.com/office/drawing/2014/main" id="{B89D29E9-3471-392B-A3BA-E788023A5FAC}"/>
              </a:ext>
            </a:extLst>
          </p:cNvPr>
          <p:cNvSpPr txBox="1">
            <a:spLocks/>
          </p:cNvSpPr>
          <p:nvPr/>
        </p:nvSpPr>
        <p:spPr bwMode="auto">
          <a:xfrm>
            <a:off x="215900" y="620713"/>
            <a:ext cx="8893175" cy="239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/>
          </a:bodyPr>
          <a:lstStyle/>
          <a:p>
            <a:pPr algn="ctr">
              <a:defRPr sz="1800" b="0" cap="none">
                <a:solidFill>
                  <a:srgbClr val="000000"/>
                </a:solidFill>
              </a:defRPr>
            </a:pPr>
            <a:r>
              <a:rPr lang="en-US" altLang="zh-CN" sz="3600" kern="0" dirty="0">
                <a:solidFill>
                  <a:schemeClr val="accent2"/>
                </a:solidFill>
                <a:cs typeface="Times New Roman" panose="02020603050405020304" pitchFamily="18" charset="0"/>
              </a:rPr>
              <a:t>Detect Axions with Mössbauer Effect</a:t>
            </a:r>
            <a:endParaRPr lang="en-US" sz="3600" kern="0" dirty="0">
              <a:solidFill>
                <a:schemeClr val="accent2"/>
              </a:solidFill>
              <a:cs typeface="Times New Roman" panose="02020603050405020304" pitchFamily="18" charset="0"/>
            </a:endParaRPr>
          </a:p>
        </p:txBody>
      </p:sp>
      <p:sp>
        <p:nvSpPr>
          <p:cNvPr id="3075" name="TextBox 4">
            <a:extLst>
              <a:ext uri="{FF2B5EF4-FFF2-40B4-BE49-F238E27FC236}">
                <a16:creationId xmlns:a16="http://schemas.microsoft.com/office/drawing/2014/main" id="{2B84E1AB-43E3-BB19-F77F-329AF2123F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6837" y="3007579"/>
            <a:ext cx="387032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800" b="1" dirty="0"/>
              <a:t>Shengyi Liu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/>
              <a:t>HKUST</a:t>
            </a:r>
          </a:p>
        </p:txBody>
      </p:sp>
      <p:sp>
        <p:nvSpPr>
          <p:cNvPr id="3076" name="文本框 5">
            <a:extLst>
              <a:ext uri="{FF2B5EF4-FFF2-40B4-BE49-F238E27FC236}">
                <a16:creationId xmlns:a16="http://schemas.microsoft.com/office/drawing/2014/main" id="{3EB911CE-F85A-3A11-8CC8-C73BA58D9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49" y="5806400"/>
            <a:ext cx="7657953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200" dirty="0"/>
              <a:t>Based on </a:t>
            </a:r>
            <a:r>
              <a:rPr lang="zh-CN" altLang="en-US" sz="2200" dirty="0"/>
              <a:t>e-Print:</a:t>
            </a:r>
            <a:endParaRPr lang="en-US" altLang="zh-CN" sz="2200" dirty="0"/>
          </a:p>
          <a:p>
            <a:r>
              <a:rPr lang="en-US" sz="1800" dirty="0"/>
              <a:t>Shengyi Liu, Kun-Feng Lyu, Jie Meng, Jing Shu, </a:t>
            </a:r>
            <a:r>
              <a:rPr lang="en-US" sz="1800" dirty="0" err="1"/>
              <a:t>Yakun</a:t>
            </a:r>
            <a:r>
              <a:rPr lang="en-US" sz="1800" dirty="0"/>
              <a:t> Wang, Yue Zhao</a:t>
            </a:r>
          </a:p>
          <a:p>
            <a:r>
              <a:rPr lang="zh-CN" altLang="en-US" sz="2200" dirty="0"/>
              <a:t>2511.14851 [hep-ph]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53DD2A-53AF-4A35-DE5D-1DD459D7C6A7}"/>
              </a:ext>
            </a:extLst>
          </p:cNvPr>
          <p:cNvSpPr txBox="1"/>
          <p:nvPr/>
        </p:nvSpPr>
        <p:spPr>
          <a:xfrm>
            <a:off x="1426746" y="4128941"/>
            <a:ext cx="62905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2026.1.15</a:t>
            </a:r>
          </a:p>
          <a:p>
            <a:pPr algn="ctr"/>
            <a:r>
              <a:rPr lang="en-US" dirty="0">
                <a:solidFill>
                  <a:srgbClr val="7030A0"/>
                </a:solidFill>
              </a:rPr>
              <a:t>IAS Program on Fundamental Physics @HKUST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table of mathematical equations&#10;&#10;AI-generated content may be incorrect.">
            <a:extLst>
              <a:ext uri="{FF2B5EF4-FFF2-40B4-BE49-F238E27FC236}">
                <a16:creationId xmlns:a16="http://schemas.microsoft.com/office/drawing/2014/main" id="{324E653E-6C9A-1F54-F242-5C629541DE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407" y="1794934"/>
            <a:ext cx="5255006" cy="4324880"/>
          </a:xfrm>
          <a:prstGeom prst="rect">
            <a:avLst/>
          </a:prstGeom>
        </p:spPr>
      </p:pic>
      <p:sp>
        <p:nvSpPr>
          <p:cNvPr id="8" name="Shape 39">
            <a:extLst>
              <a:ext uri="{FF2B5EF4-FFF2-40B4-BE49-F238E27FC236}">
                <a16:creationId xmlns:a16="http://schemas.microsoft.com/office/drawing/2014/main" id="{D19210EE-AAC0-8B3C-8E6F-97D28BFD8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763" y="549275"/>
            <a:ext cx="7862887" cy="600075"/>
          </a:xfrm>
        </p:spPr>
        <p:txBody>
          <a:bodyPr/>
          <a:lstStyle/>
          <a:p>
            <a:pPr algn="l"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altLang="zh-CN" sz="30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RDFT Results</a:t>
            </a:r>
            <a:endParaRPr lang="en-US" sz="300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DCB16F52-F1DC-09DE-C74C-43C1B8C89946}"/>
              </a:ext>
            </a:extLst>
          </p:cNvPr>
          <p:cNvSpPr/>
          <p:nvPr/>
        </p:nvSpPr>
        <p:spPr>
          <a:xfrm>
            <a:off x="2386542" y="2235201"/>
            <a:ext cx="4105275" cy="46455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1C04528F-BD21-0837-24DE-0C0BB7AE8FD1}"/>
              </a:ext>
            </a:extLst>
          </p:cNvPr>
          <p:cNvCxnSpPr>
            <a:cxnSpLocks/>
          </p:cNvCxnSpPr>
          <p:nvPr/>
        </p:nvCxnSpPr>
        <p:spPr>
          <a:xfrm flipV="1">
            <a:off x="3883025" y="1381629"/>
            <a:ext cx="0" cy="8535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9" name="文本框 15">
            <a:extLst>
              <a:ext uri="{FF2B5EF4-FFF2-40B4-BE49-F238E27FC236}">
                <a16:creationId xmlns:a16="http://schemas.microsoft.com/office/drawing/2014/main" id="{7E745E23-951D-308D-16EC-BD25686FF9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8469" y="1043491"/>
            <a:ext cx="31670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600" dirty="0">
                <a:solidFill>
                  <a:srgbClr val="FF0000"/>
                </a:solidFill>
              </a:rPr>
              <a:t>Dominant terms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96EF72-C5CE-3DE9-87ED-0E2ADA1318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9">
            <a:extLst>
              <a:ext uri="{FF2B5EF4-FFF2-40B4-BE49-F238E27FC236}">
                <a16:creationId xmlns:a16="http://schemas.microsoft.com/office/drawing/2014/main" id="{207FBB46-FE35-3A92-0718-2BE4E5A58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763" y="549275"/>
            <a:ext cx="7862887" cy="600075"/>
          </a:xfrm>
        </p:spPr>
        <p:txBody>
          <a:bodyPr/>
          <a:lstStyle/>
          <a:p>
            <a:pPr algn="l"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altLang="zh-CN" sz="30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Axion Correction</a:t>
            </a:r>
            <a:endParaRPr lang="en-US" sz="300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 descr="A black and white math equations&#10;&#10;AI-generated content may be incorrect.">
            <a:extLst>
              <a:ext uri="{FF2B5EF4-FFF2-40B4-BE49-F238E27FC236}">
                <a16:creationId xmlns:a16="http://schemas.microsoft.com/office/drawing/2014/main" id="{1F0A70F1-056D-167A-C399-4FC06533B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996" y="4248970"/>
            <a:ext cx="3945325" cy="1556258"/>
          </a:xfrm>
          <a:prstGeom prst="rect">
            <a:avLst/>
          </a:prstGeom>
        </p:spPr>
      </p:pic>
      <p:pic>
        <p:nvPicPr>
          <p:cNvPr id="6" name="Picture 5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78DBFC8D-1788-12D0-7F07-3AE20B7C458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0610" y="1715961"/>
            <a:ext cx="3777857" cy="600063"/>
          </a:xfrm>
          <a:prstGeom prst="rect">
            <a:avLst/>
          </a:prstGeom>
        </p:spPr>
      </p:pic>
      <p:pic>
        <p:nvPicPr>
          <p:cNvPr id="11" name="Picture 10" descr="A math equation with numbers and symbols&#10;&#10;AI-generated content may be incorrect.">
            <a:extLst>
              <a:ext uri="{FF2B5EF4-FFF2-40B4-BE49-F238E27FC236}">
                <a16:creationId xmlns:a16="http://schemas.microsoft.com/office/drawing/2014/main" id="{03411016-4B07-F6E1-22D8-430D99BE78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3995" y="3106708"/>
            <a:ext cx="3411137" cy="5473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EDB17B1-B34B-C945-7379-8088F675D151}"/>
              </a:ext>
            </a:extLst>
          </p:cNvPr>
          <p:cNvSpPr txBox="1"/>
          <p:nvPr/>
        </p:nvSpPr>
        <p:spPr>
          <a:xfrm>
            <a:off x="1253996" y="2542089"/>
            <a:ext cx="3363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The scalar interaction part</a:t>
            </a:r>
            <a:r>
              <a:rPr lang="zh-CN" altLang="en-US" sz="1600" dirty="0">
                <a:solidFill>
                  <a:schemeClr val="accent2"/>
                </a:solidFill>
              </a:rPr>
              <a:t> </a:t>
            </a:r>
            <a:r>
              <a:rPr lang="en-US" altLang="zh-CN" sz="1600" dirty="0">
                <a:solidFill>
                  <a:schemeClr val="accent2"/>
                </a:solidFill>
              </a:rPr>
              <a:t>as example</a:t>
            </a:r>
            <a:r>
              <a:rPr lang="en-US" sz="1600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089C07-06B4-1FA4-50F8-BD2827F430DB}"/>
              </a:ext>
            </a:extLst>
          </p:cNvPr>
          <p:cNvSpPr txBox="1"/>
          <p:nvPr/>
        </p:nvSpPr>
        <p:spPr>
          <a:xfrm>
            <a:off x="1253996" y="3755786"/>
            <a:ext cx="1491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Total correction</a:t>
            </a:r>
          </a:p>
        </p:txBody>
      </p:sp>
    </p:spTree>
    <p:extLst>
      <p:ext uri="{BB962C8B-B14F-4D97-AF65-F5344CB8AC3E}">
        <p14:creationId xmlns:p14="http://schemas.microsoft.com/office/powerpoint/2010/main" val="2194462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1" descr="图示&#10;&#10;AI 生成的内容可能不正确。">
            <a:extLst>
              <a:ext uri="{FF2B5EF4-FFF2-40B4-BE49-F238E27FC236}">
                <a16:creationId xmlns:a16="http://schemas.microsoft.com/office/drawing/2014/main" id="{119DF4BA-49C9-035E-0003-C45C9726E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225" y="3516313"/>
            <a:ext cx="6267450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图片 8">
            <a:extLst>
              <a:ext uri="{FF2B5EF4-FFF2-40B4-BE49-F238E27FC236}">
                <a16:creationId xmlns:a16="http://schemas.microsoft.com/office/drawing/2014/main" id="{1CA7F0FE-B52E-8734-F9D5-8DA80F1A9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38413"/>
            <a:ext cx="4681538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hape 39">
            <a:extLst>
              <a:ext uri="{FF2B5EF4-FFF2-40B4-BE49-F238E27FC236}">
                <a16:creationId xmlns:a16="http://schemas.microsoft.com/office/drawing/2014/main" id="{2AF73B3E-CA14-B3D8-ECD5-7512EDD9C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763" y="549275"/>
            <a:ext cx="7862887" cy="600075"/>
          </a:xfrm>
        </p:spPr>
        <p:txBody>
          <a:bodyPr/>
          <a:lstStyle/>
          <a:p>
            <a:pPr algn="l"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Experiment Setup</a:t>
            </a: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C6ECCDD2-7F21-2B0F-05E2-EA3EAD06A841}"/>
              </a:ext>
            </a:extLst>
          </p:cNvPr>
          <p:cNvSpPr/>
          <p:nvPr/>
        </p:nvSpPr>
        <p:spPr>
          <a:xfrm>
            <a:off x="1655763" y="2352675"/>
            <a:ext cx="215900" cy="2159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D1C450BC-FE1F-EB6F-1EB5-BE873FD2225E}"/>
              </a:ext>
            </a:extLst>
          </p:cNvPr>
          <p:cNvSpPr/>
          <p:nvPr/>
        </p:nvSpPr>
        <p:spPr>
          <a:xfrm>
            <a:off x="4751388" y="2384425"/>
            <a:ext cx="215900" cy="2159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54B43B64-EF8E-13AB-758C-1F407B78F185}"/>
              </a:ext>
            </a:extLst>
          </p:cNvPr>
          <p:cNvCxnSpPr>
            <a:cxnSpLocks/>
            <a:stCxn id="29699" idx="3"/>
            <a:endCxn id="29704" idx="1"/>
          </p:cNvCxnSpPr>
          <p:nvPr/>
        </p:nvCxnSpPr>
        <p:spPr>
          <a:xfrm>
            <a:off x="5976938" y="3135313"/>
            <a:ext cx="503237" cy="6508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4" name="文本框 12">
            <a:extLst>
              <a:ext uri="{FF2B5EF4-FFF2-40B4-BE49-F238E27FC236}">
                <a16:creationId xmlns:a16="http://schemas.microsoft.com/office/drawing/2014/main" id="{C5D6FA95-31F8-C8D7-DE89-B3819B6C1C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175" y="3016250"/>
            <a:ext cx="1871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accent2"/>
                </a:solidFill>
              </a:rPr>
              <a:t> axion field value</a:t>
            </a:r>
            <a:endParaRPr lang="zh-CN" altLang="en-US" sz="1800">
              <a:solidFill>
                <a:schemeClr val="accent2"/>
              </a:solidFill>
            </a:endParaRPr>
          </a:p>
        </p:txBody>
      </p:sp>
      <p:pic>
        <p:nvPicPr>
          <p:cNvPr id="29705" name="图片 16">
            <a:extLst>
              <a:ext uri="{FF2B5EF4-FFF2-40B4-BE49-F238E27FC236}">
                <a16:creationId xmlns:a16="http://schemas.microsoft.com/office/drawing/2014/main" id="{68D7566E-B3AE-79E0-2199-BF181546C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25" y="1196975"/>
            <a:ext cx="16637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6077F484-8F2D-0E39-1098-7FE93E5CF88D}"/>
              </a:ext>
            </a:extLst>
          </p:cNvPr>
          <p:cNvCxnSpPr>
            <a:cxnSpLocks/>
            <a:endCxn id="29705" idx="3"/>
          </p:cNvCxnSpPr>
          <p:nvPr/>
        </p:nvCxnSpPr>
        <p:spPr>
          <a:xfrm>
            <a:off x="1768475" y="1736725"/>
            <a:ext cx="83185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707" name="图片 19">
            <a:extLst>
              <a:ext uri="{FF2B5EF4-FFF2-40B4-BE49-F238E27FC236}">
                <a16:creationId xmlns:a16="http://schemas.microsoft.com/office/drawing/2014/main" id="{4631E17D-63F5-F7D2-4CF5-F887C687E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725" y="1209675"/>
            <a:ext cx="166528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DA7D1D6C-3101-E0AC-B490-D3E0E221A683}"/>
              </a:ext>
            </a:extLst>
          </p:cNvPr>
          <p:cNvCxnSpPr>
            <a:cxnSpLocks/>
          </p:cNvCxnSpPr>
          <p:nvPr/>
        </p:nvCxnSpPr>
        <p:spPr>
          <a:xfrm>
            <a:off x="4856163" y="1751013"/>
            <a:ext cx="23336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709" name="图片 14">
            <a:extLst>
              <a:ext uri="{FF2B5EF4-FFF2-40B4-BE49-F238E27FC236}">
                <a16:creationId xmlns:a16="http://schemas.microsoft.com/office/drawing/2014/main" id="{C9555753-6FE0-C0BE-0FAB-71545FCF71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288" y="2147888"/>
            <a:ext cx="11144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0" name="图片 8">
            <a:extLst>
              <a:ext uri="{FF2B5EF4-FFF2-40B4-BE49-F238E27FC236}">
                <a16:creationId xmlns:a16="http://schemas.microsoft.com/office/drawing/2014/main" id="{04A096A3-5EA4-31EA-B855-5C66428ED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6042025"/>
            <a:ext cx="463391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11" name="文本框 2">
            <a:extLst>
              <a:ext uri="{FF2B5EF4-FFF2-40B4-BE49-F238E27FC236}">
                <a16:creationId xmlns:a16="http://schemas.microsoft.com/office/drawing/2014/main" id="{12A66DA5-7425-DB16-2C8C-91B28B0C4E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7150" y="5613400"/>
            <a:ext cx="27019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FF0000"/>
                </a:solidFill>
              </a:rPr>
              <a:t>Similar setup has been proposed to search for gravitational wave.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FF0000"/>
                </a:solidFill>
              </a:rPr>
              <a:t>Sci. Bull. 69, 2795 (2024) </a:t>
            </a:r>
            <a:endParaRPr lang="zh-CN" altLang="en-US"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9">
            <a:extLst>
              <a:ext uri="{FF2B5EF4-FFF2-40B4-BE49-F238E27FC236}">
                <a16:creationId xmlns:a16="http://schemas.microsoft.com/office/drawing/2014/main" id="{290B18CC-8C98-3A8F-F1ED-A351F3149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763" y="549275"/>
            <a:ext cx="7862887" cy="600075"/>
          </a:xfrm>
        </p:spPr>
        <p:txBody>
          <a:bodyPr/>
          <a:lstStyle/>
          <a:p>
            <a:pPr algn="l"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Systematic and Statistical Uncertainties</a:t>
            </a:r>
          </a:p>
        </p:txBody>
      </p:sp>
      <p:pic>
        <p:nvPicPr>
          <p:cNvPr id="31747" name="图片 2" descr="图片包含 徽标&#10;&#10;AI 生成的内容可能不正确。">
            <a:extLst>
              <a:ext uri="{FF2B5EF4-FFF2-40B4-BE49-F238E27FC236}">
                <a16:creationId xmlns:a16="http://schemas.microsoft.com/office/drawing/2014/main" id="{DFFAA141-E198-D213-53DF-5F8DC30A70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484313"/>
            <a:ext cx="2754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文本框 5">
            <a:extLst>
              <a:ext uri="{FF2B5EF4-FFF2-40B4-BE49-F238E27FC236}">
                <a16:creationId xmlns:a16="http://schemas.microsoft.com/office/drawing/2014/main" id="{90DDA11D-FF40-90C1-1F8B-69B2678D5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2349500"/>
            <a:ext cx="25019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>
                <a:solidFill>
                  <a:srgbClr val="FF0000"/>
                </a:solidFill>
              </a:rPr>
              <a:t>source radiation intensity</a:t>
            </a: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1271788B-B017-0EB1-879A-7DB77AE10A42}"/>
              </a:ext>
            </a:extLst>
          </p:cNvPr>
          <p:cNvCxnSpPr/>
          <p:nvPr/>
        </p:nvCxnSpPr>
        <p:spPr>
          <a:xfrm flipH="1">
            <a:off x="3924300" y="1989138"/>
            <a:ext cx="71438" cy="3603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0" name="文本框 9">
            <a:extLst>
              <a:ext uri="{FF2B5EF4-FFF2-40B4-BE49-F238E27FC236}">
                <a16:creationId xmlns:a16="http://schemas.microsoft.com/office/drawing/2014/main" id="{AEA5C5EA-E314-DE47-F9D7-DD578ED94F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2692400"/>
            <a:ext cx="3725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>
                <a:solidFill>
                  <a:schemeClr val="accent2"/>
                </a:solidFill>
              </a:rPr>
              <a:t>branching ratio </a:t>
            </a:r>
            <a:r>
              <a:rPr lang="en-US" altLang="zh-CN" sz="1800">
                <a:solidFill>
                  <a:schemeClr val="accent2"/>
                </a:solidFill>
              </a:rPr>
              <a:t>of the 88 keV photon</a:t>
            </a:r>
            <a:endParaRPr lang="zh-CN" altLang="en-US" sz="1800">
              <a:solidFill>
                <a:schemeClr val="accent2"/>
              </a:solidFill>
            </a:endParaRPr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5C786E11-E5BA-5B50-F967-D74465D0C446}"/>
              </a:ext>
            </a:extLst>
          </p:cNvPr>
          <p:cNvCxnSpPr>
            <a:cxnSpLocks/>
          </p:cNvCxnSpPr>
          <p:nvPr/>
        </p:nvCxnSpPr>
        <p:spPr>
          <a:xfrm>
            <a:off x="4427538" y="2076450"/>
            <a:ext cx="288925" cy="64452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: 圆角 13">
            <a:extLst>
              <a:ext uri="{FF2B5EF4-FFF2-40B4-BE49-F238E27FC236}">
                <a16:creationId xmlns:a16="http://schemas.microsoft.com/office/drawing/2014/main" id="{7BE357AF-BBC1-C5C7-C0BF-BEB06AC173F9}"/>
              </a:ext>
            </a:extLst>
          </p:cNvPr>
          <p:cNvSpPr/>
          <p:nvPr/>
        </p:nvSpPr>
        <p:spPr>
          <a:xfrm>
            <a:off x="5435600" y="1528763"/>
            <a:ext cx="431800" cy="2873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A54642CD-1062-E400-A8BB-288989C514FB}"/>
              </a:ext>
            </a:extLst>
          </p:cNvPr>
          <p:cNvCxnSpPr>
            <a:stCxn id="14" idx="3"/>
          </p:cNvCxnSpPr>
          <p:nvPr/>
        </p:nvCxnSpPr>
        <p:spPr>
          <a:xfrm flipV="1">
            <a:off x="5867400" y="1628775"/>
            <a:ext cx="414338" cy="444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4" name="文本框 16">
            <a:extLst>
              <a:ext uri="{FF2B5EF4-FFF2-40B4-BE49-F238E27FC236}">
                <a16:creationId xmlns:a16="http://schemas.microsoft.com/office/drawing/2014/main" id="{43DF1173-114A-EBD3-6F51-C3EDE91DE1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1738" y="1271588"/>
            <a:ext cx="25019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>
                <a:solidFill>
                  <a:srgbClr val="FF0000"/>
                </a:solidFill>
              </a:rPr>
              <a:t>A too narrow detector leads to a very large statistical error.</a:t>
            </a:r>
            <a:endParaRPr lang="zh-CN" altLang="en-US" sz="1800">
              <a:solidFill>
                <a:srgbClr val="FF0000"/>
              </a:solidFill>
            </a:endParaRPr>
          </a:p>
        </p:txBody>
      </p:sp>
      <p:sp>
        <p:nvSpPr>
          <p:cNvPr id="31755" name="文本框 17">
            <a:extLst>
              <a:ext uri="{FF2B5EF4-FFF2-40B4-BE49-F238E27FC236}">
                <a16:creationId xmlns:a16="http://schemas.microsoft.com/office/drawing/2014/main" id="{8E77BC9B-311B-E2CB-CD7A-F71C9B7EF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375025"/>
            <a:ext cx="6700837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>
                <a:solidFill>
                  <a:schemeClr val="tx2"/>
                </a:solidFill>
              </a:rPr>
              <a:t>A competition: </a:t>
            </a:r>
          </a:p>
          <a:p>
            <a:r>
              <a:rPr lang="en-US" altLang="zh-CN" sz="1800">
                <a:solidFill>
                  <a:schemeClr val="tx2"/>
                </a:solidFill>
              </a:rPr>
              <a:t>                </a:t>
            </a:r>
            <a:r>
              <a:rPr lang="en-US" altLang="zh-CN" sz="1800">
                <a:solidFill>
                  <a:schemeClr val="accent2"/>
                </a:solidFill>
              </a:rPr>
              <a:t>the systematic uncertainty</a:t>
            </a:r>
            <a:r>
              <a:rPr lang="en-US" altLang="zh-CN" sz="1800">
                <a:solidFill>
                  <a:schemeClr val="tx2"/>
                </a:solidFill>
              </a:rPr>
              <a:t> </a:t>
            </a:r>
          </a:p>
          <a:p>
            <a:r>
              <a:rPr lang="en-US" altLang="zh-CN" sz="1800">
                <a:solidFill>
                  <a:schemeClr val="tx2"/>
                </a:solidFill>
              </a:rPr>
              <a:t>                worse with a larger detector width</a:t>
            </a:r>
          </a:p>
          <a:p>
            <a:endParaRPr lang="en-US" altLang="zh-CN" sz="1800">
              <a:solidFill>
                <a:schemeClr val="tx2"/>
              </a:solidFill>
            </a:endParaRPr>
          </a:p>
          <a:p>
            <a:r>
              <a:rPr lang="en-US" altLang="zh-CN" sz="1800">
                <a:solidFill>
                  <a:schemeClr val="tx2"/>
                </a:solidFill>
              </a:rPr>
              <a:t>                </a:t>
            </a:r>
            <a:r>
              <a:rPr lang="en-US" altLang="zh-CN" sz="1800">
                <a:solidFill>
                  <a:schemeClr val="accent2"/>
                </a:solidFill>
              </a:rPr>
              <a:t>the statistical uncertainty</a:t>
            </a:r>
          </a:p>
          <a:p>
            <a:r>
              <a:rPr lang="en-US" altLang="zh-CN" sz="1800">
                <a:solidFill>
                  <a:schemeClr val="tx2"/>
                </a:solidFill>
              </a:rPr>
              <a:t>                better with a larger detector width</a:t>
            </a:r>
          </a:p>
          <a:p>
            <a:endParaRPr lang="en-US" altLang="zh-CN" sz="1800">
              <a:solidFill>
                <a:schemeClr val="tx2"/>
              </a:solidFill>
            </a:endParaRPr>
          </a:p>
          <a:p>
            <a:r>
              <a:rPr lang="en-US" altLang="zh-CN" sz="1800">
                <a:solidFill>
                  <a:schemeClr val="tx2"/>
                </a:solidFill>
              </a:rPr>
              <a:t>A smart data analysis strategy is introduced to balance these two competing aspects.</a:t>
            </a:r>
          </a:p>
          <a:p>
            <a:r>
              <a:rPr lang="en-US" altLang="zh-CN" sz="1800">
                <a:solidFill>
                  <a:schemeClr val="tx2"/>
                </a:solidFill>
              </a:rPr>
              <a:t>                </a:t>
            </a:r>
            <a:endParaRPr lang="zh-CN" altLang="en-US" sz="18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9">
            <a:extLst>
              <a:ext uri="{FF2B5EF4-FFF2-40B4-BE49-F238E27FC236}">
                <a16:creationId xmlns:a16="http://schemas.microsoft.com/office/drawing/2014/main" id="{7C92D79E-18FA-0868-CD88-4B0981B08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763" y="549275"/>
            <a:ext cx="7862887" cy="600075"/>
          </a:xfrm>
        </p:spPr>
        <p:txBody>
          <a:bodyPr/>
          <a:lstStyle/>
          <a:p>
            <a:pPr algn="l"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Sensitivity</a:t>
            </a:r>
          </a:p>
        </p:txBody>
      </p:sp>
      <p:pic>
        <p:nvPicPr>
          <p:cNvPr id="32771" name="图片 4" descr="图表&#10;&#10;AI 生成的内容可能不正确。">
            <a:extLst>
              <a:ext uri="{FF2B5EF4-FFF2-40B4-BE49-F238E27FC236}">
                <a16:creationId xmlns:a16="http://schemas.microsoft.com/office/drawing/2014/main" id="{8AC153AF-4A79-119A-835C-745F7221A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628775"/>
            <a:ext cx="7129463" cy="514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图片 6" descr="表格&#10;&#10;AI 生成的内容可能不正确。">
            <a:extLst>
              <a:ext uri="{FF2B5EF4-FFF2-40B4-BE49-F238E27FC236}">
                <a16:creationId xmlns:a16="http://schemas.microsoft.com/office/drawing/2014/main" id="{559B0EEE-7BD6-490F-3624-5D9B92F5A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549275"/>
            <a:ext cx="440055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9">
            <a:extLst>
              <a:ext uri="{FF2B5EF4-FFF2-40B4-BE49-F238E27FC236}">
                <a16:creationId xmlns:a16="http://schemas.microsoft.com/office/drawing/2014/main" id="{8A700208-B8D6-6DB8-0F9A-13C028DEF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763" y="549275"/>
            <a:ext cx="7862887" cy="600075"/>
          </a:xfrm>
        </p:spPr>
        <p:txBody>
          <a:bodyPr/>
          <a:lstStyle/>
          <a:p>
            <a:pPr algn="l"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Sensitivity</a:t>
            </a:r>
          </a:p>
        </p:txBody>
      </p:sp>
      <p:pic>
        <p:nvPicPr>
          <p:cNvPr id="33795" name="图片 4" descr="图表&#10;&#10;AI 生成的内容可能不正确。">
            <a:extLst>
              <a:ext uri="{FF2B5EF4-FFF2-40B4-BE49-F238E27FC236}">
                <a16:creationId xmlns:a16="http://schemas.microsoft.com/office/drawing/2014/main" id="{D2E20011-B9A2-F5B7-B764-6A4A09F887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12875"/>
            <a:ext cx="7416800" cy="535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椭圆 7">
            <a:extLst>
              <a:ext uri="{FF2B5EF4-FFF2-40B4-BE49-F238E27FC236}">
                <a16:creationId xmlns:a16="http://schemas.microsoft.com/office/drawing/2014/main" id="{69FCA57B-789F-AE78-6C1D-2D091E0D2678}"/>
              </a:ext>
            </a:extLst>
          </p:cNvPr>
          <p:cNvSpPr/>
          <p:nvPr/>
        </p:nvSpPr>
        <p:spPr>
          <a:xfrm>
            <a:off x="5003800" y="2636838"/>
            <a:ext cx="647700" cy="79216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82A2DEE4-1A2E-E819-B5ED-9AF3D547B21B}"/>
              </a:ext>
            </a:extLst>
          </p:cNvPr>
          <p:cNvCxnSpPr>
            <a:cxnSpLocks/>
            <a:stCxn id="8" idx="6"/>
          </p:cNvCxnSpPr>
          <p:nvPr/>
        </p:nvCxnSpPr>
        <p:spPr>
          <a:xfrm>
            <a:off x="5651500" y="3033713"/>
            <a:ext cx="2020888" cy="68262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8" name="文本框 10">
            <a:extLst>
              <a:ext uri="{FF2B5EF4-FFF2-40B4-BE49-F238E27FC236}">
                <a16:creationId xmlns:a16="http://schemas.microsoft.com/office/drawing/2014/main" id="{DA4E5B6E-670E-048F-B300-05B36D26E1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5400" y="3344863"/>
            <a:ext cx="131921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>
                <a:solidFill>
                  <a:schemeClr val="accent2"/>
                </a:solidFill>
              </a:rPr>
              <a:t>Detector time resolution determines the frequency upper limit.</a:t>
            </a:r>
            <a:endParaRPr lang="zh-CN" altLang="en-US" sz="1600">
              <a:solidFill>
                <a:schemeClr val="accent2"/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B1B4372B-471E-2877-C81C-9314ADB100AA}"/>
              </a:ext>
            </a:extLst>
          </p:cNvPr>
          <p:cNvSpPr/>
          <p:nvPr/>
        </p:nvSpPr>
        <p:spPr>
          <a:xfrm>
            <a:off x="2916238" y="2708275"/>
            <a:ext cx="1223962" cy="7207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41B1292B-560A-66FF-19D8-F17E846CB812}"/>
              </a:ext>
            </a:extLst>
          </p:cNvPr>
          <p:cNvCxnSpPr>
            <a:cxnSpLocks/>
          </p:cNvCxnSpPr>
          <p:nvPr/>
        </p:nvCxnSpPr>
        <p:spPr>
          <a:xfrm flipV="1">
            <a:off x="3708400" y="981075"/>
            <a:ext cx="1368425" cy="17272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1" name="文本框 14">
            <a:extLst>
              <a:ext uri="{FF2B5EF4-FFF2-40B4-BE49-F238E27FC236}">
                <a16:creationId xmlns:a16="http://schemas.microsoft.com/office/drawing/2014/main" id="{CA702D1B-03A8-F7C4-E6CC-9541BCD0A6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825" y="292586"/>
            <a:ext cx="27325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</a:rPr>
              <a:t>Ruled out by current width measurement.</a:t>
            </a:r>
          </a:p>
          <a:p>
            <a:r>
              <a:rPr lang="en-US" sz="1600" dirty="0" err="1">
                <a:solidFill>
                  <a:srgbClr val="FF0000"/>
                </a:solidFill>
              </a:rPr>
              <a:t>Jetp</a:t>
            </a:r>
            <a:r>
              <a:rPr lang="en-US" sz="1600" dirty="0">
                <a:solidFill>
                  <a:srgbClr val="FF0000"/>
                </a:solidFill>
              </a:rPr>
              <a:t> Lett. 90, 499–503 (2009)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hape 42">
            <a:extLst>
              <a:ext uri="{FF2B5EF4-FFF2-40B4-BE49-F238E27FC236}">
                <a16:creationId xmlns:a16="http://schemas.microsoft.com/office/drawing/2014/main" id="{B4F88C2F-0FD0-471B-AF0A-C3E80A8A805A}"/>
              </a:ext>
            </a:extLst>
          </p:cNvPr>
          <p:cNvSpPr txBox="1">
            <a:spLocks/>
          </p:cNvSpPr>
          <p:nvPr/>
        </p:nvSpPr>
        <p:spPr bwMode="auto">
          <a:xfrm>
            <a:off x="509588" y="260350"/>
            <a:ext cx="785812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dirty="0">
                <a:solidFill>
                  <a:schemeClr val="accent2"/>
                </a:solidFill>
              </a:rPr>
              <a:t>Conclusion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AFB4943-B76E-1C18-12D7-79CC0F85D3A7}"/>
                  </a:ext>
                </a:extLst>
              </p:cNvPr>
              <p:cNvSpPr txBox="1"/>
              <p:nvPr/>
            </p:nvSpPr>
            <p:spPr>
              <a:xfrm>
                <a:off x="509588" y="1382286"/>
                <a:ext cx="8736109" cy="40934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QCD axion dark matter leads to time-dependent nuclear binding energy.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This can be tested using Mossbauer Spectroscopy.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Ag-109 has an ultra-intrinsic fractional width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−22</m:t>
                        </m:r>
                      </m:sup>
                    </m:sSup>
                  </m:oMath>
                </a14:m>
                <a:r>
                  <a:rPr lang="en-US" sz="2000" dirty="0"/>
                  <a:t>, perfect for this purpose.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Current width measurement has already imposed interesting constraints.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A large parameter space can be probed in the future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AFB4943-B76E-1C18-12D7-79CC0F85D3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588" y="1382286"/>
                <a:ext cx="8736109" cy="4093428"/>
              </a:xfrm>
              <a:prstGeom prst="rect">
                <a:avLst/>
              </a:prstGeom>
              <a:blipFill>
                <a:blip r:embed="rId2"/>
                <a:stretch>
                  <a:fillRect l="-581" t="-617" b="-1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4">
            <a:extLst>
              <a:ext uri="{FF2B5EF4-FFF2-40B4-BE49-F238E27FC236}">
                <a16:creationId xmlns:a16="http://schemas.microsoft.com/office/drawing/2014/main" id="{2F8D145C-F1D1-75BF-7D95-E26A279BC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" y="1733550"/>
            <a:ext cx="5784850" cy="371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hape 39">
            <a:extLst>
              <a:ext uri="{FF2B5EF4-FFF2-40B4-BE49-F238E27FC236}">
                <a16:creationId xmlns:a16="http://schemas.microsoft.com/office/drawing/2014/main" id="{FB87EA22-D644-5D74-0E3A-5E79354EF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471488"/>
            <a:ext cx="7862888" cy="600075"/>
          </a:xfrm>
        </p:spPr>
        <p:txBody>
          <a:bodyPr/>
          <a:lstStyle/>
          <a:p>
            <a:pPr algn="l"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Current Status of Particle Physics:</a:t>
            </a:r>
          </a:p>
        </p:txBody>
      </p:sp>
      <p:sp>
        <p:nvSpPr>
          <p:cNvPr id="4100" name="AutoShape 4" descr="Image result for dark matter evidence">
            <a:extLst>
              <a:ext uri="{FF2B5EF4-FFF2-40B4-BE49-F238E27FC236}">
                <a16:creationId xmlns:a16="http://schemas.microsoft.com/office/drawing/2014/main" id="{4BD173A6-F15F-2302-19FE-D8D3668EF31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4101" name="AutoShape 6" descr="Image result for dark matter evidence">
            <a:extLst>
              <a:ext uri="{FF2B5EF4-FFF2-40B4-BE49-F238E27FC236}">
                <a16:creationId xmlns:a16="http://schemas.microsoft.com/office/drawing/2014/main" id="{E723E09A-2C9E-40CD-707F-C19836B5B50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pic>
        <p:nvPicPr>
          <p:cNvPr id="4102" name="Picture 8" descr="Image result for ligo gravitational wave">
            <a:extLst>
              <a:ext uri="{FF2B5EF4-FFF2-40B4-BE49-F238E27FC236}">
                <a16:creationId xmlns:a16="http://schemas.microsoft.com/office/drawing/2014/main" id="{8C6B5A90-F505-4704-F75F-818B6DA2E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4083050"/>
            <a:ext cx="3119438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Shape 39">
            <a:extLst>
              <a:ext uri="{FF2B5EF4-FFF2-40B4-BE49-F238E27FC236}">
                <a16:creationId xmlns:a16="http://schemas.microsoft.com/office/drawing/2014/main" id="{ED78888E-5EC6-FB56-2022-0525A414B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0" y="6064250"/>
            <a:ext cx="642938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8000" b="1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8" name="Shape 39">
            <a:extLst>
              <a:ext uri="{FF2B5EF4-FFF2-40B4-BE49-F238E27FC236}">
                <a16:creationId xmlns:a16="http://schemas.microsoft.com/office/drawing/2014/main" id="{9A4050E8-B059-CD7F-B4DE-E3FBC3BEFC43}"/>
              </a:ext>
            </a:extLst>
          </p:cNvPr>
          <p:cNvSpPr txBox="1">
            <a:spLocks/>
          </p:cNvSpPr>
          <p:nvPr/>
        </p:nvSpPr>
        <p:spPr bwMode="auto">
          <a:xfrm>
            <a:off x="2214563" y="6064250"/>
            <a:ext cx="29337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sz="30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anything else?</a:t>
            </a:r>
            <a:endParaRPr lang="en-US" sz="3000" kern="0" dirty="0">
              <a:solidFill>
                <a:schemeClr val="tx2"/>
              </a:solidFill>
              <a:latin typeface="+mn-lt"/>
              <a:ea typeface="+mn-ea"/>
            </a:endParaRPr>
          </a:p>
        </p:txBody>
      </p:sp>
      <p:pic>
        <p:nvPicPr>
          <p:cNvPr id="4105" name="Picture 12" descr="Image result for lhc">
            <a:extLst>
              <a:ext uri="{FF2B5EF4-FFF2-40B4-BE49-F238E27FC236}">
                <a16:creationId xmlns:a16="http://schemas.microsoft.com/office/drawing/2014/main" id="{A09F6B15-C18B-8CCD-4DDC-4179CA4FB7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163" y="1316038"/>
            <a:ext cx="2987675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D0CF59D8-53BD-B607-84F1-9361C7A5791C}"/>
              </a:ext>
            </a:extLst>
          </p:cNvPr>
          <p:cNvCxnSpPr/>
          <p:nvPr/>
        </p:nvCxnSpPr>
        <p:spPr>
          <a:xfrm flipV="1">
            <a:off x="4572000" y="1412875"/>
            <a:ext cx="1409700" cy="4318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E41EA7E6-B6E4-6421-CCF3-0779D174B588}"/>
              </a:ext>
            </a:extLst>
          </p:cNvPr>
          <p:cNvCxnSpPr>
            <a:cxnSpLocks/>
          </p:cNvCxnSpPr>
          <p:nvPr/>
        </p:nvCxnSpPr>
        <p:spPr>
          <a:xfrm>
            <a:off x="5610225" y="3135313"/>
            <a:ext cx="330200" cy="179387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9">
            <a:extLst>
              <a:ext uri="{FF2B5EF4-FFF2-40B4-BE49-F238E27FC236}">
                <a16:creationId xmlns:a16="http://schemas.microsoft.com/office/drawing/2014/main" id="{F402F934-21E9-8BCB-F0B4-4B517AA89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471488"/>
            <a:ext cx="7862888" cy="600075"/>
          </a:xfrm>
        </p:spPr>
        <p:txBody>
          <a:bodyPr/>
          <a:lstStyle/>
          <a:p>
            <a:pPr algn="l"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Left-over problems:</a:t>
            </a:r>
          </a:p>
        </p:txBody>
      </p:sp>
      <p:sp>
        <p:nvSpPr>
          <p:cNvPr id="6147" name="AutoShape 4" descr="Image result for dark matter evidence">
            <a:extLst>
              <a:ext uri="{FF2B5EF4-FFF2-40B4-BE49-F238E27FC236}">
                <a16:creationId xmlns:a16="http://schemas.microsoft.com/office/drawing/2014/main" id="{A1D71A5F-ED85-3A14-3C6A-18E099B6AFA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6148" name="AutoShape 6" descr="Image result for dark matter evidence">
            <a:extLst>
              <a:ext uri="{FF2B5EF4-FFF2-40B4-BE49-F238E27FC236}">
                <a16:creationId xmlns:a16="http://schemas.microsoft.com/office/drawing/2014/main" id="{28EB16B8-7085-053B-3500-9BA0229804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6149" name="TextBox 6">
            <a:extLst>
              <a:ext uri="{FF2B5EF4-FFF2-40B4-BE49-F238E27FC236}">
                <a16:creationId xmlns:a16="http://schemas.microsoft.com/office/drawing/2014/main" id="{35226F88-34A3-0AA1-D2F0-ECCCB7C04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1420813"/>
            <a:ext cx="33924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 dirty="0">
                <a:solidFill>
                  <a:schemeClr val="accent2"/>
                </a:solidFill>
              </a:rPr>
              <a:t>• The identity of dark matter</a:t>
            </a:r>
            <a:endParaRPr lang="en-US" altLang="zh-CN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 dirty="0"/>
          </a:p>
        </p:txBody>
      </p:sp>
      <p:sp>
        <p:nvSpPr>
          <p:cNvPr id="6150" name="TextBox 6">
            <a:extLst>
              <a:ext uri="{FF2B5EF4-FFF2-40B4-BE49-F238E27FC236}">
                <a16:creationId xmlns:a16="http://schemas.microsoft.com/office/drawing/2014/main" id="{C05ED177-9104-0EA9-A752-AE42570DAC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1938338"/>
            <a:ext cx="323691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>
                <a:solidFill>
                  <a:schemeClr val="accent2"/>
                </a:solidFill>
              </a:rPr>
              <a:t>• Gauge hierarchy problem</a:t>
            </a:r>
            <a:endParaRPr lang="en-US" altLang="zh-CN" sz="10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/>
          </a:p>
        </p:txBody>
      </p:sp>
      <p:sp>
        <p:nvSpPr>
          <p:cNvPr id="6151" name="TextBox 6">
            <a:extLst>
              <a:ext uri="{FF2B5EF4-FFF2-40B4-BE49-F238E27FC236}">
                <a16:creationId xmlns:a16="http://schemas.microsoft.com/office/drawing/2014/main" id="{1496BE3C-B352-3279-D5B7-692B6881E8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2514600"/>
            <a:ext cx="25590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>
                <a:solidFill>
                  <a:schemeClr val="accent2"/>
                </a:solidFill>
              </a:rPr>
              <a:t>• Strong CP problem</a:t>
            </a:r>
            <a:endParaRPr lang="en-US" altLang="zh-CN" sz="10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/>
          </a:p>
        </p:txBody>
      </p:sp>
      <p:sp>
        <p:nvSpPr>
          <p:cNvPr id="6152" name="TextBox 6">
            <a:extLst>
              <a:ext uri="{FF2B5EF4-FFF2-40B4-BE49-F238E27FC236}">
                <a16:creationId xmlns:a16="http://schemas.microsoft.com/office/drawing/2014/main" id="{A028BE39-2306-B662-B925-F45CEB751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4027488"/>
            <a:ext cx="29305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>
                <a:solidFill>
                  <a:schemeClr val="accent2"/>
                </a:solidFill>
              </a:rPr>
              <a:t>• Cosmological constant</a:t>
            </a:r>
            <a:endParaRPr lang="en-US" altLang="zh-CN" sz="10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/>
          </a:p>
        </p:txBody>
      </p:sp>
      <p:sp>
        <p:nvSpPr>
          <p:cNvPr id="6153" name="矩形 1">
            <a:extLst>
              <a:ext uri="{FF2B5EF4-FFF2-40B4-BE49-F238E27FC236}">
                <a16:creationId xmlns:a16="http://schemas.microsoft.com/office/drawing/2014/main" id="{C2C22F53-304F-5906-304D-1FCF16F62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4479925"/>
            <a:ext cx="292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accent2"/>
                </a:solidFill>
              </a:rPr>
              <a:t>•</a:t>
            </a:r>
            <a:endParaRPr lang="en-US" altLang="en-US" sz="2400"/>
          </a:p>
        </p:txBody>
      </p:sp>
      <p:sp>
        <p:nvSpPr>
          <p:cNvPr id="6154" name="矩形 11">
            <a:extLst>
              <a:ext uri="{FF2B5EF4-FFF2-40B4-BE49-F238E27FC236}">
                <a16:creationId xmlns:a16="http://schemas.microsoft.com/office/drawing/2014/main" id="{AEF9F21F-CDA6-ECCA-88DF-673F5CC515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4767263"/>
            <a:ext cx="292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accent2"/>
                </a:solidFill>
              </a:rPr>
              <a:t>•</a:t>
            </a:r>
            <a:endParaRPr lang="en-US" altLang="en-US" sz="2400"/>
          </a:p>
        </p:txBody>
      </p:sp>
      <p:sp>
        <p:nvSpPr>
          <p:cNvPr id="6155" name="矩形 12">
            <a:extLst>
              <a:ext uri="{FF2B5EF4-FFF2-40B4-BE49-F238E27FC236}">
                <a16:creationId xmlns:a16="http://schemas.microsoft.com/office/drawing/2014/main" id="{45192219-512B-CA8F-ABDE-8B904D504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5127625"/>
            <a:ext cx="292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accent2"/>
                </a:solidFill>
              </a:rPr>
              <a:t>•</a:t>
            </a:r>
            <a:endParaRPr lang="en-US" altLang="en-US" sz="2400"/>
          </a:p>
        </p:txBody>
      </p:sp>
      <p:sp>
        <p:nvSpPr>
          <p:cNvPr id="6156" name="TextBox 6">
            <a:extLst>
              <a:ext uri="{FF2B5EF4-FFF2-40B4-BE49-F238E27FC236}">
                <a16:creationId xmlns:a16="http://schemas.microsoft.com/office/drawing/2014/main" id="{B1C4104C-E718-12FC-85CC-519D807B87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3068638"/>
            <a:ext cx="35655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>
                <a:solidFill>
                  <a:schemeClr val="accent2"/>
                </a:solidFill>
              </a:rPr>
              <a:t>• The identity of inflaton field</a:t>
            </a:r>
            <a:endParaRPr lang="en-US" altLang="zh-CN" sz="10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/>
          </a:p>
        </p:txBody>
      </p:sp>
      <p:sp>
        <p:nvSpPr>
          <p:cNvPr id="6157" name="TextBox 6">
            <a:extLst>
              <a:ext uri="{FF2B5EF4-FFF2-40B4-BE49-F238E27FC236}">
                <a16:creationId xmlns:a16="http://schemas.microsoft.com/office/drawing/2014/main" id="{A3CB7C26-F557-C009-317B-C922468C3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3522663"/>
            <a:ext cx="18732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>
                <a:solidFill>
                  <a:schemeClr val="accent2"/>
                </a:solidFill>
              </a:rPr>
              <a:t>• Baryogenesis</a:t>
            </a:r>
            <a:endParaRPr lang="en-US" altLang="zh-CN" sz="10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C42C2E-E531-94BF-8227-ACE5310D52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9">
            <a:extLst>
              <a:ext uri="{FF2B5EF4-FFF2-40B4-BE49-F238E27FC236}">
                <a16:creationId xmlns:a16="http://schemas.microsoft.com/office/drawing/2014/main" id="{F1FD7D8B-0B37-B51C-6A76-752C9BFFD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471488"/>
            <a:ext cx="7862888" cy="600075"/>
          </a:xfrm>
        </p:spPr>
        <p:txBody>
          <a:bodyPr/>
          <a:lstStyle/>
          <a:p>
            <a:pPr algn="l"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Left-over problems:</a:t>
            </a:r>
          </a:p>
        </p:txBody>
      </p:sp>
      <p:sp>
        <p:nvSpPr>
          <p:cNvPr id="6147" name="AutoShape 4" descr="Image result for dark matter evidence">
            <a:extLst>
              <a:ext uri="{FF2B5EF4-FFF2-40B4-BE49-F238E27FC236}">
                <a16:creationId xmlns:a16="http://schemas.microsoft.com/office/drawing/2014/main" id="{84ABA3C6-C791-1CE4-1537-5CF7D707C72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6148" name="AutoShape 6" descr="Image result for dark matter evidence">
            <a:extLst>
              <a:ext uri="{FF2B5EF4-FFF2-40B4-BE49-F238E27FC236}">
                <a16:creationId xmlns:a16="http://schemas.microsoft.com/office/drawing/2014/main" id="{C8676383-7007-4996-84EB-B624572C3C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6149" name="TextBox 6">
            <a:extLst>
              <a:ext uri="{FF2B5EF4-FFF2-40B4-BE49-F238E27FC236}">
                <a16:creationId xmlns:a16="http://schemas.microsoft.com/office/drawing/2014/main" id="{0A87F46B-90C1-5504-BA76-04EE2150C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1420813"/>
            <a:ext cx="33924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 dirty="0">
                <a:solidFill>
                  <a:schemeClr val="accent2"/>
                </a:solidFill>
              </a:rPr>
              <a:t>• The identity of dark matter</a:t>
            </a:r>
            <a:endParaRPr lang="en-US" altLang="zh-CN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 dirty="0"/>
          </a:p>
        </p:txBody>
      </p:sp>
      <p:sp>
        <p:nvSpPr>
          <p:cNvPr id="6150" name="TextBox 6">
            <a:extLst>
              <a:ext uri="{FF2B5EF4-FFF2-40B4-BE49-F238E27FC236}">
                <a16:creationId xmlns:a16="http://schemas.microsoft.com/office/drawing/2014/main" id="{C36B1DAD-1F4A-9FA8-F84E-743E43792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1938338"/>
            <a:ext cx="323691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>
                <a:solidFill>
                  <a:schemeClr val="accent2"/>
                </a:solidFill>
              </a:rPr>
              <a:t>• Gauge hierarchy problem</a:t>
            </a:r>
            <a:endParaRPr lang="en-US" altLang="zh-CN" sz="10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/>
          </a:p>
        </p:txBody>
      </p:sp>
      <p:sp>
        <p:nvSpPr>
          <p:cNvPr id="6151" name="TextBox 6">
            <a:extLst>
              <a:ext uri="{FF2B5EF4-FFF2-40B4-BE49-F238E27FC236}">
                <a16:creationId xmlns:a16="http://schemas.microsoft.com/office/drawing/2014/main" id="{FEBF19AD-B3E4-6A2F-2889-63776FBB6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2514600"/>
            <a:ext cx="25590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>
                <a:solidFill>
                  <a:schemeClr val="accent2"/>
                </a:solidFill>
              </a:rPr>
              <a:t>• Strong CP problem</a:t>
            </a:r>
            <a:endParaRPr lang="en-US" altLang="zh-CN" sz="10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/>
          </a:p>
        </p:txBody>
      </p:sp>
      <p:sp>
        <p:nvSpPr>
          <p:cNvPr id="6152" name="TextBox 6">
            <a:extLst>
              <a:ext uri="{FF2B5EF4-FFF2-40B4-BE49-F238E27FC236}">
                <a16:creationId xmlns:a16="http://schemas.microsoft.com/office/drawing/2014/main" id="{47048A76-3770-9EB8-B0B6-02DDB3444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4027488"/>
            <a:ext cx="29305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>
                <a:solidFill>
                  <a:schemeClr val="accent2"/>
                </a:solidFill>
              </a:rPr>
              <a:t>• Cosmological constant</a:t>
            </a:r>
            <a:endParaRPr lang="en-US" altLang="zh-CN" sz="10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/>
          </a:p>
        </p:txBody>
      </p:sp>
      <p:sp>
        <p:nvSpPr>
          <p:cNvPr id="6153" name="矩形 1">
            <a:extLst>
              <a:ext uri="{FF2B5EF4-FFF2-40B4-BE49-F238E27FC236}">
                <a16:creationId xmlns:a16="http://schemas.microsoft.com/office/drawing/2014/main" id="{3DCCA5B0-31C1-5B6A-E2D3-D2EE38A47A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4479925"/>
            <a:ext cx="292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accent2"/>
                </a:solidFill>
              </a:rPr>
              <a:t>•</a:t>
            </a:r>
            <a:endParaRPr lang="en-US" altLang="en-US" sz="2400"/>
          </a:p>
        </p:txBody>
      </p:sp>
      <p:sp>
        <p:nvSpPr>
          <p:cNvPr id="6154" name="矩形 11">
            <a:extLst>
              <a:ext uri="{FF2B5EF4-FFF2-40B4-BE49-F238E27FC236}">
                <a16:creationId xmlns:a16="http://schemas.microsoft.com/office/drawing/2014/main" id="{8DF154A6-1D11-478F-5F49-F613CD619E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4767263"/>
            <a:ext cx="292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accent2"/>
                </a:solidFill>
              </a:rPr>
              <a:t>•</a:t>
            </a:r>
            <a:endParaRPr lang="en-US" altLang="en-US" sz="2400"/>
          </a:p>
        </p:txBody>
      </p:sp>
      <p:sp>
        <p:nvSpPr>
          <p:cNvPr id="6155" name="矩形 12">
            <a:extLst>
              <a:ext uri="{FF2B5EF4-FFF2-40B4-BE49-F238E27FC236}">
                <a16:creationId xmlns:a16="http://schemas.microsoft.com/office/drawing/2014/main" id="{DEE7FD02-2D3D-CEBD-6D6B-F8B05A060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5127625"/>
            <a:ext cx="292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accent2"/>
                </a:solidFill>
              </a:rPr>
              <a:t>•</a:t>
            </a:r>
            <a:endParaRPr lang="en-US" altLang="en-US" sz="2400"/>
          </a:p>
        </p:txBody>
      </p:sp>
      <p:sp>
        <p:nvSpPr>
          <p:cNvPr id="6156" name="TextBox 6">
            <a:extLst>
              <a:ext uri="{FF2B5EF4-FFF2-40B4-BE49-F238E27FC236}">
                <a16:creationId xmlns:a16="http://schemas.microsoft.com/office/drawing/2014/main" id="{42D9DFC5-E934-E051-9AC0-960B8BEB6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3068638"/>
            <a:ext cx="35655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>
                <a:solidFill>
                  <a:schemeClr val="accent2"/>
                </a:solidFill>
              </a:rPr>
              <a:t>• The identity of inflaton field</a:t>
            </a:r>
            <a:endParaRPr lang="en-US" altLang="zh-CN" sz="10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/>
          </a:p>
        </p:txBody>
      </p:sp>
      <p:sp>
        <p:nvSpPr>
          <p:cNvPr id="6157" name="TextBox 6">
            <a:extLst>
              <a:ext uri="{FF2B5EF4-FFF2-40B4-BE49-F238E27FC236}">
                <a16:creationId xmlns:a16="http://schemas.microsoft.com/office/drawing/2014/main" id="{606166F9-EB2B-AB5A-DE9C-CE6429E7D1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3522663"/>
            <a:ext cx="18732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>
                <a:solidFill>
                  <a:schemeClr val="accent2"/>
                </a:solidFill>
              </a:rPr>
              <a:t>• Baryogenesis</a:t>
            </a:r>
            <a:endParaRPr lang="en-US" altLang="zh-CN" sz="10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/>
          </a:p>
        </p:txBody>
      </p:sp>
      <p:sp>
        <p:nvSpPr>
          <p:cNvPr id="16" name="圆角矩形 16">
            <a:extLst>
              <a:ext uri="{FF2B5EF4-FFF2-40B4-BE49-F238E27FC236}">
                <a16:creationId xmlns:a16="http://schemas.microsoft.com/office/drawing/2014/main" id="{9B7D4C41-4D96-CCA4-EF2B-AE654655C725}"/>
              </a:ext>
            </a:extLst>
          </p:cNvPr>
          <p:cNvSpPr/>
          <p:nvPr/>
        </p:nvSpPr>
        <p:spPr>
          <a:xfrm>
            <a:off x="2106613" y="1484313"/>
            <a:ext cx="3121025" cy="431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94C985C7-1EA7-8E65-08A0-04CDC77BEB40}"/>
              </a:ext>
            </a:extLst>
          </p:cNvPr>
          <p:cNvCxnSpPr>
            <a:cxnSpLocks/>
          </p:cNvCxnSpPr>
          <p:nvPr/>
        </p:nvCxnSpPr>
        <p:spPr>
          <a:xfrm>
            <a:off x="5235575" y="1700213"/>
            <a:ext cx="63182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60" name="TextBox 6">
            <a:extLst>
              <a:ext uri="{FF2B5EF4-FFF2-40B4-BE49-F238E27FC236}">
                <a16:creationId xmlns:a16="http://schemas.microsoft.com/office/drawing/2014/main" id="{FF75066C-5327-3BF2-57D7-6198D9DEF1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1435100"/>
            <a:ext cx="307498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 dirty="0">
                <a:solidFill>
                  <a:schemeClr val="tx2"/>
                </a:solidFill>
              </a:rPr>
              <a:t>misalignment mechanism</a:t>
            </a:r>
            <a:endParaRPr lang="en-US" altLang="zh-CN" sz="10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 dirty="0">
              <a:solidFill>
                <a:schemeClr val="tx2"/>
              </a:solidFill>
            </a:endParaRPr>
          </a:p>
        </p:txBody>
      </p:sp>
      <p:sp>
        <p:nvSpPr>
          <p:cNvPr id="19" name="圆角矩形 16">
            <a:extLst>
              <a:ext uri="{FF2B5EF4-FFF2-40B4-BE49-F238E27FC236}">
                <a16:creationId xmlns:a16="http://schemas.microsoft.com/office/drawing/2014/main" id="{562F8A38-1B88-CDAA-DF13-7BD86FBCBBF1}"/>
              </a:ext>
            </a:extLst>
          </p:cNvPr>
          <p:cNvSpPr/>
          <p:nvPr/>
        </p:nvSpPr>
        <p:spPr>
          <a:xfrm>
            <a:off x="2066925" y="1989138"/>
            <a:ext cx="3121025" cy="431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CC8AEA52-F36E-D558-A6CE-30694CEB8DF4}"/>
              </a:ext>
            </a:extLst>
          </p:cNvPr>
          <p:cNvCxnSpPr>
            <a:cxnSpLocks/>
          </p:cNvCxnSpPr>
          <p:nvPr/>
        </p:nvCxnSpPr>
        <p:spPr>
          <a:xfrm>
            <a:off x="5164138" y="2205038"/>
            <a:ext cx="63182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63" name="TextBox 6">
            <a:extLst>
              <a:ext uri="{FF2B5EF4-FFF2-40B4-BE49-F238E27FC236}">
                <a16:creationId xmlns:a16="http://schemas.microsoft.com/office/drawing/2014/main" id="{720F3B5D-A626-1BAC-35A6-B3C1058AF9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1938338"/>
            <a:ext cx="11096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>
                <a:solidFill>
                  <a:schemeClr val="tx2"/>
                </a:solidFill>
              </a:rPr>
              <a:t>relaxion</a:t>
            </a:r>
            <a:endParaRPr lang="en-US" altLang="zh-CN" sz="10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>
              <a:solidFill>
                <a:schemeClr val="tx2"/>
              </a:solidFill>
            </a:endParaRPr>
          </a:p>
        </p:txBody>
      </p:sp>
      <p:sp>
        <p:nvSpPr>
          <p:cNvPr id="22" name="圆角矩形 16">
            <a:extLst>
              <a:ext uri="{FF2B5EF4-FFF2-40B4-BE49-F238E27FC236}">
                <a16:creationId xmlns:a16="http://schemas.microsoft.com/office/drawing/2014/main" id="{E68E1AC8-DEB4-B9D2-6DEB-B41AA36AA0B1}"/>
              </a:ext>
            </a:extLst>
          </p:cNvPr>
          <p:cNvSpPr/>
          <p:nvPr/>
        </p:nvSpPr>
        <p:spPr>
          <a:xfrm>
            <a:off x="2051050" y="2565400"/>
            <a:ext cx="2343150" cy="381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F9AE8FBE-252D-4547-A189-3640FB3CEF7C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4394200" y="2755900"/>
            <a:ext cx="1401763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66" name="TextBox 6">
            <a:extLst>
              <a:ext uri="{FF2B5EF4-FFF2-40B4-BE49-F238E27FC236}">
                <a16:creationId xmlns:a16="http://schemas.microsoft.com/office/drawing/2014/main" id="{D00AA073-F1AE-25B1-C732-E87AFB2A3E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863" y="2514600"/>
            <a:ext cx="14763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>
                <a:solidFill>
                  <a:srgbClr val="FF0000"/>
                </a:solidFill>
              </a:rPr>
              <a:t>QCD axion</a:t>
            </a:r>
            <a:endParaRPr lang="en-US" altLang="zh-CN" sz="100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>
              <a:solidFill>
                <a:schemeClr val="tx2"/>
              </a:solidFill>
            </a:endParaRPr>
          </a:p>
        </p:txBody>
      </p:sp>
      <p:sp>
        <p:nvSpPr>
          <p:cNvPr id="25" name="右大括号 24">
            <a:extLst>
              <a:ext uri="{FF2B5EF4-FFF2-40B4-BE49-F238E27FC236}">
                <a16:creationId xmlns:a16="http://schemas.microsoft.com/office/drawing/2014/main" id="{A5690B1C-D46B-82BB-2977-CF6864A3C02C}"/>
              </a:ext>
            </a:extLst>
          </p:cNvPr>
          <p:cNvSpPr/>
          <p:nvPr/>
        </p:nvSpPr>
        <p:spPr>
          <a:xfrm>
            <a:off x="5400675" y="3213100"/>
            <a:ext cx="395288" cy="1152525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68" name="TextBox 6">
            <a:extLst>
              <a:ext uri="{FF2B5EF4-FFF2-40B4-BE49-F238E27FC236}">
                <a16:creationId xmlns:a16="http://schemas.microsoft.com/office/drawing/2014/main" id="{74B9177A-25CA-E774-10C8-5433B3A662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863" y="3595688"/>
            <a:ext cx="27384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>
                <a:solidFill>
                  <a:schemeClr val="tx2"/>
                </a:solidFill>
              </a:rPr>
              <a:t>can be related to axion</a:t>
            </a:r>
            <a:endParaRPr lang="en-US" altLang="zh-CN" sz="10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62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9">
            <a:extLst>
              <a:ext uri="{FF2B5EF4-FFF2-40B4-BE49-F238E27FC236}">
                <a16:creationId xmlns:a16="http://schemas.microsoft.com/office/drawing/2014/main" id="{39E8C94D-E8BB-ECFD-66FD-977E65C4E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763" y="549275"/>
            <a:ext cx="7862887" cy="600075"/>
          </a:xfrm>
        </p:spPr>
        <p:txBody>
          <a:bodyPr/>
          <a:lstStyle/>
          <a:p>
            <a:pPr algn="l"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QCD axion direct detection</a:t>
            </a:r>
          </a:p>
        </p:txBody>
      </p:sp>
      <p:pic>
        <p:nvPicPr>
          <p:cNvPr id="25603" name="图片 7">
            <a:extLst>
              <a:ext uri="{FF2B5EF4-FFF2-40B4-BE49-F238E27FC236}">
                <a16:creationId xmlns:a16="http://schemas.microsoft.com/office/drawing/2014/main" id="{AC6C27A3-4E58-00EA-65C4-097A7604C4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1412875"/>
            <a:ext cx="2981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左大括号 20">
            <a:extLst>
              <a:ext uri="{FF2B5EF4-FFF2-40B4-BE49-F238E27FC236}">
                <a16:creationId xmlns:a16="http://schemas.microsoft.com/office/drawing/2014/main" id="{AE200F29-5DD5-A5F0-78EF-C0407B900616}"/>
              </a:ext>
            </a:extLst>
          </p:cNvPr>
          <p:cNvSpPr/>
          <p:nvPr/>
        </p:nvSpPr>
        <p:spPr>
          <a:xfrm rot="16200000">
            <a:off x="3763169" y="1261269"/>
            <a:ext cx="177800" cy="172878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605" name="文本框 21">
            <a:extLst>
              <a:ext uri="{FF2B5EF4-FFF2-40B4-BE49-F238E27FC236}">
                <a16:creationId xmlns:a16="http://schemas.microsoft.com/office/drawing/2014/main" id="{E06E889D-615F-8602-9B13-D243B6CA2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5700" y="218440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rgbClr val="FF0000"/>
                </a:solidFill>
              </a:rPr>
              <a:t>0</a:t>
            </a:r>
            <a:endParaRPr lang="zh-CN" altLang="en-US" sz="2400">
              <a:solidFill>
                <a:srgbClr val="FF0000"/>
              </a:solidFill>
            </a:endParaRPr>
          </a:p>
        </p:txBody>
      </p:sp>
      <p:pic>
        <p:nvPicPr>
          <p:cNvPr id="25606" name="图片 2" descr="图片包含 表格&#10;&#10;AI 生成的内容可能不正确。">
            <a:extLst>
              <a:ext uri="{FF2B5EF4-FFF2-40B4-BE49-F238E27FC236}">
                <a16:creationId xmlns:a16="http://schemas.microsoft.com/office/drawing/2014/main" id="{4FE3C932-442B-59C9-9E2F-95B4A3977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050" y="5165725"/>
            <a:ext cx="37719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5" descr="See the source image">
            <a:extLst>
              <a:ext uri="{FF2B5EF4-FFF2-40B4-BE49-F238E27FC236}">
                <a16:creationId xmlns:a16="http://schemas.microsoft.com/office/drawing/2014/main" id="{7BD250C1-EE75-5550-430E-F6562D1F9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1906">
            <a:off x="2686050" y="2584450"/>
            <a:ext cx="2755900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6A05C943-9D99-DC53-811A-0F0FC995D26B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5695505" y="2790816"/>
            <a:ext cx="2980951" cy="926216"/>
          </a:xfrm>
          <a:prstGeom prst="rect">
            <a:avLst/>
          </a:prstGeom>
          <a:blipFill>
            <a:blip r:embed="rId5"/>
            <a:stretch>
              <a:fillRect l="-1636" t="-3947" r="-7566" b="-9868"/>
            </a:stretch>
          </a:blipFill>
          <a:ln>
            <a:noFill/>
          </a:ln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F5D7FFD-764A-30DF-DE36-F4FF6D8EEEE7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1655676" y="4663260"/>
            <a:ext cx="5832648" cy="403444"/>
          </a:xfrm>
          <a:prstGeom prst="rect">
            <a:avLst/>
          </a:prstGeom>
          <a:blipFill>
            <a:blip r:embed="rId6"/>
            <a:stretch>
              <a:fillRect l="-1151" t="-7576" b="-27273"/>
            </a:stretch>
          </a:blipFill>
          <a:ln>
            <a:noFill/>
          </a:ln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9">
            <a:extLst>
              <a:ext uri="{FF2B5EF4-FFF2-40B4-BE49-F238E27FC236}">
                <a16:creationId xmlns:a16="http://schemas.microsoft.com/office/drawing/2014/main" id="{E3BFBCDB-6AEC-D419-2D2B-2947FE60E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763" y="549275"/>
            <a:ext cx="7862887" cy="600075"/>
          </a:xfrm>
        </p:spPr>
        <p:txBody>
          <a:bodyPr/>
          <a:lstStyle/>
          <a:p>
            <a:pPr algn="l"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Chiral </a:t>
            </a:r>
            <a:r>
              <a:rPr lang="en-US" sz="3000" dirty="0" err="1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Lagrangian</a:t>
            </a:r>
            <a:endParaRPr lang="en-US" sz="300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6627" name="图片 2">
            <a:extLst>
              <a:ext uri="{FF2B5EF4-FFF2-40B4-BE49-F238E27FC236}">
                <a16:creationId xmlns:a16="http://schemas.microsoft.com/office/drawing/2014/main" id="{D1614E20-A636-9097-1D34-66F60B5F6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3" y="1939925"/>
            <a:ext cx="1512887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图片 11">
            <a:extLst>
              <a:ext uri="{FF2B5EF4-FFF2-40B4-BE49-F238E27FC236}">
                <a16:creationId xmlns:a16="http://schemas.microsoft.com/office/drawing/2014/main" id="{5A4B1F13-752B-30AF-9A66-1FC7B11CE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292350"/>
            <a:ext cx="11096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图片 14">
            <a:extLst>
              <a:ext uri="{FF2B5EF4-FFF2-40B4-BE49-F238E27FC236}">
                <a16:creationId xmlns:a16="http://schemas.microsoft.com/office/drawing/2014/main" id="{DD421C37-956B-B737-ED74-3D811D236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3" y="2762250"/>
            <a:ext cx="132080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: 圆角 15">
            <a:extLst>
              <a:ext uri="{FF2B5EF4-FFF2-40B4-BE49-F238E27FC236}">
                <a16:creationId xmlns:a16="http://schemas.microsoft.com/office/drawing/2014/main" id="{C414F317-2564-6E55-BBE2-BD5D7DBBB679}"/>
              </a:ext>
            </a:extLst>
          </p:cNvPr>
          <p:cNvSpPr/>
          <p:nvPr/>
        </p:nvSpPr>
        <p:spPr>
          <a:xfrm>
            <a:off x="754063" y="1939925"/>
            <a:ext cx="1439862" cy="12731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A37AE8EE-751F-43D0-BCEA-B6E908216E41}"/>
              </a:ext>
            </a:extLst>
          </p:cNvPr>
          <p:cNvCxnSpPr>
            <a:stCxn id="16" idx="2"/>
          </p:cNvCxnSpPr>
          <p:nvPr/>
        </p:nvCxnSpPr>
        <p:spPr>
          <a:xfrm>
            <a:off x="1474788" y="3213100"/>
            <a:ext cx="0" cy="3603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32" name="图片 7">
            <a:extLst>
              <a:ext uri="{FF2B5EF4-FFF2-40B4-BE49-F238E27FC236}">
                <a16:creationId xmlns:a16="http://schemas.microsoft.com/office/drawing/2014/main" id="{3BCDB021-7D50-7668-8976-1F6076DFD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3692525"/>
            <a:ext cx="25241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图片 23">
            <a:extLst>
              <a:ext uri="{FF2B5EF4-FFF2-40B4-BE49-F238E27FC236}">
                <a16:creationId xmlns:a16="http://schemas.microsoft.com/office/drawing/2014/main" id="{0DE2D8D1-2AB1-6060-74FA-E4D487A1AD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825750"/>
            <a:ext cx="50514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图片 25">
            <a:extLst>
              <a:ext uri="{FF2B5EF4-FFF2-40B4-BE49-F238E27FC236}">
                <a16:creationId xmlns:a16="http://schemas.microsoft.com/office/drawing/2014/main" id="{198E955F-3F09-03B9-91C0-2E93B7AB4A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2076450"/>
            <a:ext cx="1817688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545EAAC0-D816-19CA-87DE-F523EF95070B}"/>
              </a:ext>
            </a:extLst>
          </p:cNvPr>
          <p:cNvCxnSpPr/>
          <p:nvPr/>
        </p:nvCxnSpPr>
        <p:spPr>
          <a:xfrm flipH="1" flipV="1">
            <a:off x="6372225" y="2659063"/>
            <a:ext cx="195263" cy="28733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58FA5AAB-0116-30B9-D37C-16441325B405}"/>
              </a:ext>
            </a:extLst>
          </p:cNvPr>
          <p:cNvCxnSpPr>
            <a:cxnSpLocks/>
          </p:cNvCxnSpPr>
          <p:nvPr/>
        </p:nvCxnSpPr>
        <p:spPr>
          <a:xfrm flipV="1">
            <a:off x="7396163" y="2600325"/>
            <a:ext cx="211137" cy="40005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箭头: 下 30">
            <a:extLst>
              <a:ext uri="{FF2B5EF4-FFF2-40B4-BE49-F238E27FC236}">
                <a16:creationId xmlns:a16="http://schemas.microsoft.com/office/drawing/2014/main" id="{2423195C-E448-7DAD-2B29-C6F6AAF63D94}"/>
              </a:ext>
            </a:extLst>
          </p:cNvPr>
          <p:cNvSpPr/>
          <p:nvPr/>
        </p:nvSpPr>
        <p:spPr>
          <a:xfrm flipV="1">
            <a:off x="5300663" y="2130425"/>
            <a:ext cx="106362" cy="739775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638" name="文本框 31">
            <a:extLst>
              <a:ext uri="{FF2B5EF4-FFF2-40B4-BE49-F238E27FC236}">
                <a16:creationId xmlns:a16="http://schemas.microsoft.com/office/drawing/2014/main" id="{4C217A70-7176-8B64-8BBE-14D1A36741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4488" y="1692275"/>
            <a:ext cx="2574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FF0000"/>
                </a:solidFill>
              </a:rPr>
              <a:t>lead to pion-axion mixing</a:t>
            </a:r>
            <a:endParaRPr lang="zh-CN" altLang="en-US" sz="1800">
              <a:solidFill>
                <a:srgbClr val="FF0000"/>
              </a:solidFill>
            </a:endParaRPr>
          </a:p>
        </p:txBody>
      </p:sp>
      <p:pic>
        <p:nvPicPr>
          <p:cNvPr id="26639" name="图片 33">
            <a:extLst>
              <a:ext uri="{FF2B5EF4-FFF2-40B4-BE49-F238E27FC236}">
                <a16:creationId xmlns:a16="http://schemas.microsoft.com/office/drawing/2014/main" id="{3F485455-7F57-E41C-915A-7A9287E765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3565525"/>
            <a:ext cx="296227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0" name="图片 36">
            <a:extLst>
              <a:ext uri="{FF2B5EF4-FFF2-40B4-BE49-F238E27FC236}">
                <a16:creationId xmlns:a16="http://schemas.microsoft.com/office/drawing/2014/main" id="{1AD20B78-0B79-9584-64E1-BABE77277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4241800"/>
            <a:ext cx="3757612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箭头: 下 37">
            <a:extLst>
              <a:ext uri="{FF2B5EF4-FFF2-40B4-BE49-F238E27FC236}">
                <a16:creationId xmlns:a16="http://schemas.microsoft.com/office/drawing/2014/main" id="{0B88A7D0-ECFC-0AED-1454-338BA3C34D25}"/>
              </a:ext>
            </a:extLst>
          </p:cNvPr>
          <p:cNvSpPr/>
          <p:nvPr/>
        </p:nvSpPr>
        <p:spPr>
          <a:xfrm rot="5400000" flipV="1">
            <a:off x="6624637" y="3546476"/>
            <a:ext cx="144463" cy="360362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642" name="文本框 38">
            <a:extLst>
              <a:ext uri="{FF2B5EF4-FFF2-40B4-BE49-F238E27FC236}">
                <a16:creationId xmlns:a16="http://schemas.microsoft.com/office/drawing/2014/main" id="{3FB9B229-7D31-46E5-69E6-D38CE2FCD7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4038" y="3387725"/>
            <a:ext cx="1439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FF0000"/>
                </a:solidFill>
              </a:rPr>
              <a:t>change nucleon mass</a:t>
            </a:r>
            <a:endParaRPr lang="zh-CN" altLang="en-US" sz="1800">
              <a:solidFill>
                <a:srgbClr val="FF0000"/>
              </a:solidFill>
            </a:endParaRPr>
          </a:p>
        </p:txBody>
      </p:sp>
      <p:sp>
        <p:nvSpPr>
          <p:cNvPr id="40" name="箭头: 下 39">
            <a:extLst>
              <a:ext uri="{FF2B5EF4-FFF2-40B4-BE49-F238E27FC236}">
                <a16:creationId xmlns:a16="http://schemas.microsoft.com/office/drawing/2014/main" id="{B685BECB-7D87-7A1C-BE84-B62C3F6D0887}"/>
              </a:ext>
            </a:extLst>
          </p:cNvPr>
          <p:cNvSpPr/>
          <p:nvPr/>
        </p:nvSpPr>
        <p:spPr>
          <a:xfrm rot="10800000" flipV="1">
            <a:off x="5353050" y="4686300"/>
            <a:ext cx="155575" cy="460375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644" name="文本框 40">
            <a:extLst>
              <a:ext uri="{FF2B5EF4-FFF2-40B4-BE49-F238E27FC236}">
                <a16:creationId xmlns:a16="http://schemas.microsoft.com/office/drawing/2014/main" id="{3A3C4C61-9858-8AF5-557A-E75BFEC3E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7788" y="5146675"/>
            <a:ext cx="3592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FF0000"/>
                </a:solidFill>
              </a:rPr>
              <a:t>change nucleon-pion interactions</a:t>
            </a:r>
            <a:endParaRPr lang="zh-CN" altLang="en-US" sz="1800">
              <a:solidFill>
                <a:srgbClr val="FF0000"/>
              </a:solidFill>
            </a:endParaRPr>
          </a:p>
        </p:txBody>
      </p:sp>
      <p:pic>
        <p:nvPicPr>
          <p:cNvPr id="26645" name="图片 42">
            <a:extLst>
              <a:ext uri="{FF2B5EF4-FFF2-40B4-BE49-F238E27FC236}">
                <a16:creationId xmlns:a16="http://schemas.microsoft.com/office/drawing/2014/main" id="{C1522756-9BF3-6CF9-63FE-60A8DD6812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275" y="5487988"/>
            <a:ext cx="5146675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6" name="文本框 31">
            <a:extLst>
              <a:ext uri="{FF2B5EF4-FFF2-40B4-BE49-F238E27FC236}">
                <a16:creationId xmlns:a16="http://schemas.microsoft.com/office/drawing/2014/main" id="{0399E6FA-FED2-09F6-B8C6-979D7B72DE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263" y="1341438"/>
            <a:ext cx="6943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accent2"/>
                </a:solidFill>
              </a:rPr>
              <a:t>Axion affects the nucleon and mesons through Chiral Lagrangian.</a:t>
            </a:r>
            <a:endParaRPr lang="zh-CN" altLang="en-US" sz="20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9">
            <a:extLst>
              <a:ext uri="{FF2B5EF4-FFF2-40B4-BE49-F238E27FC236}">
                <a16:creationId xmlns:a16="http://schemas.microsoft.com/office/drawing/2014/main" id="{02E1E806-3BA3-724B-E6F6-4B726AD41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763" y="549275"/>
            <a:ext cx="7862887" cy="600075"/>
          </a:xfrm>
        </p:spPr>
        <p:txBody>
          <a:bodyPr/>
          <a:lstStyle/>
          <a:p>
            <a:pPr algn="l"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Simple example</a:t>
            </a:r>
          </a:p>
        </p:txBody>
      </p:sp>
      <p:pic>
        <p:nvPicPr>
          <p:cNvPr id="27651" name="图片 4">
            <a:extLst>
              <a:ext uri="{FF2B5EF4-FFF2-40B4-BE49-F238E27FC236}">
                <a16:creationId xmlns:a16="http://schemas.microsoft.com/office/drawing/2014/main" id="{4B82F375-3146-043F-2BB1-7A69472A1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25" y="1700213"/>
            <a:ext cx="5492750" cy="360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9">
            <a:extLst>
              <a:ext uri="{FF2B5EF4-FFF2-40B4-BE49-F238E27FC236}">
                <a16:creationId xmlns:a16="http://schemas.microsoft.com/office/drawing/2014/main" id="{D3CF259D-FC4A-E016-CD59-1426D87FA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763" y="549275"/>
            <a:ext cx="7862887" cy="600075"/>
          </a:xfrm>
        </p:spPr>
        <p:txBody>
          <a:bodyPr/>
          <a:lstStyle/>
          <a:p>
            <a:pPr algn="l"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Mossbauer Effect</a:t>
            </a:r>
          </a:p>
        </p:txBody>
      </p:sp>
      <p:pic>
        <p:nvPicPr>
          <p:cNvPr id="28675" name="图片 6">
            <a:extLst>
              <a:ext uri="{FF2B5EF4-FFF2-40B4-BE49-F238E27FC236}">
                <a16:creationId xmlns:a16="http://schemas.microsoft.com/office/drawing/2014/main" id="{D7998CC3-3F03-6093-DEE5-04423E1D19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358900"/>
            <a:ext cx="6034088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文本框 14">
            <a:extLst>
              <a:ext uri="{FF2B5EF4-FFF2-40B4-BE49-F238E27FC236}">
                <a16:creationId xmlns:a16="http://schemas.microsoft.com/office/drawing/2014/main" id="{ADC332D6-6086-8CC8-CAAA-6BECB6F62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163" y="6381750"/>
            <a:ext cx="8243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accent2"/>
                </a:solidFill>
              </a:rPr>
              <a:t>If axion leads to the change of nucleon-pion coupling, it will change the energy splits.</a:t>
            </a:r>
            <a:endParaRPr lang="zh-CN" altLang="en-US" sz="1800">
              <a:solidFill>
                <a:schemeClr val="accent2"/>
              </a:solidFill>
            </a:endParaRPr>
          </a:p>
        </p:txBody>
      </p:sp>
      <p:pic>
        <p:nvPicPr>
          <p:cNvPr id="28677" name="图片 2" descr="图片包含 文本&#10;&#10;AI 生成的内容可能不正确。">
            <a:extLst>
              <a:ext uri="{FF2B5EF4-FFF2-40B4-BE49-F238E27FC236}">
                <a16:creationId xmlns:a16="http://schemas.microsoft.com/office/drawing/2014/main" id="{499F9903-0FA0-F358-D44C-5DD269CC6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500438"/>
            <a:ext cx="5478462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箭头: 右 11">
            <a:extLst>
              <a:ext uri="{FF2B5EF4-FFF2-40B4-BE49-F238E27FC236}">
                <a16:creationId xmlns:a16="http://schemas.microsoft.com/office/drawing/2014/main" id="{FB8268D6-975A-EC65-4D19-EECDE8BF88D2}"/>
              </a:ext>
            </a:extLst>
          </p:cNvPr>
          <p:cNvSpPr/>
          <p:nvPr/>
        </p:nvSpPr>
        <p:spPr>
          <a:xfrm>
            <a:off x="4859338" y="3789363"/>
            <a:ext cx="504825" cy="215900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679" name="文本框 2">
            <a:extLst>
              <a:ext uri="{FF2B5EF4-FFF2-40B4-BE49-F238E27FC236}">
                <a16:creationId xmlns:a16="http://schemas.microsoft.com/office/drawing/2014/main" id="{F6BB421A-7458-12E8-0DFD-3E026A18A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4510088"/>
            <a:ext cx="6840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dirty="0"/>
              <a:t>It is very challenging to measure the </a:t>
            </a:r>
            <a:r>
              <a:rPr lang="zh-CN" altLang="en-US" sz="1800" dirty="0"/>
              <a:t>natural linewidth </a:t>
            </a:r>
            <a:r>
              <a:rPr lang="en-US" altLang="zh-CN" sz="1800" dirty="0"/>
              <a:t>experimentally.</a:t>
            </a:r>
            <a:r>
              <a:rPr lang="zh-CN" altLang="en-US" sz="1800" dirty="0"/>
              <a:t> </a:t>
            </a:r>
          </a:p>
        </p:txBody>
      </p:sp>
      <p:sp>
        <p:nvSpPr>
          <p:cNvPr id="28680" name="文本框 12">
            <a:extLst>
              <a:ext uri="{FF2B5EF4-FFF2-40B4-BE49-F238E27FC236}">
                <a16:creationId xmlns:a16="http://schemas.microsoft.com/office/drawing/2014/main" id="{BFE23BD3-4CAF-122D-C95C-A90458A582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4941888"/>
            <a:ext cx="675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/>
              <a:t>So far, the best measurement has achieved 7 times of the nature width.</a:t>
            </a:r>
            <a:endParaRPr lang="zh-CN" altLang="en-US" sz="1800"/>
          </a:p>
        </p:txBody>
      </p:sp>
      <p:pic>
        <p:nvPicPr>
          <p:cNvPr id="28681" name="图片 4" descr="文本&#10;&#10;AI 生成的内容可能不正确。">
            <a:extLst>
              <a:ext uri="{FF2B5EF4-FFF2-40B4-BE49-F238E27FC236}">
                <a16:creationId xmlns:a16="http://schemas.microsoft.com/office/drawing/2014/main" id="{2C759407-7D74-27EE-8D95-95758C471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038" y="5435600"/>
            <a:ext cx="1185862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3B390286-010B-F586-00E9-B238607D1E33}"/>
              </a:ext>
            </a:extLst>
          </p:cNvPr>
          <p:cNvCxnSpPr/>
          <p:nvPr/>
        </p:nvCxnSpPr>
        <p:spPr>
          <a:xfrm>
            <a:off x="4643438" y="5795963"/>
            <a:ext cx="0" cy="2317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12">
            <a:extLst>
              <a:ext uri="{FF2B5EF4-FFF2-40B4-BE49-F238E27FC236}">
                <a16:creationId xmlns:a16="http://schemas.microsoft.com/office/drawing/2014/main" id="{2CB97267-7330-0FDE-B3C5-7A51BA59990B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355976" y="5939988"/>
            <a:ext cx="576064" cy="369332"/>
          </a:xfrm>
          <a:prstGeom prst="rect">
            <a:avLst/>
          </a:prstGeom>
          <a:blipFill>
            <a:blip r:embed="rId5"/>
            <a:stretch>
              <a:fillRect b="-4918"/>
            </a:stretch>
          </a:blipFill>
          <a:ln>
            <a:noFill/>
          </a:ln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F7C67D-4502-8F7E-FAED-77CC0A858772}"/>
              </a:ext>
            </a:extLst>
          </p:cNvPr>
          <p:cNvSpPr/>
          <p:nvPr/>
        </p:nvSpPr>
        <p:spPr>
          <a:xfrm>
            <a:off x="6390167" y="3646967"/>
            <a:ext cx="606056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E237787-3AC6-832C-032A-BDC649B707A1}"/>
              </a:ext>
            </a:extLst>
          </p:cNvPr>
          <p:cNvCxnSpPr>
            <a:cxnSpLocks/>
            <a:stCxn id="2" idx="3"/>
          </p:cNvCxnSpPr>
          <p:nvPr/>
        </p:nvCxnSpPr>
        <p:spPr>
          <a:xfrm>
            <a:off x="6996223" y="3875567"/>
            <a:ext cx="318977" cy="47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B6C8805-131A-68FF-401D-9477264C7C8D}"/>
              </a:ext>
            </a:extLst>
          </p:cNvPr>
          <p:cNvSpPr txBox="1"/>
          <p:nvPr/>
        </p:nvSpPr>
        <p:spPr>
          <a:xfrm>
            <a:off x="7315200" y="3688429"/>
            <a:ext cx="1675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Extremely narrow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FC65F5-1516-625C-0305-4FF5A2C936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9">
            <a:extLst>
              <a:ext uri="{FF2B5EF4-FFF2-40B4-BE49-F238E27FC236}">
                <a16:creationId xmlns:a16="http://schemas.microsoft.com/office/drawing/2014/main" id="{BBBF2E09-641F-8D78-59B9-FE52D6272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763" y="549275"/>
            <a:ext cx="7862887" cy="600075"/>
          </a:xfrm>
        </p:spPr>
        <p:txBody>
          <a:bodyPr/>
          <a:lstStyle/>
          <a:p>
            <a:pPr algn="l"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altLang="zh-CN" sz="30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RDFT calculations</a:t>
            </a:r>
            <a:endParaRPr lang="en-US" sz="300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A math equations on a white background&#10;&#10;AI-generated content may be incorrect.">
            <a:extLst>
              <a:ext uri="{FF2B5EF4-FFF2-40B4-BE49-F238E27FC236}">
                <a16:creationId xmlns:a16="http://schemas.microsoft.com/office/drawing/2014/main" id="{8C36438E-58D7-12AC-5D67-D909DB8CC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106" y="1411177"/>
            <a:ext cx="6680200" cy="46736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FB8FA25-3952-B516-49D4-E3BA9F7A1509}"/>
              </a:ext>
            </a:extLst>
          </p:cNvPr>
          <p:cNvSpPr/>
          <p:nvPr/>
        </p:nvSpPr>
        <p:spPr>
          <a:xfrm>
            <a:off x="1903228" y="1935126"/>
            <a:ext cx="382772" cy="5635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CBBA22A-700A-0AED-3C86-05B5F6B5FB8E}"/>
              </a:ext>
            </a:extLst>
          </p:cNvPr>
          <p:cNvCxnSpPr/>
          <p:nvPr/>
        </p:nvCxnSpPr>
        <p:spPr>
          <a:xfrm flipV="1">
            <a:off x="2286000" y="1411177"/>
            <a:ext cx="3646967" cy="6090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7B4E3B0-63D2-7198-DC80-E551E1404F76}"/>
              </a:ext>
            </a:extLst>
          </p:cNvPr>
          <p:cNvSpPr txBox="1"/>
          <p:nvPr/>
        </p:nvSpPr>
        <p:spPr>
          <a:xfrm>
            <a:off x="5932967" y="1149350"/>
            <a:ext cx="2438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modified by axion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EFAC1C-0C5A-D8FA-37E7-D9A664FEA608}"/>
              </a:ext>
            </a:extLst>
          </p:cNvPr>
          <p:cNvSpPr/>
          <p:nvPr/>
        </p:nvSpPr>
        <p:spPr>
          <a:xfrm>
            <a:off x="3934434" y="1935125"/>
            <a:ext cx="382772" cy="5635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21B2540-34F0-074C-AAE2-D1FD5B65B798}"/>
              </a:ext>
            </a:extLst>
          </p:cNvPr>
          <p:cNvCxnSpPr>
            <a:cxnSpLocks/>
          </p:cNvCxnSpPr>
          <p:nvPr/>
        </p:nvCxnSpPr>
        <p:spPr>
          <a:xfrm flipV="1">
            <a:off x="4317206" y="1411177"/>
            <a:ext cx="1615760" cy="6090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117647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631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631" id="{B900AA54-4BAB-6243-8875-3502F48B94E3}" vid="{4701792B-3B6B-6549-A365-1091011F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Theme631</Template>
  <TotalTime>6289</TotalTime>
  <Words>398</Words>
  <Application>Microsoft Macintosh PowerPoint</Application>
  <PresentationFormat>On-screen Show (4:3)</PresentationFormat>
  <Paragraphs>94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Cambria Math</vt:lpstr>
      <vt:lpstr>Times New Roman</vt:lpstr>
      <vt:lpstr>Theme631</vt:lpstr>
      <vt:lpstr>PowerPoint Presentation</vt:lpstr>
      <vt:lpstr>Current Status of Particle Physics:</vt:lpstr>
      <vt:lpstr>Left-over problems:</vt:lpstr>
      <vt:lpstr>Left-over problems:</vt:lpstr>
      <vt:lpstr>QCD axion direct detection</vt:lpstr>
      <vt:lpstr>Chiral Lagrangian</vt:lpstr>
      <vt:lpstr>Simple example</vt:lpstr>
      <vt:lpstr>Mossbauer Effect</vt:lpstr>
      <vt:lpstr>RDFT calculations</vt:lpstr>
      <vt:lpstr>RDFT Results</vt:lpstr>
      <vt:lpstr>Axion Correction</vt:lpstr>
      <vt:lpstr>Experiment Setup</vt:lpstr>
      <vt:lpstr>Systematic and Statistical Uncertainties</vt:lpstr>
      <vt:lpstr>Sensitivity</vt:lpstr>
      <vt:lpstr>Sensitivity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LIU Shengyi</dc:creator>
  <cp:lastModifiedBy>LIU Shengyi</cp:lastModifiedBy>
  <cp:revision>2</cp:revision>
  <dcterms:created xsi:type="dcterms:W3CDTF">2026-01-06T05:34:40Z</dcterms:created>
  <dcterms:modified xsi:type="dcterms:W3CDTF">2026-01-15T03:52:57Z</dcterms:modified>
</cp:coreProperties>
</file>