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4"/>
  </p:notesMasterIdLst>
  <p:sldIdLst>
    <p:sldId id="256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355" r:id="rId11"/>
    <p:sldId id="277" r:id="rId12"/>
    <p:sldId id="278" r:id="rId13"/>
    <p:sldId id="259" r:id="rId14"/>
    <p:sldId id="279" r:id="rId15"/>
    <p:sldId id="280" r:id="rId16"/>
    <p:sldId id="281" r:id="rId17"/>
    <p:sldId id="282" r:id="rId18"/>
    <p:sldId id="285" r:id="rId19"/>
    <p:sldId id="287" r:id="rId20"/>
    <p:sldId id="365" r:id="rId21"/>
    <p:sldId id="366" r:id="rId22"/>
    <p:sldId id="367" r:id="rId23"/>
    <p:sldId id="295" r:id="rId24"/>
    <p:sldId id="368" r:id="rId25"/>
    <p:sldId id="369" r:id="rId26"/>
    <p:sldId id="374" r:id="rId27"/>
    <p:sldId id="375" r:id="rId28"/>
    <p:sldId id="376" r:id="rId29"/>
    <p:sldId id="377" r:id="rId30"/>
    <p:sldId id="378" r:id="rId31"/>
    <p:sldId id="379" r:id="rId32"/>
    <p:sldId id="26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267" r:id="rId42"/>
    <p:sldId id="314" r:id="rId43"/>
    <p:sldId id="353" r:id="rId44"/>
    <p:sldId id="308" r:id="rId45"/>
    <p:sldId id="333" r:id="rId46"/>
    <p:sldId id="334" r:id="rId47"/>
    <p:sldId id="335" r:id="rId48"/>
    <p:sldId id="327" r:id="rId49"/>
    <p:sldId id="328" r:id="rId50"/>
    <p:sldId id="358" r:id="rId51"/>
    <p:sldId id="386" r:id="rId52"/>
    <p:sldId id="387" r:id="rId53"/>
    <p:sldId id="388" r:id="rId54"/>
    <p:sldId id="631" r:id="rId55"/>
    <p:sldId id="657" r:id="rId56"/>
    <p:sldId id="658" r:id="rId57"/>
    <p:sldId id="659" r:id="rId58"/>
    <p:sldId id="660" r:id="rId59"/>
    <p:sldId id="661" r:id="rId60"/>
    <p:sldId id="635" r:id="rId61"/>
    <p:sldId id="662" r:id="rId62"/>
    <p:sldId id="663" r:id="rId63"/>
    <p:sldId id="664" r:id="rId64"/>
    <p:sldId id="665" r:id="rId65"/>
    <p:sldId id="666" r:id="rId66"/>
    <p:sldId id="637" r:id="rId67"/>
    <p:sldId id="668" r:id="rId68"/>
    <p:sldId id="669" r:id="rId69"/>
    <p:sldId id="656" r:id="rId70"/>
    <p:sldId id="670" r:id="rId71"/>
    <p:sldId id="671" r:id="rId72"/>
    <p:sldId id="672" r:id="rId73"/>
    <p:sldId id="673" r:id="rId74"/>
    <p:sldId id="638" r:id="rId75"/>
    <p:sldId id="674" r:id="rId76"/>
    <p:sldId id="675" r:id="rId77"/>
    <p:sldId id="676" r:id="rId78"/>
    <p:sldId id="667" r:id="rId79"/>
    <p:sldId id="678" r:id="rId80"/>
    <p:sldId id="679" r:id="rId81"/>
    <p:sldId id="720" r:id="rId82"/>
    <p:sldId id="677" r:id="rId83"/>
    <p:sldId id="680" r:id="rId84"/>
    <p:sldId id="681" r:id="rId85"/>
    <p:sldId id="682" r:id="rId86"/>
    <p:sldId id="263" r:id="rId87"/>
    <p:sldId id="346" r:id="rId88"/>
    <p:sldId id="347" r:id="rId89"/>
    <p:sldId id="348" r:id="rId90"/>
    <p:sldId id="349" r:id="rId91"/>
    <p:sldId id="350" r:id="rId92"/>
    <p:sldId id="721" r:id="rId9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97" d="100"/>
          <a:sy n="97" d="100"/>
        </p:scale>
        <p:origin x="40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D9DD7-E141-4315-A641-D4BC923A3CB2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41F23-49E7-48A4-A382-9D5148428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7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336D5-43D7-EEBB-C144-9287DC493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2C2AF9-6A74-D317-0AD1-6EA0E022B1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C19CAD-A93F-0671-8733-F93B28BFD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BAD26-7528-8C51-3CAF-ADDF72C729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966BB-8A00-4BE7-87AB-3DF05AC8DD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7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2D4D5-D289-89EA-48E5-3E1CC1A65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5FD07A-A0BA-FA6E-E2D2-053694144B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C15CEB-497E-2BC4-571B-C97FB997AD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CF4A6-5562-CD2D-0F2D-29479E020D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966BB-8A00-4BE7-87AB-3DF05AC8DD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37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4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1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1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96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3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6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7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4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4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B66F157-8118-41EB-ABE5-13A63E40B2EC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4D7333-78AC-4403-8B06-018CCC0A688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15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474D-973D-51D2-1CB8-699BB3D54C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E676B3-09B3-2C34-9421-D7E33829DE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BCEBAB-6055-2C34-5F84-BC3AD0312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96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54E64-D5C8-83AC-8FDF-F3A1FE2CA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D98D436-E6EE-30E8-5893-8EDAB6A067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A61BB-994F-D5F5-B927-8CF5F7E31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0983E-A1B7-6835-05CA-CBE00BBA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25207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60D4A-FFCF-CB14-27B7-9811B16F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9AE8-BC53-4585-956F-24A6CF9AB6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8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C3DA5-8532-94F4-F794-E0A256DB3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809CB-E87F-1114-0B9D-BF084B3B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B852D0-20B3-8A13-3AE3-5476C870B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8418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A13771C-B377-5FBA-0465-059495BA3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F81E9A7-D9AB-3224-CA32-E2121234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692BD66-B6DB-C9B9-BEDB-42A73B4DB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4</a:t>
            </a:r>
          </a:p>
        </p:txBody>
      </p:sp>
      <p:pic>
        <p:nvPicPr>
          <p:cNvPr id="7" name="Picture 6" descr="A diagram of a solar system&#10;&#10;Description automatically generated">
            <a:extLst>
              <a:ext uri="{FF2B5EF4-FFF2-40B4-BE49-F238E27FC236}">
                <a16:creationId xmlns:a16="http://schemas.microsoft.com/office/drawing/2014/main" id="{76A2AAFA-3B6B-40A8-D086-B3C9955DA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5" y="1932385"/>
            <a:ext cx="6220969" cy="3499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8EDD76-6169-F031-ED0A-68BAD0344BE1}"/>
              </a:ext>
            </a:extLst>
          </p:cNvPr>
          <p:cNvSpPr txBox="1"/>
          <p:nvPr/>
        </p:nvSpPr>
        <p:spPr>
          <a:xfrm>
            <a:off x="2201644" y="5488711"/>
            <a:ext cx="273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Credit: DES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834445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05106-B773-235F-1DC5-85979CDB6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9B210-63B8-CF6A-5410-29525961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" name="Content Placeholder 17" descr="A black circle with white text&#10;&#10;Description automatically generated">
            <a:extLst>
              <a:ext uri="{FF2B5EF4-FFF2-40B4-BE49-F238E27FC236}">
                <a16:creationId xmlns:a16="http://schemas.microsoft.com/office/drawing/2014/main" id="{638A1143-E95E-9631-01AD-1F78D097A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1" t="4605" r="29228" b="2310"/>
          <a:stretch/>
        </p:blipFill>
        <p:spPr>
          <a:xfrm>
            <a:off x="7307691" y="877084"/>
            <a:ext cx="4046109" cy="4796293"/>
          </a:xfr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883E8AE-AACD-A98D-709E-2ED73930D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9E7C12B-ADEF-F21E-6AC6-F3A53A16A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F5C68C5-1208-1A19-F8D3-F7FD64E2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4</a:t>
            </a:r>
          </a:p>
        </p:txBody>
      </p:sp>
      <p:pic>
        <p:nvPicPr>
          <p:cNvPr id="7" name="Picture 6" descr="A diagram of a solar system&#10;&#10;Description automatically generated">
            <a:extLst>
              <a:ext uri="{FF2B5EF4-FFF2-40B4-BE49-F238E27FC236}">
                <a16:creationId xmlns:a16="http://schemas.microsoft.com/office/drawing/2014/main" id="{E0F3AE10-0CE1-E79B-31C4-B7923BDEF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5" y="1932385"/>
            <a:ext cx="6220969" cy="3499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5D461C-F2B9-D647-7870-4D285AE0EADD}"/>
              </a:ext>
            </a:extLst>
          </p:cNvPr>
          <p:cNvSpPr txBox="1"/>
          <p:nvPr/>
        </p:nvSpPr>
        <p:spPr>
          <a:xfrm>
            <a:off x="2201644" y="5488711"/>
            <a:ext cx="253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Credit: DES Collaboration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0739EF-7F0A-268B-48F4-112F10DEB54C}"/>
              </a:ext>
            </a:extLst>
          </p:cNvPr>
          <p:cNvSpPr txBox="1"/>
          <p:nvPr/>
        </p:nvSpPr>
        <p:spPr>
          <a:xfrm>
            <a:off x="7672438" y="5611584"/>
            <a:ext cx="331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Credit: European Space Agency</a:t>
            </a:r>
          </a:p>
        </p:txBody>
      </p:sp>
    </p:spTree>
    <p:extLst>
      <p:ext uri="{BB962C8B-B14F-4D97-AF65-F5344CB8AC3E}">
        <p14:creationId xmlns:p14="http://schemas.microsoft.com/office/powerpoint/2010/main" val="1425612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1F303-7BF2-392A-F5F3-4BF68FDD4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What is dark matter and dark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73522-7A10-EA06-CCA8-DD2610FDE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4DC8B-9F66-6BAE-6DBE-EBB9DC7F6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A2726-E80B-2EB2-676E-3C6ECC04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D7FE6-671A-BE9E-DBCA-98328497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54500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C8D7F-F111-358A-53C3-ED88B6D99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204A0-3C67-C73E-E4D4-260DFEAB1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What is dark matter and dark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9BCFC-5292-7823-85FE-54CC5953D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Short answer: we don’t know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C816C-CE6E-F8F0-FA6B-10A24BF5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72184-AFEC-3D5D-9718-801C4FF79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3C1CA-F8B7-D23D-4759-E69E0274D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40251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5737F-F689-4968-5ACD-7B4455D7D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3DE62-7E26-B20F-D444-41BDCAE09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What is dark matter and dark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00305-8FC7-9DCF-DE6F-16BFB1BF1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Short answer: we don’t know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9639D-5899-7C18-6C3C-DBB4005B0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42B32-CBBE-D219-99F5-D0AFD64AD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90925-1B36-724E-5FA1-4A5EB1068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5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43E479F4-BD1A-EE86-7F22-78C10ABC0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419381"/>
            <a:ext cx="6527800" cy="3354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5AF900-2C1F-1E45-C162-3574A9419971}"/>
              </a:ext>
            </a:extLst>
          </p:cNvPr>
          <p:cNvSpPr txBox="1"/>
          <p:nvPr/>
        </p:nvSpPr>
        <p:spPr>
          <a:xfrm>
            <a:off x="1228351" y="5842903"/>
            <a:ext cx="470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Credit: University College London, HEP Group</a:t>
            </a:r>
          </a:p>
        </p:txBody>
      </p:sp>
    </p:spTree>
    <p:extLst>
      <p:ext uri="{BB962C8B-B14F-4D97-AF65-F5344CB8AC3E}">
        <p14:creationId xmlns:p14="http://schemas.microsoft.com/office/powerpoint/2010/main" val="3889853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B9F6F-878D-E22A-DF82-3A28CBB54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BD905-2314-DD7B-882B-56867B623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What is dark matter and dark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9BDB5-5F70-6B1F-7BCB-2AAE85B5F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Short answer: we don’t know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2798-91E9-9053-3DC4-8E24D0D7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38959-6CBA-7C0D-0ECC-AD9D1E75C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A62D3-0AA2-91DF-F5A6-0F005CC5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5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7C9B85BC-12BC-4F9A-3324-24E39B366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419381"/>
            <a:ext cx="6527800" cy="3354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9A2C0B-62EE-D986-72B5-6813034EDBF7}"/>
              </a:ext>
            </a:extLst>
          </p:cNvPr>
          <p:cNvSpPr txBox="1"/>
          <p:nvPr/>
        </p:nvSpPr>
        <p:spPr>
          <a:xfrm>
            <a:off x="1228351" y="5842903"/>
            <a:ext cx="470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Credit: University College London, HEP Group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71B058-835E-4506-989D-90799A49DD65}"/>
              </a:ext>
            </a:extLst>
          </p:cNvPr>
          <p:cNvSpPr txBox="1"/>
          <p:nvPr/>
        </p:nvSpPr>
        <p:spPr>
          <a:xfrm>
            <a:off x="7000748" y="2791821"/>
            <a:ext cx="51912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DM:</a:t>
            </a:r>
            <a:r>
              <a:rPr lang="en-US" sz="2400" dirty="0"/>
              <a:t> Axion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Peccei &amp; Quinn, 1977 PRD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6659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D3B4A-E8CD-A8DF-C483-F3943985F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4E23A-1CC5-8DCA-1170-4D37AFD85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What is dark matter and dark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B4175-663C-2AD3-78BB-011DADFA3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Short answer: we don’t know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FF01D-A52C-D83C-9DFB-BEE844650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1B3A1-47BB-716D-134B-0536C99B8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77677-9E73-466F-6463-2742F07B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5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8DFB6C1-A164-ABF0-CF57-135771AD2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419381"/>
            <a:ext cx="6527800" cy="3354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3971B2-17D2-5922-F8F5-A53345B6E5C8}"/>
              </a:ext>
            </a:extLst>
          </p:cNvPr>
          <p:cNvSpPr txBox="1"/>
          <p:nvPr/>
        </p:nvSpPr>
        <p:spPr>
          <a:xfrm>
            <a:off x="1228351" y="5842903"/>
            <a:ext cx="470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Credit: University College London, HEP Group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D4D1DF-EB96-1869-D546-99DC593C180D}"/>
              </a:ext>
            </a:extLst>
          </p:cNvPr>
          <p:cNvSpPr txBox="1"/>
          <p:nvPr/>
        </p:nvSpPr>
        <p:spPr>
          <a:xfrm>
            <a:off x="7000748" y="2791821"/>
            <a:ext cx="519125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DM:</a:t>
            </a:r>
            <a:r>
              <a:rPr lang="en-US" sz="2400" dirty="0"/>
              <a:t> Axion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Peccei &amp; Quinn, 1977 PRD</a:t>
            </a:r>
            <a:endParaRPr lang="en-US" sz="2000" dirty="0"/>
          </a:p>
          <a:p>
            <a:endParaRPr lang="en-US" sz="2400" dirty="0"/>
          </a:p>
          <a:p>
            <a:r>
              <a:rPr lang="en-US" sz="2400" b="1" dirty="0"/>
              <a:t>DE:</a:t>
            </a:r>
            <a:r>
              <a:rPr lang="en-US" sz="2400" dirty="0"/>
              <a:t> Quintessence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Peebles &amp; Ratra, 1988 PRD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FF0000"/>
                </a:solidFill>
              </a:rPr>
              <a:t>Wetterich</a:t>
            </a:r>
            <a:r>
              <a:rPr lang="en-US" sz="2000" dirty="0">
                <a:solidFill>
                  <a:srgbClr val="FF0000"/>
                </a:solidFill>
              </a:rPr>
              <a:t>, 1988 Nuclear Physics 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Caldwell, Dave &amp; Steinhardt, 1998 PRL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4057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BE258-45E9-6F6A-548C-1A9D3CE3B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8F77-A273-7C60-AE77-C35CB0C3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9277C-95F2-30D6-2ED7-8EEC694AE9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Content Placeholder 8" descr="A black and white math symbols&#10;&#10;Description automatically generated">
            <a:extLst>
              <a:ext uri="{FF2B5EF4-FFF2-40B4-BE49-F238E27FC236}">
                <a16:creationId xmlns:a16="http://schemas.microsoft.com/office/drawing/2014/main" id="{4FDBCC9E-38FB-F099-FFED-9CC1FCB0F9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93" y="1904150"/>
            <a:ext cx="2915032" cy="79792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9D647-376C-FB4A-FB1D-FBEBDED5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4FC93-6D67-5F8D-694A-B689DD862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63F37-01A7-E58D-2DAC-F96C2C13E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27889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E711E-E450-DED9-69CF-A498842BF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9623A-1FDE-A5C1-D452-585AAAB742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" name="Content Placeholder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78601273-B2E8-2474-BFC3-14B79F64F2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" y="1885041"/>
            <a:ext cx="5766451" cy="83414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FE237-6F38-BFA0-E0A6-40C53C75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05206-7E0F-762B-89F0-72D7B344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00E85-D7BA-5F0D-906B-0EBC6E2A6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8662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F9EB-208A-65AB-6427-62412685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F13DD-3EB4-227D-C0CC-6B81F5CD5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BCD39-7219-299C-7650-DC20C3F5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8E936-C236-FCA6-F1B5-A5ACC8C91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A2009-817F-57F9-DDAF-1BA05699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9AE8-BC53-4585-956F-24A6CF9AB691}" type="slidenum">
              <a:rPr lang="en-US" sz="1200" smtClean="0"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17123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DC139-38A1-F889-F83C-5E304000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F36FD-93FA-8870-C11B-A4634C8C7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9A9CB-382D-3C0B-2EDA-77FCCA03E7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" name="Content Placeholder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AEC17BB-1837-7EDD-AD4B-129A94CD9B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" y="1885041"/>
            <a:ext cx="5766451" cy="83414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413E6-F179-9DF7-C1A8-DEB12944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03568-3C04-82C7-1495-7A63654A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965F1-0F07-11BC-6AAE-0C9D96F6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68AC30-88ED-3196-8941-90CBC338E379}"/>
              </a:ext>
            </a:extLst>
          </p:cNvPr>
          <p:cNvSpPr txBox="1"/>
          <p:nvPr/>
        </p:nvSpPr>
        <p:spPr>
          <a:xfrm>
            <a:off x="3954781" y="2626076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D78F916-D179-E8F3-1BBF-AC1DB330E069}"/>
              </a:ext>
            </a:extLst>
          </p:cNvPr>
          <p:cNvSpPr/>
          <p:nvPr/>
        </p:nvSpPr>
        <p:spPr>
          <a:xfrm rot="10800000">
            <a:off x="4286272" y="2495751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F5C1F408-5CBE-9C57-DD49-FD9EFD732F48}"/>
              </a:ext>
            </a:extLst>
          </p:cNvPr>
          <p:cNvSpPr/>
          <p:nvPr/>
        </p:nvSpPr>
        <p:spPr>
          <a:xfrm rot="16200000">
            <a:off x="5507730" y="2289245"/>
            <a:ext cx="312403" cy="986064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ADC5DE-712F-BD3F-9084-936ADEA1C1F9}"/>
              </a:ext>
            </a:extLst>
          </p:cNvPr>
          <p:cNvSpPr txBox="1"/>
          <p:nvPr/>
        </p:nvSpPr>
        <p:spPr>
          <a:xfrm>
            <a:off x="5436884" y="2908390"/>
            <a:ext cx="5206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GB</a:t>
            </a:r>
          </a:p>
        </p:txBody>
      </p:sp>
    </p:spTree>
    <p:extLst>
      <p:ext uri="{BB962C8B-B14F-4D97-AF65-F5344CB8AC3E}">
        <p14:creationId xmlns:p14="http://schemas.microsoft.com/office/powerpoint/2010/main" val="42193259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39D68-1018-F693-6D3E-BEEDE541E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DDB6F-6FB7-2C02-9320-F8120912C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A8369-AD98-5911-BD3B-D289E54BFE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" name="Content Placeholder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FEE5CFF-2A7D-BBBE-39B1-EA13E9B269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" y="1885041"/>
            <a:ext cx="5766451" cy="83414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47F42-8E90-5569-DE71-FBAFF1BEA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89046-43C3-3021-3AA1-0E66AFDF5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EE006-01A3-5C97-BEBB-CB3D12367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408E7C-D983-4981-A2F7-77BA5EAC1B73}"/>
              </a:ext>
            </a:extLst>
          </p:cNvPr>
          <p:cNvSpPr txBox="1"/>
          <p:nvPr/>
        </p:nvSpPr>
        <p:spPr>
          <a:xfrm>
            <a:off x="3954781" y="2626076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A992D274-81C4-21C0-03E6-3E05B87B87E8}"/>
              </a:ext>
            </a:extLst>
          </p:cNvPr>
          <p:cNvSpPr/>
          <p:nvPr/>
        </p:nvSpPr>
        <p:spPr>
          <a:xfrm rot="10800000">
            <a:off x="4286272" y="2495751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247A5638-03AB-9DF1-72D9-E3BCA2DEB0FF}"/>
              </a:ext>
            </a:extLst>
          </p:cNvPr>
          <p:cNvSpPr/>
          <p:nvPr/>
        </p:nvSpPr>
        <p:spPr>
          <a:xfrm rot="16200000">
            <a:off x="5507730" y="2289245"/>
            <a:ext cx="312403" cy="986064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BBA0D4-1D05-50DB-B494-D8887C90D81D}"/>
              </a:ext>
            </a:extLst>
          </p:cNvPr>
          <p:cNvSpPr txBox="1"/>
          <p:nvPr/>
        </p:nvSpPr>
        <p:spPr>
          <a:xfrm>
            <a:off x="5436884" y="2908390"/>
            <a:ext cx="5206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GB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A4B1E7-271B-E8C4-2B39-A08026520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024" y="3080488"/>
            <a:ext cx="4536699" cy="46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29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C0967-F803-8574-8FB3-FC150270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D7EAB-E404-1B5E-90B6-E517C6F5C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7AB8F-E77E-C551-6C3F-B54FD29F5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" name="Content Placeholder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BD854D0-D9AC-4C59-D45A-6FC802073F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" y="1885041"/>
            <a:ext cx="5766451" cy="83414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68217-A9F8-2BA3-B416-BD77CDEEE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98233-0828-AD3C-1B5F-98A648B24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56F2D-E321-92C3-1DDA-C032140AA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24F891-7FC0-AD8A-E708-48BD2EE955B4}"/>
              </a:ext>
            </a:extLst>
          </p:cNvPr>
          <p:cNvSpPr txBox="1"/>
          <p:nvPr/>
        </p:nvSpPr>
        <p:spPr>
          <a:xfrm>
            <a:off x="3954781" y="2626076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A1B1D96-0BD1-3BBC-CF74-BD926480643E}"/>
              </a:ext>
            </a:extLst>
          </p:cNvPr>
          <p:cNvSpPr/>
          <p:nvPr/>
        </p:nvSpPr>
        <p:spPr>
          <a:xfrm rot="10800000">
            <a:off x="4286272" y="2495751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0C462F16-B4C7-4296-BD6A-39C60BE4A15A}"/>
              </a:ext>
            </a:extLst>
          </p:cNvPr>
          <p:cNvSpPr/>
          <p:nvPr/>
        </p:nvSpPr>
        <p:spPr>
          <a:xfrm rot="16200000">
            <a:off x="5507730" y="2289245"/>
            <a:ext cx="312403" cy="986064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2AE210-66DD-36D3-89C8-E03E2C40190A}"/>
              </a:ext>
            </a:extLst>
          </p:cNvPr>
          <p:cNvSpPr txBox="1"/>
          <p:nvPr/>
        </p:nvSpPr>
        <p:spPr>
          <a:xfrm>
            <a:off x="5436884" y="2908390"/>
            <a:ext cx="5206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GB</a:t>
            </a:r>
          </a:p>
        </p:txBody>
      </p:sp>
    </p:spTree>
    <p:extLst>
      <p:ext uri="{BB962C8B-B14F-4D97-AF65-F5344CB8AC3E}">
        <p14:creationId xmlns:p14="http://schemas.microsoft.com/office/powerpoint/2010/main" val="1801651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6E4A1-D34C-C54F-9B47-5C629ECE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1BCED6E5-D198-359C-222D-736A00044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D22551-3674-312D-6616-107F58723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E8387-BF0B-35AC-8654-C176B50A36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0842796-EDA4-AFFD-6C8F-A3EC22A52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4406A-D183-6AA4-EBC5-D1DA052F5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362F5-182C-DD44-12F9-8D12F9F7B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FFF36-6C29-AE0F-8113-CF204748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E63C5CD6-541E-A71E-88EA-58C8477B9960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EACCB9-F7BD-18A7-0FCC-1018ADACE498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558B142-169B-F1DD-BA61-3C40F04A6FBA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300969-0F79-F28E-763B-55162A2C8084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00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A0750-BCB8-F47C-52FE-1B9B5ADF0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E6FC20BE-1F1F-CA72-1AD5-99DAA2EBF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438319-9D94-081E-9A9D-6246A3AE5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61A7D-D27B-BEED-F5E6-235533525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5C01A5C-7D93-873F-38E5-213B3E7FB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0E67B-8B38-3FCE-AE9F-B064B1049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6FB71-2D0C-1F4B-D333-378799D00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64885-8AEE-B438-438F-4B515FD18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47CD59D1-BE53-EFFC-6460-E2AB04C72F6A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B7A5CA1F-07F3-DD19-C8D5-88613C06903C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BC181-961E-FA89-F580-4023AD4CDA3F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B00424-7172-498A-BADF-423E130259A1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FEF57E90-06CA-6D16-9950-4E840F54E3DB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22844F-C5F1-228F-85FA-4CE5CEFEFBF0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85C11328-A67D-ED02-94AC-CE77532DB517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97CB6C-21F6-0C15-F12E-A2DE5003F266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</p:spTree>
    <p:extLst>
      <p:ext uri="{BB962C8B-B14F-4D97-AF65-F5344CB8AC3E}">
        <p14:creationId xmlns:p14="http://schemas.microsoft.com/office/powerpoint/2010/main" val="1086032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EEE39-CA6F-41FC-CE44-1A266A43D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6BDE9E4E-8953-CC67-A10C-88AE6C695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FE6A47-5A2B-ACA9-8F77-326B8310D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F5779-370A-6114-CB6B-4F0012E8C6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2A01DF66-1A82-0276-705B-378A2596A5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A235E-E087-0DA4-E396-39BCE1C4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BF32-0809-6D88-30B3-40F0E5A59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0AF4A-C7B7-EF19-070A-1CC70A66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C22CB50D-28EE-F464-C555-C4AB0D6D87AF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1498F35-FBB3-2FAA-D48C-351DA5B2418A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9BEBD2-A1E0-9BB9-BDB2-CA85C82F596A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C00F46-B0AC-193B-267B-0B58E4E795D6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D33DCDC-19D6-E458-37C7-A080BFCA584B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4F4512-913A-A4A8-4EBB-BBCB2F03E8BD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1E1233B1-5D53-E3ED-5956-23F2FDA834DE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D40D57-ECE8-108D-FD85-8EE42B6CCE85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</p:spTree>
    <p:extLst>
      <p:ext uri="{BB962C8B-B14F-4D97-AF65-F5344CB8AC3E}">
        <p14:creationId xmlns:p14="http://schemas.microsoft.com/office/powerpoint/2010/main" val="2600253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2E36F-97EF-F1E5-0B1C-390F31D18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E84A2781-04B6-7B9B-33F6-FF38DF45E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A5ABE1-989C-2F33-B805-A742EE3CE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0F0C4-1935-0B46-8C39-1AA21116F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80335EE-254F-14A1-BD95-0575F2725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94C88-3EB7-C704-13CF-F8B374E64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07DEE-6DE1-3C7B-2277-5A65AE165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22A54-DEE5-8958-DDB3-84ECF486B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7DC59F9-D9BF-05EC-0725-BA146F8DEC93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B2C07737-4285-5DA8-8468-728EA6DBE0D4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632A7F-28B4-75A6-0B1C-725C0B7E87DC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5024E6-56C4-87DF-29B0-9D57B9FBA54F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E69E056-F159-AA36-9174-423F076127A4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E10508-C298-25CA-710C-A78805C5F91F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8CD31762-3DFF-AAD2-91D0-B14574A82C73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6E8377-E7F3-3FEC-BFAF-FD87F8BB3E52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0B680FAE-380E-BED0-16A8-07D96C5B61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70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37BFF-C0CC-1B04-5465-53900DD72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B4C88D41-A5EF-3A08-D94C-C6F5A61C7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BEB6CA-CAA5-72B2-51C8-D94C454CA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9D134-C3E0-64D8-694E-C2A18303E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Well motivated from fundamental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Weinberg 1989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A0B7C3D-D6F7-C9AB-F75B-CA959222D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31EA0-600C-8545-50CD-5B349C430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B668E-47A4-0D25-517A-1ACB6463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AA17F-6B2F-1C40-8C2A-DA6F6A743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CC0864D-BADD-C52D-0C57-7372F0601691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B1DDE1CB-70AC-C0FD-9AE0-3F000743CE53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E6C212-F4BC-9A6A-4FB6-38222A40F372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9B6C4-6A79-59CE-C89A-78D89BA2F7CC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752BDEE8-5989-C65B-0B52-04AB03E9B32A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CA1101-9454-C89B-388C-F5B3381BF792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0F72001F-94A2-C5DF-FF50-754B33BE5B3B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A9099C-4835-6AB6-1640-2199B57B72BF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580BC77B-A3EC-19AC-14B1-0E9C24F4F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19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07234-077A-379B-AA39-699FF06F9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0EC1A129-AF9A-0853-DBF1-1B38F2A74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C360CC-9A1E-D40E-5D4B-D4F0A4C3F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E1C5C-A9C9-97C7-4F2A-B4394EEB8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Well motivated from fundamental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Weinberg 1989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Both DM and DE in one shot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Smith et al. 2024 [2410.11099]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Ortega, TD, </a:t>
            </a:r>
            <a:r>
              <a:rPr lang="en-US" dirty="0" err="1">
                <a:solidFill>
                  <a:srgbClr val="FF0000"/>
                </a:solidFill>
              </a:rPr>
              <a:t>Koushiappas</a:t>
            </a:r>
            <a:r>
              <a:rPr lang="en-US" dirty="0">
                <a:solidFill>
                  <a:srgbClr val="FF0000"/>
                </a:solidFill>
              </a:rPr>
              <a:t> 2024 [2411.08911]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44AD61A-4CAD-139A-6E5B-15FB4CDFE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5C093-2832-F137-B4BE-A3023C6AC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4C7A8-5AAA-0389-5F79-BDEDD32A4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A6F8A-5F79-9F3F-0A7C-6D9231518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94B0E88-5D1C-1B49-992A-F4F2BD809708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A859A5A-781D-A840-8A90-8B09C4290D9B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382B8-C35C-E6CB-775B-A4B4DB8830C2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21F169-96A5-9A02-9426-5030B4AD9CE5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13DEA549-1E5B-720A-EF9F-7168867A493E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88CDC4-D04D-8A72-A878-392BF5D7279F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2E702C7-ADF0-4758-3164-03BC1C86DF5C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3A4431-6000-93EE-675A-463B5DDBC575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AE19BE24-BE04-C64E-FF09-84D6B535B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023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1ECEE-E4FB-FC45-7B5C-76DCB21B2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EB2B2F92-0FF7-BAF0-20A2-B661BA081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761DC9-6139-F33C-B01A-48954EE2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40631-C553-1A8E-9CA0-2EDBD97F21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Well motivated from fundamental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Weinberg 1989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Both DM and DE in one shot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Smith et al. 2024 [2410.11099]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Ortega, TD, </a:t>
            </a:r>
            <a:r>
              <a:rPr lang="en-US" dirty="0" err="1">
                <a:solidFill>
                  <a:srgbClr val="FF0000"/>
                </a:solidFill>
              </a:rPr>
              <a:t>Koushiappas</a:t>
            </a:r>
            <a:r>
              <a:rPr lang="en-US" dirty="0">
                <a:solidFill>
                  <a:srgbClr val="FF0000"/>
                </a:solidFill>
              </a:rPr>
              <a:t> 2024 [2411.08911]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4B5DE65-D0D5-A22F-7C83-FED0A09F2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Possible resolution to Hubble tension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Bernardo, Brandenberger &amp; Fr</a:t>
            </a:r>
            <a:r>
              <a:rPr lang="de-DE" dirty="0">
                <a:solidFill>
                  <a:srgbClr val="FF0000"/>
                </a:solidFill>
              </a:rPr>
              <a:t>öhlich, </a:t>
            </a:r>
            <a:r>
              <a:rPr lang="en-US" dirty="0">
                <a:solidFill>
                  <a:srgbClr val="FF0000"/>
                </a:solidFill>
              </a:rPr>
              <a:t>2022 JCAP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Alexander, Bernardo &amp; Toomey, 2023 JCAP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ECD62-217C-5891-AF17-A7BD84FB3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EDBE2-E732-325C-3B6B-8D41E8AE6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FC22A-85AC-6740-2772-B6BD13313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0FD587AA-7BC9-B593-AA85-1C334E006C83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E482885-1CC5-050D-90DF-60B0AE1892CC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AC16C9-3052-0097-0327-D214318450DF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A09C2D-4428-7912-19A3-3759375B2307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3BD3ECF-058F-D6B0-5D43-98A601ED8B9C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38C7B3-DDA1-5B05-A77B-4475302A8878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03D78BF-2B4E-7C89-F7B5-4103BA44F99F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377A2D-F41D-EA01-736D-B888FE3115BF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5ED16EB5-0560-BC2D-4879-0B8D1EFE8B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93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EAAAC-1E61-6682-CFC8-D9BB1F761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E297E-D619-6DC5-F905-D3D543A3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1410C-034D-8040-ACC5-2CE3308AF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7D04B-163C-9B08-696F-4A262A072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508BF-EFE7-2DB7-6107-F96CD202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35D74-03C8-4FA7-7CB0-D75F43AC5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22982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AEF5E-0EA1-9339-3CC7-C610BF2A5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58BE6AFF-1869-E6A2-72AB-C6EF649FE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E5805E-3AA5-C067-317A-4AD92E744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FFCB9-DD30-A378-9CA5-872657C3F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Well motivated from fundamental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Weinberg 1989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Both DM and DE in one shot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Smith et al. 2024 [2410.11099]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Ortega, TD, </a:t>
            </a:r>
            <a:r>
              <a:rPr lang="en-US" dirty="0" err="1">
                <a:solidFill>
                  <a:srgbClr val="FF0000"/>
                </a:solidFill>
              </a:rPr>
              <a:t>Koushiappas</a:t>
            </a:r>
            <a:r>
              <a:rPr lang="en-US" dirty="0">
                <a:solidFill>
                  <a:srgbClr val="FF0000"/>
                </a:solidFill>
              </a:rPr>
              <a:t> 2024 [2411.08911]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558B2F7-DCB9-57C0-A64F-798A2D8F4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Possible resolution to Hubble tension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Bernardo, Brandenberger &amp; Fr</a:t>
            </a:r>
            <a:r>
              <a:rPr lang="de-DE" dirty="0">
                <a:solidFill>
                  <a:srgbClr val="FF0000"/>
                </a:solidFill>
              </a:rPr>
              <a:t>öhlich, </a:t>
            </a:r>
            <a:r>
              <a:rPr lang="en-US" dirty="0">
                <a:solidFill>
                  <a:srgbClr val="FF0000"/>
                </a:solidFill>
              </a:rPr>
              <a:t>2022 JCAP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Alexander, Bernardo &amp; Toomey, 2023 JCAP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Axions: tidal disruption of solitons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Wechsler et al., 2022 PRD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37C46-595A-124D-A11D-8D9526A2D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B7986-249C-6721-9622-B3F56B166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918FB-71D6-92F1-E301-4376D524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8575FA5-826A-0F3F-8103-EAB996595FEF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52239410-A755-76A3-3612-D48D47318C1D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773376-B89B-6315-950D-9B23863DA3B0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1C451B-33E1-0DC7-8974-D526CE4CEDC0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11245BAB-2724-7B68-09FB-C7535C2314D0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191031-DEA3-5999-E253-A6F0F190B926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339C585E-7B4A-651D-F8A7-BDA98692FF1F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6BA6A-9079-1950-E546-4C8674B1C451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AA2D6CF2-76C7-D1EA-0605-FFBC08B33B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83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E13AF-29E5-03CF-C7D9-FF039D5F3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0FB8E628-FEC7-C63D-31C8-0169765817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0" y="1813642"/>
            <a:ext cx="10059011" cy="95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D801AC-3246-EB7C-FCDF-D67D8B128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 model with both DM and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3283E-D8A6-8AA9-714C-B5B05688D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292473"/>
            <a:ext cx="4937760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-Simons-Gauss-Bonnet gravity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Well motivated from fundamental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Weinberg 1989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Both DM and DE in one shot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Smith et al. 2024 [2410.11099]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Ortega, TD, </a:t>
            </a:r>
            <a:r>
              <a:rPr lang="en-US" dirty="0" err="1">
                <a:solidFill>
                  <a:srgbClr val="FF0000"/>
                </a:solidFill>
              </a:rPr>
              <a:t>Koushiappas</a:t>
            </a:r>
            <a:r>
              <a:rPr lang="en-US" dirty="0">
                <a:solidFill>
                  <a:srgbClr val="FF0000"/>
                </a:solidFill>
              </a:rPr>
              <a:t> 2024 [2411.08911]</a:t>
            </a:r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CE9DB26-B1A0-46FC-2661-422269CFA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723" y="3669072"/>
            <a:ext cx="4937760" cy="4023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Possible resolution to Hubble tension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Bernardo, Brandenberger &amp; Fr</a:t>
            </a:r>
            <a:r>
              <a:rPr lang="de-DE" dirty="0">
                <a:solidFill>
                  <a:srgbClr val="FF0000"/>
                </a:solidFill>
              </a:rPr>
              <a:t>öhlich, </a:t>
            </a:r>
            <a:r>
              <a:rPr lang="en-US" dirty="0">
                <a:solidFill>
                  <a:srgbClr val="FF0000"/>
                </a:solidFill>
              </a:rPr>
              <a:t>2022 JCAP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Alexander, Bernardo &amp; Toomey, 2023 JCAP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Axions: tidal disruption of solitons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Wechsler et al., 2022 PRD</a:t>
            </a:r>
            <a:endParaRPr lang="en-US" dirty="0"/>
          </a:p>
          <a:p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Chern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-Simons: parity violation, baryogenesis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Alexander, Peskin &amp; Sheikh-Jabbari, 2006 PRL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4CC20-C830-E748-056C-5CA87C581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63E71-FEAD-D5F4-5022-B361E05A7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6B4EA-526D-E850-B40E-47811A66D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6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BED8215-899A-FEC7-1393-A6C5FAB9E1E3}"/>
              </a:ext>
            </a:extLst>
          </p:cNvPr>
          <p:cNvSpPr/>
          <p:nvPr/>
        </p:nvSpPr>
        <p:spPr>
          <a:xfrm rot="16200000">
            <a:off x="7557181" y="2462970"/>
            <a:ext cx="312403" cy="683188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1EAD2573-C1D2-3D06-B32E-6AC4C6EA6CE9}"/>
              </a:ext>
            </a:extLst>
          </p:cNvPr>
          <p:cNvSpPr/>
          <p:nvPr/>
        </p:nvSpPr>
        <p:spPr>
          <a:xfrm rot="16200000">
            <a:off x="9136140" y="1983126"/>
            <a:ext cx="312404" cy="16428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175FB5-00B9-FB49-DDB3-14D76D3C07D9}"/>
              </a:ext>
            </a:extLst>
          </p:cNvPr>
          <p:cNvSpPr txBox="1"/>
          <p:nvPr/>
        </p:nvSpPr>
        <p:spPr>
          <a:xfrm>
            <a:off x="7469565" y="291103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F6CC17-A45C-E068-9810-15D04E2D1804}"/>
              </a:ext>
            </a:extLst>
          </p:cNvPr>
          <p:cNvSpPr txBox="1"/>
          <p:nvPr/>
        </p:nvSpPr>
        <p:spPr>
          <a:xfrm>
            <a:off x="9054937" y="2929453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B14F328-C061-409A-E442-B95DF6350F3C}"/>
              </a:ext>
            </a:extLst>
          </p:cNvPr>
          <p:cNvSpPr/>
          <p:nvPr/>
        </p:nvSpPr>
        <p:spPr>
          <a:xfrm rot="10800000">
            <a:off x="4309993" y="2490694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2D24A-FBDA-8441-A7B0-5ED72440C8D5}"/>
              </a:ext>
            </a:extLst>
          </p:cNvPr>
          <p:cNvSpPr txBox="1"/>
          <p:nvPr/>
        </p:nvSpPr>
        <p:spPr>
          <a:xfrm>
            <a:off x="3978502" y="2650160"/>
            <a:ext cx="117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8E9F862-AD57-09F2-1E88-48A046427982}"/>
              </a:ext>
            </a:extLst>
          </p:cNvPr>
          <p:cNvSpPr/>
          <p:nvPr/>
        </p:nvSpPr>
        <p:spPr>
          <a:xfrm rot="10800000">
            <a:off x="5957748" y="2508553"/>
            <a:ext cx="256032" cy="4126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ECD7C5-B61B-7379-93BE-42A2276EBC3E}"/>
              </a:ext>
            </a:extLst>
          </p:cNvPr>
          <p:cNvSpPr txBox="1"/>
          <p:nvPr/>
        </p:nvSpPr>
        <p:spPr>
          <a:xfrm>
            <a:off x="5707499" y="2949242"/>
            <a:ext cx="7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A57EE177-D5EA-92A5-08CC-F62E44EEA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0" y="3117876"/>
            <a:ext cx="1890989" cy="4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630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6BDDB-4A99-3B18-9444-C7CBD3B5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4F1DE-FC5D-217B-3754-7A1C16AF5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CAC18-D9D9-C1E9-43BD-B6B6596D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644-1375-4BC5-52FC-6F6EE54E0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41CC4-24BE-43BC-E889-4D5E19C4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093108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98492-2E15-F2FF-2D9E-313205F87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ADF38-E1A0-4A1E-0258-266038B3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707FE-FEE0-8FF9-E827-B5336801C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8D66D-E71A-2061-FB82-1D6AF9F70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E6F21-10DB-457E-5EC6-41A5A2BDB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E4642-3EEB-A65F-AFC7-2954DF9F7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19917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A3CA2-2DC6-2DCA-9B52-0FB5AF09C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FC612-0C36-02B2-A02A-36AD2FABD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2A893-4E2C-F461-AC2F-BD4480F74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F6E4B-6010-038A-ECA1-3F5CE3FB6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0B63D-869B-28C1-3A92-F26697272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4C7CE-D2B3-2C1C-00D0-FF2A3E2EF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047391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F36DB-B565-C8D7-34FF-2FB686921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6B6DE-CCAA-370F-D298-5A4CCA27F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F07FD-978A-76ED-DFE3-6FCA120B2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F80AF-146D-5C7B-56DC-18D4A581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A5EA4-B72B-B5B3-0B94-1D5676BA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4182F-5E8B-81F9-6B0A-311EC0BFF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1341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8BB2C-9175-B29B-D93B-318D9CB87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941BA-71E1-EDCE-38F0-01D243C0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C70A4-AD0C-84C7-7E76-D5B73A258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Modifications to GR amplitude and phase: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parametrized-post-Einsteinian formalism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(e.g. Yunes &amp; Pretorius, 2009 PRD)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43555-8F3F-BA59-97B8-CE1A90F62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251A2-5393-47CB-DE45-5FB8D1D8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26BCA-D667-A49B-52FB-F7C090259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90240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AA81D-DD24-05C6-F9C9-4A71309F4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A0A4F-241E-B7A2-4852-C71361754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9AE48-89D7-81F9-9E00-C35D05755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Modifications to GR amplitude and phase: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parametrized-post-Einsteinian formalism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(e.g. Yunes &amp; Pretorius, 2009 PRD)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Neutron stars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B8A9F-5CC7-BEF9-3A54-57C929FBD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EBC79-6D19-6EFB-D80F-95C9A70A6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E9E15-D4BC-AC5D-2B80-945CD6B70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71591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37707-6865-7962-F5E8-D7FA45DAE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B898A-B6D3-E955-C61F-5FE706815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C6DC0-C7C2-68DE-F0A3-2242BBD09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Modifications to GR amplitude and phase: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parametrized-post-Einsteinian formalism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(e.g. Yunes &amp; Pretorius, 2009 PRD)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Neutron stars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TOV equations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39A22-6365-3049-F8A1-C7DEB3B9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4A009-56E0-478C-043A-11B38EB7C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D4928-6145-548B-5642-0BEFA2C82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673525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8080D-6872-F05E-F005-406FB2E11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05B6-9765-C52D-611B-8CFC77AA1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C33A9-3DF0-0377-BDB9-B9A18D6FF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Modifications to GR amplitude and phase: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parametrized-post-Einsteinian formalism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(e.g. Yunes &amp; Pretorius, 2009 PRD)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Neutron stars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TOV equations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Mass-radius relation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4E7B9-FE44-1920-9A37-B25D7A098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D840A-658F-0272-FDA8-8060C9077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64156-DCF4-9B78-5646-DD4616E4C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5557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3B838-55BE-B76F-F571-5DA530370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D82F-204B-3273-04D6-B06B45D0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CC5C9-90B8-5E72-7027-50FE91895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00A9B-A42E-D3BC-DD73-A42FDE18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3363-0DCB-1E74-A66A-48D4B0DFB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D26DC-5987-069D-4B26-866F91C9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79230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1A950-7839-6981-12EA-803111DA7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9CE8A-4623-2E76-5F87-37AC8CCAE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Observational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28FE0-82A1-16CE-5A53-FAADF4020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GW generation: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inspiral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compact objects, Bayesian parameter estimation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 beyond-GR effects in GW propagation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(Jenks et al., 2023 PRD; TD, Jenks &amp; Alexander, 2024 PRD)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Modifications to GR amplitude and phase: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parametrized-post-Einsteinian formalism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(e.g. Yunes &amp; Pretorius, 2009 PRD)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Neutron stars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TOV equations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Mass-radius relation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I-Love-Q relations </a:t>
            </a:r>
            <a:r>
              <a:rPr lang="en-US" dirty="0">
                <a:solidFill>
                  <a:srgbClr val="FF0000"/>
                </a:solidFill>
              </a:rPr>
              <a:t>(Yagi &amp; Yunes, 2013 PRD)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D7D59-00CA-0CFE-F4CA-8523E4D45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67067-FC5B-1D6F-5900-96F200EF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5F87B-7790-7E32-EB18-E09A408C0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165730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C8BC-9004-FB87-FA46-93C6A2BA0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Model Agnostic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3E47F-2D66-8351-BD82-432B73E99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F24F3-183A-1BE5-B1E0-A70AC15AC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26430-6BAE-EED5-B69D-E31EDF52C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A0921-60B2-29D9-E87A-CC61256C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607465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01A7C-C939-326A-282C-C29AE8196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0BE05-FB3D-9B24-8635-F7BA4520E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Model Agnostic Framework</a:t>
            </a:r>
          </a:p>
        </p:txBody>
      </p:sp>
      <p:pic>
        <p:nvPicPr>
          <p:cNvPr id="25" name="Content Placeholder 24" descr="A group of math equations&#10;&#10;Description automatically generated">
            <a:extLst>
              <a:ext uri="{FF2B5EF4-FFF2-40B4-BE49-F238E27FC236}">
                <a16:creationId xmlns:a16="http://schemas.microsoft.com/office/drawing/2014/main" id="{57EFAE54-E894-8BEF-1D32-8F4BF3176E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"/>
          <a:stretch/>
        </p:blipFill>
        <p:spPr>
          <a:xfrm>
            <a:off x="1012032" y="1737416"/>
            <a:ext cx="10341768" cy="221293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7E61E-182B-8819-8E94-B163D9C93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0FBC6-D72C-6ACB-46B5-7365D7B77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204BB-00E8-BB3A-C0BE-CC2E815F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8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E963D6-105D-3886-B5A8-1D1481F5A4D0}"/>
              </a:ext>
            </a:extLst>
          </p:cNvPr>
          <p:cNvCxnSpPr>
            <a:cxnSpLocks/>
          </p:cNvCxnSpPr>
          <p:nvPr/>
        </p:nvCxnSpPr>
        <p:spPr>
          <a:xfrm>
            <a:off x="893522" y="1667104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5E9A3D-3476-C50F-BC53-E9971A8FDB9F}"/>
              </a:ext>
            </a:extLst>
          </p:cNvPr>
          <p:cNvCxnSpPr>
            <a:cxnSpLocks/>
          </p:cNvCxnSpPr>
          <p:nvPr/>
        </p:nvCxnSpPr>
        <p:spPr>
          <a:xfrm>
            <a:off x="893522" y="1628090"/>
            <a:ext cx="0" cy="2431581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6F501D-7CA1-8C0E-DCD4-BB304765DDF5}"/>
              </a:ext>
            </a:extLst>
          </p:cNvPr>
          <p:cNvCxnSpPr>
            <a:cxnSpLocks/>
          </p:cNvCxnSpPr>
          <p:nvPr/>
        </p:nvCxnSpPr>
        <p:spPr>
          <a:xfrm>
            <a:off x="11571647" y="1628090"/>
            <a:ext cx="0" cy="2431581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E391EA-9AC6-31E3-C036-354B8826ED4C}"/>
              </a:ext>
            </a:extLst>
          </p:cNvPr>
          <p:cNvCxnSpPr>
            <a:cxnSpLocks/>
          </p:cNvCxnSpPr>
          <p:nvPr/>
        </p:nvCxnSpPr>
        <p:spPr>
          <a:xfrm>
            <a:off x="893522" y="4023518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3F884BC-9233-B2AE-8E55-4ACF1930BBB8}"/>
              </a:ext>
            </a:extLst>
          </p:cNvPr>
          <p:cNvSpPr txBox="1"/>
          <p:nvPr/>
        </p:nvSpPr>
        <p:spPr>
          <a:xfrm>
            <a:off x="3569551" y="4164510"/>
            <a:ext cx="5405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Jenks et al., 2023 PRD; TD, Jenks &amp; Alexander, 2024 PRD</a:t>
            </a:r>
          </a:p>
        </p:txBody>
      </p:sp>
    </p:spTree>
    <p:extLst>
      <p:ext uri="{BB962C8B-B14F-4D97-AF65-F5344CB8AC3E}">
        <p14:creationId xmlns:p14="http://schemas.microsoft.com/office/powerpoint/2010/main" val="10828613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C0F14-BB31-B6F5-97E3-9591DF386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B6A4-E9E0-453E-3C56-694C49748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Model Agnostic Framework</a:t>
            </a:r>
          </a:p>
        </p:txBody>
      </p:sp>
      <p:pic>
        <p:nvPicPr>
          <p:cNvPr id="25" name="Content Placeholder 24" descr="A group of math equations&#10;&#10;Description automatically generated">
            <a:extLst>
              <a:ext uri="{FF2B5EF4-FFF2-40B4-BE49-F238E27FC236}">
                <a16:creationId xmlns:a16="http://schemas.microsoft.com/office/drawing/2014/main" id="{3CD73A01-E68C-0673-9291-E47FAA359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"/>
          <a:stretch/>
        </p:blipFill>
        <p:spPr>
          <a:xfrm>
            <a:off x="1012032" y="1737416"/>
            <a:ext cx="10341768" cy="221293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545DE-7F4A-E3D7-93DB-76880E785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2E70E-8890-349F-B3F5-2B0E5F52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9E5AB-0901-8089-C0D4-D7E2EE0B1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290FEE-928A-DBE5-094C-A175A26E1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76" r="53587" b="-1"/>
          <a:stretch/>
        </p:blipFill>
        <p:spPr>
          <a:xfrm>
            <a:off x="3031949" y="4660065"/>
            <a:ext cx="2548208" cy="532494"/>
          </a:xfrm>
          <a:prstGeom prst="rect">
            <a:avLst/>
          </a:prstGeom>
        </p:spPr>
      </p:pic>
      <p:pic>
        <p:nvPicPr>
          <p:cNvPr id="12" name="Picture 11" descr="A black and yellow numbers&#10;&#10;Description automatically generated">
            <a:extLst>
              <a:ext uri="{FF2B5EF4-FFF2-40B4-BE49-F238E27FC236}">
                <a16:creationId xmlns:a16="http://schemas.microsoft.com/office/drawing/2014/main" id="{FFAC2876-30DD-7AFC-F0F8-C7CE28DE75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89" y="4636848"/>
            <a:ext cx="2646822" cy="6048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0056D6-A2C2-586B-D635-25B036D9B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4" t="-5782" r="3883"/>
          <a:stretch/>
        </p:blipFill>
        <p:spPr>
          <a:xfrm>
            <a:off x="2982642" y="5487063"/>
            <a:ext cx="2646822" cy="532494"/>
          </a:xfrm>
          <a:prstGeom prst="rect">
            <a:avLst/>
          </a:prstGeom>
        </p:spPr>
      </p:pic>
      <p:pic>
        <p:nvPicPr>
          <p:cNvPr id="15" name="Picture 14" descr="A black and blue numbers&#10;&#10;Description automatically generated">
            <a:extLst>
              <a:ext uri="{FF2B5EF4-FFF2-40B4-BE49-F238E27FC236}">
                <a16:creationId xmlns:a16="http://schemas.microsoft.com/office/drawing/2014/main" id="{7B32320E-8ECF-AC2C-7873-2AB270B220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89" y="5494097"/>
            <a:ext cx="2800350" cy="59059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8AF4FD-FA3F-3E47-89CE-155CDDC166AE}"/>
              </a:ext>
            </a:extLst>
          </p:cNvPr>
          <p:cNvCxnSpPr>
            <a:cxnSpLocks/>
          </p:cNvCxnSpPr>
          <p:nvPr/>
        </p:nvCxnSpPr>
        <p:spPr>
          <a:xfrm>
            <a:off x="893522" y="1667104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63CE1D-C3B7-EDEE-628F-41F8055B854F}"/>
              </a:ext>
            </a:extLst>
          </p:cNvPr>
          <p:cNvCxnSpPr>
            <a:cxnSpLocks/>
          </p:cNvCxnSpPr>
          <p:nvPr/>
        </p:nvCxnSpPr>
        <p:spPr>
          <a:xfrm>
            <a:off x="893522" y="1628090"/>
            <a:ext cx="0" cy="2431581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B15FB5-611E-2131-3DE7-BFEA4E5D00CB}"/>
              </a:ext>
            </a:extLst>
          </p:cNvPr>
          <p:cNvCxnSpPr>
            <a:cxnSpLocks/>
          </p:cNvCxnSpPr>
          <p:nvPr/>
        </p:nvCxnSpPr>
        <p:spPr>
          <a:xfrm>
            <a:off x="11571647" y="1628090"/>
            <a:ext cx="0" cy="2431581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FA1D67-44AD-0089-4279-F7D2C88CD70C}"/>
              </a:ext>
            </a:extLst>
          </p:cNvPr>
          <p:cNvCxnSpPr>
            <a:cxnSpLocks/>
          </p:cNvCxnSpPr>
          <p:nvPr/>
        </p:nvCxnSpPr>
        <p:spPr>
          <a:xfrm>
            <a:off x="893522" y="4023518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0F23ED3-9762-0326-61A9-2AD21578EB56}"/>
              </a:ext>
            </a:extLst>
          </p:cNvPr>
          <p:cNvSpPr txBox="1"/>
          <p:nvPr/>
        </p:nvSpPr>
        <p:spPr>
          <a:xfrm>
            <a:off x="3569551" y="4164510"/>
            <a:ext cx="5405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Jenks et al., 2023 PRD; TD, Jenks &amp; Alexander, 2024 PRD</a:t>
            </a:r>
          </a:p>
        </p:txBody>
      </p:sp>
    </p:spTree>
    <p:extLst>
      <p:ext uri="{BB962C8B-B14F-4D97-AF65-F5344CB8AC3E}">
        <p14:creationId xmlns:p14="http://schemas.microsoft.com/office/powerpoint/2010/main" val="681962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63BBC-2D26-7D92-C53A-92E22D0A5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04A2-81AC-7DDF-EF99-47A20BA72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CS-GB Waveforms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52FB51-D75A-E931-A0D6-FC1F0B8B7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CD2B4-93BF-930C-06D7-87522AB0A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F7634-0BCD-C997-7EB3-FEF0F578F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80FBA-E938-37BF-6665-86ABB0918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292918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41D9D-7863-2C7E-6D0E-30F504477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0DAE9-C075-0DFC-D0D7-AF6D8AC7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CS-GB Waveforms</a:t>
            </a:r>
          </a:p>
        </p:txBody>
      </p:sp>
      <p:pic>
        <p:nvPicPr>
          <p:cNvPr id="8" name="Content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597702DD-4ACB-948F-3EB2-4383DC5BF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" r="50172" b="1"/>
          <a:stretch/>
        </p:blipFill>
        <p:spPr>
          <a:xfrm>
            <a:off x="375893" y="2065106"/>
            <a:ext cx="5470103" cy="385309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5FBB3-6756-3D5A-A4A5-C45077C47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E57A-2685-2BF2-E40F-29E241005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D1431-1BFF-ED04-FF64-0296131B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13461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5B8CA-1A6A-22DC-4353-E34AB2E33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36F1F-119A-7379-C4C2-54B1FD02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CS-GB Waveforms</a:t>
            </a:r>
          </a:p>
        </p:txBody>
      </p:sp>
      <p:pic>
        <p:nvPicPr>
          <p:cNvPr id="8" name="Content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FC2E7137-15FA-8D13-D614-83A2EE2498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3" y="2068700"/>
            <a:ext cx="10977907" cy="38495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4C092-CA3F-23DB-5544-867F3B1A4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44FCE-EF01-A94B-B209-ACE8BF45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D79C0-9CD3-C875-7E0E-8F2B76EE9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133225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78A26-5C76-ACB6-B16E-F7A0C3281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F341-8E62-8E89-36E6-97AB71D79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CB9AD-F695-CBB2-9E0B-8D811B312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54ED5-B86C-0D80-71E7-623AC364E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801E4-564D-196D-32F2-1C2AD709F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04E705-F31C-3D13-BDBC-4AC314D3E2AA}"/>
              </a:ext>
            </a:extLst>
          </p:cNvPr>
          <p:cNvSpPr txBox="1"/>
          <p:nvPr/>
        </p:nvSpPr>
        <p:spPr>
          <a:xfrm>
            <a:off x="1488280" y="5870854"/>
            <a:ext cx="491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864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B81AB-A901-E7F1-4A62-A20231002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28C5-A661-85D8-A48E-6FBB9B160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BACE7-CB9B-BDA5-0B92-051405499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BA093-4660-1207-3CC5-0740703DA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77BC3-2A37-8DF1-A9CD-E5317735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60151-41E1-1761-90D8-F0822A54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1B37E1-DFCF-25EB-BE32-9CDECBF828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991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2384A-EC2A-80CE-C39F-F521D571E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1BD64-E705-DACE-73D3-9D5EA994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3E8DF-7C61-7563-0CF6-1D8DED610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F73C5-4C9A-3499-846C-D9B907C93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FBD13-9F09-05AF-BAA0-9A0FE35F2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48867-1D27-713B-733C-631860B01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8" name="Picture 7" descr="A number and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2181454B-6E7D-C0C2-4BCB-1261DB78D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6" y="3111344"/>
            <a:ext cx="5821314" cy="1000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1965B7-DBB4-C5CD-FC13-4EE646514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01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56F1E-A122-5991-8E36-AD4CCED6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5A8FD-6C37-9A79-7F62-524A47EC2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19D06-AAFA-F480-EA05-70C2CC761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lensing, Shapiro delay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1DFB6-D44D-A719-CB21-F54764877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F9B0F-A0F7-675D-91DA-4E0FED05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81475-2CAF-2F7E-EF6C-0426F9608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095777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C72DE-E322-92DF-254A-DA50D2AD9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6B456-822E-3506-A637-B638CFF00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319A-C435-3D8B-9E9D-26FCA239C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A047A-4066-447A-569C-B64E9DF62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8AD45-5D13-7B84-34D3-95474ED4A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A3FCE-12FB-A2AD-2439-6701579E7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8" name="Picture 7" descr="A number and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BD490A9B-B27A-CAF1-BC5A-D09CF3433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6" y="3111344"/>
            <a:ext cx="5821314" cy="1000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7FC7C2-BCAB-1D91-E67F-DF83364F7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FDD2FC57-8B2D-9BE3-B183-A141A259413C}"/>
              </a:ext>
            </a:extLst>
          </p:cNvPr>
          <p:cNvSpPr/>
          <p:nvPr/>
        </p:nvSpPr>
        <p:spPr>
          <a:xfrm>
            <a:off x="6781800" y="2533650"/>
            <a:ext cx="381000" cy="1578066"/>
          </a:xfrm>
          <a:prstGeom prst="righ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1FEE7EB-C3E2-49F0-45E1-065FA520D181}"/>
              </a:ext>
            </a:extLst>
          </p:cNvPr>
          <p:cNvSpPr/>
          <p:nvPr/>
        </p:nvSpPr>
        <p:spPr>
          <a:xfrm>
            <a:off x="7315199" y="3111344"/>
            <a:ext cx="1143000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963E7B-1F63-1C23-1361-AFA2CEAD84D8}"/>
              </a:ext>
            </a:extLst>
          </p:cNvPr>
          <p:cNvSpPr txBox="1"/>
          <p:nvPr/>
        </p:nvSpPr>
        <p:spPr>
          <a:xfrm>
            <a:off x="8458199" y="2631333"/>
            <a:ext cx="32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TD, Jenks &amp; Alexander, 2024 PRD</a:t>
            </a:r>
          </a:p>
        </p:txBody>
      </p:sp>
      <p:pic>
        <p:nvPicPr>
          <p:cNvPr id="16" name="Picture 15" descr="A black number with a white background&#10;&#10;Description automatically generated">
            <a:extLst>
              <a:ext uri="{FF2B5EF4-FFF2-40B4-BE49-F238E27FC236}">
                <a16:creationId xmlns:a16="http://schemas.microsoft.com/office/drawing/2014/main" id="{46609002-7361-2F2B-2834-8865453CBF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989" y="3043875"/>
            <a:ext cx="3061307" cy="57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21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E4A27-B20E-F36D-8462-A9A8E2F3E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75402-28F4-8A5E-0231-B22973000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E1D54-7E6C-B7E7-4A23-87092DEC0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Amplitude birefringence (GWTC-3)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50036-0D50-61E0-B36E-89F9033FA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C54A1-2FC2-97F5-6295-7ADFC428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89E4B-0800-0743-BABB-5479DF161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8" name="Picture 7" descr="A number and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C244589C-225F-0E77-C877-4B2516C84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6" y="3111344"/>
            <a:ext cx="5821314" cy="1000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7DB8B5-0C07-B937-2F74-0A974426F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4C8F3E09-0777-D535-5AA1-E16B5235EFAD}"/>
              </a:ext>
            </a:extLst>
          </p:cNvPr>
          <p:cNvSpPr/>
          <p:nvPr/>
        </p:nvSpPr>
        <p:spPr>
          <a:xfrm>
            <a:off x="6781800" y="2533650"/>
            <a:ext cx="381000" cy="1578066"/>
          </a:xfrm>
          <a:prstGeom prst="righ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2FBFD8A-6712-9437-CB8E-B1F9A29FDD7F}"/>
              </a:ext>
            </a:extLst>
          </p:cNvPr>
          <p:cNvSpPr/>
          <p:nvPr/>
        </p:nvSpPr>
        <p:spPr>
          <a:xfrm>
            <a:off x="7315199" y="3111344"/>
            <a:ext cx="1143000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1BD6DF-5501-32BD-85AB-D2E047C8758F}"/>
              </a:ext>
            </a:extLst>
          </p:cNvPr>
          <p:cNvSpPr txBox="1"/>
          <p:nvPr/>
        </p:nvSpPr>
        <p:spPr>
          <a:xfrm>
            <a:off x="8458199" y="2631333"/>
            <a:ext cx="32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TD, Jenks &amp; Alexander, 2024 PRD</a:t>
            </a:r>
          </a:p>
        </p:txBody>
      </p:sp>
      <p:pic>
        <p:nvPicPr>
          <p:cNvPr id="16" name="Picture 15" descr="A black number with a white background&#10;&#10;Description automatically generated">
            <a:extLst>
              <a:ext uri="{FF2B5EF4-FFF2-40B4-BE49-F238E27FC236}">
                <a16:creationId xmlns:a16="http://schemas.microsoft.com/office/drawing/2014/main" id="{C84AD8E2-692C-EDC8-7983-154708D39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989" y="3043875"/>
            <a:ext cx="3061307" cy="57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861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57B46-B172-2FBB-BD7A-BDB4CAA6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43354-BDE5-4DA3-8F7D-65925CBAA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5A30A-741F-159F-619E-6B914E304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Amplitude birefringence (GWTC-3)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A249E-5136-A6AE-E547-E8CB5368C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07273-782E-000B-ED8F-A09006206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4E7B6-ABC9-92CD-0D16-06BF4B61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8" name="Picture 7" descr="A number and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0BA3A345-6F04-B010-B28C-607F77B243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6" y="3111344"/>
            <a:ext cx="5821314" cy="1000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B2EE75-D2E5-3969-35B2-F3996CDDB5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7ABE6D-F034-EF63-6DEB-372F2BFDA732}"/>
              </a:ext>
            </a:extLst>
          </p:cNvPr>
          <p:cNvSpPr txBox="1"/>
          <p:nvPr/>
        </p:nvSpPr>
        <p:spPr>
          <a:xfrm>
            <a:off x="2493872" y="5869094"/>
            <a:ext cx="491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Ng et al., 2023 PRD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20181DD1-2437-4737-C2C1-EE1D036DA1F0}"/>
              </a:ext>
            </a:extLst>
          </p:cNvPr>
          <p:cNvSpPr/>
          <p:nvPr/>
        </p:nvSpPr>
        <p:spPr>
          <a:xfrm>
            <a:off x="6781800" y="2533650"/>
            <a:ext cx="381000" cy="1578066"/>
          </a:xfrm>
          <a:prstGeom prst="righ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436424-99A4-C185-BEB6-48D2FDFB0C51}"/>
              </a:ext>
            </a:extLst>
          </p:cNvPr>
          <p:cNvSpPr/>
          <p:nvPr/>
        </p:nvSpPr>
        <p:spPr>
          <a:xfrm>
            <a:off x="7315199" y="3111344"/>
            <a:ext cx="1143000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AEFCA210-0F65-D4FD-8997-1594887B1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97" y="4910405"/>
            <a:ext cx="3733278" cy="9811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E38F3B-A36E-1132-C493-9D2768240924}"/>
              </a:ext>
            </a:extLst>
          </p:cNvPr>
          <p:cNvSpPr txBox="1"/>
          <p:nvPr/>
        </p:nvSpPr>
        <p:spPr>
          <a:xfrm>
            <a:off x="8458199" y="2631333"/>
            <a:ext cx="32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TD, Jenks &amp; Alexander, 2024 PRD</a:t>
            </a:r>
          </a:p>
        </p:txBody>
      </p:sp>
      <p:pic>
        <p:nvPicPr>
          <p:cNvPr id="16" name="Picture 15" descr="A black number with a white background&#10;&#10;Description automatically generated">
            <a:extLst>
              <a:ext uri="{FF2B5EF4-FFF2-40B4-BE49-F238E27FC236}">
                <a16:creationId xmlns:a16="http://schemas.microsoft.com/office/drawing/2014/main" id="{2041D308-FBB9-BC97-7050-8C9573EBC7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989" y="3043875"/>
            <a:ext cx="3061307" cy="57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87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A06A1-8793-3B44-C035-01D5EE8C4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9E8B0-200E-58E5-9FA2-D2FEC896F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Constraints on Theory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ED22F-6751-DFD1-E676-033327E5E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Velocity (GW170817)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Amplitude birefringence (GWTC-3)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FA14A-A756-DD53-10E8-9558E0C2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E15B0-B779-BD68-076B-E04E5BA47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394E3-CD14-8E9D-BB2C-D6022A03D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10</a:t>
            </a:r>
          </a:p>
        </p:txBody>
      </p:sp>
      <p:pic>
        <p:nvPicPr>
          <p:cNvPr id="8" name="Picture 7" descr="A number and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A2C210CC-E26B-B142-9271-11169B4FF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6" y="3111344"/>
            <a:ext cx="5821314" cy="1000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30586A-350F-7F7B-365B-D30F1E66B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2434180"/>
            <a:ext cx="5514975" cy="6096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CF8069-B792-F003-8D13-CBE18D44C3B0}"/>
              </a:ext>
            </a:extLst>
          </p:cNvPr>
          <p:cNvSpPr txBox="1"/>
          <p:nvPr/>
        </p:nvSpPr>
        <p:spPr>
          <a:xfrm>
            <a:off x="2493872" y="5869094"/>
            <a:ext cx="491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Ng et al., 2023 PRD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783B394F-E4AE-7A0E-07B0-C626984471AA}"/>
              </a:ext>
            </a:extLst>
          </p:cNvPr>
          <p:cNvSpPr/>
          <p:nvPr/>
        </p:nvSpPr>
        <p:spPr>
          <a:xfrm>
            <a:off x="6781800" y="2533650"/>
            <a:ext cx="381000" cy="1578066"/>
          </a:xfrm>
          <a:prstGeom prst="righ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5234C6D-8702-C5A6-679A-361F315FEA62}"/>
              </a:ext>
            </a:extLst>
          </p:cNvPr>
          <p:cNvSpPr/>
          <p:nvPr/>
        </p:nvSpPr>
        <p:spPr>
          <a:xfrm>
            <a:off x="7315199" y="3111344"/>
            <a:ext cx="1143000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0F9C1D6B-D078-C4EE-EBC4-9B529FFBF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97" y="4910405"/>
            <a:ext cx="3733278" cy="981117"/>
          </a:xfrm>
          <a:prstGeom prst="rect">
            <a:avLst/>
          </a:prstGeom>
        </p:spPr>
      </p:pic>
      <p:pic>
        <p:nvPicPr>
          <p:cNvPr id="19" name="Picture 18" descr="A black number with a white background&#10;&#10;Description automatically generated">
            <a:extLst>
              <a:ext uri="{FF2B5EF4-FFF2-40B4-BE49-F238E27FC236}">
                <a16:creationId xmlns:a16="http://schemas.microsoft.com/office/drawing/2014/main" id="{EC731604-CB24-5C03-98C0-D44C32A5DC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174527"/>
            <a:ext cx="2868883" cy="55028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D01513A1-1FBE-6646-0464-C4B789880CBD}"/>
              </a:ext>
            </a:extLst>
          </p:cNvPr>
          <p:cNvSpPr/>
          <p:nvPr/>
        </p:nvSpPr>
        <p:spPr>
          <a:xfrm>
            <a:off x="5838824" y="5229422"/>
            <a:ext cx="2619375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033F83F-2825-DA58-72F7-1030EE07939B}"/>
              </a:ext>
            </a:extLst>
          </p:cNvPr>
          <p:cNvSpPr/>
          <p:nvPr/>
        </p:nvSpPr>
        <p:spPr>
          <a:xfrm rot="5400000">
            <a:off x="9310397" y="4173009"/>
            <a:ext cx="1343603" cy="4270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BE4AB-FEC6-8488-B81E-3093BB0500C2}"/>
              </a:ext>
            </a:extLst>
          </p:cNvPr>
          <p:cNvSpPr txBox="1"/>
          <p:nvPr/>
        </p:nvSpPr>
        <p:spPr>
          <a:xfrm>
            <a:off x="8458199" y="2631333"/>
            <a:ext cx="32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TD, Jenks &amp; Alexander, 2024 PRD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3D5CC3-5212-A11E-A40C-CC26155E8140}"/>
              </a:ext>
            </a:extLst>
          </p:cNvPr>
          <p:cNvSpPr txBox="1"/>
          <p:nvPr/>
        </p:nvSpPr>
        <p:spPr>
          <a:xfrm>
            <a:off x="8458199" y="5793330"/>
            <a:ext cx="3250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TD, Jenks &amp; Alexander, 2024 PRD</a:t>
            </a:r>
          </a:p>
          <a:p>
            <a:endParaRPr lang="en-US" dirty="0"/>
          </a:p>
        </p:txBody>
      </p:sp>
      <p:pic>
        <p:nvPicPr>
          <p:cNvPr id="16" name="Picture 15" descr="A black number with a white background&#10;&#10;Description automatically generated">
            <a:extLst>
              <a:ext uri="{FF2B5EF4-FFF2-40B4-BE49-F238E27FC236}">
                <a16:creationId xmlns:a16="http://schemas.microsoft.com/office/drawing/2014/main" id="{03DB8030-651F-ECB7-D83C-EDC13A64B4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989" y="3043875"/>
            <a:ext cx="3061307" cy="57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407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AB2F-737A-2870-723A-C7254D416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63277-D09B-B034-C4AA-80223536D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D757E-FAA4-C287-A7DB-54E3DBE2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262CC-B699-AA9A-664B-1167B43F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CE649-D8E6-3797-6028-EDAE45AD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699146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FCAF4-7A90-C826-2DE3-4B158ADF1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E2630-76A0-4039-92F5-9DC763FF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98750-9A40-E7AF-EA05-84BD5CE0C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2A59F-09BA-8657-5BFE-479792478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0081E-F963-F652-9A2E-A45962FD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CF868-88EC-C16C-690E-EEA7F65CB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E0B742-3A9F-C259-3623-E97754C45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9" y="1883299"/>
            <a:ext cx="10426810" cy="77752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C2854B-9770-0F37-FEEF-4323D84E2E56}"/>
              </a:ext>
            </a:extLst>
          </p:cNvPr>
          <p:cNvCxnSpPr>
            <a:cxnSpLocks/>
          </p:cNvCxnSpPr>
          <p:nvPr/>
        </p:nvCxnSpPr>
        <p:spPr>
          <a:xfrm>
            <a:off x="891539" y="1853003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FF0F88-3768-355A-9F28-9B83E7914F20}"/>
              </a:ext>
            </a:extLst>
          </p:cNvPr>
          <p:cNvCxnSpPr>
            <a:cxnSpLocks/>
          </p:cNvCxnSpPr>
          <p:nvPr/>
        </p:nvCxnSpPr>
        <p:spPr>
          <a:xfrm>
            <a:off x="93743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92B3C4D-728B-7CC5-AF93-79F5D2F93527}"/>
              </a:ext>
            </a:extLst>
          </p:cNvPr>
          <p:cNvCxnSpPr>
            <a:cxnSpLocks/>
          </p:cNvCxnSpPr>
          <p:nvPr/>
        </p:nvCxnSpPr>
        <p:spPr>
          <a:xfrm>
            <a:off x="891539" y="2678872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6FA5D2-F8E1-E604-9F7A-1ADA079480B4}"/>
              </a:ext>
            </a:extLst>
          </p:cNvPr>
          <p:cNvCxnSpPr>
            <a:cxnSpLocks/>
          </p:cNvCxnSpPr>
          <p:nvPr/>
        </p:nvCxnSpPr>
        <p:spPr>
          <a:xfrm>
            <a:off x="1156145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8046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BCF97-3680-DBBF-3172-25CB8988D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8296F-8E5D-A35E-AD0F-1C83E5A65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D772A-088C-D3FA-83D2-409EDFEEA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4EB0B-BB36-0DF2-53CD-B6A601B3E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6E18C-DC27-F41B-19D2-0347ACC7C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F5EE4-4532-B424-9319-0DCE0BCDD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E7C605-C13A-0AAF-D243-51D5DB85A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9" y="1883299"/>
            <a:ext cx="10426810" cy="777525"/>
          </a:xfrm>
          <a:prstGeom prst="rect">
            <a:avLst/>
          </a:prstGeom>
        </p:spPr>
      </p:pic>
      <p:pic>
        <p:nvPicPr>
          <p:cNvPr id="10" name="Picture 9" descr="A group of math equations&#10;&#10;AI-generated content may be incorrect.">
            <a:extLst>
              <a:ext uri="{FF2B5EF4-FFF2-40B4-BE49-F238E27FC236}">
                <a16:creationId xmlns:a16="http://schemas.microsoft.com/office/drawing/2014/main" id="{0525156F-A65D-F673-EDA4-24CA27C95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88"/>
          <a:stretch>
            <a:fillRect/>
          </a:stretch>
        </p:blipFill>
        <p:spPr>
          <a:xfrm>
            <a:off x="1793464" y="2721033"/>
            <a:ext cx="9141766" cy="187865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3CE84C-779D-26B2-D1EB-92D2E95695AA}"/>
              </a:ext>
            </a:extLst>
          </p:cNvPr>
          <p:cNvCxnSpPr>
            <a:cxnSpLocks/>
          </p:cNvCxnSpPr>
          <p:nvPr/>
        </p:nvCxnSpPr>
        <p:spPr>
          <a:xfrm>
            <a:off x="891539" y="1853003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34F5AD1-1B8E-5646-293C-2D8E577FB262}"/>
              </a:ext>
            </a:extLst>
          </p:cNvPr>
          <p:cNvCxnSpPr>
            <a:cxnSpLocks/>
          </p:cNvCxnSpPr>
          <p:nvPr/>
        </p:nvCxnSpPr>
        <p:spPr>
          <a:xfrm>
            <a:off x="93743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3D3F46-9541-0B76-EA98-6732FC9C8B86}"/>
              </a:ext>
            </a:extLst>
          </p:cNvPr>
          <p:cNvCxnSpPr>
            <a:cxnSpLocks/>
          </p:cNvCxnSpPr>
          <p:nvPr/>
        </p:nvCxnSpPr>
        <p:spPr>
          <a:xfrm>
            <a:off x="891539" y="2678872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B9DF6B-596F-5A2D-DBAC-683623C6B7B5}"/>
              </a:ext>
            </a:extLst>
          </p:cNvPr>
          <p:cNvCxnSpPr>
            <a:cxnSpLocks/>
          </p:cNvCxnSpPr>
          <p:nvPr/>
        </p:nvCxnSpPr>
        <p:spPr>
          <a:xfrm>
            <a:off x="1156145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944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B9C34-9603-B046-D47F-56A47A220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CFF95-2999-90D2-7DDE-5A803E50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BD5D0-4872-EEC0-23DB-A21BDD1CD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F436-8C31-8778-2463-91A370721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2A250-FB32-62C5-A13E-257D08B1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6CA90-776A-9419-8B67-9DC0F0570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587434-0D3B-56A8-4DBF-AF388BE89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9" y="1883299"/>
            <a:ext cx="10426810" cy="777525"/>
          </a:xfrm>
          <a:prstGeom prst="rect">
            <a:avLst/>
          </a:prstGeom>
        </p:spPr>
      </p:pic>
      <p:pic>
        <p:nvPicPr>
          <p:cNvPr id="10" name="Picture 9" descr="A group of math equations&#10;&#10;AI-generated content may be incorrect.">
            <a:extLst>
              <a:ext uri="{FF2B5EF4-FFF2-40B4-BE49-F238E27FC236}">
                <a16:creationId xmlns:a16="http://schemas.microsoft.com/office/drawing/2014/main" id="{4F3F5A35-535A-70EC-D701-790D4D03F9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88"/>
          <a:stretch>
            <a:fillRect/>
          </a:stretch>
        </p:blipFill>
        <p:spPr>
          <a:xfrm>
            <a:off x="1793464" y="2721033"/>
            <a:ext cx="9141766" cy="187865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6B3AF35-9552-D6C1-521A-BC3547CCCFEF}"/>
              </a:ext>
            </a:extLst>
          </p:cNvPr>
          <p:cNvCxnSpPr>
            <a:cxnSpLocks/>
          </p:cNvCxnSpPr>
          <p:nvPr/>
        </p:nvCxnSpPr>
        <p:spPr>
          <a:xfrm>
            <a:off x="891539" y="1853003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9FEC952-BABD-DEF5-1962-049929C25888}"/>
              </a:ext>
            </a:extLst>
          </p:cNvPr>
          <p:cNvCxnSpPr>
            <a:cxnSpLocks/>
          </p:cNvCxnSpPr>
          <p:nvPr/>
        </p:nvCxnSpPr>
        <p:spPr>
          <a:xfrm>
            <a:off x="93743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F025E3-F425-1310-01F4-B456D44EC6D4}"/>
              </a:ext>
            </a:extLst>
          </p:cNvPr>
          <p:cNvCxnSpPr>
            <a:cxnSpLocks/>
          </p:cNvCxnSpPr>
          <p:nvPr/>
        </p:nvCxnSpPr>
        <p:spPr>
          <a:xfrm>
            <a:off x="891539" y="2678872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00B06C-1690-A4BA-D23E-430B1C99C3BF}"/>
              </a:ext>
            </a:extLst>
          </p:cNvPr>
          <p:cNvCxnSpPr>
            <a:cxnSpLocks/>
          </p:cNvCxnSpPr>
          <p:nvPr/>
        </p:nvCxnSpPr>
        <p:spPr>
          <a:xfrm>
            <a:off x="1156145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074352F-5B45-5CA0-700D-1D5F9371CD03}"/>
              </a:ext>
            </a:extLst>
          </p:cNvPr>
          <p:cNvSpPr/>
          <p:nvPr/>
        </p:nvSpPr>
        <p:spPr>
          <a:xfrm>
            <a:off x="2765323" y="2959880"/>
            <a:ext cx="575187" cy="544861"/>
          </a:xfrm>
          <a:custGeom>
            <a:avLst/>
            <a:gdLst>
              <a:gd name="connsiteX0" fmla="*/ 265471 w 575187"/>
              <a:gd name="connsiteY0" fmla="*/ 22122 h 544861"/>
              <a:gd name="connsiteX1" fmla="*/ 221226 w 575187"/>
              <a:gd name="connsiteY1" fmla="*/ 14748 h 544861"/>
              <a:gd name="connsiteX2" fmla="*/ 184355 w 575187"/>
              <a:gd name="connsiteY2" fmla="*/ 7374 h 544861"/>
              <a:gd name="connsiteX3" fmla="*/ 110613 w 575187"/>
              <a:gd name="connsiteY3" fmla="*/ 0 h 544861"/>
              <a:gd name="connsiteX4" fmla="*/ 44245 w 575187"/>
              <a:gd name="connsiteY4" fmla="*/ 29496 h 544861"/>
              <a:gd name="connsiteX5" fmla="*/ 29497 w 575187"/>
              <a:gd name="connsiteY5" fmla="*/ 58993 h 544861"/>
              <a:gd name="connsiteX6" fmla="*/ 14749 w 575187"/>
              <a:gd name="connsiteY6" fmla="*/ 110613 h 544861"/>
              <a:gd name="connsiteX7" fmla="*/ 0 w 575187"/>
              <a:gd name="connsiteY7" fmla="*/ 162232 h 544861"/>
              <a:gd name="connsiteX8" fmla="*/ 22123 w 575187"/>
              <a:gd name="connsiteY8" fmla="*/ 339213 h 544861"/>
              <a:gd name="connsiteX9" fmla="*/ 51619 w 575187"/>
              <a:gd name="connsiteY9" fmla="*/ 376083 h 544861"/>
              <a:gd name="connsiteX10" fmla="*/ 140110 w 575187"/>
              <a:gd name="connsiteY10" fmla="*/ 449825 h 544861"/>
              <a:gd name="connsiteX11" fmla="*/ 213852 w 575187"/>
              <a:gd name="connsiteY11" fmla="*/ 501445 h 544861"/>
              <a:gd name="connsiteX12" fmla="*/ 250723 w 575187"/>
              <a:gd name="connsiteY12" fmla="*/ 516193 h 544861"/>
              <a:gd name="connsiteX13" fmla="*/ 265471 w 575187"/>
              <a:gd name="connsiteY13" fmla="*/ 530942 h 544861"/>
              <a:gd name="connsiteX14" fmla="*/ 486697 w 575187"/>
              <a:gd name="connsiteY14" fmla="*/ 516193 h 544861"/>
              <a:gd name="connsiteX15" fmla="*/ 516194 w 575187"/>
              <a:gd name="connsiteY15" fmla="*/ 479322 h 544861"/>
              <a:gd name="connsiteX16" fmla="*/ 538316 w 575187"/>
              <a:gd name="connsiteY16" fmla="*/ 412954 h 544861"/>
              <a:gd name="connsiteX17" fmla="*/ 567813 w 575187"/>
              <a:gd name="connsiteY17" fmla="*/ 339213 h 544861"/>
              <a:gd name="connsiteX18" fmla="*/ 575187 w 575187"/>
              <a:gd name="connsiteY18" fmla="*/ 317090 h 544861"/>
              <a:gd name="connsiteX19" fmla="*/ 560439 w 575187"/>
              <a:gd name="connsiteY19" fmla="*/ 213851 h 544861"/>
              <a:gd name="connsiteX20" fmla="*/ 516194 w 575187"/>
              <a:gd name="connsiteY20" fmla="*/ 169606 h 544861"/>
              <a:gd name="connsiteX21" fmla="*/ 479323 w 575187"/>
              <a:gd name="connsiteY21" fmla="*/ 132735 h 544861"/>
              <a:gd name="connsiteX22" fmla="*/ 464574 w 575187"/>
              <a:gd name="connsiteY22" fmla="*/ 110613 h 544861"/>
              <a:gd name="connsiteX23" fmla="*/ 420329 w 575187"/>
              <a:gd name="connsiteY23" fmla="*/ 88490 h 544861"/>
              <a:gd name="connsiteX24" fmla="*/ 346587 w 575187"/>
              <a:gd name="connsiteY24" fmla="*/ 36871 h 544861"/>
              <a:gd name="connsiteX25" fmla="*/ 309716 w 575187"/>
              <a:gd name="connsiteY25" fmla="*/ 14748 h 544861"/>
              <a:gd name="connsiteX26" fmla="*/ 258097 w 575187"/>
              <a:gd name="connsiteY26" fmla="*/ 0 h 544861"/>
              <a:gd name="connsiteX27" fmla="*/ 199103 w 575187"/>
              <a:gd name="connsiteY27" fmla="*/ 22122 h 54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5187" h="544861">
                <a:moveTo>
                  <a:pt x="265471" y="22122"/>
                </a:moveTo>
                <a:lnTo>
                  <a:pt x="221226" y="14748"/>
                </a:lnTo>
                <a:cubicBezTo>
                  <a:pt x="208894" y="12506"/>
                  <a:pt x="196779" y="9030"/>
                  <a:pt x="184355" y="7374"/>
                </a:cubicBezTo>
                <a:cubicBezTo>
                  <a:pt x="159868" y="4109"/>
                  <a:pt x="135194" y="2458"/>
                  <a:pt x="110613" y="0"/>
                </a:cubicBezTo>
                <a:cubicBezTo>
                  <a:pt x="95805" y="4936"/>
                  <a:pt x="57728" y="13316"/>
                  <a:pt x="44245" y="29496"/>
                </a:cubicBezTo>
                <a:cubicBezTo>
                  <a:pt x="37208" y="37941"/>
                  <a:pt x="33827" y="48889"/>
                  <a:pt x="29497" y="58993"/>
                </a:cubicBezTo>
                <a:cubicBezTo>
                  <a:pt x="21919" y="76676"/>
                  <a:pt x="20096" y="91900"/>
                  <a:pt x="14749" y="110613"/>
                </a:cubicBezTo>
                <a:cubicBezTo>
                  <a:pt x="-6410" y="184667"/>
                  <a:pt x="23053" y="70018"/>
                  <a:pt x="0" y="162232"/>
                </a:cubicBezTo>
                <a:cubicBezTo>
                  <a:pt x="7374" y="221226"/>
                  <a:pt x="8173" y="281420"/>
                  <a:pt x="22123" y="339213"/>
                </a:cubicBezTo>
                <a:cubicBezTo>
                  <a:pt x="25816" y="354512"/>
                  <a:pt x="41032" y="364437"/>
                  <a:pt x="51619" y="376083"/>
                </a:cubicBezTo>
                <a:cubicBezTo>
                  <a:pt x="100246" y="429573"/>
                  <a:pt x="85438" y="411555"/>
                  <a:pt x="140110" y="449825"/>
                </a:cubicBezTo>
                <a:cubicBezTo>
                  <a:pt x="168296" y="469555"/>
                  <a:pt x="181722" y="483919"/>
                  <a:pt x="213852" y="501445"/>
                </a:cubicBezTo>
                <a:cubicBezTo>
                  <a:pt x="225473" y="507784"/>
                  <a:pt x="238433" y="511277"/>
                  <a:pt x="250723" y="516193"/>
                </a:cubicBezTo>
                <a:cubicBezTo>
                  <a:pt x="255639" y="521109"/>
                  <a:pt x="258572" y="530080"/>
                  <a:pt x="265471" y="530942"/>
                </a:cubicBezTo>
                <a:cubicBezTo>
                  <a:pt x="419535" y="550200"/>
                  <a:pt x="388325" y="553083"/>
                  <a:pt x="486697" y="516193"/>
                </a:cubicBezTo>
                <a:cubicBezTo>
                  <a:pt x="508366" y="451186"/>
                  <a:pt x="474500" y="537695"/>
                  <a:pt x="516194" y="479322"/>
                </a:cubicBezTo>
                <a:cubicBezTo>
                  <a:pt x="528301" y="462372"/>
                  <a:pt x="532636" y="432835"/>
                  <a:pt x="538316" y="412954"/>
                </a:cubicBezTo>
                <a:cubicBezTo>
                  <a:pt x="546706" y="383589"/>
                  <a:pt x="554439" y="372648"/>
                  <a:pt x="567813" y="339213"/>
                </a:cubicBezTo>
                <a:cubicBezTo>
                  <a:pt x="570700" y="331996"/>
                  <a:pt x="572729" y="324464"/>
                  <a:pt x="575187" y="317090"/>
                </a:cubicBezTo>
                <a:cubicBezTo>
                  <a:pt x="570271" y="282677"/>
                  <a:pt x="573349" y="246127"/>
                  <a:pt x="560439" y="213851"/>
                </a:cubicBezTo>
                <a:cubicBezTo>
                  <a:pt x="552693" y="194485"/>
                  <a:pt x="530942" y="184354"/>
                  <a:pt x="516194" y="169606"/>
                </a:cubicBezTo>
                <a:cubicBezTo>
                  <a:pt x="503904" y="157316"/>
                  <a:pt x="488965" y="147197"/>
                  <a:pt x="479323" y="132735"/>
                </a:cubicBezTo>
                <a:cubicBezTo>
                  <a:pt x="474407" y="125361"/>
                  <a:pt x="470841" y="116880"/>
                  <a:pt x="464574" y="110613"/>
                </a:cubicBezTo>
                <a:cubicBezTo>
                  <a:pt x="450277" y="96316"/>
                  <a:pt x="438324" y="94488"/>
                  <a:pt x="420329" y="88490"/>
                </a:cubicBezTo>
                <a:cubicBezTo>
                  <a:pt x="386719" y="63282"/>
                  <a:pt x="386540" y="62295"/>
                  <a:pt x="346587" y="36871"/>
                </a:cubicBezTo>
                <a:cubicBezTo>
                  <a:pt x="334495" y="29176"/>
                  <a:pt x="323621" y="18224"/>
                  <a:pt x="309716" y="14748"/>
                </a:cubicBezTo>
                <a:cubicBezTo>
                  <a:pt x="272678" y="5489"/>
                  <a:pt x="289834" y="10579"/>
                  <a:pt x="258097" y="0"/>
                </a:cubicBezTo>
                <a:cubicBezTo>
                  <a:pt x="212535" y="9112"/>
                  <a:pt x="231655" y="422"/>
                  <a:pt x="199103" y="221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3039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9AE6BD-073B-561C-B10C-4E6D83E10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018B3-DC0D-DAD4-FE31-F1E652604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FC395-91D8-77B0-FB76-7B6C489C2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9E022-74CE-E188-386E-30B19E49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93F61-26EE-BAF0-753F-B0E4CBB66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6D4E5-7989-A9D5-43B3-CC933EDD2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FA8934-0A22-00EC-3D4C-19245FF5D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9" y="1883299"/>
            <a:ext cx="10426810" cy="777525"/>
          </a:xfrm>
          <a:prstGeom prst="rect">
            <a:avLst/>
          </a:prstGeom>
        </p:spPr>
      </p:pic>
      <p:pic>
        <p:nvPicPr>
          <p:cNvPr id="10" name="Picture 9" descr="A group of math equations&#10;&#10;AI-generated content may be incorrect.">
            <a:extLst>
              <a:ext uri="{FF2B5EF4-FFF2-40B4-BE49-F238E27FC236}">
                <a16:creationId xmlns:a16="http://schemas.microsoft.com/office/drawing/2014/main" id="{232256AE-A68B-154A-72B6-2922B577B2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88"/>
          <a:stretch>
            <a:fillRect/>
          </a:stretch>
        </p:blipFill>
        <p:spPr>
          <a:xfrm>
            <a:off x="1793464" y="2721033"/>
            <a:ext cx="9141766" cy="1878655"/>
          </a:xfrm>
          <a:prstGeom prst="rect">
            <a:avLst/>
          </a:prstGeom>
        </p:spPr>
      </p:pic>
      <p:pic>
        <p:nvPicPr>
          <p:cNvPr id="11" name="Picture 10" descr="A group of math equations&#10;&#10;AI-generated content may be incorrect.">
            <a:extLst>
              <a:ext uri="{FF2B5EF4-FFF2-40B4-BE49-F238E27FC236}">
                <a16:creationId xmlns:a16="http://schemas.microsoft.com/office/drawing/2014/main" id="{1465D2F9-3F28-AB4D-DE97-6E6A743E4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80"/>
          <a:stretch>
            <a:fillRect/>
          </a:stretch>
        </p:blipFill>
        <p:spPr>
          <a:xfrm>
            <a:off x="1792648" y="4580269"/>
            <a:ext cx="9060511" cy="174296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44D1DC-42E8-EEDF-6C0B-BC5E28CD0BED}"/>
              </a:ext>
            </a:extLst>
          </p:cNvPr>
          <p:cNvCxnSpPr>
            <a:cxnSpLocks/>
          </p:cNvCxnSpPr>
          <p:nvPr/>
        </p:nvCxnSpPr>
        <p:spPr>
          <a:xfrm>
            <a:off x="891539" y="1853003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10F8E0-DE15-783F-A2DA-C20B3BA6B107}"/>
              </a:ext>
            </a:extLst>
          </p:cNvPr>
          <p:cNvCxnSpPr>
            <a:cxnSpLocks/>
          </p:cNvCxnSpPr>
          <p:nvPr/>
        </p:nvCxnSpPr>
        <p:spPr>
          <a:xfrm>
            <a:off x="93743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AD95DD-BFA4-6CD0-8E53-DABB66D0CAD5}"/>
              </a:ext>
            </a:extLst>
          </p:cNvPr>
          <p:cNvCxnSpPr>
            <a:cxnSpLocks/>
          </p:cNvCxnSpPr>
          <p:nvPr/>
        </p:nvCxnSpPr>
        <p:spPr>
          <a:xfrm>
            <a:off x="891539" y="2678872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33AF748-CE07-AEAF-B9B7-3D6984D55551}"/>
              </a:ext>
            </a:extLst>
          </p:cNvPr>
          <p:cNvCxnSpPr>
            <a:cxnSpLocks/>
          </p:cNvCxnSpPr>
          <p:nvPr/>
        </p:nvCxnSpPr>
        <p:spPr>
          <a:xfrm>
            <a:off x="1156145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82D13F5-73B5-265D-ACAA-2700CB606F4E}"/>
              </a:ext>
            </a:extLst>
          </p:cNvPr>
          <p:cNvSpPr/>
          <p:nvPr/>
        </p:nvSpPr>
        <p:spPr>
          <a:xfrm>
            <a:off x="2765323" y="2959880"/>
            <a:ext cx="575187" cy="544861"/>
          </a:xfrm>
          <a:custGeom>
            <a:avLst/>
            <a:gdLst>
              <a:gd name="connsiteX0" fmla="*/ 265471 w 575187"/>
              <a:gd name="connsiteY0" fmla="*/ 22122 h 544861"/>
              <a:gd name="connsiteX1" fmla="*/ 221226 w 575187"/>
              <a:gd name="connsiteY1" fmla="*/ 14748 h 544861"/>
              <a:gd name="connsiteX2" fmla="*/ 184355 w 575187"/>
              <a:gd name="connsiteY2" fmla="*/ 7374 h 544861"/>
              <a:gd name="connsiteX3" fmla="*/ 110613 w 575187"/>
              <a:gd name="connsiteY3" fmla="*/ 0 h 544861"/>
              <a:gd name="connsiteX4" fmla="*/ 44245 w 575187"/>
              <a:gd name="connsiteY4" fmla="*/ 29496 h 544861"/>
              <a:gd name="connsiteX5" fmla="*/ 29497 w 575187"/>
              <a:gd name="connsiteY5" fmla="*/ 58993 h 544861"/>
              <a:gd name="connsiteX6" fmla="*/ 14749 w 575187"/>
              <a:gd name="connsiteY6" fmla="*/ 110613 h 544861"/>
              <a:gd name="connsiteX7" fmla="*/ 0 w 575187"/>
              <a:gd name="connsiteY7" fmla="*/ 162232 h 544861"/>
              <a:gd name="connsiteX8" fmla="*/ 22123 w 575187"/>
              <a:gd name="connsiteY8" fmla="*/ 339213 h 544861"/>
              <a:gd name="connsiteX9" fmla="*/ 51619 w 575187"/>
              <a:gd name="connsiteY9" fmla="*/ 376083 h 544861"/>
              <a:gd name="connsiteX10" fmla="*/ 140110 w 575187"/>
              <a:gd name="connsiteY10" fmla="*/ 449825 h 544861"/>
              <a:gd name="connsiteX11" fmla="*/ 213852 w 575187"/>
              <a:gd name="connsiteY11" fmla="*/ 501445 h 544861"/>
              <a:gd name="connsiteX12" fmla="*/ 250723 w 575187"/>
              <a:gd name="connsiteY12" fmla="*/ 516193 h 544861"/>
              <a:gd name="connsiteX13" fmla="*/ 265471 w 575187"/>
              <a:gd name="connsiteY13" fmla="*/ 530942 h 544861"/>
              <a:gd name="connsiteX14" fmla="*/ 486697 w 575187"/>
              <a:gd name="connsiteY14" fmla="*/ 516193 h 544861"/>
              <a:gd name="connsiteX15" fmla="*/ 516194 w 575187"/>
              <a:gd name="connsiteY15" fmla="*/ 479322 h 544861"/>
              <a:gd name="connsiteX16" fmla="*/ 538316 w 575187"/>
              <a:gd name="connsiteY16" fmla="*/ 412954 h 544861"/>
              <a:gd name="connsiteX17" fmla="*/ 567813 w 575187"/>
              <a:gd name="connsiteY17" fmla="*/ 339213 h 544861"/>
              <a:gd name="connsiteX18" fmla="*/ 575187 w 575187"/>
              <a:gd name="connsiteY18" fmla="*/ 317090 h 544861"/>
              <a:gd name="connsiteX19" fmla="*/ 560439 w 575187"/>
              <a:gd name="connsiteY19" fmla="*/ 213851 h 544861"/>
              <a:gd name="connsiteX20" fmla="*/ 516194 w 575187"/>
              <a:gd name="connsiteY20" fmla="*/ 169606 h 544861"/>
              <a:gd name="connsiteX21" fmla="*/ 479323 w 575187"/>
              <a:gd name="connsiteY21" fmla="*/ 132735 h 544861"/>
              <a:gd name="connsiteX22" fmla="*/ 464574 w 575187"/>
              <a:gd name="connsiteY22" fmla="*/ 110613 h 544861"/>
              <a:gd name="connsiteX23" fmla="*/ 420329 w 575187"/>
              <a:gd name="connsiteY23" fmla="*/ 88490 h 544861"/>
              <a:gd name="connsiteX24" fmla="*/ 346587 w 575187"/>
              <a:gd name="connsiteY24" fmla="*/ 36871 h 544861"/>
              <a:gd name="connsiteX25" fmla="*/ 309716 w 575187"/>
              <a:gd name="connsiteY25" fmla="*/ 14748 h 544861"/>
              <a:gd name="connsiteX26" fmla="*/ 258097 w 575187"/>
              <a:gd name="connsiteY26" fmla="*/ 0 h 544861"/>
              <a:gd name="connsiteX27" fmla="*/ 199103 w 575187"/>
              <a:gd name="connsiteY27" fmla="*/ 22122 h 54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5187" h="544861">
                <a:moveTo>
                  <a:pt x="265471" y="22122"/>
                </a:moveTo>
                <a:lnTo>
                  <a:pt x="221226" y="14748"/>
                </a:lnTo>
                <a:cubicBezTo>
                  <a:pt x="208894" y="12506"/>
                  <a:pt x="196779" y="9030"/>
                  <a:pt x="184355" y="7374"/>
                </a:cubicBezTo>
                <a:cubicBezTo>
                  <a:pt x="159868" y="4109"/>
                  <a:pt x="135194" y="2458"/>
                  <a:pt x="110613" y="0"/>
                </a:cubicBezTo>
                <a:cubicBezTo>
                  <a:pt x="95805" y="4936"/>
                  <a:pt x="57728" y="13316"/>
                  <a:pt x="44245" y="29496"/>
                </a:cubicBezTo>
                <a:cubicBezTo>
                  <a:pt x="37208" y="37941"/>
                  <a:pt x="33827" y="48889"/>
                  <a:pt x="29497" y="58993"/>
                </a:cubicBezTo>
                <a:cubicBezTo>
                  <a:pt x="21919" y="76676"/>
                  <a:pt x="20096" y="91900"/>
                  <a:pt x="14749" y="110613"/>
                </a:cubicBezTo>
                <a:cubicBezTo>
                  <a:pt x="-6410" y="184667"/>
                  <a:pt x="23053" y="70018"/>
                  <a:pt x="0" y="162232"/>
                </a:cubicBezTo>
                <a:cubicBezTo>
                  <a:pt x="7374" y="221226"/>
                  <a:pt x="8173" y="281420"/>
                  <a:pt x="22123" y="339213"/>
                </a:cubicBezTo>
                <a:cubicBezTo>
                  <a:pt x="25816" y="354512"/>
                  <a:pt x="41032" y="364437"/>
                  <a:pt x="51619" y="376083"/>
                </a:cubicBezTo>
                <a:cubicBezTo>
                  <a:pt x="100246" y="429573"/>
                  <a:pt x="85438" y="411555"/>
                  <a:pt x="140110" y="449825"/>
                </a:cubicBezTo>
                <a:cubicBezTo>
                  <a:pt x="168296" y="469555"/>
                  <a:pt x="181722" y="483919"/>
                  <a:pt x="213852" y="501445"/>
                </a:cubicBezTo>
                <a:cubicBezTo>
                  <a:pt x="225473" y="507784"/>
                  <a:pt x="238433" y="511277"/>
                  <a:pt x="250723" y="516193"/>
                </a:cubicBezTo>
                <a:cubicBezTo>
                  <a:pt x="255639" y="521109"/>
                  <a:pt x="258572" y="530080"/>
                  <a:pt x="265471" y="530942"/>
                </a:cubicBezTo>
                <a:cubicBezTo>
                  <a:pt x="419535" y="550200"/>
                  <a:pt x="388325" y="553083"/>
                  <a:pt x="486697" y="516193"/>
                </a:cubicBezTo>
                <a:cubicBezTo>
                  <a:pt x="508366" y="451186"/>
                  <a:pt x="474500" y="537695"/>
                  <a:pt x="516194" y="479322"/>
                </a:cubicBezTo>
                <a:cubicBezTo>
                  <a:pt x="528301" y="462372"/>
                  <a:pt x="532636" y="432835"/>
                  <a:pt x="538316" y="412954"/>
                </a:cubicBezTo>
                <a:cubicBezTo>
                  <a:pt x="546706" y="383589"/>
                  <a:pt x="554439" y="372648"/>
                  <a:pt x="567813" y="339213"/>
                </a:cubicBezTo>
                <a:cubicBezTo>
                  <a:pt x="570700" y="331996"/>
                  <a:pt x="572729" y="324464"/>
                  <a:pt x="575187" y="317090"/>
                </a:cubicBezTo>
                <a:cubicBezTo>
                  <a:pt x="570271" y="282677"/>
                  <a:pt x="573349" y="246127"/>
                  <a:pt x="560439" y="213851"/>
                </a:cubicBezTo>
                <a:cubicBezTo>
                  <a:pt x="552693" y="194485"/>
                  <a:pt x="530942" y="184354"/>
                  <a:pt x="516194" y="169606"/>
                </a:cubicBezTo>
                <a:cubicBezTo>
                  <a:pt x="503904" y="157316"/>
                  <a:pt x="488965" y="147197"/>
                  <a:pt x="479323" y="132735"/>
                </a:cubicBezTo>
                <a:cubicBezTo>
                  <a:pt x="474407" y="125361"/>
                  <a:pt x="470841" y="116880"/>
                  <a:pt x="464574" y="110613"/>
                </a:cubicBezTo>
                <a:cubicBezTo>
                  <a:pt x="450277" y="96316"/>
                  <a:pt x="438324" y="94488"/>
                  <a:pt x="420329" y="88490"/>
                </a:cubicBezTo>
                <a:cubicBezTo>
                  <a:pt x="386719" y="63282"/>
                  <a:pt x="386540" y="62295"/>
                  <a:pt x="346587" y="36871"/>
                </a:cubicBezTo>
                <a:cubicBezTo>
                  <a:pt x="334495" y="29176"/>
                  <a:pt x="323621" y="18224"/>
                  <a:pt x="309716" y="14748"/>
                </a:cubicBezTo>
                <a:cubicBezTo>
                  <a:pt x="272678" y="5489"/>
                  <a:pt x="289834" y="10579"/>
                  <a:pt x="258097" y="0"/>
                </a:cubicBezTo>
                <a:cubicBezTo>
                  <a:pt x="212535" y="9112"/>
                  <a:pt x="231655" y="422"/>
                  <a:pt x="199103" y="221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014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6F76E-48B8-EBFB-614A-85146B2A3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8EFEB-6B9E-C5B9-17BE-4C5E218E7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Extended Parameterization </a:t>
            </a:r>
            <a:r>
              <a:rPr lang="en-US" sz="1600" b="1" dirty="0">
                <a:solidFill>
                  <a:srgbClr val="FF0000"/>
                </a:solidFill>
              </a:rPr>
              <a:t>(Alexander, TD &amp; Manton, 2025 [2510.25895])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42548-1B5E-2770-24DF-8CB1C2AA8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40F11-4DEB-1099-835A-5B278E881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513C6-C862-708C-37EC-EE572AEF6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F7A00-A20A-2F39-51D7-7FCB9D882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018C67-7079-5974-83CA-E91390A11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9" y="1883299"/>
            <a:ext cx="10426810" cy="777525"/>
          </a:xfrm>
          <a:prstGeom prst="rect">
            <a:avLst/>
          </a:prstGeom>
        </p:spPr>
      </p:pic>
      <p:pic>
        <p:nvPicPr>
          <p:cNvPr id="10" name="Picture 9" descr="A group of math equations&#10;&#10;AI-generated content may be incorrect.">
            <a:extLst>
              <a:ext uri="{FF2B5EF4-FFF2-40B4-BE49-F238E27FC236}">
                <a16:creationId xmlns:a16="http://schemas.microsoft.com/office/drawing/2014/main" id="{F6816498-13DD-390C-4793-D4FCC74867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88"/>
          <a:stretch>
            <a:fillRect/>
          </a:stretch>
        </p:blipFill>
        <p:spPr>
          <a:xfrm>
            <a:off x="1793464" y="2721033"/>
            <a:ext cx="9141766" cy="1878655"/>
          </a:xfrm>
          <a:prstGeom prst="rect">
            <a:avLst/>
          </a:prstGeom>
        </p:spPr>
      </p:pic>
      <p:pic>
        <p:nvPicPr>
          <p:cNvPr id="11" name="Picture 10" descr="A group of math equations&#10;&#10;AI-generated content may be incorrect.">
            <a:extLst>
              <a:ext uri="{FF2B5EF4-FFF2-40B4-BE49-F238E27FC236}">
                <a16:creationId xmlns:a16="http://schemas.microsoft.com/office/drawing/2014/main" id="{0A3CCA2B-CE4F-7693-F135-9C63DC4D2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80"/>
          <a:stretch>
            <a:fillRect/>
          </a:stretch>
        </p:blipFill>
        <p:spPr>
          <a:xfrm>
            <a:off x="1792648" y="4580269"/>
            <a:ext cx="9060511" cy="174296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1D404D-FBB6-F6D5-E4EA-C0AC26471FE4}"/>
              </a:ext>
            </a:extLst>
          </p:cNvPr>
          <p:cNvCxnSpPr>
            <a:cxnSpLocks/>
          </p:cNvCxnSpPr>
          <p:nvPr/>
        </p:nvCxnSpPr>
        <p:spPr>
          <a:xfrm>
            <a:off x="891539" y="1853003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282E83B-55C7-7E1C-4EA6-CB74B56E13A3}"/>
              </a:ext>
            </a:extLst>
          </p:cNvPr>
          <p:cNvCxnSpPr>
            <a:cxnSpLocks/>
          </p:cNvCxnSpPr>
          <p:nvPr/>
        </p:nvCxnSpPr>
        <p:spPr>
          <a:xfrm>
            <a:off x="93743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F3C5B39-E82A-FE47-87FB-D9E82954A09A}"/>
              </a:ext>
            </a:extLst>
          </p:cNvPr>
          <p:cNvCxnSpPr>
            <a:cxnSpLocks/>
          </p:cNvCxnSpPr>
          <p:nvPr/>
        </p:nvCxnSpPr>
        <p:spPr>
          <a:xfrm>
            <a:off x="891539" y="2678872"/>
            <a:ext cx="10716372" cy="0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CC1A50-2005-2C86-F9D5-D96F1419724D}"/>
              </a:ext>
            </a:extLst>
          </p:cNvPr>
          <p:cNvCxnSpPr>
            <a:cxnSpLocks/>
          </p:cNvCxnSpPr>
          <p:nvPr/>
        </p:nvCxnSpPr>
        <p:spPr>
          <a:xfrm>
            <a:off x="11561456" y="1814071"/>
            <a:ext cx="0" cy="906962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F80A1A-2A37-C85E-FD71-B15292F70D2E}"/>
              </a:ext>
            </a:extLst>
          </p:cNvPr>
          <p:cNvSpPr/>
          <p:nvPr/>
        </p:nvSpPr>
        <p:spPr>
          <a:xfrm>
            <a:off x="2765323" y="4769681"/>
            <a:ext cx="575187" cy="544861"/>
          </a:xfrm>
          <a:custGeom>
            <a:avLst/>
            <a:gdLst>
              <a:gd name="connsiteX0" fmla="*/ 265471 w 575187"/>
              <a:gd name="connsiteY0" fmla="*/ 22122 h 544861"/>
              <a:gd name="connsiteX1" fmla="*/ 221226 w 575187"/>
              <a:gd name="connsiteY1" fmla="*/ 14748 h 544861"/>
              <a:gd name="connsiteX2" fmla="*/ 184355 w 575187"/>
              <a:gd name="connsiteY2" fmla="*/ 7374 h 544861"/>
              <a:gd name="connsiteX3" fmla="*/ 110613 w 575187"/>
              <a:gd name="connsiteY3" fmla="*/ 0 h 544861"/>
              <a:gd name="connsiteX4" fmla="*/ 44245 w 575187"/>
              <a:gd name="connsiteY4" fmla="*/ 29496 h 544861"/>
              <a:gd name="connsiteX5" fmla="*/ 29497 w 575187"/>
              <a:gd name="connsiteY5" fmla="*/ 58993 h 544861"/>
              <a:gd name="connsiteX6" fmla="*/ 14749 w 575187"/>
              <a:gd name="connsiteY6" fmla="*/ 110613 h 544861"/>
              <a:gd name="connsiteX7" fmla="*/ 0 w 575187"/>
              <a:gd name="connsiteY7" fmla="*/ 162232 h 544861"/>
              <a:gd name="connsiteX8" fmla="*/ 22123 w 575187"/>
              <a:gd name="connsiteY8" fmla="*/ 339213 h 544861"/>
              <a:gd name="connsiteX9" fmla="*/ 51619 w 575187"/>
              <a:gd name="connsiteY9" fmla="*/ 376083 h 544861"/>
              <a:gd name="connsiteX10" fmla="*/ 140110 w 575187"/>
              <a:gd name="connsiteY10" fmla="*/ 449825 h 544861"/>
              <a:gd name="connsiteX11" fmla="*/ 213852 w 575187"/>
              <a:gd name="connsiteY11" fmla="*/ 501445 h 544861"/>
              <a:gd name="connsiteX12" fmla="*/ 250723 w 575187"/>
              <a:gd name="connsiteY12" fmla="*/ 516193 h 544861"/>
              <a:gd name="connsiteX13" fmla="*/ 265471 w 575187"/>
              <a:gd name="connsiteY13" fmla="*/ 530942 h 544861"/>
              <a:gd name="connsiteX14" fmla="*/ 486697 w 575187"/>
              <a:gd name="connsiteY14" fmla="*/ 516193 h 544861"/>
              <a:gd name="connsiteX15" fmla="*/ 516194 w 575187"/>
              <a:gd name="connsiteY15" fmla="*/ 479322 h 544861"/>
              <a:gd name="connsiteX16" fmla="*/ 538316 w 575187"/>
              <a:gd name="connsiteY16" fmla="*/ 412954 h 544861"/>
              <a:gd name="connsiteX17" fmla="*/ 567813 w 575187"/>
              <a:gd name="connsiteY17" fmla="*/ 339213 h 544861"/>
              <a:gd name="connsiteX18" fmla="*/ 575187 w 575187"/>
              <a:gd name="connsiteY18" fmla="*/ 317090 h 544861"/>
              <a:gd name="connsiteX19" fmla="*/ 560439 w 575187"/>
              <a:gd name="connsiteY19" fmla="*/ 213851 h 544861"/>
              <a:gd name="connsiteX20" fmla="*/ 516194 w 575187"/>
              <a:gd name="connsiteY20" fmla="*/ 169606 h 544861"/>
              <a:gd name="connsiteX21" fmla="*/ 479323 w 575187"/>
              <a:gd name="connsiteY21" fmla="*/ 132735 h 544861"/>
              <a:gd name="connsiteX22" fmla="*/ 464574 w 575187"/>
              <a:gd name="connsiteY22" fmla="*/ 110613 h 544861"/>
              <a:gd name="connsiteX23" fmla="*/ 420329 w 575187"/>
              <a:gd name="connsiteY23" fmla="*/ 88490 h 544861"/>
              <a:gd name="connsiteX24" fmla="*/ 346587 w 575187"/>
              <a:gd name="connsiteY24" fmla="*/ 36871 h 544861"/>
              <a:gd name="connsiteX25" fmla="*/ 309716 w 575187"/>
              <a:gd name="connsiteY25" fmla="*/ 14748 h 544861"/>
              <a:gd name="connsiteX26" fmla="*/ 258097 w 575187"/>
              <a:gd name="connsiteY26" fmla="*/ 0 h 544861"/>
              <a:gd name="connsiteX27" fmla="*/ 199103 w 575187"/>
              <a:gd name="connsiteY27" fmla="*/ 22122 h 54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5187" h="544861">
                <a:moveTo>
                  <a:pt x="265471" y="22122"/>
                </a:moveTo>
                <a:lnTo>
                  <a:pt x="221226" y="14748"/>
                </a:lnTo>
                <a:cubicBezTo>
                  <a:pt x="208894" y="12506"/>
                  <a:pt x="196779" y="9030"/>
                  <a:pt x="184355" y="7374"/>
                </a:cubicBezTo>
                <a:cubicBezTo>
                  <a:pt x="159868" y="4109"/>
                  <a:pt x="135194" y="2458"/>
                  <a:pt x="110613" y="0"/>
                </a:cubicBezTo>
                <a:cubicBezTo>
                  <a:pt x="95805" y="4936"/>
                  <a:pt x="57728" y="13316"/>
                  <a:pt x="44245" y="29496"/>
                </a:cubicBezTo>
                <a:cubicBezTo>
                  <a:pt x="37208" y="37941"/>
                  <a:pt x="33827" y="48889"/>
                  <a:pt x="29497" y="58993"/>
                </a:cubicBezTo>
                <a:cubicBezTo>
                  <a:pt x="21919" y="76676"/>
                  <a:pt x="20096" y="91900"/>
                  <a:pt x="14749" y="110613"/>
                </a:cubicBezTo>
                <a:cubicBezTo>
                  <a:pt x="-6410" y="184667"/>
                  <a:pt x="23053" y="70018"/>
                  <a:pt x="0" y="162232"/>
                </a:cubicBezTo>
                <a:cubicBezTo>
                  <a:pt x="7374" y="221226"/>
                  <a:pt x="8173" y="281420"/>
                  <a:pt x="22123" y="339213"/>
                </a:cubicBezTo>
                <a:cubicBezTo>
                  <a:pt x="25816" y="354512"/>
                  <a:pt x="41032" y="364437"/>
                  <a:pt x="51619" y="376083"/>
                </a:cubicBezTo>
                <a:cubicBezTo>
                  <a:pt x="100246" y="429573"/>
                  <a:pt x="85438" y="411555"/>
                  <a:pt x="140110" y="449825"/>
                </a:cubicBezTo>
                <a:cubicBezTo>
                  <a:pt x="168296" y="469555"/>
                  <a:pt x="181722" y="483919"/>
                  <a:pt x="213852" y="501445"/>
                </a:cubicBezTo>
                <a:cubicBezTo>
                  <a:pt x="225473" y="507784"/>
                  <a:pt x="238433" y="511277"/>
                  <a:pt x="250723" y="516193"/>
                </a:cubicBezTo>
                <a:cubicBezTo>
                  <a:pt x="255639" y="521109"/>
                  <a:pt x="258572" y="530080"/>
                  <a:pt x="265471" y="530942"/>
                </a:cubicBezTo>
                <a:cubicBezTo>
                  <a:pt x="419535" y="550200"/>
                  <a:pt x="388325" y="553083"/>
                  <a:pt x="486697" y="516193"/>
                </a:cubicBezTo>
                <a:cubicBezTo>
                  <a:pt x="508366" y="451186"/>
                  <a:pt x="474500" y="537695"/>
                  <a:pt x="516194" y="479322"/>
                </a:cubicBezTo>
                <a:cubicBezTo>
                  <a:pt x="528301" y="462372"/>
                  <a:pt x="532636" y="432835"/>
                  <a:pt x="538316" y="412954"/>
                </a:cubicBezTo>
                <a:cubicBezTo>
                  <a:pt x="546706" y="383589"/>
                  <a:pt x="554439" y="372648"/>
                  <a:pt x="567813" y="339213"/>
                </a:cubicBezTo>
                <a:cubicBezTo>
                  <a:pt x="570700" y="331996"/>
                  <a:pt x="572729" y="324464"/>
                  <a:pt x="575187" y="317090"/>
                </a:cubicBezTo>
                <a:cubicBezTo>
                  <a:pt x="570271" y="282677"/>
                  <a:pt x="573349" y="246127"/>
                  <a:pt x="560439" y="213851"/>
                </a:cubicBezTo>
                <a:cubicBezTo>
                  <a:pt x="552693" y="194485"/>
                  <a:pt x="530942" y="184354"/>
                  <a:pt x="516194" y="169606"/>
                </a:cubicBezTo>
                <a:cubicBezTo>
                  <a:pt x="503904" y="157316"/>
                  <a:pt x="488965" y="147197"/>
                  <a:pt x="479323" y="132735"/>
                </a:cubicBezTo>
                <a:cubicBezTo>
                  <a:pt x="474407" y="125361"/>
                  <a:pt x="470841" y="116880"/>
                  <a:pt x="464574" y="110613"/>
                </a:cubicBezTo>
                <a:cubicBezTo>
                  <a:pt x="450277" y="96316"/>
                  <a:pt x="438324" y="94488"/>
                  <a:pt x="420329" y="88490"/>
                </a:cubicBezTo>
                <a:cubicBezTo>
                  <a:pt x="386719" y="63282"/>
                  <a:pt x="386540" y="62295"/>
                  <a:pt x="346587" y="36871"/>
                </a:cubicBezTo>
                <a:cubicBezTo>
                  <a:pt x="334495" y="29176"/>
                  <a:pt x="323621" y="18224"/>
                  <a:pt x="309716" y="14748"/>
                </a:cubicBezTo>
                <a:cubicBezTo>
                  <a:pt x="272678" y="5489"/>
                  <a:pt x="289834" y="10579"/>
                  <a:pt x="258097" y="0"/>
                </a:cubicBezTo>
                <a:cubicBezTo>
                  <a:pt x="212535" y="9112"/>
                  <a:pt x="231655" y="422"/>
                  <a:pt x="199103" y="221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9938251-E187-B6A8-BF3B-A69ECDC61C06}"/>
              </a:ext>
            </a:extLst>
          </p:cNvPr>
          <p:cNvSpPr/>
          <p:nvPr/>
        </p:nvSpPr>
        <p:spPr>
          <a:xfrm>
            <a:off x="2765323" y="2959880"/>
            <a:ext cx="575187" cy="544861"/>
          </a:xfrm>
          <a:custGeom>
            <a:avLst/>
            <a:gdLst>
              <a:gd name="connsiteX0" fmla="*/ 265471 w 575187"/>
              <a:gd name="connsiteY0" fmla="*/ 22122 h 544861"/>
              <a:gd name="connsiteX1" fmla="*/ 221226 w 575187"/>
              <a:gd name="connsiteY1" fmla="*/ 14748 h 544861"/>
              <a:gd name="connsiteX2" fmla="*/ 184355 w 575187"/>
              <a:gd name="connsiteY2" fmla="*/ 7374 h 544861"/>
              <a:gd name="connsiteX3" fmla="*/ 110613 w 575187"/>
              <a:gd name="connsiteY3" fmla="*/ 0 h 544861"/>
              <a:gd name="connsiteX4" fmla="*/ 44245 w 575187"/>
              <a:gd name="connsiteY4" fmla="*/ 29496 h 544861"/>
              <a:gd name="connsiteX5" fmla="*/ 29497 w 575187"/>
              <a:gd name="connsiteY5" fmla="*/ 58993 h 544861"/>
              <a:gd name="connsiteX6" fmla="*/ 14749 w 575187"/>
              <a:gd name="connsiteY6" fmla="*/ 110613 h 544861"/>
              <a:gd name="connsiteX7" fmla="*/ 0 w 575187"/>
              <a:gd name="connsiteY7" fmla="*/ 162232 h 544861"/>
              <a:gd name="connsiteX8" fmla="*/ 22123 w 575187"/>
              <a:gd name="connsiteY8" fmla="*/ 339213 h 544861"/>
              <a:gd name="connsiteX9" fmla="*/ 51619 w 575187"/>
              <a:gd name="connsiteY9" fmla="*/ 376083 h 544861"/>
              <a:gd name="connsiteX10" fmla="*/ 140110 w 575187"/>
              <a:gd name="connsiteY10" fmla="*/ 449825 h 544861"/>
              <a:gd name="connsiteX11" fmla="*/ 213852 w 575187"/>
              <a:gd name="connsiteY11" fmla="*/ 501445 h 544861"/>
              <a:gd name="connsiteX12" fmla="*/ 250723 w 575187"/>
              <a:gd name="connsiteY12" fmla="*/ 516193 h 544861"/>
              <a:gd name="connsiteX13" fmla="*/ 265471 w 575187"/>
              <a:gd name="connsiteY13" fmla="*/ 530942 h 544861"/>
              <a:gd name="connsiteX14" fmla="*/ 486697 w 575187"/>
              <a:gd name="connsiteY14" fmla="*/ 516193 h 544861"/>
              <a:gd name="connsiteX15" fmla="*/ 516194 w 575187"/>
              <a:gd name="connsiteY15" fmla="*/ 479322 h 544861"/>
              <a:gd name="connsiteX16" fmla="*/ 538316 w 575187"/>
              <a:gd name="connsiteY16" fmla="*/ 412954 h 544861"/>
              <a:gd name="connsiteX17" fmla="*/ 567813 w 575187"/>
              <a:gd name="connsiteY17" fmla="*/ 339213 h 544861"/>
              <a:gd name="connsiteX18" fmla="*/ 575187 w 575187"/>
              <a:gd name="connsiteY18" fmla="*/ 317090 h 544861"/>
              <a:gd name="connsiteX19" fmla="*/ 560439 w 575187"/>
              <a:gd name="connsiteY19" fmla="*/ 213851 h 544861"/>
              <a:gd name="connsiteX20" fmla="*/ 516194 w 575187"/>
              <a:gd name="connsiteY20" fmla="*/ 169606 h 544861"/>
              <a:gd name="connsiteX21" fmla="*/ 479323 w 575187"/>
              <a:gd name="connsiteY21" fmla="*/ 132735 h 544861"/>
              <a:gd name="connsiteX22" fmla="*/ 464574 w 575187"/>
              <a:gd name="connsiteY22" fmla="*/ 110613 h 544861"/>
              <a:gd name="connsiteX23" fmla="*/ 420329 w 575187"/>
              <a:gd name="connsiteY23" fmla="*/ 88490 h 544861"/>
              <a:gd name="connsiteX24" fmla="*/ 346587 w 575187"/>
              <a:gd name="connsiteY24" fmla="*/ 36871 h 544861"/>
              <a:gd name="connsiteX25" fmla="*/ 309716 w 575187"/>
              <a:gd name="connsiteY25" fmla="*/ 14748 h 544861"/>
              <a:gd name="connsiteX26" fmla="*/ 258097 w 575187"/>
              <a:gd name="connsiteY26" fmla="*/ 0 h 544861"/>
              <a:gd name="connsiteX27" fmla="*/ 199103 w 575187"/>
              <a:gd name="connsiteY27" fmla="*/ 22122 h 54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5187" h="544861">
                <a:moveTo>
                  <a:pt x="265471" y="22122"/>
                </a:moveTo>
                <a:lnTo>
                  <a:pt x="221226" y="14748"/>
                </a:lnTo>
                <a:cubicBezTo>
                  <a:pt x="208894" y="12506"/>
                  <a:pt x="196779" y="9030"/>
                  <a:pt x="184355" y="7374"/>
                </a:cubicBezTo>
                <a:cubicBezTo>
                  <a:pt x="159868" y="4109"/>
                  <a:pt x="135194" y="2458"/>
                  <a:pt x="110613" y="0"/>
                </a:cubicBezTo>
                <a:cubicBezTo>
                  <a:pt x="95805" y="4936"/>
                  <a:pt x="57728" y="13316"/>
                  <a:pt x="44245" y="29496"/>
                </a:cubicBezTo>
                <a:cubicBezTo>
                  <a:pt x="37208" y="37941"/>
                  <a:pt x="33827" y="48889"/>
                  <a:pt x="29497" y="58993"/>
                </a:cubicBezTo>
                <a:cubicBezTo>
                  <a:pt x="21919" y="76676"/>
                  <a:pt x="20096" y="91900"/>
                  <a:pt x="14749" y="110613"/>
                </a:cubicBezTo>
                <a:cubicBezTo>
                  <a:pt x="-6410" y="184667"/>
                  <a:pt x="23053" y="70018"/>
                  <a:pt x="0" y="162232"/>
                </a:cubicBezTo>
                <a:cubicBezTo>
                  <a:pt x="7374" y="221226"/>
                  <a:pt x="8173" y="281420"/>
                  <a:pt x="22123" y="339213"/>
                </a:cubicBezTo>
                <a:cubicBezTo>
                  <a:pt x="25816" y="354512"/>
                  <a:pt x="41032" y="364437"/>
                  <a:pt x="51619" y="376083"/>
                </a:cubicBezTo>
                <a:cubicBezTo>
                  <a:pt x="100246" y="429573"/>
                  <a:pt x="85438" y="411555"/>
                  <a:pt x="140110" y="449825"/>
                </a:cubicBezTo>
                <a:cubicBezTo>
                  <a:pt x="168296" y="469555"/>
                  <a:pt x="181722" y="483919"/>
                  <a:pt x="213852" y="501445"/>
                </a:cubicBezTo>
                <a:cubicBezTo>
                  <a:pt x="225473" y="507784"/>
                  <a:pt x="238433" y="511277"/>
                  <a:pt x="250723" y="516193"/>
                </a:cubicBezTo>
                <a:cubicBezTo>
                  <a:pt x="255639" y="521109"/>
                  <a:pt x="258572" y="530080"/>
                  <a:pt x="265471" y="530942"/>
                </a:cubicBezTo>
                <a:cubicBezTo>
                  <a:pt x="419535" y="550200"/>
                  <a:pt x="388325" y="553083"/>
                  <a:pt x="486697" y="516193"/>
                </a:cubicBezTo>
                <a:cubicBezTo>
                  <a:pt x="508366" y="451186"/>
                  <a:pt x="474500" y="537695"/>
                  <a:pt x="516194" y="479322"/>
                </a:cubicBezTo>
                <a:cubicBezTo>
                  <a:pt x="528301" y="462372"/>
                  <a:pt x="532636" y="432835"/>
                  <a:pt x="538316" y="412954"/>
                </a:cubicBezTo>
                <a:cubicBezTo>
                  <a:pt x="546706" y="383589"/>
                  <a:pt x="554439" y="372648"/>
                  <a:pt x="567813" y="339213"/>
                </a:cubicBezTo>
                <a:cubicBezTo>
                  <a:pt x="570700" y="331996"/>
                  <a:pt x="572729" y="324464"/>
                  <a:pt x="575187" y="317090"/>
                </a:cubicBezTo>
                <a:cubicBezTo>
                  <a:pt x="570271" y="282677"/>
                  <a:pt x="573349" y="246127"/>
                  <a:pt x="560439" y="213851"/>
                </a:cubicBezTo>
                <a:cubicBezTo>
                  <a:pt x="552693" y="194485"/>
                  <a:pt x="530942" y="184354"/>
                  <a:pt x="516194" y="169606"/>
                </a:cubicBezTo>
                <a:cubicBezTo>
                  <a:pt x="503904" y="157316"/>
                  <a:pt x="488965" y="147197"/>
                  <a:pt x="479323" y="132735"/>
                </a:cubicBezTo>
                <a:cubicBezTo>
                  <a:pt x="474407" y="125361"/>
                  <a:pt x="470841" y="116880"/>
                  <a:pt x="464574" y="110613"/>
                </a:cubicBezTo>
                <a:cubicBezTo>
                  <a:pt x="450277" y="96316"/>
                  <a:pt x="438324" y="94488"/>
                  <a:pt x="420329" y="88490"/>
                </a:cubicBezTo>
                <a:cubicBezTo>
                  <a:pt x="386719" y="63282"/>
                  <a:pt x="386540" y="62295"/>
                  <a:pt x="346587" y="36871"/>
                </a:cubicBezTo>
                <a:cubicBezTo>
                  <a:pt x="334495" y="29176"/>
                  <a:pt x="323621" y="18224"/>
                  <a:pt x="309716" y="14748"/>
                </a:cubicBezTo>
                <a:cubicBezTo>
                  <a:pt x="272678" y="5489"/>
                  <a:pt x="289834" y="10579"/>
                  <a:pt x="258097" y="0"/>
                </a:cubicBezTo>
                <a:cubicBezTo>
                  <a:pt x="212535" y="9112"/>
                  <a:pt x="231655" y="422"/>
                  <a:pt x="199103" y="2212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9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B61330-896D-6D53-8384-E20F92706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13B8-46D1-1065-2E93-3A721B99D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28A8A-4A56-1A10-32E0-C0F01CA52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lensing, Shapiro delay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Binary pulsars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2DBE2-4AA7-7330-4EC0-74CDE556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48DE8-F156-279C-B11D-E0D04F6F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EF20E-4CA6-602B-BA23-8EC50A41A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4357719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9FA3-CE26-35A6-945A-200567132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A346B-3C78-CC29-F162-4195B88FA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D92C6-4F49-7607-5AE4-F17FD4EA5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3EA5C-64C7-F30A-5726-894A3A90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BDC19-DBB3-C177-106D-C17CAD374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331115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80F7D-03B7-8896-7B47-1AE2F0CBD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2A0D-33A1-6C9C-BF5F-DB8A79F84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F4260-2ED9-476D-367B-56F24CDAD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8D9A7-4EBA-0BFC-B12A-B9617831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F13E3-F5EA-53A5-60E2-805E9E0B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19A21-B1BA-0240-3830-828E9AF1B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36FF82-9DED-34F5-56AE-D303A3DAF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77" y="1944989"/>
            <a:ext cx="5562809" cy="56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2021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F94C5-8A70-33C6-82D8-DA4D25270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DF5E7-CF02-09CA-7424-857311588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6CB29-C06A-DCA1-860C-E004C1486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EAE03-325F-EB2A-57B8-9A1C53939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28F2E-1AC7-7FBA-BB05-2B06B887F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F7C89-9607-A05E-01C2-0C2FEF713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664678-21B1-CBE9-1E61-D20A18433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77" y="1944989"/>
            <a:ext cx="5562809" cy="562926"/>
          </a:xfrm>
          <a:prstGeom prst="rect">
            <a:avLst/>
          </a:prstGeom>
        </p:spPr>
      </p:pic>
      <p:pic>
        <p:nvPicPr>
          <p:cNvPr id="12" name="Picture 11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AACA0EBB-32CB-395D-6991-C330141CA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6" r="18216" b="55068"/>
          <a:stretch>
            <a:fillRect/>
          </a:stretch>
        </p:blipFill>
        <p:spPr>
          <a:xfrm>
            <a:off x="1412874" y="3198038"/>
            <a:ext cx="4005861" cy="839171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AD96D9C5-B677-C186-972C-D0CAB4660ADF}"/>
              </a:ext>
            </a:extLst>
          </p:cNvPr>
          <p:cNvSpPr/>
          <p:nvPr/>
        </p:nvSpPr>
        <p:spPr>
          <a:xfrm rot="3789146">
            <a:off x="4670333" y="2094010"/>
            <a:ext cx="360373" cy="14802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248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33179-6464-B698-65A4-C65A224F4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31793-2BCA-ACC1-6E59-1B3A99ED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F83FD-D356-8C9A-41A6-FFB0B520A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ACC3F-2529-BF63-493F-224995F8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E1E41-3B6B-6E4C-DFF1-3D48D7517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7E719-E514-ED79-1A9C-ED2CBFD24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C6F9D6-B259-4C48-B6C7-991C071C2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77" y="1944989"/>
            <a:ext cx="5562809" cy="562926"/>
          </a:xfrm>
          <a:prstGeom prst="rect">
            <a:avLst/>
          </a:prstGeom>
        </p:spPr>
      </p:pic>
      <p:pic>
        <p:nvPicPr>
          <p:cNvPr id="12" name="Picture 11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A2C82E7B-0A99-27C1-9969-0A2EEFEC8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6" r="18216" b="55068"/>
          <a:stretch>
            <a:fillRect/>
          </a:stretch>
        </p:blipFill>
        <p:spPr>
          <a:xfrm>
            <a:off x="1412874" y="3198038"/>
            <a:ext cx="4005861" cy="839171"/>
          </a:xfrm>
          <a:prstGeom prst="rect">
            <a:avLst/>
          </a:prstGeom>
        </p:spPr>
      </p:pic>
      <p:pic>
        <p:nvPicPr>
          <p:cNvPr id="13" name="Picture 12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30342859-7CB9-B5C4-A348-A2A5756E7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89"/>
          <a:stretch>
            <a:fillRect/>
          </a:stretch>
        </p:blipFill>
        <p:spPr>
          <a:xfrm>
            <a:off x="247866" y="3980019"/>
            <a:ext cx="6102080" cy="638356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CB3C2A45-1DA1-05CE-DC38-9010AC5DA290}"/>
              </a:ext>
            </a:extLst>
          </p:cNvPr>
          <p:cNvSpPr/>
          <p:nvPr/>
        </p:nvSpPr>
        <p:spPr>
          <a:xfrm rot="3789146">
            <a:off x="4670333" y="2094010"/>
            <a:ext cx="360373" cy="14802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643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8864C-58B9-7AB6-4BE2-AFC2DEF37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67CCE-53A6-8DD9-2104-FC4C8CA3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4FCB3-A38D-E848-F027-0C0329A42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06E41-6B86-9939-4B5F-19B40589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563F6-5813-9907-6BC8-5D7107D87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FA69A-6C30-C87C-4E97-19461D5A6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90AD1E-A932-8B45-5BD6-FA60CE9EE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77" y="1944989"/>
            <a:ext cx="5562809" cy="5629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CAD412-1CED-E690-70E0-E4F7970277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2"/>
          <a:stretch>
            <a:fillRect/>
          </a:stretch>
        </p:blipFill>
        <p:spPr>
          <a:xfrm>
            <a:off x="41528" y="5468837"/>
            <a:ext cx="12027813" cy="555346"/>
          </a:xfrm>
          <a:prstGeom prst="rect">
            <a:avLst/>
          </a:prstGeom>
        </p:spPr>
      </p:pic>
      <p:pic>
        <p:nvPicPr>
          <p:cNvPr id="12" name="Picture 11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2B29D28D-83C2-173F-D20C-155999B890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6" r="18216" b="55068"/>
          <a:stretch>
            <a:fillRect/>
          </a:stretch>
        </p:blipFill>
        <p:spPr>
          <a:xfrm>
            <a:off x="1412874" y="3198038"/>
            <a:ext cx="4005861" cy="839171"/>
          </a:xfrm>
          <a:prstGeom prst="rect">
            <a:avLst/>
          </a:prstGeom>
        </p:spPr>
      </p:pic>
      <p:pic>
        <p:nvPicPr>
          <p:cNvPr id="13" name="Picture 12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8920E174-7B6A-95CF-29DB-ED4F3406B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89"/>
          <a:stretch>
            <a:fillRect/>
          </a:stretch>
        </p:blipFill>
        <p:spPr>
          <a:xfrm>
            <a:off x="247866" y="3980019"/>
            <a:ext cx="6102080" cy="638356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82AAD841-EB90-15E5-438F-D7249399CD7D}"/>
              </a:ext>
            </a:extLst>
          </p:cNvPr>
          <p:cNvSpPr/>
          <p:nvPr/>
        </p:nvSpPr>
        <p:spPr>
          <a:xfrm rot="3789146">
            <a:off x="4670333" y="2094010"/>
            <a:ext cx="360373" cy="14802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40AD46B7-9696-C87D-7C7E-2790700EB11C}"/>
              </a:ext>
            </a:extLst>
          </p:cNvPr>
          <p:cNvSpPr/>
          <p:nvPr/>
        </p:nvSpPr>
        <p:spPr>
          <a:xfrm>
            <a:off x="6808498" y="2592089"/>
            <a:ext cx="360373" cy="28767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461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292D7-478C-AD3D-40F4-60B28DFB9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2D2A-E642-B9BB-5A6B-7227E6C9A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3A446-AED3-9FA1-2126-795A35BA5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5259"/>
            <a:ext cx="10058400" cy="40233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9DDB1-1B55-7DFB-C5AC-F3A9A15D5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9E27C-0187-FD7E-98A0-FE992D1D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4693A-368C-C050-EDFD-7CF6BD88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D6FE8E-545C-443E-414D-CBB52DC32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77" y="1944989"/>
            <a:ext cx="5562809" cy="5629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02A9F4-F8D0-7578-5038-576BC38D8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2"/>
          <a:stretch>
            <a:fillRect/>
          </a:stretch>
        </p:blipFill>
        <p:spPr>
          <a:xfrm>
            <a:off x="41528" y="5468837"/>
            <a:ext cx="12027813" cy="555346"/>
          </a:xfrm>
          <a:prstGeom prst="rect">
            <a:avLst/>
          </a:prstGeom>
        </p:spPr>
      </p:pic>
      <p:pic>
        <p:nvPicPr>
          <p:cNvPr id="12" name="Picture 11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BEE1CB02-EAEB-CCE1-4DD0-5C5007CA6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6" r="18216" b="55068"/>
          <a:stretch>
            <a:fillRect/>
          </a:stretch>
        </p:blipFill>
        <p:spPr>
          <a:xfrm>
            <a:off x="1412874" y="3198038"/>
            <a:ext cx="4005861" cy="839171"/>
          </a:xfrm>
          <a:prstGeom prst="rect">
            <a:avLst/>
          </a:prstGeom>
        </p:spPr>
      </p:pic>
      <p:pic>
        <p:nvPicPr>
          <p:cNvPr id="13" name="Picture 12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3C826E41-0352-D966-33AD-C51952AAD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89"/>
          <a:stretch>
            <a:fillRect/>
          </a:stretch>
        </p:blipFill>
        <p:spPr>
          <a:xfrm>
            <a:off x="247866" y="3980019"/>
            <a:ext cx="6102080" cy="638356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87C0A6E9-A29B-7E79-D8AA-4AFD9E804DA0}"/>
              </a:ext>
            </a:extLst>
          </p:cNvPr>
          <p:cNvSpPr/>
          <p:nvPr/>
        </p:nvSpPr>
        <p:spPr>
          <a:xfrm rot="3789146">
            <a:off x="4670333" y="2094010"/>
            <a:ext cx="360373" cy="14802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6A843D2E-60CA-28F3-6DA4-DB34F35AF9BD}"/>
              </a:ext>
            </a:extLst>
          </p:cNvPr>
          <p:cNvSpPr/>
          <p:nvPr/>
        </p:nvSpPr>
        <p:spPr>
          <a:xfrm>
            <a:off x="6808498" y="2592089"/>
            <a:ext cx="360373" cy="28767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number of mathematical equations&#10;&#10;AI-generated content may be incorrect.">
            <a:extLst>
              <a:ext uri="{FF2B5EF4-FFF2-40B4-BE49-F238E27FC236}">
                <a16:creationId xmlns:a16="http://schemas.microsoft.com/office/drawing/2014/main" id="{4ABE5B8E-6066-4323-F0D3-3C603DC3AC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319" y="3030900"/>
            <a:ext cx="4822034" cy="167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370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12328-8A6C-78F9-26DD-D20F5225D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626B-7503-F980-8A53-9517716A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E18F1-19A9-B22F-DB6B-BEE925814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5967F-C6A1-4806-2BFE-BB1EEE84A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813FC-DA31-29B5-FFA3-F6A487AF5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13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BA6A634F-5FDA-2033-14FA-C7FA478C8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8029467" cy="402336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200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5AC21-2EEF-9944-B9D6-5B8C76442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52A7A-4755-F428-C359-90DD48AF8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89B85-F941-D77C-C3C9-802E10676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FB428-1711-2187-B4FE-6143A9E9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D8EEB-1C8D-E493-3DC3-FAC15CDA5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13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3A3F31E-CCC8-8CBE-63F0-5496F31BF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67" y="2050815"/>
            <a:ext cx="10266510" cy="923327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B88E05A-5B9A-8579-F498-C05F91AB2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079897" cy="402336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8463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6D1B9-26BA-FA6B-F53A-FB44BBAA7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468B0-DD36-4694-B457-CD76E3D48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4C183-60C0-9903-5A0F-45F60CB5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6A382-2921-F2C1-ED71-2D55D701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92E90-7D03-818E-9D37-62769BF59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13</a:t>
            </a:r>
          </a:p>
        </p:txBody>
      </p:sp>
      <p:pic>
        <p:nvPicPr>
          <p:cNvPr id="9" name="Picture 8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93443503-2E76-B133-949B-C5360278CA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r="53877" b="71631"/>
          <a:stretch>
            <a:fillRect/>
          </a:stretch>
        </p:blipFill>
        <p:spPr>
          <a:xfrm>
            <a:off x="3569552" y="3387393"/>
            <a:ext cx="4340872" cy="6767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037C79-A8BB-5B6B-EE1E-62B91E667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67" y="2050815"/>
            <a:ext cx="10266510" cy="923327"/>
          </a:xfrm>
          <a:prstGeom prst="rect">
            <a:avLst/>
          </a:prstGeom>
        </p:spPr>
      </p:pic>
      <p:pic>
        <p:nvPicPr>
          <p:cNvPr id="21" name="Picture 20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BC113346-B033-60FA-6DEC-E2D4067AC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11"/>
          <a:stretch>
            <a:fillRect/>
          </a:stretch>
        </p:blipFill>
        <p:spPr>
          <a:xfrm>
            <a:off x="1541023" y="5159876"/>
            <a:ext cx="9109954" cy="886659"/>
          </a:xfrm>
          <a:prstGeom prst="rect">
            <a:avLst/>
          </a:prstGeom>
        </p:spPr>
      </p:pic>
      <p:pic>
        <p:nvPicPr>
          <p:cNvPr id="22" name="Content Placeholder 21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C3EA96BC-5336-5651-17D3-7B02DA75D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7" t="26996" r="40194" b="34615"/>
          <a:stretch>
            <a:fillRect/>
          </a:stretch>
        </p:blipFill>
        <p:spPr>
          <a:xfrm>
            <a:off x="2952519" y="4191629"/>
            <a:ext cx="5556470" cy="886658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E0EF8C-BEC3-ED04-96EA-8E6F32E2C225}"/>
              </a:ext>
            </a:extLst>
          </p:cNvPr>
          <p:cNvCxnSpPr/>
          <p:nvPr/>
        </p:nvCxnSpPr>
        <p:spPr>
          <a:xfrm>
            <a:off x="461181" y="3160458"/>
            <a:ext cx="107552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135ECD4-98C6-7911-F528-DD1051D67200}"/>
              </a:ext>
            </a:extLst>
          </p:cNvPr>
          <p:cNvSpPr txBox="1"/>
          <p:nvPr/>
        </p:nvSpPr>
        <p:spPr>
          <a:xfrm>
            <a:off x="9194332" y="3813386"/>
            <a:ext cx="1961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Alexander, </a:t>
            </a:r>
          </a:p>
          <a:p>
            <a:r>
              <a:rPr lang="en-US" dirty="0">
                <a:solidFill>
                  <a:srgbClr val="FF0000"/>
                </a:solidFill>
              </a:rPr>
              <a:t>TD &amp; Manton, 2025 [2510.25895</a:t>
            </a:r>
            <a:r>
              <a:rPr lang="en-US" b="1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7523202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62A50-5D30-784A-339F-B41B2379B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AB352-8CA1-EAF5-F4C9-F8EB9F71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Waveforms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89666-DBBD-9954-730A-97EB6206A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61642-270E-80D6-DC52-BBB88E0B8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D1A90-149F-127C-FFFD-59824B0DE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69713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9A103-60AD-83D7-E9AA-3F7A28D63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456C-0369-67E6-87E9-8719024E1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96F4A-BB6D-C73C-3135-49BF10AB2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lensing, Shapiro delay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Binary pulsars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3310B-9EB3-570A-6758-66913DA53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31D78-80FC-E5EB-FAD8-F0E2492AE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B68C8-FEF7-FE6A-DBC3-3EAB4E288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0823872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5B9AC-DDA2-6787-F4CA-B71432F17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5CF8-E45F-4FDB-B59B-22D326485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Waveforms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634B8-8A4B-B3E9-B482-F90DA0D79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02845-5075-752D-5D01-0F373DE03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4F097-94E5-D7D5-A442-6D624257B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14</a:t>
            </a:r>
          </a:p>
        </p:txBody>
      </p:sp>
      <p:pic>
        <p:nvPicPr>
          <p:cNvPr id="20" name="Picture 19" descr="A close-up of a graph&#10;&#10;AI-generated content may be incorrect.">
            <a:extLst>
              <a:ext uri="{FF2B5EF4-FFF2-40B4-BE49-F238E27FC236}">
                <a16:creationId xmlns:a16="http://schemas.microsoft.com/office/drawing/2014/main" id="{BD431F6B-85F9-8777-14DE-3037D059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7" r="50449" b="1"/>
          <a:stretch>
            <a:fillRect/>
          </a:stretch>
        </p:blipFill>
        <p:spPr>
          <a:xfrm>
            <a:off x="472242" y="1737360"/>
            <a:ext cx="5445479" cy="391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964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2246C-BBD1-8897-6645-78ECDB361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3F8DD-D2D0-5672-9C3E-29F12C095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Waveforms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A696D-A2B9-DB30-5073-F9B070AB2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E6627-290D-76D4-06DA-BCB4A37E8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6C802-BC3B-6CC9-31A8-CA2F8C653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14</a:t>
            </a:r>
          </a:p>
        </p:txBody>
      </p:sp>
      <p:pic>
        <p:nvPicPr>
          <p:cNvPr id="20" name="Picture 19" descr="A close-up of a graph&#10;&#10;AI-generated content may be incorrect.">
            <a:extLst>
              <a:ext uri="{FF2B5EF4-FFF2-40B4-BE49-F238E27FC236}">
                <a16:creationId xmlns:a16="http://schemas.microsoft.com/office/drawing/2014/main" id="{C9061791-4FB0-C2D7-9EE2-B51C72DEB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2" y="1788208"/>
            <a:ext cx="10989709" cy="386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348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C68E6-F10F-A062-D605-4D7FA076D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D3BF6-D6DE-874E-ACEE-9038572D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Waveforms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986BC-05E2-C2FD-FC16-1B72DBF48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53BEE-6F22-D82B-6B6C-17F1BE88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DF419-7FAC-EBFF-F443-25C82EA8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14</a:t>
            </a:r>
          </a:p>
        </p:txBody>
      </p:sp>
      <p:pic>
        <p:nvPicPr>
          <p:cNvPr id="20" name="Picture 19" descr="A close-up of a graph&#10;&#10;AI-generated content may be incorrect.">
            <a:extLst>
              <a:ext uri="{FF2B5EF4-FFF2-40B4-BE49-F238E27FC236}">
                <a16:creationId xmlns:a16="http://schemas.microsoft.com/office/drawing/2014/main" id="{5F7D0A73-1DE0-B1CE-A4C2-CD55CE05C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2" y="1788208"/>
            <a:ext cx="10989709" cy="3863461"/>
          </a:xfrm>
          <a:prstGeom prst="rect">
            <a:avLst/>
          </a:prstGeom>
        </p:spPr>
      </p:pic>
      <p:pic>
        <p:nvPicPr>
          <p:cNvPr id="27" name="Picture 26" descr="A number on a white background&#10;&#10;AI-generated content may be incorrect.">
            <a:extLst>
              <a:ext uri="{FF2B5EF4-FFF2-40B4-BE49-F238E27FC236}">
                <a16:creationId xmlns:a16="http://schemas.microsoft.com/office/drawing/2014/main" id="{F35762FC-633D-500F-4986-2273EC423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60" y="5660680"/>
            <a:ext cx="2176145" cy="41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2549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B59BB-A967-2C5F-D037-D65BC40CC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40B02-1099-D6C0-8CDE-08737D724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Kalb-Ramond Dark Matter Waveforms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74F32-BFD3-0172-C9D7-650E3CFC8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9F8BB-6ED2-6C29-B0C9-F83F473BA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25B40-F33F-A366-D69D-893B951B4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14</a:t>
            </a:r>
          </a:p>
        </p:txBody>
      </p:sp>
      <p:pic>
        <p:nvPicPr>
          <p:cNvPr id="20" name="Picture 19" descr="A close-up of a graph&#10;&#10;AI-generated content may be incorrect.">
            <a:extLst>
              <a:ext uri="{FF2B5EF4-FFF2-40B4-BE49-F238E27FC236}">
                <a16:creationId xmlns:a16="http://schemas.microsoft.com/office/drawing/2014/main" id="{17FB7C87-3241-8653-D888-436D46F86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2" y="1788208"/>
            <a:ext cx="10989709" cy="3863461"/>
          </a:xfrm>
          <a:prstGeom prst="rect">
            <a:avLst/>
          </a:prstGeom>
        </p:spPr>
      </p:pic>
      <p:pic>
        <p:nvPicPr>
          <p:cNvPr id="27" name="Picture 26" descr="A number on a white background&#10;&#10;AI-generated content may be incorrect.">
            <a:extLst>
              <a:ext uri="{FF2B5EF4-FFF2-40B4-BE49-F238E27FC236}">
                <a16:creationId xmlns:a16="http://schemas.microsoft.com/office/drawing/2014/main" id="{3B8C5C17-3240-5AE6-D313-F3DF5AA69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60" y="5660680"/>
            <a:ext cx="2176145" cy="418261"/>
          </a:xfrm>
          <a:prstGeom prst="rect">
            <a:avLst/>
          </a:prstGeom>
        </p:spPr>
      </p:pic>
      <p:pic>
        <p:nvPicPr>
          <p:cNvPr id="13" name="Picture 12" descr="A black number and a white background&#10;&#10;AI-generated content may be incorrect.">
            <a:extLst>
              <a:ext uri="{FF2B5EF4-FFF2-40B4-BE49-F238E27FC236}">
                <a16:creationId xmlns:a16="http://schemas.microsoft.com/office/drawing/2014/main" id="{3B5CC728-4FA7-639E-8D22-EA2A5E13DF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396" y="5643643"/>
            <a:ext cx="1884500" cy="4182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D3DD9E-69FC-E67C-0FDC-306B4EC32EA9}"/>
              </a:ext>
            </a:extLst>
          </p:cNvPr>
          <p:cNvSpPr txBox="1"/>
          <p:nvPr/>
        </p:nvSpPr>
        <p:spPr>
          <a:xfrm>
            <a:off x="8750896" y="5537633"/>
            <a:ext cx="1632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Capanelli</a:t>
            </a:r>
            <a:r>
              <a:rPr lang="en-US" dirty="0">
                <a:solidFill>
                  <a:srgbClr val="FF0000"/>
                </a:solidFill>
              </a:rPr>
              <a:t> et al., 2024 JHEP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16ECD1-F470-0AC9-7604-AC025A1BD9CA}"/>
              </a:ext>
            </a:extLst>
          </p:cNvPr>
          <p:cNvSpPr txBox="1"/>
          <p:nvPr/>
        </p:nvSpPr>
        <p:spPr>
          <a:xfrm>
            <a:off x="5566551" y="5660680"/>
            <a:ext cx="1119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compare</a:t>
            </a:r>
          </a:p>
        </p:txBody>
      </p:sp>
    </p:spTree>
    <p:extLst>
      <p:ext uri="{BB962C8B-B14F-4D97-AF65-F5344CB8AC3E}">
        <p14:creationId xmlns:p14="http://schemas.microsoft.com/office/powerpoint/2010/main" val="159573368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5F3C5-8017-A206-FB5E-A2BDB7EDB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EE4A6-B7A2-174C-DEAC-5C83924EC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18BE4-7B38-CD80-6418-505FF81D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92DE2-59D7-4910-C710-99C793BF6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742A5-BB96-1B17-C47D-6F5AC7781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15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043784E4-0B36-D171-9C5E-E253A8D1F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912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5663E-1EAD-AE12-5598-2563892C5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954CE-4457-933D-510D-F502AE33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C61E1-DC06-B5F8-1CB2-AD3E75141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628D3-C8DA-49ED-5AB9-AAA1E1EF3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7770A-E948-9087-BC54-35704E075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15</a:t>
            </a:r>
          </a:p>
        </p:txBody>
      </p:sp>
      <p:pic>
        <p:nvPicPr>
          <p:cNvPr id="9" name="Picture 8" descr="A black and white text&#10;&#10;AI-generated content may be incorrect.">
            <a:extLst>
              <a:ext uri="{FF2B5EF4-FFF2-40B4-BE49-F238E27FC236}">
                <a16:creationId xmlns:a16="http://schemas.microsoft.com/office/drawing/2014/main" id="{22AE052F-9885-BF2B-2282-4AE5025A6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" y="2840780"/>
            <a:ext cx="5889361" cy="934819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8EC5D4-4976-1465-A828-7AE66F1B9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5520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B4E47-43FE-C7AA-0CFC-1AF9FE287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C365-6295-4C2F-2DF7-C91803780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5965D-23BB-8756-BB8C-2BF7AA0C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328E8-A29F-2DEA-8E83-28A45FD5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C35AF-3586-6BF5-6EEC-47066603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15</a:t>
            </a:r>
          </a:p>
        </p:txBody>
      </p:sp>
      <p:pic>
        <p:nvPicPr>
          <p:cNvPr id="9" name="Picture 8" descr="A black and white text&#10;&#10;AI-generated content may be incorrect.">
            <a:extLst>
              <a:ext uri="{FF2B5EF4-FFF2-40B4-BE49-F238E27FC236}">
                <a16:creationId xmlns:a16="http://schemas.microsoft.com/office/drawing/2014/main" id="{039987F6-D6A9-A2EE-DBB5-825B59B1A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" y="2840780"/>
            <a:ext cx="5889361" cy="934819"/>
          </a:xfrm>
          <a:prstGeom prst="rect">
            <a:avLst/>
          </a:prstGeom>
        </p:spPr>
      </p:pic>
      <p:pic>
        <p:nvPicPr>
          <p:cNvPr id="29" name="Content Placeholder 28">
            <a:extLst>
              <a:ext uri="{FF2B5EF4-FFF2-40B4-BE49-F238E27FC236}">
                <a16:creationId xmlns:a16="http://schemas.microsoft.com/office/drawing/2014/main" id="{E88D6F6C-5557-77E2-E0BD-F30C9D25CA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30" y="4626520"/>
            <a:ext cx="11948739" cy="988241"/>
          </a:xfrm>
        </p:spPr>
      </p:pic>
    </p:spTree>
    <p:extLst>
      <p:ext uri="{BB962C8B-B14F-4D97-AF65-F5344CB8AC3E}">
        <p14:creationId xmlns:p14="http://schemas.microsoft.com/office/powerpoint/2010/main" val="31938374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927C6-2480-D0D8-9967-DC965463C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BA344-5103-1D14-A89D-102EF0B5F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608D7-7258-1515-FD23-93A701910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48043-797C-790E-E2AA-8432D3593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31538-40AF-7FE7-79B1-12EF7A7B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15</a:t>
            </a:r>
          </a:p>
        </p:txBody>
      </p:sp>
      <p:pic>
        <p:nvPicPr>
          <p:cNvPr id="9" name="Picture 8" descr="A black and white text&#10;&#10;AI-generated content may be incorrect.">
            <a:extLst>
              <a:ext uri="{FF2B5EF4-FFF2-40B4-BE49-F238E27FC236}">
                <a16:creationId xmlns:a16="http://schemas.microsoft.com/office/drawing/2014/main" id="{8527917B-1E35-8A80-A962-62185FF4A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" y="2840780"/>
            <a:ext cx="5889361" cy="934819"/>
          </a:xfrm>
          <a:prstGeom prst="rect">
            <a:avLst/>
          </a:prstGeom>
        </p:spPr>
      </p:pic>
      <p:pic>
        <p:nvPicPr>
          <p:cNvPr id="21" name="Picture 20" descr="A math equations with numbers&#10;&#10;AI-generated content may be incorrect.">
            <a:extLst>
              <a:ext uri="{FF2B5EF4-FFF2-40B4-BE49-F238E27FC236}">
                <a16:creationId xmlns:a16="http://schemas.microsoft.com/office/drawing/2014/main" id="{ECC41F34-1A62-E7BC-8175-1989B50D6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064" y="2231480"/>
            <a:ext cx="4838332" cy="1997219"/>
          </a:xfrm>
          <a:prstGeom prst="rect">
            <a:avLst/>
          </a:prstGeom>
        </p:spPr>
      </p:pic>
      <p:pic>
        <p:nvPicPr>
          <p:cNvPr id="29" name="Content Placeholder 28">
            <a:extLst>
              <a:ext uri="{FF2B5EF4-FFF2-40B4-BE49-F238E27FC236}">
                <a16:creationId xmlns:a16="http://schemas.microsoft.com/office/drawing/2014/main" id="{0ADB9D4D-2CE3-D212-5427-2E588B70FF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30" y="4626520"/>
            <a:ext cx="11948739" cy="988241"/>
          </a:xfrm>
        </p:spPr>
      </p:pic>
    </p:spTree>
    <p:extLst>
      <p:ext uri="{BB962C8B-B14F-4D97-AF65-F5344CB8AC3E}">
        <p14:creationId xmlns:p14="http://schemas.microsoft.com/office/powerpoint/2010/main" val="18096157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D2899-81FD-03E4-6383-9343A3446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1A0A8-0775-74FD-1D1E-B8FCDA2C0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6F274-93CB-10B8-C7D7-8477513C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8D659-B83B-076C-3149-1C5EEAF21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EB543-1870-6385-EE07-0BDBFB15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8C7A952-A56E-E223-1546-D8BE585B5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6608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D1449-820B-FF85-4622-05E191B83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483EC-45EF-0437-30A3-AD0B9EE55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54698-DE67-7D30-4A71-A5E899A1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3187B-6896-0F29-69CF-6926EDB8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6342A-DA43-F2FC-43F9-7A4B950A1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16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1652428-F7C5-9001-2CB2-9DF934A1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99" y="2347139"/>
            <a:ext cx="8782076" cy="62533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7246CF-71CA-546B-609B-BF3740AC8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8003588" cy="402336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860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E6A75-B4CC-5A68-AB3B-FFF1D0494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7F2C5-AED9-62E3-EE12-E15261639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5A6-9847-0A16-9A2F-DD3DB465C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lensing, Shapiro delay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Binary pulsars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Black hole observations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9FBBD-1B69-6852-F470-4E21D6157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951E6-3086-E00A-CDDC-13E9CE311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D088F-1EB7-E68E-A07A-B412C82E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463835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534B0-5E8D-C38C-A720-511E13C58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2FC8E-85BB-36D4-34B3-B91513FC6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9E96B-8F67-C80C-9F28-5D9B9BB2D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0806E-DAC6-C488-F79F-DB55B970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5D5F4-5AE9-EC82-AEE0-9F4A3294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16</a:t>
            </a:r>
          </a:p>
        </p:txBody>
      </p:sp>
      <p:pic>
        <p:nvPicPr>
          <p:cNvPr id="8" name="Picture 7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679730FF-4A36-7DC9-1B5B-BED1DCD68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2" r="38743" b="50000"/>
          <a:stretch>
            <a:fillRect/>
          </a:stretch>
        </p:blipFill>
        <p:spPr>
          <a:xfrm>
            <a:off x="2181379" y="3606541"/>
            <a:ext cx="7278710" cy="1093738"/>
          </a:xfrm>
          <a:prstGeom prst="rect">
            <a:avLst/>
          </a:prstGeom>
        </p:spPr>
      </p:pic>
      <p:pic>
        <p:nvPicPr>
          <p:cNvPr id="14" name="Content Placeholder 13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41EDB08B-9490-B938-8118-6F0A523C72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3"/>
          <a:stretch>
            <a:fillRect/>
          </a:stretch>
        </p:blipFill>
        <p:spPr>
          <a:xfrm>
            <a:off x="208330" y="4852765"/>
            <a:ext cx="11548502" cy="11481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161FA3E-A68D-0CA3-0CA5-556ED6E86EF8}"/>
              </a:ext>
            </a:extLst>
          </p:cNvPr>
          <p:cNvSpPr txBox="1"/>
          <p:nvPr/>
        </p:nvSpPr>
        <p:spPr>
          <a:xfrm>
            <a:off x="9460089" y="3615407"/>
            <a:ext cx="21927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Alexander, </a:t>
            </a:r>
          </a:p>
          <a:p>
            <a:r>
              <a:rPr lang="en-US" dirty="0">
                <a:solidFill>
                  <a:srgbClr val="FF0000"/>
                </a:solidFill>
              </a:rPr>
              <a:t>TD &amp; Manton, 2025 [2510.25895</a:t>
            </a:r>
            <a:r>
              <a:rPr lang="en-US" b="1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5CD150-600B-BF6D-9D4B-183C991C7BA2}"/>
              </a:ext>
            </a:extLst>
          </p:cNvPr>
          <p:cNvCxnSpPr/>
          <p:nvPr/>
        </p:nvCxnSpPr>
        <p:spPr>
          <a:xfrm>
            <a:off x="563082" y="3286498"/>
            <a:ext cx="107552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148AA158-E1EF-66DE-A1F2-608403E9A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99" y="2347139"/>
            <a:ext cx="8782076" cy="62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8766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BBF5C-A11C-FDBC-8E84-864235DCA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6F47-DA9C-4A07-814B-BA019A4B8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U(1) fields (continued)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BF9B0-9E06-8085-65FB-A4934925E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522D6-F724-FC13-5A28-F1703D2D9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DEA244-AFBA-5060-0271-070EFF26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16</a:t>
            </a:r>
          </a:p>
        </p:txBody>
      </p:sp>
      <p:pic>
        <p:nvPicPr>
          <p:cNvPr id="8" name="Picture 7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DA08167B-A817-FDC4-C306-489F4D53D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2" r="38743" b="50000"/>
          <a:stretch>
            <a:fillRect/>
          </a:stretch>
        </p:blipFill>
        <p:spPr>
          <a:xfrm>
            <a:off x="2181379" y="3606541"/>
            <a:ext cx="7278710" cy="1093738"/>
          </a:xfrm>
          <a:prstGeom prst="rect">
            <a:avLst/>
          </a:prstGeom>
        </p:spPr>
      </p:pic>
      <p:pic>
        <p:nvPicPr>
          <p:cNvPr id="14" name="Content Placeholder 13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A20AB228-7A3D-5791-F0D8-E65EEF361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3"/>
          <a:stretch>
            <a:fillRect/>
          </a:stretch>
        </p:blipFill>
        <p:spPr>
          <a:xfrm>
            <a:off x="208330" y="4852765"/>
            <a:ext cx="11548502" cy="11481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01C8DB1-3F73-C31F-AAD5-ED8FE3A70C4B}"/>
              </a:ext>
            </a:extLst>
          </p:cNvPr>
          <p:cNvSpPr txBox="1"/>
          <p:nvPr/>
        </p:nvSpPr>
        <p:spPr>
          <a:xfrm>
            <a:off x="9460089" y="3615407"/>
            <a:ext cx="21927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Alexander, </a:t>
            </a:r>
          </a:p>
          <a:p>
            <a:r>
              <a:rPr lang="en-US" dirty="0">
                <a:solidFill>
                  <a:srgbClr val="FF0000"/>
                </a:solidFill>
              </a:rPr>
              <a:t>TD &amp; Manton, 2025 [2510.25895</a:t>
            </a:r>
            <a:r>
              <a:rPr lang="en-US" b="1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5BB190-4119-0D87-82AA-16CDC9298B42}"/>
              </a:ext>
            </a:extLst>
          </p:cNvPr>
          <p:cNvCxnSpPr/>
          <p:nvPr/>
        </p:nvCxnSpPr>
        <p:spPr>
          <a:xfrm>
            <a:off x="563082" y="3286498"/>
            <a:ext cx="107552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F17FA80F-0ADA-17CD-E8EE-D45514CFE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99" y="2347139"/>
            <a:ext cx="8782076" cy="625332"/>
          </a:xfrm>
          <a:prstGeom prst="rect">
            <a:avLst/>
          </a:pr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E0C055E-465A-8D49-9F4A-33BD75BBFA08}"/>
              </a:ext>
            </a:extLst>
          </p:cNvPr>
          <p:cNvSpPr/>
          <p:nvPr/>
        </p:nvSpPr>
        <p:spPr>
          <a:xfrm>
            <a:off x="8694283" y="4835636"/>
            <a:ext cx="3289388" cy="1394695"/>
          </a:xfrm>
          <a:custGeom>
            <a:avLst/>
            <a:gdLst>
              <a:gd name="connsiteX0" fmla="*/ 397079 w 1994767"/>
              <a:gd name="connsiteY0" fmla="*/ 25121 h 884255"/>
              <a:gd name="connsiteX1" fmla="*/ 135822 w 1994767"/>
              <a:gd name="connsiteY1" fmla="*/ 25121 h 884255"/>
              <a:gd name="connsiteX2" fmla="*/ 125774 w 1994767"/>
              <a:gd name="connsiteY2" fmla="*/ 40193 h 884255"/>
              <a:gd name="connsiteX3" fmla="*/ 100653 w 1994767"/>
              <a:gd name="connsiteY3" fmla="*/ 55266 h 884255"/>
              <a:gd name="connsiteX4" fmla="*/ 55435 w 1994767"/>
              <a:gd name="connsiteY4" fmla="*/ 115556 h 884255"/>
              <a:gd name="connsiteX5" fmla="*/ 20266 w 1994767"/>
              <a:gd name="connsiteY5" fmla="*/ 180870 h 884255"/>
              <a:gd name="connsiteX6" fmla="*/ 169 w 1994767"/>
              <a:gd name="connsiteY6" fmla="*/ 336619 h 884255"/>
              <a:gd name="connsiteX7" fmla="*/ 60459 w 1994767"/>
              <a:gd name="connsiteY7" fmla="*/ 512466 h 884255"/>
              <a:gd name="connsiteX8" fmla="*/ 120749 w 1994767"/>
              <a:gd name="connsiteY8" fmla="*/ 607925 h 884255"/>
              <a:gd name="connsiteX9" fmla="*/ 130798 w 1994767"/>
              <a:gd name="connsiteY9" fmla="*/ 633046 h 884255"/>
              <a:gd name="connsiteX10" fmla="*/ 211185 w 1994767"/>
              <a:gd name="connsiteY10" fmla="*/ 708408 h 884255"/>
              <a:gd name="connsiteX11" fmla="*/ 361910 w 1994767"/>
              <a:gd name="connsiteY11" fmla="*/ 808892 h 884255"/>
              <a:gd name="connsiteX12" fmla="*/ 507611 w 1994767"/>
              <a:gd name="connsiteY12" fmla="*/ 864158 h 884255"/>
              <a:gd name="connsiteX13" fmla="*/ 703554 w 1994767"/>
              <a:gd name="connsiteY13" fmla="*/ 884255 h 884255"/>
              <a:gd name="connsiteX14" fmla="*/ 914569 w 1994767"/>
              <a:gd name="connsiteY14" fmla="*/ 879230 h 884255"/>
              <a:gd name="connsiteX15" fmla="*/ 1185875 w 1994767"/>
              <a:gd name="connsiteY15" fmla="*/ 818940 h 884255"/>
              <a:gd name="connsiteX16" fmla="*/ 1291382 w 1994767"/>
              <a:gd name="connsiteY16" fmla="*/ 803868 h 884255"/>
              <a:gd name="connsiteX17" fmla="*/ 1351673 w 1994767"/>
              <a:gd name="connsiteY17" fmla="*/ 793819 h 884255"/>
              <a:gd name="connsiteX18" fmla="*/ 1497374 w 1994767"/>
              <a:gd name="connsiteY18" fmla="*/ 758650 h 884255"/>
              <a:gd name="connsiteX19" fmla="*/ 1577760 w 1994767"/>
              <a:gd name="connsiteY19" fmla="*/ 733529 h 884255"/>
              <a:gd name="connsiteX20" fmla="*/ 1617954 w 1994767"/>
              <a:gd name="connsiteY20" fmla="*/ 728505 h 884255"/>
              <a:gd name="connsiteX21" fmla="*/ 1643075 w 1994767"/>
              <a:gd name="connsiteY21" fmla="*/ 723481 h 884255"/>
              <a:gd name="connsiteX22" fmla="*/ 1703365 w 1994767"/>
              <a:gd name="connsiteY22" fmla="*/ 718457 h 884255"/>
              <a:gd name="connsiteX23" fmla="*/ 1798824 w 1994767"/>
              <a:gd name="connsiteY23" fmla="*/ 708408 h 884255"/>
              <a:gd name="connsiteX24" fmla="*/ 1869163 w 1994767"/>
              <a:gd name="connsiteY24" fmla="*/ 688312 h 884255"/>
              <a:gd name="connsiteX25" fmla="*/ 1899308 w 1994767"/>
              <a:gd name="connsiteY25" fmla="*/ 663191 h 884255"/>
              <a:gd name="connsiteX26" fmla="*/ 1909356 w 1994767"/>
              <a:gd name="connsiteY26" fmla="*/ 648118 h 884255"/>
              <a:gd name="connsiteX27" fmla="*/ 1944525 w 1994767"/>
              <a:gd name="connsiteY27" fmla="*/ 607925 h 884255"/>
              <a:gd name="connsiteX28" fmla="*/ 1954574 w 1994767"/>
              <a:gd name="connsiteY28" fmla="*/ 582804 h 884255"/>
              <a:gd name="connsiteX29" fmla="*/ 1964622 w 1994767"/>
              <a:gd name="connsiteY29" fmla="*/ 562707 h 884255"/>
              <a:gd name="connsiteX30" fmla="*/ 1974670 w 1994767"/>
              <a:gd name="connsiteY30" fmla="*/ 527538 h 884255"/>
              <a:gd name="connsiteX31" fmla="*/ 1984719 w 1994767"/>
              <a:gd name="connsiteY31" fmla="*/ 502417 h 884255"/>
              <a:gd name="connsiteX32" fmla="*/ 1994767 w 1994767"/>
              <a:gd name="connsiteY32" fmla="*/ 472272 h 884255"/>
              <a:gd name="connsiteX33" fmla="*/ 1989743 w 1994767"/>
              <a:gd name="connsiteY33" fmla="*/ 326571 h 884255"/>
              <a:gd name="connsiteX34" fmla="*/ 1984719 w 1994767"/>
              <a:gd name="connsiteY34" fmla="*/ 311499 h 884255"/>
              <a:gd name="connsiteX35" fmla="*/ 1979694 w 1994767"/>
              <a:gd name="connsiteY35" fmla="*/ 286378 h 884255"/>
              <a:gd name="connsiteX36" fmla="*/ 1969646 w 1994767"/>
              <a:gd name="connsiteY36" fmla="*/ 246184 h 884255"/>
              <a:gd name="connsiteX37" fmla="*/ 1959598 w 1994767"/>
              <a:gd name="connsiteY37" fmla="*/ 205991 h 884255"/>
              <a:gd name="connsiteX38" fmla="*/ 1904332 w 1994767"/>
              <a:gd name="connsiteY38" fmla="*/ 125604 h 884255"/>
              <a:gd name="connsiteX39" fmla="*/ 1879211 w 1994767"/>
              <a:gd name="connsiteY39" fmla="*/ 105507 h 884255"/>
              <a:gd name="connsiteX40" fmla="*/ 1793800 w 1994767"/>
              <a:gd name="connsiteY40" fmla="*/ 85411 h 884255"/>
              <a:gd name="connsiteX41" fmla="*/ 1693316 w 1994767"/>
              <a:gd name="connsiteY41" fmla="*/ 65314 h 884255"/>
              <a:gd name="connsiteX42" fmla="*/ 1567712 w 1994767"/>
              <a:gd name="connsiteY42" fmla="*/ 45217 h 884255"/>
              <a:gd name="connsiteX43" fmla="*/ 688481 w 1994767"/>
              <a:gd name="connsiteY43" fmla="*/ 30145 h 884255"/>
              <a:gd name="connsiteX44" fmla="*/ 628191 w 1994767"/>
              <a:gd name="connsiteY44" fmla="*/ 20096 h 884255"/>
              <a:gd name="connsiteX45" fmla="*/ 608094 w 1994767"/>
              <a:gd name="connsiteY45" fmla="*/ 10048 h 884255"/>
              <a:gd name="connsiteX46" fmla="*/ 507611 w 1994767"/>
              <a:gd name="connsiteY46" fmla="*/ 5024 h 884255"/>
              <a:gd name="connsiteX47" fmla="*/ 447321 w 1994767"/>
              <a:gd name="connsiteY47" fmla="*/ 0 h 884255"/>
              <a:gd name="connsiteX48" fmla="*/ 387031 w 1994767"/>
              <a:gd name="connsiteY48" fmla="*/ 15072 h 884255"/>
              <a:gd name="connsiteX49" fmla="*/ 366934 w 1994767"/>
              <a:gd name="connsiteY49" fmla="*/ 20096 h 884255"/>
              <a:gd name="connsiteX50" fmla="*/ 331765 w 1994767"/>
              <a:gd name="connsiteY50" fmla="*/ 20096 h 884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994767" h="884255">
                <a:moveTo>
                  <a:pt x="397079" y="25121"/>
                </a:moveTo>
                <a:cubicBezTo>
                  <a:pt x="307873" y="20872"/>
                  <a:pt x="226169" y="14170"/>
                  <a:pt x="135822" y="25121"/>
                </a:cubicBezTo>
                <a:cubicBezTo>
                  <a:pt x="129828" y="25848"/>
                  <a:pt x="130358" y="36263"/>
                  <a:pt x="125774" y="40193"/>
                </a:cubicBezTo>
                <a:cubicBezTo>
                  <a:pt x="118360" y="46548"/>
                  <a:pt x="109027" y="50242"/>
                  <a:pt x="100653" y="55266"/>
                </a:cubicBezTo>
                <a:cubicBezTo>
                  <a:pt x="85580" y="75363"/>
                  <a:pt x="67635" y="93596"/>
                  <a:pt x="55435" y="115556"/>
                </a:cubicBezTo>
                <a:cubicBezTo>
                  <a:pt x="26677" y="167320"/>
                  <a:pt x="38025" y="145351"/>
                  <a:pt x="20266" y="180870"/>
                </a:cubicBezTo>
                <a:cubicBezTo>
                  <a:pt x="17861" y="196102"/>
                  <a:pt x="-2031" y="306919"/>
                  <a:pt x="169" y="336619"/>
                </a:cubicBezTo>
                <a:cubicBezTo>
                  <a:pt x="5229" y="404926"/>
                  <a:pt x="29413" y="450373"/>
                  <a:pt x="60459" y="512466"/>
                </a:cubicBezTo>
                <a:cubicBezTo>
                  <a:pt x="98336" y="588219"/>
                  <a:pt x="86440" y="573614"/>
                  <a:pt x="120749" y="607925"/>
                </a:cubicBezTo>
                <a:cubicBezTo>
                  <a:pt x="124099" y="616299"/>
                  <a:pt x="125387" y="625831"/>
                  <a:pt x="130798" y="633046"/>
                </a:cubicBezTo>
                <a:cubicBezTo>
                  <a:pt x="141442" y="647238"/>
                  <a:pt x="200753" y="700062"/>
                  <a:pt x="211185" y="708408"/>
                </a:cubicBezTo>
                <a:cubicBezTo>
                  <a:pt x="254330" y="742924"/>
                  <a:pt x="309932" y="785925"/>
                  <a:pt x="361910" y="808892"/>
                </a:cubicBezTo>
                <a:cubicBezTo>
                  <a:pt x="409422" y="829886"/>
                  <a:pt x="456303" y="856057"/>
                  <a:pt x="507611" y="864158"/>
                </a:cubicBezTo>
                <a:cubicBezTo>
                  <a:pt x="636196" y="884460"/>
                  <a:pt x="570896" y="877621"/>
                  <a:pt x="703554" y="884255"/>
                </a:cubicBezTo>
                <a:cubicBezTo>
                  <a:pt x="773892" y="882580"/>
                  <a:pt x="844468" y="885239"/>
                  <a:pt x="914569" y="879230"/>
                </a:cubicBezTo>
                <a:cubicBezTo>
                  <a:pt x="1047312" y="867852"/>
                  <a:pt x="1058784" y="845981"/>
                  <a:pt x="1185875" y="818940"/>
                </a:cubicBezTo>
                <a:cubicBezTo>
                  <a:pt x="1220623" y="811547"/>
                  <a:pt x="1256257" y="809190"/>
                  <a:pt x="1291382" y="803868"/>
                </a:cubicBezTo>
                <a:cubicBezTo>
                  <a:pt x="1311526" y="800816"/>
                  <a:pt x="1331665" y="797667"/>
                  <a:pt x="1351673" y="793819"/>
                </a:cubicBezTo>
                <a:cubicBezTo>
                  <a:pt x="1398094" y="784892"/>
                  <a:pt x="1452339" y="772356"/>
                  <a:pt x="1497374" y="758650"/>
                </a:cubicBezTo>
                <a:cubicBezTo>
                  <a:pt x="1552642" y="741829"/>
                  <a:pt x="1521616" y="744056"/>
                  <a:pt x="1577760" y="733529"/>
                </a:cubicBezTo>
                <a:cubicBezTo>
                  <a:pt x="1591031" y="731041"/>
                  <a:pt x="1604609" y="730558"/>
                  <a:pt x="1617954" y="728505"/>
                </a:cubicBezTo>
                <a:cubicBezTo>
                  <a:pt x="1626394" y="727207"/>
                  <a:pt x="1634594" y="724479"/>
                  <a:pt x="1643075" y="723481"/>
                </a:cubicBezTo>
                <a:cubicBezTo>
                  <a:pt x="1663103" y="721125"/>
                  <a:pt x="1683281" y="720283"/>
                  <a:pt x="1703365" y="718457"/>
                </a:cubicBezTo>
                <a:cubicBezTo>
                  <a:pt x="1739333" y="715187"/>
                  <a:pt x="1763337" y="712352"/>
                  <a:pt x="1798824" y="708408"/>
                </a:cubicBezTo>
                <a:cubicBezTo>
                  <a:pt x="1822270" y="701709"/>
                  <a:pt x="1850430" y="703923"/>
                  <a:pt x="1869163" y="688312"/>
                </a:cubicBezTo>
                <a:cubicBezTo>
                  <a:pt x="1879211" y="679938"/>
                  <a:pt x="1890059" y="672440"/>
                  <a:pt x="1899308" y="663191"/>
                </a:cubicBezTo>
                <a:cubicBezTo>
                  <a:pt x="1903578" y="658921"/>
                  <a:pt x="1905532" y="652791"/>
                  <a:pt x="1909356" y="648118"/>
                </a:cubicBezTo>
                <a:cubicBezTo>
                  <a:pt x="1920629" y="634340"/>
                  <a:pt x="1932802" y="621323"/>
                  <a:pt x="1944525" y="607925"/>
                </a:cubicBezTo>
                <a:cubicBezTo>
                  <a:pt x="1947875" y="599551"/>
                  <a:pt x="1950911" y="591045"/>
                  <a:pt x="1954574" y="582804"/>
                </a:cubicBezTo>
                <a:cubicBezTo>
                  <a:pt x="1957616" y="575960"/>
                  <a:pt x="1962063" y="569746"/>
                  <a:pt x="1964622" y="562707"/>
                </a:cubicBezTo>
                <a:cubicBezTo>
                  <a:pt x="1968788" y="551249"/>
                  <a:pt x="1970814" y="539104"/>
                  <a:pt x="1974670" y="527538"/>
                </a:cubicBezTo>
                <a:cubicBezTo>
                  <a:pt x="1977522" y="518982"/>
                  <a:pt x="1981637" y="510893"/>
                  <a:pt x="1984719" y="502417"/>
                </a:cubicBezTo>
                <a:cubicBezTo>
                  <a:pt x="1988339" y="492463"/>
                  <a:pt x="1994767" y="472272"/>
                  <a:pt x="1994767" y="472272"/>
                </a:cubicBezTo>
                <a:cubicBezTo>
                  <a:pt x="1993092" y="423705"/>
                  <a:pt x="1992774" y="375072"/>
                  <a:pt x="1989743" y="326571"/>
                </a:cubicBezTo>
                <a:cubicBezTo>
                  <a:pt x="1989413" y="321286"/>
                  <a:pt x="1986004" y="316637"/>
                  <a:pt x="1984719" y="311499"/>
                </a:cubicBezTo>
                <a:cubicBezTo>
                  <a:pt x="1982648" y="303214"/>
                  <a:pt x="1981614" y="294699"/>
                  <a:pt x="1979694" y="286378"/>
                </a:cubicBezTo>
                <a:cubicBezTo>
                  <a:pt x="1976589" y="272921"/>
                  <a:pt x="1972354" y="259726"/>
                  <a:pt x="1969646" y="246184"/>
                </a:cubicBezTo>
                <a:cubicBezTo>
                  <a:pt x="1968113" y="238516"/>
                  <a:pt x="1964514" y="215120"/>
                  <a:pt x="1959598" y="205991"/>
                </a:cubicBezTo>
                <a:cubicBezTo>
                  <a:pt x="1944025" y="177070"/>
                  <a:pt x="1927690" y="148962"/>
                  <a:pt x="1904332" y="125604"/>
                </a:cubicBezTo>
                <a:cubicBezTo>
                  <a:pt x="1896749" y="118021"/>
                  <a:pt x="1888625" y="110642"/>
                  <a:pt x="1879211" y="105507"/>
                </a:cubicBezTo>
                <a:cubicBezTo>
                  <a:pt x="1858943" y="94452"/>
                  <a:pt x="1810625" y="88668"/>
                  <a:pt x="1793800" y="85411"/>
                </a:cubicBezTo>
                <a:lnTo>
                  <a:pt x="1693316" y="65314"/>
                </a:lnTo>
                <a:cubicBezTo>
                  <a:pt x="1652095" y="57070"/>
                  <a:pt x="1610172" y="46135"/>
                  <a:pt x="1567712" y="45217"/>
                </a:cubicBezTo>
                <a:lnTo>
                  <a:pt x="688481" y="30145"/>
                </a:lnTo>
                <a:cubicBezTo>
                  <a:pt x="668384" y="26795"/>
                  <a:pt x="647957" y="25037"/>
                  <a:pt x="628191" y="20096"/>
                </a:cubicBezTo>
                <a:cubicBezTo>
                  <a:pt x="620925" y="18279"/>
                  <a:pt x="615526" y="10977"/>
                  <a:pt x="608094" y="10048"/>
                </a:cubicBezTo>
                <a:cubicBezTo>
                  <a:pt x="574817" y="5888"/>
                  <a:pt x="541082" y="7116"/>
                  <a:pt x="507611" y="5024"/>
                </a:cubicBezTo>
                <a:cubicBezTo>
                  <a:pt x="487484" y="3766"/>
                  <a:pt x="467418" y="1675"/>
                  <a:pt x="447321" y="0"/>
                </a:cubicBezTo>
                <a:lnTo>
                  <a:pt x="387031" y="15072"/>
                </a:lnTo>
                <a:cubicBezTo>
                  <a:pt x="380332" y="16747"/>
                  <a:pt x="373839" y="20096"/>
                  <a:pt x="366934" y="20096"/>
                </a:cubicBezTo>
                <a:lnTo>
                  <a:pt x="331765" y="20096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4528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11AB7-FBCB-FBCE-FB6B-93EA71AF2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22AF3-F533-EEBA-A569-480F8F1D1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Waveforms for 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69379-F8A6-935F-7A06-0FA86776A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1F3C1-EE64-9F7B-7264-6772CEE4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A947E-9C0C-EA9C-1E53-D27E46243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786AE8-CE1A-B342-E01E-BA9B48725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6788355" cy="25192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3447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B632E-BFB7-0677-B818-EE2405EC7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96FDA-57C9-92B4-484F-E450576ED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Waveforms for 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3E504-0A32-4E49-4FC5-8061EF37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368CA-FAD9-472D-54BE-1789A54C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280AF-0C6D-ED03-1C70-2A668D8BE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17</a:t>
            </a:r>
          </a:p>
        </p:txBody>
      </p:sp>
      <p:pic>
        <p:nvPicPr>
          <p:cNvPr id="11" name="Picture 10" descr="A close-up of a graph&#10;&#10;AI-generated content may be incorrect.">
            <a:extLst>
              <a:ext uri="{FF2B5EF4-FFF2-40B4-BE49-F238E27FC236}">
                <a16:creationId xmlns:a16="http://schemas.microsoft.com/office/drawing/2014/main" id="{0F7EE7E8-DF34-66F9-FE2C-3D3F34163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9" r="50187"/>
          <a:stretch>
            <a:fillRect/>
          </a:stretch>
        </p:blipFill>
        <p:spPr>
          <a:xfrm>
            <a:off x="639059" y="1737360"/>
            <a:ext cx="5456942" cy="387537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0446BF3-A7EA-8D56-B509-FAE06206A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6788355" cy="25192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4631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38E00-B051-9CE0-2E94-6D3CDE6EE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009D2-EC84-DBE0-69A1-2D43EC70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Waveforms for 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E83FD-A25E-B24E-C443-47C98AE7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D6F02-C0DA-3CDD-E17B-A079EC79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0529B-1CD4-DBB1-6238-BFEC617E4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17</a:t>
            </a:r>
          </a:p>
        </p:txBody>
      </p:sp>
      <p:pic>
        <p:nvPicPr>
          <p:cNvPr id="11" name="Picture 10" descr="A close-up of a graph&#10;&#10;AI-generated content may be incorrect.">
            <a:extLst>
              <a:ext uri="{FF2B5EF4-FFF2-40B4-BE49-F238E27FC236}">
                <a16:creationId xmlns:a16="http://schemas.microsoft.com/office/drawing/2014/main" id="{1D85F6CF-567C-8474-A6E4-956756A4C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8" y="1777206"/>
            <a:ext cx="10954843" cy="383552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8B916E-4BE6-B891-E67B-8FE427488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6788355" cy="25192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00467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1D0FA-63AA-7D73-5A70-BB43F3B00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494F9-DBCC-35DA-492A-C9C7B7DD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Waveforms for U(1)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A034-A5DF-2BBF-F111-416057C5C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417AE-D09D-B762-BB5E-B5DA1A613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7A91B-F74E-C3E5-567A-1E480E9D2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17</a:t>
            </a:r>
          </a:p>
        </p:txBody>
      </p:sp>
      <p:pic>
        <p:nvPicPr>
          <p:cNvPr id="11" name="Picture 10" descr="A close-up of a graph&#10;&#10;AI-generated content may be incorrect.">
            <a:extLst>
              <a:ext uri="{FF2B5EF4-FFF2-40B4-BE49-F238E27FC236}">
                <a16:creationId xmlns:a16="http://schemas.microsoft.com/office/drawing/2014/main" id="{F9F99200-E272-8D2F-B2C2-08F7B748B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8" y="1777206"/>
            <a:ext cx="10954843" cy="3835525"/>
          </a:xfrm>
          <a:prstGeom prst="rect">
            <a:avLst/>
          </a:prstGeom>
        </p:spPr>
      </p:pic>
      <p:pic>
        <p:nvPicPr>
          <p:cNvPr id="19" name="Picture 18" descr="A number on a white background&#10;&#10;AI-generated content may be incorrect.">
            <a:extLst>
              <a:ext uri="{FF2B5EF4-FFF2-40B4-BE49-F238E27FC236}">
                <a16:creationId xmlns:a16="http://schemas.microsoft.com/office/drawing/2014/main" id="{8B03BC03-CC2F-B7DB-CCBB-112AFAE81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891" y="5666918"/>
            <a:ext cx="2798744" cy="539649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39C0A7E-204F-47A7-E3C3-145859225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6788355" cy="25192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2058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CA52B-2FDA-EE6B-469B-4439102AB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90D69-A886-F1FC-1EC7-0AAB8D24A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BDAC2-9F1A-8655-01E8-2987B5B02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D24B0-308F-E58A-100A-06705602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FAADE-BF5C-D7AE-E289-6CC94A59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027674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71067-3D86-2987-1205-156B2DA87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A383F-DC22-7748-60C0-98C61821C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F8826-DCCD-6CD7-97BC-673C1D29A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5B244-1F95-82CF-C6CD-4B7D55CC3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A5BFB-A5DF-223C-C0D6-4C1403973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EA00F-1B2D-EC1C-EF2D-96C4EECC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9674742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43603-B110-42EF-619E-2F829D61C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42537-9CC2-B1D9-27A0-5B306319E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94FAD-168E-9500-DF33-C86049929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Dark matter and dark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2B493-92CA-263A-8116-8390A2557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83E2-778F-193D-2F7E-25B318C7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7D765-A3BB-8CFA-FF54-691AB3DA8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4910789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73BDA-EEE2-588F-7AE9-555399803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986B-8B9A-78D6-2CB6-EE41561A4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04BC4-62BE-9EF5-5919-007EAE5B2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Dark matter and dark energy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Discussed model that gives both (CS-GB gravity)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D6DB7-5C52-D224-A037-3104C4EF5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DF8B5-BE1B-9F14-858C-C5036D614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23C7F-3EAF-F212-A553-43C5638B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1851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8EF8A-0BDB-29D2-3BA9-E209DD8D0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07845-2B3F-C479-881B-5F59ACE7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Tests of general relativity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72888-70C8-7646-F14F-EE661AF1C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remarkably well with observations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Solar system tests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lensing, Shapiro delay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Binary pulsars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Gravitational waves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Black hole observations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EHT, X-rays from accretion disks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B09FB-86C6-5882-7951-E2C6CEB95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A90CE-C6B8-A228-8667-5113D2D47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CDD76-4FA4-3B52-21D2-31A99BE7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4047019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970E6-3695-22A0-5C9A-443AD65B4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6EB1-58DB-05BB-6C19-2CD8EC46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B315A-7BA9-18CF-DC45-697C079FA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Dark matter and dark energy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Discussed model that gives both (CS-GB gravity)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Also has parity violation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A2518-5414-8F8B-C662-33B80567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073D5-F8D9-56B3-3818-FA3515381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45C3E-5827-F499-F72A-80A7C89D9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4860157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7DEAB-8AF2-5C57-5414-24C128FE1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62F52-EDC9-D90B-7458-90294AFF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F7869-A125-EAFA-DBDA-E4976F9A0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Dark matter and dark energy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Discussed model that gives both (CS-GB gravity)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Also has parity violation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Probe parity violation using GWs and other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2A8B5-8B14-0C90-2E8F-033B73043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EBFF-4708-CC13-4BD5-4FE7D9771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46B8-E02C-B55A-D79B-19D4B37B3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1074440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EE079-8341-F8B3-DD51-4AECA5FDD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075DF-B7BF-FE98-C2B9-228E88721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6ECCB-80FB-0080-966C-26E292A47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 agrees well with observations, but challenges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Dark matter and dark energy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Discussed model that gives both (CS-GB gravity)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Also has parity violation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Probe parity violation using GWs and other methods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Extended framework to DM theories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C60FC-78FF-0807-5956-41591D3A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IAS Program on Fundamental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48957-0C92-7A59-C7CA-263C74EB4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cap="none" dirty="0"/>
              <a:t>Tatsuya Daniel (McGill)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954F3-6FAC-6C32-A26F-CD8A281B0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494878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210</TotalTime>
  <Words>2562</Words>
  <Application>Microsoft Office PowerPoint</Application>
  <PresentationFormat>Widescreen</PresentationFormat>
  <Paragraphs>635</Paragraphs>
  <Slides>92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7" baseType="lpstr">
      <vt:lpstr>Aptos</vt:lpstr>
      <vt:lpstr>Arial</vt:lpstr>
      <vt:lpstr>Calibri</vt:lpstr>
      <vt:lpstr>Calibri Light</vt:lpstr>
      <vt:lpstr>Retrospect</vt:lpstr>
      <vt:lpstr>PowerPoint Presentation</vt:lpstr>
      <vt:lpstr>Tests of general relativity</vt:lpstr>
      <vt:lpstr>Tests of general relativity</vt:lpstr>
      <vt:lpstr>Tests of general relativity</vt:lpstr>
      <vt:lpstr>Tests of general relativity</vt:lpstr>
      <vt:lpstr>Tests of general relativity</vt:lpstr>
      <vt:lpstr>Tests of general relativity</vt:lpstr>
      <vt:lpstr>Tests of general relativity</vt:lpstr>
      <vt:lpstr>Tests of general relativity</vt:lpstr>
      <vt:lpstr>PowerPoint Presentation</vt:lpstr>
      <vt:lpstr>PowerPoint Presentation</vt:lpstr>
      <vt:lpstr>PowerPoint Presentation</vt:lpstr>
      <vt:lpstr>What is dark matter and dark energy?</vt:lpstr>
      <vt:lpstr>What is dark matter and dark energy?</vt:lpstr>
      <vt:lpstr>What is dark matter and dark energy?</vt:lpstr>
      <vt:lpstr>What is dark matter and dark energy?</vt:lpstr>
      <vt:lpstr>What is dark matter and dark energy?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model with both DM and DE</vt:lpstr>
      <vt:lpstr>A model with both DM and DE</vt:lpstr>
      <vt:lpstr>A model with both DM and DE</vt:lpstr>
      <vt:lpstr>A model with both DM and DE</vt:lpstr>
      <vt:lpstr>A model with both DM and DE</vt:lpstr>
      <vt:lpstr>A model with both DM and DE</vt:lpstr>
      <vt:lpstr>A model with both DM and DE</vt:lpstr>
      <vt:lpstr>Observational Windows</vt:lpstr>
      <vt:lpstr>Observational Windows</vt:lpstr>
      <vt:lpstr>Observational Windows</vt:lpstr>
      <vt:lpstr>Observational Windows</vt:lpstr>
      <vt:lpstr>Observational Windows</vt:lpstr>
      <vt:lpstr>Observational Windows</vt:lpstr>
      <vt:lpstr>Observational Windows</vt:lpstr>
      <vt:lpstr>Observational Windows</vt:lpstr>
      <vt:lpstr>Observational Windows</vt:lpstr>
      <vt:lpstr>Model Agnostic Framework</vt:lpstr>
      <vt:lpstr>Model Agnostic Framework</vt:lpstr>
      <vt:lpstr>Model Agnostic Framework</vt:lpstr>
      <vt:lpstr>CS-GB Waveforms</vt:lpstr>
      <vt:lpstr>CS-GB Waveforms</vt:lpstr>
      <vt:lpstr>CS-GB Waveforms</vt:lpstr>
      <vt:lpstr>Constraints on Theory Parameters</vt:lpstr>
      <vt:lpstr>Constraints on Theory Parameters</vt:lpstr>
      <vt:lpstr>Constraints on Theory Parameters</vt:lpstr>
      <vt:lpstr>Constraints on Theory Parameters</vt:lpstr>
      <vt:lpstr>Constraints on Theory Parameters</vt:lpstr>
      <vt:lpstr>Constraints on Theory Parameters</vt:lpstr>
      <vt:lpstr>Constraints on Theory Parameters</vt:lpstr>
      <vt:lpstr>Extended Parameterization (Alexander, TD &amp; Manton, 2025 [2510.25895])</vt:lpstr>
      <vt:lpstr>Extended Parameterization (Alexander, TD &amp; Manton, 2025 [2510.25895])</vt:lpstr>
      <vt:lpstr>Extended Parameterization (Alexander, TD &amp; Manton, 2025 [2510.25895])</vt:lpstr>
      <vt:lpstr>Extended Parameterization (Alexander, TD &amp; Manton, 2025 [2510.25895])</vt:lpstr>
      <vt:lpstr>Extended Parameterization (Alexander, TD &amp; Manton, 2025 [2510.25895])</vt:lpstr>
      <vt:lpstr>Extended Parameterization (Alexander, TD &amp; Manton, 2025 [2510.25895])</vt:lpstr>
      <vt:lpstr>Kalb-Ramond Dark Matter</vt:lpstr>
      <vt:lpstr>Kalb-Ramond Dark Matter</vt:lpstr>
      <vt:lpstr>Kalb-Ramond Dark Matter</vt:lpstr>
      <vt:lpstr>Kalb-Ramond Dark Matter</vt:lpstr>
      <vt:lpstr>Kalb-Ramond Dark Matter</vt:lpstr>
      <vt:lpstr>Kalb-Ramond Dark Matter</vt:lpstr>
      <vt:lpstr>Kalb-Ramond Dark Matter (continued)</vt:lpstr>
      <vt:lpstr>Kalb-Ramond Dark Matter (continued)</vt:lpstr>
      <vt:lpstr>Kalb-Ramond Dark Matter (continued)</vt:lpstr>
      <vt:lpstr>Kalb-Ramond Dark Matter Waveforms</vt:lpstr>
      <vt:lpstr>Kalb-Ramond Dark Matter Waveforms</vt:lpstr>
      <vt:lpstr>Kalb-Ramond Dark Matter Waveforms</vt:lpstr>
      <vt:lpstr>Kalb-Ramond Dark Matter Waveforms</vt:lpstr>
      <vt:lpstr>Kalb-Ramond Dark Matter Waveforms</vt:lpstr>
      <vt:lpstr>U(1) fields</vt:lpstr>
      <vt:lpstr>U(1) fields</vt:lpstr>
      <vt:lpstr>U(1) fields</vt:lpstr>
      <vt:lpstr>U(1) fields</vt:lpstr>
      <vt:lpstr>U(1) fields (continued)</vt:lpstr>
      <vt:lpstr>U(1) fields (continued)</vt:lpstr>
      <vt:lpstr>U(1) fields (continued)</vt:lpstr>
      <vt:lpstr>U(1) fields (continued)</vt:lpstr>
      <vt:lpstr>Waveforms for U(1) fields</vt:lpstr>
      <vt:lpstr>Waveforms for U(1) fields</vt:lpstr>
      <vt:lpstr>Waveforms for U(1) fields</vt:lpstr>
      <vt:lpstr>Waveforms for U(1) fields</vt:lpstr>
      <vt:lpstr>Summary</vt:lpstr>
      <vt:lpstr>Summary</vt:lpstr>
      <vt:lpstr>Summary</vt:lpstr>
      <vt:lpstr>Summary</vt:lpstr>
      <vt:lpstr>Summary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Tatsuya Daniel</dc:creator>
  <cp:lastModifiedBy>Tatsuya Daniel</cp:lastModifiedBy>
  <cp:revision>83</cp:revision>
  <dcterms:created xsi:type="dcterms:W3CDTF">2026-01-14T06:57:59Z</dcterms:created>
  <dcterms:modified xsi:type="dcterms:W3CDTF">2026-01-14T10:28:13Z</dcterms:modified>
</cp:coreProperties>
</file>