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953" r:id="rId2"/>
    <p:sldId id="257" r:id="rId3"/>
    <p:sldId id="377" r:id="rId4"/>
    <p:sldId id="378" r:id="rId5"/>
    <p:sldId id="1168" r:id="rId6"/>
    <p:sldId id="402" r:id="rId7"/>
    <p:sldId id="387" r:id="rId8"/>
    <p:sldId id="1169" r:id="rId9"/>
    <p:sldId id="1639" r:id="rId10"/>
    <p:sldId id="1640" r:id="rId11"/>
    <p:sldId id="1641" r:id="rId12"/>
    <p:sldId id="1171" r:id="rId13"/>
    <p:sldId id="1635" r:id="rId14"/>
    <p:sldId id="4682" r:id="rId15"/>
    <p:sldId id="4683" r:id="rId16"/>
    <p:sldId id="1642" r:id="rId17"/>
    <p:sldId id="4686" r:id="rId18"/>
    <p:sldId id="1644" r:id="rId19"/>
    <p:sldId id="1645" r:id="rId20"/>
    <p:sldId id="1646" r:id="rId21"/>
    <p:sldId id="1647" r:id="rId22"/>
    <p:sldId id="1648" r:id="rId23"/>
    <p:sldId id="1649" r:id="rId24"/>
    <p:sldId id="1650" r:id="rId25"/>
    <p:sldId id="2039378252" r:id="rId26"/>
    <p:sldId id="4681" r:id="rId27"/>
    <p:sldId id="4670" r:id="rId28"/>
    <p:sldId id="2039378247" r:id="rId29"/>
    <p:sldId id="2039378246" r:id="rId30"/>
    <p:sldId id="2039378250" r:id="rId31"/>
    <p:sldId id="2039378249" r:id="rId32"/>
    <p:sldId id="2039378251" r:id="rId33"/>
    <p:sldId id="1176" r:id="rId3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FF"/>
    <a:srgbClr val="003399"/>
    <a:srgbClr val="E6E6E6"/>
    <a:srgbClr val="0070C0"/>
    <a:srgbClr val="4D8357"/>
    <a:srgbClr val="005800"/>
    <a:srgbClr val="0084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1732" autoAdjust="0"/>
  </p:normalViewPr>
  <p:slideViewPr>
    <p:cSldViewPr>
      <p:cViewPr>
        <p:scale>
          <a:sx n="75" d="100"/>
          <a:sy n="75" d="100"/>
        </p:scale>
        <p:origin x="576" y="3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53" d="100"/>
          <a:sy n="53" d="100"/>
        </p:scale>
        <p:origin x="331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2026/1/15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DB4-55DD-40D3-9F3A-B4A789E906D6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CEPC2026 HongKong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EB1F-BA76-42E5-BB02-0E93DB0C77CC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36C5-D595-4CBA-A7CD-FFE25BFC3097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D5B1D-0DFA-4017-869B-7F0FF62CCBFE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42CEF-4A4C-4D45-8BF9-46773D2EF00C}" type="datetime1">
              <a:rPr lang="zh-CN" altLang="en-US" smtClean="0"/>
              <a:t>2026/1/15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emf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98342" y="2420575"/>
            <a:ext cx="12046330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C00000"/>
                </a:solidFill>
              </a:rPr>
              <a:t>BEPCIIU commissioning and HEPS operation</a:t>
            </a: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2710932" y="3607868"/>
            <a:ext cx="6769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Daheng</a:t>
            </a:r>
            <a:r>
              <a:rPr lang="en-US" altLang="zh-CN" sz="36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Ji</a:t>
            </a:r>
            <a:endParaRPr lang="en-US" altLang="zh-CN" sz="12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SG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BEPCII-U &amp; HEPS commissioning team</a:t>
            </a:r>
          </a:p>
          <a:p>
            <a:pPr algn="ctr"/>
            <a:r>
              <a:rPr lang="en-US" altLang="zh-SG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2026.01.15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488404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5517232"/>
            <a:ext cx="3552825" cy="672912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40EC7567-93C7-4649-91A0-FCB99B16F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78DC7F2-0049-4E1C-99E5-6B0D40024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96B8A442-A736-4F59-A244-5AA29342B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Status of BEPCII-U operation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778E390-7750-4D6C-AE98-5859CE0D6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BB4D216-8E06-4F60-BB88-5A9C7DB7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1F05B36-BDDB-4B09-850E-C79FCEB95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0932"/>
            <a:ext cx="12192000" cy="44043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1008D8-F329-463C-894E-C1A804818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947" y="1080248"/>
            <a:ext cx="7092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 b="1">
                <a:solidFill>
                  <a:srgbClr val="3333CC"/>
                </a:solidFill>
                <a:latin typeface="Calibri" panose="020F0502020204030204" pitchFamily="34" charset="0"/>
                <a:ea typeface="仿宋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rgbClr val="660033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 b="1">
                <a:solidFill>
                  <a:srgbClr val="000066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0066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◆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current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FF33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◆ </a:t>
            </a:r>
            <a:r>
              <a:rPr lang="en-US" altLang="zh-CN" sz="2400" dirty="0">
                <a:solidFill>
                  <a:srgbClr val="FF33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 current</a:t>
            </a:r>
            <a:endParaRPr lang="en-US" altLang="en-US" sz="2400" dirty="0">
              <a:solidFill>
                <a:srgbClr val="FF33C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83C8FD6-590F-4770-B560-BB760F5B0CC7}"/>
              </a:ext>
            </a:extLst>
          </p:cNvPr>
          <p:cNvSpPr txBox="1"/>
          <p:nvPr/>
        </p:nvSpPr>
        <p:spPr>
          <a:xfrm>
            <a:off x="3" y="5523097"/>
            <a:ext cx="1219199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recovery of a new machine by monitoring the background limitation of BES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(&lt;12uA)</a:t>
            </a:r>
          </a:p>
          <a:p>
            <a:pPr>
              <a:spcBef>
                <a:spcPts val="6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vacuum of BER(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GB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altLang="zh-CN" sz="24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-9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torr@720mA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better than BPR(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GB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-8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torr@720mA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490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404845C-A83F-44BC-9ED9-88FE02913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762344EF-97A7-46FD-83DB-02C3363D1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Status of BEPCII-U operation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F57EEB8-B07B-4D42-9EA9-743A81BC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C8FB463-82A6-4E44-9DEC-B7C3D80E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7289940-EE67-41EE-AB16-175DB08A31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0" y="941778"/>
            <a:ext cx="3438040" cy="472559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00B31EB-BCB8-4C9C-9412-9ADDD766B9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229" y="917756"/>
            <a:ext cx="3730165" cy="120274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E0EF0DA-9ED3-4176-AA29-33EF151F3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228" y="2488170"/>
            <a:ext cx="3730165" cy="115659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28CD756-6344-41E4-A2FD-82C2A69398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603" y="3586569"/>
            <a:ext cx="4314461" cy="235703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45840C3-5CC0-4CF6-8320-EEAAEE3F1442}"/>
              </a:ext>
            </a:extLst>
          </p:cNvPr>
          <p:cNvSpPr txBox="1"/>
          <p:nvPr/>
        </p:nvSpPr>
        <p:spPr>
          <a:xfrm>
            <a:off x="213050" y="5736232"/>
            <a:ext cx="3411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short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circut</a:t>
            </a: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R3OS4, Jul.22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99B9C67-20A7-442A-B2B6-9CD726626B93}"/>
              </a:ext>
            </a:extLst>
          </p:cNvPr>
          <p:cNvSpPr txBox="1"/>
          <p:nvPr/>
        </p:nvSpPr>
        <p:spPr>
          <a:xfrm>
            <a:off x="4023361" y="5966446"/>
            <a:ext cx="3732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short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circut</a:t>
            </a: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 R4IQ17, Jun.17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E259CD9-F744-403B-86AE-9FCA1DD5F3E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603" y="1068862"/>
            <a:ext cx="4354171" cy="2517707"/>
          </a:xfrm>
          <a:prstGeom prst="rect">
            <a:avLst/>
          </a:prstGeom>
        </p:spPr>
      </p:pic>
      <p:sp>
        <p:nvSpPr>
          <p:cNvPr id="13" name="下箭头 10">
            <a:extLst>
              <a:ext uri="{FF2B5EF4-FFF2-40B4-BE49-F238E27FC236}">
                <a16:creationId xmlns:a16="http://schemas.microsoft.com/office/drawing/2014/main" id="{F6E90348-1E71-4800-AE87-6A7153783C4D}"/>
              </a:ext>
            </a:extLst>
          </p:cNvPr>
          <p:cNvSpPr/>
          <p:nvPr/>
        </p:nvSpPr>
        <p:spPr>
          <a:xfrm>
            <a:off x="9939286" y="2151935"/>
            <a:ext cx="40005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D75489C-C2B1-4848-BD37-906C37806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176" y="3770581"/>
            <a:ext cx="4038910" cy="182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FC44D3DA-8D89-4A9B-B324-FF13FD29635C}"/>
              </a:ext>
            </a:extLst>
          </p:cNvPr>
          <p:cNvSpPr txBox="1"/>
          <p:nvPr/>
        </p:nvSpPr>
        <p:spPr>
          <a:xfrm>
            <a:off x="3048001" y="917756"/>
            <a:ext cx="5921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Hardware issues identified during operation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32DDE12-78C3-4458-85AD-438AC5224E98}"/>
              </a:ext>
            </a:extLst>
          </p:cNvPr>
          <p:cNvSpPr txBox="1"/>
          <p:nvPr/>
        </p:nvSpPr>
        <p:spPr>
          <a:xfrm>
            <a:off x="8025898" y="5444867"/>
            <a:ext cx="41661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Imperfect compensation between the solenoid and the anti-solenoid. Imperfect compensation for the vertical focusing effect of the solenoid.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533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64B50C-C883-4B8B-8FFB-A1F786758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16632"/>
            <a:ext cx="7886700" cy="720000"/>
          </a:xfrm>
        </p:spPr>
        <p:txBody>
          <a:bodyPr/>
          <a:lstStyle/>
          <a:p>
            <a:r>
              <a:rPr lang="en-US" dirty="0"/>
              <a:t>Current status of BEPCII-U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9E4721-E857-43C5-805E-7FE30F2E4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24744"/>
            <a:ext cx="11737304" cy="3785725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As of September 30th, d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uring the past 73 HEP operation days, the maximum beam current and peak luminosity reached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720mA</a:t>
            </a: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altLang="zh-CN" sz="2000" b="1" kern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</a:t>
            </a:r>
            <a:r>
              <a:rPr lang="en-GB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GB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GB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GB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 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respectively.</a:t>
            </a:r>
            <a:r>
              <a:rPr lang="en-GB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dark current is controlled under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integral luminosity reached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420.4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pb</a:t>
            </a:r>
            <a:r>
              <a:rPr lang="en-US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-1</a:t>
            </a:r>
            <a:r>
              <a:rPr lang="en-US" altLang="zh-CN" sz="2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and 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</a:rPr>
              <a:t>183 </a:t>
            </a:r>
            <a:r>
              <a:rPr lang="en-US" altLang="zh-CN" sz="2000" kern="100" dirty="0">
                <a:latin typeface="Times New Roman" panose="02020603050405020304" pitchFamily="18" charset="0"/>
              </a:rPr>
              <a:t>user experiments were finished by BSRF 8 parasitic beam lines.</a:t>
            </a:r>
          </a:p>
          <a:p>
            <a:pPr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zh-CN" sz="2000" kern="100" dirty="0">
              <a:latin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BEPCII is an operational facility with a scheduled BESIII data-taking task and urgent BSRF beam usage demands, resulting in a severe shortage of dedicated beam commissioning time for the accelerator after the upgrade project and its restart.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C7BD520-0A2E-4FD7-91FC-2E389B6BD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6A59A25-9E09-46D4-AF27-C2732CE8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629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C4A62B0-B9E4-487A-B8AB-88A78465E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4F438D3-7F84-4AD8-9A61-F1B9E3702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947142F-5434-434F-8C12-F4EED96CC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8722" y="1196752"/>
            <a:ext cx="5043278" cy="414908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A3B9ED96-8CBD-4DD1-86FE-E3D999D20884}"/>
              </a:ext>
            </a:extLst>
          </p:cNvPr>
          <p:cNvSpPr/>
          <p:nvPr/>
        </p:nvSpPr>
        <p:spPr>
          <a:xfrm>
            <a:off x="357533" y="1315499"/>
            <a:ext cx="595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rPr>
              <a:t>High Energy Photon Source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rPr>
              <a:t>(HEPS)</a:t>
            </a:r>
            <a:endParaRPr lang="zh-CN" altLang="en-US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微软雅黑" pitchFamily="34" charset="-122"/>
              <a:cs typeface="+mj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9D8BC89-E5D4-4168-B463-AAEB2EA3474F}"/>
              </a:ext>
            </a:extLst>
          </p:cNvPr>
          <p:cNvSpPr/>
          <p:nvPr/>
        </p:nvSpPr>
        <p:spPr>
          <a:xfrm>
            <a:off x="1077613" y="2238829"/>
            <a:ext cx="4883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4th-generation synchrotron radiation light source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5" name="图片 7" descr="6326cb5fdc8c3e849482617c3aeb5b4">
            <a:extLst>
              <a:ext uri="{FF2B5EF4-FFF2-40B4-BE49-F238E27FC236}">
                <a16:creationId xmlns:a16="http://schemas.microsoft.com/office/drawing/2014/main" id="{D233EE66-F7B7-4520-A084-250898BA7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r="2547"/>
          <a:stretch>
            <a:fillRect/>
          </a:stretch>
        </p:blipFill>
        <p:spPr bwMode="auto">
          <a:xfrm>
            <a:off x="3480249" y="2903898"/>
            <a:ext cx="1249526" cy="121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C90E0C79-4F05-40D9-8563-A33059821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5" t="4843" r="4472"/>
          <a:stretch>
            <a:fillRect/>
          </a:stretch>
        </p:blipFill>
        <p:spPr bwMode="auto">
          <a:xfrm>
            <a:off x="4846258" y="2893367"/>
            <a:ext cx="697160" cy="121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图片 5">
            <a:extLst>
              <a:ext uri="{FF2B5EF4-FFF2-40B4-BE49-F238E27FC236}">
                <a16:creationId xmlns:a16="http://schemas.microsoft.com/office/drawing/2014/main" id="{78DB2A5B-A634-4AE4-AEB8-887429148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5"/>
          <a:stretch>
            <a:fillRect/>
          </a:stretch>
        </p:blipFill>
        <p:spPr bwMode="auto">
          <a:xfrm>
            <a:off x="5859432" y="2877906"/>
            <a:ext cx="879495" cy="121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CF4E6AA-C525-4056-A576-D34374B14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2" y="4324258"/>
            <a:ext cx="3244086" cy="121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500E1194-59AD-405C-B9FD-D417E6AA1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874818"/>
              </p:ext>
            </p:extLst>
          </p:nvPr>
        </p:nvGraphicFramePr>
        <p:xfrm>
          <a:off x="201383" y="3288140"/>
          <a:ext cx="3244087" cy="1923399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260538">
                  <a:extLst>
                    <a:ext uri="{9D8B030D-6E8A-4147-A177-3AD203B41FA5}">
                      <a16:colId xmlns:a16="http://schemas.microsoft.com/office/drawing/2014/main" val="3724562239"/>
                    </a:ext>
                  </a:extLst>
                </a:gridCol>
                <a:gridCol w="934967">
                  <a:extLst>
                    <a:ext uri="{9D8B030D-6E8A-4147-A177-3AD203B41FA5}">
                      <a16:colId xmlns:a16="http://schemas.microsoft.com/office/drawing/2014/main" val="4110685839"/>
                    </a:ext>
                  </a:extLst>
                </a:gridCol>
                <a:gridCol w="1048582">
                  <a:extLst>
                    <a:ext uri="{9D8B030D-6E8A-4147-A177-3AD203B41FA5}">
                      <a16:colId xmlns:a16="http://schemas.microsoft.com/office/drawing/2014/main" val="3781651302"/>
                    </a:ext>
                  </a:extLst>
                </a:gridCol>
              </a:tblGrid>
              <a:tr h="30616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Circumference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1360.4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608166"/>
                  </a:ext>
                </a:extLst>
              </a:tr>
              <a:tr h="30616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Energy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  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6153969"/>
                  </a:ext>
                </a:extLst>
              </a:tr>
              <a:tr h="30616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Emittance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≤0.06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zh-CN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rad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9668735"/>
                  </a:ext>
                </a:extLst>
              </a:tr>
              <a:tr h="306166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Brightness</a:t>
                      </a: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&gt;1</a:t>
                      </a:r>
                      <a:r>
                        <a:rPr 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2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6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phs</a:t>
                      </a:r>
                      <a:r>
                        <a:rPr lang="en-US" altLang="zh-CN" sz="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/s/mm</a:t>
                      </a:r>
                      <a:r>
                        <a:rPr lang="en-US" altLang="zh-CN" sz="6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/mrad</a:t>
                      </a:r>
                      <a:r>
                        <a:rPr lang="en-US" altLang="zh-CN" sz="6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/0.1%BW</a:t>
                      </a:r>
                      <a:endParaRPr lang="zh-CN" sz="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4233695"/>
                  </a:ext>
                </a:extLst>
              </a:tr>
              <a:tr h="39256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Beam Line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≥90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Initially: 14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302845"/>
                  </a:ext>
                </a:extLst>
              </a:tr>
              <a:tr h="30616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Photon Energy 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0.1-300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keV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61899" marR="161899" marT="224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9167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6350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C73B804-04E3-451F-3880-344C3BD5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 Energy Photon Source (HEPS)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619E507-FE61-0ADE-D6E2-F34145CE20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70" t="1562" b="2258"/>
          <a:stretch>
            <a:fillRect/>
          </a:stretch>
        </p:blipFill>
        <p:spPr>
          <a:xfrm>
            <a:off x="5537926" y="960879"/>
            <a:ext cx="6454338" cy="53072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BE082A9-DD07-7C49-2890-E371CD1370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783" y="1106820"/>
            <a:ext cx="4728011" cy="45110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6B77BE0-E916-7985-1E3C-402E795165B3}"/>
              </a:ext>
            </a:extLst>
          </p:cNvPr>
          <p:cNvSpPr txBox="1"/>
          <p:nvPr/>
        </p:nvSpPr>
        <p:spPr>
          <a:xfrm>
            <a:off x="419006" y="5512254"/>
            <a:ext cx="4875688" cy="638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[1] Y. Jiao </a:t>
            </a:r>
            <a:r>
              <a:rPr lang="en-US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J. Synchrotron Rad.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 25, 1611–1618 (2018).</a:t>
            </a:r>
          </a:p>
          <a:p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[2] Y. Jiao,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RDTM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 4, 399 (2020).</a:t>
            </a:r>
            <a:endParaRPr lang="zh-CN" altLang="en-US" sz="118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[3] H. Xu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RDTM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 7, 279–287 (2023).</a:t>
            </a:r>
          </a:p>
        </p:txBody>
      </p:sp>
    </p:spTree>
    <p:extLst>
      <p:ext uri="{BB962C8B-B14F-4D97-AF65-F5344CB8AC3E}">
        <p14:creationId xmlns:p14="http://schemas.microsoft.com/office/powerpoint/2010/main" val="394066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45928-51F0-E098-D2AB-3F2D89E8D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A33D9048-002E-585B-0C8A-2F4889E89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 Energy Photon Source (HEPS)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4A67EA8-6264-5B3D-CC99-A5D16EEB5A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783" y="1106820"/>
            <a:ext cx="4728011" cy="45110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6C5E9B3-1FA3-B4E9-A32C-693EB3CFA4EF}"/>
              </a:ext>
            </a:extLst>
          </p:cNvPr>
          <p:cNvSpPr txBox="1"/>
          <p:nvPr/>
        </p:nvSpPr>
        <p:spPr>
          <a:xfrm>
            <a:off x="419006" y="5512254"/>
            <a:ext cx="4875688" cy="638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[1] Y. Jiao </a:t>
            </a:r>
            <a:r>
              <a:rPr lang="en-US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J. Synchrotron Rad.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 25, 1611–1618 (2018).</a:t>
            </a:r>
          </a:p>
          <a:p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[2] Y. Jiao,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RDTM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 4, 399 (2020).</a:t>
            </a:r>
            <a:endParaRPr lang="zh-CN" altLang="en-US" sz="118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[3] H. Xu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altLang="zh-CN" sz="1183" i="1" dirty="0">
                <a:latin typeface="Arial" panose="020B0604020202020204" pitchFamily="34" charset="0"/>
                <a:cs typeface="Arial" panose="020B0604020202020204" pitchFamily="34" charset="0"/>
              </a:rPr>
              <a:t>RDTM</a:t>
            </a:r>
            <a:r>
              <a:rPr lang="sv-SE" altLang="zh-CN" sz="1183" dirty="0">
                <a:latin typeface="Arial" panose="020B0604020202020204" pitchFamily="34" charset="0"/>
                <a:cs typeface="Arial" panose="020B0604020202020204" pitchFamily="34" charset="0"/>
              </a:rPr>
              <a:t> 7, 279–287 (2023).</a:t>
            </a:r>
          </a:p>
        </p:txBody>
      </p:sp>
      <p:pic>
        <p:nvPicPr>
          <p:cNvPr id="2" name="Picture 17">
            <a:extLst>
              <a:ext uri="{FF2B5EF4-FFF2-40B4-BE49-F238E27FC236}">
                <a16:creationId xmlns:a16="http://schemas.microsoft.com/office/drawing/2014/main" id="{DB037214-3DBB-FECC-5407-E15B9D6FE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394" y="936873"/>
            <a:ext cx="6486084" cy="2961853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F5A01EDA-CA45-50F2-E572-695B98BA7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5834" y="3967627"/>
            <a:ext cx="3594449" cy="45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1700</a:t>
            </a:r>
            <a:r>
              <a:rPr lang="en-US" altLang="zh-CN" sz="2365" b="1" baseline="30000" dirty="0">
                <a:solidFill>
                  <a:schemeClr val="accent6"/>
                </a:solidFill>
                <a:latin typeface="微软雅黑" panose="020B0503020204020204" pitchFamily="34" charset="-122"/>
              </a:rPr>
              <a:t>+</a:t>
            </a:r>
            <a:r>
              <a:rPr lang="en-US" altLang="zh-CN" sz="1380" b="1" dirty="0">
                <a:latin typeface="微软雅黑" panose="020B0503020204020204" pitchFamily="34" charset="-122"/>
              </a:rPr>
              <a:t> </a:t>
            </a:r>
            <a:r>
              <a:rPr lang="en-US" altLang="zh-CN" sz="1344" b="1" dirty="0">
                <a:latin typeface="微软雅黑" panose="020B0503020204020204" pitchFamily="34" charset="-122"/>
              </a:rPr>
              <a:t>Magnets</a:t>
            </a:r>
            <a:endParaRPr lang="zh-CN" altLang="en-US" sz="1380" dirty="0">
              <a:latin typeface="微软雅黑" panose="020B0503020204020204" pitchFamily="34" charset="-122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A8A5B347-E6E1-2A8F-60E4-1A8727A21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5833" y="5056933"/>
            <a:ext cx="1880024" cy="45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500</a:t>
            </a:r>
            <a:r>
              <a:rPr lang="en-US" altLang="zh-CN" sz="2365" b="1" baseline="30000" dirty="0">
                <a:solidFill>
                  <a:schemeClr val="accent6"/>
                </a:solidFill>
                <a:latin typeface="微软雅黑" panose="020B0503020204020204" pitchFamily="34" charset="-122"/>
              </a:rPr>
              <a:t>+</a:t>
            </a:r>
            <a:r>
              <a:rPr lang="en-US" altLang="zh-CN" sz="1380" b="1" dirty="0">
                <a:latin typeface="微软雅黑" panose="020B0503020204020204" pitchFamily="34" charset="-122"/>
              </a:rPr>
              <a:t>    </a:t>
            </a:r>
            <a:r>
              <a:rPr lang="en-US" altLang="zh-CN" sz="1344" b="1" dirty="0">
                <a:latin typeface="微软雅黑" panose="020B0503020204020204" pitchFamily="34" charset="-122"/>
              </a:rPr>
              <a:t>BPMs</a:t>
            </a:r>
            <a:endParaRPr lang="zh-CN" altLang="en-US" sz="1380" dirty="0">
              <a:latin typeface="微软雅黑" panose="020B0503020204020204" pitchFamily="34" charset="-122"/>
            </a:endParaRP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CA23BD1F-8881-8A83-E1A2-3C7334A12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4946" y="4494976"/>
            <a:ext cx="3594449" cy="45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~1300 </a:t>
            </a:r>
            <a:r>
              <a:rPr lang="en-US" altLang="zh-CN" sz="1380" b="1" dirty="0">
                <a:latin typeface="微软雅黑" panose="020B0503020204020204" pitchFamily="34" charset="-122"/>
              </a:rPr>
              <a:t> </a:t>
            </a:r>
            <a:r>
              <a:rPr lang="en-US" altLang="zh-CN" sz="1344" b="1" dirty="0">
                <a:latin typeface="微软雅黑" panose="020B0503020204020204" pitchFamily="34" charset="-122"/>
              </a:rPr>
              <a:t>vacuum chambers</a:t>
            </a:r>
            <a:endParaRPr lang="zh-CN" altLang="en-US" sz="1380" dirty="0">
              <a:latin typeface="微软雅黑" panose="020B0503020204020204" pitchFamily="34" charset="-122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995CC615-E7FE-444F-D09F-B5D10992E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304" y="3992762"/>
            <a:ext cx="1880024" cy="45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19</a:t>
            </a:r>
            <a:r>
              <a:rPr lang="en-US" altLang="zh-CN" sz="1380" b="1" dirty="0">
                <a:latin typeface="微软雅黑" panose="020B0503020204020204" pitchFamily="34" charset="-122"/>
              </a:rPr>
              <a:t>    </a:t>
            </a:r>
            <a:r>
              <a:rPr lang="en-US" altLang="zh-CN" sz="1344" b="1" dirty="0">
                <a:latin typeface="微软雅黑" panose="020B0503020204020204" pitchFamily="34" charset="-122"/>
              </a:rPr>
              <a:t>IDs</a:t>
            </a:r>
            <a:endParaRPr lang="zh-CN" altLang="en-US" sz="1380" dirty="0">
              <a:latin typeface="微软雅黑" panose="020B0503020204020204" pitchFamily="34" charset="-122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CFADC7E6-A394-E81C-FDE6-E7405FE42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1147" y="5065512"/>
            <a:ext cx="1880024" cy="45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288</a:t>
            </a:r>
            <a:r>
              <a:rPr lang="en-US" altLang="zh-CN" sz="1380" b="1" dirty="0">
                <a:latin typeface="微软雅黑" panose="020B0503020204020204" pitchFamily="34" charset="-122"/>
              </a:rPr>
              <a:t>    </a:t>
            </a:r>
            <a:r>
              <a:rPr lang="en-US" altLang="zh-CN" sz="1344" b="1" dirty="0">
                <a:latin typeface="微软雅黑" panose="020B0503020204020204" pitchFamily="34" charset="-122"/>
              </a:rPr>
              <a:t>Girders</a:t>
            </a:r>
            <a:endParaRPr lang="zh-CN" altLang="en-US" sz="1380" dirty="0">
              <a:latin typeface="微软雅黑" panose="020B0503020204020204" pitchFamily="34" charset="-122"/>
            </a:endParaRPr>
          </a:p>
        </p:txBody>
      </p:sp>
      <p:pic>
        <p:nvPicPr>
          <p:cNvPr id="12" name="图片 8">
            <a:extLst>
              <a:ext uri="{FF2B5EF4-FFF2-40B4-BE49-F238E27FC236}">
                <a16:creationId xmlns:a16="http://schemas.microsoft.com/office/drawing/2014/main" id="{A40FB7D8-5567-5F79-CE31-3E352B11E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487" y="3842331"/>
            <a:ext cx="2709223" cy="2454510"/>
          </a:xfrm>
          <a:prstGeom prst="rect">
            <a:avLst/>
          </a:prstGeom>
        </p:spPr>
      </p:pic>
      <p:sp>
        <p:nvSpPr>
          <p:cNvPr id="13" name="TextBox 17">
            <a:extLst>
              <a:ext uri="{FF2B5EF4-FFF2-40B4-BE49-F238E27FC236}">
                <a16:creationId xmlns:a16="http://schemas.microsoft.com/office/drawing/2014/main" id="{590FEFFF-DED0-1665-C245-F097D8697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5832" y="5763777"/>
            <a:ext cx="2227297" cy="66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5</a:t>
            </a:r>
            <a:r>
              <a:rPr lang="en-US" altLang="zh-CN" sz="1380" b="1" dirty="0">
                <a:latin typeface="微软雅黑" panose="020B0503020204020204" pitchFamily="34" charset="-122"/>
              </a:rPr>
              <a:t>    </a:t>
            </a:r>
            <a:r>
              <a:rPr lang="en-US" altLang="zh-CN" sz="1344" b="1" dirty="0">
                <a:latin typeface="微软雅黑" panose="020B0503020204020204" pitchFamily="34" charset="-122"/>
              </a:rPr>
              <a:t>166MHz</a:t>
            </a:r>
            <a:r>
              <a:rPr lang="zh-CN" altLang="en-US" sz="1344" b="1" dirty="0">
                <a:latin typeface="微软雅黑" panose="020B0503020204020204" pitchFamily="34" charset="-122"/>
              </a:rPr>
              <a:t> </a:t>
            </a:r>
            <a:r>
              <a:rPr lang="en-US" altLang="zh-CN" sz="1344" b="1" dirty="0">
                <a:latin typeface="微软雅黑" panose="020B0503020204020204" pitchFamily="34" charset="-122"/>
              </a:rPr>
              <a:t>SRF</a:t>
            </a:r>
          </a:p>
          <a:p>
            <a:pPr>
              <a:defRPr/>
            </a:pPr>
            <a:endParaRPr lang="zh-CN" altLang="en-US" sz="1380" dirty="0">
              <a:latin typeface="微软雅黑" panose="020B0503020204020204" pitchFamily="34" charset="-122"/>
            </a:endParaRPr>
          </a:p>
        </p:txBody>
      </p:sp>
      <p:sp>
        <p:nvSpPr>
          <p:cNvPr id="14" name="TextBox 17">
            <a:extLst>
              <a:ext uri="{FF2B5EF4-FFF2-40B4-BE49-F238E27FC236}">
                <a16:creationId xmlns:a16="http://schemas.microsoft.com/office/drawing/2014/main" id="{DB8F4F43-8E12-3EC4-E0E7-8011593C1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1147" y="5783115"/>
            <a:ext cx="2304266" cy="66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en-US" altLang="zh-CN" sz="2365" b="1" dirty="0">
                <a:solidFill>
                  <a:schemeClr val="accent6"/>
                </a:solidFill>
                <a:latin typeface="微软雅黑" panose="020B0503020204020204" pitchFamily="34" charset="-122"/>
              </a:rPr>
              <a:t>2</a:t>
            </a:r>
            <a:r>
              <a:rPr lang="en-US" altLang="zh-CN" sz="1380" b="1" dirty="0">
                <a:latin typeface="微软雅黑" panose="020B0503020204020204" pitchFamily="34" charset="-122"/>
              </a:rPr>
              <a:t>    </a:t>
            </a:r>
            <a:r>
              <a:rPr lang="en-US" altLang="zh-CN" sz="1344" b="1" dirty="0">
                <a:latin typeface="微软雅黑" panose="020B0503020204020204" pitchFamily="34" charset="-122"/>
              </a:rPr>
              <a:t>500MHz</a:t>
            </a:r>
            <a:r>
              <a:rPr lang="zh-CN" altLang="en-US" sz="1344" b="1" dirty="0">
                <a:latin typeface="微软雅黑" panose="020B0503020204020204" pitchFamily="34" charset="-122"/>
              </a:rPr>
              <a:t> </a:t>
            </a:r>
            <a:r>
              <a:rPr lang="en-US" altLang="zh-CN" sz="1344" b="1" dirty="0">
                <a:latin typeface="微软雅黑" panose="020B0503020204020204" pitchFamily="34" charset="-122"/>
              </a:rPr>
              <a:t>SRF</a:t>
            </a:r>
          </a:p>
          <a:p>
            <a:pPr>
              <a:defRPr/>
            </a:pPr>
            <a:endParaRPr lang="zh-CN" altLang="en-US" sz="1380" dirty="0">
              <a:latin typeface="微软雅黑" panose="020B0503020204020204" pitchFamily="34" charset="-122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2DBA3AAC-4405-C569-A015-7AC1C466B743}"/>
              </a:ext>
            </a:extLst>
          </p:cNvPr>
          <p:cNvSpPr txBox="1"/>
          <p:nvPr/>
        </p:nvSpPr>
        <p:spPr>
          <a:xfrm>
            <a:off x="6258365" y="1145712"/>
            <a:ext cx="4329831" cy="395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970" b="1" dirty="0">
                <a:solidFill>
                  <a:srgbClr val="00B050"/>
                </a:solidFill>
              </a:rPr>
              <a:t>HEPS</a:t>
            </a:r>
            <a:r>
              <a:rPr lang="zh-CN" altLang="en-US" sz="1970" b="1" dirty="0">
                <a:solidFill>
                  <a:srgbClr val="00B050"/>
                </a:solidFill>
              </a:rPr>
              <a:t> </a:t>
            </a:r>
            <a:r>
              <a:rPr lang="en-US" altLang="zh-CN" sz="1970" b="1" dirty="0">
                <a:solidFill>
                  <a:srgbClr val="00B050"/>
                </a:solidFill>
              </a:rPr>
              <a:t>Storage</a:t>
            </a:r>
            <a:r>
              <a:rPr lang="zh-CN" altLang="en-US" sz="1970" b="1" dirty="0">
                <a:solidFill>
                  <a:srgbClr val="00B050"/>
                </a:solidFill>
              </a:rPr>
              <a:t> </a:t>
            </a:r>
            <a:r>
              <a:rPr lang="en-US" altLang="zh-CN" sz="1970" b="1" dirty="0">
                <a:solidFill>
                  <a:srgbClr val="00B050"/>
                </a:solidFill>
              </a:rPr>
              <a:t>Ring</a:t>
            </a:r>
            <a:endParaRPr lang="en-US" sz="197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627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id="{B211B2E0-DC53-4D83-94A4-98BD2269E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1" y="1193620"/>
            <a:ext cx="11420510" cy="527064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E669F08-119A-4311-9954-F55292859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95079"/>
            <a:ext cx="10513167" cy="720000"/>
          </a:xfrm>
        </p:spPr>
        <p:txBody>
          <a:bodyPr>
            <a:noAutofit/>
          </a:bodyPr>
          <a:lstStyle/>
          <a:p>
            <a:r>
              <a:rPr lang="en-US" sz="4000" dirty="0"/>
              <a:t>HEPS storage ring commissioning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1A5CF7BA-419E-43B5-96CD-A0F549F0AF0E}"/>
              </a:ext>
            </a:extLst>
          </p:cNvPr>
          <p:cNvCxnSpPr>
            <a:cxnSpLocks/>
          </p:cNvCxnSpPr>
          <p:nvPr/>
        </p:nvCxnSpPr>
        <p:spPr>
          <a:xfrm>
            <a:off x="1419050" y="1484784"/>
            <a:ext cx="46326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1186795" y="1165642"/>
            <a:ext cx="920974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1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8C37857F-E0FC-455D-97A6-DEA7FD08C7D9}"/>
              </a:ext>
            </a:extLst>
          </p:cNvPr>
          <p:cNvCxnSpPr>
            <a:cxnSpLocks/>
          </p:cNvCxnSpPr>
          <p:nvPr/>
        </p:nvCxnSpPr>
        <p:spPr>
          <a:xfrm>
            <a:off x="2063552" y="1484784"/>
            <a:ext cx="434878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9D53B1D8-3E0F-4479-BEEF-BADA16D9A40C}"/>
              </a:ext>
            </a:extLst>
          </p:cNvPr>
          <p:cNvCxnSpPr>
            <a:cxnSpLocks/>
          </p:cNvCxnSpPr>
          <p:nvPr/>
        </p:nvCxnSpPr>
        <p:spPr>
          <a:xfrm>
            <a:off x="2659019" y="1484784"/>
            <a:ext cx="723227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378AA87D-770B-48EB-8862-6F79B9DCD0D8}"/>
              </a:ext>
            </a:extLst>
          </p:cNvPr>
          <p:cNvCxnSpPr>
            <a:cxnSpLocks/>
          </p:cNvCxnSpPr>
          <p:nvPr/>
        </p:nvCxnSpPr>
        <p:spPr>
          <a:xfrm>
            <a:off x="3684369" y="1484784"/>
            <a:ext cx="1187495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64529846-16BC-43CF-A32A-998787DC937B}"/>
              </a:ext>
            </a:extLst>
          </p:cNvPr>
          <p:cNvSpPr/>
          <p:nvPr/>
        </p:nvSpPr>
        <p:spPr>
          <a:xfrm>
            <a:off x="1882312" y="153147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2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2555185" y="116564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3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3586586" y="153147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4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5948585" y="116564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5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C12C7DBF-17CD-4AC2-B3A5-4D0D1325B1A2}"/>
              </a:ext>
            </a:extLst>
          </p:cNvPr>
          <p:cNvCxnSpPr>
            <a:cxnSpLocks/>
          </p:cNvCxnSpPr>
          <p:nvPr/>
        </p:nvCxnSpPr>
        <p:spPr>
          <a:xfrm>
            <a:off x="6020640" y="1484784"/>
            <a:ext cx="108347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左大括号 32">
            <a:extLst>
              <a:ext uri="{FF2B5EF4-FFF2-40B4-BE49-F238E27FC236}">
                <a16:creationId xmlns:a16="http://schemas.microsoft.com/office/drawing/2014/main" id="{9BCED495-776C-4235-801F-86560AEF3D2C}"/>
              </a:ext>
            </a:extLst>
          </p:cNvPr>
          <p:cNvSpPr/>
          <p:nvPr/>
        </p:nvSpPr>
        <p:spPr>
          <a:xfrm rot="5400000">
            <a:off x="1970649" y="4436439"/>
            <a:ext cx="281037" cy="36025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4" name="左大括号 33">
            <a:extLst>
              <a:ext uri="{FF2B5EF4-FFF2-40B4-BE49-F238E27FC236}">
                <a16:creationId xmlns:a16="http://schemas.microsoft.com/office/drawing/2014/main" id="{23E02706-F96F-433C-A270-CA110BE8BC10}"/>
              </a:ext>
            </a:extLst>
          </p:cNvPr>
          <p:cNvSpPr/>
          <p:nvPr/>
        </p:nvSpPr>
        <p:spPr>
          <a:xfrm rot="5400000">
            <a:off x="2458858" y="4498877"/>
            <a:ext cx="293418" cy="22299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5" name="左大括号 34">
            <a:extLst>
              <a:ext uri="{FF2B5EF4-FFF2-40B4-BE49-F238E27FC236}">
                <a16:creationId xmlns:a16="http://schemas.microsoft.com/office/drawing/2014/main" id="{16CF91D2-5B67-453A-A4C9-D0E157EF18D5}"/>
              </a:ext>
            </a:extLst>
          </p:cNvPr>
          <p:cNvSpPr/>
          <p:nvPr/>
        </p:nvSpPr>
        <p:spPr>
          <a:xfrm rot="5400000">
            <a:off x="3360794" y="4191150"/>
            <a:ext cx="338694" cy="79317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6" name="左大括号 35">
            <a:extLst>
              <a:ext uri="{FF2B5EF4-FFF2-40B4-BE49-F238E27FC236}">
                <a16:creationId xmlns:a16="http://schemas.microsoft.com/office/drawing/2014/main" id="{0F20B19A-AA64-41EB-A2D9-28FCCAF8810E}"/>
              </a:ext>
            </a:extLst>
          </p:cNvPr>
          <p:cNvSpPr/>
          <p:nvPr/>
        </p:nvSpPr>
        <p:spPr>
          <a:xfrm rot="5400000">
            <a:off x="5293759" y="3954843"/>
            <a:ext cx="380478" cy="122400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8E80301-452A-4E2C-B9B7-FFBD115CA275}"/>
              </a:ext>
            </a:extLst>
          </p:cNvPr>
          <p:cNvSpPr/>
          <p:nvPr/>
        </p:nvSpPr>
        <p:spPr>
          <a:xfrm>
            <a:off x="1711517" y="3552210"/>
            <a:ext cx="712259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down#1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D5A94C1B-B355-4CD3-A4F6-47E0F4D38175}"/>
              </a:ext>
            </a:extLst>
          </p:cNvPr>
          <p:cNvSpPr/>
          <p:nvPr/>
        </p:nvSpPr>
        <p:spPr>
          <a:xfrm>
            <a:off x="2264654" y="3552210"/>
            <a:ext cx="712259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down#2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5F4021EB-0FC3-4AD8-B413-E8C943398324}"/>
              </a:ext>
            </a:extLst>
          </p:cNvPr>
          <p:cNvSpPr/>
          <p:nvPr/>
        </p:nvSpPr>
        <p:spPr>
          <a:xfrm>
            <a:off x="3208620" y="3552210"/>
            <a:ext cx="712259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down#3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7032A22F-F591-4A6C-99DA-BF49ED91CC1B}"/>
              </a:ext>
            </a:extLst>
          </p:cNvPr>
          <p:cNvSpPr/>
          <p:nvPr/>
        </p:nvSpPr>
        <p:spPr>
          <a:xfrm>
            <a:off x="5087888" y="3552210"/>
            <a:ext cx="775423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down#4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9DE7699-6857-4342-9489-56AC7613E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10C2F0-9956-43FC-871A-BCBA48D0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05F0C7E6-8244-4188-B463-63EFF9526A7F}"/>
              </a:ext>
            </a:extLst>
          </p:cNvPr>
          <p:cNvCxnSpPr>
            <a:cxnSpLocks/>
          </p:cNvCxnSpPr>
          <p:nvPr/>
        </p:nvCxnSpPr>
        <p:spPr>
          <a:xfrm>
            <a:off x="8976320" y="1484784"/>
            <a:ext cx="1512168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5298ED6D-1E59-4A74-B9B1-F9F2E868714A}"/>
              </a:ext>
            </a:extLst>
          </p:cNvPr>
          <p:cNvCxnSpPr>
            <a:cxnSpLocks/>
          </p:cNvCxnSpPr>
          <p:nvPr/>
        </p:nvCxnSpPr>
        <p:spPr>
          <a:xfrm>
            <a:off x="10848528" y="1484784"/>
            <a:ext cx="64807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>
            <a:extLst>
              <a:ext uri="{FF2B5EF4-FFF2-40B4-BE49-F238E27FC236}">
                <a16:creationId xmlns:a16="http://schemas.microsoft.com/office/drawing/2014/main" id="{26F7FA3F-A178-4867-8AF8-851F4A7DED81}"/>
              </a:ext>
            </a:extLst>
          </p:cNvPr>
          <p:cNvSpPr/>
          <p:nvPr/>
        </p:nvSpPr>
        <p:spPr>
          <a:xfrm>
            <a:off x="10704512" y="116564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7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DF8F2303-D2C4-4E74-B37F-81D43DC88856}"/>
              </a:ext>
            </a:extLst>
          </p:cNvPr>
          <p:cNvSpPr/>
          <p:nvPr/>
        </p:nvSpPr>
        <p:spPr>
          <a:xfrm>
            <a:off x="8923003" y="153147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6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左大括号 50">
            <a:extLst>
              <a:ext uri="{FF2B5EF4-FFF2-40B4-BE49-F238E27FC236}">
                <a16:creationId xmlns:a16="http://schemas.microsoft.com/office/drawing/2014/main" id="{954E772C-B90E-43A7-AB28-0C0D656BC858}"/>
              </a:ext>
            </a:extLst>
          </p:cNvPr>
          <p:cNvSpPr/>
          <p:nvPr/>
        </p:nvSpPr>
        <p:spPr>
          <a:xfrm rot="5400000">
            <a:off x="7889712" y="3723793"/>
            <a:ext cx="380478" cy="168610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096A4FFE-5F42-490D-B585-02DEF9018A4B}"/>
              </a:ext>
            </a:extLst>
          </p:cNvPr>
          <p:cNvSpPr/>
          <p:nvPr/>
        </p:nvSpPr>
        <p:spPr>
          <a:xfrm>
            <a:off x="7452791" y="3764256"/>
            <a:ext cx="1068170" cy="51642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down#5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左大括号 52">
            <a:extLst>
              <a:ext uri="{FF2B5EF4-FFF2-40B4-BE49-F238E27FC236}">
                <a16:creationId xmlns:a16="http://schemas.microsoft.com/office/drawing/2014/main" id="{90BF0EB8-8999-41BA-9E75-FA2BF12E0C44}"/>
              </a:ext>
            </a:extLst>
          </p:cNvPr>
          <p:cNvSpPr/>
          <p:nvPr/>
        </p:nvSpPr>
        <p:spPr>
          <a:xfrm rot="5400000">
            <a:off x="10517672" y="4332507"/>
            <a:ext cx="380478" cy="46867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A0EE10CA-4997-4272-9714-C3B2184DA49D}"/>
              </a:ext>
            </a:extLst>
          </p:cNvPr>
          <p:cNvSpPr/>
          <p:nvPr/>
        </p:nvSpPr>
        <p:spPr>
          <a:xfrm>
            <a:off x="10412648" y="3552210"/>
            <a:ext cx="683872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down#6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5093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62FDDA8-E04D-D448-5508-610295795A37}"/>
              </a:ext>
            </a:extLst>
          </p:cNvPr>
          <p:cNvSpPr txBox="1"/>
          <p:nvPr/>
        </p:nvSpPr>
        <p:spPr>
          <a:xfrm>
            <a:off x="113664" y="1036794"/>
            <a:ext cx="11394402" cy="2156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9587" indent="-369587">
              <a:spcAft>
                <a:spcPts val="394"/>
              </a:spcAft>
              <a:buFont typeface="Arial" panose="020B0604020202020204" pitchFamily="34" charset="0"/>
              <a:buChar char="•"/>
            </a:pPr>
            <a:r>
              <a:rPr lang="en-US" altLang="zh-CN" sz="2168" dirty="0"/>
              <a:t>Not all hardware systems were ready at Day One </a:t>
            </a:r>
          </a:p>
          <a:p>
            <a:pPr marL="369587" indent="-369587">
              <a:spcAft>
                <a:spcPts val="394"/>
              </a:spcAft>
              <a:buFont typeface="Arial" panose="020B0604020202020204" pitchFamily="34" charset="0"/>
              <a:buChar char="•"/>
            </a:pPr>
            <a:r>
              <a:rPr lang="en-US" altLang="zh-CN" sz="2168" dirty="0"/>
              <a:t>The commissioning was paused a few times mainly for installation</a:t>
            </a:r>
          </a:p>
          <a:p>
            <a:pPr marL="369587" indent="-369587">
              <a:spcAft>
                <a:spcPts val="394"/>
              </a:spcAft>
              <a:buFont typeface="Arial" panose="020B0604020202020204" pitchFamily="34" charset="0"/>
              <a:buChar char="•"/>
            </a:pPr>
            <a:r>
              <a:rPr lang="en-US" altLang="zh-CN" sz="2168" dirty="0"/>
              <a:t>Staged commissioning</a:t>
            </a:r>
          </a:p>
          <a:p>
            <a:pPr marL="820098" lvl="1" indent="-369587">
              <a:buFont typeface="Arial" panose="020B0604020202020204" pitchFamily="34" charset="0"/>
              <a:buChar char="•"/>
            </a:pPr>
            <a:r>
              <a:rPr lang="en-US" altLang="zh-CN" sz="1970" dirty="0"/>
              <a:t>injection:  slotted-pipe kicker -&gt; stripline kicker</a:t>
            </a:r>
          </a:p>
          <a:p>
            <a:pPr marL="820098" lvl="1" indent="-369587">
              <a:buFont typeface="Arial" panose="020B0604020202020204" pitchFamily="34" charset="0"/>
              <a:buChar char="•"/>
            </a:pPr>
            <a:r>
              <a:rPr lang="en-US" altLang="zh-CN" sz="1970" b="1" dirty="0">
                <a:highlight>
                  <a:srgbClr val="FFFF00"/>
                </a:highlight>
              </a:rPr>
              <a:t>RF:   500MHz RF -&gt; 166 MHz RF + 500 MHz (3</a:t>
            </a:r>
            <a:r>
              <a:rPr lang="en-US" altLang="zh-CN" sz="1970" b="1" baseline="30000" dirty="0">
                <a:highlight>
                  <a:srgbClr val="FFFF00"/>
                </a:highlight>
              </a:rPr>
              <a:t>rd</a:t>
            </a:r>
            <a:r>
              <a:rPr lang="en-US" altLang="zh-CN" sz="1970" b="1" dirty="0">
                <a:highlight>
                  <a:srgbClr val="FFFF00"/>
                </a:highlight>
              </a:rPr>
              <a:t> harmonic)   </a:t>
            </a:r>
          </a:p>
          <a:p>
            <a:pPr marL="820098" lvl="1" indent="-369587">
              <a:buFont typeface="Arial" panose="020B0604020202020204" pitchFamily="34" charset="0"/>
              <a:buChar char="•"/>
            </a:pPr>
            <a:r>
              <a:rPr lang="en-US" altLang="zh-CN" sz="1970" dirty="0"/>
              <a:t>ID:    backup vacuum chamber -&gt; In-air IDs -&gt; In-vacuum IDs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D6CF58-7F9E-2997-B761-88CB41083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67" y="3122075"/>
            <a:ext cx="7646349" cy="35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21">
            <a:extLst>
              <a:ext uri="{FF2B5EF4-FFF2-40B4-BE49-F238E27FC236}">
                <a16:creationId xmlns:a16="http://schemas.microsoft.com/office/drawing/2014/main" id="{F056A0FA-F5DA-4EA3-1D40-EFE522A76424}"/>
              </a:ext>
            </a:extLst>
          </p:cNvPr>
          <p:cNvSpPr/>
          <p:nvPr/>
        </p:nvSpPr>
        <p:spPr>
          <a:xfrm>
            <a:off x="1650334" y="5971834"/>
            <a:ext cx="529682" cy="569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551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SD#1</a:t>
            </a:r>
            <a:endParaRPr lang="zh-CN" altLang="en-US" sz="1551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21">
            <a:extLst>
              <a:ext uri="{FF2B5EF4-FFF2-40B4-BE49-F238E27FC236}">
                <a16:creationId xmlns:a16="http://schemas.microsoft.com/office/drawing/2014/main" id="{7C497A80-A60B-3D69-76EC-9BD96A7F3B79}"/>
              </a:ext>
            </a:extLst>
          </p:cNvPr>
          <p:cNvSpPr/>
          <p:nvPr/>
        </p:nvSpPr>
        <p:spPr>
          <a:xfrm>
            <a:off x="2098630" y="5971834"/>
            <a:ext cx="529682" cy="569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551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SD#2</a:t>
            </a:r>
            <a:endParaRPr lang="zh-CN" altLang="en-US" sz="1551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21">
            <a:extLst>
              <a:ext uri="{FF2B5EF4-FFF2-40B4-BE49-F238E27FC236}">
                <a16:creationId xmlns:a16="http://schemas.microsoft.com/office/drawing/2014/main" id="{00ACC9C6-3EA4-3CE9-3D31-DF8B125CD625}"/>
              </a:ext>
            </a:extLst>
          </p:cNvPr>
          <p:cNvSpPr/>
          <p:nvPr/>
        </p:nvSpPr>
        <p:spPr>
          <a:xfrm>
            <a:off x="2811768" y="5971833"/>
            <a:ext cx="529682" cy="569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551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SD#3</a:t>
            </a:r>
            <a:endParaRPr lang="zh-CN" altLang="en-US" sz="1551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1">
            <a:extLst>
              <a:ext uri="{FF2B5EF4-FFF2-40B4-BE49-F238E27FC236}">
                <a16:creationId xmlns:a16="http://schemas.microsoft.com/office/drawing/2014/main" id="{D1E6A4DA-5DB3-2D1B-11B0-8FEE3FB4F8E7}"/>
              </a:ext>
            </a:extLst>
          </p:cNvPr>
          <p:cNvSpPr/>
          <p:nvPr/>
        </p:nvSpPr>
        <p:spPr>
          <a:xfrm>
            <a:off x="4328849" y="5971833"/>
            <a:ext cx="529682" cy="569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551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SD#4</a:t>
            </a:r>
            <a:endParaRPr lang="zh-CN" altLang="en-US" sz="1551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21">
            <a:extLst>
              <a:ext uri="{FF2B5EF4-FFF2-40B4-BE49-F238E27FC236}">
                <a16:creationId xmlns:a16="http://schemas.microsoft.com/office/drawing/2014/main" id="{F428B8A0-AF20-B6C9-DDFD-7FF063219EB2}"/>
              </a:ext>
            </a:extLst>
          </p:cNvPr>
          <p:cNvSpPr/>
          <p:nvPr/>
        </p:nvSpPr>
        <p:spPr>
          <a:xfrm>
            <a:off x="6477682" y="5971832"/>
            <a:ext cx="529682" cy="569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551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SD#5</a:t>
            </a:r>
            <a:endParaRPr lang="zh-CN" altLang="en-US" sz="1551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箭头连接符 31">
            <a:extLst>
              <a:ext uri="{FF2B5EF4-FFF2-40B4-BE49-F238E27FC236}">
                <a16:creationId xmlns:a16="http://schemas.microsoft.com/office/drawing/2014/main" id="{225F5DFD-9694-9041-71D6-6C000526F498}"/>
              </a:ext>
            </a:extLst>
          </p:cNvPr>
          <p:cNvCxnSpPr>
            <a:cxnSpLocks/>
          </p:cNvCxnSpPr>
          <p:nvPr/>
        </p:nvCxnSpPr>
        <p:spPr>
          <a:xfrm>
            <a:off x="5222824" y="3885307"/>
            <a:ext cx="87591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32">
            <a:extLst>
              <a:ext uri="{FF2B5EF4-FFF2-40B4-BE49-F238E27FC236}">
                <a16:creationId xmlns:a16="http://schemas.microsoft.com/office/drawing/2014/main" id="{D0CE1396-9C5A-C3EC-E68A-484069A0C947}"/>
              </a:ext>
            </a:extLst>
          </p:cNvPr>
          <p:cNvSpPr/>
          <p:nvPr/>
        </p:nvSpPr>
        <p:spPr>
          <a:xfrm>
            <a:off x="5130413" y="3259115"/>
            <a:ext cx="968324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811"/>
              </a:lnSpc>
            </a:pP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1811" baseline="30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round</a:t>
            </a:r>
            <a:endParaRPr lang="zh-CN" altLang="en-US" sz="181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箭头连接符 31">
            <a:extLst>
              <a:ext uri="{FF2B5EF4-FFF2-40B4-BE49-F238E27FC236}">
                <a16:creationId xmlns:a16="http://schemas.microsoft.com/office/drawing/2014/main" id="{CBF08568-2A55-D3A7-2A6C-1E4D78309842}"/>
              </a:ext>
            </a:extLst>
          </p:cNvPr>
          <p:cNvCxnSpPr>
            <a:cxnSpLocks/>
          </p:cNvCxnSpPr>
          <p:nvPr/>
        </p:nvCxnSpPr>
        <p:spPr>
          <a:xfrm>
            <a:off x="3394481" y="3885307"/>
            <a:ext cx="875914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32">
            <a:extLst>
              <a:ext uri="{FF2B5EF4-FFF2-40B4-BE49-F238E27FC236}">
                <a16:creationId xmlns:a16="http://schemas.microsoft.com/office/drawing/2014/main" id="{1492D52C-798F-17C4-9695-F726DD7242B0}"/>
              </a:ext>
            </a:extLst>
          </p:cNvPr>
          <p:cNvSpPr/>
          <p:nvPr/>
        </p:nvSpPr>
        <p:spPr>
          <a:xfrm>
            <a:off x="3302070" y="3259115"/>
            <a:ext cx="968324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811"/>
              </a:lnSpc>
            </a:pP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811" baseline="30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round</a:t>
            </a:r>
            <a:endParaRPr lang="zh-CN" altLang="en-US" sz="181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箭头连接符 31">
            <a:extLst>
              <a:ext uri="{FF2B5EF4-FFF2-40B4-BE49-F238E27FC236}">
                <a16:creationId xmlns:a16="http://schemas.microsoft.com/office/drawing/2014/main" id="{741E4DE9-C862-9A06-9359-19FA4F8F682C}"/>
              </a:ext>
            </a:extLst>
          </p:cNvPr>
          <p:cNvCxnSpPr>
            <a:cxnSpLocks/>
          </p:cNvCxnSpPr>
          <p:nvPr/>
        </p:nvCxnSpPr>
        <p:spPr>
          <a:xfrm>
            <a:off x="2442051" y="3885307"/>
            <a:ext cx="560901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32">
            <a:extLst>
              <a:ext uri="{FF2B5EF4-FFF2-40B4-BE49-F238E27FC236}">
                <a16:creationId xmlns:a16="http://schemas.microsoft.com/office/drawing/2014/main" id="{829D138E-A0F7-3ADA-831E-AE9E2E1D02E5}"/>
              </a:ext>
            </a:extLst>
          </p:cNvPr>
          <p:cNvSpPr/>
          <p:nvPr/>
        </p:nvSpPr>
        <p:spPr>
          <a:xfrm>
            <a:off x="2184946" y="3259115"/>
            <a:ext cx="968324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811"/>
              </a:lnSpc>
            </a:pP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811" baseline="30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rd</a:t>
            </a: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round</a:t>
            </a:r>
            <a:endParaRPr lang="zh-CN" altLang="en-US" sz="181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箭头连接符 31">
            <a:extLst>
              <a:ext uri="{FF2B5EF4-FFF2-40B4-BE49-F238E27FC236}">
                <a16:creationId xmlns:a16="http://schemas.microsoft.com/office/drawing/2014/main" id="{CAF18EAF-C0E8-C231-2020-613E38602E44}"/>
              </a:ext>
            </a:extLst>
          </p:cNvPr>
          <p:cNvCxnSpPr>
            <a:cxnSpLocks/>
          </p:cNvCxnSpPr>
          <p:nvPr/>
        </p:nvCxnSpPr>
        <p:spPr>
          <a:xfrm>
            <a:off x="1963323" y="3885307"/>
            <a:ext cx="32856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32">
            <a:extLst>
              <a:ext uri="{FF2B5EF4-FFF2-40B4-BE49-F238E27FC236}">
                <a16:creationId xmlns:a16="http://schemas.microsoft.com/office/drawing/2014/main" id="{18A31D98-5041-54E9-F678-4A20A6B4A1ED}"/>
              </a:ext>
            </a:extLst>
          </p:cNvPr>
          <p:cNvSpPr/>
          <p:nvPr/>
        </p:nvSpPr>
        <p:spPr>
          <a:xfrm>
            <a:off x="1232517" y="3259115"/>
            <a:ext cx="1209685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811"/>
              </a:lnSpc>
            </a:pP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1811" baseline="30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</a:t>
            </a:r>
            <a:r>
              <a:rPr lang="zh-CN" altLang="en-US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&amp;2</a:t>
            </a:r>
            <a:r>
              <a:rPr lang="en-US" altLang="zh-CN" sz="1811" baseline="30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nd</a:t>
            </a: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round</a:t>
            </a:r>
            <a:endParaRPr lang="zh-CN" altLang="en-US" sz="181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箭头连接符 31">
            <a:extLst>
              <a:ext uri="{FF2B5EF4-FFF2-40B4-BE49-F238E27FC236}">
                <a16:creationId xmlns:a16="http://schemas.microsoft.com/office/drawing/2014/main" id="{1BA7579E-E45F-C5CF-5338-B7BF6EDDD257}"/>
              </a:ext>
            </a:extLst>
          </p:cNvPr>
          <p:cNvCxnSpPr>
            <a:cxnSpLocks/>
          </p:cNvCxnSpPr>
          <p:nvPr/>
        </p:nvCxnSpPr>
        <p:spPr>
          <a:xfrm>
            <a:off x="1486054" y="3885307"/>
            <a:ext cx="328560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31">
            <a:extLst>
              <a:ext uri="{FF2B5EF4-FFF2-40B4-BE49-F238E27FC236}">
                <a16:creationId xmlns:a16="http://schemas.microsoft.com/office/drawing/2014/main" id="{3A4518B6-989C-B364-E922-F8BD4CC3878F}"/>
              </a:ext>
            </a:extLst>
          </p:cNvPr>
          <p:cNvCxnSpPr>
            <a:cxnSpLocks/>
          </p:cNvCxnSpPr>
          <p:nvPr/>
        </p:nvCxnSpPr>
        <p:spPr>
          <a:xfrm>
            <a:off x="7509905" y="3896304"/>
            <a:ext cx="714296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32">
            <a:extLst>
              <a:ext uri="{FF2B5EF4-FFF2-40B4-BE49-F238E27FC236}">
                <a16:creationId xmlns:a16="http://schemas.microsoft.com/office/drawing/2014/main" id="{B6F65B64-03BD-CF3E-02EA-2B68552634E0}"/>
              </a:ext>
            </a:extLst>
          </p:cNvPr>
          <p:cNvSpPr/>
          <p:nvPr/>
        </p:nvSpPr>
        <p:spPr>
          <a:xfrm>
            <a:off x="7417495" y="3270111"/>
            <a:ext cx="968324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811"/>
              </a:lnSpc>
            </a:pP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1811" baseline="30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181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round</a:t>
            </a:r>
            <a:endParaRPr lang="zh-CN" altLang="en-US" sz="181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13">
            <a:extLst>
              <a:ext uri="{FF2B5EF4-FFF2-40B4-BE49-F238E27FC236}">
                <a16:creationId xmlns:a16="http://schemas.microsoft.com/office/drawing/2014/main" id="{9EBF4046-404E-0031-4F8B-86E9B7179397}"/>
              </a:ext>
            </a:extLst>
          </p:cNvPr>
          <p:cNvSpPr/>
          <p:nvPr/>
        </p:nvSpPr>
        <p:spPr>
          <a:xfrm>
            <a:off x="8620704" y="2153219"/>
            <a:ext cx="3459817" cy="45520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altLang="zh-CN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SD#1:</a:t>
            </a: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replace injection kickers &amp; pulsers</a:t>
            </a: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replace R20VC14 vacuum chamber</a:t>
            </a:r>
          </a:p>
          <a:p>
            <a:r>
              <a:rPr lang="en-US" altLang="zh-CN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SD#2</a:t>
            </a:r>
            <a:r>
              <a:rPr lang="zh-CN" altLang="en-US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38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replace vacuum chambers of ID21/42/46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SD#3</a:t>
            </a:r>
            <a:r>
              <a:rPr lang="zh-CN" altLang="en-US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38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install ID09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replace vacuum chambers of  ID08 &amp; ID30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install 3 collimators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replace 500MHz SCC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SD#4</a:t>
            </a:r>
            <a:r>
              <a:rPr lang="zh-CN" altLang="en-US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38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install most IDs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fine global alignment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install beam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dump kicker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SD#5</a:t>
            </a:r>
            <a:r>
              <a:rPr lang="zh-CN" altLang="en-US" sz="138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38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38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install 166MHz &amp; 500MHz SCCs</a:t>
            </a:r>
            <a:r>
              <a:rPr lang="zh-CN" altLang="en-US" sz="1380" dirty="0"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install 4th collimator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fine alignment of booster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38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38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install remaining IDs</a:t>
            </a: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E9A677EC-42F9-45C4-B4DC-52A1A1B7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919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C568C78-2112-487E-AFDA-B3678B2C6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1405952" cy="725470"/>
          </a:xfrm>
        </p:spPr>
        <p:txBody>
          <a:bodyPr>
            <a:normAutofit fontScale="90000"/>
          </a:bodyPr>
          <a:lstStyle/>
          <a:p>
            <a:r>
              <a:rPr lang="en-US" altLang="zh-CN" sz="2800" dirty="0"/>
              <a:t>Phase 1: Achieved beam storage with current &gt;10 mA.</a:t>
            </a:r>
            <a:r>
              <a:rPr lang="en-US" altLang="zh-CN" sz="1800" dirty="0"/>
              <a:t>(7.23-8.27)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FF3C1F0-E9D6-4B83-A359-57F932F9E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CDECF6-954A-49C3-AA20-E9223849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153" name="图片 152">
            <a:extLst>
              <a:ext uri="{FF2B5EF4-FFF2-40B4-BE49-F238E27FC236}">
                <a16:creationId xmlns:a16="http://schemas.microsoft.com/office/drawing/2014/main" id="{3C4A1232-154E-4C73-8360-B2364D9DB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933" y="1121452"/>
            <a:ext cx="10510133" cy="3863298"/>
          </a:xfrm>
          <a:prstGeom prst="rect">
            <a:avLst/>
          </a:prstGeom>
        </p:spPr>
      </p:pic>
      <p:sp>
        <p:nvSpPr>
          <p:cNvPr id="154" name="矩形 153">
            <a:extLst>
              <a:ext uri="{FF2B5EF4-FFF2-40B4-BE49-F238E27FC236}">
                <a16:creationId xmlns:a16="http://schemas.microsoft.com/office/drawing/2014/main" id="{962AD816-5DAC-4A7B-A955-3EAA594D601D}"/>
              </a:ext>
            </a:extLst>
          </p:cNvPr>
          <p:cNvSpPr/>
          <p:nvPr/>
        </p:nvSpPr>
        <p:spPr>
          <a:xfrm>
            <a:off x="666712" y="5186062"/>
            <a:ext cx="446628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 #1: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Replace injection kicker and power supply;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Replace R20VC14 vacuum chamber.</a:t>
            </a:r>
          </a:p>
          <a:p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5" name="图片 154">
            <a:extLst>
              <a:ext uri="{FF2B5EF4-FFF2-40B4-BE49-F238E27FC236}">
                <a16:creationId xmlns:a16="http://schemas.microsoft.com/office/drawing/2014/main" id="{6E9218D3-5A12-4456-82BD-E55C349FB6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05" r="29336" b="44553"/>
          <a:stretch/>
        </p:blipFill>
        <p:spPr>
          <a:xfrm>
            <a:off x="5375920" y="5045009"/>
            <a:ext cx="1860712" cy="1674566"/>
          </a:xfrm>
          <a:prstGeom prst="rect">
            <a:avLst/>
          </a:prstGeom>
        </p:spPr>
      </p:pic>
      <p:pic>
        <p:nvPicPr>
          <p:cNvPr id="156" name="图片 155">
            <a:extLst>
              <a:ext uri="{FF2B5EF4-FFF2-40B4-BE49-F238E27FC236}">
                <a16:creationId xmlns:a16="http://schemas.microsoft.com/office/drawing/2014/main" id="{D27C1B46-5D14-41AA-A60F-EE7944E5A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68" y="4984750"/>
            <a:ext cx="3293449" cy="176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751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D4575C-DDB6-4E53-899C-822FF6837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Phase 2: Current increased to ~40 mA.</a:t>
            </a:r>
            <a:r>
              <a:rPr lang="en-US" altLang="zh-CN" sz="1200" dirty="0"/>
              <a:t>(</a:t>
            </a:r>
            <a:r>
              <a:rPr lang="en-US" altLang="zh-CN" sz="1800" dirty="0"/>
              <a:t>9.12-9.26)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0583F30-4396-4D83-A363-9145B685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6CD90EE-98E1-488F-9013-B2A2CDA0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D0C275D1-D375-4300-9AAA-97F606D46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650" y="996290"/>
            <a:ext cx="11264190" cy="507875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725AF9C-D316-4204-87D4-7A51D5CF80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846" y="3891378"/>
            <a:ext cx="908483" cy="1123815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F19795A4-048A-427B-A766-A6D532A4722B}"/>
              </a:ext>
            </a:extLst>
          </p:cNvPr>
          <p:cNvSpPr/>
          <p:nvPr/>
        </p:nvSpPr>
        <p:spPr>
          <a:xfrm>
            <a:off x="672451" y="6033185"/>
            <a:ext cx="5182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Inter"/>
              </a:rPr>
              <a:t>Shutdown #2:</a:t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Inter"/>
              </a:rPr>
              <a:t>Replace ID21/42/46 vacuum chambers.</a:t>
            </a:r>
          </a:p>
        </p:txBody>
      </p:sp>
    </p:spTree>
    <p:extLst>
      <p:ext uri="{BB962C8B-B14F-4D97-AF65-F5344CB8AC3E}">
        <p14:creationId xmlns:p14="http://schemas.microsoft.com/office/powerpoint/2010/main" val="210636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451CA3B-F18E-4DFE-AB81-4555F5D061C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8" y="1133740"/>
            <a:ext cx="2883378" cy="246140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EC1B0B9-C92B-4ABF-B8CB-99215C00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08476"/>
            <a:ext cx="10763325" cy="725470"/>
          </a:xfrm>
        </p:spPr>
        <p:txBody>
          <a:bodyPr>
            <a:normAutofit fontScale="90000"/>
          </a:bodyPr>
          <a:lstStyle/>
          <a:p>
            <a:r>
              <a:rPr lang="en-US" altLang="zh-CN" sz="4000" dirty="0"/>
              <a:t>BEPCII-U</a:t>
            </a:r>
            <a:r>
              <a:rPr lang="zh-CN" altLang="en-US" sz="4000" dirty="0"/>
              <a:t>：</a:t>
            </a:r>
            <a:r>
              <a:rPr lang="en-US" altLang="zh-CN" sz="4000" dirty="0"/>
              <a:t>upgrade program of BEPCII </a:t>
            </a:r>
            <a:endParaRPr lang="en-US" sz="40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351BEA-B9E4-45A1-B5DD-FEEFC60F0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052736"/>
            <a:ext cx="7886700" cy="302398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BEPCII</a:t>
            </a:r>
            <a:r>
              <a:rPr lang="zh-CN" altLang="en-US" dirty="0"/>
              <a:t>：</a:t>
            </a:r>
            <a:endParaRPr lang="en-US" altLang="zh-CN" dirty="0"/>
          </a:p>
          <a:p>
            <a:pPr lvl="1">
              <a:lnSpc>
                <a:spcPct val="120000"/>
              </a:lnSpc>
            </a:pPr>
            <a:r>
              <a:rPr lang="en-US" altLang="zh-CN" dirty="0"/>
              <a:t>HEP</a:t>
            </a:r>
          </a:p>
          <a:p>
            <a:pPr lvl="2">
              <a:lnSpc>
                <a:spcPct val="120000"/>
              </a:lnSpc>
            </a:pPr>
            <a:r>
              <a:rPr lang="en-US" altLang="zh-CN" dirty="0"/>
              <a:t>Beam energy range                     1-2.1 GeV</a:t>
            </a:r>
          </a:p>
          <a:p>
            <a:pPr lvl="2">
              <a:lnSpc>
                <a:spcPct val="120000"/>
              </a:lnSpc>
            </a:pPr>
            <a:r>
              <a:rPr lang="en-US" altLang="zh-CN" dirty="0"/>
              <a:t>Optimized beam energy             1.89 GeV</a:t>
            </a:r>
          </a:p>
          <a:p>
            <a:pPr lvl="2">
              <a:lnSpc>
                <a:spcPct val="120000"/>
              </a:lnSpc>
            </a:pPr>
            <a:r>
              <a:rPr lang="en-US" altLang="zh-CN" dirty="0"/>
              <a:t>Beam current                                910 mA</a:t>
            </a:r>
          </a:p>
          <a:p>
            <a:pPr lvl="2">
              <a:lnSpc>
                <a:spcPct val="120000"/>
              </a:lnSpc>
            </a:pPr>
            <a:r>
              <a:rPr lang="en-US" altLang="zh-CN" dirty="0"/>
              <a:t>Luminosity                                     1×10</a:t>
            </a:r>
            <a:r>
              <a:rPr lang="en-US" altLang="zh-CN" baseline="30000" dirty="0"/>
              <a:t>33</a:t>
            </a:r>
            <a:r>
              <a:rPr lang="en-US" altLang="zh-CN" dirty="0"/>
              <a:t>cm</a:t>
            </a:r>
            <a:r>
              <a:rPr lang="en-US" altLang="zh-CN" baseline="30000" dirty="0"/>
              <a:t>-2</a:t>
            </a:r>
            <a:r>
              <a:rPr lang="en-US" altLang="zh-CN" dirty="0"/>
              <a:t>s</a:t>
            </a:r>
            <a:r>
              <a:rPr lang="en-US" altLang="zh-CN" baseline="30000" dirty="0"/>
              <a:t>-1</a:t>
            </a:r>
            <a:r>
              <a:rPr lang="en-US" altLang="zh-CN" dirty="0"/>
              <a:t> @1.89 GeV</a:t>
            </a:r>
          </a:p>
          <a:p>
            <a:pPr lvl="1">
              <a:lnSpc>
                <a:spcPct val="120000"/>
              </a:lnSpc>
            </a:pPr>
            <a:r>
              <a:rPr lang="en-US" altLang="zh-CN" dirty="0"/>
              <a:t>Synchrotron radiation</a:t>
            </a:r>
          </a:p>
          <a:p>
            <a:pPr lvl="2">
              <a:lnSpc>
                <a:spcPct val="120000"/>
              </a:lnSpc>
            </a:pPr>
            <a:r>
              <a:rPr lang="en-US" altLang="zh-CN" dirty="0"/>
              <a:t>Beam energy                                 2.5 GeV</a:t>
            </a:r>
          </a:p>
          <a:p>
            <a:pPr lvl="2">
              <a:lnSpc>
                <a:spcPct val="120000"/>
              </a:lnSpc>
            </a:pPr>
            <a:r>
              <a:rPr lang="en-US" altLang="zh-CN" dirty="0"/>
              <a:t>Beam current                                250 mA</a:t>
            </a:r>
          </a:p>
          <a:p>
            <a:pPr>
              <a:lnSpc>
                <a:spcPct val="120000"/>
              </a:lnSpc>
            </a:pPr>
            <a:endParaRPr lang="en-US" altLang="zh-CN" dirty="0"/>
          </a:p>
          <a:p>
            <a:pPr lvl="1">
              <a:lnSpc>
                <a:spcPct val="120000"/>
              </a:lnSpc>
            </a:pPr>
            <a:endParaRPr lang="en-US" altLang="zh-CN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9BEF8B5-CE27-4E43-A3B6-CF00FEED6A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086" y="3775906"/>
            <a:ext cx="2191229" cy="169071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AA8880F-1B8F-4B7E-8713-4F2CE7EC9B71}"/>
              </a:ext>
            </a:extLst>
          </p:cNvPr>
          <p:cNvSpPr/>
          <p:nvPr/>
        </p:nvSpPr>
        <p:spPr>
          <a:xfrm>
            <a:off x="335360" y="4221088"/>
            <a:ext cx="8356324" cy="80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-228600">
              <a:buFont typeface="Arial" panose="020B0604020202020204" pitchFamily="34" charset="0"/>
              <a:buChar char="•"/>
            </a:pPr>
            <a:r>
              <a:rPr lang="en-US" altLang="zh-CN" sz="2400" b="1" dirty="0"/>
              <a:t>BEPCII-U: Increase luminosity at </a:t>
            </a:r>
            <a:r>
              <a:rPr lang="en-US" altLang="zh-CN" sz="2400" b="1" dirty="0">
                <a:solidFill>
                  <a:srgbClr val="FF0000"/>
                </a:solidFill>
              </a:rPr>
              <a:t>higher</a:t>
            </a:r>
            <a:r>
              <a:rPr lang="en-US" altLang="zh-CN" sz="2400" b="1" dirty="0"/>
              <a:t> Energy</a:t>
            </a:r>
          </a:p>
          <a:p>
            <a:pPr marL="685800" lvl="1" indent="-22860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zh-CN" dirty="0"/>
              <a:t>Squeeze bunch length and </a:t>
            </a:r>
            <a:r>
              <a:rPr lang="zh-CN" altLang="en-US" dirty="0"/>
              <a:t>𝛽</a:t>
            </a:r>
            <a:r>
              <a:rPr lang="zh-CN" altLang="en-US" baseline="-25000" dirty="0"/>
              <a:t>𝑦</a:t>
            </a:r>
            <a:r>
              <a:rPr lang="en-US" altLang="zh-CN" baseline="30000" dirty="0"/>
              <a:t>∗</a:t>
            </a:r>
            <a:r>
              <a:rPr lang="en-US" altLang="zh-CN" dirty="0"/>
              <a:t> by increasing RF voltage + Increase beam current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6E70513-88E6-455C-9A85-8D0EC65BE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A6F3BD07-9679-462E-BFC7-77DB6F03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0A90B10-BBA0-4BCB-B304-9B7CBE4A4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592" y="5023872"/>
            <a:ext cx="2452053" cy="160501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C47F410-6788-43FA-9078-1B359E5E5C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8061" y="5023872"/>
            <a:ext cx="2592288" cy="163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58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01166A5-9CE1-4529-8BFB-35AB39ACD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0C7B34C4-FD5E-4DD1-B3B4-55DB7043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200" dirty="0"/>
              <a:t>Phase 3:</a:t>
            </a:r>
            <a:r>
              <a:rPr lang="zh-CN" altLang="en-US" sz="3200" dirty="0"/>
              <a:t> </a:t>
            </a:r>
            <a:r>
              <a:rPr lang="en-US" altLang="zh-CN" sz="3200" dirty="0"/>
              <a:t>First light, beamline experiments.</a:t>
            </a:r>
            <a:r>
              <a:rPr lang="zh-CN" altLang="en-US" sz="3200" dirty="0"/>
              <a:t> </a:t>
            </a:r>
            <a:r>
              <a:rPr lang="en-US" altLang="zh-CN" sz="1800" dirty="0"/>
              <a:t>(10.5-11.1)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CC86CBE-5914-4417-894C-564EF70DF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3DCD0D9-78B1-4C34-AC1E-02EA30C6E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24871045-3477-4AD8-A3D9-03198B184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93" y="1055674"/>
            <a:ext cx="11593288" cy="4990695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E365F359-5319-4CC1-96D4-DB977CDA6F93}"/>
              </a:ext>
            </a:extLst>
          </p:cNvPr>
          <p:cNvSpPr/>
          <p:nvPr/>
        </p:nvSpPr>
        <p:spPr>
          <a:xfrm>
            <a:off x="447193" y="5352498"/>
            <a:ext cx="56011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Shutdown #3: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Install ID09 ID;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Replace ID08 and ID30 vacuum chambers;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Install three collimators;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Replace superconducting cavity.</a:t>
            </a:r>
          </a:p>
        </p:txBody>
      </p:sp>
    </p:spTree>
    <p:extLst>
      <p:ext uri="{BB962C8B-B14F-4D97-AF65-F5344CB8AC3E}">
        <p14:creationId xmlns:p14="http://schemas.microsoft.com/office/powerpoint/2010/main" val="871941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ACB8753-047D-4D60-933C-24542961D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27067AC-FCC8-46E8-8E6A-F96BBD969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42852"/>
            <a:ext cx="11856640" cy="725470"/>
          </a:xfrm>
        </p:spPr>
        <p:txBody>
          <a:bodyPr>
            <a:noAutofit/>
          </a:bodyPr>
          <a:lstStyle/>
          <a:p>
            <a:r>
              <a:rPr lang="en-US" altLang="zh-CN" sz="2400" dirty="0"/>
              <a:t>Phase 4: Preliminary beam dynamics optimization completed.</a:t>
            </a:r>
            <a:r>
              <a:rPr lang="en-US" altLang="zh-CN" sz="1400" dirty="0"/>
              <a:t>(11.30-1.26)</a:t>
            </a:r>
            <a:endParaRPr lang="zh-CN" altLang="en-US" sz="20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BE0097-5C27-4E71-9755-6FE0B0C99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76ECE50-F14A-450A-82F6-1B744681C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F29BBFC-B13C-43BE-A549-A885680DB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66" y="958859"/>
            <a:ext cx="11103934" cy="477122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6ADEC9E9-3667-47E1-A51E-B3CC923CFB46}"/>
              </a:ext>
            </a:extLst>
          </p:cNvPr>
          <p:cNvSpPr/>
          <p:nvPr/>
        </p:nvSpPr>
        <p:spPr>
          <a:xfrm>
            <a:off x="7536160" y="5615583"/>
            <a:ext cx="37513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Inter"/>
              </a:rPr>
              <a:t>COD(rms): ~100/100 </a:t>
            </a:r>
            <a:r>
              <a:rPr lang="en-US" altLang="zh-CN" dirty="0">
                <a:solidFill>
                  <a:srgbClr val="000000"/>
                </a:solidFill>
                <a:latin typeface="Inter"/>
              </a:rPr>
              <a:t>u</a:t>
            </a:r>
            <a:r>
              <a:rPr lang="en-US" dirty="0">
                <a:solidFill>
                  <a:srgbClr val="000000"/>
                </a:solidFill>
                <a:latin typeface="Inter"/>
              </a:rPr>
              <a:t>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Inter"/>
              </a:rPr>
              <a:t>Beta beating (rms): ~3%/3%.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Inter"/>
              </a:rPr>
              <a:t>Dispersion deviation (std): ~4/3 mm.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1F6756B-BBF7-470C-A649-212AF0E368A9}"/>
              </a:ext>
            </a:extLst>
          </p:cNvPr>
          <p:cNvSpPr/>
          <p:nvPr/>
        </p:nvSpPr>
        <p:spPr>
          <a:xfrm>
            <a:off x="699866" y="557213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Shutdown #4: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Install most ID;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Perform full-ring precise alignment;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Install pre-kicker.</a:t>
            </a:r>
          </a:p>
        </p:txBody>
      </p:sp>
    </p:spTree>
    <p:extLst>
      <p:ext uri="{BB962C8B-B14F-4D97-AF65-F5344CB8AC3E}">
        <p14:creationId xmlns:p14="http://schemas.microsoft.com/office/powerpoint/2010/main" val="3947268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436FED-ECA4-4401-9E4D-D3BF021F5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B782887-AFD6-452F-9B0D-E74C9359E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Phase 5:Optimization of storage ring current, lifetime, and vacuum.</a:t>
            </a:r>
            <a:r>
              <a:rPr lang="en-US" altLang="zh-CN" sz="1800" dirty="0">
                <a:solidFill>
                  <a:prstClr val="black"/>
                </a:solidFill>
              </a:rPr>
              <a:t> </a:t>
            </a:r>
            <a:r>
              <a:rPr lang="en-US" altLang="zh-CN" sz="1800" dirty="0"/>
              <a:t>(3.23-5.20)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9808228-565E-4E75-BAA1-4AC547F1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4ADABEA-4E88-4BA2-BEFA-458E568B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35B3584F-278A-456D-8906-FC475F93A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66" y="1128549"/>
            <a:ext cx="11201068" cy="4532699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E225D0CC-683B-47FF-A405-DC80B850042B}"/>
              </a:ext>
            </a:extLst>
          </p:cNvPr>
          <p:cNvSpPr/>
          <p:nvPr/>
        </p:nvSpPr>
        <p:spPr>
          <a:xfrm>
            <a:off x="911424" y="566449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Shutdown #5 (5.20-8.10):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Install all 166 MHz cavity;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Replace collimator.</a:t>
            </a:r>
          </a:p>
        </p:txBody>
      </p:sp>
    </p:spTree>
    <p:extLst>
      <p:ext uri="{BB962C8B-B14F-4D97-AF65-F5344CB8AC3E}">
        <p14:creationId xmlns:p14="http://schemas.microsoft.com/office/powerpoint/2010/main" val="2554166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9FF9AD7-5440-409C-8AA6-4FEF4B726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59F3DA0-E050-4C6E-BCD2-E8BB6E908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Phase 6: Complete performance process test and process acceptance </a:t>
            </a:r>
            <a:r>
              <a:rPr lang="en-US" altLang="zh-CN" sz="2000" dirty="0"/>
              <a:t>(8.12 – 10.29)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F79B725-F398-40CA-B118-204144803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BBA9545-6DCC-43B8-A2A6-B59106C35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5F76C53-1300-4D0F-83EF-8E94CF7B3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984" y="1010358"/>
            <a:ext cx="10763325" cy="5148598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35F9BF97-D6EE-4C37-8AC0-A577AE85D11C}"/>
              </a:ext>
            </a:extLst>
          </p:cNvPr>
          <p:cNvSpPr/>
          <p:nvPr/>
        </p:nvSpPr>
        <p:spPr>
          <a:xfrm>
            <a:off x="2033705" y="1484784"/>
            <a:ext cx="4355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/>
            <a:r>
              <a:rPr lang="en-US" altLang="zh-CN" sz="2000" b="1" dirty="0">
                <a:solidFill>
                  <a:srgbClr val="FF0000"/>
                </a:solidFill>
              </a:rPr>
              <a:t>Emittance is reduced to 56 </a:t>
            </a:r>
            <a:r>
              <a:rPr lang="en-US" altLang="zh-CN" sz="2000" b="1" dirty="0" err="1">
                <a:solidFill>
                  <a:srgbClr val="FF0000"/>
                </a:solidFill>
              </a:rPr>
              <a:t>pm.rad</a:t>
            </a:r>
            <a:r>
              <a:rPr lang="en-US" altLang="zh-CN" sz="20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22739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id="{B211B2E0-DC53-4D83-94A4-98BD2269E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1" y="1193620"/>
            <a:ext cx="11420510" cy="527064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E669F08-119A-4311-9954-F55292859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95079"/>
            <a:ext cx="10513167" cy="720000"/>
          </a:xfrm>
        </p:spPr>
        <p:txBody>
          <a:bodyPr>
            <a:noAutofit/>
          </a:bodyPr>
          <a:lstStyle/>
          <a:p>
            <a:r>
              <a:rPr lang="en-US" sz="4000" dirty="0"/>
              <a:t>HEPS Storage Ring Commissioning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1A5CF7BA-419E-43B5-96CD-A0F549F0AF0E}"/>
              </a:ext>
            </a:extLst>
          </p:cNvPr>
          <p:cNvCxnSpPr>
            <a:cxnSpLocks/>
          </p:cNvCxnSpPr>
          <p:nvPr/>
        </p:nvCxnSpPr>
        <p:spPr>
          <a:xfrm>
            <a:off x="1419050" y="1484784"/>
            <a:ext cx="46326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1186795" y="1165642"/>
            <a:ext cx="920974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1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8C37857F-E0FC-455D-97A6-DEA7FD08C7D9}"/>
              </a:ext>
            </a:extLst>
          </p:cNvPr>
          <p:cNvCxnSpPr>
            <a:cxnSpLocks/>
          </p:cNvCxnSpPr>
          <p:nvPr/>
        </p:nvCxnSpPr>
        <p:spPr>
          <a:xfrm>
            <a:off x="2063552" y="1484784"/>
            <a:ext cx="434878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9D53B1D8-3E0F-4479-BEEF-BADA16D9A40C}"/>
              </a:ext>
            </a:extLst>
          </p:cNvPr>
          <p:cNvCxnSpPr>
            <a:cxnSpLocks/>
          </p:cNvCxnSpPr>
          <p:nvPr/>
        </p:nvCxnSpPr>
        <p:spPr>
          <a:xfrm>
            <a:off x="2659019" y="1484784"/>
            <a:ext cx="723227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378AA87D-770B-48EB-8862-6F79B9DCD0D8}"/>
              </a:ext>
            </a:extLst>
          </p:cNvPr>
          <p:cNvCxnSpPr>
            <a:cxnSpLocks/>
          </p:cNvCxnSpPr>
          <p:nvPr/>
        </p:nvCxnSpPr>
        <p:spPr>
          <a:xfrm>
            <a:off x="3684369" y="1484784"/>
            <a:ext cx="1187495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64529846-16BC-43CF-A32A-998787DC937B}"/>
              </a:ext>
            </a:extLst>
          </p:cNvPr>
          <p:cNvSpPr/>
          <p:nvPr/>
        </p:nvSpPr>
        <p:spPr>
          <a:xfrm>
            <a:off x="1882312" y="153147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2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2555185" y="116564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3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3586586" y="153147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4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1ED105D7-047E-4263-A052-80DD806D110D}"/>
              </a:ext>
            </a:extLst>
          </p:cNvPr>
          <p:cNvSpPr/>
          <p:nvPr/>
        </p:nvSpPr>
        <p:spPr>
          <a:xfrm>
            <a:off x="5948585" y="116564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5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C12C7DBF-17CD-4AC2-B3A5-4D0D1325B1A2}"/>
              </a:ext>
            </a:extLst>
          </p:cNvPr>
          <p:cNvCxnSpPr>
            <a:cxnSpLocks/>
          </p:cNvCxnSpPr>
          <p:nvPr/>
        </p:nvCxnSpPr>
        <p:spPr>
          <a:xfrm>
            <a:off x="6020640" y="1484784"/>
            <a:ext cx="108347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左大括号 32">
            <a:extLst>
              <a:ext uri="{FF2B5EF4-FFF2-40B4-BE49-F238E27FC236}">
                <a16:creationId xmlns:a16="http://schemas.microsoft.com/office/drawing/2014/main" id="{9BCED495-776C-4235-801F-86560AEF3D2C}"/>
              </a:ext>
            </a:extLst>
          </p:cNvPr>
          <p:cNvSpPr/>
          <p:nvPr/>
        </p:nvSpPr>
        <p:spPr>
          <a:xfrm rot="5400000">
            <a:off x="1970649" y="4436439"/>
            <a:ext cx="281037" cy="36025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4" name="左大括号 33">
            <a:extLst>
              <a:ext uri="{FF2B5EF4-FFF2-40B4-BE49-F238E27FC236}">
                <a16:creationId xmlns:a16="http://schemas.microsoft.com/office/drawing/2014/main" id="{23E02706-F96F-433C-A270-CA110BE8BC10}"/>
              </a:ext>
            </a:extLst>
          </p:cNvPr>
          <p:cNvSpPr/>
          <p:nvPr/>
        </p:nvSpPr>
        <p:spPr>
          <a:xfrm rot="5400000">
            <a:off x="2458858" y="4498877"/>
            <a:ext cx="293418" cy="22299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5" name="左大括号 34">
            <a:extLst>
              <a:ext uri="{FF2B5EF4-FFF2-40B4-BE49-F238E27FC236}">
                <a16:creationId xmlns:a16="http://schemas.microsoft.com/office/drawing/2014/main" id="{16CF91D2-5B67-453A-A4C9-D0E157EF18D5}"/>
              </a:ext>
            </a:extLst>
          </p:cNvPr>
          <p:cNvSpPr/>
          <p:nvPr/>
        </p:nvSpPr>
        <p:spPr>
          <a:xfrm rot="5400000">
            <a:off x="3360794" y="4191150"/>
            <a:ext cx="338694" cy="79317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6" name="左大括号 35">
            <a:extLst>
              <a:ext uri="{FF2B5EF4-FFF2-40B4-BE49-F238E27FC236}">
                <a16:creationId xmlns:a16="http://schemas.microsoft.com/office/drawing/2014/main" id="{0F20B19A-AA64-41EB-A2D9-28FCCAF8810E}"/>
              </a:ext>
            </a:extLst>
          </p:cNvPr>
          <p:cNvSpPr/>
          <p:nvPr/>
        </p:nvSpPr>
        <p:spPr>
          <a:xfrm rot="5400000">
            <a:off x="5293759" y="3954843"/>
            <a:ext cx="380478" cy="122400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8E80301-452A-4E2C-B9B7-FFBD115CA275}"/>
              </a:ext>
            </a:extLst>
          </p:cNvPr>
          <p:cNvSpPr/>
          <p:nvPr/>
        </p:nvSpPr>
        <p:spPr>
          <a:xfrm>
            <a:off x="1711517" y="3552210"/>
            <a:ext cx="712259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down#1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D5A94C1B-B355-4CD3-A4F6-47E0F4D38175}"/>
              </a:ext>
            </a:extLst>
          </p:cNvPr>
          <p:cNvSpPr/>
          <p:nvPr/>
        </p:nvSpPr>
        <p:spPr>
          <a:xfrm>
            <a:off x="2264654" y="3552210"/>
            <a:ext cx="712259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down#2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5F4021EB-0FC3-4AD8-B413-E8C943398324}"/>
              </a:ext>
            </a:extLst>
          </p:cNvPr>
          <p:cNvSpPr/>
          <p:nvPr/>
        </p:nvSpPr>
        <p:spPr>
          <a:xfrm>
            <a:off x="3208620" y="3552210"/>
            <a:ext cx="712259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down#3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7032A22F-F591-4A6C-99DA-BF49ED91CC1B}"/>
              </a:ext>
            </a:extLst>
          </p:cNvPr>
          <p:cNvSpPr/>
          <p:nvPr/>
        </p:nvSpPr>
        <p:spPr>
          <a:xfrm>
            <a:off x="5087888" y="3552210"/>
            <a:ext cx="775423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down#4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9DE7699-6857-4342-9489-56AC7613E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10C2F0-9956-43FC-871A-BCBA48D0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24</a:t>
            </a:fld>
            <a:endParaRPr lang="zh-CN" altLang="en-US"/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05F0C7E6-8244-4188-B463-63EFF9526A7F}"/>
              </a:ext>
            </a:extLst>
          </p:cNvPr>
          <p:cNvCxnSpPr>
            <a:cxnSpLocks/>
          </p:cNvCxnSpPr>
          <p:nvPr/>
        </p:nvCxnSpPr>
        <p:spPr>
          <a:xfrm>
            <a:off x="8976320" y="1484784"/>
            <a:ext cx="1512168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5298ED6D-1E59-4A74-B9B1-F9F2E868714A}"/>
              </a:ext>
            </a:extLst>
          </p:cNvPr>
          <p:cNvCxnSpPr>
            <a:cxnSpLocks/>
          </p:cNvCxnSpPr>
          <p:nvPr/>
        </p:nvCxnSpPr>
        <p:spPr>
          <a:xfrm>
            <a:off x="10848528" y="1484784"/>
            <a:ext cx="648072" cy="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>
            <a:extLst>
              <a:ext uri="{FF2B5EF4-FFF2-40B4-BE49-F238E27FC236}">
                <a16:creationId xmlns:a16="http://schemas.microsoft.com/office/drawing/2014/main" id="{26F7FA3F-A178-4867-8AF8-851F4A7DED81}"/>
              </a:ext>
            </a:extLst>
          </p:cNvPr>
          <p:cNvSpPr/>
          <p:nvPr/>
        </p:nvSpPr>
        <p:spPr>
          <a:xfrm>
            <a:off x="10704512" y="116564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7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DF8F2303-D2C4-4E74-B37F-81D43DC88856}"/>
              </a:ext>
            </a:extLst>
          </p:cNvPr>
          <p:cNvSpPr/>
          <p:nvPr/>
        </p:nvSpPr>
        <p:spPr>
          <a:xfrm>
            <a:off x="8923003" y="1531472"/>
            <a:ext cx="1332918" cy="3029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378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Phase 6</a:t>
            </a:r>
            <a:endParaRPr lang="zh-CN" altLang="en-US" sz="1378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左大括号 50">
            <a:extLst>
              <a:ext uri="{FF2B5EF4-FFF2-40B4-BE49-F238E27FC236}">
                <a16:creationId xmlns:a16="http://schemas.microsoft.com/office/drawing/2014/main" id="{954E772C-B90E-43A7-AB28-0C0D656BC858}"/>
              </a:ext>
            </a:extLst>
          </p:cNvPr>
          <p:cNvSpPr/>
          <p:nvPr/>
        </p:nvSpPr>
        <p:spPr>
          <a:xfrm rot="5400000">
            <a:off x="7889712" y="3723793"/>
            <a:ext cx="380478" cy="1686103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096A4FFE-5F42-490D-B585-02DEF9018A4B}"/>
              </a:ext>
            </a:extLst>
          </p:cNvPr>
          <p:cNvSpPr/>
          <p:nvPr/>
        </p:nvSpPr>
        <p:spPr>
          <a:xfrm>
            <a:off x="7452791" y="3764256"/>
            <a:ext cx="1068170" cy="51642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down#5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左大括号 52">
            <a:extLst>
              <a:ext uri="{FF2B5EF4-FFF2-40B4-BE49-F238E27FC236}">
                <a16:creationId xmlns:a16="http://schemas.microsoft.com/office/drawing/2014/main" id="{90BF0EB8-8999-41BA-9E75-FA2BF12E0C44}"/>
              </a:ext>
            </a:extLst>
          </p:cNvPr>
          <p:cNvSpPr/>
          <p:nvPr/>
        </p:nvSpPr>
        <p:spPr>
          <a:xfrm rot="5400000">
            <a:off x="10517672" y="4332507"/>
            <a:ext cx="380478" cy="46867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72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A0EE10CA-4997-4272-9714-C3B2184DA49D}"/>
              </a:ext>
            </a:extLst>
          </p:cNvPr>
          <p:cNvSpPr/>
          <p:nvPr/>
        </p:nvSpPr>
        <p:spPr>
          <a:xfrm>
            <a:off x="10412648" y="3552210"/>
            <a:ext cx="683872" cy="7284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378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Shut down#6</a:t>
            </a:r>
            <a:endParaRPr lang="zh-CN" altLang="en-US" sz="1378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013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3F19C709-FEFB-4053-A802-844A0BE69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Orbit, optics, dispersion optimization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46A3-378C-4537-B50B-A4F2630CA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C44A5D8-F903-48AD-A0C6-4ACFD4D7E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25</a:t>
            </a:fld>
            <a:endParaRPr lang="zh-CN" altLang="en-US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50C1D513-185C-499E-9089-84B184667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81" y="1119776"/>
            <a:ext cx="10972800" cy="4840303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00000"/>
                </a:solidFill>
                <a:latin typeface="Inter"/>
              </a:rPr>
              <a:t>COD(rms): ~60/60 um.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00000"/>
                </a:solidFill>
                <a:latin typeface="Inter"/>
              </a:rPr>
              <a:t>Beta beating (rms): ~2%/2%.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00000"/>
                </a:solidFill>
                <a:latin typeface="Inter"/>
              </a:rPr>
              <a:t>Dispersion deviation (std): ~1.5 mm.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00000"/>
                </a:solidFill>
                <a:latin typeface="Inter"/>
              </a:rPr>
              <a:t>Coupling&lt;10%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0000"/>
                </a:solidFill>
                <a:latin typeface="Inter"/>
              </a:rPr>
              <a:t>Optics corrected by sextupole mover</a:t>
            </a:r>
          </a:p>
          <a:p>
            <a:endParaRPr lang="zh-CN" altLang="en-US" sz="2000" dirty="0"/>
          </a:p>
        </p:txBody>
      </p:sp>
      <p:pic>
        <p:nvPicPr>
          <p:cNvPr id="9" name="内容占位符 4">
            <a:extLst>
              <a:ext uri="{FF2B5EF4-FFF2-40B4-BE49-F238E27FC236}">
                <a16:creationId xmlns:a16="http://schemas.microsoft.com/office/drawing/2014/main" id="{F6A9AE7F-551B-4972-94D1-A793FB9166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082" y="1195678"/>
            <a:ext cx="5760000" cy="2233322"/>
          </a:xfrm>
          <a:prstGeom prst="rect">
            <a:avLst/>
          </a:prstGeom>
        </p:spPr>
      </p:pic>
      <p:pic>
        <p:nvPicPr>
          <p:cNvPr id="10" name="内容占位符 4">
            <a:extLst>
              <a:ext uri="{FF2B5EF4-FFF2-40B4-BE49-F238E27FC236}">
                <a16:creationId xmlns:a16="http://schemas.microsoft.com/office/drawing/2014/main" id="{109E1C2A-05CF-430F-AF52-7E1B741D81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2" y="3352738"/>
            <a:ext cx="5717956" cy="341124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1A28994-F1CD-4B52-8C9C-BE729E433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269" y="3379224"/>
            <a:ext cx="6379627" cy="341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73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6E966A-52F0-4D47-BF48-BCF94831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2240" y="8381218"/>
            <a:ext cx="3600714" cy="479262"/>
          </a:xfrm>
          <a:prstGeom prst="rect">
            <a:avLst/>
          </a:prstGeom>
        </p:spPr>
        <p:txBody>
          <a:bodyPr vert="horz" wrap="square" lIns="120024" tIns="60012" rIns="120024" bIns="60012" numCol="1" rtlCol="0" anchor="ctr" anchorCtr="0" compatLnSpc="1"/>
          <a:lstStyle>
            <a:defPPr>
              <a:defRPr lang="zh-CN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625" b="1" kern="1200">
                <a:solidFill>
                  <a:srgbClr val="C619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0012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2pPr>
            <a:lvl3pPr marL="1200241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3pPr>
            <a:lvl4pPr marL="180036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4pPr>
            <a:lvl5pPr marL="240048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5pPr>
            <a:lvl6pPr marL="3000604" algn="l" defTabSz="1200241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6pPr>
            <a:lvl7pPr marL="3600724" algn="l" defTabSz="1200241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7pPr>
            <a:lvl8pPr marL="4200845" algn="l" defTabSz="1200241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8pPr>
            <a:lvl9pPr marL="4800966" algn="l" defTabSz="1200241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9pPr>
          </a:lstStyle>
          <a:p>
            <a:fld id="{33446B6A-3CAA-4EC9-B422-D04AC99EAAFD}" type="slidenum">
              <a:rPr lang="zh-CN" altLang="en-US" smtClean="0"/>
              <a:pPr/>
              <a:t>26</a:t>
            </a:fld>
            <a:endParaRPr lang="zh-CN" altLang="en-US"/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730D9B7A-CC32-4462-ACA8-A56C6AAB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04" y="1201591"/>
            <a:ext cx="10967336" cy="4972016"/>
          </a:xfrm>
        </p:spPr>
        <p:txBody>
          <a:bodyPr>
            <a:normAutofit/>
          </a:bodyPr>
          <a:lstStyle/>
          <a:p>
            <a:pPr algn="just">
              <a:spcBef>
                <a:spcPts val="2365"/>
              </a:spcBef>
              <a:spcAft>
                <a:spcPts val="1183"/>
              </a:spcAft>
            </a:pPr>
            <a:r>
              <a:rPr lang="en-US" altLang="zh-CN" sz="1800" dirty="0"/>
              <a:t>2025.01.02, achieved the world’s first successful commissioning and was officially put into operation.</a:t>
            </a:r>
          </a:p>
          <a:p>
            <a:pPr algn="just">
              <a:spcBef>
                <a:spcPts val="2365"/>
              </a:spcBef>
              <a:spcAft>
                <a:spcPts val="1183"/>
              </a:spcAft>
            </a:pPr>
            <a:r>
              <a:rPr lang="en-US" altLang="zh-CN" sz="1800" dirty="0"/>
              <a:t>2025.09.12, the single-bunch charge of the storage ring exceeded 5nC, meeting the requirements for relevant beamline testing and acceptance.</a:t>
            </a:r>
            <a:endParaRPr lang="zh-CN" altLang="en-US" sz="1800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0F1D3B8A-85E1-42F3-9F44-20BFD569F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509" y="188640"/>
            <a:ext cx="11311582" cy="653859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Top-up injection based on high-energy accumulation in the booster (2025.01)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5" name="swap-out_injection_eng.mp4">
            <a:hlinkClick r:id="" action="ppaction://media"/>
            <a:extLst>
              <a:ext uri="{FF2B5EF4-FFF2-40B4-BE49-F238E27FC236}">
                <a16:creationId xmlns:a16="http://schemas.microsoft.com/office/drawing/2014/main" id="{4456CBC5-1298-455A-9176-0F3AC2B3A0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824" y="3068960"/>
            <a:ext cx="4797040" cy="269833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E6155C9E-EA26-4716-938F-C5EB417D4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9816" y="2813773"/>
            <a:ext cx="10751840" cy="404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37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9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" r="9073" b="3374"/>
          <a:stretch>
            <a:fillRect/>
          </a:stretch>
        </p:blipFill>
        <p:spPr>
          <a:xfrm rot="5400000">
            <a:off x="7363524" y="2075107"/>
            <a:ext cx="4456419" cy="3591006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42D5DE5-74BD-435E-80E8-90C4377079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25"/>
          <a:stretch>
            <a:fillRect/>
          </a:stretch>
        </p:blipFill>
        <p:spPr>
          <a:xfrm>
            <a:off x="594328" y="1637592"/>
            <a:ext cx="6762813" cy="44612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25601" y="1013253"/>
            <a:ext cx="10087800" cy="605301"/>
          </a:xfrm>
          <a:prstGeom prst="rect">
            <a:avLst/>
          </a:prstGeom>
          <a:solidFill>
            <a:srgbClr val="000099"/>
          </a:solidFill>
        </p:spPr>
        <p:txBody>
          <a:bodyPr wrap="square" rtlCol="0" anchor="ctr" anchorCtr="1">
            <a:noAutofit/>
          </a:bodyPr>
          <a:lstStyle/>
          <a:p>
            <a:pPr algn="just"/>
            <a:r>
              <a:rPr lang="en-US" altLang="zh-CN" sz="197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expert panel confirmed that the HEPS storage ring achieved a beam emittance of less than 100 </a:t>
            </a:r>
            <a:r>
              <a:rPr lang="en-US" altLang="zh-CN" sz="197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pm·rad</a:t>
            </a:r>
            <a:r>
              <a:rPr lang="en-US" altLang="zh-CN" sz="197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at 27 mA and 6 GeV.</a:t>
            </a:r>
            <a:endParaRPr lang="zh-CN" altLang="en-US" sz="197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标题 10">
            <a:extLst>
              <a:ext uri="{FF2B5EF4-FFF2-40B4-BE49-F238E27FC236}">
                <a16:creationId xmlns:a16="http://schemas.microsoft.com/office/drawing/2014/main" id="{3184D634-0727-3421-4BCF-1150F69A6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16632"/>
            <a:ext cx="11405952" cy="72547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The beam emittance self-test passed the review (2025.03)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1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3885C32-EF54-4079-AC08-DDAF61F83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083131"/>
            <a:ext cx="11319048" cy="178309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altLang="zh-CN" dirty="0"/>
              <a:t>A series of hardware and software optimizations were implemented to improve the beam orbit stability.</a:t>
            </a:r>
          </a:p>
          <a:p>
            <a:r>
              <a:rPr lang="en-US" altLang="zh-CN" b="1" dirty="0"/>
              <a:t>2025.09</a:t>
            </a:r>
            <a:r>
              <a:rPr lang="en-US" altLang="zh-CN" dirty="0"/>
              <a:t>: Achieved at 100 mA</a:t>
            </a:r>
          </a:p>
          <a:p>
            <a:pPr lvl="1"/>
            <a:r>
              <a:rPr lang="en-US" altLang="zh-CN" dirty="0"/>
              <a:t> Horizontal orbit stability of less than 10% of the bunch size</a:t>
            </a:r>
          </a:p>
          <a:p>
            <a:pPr lvl="1"/>
            <a:r>
              <a:rPr lang="en-US" altLang="zh-CN" dirty="0"/>
              <a:t> Vertical orbit stability of less than 20% of the bunch size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1A394C0F-662B-46C0-BF57-E373021A9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The beam orbit stability of the storage ring improved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1E0F42A-458B-40CA-9E32-B6DC051AC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77A1A1E-37E7-4A92-9DAC-5B37BAC24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28</a:t>
            </a:fld>
            <a:endParaRPr lang="zh-CN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F1F28EE-54AC-4460-9639-503805C75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882" y="2866230"/>
            <a:ext cx="8249967" cy="366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657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D2E42C-3708-434E-9C1B-FFB4CEBD0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10BB0754-0C80-4B66-A012-7C712C947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FOFB Commissioning and Operation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0AE0C67-4AA0-48AF-8744-B062FE3D0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0367C80-1FA2-455B-8667-192B2958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29</a:t>
            </a:fld>
            <a:endParaRPr lang="zh-CN" altLang="en-US"/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9979B3FE-B440-4235-A40C-798B0A607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56" y="1587260"/>
            <a:ext cx="7104112" cy="368348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60382F71-7FF3-4DBD-AFE3-03FD93336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518" y="1735530"/>
            <a:ext cx="4975482" cy="353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6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91344" y="-8254"/>
            <a:ext cx="9433048" cy="1143000"/>
          </a:xfrm>
        </p:spPr>
        <p:txBody>
          <a:bodyPr>
            <a:normAutofit/>
          </a:bodyPr>
          <a:lstStyle/>
          <a:p>
            <a:r>
              <a:rPr lang="en-US" altLang="zh-CN" b="1" dirty="0"/>
              <a:t>Design parameters before / after upgrade</a:t>
            </a:r>
            <a:endParaRPr lang="zh-CN" altLang="en-US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D888CBA-4D42-43F3-B380-5D7F65A61679}"/>
              </a:ext>
            </a:extLst>
          </p:cNvPr>
          <p:cNvSpPr txBox="1"/>
          <p:nvPr/>
        </p:nvSpPr>
        <p:spPr>
          <a:xfrm>
            <a:off x="1103819" y="1120083"/>
            <a:ext cx="3732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cs typeface="Arial" panose="020B0604020202020204" pitchFamily="34" charset="0"/>
              </a:rPr>
              <a:t>Beam Energy</a:t>
            </a:r>
            <a:r>
              <a:rPr lang="zh-CN" altLang="en-US" sz="2000" b="1" dirty="0">
                <a:cs typeface="Arial" panose="020B0604020202020204" pitchFamily="34" charset="0"/>
              </a:rPr>
              <a:t>：</a:t>
            </a:r>
            <a:r>
              <a:rPr lang="en-US" altLang="zh-CN" sz="2000" b="1" dirty="0">
                <a:cs typeface="Arial" panose="020B0604020202020204" pitchFamily="34" charset="0"/>
              </a:rPr>
              <a:t>2.35GeV</a:t>
            </a:r>
            <a:endParaRPr lang="zh-CN" altLang="en-US" sz="2000" b="1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6">
                <a:extLst>
                  <a:ext uri="{FF2B5EF4-FFF2-40B4-BE49-F238E27FC236}">
                    <a16:creationId xmlns:a16="http://schemas.microsoft.com/office/drawing/2014/main" id="{482A361A-FD84-4026-BA6D-CC260B1090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0709147"/>
                  </p:ext>
                </p:extLst>
              </p:nvPr>
            </p:nvGraphicFramePr>
            <p:xfrm>
              <a:off x="335360" y="1520193"/>
              <a:ext cx="5472608" cy="50234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0200">
                      <a:extLst>
                        <a:ext uri="{9D8B030D-6E8A-4147-A177-3AD203B41FA5}">
                          <a16:colId xmlns:a16="http://schemas.microsoft.com/office/drawing/2014/main" val="3012214071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571587157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3178211034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93544748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312588497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24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BEPCII@ </a:t>
                          </a:r>
                        </a:p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1.89GeV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235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BEPCII@ </a:t>
                          </a:r>
                        </a:p>
                        <a:p>
                          <a:pPr marL="0" marR="825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2.35GeV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4572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BEPCII-U @ 2.35GeV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26035" indent="0" algn="ctr">
                            <a:lnSpc>
                              <a:spcPct val="107000"/>
                            </a:lnSpc>
                            <a:spcAft>
                              <a:spcPts val="695"/>
                            </a:spcAft>
                          </a:pPr>
                          <a:r>
                            <a:rPr lang="en-US" sz="1400" b="1">
                              <a:effectLst/>
                            </a:rPr>
                            <a:t>BEPCII-U </a:t>
                          </a:r>
                        </a:p>
                        <a:p>
                          <a:pPr marL="0" marR="3048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</a:rPr>
                            <a:t>@ 2.8GeV 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479440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Lum [10</a:t>
                          </a:r>
                          <a:r>
                            <a:rPr lang="en-US" altLang="zh-CN" sz="1400" baseline="30000" dirty="0"/>
                            <a:t>32</a:t>
                          </a:r>
                          <a:r>
                            <a:rPr lang="en-US" altLang="zh-CN" sz="1400" baseline="0" dirty="0"/>
                            <a:t>cm</a:t>
                          </a:r>
                          <a:r>
                            <a:rPr lang="en-US" altLang="zh-CN" sz="1400" baseline="30000" dirty="0"/>
                            <a:t>-2</a:t>
                          </a:r>
                          <a:r>
                            <a:rPr lang="en-US" altLang="zh-CN" sz="1400" baseline="0" dirty="0"/>
                            <a:t>s</a:t>
                          </a:r>
                          <a:r>
                            <a:rPr lang="en-US" altLang="zh-CN" sz="1400" baseline="30000" dirty="0"/>
                            <a:t>-1</a:t>
                          </a:r>
                          <a:r>
                            <a:rPr lang="en-US" altLang="zh-CN" sz="1400" baseline="0" dirty="0"/>
                            <a:t>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FF0000"/>
                              </a:solidFill>
                              <a:effectLst/>
                            </a:rPr>
                            <a:t>10 </a:t>
                          </a:r>
                          <a:endParaRPr lang="en-US" sz="14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FF0000"/>
                              </a:solidFill>
                              <a:effectLst/>
                            </a:rPr>
                            <a:t>3.5 </a:t>
                          </a:r>
                          <a:endParaRPr lang="en-US" sz="14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  <a:effectLst/>
                            </a:rPr>
                            <a:t>11 </a:t>
                          </a:r>
                          <a:endParaRPr lang="en-US" sz="1400" b="1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  <a:effectLst/>
                            </a:rPr>
                            <a:t>3.7 </a:t>
                          </a:r>
                          <a:endParaRPr lang="en-US" sz="1400" b="1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42586082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[cm]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1.35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1.5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1.35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3.0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8547308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Bunch Current [mA]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920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400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900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450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159431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Bunch Num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120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120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0606277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SR Power [kW]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110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110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250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250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3066833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b="0" i="0" smtClean="0">
                                        <a:latin typeface="Cambria Math" panose="02040503050406030204" pitchFamily="18" charset="0"/>
                                      </a:rPr>
                                      <m:t>lum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0.029/0.041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-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0.022/0.033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0.043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66890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Emittance [</a:t>
                          </a:r>
                          <a:r>
                            <a:rPr lang="en-US" altLang="zh-CN" sz="1400" dirty="0" err="1"/>
                            <a:t>nmrad</a:t>
                          </a:r>
                          <a:r>
                            <a:rPr lang="en-US" altLang="zh-CN" sz="1400" dirty="0"/>
                            <a:t>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147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152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200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15150910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Coupling [%]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0.53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0.35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0.5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878466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Bucket Height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0.008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0.0069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0.011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0.009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10291796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[cm]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1.15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1.54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1.07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1.4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8752203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1400" dirty="0"/>
                            <a:t> </a:t>
                          </a:r>
                          <a:r>
                            <a:rPr lang="en-US" altLang="zh-CN" sz="1400" dirty="0"/>
                            <a:t>[cm]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1.35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1.69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1.22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1.6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3326427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RF Voltage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1.6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1.6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3.3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3.3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2522366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6">
                <a:extLst>
                  <a:ext uri="{FF2B5EF4-FFF2-40B4-BE49-F238E27FC236}">
                    <a16:creationId xmlns:a16="http://schemas.microsoft.com/office/drawing/2014/main" id="{482A361A-FD84-4026-BA6D-CC260B1090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0709147"/>
                  </p:ext>
                </p:extLst>
              </p:nvPr>
            </p:nvGraphicFramePr>
            <p:xfrm>
              <a:off x="335360" y="1520193"/>
              <a:ext cx="5472608" cy="50234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0200">
                      <a:extLst>
                        <a:ext uri="{9D8B030D-6E8A-4147-A177-3AD203B41FA5}">
                          <a16:colId xmlns:a16="http://schemas.microsoft.com/office/drawing/2014/main" val="3012214071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571587157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3178211034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93544748"/>
                        </a:ext>
                      </a:extLst>
                    </a:gridCol>
                    <a:gridCol w="918102">
                      <a:extLst>
                        <a:ext uri="{9D8B030D-6E8A-4147-A177-3AD203B41FA5}">
                          <a16:colId xmlns:a16="http://schemas.microsoft.com/office/drawing/2014/main" val="3125884970"/>
                        </a:ext>
                      </a:extLst>
                    </a:gridCol>
                  </a:tblGrid>
                  <a:tr h="57333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24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BEPCII@ </a:t>
                          </a:r>
                        </a:p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1.89GeV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235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BEPCII@ </a:t>
                          </a:r>
                        </a:p>
                        <a:p>
                          <a:pPr marL="0" marR="825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2.35GeV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4572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BEPCII-U @ 2.35GeV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26035" indent="0" algn="ctr">
                            <a:lnSpc>
                              <a:spcPct val="107000"/>
                            </a:lnSpc>
                            <a:spcAft>
                              <a:spcPts val="695"/>
                            </a:spcAft>
                          </a:pPr>
                          <a:r>
                            <a:rPr lang="en-US" sz="1400" b="1">
                              <a:effectLst/>
                            </a:rPr>
                            <a:t>BEPCII-U </a:t>
                          </a:r>
                        </a:p>
                        <a:p>
                          <a:pPr marL="0" marR="3048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>
                              <a:effectLst/>
                            </a:rPr>
                            <a:t>@ 2.8GeV 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4794402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Lum [10</a:t>
                          </a:r>
                          <a:r>
                            <a:rPr lang="en-US" altLang="zh-CN" sz="1400" baseline="30000" dirty="0"/>
                            <a:t>32</a:t>
                          </a:r>
                          <a:r>
                            <a:rPr lang="en-US" altLang="zh-CN" sz="1400" baseline="0" dirty="0"/>
                            <a:t>cm</a:t>
                          </a:r>
                          <a:r>
                            <a:rPr lang="en-US" altLang="zh-CN" sz="1400" baseline="30000" dirty="0"/>
                            <a:t>-2</a:t>
                          </a:r>
                          <a:r>
                            <a:rPr lang="en-US" altLang="zh-CN" sz="1400" baseline="0" dirty="0"/>
                            <a:t>s</a:t>
                          </a:r>
                          <a:r>
                            <a:rPr lang="en-US" altLang="zh-CN" sz="1400" baseline="30000" dirty="0"/>
                            <a:t>-1</a:t>
                          </a:r>
                          <a:r>
                            <a:rPr lang="en-US" altLang="zh-CN" sz="1400" baseline="0" dirty="0"/>
                            <a:t>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FF0000"/>
                              </a:solidFill>
                              <a:effectLst/>
                            </a:rPr>
                            <a:t>10 </a:t>
                          </a:r>
                          <a:endParaRPr lang="en-US" sz="14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FF0000"/>
                              </a:solidFill>
                              <a:effectLst/>
                            </a:rPr>
                            <a:t>3.5 </a:t>
                          </a:r>
                          <a:endParaRPr lang="en-US" sz="14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  <a:effectLst/>
                            </a:rPr>
                            <a:t>11 </a:t>
                          </a:r>
                          <a:endParaRPr lang="en-US" sz="1400" b="1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rgbClr val="FF0000"/>
                              </a:solidFill>
                              <a:effectLst/>
                            </a:rPr>
                            <a:t>3.7 </a:t>
                          </a:r>
                          <a:endParaRPr lang="en-US" sz="1400" b="1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42586082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78" t="-255738" r="-205763" b="-10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1.35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1.5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1.35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3.0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8547308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Bunch Current [mA]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920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400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900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450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159431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Bunch Num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120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120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0606277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SR Power [kW]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110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110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250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250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30668334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78" t="-655738" r="-205763" b="-6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0.029/0.041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-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0.022/0.033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0.043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66890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Emittance [</a:t>
                          </a:r>
                          <a:r>
                            <a:rPr lang="en-US" altLang="zh-CN" sz="1400" dirty="0" err="1"/>
                            <a:t>nmrad</a:t>
                          </a:r>
                          <a:r>
                            <a:rPr lang="en-US" altLang="zh-CN" sz="1400" dirty="0"/>
                            <a:t>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147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152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200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15150910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Coupling [%]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0.53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0.35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0.5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878466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Bucket Height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0.008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0.0069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952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0.011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0.009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10291796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78" t="-1054098" r="-205763" b="-2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1.15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1.54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1.07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1.4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8752203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678" t="-1154098" r="-205763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1.35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1.69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1.22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1.6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3326427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400" dirty="0"/>
                            <a:t>RF Voltage</a:t>
                          </a:r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1016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1.6 </a:t>
                          </a:r>
                          <a:endParaRPr lang="en-US" sz="1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8890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1.6 </a:t>
                          </a:r>
                          <a:endParaRPr lang="en-US" sz="1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079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3.3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tc>
                      <a:txBody>
                        <a:bodyPr/>
                        <a:lstStyle/>
                        <a:p>
                          <a:pPr marL="0" marR="18415" indent="0"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3.3 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887" marR="0" marT="39104" marB="0" anchor="ctr"/>
                    </a:tc>
                    <a:extLst>
                      <a:ext uri="{0D108BD9-81ED-4DB2-BD59-A6C34878D82A}">
                        <a16:rowId xmlns:a16="http://schemas.microsoft.com/office/drawing/2014/main" val="22522366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0588A161-44D8-42A4-98A1-8FD891D93960}"/>
              </a:ext>
            </a:extLst>
          </p:cNvPr>
          <p:cNvSpPr txBox="1"/>
          <p:nvPr/>
        </p:nvSpPr>
        <p:spPr>
          <a:xfrm>
            <a:off x="6600056" y="5002711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cs typeface="Arial" panose="020B0604020202020204" pitchFamily="34" charset="0"/>
              </a:rPr>
              <a:t>Luminosity is increased by a factor of 3 @2.35GeV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000" b="1" dirty="0">
                <a:cs typeface="Arial" panose="020B0604020202020204" pitchFamily="34" charset="0"/>
              </a:rPr>
              <a:t>Maximum beam energy is increased from 2.1GeV to 2.8GeV.</a:t>
            </a:r>
            <a:endParaRPr lang="zh-CN" altLang="en-US" sz="2000" b="1" dirty="0">
              <a:cs typeface="Arial" panose="020B0604020202020204" pitchFamily="34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1C9B1A2-62C2-4C61-A122-F704EFB78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379" y="2034441"/>
            <a:ext cx="4723188" cy="291220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98584DB4-79A3-4CC9-BF40-4CE78C65659E}"/>
              </a:ext>
            </a:extLst>
          </p:cNvPr>
          <p:cNvSpPr txBox="1"/>
          <p:nvPr/>
        </p:nvSpPr>
        <p:spPr>
          <a:xfrm>
            <a:off x="6931666" y="1331400"/>
            <a:ext cx="434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C800"/>
                </a:solidFill>
                <a:cs typeface="Arial" panose="020B0604020202020204" pitchFamily="34" charset="0"/>
              </a:rPr>
              <a:t>BEPCII-U</a:t>
            </a:r>
            <a:r>
              <a:rPr lang="en-US" altLang="zh-CN" sz="2800" b="1" dirty="0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  <a:r>
              <a:rPr lang="en-US" altLang="zh-CN" sz="2800" dirty="0">
                <a:cs typeface="Arial" panose="020B0604020202020204" pitchFamily="34" charset="0"/>
              </a:rPr>
              <a:t>vs </a:t>
            </a:r>
            <a:r>
              <a:rPr lang="en-US" altLang="zh-CN" sz="2800" dirty="0">
                <a:solidFill>
                  <a:srgbClr val="FF0000"/>
                </a:solidFill>
                <a:cs typeface="Arial" panose="020B0604020202020204" pitchFamily="34" charset="0"/>
              </a:rPr>
              <a:t>BEPCII</a:t>
            </a:r>
            <a:endParaRPr lang="zh-CN" altLang="en-US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9E319992-D2FA-4069-9126-5A4E251424A3}"/>
              </a:ext>
            </a:extLst>
          </p:cNvPr>
          <p:cNvCxnSpPr>
            <a:cxnSpLocks/>
          </p:cNvCxnSpPr>
          <p:nvPr/>
        </p:nvCxnSpPr>
        <p:spPr>
          <a:xfrm>
            <a:off x="10135628" y="1948230"/>
            <a:ext cx="0" cy="1902353"/>
          </a:xfrm>
          <a:prstGeom prst="line">
            <a:avLst/>
          </a:prstGeom>
          <a:ln w="127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1B60DA91-E039-41D7-93BD-91B7D54A9144}"/>
              </a:ext>
            </a:extLst>
          </p:cNvPr>
          <p:cNvSpPr txBox="1"/>
          <p:nvPr/>
        </p:nvSpPr>
        <p:spPr>
          <a:xfrm>
            <a:off x="9847596" y="2989461"/>
            <a:ext cx="1216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3 times</a:t>
            </a:r>
            <a:endParaRPr lang="zh-CN" altLang="en-US" b="1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16F9EF9F-D525-49D5-B57E-5E139C33F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90ED800-FE79-4BF4-BF85-62DA4E5CB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7861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2250418-C5E0-45AD-8262-E70D1829C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2B9741FE-AA5B-4E84-8EEA-F13D77CE5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vacuum cleaning has exceeded 100 </a:t>
            </a:r>
            <a:r>
              <a:rPr lang="en-US" altLang="zh-CN" dirty="0" err="1"/>
              <a:t>A∙h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F6E86A5-CFD4-4B9F-A494-ED13AE7C8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ED45C9F-9D4F-4507-9E45-95AE79BA3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30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EC935E7-3C65-456C-8EC3-E9EFEC6452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36" t="14299" b="10161"/>
          <a:stretch>
            <a:fillRect/>
          </a:stretch>
        </p:blipFill>
        <p:spPr>
          <a:xfrm>
            <a:off x="96664" y="1314136"/>
            <a:ext cx="8303616" cy="35343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2DFAD6C-FB70-4D3F-9AB5-55565C0B4F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68" r="7493"/>
          <a:stretch>
            <a:fillRect/>
          </a:stretch>
        </p:blipFill>
        <p:spPr>
          <a:xfrm>
            <a:off x="7855768" y="1552936"/>
            <a:ext cx="4032448" cy="2675919"/>
          </a:xfrm>
          <a:prstGeom prst="rect">
            <a:avLst/>
          </a:prstGeom>
        </p:spPr>
      </p:pic>
      <p:sp>
        <p:nvSpPr>
          <p:cNvPr id="13" name="右箭头 4">
            <a:extLst>
              <a:ext uri="{FF2B5EF4-FFF2-40B4-BE49-F238E27FC236}">
                <a16:creationId xmlns:a16="http://schemas.microsoft.com/office/drawing/2014/main" id="{D3427D1F-937D-4872-ACD1-B3D017C6C355}"/>
              </a:ext>
            </a:extLst>
          </p:cNvPr>
          <p:cNvSpPr/>
          <p:nvPr/>
        </p:nvSpPr>
        <p:spPr>
          <a:xfrm rot="19849084">
            <a:off x="8798360" y="2229869"/>
            <a:ext cx="2040668" cy="262453"/>
          </a:xfrm>
          <a:prstGeom prst="rightArrow">
            <a:avLst>
              <a:gd name="adj1" fmla="val 50000"/>
              <a:gd name="adj2" fmla="val 2055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24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FE6706C-01FD-45E9-BB31-06BB6A50411C}"/>
              </a:ext>
            </a:extLst>
          </p:cNvPr>
          <p:cNvSpPr txBox="1"/>
          <p:nvPr/>
        </p:nvSpPr>
        <p:spPr>
          <a:xfrm>
            <a:off x="8544272" y="4305153"/>
            <a:ext cx="32946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/>
              <a:t>Normalized total beam lifetime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1400" b="1" dirty="0">
                <a:latin typeface="Symbol" panose="05050102010706020507" pitchFamily="18" charset="2"/>
              </a:rPr>
              <a:t>t</a:t>
            </a:r>
            <a:r>
              <a:rPr lang="en-US" altLang="zh-CN" sz="1400" b="1" dirty="0"/>
              <a:t>(mA*h)</a:t>
            </a:r>
          </a:p>
        </p:txBody>
      </p:sp>
    </p:spTree>
    <p:extLst>
      <p:ext uri="{BB962C8B-B14F-4D97-AF65-F5344CB8AC3E}">
        <p14:creationId xmlns:p14="http://schemas.microsoft.com/office/powerpoint/2010/main" val="1154638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84EE63A-78B3-4DCF-A692-36E3E4493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1391056" cy="4840303"/>
          </a:xfrm>
        </p:spPr>
        <p:txBody>
          <a:bodyPr/>
          <a:lstStyle/>
          <a:p>
            <a:r>
              <a:rPr lang="en-US" altLang="zh-CN" dirty="0"/>
              <a:t>08.18, Approximately 3.4-fold beam length stretching was achieved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C12AA4B5-17A9-4638-9C7A-F4F51B3A4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Commissioning of the third harmonic cavity for beam length stretching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45951AC-073E-4A18-8D5F-79E274BC2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FE4DEDA-C869-40F3-830A-311533EA7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31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0F1E87C-77D1-4581-8AB7-3C5E78938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615" y="2125806"/>
            <a:ext cx="10727697" cy="410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509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368643E-29CF-4417-B07B-C2585F720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CN" dirty="0"/>
              <a:t>Continue optimizing BBA and optics correction;</a:t>
            </a:r>
          </a:p>
          <a:p>
            <a:r>
              <a:rPr lang="en-GB" altLang="zh-CN" dirty="0"/>
              <a:t>Optimize harmonic cavity settings and control strategies to enhance longitudinal stability;</a:t>
            </a:r>
          </a:p>
          <a:p>
            <a:r>
              <a:rPr lang="en-GB" altLang="zh-CN" dirty="0"/>
              <a:t>Increase beam current;</a:t>
            </a:r>
          </a:p>
          <a:p>
            <a:r>
              <a:rPr lang="en-GB" altLang="zh-CN" dirty="0"/>
              <a:t>Improve orbit stability (e.g., SOFB and FOFB operation);</a:t>
            </a:r>
          </a:p>
          <a:p>
            <a:r>
              <a:rPr lang="en-GB" altLang="zh-CN" dirty="0"/>
              <a:t>Perform vacuum cleaning.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BF6885B1-C563-4871-B779-2675F34C2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Next Beam Tuning – Target: Design Specifications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CA52CB-81B4-4615-8497-BC2D2CFC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9102923-5578-4BFF-8560-040340F4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2047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F1F137-13D3-4E29-AF18-699229B32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A8FA7F-706F-4304-857B-44515DAD0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Thanks to BEPCII-U &amp; HEPS Commissioning Team</a:t>
            </a:r>
            <a:endParaRPr lang="zh-CN" altLang="en-US" dirty="0"/>
          </a:p>
          <a:p>
            <a:endParaRPr 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4D75C8A8-D247-43D8-A0BC-D724B213130F}"/>
              </a:ext>
            </a:extLst>
          </p:cNvPr>
          <p:cNvSpPr txBox="1">
            <a:spLocks/>
          </p:cNvSpPr>
          <p:nvPr/>
        </p:nvSpPr>
        <p:spPr>
          <a:xfrm>
            <a:off x="1981200" y="285829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8800" dirty="0"/>
              <a:t>Thank you !</a:t>
            </a:r>
            <a:endParaRPr lang="zh-CN" altLang="en-US" sz="88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0A69FFA-2A49-4E8F-9211-07614E06B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A835A3-9556-4E55-AC76-35E7AEE01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624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335360" y="65761"/>
            <a:ext cx="8229600" cy="1143000"/>
          </a:xfrm>
        </p:spPr>
        <p:txBody>
          <a:bodyPr/>
          <a:lstStyle/>
          <a:p>
            <a:r>
              <a:rPr lang="en-US" altLang="zh-CN" b="1" dirty="0"/>
              <a:t>Lattice modified @ 2.35gev</a:t>
            </a:r>
            <a:endParaRPr lang="zh-CN" altLang="en-US" b="1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0E2AB37-0126-480C-94E3-6684E2316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1" y="1113350"/>
            <a:ext cx="3600400" cy="264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06E3A64C-D7F0-4DB3-A6D9-57DA2535D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140" y="4088211"/>
            <a:ext cx="7887957" cy="2390407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+mj-lt"/>
              </a:rPr>
              <a:t>Local optics redesigned at the RF region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+mj-lt"/>
              </a:rPr>
              <a:t>Global tuning has been done to minimize the emittance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+mj-lt"/>
              </a:rPr>
              <a:t>Dynamic aperture is optimized to ensure enough beam lifetime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+mj-lt"/>
              </a:rPr>
              <a:t>Intensive multiparticle tracking has been done to make sure the luminosity performance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A6C12A75-FB99-44F6-941D-26E43776F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530" y="1052736"/>
            <a:ext cx="4205596" cy="291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页脚占位符 1">
            <a:extLst>
              <a:ext uri="{FF2B5EF4-FFF2-40B4-BE49-F238E27FC236}">
                <a16:creationId xmlns:a16="http://schemas.microsoft.com/office/drawing/2014/main" id="{200253F4-1117-4AEB-B9D4-1F49F2F3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A59823C-6003-4EE9-8A34-7D848B370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9" name="Picture 712">
            <a:extLst>
              <a:ext uri="{FF2B5EF4-FFF2-40B4-BE49-F238E27FC236}">
                <a16:creationId xmlns:a16="http://schemas.microsoft.com/office/drawing/2014/main" id="{0F081D47-308C-426F-A0D3-97BBE5C9100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311819" y="1268760"/>
            <a:ext cx="3832854" cy="232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81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BBF8D905-FE1C-4917-AB5F-94E4DFD7FE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76" y="4669151"/>
            <a:ext cx="2471423" cy="1717240"/>
          </a:xfrm>
          <a:prstGeom prst="rect">
            <a:avLst/>
          </a:prstGeom>
          <a:ln>
            <a:noFill/>
          </a:ln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26A397FF-F5A5-4C12-9D2D-BC45818CB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541" y="-182"/>
            <a:ext cx="7886700" cy="896445"/>
          </a:xfrm>
        </p:spPr>
        <p:txBody>
          <a:bodyPr/>
          <a:lstStyle/>
          <a:p>
            <a:r>
              <a:rPr lang="en-US" altLang="zh-CN" b="1" dirty="0"/>
              <a:t>Hardware upgrade: RF</a:t>
            </a:r>
            <a:endParaRPr 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90404B-F9C7-4DCA-B825-EAF4B8BFF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325" y="2674634"/>
            <a:ext cx="7886700" cy="2027147"/>
          </a:xfrm>
        </p:spPr>
        <p:txBody>
          <a:bodyPr>
            <a:normAutofit fontScale="55000" lnSpcReduction="20000"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b="1" dirty="0"/>
              <a:t>1 existing + 1 new RF Cavity/ per ring</a:t>
            </a:r>
          </a:p>
          <a:p>
            <a:pPr lvl="1">
              <a:lnSpc>
                <a:spcPct val="120000"/>
              </a:lnSpc>
            </a:pPr>
            <a:r>
              <a:rPr lang="en-US" altLang="zh-CN" dirty="0"/>
              <a:t>2 old cavities; 1 backup cavity; 1 new cavity</a:t>
            </a:r>
          </a:p>
          <a:p>
            <a:pPr lvl="1">
              <a:lnSpc>
                <a:spcPct val="120000"/>
              </a:lnSpc>
            </a:pPr>
            <a:r>
              <a:rPr lang="en-US" altLang="zh-CN" dirty="0"/>
              <a:t>Survey will be</a:t>
            </a:r>
            <a:r>
              <a:rPr lang="zh-CN" altLang="en-US" dirty="0"/>
              <a:t> </a:t>
            </a:r>
            <a:r>
              <a:rPr lang="en-US" altLang="zh-CN" dirty="0"/>
              <a:t>kept</a:t>
            </a:r>
            <a:r>
              <a:rPr lang="zh-CN" altLang="en-US" dirty="0"/>
              <a:t> </a:t>
            </a:r>
            <a:r>
              <a:rPr lang="en-US" altLang="zh-CN" dirty="0"/>
              <a:t>exactly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same</a:t>
            </a:r>
            <a:r>
              <a:rPr lang="zh-CN" altLang="en-US" dirty="0"/>
              <a:t> </a:t>
            </a:r>
            <a:r>
              <a:rPr lang="en-US" altLang="zh-CN" dirty="0"/>
              <a:t>as BEPCII</a:t>
            </a:r>
          </a:p>
          <a:p>
            <a:pPr lvl="1">
              <a:lnSpc>
                <a:spcPct val="120000"/>
              </a:lnSpc>
            </a:pPr>
            <a:r>
              <a:rPr lang="en-US" altLang="zh-CN" dirty="0"/>
              <a:t>Two sets of 500MHz, 200kW solid state power source are installed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Cryogenic system: upgraded with a new refrigerator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CN" dirty="0"/>
              <a:t>Photon absorber capacity upgraded </a:t>
            </a:r>
            <a:r>
              <a:rPr lang="en-US" altLang="zh-CN" b="1" dirty="0"/>
              <a:t>from 110 kW to 250 kW</a:t>
            </a:r>
          </a:p>
          <a:p>
            <a:pPr lvl="1"/>
            <a:endParaRPr lang="en-US" altLang="zh-CN" dirty="0"/>
          </a:p>
          <a:p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4C4A220-D4F4-478E-8B7C-99BF50D7EB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4" b="39176"/>
          <a:stretch/>
        </p:blipFill>
        <p:spPr bwMode="auto">
          <a:xfrm>
            <a:off x="1342412" y="1061396"/>
            <a:ext cx="9507175" cy="162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23">
            <a:extLst>
              <a:ext uri="{FF2B5EF4-FFF2-40B4-BE49-F238E27FC236}">
                <a16:creationId xmlns:a16="http://schemas.microsoft.com/office/drawing/2014/main" id="{E1D1D721-3643-4A0C-B0AB-3F5332F51B78}"/>
              </a:ext>
            </a:extLst>
          </p:cNvPr>
          <p:cNvSpPr txBox="1"/>
          <p:nvPr/>
        </p:nvSpPr>
        <p:spPr>
          <a:xfrm>
            <a:off x="3726776" y="1210705"/>
            <a:ext cx="501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BEPCII-U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region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F73232A-50C8-4271-8BB7-48CD3C56730A}"/>
              </a:ext>
            </a:extLst>
          </p:cNvPr>
          <p:cNvSpPr/>
          <p:nvPr/>
        </p:nvSpPr>
        <p:spPr>
          <a:xfrm>
            <a:off x="2135685" y="1479805"/>
            <a:ext cx="1075771" cy="660005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D5255A8-F2E7-40F5-9DAF-6297601A7D34}"/>
              </a:ext>
            </a:extLst>
          </p:cNvPr>
          <p:cNvSpPr/>
          <p:nvPr/>
        </p:nvSpPr>
        <p:spPr>
          <a:xfrm>
            <a:off x="8941707" y="1478877"/>
            <a:ext cx="1075771" cy="660005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图片 9" descr="总图半剖1">
            <a:extLst>
              <a:ext uri="{FF2B5EF4-FFF2-40B4-BE49-F238E27FC236}">
                <a16:creationId xmlns:a16="http://schemas.microsoft.com/office/drawing/2014/main" id="{67E0A99C-318C-4D22-ABBB-3EDC023034C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2" r="7582" b="1991"/>
          <a:stretch>
            <a:fillRect/>
          </a:stretch>
        </p:blipFill>
        <p:spPr bwMode="auto">
          <a:xfrm>
            <a:off x="8581221" y="2613065"/>
            <a:ext cx="2600413" cy="1894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://www.ihep.cas.cn/xwdt/gnxw/2016/201610/W020161025551989021854.jpg">
            <a:extLst>
              <a:ext uri="{FF2B5EF4-FFF2-40B4-BE49-F238E27FC236}">
                <a16:creationId xmlns:a16="http://schemas.microsoft.com/office/drawing/2014/main" id="{2D7445E9-B402-457B-8638-DB52718E8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4728948"/>
            <a:ext cx="2471422" cy="16118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A165AF5-9B1D-42B4-A915-4F5E52DDE3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8378" y="5523405"/>
            <a:ext cx="3086100" cy="75092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4B5B622-195D-43B9-925B-FAA173BCF3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8378" y="4511641"/>
            <a:ext cx="3086100" cy="893494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430F028B-C1B0-41F1-86CF-47D7E02BCA50}"/>
              </a:ext>
            </a:extLst>
          </p:cNvPr>
          <p:cNvSpPr/>
          <p:nvPr/>
        </p:nvSpPr>
        <p:spPr>
          <a:xfrm>
            <a:off x="1903095" y="1129671"/>
            <a:ext cx="1556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Inter"/>
              </a:rPr>
              <a:t>new cavity </a:t>
            </a:r>
            <a:endParaRPr 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E34B99F-3896-488C-8871-609ED122257D}"/>
              </a:ext>
            </a:extLst>
          </p:cNvPr>
          <p:cNvSpPr/>
          <p:nvPr/>
        </p:nvSpPr>
        <p:spPr>
          <a:xfrm>
            <a:off x="8707972" y="1115446"/>
            <a:ext cx="1556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Inter"/>
              </a:rPr>
              <a:t>new cavity </a:t>
            </a:r>
            <a:endParaRPr 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369CFF3-DB42-4DF8-A709-7FC416596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80C3825-C419-49FC-A1CF-4C9D2BD5A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468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63352" y="44625"/>
            <a:ext cx="8507288" cy="864096"/>
          </a:xfrm>
        </p:spPr>
        <p:txBody>
          <a:bodyPr>
            <a:normAutofit/>
          </a:bodyPr>
          <a:lstStyle/>
          <a:p>
            <a:r>
              <a:rPr lang="en-US" altLang="zh-CN" b="1" dirty="0"/>
              <a:t>Hardware upgrade ----SCQ</a:t>
            </a:r>
            <a:endParaRPr lang="zh-CN" altLang="en-US" b="1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A3DAB3C-8B60-459E-9D19-390AEC57D168}"/>
              </a:ext>
            </a:extLst>
          </p:cNvPr>
          <p:cNvSpPr txBox="1"/>
          <p:nvPr/>
        </p:nvSpPr>
        <p:spPr>
          <a:xfrm>
            <a:off x="1309895" y="4746451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The strength of SCQ(Superconducting Quadrupole) is critical for high luminosity at 2.8 GeV (current SCQs exceed quench current limit).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New SCQs replace existing ones for 2.8 GeV operation.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E8FA57E-2E05-40F3-8171-D0D35C9A3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1110475"/>
            <a:ext cx="4210268" cy="2616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25F1E3C2-60AA-4513-A825-A8C612F273B2}"/>
              </a:ext>
            </a:extLst>
          </p:cNvPr>
          <p:cNvGrpSpPr/>
          <p:nvPr/>
        </p:nvGrpSpPr>
        <p:grpSpPr>
          <a:xfrm>
            <a:off x="6744072" y="1068685"/>
            <a:ext cx="3859265" cy="2792363"/>
            <a:chOff x="7536160" y="1127405"/>
            <a:chExt cx="3859265" cy="2792363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C5243774-B2B3-4011-B196-E4A7838809B9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536160" y="1127405"/>
              <a:ext cx="3594682" cy="2792363"/>
            </a:xfrm>
            <a:prstGeom prst="rect">
              <a:avLst/>
            </a:prstGeom>
          </p:spPr>
        </p:pic>
        <p:sp>
          <p:nvSpPr>
            <p:cNvPr id="11" name="下箭头 13">
              <a:extLst>
                <a:ext uri="{FF2B5EF4-FFF2-40B4-BE49-F238E27FC236}">
                  <a16:creationId xmlns:a16="http://schemas.microsoft.com/office/drawing/2014/main" id="{8915B7E5-B4FF-4A9D-9DB1-582453E88012}"/>
                </a:ext>
              </a:extLst>
            </p:cNvPr>
            <p:cNvSpPr/>
            <p:nvPr/>
          </p:nvSpPr>
          <p:spPr>
            <a:xfrm flipV="1">
              <a:off x="10920536" y="1484784"/>
              <a:ext cx="72008" cy="576064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4">
              <a:extLst>
                <a:ext uri="{FF2B5EF4-FFF2-40B4-BE49-F238E27FC236}">
                  <a16:creationId xmlns:a16="http://schemas.microsoft.com/office/drawing/2014/main" id="{40F6555E-300C-4EF8-A047-7F16158BD37F}"/>
                </a:ext>
              </a:extLst>
            </p:cNvPr>
            <p:cNvSpPr txBox="1"/>
            <p:nvPr/>
          </p:nvSpPr>
          <p:spPr>
            <a:xfrm>
              <a:off x="10531329" y="2132857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</a:rPr>
                <a:t>530A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1F0EBF14-C68C-4793-84E0-E866B9B9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477612E-D456-4586-9E75-3C2CB257F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5DC0777-7A41-4830-BB89-A06B5C9F1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1084166"/>
            <a:ext cx="5146372" cy="319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36307682-82E4-4617-997A-599A9E59A174}"/>
              </a:ext>
            </a:extLst>
          </p:cNvPr>
          <p:cNvGrpSpPr/>
          <p:nvPr/>
        </p:nvGrpSpPr>
        <p:grpSpPr>
          <a:xfrm>
            <a:off x="5886010" y="1042376"/>
            <a:ext cx="4717328" cy="3270565"/>
            <a:chOff x="7536160" y="1127405"/>
            <a:chExt cx="3859265" cy="2792363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D555AD61-C969-496E-9AF1-FD877973EA3C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536160" y="1127405"/>
              <a:ext cx="3594682" cy="2792363"/>
            </a:xfrm>
            <a:prstGeom prst="rect">
              <a:avLst/>
            </a:prstGeom>
          </p:spPr>
        </p:pic>
        <p:sp>
          <p:nvSpPr>
            <p:cNvPr id="16" name="下箭头 13">
              <a:extLst>
                <a:ext uri="{FF2B5EF4-FFF2-40B4-BE49-F238E27FC236}">
                  <a16:creationId xmlns:a16="http://schemas.microsoft.com/office/drawing/2014/main" id="{A821E4E3-D7D8-436F-9794-07FA032CD776}"/>
                </a:ext>
              </a:extLst>
            </p:cNvPr>
            <p:cNvSpPr/>
            <p:nvPr/>
          </p:nvSpPr>
          <p:spPr>
            <a:xfrm flipV="1">
              <a:off x="10920536" y="1484784"/>
              <a:ext cx="72008" cy="576064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4">
              <a:extLst>
                <a:ext uri="{FF2B5EF4-FFF2-40B4-BE49-F238E27FC236}">
                  <a16:creationId xmlns:a16="http://schemas.microsoft.com/office/drawing/2014/main" id="{633304F3-3F8E-453C-8A75-0887C93B9753}"/>
                </a:ext>
              </a:extLst>
            </p:cNvPr>
            <p:cNvSpPr txBox="1"/>
            <p:nvPr/>
          </p:nvSpPr>
          <p:spPr>
            <a:xfrm>
              <a:off x="10531329" y="2132857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</a:rPr>
                <a:t>530A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6082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63352" y="116632"/>
            <a:ext cx="8229600" cy="710952"/>
          </a:xfrm>
        </p:spPr>
        <p:txBody>
          <a:bodyPr/>
          <a:lstStyle/>
          <a:p>
            <a:r>
              <a:rPr lang="en-US" altLang="zh-CN" b="1" dirty="0"/>
              <a:t>Schedule</a:t>
            </a:r>
            <a:endParaRPr lang="zh-CN" altLang="en-US" b="1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B802CA9-241D-4133-AD9F-95DF653B1005}"/>
              </a:ext>
            </a:extLst>
          </p:cNvPr>
          <p:cNvSpPr/>
          <p:nvPr/>
        </p:nvSpPr>
        <p:spPr>
          <a:xfrm>
            <a:off x="263352" y="1196752"/>
            <a:ext cx="8147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+mj-lt"/>
              </a:rPr>
              <a:t>2024 .7-12, Shut down for hardware dismantling and installation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+mj-lt"/>
              </a:rPr>
              <a:t>2025-2028, </a:t>
            </a:r>
            <a:r>
              <a:rPr lang="en-US" altLang="zh-CN" sz="2000" b="1" dirty="0">
                <a:latin typeface="+mj-lt"/>
              </a:rPr>
              <a:t>Operation at 1.89~2.5GeV, and prepare for energy upgrade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+mj-lt"/>
              </a:rPr>
              <a:t>Current status: Commissioning at 1.89 GeV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+mj-lt"/>
              </a:rPr>
              <a:t>2028.6-9, Energy upgrade to 2.8GeV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+mj-lt"/>
              </a:rPr>
              <a:t>2028.9~2030, Operation at 2.5~2.8GeV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331655-0442-4A3C-8CFD-A9251282E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2996952"/>
            <a:ext cx="8784976" cy="336322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CFF7B4A0-09E8-4CDC-9097-87F08EE7F3E4}"/>
              </a:ext>
            </a:extLst>
          </p:cNvPr>
          <p:cNvSpPr txBox="1"/>
          <p:nvPr/>
        </p:nvSpPr>
        <p:spPr>
          <a:xfrm>
            <a:off x="2063552" y="3241637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e+,</a:t>
            </a:r>
            <a:r>
              <a:rPr lang="en-US" altLang="zh-CN" sz="2400" kern="1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e-, </a:t>
            </a:r>
            <a:r>
              <a:rPr lang="en-US" altLang="zh-CN" sz="2400" kern="100" dirty="0">
                <a:solidFill>
                  <a:srgbClr val="6AD50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Lum.</a:t>
            </a:r>
            <a:endParaRPr lang="zh-CN" altLang="en-US" sz="2400" dirty="0">
              <a:solidFill>
                <a:srgbClr val="6AD509"/>
              </a:solidFill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F567ED61-1868-400D-A2A1-CDAC02033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5720" y="6351672"/>
            <a:ext cx="5040560" cy="354977"/>
          </a:xfrm>
        </p:spPr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4212FB8-F88F-4641-854C-745E90956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7400" y="6140041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886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D82F76-EF58-406A-AC5A-55BE0430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43533"/>
            <a:ext cx="7886700" cy="715067"/>
          </a:xfrm>
        </p:spPr>
        <p:txBody>
          <a:bodyPr/>
          <a:lstStyle/>
          <a:p>
            <a:r>
              <a:rPr lang="en-US" dirty="0"/>
              <a:t>Beam </a:t>
            </a:r>
            <a:r>
              <a:rPr lang="en-US" altLang="zh-CN" dirty="0"/>
              <a:t>c</a:t>
            </a:r>
            <a:r>
              <a:rPr lang="en-US" dirty="0"/>
              <a:t>ommissioning w/o RF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4BA20B-6E2C-4DB3-86B1-C6EF64BCC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06795"/>
            <a:ext cx="11449272" cy="167413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The cryogenic system was ready at May 2</a:t>
            </a:r>
            <a:r>
              <a:rPr lang="en-US" baseline="30000" dirty="0"/>
              <a:t>nd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In March and April, commissioning of injection beams at 1.89GeV was conducted without the RF system, with the BPR and BER obtaining beam signals of 80 turns and 100 turns respectively.</a:t>
            </a:r>
          </a:p>
          <a:p>
            <a:pPr algn="just"/>
            <a:endParaRPr 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636F3B7-F315-410D-AA87-23629E037B05}"/>
              </a:ext>
            </a:extLst>
          </p:cNvPr>
          <p:cNvSpPr txBox="1"/>
          <p:nvPr/>
        </p:nvSpPr>
        <p:spPr>
          <a:xfrm>
            <a:off x="2414025" y="5751336"/>
            <a:ext cx="299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BER 120 turns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64AFEBA-05D1-416B-8892-FA3287709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2744912"/>
            <a:ext cx="4814167" cy="294199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8570AF4-0BEE-47FC-8A19-1C9B2C86D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0073" y="2801836"/>
            <a:ext cx="4681188" cy="276472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1BDC72EC-61B7-40B7-B656-F4F1D4CD5050}"/>
              </a:ext>
            </a:extLst>
          </p:cNvPr>
          <p:cNvSpPr txBox="1"/>
          <p:nvPr/>
        </p:nvSpPr>
        <p:spPr>
          <a:xfrm>
            <a:off x="8832304" y="5686904"/>
            <a:ext cx="230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BPR 80 turns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77672E-7F42-4397-813A-A7228130A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ADDE4FC3-8C67-42A8-ABE1-738C8B9D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927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34A0671C-6CE1-4593-B4A5-888C6C74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CN" dirty="0"/>
              <a:t>Status of BEPCII-U operation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2106086-61DE-48AB-A393-E95A1CF37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CEPC2026 HongKong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E296D26-EC66-4176-B1C8-A10AE43E5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25A0335-C0A8-4AAC-8390-2651E2AE0B96}"/>
              </a:ext>
            </a:extLst>
          </p:cNvPr>
          <p:cNvSpPr/>
          <p:nvPr/>
        </p:nvSpPr>
        <p:spPr>
          <a:xfrm>
            <a:off x="7320136" y="398108"/>
            <a:ext cx="3104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May.2 – Sep.30</a:t>
            </a:r>
            <a:endParaRPr lang="zh-CN" altLang="en-US" sz="24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3F5DA05-9D1F-4856-8CCD-7CD2FDD8F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3" y="1512857"/>
            <a:ext cx="6043353" cy="3566461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ABD7382E-3035-4DEF-B29E-0DF72C74D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255" y="1647149"/>
            <a:ext cx="52630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 b="1">
                <a:solidFill>
                  <a:srgbClr val="3333CC"/>
                </a:solidFill>
                <a:latin typeface="Calibri" panose="020F0502020204030204" pitchFamily="34" charset="0"/>
                <a:ea typeface="仿宋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rgbClr val="660033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 b="1">
                <a:solidFill>
                  <a:srgbClr val="000066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0066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◆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current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33CC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◆ </a:t>
            </a:r>
            <a:r>
              <a:rPr lang="en-US" altLang="zh-CN" sz="2400" dirty="0">
                <a:solidFill>
                  <a:srgbClr val="33CC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Luminosity</a:t>
            </a:r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6A6118F-FAA7-44E3-AC76-00E0F0903FB5}"/>
              </a:ext>
            </a:extLst>
          </p:cNvPr>
          <p:cNvSpPr/>
          <p:nvPr/>
        </p:nvSpPr>
        <p:spPr>
          <a:xfrm>
            <a:off x="1416908" y="5114310"/>
            <a:ext cx="3488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May.2– July.29</a:t>
            </a:r>
            <a:endParaRPr lang="zh-CN" altLang="en-US" sz="24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BC87728-898F-43BB-9072-6524D6831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608" y="1512857"/>
            <a:ext cx="5982392" cy="356045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7E1590BE-7DE8-44E5-9D78-81098AD65E7C}"/>
              </a:ext>
            </a:extLst>
          </p:cNvPr>
          <p:cNvSpPr/>
          <p:nvPr/>
        </p:nvSpPr>
        <p:spPr>
          <a:xfrm>
            <a:off x="7997290" y="5040810"/>
            <a:ext cx="3104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Aug.25– Sep.30</a:t>
            </a:r>
            <a:endParaRPr lang="zh-CN" altLang="en-US" sz="2400" dirty="0"/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C24647A1-ECC2-4BC9-B01C-D8F1A2C0B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8306" y="1647148"/>
            <a:ext cx="52630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 b="1">
                <a:solidFill>
                  <a:srgbClr val="3333CC"/>
                </a:solidFill>
                <a:latin typeface="Calibri" panose="020F0502020204030204" pitchFamily="34" charset="0"/>
                <a:ea typeface="仿宋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rgbClr val="660033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 b="1">
                <a:solidFill>
                  <a:srgbClr val="000066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 b="1">
                <a:solidFill>
                  <a:srgbClr val="0066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◆ 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current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33CC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◆ </a:t>
            </a:r>
            <a:r>
              <a:rPr lang="en-US" altLang="zh-CN" sz="2400" dirty="0">
                <a:solidFill>
                  <a:srgbClr val="33CC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Luminosity</a:t>
            </a:r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A341E22-8AE5-490E-A9F1-5E17B5F5FF69}"/>
              </a:ext>
            </a:extLst>
          </p:cNvPr>
          <p:cNvSpPr/>
          <p:nvPr/>
        </p:nvSpPr>
        <p:spPr>
          <a:xfrm>
            <a:off x="0" y="915891"/>
            <a:ext cx="12191997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 fontAlgn="auto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BEPCII upgrade operates stably &amp; beam current and luminosity increasing steadily</a:t>
            </a:r>
            <a:endParaRPr kumimoji="0" lang="en-US" altLang="zh-CN" sz="2200" b="1" i="0" u="none" strike="noStrike" kern="1200" cap="none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E9E39FE-65FF-40D3-9ECB-F1D5D922EB1C}"/>
              </a:ext>
            </a:extLst>
          </p:cNvPr>
          <p:cNvSpPr/>
          <p:nvPr/>
        </p:nvSpPr>
        <p:spPr>
          <a:xfrm>
            <a:off x="109679" y="5451930"/>
            <a:ext cx="119726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current 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720mA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720mA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&amp;  Peak luminosity </a:t>
            </a:r>
            <a:r>
              <a:rPr lang="en-GB" altLang="zh-CN" sz="3200" b="1" kern="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</a:t>
            </a:r>
            <a:r>
              <a:rPr lang="en-GB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GB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altLang="zh-CN" sz="32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GB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altLang="zh-CN" sz="32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GB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zh-CN" sz="32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3200" b="1" kern="100" dirty="0">
                <a:latin typeface="Times New Roman" panose="02020603050405020304" pitchFamily="18" charset="0"/>
              </a:rPr>
              <a:t>Data taking with </a:t>
            </a:r>
            <a:r>
              <a:rPr lang="en-US" altLang="zh-CN" sz="3200" b="1" kern="100" dirty="0">
                <a:solidFill>
                  <a:srgbClr val="FF33CC"/>
                </a:solidFill>
                <a:latin typeface="Times New Roman" panose="02020603050405020304" pitchFamily="18" charset="0"/>
              </a:rPr>
              <a:t>8 beam lines for BSRF parasitic experiments</a:t>
            </a:r>
            <a:endParaRPr lang="en-US" altLang="zh-C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9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56961</TotalTime>
  <Words>1760</Words>
  <Application>Microsoft Office PowerPoint</Application>
  <PresentationFormat>宽屏</PresentationFormat>
  <Paragraphs>357</Paragraphs>
  <Slides>33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Inter</vt:lpstr>
      <vt:lpstr>等线</vt:lpstr>
      <vt:lpstr>楷体</vt:lpstr>
      <vt:lpstr>楷体_GB2312</vt:lpstr>
      <vt:lpstr>宋体</vt:lpstr>
      <vt:lpstr>微软雅黑</vt:lpstr>
      <vt:lpstr>Arial</vt:lpstr>
      <vt:lpstr>Arial Black</vt:lpstr>
      <vt:lpstr>Calibri</vt:lpstr>
      <vt:lpstr>Cambria Math</vt:lpstr>
      <vt:lpstr>Symbol</vt:lpstr>
      <vt:lpstr>Times New Roman</vt:lpstr>
      <vt:lpstr>Wingdings</vt:lpstr>
      <vt:lpstr>Office 主题</vt:lpstr>
      <vt:lpstr>PowerPoint 演示文稿</vt:lpstr>
      <vt:lpstr>BEPCII-U：upgrade program of BEPCII </vt:lpstr>
      <vt:lpstr>Design parameters before / after upgrade</vt:lpstr>
      <vt:lpstr>Lattice modified @ 2.35gev</vt:lpstr>
      <vt:lpstr>Hardware upgrade: RF</vt:lpstr>
      <vt:lpstr>Hardware upgrade ----SCQ</vt:lpstr>
      <vt:lpstr>Schedule</vt:lpstr>
      <vt:lpstr>Beam commissioning w/o RF</vt:lpstr>
      <vt:lpstr>Status of BEPCII-U operation</vt:lpstr>
      <vt:lpstr>Status of BEPCII-U operation</vt:lpstr>
      <vt:lpstr>Status of BEPCII-U operation</vt:lpstr>
      <vt:lpstr>Current status of BEPCII-U</vt:lpstr>
      <vt:lpstr>PowerPoint 演示文稿</vt:lpstr>
      <vt:lpstr>High Energy Photon Source (HEPS)</vt:lpstr>
      <vt:lpstr>High Energy Photon Source (HEPS)</vt:lpstr>
      <vt:lpstr>HEPS storage ring commissioning</vt:lpstr>
      <vt:lpstr>PowerPoint 演示文稿</vt:lpstr>
      <vt:lpstr>Phase 1: Achieved beam storage with current &gt;10 mA.(7.23-8.27)</vt:lpstr>
      <vt:lpstr>Phase 2: Current increased to ~40 mA.(9.12-9.26)</vt:lpstr>
      <vt:lpstr>Phase 3: First light, beamline experiments. (10.5-11.1)</vt:lpstr>
      <vt:lpstr>Phase 4: Preliminary beam dynamics optimization completed.(11.30-1.26)</vt:lpstr>
      <vt:lpstr>Phase 5:Optimization of storage ring current, lifetime, and vacuum. (3.23-5.20)</vt:lpstr>
      <vt:lpstr>Phase 6: Complete performance process test and process acceptance (8.12 – 10.29)</vt:lpstr>
      <vt:lpstr>HEPS Storage Ring Commissioning</vt:lpstr>
      <vt:lpstr>Orbit, optics, dispersion optimization</vt:lpstr>
      <vt:lpstr>Top-up injection based on high-energy accumulation in the booster (2025.01)</vt:lpstr>
      <vt:lpstr>The beam emittance self-test passed the review (2025.03)</vt:lpstr>
      <vt:lpstr>The beam orbit stability of the storage ring improved</vt:lpstr>
      <vt:lpstr>FOFB Commissioning and Operation</vt:lpstr>
      <vt:lpstr>The vacuum cleaning has exceeded 100 A∙h</vt:lpstr>
      <vt:lpstr>Commissioning of the third harmonic cavity for beam length stretching</vt:lpstr>
      <vt:lpstr>Next Beam Tuning – Target: Design Specifications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季大恒</cp:lastModifiedBy>
  <cp:revision>2290</cp:revision>
  <cp:lastPrinted>2022-11-06T05:19:21Z</cp:lastPrinted>
  <dcterms:created xsi:type="dcterms:W3CDTF">2012-09-04T11:33:36Z</dcterms:created>
  <dcterms:modified xsi:type="dcterms:W3CDTF">2026-01-15T06:52:55Z</dcterms:modified>
</cp:coreProperties>
</file>