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599" r:id="rId2"/>
    <p:sldId id="606" r:id="rId3"/>
    <p:sldId id="1035" r:id="rId4"/>
    <p:sldId id="543" r:id="rId5"/>
    <p:sldId id="544" r:id="rId6"/>
    <p:sldId id="545" r:id="rId7"/>
    <p:sldId id="1036" r:id="rId8"/>
    <p:sldId id="1034" r:id="rId9"/>
    <p:sldId id="1033" r:id="rId10"/>
    <p:sldId id="1003" r:id="rId11"/>
    <p:sldId id="673" r:id="rId12"/>
    <p:sldId id="677" r:id="rId13"/>
    <p:sldId id="1037" r:id="rId14"/>
    <p:sldId id="615" r:id="rId15"/>
    <p:sldId id="617" r:id="rId16"/>
    <p:sldId id="1038" r:id="rId17"/>
    <p:sldId id="627" r:id="rId18"/>
    <p:sldId id="1016" r:id="rId19"/>
    <p:sldId id="632" r:id="rId20"/>
    <p:sldId id="1021" r:id="rId21"/>
    <p:sldId id="634" r:id="rId22"/>
    <p:sldId id="1023" r:id="rId23"/>
    <p:sldId id="639" r:id="rId24"/>
    <p:sldId id="640" r:id="rId25"/>
    <p:sldId id="641" r:id="rId26"/>
    <p:sldId id="625" r:id="rId27"/>
    <p:sldId id="1005" r:id="rId28"/>
    <p:sldId id="671" r:id="rId29"/>
    <p:sldId id="685" r:id="rId30"/>
    <p:sldId id="1039" r:id="rId31"/>
    <p:sldId id="1004" r:id="rId32"/>
    <p:sldId id="1040" r:id="rId33"/>
    <p:sldId id="1042" r:id="rId34"/>
    <p:sldId id="631" r:id="rId35"/>
    <p:sldId id="737" r:id="rId3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71"/>
    <p:restoredTop sz="96064"/>
  </p:normalViewPr>
  <p:slideViewPr>
    <p:cSldViewPr snapToGrid="0" snapToObjects="1">
      <p:cViewPr>
        <p:scale>
          <a:sx n="105" d="100"/>
          <a:sy n="105" d="100"/>
        </p:scale>
        <p:origin x="68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14/01/26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5332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2845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358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6109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9845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754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6169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651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81115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57029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5335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392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22912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1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8815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942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1091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7171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72040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44848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9949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107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21939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28864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51468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30964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7196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1515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952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2197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7363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485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7888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23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14/1/2026</a:t>
            </a:r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4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15/01/2026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IAS Program on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Physics</a:t>
            </a:r>
            <a:r>
              <a:rPr lang="it-IT" dirty="0"/>
              <a:t> FP2026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‹#›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1219520" y="2541"/>
            <a:ext cx="972473" cy="38688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391" y="23695"/>
            <a:ext cx="1023129" cy="34457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-10477"/>
            <a:ext cx="1565351" cy="53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chart.ch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1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298458/contributions/5977868/attachments/2875447/5035492/2024.06.11_FCCee_fillingschemes.pdf" TargetMode="Externa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contributions/6515084/attachments/3071312/5433847/FCC_week_25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298458/contributions/5978296/attachments/2873331/5035617/2024_06_12_FCC-IS_week.pdf" TargetMode="External"/><Relationship Id="rId4" Type="http://schemas.openxmlformats.org/officeDocument/2006/relationships/hyperlink" Target="https://cds.cern.ch/record/2928793/files/2505.00274.pdf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523070/contributions/6408054/attachments/3039977/5369551/FYaman_18March2025.pdf" TargetMode="Externa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23070/contributions/6408054/attachments/3039977/5369551/FYaman_18March2025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global/event/9304/contributions/90629/attachments/41492/77664/2023_09_12_FCC_ecloud_meeting.pdf" TargetMode="External"/><Relationship Id="rId4" Type="http://schemas.openxmlformats.org/officeDocument/2006/relationships/hyperlink" Target="https://indico.cern.ch/event/1202105/contributions/5390895/attachments/2659031/4607694/2023_06_06_FCC_week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68151" y="5840558"/>
            <a:ext cx="11417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This work was performed under the auspices of, and with support from, the Swiss Accelerator Research and Technology (CHART) program (</a:t>
            </a:r>
            <a:r>
              <a:rPr lang="en-GB" sz="1400" dirty="0">
                <a:hlinkClick r:id="rId3"/>
              </a:rPr>
              <a:t>www.chart.ch</a:t>
            </a:r>
            <a:r>
              <a:rPr lang="en-GB" sz="1400" dirty="0"/>
              <a:t>).</a:t>
            </a:r>
          </a:p>
        </p:txBody>
      </p:sp>
      <p:sp>
        <p:nvSpPr>
          <p:cNvPr id="14" name="Titolo 1"/>
          <p:cNvSpPr>
            <a:spLocks noGrp="1"/>
          </p:cNvSpPr>
          <p:nvPr>
            <p:ph type="ctrTitle"/>
          </p:nvPr>
        </p:nvSpPr>
        <p:spPr>
          <a:xfrm>
            <a:off x="745926" y="351530"/>
            <a:ext cx="10549728" cy="1903985"/>
          </a:xfrm>
        </p:spPr>
        <p:txBody>
          <a:bodyPr>
            <a:normAutofit/>
          </a:bodyPr>
          <a:lstStyle/>
          <a:p>
            <a:r>
              <a:rPr lang="en-GB" sz="5000" dirty="0"/>
              <a:t>On Electron Cloud Effects and Possible Mitigation Strategies</a:t>
            </a:r>
          </a:p>
        </p:txBody>
      </p:sp>
      <p:sp>
        <p:nvSpPr>
          <p:cNvPr id="20" name="Sottotitolo 2"/>
          <p:cNvSpPr>
            <a:spLocks noGrp="1"/>
          </p:cNvSpPr>
          <p:nvPr>
            <p:ph type="subTitle" idx="1"/>
          </p:nvPr>
        </p:nvSpPr>
        <p:spPr>
          <a:xfrm>
            <a:off x="468151" y="2255515"/>
            <a:ext cx="11572960" cy="3746026"/>
          </a:xfrm>
        </p:spPr>
        <p:txBody>
          <a:bodyPr>
            <a:normAutofit/>
          </a:bodyPr>
          <a:lstStyle/>
          <a:p>
            <a:endParaRPr lang="it-IT" sz="400" dirty="0"/>
          </a:p>
          <a:p>
            <a:pPr>
              <a:lnSpc>
                <a:spcPct val="120000"/>
              </a:lnSpc>
            </a:pPr>
            <a:r>
              <a:rPr lang="it-IT" i="1" dirty="0">
                <a:solidFill>
                  <a:prstClr val="black"/>
                </a:solidFill>
              </a:rPr>
              <a:t>Luca Sabato</a:t>
            </a:r>
            <a:r>
              <a:rPr lang="it-IT" i="1" baseline="30000" dirty="0">
                <a:solidFill>
                  <a:prstClr val="black"/>
                </a:solidFill>
              </a:rPr>
              <a:t>1</a:t>
            </a:r>
            <a:r>
              <a:rPr lang="it-IT" i="1" dirty="0">
                <a:solidFill>
                  <a:prstClr val="black"/>
                </a:solidFill>
              </a:rPr>
              <a:t>, Lotta Mether</a:t>
            </a:r>
            <a:r>
              <a:rPr lang="it-IT" i="1" baseline="30000" dirty="0">
                <a:solidFill>
                  <a:prstClr val="black"/>
                </a:solidFill>
              </a:rPr>
              <a:t>2</a:t>
            </a:r>
            <a:r>
              <a:rPr lang="it-IT" i="1" dirty="0">
                <a:solidFill>
                  <a:prstClr val="black"/>
                </a:solidFill>
              </a:rPr>
              <a:t>, </a:t>
            </a:r>
            <a:r>
              <a:rPr lang="it-IT" i="1" u="sng" dirty="0">
                <a:solidFill>
                  <a:prstClr val="black"/>
                </a:solidFill>
              </a:rPr>
              <a:t>Tatiana Pieloni</a:t>
            </a:r>
            <a:r>
              <a:rPr lang="it-IT" i="1" u="sng" baseline="30000" dirty="0">
                <a:solidFill>
                  <a:prstClr val="black"/>
                </a:solidFill>
              </a:rPr>
              <a:t>1</a:t>
            </a:r>
            <a:r>
              <a:rPr lang="it-IT" i="1" dirty="0">
                <a:solidFill>
                  <a:prstClr val="black"/>
                </a:solidFill>
              </a:rPr>
              <a:t>, Adam Furman</a:t>
            </a:r>
            <a:r>
              <a:rPr lang="it-IT" i="1" baseline="30000" dirty="0">
                <a:solidFill>
                  <a:prstClr val="black"/>
                </a:solidFill>
              </a:rPr>
              <a:t>1,2</a:t>
            </a:r>
            <a:r>
              <a:rPr lang="it-IT" i="1" dirty="0">
                <a:solidFill>
                  <a:prstClr val="black"/>
                </a:solidFill>
              </a:rPr>
              <a:t>, </a:t>
            </a:r>
          </a:p>
          <a:p>
            <a:pPr>
              <a:lnSpc>
                <a:spcPct val="120000"/>
              </a:lnSpc>
            </a:pPr>
            <a:r>
              <a:rPr lang="en-GB" i="1" dirty="0" err="1"/>
              <a:t>Cantún</a:t>
            </a:r>
            <a:r>
              <a:rPr lang="en-GB" i="1" dirty="0"/>
              <a:t> Karla</a:t>
            </a:r>
            <a:r>
              <a:rPr lang="en-GB" i="1" baseline="30000" dirty="0"/>
              <a:t>3</a:t>
            </a:r>
            <a:r>
              <a:rPr lang="en-GB" i="1" dirty="0"/>
              <a:t>, Maury Humberto</a:t>
            </a:r>
            <a:r>
              <a:rPr lang="en-GB" i="1" baseline="30000" dirty="0"/>
              <a:t>4</a:t>
            </a:r>
            <a:r>
              <a:rPr lang="en-GB" i="1" dirty="0"/>
              <a:t>, </a:t>
            </a:r>
            <a:r>
              <a:rPr lang="en-GB" i="1" dirty="0" err="1"/>
              <a:t>Yaman</a:t>
            </a:r>
            <a:r>
              <a:rPr lang="en-GB" i="1" dirty="0"/>
              <a:t> Fatih</a:t>
            </a:r>
            <a:r>
              <a:rPr lang="en-GB" i="1" baseline="30000" dirty="0"/>
              <a:t>5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sz="2800" dirty="0"/>
          </a:p>
          <a:p>
            <a:pPr algn="l"/>
            <a:endParaRPr lang="en-GB" sz="2800" dirty="0"/>
          </a:p>
          <a:p>
            <a:pPr algn="l"/>
            <a:endParaRPr lang="en-GB" sz="2800" dirty="0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780" y="4284061"/>
            <a:ext cx="974647" cy="548239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2129082" y="4243564"/>
            <a:ext cx="1005713" cy="400110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864" y="4275641"/>
            <a:ext cx="1002494" cy="548239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883" y="4284061"/>
            <a:ext cx="1323852" cy="548239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/>
          <a:stretch/>
        </p:blipFill>
        <p:spPr>
          <a:xfrm>
            <a:off x="8859491" y="4250794"/>
            <a:ext cx="1670575" cy="548239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617821" y="5187975"/>
            <a:ext cx="10677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Acknowledgments:</a:t>
            </a:r>
            <a:r>
              <a:rPr lang="en-GB" sz="2000" i="1" dirty="0">
                <a:solidFill>
                  <a:prstClr val="black"/>
                </a:solidFill>
              </a:rPr>
              <a:t> </a:t>
            </a:r>
            <a:r>
              <a:rPr lang="en-GB" sz="2000" dirty="0" err="1"/>
              <a:t>Oide</a:t>
            </a:r>
            <a:r>
              <a:rPr lang="en-GB" sz="2000" dirty="0"/>
              <a:t> </a:t>
            </a:r>
            <a:r>
              <a:rPr lang="en-GB" sz="2000" dirty="0" err="1"/>
              <a:t>Katsunobu</a:t>
            </a:r>
            <a:r>
              <a:rPr lang="en-GB" sz="2000" dirty="0"/>
              <a:t>, Zimmermann Frank, </a:t>
            </a:r>
            <a:r>
              <a:rPr lang="en-GB" sz="2000" dirty="0" err="1"/>
              <a:t>Zobov</a:t>
            </a:r>
            <a:r>
              <a:rPr lang="en-GB" sz="2000" dirty="0"/>
              <a:t> Mikhail</a:t>
            </a:r>
            <a:r>
              <a:rPr lang="en-GB" sz="2000" baseline="30000" dirty="0"/>
              <a:t> </a:t>
            </a:r>
            <a:r>
              <a:rPr lang="en-GB" sz="2000" dirty="0">
                <a:solidFill>
                  <a:prstClr val="black"/>
                </a:solidFill>
              </a:rPr>
              <a:t>, </a:t>
            </a:r>
            <a:r>
              <a:rPr lang="en-GB" sz="2000" dirty="0" err="1">
                <a:solidFill>
                  <a:prstClr val="black"/>
                </a:solidFill>
              </a:rPr>
              <a:t>Iadarola</a:t>
            </a:r>
            <a:r>
              <a:rPr lang="en-GB" sz="2000" dirty="0">
                <a:solidFill>
                  <a:prstClr val="black"/>
                </a:solidFill>
              </a:rPr>
              <a:t> Giovanni</a:t>
            </a:r>
          </a:p>
        </p:txBody>
      </p:sp>
      <p:sp>
        <p:nvSpPr>
          <p:cNvPr id="8" name="Rettangolo 7"/>
          <p:cNvSpPr/>
          <p:nvPr/>
        </p:nvSpPr>
        <p:spPr>
          <a:xfrm>
            <a:off x="1930353" y="4275641"/>
            <a:ext cx="11676443" cy="505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i="1" baseline="30000" dirty="0"/>
              <a:t>1 </a:t>
            </a:r>
            <a:r>
              <a:rPr lang="en-GB" sz="2400" i="1" dirty="0"/>
              <a:t>                  </a:t>
            </a:r>
            <a:r>
              <a:rPr lang="en-GB" sz="2400" i="1" baseline="30000" dirty="0"/>
              <a:t>2		3		   4		      5		</a:t>
            </a:r>
            <a:r>
              <a:rPr lang="en-GB" sz="2400" i="1" dirty="0"/>
              <a:t>         </a:t>
            </a:r>
            <a:endParaRPr lang="en-GB" sz="2400" i="1" baseline="30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D26E62-3680-6136-DC3F-E01B1286DC86}"/>
              </a:ext>
            </a:extLst>
          </p:cNvPr>
          <p:cNvSpPr txBox="1"/>
          <p:nvPr/>
        </p:nvSpPr>
        <p:spPr>
          <a:xfrm>
            <a:off x="1301496" y="6398617"/>
            <a:ext cx="68064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dirty="0">
                <a:solidFill>
                  <a:srgbClr val="FF0000"/>
                </a:solidFill>
              </a:rPr>
              <a:t>IAS Program 12-15</a:t>
            </a:r>
            <a:r>
              <a:rPr lang="en-GB" sz="1800" baseline="30000" dirty="0">
                <a:solidFill>
                  <a:srgbClr val="FF0000"/>
                </a:solidFill>
              </a:rPr>
              <a:t>th</a:t>
            </a:r>
            <a:r>
              <a:rPr lang="en-GB" sz="1800" dirty="0">
                <a:solidFill>
                  <a:srgbClr val="FF0000"/>
                </a:solidFill>
              </a:rPr>
              <a:t> January 2026, HONG KONG</a:t>
            </a:r>
          </a:p>
        </p:txBody>
      </p:sp>
    </p:spTree>
    <p:extLst>
      <p:ext uri="{BB962C8B-B14F-4D97-AF65-F5344CB8AC3E}">
        <p14:creationId xmlns:p14="http://schemas.microsoft.com/office/powerpoint/2010/main" val="1031053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57370" y="-294164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E-Cloud Build-Up Studies Baseline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10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059298"/>
              </p:ext>
            </p:extLst>
          </p:nvPr>
        </p:nvGraphicFramePr>
        <p:xfrm>
          <a:off x="2780531" y="1167924"/>
          <a:ext cx="613258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95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2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Bunch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population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Thresholds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Drift Space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15.2 </a:t>
                      </a:r>
                      <a:r>
                        <a:rPr lang="en-GB" sz="1800" dirty="0" err="1"/>
                        <a:t>mT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Quadrupole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/>
                        <a:t>Sextupole</a:t>
                      </a:r>
                      <a:endParaRPr lang="en-GB" noProof="0" dirty="0"/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72.5 T/m</a:t>
                      </a:r>
                      <a:r>
                        <a:rPr lang="en-GB" sz="1800" baseline="30000" dirty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CasellaDiTesto 14">
            <a:extLst>
              <a:ext uri="{FF2B5EF4-FFF2-40B4-BE49-F238E27FC236}">
                <a16:creationId xmlns:a16="http://schemas.microsoft.com/office/drawing/2014/main" id="{590B4806-E46F-A261-6554-81E3671625DF}"/>
              </a:ext>
            </a:extLst>
          </p:cNvPr>
          <p:cNvSpPr txBox="1"/>
          <p:nvPr/>
        </p:nvSpPr>
        <p:spPr>
          <a:xfrm>
            <a:off x="134221" y="4642009"/>
            <a:ext cx="1192355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Non monotonic behaviour</a:t>
            </a:r>
            <a:r>
              <a:rPr lang="en-GB" sz="2000" dirty="0"/>
              <a:t> versus intensity of the cloud formation (intensities [1.0-1.5] </a:t>
            </a:r>
            <a:r>
              <a:rPr lang="it-IT" sz="2000" dirty="0"/>
              <a:t>∙ 10</a:t>
            </a:r>
            <a:r>
              <a:rPr lang="it-IT" sz="2000" baseline="30000" dirty="0"/>
              <a:t>11</a:t>
            </a:r>
            <a:r>
              <a:rPr lang="en-GB" sz="2000" dirty="0"/>
              <a:t> ppb most critical)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problematic</a:t>
            </a:r>
            <a:r>
              <a:rPr lang="en-GB" sz="2000" dirty="0">
                <a:sym typeface="Wingdings" pitchFamily="2" charset="2"/>
              </a:rPr>
              <a:t> during top-up and accumulation!</a:t>
            </a:r>
            <a:endParaRPr lang="en-GB" sz="2000" dirty="0"/>
          </a:p>
          <a:p>
            <a:pPr marL="342900" indent="-342900"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The SEY </a:t>
            </a:r>
            <a:r>
              <a:rPr lang="en-GB" sz="2000" dirty="0" err="1">
                <a:solidFill>
                  <a:srgbClr val="FF0000"/>
                </a:solidFill>
              </a:rPr>
              <a:t>multipacting</a:t>
            </a:r>
            <a:r>
              <a:rPr lang="en-GB" sz="2000" dirty="0">
                <a:solidFill>
                  <a:srgbClr val="FF0000"/>
                </a:solidFill>
              </a:rPr>
              <a:t> thresholds are extremely tight for baseline parameters 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sz="2000" dirty="0"/>
              <a:t> difficult to satisfy using the baseline copper chamber with thin NEG coating (SEY 1.0-1.2)</a:t>
            </a:r>
            <a:r>
              <a:rPr lang="en-GB" sz="2000" dirty="0">
                <a:sym typeface="Wingdings" pitchFamily="2" charset="2"/>
              </a:rPr>
              <a:t> might require more complex surface treatments</a:t>
            </a:r>
            <a:endParaRPr lang="en-GB" sz="2000" dirty="0"/>
          </a:p>
          <a:p>
            <a:pPr marL="342900" indent="-342900"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Dipole,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Quadrupoles</a:t>
            </a:r>
            <a:r>
              <a:rPr lang="en-GB" sz="2000" dirty="0"/>
              <a:t> and </a:t>
            </a:r>
            <a:r>
              <a:rPr lang="en-GB" sz="2000" dirty="0" err="1">
                <a:solidFill>
                  <a:schemeClr val="accent1"/>
                </a:solidFill>
              </a:rPr>
              <a:t>sextupoles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/>
              <a:t>have the </a:t>
            </a:r>
            <a:r>
              <a:rPr lang="en-GB" sz="2000" dirty="0">
                <a:solidFill>
                  <a:schemeClr val="accent1"/>
                </a:solidFill>
              </a:rPr>
              <a:t>lowest SEY </a:t>
            </a:r>
            <a:r>
              <a:rPr lang="en-GB" sz="2000" dirty="0" err="1">
                <a:solidFill>
                  <a:schemeClr val="accent1"/>
                </a:solidFill>
              </a:rPr>
              <a:t>multipacting</a:t>
            </a:r>
            <a:r>
              <a:rPr lang="en-GB" sz="2000" dirty="0">
                <a:solidFill>
                  <a:schemeClr val="accent1"/>
                </a:solidFill>
              </a:rPr>
              <a:t> thresholds</a:t>
            </a:r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6" name="Cornice 19">
            <a:extLst>
              <a:ext uri="{FF2B5EF4-FFF2-40B4-BE49-F238E27FC236}">
                <a16:creationId xmlns:a16="http://schemas.microsoft.com/office/drawing/2014/main" id="{C2ECB40B-5791-5CA8-D397-86691A3929AB}"/>
              </a:ext>
            </a:extLst>
          </p:cNvPr>
          <p:cNvSpPr/>
          <p:nvPr/>
        </p:nvSpPr>
        <p:spPr>
          <a:xfrm>
            <a:off x="7792594" y="2665927"/>
            <a:ext cx="818006" cy="1839557"/>
          </a:xfrm>
          <a:prstGeom prst="frame">
            <a:avLst>
              <a:gd name="adj1" fmla="val 457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06986" y="-25322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E-Cloud Stability Threshold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11</a:t>
            </a:fld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0152" y="1072343"/>
            <a:ext cx="110580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/>
              <a:t>E-cloud could trigger </a:t>
            </a:r>
            <a:r>
              <a:rPr lang="en-GB" sz="2000" dirty="0">
                <a:solidFill>
                  <a:schemeClr val="accent1"/>
                </a:solidFill>
              </a:rPr>
              <a:t>instabilities</a:t>
            </a:r>
            <a:r>
              <a:rPr lang="en-GB" sz="2000" dirty="0"/>
              <a:t>, because the beams pass through the e-clouds and they receive transverse kicks 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/>
              <a:t>Is the </a:t>
            </a:r>
            <a:r>
              <a:rPr lang="en-GB" sz="2000" dirty="0">
                <a:solidFill>
                  <a:schemeClr val="accent1"/>
                </a:solidFill>
              </a:rPr>
              <a:t>central density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above </a:t>
            </a:r>
            <a:r>
              <a:rPr lang="en-GB" sz="2000" dirty="0"/>
              <a:t>the </a:t>
            </a:r>
            <a:r>
              <a:rPr lang="en-GB" sz="2000" dirty="0">
                <a:solidFill>
                  <a:schemeClr val="accent1"/>
                </a:solidFill>
              </a:rPr>
              <a:t>stability threshold?</a:t>
            </a:r>
            <a:r>
              <a:rPr lang="en-GB" sz="2000" dirty="0"/>
              <a:t> Which is the </a:t>
            </a:r>
            <a:r>
              <a:rPr lang="en-GB" sz="2000" dirty="0">
                <a:solidFill>
                  <a:schemeClr val="accent1"/>
                </a:solidFill>
              </a:rPr>
              <a:t>e-cloud density stability threshold</a:t>
            </a:r>
            <a:r>
              <a:rPr lang="en-GB" sz="2000" dirty="0"/>
              <a:t>?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800100" lvl="1" indent="-342900">
              <a:buAutoNum type="arabicPeriod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Theoretical</a:t>
            </a:r>
            <a:r>
              <a:rPr lang="en-GB" sz="2000" dirty="0"/>
              <a:t> equation:</a:t>
            </a:r>
          </a:p>
          <a:p>
            <a:pPr marL="800100" lvl="1" indent="-342900">
              <a:buAutoNum type="arabicPeriod"/>
            </a:pPr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marL="800100" lvl="1" indent="-342900">
              <a:buAutoNum type="arabicPeriod"/>
            </a:pPr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marL="914400" lvl="1" indent="-457200">
              <a:buFont typeface="+mj-lt"/>
              <a:buAutoNum type="arabicPeriod" startAt="2"/>
            </a:pPr>
            <a:r>
              <a:rPr lang="en-GB" sz="2000" dirty="0"/>
              <a:t> Simulations by means of </a:t>
            </a:r>
            <a:r>
              <a:rPr lang="en-GB" sz="2000" dirty="0" err="1">
                <a:solidFill>
                  <a:schemeClr val="accent1"/>
                </a:solidFill>
              </a:rPr>
              <a:t>PyECLOUD-PyHEADTAIL</a:t>
            </a:r>
            <a:r>
              <a:rPr lang="en-GB" sz="2000" dirty="0"/>
              <a:t>  in order to track the beams through the e-clouds and observe instability rise and parameter evaluations (emittances)</a:t>
            </a:r>
          </a:p>
          <a:p>
            <a:pPr marL="1371600" lvl="2" indent="-457200">
              <a:buFont typeface="+mj-lt"/>
              <a:buAutoNum type="arabicPeriod" startAt="2"/>
            </a:pPr>
            <a:endParaRPr lang="en-GB" sz="20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524909" y="2877650"/>
            <a:ext cx="11392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From K. </a:t>
            </a:r>
            <a:r>
              <a:rPr lang="en-GB" sz="1400" i="1" dirty="0" err="1"/>
              <a:t>Ohmi</a:t>
            </a:r>
            <a:r>
              <a:rPr lang="en-GB" sz="1400" i="1" dirty="0"/>
              <a:t> et al., “Study of Electron Cloud Instabilities in FCC-</a:t>
            </a:r>
            <a:r>
              <a:rPr lang="en-GB" sz="1400" i="1" dirty="0" err="1"/>
              <a:t>hh</a:t>
            </a:r>
            <a:r>
              <a:rPr lang="en-GB" sz="1400" i="1" dirty="0"/>
              <a:t>”, Proc. of IPAC2015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asellaDiTesto 25"/>
              <p:cNvSpPr txBox="1"/>
              <p:nvPr/>
            </p:nvSpPr>
            <p:spPr>
              <a:xfrm>
                <a:off x="4123821" y="3281470"/>
                <a:ext cx="198971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s-I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3821" y="3281470"/>
                <a:ext cx="1989711" cy="818366"/>
              </a:xfrm>
              <a:prstGeom prst="rect">
                <a:avLst/>
              </a:prstGeom>
              <a:blipFill>
                <a:blip r:embed="rId3"/>
                <a:stretch>
                  <a:fillRect l="-126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asellaDiTesto 26"/>
              <p:cNvSpPr txBox="1"/>
              <p:nvPr/>
            </p:nvSpPr>
            <p:spPr>
              <a:xfrm>
                <a:off x="6328904" y="3369967"/>
                <a:ext cx="1476493" cy="533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cs-CZ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𝐾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𝑐</m:t>
                            </m:r>
                          </m:e>
                        </m:mr>
                        <m:m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𝑄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charset="0"/>
                              </a:rPr>
                              <m:t>min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⁡</m:t>
                            </m:r>
                            <m:d>
                              <m:dPr>
                                <m:ctrlPr>
                                  <a:rPr lang="is-I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i="1" smtClean="0">
                                    <a:latin typeface="Cambria Math" charset="0"/>
                                  </a:rPr>
                                  <m:t>𝐾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,7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27" name="CasellaDiTesto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8904" y="3369967"/>
                <a:ext cx="1476493" cy="533095"/>
              </a:xfrm>
              <a:prstGeom prst="rect">
                <a:avLst/>
              </a:prstGeom>
              <a:blipFill>
                <a:blip r:embed="rId4"/>
                <a:stretch>
                  <a:fillRect l="-4274" t="-4651" b="-209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asellaDiTesto 27"/>
              <p:cNvSpPr txBox="1"/>
              <p:nvPr/>
            </p:nvSpPr>
            <p:spPr>
              <a:xfrm>
                <a:off x="794800" y="3253630"/>
                <a:ext cx="2624373" cy="851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𝑡h</m:t>
                          </m:r>
                        </m:sub>
                      </m:sSub>
                      <m:r>
                        <a:rPr lang="it-IT" sz="2400" b="0" i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/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2400" b="0" i="1" smtClean="0">
                              <a:latin typeface="Cambria Math" charset="0"/>
                            </a:rPr>
                            <m:t>𝐾𝑄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>
          <p:sp>
            <p:nvSpPr>
              <p:cNvPr id="28" name="CasellaDiTes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00" y="3253630"/>
                <a:ext cx="2624373" cy="851002"/>
              </a:xfrm>
              <a:prstGeom prst="rect">
                <a:avLst/>
              </a:prstGeom>
              <a:blipFill>
                <a:blip r:embed="rId5"/>
                <a:stretch>
                  <a:fillRect l="-1923" t="-4412" r="-1442" b="-882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asellaDiTesto 28"/>
              <p:cNvSpPr txBox="1"/>
              <p:nvPr/>
            </p:nvSpPr>
            <p:spPr>
              <a:xfrm>
                <a:off x="6328904" y="4095147"/>
                <a:ext cx="1286121" cy="5965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29" name="CasellaDiTes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8904" y="4095147"/>
                <a:ext cx="1286121" cy="596510"/>
              </a:xfrm>
              <a:prstGeom prst="rect">
                <a:avLst/>
              </a:prstGeom>
              <a:blipFill>
                <a:blip r:embed="rId6"/>
                <a:stretch>
                  <a:fillRect l="-4902" t="-2083" r="-6863" b="-625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11">
            <a:extLst>
              <a:ext uri="{FF2B5EF4-FFF2-40B4-BE49-F238E27FC236}">
                <a16:creationId xmlns:a16="http://schemas.microsoft.com/office/drawing/2014/main" id="{55262A2E-813C-0B3E-01AC-265E1F81BB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5" y="1800412"/>
            <a:ext cx="3914749" cy="32029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BFE173-5BAE-0892-78F4-209CD29307E6}"/>
              </a:ext>
            </a:extLst>
          </p:cNvPr>
          <p:cNvSpPr txBox="1"/>
          <p:nvPr/>
        </p:nvSpPr>
        <p:spPr>
          <a:xfrm>
            <a:off x="-125219" y="5932401"/>
            <a:ext cx="118521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2000" dirty="0">
                <a:solidFill>
                  <a:srgbClr val="FF0000"/>
                </a:solidFill>
              </a:rPr>
              <a:t>Theoretical and numerical e-cloud density stability threshold have the same order of magnitude with strong vertical instability observed and with relevant emittance blow-up </a:t>
            </a:r>
          </a:p>
        </p:txBody>
      </p:sp>
    </p:spTree>
    <p:extLst>
      <p:ext uri="{BB962C8B-B14F-4D97-AF65-F5344CB8AC3E}">
        <p14:creationId xmlns:p14="http://schemas.microsoft.com/office/powerpoint/2010/main" val="163592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29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25883" y="-209334"/>
            <a:ext cx="10515600" cy="1325563"/>
          </a:xfrm>
        </p:spPr>
        <p:txBody>
          <a:bodyPr/>
          <a:lstStyle/>
          <a:p>
            <a:r>
              <a:rPr lang="en-GB" dirty="0"/>
              <a:t>E-Cloud Stability: 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12</a:t>
            </a:fld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35654" y="1446222"/>
            <a:ext cx="1180344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charset="0"/>
              <a:buChar char="•"/>
            </a:pPr>
            <a:r>
              <a:rPr lang="en-GB" sz="2400" dirty="0"/>
              <a:t> </a:t>
            </a:r>
            <a:r>
              <a:rPr lang="en-GB" sz="2400" dirty="0">
                <a:solidFill>
                  <a:schemeClr val="accent1"/>
                </a:solidFill>
              </a:rPr>
              <a:t>Dipoles</a:t>
            </a:r>
            <a:r>
              <a:rPr lang="en-GB" sz="2400" dirty="0"/>
              <a:t> and </a:t>
            </a:r>
            <a:r>
              <a:rPr lang="en-GB" sz="2400" dirty="0">
                <a:solidFill>
                  <a:schemeClr val="accent1"/>
                </a:solidFill>
              </a:rPr>
              <a:t>Quadrupoles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sz="2000" dirty="0"/>
              <a:t>Above the SEY </a:t>
            </a:r>
            <a:r>
              <a:rPr lang="en-GB" sz="2000" dirty="0" err="1"/>
              <a:t>multipacting</a:t>
            </a:r>
            <a:r>
              <a:rPr lang="en-GB" sz="2000" dirty="0"/>
              <a:t> threshold, the </a:t>
            </a:r>
            <a:r>
              <a:rPr lang="en-GB" sz="2000" dirty="0">
                <a:solidFill>
                  <a:schemeClr val="accent1"/>
                </a:solidFill>
              </a:rPr>
              <a:t>central e-cloud density before</a:t>
            </a:r>
            <a:r>
              <a:rPr lang="en-GB" sz="2000" dirty="0"/>
              <a:t> the </a:t>
            </a:r>
            <a:r>
              <a:rPr lang="en-GB" sz="2000" dirty="0">
                <a:solidFill>
                  <a:schemeClr val="accent1"/>
                </a:solidFill>
              </a:rPr>
              <a:t>bunch passage </a:t>
            </a:r>
            <a:r>
              <a:rPr lang="en-GB" sz="2000" dirty="0"/>
              <a:t>is </a:t>
            </a:r>
            <a:r>
              <a:rPr lang="en-GB" sz="2000" dirty="0">
                <a:solidFill>
                  <a:schemeClr val="accent1"/>
                </a:solidFill>
              </a:rPr>
              <a:t>larger</a:t>
            </a:r>
            <a:r>
              <a:rPr lang="en-GB" sz="2000" dirty="0"/>
              <a:t> than the e-cloud </a:t>
            </a:r>
            <a:r>
              <a:rPr lang="en-GB" sz="2000" dirty="0">
                <a:solidFill>
                  <a:schemeClr val="accent1"/>
                </a:solidFill>
              </a:rPr>
              <a:t>stability threshold </a:t>
            </a:r>
            <a:r>
              <a:rPr lang="en-GB" sz="2000" dirty="0">
                <a:sym typeface="Wingdings" pitchFamily="2" charset="2"/>
              </a:rPr>
              <a:t>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leads to beam instabilities</a:t>
            </a:r>
          </a:p>
          <a:p>
            <a:pPr marL="342900" indent="-342900">
              <a:buFont typeface="Arial" charset="0"/>
              <a:buChar char="•"/>
            </a:pPr>
            <a:endParaRPr lang="en-GB" sz="2400" dirty="0"/>
          </a:p>
          <a:p>
            <a:pPr marL="342900" indent="-342900">
              <a:buFont typeface="Arial" charset="0"/>
              <a:buChar char="•"/>
            </a:pPr>
            <a:r>
              <a:rPr lang="en-GB" sz="2400" dirty="0"/>
              <a:t> </a:t>
            </a:r>
            <a:r>
              <a:rPr lang="en-GB" sz="2400" dirty="0" err="1">
                <a:solidFill>
                  <a:schemeClr val="accent1"/>
                </a:solidFill>
              </a:rPr>
              <a:t>Sextupoles</a:t>
            </a:r>
            <a:endParaRPr lang="en-GB" sz="2400" dirty="0">
              <a:solidFill>
                <a:schemeClr val="accent1"/>
              </a:solidFill>
            </a:endParaRPr>
          </a:p>
          <a:p>
            <a:pPr marL="800100" lvl="1" indent="-342900">
              <a:buFont typeface="Courier New" charset="0"/>
              <a:buChar char="o"/>
            </a:pPr>
            <a:r>
              <a:rPr lang="en-GB" sz="2000" dirty="0"/>
              <a:t>The </a:t>
            </a:r>
            <a:r>
              <a:rPr lang="en-GB" sz="2000" dirty="0">
                <a:solidFill>
                  <a:schemeClr val="accent1"/>
                </a:solidFill>
              </a:rPr>
              <a:t>central e-cloud density before</a:t>
            </a:r>
            <a:r>
              <a:rPr lang="en-GB" sz="2000" dirty="0"/>
              <a:t> the </a:t>
            </a:r>
            <a:r>
              <a:rPr lang="en-GB" sz="2000" dirty="0">
                <a:solidFill>
                  <a:schemeClr val="accent1"/>
                </a:solidFill>
              </a:rPr>
              <a:t>bunch passage </a:t>
            </a:r>
            <a:r>
              <a:rPr lang="en-GB" sz="2000" dirty="0"/>
              <a:t>is </a:t>
            </a:r>
            <a:r>
              <a:rPr lang="en-GB" sz="2000" dirty="0">
                <a:solidFill>
                  <a:schemeClr val="accent1"/>
                </a:solidFill>
              </a:rPr>
              <a:t>smaller </a:t>
            </a:r>
            <a:r>
              <a:rPr lang="en-GB" sz="2000" dirty="0"/>
              <a:t>than the e-cloud </a:t>
            </a:r>
            <a:r>
              <a:rPr lang="en-GB" sz="2000" dirty="0">
                <a:solidFill>
                  <a:schemeClr val="accent1"/>
                </a:solidFill>
              </a:rPr>
              <a:t>stability threshold </a:t>
            </a:r>
            <a:r>
              <a:rPr lang="en-GB" sz="2000" dirty="0"/>
              <a:t>(element length dependence)</a:t>
            </a:r>
            <a:endParaRPr lang="en-GB" sz="2000" dirty="0">
              <a:solidFill>
                <a:schemeClr val="accent1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en-GB" sz="2400" dirty="0"/>
          </a:p>
          <a:p>
            <a:pPr marL="342900" indent="-342900">
              <a:buFont typeface="Arial" charset="0"/>
              <a:buChar char="•"/>
            </a:pP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EA00BD-3E45-5EF6-6027-D341529D5524}"/>
              </a:ext>
            </a:extLst>
          </p:cNvPr>
          <p:cNvSpPr txBox="1"/>
          <p:nvPr/>
        </p:nvSpPr>
        <p:spPr>
          <a:xfrm>
            <a:off x="427219" y="4624560"/>
            <a:ext cx="109265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/>
              <a:t>Above the SEY </a:t>
            </a:r>
            <a:r>
              <a:rPr lang="en-GB" sz="2200" dirty="0" err="1"/>
              <a:t>multipacting</a:t>
            </a:r>
            <a:r>
              <a:rPr lang="en-GB" sz="2200" dirty="0"/>
              <a:t> threshold, the e-cloud leads to beam instabilities, because the central density is above the stability threshold</a:t>
            </a:r>
          </a:p>
        </p:txBody>
      </p:sp>
    </p:spTree>
    <p:extLst>
      <p:ext uri="{BB962C8B-B14F-4D97-AF65-F5344CB8AC3E}">
        <p14:creationId xmlns:p14="http://schemas.microsoft.com/office/powerpoint/2010/main" val="52104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 err="1">
                <a:solidFill>
                  <a:schemeClr val="bg1">
                    <a:lumMod val="85000"/>
                  </a:schemeClr>
                </a:solidFill>
              </a:rPr>
              <a:t>Multipacting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and Stability</a:t>
            </a:r>
          </a:p>
          <a:p>
            <a:endParaRPr lang="en-GB" dirty="0"/>
          </a:p>
          <a:p>
            <a:r>
              <a:rPr lang="en-GB" dirty="0"/>
              <a:t>Photoelectrons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Mitigation Techniques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Conclusions and Outlooks</a:t>
            </a:r>
          </a:p>
        </p:txBody>
      </p:sp>
    </p:spTree>
    <p:extLst>
      <p:ext uri="{BB962C8B-B14F-4D97-AF65-F5344CB8AC3E}">
        <p14:creationId xmlns:p14="http://schemas.microsoft.com/office/powerpoint/2010/main" val="264982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6859" y="-324689"/>
            <a:ext cx="10515600" cy="1325563"/>
          </a:xfrm>
        </p:spPr>
        <p:txBody>
          <a:bodyPr/>
          <a:lstStyle/>
          <a:p>
            <a:r>
              <a:rPr lang="en-GB" dirty="0"/>
              <a:t>Photoelectron Emission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481" y="1000874"/>
            <a:ext cx="8922703" cy="5392234"/>
          </a:xfrm>
        </p:spPr>
        <p:txBody>
          <a:bodyPr>
            <a:noAutofit/>
          </a:bodyPr>
          <a:lstStyle/>
          <a:p>
            <a:r>
              <a:rPr lang="en-GB" sz="2100" dirty="0"/>
              <a:t>The circulating beam particles can produce </a:t>
            </a:r>
            <a:r>
              <a:rPr lang="en-GB" sz="2100" dirty="0">
                <a:solidFill>
                  <a:schemeClr val="accent1"/>
                </a:solidFill>
              </a:rPr>
              <a:t>primary electrons </a:t>
            </a:r>
            <a:r>
              <a:rPr lang="en-GB" sz="2100" dirty="0"/>
              <a:t>via </a:t>
            </a:r>
            <a:r>
              <a:rPr lang="en-GB" sz="2100" b="1" dirty="0">
                <a:solidFill>
                  <a:schemeClr val="accent1"/>
                </a:solidFill>
              </a:rPr>
              <a:t>photoemission</a:t>
            </a:r>
            <a:r>
              <a:rPr lang="en-GB" sz="2100" dirty="0"/>
              <a:t> from the chamber’s wall due to the synchrotron radiation emitted by the beam</a:t>
            </a:r>
          </a:p>
          <a:p>
            <a:r>
              <a:rPr lang="en-GB" sz="2100" dirty="0"/>
              <a:t>The results presented in the previous slides do not take into account the photoemission</a:t>
            </a:r>
          </a:p>
          <a:p>
            <a:pPr lvl="1"/>
            <a:r>
              <a:rPr lang="en-GB" sz="2100" dirty="0"/>
              <a:t>What is the </a:t>
            </a:r>
            <a:r>
              <a:rPr lang="en-GB" sz="2100" dirty="0">
                <a:solidFill>
                  <a:schemeClr val="accent1"/>
                </a:solidFill>
              </a:rPr>
              <a:t>impact</a:t>
            </a:r>
            <a:r>
              <a:rPr lang="en-GB" sz="2100" dirty="0"/>
              <a:t> of the photoelectrons on the </a:t>
            </a:r>
            <a:r>
              <a:rPr lang="en-GB" sz="2100" dirty="0">
                <a:solidFill>
                  <a:schemeClr val="accent1"/>
                </a:solidFill>
              </a:rPr>
              <a:t>e-cloud formation process</a:t>
            </a:r>
            <a:r>
              <a:rPr lang="en-GB" sz="2100" dirty="0"/>
              <a:t>?</a:t>
            </a:r>
          </a:p>
          <a:p>
            <a:r>
              <a:rPr lang="en-US" sz="2100" dirty="0">
                <a:cs typeface="Arial" panose="020B0604020202020204" pitchFamily="34" charset="0"/>
              </a:rPr>
              <a:t>Material properties determine the conversion from </a:t>
            </a:r>
            <a:r>
              <a:rPr lang="en-US" sz="2100" b="1" dirty="0">
                <a:cs typeface="Arial" panose="020B0604020202020204" pitchFamily="34" charset="0"/>
              </a:rPr>
              <a:t>radiation </a:t>
            </a:r>
            <a:r>
              <a:rPr lang="en-US" sz="2100" dirty="0">
                <a:cs typeface="Arial" panose="020B0604020202020204" pitchFamily="34" charset="0"/>
              </a:rPr>
              <a:t>to </a:t>
            </a:r>
            <a:r>
              <a:rPr lang="en-US" sz="2100" b="1" dirty="0">
                <a:cs typeface="Arial" panose="020B0604020202020204" pitchFamily="34" charset="0"/>
              </a:rPr>
              <a:t>electrons </a:t>
            </a:r>
            <a:r>
              <a:rPr lang="en-US" sz="2100" dirty="0">
                <a:cs typeface="Arial" panose="020B0604020202020204" pitchFamily="34" charset="0"/>
              </a:rPr>
              <a:t>Absorber structures control where most of the radiation impacts the walls</a:t>
            </a:r>
            <a:r>
              <a:rPr lang="en-GB" sz="2100" dirty="0"/>
              <a:t> </a:t>
            </a:r>
          </a:p>
          <a:p>
            <a:r>
              <a:rPr lang="en-GB" sz="2100" dirty="0"/>
              <a:t>The number of photoelectrons is determined by:</a:t>
            </a:r>
          </a:p>
          <a:p>
            <a:pPr lvl="1"/>
            <a:r>
              <a:rPr lang="en-GB" sz="2100" dirty="0"/>
              <a:t>the amount of photons scattered into the main beam chamber</a:t>
            </a:r>
          </a:p>
          <a:p>
            <a:pPr lvl="1"/>
            <a:r>
              <a:rPr lang="en-GB" sz="2100" dirty="0"/>
              <a:t>the </a:t>
            </a:r>
            <a:r>
              <a:rPr lang="en-GB" sz="2100" dirty="0">
                <a:solidFill>
                  <a:schemeClr val="accent1"/>
                </a:solidFill>
              </a:rPr>
              <a:t>Photoelectron Yield </a:t>
            </a:r>
            <a:r>
              <a:rPr lang="en-GB" sz="2100" dirty="0"/>
              <a:t>(PY) </a:t>
            </a:r>
          </a:p>
          <a:p>
            <a:pPr lvl="2">
              <a:buFont typeface="Wingdings" charset="2"/>
              <a:buChar char="§"/>
            </a:pPr>
            <a:r>
              <a:rPr lang="en-GB" sz="2100" dirty="0"/>
              <a:t>property of the beam chamber</a:t>
            </a:r>
          </a:p>
          <a:p>
            <a:pPr lvl="2">
              <a:buFont typeface="Wingdings" charset="2"/>
              <a:buChar char="§"/>
            </a:pPr>
            <a:r>
              <a:rPr lang="en-GB" sz="2100" dirty="0"/>
              <a:t>defined as the ratio between the emitted photoelectrons and the number of impinging photons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14</a:t>
            </a:fld>
            <a:endParaRPr lang="it-IT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BB0F6C-B815-D4D2-0712-BC4753F401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131"/>
          <a:stretch>
            <a:fillRect/>
          </a:stretch>
        </p:blipFill>
        <p:spPr>
          <a:xfrm>
            <a:off x="9041184" y="3854817"/>
            <a:ext cx="3421275" cy="277120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EDEA49-FCA5-8F79-5B0A-DD4F9367ACDB}"/>
              </a:ext>
            </a:extLst>
          </p:cNvPr>
          <p:cNvSpPr txBox="1"/>
          <p:nvPr/>
        </p:nvSpPr>
        <p:spPr>
          <a:xfrm>
            <a:off x="9254466" y="6356350"/>
            <a:ext cx="32079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Simulations of photon flux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Synrad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curtesy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Marton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Ady, Gabriel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Saretti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39BF64-84DD-C1CC-61F0-12649536D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3063" y="17583"/>
            <a:ext cx="2117497" cy="40392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55DA12-0266-8340-45ED-AA31DD162711}"/>
              </a:ext>
            </a:extLst>
          </p:cNvPr>
          <p:cNvSpPr txBox="1"/>
          <p:nvPr/>
        </p:nvSpPr>
        <p:spPr>
          <a:xfrm>
            <a:off x="9994191" y="130179"/>
            <a:ext cx="1200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Photon F</a:t>
            </a:r>
            <a:r>
              <a:rPr lang="en-GB" sz="1600" b="1" dirty="0"/>
              <a:t>l</a:t>
            </a:r>
            <a:r>
              <a:rPr lang="en-CH" sz="1600" b="1" dirty="0"/>
              <a:t>ux</a:t>
            </a:r>
          </a:p>
        </p:txBody>
      </p:sp>
    </p:spTree>
    <p:extLst>
      <p:ext uri="{BB962C8B-B14F-4D97-AF65-F5344CB8AC3E}">
        <p14:creationId xmlns:p14="http://schemas.microsoft.com/office/powerpoint/2010/main" val="193217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272012" y="795832"/>
            <a:ext cx="3456000" cy="2827636"/>
            <a:chOff x="4417740" y="2014480"/>
            <a:chExt cx="3456000" cy="2827636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7740" y="2014480"/>
              <a:ext cx="3456000" cy="2827636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4858344" y="2352580"/>
              <a:ext cx="792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Dipole</a:t>
              </a:r>
              <a:endParaRPr lang="it-IT" dirty="0"/>
            </a:p>
          </p:txBody>
        </p:sp>
      </p:grpSp>
      <p:sp>
        <p:nvSpPr>
          <p:cNvPr id="11" name="Rettangolo 10"/>
          <p:cNvSpPr/>
          <p:nvPr/>
        </p:nvSpPr>
        <p:spPr>
          <a:xfrm>
            <a:off x="2462055" y="1233414"/>
            <a:ext cx="3343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dirty="0"/>
              <a:t>Number of photoelectrons </a:t>
            </a:r>
            <a:r>
              <a:rPr lang="en-GB" sz="1400"/>
              <a:t>generated per positron </a:t>
            </a:r>
            <a:r>
              <a:rPr lang="en-GB" sz="1400" dirty="0"/>
              <a:t>and per unit length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31834" y="-29928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Photoelectron Yield Limit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853660" y="1149124"/>
            <a:ext cx="6020329" cy="1639803"/>
          </a:xfrm>
        </p:spPr>
        <p:txBody>
          <a:bodyPr>
            <a:noAutofit/>
          </a:bodyPr>
          <a:lstStyle/>
          <a:p>
            <a:r>
              <a:rPr lang="en-GB" sz="1800" dirty="0"/>
              <a:t>The </a:t>
            </a:r>
            <a:r>
              <a:rPr lang="en-GB" sz="1800" dirty="0">
                <a:solidFill>
                  <a:schemeClr val="accent1"/>
                </a:solidFill>
              </a:rPr>
              <a:t>central density </a:t>
            </a:r>
            <a:r>
              <a:rPr lang="en-GB" sz="1800" dirty="0"/>
              <a:t>could be </a:t>
            </a:r>
            <a:r>
              <a:rPr lang="en-GB" sz="1800" dirty="0">
                <a:solidFill>
                  <a:schemeClr val="accent1"/>
                </a:solidFill>
              </a:rPr>
              <a:t>larger</a:t>
            </a:r>
            <a:r>
              <a:rPr lang="en-GB" sz="1800" dirty="0"/>
              <a:t> than the </a:t>
            </a:r>
            <a:r>
              <a:rPr lang="en-GB" sz="1800" dirty="0">
                <a:solidFill>
                  <a:schemeClr val="accent1"/>
                </a:solidFill>
              </a:rPr>
              <a:t>stability threshold </a:t>
            </a:r>
            <a:r>
              <a:rPr lang="en-GB" sz="1800" dirty="0"/>
              <a:t>even below the SEY </a:t>
            </a:r>
            <a:r>
              <a:rPr lang="en-GB" sz="1800" dirty="0" err="1"/>
              <a:t>multipacting</a:t>
            </a:r>
            <a:r>
              <a:rPr lang="en-GB" sz="1800" dirty="0"/>
              <a:t> threshold</a:t>
            </a:r>
          </a:p>
          <a:p>
            <a:r>
              <a:rPr lang="en-GB" sz="1800" dirty="0"/>
              <a:t>High values of </a:t>
            </a:r>
            <a:r>
              <a:rPr lang="en-GB" sz="1800" i="1" dirty="0" err="1"/>
              <a:t>n</a:t>
            </a:r>
            <a:r>
              <a:rPr lang="en-GB" sz="1800" i="1" baseline="-25000" dirty="0" err="1"/>
              <a:t>pe</a:t>
            </a:r>
            <a:r>
              <a:rPr lang="en-GB" sz="1800" dirty="0"/>
              <a:t> should be avoided ( &lt; 1.0 </a:t>
            </a:r>
            <a:r>
              <a:rPr lang="it-IT" sz="1800" dirty="0"/>
              <a:t>∙ </a:t>
            </a:r>
            <a:r>
              <a:rPr lang="en-GB" sz="1800" dirty="0"/>
              <a:t>10</a:t>
            </a:r>
            <a:r>
              <a:rPr lang="en-GB" sz="1800" baseline="30000" dirty="0"/>
              <a:t>-4 </a:t>
            </a:r>
            <a:r>
              <a:rPr lang="en-GB" sz="1800" dirty="0"/>
              <a:t>(e</a:t>
            </a:r>
            <a:r>
              <a:rPr lang="en-GB" sz="1800" baseline="30000" dirty="0"/>
              <a:t>+ </a:t>
            </a:r>
            <a:r>
              <a:rPr lang="en-GB" sz="1800" dirty="0"/>
              <a:t>m)</a:t>
            </a:r>
            <a:r>
              <a:rPr lang="en-GB" sz="1800" baseline="30000" dirty="0"/>
              <a:t>-1 </a:t>
            </a:r>
            <a:r>
              <a:rPr lang="en-GB" sz="1800" dirty="0"/>
              <a:t>)</a:t>
            </a:r>
          </a:p>
          <a:p>
            <a:r>
              <a:rPr lang="en-GB" sz="1800" dirty="0"/>
              <a:t>The PY and the number of photoelectrons are related through the following equation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15</a:t>
            </a:fld>
            <a:endParaRPr lang="it-IT" dirty="0"/>
          </a:p>
        </p:txBody>
      </p:sp>
      <p:sp>
        <p:nvSpPr>
          <p:cNvPr id="22" name="Segnaposto contenuto 2"/>
          <p:cNvSpPr txBox="1">
            <a:spLocks/>
          </p:cNvSpPr>
          <p:nvPr/>
        </p:nvSpPr>
        <p:spPr>
          <a:xfrm>
            <a:off x="279982" y="3826614"/>
            <a:ext cx="11711832" cy="2859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1000"/>
              </a:spcBef>
              <a:buFont typeface="Arial"/>
              <a:buChar char="•"/>
            </a:pPr>
            <a:r>
              <a:rPr lang="en-GB" sz="1800" dirty="0" err="1">
                <a:cs typeface="Calibri"/>
              </a:rPr>
              <a:t>φ</a:t>
            </a:r>
            <a:r>
              <a:rPr lang="en-GB" sz="1800" dirty="0">
                <a:cs typeface="Calibri"/>
              </a:rPr>
              <a:t>: realistic photon flux -&gt; from </a:t>
            </a:r>
            <a:r>
              <a:rPr lang="en-GB" sz="1800" dirty="0"/>
              <a:t>ray tracing codes (e.g., SYNRAD+ </a:t>
            </a:r>
            <a:r>
              <a:rPr lang="en-GB" sz="1800" dirty="0" err="1"/>
              <a:t>Marton-Saretti</a:t>
            </a:r>
            <a:r>
              <a:rPr lang="en-GB" sz="1800" dirty="0"/>
              <a:t>) </a:t>
            </a:r>
            <a:r>
              <a:rPr lang="en-GB" sz="1800" dirty="0">
                <a:ea typeface="Calibri"/>
                <a:cs typeface="Calibri"/>
              </a:rPr>
              <a:t>in the order of </a:t>
            </a:r>
            <a:r>
              <a:rPr lang="it-IT" sz="1800" dirty="0"/>
              <a:t>10</a:t>
            </a:r>
            <a:r>
              <a:rPr lang="it-IT" sz="1800" baseline="30000" dirty="0"/>
              <a:t>13 </a:t>
            </a:r>
            <a:r>
              <a:rPr lang="en-GB" sz="1800" dirty="0">
                <a:ea typeface="Calibri"/>
                <a:cs typeface="Calibri"/>
              </a:rPr>
              <a:t>- </a:t>
            </a:r>
            <a:r>
              <a:rPr lang="it-IT" sz="1800" dirty="0"/>
              <a:t>10</a:t>
            </a:r>
            <a:r>
              <a:rPr lang="it-IT" sz="1800" baseline="30000" dirty="0"/>
              <a:t>14</a:t>
            </a:r>
            <a:r>
              <a:rPr lang="en-GB" sz="1800" dirty="0">
                <a:ea typeface="Calibri"/>
                <a:cs typeface="Calibri"/>
              </a:rPr>
              <a:t> photons/cm</a:t>
            </a:r>
            <a:r>
              <a:rPr lang="en-GB" sz="1800" baseline="30000" dirty="0">
                <a:ea typeface="Calibri"/>
                <a:cs typeface="Calibri"/>
              </a:rPr>
              <a:t>2 </a:t>
            </a:r>
            <a:r>
              <a:rPr lang="en-GB" sz="1800" dirty="0">
                <a:ea typeface="Calibri"/>
                <a:cs typeface="Calibri"/>
              </a:rPr>
              <a:t>s (not in the absorber areas)</a:t>
            </a:r>
          </a:p>
          <a:p>
            <a:r>
              <a:rPr lang="en-GB" sz="1800" dirty="0"/>
              <a:t>The constraint on the material is </a:t>
            </a:r>
            <a:r>
              <a:rPr lang="en-GB" sz="1800" dirty="0">
                <a:solidFill>
                  <a:schemeClr val="accent1"/>
                </a:solidFill>
              </a:rPr>
              <a:t>very tight  with PY~ 2x10</a:t>
            </a:r>
            <a:r>
              <a:rPr lang="en-GB" sz="1800" baseline="30000" dirty="0">
                <a:solidFill>
                  <a:schemeClr val="accent1"/>
                </a:solidFill>
              </a:rPr>
              <a:t>-3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GB" sz="1800" dirty="0">
                <a:sym typeface="Wingdings" pitchFamily="2" charset="2"/>
              </a:rPr>
              <a:t> </a:t>
            </a:r>
            <a:r>
              <a:rPr lang="en-GB" sz="1800" dirty="0"/>
              <a:t>incompatible with the expected PY of the foreseen chamber surface (0.1-0.25 for NEG coated!) (in the absorber areas the photon flux is expected to be even higher!)</a:t>
            </a:r>
          </a:p>
          <a:p>
            <a:r>
              <a:rPr lang="en-GB" sz="1800" dirty="0"/>
              <a:t> </a:t>
            </a:r>
            <a:r>
              <a:rPr lang="en-GB" sz="1800" dirty="0">
                <a:solidFill>
                  <a:srgbClr val="FF0000"/>
                </a:solidFill>
              </a:rPr>
              <a:t>A new design of the photon absorbers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/>
              <a:t>is under development and will </a:t>
            </a:r>
            <a:r>
              <a:rPr lang="en-GB" sz="1800" dirty="0">
                <a:solidFill>
                  <a:schemeClr val="accent1"/>
                </a:solidFill>
              </a:rPr>
              <a:t>reduce the photon flux</a:t>
            </a:r>
            <a:r>
              <a:rPr lang="en-GB" sz="1800" dirty="0"/>
              <a:t> inside the main beam chamber by a factor 100 !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FF0000"/>
                </a:solidFill>
              </a:rPr>
              <a:t>A </a:t>
            </a:r>
            <a:r>
              <a:rPr 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detailed photoelectron emission model based on synchrotron radiation simulations will be developed and studies extended to understand the impact of photoelectrons in realistic configurations </a:t>
            </a:r>
            <a:r>
              <a:rPr lang="en-GB" sz="18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1800" dirty="0">
                <a:solidFill>
                  <a:srgbClr val="FF0000"/>
                </a:solidFill>
              </a:rPr>
              <a:t> new PhD student Adam Furman </a:t>
            </a:r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23" name="Segnaposto contenuto 2"/>
          <p:cNvSpPr txBox="1">
            <a:spLocks/>
          </p:cNvSpPr>
          <p:nvPr/>
        </p:nvSpPr>
        <p:spPr>
          <a:xfrm>
            <a:off x="7792335" y="2788927"/>
            <a:ext cx="4821173" cy="896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§"/>
            </a:pPr>
            <a:r>
              <a:rPr lang="en-GB" sz="1400" i="1" dirty="0">
                <a:cs typeface="Calibri"/>
              </a:rPr>
              <a:t>I:</a:t>
            </a:r>
            <a:r>
              <a:rPr lang="en-GB" sz="1400" dirty="0">
                <a:ea typeface="+mn-lt"/>
                <a:cs typeface="+mn-lt"/>
              </a:rPr>
              <a:t> beam current (1.27 A)</a:t>
            </a:r>
          </a:p>
          <a:p>
            <a:pPr lvl="1">
              <a:buFont typeface="Wingdings" charset="2"/>
              <a:buChar char="§"/>
            </a:pPr>
            <a:r>
              <a:rPr lang="en-GB" sz="1400" i="1" dirty="0">
                <a:ea typeface="+mn-lt"/>
                <a:cs typeface="+mn-lt"/>
              </a:rPr>
              <a:t>L: </a:t>
            </a:r>
            <a:r>
              <a:rPr lang="en-GB" sz="1400" dirty="0">
                <a:ea typeface="+mn-lt"/>
                <a:cs typeface="+mn-lt"/>
              </a:rPr>
              <a:t>chamber's perimeter </a:t>
            </a:r>
            <a:r>
              <a:rPr lang="en-GB" sz="1400" dirty="0"/>
              <a:t>(278 mm)</a:t>
            </a:r>
            <a:endParaRPr lang="en-GB" sz="1400" i="1" dirty="0">
              <a:ea typeface="+mn-lt"/>
              <a:cs typeface="+mn-lt"/>
            </a:endParaRPr>
          </a:p>
          <a:p>
            <a:pPr lvl="1">
              <a:buFont typeface="Wingdings" charset="2"/>
              <a:buChar char="§"/>
            </a:pPr>
            <a:r>
              <a:rPr lang="en-GB" sz="1400" i="1" dirty="0">
                <a:ea typeface="+mn-lt"/>
                <a:cs typeface="+mn-lt"/>
              </a:rPr>
              <a:t>e:</a:t>
            </a:r>
            <a:r>
              <a:rPr lang="en-GB" sz="1400" dirty="0">
                <a:ea typeface="+mn-lt"/>
                <a:cs typeface="+mn-lt"/>
              </a:rPr>
              <a:t> elementary charge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/>
              <p:cNvSpPr txBox="1"/>
              <p:nvPr/>
            </p:nvSpPr>
            <p:spPr>
              <a:xfrm>
                <a:off x="6268849" y="2855622"/>
                <a:ext cx="1200713" cy="635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charset="0"/>
                        </a:rPr>
                        <m:t>𝑃𝑌</m:t>
                      </m:r>
                      <m:r>
                        <a:rPr lang="it-IT" sz="20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 charset="0"/>
                            </a:rPr>
                            <m:t>𝐼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𝑝𝑒</m:t>
                              </m:r>
                            </m:sub>
                          </m:sSub>
                        </m:num>
                        <m:den>
                          <m:r>
                            <a:rPr lang="bg-BG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it-IT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𝐿𝑒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4" name="CasellaDiTesto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8849" y="2855622"/>
                <a:ext cx="1200713" cy="6359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654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16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 err="1">
                <a:solidFill>
                  <a:schemeClr val="bg1">
                    <a:lumMod val="85000"/>
                  </a:schemeClr>
                </a:solidFill>
              </a:rPr>
              <a:t>Multipacting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and Stability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Photoelectron Impacts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Mitigation Techniques</a:t>
            </a:r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Conclusions and Outlooks</a:t>
            </a:r>
          </a:p>
        </p:txBody>
      </p:sp>
    </p:spTree>
    <p:extLst>
      <p:ext uri="{BB962C8B-B14F-4D97-AF65-F5344CB8AC3E}">
        <p14:creationId xmlns:p14="http://schemas.microsoft.com/office/powerpoint/2010/main" val="3752732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6">
            <a:extLst>
              <a:ext uri="{FF2B5EF4-FFF2-40B4-BE49-F238E27FC236}">
                <a16:creationId xmlns:a16="http://schemas.microsoft.com/office/drawing/2014/main" id="{A714EADC-1D27-6ABC-4DE1-3A0940140B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57"/>
          <a:stretch/>
        </p:blipFill>
        <p:spPr>
          <a:xfrm>
            <a:off x="6487094" y="318334"/>
            <a:ext cx="4412688" cy="360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41326" y="-305903"/>
            <a:ext cx="9267386" cy="1325563"/>
          </a:xfrm>
        </p:spPr>
        <p:txBody>
          <a:bodyPr>
            <a:normAutofit/>
          </a:bodyPr>
          <a:lstStyle/>
          <a:p>
            <a:r>
              <a:rPr lang="en-GB" sz="3600" dirty="0"/>
              <a:t>Mitigation I: Non-Uniform Bootstrap Injection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17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367729" y="4182683"/>
            <a:ext cx="107897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During the charge accumulation phase: </a:t>
            </a:r>
            <a:r>
              <a:rPr lang="en-GB" sz="2000" dirty="0">
                <a:solidFill>
                  <a:schemeClr val="accent1"/>
                </a:solidFill>
              </a:rPr>
              <a:t>do not fill the bunches of the train uniformly</a:t>
            </a:r>
            <a:r>
              <a:rPr lang="en-GB" sz="2000" dirty="0"/>
              <a:t>, in this way the </a:t>
            </a:r>
            <a:r>
              <a:rPr lang="en-GB" sz="2000" dirty="0">
                <a:solidFill>
                  <a:schemeClr val="accent1"/>
                </a:solidFill>
              </a:rPr>
              <a:t>critical bunch intensities </a:t>
            </a:r>
            <a:r>
              <a:rPr lang="en-GB" sz="2000" dirty="0"/>
              <a:t>will be reached with a </a:t>
            </a:r>
            <a:r>
              <a:rPr lang="en-GB" sz="2000" dirty="0">
                <a:solidFill>
                  <a:schemeClr val="accent1"/>
                </a:solidFill>
              </a:rPr>
              <a:t>larger bunch spacing </a:t>
            </a:r>
            <a:endParaRPr lang="en-GB" sz="2000" dirty="0"/>
          </a:p>
          <a:p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1" y="649250"/>
            <a:ext cx="3960000" cy="324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6D330E4-6653-8431-E5C9-96287CC94590}"/>
              </a:ext>
            </a:extLst>
          </p:cNvPr>
          <p:cNvSpPr txBox="1"/>
          <p:nvPr/>
        </p:nvSpPr>
        <p:spPr>
          <a:xfrm>
            <a:off x="8804804" y="3610557"/>
            <a:ext cx="41899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400" i="1" dirty="0">
                <a:hlinkClick r:id="rId5"/>
              </a:rPr>
              <a:t>Hannes Bartosik, FCC week 2024</a:t>
            </a:r>
            <a:endParaRPr lang="en-GB" sz="14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DA3A95-6738-C956-6BE5-796F4AD6809C}"/>
              </a:ext>
            </a:extLst>
          </p:cNvPr>
          <p:cNvSpPr txBox="1"/>
          <p:nvPr/>
        </p:nvSpPr>
        <p:spPr>
          <a:xfrm>
            <a:off x="367729" y="5125612"/>
            <a:ext cx="114565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With special filling schemes during the charge accumulation phase, the </a:t>
            </a:r>
            <a:r>
              <a:rPr lang="en-GB" sz="2000" dirty="0">
                <a:solidFill>
                  <a:schemeClr val="accent1"/>
                </a:solidFill>
              </a:rPr>
              <a:t>SEY </a:t>
            </a:r>
            <a:r>
              <a:rPr lang="en-GB" sz="2000" dirty="0" err="1">
                <a:solidFill>
                  <a:schemeClr val="accent1"/>
                </a:solidFill>
              </a:rPr>
              <a:t>multipacting</a:t>
            </a:r>
            <a:r>
              <a:rPr lang="en-GB" sz="2000" dirty="0">
                <a:solidFill>
                  <a:schemeClr val="accent1"/>
                </a:solidFill>
              </a:rPr>
              <a:t> thresholds</a:t>
            </a:r>
            <a:r>
              <a:rPr lang="en-GB" sz="2000" dirty="0"/>
              <a:t> are </a:t>
            </a:r>
            <a:r>
              <a:rPr lang="en-GB" sz="2000" dirty="0">
                <a:solidFill>
                  <a:schemeClr val="accent1"/>
                </a:solidFill>
              </a:rPr>
              <a:t>higher </a:t>
            </a:r>
            <a:r>
              <a:rPr lang="en-GB" sz="2000" dirty="0"/>
              <a:t>and they tend to the SEY </a:t>
            </a:r>
            <a:r>
              <a:rPr lang="en-GB" sz="2000" dirty="0" err="1"/>
              <a:t>multipacting</a:t>
            </a:r>
            <a:r>
              <a:rPr lang="en-GB" sz="2000" dirty="0"/>
              <a:t> thresholds for the nominal bunch intensity</a:t>
            </a:r>
          </a:p>
        </p:txBody>
      </p:sp>
    </p:spTree>
    <p:extLst>
      <p:ext uri="{BB962C8B-B14F-4D97-AF65-F5344CB8AC3E}">
        <p14:creationId xmlns:p14="http://schemas.microsoft.com/office/powerpoint/2010/main" val="1961288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0032" y="-318429"/>
            <a:ext cx="925474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Charge Accumulation Phase: 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18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671281"/>
              </p:ext>
            </p:extLst>
          </p:nvPr>
        </p:nvGraphicFramePr>
        <p:xfrm>
          <a:off x="1940033" y="777471"/>
          <a:ext cx="8470124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1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63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841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Special filling schemes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during</a:t>
                      </a:r>
                      <a:r>
                        <a:rPr lang="en-GB" baseline="0" noProof="0" dirty="0"/>
                        <a:t> charge accumulation phase</a:t>
                      </a:r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Uniform 25</a:t>
                      </a:r>
                      <a:r>
                        <a:rPr lang="en-GB" baseline="0" noProof="0" dirty="0"/>
                        <a:t> ns</a:t>
                      </a:r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Drift Space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15.2 </a:t>
                      </a:r>
                      <a:r>
                        <a:rPr lang="en-GB" sz="1800" noProof="0" dirty="0" err="1"/>
                        <a:t>mT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/>
                        <a:t>Sextupole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72.5 T/m</a:t>
                      </a:r>
                      <a:r>
                        <a:rPr lang="en-GB" sz="1800" baseline="30000" noProof="0" dirty="0"/>
                        <a:t>2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25884" y="4471953"/>
            <a:ext cx="119143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 major concern with this approach is having </a:t>
            </a:r>
            <a:r>
              <a:rPr lang="en-GB" sz="2000" dirty="0">
                <a:solidFill>
                  <a:schemeClr val="accent1"/>
                </a:solidFill>
              </a:rPr>
              <a:t>bunches</a:t>
            </a:r>
            <a:r>
              <a:rPr lang="en-GB" sz="2000" dirty="0"/>
              <a:t> of significantly </a:t>
            </a:r>
            <a:r>
              <a:rPr lang="en-GB" sz="2000" dirty="0">
                <a:solidFill>
                  <a:schemeClr val="accent1"/>
                </a:solidFill>
              </a:rPr>
              <a:t>different intensities </a:t>
            </a:r>
            <a:r>
              <a:rPr lang="en-GB" sz="2000" dirty="0"/>
              <a:t>in the collider at the </a:t>
            </a:r>
            <a:r>
              <a:rPr lang="en-GB" sz="2000" dirty="0">
                <a:solidFill>
                  <a:schemeClr val="accent1"/>
                </a:solidFill>
              </a:rPr>
              <a:t>same time</a:t>
            </a:r>
            <a:r>
              <a:rPr lang="en-GB" sz="2000" dirty="0"/>
              <a:t>, which makes </a:t>
            </a:r>
            <a:r>
              <a:rPr lang="en-GB" sz="2000" dirty="0">
                <a:solidFill>
                  <a:schemeClr val="accent1"/>
                </a:solidFill>
              </a:rPr>
              <a:t>difficult to find </a:t>
            </a:r>
            <a:r>
              <a:rPr lang="en-GB" sz="2000" dirty="0"/>
              <a:t>a </a:t>
            </a:r>
            <a:r>
              <a:rPr lang="en-GB" sz="2000" dirty="0">
                <a:solidFill>
                  <a:schemeClr val="accent1"/>
                </a:solidFill>
              </a:rPr>
              <a:t>working point </a:t>
            </a:r>
            <a:r>
              <a:rPr lang="en-GB" sz="2000" dirty="0"/>
              <a:t>that </a:t>
            </a:r>
            <a:r>
              <a:rPr lang="en-GB" sz="2000" dirty="0">
                <a:solidFill>
                  <a:schemeClr val="accent1"/>
                </a:solidFill>
              </a:rPr>
              <a:t>ensures stability </a:t>
            </a:r>
            <a:r>
              <a:rPr lang="en-GB" sz="2000" dirty="0"/>
              <a:t>for all bunches</a:t>
            </a:r>
          </a:p>
          <a:p>
            <a:endParaRPr lang="en-GB" sz="2000" dirty="0"/>
          </a:p>
          <a:p>
            <a:r>
              <a:rPr lang="en-GB" sz="2000" dirty="0"/>
              <a:t>Studies on the interplay between beam-beam effects and impedance show that the horizontal plane is dominated by the coherent </a:t>
            </a:r>
            <a:r>
              <a:rPr lang="en-GB" sz="2000" dirty="0">
                <a:solidFill>
                  <a:schemeClr val="accent1"/>
                </a:solidFill>
              </a:rPr>
              <a:t>x-z instability </a:t>
            </a:r>
            <a:r>
              <a:rPr lang="en-GB" sz="2000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GB" sz="2000" dirty="0"/>
              <a:t>not </a:t>
            </a:r>
            <a:r>
              <a:rPr lang="en-GB" sz="2000" dirty="0">
                <a:solidFill>
                  <a:schemeClr val="accent1"/>
                </a:solidFill>
              </a:rPr>
              <a:t>enough tune space </a:t>
            </a:r>
            <a:r>
              <a:rPr lang="en-GB" sz="2000" dirty="0"/>
              <a:t>to accommodate the expected bunch-by-bunch intensity and voltage spread</a:t>
            </a:r>
          </a:p>
        </p:txBody>
      </p:sp>
      <p:sp>
        <p:nvSpPr>
          <p:cNvPr id="3" name="CasellaDiTesto 4">
            <a:extLst>
              <a:ext uri="{FF2B5EF4-FFF2-40B4-BE49-F238E27FC236}">
                <a16:creationId xmlns:a16="http://schemas.microsoft.com/office/drawing/2014/main" id="{909090E4-E20F-5517-EE5F-CE460956BE65}"/>
              </a:ext>
            </a:extLst>
          </p:cNvPr>
          <p:cNvSpPr txBox="1"/>
          <p:nvPr/>
        </p:nvSpPr>
        <p:spPr>
          <a:xfrm>
            <a:off x="5110619" y="6153201"/>
            <a:ext cx="7512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hlinkClick r:id="rId3"/>
              </a:rPr>
              <a:t>Roxana Soos et al., FCC week 2025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00487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35207" y="-267445"/>
            <a:ext cx="914652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Mitigation II: 5ns non-uniform Bunch Spacing</a:t>
            </a:r>
          </a:p>
        </p:txBody>
      </p:sp>
      <p:sp>
        <p:nvSpPr>
          <p:cNvPr id="37" name="CasellaDiTesto 36"/>
          <p:cNvSpPr txBox="1"/>
          <p:nvPr/>
        </p:nvSpPr>
        <p:spPr>
          <a:xfrm>
            <a:off x="354364" y="724039"/>
            <a:ext cx="117082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Investigated possible filling schemes: reduced bunch spacing and small gaps after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Considering </a:t>
            </a:r>
            <a:r>
              <a:rPr lang="en-GB" dirty="0">
                <a:solidFill>
                  <a:srgbClr val="FF0000"/>
                </a:solidFill>
              </a:rPr>
              <a:t>larger bunch spacing </a:t>
            </a:r>
            <a:r>
              <a:rPr lang="en-GB" dirty="0"/>
              <a:t>(20 ns and 15 ns), the gap </a:t>
            </a:r>
            <a:r>
              <a:rPr lang="en-GB" dirty="0" err="1"/>
              <a:t>lenght</a:t>
            </a:r>
            <a:r>
              <a:rPr lang="en-GB" dirty="0"/>
              <a:t> is not long enough to mitigate the e-cloud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/>
              <a:t> e-cloud after the bunch passages and the gap is larger than the initial e-cloud density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Considering very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small bunch spacing </a:t>
            </a:r>
            <a:r>
              <a:rPr lang="en-GB" dirty="0"/>
              <a:t>(10 ns and 5 ns), the gap is long enough to mitigate the e-cloud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/>
              <a:t> e-cloud after the bunch passages and the gap is smaller than the initial e-cloud density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19</a:t>
            </a:fld>
            <a:endParaRPr lang="it-IT" dirty="0"/>
          </a:p>
        </p:txBody>
      </p:sp>
      <p:grpSp>
        <p:nvGrpSpPr>
          <p:cNvPr id="6" name="Gruppo 5"/>
          <p:cNvGrpSpPr/>
          <p:nvPr/>
        </p:nvGrpSpPr>
        <p:grpSpPr>
          <a:xfrm>
            <a:off x="129430" y="2512954"/>
            <a:ext cx="5920684" cy="3986234"/>
            <a:chOff x="6144640" y="2197087"/>
            <a:chExt cx="5920684" cy="3986234"/>
          </a:xfrm>
        </p:grpSpPr>
        <p:sp>
          <p:nvSpPr>
            <p:cNvPr id="9" name="CasellaDiTesto 8"/>
            <p:cNvSpPr txBox="1"/>
            <p:nvPr/>
          </p:nvSpPr>
          <p:spPr>
            <a:xfrm>
              <a:off x="6784058" y="2197087"/>
              <a:ext cx="4795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Bunch spacing </a:t>
              </a:r>
              <a:r>
                <a:rPr lang="en-GB" dirty="0">
                  <a:solidFill>
                    <a:schemeClr val="accent1"/>
                  </a:solidFill>
                </a:rPr>
                <a:t>15 ns </a:t>
              </a:r>
              <a:r>
                <a:rPr lang="en-GB" dirty="0"/>
                <a:t>with </a:t>
              </a:r>
              <a:r>
                <a:rPr lang="en-GB" dirty="0">
                  <a:solidFill>
                    <a:schemeClr val="accent1"/>
                  </a:solidFill>
                </a:rPr>
                <a:t>3 bunches </a:t>
              </a:r>
              <a:r>
                <a:rPr lang="en-GB" dirty="0"/>
                <a:t>and </a:t>
              </a:r>
              <a:r>
                <a:rPr lang="en-GB" dirty="0">
                  <a:solidFill>
                    <a:schemeClr val="accent1"/>
                  </a:solidFill>
                </a:rPr>
                <a:t>2 empty</a:t>
              </a:r>
            </a:p>
          </p:txBody>
        </p:sp>
        <p:pic>
          <p:nvPicPr>
            <p:cNvPr id="5" name="Immagin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94"/>
            <a:stretch/>
          </p:blipFill>
          <p:spPr>
            <a:xfrm>
              <a:off x="6144640" y="2583321"/>
              <a:ext cx="5920684" cy="3600000"/>
            </a:xfrm>
            <a:prstGeom prst="rect">
              <a:avLst/>
            </a:prstGeom>
          </p:spPr>
        </p:pic>
        <p:cxnSp>
          <p:nvCxnSpPr>
            <p:cNvPr id="14" name="Connettore 1 13"/>
            <p:cNvCxnSpPr/>
            <p:nvPr/>
          </p:nvCxnSpPr>
          <p:spPr>
            <a:xfrm>
              <a:off x="6902204" y="5546346"/>
              <a:ext cx="452012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6921802" y="5345351"/>
              <a:ext cx="4520120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po 21"/>
          <p:cNvGrpSpPr/>
          <p:nvPr/>
        </p:nvGrpSpPr>
        <p:grpSpPr>
          <a:xfrm>
            <a:off x="6057153" y="2539631"/>
            <a:ext cx="5884081" cy="3959557"/>
            <a:chOff x="6134085" y="1652295"/>
            <a:chExt cx="5884081" cy="3959557"/>
          </a:xfrm>
        </p:grpSpPr>
        <p:sp>
          <p:nvSpPr>
            <p:cNvPr id="23" name="CasellaDiTesto 22"/>
            <p:cNvSpPr txBox="1"/>
            <p:nvPr/>
          </p:nvSpPr>
          <p:spPr>
            <a:xfrm>
              <a:off x="6784058" y="1652295"/>
              <a:ext cx="4678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Bunch spacing </a:t>
              </a:r>
              <a:r>
                <a:rPr lang="en-GB" dirty="0">
                  <a:solidFill>
                    <a:schemeClr val="accent1"/>
                  </a:solidFill>
                </a:rPr>
                <a:t>5 ns </a:t>
              </a:r>
              <a:r>
                <a:rPr lang="en-GB" dirty="0"/>
                <a:t>with </a:t>
              </a:r>
              <a:r>
                <a:rPr lang="en-GB" dirty="0">
                  <a:solidFill>
                    <a:schemeClr val="accent1"/>
                  </a:solidFill>
                </a:rPr>
                <a:t>2 bunches </a:t>
              </a:r>
              <a:r>
                <a:rPr lang="en-GB" dirty="0"/>
                <a:t>and </a:t>
              </a:r>
              <a:r>
                <a:rPr lang="en-GB" dirty="0">
                  <a:solidFill>
                    <a:schemeClr val="accent1"/>
                  </a:solidFill>
                </a:rPr>
                <a:t>8 empty</a:t>
              </a:r>
            </a:p>
          </p:txBody>
        </p:sp>
        <p:pic>
          <p:nvPicPr>
            <p:cNvPr id="24" name="Immagine 2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2" t="8511" r="22" b="-285"/>
            <a:stretch/>
          </p:blipFill>
          <p:spPr>
            <a:xfrm>
              <a:off x="6134085" y="2011852"/>
              <a:ext cx="5884081" cy="3600000"/>
            </a:xfrm>
            <a:prstGeom prst="rect">
              <a:avLst/>
            </a:prstGeom>
          </p:spPr>
        </p:pic>
        <p:cxnSp>
          <p:nvCxnSpPr>
            <p:cNvPr id="25" name="Connettore 1 24"/>
            <p:cNvCxnSpPr/>
            <p:nvPr/>
          </p:nvCxnSpPr>
          <p:spPr>
            <a:xfrm>
              <a:off x="6873020" y="4456798"/>
              <a:ext cx="452012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>
              <a:off x="6873020" y="5093831"/>
              <a:ext cx="4520120" cy="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8373C0-5D2F-4A61-E57B-591B0D09CFD8}"/>
              </a:ext>
            </a:extLst>
          </p:cNvPr>
          <p:cNvCxnSpPr/>
          <p:nvPr/>
        </p:nvCxnSpPr>
        <p:spPr>
          <a:xfrm>
            <a:off x="2467976" y="3068179"/>
            <a:ext cx="0" cy="1240077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FE9E08-4850-7825-1226-DA32EF623B54}"/>
              </a:ext>
            </a:extLst>
          </p:cNvPr>
          <p:cNvCxnSpPr/>
          <p:nvPr/>
        </p:nvCxnSpPr>
        <p:spPr>
          <a:xfrm>
            <a:off x="3856513" y="3068180"/>
            <a:ext cx="0" cy="1240077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D86330-D678-C611-6895-49399A2C3C17}"/>
              </a:ext>
            </a:extLst>
          </p:cNvPr>
          <p:cNvCxnSpPr/>
          <p:nvPr/>
        </p:nvCxnSpPr>
        <p:spPr>
          <a:xfrm>
            <a:off x="1130243" y="3068179"/>
            <a:ext cx="0" cy="1240077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463DF5-509A-1462-73E3-833724159E3D}"/>
              </a:ext>
            </a:extLst>
          </p:cNvPr>
          <p:cNvCxnSpPr/>
          <p:nvPr/>
        </p:nvCxnSpPr>
        <p:spPr>
          <a:xfrm>
            <a:off x="5236580" y="3068179"/>
            <a:ext cx="0" cy="1240077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7C454E-2C8C-8A89-999E-099D4B2FB548}"/>
              </a:ext>
            </a:extLst>
          </p:cNvPr>
          <p:cNvCxnSpPr/>
          <p:nvPr/>
        </p:nvCxnSpPr>
        <p:spPr>
          <a:xfrm>
            <a:off x="9060528" y="3043597"/>
            <a:ext cx="0" cy="1240077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850D351-6F0C-E267-0466-483D0BB34132}"/>
              </a:ext>
            </a:extLst>
          </p:cNvPr>
          <p:cNvCxnSpPr/>
          <p:nvPr/>
        </p:nvCxnSpPr>
        <p:spPr>
          <a:xfrm>
            <a:off x="7073867" y="3043597"/>
            <a:ext cx="0" cy="1240077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FEF388-A86C-28A9-6AC8-71CED563D706}"/>
              </a:ext>
            </a:extLst>
          </p:cNvPr>
          <p:cNvCxnSpPr/>
          <p:nvPr/>
        </p:nvCxnSpPr>
        <p:spPr>
          <a:xfrm>
            <a:off x="11180204" y="3043597"/>
            <a:ext cx="0" cy="1240077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71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Introduction</a:t>
            </a:r>
          </a:p>
          <a:p>
            <a:endParaRPr lang="en-GB" dirty="0"/>
          </a:p>
          <a:p>
            <a:r>
              <a:rPr lang="en-GB" dirty="0" err="1"/>
              <a:t>Multipacting</a:t>
            </a:r>
            <a:r>
              <a:rPr lang="en-GB" dirty="0"/>
              <a:t> and Stability</a:t>
            </a:r>
          </a:p>
          <a:p>
            <a:endParaRPr lang="en-GB" dirty="0"/>
          </a:p>
          <a:p>
            <a:r>
              <a:rPr lang="en-GB" dirty="0"/>
              <a:t>Photoelectrons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Mitigation Techniques</a:t>
            </a:r>
          </a:p>
          <a:p>
            <a:endParaRPr lang="en-GB" dirty="0"/>
          </a:p>
          <a:p>
            <a:r>
              <a:rPr lang="en-GB" dirty="0"/>
              <a:t>Conclusions and Outlooks</a:t>
            </a:r>
          </a:p>
        </p:txBody>
      </p:sp>
    </p:spTree>
    <p:extLst>
      <p:ext uri="{BB962C8B-B14F-4D97-AF65-F5344CB8AC3E}">
        <p14:creationId xmlns:p14="http://schemas.microsoft.com/office/powerpoint/2010/main" val="20440120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156" y="1859067"/>
            <a:ext cx="360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41118" y="-268325"/>
            <a:ext cx="9453658" cy="1325563"/>
          </a:xfrm>
        </p:spPr>
        <p:txBody>
          <a:bodyPr>
            <a:normAutofit/>
          </a:bodyPr>
          <a:lstStyle/>
          <a:p>
            <a:r>
              <a:rPr lang="en-GB" sz="3600" dirty="0"/>
              <a:t>Short Bunch Spacing: 10 ns vs 5 ns</a:t>
            </a:r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Considering the passage a </a:t>
            </a:r>
            <a:r>
              <a:rPr lang="en-GB" dirty="0">
                <a:solidFill>
                  <a:schemeClr val="accent1"/>
                </a:solidFill>
              </a:rPr>
              <a:t>full train </a:t>
            </a:r>
            <a:r>
              <a:rPr lang="en-GB" dirty="0"/>
              <a:t>of 280 bunches and the following train gap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Higher SEY threshold for lower intensities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/>
              <a:t>is obtained using </a:t>
            </a:r>
            <a:r>
              <a:rPr lang="en-GB" dirty="0">
                <a:solidFill>
                  <a:schemeClr val="accent1"/>
                </a:solidFill>
              </a:rPr>
              <a:t>NON-uniform</a:t>
            </a:r>
            <a:r>
              <a:rPr lang="en-GB" dirty="0"/>
              <a:t> filling schemes with </a:t>
            </a:r>
            <a:r>
              <a:rPr lang="en-GB" dirty="0">
                <a:solidFill>
                  <a:schemeClr val="accent1"/>
                </a:solidFill>
              </a:rPr>
              <a:t>5 ns bunch spacing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20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9593"/>
            <a:ext cx="0" cy="0"/>
          </a:xfrm>
          <a:prstGeom prst="rect">
            <a:avLst/>
          </a:prstGeom>
        </p:spPr>
      </p:pic>
      <p:sp>
        <p:nvSpPr>
          <p:cNvPr id="51" name="CasellaDiTesto 50"/>
          <p:cNvSpPr txBox="1"/>
          <p:nvPr/>
        </p:nvSpPr>
        <p:spPr>
          <a:xfrm>
            <a:off x="6784058" y="1652295"/>
            <a:ext cx="467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Bunch spacing </a:t>
            </a:r>
            <a:r>
              <a:rPr lang="en-GB" dirty="0">
                <a:solidFill>
                  <a:schemeClr val="accent1"/>
                </a:solidFill>
              </a:rPr>
              <a:t>5 ns </a:t>
            </a:r>
            <a:r>
              <a:rPr lang="en-GB" dirty="0"/>
              <a:t>with 2 bunches and 8 empty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CF49E6-AD68-0829-89D9-29E508897800}"/>
              </a:ext>
            </a:extLst>
          </p:cNvPr>
          <p:cNvGrpSpPr/>
          <p:nvPr/>
        </p:nvGrpSpPr>
        <p:grpSpPr>
          <a:xfrm>
            <a:off x="1566952" y="1836961"/>
            <a:ext cx="3600000" cy="3240000"/>
            <a:chOff x="863388" y="874873"/>
            <a:chExt cx="3600000" cy="3240000"/>
          </a:xfrm>
        </p:grpSpPr>
        <p:pic>
          <p:nvPicPr>
            <p:cNvPr id="7" name="Immagine 14">
              <a:extLst>
                <a:ext uri="{FF2B5EF4-FFF2-40B4-BE49-F238E27FC236}">
                  <a16:creationId xmlns:a16="http://schemas.microsoft.com/office/drawing/2014/main" id="{25C47F44-BA93-6C82-2EFB-F3BCCA8A3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388" y="874873"/>
              <a:ext cx="3600000" cy="3240000"/>
            </a:xfrm>
            <a:prstGeom prst="rect">
              <a:avLst/>
            </a:prstGeom>
          </p:spPr>
        </p:pic>
        <p:cxnSp>
          <p:nvCxnSpPr>
            <p:cNvPr id="8" name="Connettore 1 32">
              <a:extLst>
                <a:ext uri="{FF2B5EF4-FFF2-40B4-BE49-F238E27FC236}">
                  <a16:creationId xmlns:a16="http://schemas.microsoft.com/office/drawing/2014/main" id="{103FCE97-27EA-53F1-83EC-ADFF94CCC687}"/>
                </a:ext>
              </a:extLst>
            </p:cNvPr>
            <p:cNvCxnSpPr/>
            <p:nvPr/>
          </p:nvCxnSpPr>
          <p:spPr>
            <a:xfrm>
              <a:off x="1762465" y="1252710"/>
              <a:ext cx="0" cy="252127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33">
              <a:extLst>
                <a:ext uri="{FF2B5EF4-FFF2-40B4-BE49-F238E27FC236}">
                  <a16:creationId xmlns:a16="http://schemas.microsoft.com/office/drawing/2014/main" id="{C533285E-9C21-59C2-1A9D-8C83F0290752}"/>
                </a:ext>
              </a:extLst>
            </p:cNvPr>
            <p:cNvSpPr txBox="1"/>
            <p:nvPr/>
          </p:nvSpPr>
          <p:spPr>
            <a:xfrm>
              <a:off x="1759934" y="1252710"/>
              <a:ext cx="13773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Multipacting</a:t>
              </a:r>
              <a:endParaRPr lang="it-IT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r>
                <a: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regime</a:t>
              </a:r>
            </a:p>
          </p:txBody>
        </p:sp>
      </p:grpSp>
      <p:sp>
        <p:nvSpPr>
          <p:cNvPr id="11" name="CasellaDiTesto 50">
            <a:extLst>
              <a:ext uri="{FF2B5EF4-FFF2-40B4-BE49-F238E27FC236}">
                <a16:creationId xmlns:a16="http://schemas.microsoft.com/office/drawing/2014/main" id="{2E2EF788-5C74-B602-2478-CF09C79932C4}"/>
              </a:ext>
            </a:extLst>
          </p:cNvPr>
          <p:cNvSpPr txBox="1"/>
          <p:nvPr/>
        </p:nvSpPr>
        <p:spPr>
          <a:xfrm>
            <a:off x="1487386" y="1696919"/>
            <a:ext cx="2882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Bunch spacing 2</a:t>
            </a:r>
            <a:r>
              <a:rPr lang="en-GB" dirty="0">
                <a:solidFill>
                  <a:schemeClr val="accent1"/>
                </a:solidFill>
              </a:rPr>
              <a:t>5 ns </a:t>
            </a:r>
            <a:r>
              <a:rPr lang="en-GB" dirty="0"/>
              <a:t>uniform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880392-DC71-B707-0E4F-25600183F28B}"/>
              </a:ext>
            </a:extLst>
          </p:cNvPr>
          <p:cNvSpPr txBox="1"/>
          <p:nvPr/>
        </p:nvSpPr>
        <p:spPr>
          <a:xfrm>
            <a:off x="10630551" y="5018262"/>
            <a:ext cx="127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Dipole case</a:t>
            </a:r>
          </a:p>
        </p:txBody>
      </p:sp>
    </p:spTree>
    <p:extLst>
      <p:ext uri="{BB962C8B-B14F-4D97-AF65-F5344CB8AC3E}">
        <p14:creationId xmlns:p14="http://schemas.microsoft.com/office/powerpoint/2010/main" val="31364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200402" y="1441932"/>
            <a:ext cx="3600000" cy="3240000"/>
            <a:chOff x="26778" y="961146"/>
            <a:chExt cx="3600000" cy="3240000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78" y="961146"/>
              <a:ext cx="3600000" cy="3240000"/>
            </a:xfrm>
            <a:prstGeom prst="rect">
              <a:avLst/>
            </a:prstGeom>
          </p:spPr>
        </p:pic>
        <p:sp>
          <p:nvSpPr>
            <p:cNvPr id="35" name="CasellaDiTesto 34"/>
            <p:cNvSpPr txBox="1"/>
            <p:nvPr/>
          </p:nvSpPr>
          <p:spPr>
            <a:xfrm>
              <a:off x="473826" y="1026804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2b+8e	</a:t>
              </a:r>
            </a:p>
          </p:txBody>
        </p:sp>
      </p:grp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21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8" name="Gruppo 17"/>
          <p:cNvGrpSpPr/>
          <p:nvPr/>
        </p:nvGrpSpPr>
        <p:grpSpPr>
          <a:xfrm>
            <a:off x="2924599" y="1441015"/>
            <a:ext cx="3600000" cy="3240000"/>
            <a:chOff x="2750975" y="895525"/>
            <a:chExt cx="3600000" cy="3240000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0975" y="895525"/>
              <a:ext cx="3600000" cy="3240000"/>
            </a:xfrm>
            <a:prstGeom prst="rect">
              <a:avLst/>
            </a:prstGeom>
          </p:spPr>
        </p:pic>
        <p:sp>
          <p:nvSpPr>
            <p:cNvPr id="43" name="CasellaDiTesto 42"/>
            <p:cNvSpPr txBox="1"/>
            <p:nvPr/>
          </p:nvSpPr>
          <p:spPr>
            <a:xfrm>
              <a:off x="3188513" y="954840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4b+16e	</a:t>
              </a: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16898" y="-318429"/>
            <a:ext cx="9077877" cy="1325563"/>
          </a:xfrm>
        </p:spPr>
        <p:txBody>
          <a:bodyPr>
            <a:normAutofit/>
          </a:bodyPr>
          <a:lstStyle/>
          <a:p>
            <a:r>
              <a:rPr lang="en-GB" sz="3600" dirty="0"/>
              <a:t>Non-uniform Bunch Spacing 5 ns</a:t>
            </a:r>
          </a:p>
        </p:txBody>
      </p:sp>
      <p:grpSp>
        <p:nvGrpSpPr>
          <p:cNvPr id="17" name="Gruppo 16"/>
          <p:cNvGrpSpPr/>
          <p:nvPr/>
        </p:nvGrpSpPr>
        <p:grpSpPr>
          <a:xfrm>
            <a:off x="5660371" y="1437328"/>
            <a:ext cx="3600000" cy="3240000"/>
            <a:chOff x="5486747" y="891838"/>
            <a:chExt cx="3600000" cy="3240000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747" y="891838"/>
              <a:ext cx="3600000" cy="3240000"/>
            </a:xfrm>
            <a:prstGeom prst="rect">
              <a:avLst/>
            </a:prstGeom>
          </p:spPr>
        </p:pic>
        <p:sp>
          <p:nvSpPr>
            <p:cNvPr id="29" name="CasellaDiTesto 28"/>
            <p:cNvSpPr txBox="1"/>
            <p:nvPr/>
          </p:nvSpPr>
          <p:spPr>
            <a:xfrm>
              <a:off x="5930968" y="954402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5b+20e	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8396143" y="1441015"/>
            <a:ext cx="3600000" cy="3240000"/>
            <a:chOff x="8222519" y="895525"/>
            <a:chExt cx="3600000" cy="3240000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519" y="895525"/>
              <a:ext cx="3600000" cy="3240000"/>
            </a:xfrm>
            <a:prstGeom prst="rect">
              <a:avLst/>
            </a:prstGeom>
          </p:spPr>
        </p:pic>
        <p:sp>
          <p:nvSpPr>
            <p:cNvPr id="34" name="CasellaDiTesto 33"/>
            <p:cNvSpPr txBox="1"/>
            <p:nvPr/>
          </p:nvSpPr>
          <p:spPr>
            <a:xfrm>
              <a:off x="8666740" y="954510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8b+32e 	</a:t>
              </a:r>
            </a:p>
          </p:txBody>
        </p:sp>
      </p:grpSp>
      <p:sp>
        <p:nvSpPr>
          <p:cNvPr id="46" name="CasellaDiTesto 45"/>
          <p:cNvSpPr txBox="1"/>
          <p:nvPr/>
        </p:nvSpPr>
        <p:spPr>
          <a:xfrm>
            <a:off x="367562" y="764996"/>
            <a:ext cx="1170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Considering the passage of a </a:t>
            </a:r>
            <a:r>
              <a:rPr lang="en-GB" dirty="0">
                <a:solidFill>
                  <a:schemeClr val="accent1"/>
                </a:solidFill>
              </a:rPr>
              <a:t>full train </a:t>
            </a:r>
            <a:r>
              <a:rPr lang="en-GB" dirty="0"/>
              <a:t>of 280 bunches and the following train gap, a </a:t>
            </a:r>
            <a:r>
              <a:rPr lang="en-GB" dirty="0">
                <a:solidFill>
                  <a:schemeClr val="accent1"/>
                </a:solidFill>
              </a:rPr>
              <a:t>better e-cloud mitigation </a:t>
            </a:r>
            <a:r>
              <a:rPr lang="en-GB" dirty="0"/>
              <a:t>is obtained using filling schemes with </a:t>
            </a:r>
            <a:r>
              <a:rPr lang="en-GB" dirty="0">
                <a:solidFill>
                  <a:schemeClr val="accent1"/>
                </a:solidFill>
              </a:rPr>
              <a:t>5 ns bunch spacing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ECCECE-B00E-AF21-A396-808860CABCD6}"/>
              </a:ext>
            </a:extLst>
          </p:cNvPr>
          <p:cNvSpPr txBox="1"/>
          <p:nvPr/>
        </p:nvSpPr>
        <p:spPr>
          <a:xfrm>
            <a:off x="1067030" y="5357670"/>
            <a:ext cx="10359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200" dirty="0"/>
              <a:t>Electron average densitieas are reduced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/>
                </a:solidFill>
              </a:rPr>
              <a:t>SEY </a:t>
            </a:r>
            <a:r>
              <a:rPr lang="en-GB" sz="2200" dirty="0" err="1">
                <a:solidFill>
                  <a:schemeClr val="accent1"/>
                </a:solidFill>
              </a:rPr>
              <a:t>multipacting</a:t>
            </a:r>
            <a:r>
              <a:rPr lang="en-GB" sz="2200" dirty="0">
                <a:solidFill>
                  <a:schemeClr val="accent1"/>
                </a:solidFill>
              </a:rPr>
              <a:t> thresholds </a:t>
            </a:r>
            <a:r>
              <a:rPr lang="en-GB" sz="2200" dirty="0"/>
              <a:t>for critical bunch intensities are increased: </a:t>
            </a:r>
            <a:r>
              <a:rPr lang="en-GB" sz="2200" dirty="0">
                <a:solidFill>
                  <a:schemeClr val="accent1"/>
                </a:solidFill>
              </a:rPr>
              <a:t>could mitigate!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9C5992-DEB4-8C82-A057-1C525F51CC48}"/>
              </a:ext>
            </a:extLst>
          </p:cNvPr>
          <p:cNvSpPr txBox="1"/>
          <p:nvPr/>
        </p:nvSpPr>
        <p:spPr>
          <a:xfrm>
            <a:off x="10802406" y="4555334"/>
            <a:ext cx="127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Dipole case</a:t>
            </a:r>
          </a:p>
        </p:txBody>
      </p:sp>
    </p:spTree>
    <p:extLst>
      <p:ext uri="{BB962C8B-B14F-4D97-AF65-F5344CB8AC3E}">
        <p14:creationId xmlns:p14="http://schemas.microsoft.com/office/powerpoint/2010/main" val="953573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19044" y="-373852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Non-uniform Bunch Spacing 5 ns: 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22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/>
        </p:nvGraphicFramePr>
        <p:xfrm>
          <a:off x="793102" y="1145365"/>
          <a:ext cx="10530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Bunch population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Uniform 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2b+8e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5b+20e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8b+32e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Drift Space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15.2 </a:t>
                      </a:r>
                      <a:r>
                        <a:rPr lang="en-GB" sz="1800" dirty="0" err="1"/>
                        <a:t>mT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/>
                        <a:t>Sextupole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72.5 T/m</a:t>
                      </a:r>
                      <a:r>
                        <a:rPr lang="en-GB" sz="1800" baseline="30000" dirty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63454" y="4967688"/>
            <a:ext cx="117892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000" dirty="0"/>
              <a:t>Using filling schemes with </a:t>
            </a:r>
            <a:r>
              <a:rPr lang="en-GB" sz="2000" dirty="0">
                <a:solidFill>
                  <a:schemeClr val="accent1"/>
                </a:solidFill>
              </a:rPr>
              <a:t>non-uniform bunch spacing</a:t>
            </a:r>
            <a:r>
              <a:rPr lang="en-GB" sz="2000" dirty="0"/>
              <a:t>, the strict constraint on the </a:t>
            </a:r>
            <a:r>
              <a:rPr lang="en-GB" sz="2000" dirty="0">
                <a:solidFill>
                  <a:schemeClr val="accent1"/>
                </a:solidFill>
              </a:rPr>
              <a:t>SEY </a:t>
            </a:r>
            <a:r>
              <a:rPr lang="en-GB" sz="2000" dirty="0" err="1">
                <a:solidFill>
                  <a:schemeClr val="accent1"/>
                </a:solidFill>
              </a:rPr>
              <a:t>multipacting</a:t>
            </a:r>
            <a:r>
              <a:rPr lang="en-GB" sz="2000" dirty="0">
                <a:solidFill>
                  <a:schemeClr val="accent1"/>
                </a:solidFill>
              </a:rPr>
              <a:t> thresholds could be mitigated</a:t>
            </a:r>
            <a:r>
              <a:rPr lang="en-GB" sz="2000" dirty="0"/>
              <a:t>, for all the analysed magnetic elements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No tighter constrains during accumulation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Need to be further explored with photoelectrons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Investigating possible implementation (impedance, injectors…)</a:t>
            </a:r>
          </a:p>
        </p:txBody>
      </p:sp>
    </p:spTree>
    <p:extLst>
      <p:ext uri="{BB962C8B-B14F-4D97-AF65-F5344CB8AC3E}">
        <p14:creationId xmlns:p14="http://schemas.microsoft.com/office/powerpoint/2010/main" val="111402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>
                <a:solidFill>
                  <a:schemeClr val="bg2"/>
                </a:solidFill>
              </a:rPr>
              <a:t>Introduction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>
                <a:solidFill>
                  <a:schemeClr val="bg2"/>
                </a:solidFill>
              </a:rPr>
              <a:t>Secondary Electron and Photoelectron Emission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>
                <a:solidFill>
                  <a:schemeClr val="bg2"/>
                </a:solidFill>
              </a:rPr>
              <a:t>Electron Cloud Effects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>
                <a:solidFill>
                  <a:schemeClr val="bg2"/>
                </a:solidFill>
              </a:rPr>
              <a:t>Mitigation Techniques</a:t>
            </a:r>
          </a:p>
          <a:p>
            <a:endParaRPr lang="en-GB" b="1" dirty="0"/>
          </a:p>
          <a:p>
            <a:r>
              <a:rPr lang="en-GB" b="1" dirty="0"/>
              <a:t>Conclusions and Outlooks</a:t>
            </a:r>
          </a:p>
        </p:txBody>
      </p:sp>
    </p:spTree>
    <p:extLst>
      <p:ext uri="{BB962C8B-B14F-4D97-AF65-F5344CB8AC3E}">
        <p14:creationId xmlns:p14="http://schemas.microsoft.com/office/powerpoint/2010/main" val="20588335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40691"/>
            <a:ext cx="10515600" cy="1325563"/>
          </a:xfrm>
        </p:spPr>
        <p:txBody>
          <a:bodyPr/>
          <a:lstStyle/>
          <a:p>
            <a:r>
              <a:rPr lang="en-GB" dirty="0"/>
              <a:t>Conclusions and Outlooks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24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271849" y="1046078"/>
            <a:ext cx="11775989" cy="55366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1800" dirty="0">
                <a:sym typeface="Wingdings"/>
              </a:rPr>
              <a:t>The </a:t>
            </a:r>
            <a:r>
              <a:rPr lang="en-GB" sz="1800" dirty="0">
                <a:solidFill>
                  <a:schemeClr val="accent1"/>
                </a:solidFill>
                <a:sym typeface="Wingdings"/>
              </a:rPr>
              <a:t>material constraints </a:t>
            </a:r>
            <a:r>
              <a:rPr lang="en-GB" sz="1800" dirty="0">
                <a:sym typeface="Wingdings"/>
              </a:rPr>
              <a:t>in order to avoid e-cloud avalanche multiplication and to control photoelectrons are </a:t>
            </a:r>
            <a:r>
              <a:rPr lang="en-GB" sz="1800" dirty="0">
                <a:solidFill>
                  <a:schemeClr val="accent1"/>
                </a:solidFill>
                <a:sym typeface="Wingdings"/>
              </a:rPr>
              <a:t>e</a:t>
            </a:r>
            <a:r>
              <a:rPr lang="en-GB" sz="1800" dirty="0">
                <a:solidFill>
                  <a:schemeClr val="accent1"/>
                </a:solidFill>
              </a:rPr>
              <a:t>xtremely tight for baseline parameters and planned 150nm NEG coating (SEY 1.0-1.2, PY~0.1-0.2)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/>
              <a:t> </a:t>
            </a:r>
            <a:r>
              <a:rPr lang="en-GB" sz="1800" dirty="0">
                <a:solidFill>
                  <a:schemeClr val="accent1"/>
                </a:solidFill>
              </a:rPr>
              <a:t>Above the SEY </a:t>
            </a:r>
            <a:r>
              <a:rPr lang="en-GB" sz="1800" dirty="0" err="1">
                <a:solidFill>
                  <a:schemeClr val="accent1"/>
                </a:solidFill>
              </a:rPr>
              <a:t>multipacting</a:t>
            </a:r>
            <a:r>
              <a:rPr lang="en-GB" sz="1800" dirty="0">
                <a:solidFill>
                  <a:schemeClr val="accent1"/>
                </a:solidFill>
              </a:rPr>
              <a:t> threshold (as low as below 1.0)</a:t>
            </a:r>
            <a:r>
              <a:rPr lang="en-GB" sz="1800" dirty="0"/>
              <a:t>, the e-cloud leads to </a:t>
            </a:r>
            <a:r>
              <a:rPr lang="en-GB" sz="1800" dirty="0">
                <a:solidFill>
                  <a:schemeClr val="accent1"/>
                </a:solidFill>
              </a:rPr>
              <a:t>beam instabilities</a:t>
            </a:r>
            <a:r>
              <a:rPr lang="en-GB" sz="1800" dirty="0">
                <a:solidFill>
                  <a:schemeClr val="accent1"/>
                </a:solidFill>
                <a:sym typeface="Wingdings" pitchFamily="2" charset="2"/>
              </a:rPr>
              <a:t> for</a:t>
            </a:r>
            <a:r>
              <a:rPr lang="en-GB" sz="1800" dirty="0">
                <a:solidFill>
                  <a:schemeClr val="accent1"/>
                </a:solidFill>
              </a:rPr>
              <a:t> central densities above 2x10</a:t>
            </a:r>
            <a:r>
              <a:rPr lang="en-GB" sz="1800" baseline="30000" dirty="0">
                <a:solidFill>
                  <a:schemeClr val="accent1"/>
                </a:solidFill>
              </a:rPr>
              <a:t>10</a:t>
            </a:r>
            <a:r>
              <a:rPr lang="en-GB" sz="1800" dirty="0">
                <a:solidFill>
                  <a:schemeClr val="accent1"/>
                </a:solidFill>
              </a:rPr>
              <a:t> m</a:t>
            </a:r>
            <a:r>
              <a:rPr lang="en-GB" sz="1800" baseline="30000" dirty="0">
                <a:solidFill>
                  <a:schemeClr val="accent1"/>
                </a:solidFill>
              </a:rPr>
              <a:t>-3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>
                <a:ea typeface="Calibri" charset="0"/>
                <a:cs typeface="Calibri" charset="0"/>
                <a:sym typeface="Wingdings"/>
              </a:rPr>
              <a:t>Considering the additional contribution of the </a:t>
            </a:r>
            <a:r>
              <a:rPr lang="en-GB" sz="1800" dirty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photoemission</a:t>
            </a:r>
            <a:r>
              <a:rPr lang="en-GB" sz="1800" dirty="0">
                <a:ea typeface="Calibri" charset="0"/>
                <a:cs typeface="Calibri" charset="0"/>
                <a:sym typeface="Wingdings"/>
              </a:rPr>
              <a:t> on the e-cloud formation process, the beam could be </a:t>
            </a:r>
            <a:r>
              <a:rPr lang="en-GB" sz="1800" dirty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unstable</a:t>
            </a:r>
            <a:r>
              <a:rPr lang="en-GB" sz="1800" dirty="0">
                <a:ea typeface="Calibri" charset="0"/>
                <a:cs typeface="Calibri" charset="0"/>
                <a:sym typeface="Wingdings"/>
              </a:rPr>
              <a:t> </a:t>
            </a:r>
            <a:r>
              <a:rPr lang="en-GB" sz="1800" dirty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even below the SEY </a:t>
            </a:r>
            <a:r>
              <a:rPr lang="en-GB" sz="1800" dirty="0" err="1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multipacting</a:t>
            </a:r>
            <a:r>
              <a:rPr lang="en-GB" sz="1800" dirty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 threshold</a:t>
            </a:r>
            <a:r>
              <a:rPr lang="en-GB" sz="1800" dirty="0">
                <a:ea typeface="Calibri" charset="0"/>
                <a:cs typeface="Calibri" charset="0"/>
                <a:sym typeface="Wingdings"/>
              </a:rPr>
              <a:t>:</a:t>
            </a:r>
            <a:r>
              <a:rPr lang="en-GB" sz="1800" dirty="0">
                <a:sym typeface="Wingdings"/>
              </a:rPr>
              <a:t> PY ~ 10</a:t>
            </a:r>
            <a:r>
              <a:rPr lang="en-GB" sz="1800" baseline="30000" dirty="0">
                <a:sym typeface="Wingdings"/>
              </a:rPr>
              <a:t>-3 </a:t>
            </a:r>
            <a:r>
              <a:rPr lang="en-GB" sz="1800" dirty="0">
                <a:sym typeface="Wingdings"/>
              </a:rPr>
              <a:t> required for existing photon flux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sym typeface="Wingdings"/>
              </a:rPr>
              <a:t>New </a:t>
            </a:r>
            <a:r>
              <a:rPr lang="en-GB" sz="1800" dirty="0">
                <a:solidFill>
                  <a:schemeClr val="accent1"/>
                </a:solidFill>
                <a:sym typeface="Wingdings"/>
              </a:rPr>
              <a:t>photo absorbers </a:t>
            </a:r>
            <a:r>
              <a:rPr lang="en-GB" sz="1800" dirty="0">
                <a:sym typeface="Wingdings"/>
              </a:rPr>
              <a:t>are underdevelopment to improve by factor 100 the photon absorption</a:t>
            </a:r>
            <a:r>
              <a:rPr lang="en-GB" sz="1800" dirty="0">
                <a:sym typeface="Wingdings" pitchFamily="2" charset="2"/>
              </a:rPr>
              <a:t> very challenging</a:t>
            </a:r>
            <a:endParaRPr lang="en-GB" sz="1800" dirty="0">
              <a:sym typeface="Wingdings"/>
            </a:endParaRP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/>
              <a:t>Further systematic studies and the </a:t>
            </a:r>
            <a:r>
              <a:rPr lang="en-GB" sz="1800" dirty="0">
                <a:solidFill>
                  <a:schemeClr val="accent1"/>
                </a:solidFill>
              </a:rPr>
              <a:t>development</a:t>
            </a:r>
            <a:r>
              <a:rPr lang="en-GB" sz="1800" dirty="0"/>
              <a:t> of a </a:t>
            </a:r>
            <a:r>
              <a:rPr lang="en-GB" sz="1800" dirty="0">
                <a:solidFill>
                  <a:schemeClr val="accent1"/>
                </a:solidFill>
              </a:rPr>
              <a:t>more detailed model </a:t>
            </a:r>
            <a:r>
              <a:rPr lang="en-GB" sz="1800" dirty="0"/>
              <a:t>describing the impact of photoelectrons on electron cloud effects have started</a:t>
            </a:r>
          </a:p>
          <a:p>
            <a:r>
              <a:rPr lang="en-GB" sz="1800" dirty="0">
                <a:solidFill>
                  <a:schemeClr val="accent1"/>
                </a:solidFill>
              </a:rPr>
              <a:t>Incoherent </a:t>
            </a:r>
            <a:r>
              <a:rPr lang="en-GB" sz="1800" dirty="0" err="1">
                <a:solidFill>
                  <a:schemeClr val="accent1"/>
                </a:solidFill>
              </a:rPr>
              <a:t>ecloud</a:t>
            </a:r>
            <a:r>
              <a:rPr lang="en-GB" sz="1800" dirty="0">
                <a:solidFill>
                  <a:schemeClr val="accent1"/>
                </a:solidFill>
              </a:rPr>
              <a:t> effects have to be addressed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Electron and positron beams will experience different electron-cloud effects </a:t>
            </a:r>
            <a:r>
              <a:rPr lang="en-GB" sz="1800" dirty="0">
                <a:sym typeface="Wingdings" pitchFamily="2" charset="2"/>
              </a:rPr>
              <a:t></a:t>
            </a:r>
            <a:r>
              <a:rPr lang="en-GB" sz="1800" dirty="0"/>
              <a:t> slightly different parameters for the two beams with consequences for other collective effects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GB" sz="1800" b="1" dirty="0">
              <a:solidFill>
                <a:srgbClr val="FF0000"/>
              </a:solidFill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1800" b="1" dirty="0">
                <a:solidFill>
                  <a:schemeClr val="accent1"/>
                </a:solidFill>
                <a:sym typeface="Wingdings"/>
              </a:rPr>
              <a:t>Non-uniform 5ns bunch spacing filling schemes mitigates </a:t>
            </a:r>
            <a:r>
              <a:rPr lang="en-GB" sz="1800" dirty="0">
                <a:sym typeface="Wingdings"/>
              </a:rPr>
              <a:t>the </a:t>
            </a:r>
            <a:r>
              <a:rPr lang="en-GB" sz="1800" dirty="0">
                <a:solidFill>
                  <a:schemeClr val="accent1"/>
                </a:solidFill>
                <a:sym typeface="Wingdings"/>
              </a:rPr>
              <a:t>e-cloud formation process</a:t>
            </a:r>
            <a:endParaRPr lang="en-GB" sz="1400" dirty="0">
              <a:sym typeface="Wingdings"/>
            </a:endParaRP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1800" dirty="0">
                <a:sym typeface="Wingdings"/>
              </a:rPr>
              <a:t>Discussions and studies on-going to evaluate possible implementation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endParaRPr lang="en-GB" sz="1800" dirty="0">
              <a:sym typeface="Wingdings"/>
            </a:endParaRP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GB" sz="1800" dirty="0"/>
              <a:t>Investigation of the effectiveness of various active mitigation strategies of the e-cloud instabilities, such as the use of a </a:t>
            </a:r>
            <a:r>
              <a:rPr lang="en-GB" sz="1800" dirty="0">
                <a:solidFill>
                  <a:schemeClr val="accent1"/>
                </a:solidFill>
              </a:rPr>
              <a:t>transverse feedback system </a:t>
            </a:r>
            <a:r>
              <a:rPr lang="en-GB" sz="1800" dirty="0"/>
              <a:t>in combination with </a:t>
            </a:r>
            <a:r>
              <a:rPr lang="en-GB" sz="1800" dirty="0">
                <a:solidFill>
                  <a:schemeClr val="accent1"/>
                </a:solidFill>
              </a:rPr>
              <a:t>chromaticity</a:t>
            </a:r>
            <a:r>
              <a:rPr lang="en-GB" sz="1800" dirty="0"/>
              <a:t> and </a:t>
            </a:r>
            <a:r>
              <a:rPr lang="en-GB" sz="1800" dirty="0">
                <a:solidFill>
                  <a:schemeClr val="accent1"/>
                </a:solidFill>
              </a:rPr>
              <a:t>octupole </a:t>
            </a:r>
            <a:r>
              <a:rPr lang="en-GB" sz="1800" dirty="0"/>
              <a:t>settings are also under going</a:t>
            </a:r>
          </a:p>
        </p:txBody>
      </p:sp>
    </p:spTree>
    <p:extLst>
      <p:ext uri="{BB962C8B-B14F-4D97-AF65-F5344CB8AC3E}">
        <p14:creationId xmlns:p14="http://schemas.microsoft.com/office/powerpoint/2010/main" val="10134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Thanks for your attention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922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1222" y="-268325"/>
            <a:ext cx="9403554" cy="1325563"/>
          </a:xfrm>
        </p:spPr>
        <p:txBody>
          <a:bodyPr>
            <a:normAutofit/>
          </a:bodyPr>
          <a:lstStyle/>
          <a:p>
            <a:r>
              <a:rPr lang="en-GB" sz="3600" dirty="0"/>
              <a:t>Mitigation techniques : Larger Bunch Spacing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26</a:t>
            </a:fld>
            <a:endParaRPr lang="it-IT" dirty="0"/>
          </a:p>
        </p:txBody>
      </p:sp>
      <p:graphicFrame>
        <p:nvGraphicFramePr>
          <p:cNvPr id="24" name="Tabella 23"/>
          <p:cNvGraphicFramePr>
            <a:graphicFrameLocks noGrp="1"/>
          </p:cNvGraphicFramePr>
          <p:nvPr/>
        </p:nvGraphicFramePr>
        <p:xfrm>
          <a:off x="6242908" y="1644161"/>
          <a:ext cx="5014123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9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30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40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50 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Drift 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&gt; 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Dipole</a:t>
                      </a:r>
                    </a:p>
                    <a:p>
                      <a:r>
                        <a:rPr lang="en-GB" noProof="0" dirty="0"/>
                        <a:t>(</a:t>
                      </a:r>
                      <a:r>
                        <a:rPr lang="en-GB" sz="1800" dirty="0"/>
                        <a:t>15.2 </a:t>
                      </a:r>
                      <a:r>
                        <a:rPr lang="en-GB" sz="1800" dirty="0" err="1"/>
                        <a:t>mT</a:t>
                      </a:r>
                      <a:r>
                        <a:rPr lang="en-GB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Quadrupole</a:t>
                      </a:r>
                    </a:p>
                    <a:p>
                      <a:r>
                        <a:rPr lang="en-GB" sz="1800" dirty="0"/>
                        <a:t>(1.45 T/m)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err="1"/>
                        <a:t>Sextupole</a:t>
                      </a:r>
                      <a:endParaRPr lang="en-GB" noProof="0" dirty="0"/>
                    </a:p>
                    <a:p>
                      <a:r>
                        <a:rPr lang="en-GB" sz="1800" dirty="0"/>
                        <a:t>(72.5 T/m</a:t>
                      </a:r>
                      <a:r>
                        <a:rPr lang="en-GB" sz="1800" baseline="30000" dirty="0"/>
                        <a:t>2</a:t>
                      </a:r>
                      <a:r>
                        <a:rPr lang="en-GB" sz="1800" baseline="0" dirty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8894975" y="996281"/>
            <a:ext cx="2167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Larger bunch spacing</a:t>
            </a:r>
          </a:p>
        </p:txBody>
      </p:sp>
      <p:sp>
        <p:nvSpPr>
          <p:cNvPr id="5" name="Parentesi graffa chiusa 4"/>
          <p:cNvSpPr/>
          <p:nvPr/>
        </p:nvSpPr>
        <p:spPr>
          <a:xfrm rot="16200000">
            <a:off x="9839344" y="234410"/>
            <a:ext cx="278780" cy="2518886"/>
          </a:xfrm>
          <a:prstGeom prst="rightBrace">
            <a:avLst>
              <a:gd name="adj1" fmla="val 40334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accent6">
                    <a:lumMod val="50000"/>
                  </a:schemeClr>
                </a:solidFill>
              </a:ln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66578" y="942062"/>
            <a:ext cx="6119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000" dirty="0"/>
              <a:t> E-cloud could be mitigated using </a:t>
            </a:r>
            <a:r>
              <a:rPr lang="en-GB" sz="2000" dirty="0">
                <a:solidFill>
                  <a:schemeClr val="accent1"/>
                </a:solidFill>
              </a:rPr>
              <a:t>larger bunch spacing 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1092724" y="1417386"/>
            <a:ext cx="3600000" cy="2977207"/>
            <a:chOff x="838200" y="2332077"/>
            <a:chExt cx="3600000" cy="2977207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2363829"/>
              <a:ext cx="3600000" cy="2945455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1282045" y="2332077"/>
              <a:ext cx="22058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err="1"/>
                <a:t>Dipole</a:t>
              </a:r>
              <a:r>
                <a:rPr lang="it-IT" dirty="0"/>
                <a:t> 50 ns</a:t>
              </a:r>
            </a:p>
          </p:txBody>
        </p:sp>
      </p:grpSp>
      <p:sp>
        <p:nvSpPr>
          <p:cNvPr id="15" name="CasellaDiTesto 14"/>
          <p:cNvSpPr txBox="1"/>
          <p:nvPr/>
        </p:nvSpPr>
        <p:spPr>
          <a:xfrm>
            <a:off x="8017094" y="597190"/>
            <a:ext cx="4767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From </a:t>
            </a:r>
            <a:r>
              <a:rPr lang="en-GB" sz="1600" i="1" dirty="0">
                <a:hlinkClick r:id="rId4"/>
              </a:rPr>
              <a:t>FCC Feasibility Study Report </a:t>
            </a:r>
            <a:r>
              <a:rPr lang="en-GB" sz="1600" i="1" dirty="0"/>
              <a:t>(March 2025)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66578" y="4966716"/>
            <a:ext cx="116651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 Increasing the bunch spacing </a:t>
            </a:r>
            <a:r>
              <a:rPr lang="en-GB" sz="2000" dirty="0">
                <a:solidFill>
                  <a:schemeClr val="accent1"/>
                </a:solidFill>
              </a:rPr>
              <a:t>requires increasing the bunch intensity </a:t>
            </a:r>
            <a:r>
              <a:rPr lang="en-GB" sz="2000" dirty="0"/>
              <a:t>to maintain a </a:t>
            </a:r>
            <a:r>
              <a:rPr lang="en-GB" sz="2000" dirty="0">
                <a:solidFill>
                  <a:schemeClr val="accent1"/>
                </a:solidFill>
              </a:rPr>
              <a:t>constant beam current </a:t>
            </a:r>
          </a:p>
          <a:p>
            <a:endParaRPr lang="en-GB" sz="2000" dirty="0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en-GB" sz="2000" dirty="0">
                <a:solidFill>
                  <a:schemeClr val="accent1"/>
                </a:solidFill>
                <a:sym typeface="Wingdings" pitchFamily="2" charset="2"/>
              </a:rPr>
              <a:t> </a:t>
            </a:r>
            <a:r>
              <a:rPr lang="en-GB" sz="2000" dirty="0"/>
              <a:t>Larger bunch intensities could </a:t>
            </a:r>
            <a:r>
              <a:rPr lang="en-GB" sz="2000" dirty="0">
                <a:solidFill>
                  <a:schemeClr val="accent1"/>
                </a:solidFill>
              </a:rPr>
              <a:t>lead to problems due to other collective effects</a:t>
            </a:r>
            <a:r>
              <a:rPr lang="en-GB" sz="2000" dirty="0"/>
              <a:t>, such as beam-beam and beam-coupling impedance (</a:t>
            </a:r>
            <a:r>
              <a:rPr lang="en-GB" sz="2000" i="1" dirty="0">
                <a:hlinkClick r:id="rId5"/>
              </a:rPr>
              <a:t>Mauro Migliorati FCC week 2024</a:t>
            </a:r>
            <a:r>
              <a:rPr lang="en-GB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1451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SEY Models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27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372" y="1368729"/>
            <a:ext cx="3960000" cy="3240000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Electron-Cloud Effects and Possible Mitigation Strategies</a:t>
            </a:r>
          </a:p>
        </p:txBody>
      </p:sp>
      <p:pic>
        <p:nvPicPr>
          <p:cNvPr id="11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2459C39-F41A-2D88-393C-0B7C46403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44" y="1368729"/>
            <a:ext cx="3676648" cy="321949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489251" y="1386983"/>
            <a:ext cx="161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ECLOUD Model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7579399" y="1375983"/>
            <a:ext cx="19704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Furman</a:t>
            </a:r>
            <a:r>
              <a:rPr lang="it-IT" dirty="0"/>
              <a:t>-Pivi Model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724014" y="3899575"/>
            <a:ext cx="2244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Courtesy of </a:t>
            </a:r>
            <a:r>
              <a:rPr lang="en-GB" sz="1600" i="1" dirty="0" err="1"/>
              <a:t>Fatih</a:t>
            </a:r>
            <a:r>
              <a:rPr lang="en-GB" sz="1600" i="1" dirty="0"/>
              <a:t> </a:t>
            </a:r>
            <a:r>
              <a:rPr lang="en-GB" sz="1600" i="1" dirty="0" err="1"/>
              <a:t>Yaman</a:t>
            </a:r>
            <a:r>
              <a:rPr lang="en-GB" sz="1600" i="1" dirty="0"/>
              <a:t> </a:t>
            </a: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441366" y="4595718"/>
            <a:ext cx="11527430" cy="2031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Furman-</a:t>
            </a:r>
            <a:r>
              <a:rPr lang="en-US" sz="2000" dirty="0" err="1">
                <a:solidFill>
                  <a:schemeClr val="accent1"/>
                </a:solidFill>
              </a:rPr>
              <a:t>Pivi</a:t>
            </a:r>
            <a:r>
              <a:rPr lang="en-US" sz="2000" dirty="0">
                <a:solidFill>
                  <a:schemeClr val="accent1"/>
                </a:solidFill>
              </a:rPr>
              <a:t> model </a:t>
            </a:r>
            <a:r>
              <a:rPr lang="en-US" sz="2000" dirty="0"/>
              <a:t>is more pessimistic: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 </a:t>
            </a:r>
            <a:r>
              <a:rPr lang="en-US" sz="2000" dirty="0" err="1">
                <a:solidFill>
                  <a:schemeClr val="accent1"/>
                </a:solidFill>
              </a:rPr>
              <a:t>Multipacting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/>
              <a:t>occurs for </a:t>
            </a:r>
            <a:r>
              <a:rPr lang="en-US" sz="2000" dirty="0">
                <a:solidFill>
                  <a:schemeClr val="accent1"/>
                </a:solidFill>
              </a:rPr>
              <a:t>lower SEY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 </a:t>
            </a:r>
            <a:r>
              <a:rPr lang="en-US" sz="2000" dirty="0">
                <a:solidFill>
                  <a:schemeClr val="accent1"/>
                </a:solidFill>
              </a:rPr>
              <a:t>Larger e-cloud density</a:t>
            </a:r>
          </a:p>
          <a:p>
            <a:pPr lvl="1">
              <a:buFont typeface="Arial" charset="0"/>
              <a:buChar char="•"/>
            </a:pPr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1700" dirty="0"/>
              <a:t>More details in: </a:t>
            </a:r>
            <a:r>
              <a:rPr lang="en-US" sz="1700" i="1" dirty="0">
                <a:hlinkClick r:id="rId5"/>
              </a:rPr>
              <a:t>F. </a:t>
            </a:r>
            <a:r>
              <a:rPr lang="en-US" sz="1700" i="1" dirty="0" err="1">
                <a:hlinkClick r:id="rId5"/>
              </a:rPr>
              <a:t>Yaman</a:t>
            </a:r>
            <a:r>
              <a:rPr lang="en-US" sz="1700" i="1" dirty="0">
                <a:hlinkClick r:id="rId5"/>
              </a:rPr>
              <a:t>, “Electron cloud simulations using the Furman-</a:t>
            </a:r>
            <a:r>
              <a:rPr lang="en-US" sz="1700" i="1" dirty="0" err="1">
                <a:hlinkClick r:id="rId5"/>
              </a:rPr>
              <a:t>Pivi</a:t>
            </a:r>
            <a:r>
              <a:rPr lang="en-US" sz="1700" i="1" dirty="0">
                <a:hlinkClick r:id="rId5"/>
              </a:rPr>
              <a:t> model”, FCC-</a:t>
            </a:r>
            <a:r>
              <a:rPr lang="en-US" sz="1700" i="1" dirty="0" err="1">
                <a:hlinkClick r:id="rId5"/>
              </a:rPr>
              <a:t>ee</a:t>
            </a:r>
            <a:r>
              <a:rPr lang="en-US" sz="1700" i="1" dirty="0">
                <a:hlinkClick r:id="rId5"/>
              </a:rPr>
              <a:t> electron cloud meeting 18/03/2025</a:t>
            </a:r>
            <a:endParaRPr lang="en-US" sz="1700" i="1" dirty="0"/>
          </a:p>
          <a:p>
            <a:pPr lvl="1"/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45071" y="975622"/>
            <a:ext cx="7119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Simulations based on different parametrisations of the surface SEY</a:t>
            </a:r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20/05/2025</a:t>
            </a:r>
          </a:p>
        </p:txBody>
      </p:sp>
    </p:spTree>
    <p:extLst>
      <p:ext uri="{BB962C8B-B14F-4D97-AF65-F5344CB8AC3E}">
        <p14:creationId xmlns:p14="http://schemas.microsoft.com/office/powerpoint/2010/main" val="3932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77" y="1043923"/>
            <a:ext cx="3240000" cy="3240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94" y="1071558"/>
            <a:ext cx="324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Heat Loads: Drift Space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28</a:t>
            </a:fld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079548" y="108948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Filling scheme 1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4776066" y="105288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Filling scheme 2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341419" y="4202605"/>
            <a:ext cx="117101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</a:t>
            </a:r>
            <a:r>
              <a:rPr lang="en-GB" dirty="0" err="1">
                <a:solidFill>
                  <a:schemeClr val="accent1"/>
                </a:solidFill>
              </a:rPr>
              <a:t>multipacting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/>
              <a:t>(considering nominal bunch intensity and maximum simulated SEY=1.6):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Filling scheme 1</a:t>
            </a:r>
            <a:r>
              <a:rPr lang="en-GB" dirty="0"/>
              <a:t>: ∼38.7 W/m -&gt; full circumference ∼673 kW ∼</a:t>
            </a:r>
            <a:r>
              <a:rPr lang="en-GB" dirty="0">
                <a:solidFill>
                  <a:schemeClr val="accent1"/>
                </a:solidFill>
              </a:rPr>
              <a:t>1.35%</a:t>
            </a:r>
            <a:r>
              <a:rPr lang="en-GB" dirty="0"/>
              <a:t> 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Filling scheme 2</a:t>
            </a:r>
            <a:r>
              <a:rPr lang="en-GB" dirty="0"/>
              <a:t>: ∼25.3 W/m -&gt; full circumference ∼439 kW</a:t>
            </a:r>
            <a:r>
              <a:rPr lang="en-GB" dirty="0">
                <a:solidFill>
                  <a:schemeClr val="accent1"/>
                </a:solidFill>
              </a:rPr>
              <a:t> ∼0.88%</a:t>
            </a:r>
            <a:r>
              <a:rPr lang="en-GB" dirty="0"/>
              <a:t> 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  <a:p>
            <a:pPr lvl="1"/>
            <a:endParaRPr lang="en-GB" dirty="0"/>
          </a:p>
          <a:p>
            <a:r>
              <a:rPr lang="en-GB" dirty="0"/>
              <a:t>If </a:t>
            </a:r>
            <a:r>
              <a:rPr lang="en-GB" dirty="0">
                <a:solidFill>
                  <a:schemeClr val="accent1"/>
                </a:solidFill>
              </a:rPr>
              <a:t>no </a:t>
            </a:r>
            <a:r>
              <a:rPr lang="en-GB" dirty="0" err="1">
                <a:solidFill>
                  <a:schemeClr val="accent1"/>
                </a:solidFill>
              </a:rPr>
              <a:t>multipacting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/>
              <a:t>(considering SEY smaller the SEY </a:t>
            </a:r>
            <a:r>
              <a:rPr lang="en-GB" dirty="0" err="1"/>
              <a:t>multipacting</a:t>
            </a:r>
            <a:r>
              <a:rPr lang="en-GB" dirty="0"/>
              <a:t> threshold, all simulated bunch intensities):</a:t>
            </a:r>
          </a:p>
          <a:p>
            <a:pPr lvl="1"/>
            <a:r>
              <a:rPr lang="en-GB" dirty="0"/>
              <a:t>Filling scheme 1 (SEY&lt;=1.1) &amp; 2 (SEY&lt;=1.2): smaller than 0.01 W/m -&gt; full circumference </a:t>
            </a:r>
            <a:r>
              <a:rPr lang="en-GB" dirty="0">
                <a:solidFill>
                  <a:schemeClr val="accent1"/>
                </a:solidFill>
              </a:rPr>
              <a:t>smaller than</a:t>
            </a:r>
            <a:r>
              <a:rPr lang="en-GB" dirty="0"/>
              <a:t> 200 W ∼</a:t>
            </a:r>
            <a:r>
              <a:rPr lang="en-GB" dirty="0">
                <a:solidFill>
                  <a:schemeClr val="accent1"/>
                </a:solidFill>
              </a:rPr>
              <a:t>0.0004%</a:t>
            </a:r>
            <a:r>
              <a:rPr lang="en-GB" dirty="0"/>
              <a:t> 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6948165" y="1345336"/>
            <a:ext cx="3727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dirty="0" err="1"/>
              <a:t>L</a:t>
            </a:r>
            <a:r>
              <a:rPr lang="en-GB" baseline="-25000" dirty="0" err="1"/>
              <a:t>drift</a:t>
            </a:r>
            <a:r>
              <a:rPr lang="en-GB" dirty="0"/>
              <a:t> = 17.4  km (</a:t>
            </a:r>
            <a:r>
              <a:rPr lang="en-GB" dirty="0" err="1"/>
              <a:t>L</a:t>
            </a:r>
            <a:r>
              <a:rPr lang="en-GB" baseline="-25000" dirty="0" err="1"/>
              <a:t>drift</a:t>
            </a:r>
            <a:r>
              <a:rPr lang="en-GB" baseline="-25000" dirty="0"/>
              <a:t> </a:t>
            </a:r>
            <a:r>
              <a:rPr lang="en-GB" dirty="0"/>
              <a:t>/L = 19.18%)</a:t>
            </a:r>
            <a:endParaRPr lang="en-GB" baseline="300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7406277" y="2629963"/>
            <a:ext cx="480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Synchrotron radiation power: ∼50 MW per beam </a:t>
            </a:r>
          </a:p>
        </p:txBody>
      </p:sp>
      <p:cxnSp>
        <p:nvCxnSpPr>
          <p:cNvPr id="17" name="Connettore 1 16"/>
          <p:cNvCxnSpPr/>
          <p:nvPr/>
        </p:nvCxnSpPr>
        <p:spPr>
          <a:xfrm>
            <a:off x="1313061" y="1432611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5289316" y="1411829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12/06/2024</a:t>
            </a:r>
          </a:p>
        </p:txBody>
      </p:sp>
      <p:sp>
        <p:nvSpPr>
          <p:cNvPr id="1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533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 Week 2024</a:t>
            </a:r>
          </a:p>
        </p:txBody>
      </p:sp>
    </p:spTree>
    <p:extLst>
      <p:ext uri="{BB962C8B-B14F-4D97-AF65-F5344CB8AC3E}">
        <p14:creationId xmlns:p14="http://schemas.microsoft.com/office/powerpoint/2010/main" val="87177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Heat Loads: Summary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29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5654" y="1446222"/>
            <a:ext cx="1180344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/>
              <a:t>In case there is </a:t>
            </a:r>
            <a:r>
              <a:rPr lang="en-GB" sz="2400" dirty="0" err="1">
                <a:solidFill>
                  <a:schemeClr val="accent1"/>
                </a:solidFill>
              </a:rPr>
              <a:t>multipacting</a:t>
            </a:r>
            <a:r>
              <a:rPr lang="en-GB" sz="2400" dirty="0"/>
              <a:t>, the </a:t>
            </a:r>
            <a:r>
              <a:rPr lang="en-GB" sz="2400" dirty="0">
                <a:solidFill>
                  <a:schemeClr val="accent1"/>
                </a:solidFill>
              </a:rPr>
              <a:t>total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accent1"/>
                </a:solidFill>
              </a:rPr>
              <a:t>heat loads </a:t>
            </a:r>
            <a:r>
              <a:rPr lang="en-GB" sz="2400" dirty="0"/>
              <a:t>are in the order of: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it-IT" sz="2000" dirty="0"/>
              <a:t> 5-</a:t>
            </a:r>
            <a:r>
              <a:rPr lang="it-IT" sz="2000" dirty="0">
                <a:solidFill>
                  <a:schemeClr val="accent1"/>
                </a:solidFill>
              </a:rPr>
              <a:t>7% </a:t>
            </a:r>
            <a:r>
              <a:rPr lang="en-GB" sz="2000" dirty="0"/>
              <a:t>of </a:t>
            </a:r>
            <a:r>
              <a:rPr lang="en-GB" sz="2000" dirty="0">
                <a:solidFill>
                  <a:schemeClr val="accent1"/>
                </a:solidFill>
              </a:rPr>
              <a:t>synchrotron radiation </a:t>
            </a:r>
            <a:r>
              <a:rPr lang="en-GB" sz="2000" dirty="0"/>
              <a:t>power for the </a:t>
            </a:r>
            <a:r>
              <a:rPr lang="en-GB" sz="2000" dirty="0">
                <a:solidFill>
                  <a:schemeClr val="accent1"/>
                </a:solidFill>
              </a:rPr>
              <a:t>filling scheme 1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it-IT" sz="2000" dirty="0"/>
              <a:t> </a:t>
            </a:r>
            <a:endParaRPr lang="en-GB" sz="2000" dirty="0"/>
          </a:p>
          <a:p>
            <a:endParaRPr lang="en-GB" sz="2400" dirty="0"/>
          </a:p>
          <a:p>
            <a:pPr marL="342900" indent="-342900">
              <a:buFont typeface="Arial" charset="0"/>
              <a:buChar char="•"/>
            </a:pPr>
            <a:r>
              <a:rPr lang="en-GB" sz="2400" dirty="0"/>
              <a:t> </a:t>
            </a:r>
            <a:r>
              <a:rPr lang="en-GB" sz="2400" dirty="0">
                <a:solidFill>
                  <a:schemeClr val="accent1"/>
                </a:solidFill>
              </a:rPr>
              <a:t>Dipoles</a:t>
            </a:r>
            <a:r>
              <a:rPr lang="en-GB" sz="2400" dirty="0"/>
              <a:t> are the </a:t>
            </a:r>
            <a:r>
              <a:rPr lang="en-GB" sz="2400" dirty="0">
                <a:solidFill>
                  <a:schemeClr val="accent1"/>
                </a:solidFill>
              </a:rPr>
              <a:t>main contributors </a:t>
            </a:r>
            <a:r>
              <a:rPr lang="en-GB" sz="2400" dirty="0"/>
              <a:t>to the total </a:t>
            </a:r>
            <a:r>
              <a:rPr lang="en-GB" sz="2400" dirty="0">
                <a:solidFill>
                  <a:schemeClr val="accent1"/>
                </a:solidFill>
              </a:rPr>
              <a:t>heat loads</a:t>
            </a:r>
            <a:r>
              <a:rPr lang="en-GB" sz="2400" dirty="0"/>
              <a:t> 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If there is </a:t>
            </a:r>
            <a:r>
              <a:rPr lang="en-GB" sz="2400" dirty="0">
                <a:solidFill>
                  <a:schemeClr val="accent1"/>
                </a:solidFill>
              </a:rPr>
              <a:t>no </a:t>
            </a:r>
            <a:r>
              <a:rPr lang="en-GB" sz="2400" dirty="0" err="1">
                <a:solidFill>
                  <a:schemeClr val="accent1"/>
                </a:solidFill>
              </a:rPr>
              <a:t>multipacting</a:t>
            </a:r>
            <a:r>
              <a:rPr lang="en-GB" sz="2400" dirty="0"/>
              <a:t>, the total heat loads are </a:t>
            </a:r>
            <a:r>
              <a:rPr lang="en-GB" sz="2400" dirty="0">
                <a:solidFill>
                  <a:schemeClr val="accent1"/>
                </a:solidFill>
              </a:rPr>
              <a:t>negligible</a:t>
            </a:r>
            <a:r>
              <a:rPr lang="en-GB" sz="2400" dirty="0"/>
              <a:t> compared to the synchrotron radiation power </a:t>
            </a: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12/06/2024</a:t>
            </a: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533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 Week 2024</a:t>
            </a:r>
          </a:p>
        </p:txBody>
      </p:sp>
    </p:spTree>
    <p:extLst>
      <p:ext uri="{BB962C8B-B14F-4D97-AF65-F5344CB8AC3E}">
        <p14:creationId xmlns:p14="http://schemas.microsoft.com/office/powerpoint/2010/main" val="209837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Introduction</a:t>
            </a:r>
          </a:p>
          <a:p>
            <a:endParaRPr lang="en-GB" dirty="0"/>
          </a:p>
          <a:p>
            <a:r>
              <a:rPr lang="en-GB" dirty="0" err="1">
                <a:solidFill>
                  <a:schemeClr val="bg1">
                    <a:lumMod val="85000"/>
                  </a:schemeClr>
                </a:solidFill>
              </a:rPr>
              <a:t>Multipacting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and Stability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Photoelectrons</a:t>
            </a:r>
          </a:p>
          <a:p>
            <a:pPr marL="0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Mitigation Techniques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Conclusions and Outlooks</a:t>
            </a:r>
          </a:p>
        </p:txBody>
      </p:sp>
    </p:spTree>
    <p:extLst>
      <p:ext uri="{BB962C8B-B14F-4D97-AF65-F5344CB8AC3E}">
        <p14:creationId xmlns:p14="http://schemas.microsoft.com/office/powerpoint/2010/main" val="412082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53" t="4286" b="75104"/>
          <a:stretch/>
        </p:blipFill>
        <p:spPr>
          <a:xfrm>
            <a:off x="8293608" y="1547626"/>
            <a:ext cx="1377065" cy="288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99581" y="-302786"/>
            <a:ext cx="11517999" cy="1325563"/>
          </a:xfrm>
        </p:spPr>
        <p:txBody>
          <a:bodyPr>
            <a:normAutofit/>
          </a:bodyPr>
          <a:lstStyle/>
          <a:p>
            <a:r>
              <a:rPr lang="en-GB" sz="3600" dirty="0"/>
              <a:t>E-Cloud Stability Simulation Threshold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>
          <a:xfrm>
            <a:off x="8610600" y="6346518"/>
            <a:ext cx="2743200" cy="365125"/>
          </a:xfrm>
        </p:spPr>
        <p:txBody>
          <a:bodyPr/>
          <a:lstStyle/>
          <a:p>
            <a:fld id="{1916B4AC-299F-EA40-A49D-D37F0BA93485}" type="slidenum">
              <a:rPr lang="it-IT" smtClean="0"/>
              <a:t>30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294346" y="761988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GB" sz="2000" dirty="0"/>
              <a:t>		considering only the drift length </a:t>
            </a:r>
            <a:r>
              <a:rPr lang="en-GB" sz="2000" dirty="0" err="1"/>
              <a:t>L</a:t>
            </a:r>
            <a:r>
              <a:rPr lang="en-GB" sz="2000" baseline="-25000" dirty="0" err="1"/>
              <a:t>drift</a:t>
            </a:r>
            <a:r>
              <a:rPr lang="en-GB" sz="2000" dirty="0"/>
              <a:t> = 17.4  km (</a:t>
            </a:r>
            <a:r>
              <a:rPr lang="en-GB" sz="2000" dirty="0" err="1"/>
              <a:t>L</a:t>
            </a:r>
            <a:r>
              <a:rPr lang="en-GB" sz="2000" baseline="-25000" dirty="0" err="1"/>
              <a:t>drift</a:t>
            </a:r>
            <a:r>
              <a:rPr lang="en-GB" sz="2000" baseline="-25000" dirty="0"/>
              <a:t> </a:t>
            </a:r>
            <a:r>
              <a:rPr lang="en-GB" sz="2000" dirty="0"/>
              <a:t>/L = 19.18%)</a:t>
            </a: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1600" dirty="0"/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</p:txBody>
      </p:sp>
      <p:sp>
        <p:nvSpPr>
          <p:cNvPr id="7" name="Cornice 6"/>
          <p:cNvSpPr/>
          <p:nvPr/>
        </p:nvSpPr>
        <p:spPr>
          <a:xfrm>
            <a:off x="8361043" y="1986404"/>
            <a:ext cx="1237343" cy="1275448"/>
          </a:xfrm>
          <a:prstGeom prst="frame">
            <a:avLst>
              <a:gd name="adj1" fmla="val 2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Cornice 13"/>
          <p:cNvSpPr/>
          <p:nvPr/>
        </p:nvSpPr>
        <p:spPr>
          <a:xfrm>
            <a:off x="8359879" y="3261852"/>
            <a:ext cx="1237343" cy="489721"/>
          </a:xfrm>
          <a:prstGeom prst="frame">
            <a:avLst>
              <a:gd name="adj1" fmla="val 320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>
            <a:off x="9589919" y="2614019"/>
            <a:ext cx="306000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9828182" y="2445984"/>
            <a:ext cx="637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Stable</a:t>
            </a:r>
          </a:p>
        </p:txBody>
      </p:sp>
      <p:sp>
        <p:nvSpPr>
          <p:cNvPr id="17" name="Cornice 16"/>
          <p:cNvSpPr/>
          <p:nvPr/>
        </p:nvSpPr>
        <p:spPr>
          <a:xfrm>
            <a:off x="8363468" y="3754107"/>
            <a:ext cx="1237343" cy="557754"/>
          </a:xfrm>
          <a:prstGeom prst="frame">
            <a:avLst>
              <a:gd name="adj1" fmla="val 222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9600811" y="4023974"/>
            <a:ext cx="306527" cy="7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9828182" y="3843967"/>
            <a:ext cx="1182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rgbClr val="C00000"/>
                </a:solidFill>
              </a:rPr>
              <a:t>Very</a:t>
            </a:r>
            <a:r>
              <a:rPr lang="it-IT" sz="1400" dirty="0">
                <a:solidFill>
                  <a:srgbClr val="C00000"/>
                </a:solidFill>
              </a:rPr>
              <a:t> </a:t>
            </a:r>
            <a:r>
              <a:rPr lang="it-IT" sz="1400" dirty="0" err="1">
                <a:solidFill>
                  <a:srgbClr val="C00000"/>
                </a:solidFill>
              </a:rPr>
              <a:t>unstable</a:t>
            </a:r>
            <a:endParaRPr lang="it-IT" sz="1400" dirty="0">
              <a:solidFill>
                <a:srgbClr val="C0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453715" y="1304181"/>
            <a:ext cx="114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Horizontal</a:t>
            </a: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46" r="13038" b="24314"/>
          <a:stretch/>
        </p:blipFill>
        <p:spPr>
          <a:xfrm>
            <a:off x="2172109" y="3694019"/>
            <a:ext cx="6072231" cy="2160000"/>
          </a:xfrm>
          <a:prstGeom prst="rect">
            <a:avLst/>
          </a:prstGeom>
        </p:spPr>
      </p:pic>
      <p:sp>
        <p:nvSpPr>
          <p:cNvPr id="27" name="CasellaDiTesto 26"/>
          <p:cNvSpPr txBox="1"/>
          <p:nvPr/>
        </p:nvSpPr>
        <p:spPr>
          <a:xfrm>
            <a:off x="6581861" y="1296434"/>
            <a:ext cx="88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Vertical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938562" y="2109776"/>
            <a:ext cx="108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Centroid</a:t>
            </a:r>
            <a:r>
              <a:rPr lang="it-IT" dirty="0"/>
              <a:t>/</a:t>
            </a:r>
          </a:p>
          <a:p>
            <a:r>
              <a:rPr lang="it-IT" dirty="0"/>
              <a:t>Sigma</a:t>
            </a:r>
          </a:p>
        </p:txBody>
      </p:sp>
      <p:cxnSp>
        <p:nvCxnSpPr>
          <p:cNvPr id="31" name="Connettore 2 30"/>
          <p:cNvCxnSpPr/>
          <p:nvPr/>
        </p:nvCxnSpPr>
        <p:spPr>
          <a:xfrm>
            <a:off x="9600811" y="3501455"/>
            <a:ext cx="306000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9828182" y="3354945"/>
            <a:ext cx="834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accent6">
                    <a:lumMod val="75000"/>
                  </a:schemeClr>
                </a:solidFill>
              </a:rPr>
              <a:t>Unstable</a:t>
            </a:r>
            <a:endParaRPr lang="it-IT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-38321" y="4317259"/>
            <a:ext cx="24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Normalised</a:t>
            </a:r>
            <a:r>
              <a:rPr lang="it-IT" sz="1600" dirty="0"/>
              <a:t> </a:t>
            </a:r>
            <a:r>
              <a:rPr lang="it-IT" sz="1600" dirty="0" err="1"/>
              <a:t>emittance</a:t>
            </a:r>
            <a:r>
              <a:rPr lang="it-IT" sz="1600" dirty="0"/>
              <a:t>/</a:t>
            </a:r>
          </a:p>
          <a:p>
            <a:r>
              <a:rPr lang="it-IT" sz="1600" dirty="0" err="1"/>
              <a:t>Normalised</a:t>
            </a:r>
            <a:r>
              <a:rPr lang="it-IT" sz="1600" dirty="0"/>
              <a:t> </a:t>
            </a:r>
            <a:r>
              <a:rPr lang="it-IT" sz="1600" dirty="0" err="1"/>
              <a:t>emittance</a:t>
            </a:r>
            <a:r>
              <a:rPr lang="it-IT" sz="1600" dirty="0"/>
              <a:t> [t=0]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7" r="13648" b="73329"/>
          <a:stretch/>
        </p:blipFill>
        <p:spPr>
          <a:xfrm>
            <a:off x="2179060" y="1580319"/>
            <a:ext cx="6057766" cy="2160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9832" y="5773620"/>
            <a:ext cx="11343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Theoretical</a:t>
            </a:r>
            <a:r>
              <a:rPr lang="en-GB" sz="2000" dirty="0"/>
              <a:t> and </a:t>
            </a:r>
            <a:r>
              <a:rPr lang="en-GB" sz="2000" dirty="0">
                <a:solidFill>
                  <a:schemeClr val="accent1"/>
                </a:solidFill>
              </a:rPr>
              <a:t>numerical</a:t>
            </a:r>
            <a:r>
              <a:rPr lang="en-GB" sz="2000" dirty="0"/>
              <a:t> e-cloud density stability </a:t>
            </a:r>
            <a:r>
              <a:rPr lang="en-GB" sz="2000" dirty="0">
                <a:solidFill>
                  <a:schemeClr val="accent1"/>
                </a:solidFill>
              </a:rPr>
              <a:t>threshold</a:t>
            </a:r>
            <a:r>
              <a:rPr lang="en-GB" sz="2000" dirty="0"/>
              <a:t> have the </a:t>
            </a:r>
            <a:r>
              <a:rPr lang="en-GB" sz="2000" dirty="0">
                <a:solidFill>
                  <a:srgbClr val="FF0000"/>
                </a:solidFill>
              </a:rPr>
              <a:t>same order of magnitude: </a:t>
            </a:r>
            <a:r>
              <a:rPr lang="en-GB" sz="2000" dirty="0"/>
              <a:t>⍴</a:t>
            </a:r>
            <a:r>
              <a:rPr lang="en-GB" sz="2000" baseline="-25000" dirty="0" err="1"/>
              <a:t>e,th</a:t>
            </a:r>
            <a:r>
              <a:rPr lang="en-GB" sz="2000" dirty="0"/>
              <a:t> = </a:t>
            </a:r>
            <a:r>
              <a:rPr lang="it-IT" sz="2000" dirty="0"/>
              <a:t>9.53</a:t>
            </a:r>
            <a:r>
              <a:rPr lang="en-GB" sz="2000" dirty="0"/>
              <a:t> ⋅10</a:t>
            </a:r>
            <a:r>
              <a:rPr lang="en-GB" sz="2000" baseline="30000" dirty="0"/>
              <a:t>10</a:t>
            </a:r>
            <a:r>
              <a:rPr lang="en-GB" sz="2000" dirty="0"/>
              <a:t> e</a:t>
            </a:r>
            <a:r>
              <a:rPr lang="en-GB" sz="2000" baseline="30000" dirty="0"/>
              <a:t>-</a:t>
            </a:r>
            <a:r>
              <a:rPr lang="en-GB" sz="2000" dirty="0"/>
              <a:t>/m</a:t>
            </a:r>
            <a:r>
              <a:rPr lang="en-GB" sz="2000" baseline="30000" dirty="0"/>
              <a:t>3 </a:t>
            </a:r>
            <a:endParaRPr lang="en-GB" sz="2000" dirty="0">
              <a:solidFill>
                <a:srgbClr val="FF0000"/>
              </a:solidFill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Vertical plane is unstable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85D8B-1C24-35B4-C721-4630B45BDAD6}"/>
              </a:ext>
            </a:extLst>
          </p:cNvPr>
          <p:cNvSpPr txBox="1"/>
          <p:nvPr/>
        </p:nvSpPr>
        <p:spPr>
          <a:xfrm>
            <a:off x="384499" y="740459"/>
            <a:ext cx="1976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Drift Space case:</a:t>
            </a:r>
            <a:endParaRPr lang="en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6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0" grpId="0"/>
      <p:bldP spid="17" grpId="0" animBg="1"/>
      <p:bldP spid="20" grpId="0"/>
      <p:bldP spid="26" grpId="0"/>
      <p:bldP spid="27" grpId="0"/>
      <p:bldP spid="29" grpId="0"/>
      <p:bldP spid="32" grpId="0"/>
      <p:bldP spid="2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61932" y="-115531"/>
            <a:ext cx="10515600" cy="1325563"/>
          </a:xfrm>
        </p:spPr>
        <p:txBody>
          <a:bodyPr>
            <a:normAutofit/>
          </a:bodyPr>
          <a:lstStyle/>
          <a:p>
            <a:r>
              <a:rPr lang="en-GB" sz="3000" dirty="0"/>
              <a:t>5 ns Uniform Bunch Spacing (56,000 bunches)</a:t>
            </a:r>
            <a:br>
              <a:rPr lang="en-GB" sz="3000" dirty="0"/>
            </a:br>
            <a:endParaRPr lang="en-GB" sz="3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31</a:t>
            </a:fld>
            <a:endParaRPr lang="it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CE366C-98D2-217C-1C02-40C223DE5E0F}"/>
              </a:ext>
            </a:extLst>
          </p:cNvPr>
          <p:cNvSpPr txBox="1"/>
          <p:nvPr/>
        </p:nvSpPr>
        <p:spPr>
          <a:xfrm>
            <a:off x="9497585" y="1149546"/>
            <a:ext cx="6100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/>
              <a:t>Sextupole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DAAB1-4677-9AD6-F3C5-3FC390DBE965}"/>
              </a:ext>
            </a:extLst>
          </p:cNvPr>
          <p:cNvSpPr txBox="1"/>
          <p:nvPr/>
        </p:nvSpPr>
        <p:spPr>
          <a:xfrm>
            <a:off x="6714117" y="1120017"/>
            <a:ext cx="1608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Quadrupole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A9868C-28F4-D290-03A8-4C5BE954D6A3}"/>
              </a:ext>
            </a:extLst>
          </p:cNvPr>
          <p:cNvSpPr txBox="1"/>
          <p:nvPr/>
        </p:nvSpPr>
        <p:spPr>
          <a:xfrm>
            <a:off x="4120592" y="1120017"/>
            <a:ext cx="2395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Dipole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C958C39-EE63-3BC3-13CF-F779FA1333DF}"/>
              </a:ext>
            </a:extLst>
          </p:cNvPr>
          <p:cNvGrpSpPr/>
          <p:nvPr/>
        </p:nvGrpSpPr>
        <p:grpSpPr>
          <a:xfrm>
            <a:off x="210466" y="1390390"/>
            <a:ext cx="11943954" cy="3351014"/>
            <a:chOff x="97682" y="1659346"/>
            <a:chExt cx="10315623" cy="2894167"/>
          </a:xfrm>
        </p:grpSpPr>
        <p:pic>
          <p:nvPicPr>
            <p:cNvPr id="13" name="Immagine 7">
              <a:extLst>
                <a:ext uri="{FF2B5EF4-FFF2-40B4-BE49-F238E27FC236}">
                  <a16:creationId xmlns:a16="http://schemas.microsoft.com/office/drawing/2014/main" id="{E121F263-4CA6-2945-CEB7-8DED7341D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82" y="1659346"/>
              <a:ext cx="3107603" cy="2796843"/>
            </a:xfrm>
            <a:prstGeom prst="rect">
              <a:avLst/>
            </a:prstGeom>
          </p:spPr>
        </p:pic>
        <p:pic>
          <p:nvPicPr>
            <p:cNvPr id="9" name="Immagine 2">
              <a:extLst>
                <a:ext uri="{FF2B5EF4-FFF2-40B4-BE49-F238E27FC236}">
                  <a16:creationId xmlns:a16="http://schemas.microsoft.com/office/drawing/2014/main" id="{052E600E-E9ED-ACFF-5D7F-A45A91EB9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1677" y="1695470"/>
              <a:ext cx="3107603" cy="2796843"/>
            </a:xfrm>
            <a:prstGeom prst="rect">
              <a:avLst/>
            </a:prstGeom>
          </p:spPr>
        </p:pic>
        <p:pic>
          <p:nvPicPr>
            <p:cNvPr id="7" name="Immagine 5">
              <a:extLst>
                <a:ext uri="{FF2B5EF4-FFF2-40B4-BE49-F238E27FC236}">
                  <a16:creationId xmlns:a16="http://schemas.microsoft.com/office/drawing/2014/main" id="{27DD7A8A-171D-A389-71B1-D89BBC8EA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5672" y="1731594"/>
              <a:ext cx="3107603" cy="2796843"/>
            </a:xfrm>
            <a:prstGeom prst="rect">
              <a:avLst/>
            </a:prstGeom>
          </p:spPr>
        </p:pic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5702" y="1756670"/>
              <a:ext cx="3107603" cy="2796843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018635E-A0B6-C20B-1749-E89529D18BC4}"/>
              </a:ext>
            </a:extLst>
          </p:cNvPr>
          <p:cNvSpPr txBox="1"/>
          <p:nvPr/>
        </p:nvSpPr>
        <p:spPr>
          <a:xfrm>
            <a:off x="1198112" y="1149546"/>
            <a:ext cx="2395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Drift</a:t>
            </a:r>
            <a:endParaRPr lang="en-CH" dirty="0"/>
          </a:p>
        </p:txBody>
      </p:sp>
      <p:sp>
        <p:nvSpPr>
          <p:cNvPr id="19" name="CasellaDiTesto 2">
            <a:extLst>
              <a:ext uri="{FF2B5EF4-FFF2-40B4-BE49-F238E27FC236}">
                <a16:creationId xmlns:a16="http://schemas.microsoft.com/office/drawing/2014/main" id="{F260D838-59EC-ADC5-6F08-ADFBD60EDC2D}"/>
              </a:ext>
            </a:extLst>
          </p:cNvPr>
          <p:cNvSpPr txBox="1"/>
          <p:nvPr/>
        </p:nvSpPr>
        <p:spPr>
          <a:xfrm>
            <a:off x="719070" y="5108289"/>
            <a:ext cx="10753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Analysed ranges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Bunch spacing:  from 25 ns down to 5 ns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Total number of bunches per train: from 280 up to 1,400 (Number of trains 40)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Nominal bunch intensity: from 0.43e11 ppb down to 4.3e10 </a:t>
            </a:r>
          </a:p>
        </p:txBody>
      </p:sp>
    </p:spTree>
    <p:extLst>
      <p:ext uri="{BB962C8B-B14F-4D97-AF65-F5344CB8AC3E}">
        <p14:creationId xmlns:p14="http://schemas.microsoft.com/office/powerpoint/2010/main" val="7460981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834576" cy="1325563"/>
          </a:xfrm>
        </p:spPr>
        <p:txBody>
          <a:bodyPr/>
          <a:lstStyle/>
          <a:p>
            <a:r>
              <a:rPr lang="en-GB" dirty="0"/>
              <a:t>Comparison </a:t>
            </a:r>
            <a:r>
              <a:rPr lang="en-GB"/>
              <a:t>25 and 5ns Uniform </a:t>
            </a:r>
            <a:r>
              <a:rPr lang="en-GB" dirty="0"/>
              <a:t>Bunch Spacing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32</a:t>
            </a:fld>
            <a:endParaRPr lang="it-IT" dirty="0"/>
          </a:p>
        </p:txBody>
      </p:sp>
      <p:graphicFrame>
        <p:nvGraphicFramePr>
          <p:cNvPr id="14" name="Tabella 13"/>
          <p:cNvGraphicFramePr>
            <a:graphicFrameLocks noGrp="1"/>
          </p:cNvGraphicFramePr>
          <p:nvPr/>
        </p:nvGraphicFramePr>
        <p:xfrm>
          <a:off x="2826129" y="1345336"/>
          <a:ext cx="6820148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1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0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02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Bunch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population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25</a:t>
                      </a:r>
                      <a:r>
                        <a:rPr lang="it-IT" baseline="0" dirty="0"/>
                        <a:t> 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5 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15.2 </a:t>
                      </a:r>
                      <a:r>
                        <a:rPr lang="en-GB" sz="1800" dirty="0" err="1"/>
                        <a:t>mT</a:t>
                      </a:r>
                      <a:endParaRPr lang="en-GB" noProof="0" dirty="0"/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Drift Space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Quadrupole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/>
                        <a:t>Sextupole</a:t>
                      </a:r>
                      <a:endParaRPr lang="en-GB" noProof="0" dirty="0"/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72.5 T/m</a:t>
                      </a:r>
                      <a:r>
                        <a:rPr lang="en-GB" sz="1800" baseline="30000" dirty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360199" y="4935794"/>
            <a:ext cx="114313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5 ns uniform bunch spacing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e-cloud density are higher when there is </a:t>
            </a:r>
            <a:r>
              <a:rPr lang="en-GB" sz="2000" dirty="0" err="1">
                <a:solidFill>
                  <a:srgbClr val="FF0000"/>
                </a:solidFill>
              </a:rPr>
              <a:t>multipacting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/>
              <a:t>Considering the nominal case the SEY </a:t>
            </a:r>
            <a:r>
              <a:rPr lang="en-GB" sz="2000" dirty="0" err="1"/>
              <a:t>multipacting</a:t>
            </a:r>
            <a:r>
              <a:rPr lang="en-GB" sz="2000" dirty="0"/>
              <a:t> thresholds are lower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Charge Accumulation Phase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33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056040"/>
            <a:ext cx="7200000" cy="288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6040"/>
            <a:ext cx="7200000" cy="288000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0485" r="7994"/>
          <a:stretch/>
        </p:blipFill>
        <p:spPr>
          <a:xfrm>
            <a:off x="6822507" y="1694139"/>
            <a:ext cx="4917688" cy="2578033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-4" y="888998"/>
            <a:ext cx="1214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Option 1</a:t>
            </a:r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r>
              <a:rPr lang="it-IT" dirty="0"/>
              <a:t>Option 2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Cornice 6"/>
          <p:cNvSpPr/>
          <p:nvPr/>
        </p:nvSpPr>
        <p:spPr>
          <a:xfrm>
            <a:off x="194552" y="2927161"/>
            <a:ext cx="5742425" cy="214874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9" name="Connettore 2 8"/>
          <p:cNvCxnSpPr>
            <a:stCxn id="7" idx="3"/>
          </p:cNvCxnSpPr>
          <p:nvPr/>
        </p:nvCxnSpPr>
        <p:spPr>
          <a:xfrm flipV="1">
            <a:off x="5936977" y="2993108"/>
            <a:ext cx="814019" cy="4149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822507" y="1372630"/>
            <a:ext cx="4917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Option: 1   Booster </a:t>
            </a:r>
            <a:r>
              <a:rPr lang="en-GB" dirty="0"/>
              <a:t>Cycle</a:t>
            </a:r>
            <a:r>
              <a:rPr lang="it-IT" dirty="0"/>
              <a:t>: 200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2453268" y="3848098"/>
            <a:ext cx="3601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Courtesy of Hannes </a:t>
            </a:r>
            <a:r>
              <a:rPr lang="en-GB" sz="1400" i="1" dirty="0" err="1"/>
              <a:t>Bartosik</a:t>
            </a:r>
            <a:r>
              <a:rPr lang="en-GB" sz="1400" i="1" dirty="0"/>
              <a:t> (FCC week 2024)</a:t>
            </a:r>
          </a:p>
        </p:txBody>
      </p:sp>
    </p:spTree>
    <p:extLst>
      <p:ext uri="{BB962C8B-B14F-4D97-AF65-F5344CB8AC3E}">
        <p14:creationId xmlns:p14="http://schemas.microsoft.com/office/powerpoint/2010/main" val="82138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asellaDiTesto 36"/>
          <p:cNvSpPr txBox="1"/>
          <p:nvPr/>
        </p:nvSpPr>
        <p:spPr>
          <a:xfrm>
            <a:off x="394297" y="944824"/>
            <a:ext cx="117082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Analysed trains with uniform bunch spacing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Trains with 25 ns bunch spacing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Trains with smaller bunch spacing and with small gaps in order to mitigate the e-cloud (keeping the same train duration):</a:t>
            </a:r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Trains with 10 ns bunch spacing (2 bunches + 3 empty bunches)</a:t>
            </a:r>
          </a:p>
          <a:p>
            <a:endParaRPr lang="en-GB" dirty="0"/>
          </a:p>
        </p:txBody>
      </p:sp>
      <p:sp>
        <p:nvSpPr>
          <p:cNvPr id="31" name="Corda 30"/>
          <p:cNvSpPr/>
          <p:nvPr/>
        </p:nvSpPr>
        <p:spPr>
          <a:xfrm>
            <a:off x="903589" y="2090111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34</a:t>
            </a:fld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0" y="2011543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248400" y="2929420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Time [ns]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821108" y="1799471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1                 2                  3                               280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821107" y="2978711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0               25                50  </a:t>
            </a:r>
          </a:p>
        </p:txBody>
      </p:sp>
      <p:sp>
        <p:nvSpPr>
          <p:cNvPr id="34" name="Corda 33"/>
          <p:cNvSpPr/>
          <p:nvPr/>
        </p:nvSpPr>
        <p:spPr>
          <a:xfrm>
            <a:off x="1778696" y="2078442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orda 34"/>
          <p:cNvSpPr/>
          <p:nvPr/>
        </p:nvSpPr>
        <p:spPr>
          <a:xfrm>
            <a:off x="2717270" y="2083384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/>
          <p:cNvSpPr txBox="1"/>
          <p:nvPr/>
        </p:nvSpPr>
        <p:spPr>
          <a:xfrm>
            <a:off x="3319003" y="2158082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/>
              <a:t>...</a:t>
            </a:r>
          </a:p>
        </p:txBody>
      </p:sp>
      <p:sp>
        <p:nvSpPr>
          <p:cNvPr id="38" name="Corda 37"/>
          <p:cNvSpPr/>
          <p:nvPr/>
        </p:nvSpPr>
        <p:spPr>
          <a:xfrm>
            <a:off x="4380719" y="2080224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/>
          <p:cNvCxnSpPr/>
          <p:nvPr/>
        </p:nvCxnSpPr>
        <p:spPr>
          <a:xfrm flipV="1">
            <a:off x="872988" y="2990380"/>
            <a:ext cx="541682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rda 38"/>
          <p:cNvSpPr/>
          <p:nvPr/>
        </p:nvSpPr>
        <p:spPr>
          <a:xfrm>
            <a:off x="903589" y="4849330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6248400" y="5688639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Time [ns]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821108" y="4558690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1     2                              3                               280</a:t>
            </a:r>
          </a:p>
        </p:txBody>
      </p:sp>
      <p:sp>
        <p:nvSpPr>
          <p:cNvPr id="42" name="CasellaDiTesto 41"/>
          <p:cNvSpPr txBox="1"/>
          <p:nvPr/>
        </p:nvSpPr>
        <p:spPr>
          <a:xfrm>
            <a:off x="821107" y="5737930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0    10    20    30   40   50</a:t>
            </a:r>
          </a:p>
        </p:txBody>
      </p:sp>
      <p:sp>
        <p:nvSpPr>
          <p:cNvPr id="43" name="Corda 42"/>
          <p:cNvSpPr/>
          <p:nvPr/>
        </p:nvSpPr>
        <p:spPr>
          <a:xfrm>
            <a:off x="1242033" y="4837661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 </a:t>
            </a:r>
          </a:p>
        </p:txBody>
      </p:sp>
      <p:sp>
        <p:nvSpPr>
          <p:cNvPr id="44" name="Corda 43"/>
          <p:cNvSpPr/>
          <p:nvPr/>
        </p:nvSpPr>
        <p:spPr>
          <a:xfrm>
            <a:off x="2717270" y="4842603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asellaDiTesto 44"/>
          <p:cNvSpPr txBox="1"/>
          <p:nvPr/>
        </p:nvSpPr>
        <p:spPr>
          <a:xfrm>
            <a:off x="3319003" y="4917301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/>
              <a:t>...</a:t>
            </a:r>
          </a:p>
        </p:txBody>
      </p:sp>
      <p:sp>
        <p:nvSpPr>
          <p:cNvPr id="46" name="Corda 45"/>
          <p:cNvSpPr/>
          <p:nvPr/>
        </p:nvSpPr>
        <p:spPr>
          <a:xfrm>
            <a:off x="4380719" y="4839443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7" name="Connettore 2 46"/>
          <p:cNvCxnSpPr/>
          <p:nvPr/>
        </p:nvCxnSpPr>
        <p:spPr>
          <a:xfrm flipV="1">
            <a:off x="872988" y="5749599"/>
            <a:ext cx="541682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1543684" y="5374433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e     e    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8C20B0F-E697-90EC-9084-1A50FF8FB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307" y="-139548"/>
            <a:ext cx="9267386" cy="1325563"/>
          </a:xfrm>
        </p:spPr>
        <p:txBody>
          <a:bodyPr>
            <a:normAutofit/>
          </a:bodyPr>
          <a:lstStyle/>
          <a:p>
            <a:r>
              <a:rPr lang="en-GB" sz="3600" dirty="0"/>
              <a:t>Mitigation: Non-Uniform reduced bunch spacing</a:t>
            </a:r>
          </a:p>
        </p:txBody>
      </p:sp>
    </p:spTree>
    <p:extLst>
      <p:ext uri="{BB962C8B-B14F-4D97-AF65-F5344CB8AC3E}">
        <p14:creationId xmlns:p14="http://schemas.microsoft.com/office/powerpoint/2010/main" val="135859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3" grpId="0" animBg="1"/>
      <p:bldP spid="44" grpId="0" animBg="1"/>
      <p:bldP spid="45" grpId="0"/>
      <p:bldP spid="46" grpId="0" animBg="1"/>
      <p:bldP spid="4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po 35"/>
          <p:cNvGrpSpPr/>
          <p:nvPr/>
        </p:nvGrpSpPr>
        <p:grpSpPr>
          <a:xfrm>
            <a:off x="4157499" y="2354220"/>
            <a:ext cx="3833141" cy="2521922"/>
            <a:chOff x="4157499" y="3026962"/>
            <a:chExt cx="3833141" cy="2521922"/>
          </a:xfrm>
        </p:grpSpPr>
        <p:grpSp>
          <p:nvGrpSpPr>
            <p:cNvPr id="27" name="Gruppo 26"/>
            <p:cNvGrpSpPr/>
            <p:nvPr/>
          </p:nvGrpSpPr>
          <p:grpSpPr>
            <a:xfrm>
              <a:off x="4157499" y="3028884"/>
              <a:ext cx="3833141" cy="2520000"/>
              <a:chOff x="3942208" y="1724908"/>
              <a:chExt cx="3833141" cy="2520000"/>
            </a:xfrm>
          </p:grpSpPr>
          <p:pic>
            <p:nvPicPr>
              <p:cNvPr id="24" name="Immagine 2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2208" y="1724908"/>
                <a:ext cx="3833141" cy="2520000"/>
              </a:xfrm>
              <a:prstGeom prst="rect">
                <a:avLst/>
              </a:prstGeom>
            </p:spPr>
          </p:pic>
          <p:sp>
            <p:nvSpPr>
              <p:cNvPr id="25" name="Rettangolo 24"/>
              <p:cNvSpPr/>
              <p:nvPr/>
            </p:nvSpPr>
            <p:spPr>
              <a:xfrm>
                <a:off x="4525701" y="2071869"/>
                <a:ext cx="2657142" cy="2061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25"/>
              <p:cNvSpPr txBox="1"/>
              <p:nvPr/>
            </p:nvSpPr>
            <p:spPr>
              <a:xfrm>
                <a:off x="5153059" y="1942031"/>
                <a:ext cx="13083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Quadrupole</a:t>
                </a:r>
              </a:p>
            </p:txBody>
          </p:sp>
        </p:grpSp>
        <p:sp>
          <p:nvSpPr>
            <p:cNvPr id="34" name="Rettangolo 33"/>
            <p:cNvSpPr/>
            <p:nvPr/>
          </p:nvSpPr>
          <p:spPr>
            <a:xfrm>
              <a:off x="7755017" y="3026962"/>
              <a:ext cx="221959" cy="2520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4" b="5672"/>
          <a:stretch/>
        </p:blipFill>
        <p:spPr>
          <a:xfrm>
            <a:off x="87370" y="4481481"/>
            <a:ext cx="3585365" cy="2377060"/>
          </a:xfrm>
          <a:prstGeom prst="rect">
            <a:avLst/>
          </a:prstGeom>
        </p:spPr>
      </p:pic>
      <p:grpSp>
        <p:nvGrpSpPr>
          <p:cNvPr id="31" name="Gruppo 30"/>
          <p:cNvGrpSpPr/>
          <p:nvPr/>
        </p:nvGrpSpPr>
        <p:grpSpPr>
          <a:xfrm>
            <a:off x="7983617" y="2600324"/>
            <a:ext cx="3833141" cy="2568002"/>
            <a:chOff x="6289106" y="866159"/>
            <a:chExt cx="3833141" cy="2568002"/>
          </a:xfrm>
        </p:grpSpPr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9106" y="914161"/>
              <a:ext cx="3833141" cy="2520000"/>
            </a:xfrm>
            <a:prstGeom prst="rect">
              <a:avLst/>
            </a:prstGeom>
          </p:spPr>
        </p:pic>
        <p:sp>
          <p:nvSpPr>
            <p:cNvPr id="29" name="Rettangolo 28"/>
            <p:cNvSpPr/>
            <p:nvPr/>
          </p:nvSpPr>
          <p:spPr>
            <a:xfrm>
              <a:off x="7081028" y="960020"/>
              <a:ext cx="2657142" cy="2061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7836438" y="866159"/>
              <a:ext cx="11129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Sextupole</a:t>
              </a:r>
              <a:endParaRPr lang="it-IT" dirty="0"/>
            </a:p>
          </p:txBody>
        </p:sp>
      </p:grpSp>
      <p:grpSp>
        <p:nvGrpSpPr>
          <p:cNvPr id="35" name="Gruppo 34"/>
          <p:cNvGrpSpPr/>
          <p:nvPr/>
        </p:nvGrpSpPr>
        <p:grpSpPr>
          <a:xfrm>
            <a:off x="125977" y="2356141"/>
            <a:ext cx="3833141" cy="2520001"/>
            <a:chOff x="125977" y="3028883"/>
            <a:chExt cx="3833141" cy="2520001"/>
          </a:xfrm>
        </p:grpSpPr>
        <p:grpSp>
          <p:nvGrpSpPr>
            <p:cNvPr id="6" name="Gruppo 5"/>
            <p:cNvGrpSpPr/>
            <p:nvPr/>
          </p:nvGrpSpPr>
          <p:grpSpPr>
            <a:xfrm>
              <a:off x="125977" y="3028884"/>
              <a:ext cx="3833141" cy="2520000"/>
              <a:chOff x="190864" y="1929291"/>
              <a:chExt cx="3833141" cy="2520000"/>
            </a:xfrm>
          </p:grpSpPr>
          <p:pic>
            <p:nvPicPr>
              <p:cNvPr id="5" name="Immagine 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0864" y="1929291"/>
                <a:ext cx="3833141" cy="2520000"/>
              </a:xfrm>
              <a:prstGeom prst="rect">
                <a:avLst/>
              </a:prstGeom>
            </p:spPr>
          </p:pic>
          <p:sp>
            <p:nvSpPr>
              <p:cNvPr id="23" name="Rettangolo 22"/>
              <p:cNvSpPr/>
              <p:nvPr/>
            </p:nvSpPr>
            <p:spPr>
              <a:xfrm>
                <a:off x="679176" y="2286588"/>
                <a:ext cx="2696069" cy="1869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>
                <a:off x="1636213" y="2136567"/>
                <a:ext cx="792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err="1"/>
                  <a:t>Dipole</a:t>
                </a:r>
                <a:endParaRPr lang="it-IT" dirty="0"/>
              </a:p>
            </p:txBody>
          </p:sp>
        </p:grpSp>
        <p:sp>
          <p:nvSpPr>
            <p:cNvPr id="33" name="Rettangolo 32"/>
            <p:cNvSpPr/>
            <p:nvPr/>
          </p:nvSpPr>
          <p:spPr>
            <a:xfrm>
              <a:off x="3706940" y="3028883"/>
              <a:ext cx="221959" cy="2520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8025" y="-225550"/>
            <a:ext cx="10515600" cy="1325563"/>
          </a:xfrm>
        </p:spPr>
        <p:txBody>
          <a:bodyPr/>
          <a:lstStyle/>
          <a:p>
            <a:r>
              <a:rPr lang="en-GB" dirty="0"/>
              <a:t>Outlooks: Nested Magnets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35</a:t>
            </a:fld>
            <a:endParaRPr lang="it-IT" dirty="0"/>
          </a:p>
        </p:txBody>
      </p:sp>
      <p:sp>
        <p:nvSpPr>
          <p:cNvPr id="37" name="Rettangolo 36"/>
          <p:cNvSpPr/>
          <p:nvPr/>
        </p:nvSpPr>
        <p:spPr>
          <a:xfrm>
            <a:off x="503878" y="4759275"/>
            <a:ext cx="2828412" cy="278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877505" y="4759275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Dipole</a:t>
            </a:r>
            <a:r>
              <a:rPr lang="it-IT" dirty="0"/>
              <a:t> + Quadrupole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5195" y="684876"/>
            <a:ext cx="11835486" cy="198249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900" dirty="0">
                <a:sym typeface="Wingdings"/>
              </a:rPr>
              <a:t> </a:t>
            </a:r>
            <a:r>
              <a:rPr lang="en-GB" sz="2900" dirty="0">
                <a:solidFill>
                  <a:schemeClr val="accent1"/>
                </a:solidFill>
                <a:sym typeface="Wingdings"/>
              </a:rPr>
              <a:t>Nested Magnets </a:t>
            </a:r>
            <a:r>
              <a:rPr lang="en-GB" sz="2900" dirty="0">
                <a:sym typeface="Wingdings"/>
              </a:rPr>
              <a:t>under exploration by overlapping dipole fields with arc quadrupoles and </a:t>
            </a:r>
            <a:r>
              <a:rPr lang="en-GB" sz="2900" dirty="0" err="1">
                <a:sym typeface="Wingdings"/>
              </a:rPr>
              <a:t>sextupoles</a:t>
            </a:r>
            <a:endParaRPr lang="en-GB" sz="2900" dirty="0">
              <a:sym typeface="Wingdings"/>
            </a:endParaRPr>
          </a:p>
          <a:p>
            <a:pPr lvl="1">
              <a:lnSpc>
                <a:spcPct val="120000"/>
              </a:lnSpc>
            </a:pPr>
            <a:r>
              <a:rPr lang="en-GB" sz="2600" dirty="0">
                <a:sym typeface="Wingdings"/>
              </a:rPr>
              <a:t>Thereby increasing the dipole filling factor and reducing the synchrotron radiation</a:t>
            </a:r>
          </a:p>
          <a:p>
            <a:pPr>
              <a:lnSpc>
                <a:spcPct val="120000"/>
              </a:lnSpc>
            </a:pPr>
            <a:r>
              <a:rPr lang="en-GB" sz="2900" dirty="0">
                <a:sym typeface="Wingdings"/>
              </a:rPr>
              <a:t>On going development on HTS SSS magnets development (</a:t>
            </a:r>
            <a:r>
              <a:rPr lang="en-GB" sz="2900" dirty="0" err="1">
                <a:sym typeface="Wingdings"/>
              </a:rPr>
              <a:t>Koratzinos</a:t>
            </a:r>
            <a:r>
              <a:rPr lang="en-GB" sz="2900" dirty="0">
                <a:sym typeface="Wingdings"/>
              </a:rPr>
              <a:t> et al.)</a:t>
            </a:r>
          </a:p>
          <a:p>
            <a:pPr>
              <a:lnSpc>
                <a:spcPct val="120000"/>
              </a:lnSpc>
            </a:pPr>
            <a:r>
              <a:rPr lang="en-GB" sz="2900" dirty="0">
                <a:sym typeface="Wingdings"/>
              </a:rPr>
              <a:t>On going studies on nested magnet alternative optics (more details in L. Van </a:t>
            </a:r>
            <a:r>
              <a:rPr lang="en-GB" sz="2900" dirty="0" err="1">
                <a:sym typeface="Wingdings"/>
              </a:rPr>
              <a:t>Riesen-Haupt</a:t>
            </a:r>
            <a:r>
              <a:rPr lang="en-GB" sz="2900" dirty="0">
                <a:sym typeface="Wingdings"/>
              </a:rPr>
              <a:t> presentation)</a:t>
            </a:r>
          </a:p>
          <a:p>
            <a:pPr>
              <a:lnSpc>
                <a:spcPct val="120000"/>
              </a:lnSpc>
            </a:pPr>
            <a:r>
              <a:rPr lang="en-GB" sz="2900" dirty="0">
                <a:sym typeface="Wingdings"/>
              </a:rPr>
              <a:t>The configurations with nested magnets have to be studied from the </a:t>
            </a:r>
            <a:r>
              <a:rPr lang="en-GB" sz="2900" dirty="0">
                <a:solidFill>
                  <a:schemeClr val="accent1"/>
                </a:solidFill>
                <a:sym typeface="Wingdings"/>
              </a:rPr>
              <a:t>e-cloud point of view</a:t>
            </a:r>
          </a:p>
          <a:p>
            <a:pPr>
              <a:lnSpc>
                <a:spcPct val="120000"/>
              </a:lnSpc>
            </a:pPr>
            <a:endParaRPr lang="en-GB" sz="2000" dirty="0">
              <a:solidFill>
                <a:srgbClr val="FF0000"/>
              </a:solidFill>
              <a:sym typeface="Wingdings"/>
            </a:endParaRPr>
          </a:p>
        </p:txBody>
      </p:sp>
      <p:grpSp>
        <p:nvGrpSpPr>
          <p:cNvPr id="47" name="Gruppo 46"/>
          <p:cNvGrpSpPr/>
          <p:nvPr/>
        </p:nvGrpSpPr>
        <p:grpSpPr>
          <a:xfrm>
            <a:off x="3876647" y="4665690"/>
            <a:ext cx="4033141" cy="2135700"/>
            <a:chOff x="3876647" y="4665690"/>
            <a:chExt cx="4033141" cy="2135700"/>
          </a:xfrm>
        </p:grpSpPr>
        <p:pic>
          <p:nvPicPr>
            <p:cNvPr id="38" name="Immagine 3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59" r="9610" b="5112"/>
            <a:stretch/>
          </p:blipFill>
          <p:spPr>
            <a:xfrm>
              <a:off x="3876647" y="4698990"/>
              <a:ext cx="3936243" cy="2102400"/>
            </a:xfrm>
            <a:prstGeom prst="rect">
              <a:avLst/>
            </a:prstGeom>
          </p:spPr>
        </p:pic>
        <p:sp>
          <p:nvSpPr>
            <p:cNvPr id="39" name="Rettangolo 38"/>
            <p:cNvSpPr/>
            <p:nvPr/>
          </p:nvSpPr>
          <p:spPr>
            <a:xfrm>
              <a:off x="3876647" y="4778750"/>
              <a:ext cx="3627367" cy="1943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4251016" y="4743837"/>
              <a:ext cx="3627367" cy="1943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7428566" y="4831409"/>
              <a:ext cx="481222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300" dirty="0"/>
                <a:t>10.0</a:t>
              </a:r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4340202" y="4665690"/>
              <a:ext cx="3286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Dipole</a:t>
              </a:r>
              <a:r>
                <a:rPr lang="it-IT" dirty="0"/>
                <a:t> + Quadrupole + </a:t>
              </a:r>
              <a:r>
                <a:rPr lang="it-IT" dirty="0" err="1"/>
                <a:t>Sextupole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139952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15845"/>
            <a:ext cx="10515600" cy="5093110"/>
          </a:xfrm>
        </p:spPr>
        <p:txBody>
          <a:bodyPr>
            <a:normAutofit/>
          </a:bodyPr>
          <a:lstStyle/>
          <a:p>
            <a:r>
              <a:rPr lang="en-GB" sz="2100" dirty="0"/>
              <a:t>Electron cloud (</a:t>
            </a:r>
            <a:r>
              <a:rPr lang="en-GB" sz="2100" dirty="0">
                <a:solidFill>
                  <a:schemeClr val="accent1"/>
                </a:solidFill>
              </a:rPr>
              <a:t>e-cloud</a:t>
            </a:r>
            <a:r>
              <a:rPr lang="en-GB" sz="2100" dirty="0"/>
              <a:t>) effects have been observed in </a:t>
            </a:r>
            <a:r>
              <a:rPr lang="en-GB" sz="2100" dirty="0">
                <a:solidFill>
                  <a:schemeClr val="accent1"/>
                </a:solidFill>
              </a:rPr>
              <a:t>several accelerators</a:t>
            </a:r>
            <a:r>
              <a:rPr lang="en-GB" sz="2100" dirty="0"/>
              <a:t> all over the world (LHC, KEKB, </a:t>
            </a:r>
            <a:r>
              <a:rPr lang="en-GB" sz="2100" dirty="0" err="1"/>
              <a:t>DAɸNE</a:t>
            </a:r>
            <a:r>
              <a:rPr lang="en-GB" sz="2100" dirty="0"/>
              <a:t>, </a:t>
            </a:r>
            <a:r>
              <a:rPr lang="mr-IN" sz="2100" dirty="0"/>
              <a:t>…</a:t>
            </a:r>
            <a:r>
              <a:rPr lang="en-GB" sz="2100" dirty="0"/>
              <a:t>)</a:t>
            </a:r>
          </a:p>
          <a:p>
            <a:pPr lvl="1"/>
            <a:r>
              <a:rPr lang="en-GB" sz="2100" dirty="0"/>
              <a:t>more commonly in those operated with </a:t>
            </a:r>
            <a:r>
              <a:rPr lang="en-GB" sz="2100" dirty="0">
                <a:solidFill>
                  <a:schemeClr val="accent1"/>
                </a:solidFill>
              </a:rPr>
              <a:t>positively charged particles</a:t>
            </a:r>
          </a:p>
          <a:p>
            <a:endParaRPr lang="en-GB" sz="2100" dirty="0"/>
          </a:p>
          <a:p>
            <a:r>
              <a:rPr lang="en-GB" sz="2100" dirty="0"/>
              <a:t>Presently among the major </a:t>
            </a:r>
            <a:r>
              <a:rPr lang="en-GB" sz="2100" dirty="0">
                <a:solidFill>
                  <a:schemeClr val="accent1"/>
                </a:solidFill>
              </a:rPr>
              <a:t>performance limitations </a:t>
            </a:r>
            <a:r>
              <a:rPr lang="en-GB" sz="2100" dirty="0"/>
              <a:t>for high energy </a:t>
            </a:r>
            <a:r>
              <a:rPr lang="en-GB" sz="2100" dirty="0">
                <a:solidFill>
                  <a:schemeClr val="accent1"/>
                </a:solidFill>
              </a:rPr>
              <a:t>collider</a:t>
            </a:r>
          </a:p>
          <a:p>
            <a:pPr lvl="1"/>
            <a:r>
              <a:rPr lang="en-GB" sz="2100" dirty="0"/>
              <a:t>transverse beam instabilities</a:t>
            </a:r>
          </a:p>
          <a:p>
            <a:pPr lvl="1"/>
            <a:r>
              <a:rPr lang="en-GB" sz="2100" dirty="0"/>
              <a:t>incoherent beam effects </a:t>
            </a:r>
          </a:p>
          <a:p>
            <a:pPr lvl="1"/>
            <a:r>
              <a:rPr lang="en-GB" sz="2100" dirty="0"/>
              <a:t>vacuum degradation</a:t>
            </a:r>
          </a:p>
          <a:p>
            <a:pPr lvl="1"/>
            <a:r>
              <a:rPr lang="en-GB" sz="2100" dirty="0"/>
              <a:t>heat load</a:t>
            </a:r>
          </a:p>
          <a:p>
            <a:pPr lvl="1"/>
            <a:endParaRPr lang="en-GB" sz="2100" dirty="0"/>
          </a:p>
          <a:p>
            <a:r>
              <a:rPr lang="en-GB" sz="2100" dirty="0"/>
              <a:t>E-cloud effects have to be studied for </a:t>
            </a:r>
            <a:r>
              <a:rPr lang="en-GB" sz="2100" dirty="0">
                <a:solidFill>
                  <a:schemeClr val="accent1"/>
                </a:solidFill>
              </a:rPr>
              <a:t>FCC-</a:t>
            </a:r>
            <a:r>
              <a:rPr lang="en-GB" sz="2100" dirty="0" err="1">
                <a:solidFill>
                  <a:schemeClr val="accent1"/>
                </a:solidFill>
              </a:rPr>
              <a:t>ee</a:t>
            </a:r>
            <a:endParaRPr lang="en-GB" sz="2100" dirty="0">
              <a:solidFill>
                <a:schemeClr val="accent1"/>
              </a:solidFill>
            </a:endParaRPr>
          </a:p>
          <a:p>
            <a:pPr lvl="1"/>
            <a:r>
              <a:rPr lang="en-GB" sz="2100" dirty="0"/>
              <a:t>to give input to chamber design and material properties to avoid e-cloud formation</a:t>
            </a:r>
          </a:p>
          <a:p>
            <a:pPr lvl="1"/>
            <a:r>
              <a:rPr lang="en-GB" sz="2100" dirty="0"/>
              <a:t>define beam parameters and identify performance limitations</a:t>
            </a:r>
            <a:endParaRPr lang="en-GB" sz="2100" dirty="0">
              <a:solidFill>
                <a:srgbClr val="FF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7837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Formation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0108" y="3397313"/>
            <a:ext cx="11945705" cy="3054288"/>
          </a:xfrm>
        </p:spPr>
        <p:txBody>
          <a:bodyPr>
            <a:noAutofit/>
          </a:bodyPr>
          <a:lstStyle/>
          <a:p>
            <a:r>
              <a:rPr lang="en-GB" sz="2000" dirty="0"/>
              <a:t>With the </a:t>
            </a:r>
            <a:r>
              <a:rPr lang="en-GB" sz="2000" dirty="0">
                <a:solidFill>
                  <a:schemeClr val="accent1"/>
                </a:solidFill>
              </a:rPr>
              <a:t>particle bunch passage</a:t>
            </a:r>
          </a:p>
          <a:p>
            <a:pPr lvl="1"/>
            <a:r>
              <a:rPr lang="en-GB" sz="2000" dirty="0"/>
              <a:t> </a:t>
            </a:r>
            <a:r>
              <a:rPr lang="en-GB" sz="1600" dirty="0">
                <a:solidFill>
                  <a:schemeClr val="accent1"/>
                </a:solidFill>
              </a:rPr>
              <a:t>primary electrons </a:t>
            </a:r>
            <a:r>
              <a:rPr lang="en-GB" sz="1600" dirty="0"/>
              <a:t>can be accelerated to energies up to </a:t>
            </a:r>
            <a:r>
              <a:rPr lang="en-GB" sz="1600" dirty="0">
                <a:solidFill>
                  <a:schemeClr val="accent1"/>
                </a:solidFill>
              </a:rPr>
              <a:t>hundreds of eV</a:t>
            </a:r>
          </a:p>
          <a:p>
            <a:pPr lvl="1"/>
            <a:r>
              <a:rPr lang="en-GB" sz="1600" dirty="0"/>
              <a:t> after impacting the wall, </a:t>
            </a:r>
            <a:r>
              <a:rPr lang="en-GB" sz="1600" dirty="0">
                <a:solidFill>
                  <a:schemeClr val="accent1"/>
                </a:solidFill>
              </a:rPr>
              <a:t>secondary electrons </a:t>
            </a:r>
            <a:r>
              <a:rPr lang="en-GB" sz="1600" dirty="0"/>
              <a:t>can be </a:t>
            </a:r>
            <a:r>
              <a:rPr lang="en-GB" sz="1600" dirty="0">
                <a:solidFill>
                  <a:schemeClr val="accent1"/>
                </a:solidFill>
              </a:rPr>
              <a:t>emitted</a:t>
            </a:r>
          </a:p>
          <a:p>
            <a:pPr lvl="1"/>
            <a:endParaRPr lang="en-GB" sz="2000" dirty="0"/>
          </a:p>
          <a:p>
            <a:r>
              <a:rPr lang="en-GB" sz="2000" dirty="0"/>
              <a:t>Secondary electrons have energies of </a:t>
            </a:r>
            <a:r>
              <a:rPr lang="en-GB" sz="2000" dirty="0">
                <a:solidFill>
                  <a:schemeClr val="accent1"/>
                </a:solidFill>
              </a:rPr>
              <a:t>tens of eV</a:t>
            </a:r>
          </a:p>
          <a:p>
            <a:pPr lvl="1"/>
            <a:r>
              <a:rPr lang="en-GB" sz="1600" dirty="0"/>
              <a:t>after impacting the wall, they can be either </a:t>
            </a:r>
            <a:r>
              <a:rPr lang="en-GB" sz="1600" dirty="0">
                <a:solidFill>
                  <a:schemeClr val="accent1"/>
                </a:solidFill>
              </a:rPr>
              <a:t>absorbed</a:t>
            </a:r>
            <a:r>
              <a:rPr lang="en-GB" sz="1600" dirty="0"/>
              <a:t> or </a:t>
            </a:r>
            <a:r>
              <a:rPr lang="en-GB" sz="1600" dirty="0">
                <a:solidFill>
                  <a:schemeClr val="accent1"/>
                </a:solidFill>
              </a:rPr>
              <a:t>elastically reflected</a:t>
            </a:r>
          </a:p>
          <a:p>
            <a:pPr lvl="1"/>
            <a:r>
              <a:rPr lang="en-GB" sz="1600" dirty="0"/>
              <a:t>if they </a:t>
            </a:r>
            <a:r>
              <a:rPr lang="en-GB" sz="1600" dirty="0">
                <a:solidFill>
                  <a:schemeClr val="accent1"/>
                </a:solidFill>
              </a:rPr>
              <a:t>survive</a:t>
            </a:r>
            <a:r>
              <a:rPr lang="en-GB" sz="1600" dirty="0"/>
              <a:t> until the passage of the following bunch, they </a:t>
            </a:r>
            <a:r>
              <a:rPr lang="en-GB" sz="1600" dirty="0">
                <a:solidFill>
                  <a:schemeClr val="accent1"/>
                </a:solidFill>
              </a:rPr>
              <a:t>can be accelerated</a:t>
            </a:r>
            <a:r>
              <a:rPr lang="en-GB" sz="1600" dirty="0"/>
              <a:t>, projected onto the wall and </a:t>
            </a:r>
            <a:r>
              <a:rPr lang="en-GB" sz="1600" dirty="0">
                <a:solidFill>
                  <a:schemeClr val="accent1"/>
                </a:solidFill>
              </a:rPr>
              <a:t>produce </a:t>
            </a:r>
            <a:r>
              <a:rPr lang="en-GB" sz="1600" dirty="0" err="1">
                <a:solidFill>
                  <a:schemeClr val="accent1"/>
                </a:solidFill>
              </a:rPr>
              <a:t>secondaries</a:t>
            </a:r>
            <a:endParaRPr lang="en-GB" sz="1600" dirty="0">
              <a:solidFill>
                <a:schemeClr val="accent1"/>
              </a:solidFill>
            </a:endParaRPr>
          </a:p>
          <a:p>
            <a:pPr lvl="1"/>
            <a:endParaRPr lang="en-GB" sz="2000" dirty="0">
              <a:solidFill>
                <a:schemeClr val="accent1"/>
              </a:solidFill>
            </a:endParaRPr>
          </a:p>
          <a:p>
            <a:r>
              <a:rPr lang="en-GB" sz="2000" dirty="0"/>
              <a:t>Secondary electron emission can drive </a:t>
            </a:r>
            <a:r>
              <a:rPr lang="en-GB" sz="2000" dirty="0">
                <a:solidFill>
                  <a:schemeClr val="accent1"/>
                </a:solidFill>
              </a:rPr>
              <a:t>an avalanche multiplication effect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5</a:t>
            </a:fld>
            <a:endParaRPr lang="it-IT" dirty="0"/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520" y="1344297"/>
            <a:ext cx="7169816" cy="2040411"/>
          </a:xfrm>
          <a:prstGeom prst="rect">
            <a:avLst/>
          </a:prstGeom>
        </p:spPr>
      </p:pic>
      <p:sp>
        <p:nvSpPr>
          <p:cNvPr id="11" name="Rectangle 4"/>
          <p:cNvSpPr/>
          <p:nvPr/>
        </p:nvSpPr>
        <p:spPr>
          <a:xfrm>
            <a:off x="9478297" y="546101"/>
            <a:ext cx="1875503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electron cloud</a:t>
            </a:r>
          </a:p>
        </p:txBody>
      </p:sp>
      <p:cxnSp>
        <p:nvCxnSpPr>
          <p:cNvPr id="12" name="Connettore 2 67"/>
          <p:cNvCxnSpPr/>
          <p:nvPr/>
        </p:nvCxnSpPr>
        <p:spPr>
          <a:xfrm flipH="1">
            <a:off x="5380494" y="2153353"/>
            <a:ext cx="0" cy="63002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6"/>
          <p:cNvSpPr/>
          <p:nvPr/>
        </p:nvSpPr>
        <p:spPr>
          <a:xfrm>
            <a:off x="4798191" y="2783373"/>
            <a:ext cx="1190006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lvl="2"/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Bunch passage</a:t>
            </a:r>
          </a:p>
        </p:txBody>
      </p:sp>
      <p:cxnSp>
        <p:nvCxnSpPr>
          <p:cNvPr id="14" name="Connettore 2 67"/>
          <p:cNvCxnSpPr>
            <a:endCxn id="15" idx="2"/>
          </p:cNvCxnSpPr>
          <p:nvPr/>
        </p:nvCxnSpPr>
        <p:spPr>
          <a:xfrm flipV="1">
            <a:off x="5421615" y="851677"/>
            <a:ext cx="612894" cy="682011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8"/>
          <p:cNvSpPr/>
          <p:nvPr/>
        </p:nvSpPr>
        <p:spPr>
          <a:xfrm>
            <a:off x="5184353" y="559289"/>
            <a:ext cx="1700312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</a:t>
            </a:r>
            <a:r>
              <a:rPr lang="en-US" sz="1300" baseline="300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-</a:t>
            </a:r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is emitted</a:t>
            </a:r>
            <a:endParaRPr lang="en-US" sz="1300" baseline="300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6" name="Connettore 2 67"/>
          <p:cNvCxnSpPr/>
          <p:nvPr/>
        </p:nvCxnSpPr>
        <p:spPr>
          <a:xfrm>
            <a:off x="6152156" y="2657256"/>
            <a:ext cx="568153" cy="272311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5"/>
          <p:cNvSpPr/>
          <p:nvPr/>
        </p:nvSpPr>
        <p:spPr>
          <a:xfrm>
            <a:off x="6720308" y="2793411"/>
            <a:ext cx="2885807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 </a:t>
            </a:r>
          </a:p>
        </p:txBody>
      </p:sp>
      <p:cxnSp>
        <p:nvCxnSpPr>
          <p:cNvPr id="18" name="Connettore 2 67"/>
          <p:cNvCxnSpPr>
            <a:cxnSpLocks/>
            <a:endCxn id="11" idx="2"/>
          </p:cNvCxnSpPr>
          <p:nvPr/>
        </p:nvCxnSpPr>
        <p:spPr>
          <a:xfrm flipH="1" flipV="1">
            <a:off x="10416049" y="838489"/>
            <a:ext cx="72159" cy="799996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10966176" y="3372104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 of</a:t>
            </a:r>
          </a:p>
          <a:p>
            <a:r>
              <a:rPr lang="en-GB" sz="1400" dirty="0"/>
              <a:t>G. </a:t>
            </a:r>
            <a:r>
              <a:rPr lang="en-GB" sz="1400" dirty="0" err="1"/>
              <a:t>Iadarola</a:t>
            </a:r>
            <a:endParaRPr lang="en-GB" sz="1400" dirty="0"/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40109" y="1090299"/>
            <a:ext cx="4742439" cy="3213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A circulating beam can produce </a:t>
            </a:r>
            <a:r>
              <a:rPr lang="en-GB" sz="2000" dirty="0">
                <a:solidFill>
                  <a:schemeClr val="accent1"/>
                </a:solidFill>
              </a:rPr>
              <a:t>primary electrons </a:t>
            </a:r>
            <a:r>
              <a:rPr lang="en-GB" sz="2000" dirty="0"/>
              <a:t>(seed)</a:t>
            </a:r>
          </a:p>
          <a:p>
            <a:pPr lvl="1"/>
            <a:r>
              <a:rPr lang="en-GB" sz="2000" dirty="0"/>
              <a:t> </a:t>
            </a:r>
            <a:r>
              <a:rPr lang="en-GB" sz="1600" dirty="0">
                <a:solidFill>
                  <a:schemeClr val="accent1"/>
                </a:solidFill>
              </a:rPr>
              <a:t>ionisation of the residual gas </a:t>
            </a:r>
            <a:r>
              <a:rPr lang="en-GB" sz="1600" dirty="0"/>
              <a:t>in the beam chamber</a:t>
            </a:r>
          </a:p>
          <a:p>
            <a:pPr lvl="1"/>
            <a:r>
              <a:rPr lang="en-GB" sz="1600" dirty="0"/>
              <a:t> </a:t>
            </a:r>
            <a:r>
              <a:rPr lang="en-GB" sz="1600" dirty="0">
                <a:solidFill>
                  <a:schemeClr val="accent1"/>
                </a:solidFill>
              </a:rPr>
              <a:t>photoemission</a:t>
            </a:r>
            <a:r>
              <a:rPr lang="en-GB" sz="1600" dirty="0"/>
              <a:t> from the chamber’s wall due to the synchrotron radiation emitted by the beam</a:t>
            </a:r>
          </a:p>
        </p:txBody>
      </p:sp>
    </p:spTree>
    <p:extLst>
      <p:ext uri="{BB962C8B-B14F-4D97-AF65-F5344CB8AC3E}">
        <p14:creationId xmlns:p14="http://schemas.microsoft.com/office/powerpoint/2010/main" val="176408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35">
            <a:extLst>
              <a:ext uri="{FF2B5EF4-FFF2-40B4-BE49-F238E27FC236}">
                <a16:creationId xmlns:a16="http://schemas.microsoft.com/office/drawing/2014/main" id="{EA2965DD-5990-D5DC-E9BD-7946235D8280}"/>
              </a:ext>
            </a:extLst>
          </p:cNvPr>
          <p:cNvGrpSpPr/>
          <p:nvPr/>
        </p:nvGrpSpPr>
        <p:grpSpPr>
          <a:xfrm>
            <a:off x="8461891" y="3321624"/>
            <a:ext cx="3833141" cy="2521922"/>
            <a:chOff x="4157499" y="3026962"/>
            <a:chExt cx="3833141" cy="2521922"/>
          </a:xfrm>
        </p:grpSpPr>
        <p:grpSp>
          <p:nvGrpSpPr>
            <p:cNvPr id="5" name="Gruppo 26">
              <a:extLst>
                <a:ext uri="{FF2B5EF4-FFF2-40B4-BE49-F238E27FC236}">
                  <a16:creationId xmlns:a16="http://schemas.microsoft.com/office/drawing/2014/main" id="{BC986031-7EED-EA2F-1D62-834EFA1D5AC7}"/>
                </a:ext>
              </a:extLst>
            </p:cNvPr>
            <p:cNvGrpSpPr/>
            <p:nvPr/>
          </p:nvGrpSpPr>
          <p:grpSpPr>
            <a:xfrm>
              <a:off x="4157499" y="3028884"/>
              <a:ext cx="3833141" cy="2520000"/>
              <a:chOff x="3942208" y="1724908"/>
              <a:chExt cx="3833141" cy="2520000"/>
            </a:xfrm>
          </p:grpSpPr>
          <p:pic>
            <p:nvPicPr>
              <p:cNvPr id="8" name="Immagine 23">
                <a:extLst>
                  <a:ext uri="{FF2B5EF4-FFF2-40B4-BE49-F238E27FC236}">
                    <a16:creationId xmlns:a16="http://schemas.microsoft.com/office/drawing/2014/main" id="{00F4679C-493B-1B5D-1EBF-D08460B864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2208" y="1724908"/>
                <a:ext cx="3833141" cy="2520000"/>
              </a:xfrm>
              <a:prstGeom prst="rect">
                <a:avLst/>
              </a:prstGeom>
            </p:spPr>
          </p:pic>
          <p:sp>
            <p:nvSpPr>
              <p:cNvPr id="9" name="Rettangolo 24">
                <a:extLst>
                  <a:ext uri="{FF2B5EF4-FFF2-40B4-BE49-F238E27FC236}">
                    <a16:creationId xmlns:a16="http://schemas.microsoft.com/office/drawing/2014/main" id="{FCD6B43E-AF05-F6FB-DA18-6ACD1247825F}"/>
                  </a:ext>
                </a:extLst>
              </p:cNvPr>
              <p:cNvSpPr/>
              <p:nvPr/>
            </p:nvSpPr>
            <p:spPr>
              <a:xfrm>
                <a:off x="4525701" y="2071869"/>
                <a:ext cx="2657142" cy="2061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" name="CasellaDiTesto 25">
                <a:extLst>
                  <a:ext uri="{FF2B5EF4-FFF2-40B4-BE49-F238E27FC236}">
                    <a16:creationId xmlns:a16="http://schemas.microsoft.com/office/drawing/2014/main" id="{5D3028BB-FFE7-B474-A373-287EBFB998DB}"/>
                  </a:ext>
                </a:extLst>
              </p:cNvPr>
              <p:cNvSpPr txBox="1"/>
              <p:nvPr/>
            </p:nvSpPr>
            <p:spPr>
              <a:xfrm>
                <a:off x="5153059" y="1942031"/>
                <a:ext cx="13083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Quadrupole</a:t>
                </a:r>
              </a:p>
            </p:txBody>
          </p:sp>
        </p:grpSp>
        <p:sp>
          <p:nvSpPr>
            <p:cNvPr id="6" name="Rettangolo 33">
              <a:extLst>
                <a:ext uri="{FF2B5EF4-FFF2-40B4-BE49-F238E27FC236}">
                  <a16:creationId xmlns:a16="http://schemas.microsoft.com/office/drawing/2014/main" id="{B6D85902-A5DE-A1F0-D813-F5D2FF3E873D}"/>
                </a:ext>
              </a:extLst>
            </p:cNvPr>
            <p:cNvSpPr/>
            <p:nvPr/>
          </p:nvSpPr>
          <p:spPr>
            <a:xfrm>
              <a:off x="7755017" y="3026962"/>
              <a:ext cx="221959" cy="2520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1" name="Gruppo 34">
            <a:extLst>
              <a:ext uri="{FF2B5EF4-FFF2-40B4-BE49-F238E27FC236}">
                <a16:creationId xmlns:a16="http://schemas.microsoft.com/office/drawing/2014/main" id="{E2845EBA-0BFC-BE4B-F348-15E8F740E851}"/>
              </a:ext>
            </a:extLst>
          </p:cNvPr>
          <p:cNvGrpSpPr/>
          <p:nvPr/>
        </p:nvGrpSpPr>
        <p:grpSpPr>
          <a:xfrm>
            <a:off x="8461891" y="992559"/>
            <a:ext cx="3833141" cy="2520001"/>
            <a:chOff x="125977" y="3028883"/>
            <a:chExt cx="3833141" cy="2520001"/>
          </a:xfrm>
        </p:grpSpPr>
        <p:grpSp>
          <p:nvGrpSpPr>
            <p:cNvPr id="12" name="Gruppo 5">
              <a:extLst>
                <a:ext uri="{FF2B5EF4-FFF2-40B4-BE49-F238E27FC236}">
                  <a16:creationId xmlns:a16="http://schemas.microsoft.com/office/drawing/2014/main" id="{2F45A8A8-A569-172C-DDD4-4F9D62417A70}"/>
                </a:ext>
              </a:extLst>
            </p:cNvPr>
            <p:cNvGrpSpPr/>
            <p:nvPr/>
          </p:nvGrpSpPr>
          <p:grpSpPr>
            <a:xfrm>
              <a:off x="125977" y="3028884"/>
              <a:ext cx="3833141" cy="2520000"/>
              <a:chOff x="190864" y="1929291"/>
              <a:chExt cx="3833141" cy="2520000"/>
            </a:xfrm>
          </p:grpSpPr>
          <p:pic>
            <p:nvPicPr>
              <p:cNvPr id="14" name="Immagine 4">
                <a:extLst>
                  <a:ext uri="{FF2B5EF4-FFF2-40B4-BE49-F238E27FC236}">
                    <a16:creationId xmlns:a16="http://schemas.microsoft.com/office/drawing/2014/main" id="{8449F7D4-BBA5-ECBD-30DF-DAEBEDA8B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0864" y="1929291"/>
                <a:ext cx="3833141" cy="2520000"/>
              </a:xfrm>
              <a:prstGeom prst="rect">
                <a:avLst/>
              </a:prstGeom>
            </p:spPr>
          </p:pic>
          <p:sp>
            <p:nvSpPr>
              <p:cNvPr id="15" name="Rettangolo 22">
                <a:extLst>
                  <a:ext uri="{FF2B5EF4-FFF2-40B4-BE49-F238E27FC236}">
                    <a16:creationId xmlns:a16="http://schemas.microsoft.com/office/drawing/2014/main" id="{AF3878EB-8F54-CBDC-3F96-2475797911E3}"/>
                  </a:ext>
                </a:extLst>
              </p:cNvPr>
              <p:cNvSpPr/>
              <p:nvPr/>
            </p:nvSpPr>
            <p:spPr>
              <a:xfrm>
                <a:off x="679176" y="2286588"/>
                <a:ext cx="2696069" cy="1869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" name="CasellaDiTesto 19">
                <a:extLst>
                  <a:ext uri="{FF2B5EF4-FFF2-40B4-BE49-F238E27FC236}">
                    <a16:creationId xmlns:a16="http://schemas.microsoft.com/office/drawing/2014/main" id="{1CEBA36C-7C5C-6C0C-511A-842820AEFB64}"/>
                  </a:ext>
                </a:extLst>
              </p:cNvPr>
              <p:cNvSpPr txBox="1"/>
              <p:nvPr/>
            </p:nvSpPr>
            <p:spPr>
              <a:xfrm>
                <a:off x="1636213" y="2136567"/>
                <a:ext cx="792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err="1"/>
                  <a:t>Dipole</a:t>
                </a:r>
                <a:endParaRPr lang="it-IT" dirty="0"/>
              </a:p>
            </p:txBody>
          </p:sp>
        </p:grpSp>
        <p:sp>
          <p:nvSpPr>
            <p:cNvPr id="13" name="Rettangolo 32">
              <a:extLst>
                <a:ext uri="{FF2B5EF4-FFF2-40B4-BE49-F238E27FC236}">
                  <a16:creationId xmlns:a16="http://schemas.microsoft.com/office/drawing/2014/main" id="{B83D7612-3438-E934-4F15-C91D8582D9C8}"/>
                </a:ext>
              </a:extLst>
            </p:cNvPr>
            <p:cNvSpPr/>
            <p:nvPr/>
          </p:nvSpPr>
          <p:spPr>
            <a:xfrm>
              <a:off x="3706940" y="3028883"/>
              <a:ext cx="221959" cy="2520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71100" y="-253605"/>
            <a:ext cx="7923675" cy="1325563"/>
          </a:xfrm>
        </p:spPr>
        <p:txBody>
          <a:bodyPr/>
          <a:lstStyle/>
          <a:p>
            <a:r>
              <a:rPr lang="en-GB" dirty="0"/>
              <a:t>E-Cloud Parameters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6</a:t>
            </a:fld>
            <a:endParaRPr lang="it-IT" dirty="0"/>
          </a:p>
        </p:txBody>
      </p:sp>
      <p:sp>
        <p:nvSpPr>
          <p:cNvPr id="20" name="Segnaposto contenuto 2"/>
          <p:cNvSpPr txBox="1">
            <a:spLocks/>
          </p:cNvSpPr>
          <p:nvPr/>
        </p:nvSpPr>
        <p:spPr>
          <a:xfrm>
            <a:off x="74172" y="755650"/>
            <a:ext cx="8614330" cy="5600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Chamber geometry </a:t>
            </a:r>
            <a:r>
              <a:rPr lang="en-GB" sz="2000" dirty="0"/>
              <a:t>influences e</a:t>
            </a:r>
            <a:r>
              <a:rPr lang="en-GB" sz="2000" baseline="30000" dirty="0"/>
              <a:t>-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acceleration</a:t>
            </a:r>
            <a:r>
              <a:rPr lang="en-GB" sz="2000" dirty="0"/>
              <a:t> and </a:t>
            </a:r>
            <a:r>
              <a:rPr lang="en-GB" sz="2000" dirty="0">
                <a:solidFill>
                  <a:schemeClr val="accent1"/>
                </a:solidFill>
              </a:rPr>
              <a:t>time of flight</a:t>
            </a:r>
          </a:p>
          <a:p>
            <a:pPr>
              <a:lnSpc>
                <a:spcPct val="110000"/>
              </a:lnSpc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Surface properties </a:t>
            </a:r>
            <a:r>
              <a:rPr lang="en-GB" sz="2000" dirty="0"/>
              <a:t>have a primary role in the e</a:t>
            </a:r>
            <a:r>
              <a:rPr lang="en-GB" sz="2000" baseline="30000" dirty="0"/>
              <a:t>-</a:t>
            </a:r>
            <a:r>
              <a:rPr lang="en-GB" sz="2000" dirty="0"/>
              <a:t> multiplication process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dirty="0"/>
              <a:t>The main quantity involved is the Secondary Electron Yield (</a:t>
            </a:r>
            <a:r>
              <a:rPr lang="en-GB" sz="1600" dirty="0">
                <a:solidFill>
                  <a:schemeClr val="accent1"/>
                </a:solidFill>
              </a:rPr>
              <a:t>SEY</a:t>
            </a:r>
            <a:r>
              <a:rPr lang="en-GB" sz="1600" dirty="0"/>
              <a:t>):</a:t>
            </a:r>
          </a:p>
          <a:p>
            <a:pPr lvl="1">
              <a:lnSpc>
                <a:spcPct val="110000"/>
              </a:lnSpc>
            </a:pPr>
            <a:endParaRPr lang="en-GB" sz="1600" dirty="0"/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dirty="0"/>
              <a:t>    depends on</a:t>
            </a:r>
          </a:p>
          <a:p>
            <a:pPr lvl="2">
              <a:lnSpc>
                <a:spcPct val="110000"/>
              </a:lnSpc>
            </a:pPr>
            <a:r>
              <a:rPr lang="en-GB" sz="1600" dirty="0"/>
              <a:t> </a:t>
            </a:r>
            <a:r>
              <a:rPr lang="en-GB" sz="1600" dirty="0">
                <a:solidFill>
                  <a:schemeClr val="accent1"/>
                </a:solidFill>
              </a:rPr>
              <a:t>surface chemical properties</a:t>
            </a:r>
          </a:p>
          <a:p>
            <a:pPr lvl="2">
              <a:lnSpc>
                <a:spcPct val="110000"/>
              </a:lnSpc>
            </a:pPr>
            <a:r>
              <a:rPr lang="en-GB" sz="1600" dirty="0"/>
              <a:t> </a:t>
            </a:r>
            <a:r>
              <a:rPr lang="en-GB" sz="1600" dirty="0">
                <a:solidFill>
                  <a:schemeClr val="accent1"/>
                </a:solidFill>
              </a:rPr>
              <a:t>history</a:t>
            </a:r>
            <a:r>
              <a:rPr lang="en-GB" sz="1600" dirty="0"/>
              <a:t> of the </a:t>
            </a:r>
            <a:r>
              <a:rPr lang="en-GB" sz="1600" dirty="0">
                <a:solidFill>
                  <a:schemeClr val="accent1"/>
                </a:solidFill>
              </a:rPr>
              <a:t>surface</a:t>
            </a:r>
            <a:r>
              <a:rPr lang="en-GB" sz="1600" dirty="0"/>
              <a:t>, in particular on accumulated electron dose</a:t>
            </a:r>
          </a:p>
          <a:p>
            <a:pPr marL="914400" lvl="2" indent="0">
              <a:lnSpc>
                <a:spcPct val="110000"/>
              </a:lnSpc>
              <a:buNone/>
            </a:pPr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2000" dirty="0">
                <a:solidFill>
                  <a:schemeClr val="accent1"/>
                </a:solidFill>
              </a:rPr>
              <a:t>Bunch spacing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It determines how many electrons </a:t>
            </a:r>
            <a:r>
              <a:rPr lang="en-GB" sz="2000" dirty="0">
                <a:solidFill>
                  <a:schemeClr val="accent1"/>
                </a:solidFill>
              </a:rPr>
              <a:t>survive</a:t>
            </a:r>
            <a:r>
              <a:rPr lang="en-GB" sz="2000" dirty="0"/>
              <a:t> between consecutive bunch passages </a:t>
            </a:r>
            <a:r>
              <a:rPr lang="en-GB" sz="2000" dirty="0">
                <a:sym typeface="Wingdings" pitchFamily="2" charset="2"/>
              </a:rPr>
              <a:t> and has direct</a:t>
            </a:r>
            <a:r>
              <a:rPr lang="en-GB" sz="2000" dirty="0"/>
              <a:t> impact on </a:t>
            </a:r>
            <a:r>
              <a:rPr lang="en-GB" sz="2000" dirty="0" err="1">
                <a:solidFill>
                  <a:schemeClr val="accent1"/>
                </a:solidFill>
              </a:rPr>
              <a:t>multipacting</a:t>
            </a:r>
            <a:r>
              <a:rPr lang="en-GB" sz="2000" dirty="0">
                <a:solidFill>
                  <a:schemeClr val="accent1"/>
                </a:solidFill>
              </a:rPr>
              <a:t> threshold</a:t>
            </a:r>
            <a:r>
              <a:rPr lang="en-GB" sz="2000" dirty="0"/>
              <a:t> 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For FCC-</a:t>
            </a:r>
            <a:r>
              <a:rPr lang="en-GB" sz="1600" dirty="0" err="1"/>
              <a:t>ee</a:t>
            </a:r>
            <a:r>
              <a:rPr lang="en-GB" sz="1600" dirty="0"/>
              <a:t>: the </a:t>
            </a:r>
            <a:r>
              <a:rPr lang="en-GB" sz="1600" dirty="0">
                <a:solidFill>
                  <a:schemeClr val="accent1"/>
                </a:solidFill>
              </a:rPr>
              <a:t>strongest e-cloud</a:t>
            </a:r>
            <a:r>
              <a:rPr lang="en-GB" sz="1600" dirty="0"/>
              <a:t> effects are foreseen for the </a:t>
            </a:r>
            <a:r>
              <a:rPr lang="en-GB" sz="1600" dirty="0">
                <a:solidFill>
                  <a:schemeClr val="accent1"/>
                </a:solidFill>
              </a:rPr>
              <a:t>Z running mode </a:t>
            </a:r>
            <a:r>
              <a:rPr lang="en-GB" sz="1600" dirty="0"/>
              <a:t>due to the </a:t>
            </a:r>
            <a:r>
              <a:rPr lang="en-GB" sz="1600" dirty="0">
                <a:solidFill>
                  <a:schemeClr val="accent1"/>
                </a:solidFill>
              </a:rPr>
              <a:t>largest number of bunches </a:t>
            </a:r>
            <a:r>
              <a:rPr lang="en-GB" sz="1600" dirty="0"/>
              <a:t>(</a:t>
            </a:r>
            <a:r>
              <a:rPr lang="en-GB" sz="1600" dirty="0">
                <a:solidFill>
                  <a:schemeClr val="accent1"/>
                </a:solidFill>
              </a:rPr>
              <a:t>smallest bunch spacing</a:t>
            </a:r>
            <a:r>
              <a:rPr lang="en-GB" sz="1600" dirty="0"/>
              <a:t>)</a:t>
            </a:r>
          </a:p>
          <a:p>
            <a:pPr>
              <a:lnSpc>
                <a:spcPct val="110000"/>
              </a:lnSpc>
            </a:pPr>
            <a:r>
              <a:rPr lang="en-GB" sz="2000" dirty="0"/>
              <a:t>Bunch </a:t>
            </a:r>
            <a:r>
              <a:rPr lang="en-GB" sz="2000" dirty="0">
                <a:solidFill>
                  <a:schemeClr val="accent1"/>
                </a:solidFill>
              </a:rPr>
              <a:t>intensity</a:t>
            </a:r>
            <a:r>
              <a:rPr lang="en-GB" sz="2000" dirty="0"/>
              <a:t> and bunch </a:t>
            </a:r>
            <a:r>
              <a:rPr lang="en-GB" sz="2000" dirty="0">
                <a:solidFill>
                  <a:schemeClr val="accent1"/>
                </a:solidFill>
              </a:rPr>
              <a:t>length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</a:t>
            </a:r>
            <a:r>
              <a:rPr lang="en-GB" sz="2000" dirty="0"/>
              <a:t> affect the </a:t>
            </a:r>
            <a:r>
              <a:rPr lang="en-GB" sz="2000" dirty="0">
                <a:solidFill>
                  <a:schemeClr val="accent1"/>
                </a:solidFill>
              </a:rPr>
              <a:t>acceleration</a:t>
            </a:r>
            <a:r>
              <a:rPr lang="en-GB" sz="2000" dirty="0"/>
              <a:t> received by the electrons</a:t>
            </a:r>
          </a:p>
          <a:p>
            <a:pPr lvl="0">
              <a:lnSpc>
                <a:spcPct val="110000"/>
              </a:lnSpc>
            </a:pPr>
            <a:r>
              <a:rPr lang="en-GB" sz="2000" dirty="0">
                <a:solidFill>
                  <a:schemeClr val="accent1"/>
                </a:solidFill>
              </a:rPr>
              <a:t>Magnetic fields </a:t>
            </a:r>
            <a:r>
              <a:rPr lang="en-GB" sz="2000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/>
              <a:t>Electron </a:t>
            </a:r>
            <a:r>
              <a:rPr lang="en-GB" sz="2000" dirty="0">
                <a:solidFill>
                  <a:schemeClr val="accent1"/>
                </a:solidFill>
              </a:rPr>
              <a:t>trajectories</a:t>
            </a:r>
            <a:r>
              <a:rPr lang="en-GB" sz="2000" dirty="0"/>
              <a:t> are strongly </a:t>
            </a:r>
            <a:r>
              <a:rPr lang="en-GB" sz="2000" dirty="0">
                <a:solidFill>
                  <a:schemeClr val="accent1"/>
                </a:solidFill>
              </a:rPr>
              <a:t>influenced </a:t>
            </a:r>
            <a:endParaRPr lang="en-GB" sz="2000" dirty="0"/>
          </a:p>
        </p:txBody>
      </p:sp>
      <p:pic>
        <p:nvPicPr>
          <p:cNvPr id="22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4188" y="2062163"/>
            <a:ext cx="1800000" cy="768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98C051C-CB09-1466-B537-34DC58EC393A}"/>
              </a:ext>
            </a:extLst>
          </p:cNvPr>
          <p:cNvSpPr txBox="1"/>
          <p:nvPr/>
        </p:nvSpPr>
        <p:spPr>
          <a:xfrm>
            <a:off x="9008764" y="5816827"/>
            <a:ext cx="291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Electron density 10</a:t>
            </a:r>
            <a:r>
              <a:rPr lang="en-CH" baseline="30000" dirty="0"/>
              <a:t>3</a:t>
            </a:r>
            <a:r>
              <a:rPr lang="en-CH" dirty="0"/>
              <a:t> e</a:t>
            </a:r>
            <a:r>
              <a:rPr lang="en-CH" baseline="30000" dirty="0"/>
              <a:t>-</a:t>
            </a:r>
            <a:r>
              <a:rPr lang="en-CH" dirty="0"/>
              <a:t>/mm</a:t>
            </a:r>
            <a:r>
              <a:rPr lang="en-CH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8677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7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endParaRPr lang="en-GB" dirty="0"/>
          </a:p>
          <a:p>
            <a:r>
              <a:rPr lang="en-GB" dirty="0" err="1"/>
              <a:t>Multipacting</a:t>
            </a:r>
            <a:r>
              <a:rPr lang="en-GB" dirty="0"/>
              <a:t> and Stability</a:t>
            </a:r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Photoelectrons</a:t>
            </a:r>
          </a:p>
          <a:p>
            <a:pPr marL="0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Mitigation Techniques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Conclusions and Outlooks</a:t>
            </a:r>
          </a:p>
        </p:txBody>
      </p:sp>
    </p:spTree>
    <p:extLst>
      <p:ext uri="{BB962C8B-B14F-4D97-AF65-F5344CB8AC3E}">
        <p14:creationId xmlns:p14="http://schemas.microsoft.com/office/powerpoint/2010/main" val="2786216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Studies for FCC-</a:t>
            </a:r>
            <a:r>
              <a:rPr lang="en-GB" dirty="0" err="1"/>
              <a:t>ee</a:t>
            </a:r>
            <a:r>
              <a:rPr lang="en-GB" dirty="0"/>
              <a:t> baseline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8</a:t>
            </a:fld>
            <a:endParaRPr lang="it-IT" dirty="0"/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202156" y="3837837"/>
            <a:ext cx="11787688" cy="264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/>
                </a:solidFill>
              </a:rPr>
              <a:t>Extensive simulation campaign </a:t>
            </a:r>
            <a:r>
              <a:rPr lang="en-GB" sz="2000" dirty="0"/>
              <a:t>scanning all relevant parameters using Zimmerman-</a:t>
            </a:r>
            <a:r>
              <a:rPr lang="en-GB" sz="2000" dirty="0" err="1"/>
              <a:t>Rumolo</a:t>
            </a:r>
            <a:r>
              <a:rPr lang="en-GB" sz="2000" dirty="0"/>
              <a:t> </a:t>
            </a:r>
            <a:r>
              <a:rPr lang="en-US" sz="2000" dirty="0"/>
              <a:t>model (</a:t>
            </a:r>
            <a:r>
              <a:rPr lang="en-US" sz="2000" dirty="0" err="1"/>
              <a:t>PyEcloud</a:t>
            </a:r>
            <a:r>
              <a:rPr lang="en-US" sz="2000" dirty="0"/>
              <a:t>)</a:t>
            </a:r>
          </a:p>
          <a:p>
            <a:r>
              <a:rPr lang="en-US" sz="2000" dirty="0"/>
              <a:t>Simulations have been benchmarked versus Furman-</a:t>
            </a:r>
            <a:r>
              <a:rPr lang="en-US" sz="2000" dirty="0" err="1"/>
              <a:t>Pivi</a:t>
            </a:r>
            <a:r>
              <a:rPr lang="en-US" sz="2000" dirty="0"/>
              <a:t> model </a:t>
            </a:r>
            <a:r>
              <a:rPr lang="en-US" sz="2000" dirty="0">
                <a:sym typeface="Wingdings" pitchFamily="2" charset="2"/>
              </a:rPr>
              <a:t>  </a:t>
            </a:r>
            <a:r>
              <a:rPr lang="en-US" sz="2000" i="1" u="sng" dirty="0">
                <a:hlinkClick r:id="rId3"/>
              </a:rPr>
              <a:t>F. Yaman, “Electron cloud simulations using the Furman-Pivi model”, FCC-ee electron cloud meeting 18/03/2025</a:t>
            </a:r>
            <a:endParaRPr lang="en-US" sz="2000" u="sng" dirty="0"/>
          </a:p>
          <a:p>
            <a:r>
              <a:rPr lang="en-US" sz="2000" dirty="0"/>
              <a:t>Important to understand the impact of </a:t>
            </a:r>
            <a:r>
              <a:rPr lang="en-US" sz="2000" dirty="0">
                <a:solidFill>
                  <a:schemeClr val="accent1"/>
                </a:solidFill>
              </a:rPr>
              <a:t>lower bunch intensity</a:t>
            </a:r>
            <a:r>
              <a:rPr lang="en-US" sz="2000" dirty="0"/>
              <a:t> (we will need to </a:t>
            </a:r>
            <a:r>
              <a:rPr lang="en-US" sz="2000" dirty="0">
                <a:solidFill>
                  <a:schemeClr val="accent1"/>
                </a:solidFill>
              </a:rPr>
              <a:t>fill the ring and then top-up</a:t>
            </a:r>
            <a:r>
              <a:rPr lang="en-US" sz="2000" dirty="0"/>
              <a:t>), chamber radius, magnetic fields of different elements</a:t>
            </a:r>
          </a:p>
          <a:p>
            <a:pPr lvl="1"/>
            <a:r>
              <a:rPr lang="en-US" sz="1800" i="1" dirty="0">
                <a:hlinkClick r:id="rId4"/>
              </a:rPr>
              <a:t>“Electron cloud studies”, FCC week 2023</a:t>
            </a:r>
            <a:endParaRPr lang="en-US" sz="1800" i="1" dirty="0"/>
          </a:p>
          <a:p>
            <a:pPr lvl="1"/>
            <a:r>
              <a:rPr lang="en-US" sz="1800" i="1" dirty="0"/>
              <a:t>“Electron Cloud Studies”, FCC week 2025</a:t>
            </a:r>
          </a:p>
          <a:p>
            <a:pPr lvl="1"/>
            <a:r>
              <a:rPr lang="en-US" sz="1800" i="1" dirty="0">
                <a:hlinkClick r:id="rId5"/>
              </a:rPr>
              <a:t>“Update on the Electron Cloud Studies for FCC-ee”, FCC e-cloud meeting 12/09/2023</a:t>
            </a:r>
            <a:endParaRPr lang="en-US" sz="1800" i="1" dirty="0"/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229687" y="1258232"/>
            <a:ext cx="24484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From Feasible Study Report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781300" y="26749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731433"/>
              </p:ext>
            </p:extLst>
          </p:nvPr>
        </p:nvGraphicFramePr>
        <p:xfrm>
          <a:off x="433423" y="1596944"/>
          <a:ext cx="8242126" cy="1455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6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9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44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8691">
                <a:tc>
                  <a:txBody>
                    <a:bodyPr/>
                    <a:lstStyle/>
                    <a:p>
                      <a:r>
                        <a:rPr lang="it-IT" dirty="0" err="1"/>
                        <a:t>Bunch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Intensity</a:t>
                      </a:r>
                      <a:endParaRPr lang="it-IT" dirty="0"/>
                    </a:p>
                    <a:p>
                      <a:r>
                        <a:rPr lang="it-IT" dirty="0"/>
                        <a:t>[x10</a:t>
                      </a:r>
                      <a:r>
                        <a:rPr lang="it-IT" baseline="30000" dirty="0"/>
                        <a:t>11 </a:t>
                      </a:r>
                      <a:r>
                        <a:rPr lang="it-IT" baseline="0" dirty="0" err="1"/>
                        <a:t>ppb</a:t>
                      </a:r>
                      <a:r>
                        <a:rPr lang="it-IT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Bunch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Spacing</a:t>
                      </a:r>
                      <a:endParaRPr lang="it-IT" dirty="0"/>
                    </a:p>
                    <a:p>
                      <a:r>
                        <a:rPr lang="it-IT" dirty="0"/>
                        <a:t>[ns]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Number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bunches</a:t>
                      </a:r>
                      <a:r>
                        <a:rPr lang="it-IT" dirty="0"/>
                        <a:t> /</a:t>
                      </a:r>
                      <a:r>
                        <a:rPr lang="it-IT" baseline="0" dirty="0"/>
                        <a:t> Train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Number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Trains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Gap </a:t>
                      </a:r>
                      <a:r>
                        <a:rPr lang="it-IT" dirty="0" err="1"/>
                        <a:t>Length</a:t>
                      </a:r>
                      <a:r>
                        <a:rPr lang="it-IT" baseline="0" dirty="0"/>
                        <a:t> </a:t>
                      </a:r>
                      <a:r>
                        <a:rPr lang="it-IT" dirty="0"/>
                        <a:t>[ns]</a:t>
                      </a:r>
                    </a:p>
                    <a:p>
                      <a:r>
                        <a:rPr lang="it-IT" dirty="0"/>
                        <a:t>(gap/</a:t>
                      </a:r>
                      <a:r>
                        <a:rPr lang="it-IT" dirty="0" err="1"/>
                        <a:t>bunch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spacing</a:t>
                      </a:r>
                      <a:r>
                        <a:rPr lang="it-IT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889">
                <a:tc>
                  <a:txBody>
                    <a:bodyPr/>
                    <a:lstStyle/>
                    <a:p>
                      <a:r>
                        <a:rPr lang="it-IT" dirty="0"/>
                        <a:t>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575 (23)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A676B7A-738E-7398-B974-39085B55A5CC}"/>
              </a:ext>
            </a:extLst>
          </p:cNvPr>
          <p:cNvSpPr txBox="1"/>
          <p:nvPr/>
        </p:nvSpPr>
        <p:spPr>
          <a:xfrm>
            <a:off x="8972018" y="1265838"/>
            <a:ext cx="3219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</a:t>
            </a:r>
            <a:r>
              <a:rPr lang="en-GB" dirty="0"/>
              <a:t>t</a:t>
            </a:r>
            <a:r>
              <a:rPr lang="en-CH" dirty="0"/>
              <a:t>udies done for GHC Lattice </a:t>
            </a:r>
            <a:r>
              <a:rPr lang="en-GB" dirty="0"/>
              <a:t>b</a:t>
            </a:r>
            <a:r>
              <a:rPr lang="en-CH" dirty="0"/>
              <a:t>y Ohmi-san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Main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Effects visible for positrons- electron beam effect negligible</a:t>
            </a:r>
          </a:p>
        </p:txBody>
      </p:sp>
    </p:spTree>
    <p:extLst>
      <p:ext uri="{BB962C8B-B14F-4D97-AF65-F5344CB8AC3E}">
        <p14:creationId xmlns:p14="http://schemas.microsoft.com/office/powerpoint/2010/main" val="1445114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9312" y="-102777"/>
            <a:ext cx="9083172" cy="930183"/>
          </a:xfrm>
        </p:spPr>
        <p:txBody>
          <a:bodyPr>
            <a:normAutofit/>
          </a:bodyPr>
          <a:lstStyle/>
          <a:p>
            <a:r>
              <a:rPr lang="en-GB" sz="3600" dirty="0"/>
              <a:t>E-Cloud Build-Up Studies: </a:t>
            </a:r>
            <a:r>
              <a:rPr lang="en-GB" sz="3600" dirty="0" err="1"/>
              <a:t>multipacting</a:t>
            </a:r>
            <a:endParaRPr lang="en-GB" sz="3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9</a:t>
            </a:fld>
            <a:endParaRPr lang="it-IT" dirty="0"/>
          </a:p>
        </p:txBody>
      </p:sp>
      <p:graphicFrame>
        <p:nvGraphicFramePr>
          <p:cNvPr id="30" name="Tabel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603397"/>
              </p:ext>
            </p:extLst>
          </p:nvPr>
        </p:nvGraphicFramePr>
        <p:xfrm>
          <a:off x="6717363" y="2167371"/>
          <a:ext cx="50217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6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Bunch population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SEY </a:t>
                      </a:r>
                      <a:r>
                        <a:rPr lang="en-GB" noProof="0" dirty="0" err="1"/>
                        <a:t>multipacting</a:t>
                      </a:r>
                      <a:r>
                        <a:rPr lang="en-GB" noProof="0" dirty="0"/>
                        <a:t> thresholds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/>
                        <a:t>below 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1" name="CasellaDiTesto 30"/>
          <p:cNvSpPr txBox="1"/>
          <p:nvPr/>
        </p:nvSpPr>
        <p:spPr>
          <a:xfrm>
            <a:off x="-144165" y="4417358"/>
            <a:ext cx="1188330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200" b="1" dirty="0"/>
              <a:t>Starting from an initial random seed of uniformly distributed electrons of 10</a:t>
            </a:r>
            <a:r>
              <a:rPr lang="en-GB" sz="2200" b="1" baseline="30000" dirty="0"/>
              <a:t>7</a:t>
            </a:r>
            <a:r>
              <a:rPr lang="en-GB" sz="2200" b="1" dirty="0"/>
              <a:t> e/m</a:t>
            </a:r>
          </a:p>
          <a:p>
            <a:pPr lvl="1"/>
            <a:r>
              <a:rPr lang="en-GB" sz="2000" b="1" dirty="0"/>
              <a:t>Avoid </a:t>
            </a:r>
            <a:r>
              <a:rPr lang="en-GB" sz="2000" b="1" dirty="0" err="1"/>
              <a:t>Multipacting</a:t>
            </a:r>
            <a:r>
              <a:rPr lang="en-GB" sz="2000" b="1" dirty="0"/>
              <a:t>:</a:t>
            </a:r>
          </a:p>
          <a:p>
            <a:pPr lvl="1"/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Compute the </a:t>
            </a:r>
            <a:r>
              <a:rPr lang="en-GB" sz="2000" dirty="0">
                <a:solidFill>
                  <a:schemeClr val="accent1"/>
                </a:solidFill>
              </a:rPr>
              <a:t>Average electron density for different SEY </a:t>
            </a:r>
            <a:r>
              <a:rPr lang="en-GB" sz="2000" dirty="0"/>
              <a:t>values and different magnetic elements (drift, dipole, quads, </a:t>
            </a:r>
            <a:r>
              <a:rPr lang="en-GB" sz="2000" dirty="0" err="1"/>
              <a:t>sextupoles</a:t>
            </a:r>
            <a:r>
              <a:rPr lang="en-GB" sz="2000" dirty="0"/>
              <a:t>)</a:t>
            </a:r>
          </a:p>
          <a:p>
            <a:pPr lvl="1"/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Repeat </a:t>
            </a:r>
            <a:r>
              <a:rPr lang="en-GB" sz="2000" dirty="0">
                <a:solidFill>
                  <a:schemeClr val="accent1"/>
                </a:solidFill>
              </a:rPr>
              <a:t>for intensities </a:t>
            </a:r>
            <a:r>
              <a:rPr lang="en-GB" sz="2000" dirty="0"/>
              <a:t>in the range from 0.2-2.5 10</a:t>
            </a:r>
            <a:r>
              <a:rPr lang="en-GB" sz="2000" baseline="30000" dirty="0"/>
              <a:t>11</a:t>
            </a:r>
            <a:r>
              <a:rPr lang="en-GB" sz="2000" dirty="0"/>
              <a:t> ppb to establish the intensity dependency and identify worse case during the accumulation phase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89" y="869276"/>
            <a:ext cx="3960000" cy="3240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484307" y="1669239"/>
            <a:ext cx="3070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Secondary Emission Yield (SEY)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9034" y="1374546"/>
            <a:ext cx="1800000" cy="768000"/>
          </a:xfrm>
          <a:prstGeom prst="rect">
            <a:avLst/>
          </a:prstGeom>
        </p:spPr>
      </p:pic>
      <p:sp>
        <p:nvSpPr>
          <p:cNvPr id="8" name="CasellaDiTesto 2">
            <a:extLst>
              <a:ext uri="{FF2B5EF4-FFF2-40B4-BE49-F238E27FC236}">
                <a16:creationId xmlns:a16="http://schemas.microsoft.com/office/drawing/2014/main" id="{5776326D-7246-E604-E54E-25E41014EDAF}"/>
              </a:ext>
            </a:extLst>
          </p:cNvPr>
          <p:cNvSpPr txBox="1"/>
          <p:nvPr/>
        </p:nvSpPr>
        <p:spPr>
          <a:xfrm>
            <a:off x="4234070" y="2842686"/>
            <a:ext cx="1968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Nominal bunch intensity</a:t>
            </a:r>
          </a:p>
        </p:txBody>
      </p:sp>
      <p:sp>
        <p:nvSpPr>
          <p:cNvPr id="10" name="CasellaDiTesto 4">
            <a:extLst>
              <a:ext uri="{FF2B5EF4-FFF2-40B4-BE49-F238E27FC236}">
                <a16:creationId xmlns:a16="http://schemas.microsoft.com/office/drawing/2014/main" id="{C30E6795-5589-2CBC-8AA5-BCE8088A7934}"/>
              </a:ext>
            </a:extLst>
          </p:cNvPr>
          <p:cNvSpPr txBox="1"/>
          <p:nvPr/>
        </p:nvSpPr>
        <p:spPr>
          <a:xfrm>
            <a:off x="4461889" y="2117721"/>
            <a:ext cx="3132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Lower bunch intensity:</a:t>
            </a:r>
          </a:p>
          <a:p>
            <a:r>
              <a:rPr lang="en-GB" sz="1400" dirty="0"/>
              <a:t>charge accumulation phase</a:t>
            </a:r>
          </a:p>
        </p:txBody>
      </p:sp>
      <p:sp>
        <p:nvSpPr>
          <p:cNvPr id="11" name="Parentesi graffa chiusa 6">
            <a:extLst>
              <a:ext uri="{FF2B5EF4-FFF2-40B4-BE49-F238E27FC236}">
                <a16:creationId xmlns:a16="http://schemas.microsoft.com/office/drawing/2014/main" id="{7550433A-D6FF-C525-138D-A0C81641FE8D}"/>
              </a:ext>
            </a:extLst>
          </p:cNvPr>
          <p:cNvSpPr/>
          <p:nvPr/>
        </p:nvSpPr>
        <p:spPr>
          <a:xfrm>
            <a:off x="4246949" y="1971975"/>
            <a:ext cx="258624" cy="8147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6C1EE2-2551-D3EC-D9C2-FC54D815B90A}"/>
              </a:ext>
            </a:extLst>
          </p:cNvPr>
          <p:cNvSpPr txBox="1"/>
          <p:nvPr/>
        </p:nvSpPr>
        <p:spPr>
          <a:xfrm>
            <a:off x="1512631" y="851589"/>
            <a:ext cx="127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Dipole case</a:t>
            </a:r>
          </a:p>
        </p:txBody>
      </p:sp>
    </p:spTree>
    <p:extLst>
      <p:ext uri="{BB962C8B-B14F-4D97-AF65-F5344CB8AC3E}">
        <p14:creationId xmlns:p14="http://schemas.microsoft.com/office/powerpoint/2010/main" val="19452854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157793</TotalTime>
  <Words>3131</Words>
  <Application>Microsoft Macintosh PowerPoint</Application>
  <PresentationFormat>Widescreen</PresentationFormat>
  <Paragraphs>684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Courier New</vt:lpstr>
      <vt:lpstr>Wingdings</vt:lpstr>
      <vt:lpstr>Tema di Office</vt:lpstr>
      <vt:lpstr>On Electron Cloud Effects and Possible Mitigation Strategies</vt:lpstr>
      <vt:lpstr>Outline</vt:lpstr>
      <vt:lpstr>Outline</vt:lpstr>
      <vt:lpstr>Motivation</vt:lpstr>
      <vt:lpstr>E-Cloud Formation</vt:lpstr>
      <vt:lpstr>E-Cloud Parameters</vt:lpstr>
      <vt:lpstr>Outline</vt:lpstr>
      <vt:lpstr>E-Cloud Build-up Studies for FCC-ee baseline</vt:lpstr>
      <vt:lpstr>E-Cloud Build-Up Studies: multipacting</vt:lpstr>
      <vt:lpstr>E-Cloud Build-Up Studies Baseline</vt:lpstr>
      <vt:lpstr>E-Cloud Stability Threshold</vt:lpstr>
      <vt:lpstr>E-Cloud Stability: Summary</vt:lpstr>
      <vt:lpstr>Outline</vt:lpstr>
      <vt:lpstr>Photoelectron Emission</vt:lpstr>
      <vt:lpstr>Photoelectron Yield Limit</vt:lpstr>
      <vt:lpstr>Outline</vt:lpstr>
      <vt:lpstr>Mitigation I: Non-Uniform Bootstrap Injection</vt:lpstr>
      <vt:lpstr>Charge Accumulation Phase: Summary</vt:lpstr>
      <vt:lpstr>Mitigation II: 5ns non-uniform Bunch Spacing</vt:lpstr>
      <vt:lpstr>Short Bunch Spacing: 10 ns vs 5 ns</vt:lpstr>
      <vt:lpstr>Non-uniform Bunch Spacing 5 ns</vt:lpstr>
      <vt:lpstr>Non-uniform Bunch Spacing 5 ns: Summary</vt:lpstr>
      <vt:lpstr>Outline</vt:lpstr>
      <vt:lpstr>Conclusions and Outlooks</vt:lpstr>
      <vt:lpstr>Thanks for your attention</vt:lpstr>
      <vt:lpstr>Mitigation techniques : Larger Bunch Spacing</vt:lpstr>
      <vt:lpstr>SEY Models</vt:lpstr>
      <vt:lpstr>Heat Loads: Drift Space</vt:lpstr>
      <vt:lpstr>Heat Loads: Summary</vt:lpstr>
      <vt:lpstr>E-Cloud Stability Simulation Threshold</vt:lpstr>
      <vt:lpstr>5 ns Uniform Bunch Spacing (56,000 bunches) </vt:lpstr>
      <vt:lpstr>Comparison 25 and 5ns Uniform Bunch Spacing</vt:lpstr>
      <vt:lpstr>Charge Accumulation Phase</vt:lpstr>
      <vt:lpstr>Mitigation: Non-Uniform reduced bunch spacing</vt:lpstr>
      <vt:lpstr>Outlooks: Nested Magnets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Microsoft Office User</cp:lastModifiedBy>
  <cp:revision>1535</cp:revision>
  <dcterms:created xsi:type="dcterms:W3CDTF">2022-05-13T12:49:25Z</dcterms:created>
  <dcterms:modified xsi:type="dcterms:W3CDTF">2026-01-15T05:28:00Z</dcterms:modified>
</cp:coreProperties>
</file>