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1529" r:id="rId2"/>
    <p:sldId id="1545" r:id="rId3"/>
    <p:sldId id="1687" r:id="rId4"/>
    <p:sldId id="1488" r:id="rId5"/>
    <p:sldId id="1565" r:id="rId6"/>
    <p:sldId id="1566" r:id="rId7"/>
    <p:sldId id="1567" r:id="rId8"/>
    <p:sldId id="1586" r:id="rId9"/>
    <p:sldId id="1713" r:id="rId10"/>
    <p:sldId id="1714" r:id="rId11"/>
    <p:sldId id="1550" r:id="rId12"/>
    <p:sldId id="1715" r:id="rId13"/>
    <p:sldId id="1596" r:id="rId14"/>
    <p:sldId id="1716" r:id="rId15"/>
    <p:sldId id="1718" r:id="rId16"/>
    <p:sldId id="272" r:id="rId17"/>
    <p:sldId id="1737" r:id="rId18"/>
    <p:sldId id="1738" r:id="rId19"/>
    <p:sldId id="1739" r:id="rId20"/>
    <p:sldId id="1747" r:id="rId21"/>
    <p:sldId id="1740" r:id="rId22"/>
    <p:sldId id="1741" r:id="rId23"/>
    <p:sldId id="1742" r:id="rId24"/>
    <p:sldId id="1746" r:id="rId25"/>
    <p:sldId id="1743" r:id="rId26"/>
    <p:sldId id="1744" r:id="rId27"/>
    <p:sldId id="1748" r:id="rId28"/>
    <p:sldId id="1749" r:id="rId29"/>
    <p:sldId id="1745" r:id="rId30"/>
    <p:sldId id="1537" r:id="rId31"/>
    <p:sldId id="1538" r:id="rId3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FF3300"/>
    <a:srgbClr val="FF6600"/>
    <a:srgbClr val="FF0066"/>
    <a:srgbClr val="009D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17" autoAdjust="0"/>
    <p:restoredTop sz="78707" autoAdjust="0"/>
  </p:normalViewPr>
  <p:slideViewPr>
    <p:cSldViewPr>
      <p:cViewPr varScale="1">
        <p:scale>
          <a:sx n="71" d="100"/>
          <a:sy n="71" d="100"/>
        </p:scale>
        <p:origin x="340" y="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87DBFB-ACE0-4E79-8808-385FCEFCB5B7}" type="datetimeFigureOut">
              <a:rPr lang="zh-CN" altLang="en-US" smtClean="0"/>
              <a:pPr/>
              <a:t>2026/1/15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2393D-F701-47C2-9EFF-2C365D8DDB7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69277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26C558D-B080-46CB-A37C-768934525088}" type="datetimeFigureOut">
              <a:rPr lang="zh-CN" altLang="en-US"/>
              <a:pPr>
                <a:defRPr/>
              </a:pPr>
              <a:t>2026/1/15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1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E3ED4EB-D48F-4AD8-9AAC-BC93CF80A6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4011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3ED4EB-D48F-4AD8-9AAC-BC93CF80A6A5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1466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739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92593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3ED4EB-D48F-4AD8-9AAC-BC93CF80A6A5}" type="slidenum">
              <a:rPr lang="zh-CN" altLang="en-US" smtClean="0"/>
              <a:pPr>
                <a:defRPr/>
              </a:pPr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0980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3ED4EB-D48F-4AD8-9AAC-BC93CF80A6A5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8833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3ED4EB-D48F-4AD8-9AAC-BC93CF80A6A5}" type="slidenum">
              <a:rPr lang="zh-CN" altLang="en-US" smtClean="0"/>
              <a:pPr>
                <a:defRPr/>
              </a:pPr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53805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3ED4EB-D48F-4AD8-9AAC-BC93CF80A6A5}" type="slidenum">
              <a:rPr lang="zh-CN" altLang="en-US" smtClean="0"/>
              <a:pPr>
                <a:defRPr/>
              </a:pPr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02158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3ED4EB-D48F-4AD8-9AAC-BC93CF80A6A5}" type="slidenum">
              <a:rPr lang="zh-CN" altLang="en-US" smtClean="0"/>
              <a:pPr>
                <a:defRPr/>
              </a:pPr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3422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3ED4EB-D48F-4AD8-9AAC-BC93CF80A6A5}" type="slidenum">
              <a:rPr lang="zh-CN" altLang="en-US" smtClean="0"/>
              <a:pPr>
                <a:defRPr/>
              </a:pPr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25866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3ED4EB-D48F-4AD8-9AAC-BC93CF80A6A5}" type="slidenum">
              <a:rPr lang="zh-CN" altLang="en-US" smtClean="0"/>
              <a:pPr>
                <a:defRPr/>
              </a:pPr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02900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3ED4EB-D48F-4AD8-9AAC-BC93CF80A6A5}" type="slidenum">
              <a:rPr lang="zh-CN" altLang="en-US" smtClean="0"/>
              <a:pPr>
                <a:defRPr/>
              </a:pPr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6884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1809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3ED4EB-D48F-4AD8-9AAC-BC93CF80A6A5}" type="slidenum">
              <a:rPr lang="zh-CN" altLang="en-US" smtClean="0"/>
              <a:pPr>
                <a:defRPr/>
              </a:pPr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31824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3ED4EB-D48F-4AD8-9AAC-BC93CF80A6A5}" type="slidenum">
              <a:rPr lang="zh-CN" altLang="en-US" smtClean="0"/>
              <a:pPr>
                <a:defRPr/>
              </a:pPr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84643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3ED4EB-D48F-4AD8-9AAC-BC93CF80A6A5}" type="slidenum">
              <a:rPr lang="zh-CN" altLang="en-US" smtClean="0"/>
              <a:pPr>
                <a:defRPr/>
              </a:pPr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1127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3ED4EB-D48F-4AD8-9AAC-BC93CF80A6A5}" type="slidenum">
              <a:rPr lang="zh-CN" altLang="en-US" smtClean="0"/>
              <a:pPr>
                <a:defRPr/>
              </a:pPr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8182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3ED4EB-D48F-4AD8-9AAC-BC93CF80A6A5}" type="slidenum">
              <a:rPr lang="zh-CN" altLang="en-US" smtClean="0">
                <a:solidFill>
                  <a:prstClr val="black"/>
                </a:solidFill>
              </a:rPr>
              <a:pPr>
                <a:defRPr/>
              </a:pPr>
              <a:t>30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07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9994E0-1FB8-2731-73E0-5301F2D386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C53A3EEA-D6DC-6327-4A02-B48FAF6D0A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6DB011D6-F048-F4AE-EF54-B0AE1BE911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18BBFE7-A159-6A52-0F2B-C3E8E2989D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3ED4EB-D48F-4AD8-9AAC-BC93CF80A6A5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6231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3858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3ED4EB-D48F-4AD8-9AAC-BC93CF80A6A5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73444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3ED4EB-D48F-4AD8-9AAC-BC93CF80A6A5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46751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3ED4EB-D48F-4AD8-9AAC-BC93CF80A6A5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11255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3ED4EB-D48F-4AD8-9AAC-BC93CF80A6A5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910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3ED4EB-D48F-4AD8-9AAC-BC93CF80A6A5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0914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53E4E-8495-4F6B-8E58-9134841D8651}" type="datetime1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2D90F-8D20-4013-A7B5-546066B036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43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5AB8A-45BD-4B10-A9D4-AD5539C85CC0}" type="datetime1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02241-F8B1-49C5-AD48-4205DFFF0D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0095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58931-03DC-4D74-A3CE-9D0434DF1457}" type="datetime1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2A648-6BBF-4411-9A4F-CE96B9DD180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284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-OfficeP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0804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E91A8-04A9-4F5E-976A-355A0E99B91C}" type="datetime1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EEA27-C98A-4D6E-B88E-6F0045E4FB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4446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111A4-FBE8-4EEF-A957-F689CAD25BAD}" type="datetime1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FE8A5-05D8-4769-8E3F-EEA84A8199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4575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4EC0D-E732-4FD8-A180-F11E2CF92E7D}" type="datetime1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DD9CA-8383-469B-9581-0D9B14342F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454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FFCBD-FF00-4558-BFCE-2A48D1C7E63F}" type="datetime1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588BE-B011-41E5-9F1F-3575DA4BE4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003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CEF8D-D0BA-469C-890C-A38FBB24B0A2}" type="datetime1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683DF-D507-43F4-81CB-95BA739AB1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53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833C8-9838-4D49-B194-21DE06B24A7D}" type="datetime1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38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9514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DF2E2-C252-40B5-B2F4-C87A41353F94}" type="datetime1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3654C-B73D-4C9B-A229-34ACFB827E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877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C4F83-A10F-4B39-9E65-4A0A0B1201EA}" type="datetime1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01335-BBCB-4139-A816-7BD1F02F47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8607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4015B5A-177B-43C8-9AE9-328C91F30437}" type="datetime1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15536B3-966F-41F4-9BC4-AD498C85DBE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3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>
          <a:xfrm>
            <a:off x="2063552" y="2852935"/>
            <a:ext cx="8280000" cy="3797073"/>
          </a:xfrm>
        </p:spPr>
        <p:txBody>
          <a:bodyPr/>
          <a:lstStyle/>
          <a:p>
            <a:r>
              <a:rPr lang="en-US" altLang="zh-CN" sz="3600" b="1" dirty="0">
                <a:solidFill>
                  <a:srgbClr val="FF0000"/>
                </a:solidFill>
                <a:latin typeface="Calibri Light" panose="020F0302020204030204" pitchFamily="34" charset="0"/>
                <a:cs typeface="Times New Roman" pitchFamily="18" charset="0"/>
              </a:rPr>
              <a:t>CEPC Alignment and Installation</a:t>
            </a:r>
            <a:br>
              <a:rPr lang="en-US" altLang="zh-CN" sz="2400" b="1" dirty="0">
                <a:latin typeface="Times New Roman" pitchFamily="18" charset="0"/>
                <a:cs typeface="Times New Roman" pitchFamily="18" charset="0"/>
              </a:rPr>
            </a:br>
            <a:br>
              <a:rPr lang="en-US" altLang="zh-CN" sz="2400" b="1" dirty="0">
                <a:latin typeface="Times New Roman" pitchFamily="18" charset="0"/>
                <a:cs typeface="Times New Roman" pitchFamily="18" charset="0"/>
              </a:rPr>
            </a:br>
            <a:br>
              <a:rPr lang="en-US" altLang="zh-CN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Wang </a:t>
            </a:r>
            <a:r>
              <a:rPr lang="en-US" altLang="zh-CN" sz="2400" b="1" dirty="0" err="1">
                <a:latin typeface="Times New Roman" pitchFamily="18" charset="0"/>
                <a:cs typeface="Times New Roman" pitchFamily="18" charset="0"/>
              </a:rPr>
              <a:t>xiaolong</a:t>
            </a:r>
            <a:br>
              <a:rPr lang="en-US" altLang="zh-CN" sz="2400" b="1" dirty="0">
                <a:latin typeface="Times New Roman" pitchFamily="18" charset="0"/>
                <a:cs typeface="Times New Roman" pitchFamily="18" charset="0"/>
              </a:rPr>
            </a:br>
            <a:br>
              <a:rPr lang="en-US" altLang="zh-CN" sz="2000" b="1" dirty="0">
                <a:latin typeface="Calibri Light" panose="020F0302020204030204" pitchFamily="34" charset="0"/>
                <a:cs typeface="Times New Roman" panose="02020603050405020304" pitchFamily="18" charset="0"/>
              </a:rPr>
            </a:br>
            <a:r>
              <a:rPr lang="en-US" altLang="zh-CN" sz="2000" b="1" dirty="0">
                <a:latin typeface="Calibri Light" panose="020F0302020204030204" pitchFamily="34" charset="0"/>
                <a:cs typeface="Times New Roman" panose="02020603050405020304" pitchFamily="18" charset="0"/>
              </a:rPr>
              <a:t>On behalf of CEPC Alignment and Installation Group</a:t>
            </a:r>
            <a:br>
              <a:rPr lang="en-US" altLang="zh-CN" sz="2000" b="1" dirty="0">
                <a:latin typeface="Calibri Light" panose="020F0302020204030204" pitchFamily="34" charset="0"/>
                <a:cs typeface="Times New Roman" panose="02020603050405020304" pitchFamily="18" charset="0"/>
              </a:rPr>
            </a:br>
            <a:br>
              <a:rPr lang="en-US" altLang="zh-CN" sz="2000" b="1" dirty="0">
                <a:latin typeface="Calibri Light" panose="020F0302020204030204" pitchFamily="34" charset="0"/>
                <a:cs typeface="Times New Roman" panose="02020603050405020304" pitchFamily="18" charset="0"/>
              </a:rPr>
            </a:br>
            <a:r>
              <a:rPr lang="en-US" altLang="zh-CN" sz="2000" b="1" dirty="0">
                <a:latin typeface="Calibri Light" panose="020F0302020204030204" pitchFamily="34" charset="0"/>
                <a:cs typeface="Times New Roman" panose="02020603050405020304" pitchFamily="18" charset="0"/>
              </a:rPr>
              <a:t>HKUST IAS Program on Fundamental Physics</a:t>
            </a:r>
            <a:br>
              <a:rPr lang="en-US" altLang="zh-CN" sz="2000" b="1" dirty="0">
                <a:latin typeface="Calibri Light" panose="020F0302020204030204" pitchFamily="34" charset="0"/>
                <a:cs typeface="Times New Roman" panose="02020603050405020304" pitchFamily="18" charset="0"/>
              </a:rPr>
            </a:br>
            <a:r>
              <a:rPr lang="en-US" altLang="zh-CN" sz="2000" b="1" dirty="0">
                <a:latin typeface="Calibri Light" panose="020F0302020204030204" pitchFamily="34" charset="0"/>
                <a:cs typeface="Times New Roman" panose="02020603050405020304" pitchFamily="18" charset="0"/>
              </a:rPr>
              <a:t> Jan. 12-16, 2026, Hongkong</a:t>
            </a:r>
            <a:br>
              <a:rPr lang="en-US" altLang="zh-CN" sz="2000" dirty="0">
                <a:solidFill>
                  <a:srgbClr val="3399FF"/>
                </a:solidFill>
                <a:latin typeface="Adobe 黑体 Std R" pitchFamily="34" charset="-122"/>
                <a:ea typeface="Adobe 黑体 Std R" pitchFamily="34" charset="-122"/>
              </a:rPr>
            </a:br>
            <a:endParaRPr lang="zh-CN" altLang="en-US" sz="2000" b="1" dirty="0">
              <a:latin typeface="Calibri Light" panose="020F03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358B0B7B-B43B-4116-B4BC-648AFB852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1683DF-D507-43F4-81CB-95BA739AB1EA}" type="slidenum">
              <a:rPr lang="zh-CN" altLang="en-US" smtClean="0"/>
              <a:pPr>
                <a:defRPr/>
              </a:pPr>
              <a:t>1</a:t>
            </a:fld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51EE872-CDD8-1498-34B6-BF680764B6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080"/>
            <a:ext cx="12192000" cy="211531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8336D960-AD8D-A6C3-D0DF-787DEDA350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36" y="71379"/>
            <a:ext cx="1548518" cy="91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174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24"/>
    </mc:Choice>
    <mc:Fallback xmlns="">
      <p:transition spd="slow" advTm="1002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13643C99-E4D4-466F-8382-77426DFDD740}"/>
              </a:ext>
            </a:extLst>
          </p:cNvPr>
          <p:cNvSpPr/>
          <p:nvPr/>
        </p:nvSpPr>
        <p:spPr>
          <a:xfrm>
            <a:off x="479376" y="1124744"/>
            <a:ext cx="1934500" cy="14112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D9FEA26-1D92-468B-7146-77FA8E38C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10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A047119-0E96-974B-C848-01902ACA4E63}"/>
              </a:ext>
            </a:extLst>
          </p:cNvPr>
          <p:cNvSpPr/>
          <p:nvPr/>
        </p:nvSpPr>
        <p:spPr>
          <a:xfrm>
            <a:off x="839416" y="6227559"/>
            <a:ext cx="102971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indent="-358775">
              <a:spcBef>
                <a:spcPts val="500"/>
              </a:spcBef>
              <a:spcAft>
                <a:spcPts val="5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zh-CN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Take approximately one year.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4FAE28F6-64E3-41C5-9052-F7A8C982484C}"/>
              </a:ext>
            </a:extLst>
          </p:cNvPr>
          <p:cNvCxnSpPr/>
          <p:nvPr/>
        </p:nvCxnSpPr>
        <p:spPr>
          <a:xfrm>
            <a:off x="1524000" y="85723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>
            <a:extLst>
              <a:ext uri="{FF2B5EF4-FFF2-40B4-BE49-F238E27FC236}">
                <a16:creationId xmlns:a16="http://schemas.microsoft.com/office/drawing/2014/main" id="{BBDA248B-1A95-4CEF-BF84-B8C9DE18FA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084" y="2972564"/>
            <a:ext cx="11357832" cy="328004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47DAD5E7-E664-4737-AB06-EA096BD4C5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1624" y="983816"/>
            <a:ext cx="8964488" cy="1962170"/>
          </a:xfrm>
          <a:prstGeom prst="rect">
            <a:avLst/>
          </a:prstGeom>
        </p:spPr>
      </p:pic>
      <p:sp>
        <p:nvSpPr>
          <p:cNvPr id="11" name="标题 1">
            <a:extLst>
              <a:ext uri="{FF2B5EF4-FFF2-40B4-BE49-F238E27FC236}">
                <a16:creationId xmlns:a16="http://schemas.microsoft.com/office/drawing/2014/main" id="{55803A84-7978-4447-A385-DE57469E4FDE}"/>
              </a:ext>
            </a:extLst>
          </p:cNvPr>
          <p:cNvSpPr txBox="1">
            <a:spLocks/>
          </p:cNvSpPr>
          <p:nvPr/>
        </p:nvSpPr>
        <p:spPr bwMode="auto">
          <a:xfrm>
            <a:off x="1775520" y="94494"/>
            <a:ext cx="6088190" cy="65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1</a:t>
            </a:r>
            <a:r>
              <a:rPr lang="zh-CN" altLang="en-US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、</a:t>
            </a:r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Geoid refinement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F02CB28-BAA8-4531-B273-36F98DC9B8F4}"/>
              </a:ext>
            </a:extLst>
          </p:cNvPr>
          <p:cNvSpPr txBox="1"/>
          <p:nvPr/>
        </p:nvSpPr>
        <p:spPr>
          <a:xfrm>
            <a:off x="695400" y="1332919"/>
            <a:ext cx="140466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Geoid refinement work plan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612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2BBD60F-DAD3-74BC-4985-B9E7DA1AA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EEA27-C98A-4D6E-B88E-6F0045E4FB59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035108DF-2E42-A82D-B4B7-8E2A29119BDA}"/>
              </a:ext>
            </a:extLst>
          </p:cNvPr>
          <p:cNvCxnSpPr/>
          <p:nvPr/>
        </p:nvCxnSpPr>
        <p:spPr>
          <a:xfrm>
            <a:off x="1524000" y="85723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标题 1">
            <a:extLst>
              <a:ext uri="{FF2B5EF4-FFF2-40B4-BE49-F238E27FC236}">
                <a16:creationId xmlns:a16="http://schemas.microsoft.com/office/drawing/2014/main" id="{213DB849-C57C-CC55-8F08-4D458B752648}"/>
              </a:ext>
            </a:extLst>
          </p:cNvPr>
          <p:cNvSpPr txBox="1">
            <a:spLocks/>
          </p:cNvSpPr>
          <p:nvPr/>
        </p:nvSpPr>
        <p:spPr bwMode="auto">
          <a:xfrm>
            <a:off x="2024034" y="214290"/>
            <a:ext cx="6088190" cy="65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1</a:t>
            </a:r>
            <a:r>
              <a:rPr lang="zh-CN" altLang="en-US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、</a:t>
            </a:r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Geoid refinement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BB32B6B7-78E2-33F6-FD71-5D62ED4912AC}"/>
              </a:ext>
            </a:extLst>
          </p:cNvPr>
          <p:cNvSpPr/>
          <p:nvPr/>
        </p:nvSpPr>
        <p:spPr>
          <a:xfrm>
            <a:off x="935232" y="868322"/>
            <a:ext cx="10321535" cy="1697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indent="-358775">
              <a:spcBef>
                <a:spcPts val="500"/>
              </a:spcBef>
              <a:spcAft>
                <a:spcPts val="5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zh-CN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Quasi-geoid model extension. </a:t>
            </a:r>
          </a:p>
          <a:p>
            <a:pPr marL="815975" lvl="2" indent="-358775">
              <a:spcBef>
                <a:spcPts val="500"/>
              </a:spcBef>
              <a:spcAft>
                <a:spcPts val="5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zh-CN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Base on the ground quasi-geoid model, take into account the mass overlying the tunnel, the remove-restore method will be employed to extend the ground geoid model downward to the tunnel.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2C9C8CD-1023-4F0A-BA26-D6ACAD19CC65}"/>
              </a:ext>
            </a:extLst>
          </p:cNvPr>
          <p:cNvSpPr txBox="1"/>
          <p:nvPr/>
        </p:nvSpPr>
        <p:spPr>
          <a:xfrm>
            <a:off x="6417120" y="2545008"/>
            <a:ext cx="48467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Jiangmen Underground Neutrino Experiment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7AF86EA-53EC-4C44-8AB9-0870587980C7}"/>
              </a:ext>
            </a:extLst>
          </p:cNvPr>
          <p:cNvSpPr txBox="1"/>
          <p:nvPr/>
        </p:nvSpPr>
        <p:spPr>
          <a:xfrm>
            <a:off x="11083753" y="2566223"/>
            <a:ext cx="9972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(JUNO)</a:t>
            </a:r>
            <a:endParaRPr lang="zh-CN" altLang="en-US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F8970273-F88D-4C2B-8363-FFA160CC7318}"/>
              </a:ext>
            </a:extLst>
          </p:cNvPr>
          <p:cNvSpPr/>
          <p:nvPr/>
        </p:nvSpPr>
        <p:spPr>
          <a:xfrm>
            <a:off x="1324309" y="2598510"/>
            <a:ext cx="6092492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indent="-358775">
              <a:spcBef>
                <a:spcPts val="500"/>
              </a:spcBef>
              <a:spcAft>
                <a:spcPts val="5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zh-CN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Select JUNO as the experiment site. </a:t>
            </a:r>
          </a:p>
          <a:p>
            <a:pPr marL="358775" lvl="1" indent="-358775">
              <a:spcBef>
                <a:spcPts val="500"/>
              </a:spcBef>
              <a:spcAft>
                <a:spcPts val="5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zh-CN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 field investigation and preliminary gravity measurement have been conducted.</a:t>
            </a:r>
          </a:p>
          <a:p>
            <a:pPr marL="358775" lvl="1" indent="-358775">
              <a:spcBef>
                <a:spcPts val="500"/>
              </a:spcBef>
              <a:spcAft>
                <a:spcPts val="5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zh-CN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measurement result shows the terrain mass above the tunnel has a significant impact on the measurement and must be considered for model extension.</a:t>
            </a:r>
          </a:p>
          <a:p>
            <a:pPr marL="358775" lvl="1" indent="-358775">
              <a:spcBef>
                <a:spcPts val="500"/>
              </a:spcBef>
              <a:spcAft>
                <a:spcPts val="5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zh-CN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Next, carry out underground geoid refinement experiment when conditions permit.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8025B97E-2B9E-4B90-8740-01F040A6A1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6665" y="5067007"/>
            <a:ext cx="3219819" cy="1787142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E84788EB-5B77-4554-A7B2-9AB53EA9F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5955" y="2962120"/>
            <a:ext cx="3219819" cy="205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173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2BBD60F-DAD3-74BC-4985-B9E7DA1AA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EEA27-C98A-4D6E-B88E-6F0045E4FB59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035108DF-2E42-A82D-B4B7-8E2A29119BDA}"/>
              </a:ext>
            </a:extLst>
          </p:cNvPr>
          <p:cNvCxnSpPr/>
          <p:nvPr/>
        </p:nvCxnSpPr>
        <p:spPr>
          <a:xfrm>
            <a:off x="1524000" y="85723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标题 1">
            <a:extLst>
              <a:ext uri="{FF2B5EF4-FFF2-40B4-BE49-F238E27FC236}">
                <a16:creationId xmlns:a16="http://schemas.microsoft.com/office/drawing/2014/main" id="{213DB849-C57C-CC55-8F08-4D458B752648}"/>
              </a:ext>
            </a:extLst>
          </p:cNvPr>
          <p:cNvSpPr txBox="1">
            <a:spLocks/>
          </p:cNvSpPr>
          <p:nvPr/>
        </p:nvSpPr>
        <p:spPr bwMode="auto">
          <a:xfrm>
            <a:off x="2024034" y="214290"/>
            <a:ext cx="6088190" cy="65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2</a:t>
            </a:r>
            <a:r>
              <a:rPr lang="zh-CN" altLang="en-US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、</a:t>
            </a:r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Surface network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BB32B6B7-78E2-33F6-FD71-5D62ED4912AC}"/>
              </a:ext>
            </a:extLst>
          </p:cNvPr>
          <p:cNvSpPr/>
          <p:nvPr/>
        </p:nvSpPr>
        <p:spPr>
          <a:xfrm>
            <a:off x="935232" y="868322"/>
            <a:ext cx="103215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indent="-358775">
              <a:spcBef>
                <a:spcPts val="500"/>
              </a:spcBef>
              <a:spcAft>
                <a:spcPts val="5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zh-CN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Surface network structure. </a:t>
            </a:r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7180CF49-D172-420F-AD67-BD83A328B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8735" y="1500175"/>
            <a:ext cx="4123463" cy="2058522"/>
          </a:xfrm>
        </p:spPr>
        <p:txBody>
          <a:bodyPr>
            <a:normAutofit/>
          </a:bodyPr>
          <a:lstStyle/>
          <a:p>
            <a:pPr lvl="1">
              <a:buClr>
                <a:srgbClr val="FF0000"/>
              </a:buClr>
              <a:buSzPct val="75000"/>
              <a:buFont typeface="Wingdings" pitchFamily="2" charset="2"/>
              <a:buChar char="Ø"/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Ring 8 points + 1 center point +2 </a:t>
            </a:r>
            <a:r>
              <a:rPr lang="en-US" altLang="zh-CN" sz="2000" dirty="0" err="1">
                <a:latin typeface="Times New Roman" pitchFamily="18" charset="0"/>
                <a:cs typeface="Times New Roman" pitchFamily="18" charset="0"/>
              </a:rPr>
              <a:t>linac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 points + Several auxiliary points.</a:t>
            </a:r>
          </a:p>
          <a:p>
            <a:pPr lvl="1">
              <a:buClr>
                <a:srgbClr val="FF0000"/>
              </a:buClr>
              <a:buSzPct val="75000"/>
              <a:buFont typeface="Wingdings" pitchFamily="2" charset="2"/>
              <a:buChar char="Ø"/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The height from ground to ring tunnel :50~300m.</a:t>
            </a:r>
            <a:endParaRPr lang="zh-CN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CBE64C76-B9DF-4211-9E01-A2C5E0B4C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3417539"/>
            <a:ext cx="2871593" cy="2967501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id="{62B31327-B20F-4A25-BCFD-6B5224D2FD28}"/>
              </a:ext>
            </a:extLst>
          </p:cNvPr>
          <p:cNvGrpSpPr/>
          <p:nvPr/>
        </p:nvGrpSpPr>
        <p:grpSpPr>
          <a:xfrm>
            <a:off x="4583832" y="4192033"/>
            <a:ext cx="4888197" cy="2539988"/>
            <a:chOff x="6744072" y="2276354"/>
            <a:chExt cx="5102858" cy="3239680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85100949-9FD7-4035-8CEA-4340DB7E9F3A}"/>
                </a:ext>
              </a:extLst>
            </p:cNvPr>
            <p:cNvGrpSpPr/>
            <p:nvPr/>
          </p:nvGrpSpPr>
          <p:grpSpPr>
            <a:xfrm>
              <a:off x="6744072" y="2276354"/>
              <a:ext cx="5102858" cy="3239680"/>
              <a:chOff x="6744072" y="2276354"/>
              <a:chExt cx="5102858" cy="3239680"/>
            </a:xfrm>
          </p:grpSpPr>
          <p:pic>
            <p:nvPicPr>
              <p:cNvPr id="18" name="图片 17">
                <a:extLst>
                  <a:ext uri="{FF2B5EF4-FFF2-40B4-BE49-F238E27FC236}">
                    <a16:creationId xmlns:a16="http://schemas.microsoft.com/office/drawing/2014/main" id="{872F87C9-EE73-4372-88C8-37CE342347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88088" y="2642888"/>
                <a:ext cx="4889010" cy="2430144"/>
              </a:xfrm>
              <a:prstGeom prst="rect">
                <a:avLst/>
              </a:prstGeom>
            </p:spPr>
          </p:pic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9FA6D9DA-ED2B-47BB-8A8F-884F9BCC64A5}"/>
                  </a:ext>
                </a:extLst>
              </p:cNvPr>
              <p:cNvSpPr/>
              <p:nvPr/>
            </p:nvSpPr>
            <p:spPr>
              <a:xfrm>
                <a:off x="10642664" y="2648484"/>
                <a:ext cx="45719" cy="655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EDF24BC8-83D4-4D25-B064-F192A66D4D00}"/>
                  </a:ext>
                </a:extLst>
              </p:cNvPr>
              <p:cNvSpPr txBox="1"/>
              <p:nvPr/>
            </p:nvSpPr>
            <p:spPr>
              <a:xfrm>
                <a:off x="6744072" y="5146702"/>
                <a:ext cx="13516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Ring tunnel</a:t>
                </a:r>
                <a:endParaRPr lang="zh-CN" altLang="en-US" dirty="0"/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8D5893C1-49F6-4B6C-84D9-2CC43A29735E}"/>
                  </a:ext>
                </a:extLst>
              </p:cNvPr>
              <p:cNvSpPr txBox="1"/>
              <p:nvPr/>
            </p:nvSpPr>
            <p:spPr>
              <a:xfrm>
                <a:off x="8071172" y="3886912"/>
                <a:ext cx="17491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Auxiliary tunnel</a:t>
                </a:r>
                <a:endParaRPr lang="zh-CN" altLang="en-US" dirty="0"/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8DAC5AC7-710F-4250-BBFC-3A3D276EF5BC}"/>
                  </a:ext>
                </a:extLst>
              </p:cNvPr>
              <p:cNvSpPr txBox="1"/>
              <p:nvPr/>
            </p:nvSpPr>
            <p:spPr>
              <a:xfrm>
                <a:off x="8053128" y="5133690"/>
                <a:ext cx="7873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pillars</a:t>
                </a:r>
                <a:endParaRPr lang="zh-CN" altLang="en-US" dirty="0"/>
              </a:p>
            </p:txBody>
          </p:sp>
          <p:sp>
            <p:nvSpPr>
              <p:cNvPr id="23" name="文本框 30">
                <a:extLst>
                  <a:ext uri="{FF2B5EF4-FFF2-40B4-BE49-F238E27FC236}">
                    <a16:creationId xmlns:a16="http://schemas.microsoft.com/office/drawing/2014/main" id="{8DFCF418-394F-477E-B73E-2EFFE7F81A18}"/>
                  </a:ext>
                </a:extLst>
              </p:cNvPr>
              <p:cNvSpPr txBox="1"/>
              <p:nvPr/>
            </p:nvSpPr>
            <p:spPr>
              <a:xfrm>
                <a:off x="11003453" y="3656141"/>
                <a:ext cx="6848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r>
                  <a:rPr lang="en-US" altLang="zh-CN" dirty="0"/>
                  <a:t>shaft</a:t>
                </a:r>
                <a:endParaRPr lang="zh-CN" altLang="en-US" dirty="0"/>
              </a:p>
            </p:txBody>
          </p:sp>
          <p:sp>
            <p:nvSpPr>
              <p:cNvPr id="24" name="文本框 30">
                <a:extLst>
                  <a:ext uri="{FF2B5EF4-FFF2-40B4-BE49-F238E27FC236}">
                    <a16:creationId xmlns:a16="http://schemas.microsoft.com/office/drawing/2014/main" id="{126978DB-A70E-4FDD-95E1-DE0506584E4A}"/>
                  </a:ext>
                </a:extLst>
              </p:cNvPr>
              <p:cNvSpPr txBox="1"/>
              <p:nvPr/>
            </p:nvSpPr>
            <p:spPr>
              <a:xfrm>
                <a:off x="9780889" y="2276354"/>
                <a:ext cx="17235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r>
                  <a:rPr lang="en-US" altLang="zh-CN" dirty="0"/>
                  <a:t>GNSS receiver</a:t>
                </a:r>
                <a:endParaRPr lang="zh-CN" altLang="en-US" dirty="0"/>
              </a:p>
            </p:txBody>
          </p:sp>
          <p:cxnSp>
            <p:nvCxnSpPr>
              <p:cNvPr id="25" name="直接箭头连接符 24">
                <a:extLst>
                  <a:ext uri="{FF2B5EF4-FFF2-40B4-BE49-F238E27FC236}">
                    <a16:creationId xmlns:a16="http://schemas.microsoft.com/office/drawing/2014/main" id="{D29517DB-6D2B-4E91-BD57-A803012B5EB5}"/>
                  </a:ext>
                </a:extLst>
              </p:cNvPr>
              <p:cNvCxnSpPr>
                <a:stCxn id="20" idx="0"/>
              </p:cNvCxnSpPr>
              <p:nvPr/>
            </p:nvCxnSpPr>
            <p:spPr>
              <a:xfrm flipV="1">
                <a:off x="7419898" y="4653136"/>
                <a:ext cx="0" cy="493566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箭头连接符 25">
                <a:extLst>
                  <a:ext uri="{FF2B5EF4-FFF2-40B4-BE49-F238E27FC236}">
                    <a16:creationId xmlns:a16="http://schemas.microsoft.com/office/drawing/2014/main" id="{110E4C87-D3A5-4FE1-B599-DF5668D52196}"/>
                  </a:ext>
                </a:extLst>
              </p:cNvPr>
              <p:cNvCxnSpPr>
                <a:cxnSpLocks/>
                <a:stCxn id="21" idx="2"/>
              </p:cNvCxnSpPr>
              <p:nvPr/>
            </p:nvCxnSpPr>
            <p:spPr>
              <a:xfrm flipH="1">
                <a:off x="8793953" y="4256244"/>
                <a:ext cx="151818" cy="217222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箭头连接符 26">
                <a:extLst>
                  <a:ext uri="{FF2B5EF4-FFF2-40B4-BE49-F238E27FC236}">
                    <a16:creationId xmlns:a16="http://schemas.microsoft.com/office/drawing/2014/main" id="{CAC9D536-B3B1-44DB-8872-56BF374FCA64}"/>
                  </a:ext>
                </a:extLst>
              </p:cNvPr>
              <p:cNvCxnSpPr>
                <a:cxnSpLocks/>
                <a:stCxn id="22" idx="0"/>
              </p:cNvCxnSpPr>
              <p:nvPr/>
            </p:nvCxnSpPr>
            <p:spPr>
              <a:xfrm flipV="1">
                <a:off x="8446826" y="4653136"/>
                <a:ext cx="0" cy="480554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箭头连接符 27">
                <a:extLst>
                  <a:ext uri="{FF2B5EF4-FFF2-40B4-BE49-F238E27FC236}">
                    <a16:creationId xmlns:a16="http://schemas.microsoft.com/office/drawing/2014/main" id="{E2C9C5E4-1C6C-4038-8235-49B0EFEDF70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69384" y="4634850"/>
                <a:ext cx="231058" cy="535382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3F926238-47D2-451B-A8FA-BCF59A8BC377}"/>
                  </a:ext>
                </a:extLst>
              </p:cNvPr>
              <p:cNvSpPr txBox="1"/>
              <p:nvPr/>
            </p:nvSpPr>
            <p:spPr>
              <a:xfrm>
                <a:off x="8850913" y="5128138"/>
                <a:ext cx="15311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Laser tracker</a:t>
                </a:r>
                <a:endParaRPr lang="zh-CN" altLang="en-US" dirty="0"/>
              </a:p>
            </p:txBody>
          </p:sp>
          <p:sp>
            <p:nvSpPr>
              <p:cNvPr id="30" name="文本框 32">
                <a:extLst>
                  <a:ext uri="{FF2B5EF4-FFF2-40B4-BE49-F238E27FC236}">
                    <a16:creationId xmlns:a16="http://schemas.microsoft.com/office/drawing/2014/main" id="{4875D3BD-2FD2-4145-95DC-575210C26C5B}"/>
                  </a:ext>
                </a:extLst>
              </p:cNvPr>
              <p:cNvSpPr txBox="1"/>
              <p:nvPr/>
            </p:nvSpPr>
            <p:spPr>
              <a:xfrm>
                <a:off x="10354214" y="5133110"/>
                <a:ext cx="14927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r>
                  <a:rPr lang="en-US" altLang="zh-CN" dirty="0"/>
                  <a:t>Control point</a:t>
                </a:r>
                <a:endParaRPr lang="zh-CN" altLang="en-US" dirty="0"/>
              </a:p>
            </p:txBody>
          </p:sp>
          <p:cxnSp>
            <p:nvCxnSpPr>
              <p:cNvPr id="31" name="直接箭头连接符 30">
                <a:extLst>
                  <a:ext uri="{FF2B5EF4-FFF2-40B4-BE49-F238E27FC236}">
                    <a16:creationId xmlns:a16="http://schemas.microsoft.com/office/drawing/2014/main" id="{440F6D30-0F53-4D58-966B-924E1B01DD99}"/>
                  </a:ext>
                </a:extLst>
              </p:cNvPr>
              <p:cNvCxnSpPr>
                <a:cxnSpLocks/>
                <a:stCxn id="30" idx="0"/>
              </p:cNvCxnSpPr>
              <p:nvPr/>
            </p:nvCxnSpPr>
            <p:spPr>
              <a:xfrm flipH="1" flipV="1">
                <a:off x="10711841" y="4653136"/>
                <a:ext cx="388731" cy="479974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文本框 30">
              <a:extLst>
                <a:ext uri="{FF2B5EF4-FFF2-40B4-BE49-F238E27FC236}">
                  <a16:creationId xmlns:a16="http://schemas.microsoft.com/office/drawing/2014/main" id="{F4C6620E-5BBC-4419-BC81-4B29FF600DB7}"/>
                </a:ext>
              </a:extLst>
            </p:cNvPr>
            <p:cNvSpPr txBox="1"/>
            <p:nvPr/>
          </p:nvSpPr>
          <p:spPr>
            <a:xfrm>
              <a:off x="8266908" y="2764634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r>
                <a:rPr lang="en-US" altLang="zh-CN" dirty="0"/>
                <a:t>Ground</a:t>
              </a:r>
              <a:endParaRPr lang="zh-CN" altLang="en-US" dirty="0"/>
            </a:p>
          </p:txBody>
        </p:sp>
      </p:grpSp>
      <p:sp>
        <p:nvSpPr>
          <p:cNvPr id="32" name="椭圆 31">
            <a:extLst>
              <a:ext uri="{FF2B5EF4-FFF2-40B4-BE49-F238E27FC236}">
                <a16:creationId xmlns:a16="http://schemas.microsoft.com/office/drawing/2014/main" id="{CB568F85-907A-44AF-BDD9-42513AE55586}"/>
              </a:ext>
            </a:extLst>
          </p:cNvPr>
          <p:cNvSpPr/>
          <p:nvPr/>
        </p:nvSpPr>
        <p:spPr>
          <a:xfrm>
            <a:off x="3580895" y="4737478"/>
            <a:ext cx="346138" cy="402804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9D79C746-1EE7-44D6-A2AA-6DEC9AE2098F}"/>
              </a:ext>
            </a:extLst>
          </p:cNvPr>
          <p:cNvCxnSpPr>
            <a:cxnSpLocks/>
            <a:stCxn id="32" idx="6"/>
            <a:endCxn id="18" idx="1"/>
          </p:cNvCxnSpPr>
          <p:nvPr/>
        </p:nvCxnSpPr>
        <p:spPr>
          <a:xfrm>
            <a:off x="3927033" y="4938880"/>
            <a:ext cx="794757" cy="4931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图片 34">
            <a:extLst>
              <a:ext uri="{FF2B5EF4-FFF2-40B4-BE49-F238E27FC236}">
                <a16:creationId xmlns:a16="http://schemas.microsoft.com/office/drawing/2014/main" id="{069CDA75-E373-4AFA-AB98-BAFBA63C98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3661" y="1252874"/>
            <a:ext cx="1914310" cy="2818348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id="{0D3798A4-F6FE-4A9C-9C25-4818249E4C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13015" y="942834"/>
            <a:ext cx="1914310" cy="3596952"/>
          </a:xfrm>
          <a:prstGeom prst="rect">
            <a:avLst/>
          </a:prstGeom>
        </p:spPr>
      </p:pic>
      <p:sp>
        <p:nvSpPr>
          <p:cNvPr id="37" name="文本框 36">
            <a:extLst>
              <a:ext uri="{FF2B5EF4-FFF2-40B4-BE49-F238E27FC236}">
                <a16:creationId xmlns:a16="http://schemas.microsoft.com/office/drawing/2014/main" id="{0D045073-B354-4874-9FA4-01D357387DCF}"/>
              </a:ext>
            </a:extLst>
          </p:cNvPr>
          <p:cNvSpPr txBox="1"/>
          <p:nvPr/>
        </p:nvSpPr>
        <p:spPr>
          <a:xfrm>
            <a:off x="4736195" y="4053576"/>
            <a:ext cx="2612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Tunnel permanent point</a:t>
            </a:r>
            <a:endParaRPr lang="zh-CN" altLang="en-US" dirty="0"/>
          </a:p>
        </p:txBody>
      </p:sp>
      <p:cxnSp>
        <p:nvCxnSpPr>
          <p:cNvPr id="38" name="直接箭头连接符 37">
            <a:extLst>
              <a:ext uri="{FF2B5EF4-FFF2-40B4-BE49-F238E27FC236}">
                <a16:creationId xmlns:a16="http://schemas.microsoft.com/office/drawing/2014/main" id="{AA4C3852-7B0D-4ABF-B1A3-4DE885365993}"/>
              </a:ext>
            </a:extLst>
          </p:cNvPr>
          <p:cNvCxnSpPr>
            <a:cxnSpLocks/>
          </p:cNvCxnSpPr>
          <p:nvPr/>
        </p:nvCxnSpPr>
        <p:spPr>
          <a:xfrm flipH="1" flipV="1">
            <a:off x="6181075" y="3919068"/>
            <a:ext cx="157705" cy="23163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内容占位符 2">
            <a:extLst>
              <a:ext uri="{FF2B5EF4-FFF2-40B4-BE49-F238E27FC236}">
                <a16:creationId xmlns:a16="http://schemas.microsoft.com/office/drawing/2014/main" id="{FC5C6A4F-CC1D-49D9-9695-F6EED3F4DC35}"/>
              </a:ext>
            </a:extLst>
          </p:cNvPr>
          <p:cNvSpPr txBox="1">
            <a:spLocks/>
          </p:cNvSpPr>
          <p:nvPr/>
        </p:nvSpPr>
        <p:spPr bwMode="auto">
          <a:xfrm>
            <a:off x="4860935" y="978044"/>
            <a:ext cx="3511563" cy="381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0000"/>
              </a:buClr>
              <a:buSzPct val="75000"/>
              <a:buNone/>
            </a:pP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① 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Centering observation method</a:t>
            </a:r>
          </a:p>
        </p:txBody>
      </p:sp>
      <p:sp>
        <p:nvSpPr>
          <p:cNvPr id="41" name="椭圆 40">
            <a:extLst>
              <a:ext uri="{FF2B5EF4-FFF2-40B4-BE49-F238E27FC236}">
                <a16:creationId xmlns:a16="http://schemas.microsoft.com/office/drawing/2014/main" id="{71D0DA25-7E5C-4743-933F-582E12A68BE3}"/>
              </a:ext>
            </a:extLst>
          </p:cNvPr>
          <p:cNvSpPr/>
          <p:nvPr/>
        </p:nvSpPr>
        <p:spPr>
          <a:xfrm>
            <a:off x="6069302" y="1832578"/>
            <a:ext cx="53393" cy="6625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37C4A604-F7A8-4B05-9865-13EA5F3CA78C}"/>
              </a:ext>
            </a:extLst>
          </p:cNvPr>
          <p:cNvSpPr txBox="1"/>
          <p:nvPr/>
        </p:nvSpPr>
        <p:spPr>
          <a:xfrm>
            <a:off x="7008557" y="1490152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Ground point</a:t>
            </a:r>
            <a:endParaRPr lang="zh-CN" altLang="en-US" dirty="0"/>
          </a:p>
        </p:txBody>
      </p:sp>
      <p:cxnSp>
        <p:nvCxnSpPr>
          <p:cNvPr id="43" name="直接箭头连接符 42">
            <a:extLst>
              <a:ext uri="{FF2B5EF4-FFF2-40B4-BE49-F238E27FC236}">
                <a16:creationId xmlns:a16="http://schemas.microsoft.com/office/drawing/2014/main" id="{A2BE1536-ED91-4DA8-A458-5D71223634FA}"/>
              </a:ext>
            </a:extLst>
          </p:cNvPr>
          <p:cNvCxnSpPr>
            <a:cxnSpLocks/>
          </p:cNvCxnSpPr>
          <p:nvPr/>
        </p:nvCxnSpPr>
        <p:spPr>
          <a:xfrm>
            <a:off x="8472976" y="1733329"/>
            <a:ext cx="1295432" cy="9183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>
            <a:extLst>
              <a:ext uri="{FF2B5EF4-FFF2-40B4-BE49-F238E27FC236}">
                <a16:creationId xmlns:a16="http://schemas.microsoft.com/office/drawing/2014/main" id="{8F2286F4-92D0-479F-8880-0BBC477558AD}"/>
              </a:ext>
            </a:extLst>
          </p:cNvPr>
          <p:cNvCxnSpPr>
            <a:cxnSpLocks/>
            <a:stCxn id="42" idx="1"/>
          </p:cNvCxnSpPr>
          <p:nvPr/>
        </p:nvCxnSpPr>
        <p:spPr>
          <a:xfrm flipH="1">
            <a:off x="6410816" y="1674818"/>
            <a:ext cx="597741" cy="1285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图片 51">
            <a:extLst>
              <a:ext uri="{FF2B5EF4-FFF2-40B4-BE49-F238E27FC236}">
                <a16:creationId xmlns:a16="http://schemas.microsoft.com/office/drawing/2014/main" id="{A787467D-3A68-41F9-B096-1864204910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57138" y="4864421"/>
            <a:ext cx="2395091" cy="1614083"/>
          </a:xfrm>
          <a:prstGeom prst="rect">
            <a:avLst/>
          </a:prstGeom>
        </p:spPr>
      </p:pic>
      <p:sp>
        <p:nvSpPr>
          <p:cNvPr id="53" name="椭圆 52">
            <a:extLst>
              <a:ext uri="{FF2B5EF4-FFF2-40B4-BE49-F238E27FC236}">
                <a16:creationId xmlns:a16="http://schemas.microsoft.com/office/drawing/2014/main" id="{6AB7064D-9B11-4271-AF90-10411754C47A}"/>
              </a:ext>
            </a:extLst>
          </p:cNvPr>
          <p:cNvSpPr/>
          <p:nvPr/>
        </p:nvSpPr>
        <p:spPr>
          <a:xfrm>
            <a:off x="8143591" y="4382137"/>
            <a:ext cx="383330" cy="355342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4" name="直接箭头连接符 53">
            <a:extLst>
              <a:ext uri="{FF2B5EF4-FFF2-40B4-BE49-F238E27FC236}">
                <a16:creationId xmlns:a16="http://schemas.microsoft.com/office/drawing/2014/main" id="{F4DD502C-498A-455B-A6C2-8676366DB37D}"/>
              </a:ext>
            </a:extLst>
          </p:cNvPr>
          <p:cNvCxnSpPr>
            <a:cxnSpLocks/>
          </p:cNvCxnSpPr>
          <p:nvPr/>
        </p:nvCxnSpPr>
        <p:spPr>
          <a:xfrm>
            <a:off x="8542122" y="4559198"/>
            <a:ext cx="1226286" cy="7576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>
            <a:extLst>
              <a:ext uri="{FF2B5EF4-FFF2-40B4-BE49-F238E27FC236}">
                <a16:creationId xmlns:a16="http://schemas.microsoft.com/office/drawing/2014/main" id="{F8B96A63-B51F-4120-91FB-E71F9DA6C261}"/>
              </a:ext>
            </a:extLst>
          </p:cNvPr>
          <p:cNvSpPr txBox="1"/>
          <p:nvPr/>
        </p:nvSpPr>
        <p:spPr>
          <a:xfrm>
            <a:off x="9583233" y="6449388"/>
            <a:ext cx="24001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Observation platform</a:t>
            </a:r>
            <a:endParaRPr lang="zh-CN" altLang="en-US" dirty="0"/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5B7A8C68-C133-4AC7-A649-0D226769F0DE}"/>
              </a:ext>
            </a:extLst>
          </p:cNvPr>
          <p:cNvSpPr txBox="1"/>
          <p:nvPr/>
        </p:nvSpPr>
        <p:spPr>
          <a:xfrm>
            <a:off x="9488049" y="4083014"/>
            <a:ext cx="109517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Sight hole</a:t>
            </a:r>
            <a:endParaRPr lang="zh-CN" altLang="en-US" sz="1600" dirty="0"/>
          </a:p>
        </p:txBody>
      </p:sp>
      <p:sp>
        <p:nvSpPr>
          <p:cNvPr id="59" name="文本框 30">
            <a:extLst>
              <a:ext uri="{FF2B5EF4-FFF2-40B4-BE49-F238E27FC236}">
                <a16:creationId xmlns:a16="http://schemas.microsoft.com/office/drawing/2014/main" id="{E7E4AA88-C800-4D05-A63D-3B11B05DA568}"/>
              </a:ext>
            </a:extLst>
          </p:cNvPr>
          <p:cNvSpPr txBox="1"/>
          <p:nvPr/>
        </p:nvSpPr>
        <p:spPr>
          <a:xfrm>
            <a:off x="10318428" y="4471317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r>
              <a:rPr lang="en-US" altLang="zh-CN" dirty="0"/>
              <a:t>Ground point</a:t>
            </a:r>
            <a:endParaRPr lang="zh-CN" altLang="en-US" dirty="0"/>
          </a:p>
        </p:txBody>
      </p:sp>
      <p:cxnSp>
        <p:nvCxnSpPr>
          <p:cNvPr id="60" name="直接箭头连接符 59">
            <a:extLst>
              <a:ext uri="{FF2B5EF4-FFF2-40B4-BE49-F238E27FC236}">
                <a16:creationId xmlns:a16="http://schemas.microsoft.com/office/drawing/2014/main" id="{C8E8AE2F-A9FE-4F31-9A10-007F7A6DFFAB}"/>
              </a:ext>
            </a:extLst>
          </p:cNvPr>
          <p:cNvCxnSpPr>
            <a:cxnSpLocks/>
            <a:stCxn id="59" idx="2"/>
          </p:cNvCxnSpPr>
          <p:nvPr/>
        </p:nvCxnSpPr>
        <p:spPr>
          <a:xfrm flipH="1">
            <a:off x="10898822" y="4840649"/>
            <a:ext cx="178788" cy="4331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8639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961F3E2-A29D-4104-8BE5-FC49017D3D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984" y="2205000"/>
            <a:ext cx="2025533" cy="2818133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308A5D27-1ED0-40FF-B3E9-96FB382FDE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558" y="1701139"/>
            <a:ext cx="5255207" cy="4188315"/>
          </a:xfrm>
          <a:prstGeom prst="rect">
            <a:avLst/>
          </a:prstGeom>
        </p:spPr>
      </p:pic>
      <p:sp>
        <p:nvSpPr>
          <p:cNvPr id="13" name="灯片编号占位符 1">
            <a:extLst>
              <a:ext uri="{FF2B5EF4-FFF2-40B4-BE49-F238E27FC236}">
                <a16:creationId xmlns:a16="http://schemas.microsoft.com/office/drawing/2014/main" id="{358B0B7B-B43B-4116-B4BC-648AFB852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43498" y="6356352"/>
            <a:ext cx="2133600" cy="365125"/>
          </a:xfrm>
        </p:spPr>
        <p:txBody>
          <a:bodyPr/>
          <a:lstStyle/>
          <a:p>
            <a:pPr>
              <a:defRPr/>
            </a:pPr>
            <a:fld id="{521683DF-D507-43F4-81CB-95BA739AB1EA}" type="slidenum">
              <a:rPr lang="zh-CN" altLang="en-US" smtClean="0"/>
              <a:pPr>
                <a:defRPr/>
              </a:pPr>
              <a:t>13</a:t>
            </a:fld>
            <a:endParaRPr lang="zh-CN" altLang="en-US" dirty="0"/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6280C49B-E90C-97F3-6B45-F42242C33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5558" y="954635"/>
            <a:ext cx="5998554" cy="527205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SzPct val="75000"/>
              <a:buFont typeface="Wingdings" pitchFamily="2" charset="2"/>
              <a:buChar char="l"/>
            </a:pPr>
            <a:r>
              <a:rPr lang="en-US" altLang="zh-CN" sz="2200" dirty="0">
                <a:latin typeface="Times New Roman" pitchFamily="18" charset="0"/>
                <a:cs typeface="Times New Roman" pitchFamily="18" charset="0"/>
              </a:rPr>
              <a:t>Long distance vertical connection measurement.</a:t>
            </a: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34C69D3B-888F-49B6-FF88-9F875B21FA35}"/>
              </a:ext>
            </a:extLst>
          </p:cNvPr>
          <p:cNvSpPr/>
          <p:nvPr/>
        </p:nvSpPr>
        <p:spPr>
          <a:xfrm>
            <a:off x="3626905" y="2083998"/>
            <a:ext cx="346138" cy="402804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C96A233D-A122-4CD9-BBED-FB6ACED3A9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8328" y="1218237"/>
            <a:ext cx="1447925" cy="133361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CC078DF0-1D9C-4682-B138-C5AE21E7AD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26324" y="3299790"/>
            <a:ext cx="1736730" cy="2124348"/>
          </a:xfrm>
          <a:prstGeom prst="rect">
            <a:avLst/>
          </a:prstGeom>
        </p:spPr>
      </p:pic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13FEC414-F83D-4E0E-869C-85CB4ADBAE72}"/>
              </a:ext>
            </a:extLst>
          </p:cNvPr>
          <p:cNvCxnSpPr/>
          <p:nvPr/>
        </p:nvCxnSpPr>
        <p:spPr>
          <a:xfrm>
            <a:off x="9809245" y="876382"/>
            <a:ext cx="0" cy="4784866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6ACDDF00-50F2-4C18-B77C-BDADCA457A30}"/>
              </a:ext>
            </a:extLst>
          </p:cNvPr>
          <p:cNvSpPr txBox="1"/>
          <p:nvPr/>
        </p:nvSpPr>
        <p:spPr>
          <a:xfrm>
            <a:off x="10491169" y="1546491"/>
            <a:ext cx="1494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Instrument base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49343DE9-35E9-47AD-98DC-F7FD365D6184}"/>
              </a:ext>
            </a:extLst>
          </p:cNvPr>
          <p:cNvSpPr txBox="1"/>
          <p:nvPr/>
        </p:nvSpPr>
        <p:spPr>
          <a:xfrm>
            <a:off x="10651856" y="4254187"/>
            <a:ext cx="1129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Wire positioning device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FE441284-DC24-4DFB-841A-FB90AE01D286}"/>
              </a:ext>
            </a:extLst>
          </p:cNvPr>
          <p:cNvSpPr/>
          <p:nvPr/>
        </p:nvSpPr>
        <p:spPr>
          <a:xfrm>
            <a:off x="6786706" y="2309131"/>
            <a:ext cx="383330" cy="35534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46C92BED-2F7B-4F08-A706-39F05366901B}"/>
              </a:ext>
            </a:extLst>
          </p:cNvPr>
          <p:cNvCxnSpPr>
            <a:cxnSpLocks/>
          </p:cNvCxnSpPr>
          <p:nvPr/>
        </p:nvCxnSpPr>
        <p:spPr>
          <a:xfrm flipV="1">
            <a:off x="7120326" y="1988840"/>
            <a:ext cx="1887597" cy="4009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>
            <a:extLst>
              <a:ext uri="{FF2B5EF4-FFF2-40B4-BE49-F238E27FC236}">
                <a16:creationId xmlns:a16="http://schemas.microsoft.com/office/drawing/2014/main" id="{52678F71-A096-4AAD-934B-06EDAB1FBB81}"/>
              </a:ext>
            </a:extLst>
          </p:cNvPr>
          <p:cNvSpPr/>
          <p:nvPr/>
        </p:nvSpPr>
        <p:spPr>
          <a:xfrm>
            <a:off x="6824540" y="3387633"/>
            <a:ext cx="383330" cy="35534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3070D1A7-E2A5-41F4-981D-80BFB2AD7C44}"/>
              </a:ext>
            </a:extLst>
          </p:cNvPr>
          <p:cNvCxnSpPr>
            <a:cxnSpLocks/>
            <a:stCxn id="20" idx="6"/>
          </p:cNvCxnSpPr>
          <p:nvPr/>
        </p:nvCxnSpPr>
        <p:spPr>
          <a:xfrm>
            <a:off x="7207870" y="3565304"/>
            <a:ext cx="1529652" cy="4012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:a16="http://schemas.microsoft.com/office/drawing/2014/main" id="{C4966041-5908-4B28-A3EB-B8564FDE7B0D}"/>
              </a:ext>
            </a:extLst>
          </p:cNvPr>
          <p:cNvSpPr txBox="1"/>
          <p:nvPr/>
        </p:nvSpPr>
        <p:spPr>
          <a:xfrm>
            <a:off x="9048328" y="925239"/>
            <a:ext cx="8255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Vertical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E2689663-27F0-438E-BE13-46547DDD6DA8}"/>
              </a:ext>
            </a:extLst>
          </p:cNvPr>
          <p:cNvSpPr txBox="1"/>
          <p:nvPr/>
        </p:nvSpPr>
        <p:spPr>
          <a:xfrm>
            <a:off x="6321730" y="5127264"/>
            <a:ext cx="16948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Tow-layer support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D614E590-691D-44C2-A39C-AF0914DD118C}"/>
              </a:ext>
            </a:extLst>
          </p:cNvPr>
          <p:cNvCxnSpPr>
            <a:cxnSpLocks/>
          </p:cNvCxnSpPr>
          <p:nvPr/>
        </p:nvCxnSpPr>
        <p:spPr>
          <a:xfrm>
            <a:off x="3956823" y="2255237"/>
            <a:ext cx="2022402" cy="10135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FC3F9397-7F3A-4D0B-AB6F-F3DA4318D082}"/>
              </a:ext>
            </a:extLst>
          </p:cNvPr>
          <p:cNvCxnSpPr/>
          <p:nvPr/>
        </p:nvCxnSpPr>
        <p:spPr>
          <a:xfrm>
            <a:off x="1524000" y="85723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标题 1">
            <a:extLst>
              <a:ext uri="{FF2B5EF4-FFF2-40B4-BE49-F238E27FC236}">
                <a16:creationId xmlns:a16="http://schemas.microsoft.com/office/drawing/2014/main" id="{32535995-177D-4912-A78A-2CC9F1B2C81C}"/>
              </a:ext>
            </a:extLst>
          </p:cNvPr>
          <p:cNvSpPr txBox="1">
            <a:spLocks/>
          </p:cNvSpPr>
          <p:nvPr/>
        </p:nvSpPr>
        <p:spPr bwMode="auto">
          <a:xfrm>
            <a:off x="2024034" y="214290"/>
            <a:ext cx="6088190" cy="65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2</a:t>
            </a:r>
            <a:r>
              <a:rPr lang="zh-CN" altLang="en-US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、</a:t>
            </a:r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Surface network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71B02864-9519-4315-BE82-A4FE6F1D208D}"/>
              </a:ext>
            </a:extLst>
          </p:cNvPr>
          <p:cNvSpPr txBox="1"/>
          <p:nvPr/>
        </p:nvSpPr>
        <p:spPr>
          <a:xfrm>
            <a:off x="10547278" y="3646881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Groove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id="{89252D0C-0006-4187-9473-FC2A701CF02A}"/>
              </a:ext>
            </a:extLst>
          </p:cNvPr>
          <p:cNvSpPr/>
          <p:nvPr/>
        </p:nvSpPr>
        <p:spPr>
          <a:xfrm>
            <a:off x="9667743" y="4141959"/>
            <a:ext cx="317352" cy="315632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153EBBFF-E72F-4ADE-AEF9-F7DC25A329F8}"/>
              </a:ext>
            </a:extLst>
          </p:cNvPr>
          <p:cNvCxnSpPr>
            <a:cxnSpLocks/>
          </p:cNvCxnSpPr>
          <p:nvPr/>
        </p:nvCxnSpPr>
        <p:spPr>
          <a:xfrm flipH="1">
            <a:off x="9985096" y="3935249"/>
            <a:ext cx="841418" cy="3207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02761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灯片编号占位符 1">
            <a:extLst>
              <a:ext uri="{FF2B5EF4-FFF2-40B4-BE49-F238E27FC236}">
                <a16:creationId xmlns:a16="http://schemas.microsoft.com/office/drawing/2014/main" id="{358B0B7B-B43B-4116-B4BC-648AFB852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43498" y="6356352"/>
            <a:ext cx="2133600" cy="365125"/>
          </a:xfrm>
        </p:spPr>
        <p:txBody>
          <a:bodyPr/>
          <a:lstStyle/>
          <a:p>
            <a:pPr>
              <a:defRPr/>
            </a:pPr>
            <a:fld id="{521683DF-D507-43F4-81CB-95BA739AB1EA}" type="slidenum">
              <a:rPr lang="zh-CN" altLang="en-US" smtClean="0"/>
              <a:pPr>
                <a:defRPr/>
              </a:pPr>
              <a:t>14</a:t>
            </a:fld>
            <a:endParaRPr lang="zh-CN" altLang="en-US" dirty="0"/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FC3F9397-7F3A-4D0B-AB6F-F3DA4318D082}"/>
              </a:ext>
            </a:extLst>
          </p:cNvPr>
          <p:cNvCxnSpPr/>
          <p:nvPr/>
        </p:nvCxnSpPr>
        <p:spPr>
          <a:xfrm>
            <a:off x="1524000" y="85723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标题 1">
            <a:extLst>
              <a:ext uri="{FF2B5EF4-FFF2-40B4-BE49-F238E27FC236}">
                <a16:creationId xmlns:a16="http://schemas.microsoft.com/office/drawing/2014/main" id="{32535995-177D-4912-A78A-2CC9F1B2C81C}"/>
              </a:ext>
            </a:extLst>
          </p:cNvPr>
          <p:cNvSpPr txBox="1">
            <a:spLocks/>
          </p:cNvSpPr>
          <p:nvPr/>
        </p:nvSpPr>
        <p:spPr bwMode="auto">
          <a:xfrm>
            <a:off x="2024034" y="214290"/>
            <a:ext cx="6088190" cy="65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2</a:t>
            </a:r>
            <a:r>
              <a:rPr lang="zh-CN" altLang="en-US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、</a:t>
            </a:r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Surface network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  <p:sp>
        <p:nvSpPr>
          <p:cNvPr id="25" name="内容占位符 2">
            <a:extLst>
              <a:ext uri="{FF2B5EF4-FFF2-40B4-BE49-F238E27FC236}">
                <a16:creationId xmlns:a16="http://schemas.microsoft.com/office/drawing/2014/main" id="{3CE84655-4FB0-45F9-AA3F-A2DCB6F68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055" y="950732"/>
            <a:ext cx="9052468" cy="389659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SzPct val="75000"/>
              <a:buFont typeface="Wingdings" pitchFamily="2" charset="2"/>
              <a:buChar char="l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Surface network measurement:</a:t>
            </a:r>
          </a:p>
          <a:p>
            <a:pPr marL="0" indent="0">
              <a:buClr>
                <a:srgbClr val="FF0000"/>
              </a:buClr>
              <a:buSzPct val="75000"/>
              <a:buNone/>
            </a:pPr>
            <a:endParaRPr lang="en-US" alt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6" name="表格 2">
            <a:extLst>
              <a:ext uri="{FF2B5EF4-FFF2-40B4-BE49-F238E27FC236}">
                <a16:creationId xmlns:a16="http://schemas.microsoft.com/office/drawing/2014/main" id="{B051945E-AB8F-48C1-AA45-7E22A17F52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130468"/>
              </p:ext>
            </p:extLst>
          </p:nvPr>
        </p:nvGraphicFramePr>
        <p:xfrm>
          <a:off x="1919536" y="1497839"/>
          <a:ext cx="8386987" cy="23073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>
                  <a:extLst>
                    <a:ext uri="{9D8B030D-6E8A-4147-A177-3AD203B41FA5}">
                      <a16:colId xmlns:a16="http://schemas.microsoft.com/office/drawing/2014/main" val="2871339504"/>
                    </a:ext>
                  </a:extLst>
                </a:gridCol>
                <a:gridCol w="5362651">
                  <a:extLst>
                    <a:ext uri="{9D8B030D-6E8A-4147-A177-3AD203B41FA5}">
                      <a16:colId xmlns:a16="http://schemas.microsoft.com/office/drawing/2014/main" val="46902033"/>
                    </a:ext>
                  </a:extLst>
                </a:gridCol>
              </a:tblGrid>
              <a:tr h="324996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GNSS measurement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8935264"/>
                  </a:ext>
                </a:extLst>
              </a:tr>
              <a:tr h="391535">
                <a:tc>
                  <a:txBody>
                    <a:bodyPr/>
                    <a:lstStyle/>
                    <a:p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Measuring</a:t>
                      </a:r>
                      <a:r>
                        <a:rPr lang="en-US" altLang="zh-CN" sz="18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instrument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GNSS receivers</a:t>
                      </a:r>
                      <a:r>
                        <a:rPr lang="zh-CN" altLang="en-US" sz="18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r>
                        <a:rPr lang="en-US" altLang="zh-CN" sz="18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(Leica GS10+AR20)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8498445"/>
                  </a:ext>
                </a:extLst>
              </a:tr>
              <a:tr h="386172">
                <a:tc>
                  <a:txBody>
                    <a:bodyPr/>
                    <a:lstStyle/>
                    <a:p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Group</a:t>
                      </a:r>
                      <a:endParaRPr lang="zh-CN" altLang="en-US" sz="1800" b="1" kern="1200" dirty="0">
                        <a:solidFill>
                          <a:schemeClr val="dk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16×(2 persons)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045092"/>
                  </a:ext>
                </a:extLst>
              </a:tr>
              <a:tr h="391535">
                <a:tc>
                  <a:txBody>
                    <a:bodyPr/>
                    <a:lstStyle/>
                    <a:p>
                      <a:r>
                        <a:rPr lang="en-US" altLang="zh-CN" sz="18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Software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GAMIT</a:t>
                      </a:r>
                      <a:endParaRPr lang="zh-CN" altLang="en-US" sz="1800" b="1" kern="1200" dirty="0">
                        <a:solidFill>
                          <a:schemeClr val="dk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579639"/>
                  </a:ext>
                </a:extLst>
              </a:tr>
              <a:tr h="386172">
                <a:tc>
                  <a:txBody>
                    <a:bodyPr/>
                    <a:lstStyle/>
                    <a:p>
                      <a:r>
                        <a:rPr lang="en-US" altLang="zh-CN" sz="18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Time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 weeks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8378312"/>
                  </a:ext>
                </a:extLst>
              </a:tr>
              <a:tr h="386172">
                <a:tc>
                  <a:txBody>
                    <a:bodyPr/>
                    <a:lstStyle/>
                    <a:p>
                      <a:r>
                        <a:rPr lang="en-US" altLang="zh-CN" sz="18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Accuracy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/>
                        <a:t>Horizontal </a:t>
                      </a:r>
                      <a:r>
                        <a:rPr lang="en-US" altLang="zh-CN" sz="1800" b="1" dirty="0"/>
                        <a:t>±5mm</a:t>
                      </a:r>
                      <a:r>
                        <a:rPr lang="zh-CN" altLang="en-US" sz="1800" b="1" dirty="0"/>
                        <a:t>，</a:t>
                      </a:r>
                      <a:r>
                        <a:rPr lang="en-US" altLang="zh-CN" sz="1800" b="1" dirty="0"/>
                        <a:t>Elevation ±10</a:t>
                      </a:r>
                      <a:r>
                        <a:rPr lang="en-US" altLang="zh-CN" b="1" dirty="0"/>
                        <a:t>mm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9142544"/>
                  </a:ext>
                </a:extLst>
              </a:tr>
            </a:tbl>
          </a:graphicData>
        </a:graphic>
      </p:graphicFrame>
      <p:sp>
        <p:nvSpPr>
          <p:cNvPr id="29" name="内容占位符 2">
            <a:extLst>
              <a:ext uri="{FF2B5EF4-FFF2-40B4-BE49-F238E27FC236}">
                <a16:creationId xmlns:a16="http://schemas.microsoft.com/office/drawing/2014/main" id="{73771CBD-E3C4-4700-AF87-22A555A35FF4}"/>
              </a:ext>
            </a:extLst>
          </p:cNvPr>
          <p:cNvSpPr txBox="1">
            <a:spLocks/>
          </p:cNvSpPr>
          <p:nvPr/>
        </p:nvSpPr>
        <p:spPr bwMode="auto">
          <a:xfrm>
            <a:off x="1254055" y="4185879"/>
            <a:ext cx="10319155" cy="234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0000"/>
              </a:buClr>
              <a:buSzPct val="75000"/>
              <a:buFont typeface="Wingdings" pitchFamily="2" charset="2"/>
              <a:buChar char="l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Surface network observations processing:</a:t>
            </a:r>
          </a:p>
          <a:p>
            <a:pPr lvl="1">
              <a:buClr>
                <a:srgbClr val="FF0000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Using CGCS2000 coordinates of CORS stations around CEPC region as the known data, conducting GNSS observations adjustment to obtain the coordinates of each point in CGCS2000 .</a:t>
            </a:r>
          </a:p>
          <a:p>
            <a:pPr lvl="1">
              <a:buClr>
                <a:srgbClr val="FF0000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Based on CGCS2000, quasi-geoid model and surface network to establish CEPC coordinate system, then, obtain surface network coordinates in CEPC coordinate system. </a:t>
            </a:r>
          </a:p>
        </p:txBody>
      </p:sp>
    </p:spTree>
    <p:extLst>
      <p:ext uri="{BB962C8B-B14F-4D97-AF65-F5344CB8AC3E}">
        <p14:creationId xmlns:p14="http://schemas.microsoft.com/office/powerpoint/2010/main" val="7172862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灯片编号占位符 1">
            <a:extLst>
              <a:ext uri="{FF2B5EF4-FFF2-40B4-BE49-F238E27FC236}">
                <a16:creationId xmlns:a16="http://schemas.microsoft.com/office/drawing/2014/main" id="{358B0B7B-B43B-4116-B4BC-648AFB852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43498" y="6356352"/>
            <a:ext cx="2133600" cy="365125"/>
          </a:xfrm>
        </p:spPr>
        <p:txBody>
          <a:bodyPr/>
          <a:lstStyle/>
          <a:p>
            <a:pPr>
              <a:defRPr/>
            </a:pPr>
            <a:fld id="{521683DF-D507-43F4-81CB-95BA739AB1EA}" type="slidenum">
              <a:rPr lang="zh-CN" altLang="en-US" smtClean="0"/>
              <a:pPr>
                <a:defRPr/>
              </a:pPr>
              <a:t>15</a:t>
            </a:fld>
            <a:endParaRPr lang="zh-CN" altLang="en-US" dirty="0"/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FC3F9397-7F3A-4D0B-AB6F-F3DA4318D082}"/>
              </a:ext>
            </a:extLst>
          </p:cNvPr>
          <p:cNvCxnSpPr/>
          <p:nvPr/>
        </p:nvCxnSpPr>
        <p:spPr>
          <a:xfrm>
            <a:off x="1524000" y="85723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标题 1">
            <a:extLst>
              <a:ext uri="{FF2B5EF4-FFF2-40B4-BE49-F238E27FC236}">
                <a16:creationId xmlns:a16="http://schemas.microsoft.com/office/drawing/2014/main" id="{32535995-177D-4912-A78A-2CC9F1B2C81C}"/>
              </a:ext>
            </a:extLst>
          </p:cNvPr>
          <p:cNvSpPr txBox="1">
            <a:spLocks/>
          </p:cNvSpPr>
          <p:nvPr/>
        </p:nvSpPr>
        <p:spPr bwMode="auto">
          <a:xfrm>
            <a:off x="2024034" y="214290"/>
            <a:ext cx="6088190" cy="65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3</a:t>
            </a:r>
            <a:r>
              <a:rPr lang="zh-CN" altLang="en-US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、</a:t>
            </a:r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Laser monitoring network</a:t>
            </a:r>
          </a:p>
        </p:txBody>
      </p:sp>
      <p:sp>
        <p:nvSpPr>
          <p:cNvPr id="25" name="内容占位符 2">
            <a:extLst>
              <a:ext uri="{FF2B5EF4-FFF2-40B4-BE49-F238E27FC236}">
                <a16:creationId xmlns:a16="http://schemas.microsoft.com/office/drawing/2014/main" id="{3CE84655-4FB0-45F9-AA3F-A2DCB6F68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055" y="950733"/>
            <a:ext cx="9666481" cy="894092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SzPct val="75000"/>
              <a:buFont typeface="Wingdings" pitchFamily="2" charset="2"/>
              <a:buChar char="l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In order to achieve automatic measurement of the tunnel control network and monitor tunnel deformation, a laser monitoring network was designed.</a:t>
            </a:r>
          </a:p>
          <a:p>
            <a:pPr>
              <a:buClr>
                <a:srgbClr val="FF0000"/>
              </a:buClr>
              <a:buSzPct val="75000"/>
              <a:buFont typeface="Wingdings" pitchFamily="2" charset="2"/>
              <a:buChar char="l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The coordinates of targets can be calculated by the laser ranging values.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C5B62BD2-8DEC-4517-A963-3E6D3D70D1D8}"/>
              </a:ext>
            </a:extLst>
          </p:cNvPr>
          <p:cNvGrpSpPr/>
          <p:nvPr/>
        </p:nvGrpSpPr>
        <p:grpSpPr>
          <a:xfrm>
            <a:off x="3191100" y="4717506"/>
            <a:ext cx="8816622" cy="1612332"/>
            <a:chOff x="3228454" y="4372600"/>
            <a:chExt cx="8816622" cy="1612332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91F95562-5CF9-4AD5-90F4-2B3A95A9187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28454" y="4372600"/>
              <a:ext cx="8816622" cy="1612332"/>
            </a:xfrm>
            <a:prstGeom prst="rect">
              <a:avLst/>
            </a:prstGeom>
          </p:spPr>
        </p:pic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948BC4DD-62D7-4111-BE6A-87F249F79EC3}"/>
                </a:ext>
              </a:extLst>
            </p:cNvPr>
            <p:cNvGrpSpPr/>
            <p:nvPr/>
          </p:nvGrpSpPr>
          <p:grpSpPr>
            <a:xfrm>
              <a:off x="3228454" y="5265419"/>
              <a:ext cx="940153" cy="615554"/>
              <a:chOff x="3228454" y="5265419"/>
              <a:chExt cx="940153" cy="615554"/>
            </a:xfrm>
          </p:grpSpPr>
          <p:cxnSp>
            <p:nvCxnSpPr>
              <p:cNvPr id="11" name="直接箭头连接符 10">
                <a:extLst>
                  <a:ext uri="{FF2B5EF4-FFF2-40B4-BE49-F238E27FC236}">
                    <a16:creationId xmlns:a16="http://schemas.microsoft.com/office/drawing/2014/main" id="{331773A8-96A5-40EC-8201-37869ADC9678}"/>
                  </a:ext>
                </a:extLst>
              </p:cNvPr>
              <p:cNvCxnSpPr/>
              <p:nvPr/>
            </p:nvCxnSpPr>
            <p:spPr>
              <a:xfrm flipV="1">
                <a:off x="3512820" y="5335905"/>
                <a:ext cx="0" cy="4857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箭头连接符 11">
                <a:extLst>
                  <a:ext uri="{FF2B5EF4-FFF2-40B4-BE49-F238E27FC236}">
                    <a16:creationId xmlns:a16="http://schemas.microsoft.com/office/drawing/2014/main" id="{AA6AC1FC-71B4-409B-AED9-E2A363E777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12820" y="5821679"/>
                <a:ext cx="476655" cy="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4A6E278D-DD8C-48C2-8FF9-D30C669C5FE8}"/>
                  </a:ext>
                </a:extLst>
              </p:cNvPr>
              <p:cNvSpPr txBox="1"/>
              <p:nvPr/>
            </p:nvSpPr>
            <p:spPr>
              <a:xfrm>
                <a:off x="3228454" y="5265419"/>
                <a:ext cx="2904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/>
                  <a:t>Z</a:t>
                </a:r>
                <a:endParaRPr lang="zh-CN" altLang="en-US" sz="1400" b="1" dirty="0"/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37350731-5869-47D0-80A6-34961BDB793E}"/>
                  </a:ext>
                </a:extLst>
              </p:cNvPr>
              <p:cNvSpPr txBox="1"/>
              <p:nvPr/>
            </p:nvSpPr>
            <p:spPr>
              <a:xfrm>
                <a:off x="3878143" y="5573196"/>
                <a:ext cx="2904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/>
                  <a:t>Y</a:t>
                </a:r>
                <a:endParaRPr lang="zh-CN" altLang="en-US" sz="1400" b="1" dirty="0"/>
              </a:p>
            </p:txBody>
          </p:sp>
        </p:grp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6F24DEC2-D621-4281-A6ED-21EB9D02BF80}"/>
              </a:ext>
            </a:extLst>
          </p:cNvPr>
          <p:cNvGrpSpPr/>
          <p:nvPr/>
        </p:nvGrpSpPr>
        <p:grpSpPr>
          <a:xfrm>
            <a:off x="62241" y="3075717"/>
            <a:ext cx="3058815" cy="3283577"/>
            <a:chOff x="135739" y="3661464"/>
            <a:chExt cx="3058815" cy="2838014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33443D88-C993-48CF-A306-D96108ED04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6924" y="3661464"/>
              <a:ext cx="3047630" cy="2771597"/>
            </a:xfrm>
            <a:prstGeom prst="rect">
              <a:avLst/>
            </a:prstGeom>
          </p:spPr>
        </p:pic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B8ECDCF5-4F9D-463C-B5F7-3CB94DA5A6D7}"/>
                </a:ext>
              </a:extLst>
            </p:cNvPr>
            <p:cNvSpPr txBox="1"/>
            <p:nvPr/>
          </p:nvSpPr>
          <p:spPr>
            <a:xfrm>
              <a:off x="381870" y="6130146"/>
              <a:ext cx="332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A</a:t>
              </a:r>
              <a:endParaRPr lang="zh-CN" altLang="en-US" dirty="0"/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A54C2CA2-3BCA-45B3-A94A-FF84CE8EF074}"/>
                </a:ext>
              </a:extLst>
            </p:cNvPr>
            <p:cNvSpPr txBox="1"/>
            <p:nvPr/>
          </p:nvSpPr>
          <p:spPr>
            <a:xfrm>
              <a:off x="235035" y="418793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B</a:t>
              </a:r>
              <a:endParaRPr lang="zh-CN" altLang="en-US" dirty="0"/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A6B01358-70E6-4A1D-AE2E-7ABA801FCBD7}"/>
                </a:ext>
              </a:extLst>
            </p:cNvPr>
            <p:cNvSpPr txBox="1"/>
            <p:nvPr/>
          </p:nvSpPr>
          <p:spPr>
            <a:xfrm>
              <a:off x="1614294" y="3917424"/>
              <a:ext cx="332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C</a:t>
              </a:r>
              <a:endParaRPr lang="zh-CN" altLang="en-US" dirty="0"/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EF423ACF-E24D-4EA0-8D96-FD2BADBB4FFC}"/>
                </a:ext>
              </a:extLst>
            </p:cNvPr>
            <p:cNvSpPr txBox="1"/>
            <p:nvPr/>
          </p:nvSpPr>
          <p:spPr>
            <a:xfrm>
              <a:off x="2752089" y="4187934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D</a:t>
              </a:r>
              <a:endParaRPr lang="zh-CN" altLang="en-US" dirty="0"/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C17AD0CF-24ED-4CF0-9875-05C2EBC14DD1}"/>
                </a:ext>
              </a:extLst>
            </p:cNvPr>
            <p:cNvGrpSpPr/>
            <p:nvPr/>
          </p:nvGrpSpPr>
          <p:grpSpPr>
            <a:xfrm>
              <a:off x="135739" y="5603676"/>
              <a:ext cx="944963" cy="615554"/>
              <a:chOff x="3228454" y="5265419"/>
              <a:chExt cx="944963" cy="615554"/>
            </a:xfrm>
          </p:grpSpPr>
          <p:cxnSp>
            <p:nvCxnSpPr>
              <p:cNvPr id="33" name="直接箭头连接符 32">
                <a:extLst>
                  <a:ext uri="{FF2B5EF4-FFF2-40B4-BE49-F238E27FC236}">
                    <a16:creationId xmlns:a16="http://schemas.microsoft.com/office/drawing/2014/main" id="{B8366FBA-A5B9-4A7D-9688-0065DB0D9A1C}"/>
                  </a:ext>
                </a:extLst>
              </p:cNvPr>
              <p:cNvCxnSpPr/>
              <p:nvPr/>
            </p:nvCxnSpPr>
            <p:spPr>
              <a:xfrm flipV="1">
                <a:off x="3512820" y="5335905"/>
                <a:ext cx="0" cy="4857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箭头连接符 33">
                <a:extLst>
                  <a:ext uri="{FF2B5EF4-FFF2-40B4-BE49-F238E27FC236}">
                    <a16:creationId xmlns:a16="http://schemas.microsoft.com/office/drawing/2014/main" id="{A24B46AB-ED95-40B0-B36F-4E6866D979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12820" y="5821679"/>
                <a:ext cx="476655" cy="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BB8C1941-A628-474A-8E48-F66D815B3361}"/>
                  </a:ext>
                </a:extLst>
              </p:cNvPr>
              <p:cNvSpPr txBox="1"/>
              <p:nvPr/>
            </p:nvSpPr>
            <p:spPr>
              <a:xfrm>
                <a:off x="3228454" y="5265419"/>
                <a:ext cx="2904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/>
                  <a:t>Z</a:t>
                </a:r>
                <a:endParaRPr lang="zh-CN" altLang="en-US" sz="1400" b="1" dirty="0"/>
              </a:p>
            </p:txBody>
          </p:sp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D37D389D-BEBD-415E-AF68-8288EC106BF9}"/>
                  </a:ext>
                </a:extLst>
              </p:cNvPr>
              <p:cNvSpPr txBox="1"/>
              <p:nvPr/>
            </p:nvSpPr>
            <p:spPr>
              <a:xfrm>
                <a:off x="3878143" y="5573196"/>
                <a:ext cx="29527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/>
                  <a:t>X</a:t>
                </a:r>
                <a:endParaRPr lang="zh-CN" altLang="en-US" sz="1400" b="1" dirty="0"/>
              </a:p>
            </p:txBody>
          </p:sp>
        </p:grp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57A68342-A32D-4DA6-AB16-B6C707803C40}"/>
                </a:ext>
              </a:extLst>
            </p:cNvPr>
            <p:cNvSpPr/>
            <p:nvPr/>
          </p:nvSpPr>
          <p:spPr>
            <a:xfrm>
              <a:off x="2047695" y="5591752"/>
              <a:ext cx="704394" cy="38125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1F574A0A-7501-46F9-B3E4-8E1CD97ED472}"/>
                </a:ext>
              </a:extLst>
            </p:cNvPr>
            <p:cNvSpPr/>
            <p:nvPr/>
          </p:nvSpPr>
          <p:spPr>
            <a:xfrm>
              <a:off x="1946436" y="5984932"/>
              <a:ext cx="915328" cy="14521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D4DA0BB5-16CD-4F39-BF31-4B8C6B6FDCE3}"/>
                </a:ext>
              </a:extLst>
            </p:cNvPr>
            <p:cNvSpPr/>
            <p:nvPr/>
          </p:nvSpPr>
          <p:spPr>
            <a:xfrm>
              <a:off x="2062935" y="6130146"/>
              <a:ext cx="121465" cy="184294"/>
            </a:xfrm>
            <a:prstGeom prst="rect">
              <a:avLst/>
            </a:prstGeom>
            <a:solidFill>
              <a:srgbClr val="C9C9C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ACE041A8-0C36-4057-95B3-B60ABD6484FA}"/>
                </a:ext>
              </a:extLst>
            </p:cNvPr>
            <p:cNvSpPr/>
            <p:nvPr/>
          </p:nvSpPr>
          <p:spPr>
            <a:xfrm>
              <a:off x="2621124" y="6130146"/>
              <a:ext cx="121465" cy="184294"/>
            </a:xfrm>
            <a:prstGeom prst="rect">
              <a:avLst/>
            </a:prstGeom>
            <a:solidFill>
              <a:srgbClr val="C9C9C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4DFF84D7-B9C7-4E26-8FAD-18CE758FAC48}"/>
                </a:ext>
              </a:extLst>
            </p:cNvPr>
            <p:cNvSpPr txBox="1"/>
            <p:nvPr/>
          </p:nvSpPr>
          <p:spPr>
            <a:xfrm>
              <a:off x="1563233" y="4220339"/>
              <a:ext cx="6928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Node</a:t>
              </a:r>
              <a:endParaRPr lang="zh-CN" altLang="en-US" dirty="0"/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9AD1F7F6-6BD7-4079-BC4E-9C5309E74A75}"/>
                </a:ext>
              </a:extLst>
            </p:cNvPr>
            <p:cNvSpPr txBox="1"/>
            <p:nvPr/>
          </p:nvSpPr>
          <p:spPr>
            <a:xfrm>
              <a:off x="1870907" y="5276796"/>
              <a:ext cx="1235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accelerator</a:t>
              </a:r>
              <a:endParaRPr lang="zh-CN" altLang="en-US" dirty="0"/>
            </a:p>
          </p:txBody>
        </p: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id="{A57C2E44-AB90-436C-A598-11971344D0BF}"/>
              </a:ext>
            </a:extLst>
          </p:cNvPr>
          <p:cNvSpPr txBox="1"/>
          <p:nvPr/>
        </p:nvSpPr>
        <p:spPr>
          <a:xfrm>
            <a:off x="6324863" y="4262330"/>
            <a:ext cx="6704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50m</a:t>
            </a:r>
            <a:endParaRPr lang="zh-CN" altLang="en-US" dirty="0"/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2A5C9556-BDB4-4D5A-BF12-01D8DBE844A4}"/>
              </a:ext>
            </a:extLst>
          </p:cNvPr>
          <p:cNvCxnSpPr/>
          <p:nvPr/>
        </p:nvCxnSpPr>
        <p:spPr>
          <a:xfrm flipV="1">
            <a:off x="5554590" y="4532840"/>
            <a:ext cx="0" cy="30291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id="{9079740C-56A3-479B-BC5D-50E898939835}"/>
              </a:ext>
            </a:extLst>
          </p:cNvPr>
          <p:cNvCxnSpPr/>
          <p:nvPr/>
        </p:nvCxnSpPr>
        <p:spPr>
          <a:xfrm flipV="1">
            <a:off x="7599411" y="4523126"/>
            <a:ext cx="0" cy="30291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id="{56AC0984-0FF5-4126-B376-BE5F7851D975}"/>
              </a:ext>
            </a:extLst>
          </p:cNvPr>
          <p:cNvCxnSpPr>
            <a:cxnSpLocks/>
          </p:cNvCxnSpPr>
          <p:nvPr/>
        </p:nvCxnSpPr>
        <p:spPr>
          <a:xfrm>
            <a:off x="5554590" y="4631662"/>
            <a:ext cx="2044821" cy="0"/>
          </a:xfrm>
          <a:prstGeom prst="line">
            <a:avLst/>
          </a:prstGeom>
          <a:ln w="127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>
            <a:extLst>
              <a:ext uri="{FF2B5EF4-FFF2-40B4-BE49-F238E27FC236}">
                <a16:creationId xmlns:a16="http://schemas.microsoft.com/office/drawing/2014/main" id="{FAC694B0-B715-41AE-A625-0AFF299998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9167" y="2931686"/>
            <a:ext cx="1701480" cy="15581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9E48884B-A18B-4613-A4D3-0217FA4480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5375" y="2697551"/>
            <a:ext cx="2958737" cy="1342739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35ECA5B0-B697-44BE-9D30-5CD68F4F2C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78227" y="2724851"/>
            <a:ext cx="2078555" cy="1565607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C056FD76-0B64-4A48-A803-6972122903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38841" y="2817875"/>
            <a:ext cx="1304657" cy="1408298"/>
          </a:xfrm>
          <a:prstGeom prst="rect">
            <a:avLst/>
          </a:prstGeom>
        </p:spPr>
      </p:pic>
      <p:sp>
        <p:nvSpPr>
          <p:cNvPr id="43" name="文本框 42">
            <a:extLst>
              <a:ext uri="{FF2B5EF4-FFF2-40B4-BE49-F238E27FC236}">
                <a16:creationId xmlns:a16="http://schemas.microsoft.com/office/drawing/2014/main" id="{C6B66F54-2926-407A-93F4-E16B2B28D069}"/>
              </a:ext>
            </a:extLst>
          </p:cNvPr>
          <p:cNvSpPr txBox="1"/>
          <p:nvPr/>
        </p:nvSpPr>
        <p:spPr>
          <a:xfrm>
            <a:off x="3605712" y="2448543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Node</a:t>
            </a:r>
            <a:endParaRPr lang="zh-CN" altLang="en-US" dirty="0"/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8298DD8A-95ED-4998-A01C-30432044AC9D}"/>
              </a:ext>
            </a:extLst>
          </p:cNvPr>
          <p:cNvSpPr txBox="1"/>
          <p:nvPr/>
        </p:nvSpPr>
        <p:spPr>
          <a:xfrm>
            <a:off x="8553139" y="2294519"/>
            <a:ext cx="322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Multiline laser ranging system</a:t>
            </a:r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6865256-C75C-43A4-9441-956C97D087C9}"/>
              </a:ext>
            </a:extLst>
          </p:cNvPr>
          <p:cNvSpPr txBox="1"/>
          <p:nvPr/>
        </p:nvSpPr>
        <p:spPr>
          <a:xfrm>
            <a:off x="8514675" y="4380197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laser</a:t>
            </a:r>
            <a:endParaRPr lang="zh-CN" altLang="en-US" dirty="0"/>
          </a:p>
        </p:txBody>
      </p:sp>
      <p:cxnSp>
        <p:nvCxnSpPr>
          <p:cNvPr id="45" name="直接箭头连接符 44">
            <a:extLst>
              <a:ext uri="{FF2B5EF4-FFF2-40B4-BE49-F238E27FC236}">
                <a16:creationId xmlns:a16="http://schemas.microsoft.com/office/drawing/2014/main" id="{810AA6D4-3F96-41FC-BD85-53317BA1112C}"/>
              </a:ext>
            </a:extLst>
          </p:cNvPr>
          <p:cNvCxnSpPr>
            <a:cxnSpLocks/>
          </p:cNvCxnSpPr>
          <p:nvPr/>
        </p:nvCxnSpPr>
        <p:spPr>
          <a:xfrm flipH="1">
            <a:off x="8553139" y="4690992"/>
            <a:ext cx="303937" cy="3150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6B4458DA-54CD-1F11-BCED-27C5D5C73C07}"/>
              </a:ext>
            </a:extLst>
          </p:cNvPr>
          <p:cNvCxnSpPr>
            <a:stCxn id="20" idx="0"/>
          </p:cNvCxnSpPr>
          <p:nvPr/>
        </p:nvCxnSpPr>
        <p:spPr>
          <a:xfrm>
            <a:off x="1706867" y="3371862"/>
            <a:ext cx="1580821" cy="5713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68131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75BFEF-F012-AED3-C932-5D3255E2A3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2">
            <a:extLst>
              <a:ext uri="{FF2B5EF4-FFF2-40B4-BE49-F238E27FC236}">
                <a16:creationId xmlns:a16="http://schemas.microsoft.com/office/drawing/2014/main" id="{38F3938B-2326-8181-6927-CB8DCAA2C52B}"/>
              </a:ext>
            </a:extLst>
          </p:cNvPr>
          <p:cNvSpPr txBox="1">
            <a:spLocks/>
          </p:cNvSpPr>
          <p:nvPr/>
        </p:nvSpPr>
        <p:spPr>
          <a:xfrm>
            <a:off x="623391" y="1019434"/>
            <a:ext cx="6768753" cy="182822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rgbClr val="FF0000"/>
              </a:buClr>
              <a:buSzPct val="75000"/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Error accumulation control</a:t>
            </a:r>
          </a:p>
          <a:p>
            <a:pPr lvl="1">
              <a:lnSpc>
                <a:spcPct val="150000"/>
              </a:lnSpc>
              <a:buClr>
                <a:srgbClr val="FF0000"/>
              </a:buClr>
              <a:buSzPct val="75000"/>
              <a:buFont typeface="Wingdings" panose="05000000000000000000" pitchFamily="2" charset="2"/>
              <a:buChar char="l"/>
            </a:pPr>
            <a:r>
              <a:rPr lang="en-US" altLang="zh-CN" sz="2200" dirty="0">
                <a:latin typeface="Times New Roman" pitchFamily="18" charset="0"/>
                <a:cs typeface="Times New Roman" pitchFamily="18" charset="0"/>
              </a:rPr>
              <a:t>To control the vertical error accumulation, HLS are added on the A and D nodes.</a:t>
            </a:r>
          </a:p>
          <a:p>
            <a:pPr lvl="1">
              <a:lnSpc>
                <a:spcPct val="150000"/>
              </a:lnSpc>
              <a:buClr>
                <a:srgbClr val="FF0000"/>
              </a:buClr>
              <a:buSzPct val="75000"/>
              <a:buFont typeface="Wingdings" panose="05000000000000000000" pitchFamily="2" charset="2"/>
              <a:buChar char="l"/>
            </a:pPr>
            <a:r>
              <a:rPr lang="en-US" altLang="zh-CN" sz="2200" dirty="0">
                <a:latin typeface="Times New Roman" pitchFamily="18" charset="0"/>
                <a:cs typeface="Times New Roman" pitchFamily="18" charset="0"/>
              </a:rPr>
              <a:t>To control the transversal error accumulation, wires are added beside the B nodes.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5054DBC-9716-DE07-E820-1E0AD9E3E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5D1E-A8A2-4135-A9CC-A4370AFEA5D7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3A543E1A-F0B7-49F6-861E-BE9DD73ECD09}"/>
              </a:ext>
            </a:extLst>
          </p:cNvPr>
          <p:cNvSpPr txBox="1">
            <a:spLocks/>
          </p:cNvSpPr>
          <p:nvPr/>
        </p:nvSpPr>
        <p:spPr>
          <a:xfrm>
            <a:off x="551384" y="177027"/>
            <a:ext cx="10512046" cy="59200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Clr>
                <a:srgbClr val="FF0000"/>
              </a:buClr>
              <a:buSzPct val="75000"/>
              <a:buNone/>
            </a:pPr>
            <a:r>
              <a:rPr lang="en-US" altLang="zh-CN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rPr>
              <a:t>Laser monitoring network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FA0C00A2-6A90-4141-90BB-9DAD8C0E79EC}"/>
              </a:ext>
            </a:extLst>
          </p:cNvPr>
          <p:cNvGrpSpPr/>
          <p:nvPr/>
        </p:nvGrpSpPr>
        <p:grpSpPr>
          <a:xfrm>
            <a:off x="8976320" y="1053184"/>
            <a:ext cx="3058815" cy="2838014"/>
            <a:chOff x="135739" y="3661464"/>
            <a:chExt cx="3058815" cy="2838014"/>
          </a:xfrm>
        </p:grpSpPr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id="{C304EF91-98AD-4308-83D3-7D1ECD45D0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6924" y="3661464"/>
              <a:ext cx="3047630" cy="2771597"/>
            </a:xfrm>
            <a:prstGeom prst="rect">
              <a:avLst/>
            </a:prstGeom>
          </p:spPr>
        </p:pic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025C2356-9D7F-4E68-A197-7C8B1E8BEB0B}"/>
                </a:ext>
              </a:extLst>
            </p:cNvPr>
            <p:cNvSpPr txBox="1"/>
            <p:nvPr/>
          </p:nvSpPr>
          <p:spPr>
            <a:xfrm>
              <a:off x="381870" y="6130146"/>
              <a:ext cx="332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A</a:t>
              </a:r>
              <a:endParaRPr lang="zh-CN" altLang="en-US" dirty="0"/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56560FDD-545B-4BF1-BA4C-91B28E20E555}"/>
                </a:ext>
              </a:extLst>
            </p:cNvPr>
            <p:cNvSpPr txBox="1"/>
            <p:nvPr/>
          </p:nvSpPr>
          <p:spPr>
            <a:xfrm>
              <a:off x="235035" y="418793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B</a:t>
              </a:r>
              <a:endParaRPr lang="zh-CN" altLang="en-US" dirty="0"/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FB2BD166-D560-4FA7-85A3-36BA5BBDB661}"/>
                </a:ext>
              </a:extLst>
            </p:cNvPr>
            <p:cNvSpPr txBox="1"/>
            <p:nvPr/>
          </p:nvSpPr>
          <p:spPr>
            <a:xfrm>
              <a:off x="1614294" y="3917424"/>
              <a:ext cx="332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C</a:t>
              </a:r>
              <a:endParaRPr lang="zh-CN" altLang="en-US" dirty="0"/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F1D537DA-34B9-4AAA-970A-D917F6FBEF8F}"/>
                </a:ext>
              </a:extLst>
            </p:cNvPr>
            <p:cNvSpPr txBox="1"/>
            <p:nvPr/>
          </p:nvSpPr>
          <p:spPr>
            <a:xfrm>
              <a:off x="2752089" y="4187934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D</a:t>
              </a:r>
              <a:endParaRPr lang="zh-CN" altLang="en-US" dirty="0"/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id="{47982368-A4DE-4694-B0E3-92B5E67920B1}"/>
                </a:ext>
              </a:extLst>
            </p:cNvPr>
            <p:cNvGrpSpPr/>
            <p:nvPr/>
          </p:nvGrpSpPr>
          <p:grpSpPr>
            <a:xfrm>
              <a:off x="135739" y="5603676"/>
              <a:ext cx="944963" cy="615554"/>
              <a:chOff x="3228454" y="5265419"/>
              <a:chExt cx="944963" cy="615554"/>
            </a:xfrm>
          </p:grpSpPr>
          <p:cxnSp>
            <p:nvCxnSpPr>
              <p:cNvPr id="36" name="直接箭头连接符 35">
                <a:extLst>
                  <a:ext uri="{FF2B5EF4-FFF2-40B4-BE49-F238E27FC236}">
                    <a16:creationId xmlns:a16="http://schemas.microsoft.com/office/drawing/2014/main" id="{95A95D08-C2CA-4587-9575-78DDBC446D0F}"/>
                  </a:ext>
                </a:extLst>
              </p:cNvPr>
              <p:cNvCxnSpPr/>
              <p:nvPr/>
            </p:nvCxnSpPr>
            <p:spPr>
              <a:xfrm flipV="1">
                <a:off x="3512820" y="5335905"/>
                <a:ext cx="0" cy="4857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箭头连接符 36">
                <a:extLst>
                  <a:ext uri="{FF2B5EF4-FFF2-40B4-BE49-F238E27FC236}">
                    <a16:creationId xmlns:a16="http://schemas.microsoft.com/office/drawing/2014/main" id="{5FA6A130-3084-4EAE-BB68-597A3DF2E5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12820" y="5821679"/>
                <a:ext cx="476655" cy="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79BAF828-2F81-4339-9813-CCD8FBF3C387}"/>
                  </a:ext>
                </a:extLst>
              </p:cNvPr>
              <p:cNvSpPr txBox="1"/>
              <p:nvPr/>
            </p:nvSpPr>
            <p:spPr>
              <a:xfrm>
                <a:off x="3228454" y="5265419"/>
                <a:ext cx="2904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/>
                  <a:t>Z</a:t>
                </a:r>
                <a:endParaRPr lang="zh-CN" altLang="en-US" sz="1400" b="1" dirty="0"/>
              </a:p>
            </p:txBody>
          </p:sp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75F9708B-6D58-41AA-AAEF-0F58843D5EB0}"/>
                  </a:ext>
                </a:extLst>
              </p:cNvPr>
              <p:cNvSpPr txBox="1"/>
              <p:nvPr/>
            </p:nvSpPr>
            <p:spPr>
              <a:xfrm>
                <a:off x="3878143" y="5573196"/>
                <a:ext cx="29527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/>
                  <a:t>X</a:t>
                </a:r>
                <a:endParaRPr lang="zh-CN" altLang="en-US" sz="1400" b="1" dirty="0"/>
              </a:p>
            </p:txBody>
          </p:sp>
        </p:grp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0090334E-80B9-47BB-928B-497243A111FF}"/>
                </a:ext>
              </a:extLst>
            </p:cNvPr>
            <p:cNvSpPr/>
            <p:nvPr/>
          </p:nvSpPr>
          <p:spPr>
            <a:xfrm>
              <a:off x="2047695" y="5591752"/>
              <a:ext cx="704394" cy="38125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99812974-603B-48F9-8797-D557E7E9B662}"/>
                </a:ext>
              </a:extLst>
            </p:cNvPr>
            <p:cNvSpPr/>
            <p:nvPr/>
          </p:nvSpPr>
          <p:spPr>
            <a:xfrm>
              <a:off x="1946436" y="5984932"/>
              <a:ext cx="915328" cy="14521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F547D5FE-309E-43FF-92F3-3350625C01B7}"/>
                </a:ext>
              </a:extLst>
            </p:cNvPr>
            <p:cNvSpPr/>
            <p:nvPr/>
          </p:nvSpPr>
          <p:spPr>
            <a:xfrm>
              <a:off x="2062935" y="6130146"/>
              <a:ext cx="121465" cy="184294"/>
            </a:xfrm>
            <a:prstGeom prst="rect">
              <a:avLst/>
            </a:prstGeom>
            <a:solidFill>
              <a:srgbClr val="C9C9C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8F181536-285F-4371-969D-7B903B87B57C}"/>
                </a:ext>
              </a:extLst>
            </p:cNvPr>
            <p:cNvSpPr/>
            <p:nvPr/>
          </p:nvSpPr>
          <p:spPr>
            <a:xfrm>
              <a:off x="2621124" y="6130146"/>
              <a:ext cx="121465" cy="184294"/>
            </a:xfrm>
            <a:prstGeom prst="rect">
              <a:avLst/>
            </a:prstGeom>
            <a:solidFill>
              <a:srgbClr val="C9C9C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D589643A-278D-4B2A-8C5F-C219E6C5A198}"/>
                </a:ext>
              </a:extLst>
            </p:cNvPr>
            <p:cNvSpPr txBox="1"/>
            <p:nvPr/>
          </p:nvSpPr>
          <p:spPr>
            <a:xfrm>
              <a:off x="1563233" y="4220339"/>
              <a:ext cx="6928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Node</a:t>
              </a:r>
              <a:endParaRPr lang="zh-CN" altLang="en-US" dirty="0"/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042251CE-516E-43E9-AEB4-A155303302D1}"/>
                </a:ext>
              </a:extLst>
            </p:cNvPr>
            <p:cNvSpPr txBox="1"/>
            <p:nvPr/>
          </p:nvSpPr>
          <p:spPr>
            <a:xfrm>
              <a:off x="1870907" y="5276796"/>
              <a:ext cx="1235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accelerator</a:t>
              </a:r>
              <a:endParaRPr lang="zh-CN" altLang="en-US" dirty="0"/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id="{2CC18C5C-1851-4CC7-B7C7-A99B8EB461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6572" y="1287083"/>
            <a:ext cx="1531287" cy="2224443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A9AD93A8-D9F2-47DA-BB93-172A6B9031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0563" y="4363706"/>
            <a:ext cx="362174" cy="363530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664712B5-2E66-4BD6-93D1-47897E4121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9960" y="4363706"/>
            <a:ext cx="362174" cy="363530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4407CE1A-F8FF-48E4-AE93-24EB2E0C33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9357" y="4363706"/>
            <a:ext cx="362174" cy="363530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id="{603E886D-BC64-4DFA-83CB-79131FCDDC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8754" y="4363706"/>
            <a:ext cx="362174" cy="363530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id="{F783659D-8037-4C6E-BAF1-A967796367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8151" y="4363706"/>
            <a:ext cx="362174" cy="363530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id="{32BA2C3E-DAF9-4A68-871E-C130B42F87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87550" y="4363706"/>
            <a:ext cx="362174" cy="363530"/>
          </a:xfrm>
          <a:prstGeom prst="rect">
            <a:avLst/>
          </a:prstGeom>
        </p:spPr>
      </p:pic>
      <p:cxnSp>
        <p:nvCxnSpPr>
          <p:cNvPr id="46" name="直接连接符 45">
            <a:extLst>
              <a:ext uri="{FF2B5EF4-FFF2-40B4-BE49-F238E27FC236}">
                <a16:creationId xmlns:a16="http://schemas.microsoft.com/office/drawing/2014/main" id="{7A5FF5F9-15EC-484F-9EF6-0ABEB1BFAA6C}"/>
              </a:ext>
            </a:extLst>
          </p:cNvPr>
          <p:cNvCxnSpPr>
            <a:cxnSpLocks/>
          </p:cNvCxnSpPr>
          <p:nvPr/>
        </p:nvCxnSpPr>
        <p:spPr>
          <a:xfrm flipH="1">
            <a:off x="1399357" y="4864131"/>
            <a:ext cx="413306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id="{916274D5-F12B-416A-B512-19E715C37FDD}"/>
              </a:ext>
            </a:extLst>
          </p:cNvPr>
          <p:cNvCxnSpPr>
            <a:cxnSpLocks/>
          </p:cNvCxnSpPr>
          <p:nvPr/>
        </p:nvCxnSpPr>
        <p:spPr>
          <a:xfrm>
            <a:off x="5049357" y="4970029"/>
            <a:ext cx="399014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4B13E4A7-CEC7-4D2E-BDE1-3C414F29773C}"/>
              </a:ext>
            </a:extLst>
          </p:cNvPr>
          <p:cNvCxnSpPr>
            <a:cxnSpLocks/>
          </p:cNvCxnSpPr>
          <p:nvPr/>
        </p:nvCxnSpPr>
        <p:spPr>
          <a:xfrm>
            <a:off x="3269960" y="5085512"/>
            <a:ext cx="400741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id="{7CF1253F-7464-45A5-A9B4-77A001FBD019}"/>
              </a:ext>
            </a:extLst>
          </p:cNvPr>
          <p:cNvCxnSpPr>
            <a:cxnSpLocks/>
          </p:cNvCxnSpPr>
          <p:nvPr/>
        </p:nvCxnSpPr>
        <p:spPr>
          <a:xfrm flipH="1">
            <a:off x="6828756" y="4864131"/>
            <a:ext cx="4010969" cy="612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>
            <a:extLst>
              <a:ext uri="{FF2B5EF4-FFF2-40B4-BE49-F238E27FC236}">
                <a16:creationId xmlns:a16="http://schemas.microsoft.com/office/drawing/2014/main" id="{123F4B65-E667-4F1F-B90C-D48F8E6E6C83}"/>
              </a:ext>
            </a:extLst>
          </p:cNvPr>
          <p:cNvSpPr txBox="1"/>
          <p:nvPr/>
        </p:nvSpPr>
        <p:spPr>
          <a:xfrm>
            <a:off x="5447483" y="3871148"/>
            <a:ext cx="1009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Top view</a:t>
            </a:r>
            <a:endParaRPr lang="zh-CN" altLang="en-US" dirty="0"/>
          </a:p>
        </p:txBody>
      </p:sp>
      <p:cxnSp>
        <p:nvCxnSpPr>
          <p:cNvPr id="51" name="直接箭头连接符 50">
            <a:extLst>
              <a:ext uri="{FF2B5EF4-FFF2-40B4-BE49-F238E27FC236}">
                <a16:creationId xmlns:a16="http://schemas.microsoft.com/office/drawing/2014/main" id="{D01F45D2-42DC-4B91-8F35-1AFBEC4DC28F}"/>
              </a:ext>
            </a:extLst>
          </p:cNvPr>
          <p:cNvCxnSpPr/>
          <p:nvPr/>
        </p:nvCxnSpPr>
        <p:spPr>
          <a:xfrm>
            <a:off x="1671650" y="4551599"/>
            <a:ext cx="938715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箭头连接符 51">
            <a:extLst>
              <a:ext uri="{FF2B5EF4-FFF2-40B4-BE49-F238E27FC236}">
                <a16:creationId xmlns:a16="http://schemas.microsoft.com/office/drawing/2014/main" id="{0C70219E-A690-46A5-9DB5-FD88E3690C2E}"/>
              </a:ext>
            </a:extLst>
          </p:cNvPr>
          <p:cNvCxnSpPr>
            <a:cxnSpLocks/>
          </p:cNvCxnSpPr>
          <p:nvPr/>
        </p:nvCxnSpPr>
        <p:spPr>
          <a:xfrm>
            <a:off x="1665724" y="4545471"/>
            <a:ext cx="0" cy="101291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>
            <a:extLst>
              <a:ext uri="{FF2B5EF4-FFF2-40B4-BE49-F238E27FC236}">
                <a16:creationId xmlns:a16="http://schemas.microsoft.com/office/drawing/2014/main" id="{4B6ED626-A2BC-4919-8FEC-6DB886DD31CB}"/>
              </a:ext>
            </a:extLst>
          </p:cNvPr>
          <p:cNvSpPr txBox="1"/>
          <p:nvPr/>
        </p:nvSpPr>
        <p:spPr>
          <a:xfrm>
            <a:off x="1268230" y="5294264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X</a:t>
            </a:r>
            <a:endParaRPr lang="zh-CN" altLang="en-US" b="1" dirty="0"/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F0B7AB92-B282-48DC-A752-23FB40F2B815}"/>
              </a:ext>
            </a:extLst>
          </p:cNvPr>
          <p:cNvSpPr txBox="1"/>
          <p:nvPr/>
        </p:nvSpPr>
        <p:spPr>
          <a:xfrm>
            <a:off x="11058800" y="4320478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Y</a:t>
            </a:r>
            <a:endParaRPr lang="zh-CN" altLang="en-US" b="1" dirty="0"/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AD3EA41B-54CA-418B-A235-476E2F362DC0}"/>
              </a:ext>
            </a:extLst>
          </p:cNvPr>
          <p:cNvSpPr txBox="1"/>
          <p:nvPr/>
        </p:nvSpPr>
        <p:spPr>
          <a:xfrm>
            <a:off x="3317278" y="4680155"/>
            <a:ext cx="4796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W1</a:t>
            </a:r>
            <a:endParaRPr lang="zh-CN" altLang="en-US" sz="1600" dirty="0"/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49E34837-6339-4E25-9AB5-0CD5807504E4}"/>
              </a:ext>
            </a:extLst>
          </p:cNvPr>
          <p:cNvSpPr txBox="1"/>
          <p:nvPr/>
        </p:nvSpPr>
        <p:spPr>
          <a:xfrm>
            <a:off x="4967865" y="4915129"/>
            <a:ext cx="4796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W2</a:t>
            </a:r>
            <a:endParaRPr lang="zh-CN" altLang="en-US" sz="1600" dirty="0"/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2062C62A-7BDA-481A-AB86-8103470FE45A}"/>
              </a:ext>
            </a:extLst>
          </p:cNvPr>
          <p:cNvSpPr txBox="1"/>
          <p:nvPr/>
        </p:nvSpPr>
        <p:spPr>
          <a:xfrm>
            <a:off x="6851933" y="4794017"/>
            <a:ext cx="4796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W3</a:t>
            </a:r>
            <a:endParaRPr lang="zh-CN" altLang="en-US" sz="1600" dirty="0"/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12A9BDF0-EC8E-4B7A-BCAF-E1E5830078EE}"/>
              </a:ext>
            </a:extLst>
          </p:cNvPr>
          <p:cNvSpPr txBox="1"/>
          <p:nvPr/>
        </p:nvSpPr>
        <p:spPr>
          <a:xfrm>
            <a:off x="8789238" y="4696946"/>
            <a:ext cx="4796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W4</a:t>
            </a:r>
            <a:endParaRPr lang="zh-CN" altLang="en-US" sz="1600" dirty="0"/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C9BE96B9-6FB6-42C0-85AA-055E5DD79683}"/>
              </a:ext>
            </a:extLst>
          </p:cNvPr>
          <p:cNvSpPr txBox="1"/>
          <p:nvPr/>
        </p:nvSpPr>
        <p:spPr>
          <a:xfrm>
            <a:off x="1139570" y="4360805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B</a:t>
            </a:r>
            <a:endParaRPr lang="zh-CN" altLang="en-US" b="1" dirty="0"/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17CF7CF8-3AAF-425A-935B-1D629A2A21E3}"/>
              </a:ext>
            </a:extLst>
          </p:cNvPr>
          <p:cNvSpPr txBox="1"/>
          <p:nvPr/>
        </p:nvSpPr>
        <p:spPr>
          <a:xfrm>
            <a:off x="2379846" y="4849432"/>
            <a:ext cx="6607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FF0000"/>
                </a:solidFill>
              </a:rPr>
              <a:t>100m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DEEB230B-00D3-4478-AEA7-0B3A201306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11223" y="5311281"/>
            <a:ext cx="2029184" cy="1220706"/>
          </a:xfrm>
          <a:prstGeom prst="rect">
            <a:avLst/>
          </a:prstGeom>
        </p:spPr>
      </p:pic>
      <p:sp>
        <p:nvSpPr>
          <p:cNvPr id="72" name="椭圆 71">
            <a:extLst>
              <a:ext uri="{FF2B5EF4-FFF2-40B4-BE49-F238E27FC236}">
                <a16:creationId xmlns:a16="http://schemas.microsoft.com/office/drawing/2014/main" id="{084F9D8B-E2D8-46E1-9460-69AD56E1983B}"/>
              </a:ext>
            </a:extLst>
          </p:cNvPr>
          <p:cNvSpPr/>
          <p:nvPr/>
        </p:nvSpPr>
        <p:spPr>
          <a:xfrm>
            <a:off x="6672064" y="4240480"/>
            <a:ext cx="702680" cy="68249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4" name="直接箭头连接符 73">
            <a:extLst>
              <a:ext uri="{FF2B5EF4-FFF2-40B4-BE49-F238E27FC236}">
                <a16:creationId xmlns:a16="http://schemas.microsoft.com/office/drawing/2014/main" id="{3E4D932A-07FC-4EED-A31F-C50A6624F44A}"/>
              </a:ext>
            </a:extLst>
          </p:cNvPr>
          <p:cNvCxnSpPr>
            <a:stCxn id="72" idx="5"/>
          </p:cNvCxnSpPr>
          <p:nvPr/>
        </p:nvCxnSpPr>
        <p:spPr>
          <a:xfrm>
            <a:off x="7271839" y="4823023"/>
            <a:ext cx="912393" cy="62220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2958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75BFEF-F012-AED3-C932-5D3255E2A3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2">
            <a:extLst>
              <a:ext uri="{FF2B5EF4-FFF2-40B4-BE49-F238E27FC236}">
                <a16:creationId xmlns:a16="http://schemas.microsoft.com/office/drawing/2014/main" id="{38F3938B-2326-8181-6927-CB8DCAA2C52B}"/>
              </a:ext>
            </a:extLst>
          </p:cNvPr>
          <p:cNvSpPr txBox="1">
            <a:spLocks/>
          </p:cNvSpPr>
          <p:nvPr/>
        </p:nvSpPr>
        <p:spPr>
          <a:xfrm>
            <a:off x="467121" y="1019434"/>
            <a:ext cx="10827994" cy="182822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rgbClr val="FF0000"/>
              </a:buClr>
              <a:buSzPct val="75000"/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Simulation of the laser monitoring network with HLS and wires constraint</a:t>
            </a:r>
          </a:p>
          <a:p>
            <a:pPr lvl="1">
              <a:lnSpc>
                <a:spcPct val="150000"/>
              </a:lnSpc>
              <a:buClr>
                <a:srgbClr val="FF0000"/>
              </a:buClr>
              <a:buSzPct val="75000"/>
              <a:buFont typeface="Wingdings" panose="05000000000000000000" pitchFamily="2" charset="2"/>
              <a:buChar char="l"/>
            </a:pPr>
            <a:r>
              <a:rPr lang="en-US" altLang="zh-CN" sz="2200" dirty="0">
                <a:latin typeface="Times New Roman" pitchFamily="18" charset="0"/>
                <a:cs typeface="Times New Roman" pitchFamily="18" charset="0"/>
              </a:rPr>
              <a:t>A 1km length laser monitoring network is designed, in total 84 nodes, 42 HLS sensors and 19 wires.</a:t>
            </a:r>
          </a:p>
          <a:p>
            <a:pPr lvl="1">
              <a:lnSpc>
                <a:spcPct val="150000"/>
              </a:lnSpc>
              <a:buClr>
                <a:srgbClr val="FF0000"/>
              </a:buClr>
              <a:buSzPct val="75000"/>
              <a:buFont typeface="Wingdings" panose="05000000000000000000" pitchFamily="2" charset="2"/>
              <a:buChar char="l"/>
            </a:pPr>
            <a:r>
              <a:rPr lang="en-US" altLang="zh-CN" sz="2200" dirty="0">
                <a:latin typeface="Times New Roman" pitchFamily="18" charset="0"/>
                <a:cs typeface="Times New Roman" pitchFamily="18" charset="0"/>
              </a:rPr>
              <a:t>The simulated distance observations between points, elevation observations of HLS and horizontal distances between the point and wire are generated.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5054DBC-9716-DE07-E820-1E0AD9E3E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5D1E-A8A2-4135-A9CC-A4370AFEA5D7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3A543E1A-F0B7-49F6-861E-BE9DD73ECD09}"/>
              </a:ext>
            </a:extLst>
          </p:cNvPr>
          <p:cNvSpPr txBox="1">
            <a:spLocks/>
          </p:cNvSpPr>
          <p:nvPr/>
        </p:nvSpPr>
        <p:spPr>
          <a:xfrm>
            <a:off x="551384" y="177027"/>
            <a:ext cx="10512046" cy="59200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Clr>
                <a:srgbClr val="FF0000"/>
              </a:buClr>
              <a:buSzPct val="75000"/>
              <a:buNone/>
            </a:pPr>
            <a:r>
              <a:rPr lang="en-US" altLang="zh-CN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rPr>
              <a:t>Laser monitoring network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5B59AA4-EDD1-40F6-A2F3-783229FEEC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5352" y="3648337"/>
            <a:ext cx="5074862" cy="2708014"/>
          </a:xfrm>
          <a:prstGeom prst="rect">
            <a:avLst/>
          </a:prstGeom>
        </p:spPr>
      </p:pic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5E0169B4-D098-40B0-B0D7-7B97F166A172}"/>
              </a:ext>
            </a:extLst>
          </p:cNvPr>
          <p:cNvSpPr txBox="1">
            <a:spLocks/>
          </p:cNvSpPr>
          <p:nvPr/>
        </p:nvSpPr>
        <p:spPr>
          <a:xfrm>
            <a:off x="548103" y="4010344"/>
            <a:ext cx="4492412" cy="182822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50000"/>
              </a:lnSpc>
              <a:buClr>
                <a:srgbClr val="FF0000"/>
              </a:buClr>
              <a:buSzPct val="75000"/>
              <a:buFont typeface="Wingdings" panose="05000000000000000000" pitchFamily="2" charset="2"/>
              <a:buChar char="l"/>
            </a:pPr>
            <a:r>
              <a:rPr lang="en-US" altLang="zh-CN" sz="2200" dirty="0">
                <a:latin typeface="Times New Roman" pitchFamily="18" charset="0"/>
                <a:cs typeface="Times New Roman" pitchFamily="18" charset="0"/>
              </a:rPr>
              <a:t>Quite good results have been achieved, the biggest error is smaller than 1mm.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AFC08F90-794D-444F-B907-EED0261BB424}"/>
              </a:ext>
            </a:extLst>
          </p:cNvPr>
          <p:cNvSpPr txBox="1"/>
          <p:nvPr/>
        </p:nvSpPr>
        <p:spPr>
          <a:xfrm rot="16200000">
            <a:off x="5831098" y="5102116"/>
            <a:ext cx="1224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Error /mm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85221617-4781-4F35-9A4B-E330996AB86A}"/>
              </a:ext>
            </a:extLst>
          </p:cNvPr>
          <p:cNvSpPr txBox="1"/>
          <p:nvPr/>
        </p:nvSpPr>
        <p:spPr>
          <a:xfrm>
            <a:off x="8616280" y="6288707"/>
            <a:ext cx="1516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Nodes along 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23473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灯片编号占位符 1">
            <a:extLst>
              <a:ext uri="{FF2B5EF4-FFF2-40B4-BE49-F238E27FC236}">
                <a16:creationId xmlns:a16="http://schemas.microsoft.com/office/drawing/2014/main" id="{358B0B7B-B43B-4116-B4BC-648AFB852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43498" y="6356352"/>
            <a:ext cx="2133600" cy="365125"/>
          </a:xfrm>
        </p:spPr>
        <p:txBody>
          <a:bodyPr/>
          <a:lstStyle/>
          <a:p>
            <a:pPr>
              <a:defRPr/>
            </a:pPr>
            <a:fld id="{521683DF-D507-43F4-81CB-95BA739AB1EA}" type="slidenum">
              <a:rPr lang="zh-CN" altLang="en-US" smtClean="0"/>
              <a:pPr>
                <a:defRPr/>
              </a:pPr>
              <a:t>18</a:t>
            </a:fld>
            <a:endParaRPr lang="zh-CN" altLang="en-US" dirty="0"/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FC3F9397-7F3A-4D0B-AB6F-F3DA4318D082}"/>
              </a:ext>
            </a:extLst>
          </p:cNvPr>
          <p:cNvCxnSpPr/>
          <p:nvPr/>
        </p:nvCxnSpPr>
        <p:spPr>
          <a:xfrm>
            <a:off x="1524000" y="85723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标题 1">
            <a:extLst>
              <a:ext uri="{FF2B5EF4-FFF2-40B4-BE49-F238E27FC236}">
                <a16:creationId xmlns:a16="http://schemas.microsoft.com/office/drawing/2014/main" id="{32535995-177D-4912-A78A-2CC9F1B2C81C}"/>
              </a:ext>
            </a:extLst>
          </p:cNvPr>
          <p:cNvSpPr txBox="1">
            <a:spLocks/>
          </p:cNvSpPr>
          <p:nvPr/>
        </p:nvSpPr>
        <p:spPr bwMode="auto">
          <a:xfrm>
            <a:off x="1387812" y="229916"/>
            <a:ext cx="9144000" cy="65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4</a:t>
            </a:r>
            <a:r>
              <a:rPr lang="zh-CN" altLang="en-US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、</a:t>
            </a:r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CEPC booster dipole-sextuple combined magnet 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  <p:sp>
        <p:nvSpPr>
          <p:cNvPr id="25" name="内容占位符 2">
            <a:extLst>
              <a:ext uri="{FF2B5EF4-FFF2-40B4-BE49-F238E27FC236}">
                <a16:creationId xmlns:a16="http://schemas.microsoft.com/office/drawing/2014/main" id="{3CE84655-4FB0-45F9-AA3F-A2DCB6F68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054" y="950732"/>
            <a:ext cx="10098529" cy="1721387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SzPct val="75000"/>
              <a:buFont typeface="Wingdings" pitchFamily="2" charset="2"/>
              <a:buChar char="l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CEPC booster dipole-sextuple combined magnet has complex magnetic field form and slender mechanical structure, which bring challenges to the alignment.</a:t>
            </a:r>
          </a:p>
          <a:p>
            <a:pPr>
              <a:buClr>
                <a:srgbClr val="FF0000"/>
              </a:buClr>
              <a:buSzPct val="75000"/>
              <a:buFont typeface="Wingdings" pitchFamily="2" charset="2"/>
              <a:buChar char="l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prototype of booster dipole-sextuple combined magnet has been fabricated. A series experiments is planned to be carried out to verify its alignment accuracy, consistency between the mechanical center and the magnetic center, and installation deformation.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6E485586-6189-4605-B45D-67973B8BE8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4116" y="3694942"/>
            <a:ext cx="1895215" cy="1239678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F15910BD-A60B-436E-83BA-8C249A27AF29}"/>
              </a:ext>
            </a:extLst>
          </p:cNvPr>
          <p:cNvSpPr txBox="1"/>
          <p:nvPr/>
        </p:nvSpPr>
        <p:spPr>
          <a:xfrm>
            <a:off x="7630865" y="3340343"/>
            <a:ext cx="3721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Cross section of combined magnet</a:t>
            </a:r>
            <a:endParaRPr lang="zh-CN" altLang="en-US" dirty="0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FCAA8078-DEBB-42F0-ABA2-D95C380C73C4}"/>
              </a:ext>
            </a:extLst>
          </p:cNvPr>
          <p:cNvGrpSpPr/>
          <p:nvPr/>
        </p:nvGrpSpPr>
        <p:grpSpPr>
          <a:xfrm>
            <a:off x="6816080" y="5042102"/>
            <a:ext cx="4703044" cy="1679375"/>
            <a:chOff x="7832847" y="4049120"/>
            <a:chExt cx="4114761" cy="2387669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A709A6DF-B67E-4F30-A33C-632663023855}"/>
                </a:ext>
              </a:extLst>
            </p:cNvPr>
            <p:cNvGrpSpPr/>
            <p:nvPr/>
          </p:nvGrpSpPr>
          <p:grpSpPr>
            <a:xfrm>
              <a:off x="7832847" y="4049120"/>
              <a:ext cx="4114761" cy="2387669"/>
              <a:chOff x="2520514" y="868446"/>
              <a:chExt cx="4114761" cy="2387669"/>
            </a:xfrm>
          </p:grpSpPr>
          <p:pic>
            <p:nvPicPr>
              <p:cNvPr id="14" name="图片 13">
                <a:extLst>
                  <a:ext uri="{FF2B5EF4-FFF2-40B4-BE49-F238E27FC236}">
                    <a16:creationId xmlns:a16="http://schemas.microsoft.com/office/drawing/2014/main" id="{004B7BF8-BC92-4901-8432-B4F86E24DB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46875" y="1201585"/>
                <a:ext cx="3688400" cy="2054530"/>
              </a:xfrm>
              <a:prstGeom prst="rect">
                <a:avLst/>
              </a:prstGeom>
            </p:spPr>
          </p:pic>
          <p:cxnSp>
            <p:nvCxnSpPr>
              <p:cNvPr id="15" name="直接连接符 14">
                <a:extLst>
                  <a:ext uri="{FF2B5EF4-FFF2-40B4-BE49-F238E27FC236}">
                    <a16:creationId xmlns:a16="http://schemas.microsoft.com/office/drawing/2014/main" id="{796E0FC9-907C-41BB-B4B4-9B7D2AA5B4C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53957" y="944646"/>
                <a:ext cx="2928202" cy="1130975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  <a:headEnd type="triangle"/>
                <a:tailEnd type="triangle"/>
              </a:ln>
              <a:effectLst/>
            </p:spPr>
          </p:cxnSp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id="{DA525116-2A11-4576-905E-12BEAF772CBD}"/>
                  </a:ext>
                </a:extLst>
              </p:cNvPr>
              <p:cNvCxnSpPr/>
              <p:nvPr/>
            </p:nvCxnSpPr>
            <p:spPr>
              <a:xfrm flipV="1">
                <a:off x="3634907" y="1982871"/>
                <a:ext cx="4020" cy="860964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id="{F8339ECB-5C5A-4B2D-AAFF-8E59B56471E6}"/>
                  </a:ext>
                </a:extLst>
              </p:cNvPr>
              <p:cNvCxnSpPr/>
              <p:nvPr/>
            </p:nvCxnSpPr>
            <p:spPr>
              <a:xfrm flipV="1">
                <a:off x="6597182" y="868446"/>
                <a:ext cx="4020" cy="860964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59E97283-1EAA-4924-B176-034A649C8B35}"/>
                  </a:ext>
                </a:extLst>
              </p:cNvPr>
              <p:cNvSpPr txBox="1"/>
              <p:nvPr/>
            </p:nvSpPr>
            <p:spPr>
              <a:xfrm rot="20387331">
                <a:off x="4423551" y="1204971"/>
                <a:ext cx="659413" cy="3186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rgbClr val="FF0000"/>
                    </a:solidFill>
                    <a:latin typeface="等线" panose="020F0502020204030204"/>
                    <a:ea typeface="等线" panose="02010600030101010101" pitchFamily="2" charset="-122"/>
                  </a:rPr>
                  <a:t>4.6m</a:t>
                </a:r>
                <a:endParaRPr lang="zh-CN" altLang="en-US" dirty="0">
                  <a:solidFill>
                    <a:srgbClr val="FF0000"/>
                  </a:solidFill>
                  <a:latin typeface="等线" panose="020F0502020204030204"/>
                  <a:ea typeface="等线" panose="02010600030101010101" pitchFamily="2" charset="-122"/>
                </a:endParaRPr>
              </a:p>
            </p:txBody>
          </p: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12639461-7B12-4FDB-B476-BF377A2A5992}"/>
                  </a:ext>
                </a:extLst>
              </p:cNvPr>
              <p:cNvCxnSpPr/>
              <p:nvPr/>
            </p:nvCxnSpPr>
            <p:spPr>
              <a:xfrm flipV="1">
                <a:off x="3091982" y="1992396"/>
                <a:ext cx="4020" cy="860964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0" name="直接连接符 19">
                <a:extLst>
                  <a:ext uri="{FF2B5EF4-FFF2-40B4-BE49-F238E27FC236}">
                    <a16:creationId xmlns:a16="http://schemas.microsoft.com/office/drawing/2014/main" id="{918BD363-C508-473E-831F-38FAA927E965}"/>
                  </a:ext>
                </a:extLst>
              </p:cNvPr>
              <p:cNvCxnSpPr/>
              <p:nvPr/>
            </p:nvCxnSpPr>
            <p:spPr>
              <a:xfrm>
                <a:off x="3083866" y="2066096"/>
                <a:ext cx="579616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  <a:headEnd type="triangle"/>
                <a:tailEnd type="triangle"/>
              </a:ln>
              <a:effectLst/>
            </p:spPr>
          </p:cxnSp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C9183FD3-4F36-4945-A343-6A6E8979A73E}"/>
                  </a:ext>
                </a:extLst>
              </p:cNvPr>
              <p:cNvSpPr txBox="1"/>
              <p:nvPr/>
            </p:nvSpPr>
            <p:spPr>
              <a:xfrm>
                <a:off x="3066047" y="1585507"/>
                <a:ext cx="659413" cy="3186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rgbClr val="FF0000"/>
                    </a:solidFill>
                    <a:latin typeface="等线" panose="020F0502020204030204"/>
                    <a:ea typeface="等线" panose="02010600030101010101" pitchFamily="2" charset="-122"/>
                  </a:rPr>
                  <a:t>0.4m</a:t>
                </a:r>
                <a:endParaRPr lang="zh-CN" altLang="en-US" dirty="0">
                  <a:solidFill>
                    <a:srgbClr val="FF0000"/>
                  </a:solidFill>
                  <a:latin typeface="等线" panose="020F0502020204030204"/>
                  <a:ea typeface="等线" panose="02010600030101010101" pitchFamily="2" charset="-122"/>
                </a:endParaRPr>
              </a:p>
            </p:txBody>
          </p:sp>
          <p:cxnSp>
            <p:nvCxnSpPr>
              <p:cNvPr id="22" name="直接连接符 21">
                <a:extLst>
                  <a:ext uri="{FF2B5EF4-FFF2-40B4-BE49-F238E27FC236}">
                    <a16:creationId xmlns:a16="http://schemas.microsoft.com/office/drawing/2014/main" id="{C8319FDD-AF38-4D03-AB88-1D053FF2E200}"/>
                  </a:ext>
                </a:extLst>
              </p:cNvPr>
              <p:cNvCxnSpPr/>
              <p:nvPr/>
            </p:nvCxnSpPr>
            <p:spPr>
              <a:xfrm flipH="1" flipV="1">
                <a:off x="2846479" y="2561232"/>
                <a:ext cx="665274" cy="50731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3" name="直接连接符 22">
                <a:extLst>
                  <a:ext uri="{FF2B5EF4-FFF2-40B4-BE49-F238E27FC236}">
                    <a16:creationId xmlns:a16="http://schemas.microsoft.com/office/drawing/2014/main" id="{63F0FC92-9673-4FB9-A8BC-5F468A0EF00F}"/>
                  </a:ext>
                </a:extLst>
              </p:cNvPr>
              <p:cNvCxnSpPr/>
              <p:nvPr/>
            </p:nvCxnSpPr>
            <p:spPr>
              <a:xfrm flipH="1" flipV="1">
                <a:off x="2846479" y="2948311"/>
                <a:ext cx="665274" cy="50731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4" name="直接连接符 23">
                <a:extLst>
                  <a:ext uri="{FF2B5EF4-FFF2-40B4-BE49-F238E27FC236}">
                    <a16:creationId xmlns:a16="http://schemas.microsoft.com/office/drawing/2014/main" id="{C96EB9CE-F675-4892-B5AD-1DD9D20B10D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64517" y="2561233"/>
                <a:ext cx="0" cy="412443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  <a:headEnd type="triangle"/>
                <a:tailEnd type="triangle"/>
              </a:ln>
              <a:effectLst/>
            </p:spPr>
          </p:cxn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CCFA2320-47CE-4E1B-9AD4-C14FF6E3F951}"/>
                  </a:ext>
                </a:extLst>
              </p:cNvPr>
              <p:cNvSpPr txBox="1"/>
              <p:nvPr/>
            </p:nvSpPr>
            <p:spPr>
              <a:xfrm rot="16200000">
                <a:off x="2338803" y="2678810"/>
                <a:ext cx="712524" cy="3491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rgbClr val="FF0000"/>
                    </a:solidFill>
                    <a:latin typeface="等线" panose="020F0502020204030204"/>
                    <a:ea typeface="等线" panose="02010600030101010101" pitchFamily="2" charset="-122"/>
                  </a:rPr>
                  <a:t>0.26m</a:t>
                </a:r>
                <a:endParaRPr lang="zh-CN" altLang="en-US" dirty="0">
                  <a:solidFill>
                    <a:srgbClr val="FF0000"/>
                  </a:solidFill>
                  <a:latin typeface="等线" panose="020F0502020204030204"/>
                  <a:ea typeface="等线" panose="02010600030101010101" pitchFamily="2" charset="-122"/>
                </a:endParaRPr>
              </a:p>
            </p:txBody>
          </p:sp>
        </p:grp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EAD90BDB-CDB1-4005-AB44-B8DBA1ADE882}"/>
                </a:ext>
              </a:extLst>
            </p:cNvPr>
            <p:cNvSpPr txBox="1"/>
            <p:nvPr/>
          </p:nvSpPr>
          <p:spPr>
            <a:xfrm>
              <a:off x="8597047" y="4060768"/>
              <a:ext cx="2372523" cy="38398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dirty="0"/>
                <a:t>Reinforced steel beam</a:t>
              </a:r>
              <a:endParaRPr lang="zh-CN" altLang="en-US" dirty="0"/>
            </a:p>
          </p:txBody>
        </p:sp>
      </p:grp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D6BFFECE-B6B9-4642-B0F8-565B370D9EB6}"/>
              </a:ext>
            </a:extLst>
          </p:cNvPr>
          <p:cNvCxnSpPr>
            <a:cxnSpLocks/>
          </p:cNvCxnSpPr>
          <p:nvPr/>
        </p:nvCxnSpPr>
        <p:spPr>
          <a:xfrm>
            <a:off x="8051778" y="5042102"/>
            <a:ext cx="283037" cy="5984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:a16="http://schemas.microsoft.com/office/drawing/2014/main" id="{9C1DE682-7136-4259-AA36-7AB971EC48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119" y="3751772"/>
            <a:ext cx="4311693" cy="280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0015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灯片编号占位符 1">
            <a:extLst>
              <a:ext uri="{FF2B5EF4-FFF2-40B4-BE49-F238E27FC236}">
                <a16:creationId xmlns:a16="http://schemas.microsoft.com/office/drawing/2014/main" id="{358B0B7B-B43B-4116-B4BC-648AFB852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43498" y="6356352"/>
            <a:ext cx="2133600" cy="365125"/>
          </a:xfrm>
        </p:spPr>
        <p:txBody>
          <a:bodyPr/>
          <a:lstStyle/>
          <a:p>
            <a:pPr>
              <a:defRPr/>
            </a:pPr>
            <a:fld id="{521683DF-D507-43F4-81CB-95BA739AB1EA}" type="slidenum">
              <a:rPr lang="zh-CN" altLang="en-US" smtClean="0"/>
              <a:pPr>
                <a:defRPr/>
              </a:pPr>
              <a:t>19</a:t>
            </a:fld>
            <a:endParaRPr lang="zh-CN" altLang="en-US" dirty="0"/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FC3F9397-7F3A-4D0B-AB6F-F3DA4318D082}"/>
              </a:ext>
            </a:extLst>
          </p:cNvPr>
          <p:cNvCxnSpPr/>
          <p:nvPr/>
        </p:nvCxnSpPr>
        <p:spPr>
          <a:xfrm>
            <a:off x="1524000" y="85723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内容占位符 2">
            <a:extLst>
              <a:ext uri="{FF2B5EF4-FFF2-40B4-BE49-F238E27FC236}">
                <a16:creationId xmlns:a16="http://schemas.microsoft.com/office/drawing/2014/main" id="{3CE84655-4FB0-45F9-AA3F-A2DCB6F68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054" y="950733"/>
            <a:ext cx="10098529" cy="1038108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SzPct val="75000"/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The magnet was supported by 3 supports, its top surfaces directly above the supports were leveled to the same height, better than 0.03mm.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CD5E81F-0469-4EA1-855D-3F838622E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941" y="1977490"/>
            <a:ext cx="9662997" cy="4334632"/>
          </a:xfrm>
          <a:prstGeom prst="rect">
            <a:avLst/>
          </a:prstGeom>
        </p:spPr>
      </p:pic>
      <p:sp>
        <p:nvSpPr>
          <p:cNvPr id="38" name="文本框 37">
            <a:extLst>
              <a:ext uri="{FF2B5EF4-FFF2-40B4-BE49-F238E27FC236}">
                <a16:creationId xmlns:a16="http://schemas.microsoft.com/office/drawing/2014/main" id="{EBC4F039-6CE2-4280-AD95-A41AF33BFDA4}"/>
              </a:ext>
            </a:extLst>
          </p:cNvPr>
          <p:cNvSpPr txBox="1"/>
          <p:nvPr/>
        </p:nvSpPr>
        <p:spPr>
          <a:xfrm>
            <a:off x="1847528" y="2451912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South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78EB5867-5368-4540-BEA2-7006C6F4353B}"/>
              </a:ext>
            </a:extLst>
          </p:cNvPr>
          <p:cNvSpPr txBox="1"/>
          <p:nvPr/>
        </p:nvSpPr>
        <p:spPr>
          <a:xfrm>
            <a:off x="5270133" y="2640878"/>
            <a:ext cx="840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North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" name="直接箭头连接符 39">
            <a:extLst>
              <a:ext uri="{FF2B5EF4-FFF2-40B4-BE49-F238E27FC236}">
                <a16:creationId xmlns:a16="http://schemas.microsoft.com/office/drawing/2014/main" id="{9716156C-95C2-4977-8624-09E6FA49BA90}"/>
              </a:ext>
            </a:extLst>
          </p:cNvPr>
          <p:cNvCxnSpPr>
            <a:cxnSpLocks/>
          </p:cNvCxnSpPr>
          <p:nvPr/>
        </p:nvCxnSpPr>
        <p:spPr>
          <a:xfrm flipH="1">
            <a:off x="4614962" y="2568258"/>
            <a:ext cx="906333" cy="16741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标题 1">
            <a:extLst>
              <a:ext uri="{FF2B5EF4-FFF2-40B4-BE49-F238E27FC236}">
                <a16:creationId xmlns:a16="http://schemas.microsoft.com/office/drawing/2014/main" id="{CE74FAB3-1849-45B3-BD9B-6FB580D39B54}"/>
              </a:ext>
            </a:extLst>
          </p:cNvPr>
          <p:cNvSpPr txBox="1">
            <a:spLocks/>
          </p:cNvSpPr>
          <p:nvPr/>
        </p:nvSpPr>
        <p:spPr bwMode="auto">
          <a:xfrm>
            <a:off x="1387812" y="229916"/>
            <a:ext cx="9144000" cy="65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4</a:t>
            </a:r>
            <a:r>
              <a:rPr lang="zh-CN" altLang="en-US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、</a:t>
            </a:r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CEPC booster dipole-sextuple combined magnet 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839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/>
          </p:nvPr>
        </p:nvSpPr>
        <p:spPr>
          <a:xfrm>
            <a:off x="1884000" y="0"/>
            <a:ext cx="8280000" cy="612000"/>
          </a:xfrm>
        </p:spPr>
        <p:txBody>
          <a:bodyPr/>
          <a:lstStyle/>
          <a:p>
            <a:pPr eaLnBrk="1" hangingPunct="1"/>
            <a:r>
              <a:rPr lang="en-US" altLang="zh-CN" sz="3200" b="1" dirty="0">
                <a:latin typeface="Times New Roman" panose="02020603050405020304" pitchFamily="18" charset="0"/>
                <a:cs typeface="Times New Roman" pitchFamily="18" charset="0"/>
              </a:rPr>
              <a:t>Contents</a:t>
            </a:r>
          </a:p>
        </p:txBody>
      </p:sp>
      <p:sp>
        <p:nvSpPr>
          <p:cNvPr id="1029" name="内容占位符 2"/>
          <p:cNvSpPr>
            <a:spLocks noGrp="1"/>
          </p:cNvSpPr>
          <p:nvPr>
            <p:ph idx="1"/>
          </p:nvPr>
        </p:nvSpPr>
        <p:spPr>
          <a:xfrm>
            <a:off x="2009752" y="1269928"/>
            <a:ext cx="8172496" cy="4464495"/>
          </a:xfrm>
        </p:spPr>
        <p:txBody>
          <a:bodyPr/>
          <a:lstStyle/>
          <a:p>
            <a:pPr marL="457200" lvl="1" indent="-457200"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n"/>
              <a:defRPr/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itchFamily="18" charset="0"/>
              </a:rPr>
              <a:t>Introduction</a:t>
            </a:r>
          </a:p>
          <a:p>
            <a:pPr marL="457200" lvl="1" indent="-457200"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n"/>
              <a:defRPr/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itchFamily="18" charset="0"/>
              </a:rPr>
              <a:t>CEPC alignment work progress</a:t>
            </a:r>
          </a:p>
          <a:p>
            <a:pPr marL="457200" lvl="1" indent="-457200"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n"/>
              <a:defRPr/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itchFamily="18" charset="0"/>
              </a:rPr>
              <a:t>summary</a:t>
            </a:r>
            <a:endParaRPr lang="en-US" altLang="zh-CN" sz="2400" b="1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524000" y="648000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0A0EC93-7C1A-419B-87E6-FD91FF581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EEA27-C98A-4D6E-B88E-6F0045E4FB59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384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03"/>
    </mc:Choice>
    <mc:Fallback xmlns="">
      <p:transition spd="slow" advTm="14003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灯片编号占位符 1">
            <a:extLst>
              <a:ext uri="{FF2B5EF4-FFF2-40B4-BE49-F238E27FC236}">
                <a16:creationId xmlns:a16="http://schemas.microsoft.com/office/drawing/2014/main" id="{358B0B7B-B43B-4116-B4BC-648AFB852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43498" y="6356352"/>
            <a:ext cx="2133600" cy="365125"/>
          </a:xfrm>
        </p:spPr>
        <p:txBody>
          <a:bodyPr/>
          <a:lstStyle/>
          <a:p>
            <a:pPr>
              <a:defRPr/>
            </a:pPr>
            <a:fld id="{521683DF-D507-43F4-81CB-95BA739AB1EA}" type="slidenum">
              <a:rPr lang="zh-CN" altLang="en-US" smtClean="0"/>
              <a:pPr>
                <a:defRPr/>
              </a:pPr>
              <a:t>20</a:t>
            </a:fld>
            <a:endParaRPr lang="zh-CN" altLang="en-US" dirty="0"/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FC3F9397-7F3A-4D0B-AB6F-F3DA4318D082}"/>
              </a:ext>
            </a:extLst>
          </p:cNvPr>
          <p:cNvCxnSpPr/>
          <p:nvPr/>
        </p:nvCxnSpPr>
        <p:spPr>
          <a:xfrm>
            <a:off x="1524000" y="85723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内容占位符 2">
            <a:extLst>
              <a:ext uri="{FF2B5EF4-FFF2-40B4-BE49-F238E27FC236}">
                <a16:creationId xmlns:a16="http://schemas.microsoft.com/office/drawing/2014/main" id="{3CE84655-4FB0-45F9-AA3F-A2DCB6F68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8722" y="876333"/>
            <a:ext cx="10098529" cy="654033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  <a:buClr>
                <a:srgbClr val="FF0000"/>
              </a:buClr>
              <a:buSzPct val="75000"/>
              <a:buFont typeface="+mj-ea"/>
              <a:buAutoNum type="circleNumDbPlain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Magnet shape inspection.</a:t>
            </a:r>
            <a:endParaRPr lang="en-US" altLang="zh-CN" sz="2200" dirty="0"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lnSpc>
                <a:spcPct val="150000"/>
              </a:lnSpc>
              <a:buClr>
                <a:srgbClr val="FF0000"/>
              </a:buClr>
              <a:buSzPct val="75000"/>
              <a:buNone/>
            </a:pPr>
            <a:endParaRPr lang="en-US" altLang="zh-CN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id="{03EC2000-632F-460E-A0B3-10F73DE072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2128517"/>
            <a:ext cx="8424936" cy="4386136"/>
          </a:xfrm>
          <a:prstGeom prst="rect">
            <a:avLst/>
          </a:prstGeom>
        </p:spPr>
      </p:pic>
      <p:sp>
        <p:nvSpPr>
          <p:cNvPr id="33" name="矩形 32">
            <a:extLst>
              <a:ext uri="{FF2B5EF4-FFF2-40B4-BE49-F238E27FC236}">
                <a16:creationId xmlns:a16="http://schemas.microsoft.com/office/drawing/2014/main" id="{B806D091-C9F5-4C72-AD95-45753CC5D99B}"/>
              </a:ext>
            </a:extLst>
          </p:cNvPr>
          <p:cNvSpPr/>
          <p:nvPr/>
        </p:nvSpPr>
        <p:spPr>
          <a:xfrm>
            <a:off x="1378969" y="1666256"/>
            <a:ext cx="9289031" cy="5108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/>
              <a:t>Combined magnet design indicators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DC9DECBA-1A43-4D30-BFB2-9E79EB241227}"/>
              </a:ext>
            </a:extLst>
          </p:cNvPr>
          <p:cNvSpPr/>
          <p:nvPr/>
        </p:nvSpPr>
        <p:spPr>
          <a:xfrm>
            <a:off x="1378969" y="2203427"/>
            <a:ext cx="9289031" cy="43834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E7EC10B-F826-460D-A7E1-1C4229D03C84}"/>
              </a:ext>
            </a:extLst>
          </p:cNvPr>
          <p:cNvSpPr txBox="1"/>
          <p:nvPr/>
        </p:nvSpPr>
        <p:spPr>
          <a:xfrm>
            <a:off x="2855640" y="4941168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vertical</a:t>
            </a:r>
            <a:endParaRPr lang="zh-CN" altLang="en-US" dirty="0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42BECC12-7535-4D76-B733-F846DD9732E8}"/>
              </a:ext>
            </a:extLst>
          </p:cNvPr>
          <p:cNvSpPr txBox="1"/>
          <p:nvPr/>
        </p:nvSpPr>
        <p:spPr>
          <a:xfrm>
            <a:off x="5663952" y="4221088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transversal</a:t>
            </a:r>
            <a:endParaRPr lang="zh-CN" altLang="en-US" dirty="0"/>
          </a:p>
        </p:txBody>
      </p:sp>
      <p:sp>
        <p:nvSpPr>
          <p:cNvPr id="44" name="标题 1">
            <a:extLst>
              <a:ext uri="{FF2B5EF4-FFF2-40B4-BE49-F238E27FC236}">
                <a16:creationId xmlns:a16="http://schemas.microsoft.com/office/drawing/2014/main" id="{678AF60D-87AF-4A35-9A83-3231C8300BBA}"/>
              </a:ext>
            </a:extLst>
          </p:cNvPr>
          <p:cNvSpPr txBox="1">
            <a:spLocks/>
          </p:cNvSpPr>
          <p:nvPr/>
        </p:nvSpPr>
        <p:spPr bwMode="auto">
          <a:xfrm>
            <a:off x="1566298" y="218507"/>
            <a:ext cx="9144000" cy="65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4</a:t>
            </a:r>
            <a:r>
              <a:rPr lang="zh-CN" altLang="en-US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、</a:t>
            </a:r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CEPC booster dipole-sextuple combined magnet 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76824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灯片编号占位符 1">
            <a:extLst>
              <a:ext uri="{FF2B5EF4-FFF2-40B4-BE49-F238E27FC236}">
                <a16:creationId xmlns:a16="http://schemas.microsoft.com/office/drawing/2014/main" id="{358B0B7B-B43B-4116-B4BC-648AFB852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43498" y="6356352"/>
            <a:ext cx="2133600" cy="365125"/>
          </a:xfrm>
        </p:spPr>
        <p:txBody>
          <a:bodyPr/>
          <a:lstStyle/>
          <a:p>
            <a:pPr>
              <a:defRPr/>
            </a:pPr>
            <a:fld id="{521683DF-D507-43F4-81CB-95BA739AB1EA}" type="slidenum">
              <a:rPr lang="zh-CN" altLang="en-US" smtClean="0"/>
              <a:pPr>
                <a:defRPr/>
              </a:pPr>
              <a:t>21</a:t>
            </a:fld>
            <a:endParaRPr lang="zh-CN" altLang="en-US" dirty="0"/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FC3F9397-7F3A-4D0B-AB6F-F3DA4318D082}"/>
              </a:ext>
            </a:extLst>
          </p:cNvPr>
          <p:cNvCxnSpPr/>
          <p:nvPr/>
        </p:nvCxnSpPr>
        <p:spPr>
          <a:xfrm>
            <a:off x="1524000" y="85723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内容占位符 2">
            <a:extLst>
              <a:ext uri="{FF2B5EF4-FFF2-40B4-BE49-F238E27FC236}">
                <a16:creationId xmlns:a16="http://schemas.microsoft.com/office/drawing/2014/main" id="{3CE84655-4FB0-45F9-AA3F-A2DCB6F68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0623" y="903310"/>
            <a:ext cx="6781276" cy="920719"/>
          </a:xfrm>
        </p:spPr>
        <p:txBody>
          <a:bodyPr>
            <a:noAutofit/>
          </a:bodyPr>
          <a:lstStyle/>
          <a:p>
            <a:pPr marL="857250" lvl="1" indent="-457200">
              <a:buClr>
                <a:srgbClr val="FF0000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altLang="zh-CN" sz="2200" dirty="0">
                <a:latin typeface="Times New Roman" pitchFamily="18" charset="0"/>
                <a:cs typeface="Times New Roman" pitchFamily="18" charset="0"/>
              </a:rPr>
              <a:t>The top, both sides and bottom surfaces are measured by a laser tracker.</a:t>
            </a:r>
          </a:p>
          <a:p>
            <a:pPr marL="400050" lvl="1" indent="0">
              <a:lnSpc>
                <a:spcPct val="150000"/>
              </a:lnSpc>
              <a:buClr>
                <a:srgbClr val="FF0000"/>
              </a:buClr>
              <a:buSzPct val="75000"/>
              <a:buNone/>
            </a:pPr>
            <a:endParaRPr lang="en-US" altLang="zh-CN" sz="2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AD002C54-4E1B-46B0-84F5-0D5F6A365F5C}"/>
              </a:ext>
            </a:extLst>
          </p:cNvPr>
          <p:cNvGrpSpPr/>
          <p:nvPr/>
        </p:nvGrpSpPr>
        <p:grpSpPr>
          <a:xfrm>
            <a:off x="8013291" y="413654"/>
            <a:ext cx="3746145" cy="1434179"/>
            <a:chOff x="8688288" y="4481695"/>
            <a:chExt cx="3088810" cy="980414"/>
          </a:xfrm>
        </p:grpSpPr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id="{1AF8ABA5-7F80-482E-987C-627E943E9E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88288" y="4805330"/>
              <a:ext cx="3088810" cy="514802"/>
            </a:xfrm>
            <a:prstGeom prst="rect">
              <a:avLst/>
            </a:prstGeom>
          </p:spPr>
        </p:pic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CA62F334-1917-46F0-9ACE-157E176960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49142" y="4530675"/>
              <a:ext cx="0" cy="57606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箭头连接符 25">
              <a:extLst>
                <a:ext uri="{FF2B5EF4-FFF2-40B4-BE49-F238E27FC236}">
                  <a16:creationId xmlns:a16="http://schemas.microsoft.com/office/drawing/2014/main" id="{8D79EBD0-DED6-4A57-81EE-F70BA613DE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90886" y="5077068"/>
              <a:ext cx="758044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7DC05607-679D-4BF1-8DDA-C086ABCB403E}"/>
                </a:ext>
              </a:extLst>
            </p:cNvPr>
            <p:cNvSpPr txBox="1"/>
            <p:nvPr/>
          </p:nvSpPr>
          <p:spPr>
            <a:xfrm>
              <a:off x="10224445" y="4481695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</a:rPr>
                <a:t>Y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A9F59369-0563-43E8-937B-C70E5F303700}"/>
                </a:ext>
              </a:extLst>
            </p:cNvPr>
            <p:cNvSpPr txBox="1"/>
            <p:nvPr/>
          </p:nvSpPr>
          <p:spPr>
            <a:xfrm>
              <a:off x="9490886" y="5092777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</a:rPr>
                <a:t>Z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38DB5ACB-FE63-4921-8EA3-8DC810C7EBA7}"/>
                </a:ext>
              </a:extLst>
            </p:cNvPr>
            <p:cNvSpPr txBox="1"/>
            <p:nvPr/>
          </p:nvSpPr>
          <p:spPr>
            <a:xfrm>
              <a:off x="10203155" y="5092777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</a:rPr>
                <a:t>X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53CA6FBB-153B-4131-901F-6CD723F2CA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1141" y="3039893"/>
            <a:ext cx="3673158" cy="1631874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id="{7F8F5BF5-684A-4B58-8D57-48FBA1CBDF4B}"/>
              </a:ext>
            </a:extLst>
          </p:cNvPr>
          <p:cNvGrpSpPr/>
          <p:nvPr/>
        </p:nvGrpSpPr>
        <p:grpSpPr>
          <a:xfrm>
            <a:off x="191344" y="2216985"/>
            <a:ext cx="11809312" cy="4383498"/>
            <a:chOff x="767406" y="2216985"/>
            <a:chExt cx="10585176" cy="4383498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3EE91CDA-D657-47E8-A957-3ECEA3103063}"/>
                </a:ext>
              </a:extLst>
            </p:cNvPr>
            <p:cNvSpPr/>
            <p:nvPr/>
          </p:nvSpPr>
          <p:spPr>
            <a:xfrm>
              <a:off x="767407" y="2232253"/>
              <a:ext cx="10585175" cy="5108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/>
                <a:t>Deviation of the measurement points from their mean (flatness)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F638679E-B79B-42E6-A487-8A08504DF401}"/>
                </a:ext>
              </a:extLst>
            </p:cNvPr>
            <p:cNvSpPr/>
            <p:nvPr/>
          </p:nvSpPr>
          <p:spPr>
            <a:xfrm>
              <a:off x="767406" y="2216985"/>
              <a:ext cx="10585175" cy="43834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5" name="图片 34">
            <a:extLst>
              <a:ext uri="{FF2B5EF4-FFF2-40B4-BE49-F238E27FC236}">
                <a16:creationId xmlns:a16="http://schemas.microsoft.com/office/drawing/2014/main" id="{80371786-DD16-4FB3-A131-7909BE6BC8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5328" y="3043849"/>
            <a:ext cx="3680779" cy="1638798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4465E0A9-FFBB-4398-A46F-9749CAC3E1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7331" y="5021201"/>
            <a:ext cx="3680779" cy="1539270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63CD877F-DD31-4F5A-9B09-932F10B7C0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13291" y="5021202"/>
            <a:ext cx="3702816" cy="1539270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:a16="http://schemas.microsoft.com/office/drawing/2014/main" id="{56500B4F-CAC8-4367-A88D-841A9ADE2CDA}"/>
              </a:ext>
            </a:extLst>
          </p:cNvPr>
          <p:cNvSpPr txBox="1"/>
          <p:nvPr/>
        </p:nvSpPr>
        <p:spPr>
          <a:xfrm>
            <a:off x="3394665" y="2734899"/>
            <a:ext cx="1146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 surface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7D7E2921-413E-493F-869F-DD8C624D9CCB}"/>
              </a:ext>
            </a:extLst>
          </p:cNvPr>
          <p:cNvSpPr txBox="1"/>
          <p:nvPr/>
        </p:nvSpPr>
        <p:spPr>
          <a:xfrm>
            <a:off x="9253830" y="2713325"/>
            <a:ext cx="14141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bottom surface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5D2A2079-EB6D-4FD7-98F4-A59A8468F179}"/>
              </a:ext>
            </a:extLst>
          </p:cNvPr>
          <p:cNvSpPr txBox="1"/>
          <p:nvPr/>
        </p:nvSpPr>
        <p:spPr>
          <a:xfrm>
            <a:off x="3494179" y="4718458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North side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585056C1-9C69-481F-8972-129510EAA6DD}"/>
              </a:ext>
            </a:extLst>
          </p:cNvPr>
          <p:cNvSpPr txBox="1"/>
          <p:nvPr/>
        </p:nvSpPr>
        <p:spPr>
          <a:xfrm>
            <a:off x="9501402" y="4671767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South side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5" name="表格 45">
            <a:extLst>
              <a:ext uri="{FF2B5EF4-FFF2-40B4-BE49-F238E27FC236}">
                <a16:creationId xmlns:a16="http://schemas.microsoft.com/office/drawing/2014/main" id="{6F43FA72-7C1A-4733-B02B-A2A1B9C4ED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469385"/>
              </p:ext>
            </p:extLst>
          </p:nvPr>
        </p:nvGraphicFramePr>
        <p:xfrm>
          <a:off x="265813" y="3392031"/>
          <a:ext cx="175822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5611">
                  <a:extLst>
                    <a:ext uri="{9D8B030D-6E8A-4147-A177-3AD203B41FA5}">
                      <a16:colId xmlns:a16="http://schemas.microsoft.com/office/drawing/2014/main" val="3723205833"/>
                    </a:ext>
                  </a:extLst>
                </a:gridCol>
                <a:gridCol w="1112610">
                  <a:extLst>
                    <a:ext uri="{9D8B030D-6E8A-4147-A177-3AD203B41FA5}">
                      <a16:colId xmlns:a16="http://schemas.microsoft.com/office/drawing/2014/main" val="5315814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zh-CN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tx1"/>
                          </a:solidFill>
                        </a:rPr>
                        <a:t>0.30mm</a:t>
                      </a:r>
                      <a:endParaRPr lang="zh-CN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624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tx1"/>
                          </a:solidFill>
                        </a:rPr>
                        <a:t>-0.15mm</a:t>
                      </a:r>
                      <a:endParaRPr lang="zh-CN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083391"/>
                  </a:ext>
                </a:extLst>
              </a:tr>
            </a:tbl>
          </a:graphicData>
        </a:graphic>
      </p:graphicFrame>
      <p:graphicFrame>
        <p:nvGraphicFramePr>
          <p:cNvPr id="47" name="表格 45">
            <a:extLst>
              <a:ext uri="{FF2B5EF4-FFF2-40B4-BE49-F238E27FC236}">
                <a16:creationId xmlns:a16="http://schemas.microsoft.com/office/drawing/2014/main" id="{21EDE98B-9EFE-4F7D-917B-7CE50261A0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449430"/>
              </p:ext>
            </p:extLst>
          </p:nvPr>
        </p:nvGraphicFramePr>
        <p:xfrm>
          <a:off x="6240016" y="3373195"/>
          <a:ext cx="172819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145">
                  <a:extLst>
                    <a:ext uri="{9D8B030D-6E8A-4147-A177-3AD203B41FA5}">
                      <a16:colId xmlns:a16="http://schemas.microsoft.com/office/drawing/2014/main" val="3723205833"/>
                    </a:ext>
                  </a:extLst>
                </a:gridCol>
                <a:gridCol w="1093046">
                  <a:extLst>
                    <a:ext uri="{9D8B030D-6E8A-4147-A177-3AD203B41FA5}">
                      <a16:colId xmlns:a16="http://schemas.microsoft.com/office/drawing/2014/main" val="5315814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zh-CN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tx1"/>
                          </a:solidFill>
                        </a:rPr>
                        <a:t>0.17mm</a:t>
                      </a:r>
                      <a:endParaRPr lang="zh-CN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624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tx1"/>
                          </a:solidFill>
                        </a:rPr>
                        <a:t>-0.11mm</a:t>
                      </a:r>
                      <a:endParaRPr lang="zh-CN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083391"/>
                  </a:ext>
                </a:extLst>
              </a:tr>
            </a:tbl>
          </a:graphicData>
        </a:graphic>
      </p:graphicFrame>
      <p:graphicFrame>
        <p:nvGraphicFramePr>
          <p:cNvPr id="48" name="表格 45">
            <a:extLst>
              <a:ext uri="{FF2B5EF4-FFF2-40B4-BE49-F238E27FC236}">
                <a16:creationId xmlns:a16="http://schemas.microsoft.com/office/drawing/2014/main" id="{B40C0751-8867-4A35-B25B-62D9165EF7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321332"/>
              </p:ext>
            </p:extLst>
          </p:nvPr>
        </p:nvGraphicFramePr>
        <p:xfrm>
          <a:off x="269754" y="5296321"/>
          <a:ext cx="175428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3560">
                  <a:extLst>
                    <a:ext uri="{9D8B030D-6E8A-4147-A177-3AD203B41FA5}">
                      <a16:colId xmlns:a16="http://schemas.microsoft.com/office/drawing/2014/main" val="3723205833"/>
                    </a:ext>
                  </a:extLst>
                </a:gridCol>
                <a:gridCol w="1060720">
                  <a:extLst>
                    <a:ext uri="{9D8B030D-6E8A-4147-A177-3AD203B41FA5}">
                      <a16:colId xmlns:a16="http://schemas.microsoft.com/office/drawing/2014/main" val="5315814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zh-CN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tx1"/>
                          </a:solidFill>
                        </a:rPr>
                        <a:t>0.38mm</a:t>
                      </a:r>
                      <a:endParaRPr lang="zh-CN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624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tx1"/>
                          </a:solidFill>
                        </a:rPr>
                        <a:t>-0.41mm</a:t>
                      </a:r>
                      <a:endParaRPr lang="zh-CN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083391"/>
                  </a:ext>
                </a:extLst>
              </a:tr>
            </a:tbl>
          </a:graphicData>
        </a:graphic>
      </p:graphicFrame>
      <p:graphicFrame>
        <p:nvGraphicFramePr>
          <p:cNvPr id="49" name="表格 45">
            <a:extLst>
              <a:ext uri="{FF2B5EF4-FFF2-40B4-BE49-F238E27FC236}">
                <a16:creationId xmlns:a16="http://schemas.microsoft.com/office/drawing/2014/main" id="{F4FC0E51-1822-433A-9C14-7360AB3824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846330"/>
              </p:ext>
            </p:extLst>
          </p:nvPr>
        </p:nvGraphicFramePr>
        <p:xfrm>
          <a:off x="6226971" y="5296321"/>
          <a:ext cx="175428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3560">
                  <a:extLst>
                    <a:ext uri="{9D8B030D-6E8A-4147-A177-3AD203B41FA5}">
                      <a16:colId xmlns:a16="http://schemas.microsoft.com/office/drawing/2014/main" val="3723205833"/>
                    </a:ext>
                  </a:extLst>
                </a:gridCol>
                <a:gridCol w="1060720">
                  <a:extLst>
                    <a:ext uri="{9D8B030D-6E8A-4147-A177-3AD203B41FA5}">
                      <a16:colId xmlns:a16="http://schemas.microsoft.com/office/drawing/2014/main" val="5315814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zh-CN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tx1"/>
                          </a:solidFill>
                        </a:rPr>
                        <a:t>0.38mm</a:t>
                      </a:r>
                      <a:endParaRPr lang="zh-CN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624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tx1"/>
                          </a:solidFill>
                        </a:rPr>
                        <a:t>-0.71mm</a:t>
                      </a:r>
                      <a:endParaRPr lang="zh-CN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083391"/>
                  </a:ext>
                </a:extLst>
              </a:tr>
            </a:tbl>
          </a:graphicData>
        </a:graphic>
      </p:graphicFrame>
      <p:sp>
        <p:nvSpPr>
          <p:cNvPr id="50" name="文本框 49">
            <a:extLst>
              <a:ext uri="{FF2B5EF4-FFF2-40B4-BE49-F238E27FC236}">
                <a16:creationId xmlns:a16="http://schemas.microsoft.com/office/drawing/2014/main" id="{9AE28EC3-637B-4578-B1CC-AFA556DDCF45}"/>
              </a:ext>
            </a:extLst>
          </p:cNvPr>
          <p:cNvSpPr txBox="1"/>
          <p:nvPr/>
        </p:nvSpPr>
        <p:spPr>
          <a:xfrm>
            <a:off x="1442696" y="1686222"/>
            <a:ext cx="772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The magnet straightness is better than the design indicator (1.5mm  in x),</a:t>
            </a:r>
            <a:r>
              <a:rPr lang="zh-CN" altLang="en-US" dirty="0"/>
              <a:t> </a:t>
            </a:r>
          </a:p>
        </p:txBody>
      </p:sp>
      <p:sp>
        <p:nvSpPr>
          <p:cNvPr id="29" name="标题 1">
            <a:extLst>
              <a:ext uri="{FF2B5EF4-FFF2-40B4-BE49-F238E27FC236}">
                <a16:creationId xmlns:a16="http://schemas.microsoft.com/office/drawing/2014/main" id="{9F1A910C-621D-4F8D-A659-436C898B1194}"/>
              </a:ext>
            </a:extLst>
          </p:cNvPr>
          <p:cNvSpPr txBox="1">
            <a:spLocks/>
          </p:cNvSpPr>
          <p:nvPr/>
        </p:nvSpPr>
        <p:spPr bwMode="auto">
          <a:xfrm>
            <a:off x="1282299" y="148707"/>
            <a:ext cx="9144000" cy="65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4</a:t>
            </a:r>
            <a:r>
              <a:rPr lang="zh-CN" altLang="en-US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、</a:t>
            </a:r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CEPC booster dipole-sextuple combined magnet 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31930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灯片编号占位符 1">
            <a:extLst>
              <a:ext uri="{FF2B5EF4-FFF2-40B4-BE49-F238E27FC236}">
                <a16:creationId xmlns:a16="http://schemas.microsoft.com/office/drawing/2014/main" id="{358B0B7B-B43B-4116-B4BC-648AFB852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43498" y="6356352"/>
            <a:ext cx="2133600" cy="365125"/>
          </a:xfrm>
        </p:spPr>
        <p:txBody>
          <a:bodyPr/>
          <a:lstStyle/>
          <a:p>
            <a:pPr>
              <a:defRPr/>
            </a:pPr>
            <a:fld id="{521683DF-D507-43F4-81CB-95BA739AB1EA}" type="slidenum">
              <a:rPr lang="zh-CN" altLang="en-US" smtClean="0"/>
              <a:pPr>
                <a:defRPr/>
              </a:pPr>
              <a:t>22</a:t>
            </a:fld>
            <a:endParaRPr lang="zh-CN" altLang="en-US" dirty="0"/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FC3F9397-7F3A-4D0B-AB6F-F3DA4318D082}"/>
              </a:ext>
            </a:extLst>
          </p:cNvPr>
          <p:cNvCxnSpPr/>
          <p:nvPr/>
        </p:nvCxnSpPr>
        <p:spPr>
          <a:xfrm>
            <a:off x="1524000" y="85723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A8D74065-8740-4A8E-81F6-D15A0784C3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052" y="846144"/>
            <a:ext cx="10098529" cy="475606"/>
          </a:xfrm>
        </p:spPr>
        <p:txBody>
          <a:bodyPr>
            <a:noAutofit/>
          </a:bodyPr>
          <a:lstStyle/>
          <a:p>
            <a:pPr marL="457200" indent="-457200">
              <a:buClr>
                <a:srgbClr val="FF0000"/>
              </a:buClr>
              <a:buSzPct val="75000"/>
              <a:buFont typeface="+mj-ea"/>
              <a:buAutoNum type="circleNumDbPlain" startAt="2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Mechanical center measurement experiment.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5465B4AD-3D80-460C-85D3-8639B9476D86}"/>
              </a:ext>
            </a:extLst>
          </p:cNvPr>
          <p:cNvGrpSpPr/>
          <p:nvPr/>
        </p:nvGrpSpPr>
        <p:grpSpPr>
          <a:xfrm>
            <a:off x="5319922" y="1516211"/>
            <a:ext cx="6094584" cy="2222764"/>
            <a:chOff x="1631504" y="2035364"/>
            <a:chExt cx="6094584" cy="2222764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600EAFC0-FF87-4438-9D25-A2171FC283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31504" y="2203598"/>
              <a:ext cx="3688400" cy="2054530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85727AD3-D2E8-4283-9596-E82D60D488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82163" y="2471541"/>
              <a:ext cx="1712659" cy="1391033"/>
            </a:xfrm>
            <a:prstGeom prst="rect">
              <a:avLst/>
            </a:prstGeom>
          </p:spPr>
        </p:pic>
        <p:sp>
          <p:nvSpPr>
            <p:cNvPr id="16" name="椭圆 15">
              <a:extLst>
                <a:ext uri="{FF2B5EF4-FFF2-40B4-BE49-F238E27FC236}">
                  <a16:creationId xmlns:a16="http://schemas.microsoft.com/office/drawing/2014/main" id="{3FDE1259-3837-4EAD-8617-D28C8AC6A76E}"/>
                </a:ext>
              </a:extLst>
            </p:cNvPr>
            <p:cNvSpPr/>
            <p:nvPr/>
          </p:nvSpPr>
          <p:spPr>
            <a:xfrm>
              <a:off x="6013429" y="2492896"/>
              <a:ext cx="1712659" cy="157560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箭头连接符 16">
              <a:extLst>
                <a:ext uri="{FF2B5EF4-FFF2-40B4-BE49-F238E27FC236}">
                  <a16:creationId xmlns:a16="http://schemas.microsoft.com/office/drawing/2014/main" id="{90A5613B-9968-46E5-BA62-889D833A7E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9656" y="3167057"/>
              <a:ext cx="3013773" cy="40595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5B895AAC-F042-4458-8A6C-820A85B0D13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12024" y="2278465"/>
              <a:ext cx="0" cy="888592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4E8E54E1-18C9-402C-B040-3F4B3EBA55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64152" y="2236475"/>
              <a:ext cx="0" cy="888592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EEBB7E0C-D629-4FB1-A628-4F426C34A013}"/>
                </a:ext>
              </a:extLst>
            </p:cNvPr>
            <p:cNvCxnSpPr>
              <a:cxnSpLocks/>
            </p:cNvCxnSpPr>
            <p:nvPr/>
          </p:nvCxnSpPr>
          <p:spPr>
            <a:xfrm>
              <a:off x="6312024" y="2335783"/>
              <a:ext cx="1152128" cy="0"/>
            </a:xfrm>
            <a:prstGeom prst="line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2E33512C-81E1-47D6-B3A5-6CEDB365CB32}"/>
                </a:ext>
              </a:extLst>
            </p:cNvPr>
            <p:cNvSpPr txBox="1"/>
            <p:nvPr/>
          </p:nvSpPr>
          <p:spPr>
            <a:xfrm>
              <a:off x="6540051" y="2035364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</a:rPr>
                <a:t>505mm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ECEE586B-65AD-4CBF-892B-6AFC3ADDA444}"/>
                </a:ext>
              </a:extLst>
            </p:cNvPr>
            <p:cNvSpPr txBox="1"/>
            <p:nvPr/>
          </p:nvSpPr>
          <p:spPr>
            <a:xfrm>
              <a:off x="1803833" y="2123564"/>
              <a:ext cx="22544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12 inserting plates</a:t>
              </a:r>
              <a:endParaRPr lang="zh-CN" altLang="en-US" dirty="0"/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E438C9B4-54BA-4A33-83CA-56577ED5EB88}"/>
                </a:ext>
              </a:extLst>
            </p:cNvPr>
            <p:cNvSpPr txBox="1"/>
            <p:nvPr/>
          </p:nvSpPr>
          <p:spPr>
            <a:xfrm>
              <a:off x="6189898" y="3758920"/>
              <a:ext cx="15361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Inserting plate</a:t>
              </a:r>
              <a:endParaRPr lang="zh-CN" altLang="en-US" dirty="0"/>
            </a:p>
          </p:txBody>
        </p: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33296744-5BB9-45EF-B321-455234BE714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88183" y="3209047"/>
              <a:ext cx="481575" cy="59532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箭头连接符 25">
              <a:extLst>
                <a:ext uri="{FF2B5EF4-FFF2-40B4-BE49-F238E27FC236}">
                  <a16:creationId xmlns:a16="http://schemas.microsoft.com/office/drawing/2014/main" id="{8FD81741-2CFF-4DF9-9A35-8811929651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91502" y="3086219"/>
              <a:ext cx="452448" cy="71815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2CB59922-6B6A-E8DB-B0B5-C3A0FC6FEC75}"/>
              </a:ext>
            </a:extLst>
          </p:cNvPr>
          <p:cNvGrpSpPr/>
          <p:nvPr/>
        </p:nvGrpSpPr>
        <p:grpSpPr>
          <a:xfrm>
            <a:off x="676385" y="1352060"/>
            <a:ext cx="4390429" cy="2724742"/>
            <a:chOff x="7402424" y="2098056"/>
            <a:chExt cx="4390429" cy="2724742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43AF1CF3-B1B5-616D-175C-FDDC35782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18270" y="2559931"/>
              <a:ext cx="3974583" cy="1828490"/>
            </a:xfrm>
            <a:prstGeom prst="rect">
              <a:avLst/>
            </a:prstGeom>
          </p:spPr>
        </p:pic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46EEE9EB-3C0B-6A2D-90DD-E755F94801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56240" y="3185160"/>
              <a:ext cx="3300760" cy="603804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id="{AC32BA12-9D4E-633E-46A4-C870F99A76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48328" y="3437375"/>
              <a:ext cx="1124143" cy="20764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2ADF0FCC-E5D9-D27E-6A6B-79D0430A7D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72471" y="2702365"/>
              <a:ext cx="0" cy="73501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id="{95AE3E6B-629D-2BE4-39F7-A7D7A1152909}"/>
                </a:ext>
              </a:extLst>
            </p:cNvPr>
            <p:cNvCxnSpPr>
              <a:cxnSpLocks/>
            </p:cNvCxnSpPr>
            <p:nvPr/>
          </p:nvCxnSpPr>
          <p:spPr>
            <a:xfrm>
              <a:off x="10172471" y="3437375"/>
              <a:ext cx="495529" cy="6653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A5BA32D7-FB93-AC0A-9CB8-1ED7024AE3D2}"/>
                </a:ext>
              </a:extLst>
            </p:cNvPr>
            <p:cNvSpPr txBox="1"/>
            <p:nvPr/>
          </p:nvSpPr>
          <p:spPr>
            <a:xfrm>
              <a:off x="9135921" y="3572289"/>
              <a:ext cx="3161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</a:rPr>
                <a:t>Z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78C3146E-B423-DADD-BA61-E50FE33DA957}"/>
                </a:ext>
              </a:extLst>
            </p:cNvPr>
            <p:cNvSpPr txBox="1"/>
            <p:nvPr/>
          </p:nvSpPr>
          <p:spPr>
            <a:xfrm>
              <a:off x="10292725" y="3437375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</a:rPr>
                <a:t>X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CD905337-C07E-EC10-039D-8800A31AA1AF}"/>
                </a:ext>
              </a:extLst>
            </p:cNvPr>
            <p:cNvSpPr txBox="1"/>
            <p:nvPr/>
          </p:nvSpPr>
          <p:spPr>
            <a:xfrm>
              <a:off x="10172471" y="2604668"/>
              <a:ext cx="343051" cy="3470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</a:rPr>
                <a:t>Y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B114C190-14F0-13DA-A979-1BEC5FA6DD2A}"/>
                </a:ext>
              </a:extLst>
            </p:cNvPr>
            <p:cNvSpPr txBox="1"/>
            <p:nvPr/>
          </p:nvSpPr>
          <p:spPr>
            <a:xfrm>
              <a:off x="9105671" y="4176467"/>
              <a:ext cx="2133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Intersection line (mechanical center)</a:t>
              </a:r>
              <a:endParaRPr lang="zh-CN" altLang="en-US" dirty="0"/>
            </a:p>
          </p:txBody>
        </p:sp>
        <p:cxnSp>
          <p:nvCxnSpPr>
            <p:cNvPr id="45" name="直接箭头连接符 44">
              <a:extLst>
                <a:ext uri="{FF2B5EF4-FFF2-40B4-BE49-F238E27FC236}">
                  <a16:creationId xmlns:a16="http://schemas.microsoft.com/office/drawing/2014/main" id="{0489CB94-B7AA-723D-50F4-E08E3E728B7D}"/>
                </a:ext>
              </a:extLst>
            </p:cNvPr>
            <p:cNvCxnSpPr>
              <a:cxnSpLocks/>
              <a:stCxn id="44" idx="0"/>
            </p:cNvCxnSpPr>
            <p:nvPr/>
          </p:nvCxnSpPr>
          <p:spPr>
            <a:xfrm flipH="1" flipV="1">
              <a:off x="9728454" y="3587532"/>
              <a:ext cx="444017" cy="58893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A373E9A0-A677-C040-8E80-488DE8B4C404}"/>
                </a:ext>
              </a:extLst>
            </p:cNvPr>
            <p:cNvSpPr txBox="1"/>
            <p:nvPr/>
          </p:nvSpPr>
          <p:spPr>
            <a:xfrm>
              <a:off x="9705225" y="2098056"/>
              <a:ext cx="1492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Middle plane</a:t>
              </a:r>
              <a:endParaRPr lang="zh-CN" altLang="en-US" dirty="0"/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BA68A87F-D42F-84E7-DBF1-DD1A855479D8}"/>
                </a:ext>
              </a:extLst>
            </p:cNvPr>
            <p:cNvSpPr txBox="1"/>
            <p:nvPr/>
          </p:nvSpPr>
          <p:spPr>
            <a:xfrm>
              <a:off x="7402424" y="2778359"/>
              <a:ext cx="1492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Middle plane</a:t>
              </a:r>
              <a:endParaRPr lang="zh-CN" altLang="en-US" dirty="0"/>
            </a:p>
          </p:txBody>
        </p:sp>
        <p:cxnSp>
          <p:nvCxnSpPr>
            <p:cNvPr id="53" name="直接箭头连接符 52">
              <a:extLst>
                <a:ext uri="{FF2B5EF4-FFF2-40B4-BE49-F238E27FC236}">
                  <a16:creationId xmlns:a16="http://schemas.microsoft.com/office/drawing/2014/main" id="{2C3E044A-E323-FD55-1B91-66160E29F9E2}"/>
                </a:ext>
              </a:extLst>
            </p:cNvPr>
            <p:cNvCxnSpPr>
              <a:cxnSpLocks/>
            </p:cNvCxnSpPr>
            <p:nvPr/>
          </p:nvCxnSpPr>
          <p:spPr>
            <a:xfrm>
              <a:off x="10362518" y="2439725"/>
              <a:ext cx="178129" cy="25221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箭头连接符 56">
              <a:extLst>
                <a:ext uri="{FF2B5EF4-FFF2-40B4-BE49-F238E27FC236}">
                  <a16:creationId xmlns:a16="http://schemas.microsoft.com/office/drawing/2014/main" id="{81035C99-3CB8-7953-26F7-0AFBD7DF535D}"/>
                </a:ext>
              </a:extLst>
            </p:cNvPr>
            <p:cNvCxnSpPr>
              <a:cxnSpLocks/>
            </p:cNvCxnSpPr>
            <p:nvPr/>
          </p:nvCxnSpPr>
          <p:spPr>
            <a:xfrm>
              <a:off x="8135347" y="3112664"/>
              <a:ext cx="187025" cy="37439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内容占位符 2">
            <a:extLst>
              <a:ext uri="{FF2B5EF4-FFF2-40B4-BE49-F238E27FC236}">
                <a16:creationId xmlns:a16="http://schemas.microsoft.com/office/drawing/2014/main" id="{A554EA86-B72B-DBEF-F5C4-D01825C7AF78}"/>
              </a:ext>
            </a:extLst>
          </p:cNvPr>
          <p:cNvSpPr txBox="1">
            <a:spLocks/>
          </p:cNvSpPr>
          <p:nvPr/>
        </p:nvSpPr>
        <p:spPr bwMode="auto">
          <a:xfrm>
            <a:off x="1334468" y="4081207"/>
            <a:ext cx="10098529" cy="1110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0" lvl="1" indent="-457200">
              <a:buClr>
                <a:srgbClr val="FF0000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altLang="zh-CN" sz="2200" dirty="0">
                <a:latin typeface="Times New Roman" pitchFamily="18" charset="0"/>
                <a:cs typeface="Times New Roman" pitchFamily="18" charset="0"/>
              </a:rPr>
              <a:t>Two mechanical center measurement methods were compared: based on inserting plates vs based on full-length measurement.</a:t>
            </a:r>
          </a:p>
          <a:p>
            <a:pPr marL="857250" lvl="1" indent="-457200">
              <a:buClr>
                <a:srgbClr val="FF0000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altLang="zh-CN" sz="2200" dirty="0">
                <a:latin typeface="Times New Roman" pitchFamily="18" charset="0"/>
                <a:cs typeface="Times New Roman" pitchFamily="18" charset="0"/>
              </a:rPr>
              <a:t>The purpose is to compared the difference of the mechanical centers by these two methods. (combined magnet </a:t>
            </a:r>
            <a:r>
              <a:rPr lang="en-US" altLang="zh-CN" sz="2200" dirty="0" err="1">
                <a:latin typeface="Times New Roman" pitchFamily="18" charset="0"/>
                <a:cs typeface="Times New Roman" pitchFamily="18" charset="0"/>
              </a:rPr>
              <a:t>fiducialization</a:t>
            </a:r>
            <a:r>
              <a:rPr lang="en-US" altLang="zh-CN" sz="2200" dirty="0">
                <a:latin typeface="Times New Roman" pitchFamily="18" charset="0"/>
                <a:cs typeface="Times New Roman" pitchFamily="18" charset="0"/>
              </a:rPr>
              <a:t> scheme is based on measure the inserting plates)</a:t>
            </a:r>
          </a:p>
          <a:p>
            <a:pPr marL="400050" lvl="1" indent="0">
              <a:lnSpc>
                <a:spcPct val="150000"/>
              </a:lnSpc>
              <a:buClr>
                <a:srgbClr val="FF0000"/>
              </a:buClr>
              <a:buSzPct val="75000"/>
              <a:buFont typeface="Arial" charset="0"/>
              <a:buNone/>
            </a:pPr>
            <a:endParaRPr lang="en-US" altLang="zh-CN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标题 1">
            <a:extLst>
              <a:ext uri="{FF2B5EF4-FFF2-40B4-BE49-F238E27FC236}">
                <a16:creationId xmlns:a16="http://schemas.microsoft.com/office/drawing/2014/main" id="{DC564378-C2F6-4FC3-8E2B-2DA2B83A9E4B}"/>
              </a:ext>
            </a:extLst>
          </p:cNvPr>
          <p:cNvSpPr txBox="1">
            <a:spLocks/>
          </p:cNvSpPr>
          <p:nvPr/>
        </p:nvSpPr>
        <p:spPr bwMode="auto">
          <a:xfrm>
            <a:off x="1387812" y="229916"/>
            <a:ext cx="9144000" cy="65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4</a:t>
            </a:r>
            <a:r>
              <a:rPr lang="zh-CN" altLang="en-US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、</a:t>
            </a:r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CEPC booster dipole-sextuple combined magnet 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44811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灯片编号占位符 1">
            <a:extLst>
              <a:ext uri="{FF2B5EF4-FFF2-40B4-BE49-F238E27FC236}">
                <a16:creationId xmlns:a16="http://schemas.microsoft.com/office/drawing/2014/main" id="{358B0B7B-B43B-4116-B4BC-648AFB852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43498" y="6356352"/>
            <a:ext cx="2133600" cy="365125"/>
          </a:xfrm>
        </p:spPr>
        <p:txBody>
          <a:bodyPr/>
          <a:lstStyle/>
          <a:p>
            <a:pPr>
              <a:defRPr/>
            </a:pPr>
            <a:fld id="{521683DF-D507-43F4-81CB-95BA739AB1EA}" type="slidenum">
              <a:rPr lang="zh-CN" altLang="en-US" smtClean="0"/>
              <a:pPr>
                <a:defRPr/>
              </a:pPr>
              <a:t>23</a:t>
            </a:fld>
            <a:endParaRPr lang="zh-CN" altLang="en-US" dirty="0"/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FC3F9397-7F3A-4D0B-AB6F-F3DA4318D082}"/>
              </a:ext>
            </a:extLst>
          </p:cNvPr>
          <p:cNvCxnSpPr/>
          <p:nvPr/>
        </p:nvCxnSpPr>
        <p:spPr>
          <a:xfrm>
            <a:off x="1524000" y="85723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A8D74065-8740-4A8E-81F6-D15A0784C3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1464" y="880561"/>
            <a:ext cx="10098529" cy="475606"/>
          </a:xfrm>
        </p:spPr>
        <p:txBody>
          <a:bodyPr>
            <a:noAutofit/>
          </a:bodyPr>
          <a:lstStyle/>
          <a:p>
            <a:pPr lvl="1">
              <a:buClr>
                <a:srgbClr val="FF0000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altLang="zh-CN" sz="2200" dirty="0">
                <a:latin typeface="Times New Roman" pitchFamily="18" charset="0"/>
                <a:cs typeface="Times New Roman" pitchFamily="18" charset="0"/>
              </a:rPr>
              <a:t>Three repeated measurements were conducted</a:t>
            </a:r>
          </a:p>
          <a:p>
            <a:pPr lvl="1">
              <a:buClr>
                <a:srgbClr val="FF0000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altLang="zh-CN" sz="2200" dirty="0">
                <a:latin typeface="Times New Roman" pitchFamily="18" charset="0"/>
                <a:cs typeface="Times New Roman" pitchFamily="18" charset="0"/>
              </a:rPr>
              <a:t>Based on the full-length measurement mechanical center, a coordinate system is built, in this coordinate system, the inserting plates mechanical centers are calculated.</a:t>
            </a: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6F7445BB-7499-45B0-A400-BAEBAE876630}"/>
              </a:ext>
            </a:extLst>
          </p:cNvPr>
          <p:cNvGrpSpPr/>
          <p:nvPr/>
        </p:nvGrpSpPr>
        <p:grpSpPr>
          <a:xfrm>
            <a:off x="7392144" y="1994821"/>
            <a:ext cx="3746145" cy="1434179"/>
            <a:chOff x="8688288" y="4481695"/>
            <a:chExt cx="3088810" cy="980414"/>
          </a:xfrm>
        </p:grpSpPr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id="{2BA9839D-8776-49FD-97BF-6CA53B6A7C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88288" y="4805330"/>
              <a:ext cx="3088810" cy="514802"/>
            </a:xfrm>
            <a:prstGeom prst="rect">
              <a:avLst/>
            </a:prstGeom>
          </p:spPr>
        </p:pic>
        <p:cxnSp>
          <p:nvCxnSpPr>
            <p:cNvPr id="38" name="直接箭头连接符 37">
              <a:extLst>
                <a:ext uri="{FF2B5EF4-FFF2-40B4-BE49-F238E27FC236}">
                  <a16:creationId xmlns:a16="http://schemas.microsoft.com/office/drawing/2014/main" id="{ADA90FD7-DF46-4E11-8528-B6F84BF74B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49142" y="4530675"/>
              <a:ext cx="0" cy="57606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箭头连接符 38">
              <a:extLst>
                <a:ext uri="{FF2B5EF4-FFF2-40B4-BE49-F238E27FC236}">
                  <a16:creationId xmlns:a16="http://schemas.microsoft.com/office/drawing/2014/main" id="{F55B9CD9-A082-41C0-9277-DD0298C3E5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90886" y="5077068"/>
              <a:ext cx="758044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0EB74325-83D5-4CC9-BEE5-52CB32EA444E}"/>
                </a:ext>
              </a:extLst>
            </p:cNvPr>
            <p:cNvSpPr txBox="1"/>
            <p:nvPr/>
          </p:nvSpPr>
          <p:spPr>
            <a:xfrm>
              <a:off x="10224445" y="4481695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</a:rPr>
                <a:t>Y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D7454083-EC78-4E4F-A9F5-F15ED03D7BFC}"/>
                </a:ext>
              </a:extLst>
            </p:cNvPr>
            <p:cNvSpPr txBox="1"/>
            <p:nvPr/>
          </p:nvSpPr>
          <p:spPr>
            <a:xfrm>
              <a:off x="9490886" y="5092777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</a:rPr>
                <a:t>Z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214D356B-036F-45C6-A65D-23E83563F42A}"/>
                </a:ext>
              </a:extLst>
            </p:cNvPr>
            <p:cNvSpPr txBox="1"/>
            <p:nvPr/>
          </p:nvSpPr>
          <p:spPr>
            <a:xfrm>
              <a:off x="10203155" y="5092777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</a:rPr>
                <a:t>X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5" name="表格 5">
            <a:extLst>
              <a:ext uri="{FF2B5EF4-FFF2-40B4-BE49-F238E27FC236}">
                <a16:creationId xmlns:a16="http://schemas.microsoft.com/office/drawing/2014/main" id="{65B7E4CB-5D62-4244-AEF6-5086334690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803132"/>
              </p:ext>
            </p:extLst>
          </p:nvPr>
        </p:nvGraphicFramePr>
        <p:xfrm>
          <a:off x="909709" y="3972099"/>
          <a:ext cx="4892949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8590">
                  <a:extLst>
                    <a:ext uri="{9D8B030D-6E8A-4147-A177-3AD203B41FA5}">
                      <a16:colId xmlns:a16="http://schemas.microsoft.com/office/drawing/2014/main" val="2013830730"/>
                    </a:ext>
                  </a:extLst>
                </a:gridCol>
                <a:gridCol w="572745">
                  <a:extLst>
                    <a:ext uri="{9D8B030D-6E8A-4147-A177-3AD203B41FA5}">
                      <a16:colId xmlns:a16="http://schemas.microsoft.com/office/drawing/2014/main" val="3178173444"/>
                    </a:ext>
                  </a:extLst>
                </a:gridCol>
                <a:gridCol w="1135732">
                  <a:extLst>
                    <a:ext uri="{9D8B030D-6E8A-4147-A177-3AD203B41FA5}">
                      <a16:colId xmlns:a16="http://schemas.microsoft.com/office/drawing/2014/main" val="410770287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904076210"/>
                    </a:ext>
                  </a:extLst>
                </a:gridCol>
                <a:gridCol w="1125762">
                  <a:extLst>
                    <a:ext uri="{9D8B030D-6E8A-4147-A177-3AD203B41FA5}">
                      <a16:colId xmlns:a16="http://schemas.microsoft.com/office/drawing/2014/main" val="42394352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x/mm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y/mm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z/mm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0888977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-0.122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-0.011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0.000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11786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0.031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0.004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4600.000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24462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-0.119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-0.012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0.000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172603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0.012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0.009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4600.000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331069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-0.107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-0.011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0.000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024322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0.018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-0.006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4600.000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4559863"/>
                  </a:ext>
                </a:extLst>
              </a:tr>
            </a:tbl>
          </a:graphicData>
        </a:graphic>
      </p:graphicFrame>
      <p:grpSp>
        <p:nvGrpSpPr>
          <p:cNvPr id="9" name="组合 8">
            <a:extLst>
              <a:ext uri="{FF2B5EF4-FFF2-40B4-BE49-F238E27FC236}">
                <a16:creationId xmlns:a16="http://schemas.microsoft.com/office/drawing/2014/main" id="{C4E9F93F-851F-4ECF-A8EB-B0967AFEACA8}"/>
              </a:ext>
            </a:extLst>
          </p:cNvPr>
          <p:cNvGrpSpPr/>
          <p:nvPr/>
        </p:nvGrpSpPr>
        <p:grpSpPr>
          <a:xfrm>
            <a:off x="6096000" y="3426102"/>
            <a:ext cx="5479632" cy="3033724"/>
            <a:chOff x="5890361" y="3311167"/>
            <a:chExt cx="5479632" cy="3033724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id="{D1461843-81CF-4F05-9F7E-786484604A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90361" y="3311167"/>
              <a:ext cx="5479632" cy="3033724"/>
            </a:xfrm>
            <a:prstGeom prst="rect">
              <a:avLst/>
            </a:prstGeom>
          </p:spPr>
        </p:pic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51C7C340-D8B0-4E55-95DB-44F42EE6ACB2}"/>
                </a:ext>
              </a:extLst>
            </p:cNvPr>
            <p:cNvSpPr txBox="1"/>
            <p:nvPr/>
          </p:nvSpPr>
          <p:spPr>
            <a:xfrm>
              <a:off x="6699888" y="3311167"/>
              <a:ext cx="25431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Full-length measurement mechanical center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9" name="直接箭头连接符 48">
              <a:extLst>
                <a:ext uri="{FF2B5EF4-FFF2-40B4-BE49-F238E27FC236}">
                  <a16:creationId xmlns:a16="http://schemas.microsoft.com/office/drawing/2014/main" id="{1564E8CB-E7E3-4EEC-8C44-E5F4BB605044}"/>
                </a:ext>
              </a:extLst>
            </p:cNvPr>
            <p:cNvCxnSpPr>
              <a:cxnSpLocks/>
            </p:cNvCxnSpPr>
            <p:nvPr/>
          </p:nvCxnSpPr>
          <p:spPr>
            <a:xfrm>
              <a:off x="7536160" y="3857164"/>
              <a:ext cx="192063" cy="228689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F9CA2C36-4582-4594-8A2B-E413280BABEC}"/>
                </a:ext>
              </a:extLst>
            </p:cNvPr>
            <p:cNvSpPr txBox="1"/>
            <p:nvPr/>
          </p:nvSpPr>
          <p:spPr>
            <a:xfrm>
              <a:off x="7870720" y="5677602"/>
              <a:ext cx="19090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Inserting plates mechanical center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4" name="直接箭头连接符 53">
              <a:extLst>
                <a:ext uri="{FF2B5EF4-FFF2-40B4-BE49-F238E27FC236}">
                  <a16:creationId xmlns:a16="http://schemas.microsoft.com/office/drawing/2014/main" id="{14C4BA5B-2085-4851-91DE-AB79C64A3F5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365544" y="5232186"/>
              <a:ext cx="264633" cy="43395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内容占位符 2">
            <a:extLst>
              <a:ext uri="{FF2B5EF4-FFF2-40B4-BE49-F238E27FC236}">
                <a16:creationId xmlns:a16="http://schemas.microsoft.com/office/drawing/2014/main" id="{9B374BD5-E478-4970-856C-3EA1642D9630}"/>
              </a:ext>
            </a:extLst>
          </p:cNvPr>
          <p:cNvSpPr txBox="1">
            <a:spLocks/>
          </p:cNvSpPr>
          <p:nvPr/>
        </p:nvSpPr>
        <p:spPr bwMode="auto">
          <a:xfrm>
            <a:off x="1279180" y="2315789"/>
            <a:ext cx="6122911" cy="84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FF0000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altLang="zh-CN" sz="2200" dirty="0">
                <a:latin typeface="Times New Roman" pitchFamily="18" charset="0"/>
                <a:cs typeface="Times New Roman" pitchFamily="18" charset="0"/>
              </a:rPr>
              <a:t>Which one is better needs to be further compared with the magnetic center. 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000BE626-639A-4A82-A686-18E1E1E7E54B}"/>
              </a:ext>
            </a:extLst>
          </p:cNvPr>
          <p:cNvSpPr/>
          <p:nvPr/>
        </p:nvSpPr>
        <p:spPr>
          <a:xfrm>
            <a:off x="909708" y="3392786"/>
            <a:ext cx="4892949" cy="5402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Mechanical center offset of the  inserting plates relative to the full-length measurement </a:t>
            </a:r>
            <a:endParaRPr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1889397E-047B-4E0C-A697-557D04CC5014}"/>
              </a:ext>
            </a:extLst>
          </p:cNvPr>
          <p:cNvSpPr txBox="1"/>
          <p:nvPr/>
        </p:nvSpPr>
        <p:spPr>
          <a:xfrm>
            <a:off x="6871367" y="6037961"/>
            <a:ext cx="488539" cy="378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169BABE8-1027-4492-A623-BA4AD805CE17}"/>
              </a:ext>
            </a:extLst>
          </p:cNvPr>
          <p:cNvSpPr txBox="1"/>
          <p:nvPr/>
        </p:nvSpPr>
        <p:spPr>
          <a:xfrm>
            <a:off x="11038022" y="3567886"/>
            <a:ext cx="488539" cy="378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标题 1">
            <a:extLst>
              <a:ext uri="{FF2B5EF4-FFF2-40B4-BE49-F238E27FC236}">
                <a16:creationId xmlns:a16="http://schemas.microsoft.com/office/drawing/2014/main" id="{DE53B493-8A07-492E-8483-067520C34929}"/>
              </a:ext>
            </a:extLst>
          </p:cNvPr>
          <p:cNvSpPr txBox="1">
            <a:spLocks/>
          </p:cNvSpPr>
          <p:nvPr/>
        </p:nvSpPr>
        <p:spPr bwMode="auto">
          <a:xfrm>
            <a:off x="1302918" y="190705"/>
            <a:ext cx="9144000" cy="65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4</a:t>
            </a:r>
            <a:r>
              <a:rPr lang="zh-CN" altLang="en-US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、</a:t>
            </a:r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CEPC booster dipole-sextuple combined magnet 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13636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灯片编号占位符 1">
            <a:extLst>
              <a:ext uri="{FF2B5EF4-FFF2-40B4-BE49-F238E27FC236}">
                <a16:creationId xmlns:a16="http://schemas.microsoft.com/office/drawing/2014/main" id="{358B0B7B-B43B-4116-B4BC-648AFB852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43498" y="6356352"/>
            <a:ext cx="2133600" cy="365125"/>
          </a:xfrm>
        </p:spPr>
        <p:txBody>
          <a:bodyPr/>
          <a:lstStyle/>
          <a:p>
            <a:pPr>
              <a:defRPr/>
            </a:pPr>
            <a:fld id="{521683DF-D507-43F4-81CB-95BA739AB1EA}" type="slidenum">
              <a:rPr lang="zh-CN" altLang="en-US" smtClean="0"/>
              <a:pPr>
                <a:defRPr/>
              </a:pPr>
              <a:t>24</a:t>
            </a:fld>
            <a:endParaRPr lang="zh-CN" altLang="en-US" dirty="0"/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FC3F9397-7F3A-4D0B-AB6F-F3DA4318D082}"/>
              </a:ext>
            </a:extLst>
          </p:cNvPr>
          <p:cNvCxnSpPr/>
          <p:nvPr/>
        </p:nvCxnSpPr>
        <p:spPr>
          <a:xfrm>
            <a:off x="1524000" y="85723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内容占位符 2">
            <a:extLst>
              <a:ext uri="{FF2B5EF4-FFF2-40B4-BE49-F238E27FC236}">
                <a16:creationId xmlns:a16="http://schemas.microsoft.com/office/drawing/2014/main" id="{3CE84655-4FB0-45F9-AA3F-A2DCB6F68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054" y="950733"/>
            <a:ext cx="10098529" cy="1038108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SzPct val="75000"/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A gantry has been designed (by Guo </a:t>
            </a:r>
            <a:r>
              <a:rPr lang="en-US" altLang="zh-CN" sz="2400" dirty="0" err="1">
                <a:latin typeface="Times New Roman" pitchFamily="18" charset="0"/>
                <a:cs typeface="Times New Roman" pitchFamily="18" charset="0"/>
              </a:rPr>
              <a:t>runbing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), it will be used for simulating suspension installation for the subsequent experiments: magnetic field measurement, deformation measurement, temperature change experiment.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7E22C0E-954A-4D73-A76F-DFCDBEC452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8806" y="2564904"/>
            <a:ext cx="5474387" cy="3791448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C40DD8FA-8A6A-49E0-AFDE-3FC14E574C06}"/>
              </a:ext>
            </a:extLst>
          </p:cNvPr>
          <p:cNvSpPr txBox="1"/>
          <p:nvPr/>
        </p:nvSpPr>
        <p:spPr>
          <a:xfrm>
            <a:off x="5205506" y="238023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Gantry</a:t>
            </a:r>
            <a:endParaRPr lang="zh-CN" altLang="en-US" dirty="0"/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AA98DC3A-BD5E-4D4B-828E-1CC379B4C38D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5068130" y="2749570"/>
            <a:ext cx="575958" cy="5760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96A9B2BD-D169-472B-BDAB-85F74CA78CB4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5644088" y="2749570"/>
            <a:ext cx="109998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标题 1">
            <a:extLst>
              <a:ext uri="{FF2B5EF4-FFF2-40B4-BE49-F238E27FC236}">
                <a16:creationId xmlns:a16="http://schemas.microsoft.com/office/drawing/2014/main" id="{44168403-215E-4F5F-A246-69E7F7A82595}"/>
              </a:ext>
            </a:extLst>
          </p:cNvPr>
          <p:cNvSpPr txBox="1">
            <a:spLocks/>
          </p:cNvSpPr>
          <p:nvPr/>
        </p:nvSpPr>
        <p:spPr bwMode="auto">
          <a:xfrm>
            <a:off x="1387812" y="229916"/>
            <a:ext cx="9144000" cy="65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4</a:t>
            </a:r>
            <a:r>
              <a:rPr lang="zh-CN" altLang="en-US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、</a:t>
            </a:r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CEPC booster dipole-sextuple combined magnet 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44386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灯片编号占位符 1">
            <a:extLst>
              <a:ext uri="{FF2B5EF4-FFF2-40B4-BE49-F238E27FC236}">
                <a16:creationId xmlns:a16="http://schemas.microsoft.com/office/drawing/2014/main" id="{358B0B7B-B43B-4116-B4BC-648AFB852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43498" y="6356352"/>
            <a:ext cx="2133600" cy="365125"/>
          </a:xfrm>
        </p:spPr>
        <p:txBody>
          <a:bodyPr/>
          <a:lstStyle/>
          <a:p>
            <a:pPr>
              <a:defRPr/>
            </a:pPr>
            <a:fld id="{521683DF-D507-43F4-81CB-95BA739AB1EA}" type="slidenum">
              <a:rPr lang="zh-CN" altLang="en-US" smtClean="0"/>
              <a:pPr>
                <a:defRPr/>
              </a:pPr>
              <a:t>25</a:t>
            </a:fld>
            <a:endParaRPr lang="zh-CN" altLang="en-US" dirty="0"/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FC3F9397-7F3A-4D0B-AB6F-F3DA4318D082}"/>
              </a:ext>
            </a:extLst>
          </p:cNvPr>
          <p:cNvCxnSpPr/>
          <p:nvPr/>
        </p:nvCxnSpPr>
        <p:spPr>
          <a:xfrm>
            <a:off x="1524000" y="85723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标题 1">
            <a:extLst>
              <a:ext uri="{FF2B5EF4-FFF2-40B4-BE49-F238E27FC236}">
                <a16:creationId xmlns:a16="http://schemas.microsoft.com/office/drawing/2014/main" id="{32535995-177D-4912-A78A-2CC9F1B2C81C}"/>
              </a:ext>
            </a:extLst>
          </p:cNvPr>
          <p:cNvSpPr txBox="1">
            <a:spLocks/>
          </p:cNvSpPr>
          <p:nvPr/>
        </p:nvSpPr>
        <p:spPr bwMode="auto">
          <a:xfrm>
            <a:off x="839416" y="214290"/>
            <a:ext cx="10801200" cy="65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5</a:t>
            </a:r>
            <a:r>
              <a:rPr lang="zh-CN" altLang="en-US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、</a:t>
            </a:r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Simulation of temperature impact on the magnet alignment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  <p:sp>
        <p:nvSpPr>
          <p:cNvPr id="25" name="内容占位符 2">
            <a:extLst>
              <a:ext uri="{FF2B5EF4-FFF2-40B4-BE49-F238E27FC236}">
                <a16:creationId xmlns:a16="http://schemas.microsoft.com/office/drawing/2014/main" id="{3CE84655-4FB0-45F9-AA3F-A2DCB6F68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7448" y="950732"/>
            <a:ext cx="10225135" cy="1830195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SzPct val="75000"/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Simulation of temperature impact on the magnet alignment.  (</a:t>
            </a:r>
            <a:r>
              <a:rPr lang="en-US" altLang="zh-CN" sz="2400" dirty="0" err="1">
                <a:latin typeface="Times New Roman" pitchFamily="18" charset="0"/>
                <a:cs typeface="Times New Roman" pitchFamily="18" charset="0"/>
              </a:rPr>
              <a:t>Minxian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Li)</a:t>
            </a:r>
          </a:p>
          <a:p>
            <a:pPr lvl="1">
              <a:buClr>
                <a:srgbClr val="FF0000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altLang="zh-CN" sz="2200" dirty="0">
                <a:latin typeface="Times New Roman" pitchFamily="18" charset="0"/>
                <a:cs typeface="Times New Roman" pitchFamily="18" charset="0"/>
              </a:rPr>
              <a:t>CEPC collider quadrupole and sextupole were calculated.</a:t>
            </a:r>
          </a:p>
          <a:p>
            <a:pPr lvl="1">
              <a:buClr>
                <a:srgbClr val="FF0000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altLang="zh-CN" sz="2200" dirty="0">
                <a:latin typeface="Times New Roman" pitchFamily="18" charset="0"/>
                <a:cs typeface="Times New Roman" pitchFamily="18" charset="0"/>
              </a:rPr>
              <a:t>Using Ansys software, based on the design model and material properties, the magnet poles position changes from 25 °C to 35 °C was calculated.</a:t>
            </a:r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053D8D2B-4BF7-4383-AEDB-E3A97E17DCA2}"/>
              </a:ext>
            </a:extLst>
          </p:cNvPr>
          <p:cNvSpPr txBox="1">
            <a:spLocks/>
          </p:cNvSpPr>
          <p:nvPr/>
        </p:nvSpPr>
        <p:spPr bwMode="auto">
          <a:xfrm>
            <a:off x="1127447" y="2679887"/>
            <a:ext cx="10225135" cy="52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0000"/>
              </a:buClr>
              <a:buSzPct val="75000"/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Collider quadrupole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5C6B1E49-40B7-4E06-B1E3-2EDB80A09B41}"/>
              </a:ext>
            </a:extLst>
          </p:cNvPr>
          <p:cNvGrpSpPr/>
          <p:nvPr/>
        </p:nvGrpSpPr>
        <p:grpSpPr>
          <a:xfrm>
            <a:off x="8271779" y="4008473"/>
            <a:ext cx="2648757" cy="2530441"/>
            <a:chOff x="7924562" y="3327694"/>
            <a:chExt cx="2743438" cy="2737341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40FE00B9-9997-417A-A0E6-6793A92C73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24562" y="3327694"/>
              <a:ext cx="2743438" cy="2737341"/>
            </a:xfrm>
            <a:prstGeom prst="rect">
              <a:avLst/>
            </a:prstGeom>
          </p:spPr>
        </p:pic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88E0059F-96CD-4D58-99D7-9D9F7CFE158C}"/>
                </a:ext>
              </a:extLst>
            </p:cNvPr>
            <p:cNvGrpSpPr/>
            <p:nvPr/>
          </p:nvGrpSpPr>
          <p:grpSpPr>
            <a:xfrm>
              <a:off x="9048328" y="4149080"/>
              <a:ext cx="936981" cy="881721"/>
              <a:chOff x="10445394" y="2973852"/>
              <a:chExt cx="936981" cy="881721"/>
            </a:xfrm>
          </p:grpSpPr>
          <p:cxnSp>
            <p:nvCxnSpPr>
              <p:cNvPr id="16" name="直接箭头连接符 15">
                <a:extLst>
                  <a:ext uri="{FF2B5EF4-FFF2-40B4-BE49-F238E27FC236}">
                    <a16:creationId xmlns:a16="http://schemas.microsoft.com/office/drawing/2014/main" id="{F7E9F78A-7147-46FA-86D4-2B4E44FFD1CB}"/>
                  </a:ext>
                </a:extLst>
              </p:cNvPr>
              <p:cNvCxnSpPr/>
              <p:nvPr/>
            </p:nvCxnSpPr>
            <p:spPr>
              <a:xfrm flipV="1">
                <a:off x="10758207" y="2988135"/>
                <a:ext cx="0" cy="566984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箭头连接符 16">
                <a:extLst>
                  <a:ext uri="{FF2B5EF4-FFF2-40B4-BE49-F238E27FC236}">
                    <a16:creationId xmlns:a16="http://schemas.microsoft.com/office/drawing/2014/main" id="{0CA85C1E-B16D-4A95-9025-09EC6E2051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748682" y="3545594"/>
                <a:ext cx="624168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C510DBC8-5411-44E6-AD57-DAE69F348AE2}"/>
                  </a:ext>
                </a:extLst>
              </p:cNvPr>
              <p:cNvSpPr txBox="1"/>
              <p:nvPr/>
            </p:nvSpPr>
            <p:spPr>
              <a:xfrm>
                <a:off x="10445394" y="2973852"/>
                <a:ext cx="3032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/>
                  <a:t>Y</a:t>
                </a:r>
                <a:endParaRPr lang="zh-CN" altLang="en-US" sz="1600" b="1" dirty="0"/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434DAC50-129B-4E50-845E-E41267A8F2A6}"/>
                  </a:ext>
                </a:extLst>
              </p:cNvPr>
              <p:cNvSpPr txBox="1"/>
              <p:nvPr/>
            </p:nvSpPr>
            <p:spPr>
              <a:xfrm>
                <a:off x="11071071" y="3517019"/>
                <a:ext cx="31130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/>
                  <a:t>X</a:t>
                </a:r>
                <a:endParaRPr lang="zh-CN" altLang="en-US" sz="1600" b="1" dirty="0"/>
              </a:p>
            </p:txBody>
          </p:sp>
        </p:grp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9311FA59-4215-42A7-B5A7-E6F72BF7E3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0161" y="2561038"/>
            <a:ext cx="3631992" cy="1351187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6BFDB110-3DC4-43B5-A91A-B953AD60E2AE}"/>
              </a:ext>
            </a:extLst>
          </p:cNvPr>
          <p:cNvSpPr txBox="1"/>
          <p:nvPr/>
        </p:nvSpPr>
        <p:spPr>
          <a:xfrm>
            <a:off x="9503172" y="2899776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one path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AE6BA941-B800-4ED7-B501-EFBB3EF1F2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4043" y="3248685"/>
            <a:ext cx="6192014" cy="3278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8952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灯片编号占位符 1">
            <a:extLst>
              <a:ext uri="{FF2B5EF4-FFF2-40B4-BE49-F238E27FC236}">
                <a16:creationId xmlns:a16="http://schemas.microsoft.com/office/drawing/2014/main" id="{358B0B7B-B43B-4116-B4BC-648AFB852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43498" y="6356352"/>
            <a:ext cx="2133600" cy="365125"/>
          </a:xfrm>
        </p:spPr>
        <p:txBody>
          <a:bodyPr/>
          <a:lstStyle/>
          <a:p>
            <a:pPr>
              <a:defRPr/>
            </a:pPr>
            <a:fld id="{521683DF-D507-43F4-81CB-95BA739AB1EA}" type="slidenum">
              <a:rPr lang="zh-CN" altLang="en-US" smtClean="0"/>
              <a:pPr>
                <a:defRPr/>
              </a:pPr>
              <a:t>26</a:t>
            </a:fld>
            <a:endParaRPr lang="zh-CN" altLang="en-US" dirty="0"/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FC3F9397-7F3A-4D0B-AB6F-F3DA4318D082}"/>
              </a:ext>
            </a:extLst>
          </p:cNvPr>
          <p:cNvCxnSpPr/>
          <p:nvPr/>
        </p:nvCxnSpPr>
        <p:spPr>
          <a:xfrm>
            <a:off x="1524000" y="85723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内容占位符 2">
            <a:extLst>
              <a:ext uri="{FF2B5EF4-FFF2-40B4-BE49-F238E27FC236}">
                <a16:creationId xmlns:a16="http://schemas.microsoft.com/office/drawing/2014/main" id="{3CE84655-4FB0-45F9-AA3F-A2DCB6F68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054" y="1307319"/>
            <a:ext cx="10098529" cy="681521"/>
          </a:xfrm>
        </p:spPr>
        <p:txBody>
          <a:bodyPr>
            <a:noAutofit/>
          </a:bodyPr>
          <a:lstStyle/>
          <a:p>
            <a:pPr lvl="1">
              <a:buClr>
                <a:srgbClr val="FF0000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altLang="zh-CN" sz="2200" dirty="0">
                <a:latin typeface="Times New Roman" pitchFamily="18" charset="0"/>
                <a:cs typeface="Times New Roman" pitchFamily="18" charset="0"/>
              </a:rPr>
              <a:t>The average movement of magnet poles in X is 0.022mm, in Y is 0.108mm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5031236-EA16-4EAF-BA24-1491C750FA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08" y="2429236"/>
            <a:ext cx="4976851" cy="347803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1EA9EABB-5726-481B-A72C-028091E02A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8563" y="2370798"/>
            <a:ext cx="4976851" cy="3535468"/>
          </a:xfrm>
          <a:prstGeom prst="rect">
            <a:avLst/>
          </a:prstGeom>
        </p:spPr>
      </p:pic>
      <p:sp>
        <p:nvSpPr>
          <p:cNvPr id="8" name="标题 1">
            <a:extLst>
              <a:ext uri="{FF2B5EF4-FFF2-40B4-BE49-F238E27FC236}">
                <a16:creationId xmlns:a16="http://schemas.microsoft.com/office/drawing/2014/main" id="{53AC1594-1EE4-4552-9139-63704BEBD5A0}"/>
              </a:ext>
            </a:extLst>
          </p:cNvPr>
          <p:cNvSpPr txBox="1">
            <a:spLocks/>
          </p:cNvSpPr>
          <p:nvPr/>
        </p:nvSpPr>
        <p:spPr bwMode="auto">
          <a:xfrm>
            <a:off x="839416" y="214290"/>
            <a:ext cx="10801200" cy="65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5</a:t>
            </a:r>
            <a:r>
              <a:rPr lang="zh-CN" altLang="en-US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、</a:t>
            </a:r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Simulation of temperature impact on the magnet alignment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B3412C4-AB1F-E6B6-F110-DED3EA54A723}"/>
              </a:ext>
            </a:extLst>
          </p:cNvPr>
          <p:cNvSpPr txBox="1"/>
          <p:nvPr/>
        </p:nvSpPr>
        <p:spPr>
          <a:xfrm rot="16200000">
            <a:off x="-326540" y="3792755"/>
            <a:ext cx="1816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Movement /mm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A5D143E-3CFA-E3BB-7F0E-BE53692C2790}"/>
              </a:ext>
            </a:extLst>
          </p:cNvPr>
          <p:cNvSpPr txBox="1"/>
          <p:nvPr/>
        </p:nvSpPr>
        <p:spPr>
          <a:xfrm rot="16200000">
            <a:off x="5331556" y="3720746"/>
            <a:ext cx="1816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Movement /mm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3224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id="{3E4F70CC-6DE1-44B7-BCD0-EC03B7D7A5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68" y="2540841"/>
            <a:ext cx="3978801" cy="2864097"/>
          </a:xfrm>
          <a:prstGeom prst="rect">
            <a:avLst/>
          </a:prstGeom>
        </p:spPr>
      </p:pic>
      <p:sp>
        <p:nvSpPr>
          <p:cNvPr id="13" name="灯片编号占位符 1">
            <a:extLst>
              <a:ext uri="{FF2B5EF4-FFF2-40B4-BE49-F238E27FC236}">
                <a16:creationId xmlns:a16="http://schemas.microsoft.com/office/drawing/2014/main" id="{358B0B7B-B43B-4116-B4BC-648AFB852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43498" y="6356352"/>
            <a:ext cx="2133600" cy="365125"/>
          </a:xfrm>
        </p:spPr>
        <p:txBody>
          <a:bodyPr/>
          <a:lstStyle/>
          <a:p>
            <a:pPr>
              <a:defRPr/>
            </a:pPr>
            <a:fld id="{521683DF-D507-43F4-81CB-95BA739AB1EA}" type="slidenum">
              <a:rPr lang="zh-CN" altLang="en-US" smtClean="0"/>
              <a:pPr>
                <a:defRPr/>
              </a:pPr>
              <a:t>27</a:t>
            </a:fld>
            <a:endParaRPr lang="zh-CN" altLang="en-US" dirty="0"/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FC3F9397-7F3A-4D0B-AB6F-F3DA4318D082}"/>
              </a:ext>
            </a:extLst>
          </p:cNvPr>
          <p:cNvCxnSpPr/>
          <p:nvPr/>
        </p:nvCxnSpPr>
        <p:spPr>
          <a:xfrm>
            <a:off x="1524000" y="85723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标题 1">
            <a:extLst>
              <a:ext uri="{FF2B5EF4-FFF2-40B4-BE49-F238E27FC236}">
                <a16:creationId xmlns:a16="http://schemas.microsoft.com/office/drawing/2014/main" id="{32535995-177D-4912-A78A-2CC9F1B2C81C}"/>
              </a:ext>
            </a:extLst>
          </p:cNvPr>
          <p:cNvSpPr txBox="1">
            <a:spLocks/>
          </p:cNvSpPr>
          <p:nvPr/>
        </p:nvSpPr>
        <p:spPr bwMode="auto">
          <a:xfrm>
            <a:off x="839416" y="214290"/>
            <a:ext cx="10801200" cy="65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5</a:t>
            </a:r>
            <a:r>
              <a:rPr lang="zh-CN" altLang="en-US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、</a:t>
            </a:r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Simulation of temperature impact on the magnet alignment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053D8D2B-4BF7-4383-AEDB-E3A97E17DCA2}"/>
              </a:ext>
            </a:extLst>
          </p:cNvPr>
          <p:cNvSpPr txBox="1">
            <a:spLocks/>
          </p:cNvSpPr>
          <p:nvPr/>
        </p:nvSpPr>
        <p:spPr bwMode="auto">
          <a:xfrm>
            <a:off x="1127448" y="974950"/>
            <a:ext cx="10225135" cy="52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0000"/>
              </a:buClr>
              <a:buSzPct val="75000"/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Collider sextupole</a:t>
            </a:r>
          </a:p>
          <a:p>
            <a:pPr lvl="1">
              <a:buClr>
                <a:srgbClr val="FF0000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altLang="zh-CN" sz="2200" dirty="0">
                <a:latin typeface="Times New Roman" pitchFamily="18" charset="0"/>
                <a:cs typeface="Times New Roman" pitchFamily="18" charset="0"/>
              </a:rPr>
              <a:t>Currently, only the sextupole in the red circle are calculated.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63754E63-629B-4F53-B185-BECCDB6FC1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8328" y="3403952"/>
            <a:ext cx="3024498" cy="2219481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6F0B4931-C001-41A5-A321-341D7C9D47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5358" y="2222081"/>
            <a:ext cx="3787468" cy="815411"/>
          </a:xfrm>
          <a:prstGeom prst="rect">
            <a:avLst/>
          </a:prstGeom>
        </p:spPr>
      </p:pic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D82BD537-61AB-4AB3-87D5-5974D59F3B6E}"/>
              </a:ext>
            </a:extLst>
          </p:cNvPr>
          <p:cNvCxnSpPr/>
          <p:nvPr/>
        </p:nvCxnSpPr>
        <p:spPr>
          <a:xfrm flipV="1">
            <a:off x="10574481" y="4092219"/>
            <a:ext cx="0" cy="5241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>
            <a:extLst>
              <a:ext uri="{FF2B5EF4-FFF2-40B4-BE49-F238E27FC236}">
                <a16:creationId xmlns:a16="http://schemas.microsoft.com/office/drawing/2014/main" id="{E297A12E-3FA8-4C43-842D-84DB912CC090}"/>
              </a:ext>
            </a:extLst>
          </p:cNvPr>
          <p:cNvCxnSpPr>
            <a:cxnSpLocks/>
          </p:cNvCxnSpPr>
          <p:nvPr/>
        </p:nvCxnSpPr>
        <p:spPr>
          <a:xfrm flipH="1">
            <a:off x="10128448" y="4599058"/>
            <a:ext cx="43683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>
            <a:extLst>
              <a:ext uri="{FF2B5EF4-FFF2-40B4-BE49-F238E27FC236}">
                <a16:creationId xmlns:a16="http://schemas.microsoft.com/office/drawing/2014/main" id="{3F6663CD-3CB0-4C5F-9F97-3920F41D416B}"/>
              </a:ext>
            </a:extLst>
          </p:cNvPr>
          <p:cNvSpPr txBox="1"/>
          <p:nvPr/>
        </p:nvSpPr>
        <p:spPr>
          <a:xfrm>
            <a:off x="10272464" y="4079016"/>
            <a:ext cx="292821" cy="312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/>
              <a:t>Y</a:t>
            </a:r>
            <a:endParaRPr lang="zh-CN" altLang="en-US" sz="1600" b="1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BD8F35C2-A1A5-4047-81BA-A0ED1C4B79B6}"/>
              </a:ext>
            </a:extLst>
          </p:cNvPr>
          <p:cNvSpPr txBox="1"/>
          <p:nvPr/>
        </p:nvSpPr>
        <p:spPr>
          <a:xfrm>
            <a:off x="10268594" y="4591202"/>
            <a:ext cx="300560" cy="312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/>
              <a:t>X</a:t>
            </a:r>
            <a:endParaRPr lang="zh-CN" altLang="en-US" sz="1600" b="1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A620FDC6-CE03-49F5-88C3-2F83E2D19784}"/>
              </a:ext>
            </a:extLst>
          </p:cNvPr>
          <p:cNvSpPr txBox="1"/>
          <p:nvPr/>
        </p:nvSpPr>
        <p:spPr>
          <a:xfrm>
            <a:off x="10001930" y="2478232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one path</a:t>
            </a:r>
            <a:endParaRPr lang="zh-CN" altLang="en-US" dirty="0"/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id="{400C2C04-33E2-4632-93A3-446072CC06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0188" y="3125757"/>
            <a:ext cx="4807907" cy="2279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819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灯片编号占位符 1">
            <a:extLst>
              <a:ext uri="{FF2B5EF4-FFF2-40B4-BE49-F238E27FC236}">
                <a16:creationId xmlns:a16="http://schemas.microsoft.com/office/drawing/2014/main" id="{358B0B7B-B43B-4116-B4BC-648AFB852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43498" y="6356352"/>
            <a:ext cx="2133600" cy="365125"/>
          </a:xfrm>
        </p:spPr>
        <p:txBody>
          <a:bodyPr/>
          <a:lstStyle/>
          <a:p>
            <a:pPr>
              <a:defRPr/>
            </a:pPr>
            <a:fld id="{521683DF-D507-43F4-81CB-95BA739AB1EA}" type="slidenum">
              <a:rPr lang="zh-CN" altLang="en-US" smtClean="0"/>
              <a:pPr>
                <a:defRPr/>
              </a:pPr>
              <a:t>28</a:t>
            </a:fld>
            <a:endParaRPr lang="zh-CN" altLang="en-US" dirty="0"/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FC3F9397-7F3A-4D0B-AB6F-F3DA4318D082}"/>
              </a:ext>
            </a:extLst>
          </p:cNvPr>
          <p:cNvCxnSpPr/>
          <p:nvPr/>
        </p:nvCxnSpPr>
        <p:spPr>
          <a:xfrm>
            <a:off x="1524000" y="85723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内容占位符 2">
            <a:extLst>
              <a:ext uri="{FF2B5EF4-FFF2-40B4-BE49-F238E27FC236}">
                <a16:creationId xmlns:a16="http://schemas.microsoft.com/office/drawing/2014/main" id="{3CE84655-4FB0-45F9-AA3F-A2DCB6F68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054" y="1052735"/>
            <a:ext cx="10098529" cy="936105"/>
          </a:xfrm>
        </p:spPr>
        <p:txBody>
          <a:bodyPr>
            <a:noAutofit/>
          </a:bodyPr>
          <a:lstStyle/>
          <a:p>
            <a:pPr lvl="1">
              <a:buClr>
                <a:srgbClr val="FF0000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altLang="zh-CN" sz="2200" dirty="0">
                <a:latin typeface="Times New Roman" pitchFamily="18" charset="0"/>
                <a:cs typeface="Times New Roman" pitchFamily="18" charset="0"/>
              </a:rPr>
              <a:t>The average movement of magnet poles in X is 0.028mm, in Y is 0.137mm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53AC1594-1EE4-4552-9139-63704BEBD5A0}"/>
              </a:ext>
            </a:extLst>
          </p:cNvPr>
          <p:cNvSpPr txBox="1">
            <a:spLocks/>
          </p:cNvSpPr>
          <p:nvPr/>
        </p:nvSpPr>
        <p:spPr bwMode="auto">
          <a:xfrm>
            <a:off x="839416" y="214290"/>
            <a:ext cx="10801200" cy="65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5</a:t>
            </a:r>
            <a:r>
              <a:rPr lang="zh-CN" altLang="en-US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、</a:t>
            </a:r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Simulation of temperature impact on the magnet alignment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40AE9D1-380E-1932-DFD6-0D3A03E3C1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874" y="2149389"/>
            <a:ext cx="5203962" cy="3676207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98659053-6AEA-4206-0100-B945CAE1B569}"/>
              </a:ext>
            </a:extLst>
          </p:cNvPr>
          <p:cNvSpPr txBox="1"/>
          <p:nvPr/>
        </p:nvSpPr>
        <p:spPr>
          <a:xfrm rot="16200000">
            <a:off x="-100402" y="3648739"/>
            <a:ext cx="1816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Movement /mm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B3D7084-9472-390E-164F-B2AE5AB0CB4A}"/>
              </a:ext>
            </a:extLst>
          </p:cNvPr>
          <p:cNvSpPr txBox="1"/>
          <p:nvPr/>
        </p:nvSpPr>
        <p:spPr>
          <a:xfrm>
            <a:off x="1551300" y="4196971"/>
            <a:ext cx="43657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average movement in the X-direction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A81BCF2C-55FF-E544-05B4-C6C7BD782F27}"/>
              </a:ext>
            </a:extLst>
          </p:cNvPr>
          <p:cNvCxnSpPr>
            <a:cxnSpLocks/>
          </p:cNvCxnSpPr>
          <p:nvPr/>
        </p:nvCxnSpPr>
        <p:spPr>
          <a:xfrm flipV="1">
            <a:off x="3626170" y="3429000"/>
            <a:ext cx="216024" cy="79208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>
            <a:extLst>
              <a:ext uri="{FF2B5EF4-FFF2-40B4-BE49-F238E27FC236}">
                <a16:creationId xmlns:a16="http://schemas.microsoft.com/office/drawing/2014/main" id="{D87F8EE9-05E0-ED29-3919-5C8FA97170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6400" y="2149388"/>
            <a:ext cx="5240338" cy="3676207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08FC9D24-2020-B904-3E0D-F132C0D223AA}"/>
              </a:ext>
            </a:extLst>
          </p:cNvPr>
          <p:cNvSpPr txBox="1"/>
          <p:nvPr/>
        </p:nvSpPr>
        <p:spPr>
          <a:xfrm rot="16200000">
            <a:off x="5598006" y="3630102"/>
            <a:ext cx="1816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Movement /mm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5691E98-8446-9B0B-F9E0-9EBA536E6598}"/>
              </a:ext>
            </a:extLst>
          </p:cNvPr>
          <p:cNvSpPr txBox="1"/>
          <p:nvPr/>
        </p:nvSpPr>
        <p:spPr>
          <a:xfrm>
            <a:off x="7146263" y="4396616"/>
            <a:ext cx="43657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average movement in the Y-direction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DD007A94-A1F8-712C-68F5-4951D4A71402}"/>
              </a:ext>
            </a:extLst>
          </p:cNvPr>
          <p:cNvCxnSpPr>
            <a:cxnSpLocks/>
          </p:cNvCxnSpPr>
          <p:nvPr/>
        </p:nvCxnSpPr>
        <p:spPr>
          <a:xfrm flipV="1">
            <a:off x="9262735" y="3735194"/>
            <a:ext cx="215189" cy="79208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21327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灯片编号占位符 1">
            <a:extLst>
              <a:ext uri="{FF2B5EF4-FFF2-40B4-BE49-F238E27FC236}">
                <a16:creationId xmlns:a16="http://schemas.microsoft.com/office/drawing/2014/main" id="{358B0B7B-B43B-4116-B4BC-648AFB852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43498" y="6356352"/>
            <a:ext cx="2133600" cy="365125"/>
          </a:xfrm>
        </p:spPr>
        <p:txBody>
          <a:bodyPr/>
          <a:lstStyle/>
          <a:p>
            <a:pPr>
              <a:defRPr/>
            </a:pPr>
            <a:fld id="{521683DF-D507-43F4-81CB-95BA739AB1EA}" type="slidenum">
              <a:rPr lang="zh-CN" altLang="en-US" smtClean="0"/>
              <a:pPr>
                <a:defRPr/>
              </a:pPr>
              <a:t>29</a:t>
            </a:fld>
            <a:endParaRPr lang="zh-CN" altLang="en-US" dirty="0"/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FC3F9397-7F3A-4D0B-AB6F-F3DA4318D082}"/>
              </a:ext>
            </a:extLst>
          </p:cNvPr>
          <p:cNvCxnSpPr/>
          <p:nvPr/>
        </p:nvCxnSpPr>
        <p:spPr>
          <a:xfrm>
            <a:off x="1524000" y="85723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内容占位符 2">
            <a:extLst>
              <a:ext uri="{FF2B5EF4-FFF2-40B4-BE49-F238E27FC236}">
                <a16:creationId xmlns:a16="http://schemas.microsoft.com/office/drawing/2014/main" id="{3CE84655-4FB0-45F9-AA3F-A2DCB6F68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950733"/>
            <a:ext cx="10873208" cy="1038108"/>
          </a:xfrm>
        </p:spPr>
        <p:txBody>
          <a:bodyPr>
            <a:noAutofit/>
          </a:bodyPr>
          <a:lstStyle/>
          <a:p>
            <a:pPr lvl="1">
              <a:buClr>
                <a:srgbClr val="FF0000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altLang="zh-CN" sz="2200" dirty="0">
                <a:latin typeface="Times New Roman" pitchFamily="18" charset="0"/>
                <a:cs typeface="Times New Roman" pitchFamily="18" charset="0"/>
              </a:rPr>
              <a:t>Each end of the quadrupole elongated by 0.2 mm along the Z-direction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>
              <a:buClr>
                <a:srgbClr val="FF0000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Along the Z-direction, one end of the sextupole moved 0.036mm, the other end moved 0.267mm.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664466E-3838-4BFA-8D7E-E1D1F2FDA6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24" y="1999929"/>
            <a:ext cx="4841946" cy="3415953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id="{2C17F29C-E922-4FB4-A7D8-0A8E6D1E3D28}"/>
              </a:ext>
            </a:extLst>
          </p:cNvPr>
          <p:cNvSpPr txBox="1">
            <a:spLocks/>
          </p:cNvSpPr>
          <p:nvPr/>
        </p:nvSpPr>
        <p:spPr bwMode="auto">
          <a:xfrm>
            <a:off x="839416" y="214290"/>
            <a:ext cx="10801200" cy="65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5</a:t>
            </a:r>
            <a:r>
              <a:rPr lang="zh-CN" altLang="en-US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、</a:t>
            </a:r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Simulation of temperature impact on the magnet alignment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EA9A0C59-F441-1C7A-36E9-FC1039E7F7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3318" y="1999931"/>
            <a:ext cx="5612932" cy="3415952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5983E79B-4BCF-DCD1-60D2-1F12564A6EEA}"/>
              </a:ext>
            </a:extLst>
          </p:cNvPr>
          <p:cNvSpPr txBox="1"/>
          <p:nvPr/>
        </p:nvSpPr>
        <p:spPr>
          <a:xfrm>
            <a:off x="1415480" y="1988840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Quadrupole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2983711-EFD8-7F5F-18AD-5AF39EE31353}"/>
              </a:ext>
            </a:extLst>
          </p:cNvPr>
          <p:cNvSpPr txBox="1"/>
          <p:nvPr/>
        </p:nvSpPr>
        <p:spPr>
          <a:xfrm>
            <a:off x="7320136" y="2049437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Sextupole</a:t>
            </a:r>
            <a:endParaRPr lang="zh-CN" altLang="en-US" dirty="0"/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B6D2DB86-981A-4249-595A-2D777F8FB931}"/>
              </a:ext>
            </a:extLst>
          </p:cNvPr>
          <p:cNvSpPr txBox="1">
            <a:spLocks/>
          </p:cNvSpPr>
          <p:nvPr/>
        </p:nvSpPr>
        <p:spPr bwMode="auto">
          <a:xfrm>
            <a:off x="911424" y="5652319"/>
            <a:ext cx="10098529" cy="70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FF0000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altLang="zh-CN" sz="2200" dirty="0">
                <a:latin typeface="Times New Roman" pitchFamily="18" charset="0"/>
                <a:cs typeface="Times New Roman" pitchFamily="18" charset="0"/>
              </a:rPr>
              <a:t>Next, the simulation calculations for other magnets will be carried out.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78018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944BEE7-2615-2449-C2B2-08E494708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3</a:t>
            </a:fld>
            <a:endParaRPr lang="zh-CN" alt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B17479A6-7CA5-4E57-44DE-3D1577F03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8138" y="4653136"/>
            <a:ext cx="2376263" cy="1399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7BD65D97-36FB-C885-175A-5E437C18EEC5}"/>
              </a:ext>
            </a:extLst>
          </p:cNvPr>
          <p:cNvSpPr txBox="1"/>
          <p:nvPr/>
        </p:nvSpPr>
        <p:spPr>
          <a:xfrm>
            <a:off x="1706596" y="6142981"/>
            <a:ext cx="1016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Detector</a:t>
            </a:r>
            <a:endParaRPr lang="zh-CN" altLang="en-US" b="1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9B76DD06-B25C-206B-337B-00BB3F8723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3345" y="4625660"/>
            <a:ext cx="2306128" cy="141484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DF66E42D-26AF-5E26-3F84-E992BD4D0638}"/>
              </a:ext>
            </a:extLst>
          </p:cNvPr>
          <p:cNvSpPr txBox="1"/>
          <p:nvPr/>
        </p:nvSpPr>
        <p:spPr>
          <a:xfrm>
            <a:off x="4076553" y="6135126"/>
            <a:ext cx="1459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Ring tunnel</a:t>
            </a:r>
            <a:endParaRPr lang="zh-CN" altLang="en-US" b="1" dirty="0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CA0C2D96-5F88-524D-FF1D-943CC3C80DD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058" y="1071950"/>
            <a:ext cx="5747711" cy="3182664"/>
          </a:xfrm>
          <a:prstGeom prst="rect">
            <a:avLst/>
          </a:prstGeom>
          <a:noFill/>
        </p:spPr>
      </p:pic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CE6A4795-A401-87C7-A1F2-0F6FF4E126B1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4727848" y="4061496"/>
            <a:ext cx="78561" cy="56416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183C3C53-817A-3985-A8EA-F9355E939718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2266270" y="4005064"/>
            <a:ext cx="451166" cy="64807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:a16="http://schemas.microsoft.com/office/drawing/2014/main" id="{57E755C1-E879-470D-8633-4771A933FE74}"/>
              </a:ext>
            </a:extLst>
          </p:cNvPr>
          <p:cNvSpPr txBox="1"/>
          <p:nvPr/>
        </p:nvSpPr>
        <p:spPr>
          <a:xfrm rot="20827933">
            <a:off x="2732925" y="2581704"/>
            <a:ext cx="6390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/>
              <a:t>1.6km</a:t>
            </a:r>
            <a:endParaRPr lang="zh-CN" altLang="en-US" sz="1400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873B35DB-502E-4799-A3F5-F7F26A27D181}"/>
              </a:ext>
            </a:extLst>
          </p:cNvPr>
          <p:cNvSpPr txBox="1"/>
          <p:nvPr/>
        </p:nvSpPr>
        <p:spPr>
          <a:xfrm>
            <a:off x="1713697" y="2880697"/>
            <a:ext cx="6915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/>
              <a:t>1.5km</a:t>
            </a:r>
            <a:endParaRPr lang="zh-CN" altLang="en-US" sz="1400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02126346-436F-4F1C-985E-59E5543637D0}"/>
              </a:ext>
            </a:extLst>
          </p:cNvPr>
          <p:cNvSpPr txBox="1"/>
          <p:nvPr/>
        </p:nvSpPr>
        <p:spPr>
          <a:xfrm>
            <a:off x="3387177" y="6356351"/>
            <a:ext cx="29858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Tunnel cross section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6×5m</a:t>
            </a:r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id="{2CC7251C-1F21-48CB-B120-F030A3AB2C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8560" y="1055920"/>
            <a:ext cx="5517984" cy="5456393"/>
          </a:xfrm>
          <a:prstGeom prst="rect">
            <a:avLst/>
          </a:prstGeom>
        </p:spPr>
      </p:pic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6ADBD0E2-81B7-4B5E-B4A5-CDBEACFE5478}"/>
              </a:ext>
            </a:extLst>
          </p:cNvPr>
          <p:cNvCxnSpPr/>
          <p:nvPr/>
        </p:nvCxnSpPr>
        <p:spPr>
          <a:xfrm>
            <a:off x="1524000" y="648000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1">
            <a:extLst>
              <a:ext uri="{FF2B5EF4-FFF2-40B4-BE49-F238E27FC236}">
                <a16:creationId xmlns:a16="http://schemas.microsoft.com/office/drawing/2014/main" id="{58368C4A-9D7A-D6E4-EECF-493542C0FECC}"/>
              </a:ext>
            </a:extLst>
          </p:cNvPr>
          <p:cNvSpPr txBox="1">
            <a:spLocks/>
          </p:cNvSpPr>
          <p:nvPr/>
        </p:nvSpPr>
        <p:spPr>
          <a:xfrm>
            <a:off x="1524000" y="211669"/>
            <a:ext cx="8229600" cy="43633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Introduction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848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58"/>
    </mc:Choice>
    <mc:Fallback xmlns="">
      <p:transition spd="slow" advTm="12958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1524000" y="648000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221" name="Object 5"/>
          <p:cNvGraphicFramePr>
            <a:graphicFrameLocks noChangeAspect="1"/>
          </p:cNvGraphicFramePr>
          <p:nvPr/>
        </p:nvGraphicFramePr>
        <p:xfrm>
          <a:off x="5842000" y="2120900"/>
          <a:ext cx="914400" cy="17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428207" imgH="666100" progId="Equation.DSMT4">
                  <p:embed/>
                </p:oleObj>
              </mc:Choice>
              <mc:Fallback>
                <p:oleObj name="Equation" r:id="rId3" imgW="428207" imgH="666100" progId="Equation.DSMT4">
                  <p:embed/>
                  <p:pic>
                    <p:nvPicPr>
                      <p:cNvPr id="922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2000" y="2120900"/>
                        <a:ext cx="914400" cy="179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2" name="Object 6"/>
          <p:cNvGraphicFramePr>
            <a:graphicFrameLocks noChangeAspect="1"/>
          </p:cNvGraphicFramePr>
          <p:nvPr/>
        </p:nvGraphicFramePr>
        <p:xfrm>
          <a:off x="5591175" y="2133600"/>
          <a:ext cx="914400" cy="17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428207" imgH="666100" progId="Equation.DSMT4">
                  <p:embed/>
                </p:oleObj>
              </mc:Choice>
              <mc:Fallback>
                <p:oleObj name="Equation" r:id="rId5" imgW="428207" imgH="666100" progId="Equation.DSMT4">
                  <p:embed/>
                  <p:pic>
                    <p:nvPicPr>
                      <p:cNvPr id="922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1175" y="2133600"/>
                        <a:ext cx="914400" cy="179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标题 1"/>
          <p:cNvSpPr txBox="1">
            <a:spLocks/>
          </p:cNvSpPr>
          <p:nvPr/>
        </p:nvSpPr>
        <p:spPr bwMode="auto">
          <a:xfrm>
            <a:off x="1884000" y="0"/>
            <a:ext cx="8280000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Summary</a:t>
            </a:r>
          </a:p>
        </p:txBody>
      </p:sp>
      <p:sp>
        <p:nvSpPr>
          <p:cNvPr id="25" name="内容占位符 2"/>
          <p:cNvSpPr txBox="1">
            <a:spLocks/>
          </p:cNvSpPr>
          <p:nvPr/>
        </p:nvSpPr>
        <p:spPr>
          <a:xfrm>
            <a:off x="1487488" y="836712"/>
            <a:ext cx="9433048" cy="4628201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lvl="1" indent="-358775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  <a:buClr>
                <a:srgbClr val="FF0000"/>
              </a:buClr>
              <a:buSzPct val="80000"/>
              <a:buFont typeface="Wingdings" pitchFamily="2" charset="2"/>
              <a:buChar char="n"/>
              <a:defRPr/>
            </a:pPr>
            <a:r>
              <a:rPr lang="en-US" altLang="zh-CN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 geoid refinement scheme have been developed, how to extend it to the underground tunnel need further research.</a:t>
            </a:r>
          </a:p>
          <a:p>
            <a:pPr marL="358775" lvl="1" indent="-358775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  <a:buClr>
                <a:srgbClr val="FF0000"/>
              </a:buClr>
              <a:buSzPct val="80000"/>
              <a:buFont typeface="Wingdings" pitchFamily="2" charset="2"/>
              <a:buChar char="n"/>
              <a:defRPr/>
            </a:pPr>
            <a:r>
              <a:rPr lang="en-US" altLang="zh-CN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 laser monitoring network was designed to achieve automatic measurement of the tunnel control network .</a:t>
            </a:r>
          </a:p>
          <a:p>
            <a:pPr marL="358775" lvl="1" indent="-358775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  <a:buClr>
                <a:srgbClr val="FF0000"/>
              </a:buClr>
              <a:buSzPct val="80000"/>
              <a:buFont typeface="Wingdings" pitchFamily="2" charset="2"/>
              <a:buChar char="n"/>
              <a:defRPr/>
            </a:pPr>
            <a:r>
              <a:rPr lang="en-US" altLang="zh-CN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 CEPC booster dipole-sextuple combined magnet prototype has been fabricated, based on it, a series measurement experiments will be conducted. </a:t>
            </a:r>
          </a:p>
          <a:p>
            <a:pPr marL="358775" lvl="1" indent="-358775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  <a:buClr>
                <a:srgbClr val="FF0000"/>
              </a:buClr>
              <a:buSzPct val="80000"/>
              <a:buFont typeface="Wingdings" pitchFamily="2" charset="2"/>
              <a:buChar char="n"/>
              <a:defRPr/>
            </a:pPr>
            <a:r>
              <a:rPr lang="en-US" altLang="zh-CN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Simulation of temperature impact on collider quadrupole and sextupole alignment has be conducted, it will be continued for other magnets.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3F6FC220-8C4C-4C7E-B9F9-6B2D25FC1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87F39C-DA07-4146-9BE6-BD889279E46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2114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5"/>
          <p:cNvSpPr>
            <a:spLocks noChangeArrowheads="1" noChangeShapeType="1" noTextEdit="1"/>
          </p:cNvSpPr>
          <p:nvPr/>
        </p:nvSpPr>
        <p:spPr bwMode="auto">
          <a:xfrm>
            <a:off x="4044000" y="2160000"/>
            <a:ext cx="3600000" cy="1800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endParaRPr lang="zh-CN" alt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宋体"/>
              <a:ea typeface="宋体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78668" y="2644502"/>
            <a:ext cx="31306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>
                <a:solidFill>
                  <a:srgbClr val="FF0000"/>
                </a:solidFill>
                <a:latin typeface="Calibri Light" panose="020F0302020204030204" pitchFamily="34" charset="0"/>
              </a:rPr>
              <a:t>Thank  You !</a:t>
            </a:r>
            <a:endParaRPr lang="zh-CN" altLang="en-US" sz="4800" b="1" dirty="0">
              <a:solidFill>
                <a:srgbClr val="FF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ABE8E6B-8F4A-4932-9E30-A16A3DBE0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EEA27-C98A-4D6E-B88E-6F0045E4FB59}" type="slidenum">
              <a:rPr lang="zh-CN" altLang="en-US" smtClean="0"/>
              <a:pPr>
                <a:defRPr/>
              </a:pPr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7288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967BEBFF-D05A-7065-32F7-5A5AB783FA79}"/>
              </a:ext>
            </a:extLst>
          </p:cNvPr>
          <p:cNvCxnSpPr/>
          <p:nvPr/>
        </p:nvCxnSpPr>
        <p:spPr>
          <a:xfrm>
            <a:off x="1524000" y="648000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灯片编号占位符 1">
            <a:extLst>
              <a:ext uri="{FF2B5EF4-FFF2-40B4-BE49-F238E27FC236}">
                <a16:creationId xmlns:a16="http://schemas.microsoft.com/office/drawing/2014/main" id="{5BE42F44-7556-DA41-A7B1-1986CF77F1E5}"/>
              </a:ext>
            </a:extLst>
          </p:cNvPr>
          <p:cNvSpPr txBox="1">
            <a:spLocks/>
          </p:cNvSpPr>
          <p:nvPr/>
        </p:nvSpPr>
        <p:spPr>
          <a:xfrm>
            <a:off x="9786724" y="63761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521683DF-D507-43F4-81CB-95BA739AB1EA}" type="slidenum">
              <a:rPr lang="zh-CN" altLang="en-US"/>
              <a:pPr>
                <a:defRPr/>
              </a:pPr>
              <a:t>4</a:t>
            </a:fld>
            <a:endParaRPr lang="zh-CN" altLang="en-US" dirty="0"/>
          </a:p>
        </p:txBody>
      </p:sp>
      <p:sp>
        <p:nvSpPr>
          <p:cNvPr id="9" name="内容占位符 6">
            <a:extLst>
              <a:ext uri="{FF2B5EF4-FFF2-40B4-BE49-F238E27FC236}">
                <a16:creationId xmlns:a16="http://schemas.microsoft.com/office/drawing/2014/main" id="{3E670EB7-EBD2-4C50-AD85-FAEE768AFBF3}"/>
              </a:ext>
            </a:extLst>
          </p:cNvPr>
          <p:cNvSpPr txBox="1">
            <a:spLocks/>
          </p:cNvSpPr>
          <p:nvPr/>
        </p:nvSpPr>
        <p:spPr>
          <a:xfrm>
            <a:off x="1199456" y="803992"/>
            <a:ext cx="10354340" cy="536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0000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Accelerator component alignment accuracy requirement </a:t>
            </a:r>
          </a:p>
        </p:txBody>
      </p:sp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88572DBD-5FBC-4E24-8F94-E38B726E7D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399596"/>
              </p:ext>
            </p:extLst>
          </p:nvPr>
        </p:nvGraphicFramePr>
        <p:xfrm>
          <a:off x="1199456" y="1504693"/>
          <a:ext cx="9890245" cy="4707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127">
                  <a:extLst>
                    <a:ext uri="{9D8B030D-6E8A-4147-A177-3AD203B41FA5}">
                      <a16:colId xmlns:a16="http://schemas.microsoft.com/office/drawing/2014/main" val="1758587124"/>
                    </a:ext>
                  </a:extLst>
                </a:gridCol>
                <a:gridCol w="1219433">
                  <a:extLst>
                    <a:ext uri="{9D8B030D-6E8A-4147-A177-3AD203B41FA5}">
                      <a16:colId xmlns:a16="http://schemas.microsoft.com/office/drawing/2014/main" val="395554389"/>
                    </a:ext>
                  </a:extLst>
                </a:gridCol>
                <a:gridCol w="1248486">
                  <a:extLst>
                    <a:ext uri="{9D8B030D-6E8A-4147-A177-3AD203B41FA5}">
                      <a16:colId xmlns:a16="http://schemas.microsoft.com/office/drawing/2014/main" val="1029159654"/>
                    </a:ext>
                  </a:extLst>
                </a:gridCol>
                <a:gridCol w="1259534">
                  <a:extLst>
                    <a:ext uri="{9D8B030D-6E8A-4147-A177-3AD203B41FA5}">
                      <a16:colId xmlns:a16="http://schemas.microsoft.com/office/drawing/2014/main" val="3347026179"/>
                    </a:ext>
                  </a:extLst>
                </a:gridCol>
                <a:gridCol w="1043615">
                  <a:extLst>
                    <a:ext uri="{9D8B030D-6E8A-4147-A177-3AD203B41FA5}">
                      <a16:colId xmlns:a16="http://schemas.microsoft.com/office/drawing/2014/main" val="2829586338"/>
                    </a:ext>
                  </a:extLst>
                </a:gridCol>
                <a:gridCol w="1283525">
                  <a:extLst>
                    <a:ext uri="{9D8B030D-6E8A-4147-A177-3AD203B41FA5}">
                      <a16:colId xmlns:a16="http://schemas.microsoft.com/office/drawing/2014/main" val="1112092190"/>
                    </a:ext>
                  </a:extLst>
                </a:gridCol>
                <a:gridCol w="1283525">
                  <a:extLst>
                    <a:ext uri="{9D8B030D-6E8A-4147-A177-3AD203B41FA5}">
                      <a16:colId xmlns:a16="http://schemas.microsoft.com/office/drawing/2014/main" val="1639570245"/>
                    </a:ext>
                  </a:extLst>
                </a:gridCol>
              </a:tblGrid>
              <a:tr h="342684">
                <a:tc gridSpan="7"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Relative position accuracy requirement of adjacent components</a:t>
                      </a:r>
                      <a:r>
                        <a:rPr lang="zh-CN" altLang="en-US" sz="1800" dirty="0"/>
                        <a:t>（</a:t>
                      </a:r>
                      <a:r>
                        <a:rPr lang="el-GR" altLang="zh-CN" sz="1800" dirty="0"/>
                        <a:t>1 σ</a:t>
                      </a:r>
                      <a:r>
                        <a:rPr lang="zh-CN" altLang="en-US" sz="1800" dirty="0"/>
                        <a:t>）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543074"/>
                  </a:ext>
                </a:extLst>
              </a:tr>
              <a:tr h="46676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800" b="1" u="none" strike="noStrike" dirty="0">
                          <a:effectLst/>
                        </a:rPr>
                        <a:t>Component</a:t>
                      </a:r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Transversal/</a:t>
                      </a:r>
                      <a:r>
                        <a:rPr lang="en-US" sz="1800" b="1" u="none" strike="noStrike" dirty="0">
                          <a:effectLst/>
                        </a:rPr>
                        <a:t>mm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Vertical</a:t>
                      </a:r>
                    </a:p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/</a:t>
                      </a:r>
                      <a:r>
                        <a:rPr lang="en-US" sz="1800" b="1" u="none" strike="noStrike" dirty="0">
                          <a:effectLst/>
                        </a:rPr>
                        <a:t>mm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Longitudinal/mm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Roll</a:t>
                      </a:r>
                    </a:p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/</a:t>
                      </a:r>
                      <a:r>
                        <a:rPr lang="en-US" sz="1800" b="1" u="none" strike="noStrike" dirty="0" err="1">
                          <a:effectLst/>
                        </a:rPr>
                        <a:t>mrad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Pitch</a:t>
                      </a:r>
                    </a:p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/</a:t>
                      </a:r>
                      <a:r>
                        <a:rPr lang="en-US" sz="1800" b="1" u="none" strike="noStrike" dirty="0" err="1">
                          <a:effectLst/>
                        </a:rPr>
                        <a:t>mrad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Yaw</a:t>
                      </a:r>
                    </a:p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/</a:t>
                      </a:r>
                      <a:r>
                        <a:rPr lang="en-US" sz="1800" b="1" u="none" strike="noStrike" dirty="0" err="1">
                          <a:effectLst/>
                        </a:rPr>
                        <a:t>mrad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278359582"/>
                  </a:ext>
                </a:extLst>
              </a:tr>
              <a:tr h="34268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800" b="1" u="none" strike="noStrike" dirty="0">
                          <a:effectLst/>
                        </a:rPr>
                        <a:t>Dipole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0.1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0.1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0.1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0.2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0.2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1920337"/>
                  </a:ext>
                </a:extLst>
              </a:tr>
              <a:tr h="34268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800" b="1" u="none" strike="noStrike" dirty="0">
                          <a:effectLst/>
                        </a:rPr>
                        <a:t>Quadrupole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0.1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0.1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0.1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0.2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630227142"/>
                  </a:ext>
                </a:extLst>
              </a:tr>
              <a:tr h="34268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800" b="1" u="none" strike="noStrike" dirty="0">
                          <a:effectLst/>
                        </a:rPr>
                        <a:t>Sextupole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0.1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0.1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0.1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84384361"/>
                  </a:ext>
                </a:extLst>
              </a:tr>
              <a:tr h="34268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800" b="1" u="none" strike="noStrike" dirty="0">
                          <a:effectLst/>
                        </a:rPr>
                        <a:t>Booster combined magnet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62873791"/>
                  </a:ext>
                </a:extLst>
              </a:tr>
              <a:tr h="34268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800" b="1" u="none" strike="noStrike" dirty="0">
                          <a:effectLst/>
                        </a:rPr>
                        <a:t>Corrector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982239994"/>
                  </a:ext>
                </a:extLst>
              </a:tr>
              <a:tr h="34268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u="none" strike="noStrike" dirty="0">
                          <a:effectLst/>
                        </a:rPr>
                        <a:t>BPM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0.2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0.2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033592419"/>
                  </a:ext>
                </a:extLst>
              </a:tr>
              <a:tr h="34268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800" b="1" u="none" strike="noStrike" dirty="0">
                          <a:effectLst/>
                        </a:rPr>
                        <a:t>Cryomodule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0.5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0.5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0.3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0.3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0.3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63609798"/>
                  </a:ext>
                </a:extLst>
              </a:tr>
              <a:tr h="34268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800" b="1" u="none" strike="noStrike" dirty="0">
                          <a:effectLst/>
                        </a:rPr>
                        <a:t>Septum Magnet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0.2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0.2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042078760"/>
                  </a:ext>
                </a:extLst>
              </a:tr>
              <a:tr h="34268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800" b="1" u="none" strike="noStrike" dirty="0">
                          <a:effectLst/>
                        </a:rPr>
                        <a:t>Kicker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0.2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0.2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77616438"/>
                  </a:ext>
                </a:extLst>
              </a:tr>
              <a:tr h="41946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800" b="1" u="none" strike="noStrike" dirty="0">
                          <a:effectLst/>
                        </a:rPr>
                        <a:t>Electrostatic separator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0.2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07233411"/>
                  </a:ext>
                </a:extLst>
              </a:tr>
              <a:tr h="23747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IR Quadrupole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955761135"/>
                  </a:ext>
                </a:extLst>
              </a:tr>
            </a:tbl>
          </a:graphicData>
        </a:graphic>
      </p:graphicFrame>
      <p:sp>
        <p:nvSpPr>
          <p:cNvPr id="3" name="标题 1">
            <a:extLst>
              <a:ext uri="{FF2B5EF4-FFF2-40B4-BE49-F238E27FC236}">
                <a16:creationId xmlns:a16="http://schemas.microsoft.com/office/drawing/2014/main" id="{C6E9017F-AE86-88CE-8C95-CB8942F33EBA}"/>
              </a:ext>
            </a:extLst>
          </p:cNvPr>
          <p:cNvSpPr txBox="1">
            <a:spLocks/>
          </p:cNvSpPr>
          <p:nvPr/>
        </p:nvSpPr>
        <p:spPr>
          <a:xfrm>
            <a:off x="1524000" y="211669"/>
            <a:ext cx="8229600" cy="65403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Introduction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3970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8610B487-0586-4E76-8570-8D3B19DBE972}"/>
              </a:ext>
            </a:extLst>
          </p:cNvPr>
          <p:cNvCxnSpPr/>
          <p:nvPr/>
        </p:nvCxnSpPr>
        <p:spPr>
          <a:xfrm>
            <a:off x="1524000" y="85723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1">
            <a:extLst>
              <a:ext uri="{FF2B5EF4-FFF2-40B4-BE49-F238E27FC236}">
                <a16:creationId xmlns:a16="http://schemas.microsoft.com/office/drawing/2014/main" id="{57A27E67-7BFD-40F6-A876-90F838E964C6}"/>
              </a:ext>
            </a:extLst>
          </p:cNvPr>
          <p:cNvSpPr txBox="1">
            <a:spLocks/>
          </p:cNvSpPr>
          <p:nvPr/>
        </p:nvSpPr>
        <p:spPr>
          <a:xfrm>
            <a:off x="1524000" y="211669"/>
            <a:ext cx="8229600" cy="65403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Introduction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B8D5965-AD01-4BC0-87ED-297F0124EB14}"/>
              </a:ext>
            </a:extLst>
          </p:cNvPr>
          <p:cNvSpPr/>
          <p:nvPr/>
        </p:nvSpPr>
        <p:spPr>
          <a:xfrm>
            <a:off x="1386306" y="1003757"/>
            <a:ext cx="9505056" cy="2041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indent="-358775">
              <a:spcBef>
                <a:spcPts val="500"/>
              </a:spcBef>
              <a:spcAft>
                <a:spcPts val="5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zh-CN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CEPC alignment technical route </a:t>
            </a:r>
          </a:p>
          <a:p>
            <a:pPr marL="815975" lvl="2" indent="-358775">
              <a:spcBef>
                <a:spcPts val="500"/>
              </a:spcBef>
              <a:spcAft>
                <a:spcPts val="5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zh-CN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Build a high-precision quasi-geoid model as a global datum for the observations reduction; </a:t>
            </a:r>
          </a:p>
          <a:p>
            <a:pPr marL="815975" lvl="2" indent="-358775">
              <a:spcBef>
                <a:spcPts val="500"/>
              </a:spcBef>
              <a:spcAft>
                <a:spcPts val="5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zh-CN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Establish a three-levels control network to provide a positional reference framework for component installation and control error accumulation; 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9D29220-A934-4270-A72D-D08FC83AF8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3861048"/>
            <a:ext cx="3499407" cy="180457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376C6E3B-1F4C-4A3E-A5E1-72857B3A6D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1361" y="3863034"/>
            <a:ext cx="2261006" cy="18006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35D2C0D-72E9-406A-9D06-366B92B4D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1789" y="3881240"/>
            <a:ext cx="2583689" cy="192402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BAD285A1-462A-4FD3-9E9A-B162846EE9DC}"/>
              </a:ext>
            </a:extLst>
          </p:cNvPr>
          <p:cNvSpPr txBox="1"/>
          <p:nvPr/>
        </p:nvSpPr>
        <p:spPr>
          <a:xfrm>
            <a:off x="1965725" y="3491716"/>
            <a:ext cx="268700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zh-CN" dirty="0"/>
              <a:t>Surface control  network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1CE839C6-7CDE-4E2B-B23A-B5C2FE149A18}"/>
              </a:ext>
            </a:extLst>
          </p:cNvPr>
          <p:cNvSpPr txBox="1"/>
          <p:nvPr/>
        </p:nvSpPr>
        <p:spPr>
          <a:xfrm>
            <a:off x="5591174" y="3491716"/>
            <a:ext cx="288138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dirty="0"/>
              <a:t>Backbone control network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7931E4EE-A14E-4B13-8244-ABC2737AC37B}"/>
              </a:ext>
            </a:extLst>
          </p:cNvPr>
          <p:cNvSpPr txBox="1"/>
          <p:nvPr/>
        </p:nvSpPr>
        <p:spPr>
          <a:xfrm>
            <a:off x="8954379" y="3491716"/>
            <a:ext cx="254222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dirty="0"/>
              <a:t>Tunnel control network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CA55EAE0-D7F4-4733-9D7D-9C74130D3520}"/>
              </a:ext>
            </a:extLst>
          </p:cNvPr>
          <p:cNvSpPr/>
          <p:nvPr/>
        </p:nvSpPr>
        <p:spPr>
          <a:xfrm>
            <a:off x="1271464" y="3405382"/>
            <a:ext cx="10441160" cy="2471890"/>
          </a:xfrm>
          <a:prstGeom prst="rect">
            <a:avLst/>
          </a:prstGeom>
          <a:noFill/>
          <a:ln w="12700">
            <a:solidFill>
              <a:srgbClr val="FF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灯片编号占位符 3">
            <a:extLst>
              <a:ext uri="{FF2B5EF4-FFF2-40B4-BE49-F238E27FC236}">
                <a16:creationId xmlns:a16="http://schemas.microsoft.com/office/drawing/2014/main" id="{D6A880F0-190B-429F-AB23-709FA617C5CA}"/>
              </a:ext>
            </a:extLst>
          </p:cNvPr>
          <p:cNvSpPr txBox="1">
            <a:spLocks/>
          </p:cNvSpPr>
          <p:nvPr/>
        </p:nvSpPr>
        <p:spPr>
          <a:xfrm>
            <a:off x="10891362" y="6356351"/>
            <a:ext cx="691038" cy="313009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algn="r">
              <a:defRPr/>
            </a:pPr>
            <a:fld id="{04BEEA27-C98A-4D6E-B88E-6F0045E4FB59}" type="slidenum">
              <a:rPr lang="zh-CN" altLang="en-US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>
                <a:defRPr/>
              </a:pPr>
              <a:t>5</a:t>
            </a:fld>
            <a:endParaRPr lang="zh-CN" altLang="en-US" sz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8" name="箭头: 右 17">
            <a:extLst>
              <a:ext uri="{FF2B5EF4-FFF2-40B4-BE49-F238E27FC236}">
                <a16:creationId xmlns:a16="http://schemas.microsoft.com/office/drawing/2014/main" id="{69923040-53E0-460D-A8BF-3BE57268F91B}"/>
              </a:ext>
            </a:extLst>
          </p:cNvPr>
          <p:cNvSpPr/>
          <p:nvPr/>
        </p:nvSpPr>
        <p:spPr>
          <a:xfrm>
            <a:off x="5447928" y="4653136"/>
            <a:ext cx="360040" cy="216024"/>
          </a:xfrm>
          <a:prstGeom prst="rightArrow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箭头: 右 18">
            <a:extLst>
              <a:ext uri="{FF2B5EF4-FFF2-40B4-BE49-F238E27FC236}">
                <a16:creationId xmlns:a16="http://schemas.microsoft.com/office/drawing/2014/main" id="{AEF56982-6BB6-430B-A2AA-C41F6FDDDEFD}"/>
              </a:ext>
            </a:extLst>
          </p:cNvPr>
          <p:cNvSpPr/>
          <p:nvPr/>
        </p:nvSpPr>
        <p:spPr>
          <a:xfrm>
            <a:off x="8292534" y="4697524"/>
            <a:ext cx="360040" cy="216024"/>
          </a:xfrm>
          <a:prstGeom prst="rightArrow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2641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8610B487-0586-4E76-8570-8D3B19DBE972}"/>
              </a:ext>
            </a:extLst>
          </p:cNvPr>
          <p:cNvCxnSpPr/>
          <p:nvPr/>
        </p:nvCxnSpPr>
        <p:spPr>
          <a:xfrm>
            <a:off x="1524000" y="85723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>
            <a:extLst>
              <a:ext uri="{FF2B5EF4-FFF2-40B4-BE49-F238E27FC236}">
                <a16:creationId xmlns:a16="http://schemas.microsoft.com/office/drawing/2014/main" id="{0B8D5965-AD01-4BC0-87ED-297F0124EB14}"/>
              </a:ext>
            </a:extLst>
          </p:cNvPr>
          <p:cNvSpPr/>
          <p:nvPr/>
        </p:nvSpPr>
        <p:spPr>
          <a:xfrm>
            <a:off x="1386306" y="1003757"/>
            <a:ext cx="95050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2" indent="-342900">
              <a:spcBef>
                <a:spcPts val="500"/>
              </a:spcBef>
              <a:spcAft>
                <a:spcPts val="5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zh-CN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Based on CGCS2000, quasi-geoid model, surface network to establish CEPC coordinate system; </a:t>
            </a:r>
          </a:p>
        </p:txBody>
      </p:sp>
      <p:sp>
        <p:nvSpPr>
          <p:cNvPr id="16" name="灯片编号占位符 3">
            <a:extLst>
              <a:ext uri="{FF2B5EF4-FFF2-40B4-BE49-F238E27FC236}">
                <a16:creationId xmlns:a16="http://schemas.microsoft.com/office/drawing/2014/main" id="{673D27F6-9046-4AE0-855A-8297EB2680B8}"/>
              </a:ext>
            </a:extLst>
          </p:cNvPr>
          <p:cNvSpPr txBox="1">
            <a:spLocks/>
          </p:cNvSpPr>
          <p:nvPr/>
        </p:nvSpPr>
        <p:spPr>
          <a:xfrm>
            <a:off x="10891362" y="6356351"/>
            <a:ext cx="691038" cy="313009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algn="r">
              <a:defRPr/>
            </a:pPr>
            <a:fld id="{04BEEA27-C98A-4D6E-B88E-6F0045E4FB59}" type="slidenum">
              <a:rPr lang="zh-CN" altLang="en-US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>
                <a:defRPr/>
              </a:pPr>
              <a:t>6</a:t>
            </a:fld>
            <a:endParaRPr lang="zh-CN" altLang="en-US" sz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80" name="组合 79">
            <a:extLst>
              <a:ext uri="{FF2B5EF4-FFF2-40B4-BE49-F238E27FC236}">
                <a16:creationId xmlns:a16="http://schemas.microsoft.com/office/drawing/2014/main" id="{DE35859C-CB7B-43DD-83AF-4137A41BF435}"/>
              </a:ext>
            </a:extLst>
          </p:cNvPr>
          <p:cNvGrpSpPr/>
          <p:nvPr/>
        </p:nvGrpSpPr>
        <p:grpSpPr>
          <a:xfrm>
            <a:off x="2043325" y="1414366"/>
            <a:ext cx="9181008" cy="2625848"/>
            <a:chOff x="1356972" y="1484784"/>
            <a:chExt cx="10103612" cy="2867746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5FA7D6BA-AC07-40AF-83B1-7CC2261393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56972" y="2071156"/>
              <a:ext cx="2592288" cy="1695099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76FCE47E-5DE5-4CF9-B784-348CDDA313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33187" y="1484784"/>
              <a:ext cx="4427397" cy="2867746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AC210EF2-845D-4ECE-AD9B-61A6C1520B18}"/>
                </a:ext>
              </a:extLst>
            </p:cNvPr>
            <p:cNvSpPr txBox="1"/>
            <p:nvPr/>
          </p:nvSpPr>
          <p:spPr>
            <a:xfrm>
              <a:off x="7033186" y="1634504"/>
              <a:ext cx="4058657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dirty="0"/>
                <a:t>China Geodetic Coordinate System 2000 (CGCS2000)</a:t>
              </a:r>
              <a:endParaRPr lang="zh-CN" altLang="en-US" sz="1600" dirty="0"/>
            </a:p>
          </p:txBody>
        </p:sp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70224CF0-35A8-441F-9376-6E648BC575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17557" y="1988840"/>
              <a:ext cx="3144073" cy="1700931"/>
            </a:xfrm>
            <a:prstGeom prst="rect">
              <a:avLst/>
            </a:prstGeom>
          </p:spPr>
        </p:pic>
      </p:grpSp>
      <p:sp>
        <p:nvSpPr>
          <p:cNvPr id="21" name="矩形 20">
            <a:extLst>
              <a:ext uri="{FF2B5EF4-FFF2-40B4-BE49-F238E27FC236}">
                <a16:creationId xmlns:a16="http://schemas.microsoft.com/office/drawing/2014/main" id="{7D405D19-EEE6-4352-AF10-0B2EC78031FD}"/>
              </a:ext>
            </a:extLst>
          </p:cNvPr>
          <p:cNvSpPr/>
          <p:nvPr/>
        </p:nvSpPr>
        <p:spPr>
          <a:xfrm>
            <a:off x="1524000" y="3591116"/>
            <a:ext cx="95050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2" indent="-342900">
              <a:spcBef>
                <a:spcPts val="500"/>
              </a:spcBef>
              <a:spcAft>
                <a:spcPts val="5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zh-CN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Through fiducialization and coordinate transformation to calculate the nominal coordinates of the component fiducials in CEPC coordinate system; </a:t>
            </a:r>
          </a:p>
        </p:txBody>
      </p:sp>
      <p:pic>
        <p:nvPicPr>
          <p:cNvPr id="68" name="图片 67">
            <a:extLst>
              <a:ext uri="{FF2B5EF4-FFF2-40B4-BE49-F238E27FC236}">
                <a16:creationId xmlns:a16="http://schemas.microsoft.com/office/drawing/2014/main" id="{85814F3B-65B2-4089-8F17-26AFF8BDEE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2683" y="4704390"/>
            <a:ext cx="1208046" cy="1031958"/>
          </a:xfrm>
          <a:prstGeom prst="rect">
            <a:avLst/>
          </a:prstGeom>
        </p:spPr>
      </p:pic>
      <p:pic>
        <p:nvPicPr>
          <p:cNvPr id="70" name="图片 69">
            <a:extLst>
              <a:ext uri="{FF2B5EF4-FFF2-40B4-BE49-F238E27FC236}">
                <a16:creationId xmlns:a16="http://schemas.microsoft.com/office/drawing/2014/main" id="{F07B8B37-57F7-4755-8216-460B9E9CAF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4130" y="4725271"/>
            <a:ext cx="1708645" cy="1744999"/>
          </a:xfrm>
          <a:prstGeom prst="rect">
            <a:avLst/>
          </a:prstGeom>
        </p:spPr>
      </p:pic>
      <p:sp>
        <p:nvSpPr>
          <p:cNvPr id="71" name="椭圆 70">
            <a:extLst>
              <a:ext uri="{FF2B5EF4-FFF2-40B4-BE49-F238E27FC236}">
                <a16:creationId xmlns:a16="http://schemas.microsoft.com/office/drawing/2014/main" id="{2814B04C-2FA6-414E-BD93-F1024342F0DB}"/>
              </a:ext>
            </a:extLst>
          </p:cNvPr>
          <p:cNvSpPr/>
          <p:nvPr/>
        </p:nvSpPr>
        <p:spPr>
          <a:xfrm>
            <a:off x="8429612" y="4980926"/>
            <a:ext cx="232822" cy="216945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3" name="直接箭头连接符 72">
            <a:extLst>
              <a:ext uri="{FF2B5EF4-FFF2-40B4-BE49-F238E27FC236}">
                <a16:creationId xmlns:a16="http://schemas.microsoft.com/office/drawing/2014/main" id="{8D59866A-57FA-4C03-BB15-1BAB3D4262CB}"/>
              </a:ext>
            </a:extLst>
          </p:cNvPr>
          <p:cNvCxnSpPr>
            <a:cxnSpLocks/>
          </p:cNvCxnSpPr>
          <p:nvPr/>
        </p:nvCxnSpPr>
        <p:spPr>
          <a:xfrm>
            <a:off x="8667633" y="5108245"/>
            <a:ext cx="236679" cy="6315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组合 76">
            <a:extLst>
              <a:ext uri="{FF2B5EF4-FFF2-40B4-BE49-F238E27FC236}">
                <a16:creationId xmlns:a16="http://schemas.microsoft.com/office/drawing/2014/main" id="{E93F4856-9935-4B8E-A0E2-EDDB61895895}"/>
              </a:ext>
            </a:extLst>
          </p:cNvPr>
          <p:cNvGrpSpPr/>
          <p:nvPr/>
        </p:nvGrpSpPr>
        <p:grpSpPr>
          <a:xfrm>
            <a:off x="2605832" y="4451065"/>
            <a:ext cx="2784767" cy="1984640"/>
            <a:chOff x="2725172" y="4659069"/>
            <a:chExt cx="2784767" cy="1984640"/>
          </a:xfrm>
        </p:grpSpPr>
        <p:grpSp>
          <p:nvGrpSpPr>
            <p:cNvPr id="66" name="组合 65">
              <a:extLst>
                <a:ext uri="{FF2B5EF4-FFF2-40B4-BE49-F238E27FC236}">
                  <a16:creationId xmlns:a16="http://schemas.microsoft.com/office/drawing/2014/main" id="{FA526384-B196-4939-9B01-C08716229BDF}"/>
                </a:ext>
              </a:extLst>
            </p:cNvPr>
            <p:cNvGrpSpPr/>
            <p:nvPr/>
          </p:nvGrpSpPr>
          <p:grpSpPr>
            <a:xfrm>
              <a:off x="2857921" y="4912394"/>
              <a:ext cx="2519271" cy="1674990"/>
              <a:chOff x="1386306" y="4763904"/>
              <a:chExt cx="2519271" cy="1674990"/>
            </a:xfrm>
          </p:grpSpPr>
          <p:grpSp>
            <p:nvGrpSpPr>
              <p:cNvPr id="34" name="组合 33">
                <a:extLst>
                  <a:ext uri="{FF2B5EF4-FFF2-40B4-BE49-F238E27FC236}">
                    <a16:creationId xmlns:a16="http://schemas.microsoft.com/office/drawing/2014/main" id="{93ADE01C-44C2-49ED-A90C-2828E8FADD31}"/>
                  </a:ext>
                </a:extLst>
              </p:cNvPr>
              <p:cNvGrpSpPr/>
              <p:nvPr/>
            </p:nvGrpSpPr>
            <p:grpSpPr>
              <a:xfrm>
                <a:off x="1386306" y="5019631"/>
                <a:ext cx="2519271" cy="1419263"/>
                <a:chOff x="4583832" y="5362557"/>
                <a:chExt cx="2519271" cy="1419263"/>
              </a:xfrm>
            </p:grpSpPr>
            <p:pic>
              <p:nvPicPr>
                <p:cNvPr id="10" name="图片 9">
                  <a:extLst>
                    <a:ext uri="{FF2B5EF4-FFF2-40B4-BE49-F238E27FC236}">
                      <a16:creationId xmlns:a16="http://schemas.microsoft.com/office/drawing/2014/main" id="{463AC54B-D7F6-41CC-89E3-D20A0D48ED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583832" y="5364985"/>
                  <a:ext cx="2519271" cy="1416835"/>
                </a:xfrm>
                <a:prstGeom prst="rect">
                  <a:avLst/>
                </a:prstGeom>
              </p:spPr>
            </p:pic>
            <p:grpSp>
              <p:nvGrpSpPr>
                <p:cNvPr id="33" name="组合 32">
                  <a:extLst>
                    <a:ext uri="{FF2B5EF4-FFF2-40B4-BE49-F238E27FC236}">
                      <a16:creationId xmlns:a16="http://schemas.microsoft.com/office/drawing/2014/main" id="{5222CC7A-BB5C-48E1-B1E7-9EC36B8AE1C9}"/>
                    </a:ext>
                  </a:extLst>
                </p:cNvPr>
                <p:cNvGrpSpPr/>
                <p:nvPr/>
              </p:nvGrpSpPr>
              <p:grpSpPr>
                <a:xfrm>
                  <a:off x="6096000" y="5362557"/>
                  <a:ext cx="720080" cy="1145254"/>
                  <a:chOff x="3071664" y="5211097"/>
                  <a:chExt cx="524057" cy="950923"/>
                </a:xfrm>
              </p:grpSpPr>
              <p:cxnSp>
                <p:nvCxnSpPr>
                  <p:cNvPr id="22" name="直接箭头连接符 21">
                    <a:extLst>
                      <a:ext uri="{FF2B5EF4-FFF2-40B4-BE49-F238E27FC236}">
                        <a16:creationId xmlns:a16="http://schemas.microsoft.com/office/drawing/2014/main" id="{F4801191-B699-460E-A2B2-BD5E4A57751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071664" y="5373216"/>
                    <a:ext cx="0" cy="481027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直接箭头连接符 23">
                    <a:extLst>
                      <a:ext uri="{FF2B5EF4-FFF2-40B4-BE49-F238E27FC236}">
                        <a16:creationId xmlns:a16="http://schemas.microsoft.com/office/drawing/2014/main" id="{760F257A-E3E8-4593-A318-EA9B173FB8C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071664" y="5733256"/>
                    <a:ext cx="432048" cy="120987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直接箭头连接符 25">
                    <a:extLst>
                      <a:ext uri="{FF2B5EF4-FFF2-40B4-BE49-F238E27FC236}">
                        <a16:creationId xmlns:a16="http://schemas.microsoft.com/office/drawing/2014/main" id="{CFCDF2D2-D3D1-428A-9D7D-7AEF52D9CAB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071664" y="5856326"/>
                    <a:ext cx="432048" cy="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文本框 29">
                    <a:extLst>
                      <a:ext uri="{FF2B5EF4-FFF2-40B4-BE49-F238E27FC236}">
                        <a16:creationId xmlns:a16="http://schemas.microsoft.com/office/drawing/2014/main" id="{0EE9A3EB-5847-4D3D-BECB-A64ABC725F99}"/>
                      </a:ext>
                    </a:extLst>
                  </p:cNvPr>
                  <p:cNvSpPr txBox="1"/>
                  <p:nvPr/>
                </p:nvSpPr>
                <p:spPr>
                  <a:xfrm>
                    <a:off x="3071664" y="5211097"/>
                    <a:ext cx="293670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1400" dirty="0">
                        <a:solidFill>
                          <a:srgbClr val="FF0000"/>
                        </a:solidFill>
                      </a:rPr>
                      <a:t>Z</a:t>
                    </a:r>
                    <a:endParaRPr lang="zh-CN" altLang="en-US" sz="14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1" name="文本框 30">
                    <a:extLst>
                      <a:ext uri="{FF2B5EF4-FFF2-40B4-BE49-F238E27FC236}">
                        <a16:creationId xmlns:a16="http://schemas.microsoft.com/office/drawing/2014/main" id="{F6749155-0450-41B0-95DD-EAD6B2F1E341}"/>
                      </a:ext>
                    </a:extLst>
                  </p:cNvPr>
                  <p:cNvSpPr txBox="1"/>
                  <p:nvPr/>
                </p:nvSpPr>
                <p:spPr>
                  <a:xfrm>
                    <a:off x="3290829" y="5445611"/>
                    <a:ext cx="304892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1400" dirty="0">
                        <a:solidFill>
                          <a:srgbClr val="FF0000"/>
                        </a:solidFill>
                      </a:rPr>
                      <a:t>Y</a:t>
                    </a:r>
                    <a:endParaRPr lang="zh-CN" altLang="en-US" sz="14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2" name="文本框 31">
                    <a:extLst>
                      <a:ext uri="{FF2B5EF4-FFF2-40B4-BE49-F238E27FC236}">
                        <a16:creationId xmlns:a16="http://schemas.microsoft.com/office/drawing/2014/main" id="{37A42854-2B40-405B-8E06-5B4ECC4592E9}"/>
                      </a:ext>
                    </a:extLst>
                  </p:cNvPr>
                  <p:cNvSpPr txBox="1"/>
                  <p:nvPr/>
                </p:nvSpPr>
                <p:spPr>
                  <a:xfrm>
                    <a:off x="3278754" y="5854243"/>
                    <a:ext cx="304892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1400" dirty="0">
                        <a:solidFill>
                          <a:srgbClr val="FF0000"/>
                        </a:solidFill>
                      </a:rPr>
                      <a:t>X</a:t>
                    </a:r>
                    <a:endParaRPr lang="zh-CN" altLang="en-US" sz="14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sp>
            <p:nvSpPr>
              <p:cNvPr id="35" name="椭圆 34">
                <a:extLst>
                  <a:ext uri="{FF2B5EF4-FFF2-40B4-BE49-F238E27FC236}">
                    <a16:creationId xmlns:a16="http://schemas.microsoft.com/office/drawing/2014/main" id="{1A283201-52F1-4657-873D-B814B67DD30F}"/>
                  </a:ext>
                </a:extLst>
              </p:cNvPr>
              <p:cNvSpPr/>
              <p:nvPr/>
            </p:nvSpPr>
            <p:spPr>
              <a:xfrm>
                <a:off x="1715096" y="5415968"/>
                <a:ext cx="74006" cy="65615"/>
              </a:xfrm>
              <a:prstGeom prst="ellipse">
                <a:avLst/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>
                <a:extLst>
                  <a:ext uri="{FF2B5EF4-FFF2-40B4-BE49-F238E27FC236}">
                    <a16:creationId xmlns:a16="http://schemas.microsoft.com/office/drawing/2014/main" id="{54AB3204-95F6-4322-8667-2A796A2B3610}"/>
                  </a:ext>
                </a:extLst>
              </p:cNvPr>
              <p:cNvSpPr/>
              <p:nvPr/>
            </p:nvSpPr>
            <p:spPr>
              <a:xfrm>
                <a:off x="2382756" y="5448776"/>
                <a:ext cx="74006" cy="65615"/>
              </a:xfrm>
              <a:prstGeom prst="ellipse">
                <a:avLst/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椭圆 36">
                <a:extLst>
                  <a:ext uri="{FF2B5EF4-FFF2-40B4-BE49-F238E27FC236}">
                    <a16:creationId xmlns:a16="http://schemas.microsoft.com/office/drawing/2014/main" id="{F25CD68F-C6C6-4FA0-A1C5-4069E171B6F5}"/>
                  </a:ext>
                </a:extLst>
              </p:cNvPr>
              <p:cNvSpPr/>
              <p:nvPr/>
            </p:nvSpPr>
            <p:spPr>
              <a:xfrm>
                <a:off x="2898473" y="5112500"/>
                <a:ext cx="74006" cy="65615"/>
              </a:xfrm>
              <a:prstGeom prst="ellipse">
                <a:avLst/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椭圆 37">
                <a:extLst>
                  <a:ext uri="{FF2B5EF4-FFF2-40B4-BE49-F238E27FC236}">
                    <a16:creationId xmlns:a16="http://schemas.microsoft.com/office/drawing/2014/main" id="{A199FFE2-0293-44F8-ACA8-8E3990CF9FFC}"/>
                  </a:ext>
                </a:extLst>
              </p:cNvPr>
              <p:cNvSpPr/>
              <p:nvPr/>
            </p:nvSpPr>
            <p:spPr>
              <a:xfrm>
                <a:off x="3578157" y="5178115"/>
                <a:ext cx="74006" cy="65615"/>
              </a:xfrm>
              <a:prstGeom prst="ellipse">
                <a:avLst/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0" name="直接连接符 39">
                <a:extLst>
                  <a:ext uri="{FF2B5EF4-FFF2-40B4-BE49-F238E27FC236}">
                    <a16:creationId xmlns:a16="http://schemas.microsoft.com/office/drawing/2014/main" id="{55027363-B55B-4AF3-AC41-EC12497FEDC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3049" y="5019631"/>
                <a:ext cx="752483" cy="409408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:a16="http://schemas.microsoft.com/office/drawing/2014/main" id="{1A3575BB-E2C1-47A7-9D66-6C733FE3565B}"/>
                  </a:ext>
                </a:extLst>
              </p:cNvPr>
              <p:cNvCxnSpPr>
                <a:cxnSpLocks/>
                <a:stCxn id="36" idx="0"/>
                <a:endCxn id="51" idx="2"/>
              </p:cNvCxnSpPr>
              <p:nvPr/>
            </p:nvCxnSpPr>
            <p:spPr>
              <a:xfrm flipV="1">
                <a:off x="2419759" y="5040903"/>
                <a:ext cx="116317" cy="407873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>
                <a:extLst>
                  <a:ext uri="{FF2B5EF4-FFF2-40B4-BE49-F238E27FC236}">
                    <a16:creationId xmlns:a16="http://schemas.microsoft.com/office/drawing/2014/main" id="{1C0FD734-88E7-41B0-B2A5-33C4AC86453A}"/>
                  </a:ext>
                </a:extLst>
              </p:cNvPr>
              <p:cNvCxnSpPr>
                <a:cxnSpLocks/>
                <a:stCxn id="38" idx="2"/>
              </p:cNvCxnSpPr>
              <p:nvPr/>
            </p:nvCxnSpPr>
            <p:spPr>
              <a:xfrm flipH="1" flipV="1">
                <a:off x="2564623" y="4990901"/>
                <a:ext cx="1013534" cy="220022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>
                <a:extLst>
                  <a:ext uri="{FF2B5EF4-FFF2-40B4-BE49-F238E27FC236}">
                    <a16:creationId xmlns:a16="http://schemas.microsoft.com/office/drawing/2014/main" id="{4466FEC9-AD30-44BF-A9AD-02F6A40B9606}"/>
                  </a:ext>
                </a:extLst>
              </p:cNvPr>
              <p:cNvCxnSpPr>
                <a:cxnSpLocks/>
                <a:stCxn id="37" idx="1"/>
              </p:cNvCxnSpPr>
              <p:nvPr/>
            </p:nvCxnSpPr>
            <p:spPr>
              <a:xfrm flipH="1" flipV="1">
                <a:off x="2560320" y="5004816"/>
                <a:ext cx="348991" cy="117293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id="{D5967C3A-8090-45E4-8CB2-5CB187F531D9}"/>
                  </a:ext>
                </a:extLst>
              </p:cNvPr>
              <p:cNvSpPr txBox="1"/>
              <p:nvPr/>
            </p:nvSpPr>
            <p:spPr>
              <a:xfrm>
                <a:off x="2167225" y="4763904"/>
                <a:ext cx="7377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/>
                  <a:t>fiducials</a:t>
                </a:r>
                <a:endParaRPr lang="zh-CN" altLang="en-US" sz="1200" dirty="0"/>
              </a:p>
            </p:txBody>
          </p:sp>
        </p:grpSp>
        <p:sp>
          <p:nvSpPr>
            <p:cNvPr id="75" name="文本框 74">
              <a:extLst>
                <a:ext uri="{FF2B5EF4-FFF2-40B4-BE49-F238E27FC236}">
                  <a16:creationId xmlns:a16="http://schemas.microsoft.com/office/drawing/2014/main" id="{BC0D1D1F-6BC1-450C-83FC-80EBED546402}"/>
                </a:ext>
              </a:extLst>
            </p:cNvPr>
            <p:cNvSpPr txBox="1"/>
            <p:nvPr/>
          </p:nvSpPr>
          <p:spPr>
            <a:xfrm>
              <a:off x="3522605" y="4659069"/>
              <a:ext cx="160760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dirty="0"/>
                <a:t>fiducialization</a:t>
              </a:r>
              <a:endParaRPr lang="zh-CN" altLang="en-US" dirty="0"/>
            </a:p>
          </p:txBody>
        </p:sp>
        <p:sp>
          <p:nvSpPr>
            <p:cNvPr id="76" name="矩形 75">
              <a:extLst>
                <a:ext uri="{FF2B5EF4-FFF2-40B4-BE49-F238E27FC236}">
                  <a16:creationId xmlns:a16="http://schemas.microsoft.com/office/drawing/2014/main" id="{8CF5BFB3-063F-4D72-9BB0-F4F529E54CAC}"/>
                </a:ext>
              </a:extLst>
            </p:cNvPr>
            <p:cNvSpPr/>
            <p:nvPr/>
          </p:nvSpPr>
          <p:spPr>
            <a:xfrm>
              <a:off x="2725172" y="4681412"/>
              <a:ext cx="2784767" cy="1962297"/>
            </a:xfrm>
            <a:prstGeom prst="rect">
              <a:avLst/>
            </a:prstGeom>
            <a:noFill/>
            <a:ln w="12700">
              <a:solidFill>
                <a:srgbClr val="FF33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8" name="矩形 77">
            <a:extLst>
              <a:ext uri="{FF2B5EF4-FFF2-40B4-BE49-F238E27FC236}">
                <a16:creationId xmlns:a16="http://schemas.microsoft.com/office/drawing/2014/main" id="{C9127ADA-E9E5-447B-BE67-970AC379F75E}"/>
              </a:ext>
            </a:extLst>
          </p:cNvPr>
          <p:cNvSpPr/>
          <p:nvPr/>
        </p:nvSpPr>
        <p:spPr>
          <a:xfrm>
            <a:off x="6888088" y="4478486"/>
            <a:ext cx="3466780" cy="2033835"/>
          </a:xfrm>
          <a:prstGeom prst="rect">
            <a:avLst/>
          </a:prstGeom>
          <a:noFill/>
          <a:ln w="12700">
            <a:solidFill>
              <a:srgbClr val="FF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箭头: 右 78">
            <a:extLst>
              <a:ext uri="{FF2B5EF4-FFF2-40B4-BE49-F238E27FC236}">
                <a16:creationId xmlns:a16="http://schemas.microsoft.com/office/drawing/2014/main" id="{8A42202C-7296-4769-8752-36265614FDA3}"/>
              </a:ext>
            </a:extLst>
          </p:cNvPr>
          <p:cNvSpPr/>
          <p:nvPr/>
        </p:nvSpPr>
        <p:spPr>
          <a:xfrm>
            <a:off x="5928009" y="5292539"/>
            <a:ext cx="459040" cy="296445"/>
          </a:xfrm>
          <a:prstGeom prst="rightArrow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36A03B67-BC58-4CEA-8B3F-E44CFA35D977}"/>
              </a:ext>
            </a:extLst>
          </p:cNvPr>
          <p:cNvSpPr txBox="1"/>
          <p:nvPr/>
        </p:nvSpPr>
        <p:spPr>
          <a:xfrm>
            <a:off x="6979385" y="4422676"/>
            <a:ext cx="34667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nominal coordinate calculation</a:t>
            </a:r>
            <a:endParaRPr lang="zh-CN" altLang="en-US" dirty="0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70D83773-0D0F-4427-8A8F-BF3CB20A5BFE}"/>
              </a:ext>
            </a:extLst>
          </p:cNvPr>
          <p:cNvSpPr txBox="1"/>
          <p:nvPr/>
        </p:nvSpPr>
        <p:spPr>
          <a:xfrm>
            <a:off x="2511557" y="1685405"/>
            <a:ext cx="1797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surface network </a:t>
            </a:r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0BC99CF2-7AAB-BEDB-CCA4-7ACC7BD227DB}"/>
              </a:ext>
            </a:extLst>
          </p:cNvPr>
          <p:cNvSpPr txBox="1">
            <a:spLocks/>
          </p:cNvSpPr>
          <p:nvPr/>
        </p:nvSpPr>
        <p:spPr>
          <a:xfrm>
            <a:off x="1524000" y="211669"/>
            <a:ext cx="8229600" cy="65403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Introduction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7106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3CEA6DE-755A-4E4E-9DB4-C86820153B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900028"/>
            <a:ext cx="3935402" cy="3096344"/>
          </a:xfrm>
          <a:prstGeom prst="rect">
            <a:avLst/>
          </a:prstGeom>
        </p:spPr>
      </p:pic>
      <p:sp>
        <p:nvSpPr>
          <p:cNvPr id="3" name="灯片编号占位符 3">
            <a:extLst>
              <a:ext uri="{FF2B5EF4-FFF2-40B4-BE49-F238E27FC236}">
                <a16:creationId xmlns:a16="http://schemas.microsoft.com/office/drawing/2014/main" id="{EF69A9FC-5E4F-4D27-855C-653BDF005628}"/>
              </a:ext>
            </a:extLst>
          </p:cNvPr>
          <p:cNvSpPr txBox="1">
            <a:spLocks/>
          </p:cNvSpPr>
          <p:nvPr/>
        </p:nvSpPr>
        <p:spPr>
          <a:xfrm>
            <a:off x="10891362" y="6356351"/>
            <a:ext cx="691038" cy="313009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algn="r">
              <a:defRPr/>
            </a:pPr>
            <a:fld id="{04BEEA27-C98A-4D6E-B88E-6F0045E4FB59}" type="slidenum">
              <a:rPr lang="zh-CN" altLang="en-US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>
                <a:defRPr/>
              </a:pPr>
              <a:t>7</a:t>
            </a:fld>
            <a:endParaRPr lang="zh-CN" altLang="en-US" sz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9A431261-AAE2-49FB-AA21-628C836F40C9}"/>
              </a:ext>
            </a:extLst>
          </p:cNvPr>
          <p:cNvCxnSpPr/>
          <p:nvPr/>
        </p:nvCxnSpPr>
        <p:spPr>
          <a:xfrm>
            <a:off x="1524000" y="85723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id="{F508D07C-C4BD-4928-AEA2-0743654B2159}"/>
              </a:ext>
            </a:extLst>
          </p:cNvPr>
          <p:cNvSpPr/>
          <p:nvPr/>
        </p:nvSpPr>
        <p:spPr>
          <a:xfrm>
            <a:off x="1386306" y="1003757"/>
            <a:ext cx="9606238" cy="1236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2" indent="-342900">
              <a:spcBef>
                <a:spcPts val="500"/>
              </a:spcBef>
              <a:spcAft>
                <a:spcPts val="5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zh-CN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Use the control network as a positional reference, by measurement and adjustment to complete the component initial alignment.</a:t>
            </a:r>
          </a:p>
          <a:p>
            <a:pPr marL="800100" lvl="2" indent="-342900">
              <a:spcBef>
                <a:spcPts val="500"/>
              </a:spcBef>
              <a:spcAft>
                <a:spcPts val="5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zh-CN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Through smooth alignment achieve the positional accuracy requirement.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C938820-6CA4-4AFC-BB91-AD4A3D6E6C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5450" y="2603604"/>
            <a:ext cx="5391431" cy="2147562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id="{C92FFAD3-4967-436F-8912-832B58C3F019}"/>
              </a:ext>
            </a:extLst>
          </p:cNvPr>
          <p:cNvGrpSpPr/>
          <p:nvPr/>
        </p:nvGrpSpPr>
        <p:grpSpPr>
          <a:xfrm>
            <a:off x="6899627" y="4860082"/>
            <a:ext cx="4002371" cy="1161206"/>
            <a:chOff x="7119572" y="4567573"/>
            <a:chExt cx="4002371" cy="1161206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3B2A598C-766F-41D5-80EC-ABA8C235C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19572" y="4602769"/>
              <a:ext cx="4002371" cy="1126010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5D5F6FC6-84A9-405F-BE7A-CC862CE4E2EF}"/>
                </a:ext>
              </a:extLst>
            </p:cNvPr>
            <p:cNvSpPr txBox="1"/>
            <p:nvPr/>
          </p:nvSpPr>
          <p:spPr>
            <a:xfrm>
              <a:off x="9692195" y="4567573"/>
              <a:ext cx="716073" cy="2689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/>
                <a:t>window</a:t>
              </a:r>
              <a:endParaRPr lang="zh-CN" altLang="en-US" sz="1400" dirty="0"/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id="{D71ECEEA-54B8-4077-A43B-6F668E846773}"/>
              </a:ext>
            </a:extLst>
          </p:cNvPr>
          <p:cNvSpPr txBox="1"/>
          <p:nvPr/>
        </p:nvSpPr>
        <p:spPr>
          <a:xfrm>
            <a:off x="2577014" y="2374632"/>
            <a:ext cx="18293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Initial alignment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5B8BF5CF-060D-4079-B010-F3633CE78DBF}"/>
              </a:ext>
            </a:extLst>
          </p:cNvPr>
          <p:cNvSpPr txBox="1"/>
          <p:nvPr/>
        </p:nvSpPr>
        <p:spPr>
          <a:xfrm>
            <a:off x="7176120" y="2324050"/>
            <a:ext cx="21475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Smooth alignment 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A5E9C714-1B7A-494F-A30F-2A99CBBD9B06}"/>
              </a:ext>
            </a:extLst>
          </p:cNvPr>
          <p:cNvSpPr txBox="1"/>
          <p:nvPr/>
        </p:nvSpPr>
        <p:spPr>
          <a:xfrm>
            <a:off x="1199456" y="6129982"/>
            <a:ext cx="10382944" cy="5393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marR="0" lvl="1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Perform periodic survey and alignment to deal with the deformation problem.</a:t>
            </a:r>
          </a:p>
        </p:txBody>
      </p:sp>
      <p:sp>
        <p:nvSpPr>
          <p:cNvPr id="11" name="标题 1">
            <a:extLst>
              <a:ext uri="{FF2B5EF4-FFF2-40B4-BE49-F238E27FC236}">
                <a16:creationId xmlns:a16="http://schemas.microsoft.com/office/drawing/2014/main" id="{285301A7-ABF3-5A8C-4A42-56BF0970F491}"/>
              </a:ext>
            </a:extLst>
          </p:cNvPr>
          <p:cNvSpPr txBox="1">
            <a:spLocks/>
          </p:cNvSpPr>
          <p:nvPr/>
        </p:nvSpPr>
        <p:spPr>
          <a:xfrm>
            <a:off x="1524000" y="211669"/>
            <a:ext cx="8229600" cy="65403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Introduction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9303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0EE9BA41-537B-404D-8E6F-43BE5678EA49}"/>
              </a:ext>
            </a:extLst>
          </p:cNvPr>
          <p:cNvSpPr txBox="1">
            <a:spLocks/>
          </p:cNvSpPr>
          <p:nvPr/>
        </p:nvSpPr>
        <p:spPr>
          <a:xfrm>
            <a:off x="1631504" y="2564904"/>
            <a:ext cx="9001000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itchFamily="34" charset="0"/>
                <a:ea typeface="微软雅黑" pitchFamily="34" charset="-122"/>
                <a:cs typeface="+mj-cs"/>
              </a:rPr>
              <a:t>CEPC Alignment work progress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itchFamily="34" charset="0"/>
              <a:ea typeface="微软雅黑" pitchFamily="34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16464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C4B473-570A-3726-C179-966E72DD12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3BCA5CB-9092-EBA3-5C5F-7570A931E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EEA27-C98A-4D6E-B88E-6F0045E4FB59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FDDA3188-D9B9-7958-DFF1-F289B5A61A76}"/>
              </a:ext>
            </a:extLst>
          </p:cNvPr>
          <p:cNvSpPr/>
          <p:nvPr/>
        </p:nvSpPr>
        <p:spPr>
          <a:xfrm>
            <a:off x="767408" y="980728"/>
            <a:ext cx="10009112" cy="1697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indent="-358775">
              <a:spcBef>
                <a:spcPts val="500"/>
              </a:spcBef>
              <a:spcAft>
                <a:spcPts val="5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zh-CN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Geoid refinement goal</a:t>
            </a:r>
            <a:r>
              <a:rPr lang="zh-CN" alt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：</a:t>
            </a:r>
            <a:r>
              <a:rPr lang="en-US" altLang="zh-CN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To build a quasi-geoid model with 10mm elevation anomaly accuracy and 1″ vertical deflection accuracy.</a:t>
            </a:r>
          </a:p>
          <a:p>
            <a:pPr marL="358775" lvl="1" indent="-358775">
              <a:spcBef>
                <a:spcPts val="500"/>
              </a:spcBef>
              <a:spcAft>
                <a:spcPts val="5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zh-CN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Collaborating with Wuhan University</a:t>
            </a:r>
            <a:r>
              <a:rPr lang="zh-CN" alt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 geoid refinement scheme based on gravity, GNSS, leveling and vertical measurement data has been developed.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6B3CC761-386A-512E-479C-35C20A0AD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808" y="3267292"/>
            <a:ext cx="2257153" cy="290911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BD1EE38A-6DBD-0F99-CEEC-F2780A75C9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384" y="3267292"/>
            <a:ext cx="3511150" cy="297002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B77E779A-FA68-617A-A2CB-A29A2717F4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7841" y="3742519"/>
            <a:ext cx="3647674" cy="2524748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21248E73-51F3-CE31-FE2F-A1D5975E621D}"/>
              </a:ext>
            </a:extLst>
          </p:cNvPr>
          <p:cNvSpPr txBox="1"/>
          <p:nvPr/>
        </p:nvSpPr>
        <p:spPr>
          <a:xfrm>
            <a:off x="7968208" y="3007105"/>
            <a:ext cx="32144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Global coverage grid distribution measurement plan</a:t>
            </a:r>
            <a:endParaRPr lang="zh-CN" altLang="en-US" dirty="0"/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CD2A5008-AE8D-4D5F-B2E9-2490E969E682}"/>
              </a:ext>
            </a:extLst>
          </p:cNvPr>
          <p:cNvCxnSpPr/>
          <p:nvPr/>
        </p:nvCxnSpPr>
        <p:spPr>
          <a:xfrm>
            <a:off x="1524000" y="85723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标题 1">
            <a:extLst>
              <a:ext uri="{FF2B5EF4-FFF2-40B4-BE49-F238E27FC236}">
                <a16:creationId xmlns:a16="http://schemas.microsoft.com/office/drawing/2014/main" id="{FB3F9A14-8682-4468-82C6-381802030FEE}"/>
              </a:ext>
            </a:extLst>
          </p:cNvPr>
          <p:cNvSpPr txBox="1">
            <a:spLocks/>
          </p:cNvSpPr>
          <p:nvPr/>
        </p:nvSpPr>
        <p:spPr bwMode="auto">
          <a:xfrm>
            <a:off x="2024034" y="214290"/>
            <a:ext cx="6088190" cy="65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1</a:t>
            </a:r>
            <a:r>
              <a:rPr lang="zh-CN" altLang="en-US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、</a:t>
            </a:r>
            <a:r>
              <a:rPr lang="en-US" altLang="zh-CN" sz="2800" b="1" dirty="0">
                <a:latin typeface="Arial Unicode MS" pitchFamily="34" charset="-122"/>
                <a:ea typeface="Arial Unicode MS" panose="020B0604020202020204" pitchFamily="34" charset="-122"/>
                <a:cs typeface="Arial Unicode MS" pitchFamily="34" charset="-122"/>
              </a:rPr>
              <a:t>Geoid refinement</a:t>
            </a:r>
            <a:endParaRPr lang="zh-CN" altLang="en-US" sz="2800" b="1" dirty="0">
              <a:latin typeface="Arial Unicode MS" pitchFamily="34" charset="-122"/>
              <a:ea typeface="Arial Unicode MS" panose="020B0604020202020204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8798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ont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42009</TotalTime>
  <Words>1685</Words>
  <Application>Microsoft Office PowerPoint</Application>
  <PresentationFormat>宽屏</PresentationFormat>
  <Paragraphs>422</Paragraphs>
  <Slides>31</Slides>
  <Notes>24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4" baseType="lpstr">
      <vt:lpstr>Adobe 黑体 Std R</vt:lpstr>
      <vt:lpstr>Arial Unicode MS</vt:lpstr>
      <vt:lpstr>等线</vt:lpstr>
      <vt:lpstr>黑体</vt:lpstr>
      <vt:lpstr>宋体</vt:lpstr>
      <vt:lpstr>Arial</vt:lpstr>
      <vt:lpstr>Arial Black</vt:lpstr>
      <vt:lpstr>Calibri</vt:lpstr>
      <vt:lpstr>Calibri Light</vt:lpstr>
      <vt:lpstr>Times New Roman</vt:lpstr>
      <vt:lpstr>Wingdings</vt:lpstr>
      <vt:lpstr>Office 主题</vt:lpstr>
      <vt:lpstr>Equation</vt:lpstr>
      <vt:lpstr>CEPC Alignment and Installation   Wang xiaolong  On behalf of CEPC Alignment and Installation Group  HKUST IAS Program on Fundamental Physics  Jan. 12-16, 2026, Hongkong </vt:lpstr>
      <vt:lpstr>Contents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CEPC Lattice Layout (tentative as of April 30, 2014)</dc:title>
  <dc:creator>chengj</dc:creator>
  <cp:lastModifiedBy>xl w</cp:lastModifiedBy>
  <cp:revision>2578</cp:revision>
  <cp:lastPrinted>2018-06-26T00:45:21Z</cp:lastPrinted>
  <dcterms:created xsi:type="dcterms:W3CDTF">2014-08-05T02:42:36Z</dcterms:created>
  <dcterms:modified xsi:type="dcterms:W3CDTF">2026-01-15T03:11:50Z</dcterms:modified>
</cp:coreProperties>
</file>