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1067" r:id="rId2"/>
    <p:sldId id="1068" r:id="rId3"/>
    <p:sldId id="955" r:id="rId4"/>
    <p:sldId id="1167" r:id="rId5"/>
    <p:sldId id="1168" r:id="rId6"/>
    <p:sldId id="1022" r:id="rId7"/>
    <p:sldId id="1169" r:id="rId8"/>
    <p:sldId id="1170" r:id="rId9"/>
    <p:sldId id="1137" r:id="rId10"/>
    <p:sldId id="1103" r:id="rId11"/>
    <p:sldId id="1136" r:id="rId12"/>
    <p:sldId id="1119" r:id="rId13"/>
    <p:sldId id="1124" r:id="rId14"/>
    <p:sldId id="1107" r:id="rId15"/>
    <p:sldId id="1108" r:id="rId16"/>
    <p:sldId id="1109" r:id="rId17"/>
    <p:sldId id="1132" r:id="rId18"/>
    <p:sldId id="1156" r:id="rId19"/>
    <p:sldId id="1172" r:id="rId20"/>
    <p:sldId id="1110" r:id="rId21"/>
    <p:sldId id="1112" r:id="rId22"/>
    <p:sldId id="1113" r:id="rId23"/>
    <p:sldId id="1177" r:id="rId24"/>
    <p:sldId id="1163" r:id="rId25"/>
    <p:sldId id="1176" r:id="rId26"/>
    <p:sldId id="1157" r:id="rId27"/>
    <p:sldId id="1117" r:id="rId28"/>
    <p:sldId id="1138" r:id="rId29"/>
    <p:sldId id="1089" r:id="rId30"/>
    <p:sldId id="1090" r:id="rId31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2" userDrawn="1">
          <p15:clr>
            <a:srgbClr val="A4A3A4"/>
          </p15:clr>
        </p15:guide>
        <p15:guide id="2" pos="377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沙 鹏" initials="沙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FFF"/>
    <a:srgbClr val="003399"/>
    <a:srgbClr val="E6E6E6"/>
    <a:srgbClr val="0070C0"/>
    <a:srgbClr val="4D8357"/>
    <a:srgbClr val="005800"/>
    <a:srgbClr val="008400"/>
    <a:srgbClr val="FDCC6D"/>
    <a:srgbClr val="00A2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33" autoAdjust="0"/>
    <p:restoredTop sz="91732" autoAdjust="0"/>
  </p:normalViewPr>
  <p:slideViewPr>
    <p:cSldViewPr showGuides="1">
      <p:cViewPr varScale="1">
        <p:scale>
          <a:sx n="68" d="100"/>
          <a:sy n="68" d="100"/>
        </p:scale>
        <p:origin x="660" y="66"/>
      </p:cViewPr>
      <p:guideLst>
        <p:guide orient="horz" pos="2132"/>
        <p:guide pos="377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9182"/>
    </p:cViewPr>
  </p:sorterViewPr>
  <p:notesViewPr>
    <p:cSldViewPr>
      <p:cViewPr varScale="1">
        <p:scale>
          <a:sx n="53" d="100"/>
          <a:sy n="53" d="100"/>
        </p:scale>
        <p:origin x="3312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&#23457;&#31295;&#21450;&#21457;&#25991;\2024%20&#20302;&#28201;&#21152;&#36895;&#32467;&#26500;&#25237;&#31295;\&#21151;&#29575;&#21644;&#26799;&#2423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&#23457;&#31295;&#21450;&#21457;&#25991;\2024%20&#20302;&#28201;&#21152;&#36895;&#32467;&#26500;&#25237;&#31295;\&#21151;&#29575;&#21644;&#26799;&#24230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400" b="1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/>
              <a:t>2a=5.25mm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 defTabSz="914400">
            <a:defRPr lang="zh-CN" sz="1400" b="1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[功率和梯度.xlsx]Sheet1!$E$7</c:f>
              <c:strCache>
                <c:ptCount val="1"/>
                <c:pt idx="0">
                  <c:v>Gradient(MV/m)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[功率和梯度.xlsx]Sheet1!$D$8:$D$20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</c:numCache>
            </c:numRef>
          </c:xVal>
          <c:yVal>
            <c:numRef>
              <c:f>[功率和梯度.xlsx]Sheet1!$E$8:$E$20</c:f>
              <c:numCache>
                <c:formatCode>0.00_ </c:formatCode>
                <c:ptCount val="13"/>
                <c:pt idx="0">
                  <c:v>0</c:v>
                </c:pt>
                <c:pt idx="1">
                  <c:v>24.8</c:v>
                </c:pt>
                <c:pt idx="2">
                  <c:v>55.454485841994803</c:v>
                </c:pt>
                <c:pt idx="3">
                  <c:v>78.424485972175802</c:v>
                </c:pt>
                <c:pt idx="4">
                  <c:v>110.90897168399</c:v>
                </c:pt>
                <c:pt idx="5">
                  <c:v>135.835194261281</c:v>
                </c:pt>
                <c:pt idx="6">
                  <c:v>156.848971944352</c:v>
                </c:pt>
                <c:pt idx="7">
                  <c:v>175.36248173426401</c:v>
                </c:pt>
                <c:pt idx="8">
                  <c:v>192.09997397188801</c:v>
                </c:pt>
                <c:pt idx="9">
                  <c:v>207.49168658045099</c:v>
                </c:pt>
                <c:pt idx="10">
                  <c:v>221.81794336797901</c:v>
                </c:pt>
                <c:pt idx="11">
                  <c:v>235.27345791652701</c:v>
                </c:pt>
                <c:pt idx="12">
                  <c:v>248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0BC-4413-BEA8-EB881E47A5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52992"/>
        <c:axId val="12755712"/>
      </c:scatterChart>
      <c:valAx>
        <c:axId val="12752992"/>
        <c:scaling>
          <c:orientation val="minMax"/>
          <c:max val="80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02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/>
                  <a:t>Power (MW)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0" vertOverflow="ellipsis" vert="horz" wrap="square" anchor="ctr" anchorCtr="1"/>
            <a:lstStyle/>
            <a:p>
              <a:pPr defTabSz="914400">
                <a:defRPr lang="zh-CN"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755712"/>
        <c:crosses val="autoZero"/>
        <c:crossBetween val="midCat"/>
      </c:valAx>
      <c:valAx>
        <c:axId val="12755712"/>
        <c:scaling>
          <c:orientation val="minMax"/>
          <c:max val="250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02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/>
                  <a:t>Gradient (MV/m)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0" vertOverflow="ellipsis" vert="horz" wrap="square" anchor="ctr" anchorCtr="1"/>
            <a:lstStyle/>
            <a:p>
              <a:pPr defTabSz="914400">
                <a:defRPr lang="zh-CN"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0.00_ 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752992"/>
        <c:crosses val="autoZero"/>
        <c:crossBetween val="midCat"/>
      </c:valAx>
      <c:spPr>
        <a:noFill/>
        <a:ln w="9525" cap="flat" cmpd="sng" algn="ctr">
          <a:solidFill>
            <a:schemeClr val="tx1">
              <a:lumMod val="15000"/>
              <a:lumOff val="85000"/>
            </a:schemeClr>
          </a:solidFill>
          <a:round/>
        </a:ln>
        <a:effectLst/>
      </c:spPr>
    </c:plotArea>
    <c:plotVisOnly val="1"/>
    <c:dispBlanksAs val="gap"/>
    <c:showDLblsOverMax val="0"/>
    <c:extLst xmlns:c16r2="http://schemas.microsoft.com/office/drawing/2015/06/chart">
      <c:ext uri="{0b15fc19-7d7d-44ad-8c2d-2c3a37ce22c3}">
        <chartProps xmlns="https://web.wps.cn/et/2018/main" chartId="{ad2a86f0-4153-432d-9cad-04928511c379}"/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7089221007747"/>
          <c:y val="7.0377461479422906E-2"/>
          <c:w val="0.73035204764468198"/>
          <c:h val="0.81297169820656201"/>
        </c:manualLayout>
      </c:layout>
      <c:scatterChart>
        <c:scatterStyle val="smoothMarker"/>
        <c:varyColors val="0"/>
        <c:ser>
          <c:idx val="1"/>
          <c:order val="0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yVal>
            <c:numRef>
              <c:f>'20230815'!$E$10:$E$29</c:f>
              <c:numCache>
                <c:formatCode>General</c:formatCode>
                <c:ptCount val="20"/>
                <c:pt idx="0">
                  <c:v>3.9999999999054099E-3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2.0000000004074502E-3</c:v>
                </c:pt>
                <c:pt idx="5">
                  <c:v>-5.0000000001091402E-3</c:v>
                </c:pt>
                <c:pt idx="6">
                  <c:v>-1.1999999999716199E-2</c:v>
                </c:pt>
                <c:pt idx="7">
                  <c:v>1.0000000002037301E-3</c:v>
                </c:pt>
                <c:pt idx="8">
                  <c:v>-9.9999999993087806E-3</c:v>
                </c:pt>
                <c:pt idx="9">
                  <c:v>-1.1999999999716199E-2</c:v>
                </c:pt>
                <c:pt idx="10">
                  <c:v>-3.9999999999054099E-3</c:v>
                </c:pt>
                <c:pt idx="11">
                  <c:v>9.0000000000145502E-3</c:v>
                </c:pt>
                <c:pt idx="12">
                  <c:v>0</c:v>
                </c:pt>
                <c:pt idx="13">
                  <c:v>-6.9999999996071E-3</c:v>
                </c:pt>
                <c:pt idx="14">
                  <c:v>1.2000000000625699E-2</c:v>
                </c:pt>
                <c:pt idx="15">
                  <c:v>1.40000000001237E-2</c:v>
                </c:pt>
                <c:pt idx="16">
                  <c:v>0</c:v>
                </c:pt>
                <c:pt idx="17">
                  <c:v>1.0000000002037301E-3</c:v>
                </c:pt>
                <c:pt idx="18">
                  <c:v>1.2000000000625699E-2</c:v>
                </c:pt>
                <c:pt idx="19">
                  <c:v>9.0000000000145502E-3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F8E8-489F-A969-C49F5B532B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116784"/>
        <c:axId val="111120592"/>
      </c:scatterChart>
      <c:valAx>
        <c:axId val="111116784"/>
        <c:scaling>
          <c:orientation val="minMax"/>
          <c:max val="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dirty="0"/>
                  <a:t>Cell numbers</a:t>
                </a:r>
                <a:endParaRPr lang="zh-CN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zh-CN"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1120592"/>
        <c:crosses val="autoZero"/>
        <c:crossBetween val="midCat"/>
      </c:valAx>
      <c:valAx>
        <c:axId val="11112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dirty="0"/>
                  <a:t>Frequency error </a:t>
                </a:r>
                <a:r>
                  <a:rPr lang="zh-CN" altLang="en-US" dirty="0"/>
                  <a:t>（</a:t>
                </a:r>
                <a:r>
                  <a:rPr lang="en-US" altLang="zh-CN" dirty="0"/>
                  <a:t>MHz</a:t>
                </a:r>
                <a:r>
                  <a:rPr lang="zh-CN" altLang="en-US" dirty="0"/>
                  <a:t>）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zh-CN"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11167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uri="{0b15fc19-7d7d-44ad-8c2d-2c3a37ce22c3}">
        <chartProps xmlns="https://web.wps.cn/et/2018/main" chartId="{1adcd80d-e4cc-4225-a9da-bbf2dd847d7d}"/>
      </c:ext>
    </c:extLst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400" b="1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/>
              <a:t>2a=10.5mm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 defTabSz="914400">
            <a:defRPr lang="zh-CN" sz="1400" b="1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[功率和梯度.xlsx]大孔径!$E$7</c:f>
              <c:strCache>
                <c:ptCount val="1"/>
                <c:pt idx="0">
                  <c:v>Gradient(MV/m)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[功率和梯度.xlsx]大孔径!$D$8:$D$21</c:f>
              <c:numCache>
                <c:formatCode>General</c:formatCode>
                <c:ptCount val="14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</c:numCache>
            </c:numRef>
          </c:xVal>
          <c:yVal>
            <c:numRef>
              <c:f>[功率和梯度.xlsx]大孔径!$E$8:$E$21</c:f>
              <c:numCache>
                <c:formatCode>0.00_ </c:formatCode>
                <c:ptCount val="14"/>
                <c:pt idx="0">
                  <c:v>0</c:v>
                </c:pt>
                <c:pt idx="1">
                  <c:v>16.100000000000001</c:v>
                </c:pt>
                <c:pt idx="2">
                  <c:v>36.000694437746603</c:v>
                </c:pt>
                <c:pt idx="3">
                  <c:v>50.912670328710902</c:v>
                </c:pt>
                <c:pt idx="4">
                  <c:v>72.001388875493205</c:v>
                </c:pt>
                <c:pt idx="5">
                  <c:v>88.183331758331704</c:v>
                </c:pt>
                <c:pt idx="6">
                  <c:v>101.825340657422</c:v>
                </c:pt>
                <c:pt idx="7">
                  <c:v>113.84419177103401</c:v>
                </c:pt>
                <c:pt idx="8">
                  <c:v>124.710063747879</c:v>
                </c:pt>
                <c:pt idx="9">
                  <c:v>134.702264271986</c:v>
                </c:pt>
                <c:pt idx="10">
                  <c:v>144.00277775098601</c:v>
                </c:pt>
                <c:pt idx="11">
                  <c:v>152.73801098613299</c:v>
                </c:pt>
                <c:pt idx="12">
                  <c:v>161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41E-4C33-ABCD-408FD07E0E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46464"/>
        <c:axId val="12751904"/>
      </c:scatterChart>
      <c:valAx>
        <c:axId val="12746464"/>
        <c:scaling>
          <c:orientation val="minMax"/>
          <c:max val="80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02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/>
                  <a:t>Power (MW)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0" vertOverflow="ellipsis" vert="horz" wrap="square" anchor="ctr" anchorCtr="1"/>
            <a:lstStyle/>
            <a:p>
              <a:pPr defTabSz="914400">
                <a:defRPr lang="zh-CN"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751904"/>
        <c:crosses val="autoZero"/>
        <c:crossBetween val="midCat"/>
      </c:valAx>
      <c:valAx>
        <c:axId val="12751904"/>
        <c:scaling>
          <c:orientation val="minMax"/>
          <c:max val="160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02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/>
                  <a:t>Gradient (Mv/m)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0" vertOverflow="ellipsis" vert="horz" wrap="square" anchor="ctr" anchorCtr="1"/>
            <a:lstStyle/>
            <a:p>
              <a:pPr defTabSz="914400">
                <a:defRPr lang="zh-CN"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0.00_ 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746464"/>
        <c:crosses val="autoZero"/>
        <c:crossBetween val="midCat"/>
      </c:valAx>
      <c:spPr>
        <a:noFill/>
        <a:ln w="9525" cap="flat" cmpd="sng" algn="ctr">
          <a:solidFill>
            <a:schemeClr val="tx1">
              <a:lumMod val="15000"/>
              <a:lumOff val="85000"/>
            </a:schemeClr>
          </a:solidFill>
          <a:round/>
        </a:ln>
        <a:effectLst/>
      </c:spPr>
    </c:plotArea>
    <c:plotVisOnly val="1"/>
    <c:dispBlanksAs val="gap"/>
    <c:showDLblsOverMax val="0"/>
    <c:extLst xmlns:c16r2="http://schemas.microsoft.com/office/drawing/2015/06/chart">
      <c:ext uri="{0b15fc19-7d7d-44ad-8c2d-2c3a37ce22c3}">
        <chartProps xmlns="https://web.wps.cn/et/2018/main" chartId="{a9abe402-b8f3-4219-869e-9260b4beb89f}"/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17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0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0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1">
      <cs:styleClr val="auto"/>
    </cs:fillRef>
    <cs:effectRef idx="0"/>
    <cs:fontRef idx="minor">
      <a:schemeClr val="dk1"/>
    </cs:fontRef>
    <cs:spPr>
      <a:ln w="19050" cap="rnd">
        <a:noFill/>
        <a:round/>
      </a:ln>
      <a:effectLst/>
    </cs:spPr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dk1"/>
    </cs:fontRef>
    <cs:spPr>
      <a:ln w="9525">
        <a:solidFill>
          <a:schemeClr val="phClr"/>
        </a:solidFill>
      </a:ln>
      <a:effectLst/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02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75000"/>
        <a:lumOff val="25000"/>
      </a:schemeClr>
    </cs:fontRef>
    <cs:defRPr sz="1400" b="1" kern="120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1017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0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0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1">
      <cs:styleClr val="auto"/>
    </cs:fillRef>
    <cs:effectRef idx="0"/>
    <cs:fontRef idx="minor">
      <a:schemeClr val="dk1"/>
    </cs:fontRef>
    <cs:spPr>
      <a:ln w="19050" cap="rnd">
        <a:noFill/>
        <a:round/>
      </a:ln>
      <a:effectLst/>
    </cs:spPr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dk1"/>
    </cs:fontRef>
    <cs:spPr>
      <a:ln w="9525">
        <a:solidFill>
          <a:schemeClr val="phClr"/>
        </a:solidFill>
      </a:ln>
      <a:effectLst/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02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75000"/>
        <a:lumOff val="25000"/>
      </a:schemeClr>
    </cs:fontRef>
    <cs:defRPr sz="1400" b="1" kern="120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E6D00-2C1C-47F1-8495-043F093F9ED6}" type="datetimeFigureOut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A05AE-EECD-457A-A033-312F4EB81B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A3E0D183-6031-4C32-B44B-14746A336CF0}" type="datetimeFigureOut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03A1DF17-A28C-4D46-829F-D8D110C093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654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482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082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821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383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21308" y="1718148"/>
            <a:ext cx="10363200" cy="1470025"/>
          </a:xfrm>
        </p:spPr>
        <p:txBody>
          <a:bodyPr>
            <a:noAutofit/>
          </a:bodyPr>
          <a:lstStyle>
            <a:lvl1pPr>
              <a:defRPr lang="zh-CN" altLang="en-US" sz="6600" b="1" kern="12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30B2B-8DAF-4635-9F01-0B9C458933E3}" type="datetime1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9239272" y="-2"/>
            <a:ext cx="2952728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733552" y="6356351"/>
            <a:ext cx="473871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114731"/>
            <a:ext cx="10972800" cy="5011434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anose="05000000000000000000" pitchFamily="2" charset="2"/>
              <a:buChar char="n"/>
              <a:defRPr sz="2400" b="0"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2000"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B315D-5845-4E10-96EE-900B6420E4E9}" type="datetime1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>
            <a:lvl1pPr algn="l">
              <a:defRPr sz="30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 userDrawn="1"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3" name="矩形 22"/>
          <p:cNvSpPr/>
          <p:nvPr userDrawn="1"/>
        </p:nvSpPr>
        <p:spPr>
          <a:xfrm>
            <a:off x="0" y="0"/>
            <a:ext cx="285709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8D2C3-E4EE-4507-8B92-8AE7B7B616F4}" type="datetime1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92942-8651-4956-B7C0-A7B74FFC6096}" type="datetime1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内容占位符 13"/>
          <p:cNvSpPr>
            <a:spLocks noGrp="1"/>
          </p:cNvSpPr>
          <p:nvPr>
            <p:ph sz="quarter" idx="10" hasCustomPrompt="1"/>
          </p:nvPr>
        </p:nvSpPr>
        <p:spPr>
          <a:xfrm>
            <a:off x="0" y="1329893"/>
            <a:ext cx="8783781" cy="1912071"/>
          </a:xfrm>
          <a:solidFill>
            <a:srgbClr val="000099"/>
          </a:solidFill>
        </p:spPr>
        <p:txBody>
          <a:bodyPr anchor="ctr">
            <a:normAutofit/>
          </a:bodyPr>
          <a:lstStyle>
            <a:lvl1pPr marL="0" indent="457200">
              <a:buNone/>
              <a:defRPr sz="4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Click here to add title</a:t>
            </a:r>
            <a:endParaRPr lang="zh-CN" altLang="en-US" dirty="0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1"/>
          </p:nvPr>
        </p:nvSpPr>
        <p:spPr>
          <a:xfrm>
            <a:off x="1676402" y="3460607"/>
            <a:ext cx="9628909" cy="2711593"/>
          </a:xfrm>
        </p:spPr>
        <p:txBody>
          <a:bodyPr/>
          <a:lstStyle>
            <a:lvl1pPr marL="361950" indent="-361950">
              <a:buClrTx/>
              <a:buSzPct val="100000"/>
              <a:buFont typeface="+mj-lt"/>
              <a:buAutoNum type="arabicPeriod"/>
              <a:defRPr/>
            </a:lvl1pPr>
            <a:lvl2pPr marL="806450" indent="-304800">
              <a:buClrTx/>
              <a:buSzPct val="100000"/>
              <a:buFont typeface="Wingdings" panose="05000000000000000000" pitchFamily="2" charset="2"/>
              <a:buChar char="Ø"/>
              <a:defRPr/>
            </a:lvl2pPr>
            <a:lvl3pPr marL="1168400" indent="-209550">
              <a:buClrTx/>
              <a:buSzPct val="100000"/>
              <a:buFont typeface="Wingdings" panose="05000000000000000000" pitchFamily="2" charset="2"/>
              <a:buChar char="l"/>
              <a:defRPr/>
            </a:lvl3pPr>
            <a:lvl4pPr marL="1701800" indent="-285750">
              <a:buClrTx/>
              <a:buSzPct val="100000"/>
              <a:buFont typeface="Wingdings" panose="05000000000000000000" pitchFamily="2" charset="2"/>
              <a:buChar char="u"/>
              <a:defRPr/>
            </a:lvl4pPr>
            <a:lvl5pPr marL="2217420" indent="-342900">
              <a:buClrTx/>
              <a:buSzPct val="100000"/>
              <a:buFont typeface="Wingdings" panose="05000000000000000000" pitchFamily="2" charset="2"/>
              <a:buChar char="u"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3438018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56793"/>
            <a:ext cx="10972800" cy="4569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CE2C9-0858-40D0-852F-2215466EB8FC}" type="datetime1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9139-A00B-4B2A-98A6-095DC08F13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8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png"/><Relationship Id="rId7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10" Type="http://schemas.openxmlformats.org/officeDocument/2006/relationships/chart" Target="../charts/chart1.xml"/><Relationship Id="rId4" Type="http://schemas.openxmlformats.org/officeDocument/2006/relationships/image" Target="../media/image53.png"/><Relationship Id="rId9" Type="http://schemas.openxmlformats.org/officeDocument/2006/relationships/image" Target="../media/image58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eg"/><Relationship Id="rId3" Type="http://schemas.openxmlformats.org/officeDocument/2006/relationships/image" Target="../media/image60.png"/><Relationship Id="rId7" Type="http://schemas.openxmlformats.org/officeDocument/2006/relationships/image" Target="../media/image63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chart" Target="../charts/chart2.xml"/><Relationship Id="rId4" Type="http://schemas.openxmlformats.org/officeDocument/2006/relationships/image" Target="../media/image6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slideLayout" Target="../slideLayouts/slideLayout2.xml"/><Relationship Id="rId18" Type="http://schemas.openxmlformats.org/officeDocument/2006/relationships/image" Target="../media/image78.png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tags" Target="../tags/tag20.xml"/><Relationship Id="rId17" Type="http://schemas.openxmlformats.org/officeDocument/2006/relationships/image" Target="../media/image77.png"/><Relationship Id="rId2" Type="http://schemas.openxmlformats.org/officeDocument/2006/relationships/tags" Target="../tags/tag10.xml"/><Relationship Id="rId16" Type="http://schemas.openxmlformats.org/officeDocument/2006/relationships/image" Target="../media/image76.png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5" Type="http://schemas.openxmlformats.org/officeDocument/2006/relationships/tags" Target="../tags/tag13.xml"/><Relationship Id="rId15" Type="http://schemas.openxmlformats.org/officeDocument/2006/relationships/image" Target="../media/image75.png"/><Relationship Id="rId10" Type="http://schemas.openxmlformats.org/officeDocument/2006/relationships/tags" Target="../tags/tag18.xml"/><Relationship Id="rId19" Type="http://schemas.openxmlformats.org/officeDocument/2006/relationships/image" Target="../media/image79.png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image" Target="../media/image7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png"/><Relationship Id="rId4" Type="http://schemas.openxmlformats.org/officeDocument/2006/relationships/image" Target="../media/image8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3" descr="8d5d924e275b0c7f58feed1244176003"/>
          <p:cNvPicPr>
            <a:picLocks noChangeAspect="1"/>
          </p:cNvPicPr>
          <p:nvPr/>
        </p:nvPicPr>
        <p:blipFill rotWithShape="1">
          <a:blip r:embed="rId3"/>
          <a:srcRect t="28679" b="6192"/>
          <a:stretch>
            <a:fillRect/>
          </a:stretch>
        </p:blipFill>
        <p:spPr>
          <a:xfrm>
            <a:off x="635" y="0"/>
            <a:ext cx="12191365" cy="2118283"/>
          </a:xfrm>
          <a:prstGeom prst="rect">
            <a:avLst/>
          </a:prstGeom>
        </p:spPr>
      </p:pic>
      <p:sp>
        <p:nvSpPr>
          <p:cNvPr id="6" name="标题 3"/>
          <p:cNvSpPr txBox="1"/>
          <p:nvPr/>
        </p:nvSpPr>
        <p:spPr>
          <a:xfrm>
            <a:off x="0" y="2504947"/>
            <a:ext cx="12192000" cy="132631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800" dirty="0">
                <a:solidFill>
                  <a:srgbClr val="C00000"/>
                </a:solidFill>
              </a:rPr>
              <a:t>CEPC </a:t>
            </a:r>
            <a:r>
              <a:rPr lang="en-US" altLang="zh-CN" sz="4800" dirty="0" err="1">
                <a:solidFill>
                  <a:srgbClr val="C00000"/>
                </a:solidFill>
              </a:rPr>
              <a:t>linac</a:t>
            </a:r>
            <a:r>
              <a:rPr lang="en-US" altLang="zh-CN" sz="4800" dirty="0">
                <a:solidFill>
                  <a:srgbClr val="C00000"/>
                </a:solidFill>
              </a:rPr>
              <a:t> and C3 technology development</a:t>
            </a:r>
            <a:endParaRPr lang="zh-CN" altLang="en-US" sz="4800" dirty="0">
              <a:solidFill>
                <a:srgbClr val="C00000"/>
              </a:solidFill>
            </a:endParaRPr>
          </a:p>
        </p:txBody>
      </p:sp>
      <p:sp>
        <p:nvSpPr>
          <p:cNvPr id="7" name="文本框 7"/>
          <p:cNvSpPr txBox="1"/>
          <p:nvPr/>
        </p:nvSpPr>
        <p:spPr>
          <a:xfrm>
            <a:off x="2639616" y="3895505"/>
            <a:ext cx="71466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err="1">
                <a:latin typeface="Times New Roman" panose="02020603050405020304" pitchFamily="18" charset="0"/>
                <a:ea typeface="微软雅黑" panose="020B0503020204020204" pitchFamily="34" charset="-122"/>
              </a:rPr>
              <a:t>Jingru</a:t>
            </a:r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lang="en-US" altLang="zh-CN" sz="28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Zhang</a:t>
            </a:r>
          </a:p>
          <a:p>
            <a:pPr algn="ctr"/>
            <a:endParaRPr lang="en-US" altLang="zh-CN" sz="28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linac</a:t>
            </a:r>
            <a:r>
              <a:rPr lang="en-US" altLang="zh-CN" sz="2800" dirty="0">
                <a:solidFill>
                  <a:srgbClr val="A40000"/>
                </a:solidFill>
                <a:ea typeface="黑体" panose="02010609060101010101" pitchFamily="49" charset="-122"/>
                <a:sym typeface="+mn-ea"/>
              </a:rPr>
              <a:t>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group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2" y="35979"/>
            <a:ext cx="1548428" cy="9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363" y="5398314"/>
            <a:ext cx="3552825" cy="672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114731"/>
            <a:ext cx="11319048" cy="5011434"/>
          </a:xfrm>
        </p:spPr>
        <p:txBody>
          <a:bodyPr>
            <a:normAutofit/>
          </a:bodyPr>
          <a:lstStyle/>
          <a:p>
            <a:pPr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/>
              <a:t>A C-band high-power test platform </a:t>
            </a:r>
            <a:r>
              <a:rPr lang="en-US" altLang="zh-CN" sz="2000" dirty="0" smtClean="0"/>
              <a:t>planed to </a:t>
            </a:r>
            <a:r>
              <a:rPr lang="en-US" altLang="zh-CN" sz="2000" dirty="0"/>
              <a:t>be established in Huairou Park at IHEP</a:t>
            </a:r>
          </a:p>
          <a:p>
            <a:pPr lvl="1"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dirty="0"/>
              <a:t>2 accelerating </a:t>
            </a:r>
            <a:r>
              <a:rPr lang="en-US" altLang="zh-CN" sz="1800" dirty="0" smtClean="0"/>
              <a:t>structures (AS)</a:t>
            </a:r>
            <a:endParaRPr lang="en-US" altLang="zh-CN" sz="1800" dirty="0"/>
          </a:p>
          <a:p>
            <a:pPr lvl="1"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altLang="zh-CN" sz="1800" dirty="0">
                <a:sym typeface="+mn-ea"/>
              </a:rPr>
              <a:t>Pulsed compressor, waveguides, directional couplers, loads, bend and straight waveguides, etc.</a:t>
            </a:r>
            <a:endParaRPr lang="en-US" altLang="zh-CN" sz="1800" dirty="0"/>
          </a:p>
          <a:p>
            <a:pPr algn="l">
              <a:lnSpc>
                <a:spcPct val="130000"/>
              </a:lnSpc>
              <a:spcBef>
                <a:spcPts val="600"/>
              </a:spcBef>
            </a:pPr>
            <a:r>
              <a:rPr lang="en-US" altLang="zh-CN" sz="2000" dirty="0"/>
              <a:t>The </a:t>
            </a:r>
            <a:r>
              <a:rPr lang="en-US" altLang="zh-CN" sz="2000" dirty="0" smtClean="0"/>
              <a:t>80  MW C-band </a:t>
            </a:r>
            <a:r>
              <a:rPr lang="en-US" altLang="zh-CN" sz="2000" dirty="0"/>
              <a:t>klystron will be completed in </a:t>
            </a:r>
            <a:r>
              <a:rPr lang="en-US" altLang="zh-CN" sz="2000" dirty="0" smtClean="0"/>
              <a:t>2026 </a:t>
            </a:r>
            <a:r>
              <a:rPr lang="en-US" altLang="zh-CN" sz="2000" dirty="0" smtClean="0"/>
              <a:t>(</a:t>
            </a:r>
            <a:r>
              <a:rPr lang="en-US" altLang="zh-CN" sz="2000" dirty="0" err="1" smtClean="0"/>
              <a:t>Zusheng</a:t>
            </a:r>
            <a:r>
              <a:rPr lang="en-US" altLang="zh-CN" sz="2000" dirty="0" smtClean="0"/>
              <a:t> Zhou’s presentation)</a:t>
            </a:r>
            <a:endParaRPr lang="en-US" altLang="zh-CN" sz="2000" dirty="0"/>
          </a:p>
          <a:p>
            <a:pPr marL="0" indent="0">
              <a:buNone/>
            </a:pPr>
            <a:endParaRPr lang="zh-CN" altLang="en-US" sz="20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2800" dirty="0"/>
              <a:t>Technical design and verification: </a:t>
            </a:r>
            <a:br>
              <a:rPr lang="en-US" altLang="zh-CN" sz="2800" dirty="0"/>
            </a:br>
            <a:r>
              <a:rPr lang="en-US" altLang="zh-CN" sz="2700" dirty="0">
                <a:solidFill>
                  <a:srgbClr val="0000FF"/>
                </a:solidFill>
              </a:rPr>
              <a:t>C-band high power test platform plan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10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479" y="3431808"/>
            <a:ext cx="3250545" cy="248126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35730" y="2853055"/>
            <a:ext cx="2734310" cy="202247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224020" y="4696460"/>
            <a:ext cx="10064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/>
              <a:t>40MV/m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023610" y="3068955"/>
            <a:ext cx="111442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/>
              <a:t>50MW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520055" y="3717290"/>
            <a:ext cx="64833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/>
              <a:t>M≥1.7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439920" y="4941570"/>
            <a:ext cx="1805940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000"/>
              <a:t>10% attenuation in waveguide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863975" y="4293235"/>
            <a:ext cx="64833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/>
              <a:t>65MW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0685" y="2926080"/>
            <a:ext cx="1323975" cy="3200400"/>
          </a:xfrm>
          <a:prstGeom prst="rect">
            <a:avLst/>
          </a:prstGeom>
        </p:spPr>
      </p:pic>
      <p:pic>
        <p:nvPicPr>
          <p:cNvPr id="17" name="内容占位符 5" descr="H:\CEPC\5、CDR-Injector\Visio graph\zhangjingru\design\design1-4.pn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300595" y="2780665"/>
            <a:ext cx="2818130" cy="212979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文本框 18"/>
          <p:cNvSpPr txBox="1"/>
          <p:nvPr/>
        </p:nvSpPr>
        <p:spPr>
          <a:xfrm>
            <a:off x="7247890" y="4665345"/>
            <a:ext cx="10064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/>
              <a:t>40MV/m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176135" y="4177030"/>
            <a:ext cx="613410" cy="2546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1000"/>
              <a:t>65MW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9264015" y="3140710"/>
            <a:ext cx="60452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/>
              <a:t>80MW 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7680325" y="4940935"/>
            <a:ext cx="1805940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000"/>
              <a:t>10% attenuation in waveguide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8837930" y="3644900"/>
            <a:ext cx="64833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/>
              <a:t>M≥1.9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73024" y="5454183"/>
            <a:ext cx="6931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C000"/>
              </a:buClr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Increase </a:t>
            </a: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</a:rPr>
              <a:t>the energy multiplication factor of the pulse compressor or </a:t>
            </a:r>
            <a:r>
              <a:rPr lang="en-US" altLang="zh-CN" sz="20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increase the efficiency of the AS</a:t>
            </a:r>
            <a:endParaRPr lang="en-US" altLang="zh-CN" sz="20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833620" y="4321175"/>
            <a:ext cx="934085" cy="2171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1000"/>
              <a:t>22MW (6.6kW)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701415" y="2996565"/>
            <a:ext cx="91186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/>
              <a:t>3us, 100Hz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114425"/>
            <a:ext cx="5021580" cy="501142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altLang="zh-CN" sz="2000" dirty="0">
                <a:sym typeface="+mn-ea"/>
              </a:rPr>
              <a:t>The design parameters between different lab</a:t>
            </a:r>
            <a:endParaRPr lang="en-US" altLang="zh-CN" sz="200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zh-CN" dirty="0">
                <a:sym typeface="+mn-ea"/>
              </a:rPr>
              <a:t>Mode :</a:t>
            </a:r>
            <a:r>
              <a:rPr lang="en-US" altLang="zh-CN" kern="100" dirty="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+mn-ea"/>
              </a:rPr>
              <a:t>3π/4, 2π/3, 4π/5</a:t>
            </a:r>
            <a:endParaRPr lang="en-US" altLang="zh-CN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zh-CN" dirty="0">
                <a:sym typeface="+mn-ea"/>
              </a:rPr>
              <a:t>Length</a:t>
            </a:r>
            <a:endParaRPr lang="en-US" altLang="zh-CN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zh-CN" dirty="0">
                <a:sym typeface="+mn-ea"/>
              </a:rPr>
              <a:t>Disc thickness</a:t>
            </a:r>
            <a:endParaRPr lang="en-US" altLang="zh-CN" dirty="0"/>
          </a:p>
          <a:p>
            <a:pPr>
              <a:spcAft>
                <a:spcPts val="600"/>
              </a:spcAft>
            </a:pPr>
            <a:r>
              <a:rPr lang="en-US" altLang="zh-CN" sz="2000" dirty="0">
                <a:sym typeface="+mn-ea"/>
              </a:rPr>
              <a:t>Though the phase advance is deferent, the other key parameters is very similar</a:t>
            </a:r>
          </a:p>
          <a:p>
            <a:pPr>
              <a:spcAft>
                <a:spcPts val="600"/>
              </a:spcAft>
            </a:pPr>
            <a:r>
              <a:rPr lang="en-US" altLang="zh-CN" sz="2000" dirty="0" smtClean="0"/>
              <a:t>Our </a:t>
            </a:r>
            <a:r>
              <a:rPr lang="en-US" altLang="zh-CN" sz="2000" dirty="0"/>
              <a:t>future research will focus on parameter optimization, with the goal of enhancing the efficiency of the </a:t>
            </a:r>
            <a:r>
              <a:rPr lang="en-US" altLang="zh-CN" sz="2000" dirty="0" smtClean="0"/>
              <a:t>AS</a:t>
            </a:r>
            <a:endParaRPr lang="en-US" altLang="zh-CN" sz="20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200" dirty="0"/>
              <a:t>Technical design and verification: </a:t>
            </a:r>
            <a:br>
              <a:rPr lang="en-US" altLang="zh-CN" sz="3200" dirty="0"/>
            </a:br>
            <a:r>
              <a:rPr lang="en-US" altLang="zh-CN" sz="3200" dirty="0">
                <a:solidFill>
                  <a:srgbClr val="0000FF"/>
                </a:solidFill>
                <a:sym typeface="+mn-ea"/>
              </a:rPr>
              <a:t>C-band accelerating structure</a:t>
            </a:r>
            <a:endParaRPr lang="zh-CN" altLang="en-US" sz="3200" dirty="0">
              <a:solidFill>
                <a:srgbClr val="0000FF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11</a:t>
            </a:fld>
            <a:endParaRPr lang="zh-CN" altLang="en-US"/>
          </a:p>
        </p:txBody>
      </p:sp>
      <p:graphicFrame>
        <p:nvGraphicFramePr>
          <p:cNvPr id="15" name="表格 14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5735955" y="1412240"/>
          <a:ext cx="5726430" cy="4375150"/>
        </p:xfrm>
        <a:graphic>
          <a:graphicData uri="http://schemas.openxmlformats.org/drawingml/2006/table">
            <a:tbl>
              <a:tblPr/>
              <a:tblGrid>
                <a:gridCol w="20339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306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312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3063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235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IHEP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Spring8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SINAP</a:t>
                      </a:r>
                      <a:endParaRPr lang="en-US" altLang="zh-CN" sz="1400" kern="100" baseline="300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415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Frequency: f</a:t>
                      </a:r>
                      <a:r>
                        <a:rPr lang="zh-CN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（</a:t>
                      </a: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MHz</a:t>
                      </a:r>
                      <a:r>
                        <a:rPr lang="zh-CN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）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5712</a:t>
                      </a:r>
                      <a:endParaRPr lang="en-US" altLang="en-US" sz="14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5712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5712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991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No.</a:t>
                      </a:r>
                      <a:r>
                        <a:rPr lang="en-US" altLang="zh-CN" sz="14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of Cells</a:t>
                      </a:r>
                      <a:endParaRPr lang="en-US" alt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87+2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100 regular cells +2 coupler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77+2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415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Phase</a:t>
                      </a:r>
                      <a:r>
                        <a:rPr lang="en-US" altLang="zh-CN" sz="14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advance</a:t>
                      </a:r>
                      <a:endParaRPr lang="en-US" alt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3π/4</a:t>
                      </a:r>
                      <a:endParaRPr lang="en-US" altLang="en-US" sz="14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2π/3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4π/5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Total</a:t>
                      </a:r>
                      <a:r>
                        <a:rPr lang="en-US" sz="14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length</a:t>
                      </a:r>
                      <a:r>
                        <a:rPr lang="en-US" altLang="zh-CN" sz="1400" kern="100" dirty="0">
                          <a:latin typeface="Times New Roman" panose="02020603050405020304"/>
                          <a:ea typeface="+mn-ea"/>
                          <a:cs typeface="Times New Roman" panose="02020603050405020304"/>
                        </a:rPr>
                        <a:t>(m)</a:t>
                      </a:r>
                      <a:endParaRPr lang="en-US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1.784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Length</a:t>
                      </a:r>
                      <a:r>
                        <a:rPr lang="en-US" sz="14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of cell</a:t>
                      </a: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: d </a:t>
                      </a:r>
                      <a:r>
                        <a:rPr lang="en-US" altLang="zh-CN" sz="1400" kern="100" dirty="0">
                          <a:latin typeface="Times New Roman" panose="02020603050405020304"/>
                          <a:ea typeface="+mn-ea"/>
                          <a:cs typeface="Times New Roman" panose="02020603050405020304"/>
                        </a:rPr>
                        <a:t>(mm)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19.675</a:t>
                      </a:r>
                      <a:endParaRPr lang="en-US" altLang="en-US" sz="14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17.495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20.994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415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Disk</a:t>
                      </a:r>
                      <a:r>
                        <a:rPr lang="en-US" sz="14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thickness</a:t>
                      </a: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: t (</a:t>
                      </a:r>
                      <a:r>
                        <a:rPr lang="en-US" altLang="zh-CN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mm)</a:t>
                      </a:r>
                      <a:endParaRPr lang="en-US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Average a</a:t>
                      </a: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perture: 2a </a:t>
                      </a:r>
                      <a:r>
                        <a:rPr lang="en-US" altLang="zh-CN" sz="1400" kern="100" dirty="0">
                          <a:latin typeface="Times New Roman" panose="02020603050405020304"/>
                          <a:ea typeface="+mn-ea"/>
                          <a:cs typeface="Times New Roman" panose="02020603050405020304"/>
                        </a:rPr>
                        <a:t>(mm)</a:t>
                      </a:r>
                      <a:endParaRPr lang="en-US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14.04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15.938~12.107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8671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Average diameter : 2b </a:t>
                      </a:r>
                      <a:r>
                        <a:rPr lang="en-US" altLang="zh-CN" sz="1400" kern="100" dirty="0">
                          <a:latin typeface="Times New Roman" panose="02020603050405020304"/>
                          <a:ea typeface="+mn-ea"/>
                          <a:cs typeface="Times New Roman" panose="02020603050405020304"/>
                        </a:rPr>
                        <a:t>(mm)</a:t>
                      </a:r>
                      <a:endParaRPr lang="en-US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45.6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43.196~41.869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-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5054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Shunt</a:t>
                      </a:r>
                      <a:r>
                        <a:rPr lang="en-US" sz="14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impedance</a:t>
                      </a:r>
                      <a:r>
                        <a:rPr lang="en-US" altLang="zh-CN" sz="1400" kern="100" dirty="0">
                          <a:latin typeface="Times New Roman" panose="02020603050405020304"/>
                          <a:ea typeface="+mn-ea"/>
                          <a:cs typeface="Times New Roman" panose="02020603050405020304"/>
                        </a:rPr>
                        <a:t>(average)</a:t>
                      </a: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: Rs (MΩ/m)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66.05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66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62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Quality</a:t>
                      </a:r>
                      <a:r>
                        <a:rPr lang="en-US" sz="14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factor</a:t>
                      </a: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: Q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11358~11186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9300/8900(measured)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10470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Group</a:t>
                      </a:r>
                      <a:r>
                        <a:rPr lang="en-US" sz="14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velocity</a:t>
                      </a: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: Vg/c (%)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2.8% ~ 0.96%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2.3%(average)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+mn-ea"/>
                          <a:cs typeface="Times New Roman" panose="02020603050405020304"/>
                        </a:rPr>
                        <a:t>1.7%(average)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Filling</a:t>
                      </a:r>
                      <a:r>
                        <a:rPr lang="en-US" sz="14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time</a:t>
                      </a: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: </a:t>
                      </a:r>
                      <a:r>
                        <a:rPr lang="en-US" sz="1400" kern="100" dirty="0" err="1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t</a:t>
                      </a:r>
                      <a:r>
                        <a:rPr lang="en-US" sz="1400" kern="100" baseline="-25000" dirty="0" err="1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f</a:t>
                      </a: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(ns)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290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2415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Attenuation</a:t>
                      </a:r>
                      <a:r>
                        <a:rPr lang="en-US" altLang="zh-CN" sz="14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factor</a:t>
                      </a: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: τ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0.56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0.59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0.585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 err="1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Espeak</a:t>
                      </a:r>
                      <a:r>
                        <a:rPr lang="en-US" altLang="zh-CN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/E0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2.57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983432" y="5013176"/>
            <a:ext cx="4536504" cy="1597319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114731"/>
            <a:ext cx="10972800" cy="2428044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The </a:t>
            </a:r>
            <a:r>
              <a:rPr lang="en-US" altLang="zh-CN" dirty="0"/>
              <a:t>first cell of the structure is </a:t>
            </a:r>
            <a:r>
              <a:rPr lang="en-US" altLang="zh-CN" dirty="0" smtClean="0"/>
              <a:t>optimized</a:t>
            </a:r>
          </a:p>
          <a:p>
            <a:r>
              <a:rPr lang="en-US" altLang="zh-CN" dirty="0" smtClean="0"/>
              <a:t>The different modes and deferent thickness iris were compared. If the iris is thicker, the shunt impedance is increase. The surface electrical field is higher</a:t>
            </a:r>
          </a:p>
          <a:p>
            <a:r>
              <a:rPr lang="en-US" altLang="zh-CN" dirty="0"/>
              <a:t>We try to find a  group of values with clear </a:t>
            </a:r>
            <a:r>
              <a:rPr lang="en-US" altLang="zh-CN" dirty="0" smtClean="0"/>
              <a:t>advantages</a:t>
            </a:r>
            <a:endParaRPr lang="en-US" altLang="zh-CN" dirty="0"/>
          </a:p>
        </p:txBody>
      </p:sp>
      <p:sp>
        <p:nvSpPr>
          <p:cNvPr id="12" name="标题 2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 fontScale="90000"/>
          </a:bodyPr>
          <a:lstStyle/>
          <a:p>
            <a:r>
              <a:rPr lang="en-US" altLang="zh-CN" sz="2800" dirty="0"/>
              <a:t>Technical design and verification: </a:t>
            </a:r>
            <a:br>
              <a:rPr lang="en-US" altLang="zh-CN" sz="2800" dirty="0"/>
            </a:br>
            <a:r>
              <a:rPr lang="en-US" altLang="zh-CN" sz="2800" dirty="0">
                <a:solidFill>
                  <a:srgbClr val="0000FF"/>
                </a:solidFill>
                <a:sym typeface="+mn-ea"/>
              </a:rPr>
              <a:t>C-band accelerating structure</a:t>
            </a:r>
            <a:endParaRPr lang="en-US" altLang="zh-CN" sz="2400" dirty="0">
              <a:solidFill>
                <a:srgbClr val="0000FF"/>
              </a:solidFill>
            </a:endParaRPr>
          </a:p>
        </p:txBody>
      </p:sp>
      <p:pic>
        <p:nvPicPr>
          <p:cNvPr id="10" name="Picture 6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" r="1289"/>
          <a:stretch>
            <a:fillRect/>
          </a:stretch>
        </p:blipFill>
        <p:spPr bwMode="auto">
          <a:xfrm>
            <a:off x="5264263" y="3617702"/>
            <a:ext cx="3498297" cy="2037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" r="1071"/>
          <a:stretch>
            <a:fillRect/>
          </a:stretch>
        </p:blipFill>
        <p:spPr bwMode="auto">
          <a:xfrm>
            <a:off x="1685577" y="3631944"/>
            <a:ext cx="3506690" cy="1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id="{50A85A3B-6E96-41F7-B317-BD349E9E992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8762560" y="2541087"/>
            <a:ext cx="2819840" cy="1823823"/>
          </a:xfrm>
          <a:prstGeom prst="rect">
            <a:avLst/>
          </a:prstGeom>
        </p:spPr>
      </p:pic>
      <p:pic>
        <p:nvPicPr>
          <p:cNvPr id="7" name="图片 2">
            <a:extLst>
              <a:ext uri="{FF2B5EF4-FFF2-40B4-BE49-F238E27FC236}">
                <a16:creationId xmlns:a16="http://schemas.microsoft.com/office/drawing/2014/main" xmlns="" id="{4C46CB49-F837-4673-AEE9-44C8B6A23F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9370" y="3542775"/>
            <a:ext cx="1760561" cy="217998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4419" y="4532420"/>
            <a:ext cx="3016122" cy="1844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114731"/>
            <a:ext cx="7358608" cy="3201732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The </a:t>
            </a:r>
            <a:r>
              <a:rPr lang="en-US" altLang="zh-CN" sz="2000" dirty="0"/>
              <a:t>TE</a:t>
            </a:r>
            <a:r>
              <a:rPr lang="en-US" altLang="zh-CN" sz="2000" baseline="-25000" dirty="0"/>
              <a:t>10</a:t>
            </a:r>
            <a:r>
              <a:rPr lang="en-US" altLang="zh-CN" sz="2000" dirty="0"/>
              <a:t> mode and TE</a:t>
            </a:r>
            <a:r>
              <a:rPr lang="en-US" altLang="zh-CN" sz="2000" baseline="-25000" dirty="0"/>
              <a:t>20</a:t>
            </a:r>
            <a:r>
              <a:rPr lang="en-US" altLang="zh-CN" sz="2000" dirty="0"/>
              <a:t> mode excite two polarization-degenerate TE</a:t>
            </a:r>
            <a:r>
              <a:rPr lang="en-US" altLang="zh-CN" sz="2000" baseline="-25000" dirty="0"/>
              <a:t>11</a:t>
            </a:r>
            <a:r>
              <a:rPr lang="en-US" altLang="zh-CN" sz="2000" dirty="0"/>
              <a:t> modes at the interface between the cylinder and the waveguide</a:t>
            </a:r>
          </a:p>
          <a:p>
            <a:r>
              <a:rPr lang="en-US" altLang="zh-CN" sz="2000" dirty="0"/>
              <a:t>When we select TE</a:t>
            </a:r>
            <a:r>
              <a:rPr lang="en-US" altLang="zh-CN" sz="2000" baseline="-25000" dirty="0"/>
              <a:t>114</a:t>
            </a:r>
            <a:r>
              <a:rPr lang="en-US" altLang="zh-CN" sz="2000" dirty="0"/>
              <a:t> mode in the cavity, the e</a:t>
            </a:r>
            <a:r>
              <a:rPr lang="en-US" altLang="zh-CN" sz="2000" dirty="0">
                <a:sym typeface="+mn-ea"/>
              </a:rPr>
              <a:t>nergy multiplication factor is </a:t>
            </a:r>
            <a:r>
              <a:rPr lang="en-US" altLang="zh-CN" sz="2000" b="1" dirty="0">
                <a:solidFill>
                  <a:srgbClr val="FF0000"/>
                </a:solidFill>
                <a:sym typeface="+mn-ea"/>
              </a:rPr>
              <a:t>2</a:t>
            </a:r>
          </a:p>
          <a:p>
            <a:r>
              <a:rPr lang="en-US" altLang="zh-CN" sz="2000" dirty="0">
                <a:sym typeface="+mn-ea"/>
              </a:rPr>
              <a:t>The diameter of the cavity is 117 mm</a:t>
            </a:r>
          </a:p>
          <a:p>
            <a:endParaRPr lang="en-US" altLang="zh-CN" sz="2000" dirty="0"/>
          </a:p>
          <a:p>
            <a:endParaRPr lang="zh-CN" altLang="en-US" sz="20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507316" y="101070"/>
            <a:ext cx="10763325" cy="725470"/>
          </a:xfrm>
        </p:spPr>
        <p:txBody>
          <a:bodyPr>
            <a:normAutofit fontScale="90000"/>
          </a:bodyPr>
          <a:lstStyle/>
          <a:p>
            <a:r>
              <a:rPr lang="en-US" altLang="zh-CN" sz="2800" dirty="0"/>
              <a:t>Technical design and verification: </a:t>
            </a:r>
            <a:r>
              <a:rPr lang="en-US" altLang="zh-CN" sz="4000" dirty="0"/>
              <a:t/>
            </a:r>
            <a:br>
              <a:rPr lang="en-US" altLang="zh-CN" sz="4000" dirty="0"/>
            </a:br>
            <a:r>
              <a:rPr lang="en-US" altLang="zh-CN" sz="2700" dirty="0">
                <a:solidFill>
                  <a:srgbClr val="0000FF"/>
                </a:solidFill>
                <a:sym typeface="+mn-ea"/>
              </a:rPr>
              <a:t>C-band pulse compressor: </a:t>
            </a:r>
            <a:r>
              <a:rPr lang="en-US" altLang="zh-CN" sz="2700" dirty="0">
                <a:solidFill>
                  <a:srgbClr val="0000FF"/>
                </a:solidFill>
              </a:rPr>
              <a:t>Spherical cavity type TE</a:t>
            </a:r>
            <a:r>
              <a:rPr lang="en-US" altLang="zh-CN" sz="2700" baseline="-25000" dirty="0">
                <a:solidFill>
                  <a:srgbClr val="0000FF"/>
                </a:solidFill>
              </a:rPr>
              <a:t>1,1,4</a:t>
            </a:r>
            <a:r>
              <a:rPr lang="en-US" altLang="zh-CN" sz="2700" dirty="0">
                <a:solidFill>
                  <a:srgbClr val="0000FF"/>
                </a:solidFill>
              </a:rPr>
              <a:t> </a:t>
            </a:r>
            <a:endParaRPr lang="zh-CN" altLang="en-US" sz="2700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13</a:t>
            </a:fld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616641" y="3789040"/>
            <a:ext cx="2088232" cy="1989619"/>
            <a:chOff x="4080510" y="3877310"/>
            <a:chExt cx="3736975" cy="2570480"/>
          </a:xfrm>
        </p:grpSpPr>
        <p:sp>
          <p:nvSpPr>
            <p:cNvPr id="7" name="文本框 6"/>
            <p:cNvSpPr txBox="1"/>
            <p:nvPr>
              <p:custDataLst>
                <p:tags r:id="rId2"/>
              </p:custDataLst>
            </p:nvPr>
          </p:nvSpPr>
          <p:spPr>
            <a:xfrm>
              <a:off x="4080510" y="6172200"/>
              <a:ext cx="3736975" cy="275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altLang="zh-CN" sz="1200" dirty="0">
                  <a:sym typeface="+mn-ea"/>
                </a:rPr>
                <a:t> Electric field diagram of the mode converter</a:t>
              </a: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80510" y="3877310"/>
              <a:ext cx="3736340" cy="2218055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2855769" y="4471432"/>
            <a:ext cx="3266952" cy="1590522"/>
            <a:chOff x="6249" y="5406"/>
            <a:chExt cx="8897" cy="3722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49" y="5406"/>
              <a:ext cx="4554" cy="3722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900" y="5406"/>
              <a:ext cx="4246" cy="3722"/>
            </a:xfrm>
            <a:prstGeom prst="rect">
              <a:avLst/>
            </a:prstGeom>
          </p:spPr>
        </p:pic>
      </p:grpSp>
      <p:sp>
        <p:nvSpPr>
          <p:cNvPr id="12" name="矩形 11"/>
          <p:cNvSpPr/>
          <p:nvPr/>
        </p:nvSpPr>
        <p:spPr>
          <a:xfrm>
            <a:off x="3597425" y="6350738"/>
            <a:ext cx="21718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200" dirty="0">
                <a:solidFill>
                  <a:prstClr val="black"/>
                </a:solidFill>
                <a:sym typeface="+mn-ea"/>
              </a:rPr>
              <a:t>Spherical resonant cavity (TE</a:t>
            </a:r>
            <a:r>
              <a:rPr lang="en-US" altLang="zh-CN" sz="1200" baseline="-25000" dirty="0">
                <a:solidFill>
                  <a:prstClr val="black"/>
                </a:solidFill>
                <a:sym typeface="+mn-ea"/>
              </a:rPr>
              <a:t>114</a:t>
            </a:r>
            <a:r>
              <a:rPr lang="en-US" altLang="zh-CN" sz="1200" dirty="0">
                <a:solidFill>
                  <a:prstClr val="black"/>
                </a:solidFill>
                <a:sym typeface="+mn-ea"/>
              </a:rPr>
              <a:t>)</a:t>
            </a:r>
          </a:p>
        </p:txBody>
      </p:sp>
      <p:pic>
        <p:nvPicPr>
          <p:cNvPr id="13" name="内容占位符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64251" y="4293099"/>
            <a:ext cx="3150235" cy="2315210"/>
          </a:xfrm>
          <a:prstGeom prst="rect">
            <a:avLst/>
          </a:prstGeom>
        </p:spPr>
      </p:pic>
      <p:graphicFrame>
        <p:nvGraphicFramePr>
          <p:cNvPr id="16" name="表格 15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30206669"/>
              </p:ext>
            </p:extLst>
          </p:nvPr>
        </p:nvGraphicFramePr>
        <p:xfrm>
          <a:off x="7968208" y="1340768"/>
          <a:ext cx="4133215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16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516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 dirty="0"/>
                        <a:t>Parameters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Design values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 dirty="0">
                          <a:sym typeface="+mn-ea"/>
                        </a:rPr>
                        <a:t>Frequency</a:t>
                      </a:r>
                      <a:r>
                        <a:rPr lang="zh-CN" altLang="en-US" sz="1600" dirty="0"/>
                        <a:t>（</a:t>
                      </a:r>
                      <a:r>
                        <a:rPr lang="en-US" altLang="zh-CN" sz="1600" dirty="0"/>
                        <a:t>MHz</a:t>
                      </a:r>
                      <a:r>
                        <a:rPr lang="zh-CN" altLang="en-US" sz="1600" dirty="0"/>
                        <a:t>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 dirty="0"/>
                        <a:t>5712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1600" dirty="0">
                          <a:sym typeface="+mn-ea"/>
                        </a:rPr>
                        <a:t>Input power(MW)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1600" b="1" dirty="0">
                          <a:solidFill>
                            <a:srgbClr val="FF0000"/>
                          </a:solidFill>
                        </a:rPr>
                        <a:t>80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 dirty="0">
                          <a:sym typeface="+mn-ea"/>
                        </a:rPr>
                        <a:t>Working mode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 dirty="0"/>
                        <a:t>TE</a:t>
                      </a:r>
                      <a:r>
                        <a:rPr lang="en-US" altLang="zh-CN" sz="1600" baseline="-25000" dirty="0"/>
                        <a:t>114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 dirty="0"/>
                        <a:t>Input pulse length (</a:t>
                      </a:r>
                      <a:r>
                        <a:rPr lang="en-US" altLang="zh-CN" sz="1600" dirty="0" err="1"/>
                        <a:t>μs</a:t>
                      </a:r>
                      <a:r>
                        <a:rPr lang="en-US" altLang="zh-CN" sz="16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 dirty="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 dirty="0"/>
                        <a:t>Compressed pulse length</a:t>
                      </a:r>
                      <a:r>
                        <a:rPr lang="en-US" altLang="zh-CN" sz="1600" baseline="0" dirty="0"/>
                        <a:t> (</a:t>
                      </a:r>
                      <a:r>
                        <a:rPr lang="en-US" altLang="zh-CN" sz="1600" dirty="0" err="1"/>
                        <a:t>μs</a:t>
                      </a:r>
                      <a:r>
                        <a:rPr lang="en-US" altLang="zh-CN" sz="16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 dirty="0"/>
                        <a:t>0.5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 dirty="0"/>
                        <a:t>Coupling coefficient (β)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 dirty="0"/>
                        <a:t>5.43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 dirty="0">
                          <a:sym typeface="+mn-ea"/>
                        </a:rPr>
                        <a:t>Cavity Radius </a:t>
                      </a:r>
                      <a:r>
                        <a:rPr lang="en-US" altLang="zh-CN" sz="1600" dirty="0"/>
                        <a:t>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 dirty="0"/>
                        <a:t>116.88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Unloaded 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 dirty="0"/>
                        <a:t>126000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 dirty="0">
                          <a:sym typeface="+mn-ea"/>
                        </a:rPr>
                        <a:t>Energy multiplication factor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 b="1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altLang="zh-CN" dirty="0">
                <a:latin typeface="Calibri" panose="020F0502020204030204" charset="0"/>
              </a:rPr>
              <a:t>Hybrid divider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zh-CN" dirty="0">
                <a:solidFill>
                  <a:schemeClr val="tx1"/>
                </a:solidFill>
                <a:latin typeface="Calibri" panose="020F0502020204030204" charset="0"/>
              </a:rPr>
              <a:t>VSWR</a:t>
            </a:r>
            <a:r>
              <a:rPr lang="zh-CN" altLang="en-US" dirty="0">
                <a:solidFill>
                  <a:schemeClr val="tx1"/>
                </a:solidFill>
                <a:latin typeface="Calibri" panose="020F0502020204030204" charset="0"/>
              </a:rPr>
              <a:t>：</a:t>
            </a:r>
            <a:r>
              <a:rPr lang="en-US" altLang="zh-CN" dirty="0">
                <a:solidFill>
                  <a:schemeClr val="tx1"/>
                </a:solidFill>
                <a:latin typeface="Calibri" panose="020F0502020204030204" charset="0"/>
              </a:rPr>
              <a:t>1.06</a:t>
            </a:r>
            <a:endParaRPr lang="zh-CN" altLang="en-US" dirty="0">
              <a:solidFill>
                <a:schemeClr val="tx1"/>
              </a:solidFill>
              <a:latin typeface="Calibri" panose="020F0502020204030204" charset="0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zh-CN" dirty="0">
                <a:solidFill>
                  <a:schemeClr val="tx1"/>
                </a:solidFill>
                <a:latin typeface="Calibri" panose="020F0502020204030204" charset="0"/>
              </a:rPr>
              <a:t>Amplitude imbalance: 0.13dB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zh-CN" dirty="0">
                <a:solidFill>
                  <a:schemeClr val="tx1"/>
                </a:solidFill>
                <a:latin typeface="Calibri" panose="020F0502020204030204" charset="0"/>
              </a:rPr>
              <a:t>Phase imbalance degree: 0.48</a:t>
            </a:r>
            <a:r>
              <a:rPr lang="zh-CN" altLang="en-US" dirty="0">
                <a:solidFill>
                  <a:schemeClr val="tx1"/>
                </a:solidFill>
                <a:latin typeface="Calibri" panose="020F0502020204030204" charset="0"/>
              </a:rPr>
              <a:t>°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2800" dirty="0"/>
              <a:t>Technical design and verification: </a:t>
            </a:r>
            <a:r>
              <a:rPr lang="en-US" altLang="zh-CN" sz="4400" dirty="0"/>
              <a:t/>
            </a:r>
            <a:br>
              <a:rPr lang="en-US" altLang="zh-CN" sz="4400" dirty="0"/>
            </a:br>
            <a:r>
              <a:rPr lang="en-US" altLang="zh-CN" sz="2700" dirty="0">
                <a:solidFill>
                  <a:srgbClr val="0000FF"/>
                </a:solidFill>
              </a:rPr>
              <a:t>C-band hybrid power divider design and test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14</a:t>
            </a:fld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619760" y="2967355"/>
            <a:ext cx="3076575" cy="1353820"/>
            <a:chOff x="3397571" y="2244340"/>
            <a:chExt cx="6443950" cy="3714287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97571" y="2244340"/>
              <a:ext cx="3104762" cy="3714286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22655" y="2244341"/>
              <a:ext cx="3118866" cy="3714286"/>
            </a:xfrm>
            <a:prstGeom prst="rect">
              <a:avLst/>
            </a:prstGeom>
          </p:spPr>
        </p:pic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8070" y="1073150"/>
            <a:ext cx="2357120" cy="176784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770" y="4518660"/>
            <a:ext cx="2798445" cy="197485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685" y="4508500"/>
            <a:ext cx="2721610" cy="197929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8460" y="4533900"/>
            <a:ext cx="2639060" cy="1931035"/>
          </a:xfrm>
          <a:prstGeom prst="rect">
            <a:avLst/>
          </a:prstGeom>
        </p:spPr>
      </p:pic>
      <p:graphicFrame>
        <p:nvGraphicFramePr>
          <p:cNvPr id="20" name="表格 19"/>
          <p:cNvGraphicFramePr/>
          <p:nvPr>
            <p:custDataLst>
              <p:tags r:id="rId1"/>
            </p:custDataLst>
          </p:nvPr>
        </p:nvGraphicFramePr>
        <p:xfrm>
          <a:off x="4439285" y="2876550"/>
          <a:ext cx="6837680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9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124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47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471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9662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8072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11125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600"/>
                    </a:p>
                  </a:txBody>
                  <a:tcPr marL="45720" marR="45720"/>
                </a:tc>
                <a:tc gridSpan="4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Amplitude</a:t>
                      </a:r>
                    </a:p>
                  </a:txBody>
                  <a:tcPr marL="45720" marR="4572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5720" marR="4572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5720" marR="4572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5720" marR="45720"/>
                </a:tc>
                <a:tc grid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Phase</a:t>
                      </a:r>
                    </a:p>
                  </a:txBody>
                  <a:tcPr marL="45720" marR="4572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5720" marR="4572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60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S11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S21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S31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S41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S31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S41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sym typeface="+mn-ea"/>
                        </a:rPr>
                        <a:t>Phase difference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Designed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-40.7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-41.9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-3.01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-3.01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-30.4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-120.4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90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Measured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-20.9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-42.2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-3.05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-3.18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137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-132.5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90.48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478790" y="4428490"/>
            <a:ext cx="2884170" cy="1983105"/>
            <a:chOff x="6687304" y="685390"/>
            <a:chExt cx="4716213" cy="5312417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687304" y="685390"/>
              <a:ext cx="4716213" cy="248691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87304" y="3510897"/>
              <a:ext cx="4716213" cy="248691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073785"/>
            <a:ext cx="7770495" cy="2672715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400"/>
              </a:spcAft>
            </a:pPr>
            <a:r>
              <a:rPr lang="en-US" altLang="zh-CN" sz="2160" dirty="0"/>
              <a:t>The </a:t>
            </a:r>
            <a:r>
              <a:rPr lang="en-US" altLang="zh-CN" sz="2160" dirty="0" err="1"/>
              <a:t>Bethy</a:t>
            </a:r>
            <a:r>
              <a:rPr lang="en-US" altLang="zh-CN" sz="2160" dirty="0"/>
              <a:t> hole-type directional coupler has been selected  </a:t>
            </a:r>
          </a:p>
          <a:p>
            <a:pPr fontAlgn="auto">
              <a:spcAft>
                <a:spcPts val="400"/>
              </a:spcAft>
            </a:pPr>
            <a:r>
              <a:rPr lang="en-US" altLang="zh-CN" sz="2160" dirty="0"/>
              <a:t>In the design, we utilize the CF35 flange and SMA feed-through</a:t>
            </a:r>
          </a:p>
          <a:p>
            <a:pPr fontAlgn="auto">
              <a:spcAft>
                <a:spcPts val="400"/>
              </a:spcAft>
            </a:pPr>
            <a:r>
              <a:rPr lang="en-US" altLang="zh-CN" sz="2160" dirty="0"/>
              <a:t>The coupling coefficient is 62 dB, while the directivity is 41.8 dB, it can </a:t>
            </a:r>
            <a:r>
              <a:rPr lang="en-US" altLang="zh-CN" sz="2160" dirty="0">
                <a:sym typeface="+mn-ea"/>
              </a:rPr>
              <a:t>effectively</a:t>
            </a:r>
            <a:r>
              <a:rPr lang="en-US" altLang="zh-CN" sz="2160" dirty="0"/>
              <a:t> to differentiate between forward and backward </a:t>
            </a:r>
            <a:r>
              <a:rPr lang="en-US" altLang="zh-CN" sz="2160" dirty="0" smtClean="0"/>
              <a:t>waves</a:t>
            </a:r>
          </a:p>
          <a:p>
            <a:pPr fontAlgn="auto">
              <a:spcAft>
                <a:spcPts val="400"/>
              </a:spcAft>
            </a:pPr>
            <a:r>
              <a:rPr lang="en-US" altLang="zh-CN" sz="2160" dirty="0" smtClean="0"/>
              <a:t>Now it is under production</a:t>
            </a:r>
            <a:endParaRPr lang="en-US" altLang="zh-CN" sz="216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2800" dirty="0"/>
              <a:t>Technical design and verification: </a:t>
            </a:r>
            <a:r>
              <a:rPr lang="en-US" altLang="zh-CN" sz="4800" dirty="0"/>
              <a:t/>
            </a:r>
            <a:br>
              <a:rPr lang="en-US" altLang="zh-CN" sz="4800" dirty="0"/>
            </a:br>
            <a:r>
              <a:rPr lang="en-US" altLang="zh-CN" sz="2700" dirty="0">
                <a:solidFill>
                  <a:srgbClr val="0000FF"/>
                </a:solidFill>
              </a:rPr>
              <a:t>C-band high directional coupler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15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328" y="4406559"/>
            <a:ext cx="2426970" cy="19291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7688" y="3788190"/>
            <a:ext cx="2207260" cy="212915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943133" y="3929795"/>
            <a:ext cx="1275715" cy="2470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US" sz="1200"/>
              <a:t>SMA feedthrough</a:t>
            </a:r>
            <a:endParaRPr lang="en-US" altLang="en-US" sz="1200"/>
          </a:p>
        </p:txBody>
      </p:sp>
      <p:cxnSp>
        <p:nvCxnSpPr>
          <p:cNvPr id="9" name="直接箭头连接符 8"/>
          <p:cNvCxnSpPr>
            <a:stCxn id="8" idx="1"/>
          </p:cNvCxnSpPr>
          <p:nvPr/>
        </p:nvCxnSpPr>
        <p:spPr>
          <a:xfrm flipH="1">
            <a:off x="4221138" y="4053620"/>
            <a:ext cx="721995" cy="4089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148873" y="4527965"/>
            <a:ext cx="863600" cy="2755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sz="1200"/>
              <a:t>CF35 flage</a:t>
            </a:r>
          </a:p>
        </p:txBody>
      </p:sp>
      <p:cxnSp>
        <p:nvCxnSpPr>
          <p:cNvPr id="11" name="直接箭头连接符 10"/>
          <p:cNvCxnSpPr>
            <a:stCxn id="10" idx="1"/>
          </p:cNvCxnSpPr>
          <p:nvPr/>
        </p:nvCxnSpPr>
        <p:spPr>
          <a:xfrm flipH="1">
            <a:off x="4788828" y="4665760"/>
            <a:ext cx="360045" cy="1504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1805" y="3408045"/>
            <a:ext cx="4877435" cy="204025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2170" y="1355090"/>
            <a:ext cx="2640965" cy="1916430"/>
          </a:xfrm>
          <a:prstGeom prst="rect">
            <a:avLst/>
          </a:prstGeom>
        </p:spPr>
      </p:pic>
      <p:graphicFrame>
        <p:nvGraphicFramePr>
          <p:cNvPr id="14" name="表格 13"/>
          <p:cNvGraphicFramePr/>
          <p:nvPr/>
        </p:nvGraphicFramePr>
        <p:xfrm>
          <a:off x="5447665" y="5629910"/>
          <a:ext cx="6825488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63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063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063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0637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S11 (dB)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S12</a:t>
                      </a:r>
                      <a:r>
                        <a:rPr lang="en-US" altLang="zh-CN" sz="1800">
                          <a:sym typeface="+mn-ea"/>
                        </a:rPr>
                        <a:t> (dB)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S13</a:t>
                      </a:r>
                      <a:r>
                        <a:rPr lang="en-US" altLang="zh-CN" sz="1800">
                          <a:sym typeface="+mn-ea"/>
                        </a:rPr>
                        <a:t> (dB)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S14</a:t>
                      </a:r>
                      <a:r>
                        <a:rPr lang="en-US" altLang="zh-CN" sz="1800">
                          <a:sym typeface="+mn-ea"/>
                        </a:rPr>
                        <a:t> (dB)</a:t>
                      </a:r>
                      <a:endParaRPr lang="en-US" alt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-45.9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0.016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-103.8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-62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2800" dirty="0"/>
              <a:t>Technical design and verification: </a:t>
            </a:r>
            <a:r>
              <a:rPr lang="en-US" altLang="zh-CN" sz="5400" dirty="0"/>
              <a:t/>
            </a:r>
            <a:br>
              <a:rPr lang="en-US" altLang="zh-CN" sz="5400" dirty="0"/>
            </a:br>
            <a:r>
              <a:rPr lang="en-US" altLang="zh-CN" sz="2700" dirty="0">
                <a:solidFill>
                  <a:srgbClr val="0000FF"/>
                </a:solidFill>
              </a:rPr>
              <a:t>C-band stainless steel metal load</a:t>
            </a:r>
            <a:endParaRPr lang="zh-CN" altLang="en-US" sz="2700" dirty="0">
              <a:solidFill>
                <a:srgbClr val="0000FF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8950" y="1141730"/>
            <a:ext cx="5662295" cy="2526652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en-US" altLang="zh-CN" sz="2000" dirty="0"/>
              <a:t>Pure SS430 load with BJ48 input port, composed of waveguide taper, match section, regular section and end cavity. 1.02 VSWR in 5712 MHz working  frequency, and &gt;400 MHz bandwidth (S</a:t>
            </a:r>
            <a:r>
              <a:rPr lang="en-US" altLang="zh-CN" sz="2000" baseline="-25000" dirty="0"/>
              <a:t>11</a:t>
            </a:r>
            <a:r>
              <a:rPr lang="en-US" altLang="zh-CN" sz="2000" dirty="0"/>
              <a:t>&lt;-20 dB</a:t>
            </a:r>
            <a:r>
              <a:rPr lang="en-US" altLang="zh-CN" sz="2000" dirty="0" smtClean="0"/>
              <a:t>)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zh-CN" sz="2000" dirty="0"/>
              <a:t>It </a:t>
            </a:r>
            <a:r>
              <a:rPr lang="en-US" altLang="zh-CN" sz="2000" dirty="0" smtClean="0"/>
              <a:t>has </a:t>
            </a:r>
            <a:r>
              <a:rPr lang="en-US" altLang="zh-CN" sz="2000" dirty="0"/>
              <a:t>been </a:t>
            </a:r>
            <a:r>
              <a:rPr lang="en-US" altLang="zh-CN" sz="2000" dirty="0" smtClean="0"/>
              <a:t>processed and completed, the measured VSWR is 1.08</a:t>
            </a:r>
            <a:endParaRPr lang="en-US" altLang="zh-CN" sz="2000" dirty="0"/>
          </a:p>
        </p:txBody>
      </p:sp>
      <p:sp>
        <p:nvSpPr>
          <p:cNvPr id="19" name="内容占位符 2"/>
          <p:cNvSpPr txBox="1"/>
          <p:nvPr/>
        </p:nvSpPr>
        <p:spPr>
          <a:xfrm>
            <a:off x="6153846" y="1141854"/>
            <a:ext cx="5605766" cy="11646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anose="05000000000000000000" pitchFamily="2" charset="2"/>
              <a:buChar char="n"/>
            </a:pP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</a:rPr>
              <a:t>Distribution of the electric and magnetic field, Esmax ~ 30 MV/m with 300  MW peak power </a:t>
            </a: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input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6296031" y="2362611"/>
            <a:ext cx="5088508" cy="1380358"/>
            <a:chOff x="6296031" y="2481879"/>
            <a:chExt cx="5088508" cy="1380358"/>
          </a:xfrm>
        </p:grpSpPr>
        <p:pic>
          <p:nvPicPr>
            <p:cNvPr id="4" name="图片 3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296031" y="2486324"/>
              <a:ext cx="2501900" cy="1373505"/>
            </a:xfrm>
            <a:prstGeom prst="rect">
              <a:avLst/>
            </a:prstGeom>
          </p:spPr>
        </p:pic>
        <p:pic>
          <p:nvPicPr>
            <p:cNvPr id="5" name="图片 4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8883274" y="2481879"/>
              <a:ext cx="2501265" cy="1377950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7292603" y="3523683"/>
              <a:ext cx="14752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0070C0"/>
                  </a:solidFill>
                </a:rPr>
                <a:t>Electric field</a:t>
              </a:r>
              <a:endParaRPr lang="zh-CN" altLang="en-US" sz="1600" dirty="0">
                <a:solidFill>
                  <a:srgbClr val="0070C0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909308" y="3523683"/>
              <a:ext cx="14752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0070C0"/>
                  </a:solidFill>
                </a:rPr>
                <a:t>Magnetic field</a:t>
              </a:r>
              <a:endParaRPr lang="zh-CN" altLang="en-US" sz="16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397508" y="4852906"/>
            <a:ext cx="3362104" cy="1817318"/>
            <a:chOff x="7123943" y="4583747"/>
            <a:chExt cx="3362104" cy="1817318"/>
          </a:xfrm>
        </p:grpSpPr>
        <p:pic>
          <p:nvPicPr>
            <p:cNvPr id="23" name="图片 22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7123943" y="4583747"/>
              <a:ext cx="3312409" cy="1817318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7991060" y="6062511"/>
              <a:ext cx="24949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0070C0"/>
                  </a:solidFill>
                </a:rPr>
                <a:t>Distribution of temperature</a:t>
              </a:r>
              <a:endParaRPr lang="zh-CN" altLang="en-US" sz="1600" dirty="0">
                <a:solidFill>
                  <a:srgbClr val="0070C0"/>
                </a:solidFill>
              </a:endParaRPr>
            </a:p>
          </p:txBody>
        </p:sp>
      </p:grpSp>
      <p:sp>
        <p:nvSpPr>
          <p:cNvPr id="26" name="内容占位符 2"/>
          <p:cNvSpPr txBox="1"/>
          <p:nvPr/>
        </p:nvSpPr>
        <p:spPr>
          <a:xfrm>
            <a:off x="5130803" y="3785271"/>
            <a:ext cx="6685682" cy="10105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10000"/>
              </a:lnSpc>
              <a:spcBef>
                <a:spcPts val="0"/>
              </a:spcBef>
              <a:buClr>
                <a:srgbClr val="FFC000"/>
              </a:buClr>
              <a:buSzPct val="80000"/>
              <a:buFont typeface="Wingdings" panose="05000000000000000000" pitchFamily="2" charset="2"/>
              <a:buChar char="n"/>
            </a:pP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</a:rPr>
              <a:t>The maximum temperature reaches approximately 185 °C, accompanied by an average input power of </a:t>
            </a:r>
            <a:r>
              <a:rPr lang="en-US" altLang="zh-CN" sz="2000" b="1" dirty="0">
                <a:latin typeface="Arial" panose="020B0604020202020204" pitchFamily="34" charset="0"/>
                <a:ea typeface="微软雅黑" panose="020B0503020204020204" pitchFamily="34" charset="-122"/>
              </a:rPr>
              <a:t>10 kW</a:t>
            </a: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</a:rPr>
              <a:t> and a cooling water flow rate of 30 L/min</a:t>
            </a:r>
          </a:p>
        </p:txBody>
      </p:sp>
      <p:sp>
        <p:nvSpPr>
          <p:cNvPr id="22" name="Rectangle 4">
            <a:extLst>
              <a:ext uri="{FF2B5EF4-FFF2-40B4-BE49-F238E27FC236}">
                <a16:creationId xmlns="" xmlns:a16="http://schemas.microsoft.com/office/drawing/2014/main" id="{76D39E1C-CCA1-410E-8F00-FD6F350C91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6627" y="6519010"/>
            <a:ext cx="239352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1200" dirty="0" smtClean="0">
                <a:latin typeface="Calibri" panose="020F0502020204030204" pitchFamily="34" charset="0"/>
                <a:ea typeface="宋体" panose="02010600030101010101" pitchFamily="2" charset="-122"/>
              </a:rPr>
              <a:t>Cold test result</a:t>
            </a:r>
            <a:endParaRPr kumimoji="0" lang="zh-CN" altLang="zh-CN" sz="1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8C49FCC2-D775-4D28-BF4F-062A5A9EBD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930" y="4968934"/>
            <a:ext cx="3070627" cy="1500854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205DF055-1850-4E1D-8359-247BD1C7EC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542" y="3735868"/>
            <a:ext cx="3708261" cy="153589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114425"/>
            <a:ext cx="7936865" cy="3034030"/>
          </a:xfrm>
        </p:spPr>
        <p:txBody>
          <a:bodyPr>
            <a:normAutofit fontScale="92500" lnSpcReduction="10000"/>
          </a:bodyPr>
          <a:lstStyle/>
          <a:p>
            <a:pPr fontAlgn="auto">
              <a:spcAft>
                <a:spcPts val="400"/>
              </a:spcAft>
            </a:pPr>
            <a:r>
              <a:rPr lang="en-US" altLang="zh-CN" sz="2000">
                <a:sym typeface="+mn-ea"/>
              </a:rPr>
              <a:t>The phase stability should be &lt;0.2deg (rms) from beam physics</a:t>
            </a:r>
            <a:endParaRPr lang="en-US" altLang="zh-CN" sz="2000"/>
          </a:p>
          <a:p>
            <a:pPr fontAlgn="auto">
              <a:spcAft>
                <a:spcPts val="400"/>
              </a:spcAft>
            </a:pPr>
            <a:r>
              <a:rPr lang="en-US" altLang="zh-CN" sz="2000">
                <a:sym typeface="+mn-ea"/>
              </a:rPr>
              <a:t>The phase reference line shall provide signals to LLRF as follows:</a:t>
            </a:r>
            <a:endParaRPr lang="en-US" altLang="zh-CN" sz="2000"/>
          </a:p>
          <a:p>
            <a:pPr lvl="1"/>
            <a:r>
              <a:rPr lang="en-US" altLang="zh-CN" sz="1665" dirty="0"/>
              <a:t>Three </a:t>
            </a:r>
            <a:r>
              <a:rPr lang="en-US" altLang="zh-CN" sz="1665" dirty="0" err="1"/>
              <a:t>laser+fiber</a:t>
            </a:r>
            <a:r>
              <a:rPr lang="en-US" altLang="zh-CN" sz="1665" dirty="0"/>
              <a:t> based PRL for DR, transmitting 650MHz, FAS+SAS and TAS, transmitting 2860MHz, phase &lt;0.02deg</a:t>
            </a:r>
          </a:p>
          <a:p>
            <a:pPr lvl="1"/>
            <a:r>
              <a:rPr lang="en-US" altLang="zh-CN" sz="1665" dirty="0"/>
              <a:t>Two coaxial-cable based PRL for locally FAS+SAS and TAS:</a:t>
            </a:r>
            <a:r>
              <a:rPr lang="en-US" altLang="zh-CN" sz="1665" dirty="0">
                <a:sym typeface="+mn-ea"/>
              </a:rPr>
              <a:t>2860MHz divided to 476.67MHz, distributed along the cable  to reduce signal attenuation, at the local LLRF receiver, multiplied back to 2860MHz and 5720MHz</a:t>
            </a:r>
          </a:p>
          <a:p>
            <a:pPr lvl="1"/>
            <a:r>
              <a:rPr lang="en-US" altLang="zh-CN" sz="1665" dirty="0"/>
              <a:t>Phase reference coaxial cables will be placed in the temperature-controlled duct with stability &lt;0.1K</a:t>
            </a:r>
          </a:p>
          <a:p>
            <a:pPr lvl="1"/>
            <a:r>
              <a:rPr lang="en-US" altLang="zh-CN" sz="1665" dirty="0"/>
              <a:t>Standard 7/8 inch coaxial cables are used with temperature coefficient ~5ps/km/K, 1km phase will &lt;0.5deg </a:t>
            </a:r>
            <a:r>
              <a:rPr lang="en-US" altLang="zh-CN" sz="1665">
                <a:sym typeface="+mn-ea"/>
              </a:rPr>
              <a:t>(peak-peak, 0.1deg rms)</a:t>
            </a:r>
            <a:endParaRPr lang="en-US" altLang="zh-CN" sz="1665"/>
          </a:p>
          <a:p>
            <a:endParaRPr lang="zh-CN" altLang="en-US" sz="20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2800" dirty="0"/>
              <a:t>Technical design and verification: </a:t>
            </a:r>
            <a:r>
              <a:rPr lang="en-US" altLang="zh-CN" sz="5400" dirty="0"/>
              <a:t/>
            </a:r>
            <a:br>
              <a:rPr lang="en-US" altLang="zh-CN" sz="5400" dirty="0"/>
            </a:br>
            <a:r>
              <a:rPr lang="en-US" altLang="zh-CN" sz="2700" dirty="0">
                <a:solidFill>
                  <a:srgbClr val="0000FF"/>
                </a:solidFill>
              </a:rPr>
              <a:t>Linac phase reference line &amp; LLRF</a:t>
            </a:r>
            <a:endParaRPr lang="zh-CN" altLang="en-US" sz="2700" dirty="0">
              <a:solidFill>
                <a:srgbClr val="0000FF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17</a:t>
            </a:fld>
            <a:endParaRPr lang="zh-CN" altLang="en-US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725" y="4058920"/>
            <a:ext cx="4839970" cy="2672080"/>
          </a:xfrm>
          <a:prstGeom prst="rect">
            <a:avLst/>
          </a:prstGeom>
        </p:spPr>
      </p:pic>
      <p:graphicFrame>
        <p:nvGraphicFramePr>
          <p:cNvPr id="8" name="表格 7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893555718"/>
              </p:ext>
            </p:extLst>
          </p:nvPr>
        </p:nvGraphicFramePr>
        <p:xfrm>
          <a:off x="8472170" y="1052830"/>
          <a:ext cx="3387725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96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880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1600" dirty="0" err="1"/>
                        <a:t>Linac</a:t>
                      </a:r>
                      <a:r>
                        <a:rPr lang="en-US" altLang="zh-CN" sz="1600" dirty="0"/>
                        <a:t> LLRF </a:t>
                      </a:r>
                      <a:r>
                        <a:rPr lang="en-US" altLang="zh-CN" sz="1600" dirty="0" err="1"/>
                        <a:t>singals</a:t>
                      </a:r>
                      <a:endParaRPr lang="en-US" altLang="zh-C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/>
                        <a:t>Phase stabili</a:t>
                      </a:r>
                      <a:r>
                        <a:rPr lang="en-US" altLang="zh-CN" sz="1600"/>
                        <a:t>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dirty="0"/>
                        <a:t>0</a:t>
                      </a:r>
                      <a:r>
                        <a:rPr lang="zh-CN" altLang="en-US" sz="1600" dirty="0" smtClean="0"/>
                        <a:t>.</a:t>
                      </a:r>
                      <a:r>
                        <a:rPr lang="en-US" altLang="zh-CN" sz="1600" dirty="0" smtClean="0"/>
                        <a:t>2</a:t>
                      </a:r>
                      <a:r>
                        <a:rPr lang="zh-CN" altLang="en-US" sz="1600" dirty="0" smtClean="0"/>
                        <a:t>deg </a:t>
                      </a:r>
                      <a:r>
                        <a:rPr lang="zh-CN" altLang="en-US" sz="1600" dirty="0"/>
                        <a:t>(rms)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/>
                        <a:t>Amplitude stabili</a:t>
                      </a:r>
                      <a:r>
                        <a:rPr lang="en-US" altLang="zh-CN" sz="1600"/>
                        <a:t>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dirty="0"/>
                        <a:t>0</a:t>
                      </a:r>
                      <a:r>
                        <a:rPr lang="zh-CN" altLang="en-US" sz="1600" dirty="0" smtClean="0"/>
                        <a:t>.</a:t>
                      </a:r>
                      <a:r>
                        <a:rPr lang="en-US" altLang="zh-CN" sz="1600" dirty="0" smtClean="0"/>
                        <a:t>2</a:t>
                      </a:r>
                      <a:r>
                        <a:rPr lang="zh-CN" altLang="en-US" sz="1600" dirty="0" smtClean="0"/>
                        <a:t>% </a:t>
                      </a:r>
                      <a:r>
                        <a:rPr lang="zh-CN" altLang="en-US" sz="1600" dirty="0"/>
                        <a:t>(rms)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2860MHz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5720MHz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236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650MHz @DR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Reference signal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&gt;0dBm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/>
                        <a:t>Reference signal jitter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 dirty="0"/>
                        <a:t>&lt;80fs(rms)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pic>
        <p:nvPicPr>
          <p:cNvPr id="9" name="图片 8" descr="ca37e4fb-0a48-471e-b94f-b677a57422dd"/>
          <p:cNvPicPr/>
          <p:nvPr/>
        </p:nvPicPr>
        <p:blipFill>
          <a:blip r:embed="rId4"/>
          <a:stretch>
            <a:fillRect/>
          </a:stretch>
        </p:blipFill>
        <p:spPr>
          <a:xfrm>
            <a:off x="6301422" y="4058920"/>
            <a:ext cx="4966335" cy="254317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000" dirty="0">
                <a:sym typeface="+mn-ea"/>
              </a:rPr>
              <a:t>Proven down-conversion LLRF architecture with high phase stability for CEPC </a:t>
            </a:r>
            <a:r>
              <a:rPr lang="en-US" altLang="zh-CN" sz="2000" dirty="0" err="1">
                <a:sym typeface="+mn-ea"/>
              </a:rPr>
              <a:t>Linac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altLang="zh-CN" dirty="0">
                <a:sym typeface="+mn-ea"/>
              </a:rPr>
              <a:t>The LLRF system based on down-conversion architecture has already been widely applied at IHEP. There are 5 sets of 2998.8 MHz LLRF systems in the HEPS </a:t>
            </a:r>
            <a:r>
              <a:rPr lang="en-US" altLang="zh-CN" dirty="0" err="1">
                <a:sym typeface="+mn-ea"/>
              </a:rPr>
              <a:t>linac</a:t>
            </a:r>
            <a:r>
              <a:rPr lang="en-US" altLang="zh-CN" dirty="0">
                <a:sym typeface="+mn-ea"/>
              </a:rPr>
              <a:t> and 22 sets of 2856 MHz LLRF systems in the BEPCII </a:t>
            </a:r>
            <a:r>
              <a:rPr lang="en-US" altLang="zh-CN" dirty="0" err="1">
                <a:sym typeface="+mn-ea"/>
              </a:rPr>
              <a:t>linac</a:t>
            </a:r>
            <a:endParaRPr lang="en-US" altLang="zh-CN" dirty="0"/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altLang="zh-CN" dirty="0">
                <a:sym typeface="+mn-ea"/>
              </a:rPr>
              <a:t>The long-term online phase stability of is 0.08° RMS and 0.4° peak-to-peak, meets CEPC </a:t>
            </a:r>
            <a:r>
              <a:rPr lang="en-US" altLang="zh-CN" dirty="0" err="1">
                <a:sym typeface="+mn-ea"/>
              </a:rPr>
              <a:t>linac</a:t>
            </a:r>
            <a:r>
              <a:rPr lang="en-US" altLang="zh-CN" dirty="0">
                <a:sym typeface="+mn-ea"/>
              </a:rPr>
              <a:t> phase stability requirements</a:t>
            </a:r>
            <a:endParaRPr lang="en-US" altLang="zh-CN" dirty="0"/>
          </a:p>
          <a:p>
            <a:endParaRPr lang="en-US" altLang="zh-CN" sz="2000" dirty="0"/>
          </a:p>
          <a:p>
            <a:endParaRPr lang="zh-CN" altLang="en-US" sz="2000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18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788" y="4403992"/>
            <a:ext cx="3514090" cy="168719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/>
          <a:srcRect l="1963" t="1587" r="6426" b="4814"/>
          <a:stretch>
            <a:fillRect/>
          </a:stretch>
        </p:blipFill>
        <p:spPr>
          <a:xfrm>
            <a:off x="4151630" y="4149090"/>
            <a:ext cx="2618740" cy="1689735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4007795" y="5838577"/>
            <a:ext cx="32137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BEPCII LINAC LLRF S</a:t>
            </a:r>
            <a:r>
              <a:rPr lang="en-US" altLang="zh-CN" sz="18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ystem</a:t>
            </a:r>
            <a:endParaRPr lang="zh-CN" altLang="en-US" dirty="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2184" y="3985297"/>
            <a:ext cx="1604541" cy="2141182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7032061" y="6276793"/>
            <a:ext cx="29383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HEPS LINAC LLRF S</a:t>
            </a:r>
            <a:r>
              <a:rPr lang="en-US" altLang="zh-CN" sz="18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ystem</a:t>
            </a:r>
            <a:endParaRPr lang="zh-CN" altLang="en-US" dirty="0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00" b="20951"/>
          <a:stretch>
            <a:fillRect/>
          </a:stretch>
        </p:blipFill>
        <p:spPr>
          <a:xfrm rot="5400000">
            <a:off x="9328021" y="4319777"/>
            <a:ext cx="2454151" cy="1104645"/>
          </a:xfrm>
          <a:prstGeom prst="rect">
            <a:avLst/>
          </a:prstGeom>
        </p:spPr>
      </p:pic>
      <p:sp>
        <p:nvSpPr>
          <p:cNvPr id="13" name="标题 2">
            <a:extLst>
              <a:ext uri="{FF2B5EF4-FFF2-40B4-BE49-F238E27FC236}">
                <a16:creationId xmlns:a16="http://schemas.microsoft.com/office/drawing/2014/main" xmlns="" id="{812575B3-E82C-41FB-B786-366352030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 fontScale="90000"/>
          </a:bodyPr>
          <a:lstStyle/>
          <a:p>
            <a:r>
              <a:rPr lang="en-US" altLang="zh-CN" sz="2800" dirty="0"/>
              <a:t>Technical design and verification: </a:t>
            </a:r>
            <a:r>
              <a:rPr lang="en-US" altLang="zh-CN" sz="5400" dirty="0"/>
              <a:t/>
            </a:r>
            <a:br>
              <a:rPr lang="en-US" altLang="zh-CN" sz="5400" dirty="0"/>
            </a:br>
            <a:r>
              <a:rPr lang="en-US" altLang="zh-CN" sz="2700" dirty="0">
                <a:solidFill>
                  <a:srgbClr val="0000FF"/>
                </a:solidFill>
              </a:rPr>
              <a:t>Linac phase reference line &amp; LLRF</a:t>
            </a:r>
            <a:endParaRPr lang="zh-CN" altLang="en-US" sz="27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31B9C875-D281-4D44-BD66-5E19740222B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C-band cryogenic copper technology </a:t>
            </a:r>
            <a:r>
              <a:rPr lang="en-US" altLang="zh-CN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development</a:t>
            </a:r>
            <a:endParaRPr lang="en-US" altLang="zh-CN" dirty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F4F9CFE-C6C6-4734-980F-6145E8F655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7536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2121448" y="67537"/>
            <a:ext cx="7916416" cy="1036506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en-US" altLang="zh-CN" sz="6000" kern="0" dirty="0">
                <a:latin typeface="Arial Black" panose="020B0A04020102020204" pitchFamily="34" charset="0"/>
              </a:rPr>
              <a:t>Content</a:t>
            </a:r>
            <a:endParaRPr lang="zh-CN" altLang="en-US" sz="6000" kern="0" dirty="0">
              <a:latin typeface="Arial Black" panose="020B0A04020102020204" pitchFamily="34" charset="0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335360" y="1412776"/>
            <a:ext cx="10578570" cy="4747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Introduction</a:t>
            </a:r>
          </a:p>
          <a:p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EDR progress status </a:t>
            </a:r>
          </a:p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C-band </a:t>
            </a: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cryogenic copper </a:t>
            </a:r>
            <a:r>
              <a:rPr lang="en-US" altLang="zh-CN" b="1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technology development</a:t>
            </a:r>
          </a:p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</a:t>
            </a:r>
            <a:endParaRPr lang="en-US" altLang="zh-CN" b="1" dirty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/>
              <a:t>The aforementioned details pertain to the preparation of a C-band normal temperature test bench, specifically tailored for the baseline design requirements of the </a:t>
            </a:r>
            <a:r>
              <a:rPr lang="en-US" altLang="zh-CN" sz="2400" dirty="0" err="1"/>
              <a:t>linac</a:t>
            </a:r>
            <a:r>
              <a:rPr lang="en-US" altLang="zh-CN" sz="2400" dirty="0"/>
              <a:t> RF system</a:t>
            </a:r>
          </a:p>
          <a:p>
            <a:r>
              <a:rPr lang="en-US" altLang="zh-CN" sz="2400" dirty="0"/>
              <a:t>To achieve higher </a:t>
            </a:r>
            <a:r>
              <a:rPr lang="en-US" altLang="zh-CN" sz="2400" dirty="0" smtClean="0"/>
              <a:t>gradients of fixed power source, </a:t>
            </a:r>
            <a:r>
              <a:rPr lang="en-US" altLang="zh-CN" sz="2400" dirty="0"/>
              <a:t>we have additionally developed cryogenic copper accelerating structures that operate within liquid </a:t>
            </a:r>
            <a:r>
              <a:rPr lang="en-US" altLang="zh-CN" sz="2400" dirty="0" smtClean="0"/>
              <a:t>nitrogen (77K)</a:t>
            </a:r>
            <a:endParaRPr lang="en-US" altLang="zh-CN" sz="2400" dirty="0"/>
          </a:p>
          <a:p>
            <a:r>
              <a:rPr lang="en-US" altLang="zh-CN" sz="2400" dirty="0"/>
              <a:t>We have designed two types of parallel coupling structures</a:t>
            </a:r>
          </a:p>
          <a:p>
            <a:pPr lvl="1"/>
            <a:r>
              <a:rPr lang="en-US" altLang="zh-CN" dirty="0">
                <a:solidFill>
                  <a:schemeClr val="tx1"/>
                </a:solidFill>
              </a:rPr>
              <a:t>Type I: 20 cells</a:t>
            </a:r>
            <a:r>
              <a:rPr lang="zh-CN" altLang="en-US" dirty="0" smtClean="0">
                <a:solidFill>
                  <a:schemeClr val="tx1"/>
                </a:solidFill>
              </a:rPr>
              <a:t>，</a:t>
            </a:r>
            <a:r>
              <a:rPr lang="en-US" altLang="zh-CN" dirty="0" smtClean="0">
                <a:solidFill>
                  <a:schemeClr val="tx1"/>
                </a:solidFill>
              </a:rPr>
              <a:t>a=0.05</a:t>
            </a:r>
            <a:r>
              <a:rPr lang="zh-CN" altLang="en-US" dirty="0">
                <a:solidFill>
                  <a:schemeClr val="tx1"/>
                </a:solidFill>
              </a:rPr>
              <a:t>*</a:t>
            </a:r>
            <a:r>
              <a:rPr lang="el-GR" altLang="zh-CN" dirty="0">
                <a:solidFill>
                  <a:schemeClr val="tx1"/>
                </a:solidFill>
              </a:rPr>
              <a:t>λ</a:t>
            </a:r>
            <a:r>
              <a:rPr lang="en-US" altLang="zh-CN" baseline="-25000" dirty="0">
                <a:solidFill>
                  <a:schemeClr val="tx1"/>
                </a:solidFill>
              </a:rPr>
              <a:t>0</a:t>
            </a:r>
            <a:r>
              <a:rPr lang="en-US" altLang="zh-CN" dirty="0">
                <a:solidFill>
                  <a:schemeClr val="tx1"/>
                </a:solidFill>
                <a:uFillTx/>
              </a:rPr>
              <a:t>, </a:t>
            </a:r>
            <a:r>
              <a:rPr lang="en-US" altLang="zh-CN" dirty="0" smtClean="0">
                <a:solidFill>
                  <a:schemeClr val="tx1"/>
                </a:solidFill>
                <a:uFillTx/>
              </a:rPr>
              <a:t>2a=5.25mm</a:t>
            </a:r>
            <a:endParaRPr lang="zh-CN" altLang="en-US" dirty="0">
              <a:solidFill>
                <a:schemeClr val="tx1"/>
              </a:solidFill>
              <a:uFillTx/>
            </a:endParaRPr>
          </a:p>
          <a:p>
            <a:pPr lvl="1"/>
            <a:r>
              <a:rPr lang="en-US" altLang="zh-CN" dirty="0">
                <a:solidFill>
                  <a:schemeClr val="tx1"/>
                </a:solidFill>
              </a:rPr>
              <a:t>Type II: 40 cells</a:t>
            </a:r>
            <a:r>
              <a:rPr lang="zh-CN" altLang="en-US" dirty="0" smtClean="0">
                <a:solidFill>
                  <a:schemeClr val="tx1"/>
                </a:solidFill>
              </a:rPr>
              <a:t>，</a:t>
            </a:r>
            <a:r>
              <a:rPr lang="en-US" altLang="zh-CN" dirty="0" smtClean="0">
                <a:solidFill>
                  <a:schemeClr val="tx1"/>
                </a:solidFill>
              </a:rPr>
              <a:t>a=0.1</a:t>
            </a:r>
            <a:r>
              <a:rPr lang="zh-CN" altLang="en-US" dirty="0">
                <a:solidFill>
                  <a:schemeClr val="tx1"/>
                </a:solidFill>
              </a:rPr>
              <a:t>*</a:t>
            </a:r>
            <a:r>
              <a:rPr lang="el-GR" altLang="zh-CN" dirty="0">
                <a:solidFill>
                  <a:schemeClr val="tx1"/>
                </a:solidFill>
              </a:rPr>
              <a:t>λ</a:t>
            </a:r>
            <a:r>
              <a:rPr lang="en-US" altLang="zh-CN" baseline="-25000" dirty="0">
                <a:solidFill>
                  <a:schemeClr val="tx1"/>
                </a:solidFill>
              </a:rPr>
              <a:t>0</a:t>
            </a:r>
            <a:r>
              <a:rPr lang="en-US" altLang="zh-CN" dirty="0">
                <a:solidFill>
                  <a:schemeClr val="tx1"/>
                </a:solidFill>
              </a:rPr>
              <a:t>, </a:t>
            </a:r>
            <a:r>
              <a:rPr lang="en-US" altLang="zh-CN" dirty="0" smtClean="0">
                <a:solidFill>
                  <a:schemeClr val="tx1"/>
                </a:solidFill>
              </a:rPr>
              <a:t>2a=10.5mm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66750" y="142875"/>
            <a:ext cx="11204575" cy="725170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R&amp;D of C-band cryogenic copper accelerating structures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79376" y="1079757"/>
            <a:ext cx="6624736" cy="2841500"/>
          </a:xfrm>
        </p:spPr>
        <p:txBody>
          <a:bodyPr>
            <a:normAutofit/>
          </a:bodyPr>
          <a:lstStyle/>
          <a:p>
            <a:r>
              <a:rPr lang="en-US" altLang="zh-CN" sz="2000" dirty="0">
                <a:solidFill>
                  <a:schemeClr val="tx1"/>
                </a:solidFill>
              </a:rPr>
              <a:t>It is a standing wave structure. This is the first model we examined. We completed cavity optimization, coupling design, and power distribution design</a:t>
            </a:r>
          </a:p>
          <a:p>
            <a:r>
              <a:rPr lang="en-US" altLang="zh-CN" sz="2000" dirty="0">
                <a:solidFill>
                  <a:schemeClr val="tx1"/>
                </a:solidFill>
              </a:rPr>
              <a:t>The shunt impedance has been determined to be 303 MΩ/m at 77K</a:t>
            </a:r>
          </a:p>
          <a:p>
            <a:r>
              <a:rPr lang="en-US" altLang="zh-CN" sz="2000" dirty="0">
                <a:solidFill>
                  <a:schemeClr val="tx1"/>
                </a:solidFill>
              </a:rPr>
              <a:t>Based on the experimental data, the Q</a:t>
            </a:r>
            <a:r>
              <a:rPr lang="en-US" altLang="zh-CN" sz="2000" baseline="-25000" dirty="0">
                <a:solidFill>
                  <a:schemeClr val="tx1"/>
                </a:solidFill>
              </a:rPr>
              <a:t>0</a:t>
            </a:r>
            <a:r>
              <a:rPr lang="en-US" altLang="zh-CN" sz="2000" dirty="0">
                <a:solidFill>
                  <a:schemeClr val="tx1"/>
                </a:solidFill>
              </a:rPr>
              <a:t> value </a:t>
            </a:r>
            <a:r>
              <a:rPr lang="en-US" altLang="zh-CN" sz="2000" dirty="0"/>
              <a:t>increase by a factor of 2.8 attain</a:t>
            </a:r>
            <a:r>
              <a:rPr lang="en-US" altLang="zh-CN" sz="2000" dirty="0">
                <a:solidFill>
                  <a:schemeClr val="tx1"/>
                </a:solidFill>
              </a:rPr>
              <a:t>s 34079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79376" y="105357"/>
            <a:ext cx="11017223" cy="6635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C-band 20 cells parallel coupling structure design </a:t>
            </a:r>
            <a:endParaRPr lang="zh-CN" altLang="en-US" dirty="0"/>
          </a:p>
        </p:txBody>
      </p:sp>
      <p:grpSp>
        <p:nvGrpSpPr>
          <p:cNvPr id="21" name="组合 20"/>
          <p:cNvGrpSpPr/>
          <p:nvPr/>
        </p:nvGrpSpPr>
        <p:grpSpPr>
          <a:xfrm>
            <a:off x="479376" y="4221088"/>
            <a:ext cx="5767404" cy="2550070"/>
            <a:chOff x="373278" y="4740255"/>
            <a:chExt cx="5570766" cy="2093666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38674" y="4745453"/>
              <a:ext cx="1462607" cy="1454798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798898" y="6464589"/>
              <a:ext cx="19852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Cavity optimization</a:t>
              </a:r>
              <a:endParaRPr lang="zh-CN" altLang="en-US" dirty="0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604079" y="6440119"/>
              <a:ext cx="17754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Field distribution</a:t>
              </a:r>
              <a:endParaRPr lang="zh-CN" altLang="en-US" dirty="0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3278" y="4740255"/>
              <a:ext cx="1217627" cy="1414736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530056" y="6181080"/>
              <a:ext cx="11624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/>
                <a:t>a=0.05</a:t>
              </a:r>
              <a:r>
                <a:rPr lang="zh-CN" altLang="en-US" dirty="0"/>
                <a:t>*</a:t>
              </a:r>
              <a:r>
                <a:rPr lang="el-GR" altLang="zh-CN" dirty="0"/>
                <a:t>λ</a:t>
              </a:r>
              <a:r>
                <a:rPr lang="en-US" altLang="zh-CN" baseline="-25000" dirty="0"/>
                <a:t>0</a:t>
              </a:r>
              <a:endParaRPr lang="zh-CN" altLang="en-US" dirty="0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3264505" y="4746756"/>
              <a:ext cx="2679539" cy="1592792"/>
              <a:chOff x="851069" y="3567895"/>
              <a:chExt cx="5427788" cy="4147931"/>
            </a:xfrm>
          </p:grpSpPr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80954" y="3567895"/>
                <a:ext cx="5217900" cy="1512538"/>
              </a:xfrm>
              <a:prstGeom prst="rect">
                <a:avLst/>
              </a:prstGeom>
            </p:spPr>
          </p:pic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1069" y="5441701"/>
                <a:ext cx="5427788" cy="2274125"/>
              </a:xfrm>
              <a:prstGeom prst="rect">
                <a:avLst/>
              </a:prstGeom>
            </p:spPr>
          </p:pic>
        </p:grp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1721" y="4489072"/>
            <a:ext cx="2192694" cy="1461796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11277" y="6291510"/>
            <a:ext cx="1745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Thermal analysis</a:t>
            </a:r>
            <a:endParaRPr lang="zh-CN" altLang="en-US" dirty="0"/>
          </a:p>
        </p:txBody>
      </p:sp>
      <p:pic>
        <p:nvPicPr>
          <p:cNvPr id="20" name="图片 19"/>
          <p:cNvPicPr/>
          <p:nvPr/>
        </p:nvPicPr>
        <p:blipFill>
          <a:blip r:embed="rId8"/>
          <a:stretch>
            <a:fillRect/>
          </a:stretch>
        </p:blipFill>
        <p:spPr>
          <a:xfrm>
            <a:off x="8012756" y="3322070"/>
            <a:ext cx="487997" cy="312737"/>
          </a:xfrm>
          <a:prstGeom prst="rect">
            <a:avLst/>
          </a:prstGeom>
          <a:solidFill>
            <a:schemeClr val="tx2"/>
          </a:solidFill>
          <a:ln>
            <a:noFill/>
          </a:ln>
        </p:spPr>
      </p:pic>
      <p:pic>
        <p:nvPicPr>
          <p:cNvPr id="26" name="图片 25"/>
          <p:cNvPicPr/>
          <p:nvPr/>
        </p:nvPicPr>
        <p:blipFill>
          <a:blip r:embed="rId9"/>
          <a:stretch>
            <a:fillRect/>
          </a:stretch>
        </p:blipFill>
        <p:spPr>
          <a:xfrm>
            <a:off x="10848528" y="3322069"/>
            <a:ext cx="785177" cy="312737"/>
          </a:xfrm>
          <a:prstGeom prst="rect">
            <a:avLst/>
          </a:prstGeom>
        </p:spPr>
      </p:pic>
      <p:graphicFrame>
        <p:nvGraphicFramePr>
          <p:cNvPr id="4" name="图表 3"/>
          <p:cNvGraphicFramePr/>
          <p:nvPr/>
        </p:nvGraphicFramePr>
        <p:xfrm>
          <a:off x="8615680" y="4437380"/>
          <a:ext cx="3277235" cy="1943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9" name="表格 18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99015157"/>
              </p:ext>
            </p:extLst>
          </p:nvPr>
        </p:nvGraphicFramePr>
        <p:xfrm>
          <a:off x="7008871" y="1256479"/>
          <a:ext cx="4768850" cy="2352040"/>
        </p:xfrm>
        <a:graphic>
          <a:graphicData uri="http://schemas.openxmlformats.org/drawingml/2006/table">
            <a:tbl>
              <a:tblPr/>
              <a:tblGrid>
                <a:gridCol w="2176780"/>
                <a:gridCol w="1431925"/>
                <a:gridCol w="1160145"/>
              </a:tblGrid>
              <a:tr h="279400">
                <a:tc gridSpan="3"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zh-CN" sz="1200" dirty="0"/>
                        <a:t>The whole structure parameters</a:t>
                      </a:r>
                    </a:p>
                  </a:txBody>
                  <a:tcPr marL="68580" marR="68580" marT="0" marB="0" anchor="ctr">
                    <a:lnL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0035">
                <a:tc>
                  <a:txBody>
                    <a:bodyPr/>
                    <a:lstStyle/>
                    <a:p>
                      <a:pPr marL="0" indent="0" algn="l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200" dirty="0"/>
                        <a:t>RF Parameter</a:t>
                      </a:r>
                    </a:p>
                  </a:txBody>
                  <a:tcPr marL="68580" marR="68580" marT="0" marB="0" anchor="ctr">
                    <a:lnL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200"/>
                        <a:t>value</a:t>
                      </a:r>
                    </a:p>
                  </a:txBody>
                  <a:tcPr marL="68580" marR="68580" marT="0" marB="0" anchor="ctr">
                    <a:lnL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200"/>
                        <a:t>Unit</a:t>
                      </a:r>
                    </a:p>
                  </a:txBody>
                  <a:tcPr marL="68580" marR="68580" marT="0" marB="0" anchor="ctr">
                    <a:lnL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indent="0" algn="l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200"/>
                        <a:t>Temp T</a:t>
                      </a:r>
                    </a:p>
                  </a:txBody>
                  <a:tcPr marL="68580" marR="68580" marT="0" marB="0" anchor="ctr">
                    <a:lnL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200"/>
                        <a:t>77</a:t>
                      </a:r>
                    </a:p>
                  </a:txBody>
                  <a:tcPr marL="68580" marR="68580" marT="0" marB="0" anchor="ctr">
                    <a:lnL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200"/>
                        <a:t>K</a:t>
                      </a:r>
                    </a:p>
                  </a:txBody>
                  <a:tcPr marL="68580" marR="68580" marT="0" marB="0" anchor="ctr">
                    <a:lnL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indent="0" algn="l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200"/>
                        <a:t>Frequency f</a:t>
                      </a:r>
                      <a:r>
                        <a:rPr lang="en-US" altLang="zh-CN" sz="1200" baseline="-25000"/>
                        <a:t>0</a:t>
                      </a:r>
                    </a:p>
                  </a:txBody>
                  <a:tcPr marL="68580" marR="68580" marT="0" marB="0" anchor="ctr">
                    <a:lnL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200"/>
                        <a:t>5712</a:t>
                      </a:r>
                    </a:p>
                  </a:txBody>
                  <a:tcPr marL="68580" marR="68580" marT="0" marB="0" anchor="ctr">
                    <a:lnL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200"/>
                        <a:t>MHz</a:t>
                      </a:r>
                    </a:p>
                  </a:txBody>
                  <a:tcPr marL="68580" marR="68580" marT="0" marB="0" anchor="ctr">
                    <a:lnL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0035">
                <a:tc>
                  <a:txBody>
                    <a:bodyPr/>
                    <a:lstStyle/>
                    <a:p>
                      <a:pPr marL="0" indent="0" algn="l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200"/>
                        <a:t>Working mode</a:t>
                      </a:r>
                    </a:p>
                  </a:txBody>
                  <a:tcPr marL="68580" marR="68580" marT="0" marB="0" anchor="ctr">
                    <a:lnL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200"/>
                        <a:t>π</a:t>
                      </a:r>
                    </a:p>
                  </a:txBody>
                  <a:tcPr marL="68580" marR="68580" marT="0" marB="0" anchor="ctr">
                    <a:lnL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200"/>
                        <a:t>----</a:t>
                      </a:r>
                      <a:r>
                        <a:rPr lang="zh-CN" sz="1200"/>
                        <a:t>　</a:t>
                      </a:r>
                    </a:p>
                  </a:txBody>
                  <a:tcPr marL="68580" marR="68580" marT="0" marB="0" anchor="ctr">
                    <a:lnL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indent="0" algn="l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200"/>
                        <a:t>Cavity numbers n</a:t>
                      </a:r>
                    </a:p>
                  </a:txBody>
                  <a:tcPr marL="68580" marR="68580" marT="0" marB="0" anchor="ctr">
                    <a:lnL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200"/>
                        <a:t>20</a:t>
                      </a:r>
                    </a:p>
                  </a:txBody>
                  <a:tcPr marL="68580" marR="68580" marT="0" marB="0" anchor="ctr">
                    <a:lnL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200"/>
                        <a:t>----</a:t>
                      </a:r>
                    </a:p>
                  </a:txBody>
                  <a:tcPr marL="68580" marR="68580" marT="0" marB="0" anchor="ctr">
                    <a:lnL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indent="0" algn="l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200"/>
                        <a:t>Total length  L</a:t>
                      </a:r>
                    </a:p>
                  </a:txBody>
                  <a:tcPr marL="68580" marR="68580" marT="0" marB="0" anchor="ctr">
                    <a:lnL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200"/>
                        <a:t>525</a:t>
                      </a:r>
                    </a:p>
                  </a:txBody>
                  <a:tcPr marL="68580" marR="68580" marT="0" marB="0" anchor="ctr">
                    <a:lnL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200"/>
                        <a:t>mm</a:t>
                      </a:r>
                    </a:p>
                  </a:txBody>
                  <a:tcPr marL="68580" marR="68580" marT="0" marB="0" anchor="ctr">
                    <a:lnL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4970">
                <a:tc>
                  <a:txBody>
                    <a:bodyPr/>
                    <a:lstStyle/>
                    <a:p>
                      <a:pPr marL="0" indent="0" algn="l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200"/>
                        <a:t>The gradient of the total cavity </a:t>
                      </a:r>
                    </a:p>
                    <a:p>
                      <a:pPr marL="0" indent="0" algn="l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200"/>
                        <a:t> </a:t>
                      </a:r>
                    </a:p>
                  </a:txBody>
                  <a:tcPr marL="68580" marR="68580" marT="0" marB="0" anchor="ctr">
                    <a:lnL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200" b="1">
                          <a:solidFill>
                            <a:srgbClr val="FF0000"/>
                          </a:solidFill>
                        </a:rPr>
                        <a:t>24.8</a:t>
                      </a:r>
                    </a:p>
                  </a:txBody>
                  <a:tcPr marL="68580" marR="68580" marT="0" marB="0" anchor="ctr">
                    <a:lnL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1200" dirty="0">
                        <a:latin typeface="Times New Roman" panose="02020603050405020304"/>
                      </a:endParaRPr>
                    </a:p>
                  </a:txBody>
                  <a:tcPr marL="68580" marR="68580" marT="0" marB="0" anchor="ctr">
                    <a:lnL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114731"/>
            <a:ext cx="10972800" cy="1675441"/>
          </a:xfrm>
        </p:spPr>
        <p:txBody>
          <a:bodyPr>
            <a:normAutofit fontScale="90000" lnSpcReduction="20000"/>
          </a:bodyPr>
          <a:lstStyle/>
          <a:p>
            <a:r>
              <a:rPr lang="en-US" altLang="zh-CN" dirty="0"/>
              <a:t>We have finished the manufacturing and </a:t>
            </a:r>
            <a:r>
              <a:rPr lang="en-US" altLang="zh-CN" dirty="0" err="1" smtClean="0"/>
              <a:t>tunning</a:t>
            </a:r>
            <a:r>
              <a:rPr lang="en-US" altLang="zh-CN" dirty="0" smtClean="0"/>
              <a:t> </a:t>
            </a:r>
            <a:r>
              <a:rPr lang="en-US" altLang="zh-CN" dirty="0"/>
              <a:t>processes, and the brazing technique was employed for all welding </a:t>
            </a:r>
            <a:r>
              <a:rPr lang="en-US" altLang="zh-CN" dirty="0" smtClean="0"/>
              <a:t>procedures</a:t>
            </a:r>
          </a:p>
          <a:p>
            <a:r>
              <a:rPr lang="en-US" altLang="zh-CN" dirty="0" smtClean="0"/>
              <a:t>The </a:t>
            </a:r>
            <a:r>
              <a:rPr lang="en-US" altLang="zh-CN" sz="2400" dirty="0"/>
              <a:t>frequency error for each cell is within </a:t>
            </a:r>
            <a:r>
              <a:rPr lang="en-US" altLang="en-US" sz="2400" dirty="0"/>
              <a:t>±</a:t>
            </a:r>
            <a:r>
              <a:rPr lang="en-US" altLang="zh-CN" sz="2400" dirty="0"/>
              <a:t>15 kHz, and the field distribution exhibits a flatness of over 90%</a:t>
            </a:r>
          </a:p>
          <a:p>
            <a:endParaRPr lang="zh-CN" altLang="en-US" sz="2400" dirty="0"/>
          </a:p>
          <a:p>
            <a:endParaRPr lang="zh-CN" altLang="en-US" sz="24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Cold test results after tuning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22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963" y="4434956"/>
            <a:ext cx="3078095" cy="180866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227" y="4771193"/>
            <a:ext cx="2960935" cy="152589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9831" y="4853984"/>
            <a:ext cx="2539452" cy="142767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113246" y="6353044"/>
            <a:ext cx="3734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The structure installed in the  cryostat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3969433" y="6352144"/>
            <a:ext cx="3760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Electric field distribution after tuning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1049941" y="6312304"/>
            <a:ext cx="1788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20</a:t>
            </a:r>
            <a:r>
              <a:rPr lang="zh-CN" altLang="en-US" dirty="0"/>
              <a:t> </a:t>
            </a:r>
            <a:r>
              <a:rPr lang="en-US" altLang="zh-CN" dirty="0"/>
              <a:t>cells structure</a:t>
            </a:r>
            <a:endParaRPr lang="zh-CN" altLang="en-US" dirty="0"/>
          </a:p>
        </p:txBody>
      </p:sp>
      <p:graphicFrame>
        <p:nvGraphicFramePr>
          <p:cNvPr id="12" name="图表 11"/>
          <p:cNvGraphicFramePr/>
          <p:nvPr/>
        </p:nvGraphicFramePr>
        <p:xfrm>
          <a:off x="637314" y="2708920"/>
          <a:ext cx="3852330" cy="1552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3" name="内容占位符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452" y="2761652"/>
            <a:ext cx="2256347" cy="167330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856" y="2750220"/>
            <a:ext cx="2371792" cy="168473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9603" y="2757889"/>
            <a:ext cx="2405375" cy="167330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6825091" y="4503896"/>
            <a:ext cx="420052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Room temperature measured s-parameters</a:t>
            </a:r>
            <a:endParaRPr lang="zh-CN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We performed the cavity's performance test under the 77 K liquid nitrogen </a:t>
            </a:r>
            <a:r>
              <a:rPr lang="en-US" altLang="zh-CN" dirty="0" smtClean="0"/>
              <a:t>environment</a:t>
            </a:r>
            <a:endParaRPr lang="en-US" altLang="zh-CN" dirty="0"/>
          </a:p>
          <a:p>
            <a:r>
              <a:rPr lang="en-US" altLang="zh-CN" dirty="0"/>
              <a:t>The frequency shifted by 16.6 MHz when the temperature changed from room temperature to </a:t>
            </a:r>
            <a:r>
              <a:rPr lang="en-US" altLang="zh-CN" dirty="0" smtClean="0"/>
              <a:t>77 k</a:t>
            </a:r>
            <a:endParaRPr lang="en-US" altLang="zh-CN" dirty="0" smtClean="0"/>
          </a:p>
          <a:p>
            <a:r>
              <a:rPr lang="en-US" altLang="zh-CN" dirty="0"/>
              <a:t>The final measured </a:t>
            </a:r>
            <a:r>
              <a:rPr lang="en-US" altLang="zh-CN" dirty="0" smtClean="0"/>
              <a:t>Q</a:t>
            </a:r>
            <a:r>
              <a:rPr lang="en-US" altLang="zh-CN" baseline="-25000" dirty="0" smtClean="0"/>
              <a:t>0</a:t>
            </a:r>
            <a:r>
              <a:rPr lang="en-US" altLang="zh-CN" dirty="0" smtClean="0"/>
              <a:t> </a:t>
            </a:r>
            <a:r>
              <a:rPr lang="en-US" altLang="zh-CN" dirty="0"/>
              <a:t>was </a:t>
            </a:r>
            <a:r>
              <a:rPr lang="en-US" altLang="zh-CN" dirty="0" smtClean="0"/>
              <a:t>31387, </a:t>
            </a:r>
            <a:r>
              <a:rPr lang="en-US" altLang="zh-CN" dirty="0"/>
              <a:t>which reached </a:t>
            </a:r>
            <a:r>
              <a:rPr lang="en-US" altLang="zh-CN" dirty="0" smtClean="0"/>
              <a:t>92.1% </a:t>
            </a:r>
            <a:r>
              <a:rPr lang="en-US" altLang="zh-CN" dirty="0"/>
              <a:t>of the theoretical </a:t>
            </a:r>
            <a:r>
              <a:rPr lang="en-US" altLang="zh-CN" dirty="0" smtClean="0"/>
              <a:t>one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Cold test results after tuning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23</a:t>
            </a:fld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4756716" y="4020812"/>
            <a:ext cx="2700300" cy="1998373"/>
            <a:chOff x="1207444" y="3134369"/>
            <a:chExt cx="3814140" cy="3238205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7444" y="3134369"/>
              <a:ext cx="3814140" cy="3238205"/>
            </a:xfrm>
            <a:prstGeom prst="rect">
              <a:avLst/>
            </a:prstGeom>
          </p:spPr>
        </p:pic>
        <p:grpSp>
          <p:nvGrpSpPr>
            <p:cNvPr id="8" name="组合 7"/>
            <p:cNvGrpSpPr/>
            <p:nvPr/>
          </p:nvGrpSpPr>
          <p:grpSpPr>
            <a:xfrm>
              <a:off x="2783632" y="3475236"/>
              <a:ext cx="852102" cy="416197"/>
              <a:chOff x="2783632" y="3475236"/>
              <a:chExt cx="852102" cy="416197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2783632" y="3475236"/>
                <a:ext cx="852102" cy="16978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900" b="1" dirty="0">
                    <a:solidFill>
                      <a:srgbClr val="C0504D"/>
                    </a:solidFill>
                  </a:rPr>
                  <a:t>数据采集</a:t>
                </a:r>
              </a:p>
            </p:txBody>
          </p:sp>
          <p:cxnSp>
            <p:nvCxnSpPr>
              <p:cNvPr id="26" name="直接箭头连接符 25"/>
              <p:cNvCxnSpPr/>
              <p:nvPr/>
            </p:nvCxnSpPr>
            <p:spPr>
              <a:xfrm>
                <a:off x="3215680" y="3645024"/>
                <a:ext cx="288032" cy="24640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9" name="组合 8"/>
            <p:cNvGrpSpPr/>
            <p:nvPr/>
          </p:nvGrpSpPr>
          <p:grpSpPr>
            <a:xfrm>
              <a:off x="3359696" y="4393601"/>
              <a:ext cx="852102" cy="416197"/>
              <a:chOff x="2783632" y="3475236"/>
              <a:chExt cx="852102" cy="416197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2783632" y="3475236"/>
                <a:ext cx="852102" cy="16978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900" b="1" dirty="0">
                    <a:solidFill>
                      <a:srgbClr val="C0504D"/>
                    </a:solidFill>
                  </a:rPr>
                  <a:t>真空泵</a:t>
                </a:r>
              </a:p>
            </p:txBody>
          </p:sp>
          <p:cxnSp>
            <p:nvCxnSpPr>
              <p:cNvPr id="24" name="直接箭头连接符 23"/>
              <p:cNvCxnSpPr/>
              <p:nvPr/>
            </p:nvCxnSpPr>
            <p:spPr>
              <a:xfrm>
                <a:off x="3215680" y="3645024"/>
                <a:ext cx="288032" cy="24640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/>
          </p:nvGrpSpPr>
          <p:grpSpPr>
            <a:xfrm>
              <a:off x="1349469" y="3932093"/>
              <a:ext cx="1073687" cy="557640"/>
              <a:chOff x="2789629" y="3260137"/>
              <a:chExt cx="1073687" cy="557640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2789629" y="3560130"/>
                <a:ext cx="1073687" cy="25764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900" b="1" dirty="0">
                    <a:solidFill>
                      <a:srgbClr val="C0504D"/>
                    </a:solidFill>
                  </a:rPr>
                  <a:t>网络分析仪</a:t>
                </a:r>
              </a:p>
            </p:txBody>
          </p:sp>
          <p:cxnSp>
            <p:nvCxnSpPr>
              <p:cNvPr id="22" name="直接箭头连接符 21"/>
              <p:cNvCxnSpPr/>
              <p:nvPr/>
            </p:nvCxnSpPr>
            <p:spPr>
              <a:xfrm flipV="1">
                <a:off x="3205039" y="3260137"/>
                <a:ext cx="233956" cy="25764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11" name="矩形 10"/>
            <p:cNvSpPr/>
            <p:nvPr/>
          </p:nvSpPr>
          <p:spPr>
            <a:xfrm>
              <a:off x="3023585" y="5339757"/>
              <a:ext cx="960254" cy="1697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900" b="1" dirty="0">
                  <a:solidFill>
                    <a:srgbClr val="C0504D"/>
                  </a:solidFill>
                </a:rPr>
                <a:t>被测腔体</a:t>
              </a:r>
            </a:p>
          </p:txBody>
        </p:sp>
        <p:cxnSp>
          <p:nvCxnSpPr>
            <p:cNvPr id="12" name="直接箭头连接符 11"/>
            <p:cNvCxnSpPr/>
            <p:nvPr/>
          </p:nvCxnSpPr>
          <p:spPr>
            <a:xfrm flipH="1">
              <a:off x="2901397" y="5509545"/>
              <a:ext cx="405058" cy="19659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3" name="组合 12"/>
            <p:cNvGrpSpPr/>
            <p:nvPr/>
          </p:nvGrpSpPr>
          <p:grpSpPr>
            <a:xfrm>
              <a:off x="2361542" y="4339130"/>
              <a:ext cx="960254" cy="437059"/>
              <a:chOff x="2361542" y="4339130"/>
              <a:chExt cx="960254" cy="437059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2361542" y="4339130"/>
                <a:ext cx="960254" cy="16978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900" b="1" dirty="0">
                    <a:solidFill>
                      <a:srgbClr val="C0504D"/>
                    </a:solidFill>
                  </a:rPr>
                  <a:t>陶瓷窗</a:t>
                </a:r>
              </a:p>
            </p:txBody>
          </p:sp>
          <p:cxnSp>
            <p:nvCxnSpPr>
              <p:cNvPr id="19" name="直接箭头连接符 18"/>
              <p:cNvCxnSpPr/>
              <p:nvPr/>
            </p:nvCxnSpPr>
            <p:spPr>
              <a:xfrm flipH="1">
                <a:off x="2643968" y="4503663"/>
                <a:ext cx="151857" cy="27252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" name="直接箭头连接符 19"/>
              <p:cNvCxnSpPr/>
              <p:nvPr/>
            </p:nvCxnSpPr>
            <p:spPr>
              <a:xfrm>
                <a:off x="2872409" y="4521255"/>
                <a:ext cx="177433" cy="21784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/>
            <p:cNvGrpSpPr/>
            <p:nvPr/>
          </p:nvGrpSpPr>
          <p:grpSpPr>
            <a:xfrm>
              <a:off x="2346200" y="4923770"/>
              <a:ext cx="960254" cy="441498"/>
              <a:chOff x="2063774" y="4118172"/>
              <a:chExt cx="960254" cy="441498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2063774" y="4389882"/>
                <a:ext cx="960254" cy="16978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900" b="1" dirty="0">
                    <a:solidFill>
                      <a:srgbClr val="C0504D"/>
                    </a:solidFill>
                  </a:rPr>
                  <a:t>抽气波导</a:t>
                </a:r>
              </a:p>
            </p:txBody>
          </p:sp>
          <p:cxnSp>
            <p:nvCxnSpPr>
              <p:cNvPr id="16" name="直接箭头连接符 15"/>
              <p:cNvCxnSpPr/>
              <p:nvPr/>
            </p:nvCxnSpPr>
            <p:spPr>
              <a:xfrm flipH="1" flipV="1">
                <a:off x="2301891" y="4131433"/>
                <a:ext cx="135579" cy="19906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7" name="直接箭头连接符 16"/>
              <p:cNvCxnSpPr/>
              <p:nvPr/>
            </p:nvCxnSpPr>
            <p:spPr>
              <a:xfrm flipV="1">
                <a:off x="2559243" y="4118172"/>
                <a:ext cx="119456" cy="23462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27" name="图片 2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83" y="4005283"/>
            <a:ext cx="3495678" cy="2033915"/>
          </a:xfrm>
          <a:prstGeom prst="rect">
            <a:avLst/>
          </a:prstGeom>
        </p:spPr>
      </p:pic>
      <p:pic>
        <p:nvPicPr>
          <p:cNvPr id="28" name="内容占位符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0293" y="5212406"/>
            <a:ext cx="2137410" cy="1586865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801" y="3490126"/>
            <a:ext cx="2251710" cy="1586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413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T</a:t>
            </a:r>
            <a:r>
              <a:rPr lang="en-US" altLang="zh-CN" dirty="0"/>
              <a:t>here </a:t>
            </a:r>
            <a:r>
              <a:rPr lang="en-US" altLang="zh-CN" dirty="0"/>
              <a:t>is a C-band test </a:t>
            </a:r>
            <a:r>
              <a:rPr lang="en-US" altLang="zh-CN" dirty="0"/>
              <a:t>platform in </a:t>
            </a:r>
            <a:r>
              <a:rPr lang="en-US" altLang="zh-CN" dirty="0"/>
              <a:t>the Dongguan branch of the </a:t>
            </a:r>
            <a:r>
              <a:rPr lang="en-US" altLang="zh-CN" dirty="0"/>
              <a:t>IHEP</a:t>
            </a:r>
            <a:endParaRPr lang="en-US" altLang="zh-CN" dirty="0"/>
          </a:p>
          <a:p>
            <a:r>
              <a:rPr lang="en-US" altLang="zh-CN" dirty="0"/>
              <a:t>We carried out two rounds of high-power tests. </a:t>
            </a:r>
            <a:r>
              <a:rPr lang="en-US" altLang="zh-CN" dirty="0"/>
              <a:t>The gradient reached 90.3 MV/m in the first round in March 2025</a:t>
            </a:r>
          </a:p>
          <a:p>
            <a:r>
              <a:rPr lang="en-US" altLang="zh-CN" dirty="0"/>
              <a:t>The second round high power test in Nov. 2025, the gradient reached 128.5 MV/m @2.5 </a:t>
            </a:r>
            <a:r>
              <a:rPr lang="el-GR" altLang="zh-CN" dirty="0"/>
              <a:t>μ</a:t>
            </a:r>
            <a:r>
              <a:rPr lang="en-US" altLang="zh-CN" dirty="0"/>
              <a:t>s, 32.45 </a:t>
            </a:r>
            <a:r>
              <a:rPr lang="en-US" altLang="zh-CN" dirty="0" smtClean="0"/>
              <a:t>MW</a:t>
            </a: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H</a:t>
            </a:r>
            <a:r>
              <a:rPr lang="en-US" altLang="zh-CN" dirty="0" smtClean="0"/>
              <a:t>igh </a:t>
            </a:r>
            <a:r>
              <a:rPr lang="en-US" altLang="zh-CN" dirty="0"/>
              <a:t>power test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24</a:t>
            </a:fld>
            <a:endParaRPr lang="zh-CN" altLang="en-US"/>
          </a:p>
        </p:txBody>
      </p:sp>
      <p:pic>
        <p:nvPicPr>
          <p:cNvPr id="18" name="图片 17" descr="105-774137-2-15-25us"/>
          <p:cNvPicPr/>
          <p:nvPr/>
        </p:nvPicPr>
        <p:blipFill>
          <a:blip r:embed="rId3"/>
          <a:stretch>
            <a:fillRect/>
          </a:stretch>
        </p:blipFill>
        <p:spPr>
          <a:xfrm>
            <a:off x="7076477" y="3325940"/>
            <a:ext cx="4353560" cy="3046634"/>
          </a:xfrm>
          <a:prstGeom prst="rect">
            <a:avLst/>
          </a:prstGeom>
        </p:spPr>
      </p:pic>
      <p:pic>
        <p:nvPicPr>
          <p:cNvPr id="22" name="图片 21" descr="微信图片_20251119162927_399_18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087222" y="3645024"/>
            <a:ext cx="2801614" cy="2893889"/>
          </a:xfrm>
          <a:prstGeom prst="rect">
            <a:avLst/>
          </a:prstGeom>
        </p:spPr>
      </p:pic>
      <p:pic>
        <p:nvPicPr>
          <p:cNvPr id="7" name="图片 6" descr="17703e7c7df19962e38fc0599d8dba09"/>
          <p:cNvPicPr/>
          <p:nvPr/>
        </p:nvPicPr>
        <p:blipFill>
          <a:blip r:embed="rId5"/>
          <a:stretch>
            <a:fillRect/>
          </a:stretch>
        </p:blipFill>
        <p:spPr>
          <a:xfrm>
            <a:off x="429782" y="4088985"/>
            <a:ext cx="3563620" cy="200596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At </a:t>
            </a:r>
            <a:r>
              <a:rPr lang="en-US" altLang="zh-CN" dirty="0"/>
              <a:t>10Hz, </a:t>
            </a:r>
            <a:r>
              <a:rPr lang="en-US" altLang="zh-CN" dirty="0" smtClean="0"/>
              <a:t>after </a:t>
            </a:r>
            <a:r>
              <a:rPr lang="en-US" altLang="zh-CN" dirty="0"/>
              <a:t>approximately 5 × 10⁶ pulses, </a:t>
            </a:r>
            <a:r>
              <a:rPr lang="en-US" altLang="zh-CN" dirty="0"/>
              <a:t>The dark current was measured using a Faraday cup. The dark current was measured to be approximately </a:t>
            </a:r>
            <a:r>
              <a:rPr lang="en-US" altLang="zh-CN" dirty="0" smtClean="0"/>
              <a:t>1.1 </a:t>
            </a:r>
            <a:r>
              <a:rPr lang="en-US" altLang="zh-CN" dirty="0" err="1" smtClean="0"/>
              <a:t>nC</a:t>
            </a:r>
            <a:r>
              <a:rPr lang="en-US" altLang="zh-CN" dirty="0" smtClean="0"/>
              <a:t> </a:t>
            </a:r>
            <a:r>
              <a:rPr lang="en-US" altLang="zh-CN" dirty="0"/>
              <a:t>per pulse at an accelerating gradient of 128.5 MV/m</a:t>
            </a:r>
            <a:endParaRPr lang="en-US" altLang="zh-CN" dirty="0" smtClean="0"/>
          </a:p>
          <a:p>
            <a:r>
              <a:rPr lang="en-US" altLang="zh-CN" dirty="0" smtClean="0"/>
              <a:t>It </a:t>
            </a:r>
            <a:r>
              <a:rPr lang="en-US" altLang="zh-CN" dirty="0"/>
              <a:t>was observed that the dark current exhibits a decreasing trend as the conditioning duration </a:t>
            </a:r>
            <a:r>
              <a:rPr lang="en-US" altLang="zh-CN" dirty="0" smtClean="0"/>
              <a:t>increases. </a:t>
            </a:r>
            <a:r>
              <a:rPr lang="en-US" altLang="zh-CN" dirty="0" smtClean="0"/>
              <a:t>However</a:t>
            </a:r>
            <a:r>
              <a:rPr lang="en-US" altLang="zh-CN" dirty="0"/>
              <a:t>, we terminated the high-power </a:t>
            </a:r>
            <a:r>
              <a:rPr lang="en-US" altLang="zh-CN" dirty="0" smtClean="0"/>
              <a:t>test </a:t>
            </a:r>
            <a:r>
              <a:rPr lang="en-US" altLang="zh-CN" dirty="0"/>
              <a:t>due to </a:t>
            </a:r>
            <a:r>
              <a:rPr lang="en-US" altLang="zh-CN" dirty="0" smtClean="0"/>
              <a:t>the </a:t>
            </a:r>
            <a:r>
              <a:rPr lang="en-US" altLang="zh-CN" dirty="0"/>
              <a:t>requirement to repurpose the test bench for other </a:t>
            </a:r>
            <a:r>
              <a:rPr lang="en-US" altLang="zh-CN" dirty="0" smtClean="0"/>
              <a:t>applications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Dark </a:t>
            </a:r>
            <a:r>
              <a:rPr lang="en-US" altLang="zh-CN" dirty="0" smtClean="0"/>
              <a:t>current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25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560" y="3819369"/>
            <a:ext cx="3792760" cy="269886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112" y="3819369"/>
            <a:ext cx="3774827" cy="2698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6318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Wakefield</a:t>
            </a:r>
            <a:r>
              <a:rPr lang="zh-CN" altLang="en-US" dirty="0"/>
              <a:t> </a:t>
            </a:r>
            <a:r>
              <a:rPr lang="en-US" altLang="zh-CN" dirty="0"/>
              <a:t>simulation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26</a:t>
            </a:fld>
            <a:endParaRPr lang="zh-CN" altLang="en-US"/>
          </a:p>
        </p:txBody>
      </p:sp>
      <p:pic>
        <p:nvPicPr>
          <p:cNvPr id="6" name="内容占位符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291" y="3988829"/>
            <a:ext cx="2970000" cy="201669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928" y="3994364"/>
            <a:ext cx="2970000" cy="200562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928" y="4012168"/>
            <a:ext cx="2970000" cy="1970015"/>
          </a:xfrm>
          <a:prstGeom prst="rect">
            <a:avLst/>
          </a:prstGeom>
        </p:spPr>
      </p:pic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2506027" y="3769548"/>
            <a:ext cx="1181734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/>
              <a:t>C3: r=2.62mm</a:t>
            </a:r>
            <a:endParaRPr lang="zh-CN" altLang="en-US" sz="1350" dirty="0"/>
          </a:p>
        </p:txBody>
      </p:sp>
      <p:sp>
        <p:nvSpPr>
          <p:cNvPr id="10" name="文本框 9"/>
          <p:cNvSpPr txBox="1"/>
          <p:nvPr>
            <p:custDataLst>
              <p:tags r:id="rId5"/>
            </p:custDataLst>
          </p:nvPr>
        </p:nvSpPr>
        <p:spPr>
          <a:xfrm>
            <a:off x="5579935" y="3769548"/>
            <a:ext cx="1181734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/>
              <a:t>C3: r=5.25mm</a:t>
            </a:r>
            <a:endParaRPr lang="zh-CN" altLang="en-US" sz="1350" dirty="0"/>
          </a:p>
        </p:txBody>
      </p:sp>
      <p:sp>
        <p:nvSpPr>
          <p:cNvPr id="11" name="文本框 10"/>
          <p:cNvSpPr txBox="1"/>
          <p:nvPr>
            <p:custDataLst>
              <p:tags r:id="rId6"/>
            </p:custDataLst>
          </p:nvPr>
        </p:nvSpPr>
        <p:spPr>
          <a:xfrm>
            <a:off x="8684804" y="3769548"/>
            <a:ext cx="1503938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/>
              <a:t>C-band: r=7.24mm</a:t>
            </a:r>
            <a:endParaRPr lang="zh-CN" altLang="en-US" sz="1350" dirty="0"/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2739" y="2410646"/>
            <a:ext cx="1939262" cy="1350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576" y="2410646"/>
            <a:ext cx="1900113" cy="1350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793" y="2410646"/>
            <a:ext cx="1937557" cy="1350000"/>
          </a:xfrm>
          <a:prstGeom prst="rect">
            <a:avLst/>
          </a:prstGeom>
        </p:spPr>
      </p:pic>
      <p:sp>
        <p:nvSpPr>
          <p:cNvPr id="15" name="文本框 14"/>
          <p:cNvSpPr txBox="1"/>
          <p:nvPr>
            <p:custDataLst>
              <p:tags r:id="rId10"/>
            </p:custDataLst>
          </p:nvPr>
        </p:nvSpPr>
        <p:spPr>
          <a:xfrm>
            <a:off x="1650936" y="6005524"/>
            <a:ext cx="284687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/>
              <a:t>Transverse Wake Max. = 3503 V/</a:t>
            </a:r>
            <a:r>
              <a:rPr lang="en-US" altLang="zh-CN" sz="1350" dirty="0" err="1"/>
              <a:t>pC</a:t>
            </a:r>
            <a:r>
              <a:rPr lang="en-US" altLang="zh-CN" sz="1350" dirty="0"/>
              <a:t>/m</a:t>
            </a:r>
          </a:p>
          <a:p>
            <a:r>
              <a:rPr lang="en-US" altLang="zh-CN" sz="1350" dirty="0"/>
              <a:t>Loss factor =  -14.8 V/</a:t>
            </a:r>
            <a:r>
              <a:rPr lang="en-US" altLang="zh-CN" sz="1350" dirty="0" err="1"/>
              <a:t>pC</a:t>
            </a:r>
            <a:endParaRPr lang="zh-CN" altLang="en-US" sz="1350" dirty="0"/>
          </a:p>
        </p:txBody>
      </p:sp>
      <p:sp>
        <p:nvSpPr>
          <p:cNvPr id="16" name="文本框 15"/>
          <p:cNvSpPr txBox="1"/>
          <p:nvPr>
            <p:custDataLst>
              <p:tags r:id="rId11"/>
            </p:custDataLst>
          </p:nvPr>
        </p:nvSpPr>
        <p:spPr>
          <a:xfrm>
            <a:off x="4758372" y="6005524"/>
            <a:ext cx="2758704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/>
              <a:t>Transverse Wake Max. = 873 V/</a:t>
            </a:r>
            <a:r>
              <a:rPr lang="en-US" altLang="zh-CN" sz="1350" dirty="0" err="1"/>
              <a:t>pC</a:t>
            </a:r>
            <a:r>
              <a:rPr lang="en-US" altLang="zh-CN" sz="1350" dirty="0"/>
              <a:t>/m</a:t>
            </a:r>
          </a:p>
          <a:p>
            <a:r>
              <a:rPr lang="en-US" altLang="zh-CN" sz="1350" dirty="0"/>
              <a:t>Loss factor =  -7.2 V/</a:t>
            </a:r>
            <a:r>
              <a:rPr lang="en-US" altLang="zh-CN" sz="1350" dirty="0" err="1"/>
              <a:t>pC</a:t>
            </a:r>
            <a:endParaRPr lang="zh-CN" altLang="en-US" sz="1350" dirty="0"/>
          </a:p>
        </p:txBody>
      </p:sp>
      <p:sp>
        <p:nvSpPr>
          <p:cNvPr id="17" name="文本框 16"/>
          <p:cNvSpPr txBox="1"/>
          <p:nvPr>
            <p:custDataLst>
              <p:tags r:id="rId12"/>
            </p:custDataLst>
          </p:nvPr>
        </p:nvSpPr>
        <p:spPr>
          <a:xfrm>
            <a:off x="7716252" y="6005524"/>
            <a:ext cx="2758704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/>
              <a:t>Transverse Wake Max. = 378 V/</a:t>
            </a:r>
            <a:r>
              <a:rPr lang="en-US" altLang="zh-CN" sz="1350" dirty="0" err="1"/>
              <a:t>pC</a:t>
            </a:r>
            <a:r>
              <a:rPr lang="en-US" altLang="zh-CN" sz="1350" dirty="0"/>
              <a:t>/m</a:t>
            </a:r>
          </a:p>
          <a:p>
            <a:r>
              <a:rPr lang="en-US" altLang="zh-CN" sz="1350" dirty="0"/>
              <a:t>Loss factor =  -5.1 V/</a:t>
            </a:r>
            <a:r>
              <a:rPr lang="en-US" altLang="zh-CN" sz="1350" dirty="0" err="1"/>
              <a:t>pC</a:t>
            </a:r>
            <a:endParaRPr lang="zh-CN" altLang="en-US" sz="1350" dirty="0"/>
          </a:p>
        </p:txBody>
      </p:sp>
      <p:sp>
        <p:nvSpPr>
          <p:cNvPr id="18" name="内容占位符 1"/>
          <p:cNvSpPr>
            <a:spLocks noGrp="1"/>
          </p:cNvSpPr>
          <p:nvPr>
            <p:ph idx="1"/>
          </p:nvPr>
        </p:nvSpPr>
        <p:spPr>
          <a:xfrm>
            <a:off x="609600" y="1074738"/>
            <a:ext cx="10972800" cy="1521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anose="05000000000000000000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3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2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Structural modeling was completed and the short-range </a:t>
            </a:r>
            <a:r>
              <a:rPr lang="en-US" altLang="zh-CN" sz="2400" dirty="0" err="1"/>
              <a:t>wakefield</a:t>
            </a:r>
            <a:r>
              <a:rPr lang="en-US" altLang="zh-CN" sz="2400" dirty="0"/>
              <a:t> was calculated</a:t>
            </a:r>
          </a:p>
          <a:p>
            <a:r>
              <a:rPr lang="en-US" altLang="zh-CN" sz="2400" dirty="0">
                <a:sym typeface="+mn-ea"/>
              </a:rPr>
              <a:t>For application in a CEPC injector, with a bunch charge ranging from 1.5 to 3 </a:t>
            </a:r>
            <a:r>
              <a:rPr lang="en-US" altLang="zh-CN" sz="2400" dirty="0" err="1">
                <a:sym typeface="+mn-ea"/>
              </a:rPr>
              <a:t>nC</a:t>
            </a:r>
            <a:r>
              <a:rPr lang="en-US" altLang="zh-CN" sz="2400" dirty="0">
                <a:sym typeface="+mn-ea"/>
              </a:rPr>
              <a:t>, a </a:t>
            </a:r>
            <a:r>
              <a:rPr lang="en-US" altLang="zh-CN" sz="2400" dirty="0" smtClean="0">
                <a:sym typeface="+mn-ea"/>
              </a:rPr>
              <a:t>diameter </a:t>
            </a:r>
            <a:r>
              <a:rPr lang="en-US" altLang="zh-CN" sz="2400" dirty="0">
                <a:sym typeface="+mn-ea"/>
              </a:rPr>
              <a:t>of at least </a:t>
            </a:r>
            <a:r>
              <a:rPr lang="en-US" altLang="zh-CN" sz="2400" dirty="0" smtClean="0">
                <a:sym typeface="+mn-ea"/>
              </a:rPr>
              <a:t>10.5 </a:t>
            </a:r>
            <a:r>
              <a:rPr lang="en-US" altLang="zh-CN" sz="2400" dirty="0">
                <a:sym typeface="+mn-ea"/>
              </a:rPr>
              <a:t>mm is necessitated (Bunch length: 0.3 mm)</a:t>
            </a:r>
            <a:endParaRPr lang="en-US" altLang="zh-CN" sz="2400" dirty="0"/>
          </a:p>
          <a:p>
            <a:endParaRPr lang="zh-CN" altLang="en-US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000" dirty="0"/>
              <a:t>Type II: </a:t>
            </a:r>
            <a:r>
              <a:rPr lang="en-US" altLang="zh-CN" sz="2000" dirty="0" smtClean="0"/>
              <a:t>a=0.1</a:t>
            </a:r>
            <a:r>
              <a:rPr lang="zh-CN" altLang="en-US" sz="2000" dirty="0"/>
              <a:t>*</a:t>
            </a:r>
            <a:r>
              <a:rPr lang="el-GR" altLang="zh-CN" sz="2000" dirty="0"/>
              <a:t>λ</a:t>
            </a:r>
            <a:r>
              <a:rPr lang="en-US" altLang="zh-CN" sz="2000" baseline="-25000" dirty="0"/>
              <a:t>0  </a:t>
            </a:r>
            <a:r>
              <a:rPr lang="en-US" altLang="zh-CN" sz="2000" dirty="0" smtClean="0"/>
              <a:t>(2a=10.5mm</a:t>
            </a:r>
            <a:r>
              <a:rPr lang="en-US" altLang="zh-CN" sz="2000" dirty="0"/>
              <a:t>)</a:t>
            </a:r>
          </a:p>
          <a:p>
            <a:r>
              <a:rPr lang="en-US" altLang="zh-CN" sz="2000" dirty="0" smtClean="0"/>
              <a:t>The </a:t>
            </a:r>
            <a:r>
              <a:rPr lang="en-US" altLang="zh-CN" sz="2000" dirty="0"/>
              <a:t>shunt impedance and E</a:t>
            </a:r>
            <a:r>
              <a:rPr lang="en-US" altLang="zh-CN" sz="2000" baseline="-25000" dirty="0"/>
              <a:t>Smax</a:t>
            </a:r>
            <a:r>
              <a:rPr lang="en-US" altLang="zh-CN" sz="2000" dirty="0"/>
              <a:t>/E</a:t>
            </a:r>
            <a:r>
              <a:rPr lang="en-US" altLang="zh-CN" sz="2000" baseline="-25000" dirty="0"/>
              <a:t>0</a:t>
            </a:r>
            <a:r>
              <a:rPr lang="en-US" altLang="zh-CN" sz="2000" dirty="0"/>
              <a:t> both decrease when compared to the </a:t>
            </a:r>
            <a:r>
              <a:rPr lang="en-US" altLang="zh-CN" sz="2000" dirty="0" smtClean="0"/>
              <a:t>Type I</a:t>
            </a:r>
            <a:endParaRPr lang="en-US" altLang="zh-CN" sz="2000" dirty="0" smtClean="0"/>
          </a:p>
          <a:p>
            <a:r>
              <a:rPr lang="en-US" altLang="zh-CN" sz="2000" dirty="0"/>
              <a:t>The fabrication has been completed, and we are preparing for tuning </a:t>
            </a:r>
            <a:r>
              <a:rPr lang="en-US" altLang="zh-CN" sz="2000" dirty="0" smtClean="0"/>
              <a:t>in our lab</a:t>
            </a:r>
            <a:endParaRPr lang="en-US" altLang="zh-CN" sz="20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40 cells cryogenic accelerating structure design</a:t>
            </a:r>
            <a:endParaRPr lang="zh-CN" altLang="en-US" dirty="0"/>
          </a:p>
        </p:txBody>
      </p:sp>
      <p:pic>
        <p:nvPicPr>
          <p:cNvPr id="10" name="Picture 8"/>
          <p:cNvPicPr>
            <a:picLocks noChangeAspect="1"/>
          </p:cNvPicPr>
          <p:nvPr/>
        </p:nvPicPr>
        <p:blipFill rotWithShape="1">
          <a:blip r:embed="rId2"/>
          <a:srcRect l="3091" t="10327" r="9555" b="5490"/>
          <a:stretch>
            <a:fillRect/>
          </a:stretch>
        </p:blipFill>
        <p:spPr>
          <a:xfrm>
            <a:off x="372133" y="4797152"/>
            <a:ext cx="4024956" cy="172376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431" y="2796371"/>
            <a:ext cx="3022515" cy="181176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4914" y="2996952"/>
            <a:ext cx="3802226" cy="282288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3952" y="2796371"/>
            <a:ext cx="3520586" cy="3121743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9420" y="3219450"/>
            <a:ext cx="6044565" cy="290703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/>
              <a:t>Based on the </a:t>
            </a:r>
            <a:r>
              <a:rPr lang="en-US" altLang="zh-CN" sz="2000" dirty="0" smtClean="0"/>
              <a:t>80MW C-band </a:t>
            </a:r>
            <a:r>
              <a:rPr lang="en-US" altLang="zh-CN" sz="2000" dirty="0"/>
              <a:t>klystron, another C-band test bench is currently under development, with high-power testing scheduled in </a:t>
            </a:r>
            <a:r>
              <a:rPr lang="en-US" altLang="zh-CN" sz="2000" dirty="0" smtClean="0"/>
              <a:t>2026</a:t>
            </a:r>
            <a:endParaRPr lang="en-US" altLang="zh-CN" sz="2000" dirty="0"/>
          </a:p>
          <a:p>
            <a:r>
              <a:rPr lang="en-US" altLang="zh-CN" sz="2000" dirty="0">
                <a:sym typeface="+mn-ea"/>
              </a:rPr>
              <a:t>It will reach 144MV/m with 80MW input theoretically,  t</a:t>
            </a:r>
            <a:r>
              <a:rPr lang="en-US" altLang="zh-CN" sz="2000" dirty="0"/>
              <a:t>aking into account the actual operating power of the klystron (typically 80% of the design value), waveguide attenuation and other factors, our phase one target gradient is 80 </a:t>
            </a:r>
            <a:r>
              <a:rPr lang="en-US" altLang="zh-CN" sz="2000" dirty="0" smtClean="0"/>
              <a:t>MV/m</a:t>
            </a:r>
            <a:endParaRPr lang="en-US" altLang="zh-CN" sz="20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/>
              <a:t>High power test bench at Huairou testing platform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28</a:t>
            </a:fld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5865" y="3500755"/>
            <a:ext cx="2012950" cy="103759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535545" y="5732780"/>
            <a:ext cx="25749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Beam test bench</a:t>
            </a:r>
          </a:p>
        </p:txBody>
      </p:sp>
      <p:graphicFrame>
        <p:nvGraphicFramePr>
          <p:cNvPr id="6" name="图表 5"/>
          <p:cNvGraphicFramePr/>
          <p:nvPr/>
        </p:nvGraphicFramePr>
        <p:xfrm>
          <a:off x="982980" y="3789045"/>
          <a:ext cx="3748405" cy="2074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8" name="直接箭头连接符 7"/>
          <p:cNvCxnSpPr/>
          <p:nvPr/>
        </p:nvCxnSpPr>
        <p:spPr>
          <a:xfrm>
            <a:off x="6959600" y="3789045"/>
            <a:ext cx="3033395" cy="1200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114731"/>
            <a:ext cx="11319048" cy="5011434"/>
          </a:xfrm>
        </p:spPr>
        <p:txBody>
          <a:bodyPr>
            <a:normAutofit/>
          </a:bodyPr>
          <a:lstStyle/>
          <a:p>
            <a:r>
              <a:rPr lang="en-US" altLang="zh-CN" dirty="0"/>
              <a:t>According to the booster and collider time line, the construction time for the </a:t>
            </a:r>
            <a:r>
              <a:rPr lang="en-US" altLang="zh-CN" dirty="0" err="1"/>
              <a:t>linac</a:t>
            </a:r>
            <a:r>
              <a:rPr lang="en-US" altLang="zh-CN" dirty="0"/>
              <a:t> is provided</a:t>
            </a:r>
          </a:p>
          <a:p>
            <a:r>
              <a:rPr lang="en-US" altLang="zh-CN" dirty="0"/>
              <a:t>A C-band nornmal temperature test bench is currently being designed</a:t>
            </a:r>
          </a:p>
          <a:p>
            <a:r>
              <a:rPr lang="en-US" altLang="zh-CN" dirty="0" smtClean="0"/>
              <a:t>Type I cold copper structure high-power test gradient </a:t>
            </a:r>
            <a:r>
              <a:rPr lang="en-US" altLang="zh-CN" dirty="0"/>
              <a:t>reached </a:t>
            </a:r>
            <a:r>
              <a:rPr lang="en-US" altLang="zh-CN" dirty="0" smtClean="0"/>
              <a:t>128.5 MV/m</a:t>
            </a:r>
          </a:p>
          <a:p>
            <a:r>
              <a:rPr lang="en-US" altLang="zh-CN" dirty="0" smtClean="0"/>
              <a:t>Type II </a:t>
            </a:r>
            <a:r>
              <a:rPr lang="en-US" altLang="zh-CN" dirty="0"/>
              <a:t>cold copper structure is being prepared for tuning. Subsequently, high-power tests will be conducted</a:t>
            </a:r>
            <a:endParaRPr lang="en-US" altLang="zh-CN" dirty="0" smtClean="0"/>
          </a:p>
          <a:p>
            <a:endParaRPr lang="en-US" altLang="zh-CN" sz="24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zh-CN" dirty="0"/>
              <a:t>Summary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FAE961D9-F974-4DFE-A97C-D13197A44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962" y="1124744"/>
            <a:ext cx="11953328" cy="3456384"/>
          </a:xfrm>
        </p:spPr>
        <p:txBody>
          <a:bodyPr>
            <a:normAutofit/>
          </a:bodyPr>
          <a:lstStyle/>
          <a:p>
            <a:r>
              <a:rPr lang="en-US" altLang="zh-CN" dirty="0"/>
              <a:t>The CEPC Linac is a normal-conducting linear accelerator that produces 30-GeV electron and positron beams, based on S-band and C-band RF </a:t>
            </a:r>
            <a:r>
              <a:rPr lang="en-US" altLang="zh-CN" dirty="0" smtClean="0"/>
              <a:t>technology</a:t>
            </a:r>
            <a:endParaRPr lang="en-US" altLang="zh-CN" dirty="0"/>
          </a:p>
          <a:p>
            <a:r>
              <a:rPr lang="en-US" altLang="zh-CN" dirty="0" smtClean="0"/>
              <a:t>It is </a:t>
            </a:r>
            <a:r>
              <a:rPr lang="en-US" altLang="zh-CN" dirty="0"/>
              <a:t>designed to function as a high-energy XFEL facility capable of producing photons with energies greater than 50 </a:t>
            </a:r>
            <a:r>
              <a:rPr lang="en-US" altLang="zh-CN" dirty="0" err="1" smtClean="0"/>
              <a:t>keV</a:t>
            </a:r>
            <a:endParaRPr lang="en-US" altLang="zh-CN" dirty="0"/>
          </a:p>
          <a:p>
            <a:r>
              <a:rPr lang="en-US" altLang="zh-CN" dirty="0"/>
              <a:t>An alternative linac scheme based on PWFA technology is currently under </a:t>
            </a:r>
            <a:r>
              <a:rPr lang="en-US" altLang="zh-CN" dirty="0" smtClean="0"/>
              <a:t>development</a:t>
            </a:r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9DDE7FD0-31C1-4A5F-BC51-9452FBC06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Introduction: </a:t>
            </a:r>
            <a:r>
              <a:rPr lang="en-US" altLang="zh-CN" dirty="0">
                <a:solidFill>
                  <a:srgbClr val="0000FF"/>
                </a:solidFill>
                <a:effectLst/>
              </a:rPr>
              <a:t>CEPC Linac</a:t>
            </a:r>
            <a:endParaRPr lang="zh-CN" altLang="en-US" dirty="0">
              <a:solidFill>
                <a:srgbClr val="0000FF"/>
              </a:solidFill>
              <a:effectLst/>
            </a:endParaRPr>
          </a:p>
        </p:txBody>
      </p:sp>
      <p:graphicFrame>
        <p:nvGraphicFramePr>
          <p:cNvPr id="7" name="表格 4">
            <a:extLst>
              <a:ext uri="{FF2B5EF4-FFF2-40B4-BE49-F238E27FC236}">
                <a16:creationId xmlns:a16="http://schemas.microsoft.com/office/drawing/2014/main" xmlns="" id="{7650920C-20EF-481E-BE19-3D64D6342C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413989"/>
              </p:ext>
            </p:extLst>
          </p:nvPr>
        </p:nvGraphicFramePr>
        <p:xfrm>
          <a:off x="407368" y="4149080"/>
          <a:ext cx="5760640" cy="2380186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25496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2598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29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220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790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Parameter</a:t>
                      </a:r>
                      <a:endParaRPr lang="zh-CN" sz="14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Symbol</a:t>
                      </a:r>
                      <a:endParaRPr lang="zh-CN" sz="14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Unit</a:t>
                      </a:r>
                      <a:endParaRPr lang="zh-CN" sz="14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800" b="1" kern="100" dirty="0">
                          <a:solidFill>
                            <a:schemeClr val="lt1"/>
                          </a:solidFill>
                          <a:effectLst/>
                        </a:rPr>
                        <a:t>Baseline</a:t>
                      </a:r>
                      <a:endParaRPr lang="zh-CN" sz="18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2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Energy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00" dirty="0" err="1">
                          <a:effectLst/>
                        </a:rPr>
                        <a:t>E</a:t>
                      </a:r>
                      <a:r>
                        <a:rPr lang="en-US" sz="1600" kern="100" baseline="-25000" dirty="0" err="1">
                          <a:effectLst/>
                        </a:rPr>
                        <a:t>e</a:t>
                      </a:r>
                      <a:r>
                        <a:rPr lang="en-US" sz="1600" kern="100" baseline="-25000" dirty="0">
                          <a:effectLst/>
                        </a:rPr>
                        <a:t>-</a:t>
                      </a:r>
                      <a:r>
                        <a:rPr lang="en-US" sz="1600" kern="100" baseline="0" dirty="0">
                          <a:effectLst/>
                        </a:rPr>
                        <a:t>/</a:t>
                      </a:r>
                      <a:r>
                        <a:rPr lang="en-US" altLang="zh-CN" sz="1600" kern="100" dirty="0" err="1">
                          <a:effectLst/>
                        </a:rPr>
                        <a:t>E</a:t>
                      </a:r>
                      <a:r>
                        <a:rPr lang="en-US" altLang="zh-CN" sz="1600" kern="100" baseline="-25000" dirty="0" err="1">
                          <a:effectLst/>
                        </a:rPr>
                        <a:t>e</a:t>
                      </a:r>
                      <a:r>
                        <a:rPr lang="en-US" altLang="zh-CN" sz="1600" kern="100" baseline="-25000" dirty="0">
                          <a:effectLst/>
                        </a:rPr>
                        <a:t>+</a:t>
                      </a:r>
                      <a:endParaRPr lang="zh-CN" altLang="zh-CN" sz="1400" i="1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effectLst/>
                        </a:rPr>
                        <a:t>GeV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2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Repetition rate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effectLst/>
                        </a:rPr>
                        <a:t>f</a:t>
                      </a:r>
                      <a:r>
                        <a:rPr lang="en-US" sz="1600" kern="100" baseline="-25000" dirty="0" err="1">
                          <a:effectLst/>
                        </a:rPr>
                        <a:t>rep</a:t>
                      </a:r>
                      <a:endParaRPr lang="zh-CN" sz="1600" i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Hz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  <a:sym typeface="Wingdings" panose="05000000000000000000" pitchFamily="2" charset="2"/>
                        </a:rPr>
                        <a:t>100</a:t>
                      </a:r>
                      <a:endParaRPr lang="zh-CN" sz="1600" b="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2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</a:rPr>
                        <a:t>Bunch number per pulse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600" i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effectLst/>
                        </a:rPr>
                        <a:t>1 or 2</a:t>
                      </a:r>
                      <a:endParaRPr lang="zh-CN" sz="1600" b="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3317628732"/>
                  </a:ext>
                </a:extLst>
              </a:tr>
              <a:tr h="262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chemeClr val="lt1"/>
                          </a:solidFill>
                          <a:effectLst/>
                        </a:rPr>
                        <a:t>Bunch charge</a:t>
                      </a:r>
                      <a:endParaRPr lang="zh-CN" altLang="en-US" sz="16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zh-CN" sz="1200" i="1" kern="100" baseline="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err="1">
                          <a:effectLst/>
                        </a:rPr>
                        <a:t>nC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</a:rPr>
                        <a:t>1.5 (3)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2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chemeClr val="lt1"/>
                          </a:solidFill>
                          <a:effectLst/>
                        </a:rPr>
                        <a:t>Energy spread</a:t>
                      </a:r>
                      <a:endParaRPr lang="zh-CN" altLang="en-US" sz="16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effectLst/>
                        </a:rPr>
                        <a:t>σ</a:t>
                      </a:r>
                      <a:r>
                        <a:rPr lang="en-US" sz="1600" kern="100" baseline="-25000" dirty="0" err="1">
                          <a:effectLst/>
                        </a:rPr>
                        <a:t>E</a:t>
                      </a:r>
                      <a:endParaRPr lang="zh-CN" sz="1600" i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698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</a:rPr>
                        <a:t>1.5×10</a:t>
                      </a:r>
                      <a:r>
                        <a:rPr lang="en-US" altLang="zh-CN" sz="1600" b="0" kern="100" baseline="30000" dirty="0">
                          <a:solidFill>
                            <a:schemeClr val="tx1"/>
                          </a:solidFill>
                          <a:effectLst/>
                        </a:rPr>
                        <a:t>-3</a:t>
                      </a:r>
                      <a:endParaRPr lang="zh-CN" altLang="zh-CN" sz="1600" b="0" kern="100" baseline="300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2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chemeClr val="lt1"/>
                          </a:solidFill>
                          <a:effectLst/>
                        </a:rPr>
                        <a:t>Emittance</a:t>
                      </a:r>
                      <a:endParaRPr lang="zh-CN" altLang="en-US" sz="16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 </a:t>
                      </a:r>
                      <a:r>
                        <a:rPr lang="el-GR" sz="1600" kern="100" dirty="0">
                          <a:effectLst/>
                        </a:rPr>
                        <a:t>ε</a:t>
                      </a:r>
                      <a:r>
                        <a:rPr lang="en-US" sz="1600" kern="100" baseline="-25000" dirty="0">
                          <a:effectLst/>
                        </a:rPr>
                        <a:t>r</a:t>
                      </a: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zh-CN" sz="1600" i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</a:rPr>
                        <a:t>n</a:t>
                      </a:r>
                      <a:r>
                        <a:rPr lang="en-US" altLang="zh-CN" sz="1600" kern="100" dirty="0">
                          <a:solidFill>
                            <a:schemeClr val="dk1"/>
                          </a:solidFill>
                          <a:effectLst/>
                        </a:rPr>
                        <a:t>m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sym typeface="Wingdings" panose="05000000000000000000" pitchFamily="2" charset="2"/>
                        </a:rPr>
                        <a:t>6.5</a:t>
                      </a:r>
                      <a:endParaRPr lang="en-US" sz="16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252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Switch time for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electron and positron</a:t>
                      </a:r>
                      <a:endParaRPr lang="zh-CN" altLang="en-US" sz="1600" dirty="0"/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600" i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</a:rPr>
                        <a:t>s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</a:rPr>
                        <a:t>3.0</a:t>
                      </a:r>
                      <a:endParaRPr lang="en-US" sz="16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2114118058"/>
                  </a:ext>
                </a:extLst>
              </a:tr>
            </a:tbl>
          </a:graphicData>
        </a:graphic>
      </p:graphicFrame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C0C75C7-FDC3-4199-954C-83F89ACE41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2023" y="4235271"/>
            <a:ext cx="5688633" cy="2207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54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30</a:t>
            </a:fld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127130" y="2592880"/>
            <a:ext cx="993710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6000" b="1" dirty="0">
                <a:ln w="95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Thank </a:t>
            </a:r>
            <a:r>
              <a:rPr lang="en-US" altLang="zh-CN" sz="6000" b="1" dirty="0" smtClean="0">
                <a:ln w="95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you for your attention</a:t>
            </a:r>
            <a:endParaRPr lang="zh-CN" altLang="en-US" sz="6000" b="1" dirty="0">
              <a:ln w="95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5" name="图片 3" descr="8d5d924e275b0c7f58feed1244176003"/>
          <p:cNvPicPr>
            <a:picLocks noChangeAspect="1"/>
          </p:cNvPicPr>
          <p:nvPr/>
        </p:nvPicPr>
        <p:blipFill rotWithShape="1">
          <a:blip r:embed="rId2"/>
          <a:srcRect t="28679" b="6192"/>
          <a:stretch>
            <a:fillRect/>
          </a:stretch>
        </p:blipFill>
        <p:spPr>
          <a:xfrm>
            <a:off x="0" y="3933056"/>
            <a:ext cx="12191365" cy="2118283"/>
          </a:xfrm>
          <a:prstGeom prst="rect">
            <a:avLst/>
          </a:prstGeom>
        </p:spPr>
      </p:pic>
      <p:pic>
        <p:nvPicPr>
          <p:cNvPr id="6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8" y="659704"/>
            <a:ext cx="1548428" cy="9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354" y="812137"/>
            <a:ext cx="3552825" cy="67291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6271186C-B122-4E2F-8E8C-2313C34C22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114731"/>
            <a:ext cx="11953328" cy="5011434"/>
          </a:xfrm>
        </p:spPr>
        <p:txBody>
          <a:bodyPr/>
          <a:lstStyle/>
          <a:p>
            <a:r>
              <a:rPr lang="en-US" altLang="zh-CN" dirty="0"/>
              <a:t>CEPC Linac,  as the first-stage accelerator, needs to be constructed and commissioning first</a:t>
            </a:r>
          </a:p>
          <a:p>
            <a:r>
              <a:rPr lang="en-US" altLang="zh-CN" dirty="0"/>
              <a:t>The EDR target for the CEPC Linac is structured at two levels, as outlined below</a:t>
            </a:r>
          </a:p>
          <a:p>
            <a:pPr lvl="1"/>
            <a:r>
              <a:rPr lang="en-US" altLang="zh-CN" dirty="0"/>
              <a:t>[</a:t>
            </a:r>
            <a:r>
              <a:rPr lang="en-US" altLang="zh-CN" dirty="0">
                <a:solidFill>
                  <a:srgbClr val="0000FF"/>
                </a:solidFill>
              </a:rPr>
              <a:t>Engineering</a:t>
            </a:r>
            <a:r>
              <a:rPr lang="en-US" altLang="zh-CN" dirty="0"/>
              <a:t>] The top priority is to ensure readiness for construction and commissioning</a:t>
            </a:r>
          </a:p>
          <a:p>
            <a:pPr lvl="1"/>
            <a:r>
              <a:rPr lang="en-US" altLang="zh-CN" dirty="0"/>
              <a:t>[</a:t>
            </a:r>
            <a:r>
              <a:rPr lang="en-US" altLang="zh-CN" dirty="0">
                <a:solidFill>
                  <a:srgbClr val="FF0000"/>
                </a:solidFill>
              </a:rPr>
              <a:t>Research</a:t>
            </a:r>
            <a:r>
              <a:rPr lang="en-US" altLang="zh-CN" dirty="0"/>
              <a:t>] The secondary focus on having potential for upgradability and scalability</a:t>
            </a:r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278025C9-FFCB-4583-BEE9-999526462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Introduction: </a:t>
            </a:r>
            <a:r>
              <a:rPr lang="en-US" altLang="zh-CN" dirty="0" smtClean="0">
                <a:solidFill>
                  <a:srgbClr val="0000FF"/>
                </a:solidFill>
                <a:effectLst/>
              </a:rPr>
              <a:t>CEPC </a:t>
            </a:r>
            <a:r>
              <a:rPr lang="en-US" altLang="zh-CN" dirty="0">
                <a:solidFill>
                  <a:srgbClr val="0000FF"/>
                </a:solidFill>
                <a:effectLst/>
              </a:rPr>
              <a:t>LINAC 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F474F293-E755-4684-82A7-D157E0495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06718AD0-5CDB-4895-BA64-0E4CFFC71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4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700413F-F435-44C1-AF01-FD23CDC43C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" t="5737" r="2267" b="6305"/>
          <a:stretch/>
        </p:blipFill>
        <p:spPr>
          <a:xfrm>
            <a:off x="1487488" y="3429000"/>
            <a:ext cx="8825676" cy="292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30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6271186C-B122-4E2F-8E8C-2313C34C22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114731"/>
            <a:ext cx="11953328" cy="501143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altLang="zh-CN" dirty="0"/>
              <a:t>It comprises two key aspects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zh-CN" dirty="0"/>
              <a:t>software aspect, which focuses on physics design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zh-CN" dirty="0"/>
              <a:t>hardware aspect, which involves technical design and verification</a:t>
            </a:r>
          </a:p>
          <a:p>
            <a:pPr>
              <a:spcAft>
                <a:spcPts val="600"/>
              </a:spcAft>
            </a:pPr>
            <a:r>
              <a:rPr lang="en-US" altLang="zh-CN" dirty="0"/>
              <a:t>Physics design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zh-CN" dirty="0"/>
              <a:t>Survey and plan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zh-CN" dirty="0"/>
              <a:t>High energy XFEL design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zh-CN" dirty="0"/>
              <a:t>Key physics issues in PWFA </a:t>
            </a:r>
          </a:p>
          <a:p>
            <a:pPr>
              <a:spcAft>
                <a:spcPts val="600"/>
              </a:spcAft>
            </a:pPr>
            <a:r>
              <a:rPr lang="en-US" altLang="zh-CN" dirty="0"/>
              <a:t>Technical design and verification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zh-CN" dirty="0"/>
              <a:t>Equipment design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zh-CN" dirty="0"/>
              <a:t>High power test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altLang="zh-CN" dirty="0"/>
              <a:t>Double-bunch acceleration experiment</a:t>
            </a:r>
          </a:p>
          <a:p>
            <a:pPr lvl="1"/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278025C9-FFCB-4583-BEE9-999526462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Introduction: </a:t>
            </a:r>
            <a:r>
              <a:rPr lang="en-US" altLang="zh-CN" dirty="0" smtClean="0">
                <a:solidFill>
                  <a:srgbClr val="0000FF"/>
                </a:solidFill>
                <a:effectLst/>
              </a:rPr>
              <a:t>CEPC </a:t>
            </a:r>
            <a:r>
              <a:rPr lang="en-US" altLang="zh-CN" dirty="0">
                <a:solidFill>
                  <a:srgbClr val="0000FF"/>
                </a:solidFill>
                <a:effectLst/>
              </a:rPr>
              <a:t>LINAC 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F474F293-E755-4684-82A7-D157E0495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06718AD0-5CDB-4895-BA64-0E4CFFC71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5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845F58B-62C4-4C56-A052-C55CECB2AA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0002" y="2780928"/>
            <a:ext cx="6235195" cy="3122391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44AE67C9-676B-420E-8062-AA1CF23E6D0D}"/>
              </a:ext>
            </a:extLst>
          </p:cNvPr>
          <p:cNvSpPr/>
          <p:nvPr/>
        </p:nvSpPr>
        <p:spPr>
          <a:xfrm>
            <a:off x="5620002" y="3717032"/>
            <a:ext cx="2924270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8A7BA18-321B-4BEE-87D3-9110DE9C47C1}"/>
              </a:ext>
            </a:extLst>
          </p:cNvPr>
          <p:cNvSpPr/>
          <p:nvPr/>
        </p:nvSpPr>
        <p:spPr>
          <a:xfrm>
            <a:off x="5620002" y="4526334"/>
            <a:ext cx="3860374" cy="8468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813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31B9C875-D281-4D44-BD66-5E19740222B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EDR progress status </a:t>
            </a:r>
          </a:p>
        </p:txBody>
      </p:sp>
    </p:spTree>
    <p:extLst>
      <p:ext uri="{BB962C8B-B14F-4D97-AF65-F5344CB8AC3E}">
        <p14:creationId xmlns:p14="http://schemas.microsoft.com/office/powerpoint/2010/main" val="297098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48DD54F3-7A74-4858-9607-C839FC0F63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14731"/>
            <a:ext cx="11535072" cy="5011434"/>
          </a:xfrm>
        </p:spPr>
        <p:txBody>
          <a:bodyPr/>
          <a:lstStyle/>
          <a:p>
            <a:r>
              <a:rPr lang="en-US" altLang="zh-CN" dirty="0"/>
              <a:t>In accordance with the CEPC naming convention, we have provided the survey file, which has taken into consideration all accelerating sections, damping rings (DR), transfer lines, and beam dump </a:t>
            </a:r>
            <a:r>
              <a:rPr lang="en-US" altLang="zh-CN" dirty="0" smtClean="0"/>
              <a:t>lines </a:t>
            </a:r>
            <a:endParaRPr lang="en-US" altLang="zh-CN" dirty="0"/>
          </a:p>
          <a:p>
            <a:r>
              <a:rPr lang="en-US" altLang="zh-CN" dirty="0"/>
              <a:t>A preliminary construction plan has been </a:t>
            </a:r>
            <a:r>
              <a:rPr lang="en-US" altLang="zh-CN" dirty="0" smtClean="0"/>
              <a:t>developed</a:t>
            </a:r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98A5612F-3EA6-46FB-A6EB-D92141182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Physics design: </a:t>
            </a:r>
            <a:r>
              <a:rPr lang="en-US" altLang="zh-CN" dirty="0">
                <a:solidFill>
                  <a:srgbClr val="0000FF"/>
                </a:solidFill>
                <a:effectLst/>
              </a:rPr>
              <a:t>Survey and plan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3F55F09E-EED4-4A02-8982-113A5F97E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D2D6A75-7BDA-4265-8EB1-229C3E607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7</a:t>
            </a:fld>
            <a:endParaRPr lang="zh-CN" altLang="en-US"/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6B973475-3D75-4874-AA2E-B07BF9F1FCA6}"/>
              </a:ext>
            </a:extLst>
          </p:cNvPr>
          <p:cNvGrpSpPr/>
          <p:nvPr/>
        </p:nvGrpSpPr>
        <p:grpSpPr>
          <a:xfrm>
            <a:off x="8221217" y="2985183"/>
            <a:ext cx="3877566" cy="3600400"/>
            <a:chOff x="8009640" y="1196752"/>
            <a:chExt cx="4084952" cy="3456384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24DD6646-E101-424E-BA8C-46AFADE9A2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640" y="1196752"/>
              <a:ext cx="4084952" cy="3456384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622114FC-B83D-4FB3-A2F0-5D973FF881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36360" y="1700808"/>
              <a:ext cx="1905040" cy="1444299"/>
            </a:xfrm>
            <a:prstGeom prst="rect">
              <a:avLst/>
            </a:prstGeom>
          </p:spPr>
        </p:pic>
      </p:grpSp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xmlns="" id="{A1A4EC00-B35B-467A-A34F-8DECFF0534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910812"/>
              </p:ext>
            </p:extLst>
          </p:nvPr>
        </p:nvGraphicFramePr>
        <p:xfrm>
          <a:off x="407368" y="2985186"/>
          <a:ext cx="7767960" cy="36121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14540">
                  <a:extLst>
                    <a:ext uri="{9D8B030D-6E8A-4147-A177-3AD203B41FA5}">
                      <a16:colId xmlns:a16="http://schemas.microsoft.com/office/drawing/2014/main" xmlns="" val="2466012887"/>
                    </a:ext>
                  </a:extLst>
                </a:gridCol>
                <a:gridCol w="4843047">
                  <a:extLst>
                    <a:ext uri="{9D8B030D-6E8A-4147-A177-3AD203B41FA5}">
                      <a16:colId xmlns:a16="http://schemas.microsoft.com/office/drawing/2014/main" xmlns="" val="3614787831"/>
                    </a:ext>
                  </a:extLst>
                </a:gridCol>
                <a:gridCol w="949524">
                  <a:extLst>
                    <a:ext uri="{9D8B030D-6E8A-4147-A177-3AD203B41FA5}">
                      <a16:colId xmlns:a16="http://schemas.microsoft.com/office/drawing/2014/main" xmlns="" val="797236272"/>
                    </a:ext>
                  </a:extLst>
                </a:gridCol>
                <a:gridCol w="660849">
                  <a:extLst>
                    <a:ext uri="{9D8B030D-6E8A-4147-A177-3AD203B41FA5}">
                      <a16:colId xmlns:a16="http://schemas.microsoft.com/office/drawing/2014/main" xmlns="" val="979186197"/>
                    </a:ext>
                  </a:extLst>
                </a:gridCol>
              </a:tblGrid>
              <a:tr h="3060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Major Task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Sub-task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Duration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88177380"/>
                  </a:ext>
                </a:extLst>
              </a:tr>
              <a:tr h="3060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Infrastructure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Infrastructure (including  water, electricity, gas)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4 years</a:t>
                      </a:r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　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73959246"/>
                  </a:ext>
                </a:extLst>
              </a:tr>
              <a:tr h="30607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Installation 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Alignment Surveying &amp; Control Network Establishment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1 month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2 years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77542008"/>
                  </a:ext>
                </a:extLst>
              </a:tr>
              <a:tr h="3060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Equipment Installation &amp; Vacuum Sealing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21 months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　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95280177"/>
                  </a:ext>
                </a:extLst>
              </a:tr>
              <a:tr h="3060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Linac Alignment Adjustment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1 month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</a:rPr>
                        <a:t>　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57225140"/>
                  </a:ext>
                </a:extLst>
              </a:tr>
              <a:tr h="3060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System Integration and debugging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1 month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</a:rPr>
                        <a:t>　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02748790"/>
                  </a:ext>
                </a:extLst>
              </a:tr>
              <a:tr h="55139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Commissioning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High-Power Conditioning, Troubleshooting &amp; Maintenance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5 months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2 years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78547009"/>
                  </a:ext>
                </a:extLst>
              </a:tr>
              <a:tr h="3060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Beam Commissioning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15 months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34393523"/>
                  </a:ext>
                </a:extLst>
              </a:tr>
              <a:tr h="3060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Fine Alignment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1 month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31238013"/>
                  </a:ext>
                </a:extLst>
              </a:tr>
              <a:tr h="3060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Re-commissioning &amp; Trial Operation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3 months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2042467"/>
                  </a:ext>
                </a:extLst>
              </a:tr>
              <a:tr h="3060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Operation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Linac Beam Delivery to Booster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2 years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4571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752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48DD54F3-7A74-4858-9607-C839FC0F63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14731"/>
            <a:ext cx="11535072" cy="2242261"/>
          </a:xfrm>
        </p:spPr>
        <p:txBody>
          <a:bodyPr/>
          <a:lstStyle/>
          <a:p>
            <a:r>
              <a:rPr lang="en-US" altLang="zh-CN" sz="2200" dirty="0"/>
              <a:t>The CEPC Linac can provide a high-energy beam, making it an excellent solution for XFELs with photon energies ranging from 50 keV to 100 keV</a:t>
            </a:r>
          </a:p>
          <a:p>
            <a:r>
              <a:rPr lang="en-US" altLang="zh-CN" sz="2200" dirty="0"/>
              <a:t>Except for the Z mode, it can generally be ensured that 50% of the time is available for XFEL operation in other modes</a:t>
            </a:r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98A5612F-3EA6-46FB-A6EB-D92141182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Physics design: </a:t>
            </a:r>
            <a:r>
              <a:rPr lang="en-US" altLang="zh-CN" dirty="0">
                <a:solidFill>
                  <a:srgbClr val="0000FF"/>
                </a:solidFill>
                <a:effectLst/>
              </a:rPr>
              <a:t>High energy XFEL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3F55F09E-EED4-4A02-8982-113A5F97E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D2D6A75-7BDA-4265-8EB1-229C3E607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8</a:t>
            </a:fld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964EB818-88C7-4450-AF4E-63C4618CEB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3547414"/>
            <a:ext cx="3167166" cy="2520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bg1">
                <a:alpha val="65000"/>
              </a:schemeClr>
            </a:outerShdw>
          </a:effectLst>
        </p:spPr>
      </p:pic>
      <p:graphicFrame>
        <p:nvGraphicFramePr>
          <p:cNvPr id="14" name="表格 13">
            <a:extLst>
              <a:ext uri="{FF2B5EF4-FFF2-40B4-BE49-F238E27FC236}">
                <a16:creationId xmlns:a16="http://schemas.microsoft.com/office/drawing/2014/main" xmlns="" id="{FB2EC35E-1D6B-4FF2-B639-85F602BA1F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263405"/>
              </p:ext>
            </p:extLst>
          </p:nvPr>
        </p:nvGraphicFramePr>
        <p:xfrm>
          <a:off x="3568431" y="4193579"/>
          <a:ext cx="3340418" cy="1950720"/>
        </p:xfrm>
        <a:graphic>
          <a:graphicData uri="http://schemas.openxmlformats.org/drawingml/2006/table">
            <a:tbl>
              <a:tblPr>
                <a:tableStyleId>{8FD4443E-F989-4FC4-A0C8-D5A2AF1F390B}</a:tableStyleId>
              </a:tblPr>
              <a:tblGrid>
                <a:gridCol w="986473">
                  <a:extLst>
                    <a:ext uri="{9D8B030D-6E8A-4147-A177-3AD203B41FA5}">
                      <a16:colId xmlns:a16="http://schemas.microsoft.com/office/drawing/2014/main" xmlns="" val="1293649759"/>
                    </a:ext>
                  </a:extLst>
                </a:gridCol>
                <a:gridCol w="628015">
                  <a:extLst>
                    <a:ext uri="{9D8B030D-6E8A-4147-A177-3AD203B41FA5}">
                      <a16:colId xmlns:a16="http://schemas.microsoft.com/office/drawing/2014/main" xmlns="" val="1581975982"/>
                    </a:ext>
                  </a:extLst>
                </a:gridCol>
                <a:gridCol w="535622">
                  <a:extLst>
                    <a:ext uri="{9D8B030D-6E8A-4147-A177-3AD203B41FA5}">
                      <a16:colId xmlns:a16="http://schemas.microsoft.com/office/drawing/2014/main" xmlns="" val="848599748"/>
                    </a:ext>
                  </a:extLst>
                </a:gridCol>
                <a:gridCol w="543560">
                  <a:extLst>
                    <a:ext uri="{9D8B030D-6E8A-4147-A177-3AD203B41FA5}">
                      <a16:colId xmlns:a16="http://schemas.microsoft.com/office/drawing/2014/main" xmlns="" val="1830248611"/>
                    </a:ext>
                  </a:extLst>
                </a:gridCol>
                <a:gridCol w="646748">
                  <a:extLst>
                    <a:ext uri="{9D8B030D-6E8A-4147-A177-3AD203B41FA5}">
                      <a16:colId xmlns:a16="http://schemas.microsoft.com/office/drawing/2014/main" xmlns="" val="3863144482"/>
                    </a:ext>
                  </a:extLst>
                </a:gridCol>
              </a:tblGrid>
              <a:tr h="172312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 dirty="0">
                          <a:effectLst/>
                          <a:latin typeface="+mj-lt"/>
                        </a:rPr>
                        <a:t>Time (s)</a:t>
                      </a:r>
                      <a:endParaRPr lang="zh-CN" sz="1600" dirty="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+mj-lt"/>
                        </a:rPr>
                        <a:t>Higgs</a:t>
                      </a:r>
                      <a:endParaRPr lang="zh-CN" sz="160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+mj-lt"/>
                        </a:rPr>
                        <a:t>W</a:t>
                      </a:r>
                      <a:endParaRPr lang="zh-CN" sz="160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+mj-lt"/>
                        </a:rPr>
                        <a:t>Z</a:t>
                      </a:r>
                      <a:endParaRPr lang="zh-CN" sz="160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 dirty="0" err="1">
                          <a:effectLst/>
                          <a:latin typeface="+mj-lt"/>
                        </a:rPr>
                        <a:t>tt</a:t>
                      </a:r>
                      <a:endParaRPr lang="zh-CN" sz="1600" dirty="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55696269"/>
                  </a:ext>
                </a:extLst>
              </a:tr>
              <a:tr h="172312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+mj-lt"/>
                        </a:rPr>
                        <a:t>T0</a:t>
                      </a:r>
                      <a:endParaRPr lang="zh-CN" sz="160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 dirty="0">
                          <a:effectLst/>
                          <a:latin typeface="+mj-lt"/>
                        </a:rPr>
                        <a:t>20</a:t>
                      </a:r>
                      <a:endParaRPr lang="zh-CN" sz="1600" dirty="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 dirty="0">
                          <a:effectLst/>
                          <a:latin typeface="+mj-lt"/>
                        </a:rPr>
                        <a:t>36</a:t>
                      </a:r>
                      <a:endParaRPr lang="zh-CN" sz="1600" dirty="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+mj-lt"/>
                        </a:rPr>
                        <a:t>71</a:t>
                      </a:r>
                      <a:endParaRPr lang="zh-CN" sz="160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+mj-lt"/>
                        </a:rPr>
                        <a:t>32</a:t>
                      </a:r>
                      <a:endParaRPr lang="zh-CN" sz="160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4327335"/>
                  </a:ext>
                </a:extLst>
              </a:tr>
              <a:tr h="172312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+mj-lt"/>
                        </a:rPr>
                        <a:t>T1</a:t>
                      </a:r>
                      <a:endParaRPr lang="zh-CN" sz="160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 dirty="0">
                          <a:effectLst/>
                          <a:latin typeface="+mj-lt"/>
                        </a:rPr>
                        <a:t>3</a:t>
                      </a:r>
                      <a:endParaRPr lang="zh-CN" sz="1600" dirty="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73031004"/>
                  </a:ext>
                </a:extLst>
              </a:tr>
              <a:tr h="172312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+mj-lt"/>
                        </a:rPr>
                        <a:t>T2</a:t>
                      </a:r>
                      <a:endParaRPr lang="zh-CN" sz="160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 dirty="0">
                          <a:effectLst/>
                          <a:latin typeface="+mj-lt"/>
                        </a:rPr>
                        <a:t>2.7</a:t>
                      </a:r>
                      <a:endParaRPr lang="zh-CN" sz="1600" dirty="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 dirty="0">
                          <a:effectLst/>
                          <a:latin typeface="+mj-lt"/>
                        </a:rPr>
                        <a:t>13</a:t>
                      </a:r>
                      <a:endParaRPr lang="zh-CN" sz="1600" dirty="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 dirty="0">
                          <a:effectLst/>
                          <a:latin typeface="+mj-lt"/>
                        </a:rPr>
                        <a:t>20</a:t>
                      </a:r>
                      <a:endParaRPr lang="zh-CN" sz="1600" dirty="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 dirty="0">
                          <a:effectLst/>
                          <a:latin typeface="+mj-lt"/>
                        </a:rPr>
                        <a:t>0.35</a:t>
                      </a:r>
                      <a:endParaRPr lang="zh-CN" sz="1600" dirty="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18019690"/>
                  </a:ext>
                </a:extLst>
              </a:tr>
              <a:tr h="172312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+mj-lt"/>
                        </a:rPr>
                        <a:t>T3</a:t>
                      </a:r>
                      <a:endParaRPr lang="zh-CN" sz="160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 dirty="0">
                          <a:effectLst/>
                          <a:latin typeface="+mj-lt"/>
                        </a:rPr>
                        <a:t>3</a:t>
                      </a:r>
                      <a:endParaRPr lang="zh-CN" sz="1600" dirty="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43143200"/>
                  </a:ext>
                </a:extLst>
              </a:tr>
              <a:tr h="172312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+mj-lt"/>
                        </a:rPr>
                        <a:t>T4</a:t>
                      </a:r>
                      <a:endParaRPr lang="zh-CN" sz="160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+mj-lt"/>
                        </a:rPr>
                        <a:t>13.3</a:t>
                      </a:r>
                      <a:endParaRPr lang="zh-CN" sz="160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+mj-lt"/>
                        </a:rPr>
                        <a:t>6.1</a:t>
                      </a:r>
                      <a:endParaRPr lang="zh-CN" sz="160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+mj-lt"/>
                        </a:rPr>
                        <a:t>63.8</a:t>
                      </a:r>
                      <a:endParaRPr lang="zh-CN" sz="160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 dirty="0">
                          <a:effectLst/>
                          <a:latin typeface="+mj-lt"/>
                        </a:rPr>
                        <a:t>14.24</a:t>
                      </a:r>
                      <a:endParaRPr lang="zh-CN" sz="1600" dirty="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29569547"/>
                  </a:ext>
                </a:extLst>
              </a:tr>
              <a:tr h="172312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+mj-lt"/>
                        </a:rPr>
                        <a:t>T5</a:t>
                      </a:r>
                      <a:endParaRPr lang="zh-CN" sz="160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+mj-lt"/>
                        </a:rPr>
                        <a:t>11.3</a:t>
                      </a:r>
                      <a:endParaRPr lang="zh-CN" sz="160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 dirty="0">
                          <a:effectLst/>
                          <a:latin typeface="+mj-lt"/>
                        </a:rPr>
                        <a:t>17</a:t>
                      </a:r>
                      <a:endParaRPr lang="zh-CN" sz="1600" dirty="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+mj-lt"/>
                        </a:rPr>
                        <a:t>1.2</a:t>
                      </a:r>
                      <a:endParaRPr lang="zh-CN" sz="160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 dirty="0">
                          <a:effectLst/>
                          <a:latin typeface="+mj-lt"/>
                        </a:rPr>
                        <a:t>25.6</a:t>
                      </a:r>
                      <a:endParaRPr lang="zh-CN" sz="1600" dirty="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55946336"/>
                  </a:ext>
                </a:extLst>
              </a:tr>
              <a:tr h="172312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+mj-lt"/>
                        </a:rPr>
                        <a:t>XFEL duty</a:t>
                      </a:r>
                      <a:endParaRPr lang="zh-CN" sz="160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+mj-lt"/>
                        </a:rPr>
                        <a:t>57%</a:t>
                      </a:r>
                      <a:endParaRPr lang="zh-CN" sz="160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+mj-lt"/>
                        </a:rPr>
                        <a:t>47%</a:t>
                      </a:r>
                      <a:endParaRPr lang="zh-CN" sz="160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+mj-lt"/>
                        </a:rPr>
                        <a:t>2%</a:t>
                      </a:r>
                      <a:endParaRPr lang="zh-CN" sz="160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 dirty="0">
                          <a:effectLst/>
                          <a:latin typeface="+mj-lt"/>
                        </a:rPr>
                        <a:t>80%</a:t>
                      </a:r>
                      <a:endParaRPr lang="zh-CN" sz="1600" dirty="0"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09351314"/>
                  </a:ext>
                </a:extLst>
              </a:tr>
            </a:tbl>
          </a:graphicData>
        </a:graphic>
      </p:graphicFrame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D2F39F7D-D45E-46D8-AE82-25F1A94AFD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455" y="2960948"/>
            <a:ext cx="8132101" cy="1118009"/>
          </a:xfrm>
          <a:prstGeom prst="rect">
            <a:avLst/>
          </a:prstGeom>
          <a:noFill/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F9F14AEE-456A-4A25-BA58-2D8E089824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816" y="4160827"/>
            <a:ext cx="2376263" cy="1915189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8" name="Picture 1">
            <a:extLst>
              <a:ext uri="{FF2B5EF4-FFF2-40B4-BE49-F238E27FC236}">
                <a16:creationId xmlns:a16="http://schemas.microsoft.com/office/drawing/2014/main" xmlns="" id="{27A10F3A-B4C8-4D0D-9403-D0BA4BC854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45095" y="4078957"/>
            <a:ext cx="2527569" cy="2099957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93990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114425"/>
            <a:ext cx="10972800" cy="3250679"/>
          </a:xfrm>
        </p:spPr>
        <p:txBody>
          <a:bodyPr>
            <a:normAutofit fontScale="87500" lnSpcReduction="10000"/>
          </a:bodyPr>
          <a:lstStyle/>
          <a:p>
            <a:r>
              <a:rPr lang="en-US" altLang="zh-CN" dirty="0"/>
              <a:t>The high-power testing of the S-band spherical pulse compressor and metal load</a:t>
            </a:r>
            <a:r>
              <a:rPr lang="en-US" altLang="zh-CN" dirty="0">
                <a:sym typeface="+mn-ea"/>
              </a:rPr>
              <a:t> was completed</a:t>
            </a:r>
            <a:endParaRPr lang="en-US" altLang="zh-CN" dirty="0"/>
          </a:p>
          <a:p>
            <a:r>
              <a:rPr lang="en-US" altLang="zh-CN" dirty="0"/>
              <a:t>The input power to the pulse compressor is 66 MW (coresponding to 80MW power source), and the e</a:t>
            </a:r>
            <a:r>
              <a:rPr lang="en-US" altLang="zh-CN" dirty="0">
                <a:sym typeface="+mn-ea"/>
              </a:rPr>
              <a:t>nergy multiplication factor</a:t>
            </a:r>
            <a:r>
              <a:rPr lang="en-US" altLang="zh-CN" dirty="0"/>
              <a:t> is </a:t>
            </a:r>
            <a:r>
              <a:rPr lang="en-US" altLang="zh-CN" dirty="0">
                <a:solidFill>
                  <a:srgbClr val="FF0000"/>
                </a:solidFill>
              </a:rPr>
              <a:t>1.8</a:t>
            </a:r>
          </a:p>
          <a:p>
            <a:r>
              <a:rPr lang="en-US" altLang="zh-CN" dirty="0"/>
              <a:t>The maximum pulse power input the metal load is </a:t>
            </a:r>
            <a:r>
              <a:rPr lang="en-US" altLang="zh-CN" dirty="0">
                <a:solidFill>
                  <a:srgbClr val="FF0000"/>
                </a:solidFill>
              </a:rPr>
              <a:t>205 MW </a:t>
            </a:r>
            <a:r>
              <a:rPr lang="en-US" altLang="zh-CN" dirty="0"/>
              <a:t>(after pulse compressor), and the average power is 4.2 kW</a:t>
            </a:r>
          </a:p>
          <a:p>
            <a:r>
              <a:rPr lang="en-US" altLang="zh-CN" dirty="0" smtClean="0"/>
              <a:t>The pulse compressor will </a:t>
            </a:r>
            <a:r>
              <a:rPr lang="en-US" altLang="zh-CN" dirty="0"/>
              <a:t>be used in RF system (</a:t>
            </a:r>
            <a:r>
              <a:rPr lang="en-US" altLang="zh-CN" dirty="0">
                <a:sym typeface="+mn-ea"/>
              </a:rPr>
              <a:t>80MW power source</a:t>
            </a:r>
            <a:r>
              <a:rPr lang="en-US" altLang="zh-CN" dirty="0"/>
              <a:t>) of project PWFA </a:t>
            </a:r>
            <a:r>
              <a:rPr lang="en-US" altLang="zh-CN" dirty="0" err="1" smtClean="0"/>
              <a:t>linac</a:t>
            </a:r>
            <a:r>
              <a:rPr lang="en-US" altLang="zh-CN" dirty="0" smtClean="0"/>
              <a:t> </a:t>
            </a:r>
            <a:r>
              <a:rPr lang="en-US" altLang="zh-CN" dirty="0" smtClean="0"/>
              <a:t>at </a:t>
            </a:r>
            <a:r>
              <a:rPr lang="en-US" altLang="zh-CN" dirty="0"/>
              <a:t>IHEP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2800" dirty="0"/>
              <a:t>Technical design and verification:</a:t>
            </a:r>
            <a:br>
              <a:rPr lang="en-US" altLang="zh-CN" sz="2800" dirty="0"/>
            </a:br>
            <a:r>
              <a:rPr lang="en-US" altLang="zh-CN" sz="2700" b="0" dirty="0">
                <a:solidFill>
                  <a:srgbClr val="0000FF"/>
                </a:solidFill>
                <a:effectLst/>
              </a:rPr>
              <a:t>S-band spherical cavity pusle compressor and metal load test </a:t>
            </a:r>
            <a:endParaRPr lang="zh-CN" altLang="en-US" b="0" dirty="0">
              <a:solidFill>
                <a:srgbClr val="0000FF"/>
              </a:solidFill>
              <a:effectLst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9</a:t>
            </a:fld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656550" y="4165578"/>
            <a:ext cx="3154527" cy="2555898"/>
            <a:chOff x="8896614" y="3816138"/>
            <a:chExt cx="3154527" cy="2555898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96614" y="3816138"/>
              <a:ext cx="3154527" cy="2200448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9696399" y="6064259"/>
              <a:ext cx="196314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400" dirty="0"/>
                <a:t>High power test system</a:t>
              </a:r>
              <a:endParaRPr lang="zh-CN" altLang="en-US" sz="1400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048374" y="4166871"/>
            <a:ext cx="2950210" cy="2554605"/>
            <a:chOff x="9486" y="6194"/>
            <a:chExt cx="4646" cy="4023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486" y="6194"/>
              <a:ext cx="4647" cy="3467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10280" y="9709"/>
              <a:ext cx="3633" cy="5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r>
                <a:rPr lang="en-US" altLang="zh-CN" sz="1400" dirty="0"/>
                <a:t>High power test waveform</a:t>
              </a:r>
              <a:endParaRPr lang="zh-CN" altLang="en-US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f0ca648c-5c2d-4638-8861-817680722458}"/>
  <p:tag name="TABLE_ENDDRAG_ORIGIN_RECT" val="450*341"/>
  <p:tag name="TABLE_ENDDRAG_RECT" val="449*88*450*34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3.0479527559055,&quot;left&quot;:123.64496062992126,&quot;top&quot;:189.81464566929134,&quot;width&quot;:706.1131496062992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3.0479527559055,&quot;left&quot;:123.64496062992126,&quot;top&quot;:189.81464566929134,&quot;width&quot;:706.1131496062992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3.0479527559055,&quot;left&quot;:123.64496062992126,&quot;top&quot;:189.81464566929134,&quot;width&quot;:706.1131496062992}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3.0479527559055,&quot;left&quot;:123.64496062992126,&quot;top&quot;:189.81464566929134,&quot;width&quot;:706.1131496062992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3.0479527559055,&quot;left&quot;:123.64496062992126,&quot;top&quot;:189.81464566929134,&quot;width&quot;:706.1131496062992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3.0479527559055,&quot;left&quot;:123.64496062992126,&quot;top&quot;:189.81464566929134,&quot;width&quot;:706.1131496062992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3.0479527559055,&quot;left&quot;:123.64496062992126,&quot;top&quot;:189.81464566929134,&quot;width&quot;:706.1131496062992}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3.0479527559055,&quot;left&quot;:123.64496062992126,&quot;top&quot;:189.81464566929134,&quot;width&quot;:706.1131496062992}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3.0479527559055,&quot;left&quot;:123.64496062992126,&quot;top&quot;:189.81464566929134,&quot;width&quot;:706.1131496062992}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3.0479527559055,&quot;left&quot;:123.64496062992126,&quot;top&quot;:189.81464566929134,&quot;width&quot;:706.1131496062992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325*292"/>
  <p:tag name="TABLE_ENDDRAG_RECT" val="632*86*325*29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3.0479527559055,&quot;left&quot;:123.64496062992126,&quot;top&quot;:189.81464566929134,&quot;width&quot;:706.1131496062992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PP_GENERATETEXT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538*117"/>
  <p:tag name="TABLE_ENDDRAG_RECT" val="360*225*538*11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266*209"/>
  <p:tag name="TABLE_ENDDRAG_RECT" val="621*87*266*20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375*185"/>
  <p:tag name="TABLE_ENDDRAG_RECT" val="525*179*375*185"/>
  <p:tag name="KSO_WM_UNIT_INDEX" val="2"/>
  <p:tag name="KSO_WM_UNIT_TYPE" val="β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7"/>
  <p:tag name="KSO_WM_UNIT_TYPE" val="j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2"/>
  <p:tag name="KSO_WM_UNIT_TYPE" val="j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3.0479527559055,&quot;left&quot;:123.64496062992126,&quot;top&quot;:189.81464566929134,&quot;width&quot;:706.1131496062992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3896</TotalTime>
  <Words>2320</Words>
  <Application>Microsoft Office PowerPoint</Application>
  <PresentationFormat>宽屏</PresentationFormat>
  <Paragraphs>453</Paragraphs>
  <Slides>30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0" baseType="lpstr">
      <vt:lpstr>等线</vt:lpstr>
      <vt:lpstr>黑体</vt:lpstr>
      <vt:lpstr>宋体</vt:lpstr>
      <vt:lpstr>微软雅黑</vt:lpstr>
      <vt:lpstr>Arial</vt:lpstr>
      <vt:lpstr>Arial Black</vt:lpstr>
      <vt:lpstr>Calibri</vt:lpstr>
      <vt:lpstr>Times New Roman</vt:lpstr>
      <vt:lpstr>Wingdings</vt:lpstr>
      <vt:lpstr>Office 主题</vt:lpstr>
      <vt:lpstr>PowerPoint 演示文稿</vt:lpstr>
      <vt:lpstr>Content</vt:lpstr>
      <vt:lpstr>Introduction: CEPC Linac</vt:lpstr>
      <vt:lpstr>Introduction: CEPC LINAC </vt:lpstr>
      <vt:lpstr>Introduction: CEPC LINAC </vt:lpstr>
      <vt:lpstr>PowerPoint 演示文稿</vt:lpstr>
      <vt:lpstr>Physics design: Survey and plan</vt:lpstr>
      <vt:lpstr>Physics design: High energy XFEL</vt:lpstr>
      <vt:lpstr>Technical design and verification: S-band spherical cavity pusle compressor and metal load test </vt:lpstr>
      <vt:lpstr>Technical design and verification:  C-band high power test platform plan</vt:lpstr>
      <vt:lpstr>Technical design and verification:  C-band accelerating structure</vt:lpstr>
      <vt:lpstr>Technical design and verification:  C-band accelerating structure</vt:lpstr>
      <vt:lpstr>Technical design and verification:  C-band pulse compressor: Spherical cavity type TE1,1,4 </vt:lpstr>
      <vt:lpstr>Technical design and verification:  C-band hybrid power divider design and test</vt:lpstr>
      <vt:lpstr>Technical design and verification:  C-band high directional coupler</vt:lpstr>
      <vt:lpstr>Technical design and verification:  C-band stainless steel metal load</vt:lpstr>
      <vt:lpstr>Technical design and verification:  Linac phase reference line &amp; LLRF</vt:lpstr>
      <vt:lpstr>Technical design and verification:  Linac phase reference line &amp; LLRF</vt:lpstr>
      <vt:lpstr>PowerPoint 演示文稿</vt:lpstr>
      <vt:lpstr>R&amp;D of C-band cryogenic copper accelerating structures</vt:lpstr>
      <vt:lpstr>C-band 20 cells parallel coupling structure design </vt:lpstr>
      <vt:lpstr>Cold test results after tuning</vt:lpstr>
      <vt:lpstr>Cold test results after tuning</vt:lpstr>
      <vt:lpstr>High power test</vt:lpstr>
      <vt:lpstr>Dark current</vt:lpstr>
      <vt:lpstr>Wakefield simulation</vt:lpstr>
      <vt:lpstr>40 cells cryogenic accelerating structure design</vt:lpstr>
      <vt:lpstr>High power test bench at Huairou testing platform</vt:lpstr>
      <vt:lpstr>Summary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vivi</dc:creator>
  <cp:lastModifiedBy>23192</cp:lastModifiedBy>
  <cp:revision>2450</cp:revision>
  <cp:lastPrinted>2022-11-06T05:19:00Z</cp:lastPrinted>
  <dcterms:created xsi:type="dcterms:W3CDTF">2012-09-04T11:33:00Z</dcterms:created>
  <dcterms:modified xsi:type="dcterms:W3CDTF">2026-01-15T03:24:36Z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F166EE253E1D4E67A2321379632FDE23_12</vt:lpwstr>
  </property>
  <property fmtid="{D5CDD505-2E9C-101B-9397-08002B2CF9AE}" pid="3" name="KSOProductBuildVer">
    <vt:lpwstr>2052-12.1.0.22529</vt:lpwstr>
  </property>
</Properties>
</file>