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22"/>
  </p:notesMasterIdLst>
  <p:handoutMasterIdLst>
    <p:handoutMasterId r:id="rId23"/>
  </p:handoutMasterIdLst>
  <p:sldIdLst>
    <p:sldId id="261" r:id="rId2"/>
    <p:sldId id="327" r:id="rId3"/>
    <p:sldId id="7120" r:id="rId4"/>
    <p:sldId id="7105" r:id="rId5"/>
    <p:sldId id="957" r:id="rId6"/>
    <p:sldId id="7121" r:id="rId7"/>
    <p:sldId id="7088" r:id="rId8"/>
    <p:sldId id="7109" r:id="rId9"/>
    <p:sldId id="7122" r:id="rId10"/>
    <p:sldId id="7112" r:id="rId11"/>
    <p:sldId id="7117" r:id="rId12"/>
    <p:sldId id="7118" r:id="rId13"/>
    <p:sldId id="7119" r:id="rId14"/>
    <p:sldId id="7114" r:id="rId15"/>
    <p:sldId id="7124" r:id="rId16"/>
    <p:sldId id="7125" r:id="rId17"/>
    <p:sldId id="7108" r:id="rId18"/>
    <p:sldId id="7123" r:id="rId19"/>
    <p:sldId id="341" r:id="rId20"/>
    <p:sldId id="408" r:id="rId2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孟才" initials="孟才" lastIdx="1" clrIdx="0">
    <p:extLst>
      <p:ext uri="{19B8F6BF-5375-455C-9EA6-DF929625EA0E}">
        <p15:presenceInfo xmlns:p15="http://schemas.microsoft.com/office/powerpoint/2012/main" userId="9dded5530b46db2e"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64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495" autoAdjust="0"/>
    <p:restoredTop sz="95220" autoAdjust="0"/>
  </p:normalViewPr>
  <p:slideViewPr>
    <p:cSldViewPr snapToGrid="0">
      <p:cViewPr varScale="1">
        <p:scale>
          <a:sx n="82" d="100"/>
          <a:sy n="82" d="100"/>
        </p:scale>
        <p:origin x="147" y="30"/>
      </p:cViewPr>
      <p:guideLst/>
    </p:cSldViewPr>
  </p:slideViewPr>
  <p:notesTextViewPr>
    <p:cViewPr>
      <p:scale>
        <a:sx n="1" d="1"/>
        <a:sy n="1" d="1"/>
      </p:scale>
      <p:origin x="0" y="0"/>
    </p:cViewPr>
  </p:notesTextViewPr>
  <p:notesViewPr>
    <p:cSldViewPr snapToGrid="0">
      <p:cViewPr varScale="1">
        <p:scale>
          <a:sx n="89" d="100"/>
          <a:sy n="89" d="100"/>
        </p:scale>
        <p:origin x="3798"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0E6650D-9494-41FF-9806-8B83AE6D8378}" type="datetimeFigureOut">
              <a:rPr lang="zh-CN" altLang="en-US" smtClean="0"/>
              <a:t>2026/1/13</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CAEF94D-5812-4AAB-BFF2-D0A300FCBCB3}" type="slidenum">
              <a:rPr lang="zh-CN" altLang="en-US" smtClean="0"/>
              <a:t>‹#›</a:t>
            </a:fld>
            <a:endParaRPr lang="zh-CN" altLang="en-US"/>
          </a:p>
        </p:txBody>
      </p:sp>
    </p:spTree>
    <p:extLst>
      <p:ext uri="{BB962C8B-B14F-4D97-AF65-F5344CB8AC3E}">
        <p14:creationId xmlns:p14="http://schemas.microsoft.com/office/powerpoint/2010/main" val="31176909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5A4537-8308-4F40-AB51-228B839276B7}" type="datetimeFigureOut">
              <a:rPr lang="zh-CN" altLang="en-US" smtClean="0"/>
              <a:t>2026/1/13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16EE03-0A88-4680-904D-DAEB55ADA7D5}" type="slidenum">
              <a:rPr lang="zh-CN" altLang="en-US" smtClean="0"/>
              <a:t>‹#›</a:t>
            </a:fld>
            <a:endParaRPr lang="zh-CN" altLang="en-US"/>
          </a:p>
        </p:txBody>
      </p:sp>
    </p:spTree>
    <p:extLst>
      <p:ext uri="{BB962C8B-B14F-4D97-AF65-F5344CB8AC3E}">
        <p14:creationId xmlns:p14="http://schemas.microsoft.com/office/powerpoint/2010/main" val="23602855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316EE03-0A88-4680-904D-DAEB55ADA7D5}" type="slidenum">
              <a:rPr lang="zh-CN" altLang="en-US" smtClean="0"/>
              <a:t>1</a:t>
            </a:fld>
            <a:endParaRPr lang="zh-CN" altLang="en-US"/>
          </a:p>
        </p:txBody>
      </p:sp>
    </p:spTree>
    <p:extLst>
      <p:ext uri="{BB962C8B-B14F-4D97-AF65-F5344CB8AC3E}">
        <p14:creationId xmlns:p14="http://schemas.microsoft.com/office/powerpoint/2010/main" val="23497510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316EE03-0A88-4680-904D-DAEB55ADA7D5}" type="slidenum">
              <a:rPr lang="zh-CN" altLang="en-US" smtClean="0"/>
              <a:t>19</a:t>
            </a:fld>
            <a:endParaRPr lang="zh-CN" altLang="en-US"/>
          </a:p>
        </p:txBody>
      </p:sp>
    </p:spTree>
    <p:extLst>
      <p:ext uri="{BB962C8B-B14F-4D97-AF65-F5344CB8AC3E}">
        <p14:creationId xmlns:p14="http://schemas.microsoft.com/office/powerpoint/2010/main" val="38265257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a:p>
            <a:endParaRPr lang="zh-CN" altLang="en-US" dirty="0"/>
          </a:p>
        </p:txBody>
      </p:sp>
      <p:sp>
        <p:nvSpPr>
          <p:cNvPr id="4" name="灯片编号占位符 3"/>
          <p:cNvSpPr>
            <a:spLocks noGrp="1"/>
          </p:cNvSpPr>
          <p:nvPr>
            <p:ph type="sldNum" sz="quarter" idx="10"/>
          </p:nvPr>
        </p:nvSpPr>
        <p:spPr/>
        <p:txBody>
          <a:bodyPr/>
          <a:lstStyle/>
          <a:p>
            <a:fld id="{1316EE03-0A88-4680-904D-DAEB55ADA7D5}" type="slidenum">
              <a:rPr lang="zh-CN" altLang="en-US" smtClean="0"/>
              <a:t>2</a:t>
            </a:fld>
            <a:endParaRPr lang="zh-CN" altLang="en-US"/>
          </a:p>
        </p:txBody>
      </p:sp>
    </p:spTree>
    <p:extLst>
      <p:ext uri="{BB962C8B-B14F-4D97-AF65-F5344CB8AC3E}">
        <p14:creationId xmlns:p14="http://schemas.microsoft.com/office/powerpoint/2010/main" val="14803626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a:p>
            <a:endParaRPr lang="zh-CN" altLang="en-US" dirty="0"/>
          </a:p>
        </p:txBody>
      </p:sp>
      <p:sp>
        <p:nvSpPr>
          <p:cNvPr id="4" name="灯片编号占位符 3"/>
          <p:cNvSpPr>
            <a:spLocks noGrp="1"/>
          </p:cNvSpPr>
          <p:nvPr>
            <p:ph type="sldNum" sz="quarter" idx="10"/>
          </p:nvPr>
        </p:nvSpPr>
        <p:spPr/>
        <p:txBody>
          <a:bodyPr/>
          <a:lstStyle/>
          <a:p>
            <a:fld id="{1316EE03-0A88-4680-904D-DAEB55ADA7D5}" type="slidenum">
              <a:rPr lang="zh-CN" altLang="en-US" smtClean="0"/>
              <a:t>3</a:t>
            </a:fld>
            <a:endParaRPr lang="zh-CN" altLang="en-US"/>
          </a:p>
        </p:txBody>
      </p:sp>
    </p:spTree>
    <p:extLst>
      <p:ext uri="{BB962C8B-B14F-4D97-AF65-F5344CB8AC3E}">
        <p14:creationId xmlns:p14="http://schemas.microsoft.com/office/powerpoint/2010/main" val="18945552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a:p>
            <a:endParaRPr lang="zh-CN" altLang="en-US" dirty="0"/>
          </a:p>
        </p:txBody>
      </p:sp>
      <p:sp>
        <p:nvSpPr>
          <p:cNvPr id="4" name="灯片编号占位符 3"/>
          <p:cNvSpPr>
            <a:spLocks noGrp="1"/>
          </p:cNvSpPr>
          <p:nvPr>
            <p:ph type="sldNum" sz="quarter" idx="10"/>
          </p:nvPr>
        </p:nvSpPr>
        <p:spPr/>
        <p:txBody>
          <a:bodyPr/>
          <a:lstStyle/>
          <a:p>
            <a:fld id="{1316EE03-0A88-4680-904D-DAEB55ADA7D5}" type="slidenum">
              <a:rPr lang="zh-CN" altLang="en-US" smtClean="0"/>
              <a:t>5</a:t>
            </a:fld>
            <a:endParaRPr lang="zh-CN" altLang="en-US"/>
          </a:p>
        </p:txBody>
      </p:sp>
    </p:spTree>
    <p:extLst>
      <p:ext uri="{BB962C8B-B14F-4D97-AF65-F5344CB8AC3E}">
        <p14:creationId xmlns:p14="http://schemas.microsoft.com/office/powerpoint/2010/main" val="3965398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a:p>
            <a:endParaRPr lang="zh-CN" altLang="en-US" dirty="0"/>
          </a:p>
        </p:txBody>
      </p:sp>
      <p:sp>
        <p:nvSpPr>
          <p:cNvPr id="4" name="灯片编号占位符 3"/>
          <p:cNvSpPr>
            <a:spLocks noGrp="1"/>
          </p:cNvSpPr>
          <p:nvPr>
            <p:ph type="sldNum" sz="quarter" idx="10"/>
          </p:nvPr>
        </p:nvSpPr>
        <p:spPr/>
        <p:txBody>
          <a:bodyPr/>
          <a:lstStyle/>
          <a:p>
            <a:fld id="{1316EE03-0A88-4680-904D-DAEB55ADA7D5}" type="slidenum">
              <a:rPr lang="zh-CN" altLang="en-US" smtClean="0"/>
              <a:t>6</a:t>
            </a:fld>
            <a:endParaRPr lang="zh-CN" altLang="en-US"/>
          </a:p>
        </p:txBody>
      </p:sp>
    </p:spTree>
    <p:extLst>
      <p:ext uri="{BB962C8B-B14F-4D97-AF65-F5344CB8AC3E}">
        <p14:creationId xmlns:p14="http://schemas.microsoft.com/office/powerpoint/2010/main" val="7198415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a:p>
            <a:endParaRPr lang="zh-CN" altLang="en-US" dirty="0"/>
          </a:p>
        </p:txBody>
      </p:sp>
      <p:sp>
        <p:nvSpPr>
          <p:cNvPr id="4" name="灯片编号占位符 3"/>
          <p:cNvSpPr>
            <a:spLocks noGrp="1"/>
          </p:cNvSpPr>
          <p:nvPr>
            <p:ph type="sldNum" sz="quarter" idx="10"/>
          </p:nvPr>
        </p:nvSpPr>
        <p:spPr/>
        <p:txBody>
          <a:bodyPr/>
          <a:lstStyle/>
          <a:p>
            <a:fld id="{1316EE03-0A88-4680-904D-DAEB55ADA7D5}" type="slidenum">
              <a:rPr lang="zh-CN" altLang="en-US" smtClean="0"/>
              <a:t>7</a:t>
            </a:fld>
            <a:endParaRPr lang="zh-CN" altLang="en-US"/>
          </a:p>
        </p:txBody>
      </p:sp>
    </p:spTree>
    <p:extLst>
      <p:ext uri="{BB962C8B-B14F-4D97-AF65-F5344CB8AC3E}">
        <p14:creationId xmlns:p14="http://schemas.microsoft.com/office/powerpoint/2010/main" val="28248910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a:p>
            <a:endParaRPr lang="zh-CN" altLang="en-US" dirty="0"/>
          </a:p>
        </p:txBody>
      </p:sp>
      <p:sp>
        <p:nvSpPr>
          <p:cNvPr id="4" name="灯片编号占位符 3"/>
          <p:cNvSpPr>
            <a:spLocks noGrp="1"/>
          </p:cNvSpPr>
          <p:nvPr>
            <p:ph type="sldNum" sz="quarter" idx="10"/>
          </p:nvPr>
        </p:nvSpPr>
        <p:spPr/>
        <p:txBody>
          <a:bodyPr/>
          <a:lstStyle/>
          <a:p>
            <a:fld id="{1316EE03-0A88-4680-904D-DAEB55ADA7D5}" type="slidenum">
              <a:rPr lang="zh-CN" altLang="en-US" smtClean="0"/>
              <a:t>8</a:t>
            </a:fld>
            <a:endParaRPr lang="zh-CN" altLang="en-US"/>
          </a:p>
        </p:txBody>
      </p:sp>
    </p:spTree>
    <p:extLst>
      <p:ext uri="{BB962C8B-B14F-4D97-AF65-F5344CB8AC3E}">
        <p14:creationId xmlns:p14="http://schemas.microsoft.com/office/powerpoint/2010/main" val="29639100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a:p>
            <a:endParaRPr lang="zh-CN" altLang="en-US" dirty="0"/>
          </a:p>
        </p:txBody>
      </p:sp>
      <p:sp>
        <p:nvSpPr>
          <p:cNvPr id="4" name="灯片编号占位符 3"/>
          <p:cNvSpPr>
            <a:spLocks noGrp="1"/>
          </p:cNvSpPr>
          <p:nvPr>
            <p:ph type="sldNum" sz="quarter" idx="10"/>
          </p:nvPr>
        </p:nvSpPr>
        <p:spPr/>
        <p:txBody>
          <a:bodyPr/>
          <a:lstStyle/>
          <a:p>
            <a:fld id="{1316EE03-0A88-4680-904D-DAEB55ADA7D5}" type="slidenum">
              <a:rPr lang="zh-CN" altLang="en-US" smtClean="0"/>
              <a:t>9</a:t>
            </a:fld>
            <a:endParaRPr lang="zh-CN" altLang="en-US"/>
          </a:p>
        </p:txBody>
      </p:sp>
    </p:spTree>
    <p:extLst>
      <p:ext uri="{BB962C8B-B14F-4D97-AF65-F5344CB8AC3E}">
        <p14:creationId xmlns:p14="http://schemas.microsoft.com/office/powerpoint/2010/main" val="1100998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a:p>
            <a:endParaRPr lang="zh-CN" altLang="en-US" dirty="0"/>
          </a:p>
        </p:txBody>
      </p:sp>
      <p:sp>
        <p:nvSpPr>
          <p:cNvPr id="4" name="灯片编号占位符 3"/>
          <p:cNvSpPr>
            <a:spLocks noGrp="1"/>
          </p:cNvSpPr>
          <p:nvPr>
            <p:ph type="sldNum" sz="quarter" idx="10"/>
          </p:nvPr>
        </p:nvSpPr>
        <p:spPr/>
        <p:txBody>
          <a:bodyPr/>
          <a:lstStyle/>
          <a:p>
            <a:fld id="{1316EE03-0A88-4680-904D-DAEB55ADA7D5}" type="slidenum">
              <a:rPr lang="zh-CN" altLang="en-US" smtClean="0"/>
              <a:t>18</a:t>
            </a:fld>
            <a:endParaRPr lang="zh-CN" altLang="en-US"/>
          </a:p>
        </p:txBody>
      </p:sp>
    </p:spTree>
    <p:extLst>
      <p:ext uri="{BB962C8B-B14F-4D97-AF65-F5344CB8AC3E}">
        <p14:creationId xmlns:p14="http://schemas.microsoft.com/office/powerpoint/2010/main" val="17749134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
        <p:nvSpPr>
          <p:cNvPr id="4" name="矩形 3"/>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a:p>
        </p:txBody>
      </p:sp>
      <p:sp>
        <p:nvSpPr>
          <p:cNvPr id="2" name="标题 1"/>
          <p:cNvSpPr>
            <a:spLocks noGrp="1"/>
          </p:cNvSpPr>
          <p:nvPr>
            <p:ph type="ctrTitle"/>
          </p:nvPr>
        </p:nvSpPr>
        <p:spPr>
          <a:xfrm>
            <a:off x="914400" y="2130426"/>
            <a:ext cx="10363200" cy="1470025"/>
          </a:xfrm>
          <a:prstGeom prst="rect">
            <a:avLst/>
          </a:prstGeom>
        </p:spPr>
        <p:txBody>
          <a:bodyPr/>
          <a:lstStyle>
            <a:lvl1pPr>
              <a:lnSpc>
                <a:spcPct val="200000"/>
              </a:lnSpc>
              <a:defRPr sz="3600" b="1">
                <a:solidFill>
                  <a:schemeClr val="bg1"/>
                </a:solidFill>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副标题 2"/>
          <p:cNvSpPr>
            <a:spLocks noGrp="1"/>
          </p:cNvSpPr>
          <p:nvPr>
            <p:ph type="subTitle" idx="1"/>
          </p:nvPr>
        </p:nvSpPr>
        <p:spPr>
          <a:xfrm>
            <a:off x="1828800" y="4286252"/>
            <a:ext cx="8534400" cy="726924"/>
          </a:xfrm>
          <a:prstGeom prst="rect">
            <a:avLst/>
          </a:prstGeom>
        </p:spPr>
        <p:txBody>
          <a:bodyPr/>
          <a:lstStyle>
            <a:lvl1pPr marL="0" indent="0" algn="ctr">
              <a:buNone/>
              <a:defRPr sz="2800" b="1">
                <a:solidFill>
                  <a:schemeClr val="tx1">
                    <a:tint val="75000"/>
                  </a:schemeClr>
                </a:solidFill>
                <a:latin typeface="黑体" panose="02010609060101010101" pitchFamily="49" charset="-122"/>
                <a:ea typeface="黑体" panose="02010609060101010101" pitchFamily="49" charset="-12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endParaRPr lang="en-US" altLang="zh-CN" dirty="0"/>
          </a:p>
        </p:txBody>
      </p:sp>
      <p:sp>
        <p:nvSpPr>
          <p:cNvPr id="26" name="内容占位符 25"/>
          <p:cNvSpPr>
            <a:spLocks noGrp="1"/>
          </p:cNvSpPr>
          <p:nvPr>
            <p:ph sz="quarter" idx="12"/>
          </p:nvPr>
        </p:nvSpPr>
        <p:spPr>
          <a:xfrm>
            <a:off x="2663182" y="5227563"/>
            <a:ext cx="6865639" cy="914400"/>
          </a:xfrm>
          <a:prstGeom prst="rect">
            <a:avLst/>
          </a:prstGeom>
        </p:spPr>
        <p:txBody>
          <a:bodyPr/>
          <a:lstStyle>
            <a:lvl1pPr marL="0" indent="0">
              <a:buNone/>
              <a:defRPr sz="2400">
                <a:latin typeface="华文中宋" panose="02010600040101010101" pitchFamily="2" charset="-122"/>
                <a:ea typeface="华文中宋" panose="02010600040101010101" pitchFamily="2" charset="-122"/>
              </a:defRPr>
            </a:lvl1pPr>
          </a:lstStyle>
          <a:p>
            <a:pPr lvl="0"/>
            <a:r>
              <a:rPr lang="zh-CN" altLang="en-US" dirty="0"/>
              <a:t>单击此处编辑母版文本样式</a:t>
            </a:r>
          </a:p>
        </p:txBody>
      </p:sp>
      <p:pic>
        <p:nvPicPr>
          <p:cNvPr id="7" name="图片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7634" y="180550"/>
            <a:ext cx="4526508" cy="879507"/>
          </a:xfrm>
          <a:prstGeom prst="rect">
            <a:avLst/>
          </a:prstGeom>
        </p:spPr>
      </p:pic>
    </p:spTree>
    <p:extLst>
      <p:ext uri="{BB962C8B-B14F-4D97-AF65-F5344CB8AC3E}">
        <p14:creationId xmlns:p14="http://schemas.microsoft.com/office/powerpoint/2010/main" val="21860798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9798C91C-952E-4B54-AB6D-0DB235DE1A43}" type="slidenum">
              <a:rPr lang="zh-CN" altLang="en-US" smtClean="0"/>
              <a:t>‹#›</a:t>
            </a:fld>
            <a:endParaRPr lang="zh-CN" altLang="en-US"/>
          </a:p>
        </p:txBody>
      </p:sp>
    </p:spTree>
    <p:extLst>
      <p:ext uri="{BB962C8B-B14F-4D97-AF65-F5344CB8AC3E}">
        <p14:creationId xmlns:p14="http://schemas.microsoft.com/office/powerpoint/2010/main" val="11782844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798C91C-952E-4B54-AB6D-0DB235DE1A43}" type="slidenum">
              <a:rPr lang="zh-CN" altLang="en-US" smtClean="0"/>
              <a:t>‹#›</a:t>
            </a:fld>
            <a:endParaRPr lang="zh-CN" altLang="en-US"/>
          </a:p>
        </p:txBody>
      </p:sp>
    </p:spTree>
    <p:extLst>
      <p:ext uri="{BB962C8B-B14F-4D97-AF65-F5344CB8AC3E}">
        <p14:creationId xmlns:p14="http://schemas.microsoft.com/office/powerpoint/2010/main" val="35967293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798C91C-952E-4B54-AB6D-0DB235DE1A43}" type="slidenum">
              <a:rPr lang="zh-CN" altLang="en-US" smtClean="0"/>
              <a:t>‹#›</a:t>
            </a:fld>
            <a:endParaRPr lang="zh-CN" altLang="en-US"/>
          </a:p>
        </p:txBody>
      </p:sp>
    </p:spTree>
    <p:extLst>
      <p:ext uri="{BB962C8B-B14F-4D97-AF65-F5344CB8AC3E}">
        <p14:creationId xmlns:p14="http://schemas.microsoft.com/office/powerpoint/2010/main" val="1671248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Tree>
    <p:extLst>
      <p:ext uri="{BB962C8B-B14F-4D97-AF65-F5344CB8AC3E}">
        <p14:creationId xmlns:p14="http://schemas.microsoft.com/office/powerpoint/2010/main" val="4855927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228600" indent="-228600">
              <a:buFont typeface="Wingdings" panose="05000000000000000000" pitchFamily="2" charset="2"/>
              <a:buChar char="Ø"/>
              <a:defRPr/>
            </a:lvl1pPr>
            <a:lvl2pPr marL="685800" indent="-228600">
              <a:buFont typeface="Arial" panose="020B0604020202020204" pitchFamily="34" charset="0"/>
              <a:buChar char="•"/>
              <a:defRPr/>
            </a:lvl2pPr>
            <a:lvl3pPr marL="1143000" indent="-228600">
              <a:buFont typeface="Wingdings" panose="05000000000000000000" pitchFamily="2" charset="2"/>
              <a:buChar char="ü"/>
              <a:defRPr/>
            </a:lvl3pPr>
            <a:lvl4pPr marL="1600200" indent="-228600">
              <a:buFont typeface="Wingdings" panose="05000000000000000000" pitchFamily="2" charset="2"/>
              <a:buChar char="p"/>
              <a:defRPr/>
            </a:lvl4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dirty="0"/>
          </a:p>
        </p:txBody>
      </p:sp>
      <p:sp>
        <p:nvSpPr>
          <p:cNvPr id="12" name="文本占位符 11"/>
          <p:cNvSpPr>
            <a:spLocks noGrp="1"/>
          </p:cNvSpPr>
          <p:nvPr>
            <p:ph type="body" sz="quarter" idx="13"/>
          </p:nvPr>
        </p:nvSpPr>
        <p:spPr>
          <a:xfrm>
            <a:off x="5665504" y="1945145"/>
            <a:ext cx="6147435" cy="690880"/>
          </a:xfrm>
        </p:spPr>
        <p:txBody>
          <a:bodyPr>
            <a:noAutofit/>
          </a:bodyPr>
          <a:lstStyle>
            <a:lvl1pPr marL="0" indent="0">
              <a:lnSpc>
                <a:spcPct val="120000"/>
              </a:lnSpc>
              <a:buNone/>
              <a:defRPr sz="3200" b="1">
                <a:solidFill>
                  <a:srgbClr val="FFC000"/>
                </a:solidFill>
                <a:latin typeface="Times New Roman" panose="02020603050405020304" pitchFamily="18" charset="0"/>
                <a:cs typeface="Times New Roman" panose="02020603050405020304" pitchFamily="18" charset="0"/>
              </a:defRPr>
            </a:lvl1pPr>
          </a:lstStyle>
          <a:p>
            <a:pPr lvl="0"/>
            <a:r>
              <a:rPr lang="zh-CN" altLang="en-US" dirty="0"/>
              <a:t>编辑母版文本样式</a:t>
            </a:r>
          </a:p>
        </p:txBody>
      </p:sp>
      <p:sp>
        <p:nvSpPr>
          <p:cNvPr id="11" name="矩形 10"/>
          <p:cNvSpPr/>
          <p:nvPr userDrawn="1"/>
        </p:nvSpPr>
        <p:spPr bwMode="auto">
          <a:xfrm>
            <a:off x="0" y="6502300"/>
            <a:ext cx="12192000" cy="29310"/>
          </a:xfrm>
          <a:prstGeom prst="rect">
            <a:avLst/>
          </a:prstGeom>
          <a:solidFill>
            <a:srgbClr val="1D77C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18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 </a:t>
            </a:r>
            <a:endParaRPr lang="zh-CN" altLang="en-US" sz="18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grpSp>
        <p:nvGrpSpPr>
          <p:cNvPr id="13" name="组合 12"/>
          <p:cNvGrpSpPr/>
          <p:nvPr userDrawn="1"/>
        </p:nvGrpSpPr>
        <p:grpSpPr>
          <a:xfrm>
            <a:off x="7986839" y="6534902"/>
            <a:ext cx="3621187" cy="299911"/>
            <a:chOff x="5750199" y="6455438"/>
            <a:chExt cx="3939628" cy="382296"/>
          </a:xfrm>
        </p:grpSpPr>
        <p:sp>
          <p:nvSpPr>
            <p:cNvPr id="14" name="文本框 13"/>
            <p:cNvSpPr txBox="1"/>
            <p:nvPr/>
          </p:nvSpPr>
          <p:spPr>
            <a:xfrm>
              <a:off x="5750200" y="6461758"/>
              <a:ext cx="3939627" cy="353091"/>
            </a:xfrm>
            <a:prstGeom prst="rect">
              <a:avLst/>
            </a:prstGeom>
            <a:solidFill>
              <a:srgbClr val="000099"/>
            </a:solidFill>
            <a:ln>
              <a:noFill/>
            </a:ln>
          </p:spPr>
          <p:txBody>
            <a:bodyPr wrap="square" rtlCol="0">
              <a:spAutoFit/>
            </a:bodyPr>
            <a:lstStyle/>
            <a:p>
              <a:pPr algn="ctr"/>
              <a:r>
                <a:rPr lang="en-US" altLang="zh-CN" sz="1200" b="1" kern="1200" dirty="0">
                  <a:solidFill>
                    <a:schemeClr val="bg1"/>
                  </a:solidFill>
                  <a:latin typeface="Comic Sans MS" panose="030F0702030302020204" pitchFamily="66" charset="0"/>
                  <a:ea typeface="+mn-ea"/>
                  <a:cs typeface="+mn-cs"/>
                </a:rPr>
                <a:t>       CEPC polarized electron source R&amp;D</a:t>
              </a:r>
              <a:endParaRPr lang="zh-CN" altLang="en-US" sz="1200" b="1" kern="1200" dirty="0">
                <a:solidFill>
                  <a:schemeClr val="bg1"/>
                </a:solidFill>
                <a:latin typeface="Comic Sans MS" panose="030F0702030302020204" pitchFamily="66" charset="0"/>
                <a:ea typeface="+mn-ea"/>
                <a:cs typeface="+mn-cs"/>
              </a:endParaRPr>
            </a:p>
          </p:txBody>
        </p:sp>
        <p:sp>
          <p:nvSpPr>
            <p:cNvPr id="15" name="直角三角形 14"/>
            <p:cNvSpPr/>
            <p:nvPr/>
          </p:nvSpPr>
          <p:spPr>
            <a:xfrm flipV="1">
              <a:off x="5750199" y="6455438"/>
              <a:ext cx="655404" cy="382296"/>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sp>
        <p:nvSpPr>
          <p:cNvPr id="29" name="页脚占位符 28"/>
          <p:cNvSpPr>
            <a:spLocks noGrp="1"/>
          </p:cNvSpPr>
          <p:nvPr>
            <p:ph type="ftr" sz="quarter" idx="15"/>
          </p:nvPr>
        </p:nvSpPr>
        <p:spPr>
          <a:xfrm>
            <a:off x="0" y="6502300"/>
            <a:ext cx="4351470" cy="365125"/>
          </a:xfrm>
        </p:spPr>
        <p:txBody>
          <a:bodyPr/>
          <a:lstStyle/>
          <a:p>
            <a:endParaRPr lang="zh-CN" altLang="en-US" dirty="0"/>
          </a:p>
        </p:txBody>
      </p:sp>
      <p:sp>
        <p:nvSpPr>
          <p:cNvPr id="31" name="矩形 30"/>
          <p:cNvSpPr/>
          <p:nvPr userDrawn="1"/>
        </p:nvSpPr>
        <p:spPr>
          <a:xfrm>
            <a:off x="17252" y="6539837"/>
            <a:ext cx="6877162" cy="307782"/>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indent="0" algn="ctr" defTabSz="685800" rtl="0" eaLnBrk="1" fontAlgn="auto" latinLnBrk="0" hangingPunct="1">
              <a:lnSpc>
                <a:spcPct val="100000"/>
              </a:lnSpc>
              <a:spcBef>
                <a:spcPts val="0"/>
              </a:spcBef>
              <a:spcAft>
                <a:spcPts val="0"/>
              </a:spcAft>
              <a:buClrTx/>
              <a:buSzTx/>
              <a:buFontTx/>
              <a:buNone/>
              <a:tabLst/>
              <a:defRPr/>
            </a:pPr>
            <a:r>
              <a:rPr lang="en-US" altLang="zh-CN" sz="1200" b="1" dirty="0">
                <a:solidFill>
                  <a:schemeClr val="bg1"/>
                </a:solidFill>
                <a:latin typeface="Comic Sans MS" panose="030F0702030302020204" pitchFamily="66" charset="0"/>
              </a:rPr>
              <a:t>HKUST IAS Program on Fundamental Physics (2026), January 12-16, Hongkong, China</a:t>
            </a:r>
            <a:endParaRPr lang="zh-CN" altLang="en-US" sz="1200" b="1" dirty="0">
              <a:solidFill>
                <a:schemeClr val="bg1"/>
              </a:solidFill>
              <a:latin typeface="Comic Sans MS" panose="030F0702030302020204" pitchFamily="66" charset="0"/>
            </a:endParaRPr>
          </a:p>
        </p:txBody>
      </p:sp>
      <p:sp>
        <p:nvSpPr>
          <p:cNvPr id="32" name="矩形 31"/>
          <p:cNvSpPr/>
          <p:nvPr userDrawn="1"/>
        </p:nvSpPr>
        <p:spPr>
          <a:xfrm>
            <a:off x="11688945" y="6542580"/>
            <a:ext cx="396662" cy="305039"/>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indent="0" algn="ctr" defTabSz="685800" rtl="0" eaLnBrk="1" fontAlgn="auto" latinLnBrk="0" hangingPunct="1">
              <a:lnSpc>
                <a:spcPct val="100000"/>
              </a:lnSpc>
              <a:spcBef>
                <a:spcPts val="0"/>
              </a:spcBef>
              <a:spcAft>
                <a:spcPts val="0"/>
              </a:spcAft>
              <a:buClrTx/>
              <a:buSzTx/>
              <a:buFontTx/>
              <a:buNone/>
              <a:tabLst/>
              <a:defRPr/>
            </a:pPr>
            <a:fld id="{3771D156-31C7-4A0D-88C3-08F7D3EE48DA}" type="slidenum">
              <a:rPr lang="en-US" altLang="zh-CN" sz="1400" b="1" smtClean="0">
                <a:solidFill>
                  <a:srgbClr val="FF0000"/>
                </a:solidFill>
                <a:latin typeface="Calibri" panose="020F0502020204030204" pitchFamily="34" charset="0"/>
                <a:cs typeface="Calibri" panose="020F0502020204030204" pitchFamily="34" charset="0"/>
              </a:rPr>
              <a:pPr marL="0" marR="0" indent="0" algn="ctr" defTabSz="685800" rtl="0" eaLnBrk="1" fontAlgn="auto" latinLnBrk="0" hangingPunct="1">
                <a:lnSpc>
                  <a:spcPct val="100000"/>
                </a:lnSpc>
                <a:spcBef>
                  <a:spcPts val="0"/>
                </a:spcBef>
                <a:spcAft>
                  <a:spcPts val="0"/>
                </a:spcAft>
                <a:buClrTx/>
                <a:buSzTx/>
                <a:buFontTx/>
                <a:buNone/>
                <a:tabLst/>
                <a:defRPr/>
              </a:pPr>
              <a:t>‹#›</a:t>
            </a:fld>
            <a:endParaRPr lang="zh-CN" altLang="en-US" sz="1400" b="1" dirty="0">
              <a:solidFill>
                <a:srgbClr val="FF0000"/>
              </a:solidFill>
              <a:latin typeface="Comic Sans MS" panose="030F0702030302020204" pitchFamily="66" charset="0"/>
            </a:endParaRPr>
          </a:p>
        </p:txBody>
      </p:sp>
    </p:spTree>
    <p:extLst>
      <p:ext uri="{BB962C8B-B14F-4D97-AF65-F5344CB8AC3E}">
        <p14:creationId xmlns:p14="http://schemas.microsoft.com/office/powerpoint/2010/main" val="3338939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798C91C-952E-4B54-AB6D-0DB235DE1A43}" type="slidenum">
              <a:rPr lang="zh-CN" altLang="en-US" smtClean="0"/>
              <a:t>‹#›</a:t>
            </a:fld>
            <a:endParaRPr lang="zh-CN" altLang="en-US"/>
          </a:p>
        </p:txBody>
      </p:sp>
    </p:spTree>
    <p:extLst>
      <p:ext uri="{BB962C8B-B14F-4D97-AF65-F5344CB8AC3E}">
        <p14:creationId xmlns:p14="http://schemas.microsoft.com/office/powerpoint/2010/main" val="37867436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zh-CN" altLang="en-US" dirty="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9798C91C-952E-4B54-AB6D-0DB235DE1A43}" type="slidenum">
              <a:rPr lang="zh-CN" altLang="en-US" smtClean="0"/>
              <a:t>‹#›</a:t>
            </a:fld>
            <a:endParaRPr lang="zh-CN" altLang="en-US"/>
          </a:p>
        </p:txBody>
      </p:sp>
    </p:spTree>
    <p:extLst>
      <p:ext uri="{BB962C8B-B14F-4D97-AF65-F5344CB8AC3E}">
        <p14:creationId xmlns:p14="http://schemas.microsoft.com/office/powerpoint/2010/main" val="13895866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9798C91C-952E-4B54-AB6D-0DB235DE1A43}" type="slidenum">
              <a:rPr lang="zh-CN" altLang="en-US" smtClean="0"/>
              <a:t>‹#›</a:t>
            </a:fld>
            <a:endParaRPr lang="zh-CN" altLang="en-US"/>
          </a:p>
        </p:txBody>
      </p:sp>
    </p:spTree>
    <p:extLst>
      <p:ext uri="{BB962C8B-B14F-4D97-AF65-F5344CB8AC3E}">
        <p14:creationId xmlns:p14="http://schemas.microsoft.com/office/powerpoint/2010/main" val="24156979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9798C91C-952E-4B54-AB6D-0DB235DE1A43}" type="slidenum">
              <a:rPr lang="zh-CN" altLang="en-US" smtClean="0"/>
              <a:t>‹#›</a:t>
            </a:fld>
            <a:endParaRPr lang="zh-CN" altLang="en-US"/>
          </a:p>
        </p:txBody>
      </p:sp>
    </p:spTree>
    <p:extLst>
      <p:ext uri="{BB962C8B-B14F-4D97-AF65-F5344CB8AC3E}">
        <p14:creationId xmlns:p14="http://schemas.microsoft.com/office/powerpoint/2010/main" val="24871623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9798C91C-952E-4B54-AB6D-0DB235DE1A43}" type="slidenum">
              <a:rPr lang="zh-CN" altLang="en-US" smtClean="0"/>
              <a:t>‹#›</a:t>
            </a:fld>
            <a:endParaRPr lang="zh-CN" altLang="en-US"/>
          </a:p>
        </p:txBody>
      </p:sp>
    </p:spTree>
    <p:extLst>
      <p:ext uri="{BB962C8B-B14F-4D97-AF65-F5344CB8AC3E}">
        <p14:creationId xmlns:p14="http://schemas.microsoft.com/office/powerpoint/2010/main" val="34350450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9798C91C-952E-4B54-AB6D-0DB235DE1A43}" type="slidenum">
              <a:rPr lang="zh-CN" altLang="en-US" smtClean="0"/>
              <a:t>‹#›</a:t>
            </a:fld>
            <a:endParaRPr lang="zh-CN" altLang="en-US"/>
          </a:p>
        </p:txBody>
      </p:sp>
    </p:spTree>
    <p:extLst>
      <p:ext uri="{BB962C8B-B14F-4D97-AF65-F5344CB8AC3E}">
        <p14:creationId xmlns:p14="http://schemas.microsoft.com/office/powerpoint/2010/main" val="2219756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8200" y="1209040"/>
            <a:ext cx="10515600" cy="4967923"/>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98C91C-952E-4B54-AB6D-0DB235DE1A43}" type="slidenum">
              <a:rPr lang="zh-CN" altLang="en-US" smtClean="0"/>
              <a:t>‹#›</a:t>
            </a:fld>
            <a:endParaRPr lang="zh-CN" altLang="en-US"/>
          </a:p>
        </p:txBody>
      </p:sp>
      <p:grpSp>
        <p:nvGrpSpPr>
          <p:cNvPr id="8" name="组合 2"/>
          <p:cNvGrpSpPr>
            <a:grpSpLocks/>
          </p:cNvGrpSpPr>
          <p:nvPr userDrawn="1"/>
        </p:nvGrpSpPr>
        <p:grpSpPr bwMode="auto">
          <a:xfrm>
            <a:off x="0" y="0"/>
            <a:ext cx="12192000" cy="975090"/>
            <a:chOff x="0" y="1643074"/>
            <a:chExt cx="9144000" cy="2500282"/>
          </a:xfrm>
        </p:grpSpPr>
        <p:sp>
          <p:nvSpPr>
            <p:cNvPr id="9" name="矩形 8"/>
            <p:cNvSpPr/>
            <p:nvPr/>
          </p:nvSpPr>
          <p:spPr>
            <a:xfrm>
              <a:off x="0" y="4071942"/>
              <a:ext cx="9144000" cy="71414"/>
            </a:xfrm>
            <a:prstGeom prst="rect">
              <a:avLst/>
            </a:prstGeom>
            <a:solidFill>
              <a:srgbClr val="1D77C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18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 </a:t>
              </a:r>
              <a:endParaRPr lang="zh-CN" altLang="en-US" sz="18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0" name="矩形 9"/>
            <p:cNvSpPr/>
            <p:nvPr/>
          </p:nvSpPr>
          <p:spPr>
            <a:xfrm>
              <a:off x="0" y="1643074"/>
              <a:ext cx="9144000" cy="2285992"/>
            </a:xfrm>
            <a:prstGeom prst="rect">
              <a:avLst/>
            </a:prstGeom>
            <a:solidFill>
              <a:srgbClr val="1D77C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18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 </a:t>
              </a:r>
              <a:endParaRPr lang="zh-CN" altLang="en-US" sz="18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grpSp>
    </p:spTree>
    <p:extLst>
      <p:ext uri="{BB962C8B-B14F-4D97-AF65-F5344CB8AC3E}">
        <p14:creationId xmlns:p14="http://schemas.microsoft.com/office/powerpoint/2010/main" val="90927632"/>
      </p:ext>
    </p:extLst>
  </p:cSld>
  <p:clrMap bg1="lt1" tx1="dk1" bg2="lt2" tx2="dk2" accent1="accent1" accent2="accent2" accent3="accent3" accent4="accent4" accent5="accent5" accent6="accent6" hlink="hlink" folHlink="folHlink"/>
  <p:sldLayoutIdLst>
    <p:sldLayoutId id="2147483684"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xml"/><Relationship Id="rId6" Type="http://schemas.openxmlformats.org/officeDocument/2006/relationships/image" Target="../media/image16.png"/><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jp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3.xml"/><Relationship Id="rId4" Type="http://schemas.openxmlformats.org/officeDocument/2006/relationships/image" Target="../media/image24.jpeg"/></Relationships>
</file>

<file path=ppt/slides/_rels/slide14.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emf"/><Relationship Id="rId1" Type="http://schemas.openxmlformats.org/officeDocument/2006/relationships/slideLayout" Target="../slideLayouts/slideLayout3.xml"/><Relationship Id="rId4" Type="http://schemas.openxmlformats.org/officeDocument/2006/relationships/image" Target="../media/image27.emf"/></Relationships>
</file>

<file path=ppt/slides/_rels/slide15.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emf"/><Relationship Id="rId1" Type="http://schemas.openxmlformats.org/officeDocument/2006/relationships/slideLayout" Target="../slideLayouts/slideLayout3.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3.xml"/><Relationship Id="rId4" Type="http://schemas.openxmlformats.org/officeDocument/2006/relationships/image" Target="../media/image37.emf"/></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10.emf"/><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635" y="2039258"/>
            <a:ext cx="12191365" cy="1517716"/>
          </a:xfrm>
        </p:spPr>
        <p:txBody>
          <a:bodyPr>
            <a:noAutofit/>
          </a:bodyPr>
          <a:lstStyle/>
          <a:p>
            <a:pPr algn="ctr">
              <a:lnSpc>
                <a:spcPct val="100000"/>
              </a:lnSpc>
            </a:pPr>
            <a:r>
              <a:rPr lang="en-US" altLang="zh-CN" sz="5400" dirty="0">
                <a:solidFill>
                  <a:srgbClr val="002060"/>
                </a:solidFill>
                <a:effectLst/>
                <a:latin typeface="+mn-lt"/>
                <a:cs typeface="Times New Roman" panose="02020603050405020304" pitchFamily="18" charset="0"/>
              </a:rPr>
              <a:t>CEPC polarized electron source R&amp;D</a:t>
            </a:r>
            <a:endParaRPr lang="zh-CN" altLang="en-US" sz="2800" b="0" dirty="0">
              <a:solidFill>
                <a:srgbClr val="002060"/>
              </a:solidFill>
              <a:effectLst/>
              <a:latin typeface="+mn-lt"/>
              <a:cs typeface="Times New Roman" panose="02020603050405020304" pitchFamily="18" charset="0"/>
            </a:endParaRPr>
          </a:p>
        </p:txBody>
      </p:sp>
      <p:sp>
        <p:nvSpPr>
          <p:cNvPr id="10" name="文本框 7">
            <a:extLst>
              <a:ext uri="{FF2B5EF4-FFF2-40B4-BE49-F238E27FC236}">
                <a16:creationId xmlns:a16="http://schemas.microsoft.com/office/drawing/2014/main" id="{B180C472-187D-44BB-B114-982B64089AC7}"/>
              </a:ext>
            </a:extLst>
          </p:cNvPr>
          <p:cNvSpPr txBox="1"/>
          <p:nvPr/>
        </p:nvSpPr>
        <p:spPr>
          <a:xfrm>
            <a:off x="553993" y="3295364"/>
            <a:ext cx="11083378" cy="523220"/>
          </a:xfrm>
          <a:prstGeom prst="rect">
            <a:avLst/>
          </a:prstGeom>
          <a:noFill/>
        </p:spPr>
        <p:txBody>
          <a:bodyPr wrap="square" rtlCol="0">
            <a:spAutoFit/>
          </a:bodyPr>
          <a:lstStyle/>
          <a:p>
            <a:pPr algn="ctr"/>
            <a:r>
              <a:rPr lang="en-US" altLang="zh-CN" sz="2800" dirty="0">
                <a:latin typeface="Times New Roman" panose="02020603050405020304" pitchFamily="18" charset="0"/>
                <a:ea typeface="微软雅黑" panose="020B0503020204020204" pitchFamily="34" charset="-122"/>
                <a:cs typeface="Times New Roman" panose="02020603050405020304" pitchFamily="18" charset="0"/>
              </a:rPr>
              <a:t>Xiaoping Li, </a:t>
            </a:r>
            <a:r>
              <a:rPr lang="en-US" altLang="zh-CN" sz="2800" dirty="0" err="1">
                <a:latin typeface="Times New Roman" panose="02020603050405020304" pitchFamily="18" charset="0"/>
                <a:ea typeface="微软雅黑" panose="020B0503020204020204" pitchFamily="34" charset="-122"/>
                <a:cs typeface="Times New Roman" panose="02020603050405020304" pitchFamily="18" charset="0"/>
              </a:rPr>
              <a:t>Zhe</a:t>
            </a:r>
            <a:r>
              <a:rPr lang="en-US" altLang="zh-CN" sz="2800" dirty="0">
                <a:latin typeface="Times New Roman" panose="02020603050405020304" pitchFamily="18" charset="0"/>
                <a:ea typeface="微软雅黑" panose="020B0503020204020204" pitchFamily="34" charset="-122"/>
                <a:cs typeface="Times New Roman" panose="02020603050405020304" pitchFamily="18" charset="0"/>
              </a:rPr>
              <a:t> Duan, Valery Tyukin, Cai Meng, Wei Liu,</a:t>
            </a:r>
            <a:r>
              <a:rPr lang="zh-CN" altLang="en-US" sz="2800" dirty="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800" dirty="0" err="1">
                <a:latin typeface="Times New Roman" panose="02020603050405020304" pitchFamily="18" charset="0"/>
                <a:ea typeface="微软雅黑" panose="020B0503020204020204" pitchFamily="34" charset="-122"/>
                <a:cs typeface="Times New Roman" panose="02020603050405020304" pitchFamily="18" charset="0"/>
              </a:rPr>
              <a:t>Zhongtian</a:t>
            </a:r>
            <a:r>
              <a:rPr lang="en-US" altLang="zh-CN" sz="2800" dirty="0">
                <a:latin typeface="Times New Roman" panose="02020603050405020304" pitchFamily="18" charset="0"/>
                <a:ea typeface="微软雅黑" panose="020B0503020204020204" pitchFamily="34" charset="-122"/>
                <a:cs typeface="Times New Roman" panose="02020603050405020304" pitchFamily="18" charset="0"/>
              </a:rPr>
              <a:t> Liu</a:t>
            </a:r>
          </a:p>
        </p:txBody>
      </p:sp>
      <p:grpSp>
        <p:nvGrpSpPr>
          <p:cNvPr id="5" name="组合 4">
            <a:extLst>
              <a:ext uri="{FF2B5EF4-FFF2-40B4-BE49-F238E27FC236}">
                <a16:creationId xmlns:a16="http://schemas.microsoft.com/office/drawing/2014/main" id="{EF798E3E-0643-4D3F-8CE2-3FEEF9DA633E}"/>
              </a:ext>
            </a:extLst>
          </p:cNvPr>
          <p:cNvGrpSpPr/>
          <p:nvPr/>
        </p:nvGrpSpPr>
        <p:grpSpPr>
          <a:xfrm>
            <a:off x="6696134" y="126015"/>
            <a:ext cx="5330526" cy="879257"/>
            <a:chOff x="4088105" y="224034"/>
            <a:chExt cx="5634612" cy="1161290"/>
          </a:xfrm>
        </p:grpSpPr>
        <p:pic>
          <p:nvPicPr>
            <p:cNvPr id="6" name="图片 5">
              <a:extLst>
                <a:ext uri="{FF2B5EF4-FFF2-40B4-BE49-F238E27FC236}">
                  <a16:creationId xmlns:a16="http://schemas.microsoft.com/office/drawing/2014/main" id="{E0789F7F-E617-4908-B9BD-6F22F7DF4BA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88105" y="224034"/>
              <a:ext cx="1972060" cy="1161290"/>
            </a:xfrm>
            <a:prstGeom prst="rect">
              <a:avLst/>
            </a:prstGeom>
          </p:spPr>
        </p:pic>
        <p:sp>
          <p:nvSpPr>
            <p:cNvPr id="7" name="文本框 6">
              <a:extLst>
                <a:ext uri="{FF2B5EF4-FFF2-40B4-BE49-F238E27FC236}">
                  <a16:creationId xmlns:a16="http://schemas.microsoft.com/office/drawing/2014/main" id="{CBAD2391-EEF1-495D-85DE-D44BB6BABA9B}"/>
                </a:ext>
              </a:extLst>
            </p:cNvPr>
            <p:cNvSpPr txBox="1"/>
            <p:nvPr/>
          </p:nvSpPr>
          <p:spPr>
            <a:xfrm>
              <a:off x="6038182" y="389339"/>
              <a:ext cx="3684535" cy="830997"/>
            </a:xfrm>
            <a:prstGeom prst="rect">
              <a:avLst/>
            </a:prstGeom>
            <a:noFill/>
          </p:spPr>
          <p:txBody>
            <a:bodyPr wrap="none" rtlCol="0">
              <a:spAutoFit/>
            </a:bodyPr>
            <a:lstStyle/>
            <a:p>
              <a:r>
                <a:rPr lang="zh-CN" altLang="en-US" sz="2800" dirty="0">
                  <a:latin typeface="华文行楷" panose="02010800040101010101" pitchFamily="2" charset="-122"/>
                  <a:ea typeface="华文行楷" panose="02010800040101010101" pitchFamily="2" charset="-122"/>
                </a:rPr>
                <a:t>环形正负电子对撞机</a:t>
              </a:r>
              <a:endParaRPr lang="en-US" altLang="zh-CN" sz="2800" dirty="0">
                <a:latin typeface="华文行楷" panose="02010800040101010101" pitchFamily="2" charset="-122"/>
                <a:ea typeface="华文行楷" panose="02010800040101010101" pitchFamily="2" charset="-122"/>
              </a:endParaRPr>
            </a:p>
            <a:p>
              <a:r>
                <a:rPr lang="en-US" altLang="zh-CN" sz="2000" dirty="0"/>
                <a:t>Circular Electron Positron Collider</a:t>
              </a:r>
              <a:endParaRPr lang="zh-CN" altLang="en-US" sz="2000" dirty="0"/>
            </a:p>
          </p:txBody>
        </p:sp>
      </p:grpSp>
      <p:pic>
        <p:nvPicPr>
          <p:cNvPr id="8" name="图片 3" descr="8d5d924e275b0c7f58feed1244176003">
            <a:extLst>
              <a:ext uri="{FF2B5EF4-FFF2-40B4-BE49-F238E27FC236}">
                <a16:creationId xmlns:a16="http://schemas.microsoft.com/office/drawing/2014/main" id="{0AAECEC8-ACD7-4FCD-9513-B2FBC61C9F48}"/>
              </a:ext>
            </a:extLst>
          </p:cNvPr>
          <p:cNvPicPr>
            <a:picLocks noChangeAspect="1"/>
          </p:cNvPicPr>
          <p:nvPr/>
        </p:nvPicPr>
        <p:blipFill rotWithShape="1">
          <a:blip r:embed="rId4"/>
          <a:srcRect t="28679" b="6192"/>
          <a:stretch/>
        </p:blipFill>
        <p:spPr>
          <a:xfrm>
            <a:off x="0" y="4739717"/>
            <a:ext cx="12191365" cy="2118283"/>
          </a:xfrm>
          <a:prstGeom prst="rect">
            <a:avLst/>
          </a:prstGeom>
        </p:spPr>
      </p:pic>
    </p:spTree>
    <p:extLst>
      <p:ext uri="{BB962C8B-B14F-4D97-AF65-F5344CB8AC3E}">
        <p14:creationId xmlns:p14="http://schemas.microsoft.com/office/powerpoint/2010/main" val="33291721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8">
            <a:extLst>
              <a:ext uri="{FF2B5EF4-FFF2-40B4-BE49-F238E27FC236}">
                <a16:creationId xmlns:a16="http://schemas.microsoft.com/office/drawing/2014/main" id="{1F8B7A98-EF94-BBC0-CC95-7F02135A061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71179" y="1228175"/>
            <a:ext cx="2640969" cy="2100494"/>
          </a:xfrm>
          <a:prstGeom prst="rect">
            <a:avLst/>
          </a:prstGeom>
        </p:spPr>
      </p:pic>
      <p:sp>
        <p:nvSpPr>
          <p:cNvPr id="4" name="TextBox 7">
            <a:extLst>
              <a:ext uri="{FF2B5EF4-FFF2-40B4-BE49-F238E27FC236}">
                <a16:creationId xmlns:a16="http://schemas.microsoft.com/office/drawing/2014/main" id="{43A41FD1-1B2A-426B-BAE4-F503F445C187}"/>
              </a:ext>
            </a:extLst>
          </p:cNvPr>
          <p:cNvSpPr txBox="1"/>
          <p:nvPr/>
        </p:nvSpPr>
        <p:spPr>
          <a:xfrm>
            <a:off x="169047" y="6094210"/>
            <a:ext cx="3844509" cy="369332"/>
          </a:xfrm>
          <a:prstGeom prst="rect">
            <a:avLst/>
          </a:prstGeom>
          <a:noFill/>
        </p:spPr>
        <p:txBody>
          <a:bodyPr wrap="square" rtlCol="0">
            <a:spAutoFit/>
          </a:bodyPr>
          <a:lstStyle/>
          <a:p>
            <a:pPr algn="ctr"/>
            <a:r>
              <a:rPr lang="en-US" altLang="zh-CN" dirty="0">
                <a:solidFill>
                  <a:srgbClr val="0000FF"/>
                </a:solidFill>
              </a:rPr>
              <a:t>A photocathode</a:t>
            </a:r>
            <a:r>
              <a:rPr lang="zh-CN" altLang="en-US" dirty="0">
                <a:solidFill>
                  <a:srgbClr val="0000FF"/>
                </a:solidFill>
              </a:rPr>
              <a:t> </a:t>
            </a:r>
            <a:r>
              <a:rPr lang="en-US" altLang="zh-CN" dirty="0">
                <a:solidFill>
                  <a:srgbClr val="0000FF"/>
                </a:solidFill>
              </a:rPr>
              <a:t>DC</a:t>
            </a:r>
            <a:r>
              <a:rPr lang="zh-CN" altLang="en-US" dirty="0">
                <a:solidFill>
                  <a:srgbClr val="0000FF"/>
                </a:solidFill>
              </a:rPr>
              <a:t> </a:t>
            </a:r>
            <a:r>
              <a:rPr lang="en-US" altLang="zh-CN" dirty="0">
                <a:solidFill>
                  <a:srgbClr val="0000FF"/>
                </a:solidFill>
              </a:rPr>
              <a:t>gun</a:t>
            </a:r>
            <a:r>
              <a:rPr lang="zh-CN" altLang="en-US" dirty="0">
                <a:solidFill>
                  <a:srgbClr val="0000FF"/>
                </a:solidFill>
              </a:rPr>
              <a:t> </a:t>
            </a:r>
            <a:r>
              <a:rPr lang="en-US" altLang="zh-CN" dirty="0">
                <a:solidFill>
                  <a:srgbClr val="0000FF"/>
                </a:solidFill>
              </a:rPr>
              <a:t>@IHEP</a:t>
            </a:r>
            <a:endParaRPr lang="en-US" dirty="0">
              <a:solidFill>
                <a:srgbClr val="0000FF"/>
              </a:solidFill>
            </a:endParaRPr>
          </a:p>
        </p:txBody>
      </p:sp>
      <p:pic>
        <p:nvPicPr>
          <p:cNvPr id="5" name="Picture 15">
            <a:extLst>
              <a:ext uri="{FF2B5EF4-FFF2-40B4-BE49-F238E27FC236}">
                <a16:creationId xmlns:a16="http://schemas.microsoft.com/office/drawing/2014/main" id="{3895D393-F46B-4388-8903-399940E386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695" y="3365946"/>
            <a:ext cx="3602377" cy="2738886"/>
          </a:xfrm>
          <a:prstGeom prst="rect">
            <a:avLst/>
          </a:prstGeom>
        </p:spPr>
      </p:pic>
      <p:pic>
        <p:nvPicPr>
          <p:cNvPr id="6" name="Picture 16">
            <a:extLst>
              <a:ext uri="{FF2B5EF4-FFF2-40B4-BE49-F238E27FC236}">
                <a16:creationId xmlns:a16="http://schemas.microsoft.com/office/drawing/2014/main" id="{50FFE579-F88D-4EE5-A655-2D069D46715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53593" y="3804546"/>
            <a:ext cx="2275391" cy="1855907"/>
          </a:xfrm>
          <a:prstGeom prst="rect">
            <a:avLst/>
          </a:prstGeom>
        </p:spPr>
      </p:pic>
      <p:pic>
        <p:nvPicPr>
          <p:cNvPr id="7" name="Picture 17">
            <a:extLst>
              <a:ext uri="{FF2B5EF4-FFF2-40B4-BE49-F238E27FC236}">
                <a16:creationId xmlns:a16="http://schemas.microsoft.com/office/drawing/2014/main" id="{633D8DA1-BD54-4C55-B20F-D6492084AE2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478006" y="3530196"/>
            <a:ext cx="1426233" cy="2564014"/>
          </a:xfrm>
          <a:prstGeom prst="rect">
            <a:avLst/>
          </a:prstGeom>
        </p:spPr>
      </p:pic>
      <p:sp>
        <p:nvSpPr>
          <p:cNvPr id="8" name="TextBox 4">
            <a:extLst>
              <a:ext uri="{FF2B5EF4-FFF2-40B4-BE49-F238E27FC236}">
                <a16:creationId xmlns:a16="http://schemas.microsoft.com/office/drawing/2014/main" id="{969939B2-1A99-400B-9DAB-B0564D5F2C2E}"/>
              </a:ext>
            </a:extLst>
          </p:cNvPr>
          <p:cNvSpPr txBox="1"/>
          <p:nvPr/>
        </p:nvSpPr>
        <p:spPr>
          <a:xfrm>
            <a:off x="4186409" y="6094210"/>
            <a:ext cx="3992037" cy="369332"/>
          </a:xfrm>
          <a:prstGeom prst="rect">
            <a:avLst/>
          </a:prstGeom>
          <a:noFill/>
        </p:spPr>
        <p:txBody>
          <a:bodyPr wrap="square" rtlCol="0">
            <a:spAutoFit/>
          </a:bodyPr>
          <a:lstStyle/>
          <a:p>
            <a:r>
              <a:rPr lang="en-US" altLang="zh-CN" dirty="0">
                <a:solidFill>
                  <a:srgbClr val="0000FF"/>
                </a:solidFill>
              </a:rPr>
              <a:t>Scheme of PES R&amp;D based on DC gun</a:t>
            </a:r>
            <a:endParaRPr lang="en-US" dirty="0">
              <a:solidFill>
                <a:srgbClr val="0000FF"/>
              </a:solidFill>
            </a:endParaRPr>
          </a:p>
        </p:txBody>
      </p:sp>
      <p:sp>
        <p:nvSpPr>
          <p:cNvPr id="10" name="TextBox 5">
            <a:extLst>
              <a:ext uri="{FF2B5EF4-FFF2-40B4-BE49-F238E27FC236}">
                <a16:creationId xmlns:a16="http://schemas.microsoft.com/office/drawing/2014/main" id="{CA9189F4-2E8A-4266-9AEA-15F8A6E9A531}"/>
              </a:ext>
            </a:extLst>
          </p:cNvPr>
          <p:cNvSpPr txBox="1"/>
          <p:nvPr/>
        </p:nvSpPr>
        <p:spPr>
          <a:xfrm>
            <a:off x="8075036" y="5321899"/>
            <a:ext cx="1296144" cy="338554"/>
          </a:xfrm>
          <a:prstGeom prst="rect">
            <a:avLst/>
          </a:prstGeom>
          <a:noFill/>
        </p:spPr>
        <p:txBody>
          <a:bodyPr wrap="square" rtlCol="0">
            <a:spAutoFit/>
          </a:bodyPr>
          <a:lstStyle/>
          <a:p>
            <a:r>
              <a:rPr lang="en-US" sz="1600" dirty="0">
                <a:solidFill>
                  <a:srgbClr val="0000FF"/>
                </a:solidFill>
              </a:rPr>
              <a:t>Wien filter</a:t>
            </a:r>
          </a:p>
        </p:txBody>
      </p:sp>
      <p:sp>
        <p:nvSpPr>
          <p:cNvPr id="11" name="TextBox 6">
            <a:extLst>
              <a:ext uri="{FF2B5EF4-FFF2-40B4-BE49-F238E27FC236}">
                <a16:creationId xmlns:a16="http://schemas.microsoft.com/office/drawing/2014/main" id="{6EC43D0C-931C-4831-9454-DA2779F9DA14}"/>
              </a:ext>
            </a:extLst>
          </p:cNvPr>
          <p:cNvSpPr txBox="1"/>
          <p:nvPr/>
        </p:nvSpPr>
        <p:spPr>
          <a:xfrm>
            <a:off x="10069168" y="5833174"/>
            <a:ext cx="1296144" cy="584775"/>
          </a:xfrm>
          <a:prstGeom prst="rect">
            <a:avLst/>
          </a:prstGeom>
          <a:noFill/>
        </p:spPr>
        <p:txBody>
          <a:bodyPr wrap="square" rtlCol="0">
            <a:spAutoFit/>
          </a:bodyPr>
          <a:lstStyle/>
          <a:p>
            <a:r>
              <a:rPr lang="en-US" sz="1600" dirty="0">
                <a:solidFill>
                  <a:srgbClr val="0000FF"/>
                </a:solidFill>
              </a:rPr>
              <a:t>Mott polarimeter</a:t>
            </a:r>
          </a:p>
        </p:txBody>
      </p:sp>
      <p:pic>
        <p:nvPicPr>
          <p:cNvPr id="12" name="图片 11">
            <a:extLst>
              <a:ext uri="{FF2B5EF4-FFF2-40B4-BE49-F238E27FC236}">
                <a16:creationId xmlns:a16="http://schemas.microsoft.com/office/drawing/2014/main" id="{0CD47AAE-EBB1-4C50-9890-179100CF97C1}"/>
              </a:ext>
            </a:extLst>
          </p:cNvPr>
          <p:cNvPicPr>
            <a:picLocks noChangeAspect="1"/>
          </p:cNvPicPr>
          <p:nvPr/>
        </p:nvPicPr>
        <p:blipFill>
          <a:blip r:embed="rId6"/>
          <a:stretch>
            <a:fillRect/>
          </a:stretch>
        </p:blipFill>
        <p:spPr>
          <a:xfrm>
            <a:off x="4253320" y="3480808"/>
            <a:ext cx="3455185" cy="2464537"/>
          </a:xfrm>
          <a:prstGeom prst="rect">
            <a:avLst/>
          </a:prstGeom>
        </p:spPr>
      </p:pic>
      <p:sp>
        <p:nvSpPr>
          <p:cNvPr id="13" name="矩形 12">
            <a:extLst>
              <a:ext uri="{FF2B5EF4-FFF2-40B4-BE49-F238E27FC236}">
                <a16:creationId xmlns:a16="http://schemas.microsoft.com/office/drawing/2014/main" id="{8EE1BF56-9D82-4573-9444-E0EC8AC18EF4}"/>
              </a:ext>
            </a:extLst>
          </p:cNvPr>
          <p:cNvSpPr/>
          <p:nvPr/>
        </p:nvSpPr>
        <p:spPr>
          <a:xfrm>
            <a:off x="284852" y="1098094"/>
            <a:ext cx="10551639" cy="2183290"/>
          </a:xfrm>
          <a:prstGeom prst="rect">
            <a:avLst/>
          </a:prstGeom>
        </p:spPr>
        <p:txBody>
          <a:bodyPr wrap="square">
            <a:spAutoFit/>
          </a:bodyPr>
          <a:lstStyle/>
          <a:p>
            <a:pPr>
              <a:spcAft>
                <a:spcPts val="600"/>
              </a:spcAft>
            </a:pPr>
            <a:r>
              <a:rPr lang="en-US" altLang="zh-CN" sz="2400" b="1" dirty="0">
                <a:solidFill>
                  <a:srgbClr val="C00000"/>
                </a:solidFill>
                <a:cs typeface="Times New Roman" panose="02020603050405020304" pitchFamily="18" charset="0"/>
              </a:rPr>
              <a:t>Polarized electron source R&amp;D plan for CEPC at IHEP</a:t>
            </a:r>
          </a:p>
          <a:p>
            <a:pPr marL="285750" indent="-285750">
              <a:lnSpc>
                <a:spcPts val="2600"/>
              </a:lnSpc>
              <a:buFont typeface="Wingdings" panose="05000000000000000000" pitchFamily="2" charset="2"/>
              <a:buChar char="l"/>
            </a:pPr>
            <a:r>
              <a:rPr lang="en-US" altLang="zh-CN" dirty="0">
                <a:cs typeface="Times New Roman" panose="02020603050405020304" pitchFamily="18" charset="0"/>
              </a:rPr>
              <a:t>Goals: Generation of electron beams with a bunch charge (</a:t>
            </a:r>
            <a:r>
              <a:rPr lang="en-US" altLang="zh-CN" b="1" dirty="0">
                <a:solidFill>
                  <a:srgbClr val="C00000"/>
                </a:solidFill>
                <a:cs typeface="Times New Roman" panose="02020603050405020304" pitchFamily="18" charset="0"/>
              </a:rPr>
              <a:t>≥2nC</a:t>
            </a:r>
            <a:r>
              <a:rPr lang="en-US" altLang="zh-CN" dirty="0">
                <a:cs typeface="Times New Roman" panose="02020603050405020304" pitchFamily="18" charset="0"/>
              </a:rPr>
              <a:t>) and high polarization (</a:t>
            </a:r>
            <a:r>
              <a:rPr lang="en-US" altLang="zh-CN" b="1" dirty="0">
                <a:solidFill>
                  <a:srgbClr val="C00000"/>
                </a:solidFill>
                <a:cs typeface="Times New Roman" panose="02020603050405020304" pitchFamily="18" charset="0"/>
              </a:rPr>
              <a:t>≥85%</a:t>
            </a:r>
            <a:r>
              <a:rPr lang="en-US" altLang="zh-CN" dirty="0">
                <a:cs typeface="Times New Roman" panose="02020603050405020304" pitchFamily="18" charset="0"/>
              </a:rPr>
              <a:t>)</a:t>
            </a:r>
            <a:r>
              <a:rPr lang="en-US" altLang="zh-CN" b="1" dirty="0">
                <a:solidFill>
                  <a:srgbClr val="C00000"/>
                </a:solidFill>
                <a:cs typeface="Times New Roman" panose="02020603050405020304" pitchFamily="18" charset="0"/>
              </a:rPr>
              <a:t> </a:t>
            </a:r>
          </a:p>
          <a:p>
            <a:pPr marL="285750" indent="-285750">
              <a:lnSpc>
                <a:spcPts val="2600"/>
              </a:lnSpc>
              <a:buFont typeface="Wingdings" panose="05000000000000000000" pitchFamily="2" charset="2"/>
              <a:buChar char="l"/>
            </a:pPr>
            <a:r>
              <a:rPr lang="en-US" altLang="zh-CN" dirty="0">
                <a:cs typeface="Times New Roman" panose="02020603050405020304" pitchFamily="18" charset="0"/>
              </a:rPr>
              <a:t>Based on a photocathode DC gun developed by IHEP with an extremely high vacuum (</a:t>
            </a:r>
            <a:r>
              <a:rPr lang="en-US" altLang="zh-CN" b="1" dirty="0">
                <a:solidFill>
                  <a:srgbClr val="C00000"/>
                </a:solidFill>
                <a:cs typeface="Times New Roman" panose="02020603050405020304" pitchFamily="18" charset="0"/>
              </a:rPr>
              <a:t>10</a:t>
            </a:r>
            <a:r>
              <a:rPr lang="en-US" altLang="zh-CN" b="1" baseline="30000" dirty="0">
                <a:solidFill>
                  <a:srgbClr val="C00000"/>
                </a:solidFill>
                <a:cs typeface="Times New Roman" panose="02020603050405020304" pitchFamily="18" charset="0"/>
              </a:rPr>
              <a:t>-10</a:t>
            </a:r>
            <a:r>
              <a:rPr lang="en-US" altLang="zh-CN" b="1" dirty="0">
                <a:solidFill>
                  <a:srgbClr val="C00000"/>
                </a:solidFill>
                <a:cs typeface="Times New Roman" panose="02020603050405020304" pitchFamily="18" charset="0"/>
              </a:rPr>
              <a:t>Pa</a:t>
            </a:r>
            <a:r>
              <a:rPr lang="en-US" altLang="zh-CN" dirty="0">
                <a:cs typeface="Times New Roman" panose="02020603050405020304" pitchFamily="18" charset="0"/>
              </a:rPr>
              <a:t>)</a:t>
            </a:r>
          </a:p>
          <a:p>
            <a:pPr marL="285750" indent="-285750">
              <a:lnSpc>
                <a:spcPts val="2600"/>
              </a:lnSpc>
              <a:buFont typeface="Wingdings" panose="05000000000000000000" pitchFamily="2" charset="2"/>
              <a:buChar char="l"/>
            </a:pPr>
            <a:r>
              <a:rPr lang="en-US" altLang="zh-CN" dirty="0">
                <a:cs typeface="Times New Roman" panose="02020603050405020304" pitchFamily="18" charset="0"/>
              </a:rPr>
              <a:t>Beam line setup and beam dynamics study has been carried out</a:t>
            </a:r>
          </a:p>
          <a:p>
            <a:pPr marL="285750" indent="-285750">
              <a:lnSpc>
                <a:spcPts val="2600"/>
              </a:lnSpc>
              <a:buFont typeface="Wingdings" panose="05000000000000000000" pitchFamily="2" charset="2"/>
              <a:buChar char="l"/>
            </a:pPr>
            <a:r>
              <a:rPr lang="en-US" altLang="zh-CN" dirty="0">
                <a:cs typeface="Times New Roman" panose="02020603050405020304" pitchFamily="18" charset="0"/>
              </a:rPr>
              <a:t>Key components such as Wien filter and Mott polarimeter has been designed</a:t>
            </a:r>
          </a:p>
          <a:p>
            <a:pPr marL="285750" indent="-285750">
              <a:lnSpc>
                <a:spcPts val="2600"/>
              </a:lnSpc>
              <a:buFont typeface="Wingdings" panose="05000000000000000000" pitchFamily="2" charset="2"/>
              <a:buChar char="l"/>
            </a:pPr>
            <a:r>
              <a:rPr lang="en-US" altLang="zh-CN" dirty="0">
                <a:cs typeface="Times New Roman" panose="02020603050405020304" pitchFamily="18" charset="0"/>
              </a:rPr>
              <a:t>We expect a beam commissioning scheduled in 2027</a:t>
            </a:r>
            <a:endParaRPr lang="zh-CN" altLang="en-US" dirty="0">
              <a:cs typeface="Times New Roman" panose="02020603050405020304" pitchFamily="18" charset="0"/>
            </a:endParaRPr>
          </a:p>
        </p:txBody>
      </p:sp>
      <p:sp>
        <p:nvSpPr>
          <p:cNvPr id="2" name="矩形 1">
            <a:extLst>
              <a:ext uri="{FF2B5EF4-FFF2-40B4-BE49-F238E27FC236}">
                <a16:creationId xmlns:a16="http://schemas.microsoft.com/office/drawing/2014/main" id="{357E51D9-8D86-603F-E80D-A585369D811A}"/>
              </a:ext>
            </a:extLst>
          </p:cNvPr>
          <p:cNvSpPr/>
          <p:nvPr/>
        </p:nvSpPr>
        <p:spPr>
          <a:xfrm>
            <a:off x="169047" y="133074"/>
            <a:ext cx="9202133" cy="643638"/>
          </a:xfrm>
          <a:prstGeom prst="rect">
            <a:avLst/>
          </a:prstGeom>
        </p:spPr>
        <p:txBody>
          <a:bodyPr wrap="square">
            <a:spAutoFit/>
          </a:bodyPr>
          <a:lstStyle/>
          <a:p>
            <a:pPr>
              <a:lnSpc>
                <a:spcPct val="120000"/>
              </a:lnSpc>
            </a:pPr>
            <a:r>
              <a:rPr lang="en-US" altLang="zh-CN" sz="3200" dirty="0">
                <a:solidFill>
                  <a:schemeClr val="bg1"/>
                </a:solidFill>
                <a:latin typeface="Arial Black" panose="020B0A04020102020204" pitchFamily="34" charset="0"/>
                <a:ea typeface="微软雅黑" panose="020B0503020204020204" pitchFamily="34" charset="-122"/>
                <a:cs typeface="Arial" panose="020B0604020202020204" pitchFamily="34" charset="0"/>
              </a:rPr>
              <a:t>Polarized electron source related R&amp;D</a:t>
            </a:r>
          </a:p>
        </p:txBody>
      </p:sp>
    </p:spTree>
    <p:extLst>
      <p:ext uri="{BB962C8B-B14F-4D97-AF65-F5344CB8AC3E}">
        <p14:creationId xmlns:p14="http://schemas.microsoft.com/office/powerpoint/2010/main" val="5834952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a:extLst>
              <a:ext uri="{FF2B5EF4-FFF2-40B4-BE49-F238E27FC236}">
                <a16:creationId xmlns:a16="http://schemas.microsoft.com/office/drawing/2014/main" id="{8EE1BF56-9D82-4573-9444-E0EC8AC18EF4}"/>
              </a:ext>
            </a:extLst>
          </p:cNvPr>
          <p:cNvSpPr/>
          <p:nvPr/>
        </p:nvSpPr>
        <p:spPr>
          <a:xfrm>
            <a:off x="284852" y="1098094"/>
            <a:ext cx="11608028" cy="2426946"/>
          </a:xfrm>
          <a:prstGeom prst="rect">
            <a:avLst/>
          </a:prstGeom>
        </p:spPr>
        <p:txBody>
          <a:bodyPr wrap="square">
            <a:spAutoFit/>
          </a:bodyPr>
          <a:lstStyle/>
          <a:p>
            <a:pPr>
              <a:spcAft>
                <a:spcPts val="600"/>
              </a:spcAft>
            </a:pPr>
            <a:r>
              <a:rPr lang="en-US" altLang="zh-CN" sz="2400" b="1" dirty="0">
                <a:solidFill>
                  <a:srgbClr val="C00000"/>
                </a:solidFill>
                <a:cs typeface="Times New Roman" panose="02020603050405020304" pitchFamily="18" charset="0"/>
              </a:rPr>
              <a:t>Domestic R&amp;D on the Superlattice GaAs photocathode</a:t>
            </a:r>
          </a:p>
          <a:p>
            <a:pPr marL="285750" indent="-285750">
              <a:lnSpc>
                <a:spcPts val="3000"/>
              </a:lnSpc>
              <a:buFont typeface="Wingdings" panose="05000000000000000000" pitchFamily="2" charset="2"/>
              <a:buChar char="l"/>
            </a:pPr>
            <a:r>
              <a:rPr lang="en-US" altLang="zh-CN" dirty="0">
                <a:cs typeface="Times New Roman" panose="02020603050405020304" pitchFamily="18" charset="0"/>
              </a:rPr>
              <a:t>One of the most important part for Polarized electron source is Superlattice GaAs Photocathode</a:t>
            </a:r>
          </a:p>
          <a:p>
            <a:pPr marL="285750" indent="-285750">
              <a:lnSpc>
                <a:spcPts val="3000"/>
              </a:lnSpc>
              <a:buFont typeface="Wingdings" panose="05000000000000000000" pitchFamily="2" charset="2"/>
              <a:buChar char="l"/>
            </a:pPr>
            <a:r>
              <a:rPr lang="en-US" altLang="zh-CN" dirty="0">
                <a:cs typeface="Times New Roman" panose="02020603050405020304" pitchFamily="18" charset="0"/>
              </a:rPr>
              <a:t>Since the beginning of 2025, we have been starting the R&amp;D of Superlattice GaAs </a:t>
            </a:r>
          </a:p>
          <a:p>
            <a:pPr marL="285750" indent="-285750">
              <a:lnSpc>
                <a:spcPts val="3000"/>
              </a:lnSpc>
              <a:buFont typeface="Wingdings" panose="05000000000000000000" pitchFamily="2" charset="2"/>
              <a:buChar char="l"/>
            </a:pPr>
            <a:r>
              <a:rPr lang="en-US" altLang="zh-CN" dirty="0">
                <a:cs typeface="Times New Roman" panose="02020603050405020304" pitchFamily="18" charset="0"/>
              </a:rPr>
              <a:t>In collaboration with a domestic company </a:t>
            </a:r>
            <a:r>
              <a:rPr lang="en-US" altLang="zh-CN" dirty="0" err="1">
                <a:cs typeface="Times New Roman" panose="02020603050405020304" pitchFamily="18" charset="0"/>
              </a:rPr>
              <a:t>Acken</a:t>
            </a:r>
            <a:r>
              <a:rPr lang="en-US" altLang="zh-CN" dirty="0">
                <a:cs typeface="Times New Roman" panose="02020603050405020304" pitchFamily="18" charset="0"/>
              </a:rPr>
              <a:t> Optoelectronics Ltd. @ Suzhou</a:t>
            </a:r>
          </a:p>
          <a:p>
            <a:pPr marL="285750" indent="-285750">
              <a:lnSpc>
                <a:spcPts val="3000"/>
              </a:lnSpc>
              <a:buFont typeface="Wingdings" panose="05000000000000000000" pitchFamily="2" charset="2"/>
              <a:buChar char="l"/>
            </a:pPr>
            <a:r>
              <a:rPr lang="en-US" altLang="zh-CN" dirty="0">
                <a:cs typeface="Times New Roman" panose="02020603050405020304" pitchFamily="18" charset="0"/>
              </a:rPr>
              <a:t>Superlattice GaAs photocathode produced by MBE system, main requirements are Polarization ≥85% and QE ≥0.5% </a:t>
            </a:r>
          </a:p>
          <a:p>
            <a:pPr marL="285750" indent="-285750">
              <a:lnSpc>
                <a:spcPts val="3000"/>
              </a:lnSpc>
              <a:buFont typeface="Wingdings" panose="05000000000000000000" pitchFamily="2" charset="2"/>
              <a:buChar char="l"/>
            </a:pPr>
            <a:r>
              <a:rPr lang="en-US" altLang="zh-CN" dirty="0">
                <a:cs typeface="Times New Roman" panose="02020603050405020304" pitchFamily="18" charset="0"/>
              </a:rPr>
              <a:t>The first the batch of photocathodes have been produced</a:t>
            </a:r>
          </a:p>
        </p:txBody>
      </p:sp>
      <p:sp>
        <p:nvSpPr>
          <p:cNvPr id="2" name="矩形 1">
            <a:extLst>
              <a:ext uri="{FF2B5EF4-FFF2-40B4-BE49-F238E27FC236}">
                <a16:creationId xmlns:a16="http://schemas.microsoft.com/office/drawing/2014/main" id="{357E51D9-8D86-603F-E80D-A585369D811A}"/>
              </a:ext>
            </a:extLst>
          </p:cNvPr>
          <p:cNvSpPr/>
          <p:nvPr/>
        </p:nvSpPr>
        <p:spPr>
          <a:xfrm>
            <a:off x="169047" y="133074"/>
            <a:ext cx="9202133" cy="643638"/>
          </a:xfrm>
          <a:prstGeom prst="rect">
            <a:avLst/>
          </a:prstGeom>
        </p:spPr>
        <p:txBody>
          <a:bodyPr wrap="square">
            <a:spAutoFit/>
          </a:bodyPr>
          <a:lstStyle/>
          <a:p>
            <a:pPr>
              <a:lnSpc>
                <a:spcPct val="120000"/>
              </a:lnSpc>
            </a:pPr>
            <a:r>
              <a:rPr lang="en-US" altLang="zh-CN" sz="3200" dirty="0">
                <a:solidFill>
                  <a:schemeClr val="bg1"/>
                </a:solidFill>
                <a:latin typeface="Arial Black" panose="020B0A04020102020204" pitchFamily="34" charset="0"/>
                <a:ea typeface="微软雅黑" panose="020B0503020204020204" pitchFamily="34" charset="-122"/>
                <a:cs typeface="Arial" panose="020B0604020202020204" pitchFamily="34" charset="0"/>
              </a:rPr>
              <a:t>Polarized electron source related R&amp;D</a:t>
            </a:r>
          </a:p>
        </p:txBody>
      </p:sp>
      <p:graphicFrame>
        <p:nvGraphicFramePr>
          <p:cNvPr id="3" name="表格 2">
            <a:extLst>
              <a:ext uri="{FF2B5EF4-FFF2-40B4-BE49-F238E27FC236}">
                <a16:creationId xmlns:a16="http://schemas.microsoft.com/office/drawing/2014/main" id="{8A40ED26-57E4-2728-CA1D-4A3793C8B9E2}"/>
              </a:ext>
            </a:extLst>
          </p:cNvPr>
          <p:cNvGraphicFramePr>
            <a:graphicFrameLocks noGrp="1"/>
          </p:cNvGraphicFramePr>
          <p:nvPr>
            <p:extLst>
              <p:ext uri="{D42A27DB-BD31-4B8C-83A1-F6EECF244321}">
                <p14:modId xmlns:p14="http://schemas.microsoft.com/office/powerpoint/2010/main" val="3663957938"/>
              </p:ext>
            </p:extLst>
          </p:nvPr>
        </p:nvGraphicFramePr>
        <p:xfrm>
          <a:off x="176935" y="3592226"/>
          <a:ext cx="4321226" cy="2541650"/>
        </p:xfrm>
        <a:graphic>
          <a:graphicData uri="http://schemas.openxmlformats.org/drawingml/2006/table">
            <a:tbl>
              <a:tblPr firstRow="1" firstCol="1" bandRow="1">
                <a:tableStyleId>{7DF18680-E054-41AD-8BC1-D1AEF772440D}</a:tableStyleId>
              </a:tblPr>
              <a:tblGrid>
                <a:gridCol w="1879025">
                  <a:extLst>
                    <a:ext uri="{9D8B030D-6E8A-4147-A177-3AD203B41FA5}">
                      <a16:colId xmlns:a16="http://schemas.microsoft.com/office/drawing/2014/main" val="3704550487"/>
                    </a:ext>
                  </a:extLst>
                </a:gridCol>
                <a:gridCol w="1127679">
                  <a:extLst>
                    <a:ext uri="{9D8B030D-6E8A-4147-A177-3AD203B41FA5}">
                      <a16:colId xmlns:a16="http://schemas.microsoft.com/office/drawing/2014/main" val="3975879914"/>
                    </a:ext>
                  </a:extLst>
                </a:gridCol>
                <a:gridCol w="1314522">
                  <a:extLst>
                    <a:ext uri="{9D8B030D-6E8A-4147-A177-3AD203B41FA5}">
                      <a16:colId xmlns:a16="http://schemas.microsoft.com/office/drawing/2014/main" val="2688554101"/>
                    </a:ext>
                  </a:extLst>
                </a:gridCol>
              </a:tblGrid>
              <a:tr h="403825">
                <a:tc>
                  <a:txBody>
                    <a:bodyPr/>
                    <a:lstStyle/>
                    <a:p>
                      <a:pPr algn="ctr">
                        <a:spcAft>
                          <a:spcPts val="0"/>
                        </a:spcAft>
                      </a:pPr>
                      <a:r>
                        <a:rPr lang="en-US" sz="1400" kern="100" dirty="0">
                          <a:effectLst/>
                        </a:rPr>
                        <a:t>GaAs</a:t>
                      </a:r>
                      <a:endParaRPr lang="zh-CN" sz="1200" kern="100" dirty="0">
                        <a:effectLst/>
                        <a:latin typeface="+mn-lt"/>
                        <a:ea typeface="宋体" panose="02010600030101010101" pitchFamily="2" charset="-122"/>
                      </a:endParaRPr>
                    </a:p>
                  </a:txBody>
                  <a:tcPr marL="68580" marR="68580" marT="0" marB="0" anchor="ctr"/>
                </a:tc>
                <a:tc>
                  <a:txBody>
                    <a:bodyPr/>
                    <a:lstStyle/>
                    <a:p>
                      <a:pPr algn="ctr">
                        <a:spcAft>
                          <a:spcPts val="0"/>
                        </a:spcAft>
                      </a:pPr>
                      <a:r>
                        <a:rPr lang="en-US" sz="1400" kern="100">
                          <a:effectLst/>
                        </a:rPr>
                        <a:t>5 nm</a:t>
                      </a:r>
                      <a:endParaRPr lang="zh-CN" sz="1200" kern="100">
                        <a:effectLst/>
                        <a:latin typeface="+mn-lt"/>
                        <a:ea typeface="宋体" panose="02010600030101010101" pitchFamily="2" charset="-122"/>
                      </a:endParaRPr>
                    </a:p>
                  </a:txBody>
                  <a:tcPr marL="68580" marR="68580" marT="0" marB="0" anchor="ctr"/>
                </a:tc>
                <a:tc>
                  <a:txBody>
                    <a:bodyPr/>
                    <a:lstStyle/>
                    <a:p>
                      <a:pPr algn="ctr">
                        <a:spcAft>
                          <a:spcPts val="0"/>
                        </a:spcAft>
                      </a:pPr>
                      <a:r>
                        <a:rPr lang="en-US" sz="1400" kern="100" dirty="0">
                          <a:effectLst/>
                        </a:rPr>
                        <a:t>p=5</a:t>
                      </a:r>
                      <a:r>
                        <a:rPr lang="zh-CN" sz="1400" kern="100" dirty="0">
                          <a:effectLst/>
                        </a:rPr>
                        <a:t>×</a:t>
                      </a:r>
                      <a:r>
                        <a:rPr lang="en-US" sz="1400" kern="100" dirty="0">
                          <a:effectLst/>
                        </a:rPr>
                        <a:t>10</a:t>
                      </a:r>
                      <a:r>
                        <a:rPr lang="en-US" sz="1400" kern="100" baseline="30000" dirty="0">
                          <a:effectLst/>
                        </a:rPr>
                        <a:t>19</a:t>
                      </a:r>
                      <a:r>
                        <a:rPr lang="en-US" sz="1400" kern="100" dirty="0">
                          <a:effectLst/>
                        </a:rPr>
                        <a:t> cm</a:t>
                      </a:r>
                      <a:r>
                        <a:rPr lang="en-US" sz="1400" kern="100" baseline="30000" dirty="0">
                          <a:effectLst/>
                        </a:rPr>
                        <a:t>-3</a:t>
                      </a:r>
                      <a:endParaRPr lang="zh-CN" sz="1200" kern="100" dirty="0">
                        <a:effectLst/>
                        <a:latin typeface="+mn-lt"/>
                        <a:ea typeface="宋体" panose="02010600030101010101" pitchFamily="2" charset="-122"/>
                      </a:endParaRPr>
                    </a:p>
                  </a:txBody>
                  <a:tcPr marL="68580" marR="68580" marT="0" marB="0" anchor="ctr"/>
                </a:tc>
                <a:extLst>
                  <a:ext uri="{0D108BD9-81ED-4DB2-BD59-A6C34878D82A}">
                    <a16:rowId xmlns:a16="http://schemas.microsoft.com/office/drawing/2014/main" val="1960857078"/>
                  </a:ext>
                </a:extLst>
              </a:tr>
              <a:tr h="463175">
                <a:tc>
                  <a:txBody>
                    <a:bodyPr/>
                    <a:lstStyle/>
                    <a:p>
                      <a:pPr algn="ctr">
                        <a:spcAft>
                          <a:spcPts val="0"/>
                        </a:spcAft>
                      </a:pPr>
                      <a:r>
                        <a:rPr lang="en-US" sz="1400" kern="100">
                          <a:effectLst/>
                        </a:rPr>
                        <a:t>GaAs/GaAsP SL</a:t>
                      </a:r>
                      <a:endParaRPr lang="zh-CN" sz="1200" kern="100">
                        <a:effectLst/>
                        <a:latin typeface="+mn-lt"/>
                        <a:ea typeface="宋体" panose="02010600030101010101" pitchFamily="2" charset="-122"/>
                      </a:endParaRPr>
                    </a:p>
                  </a:txBody>
                  <a:tcPr marL="68580" marR="68580" marT="0" marB="0" anchor="ctr"/>
                </a:tc>
                <a:tc>
                  <a:txBody>
                    <a:bodyPr/>
                    <a:lstStyle/>
                    <a:p>
                      <a:pPr algn="ctr">
                        <a:spcAft>
                          <a:spcPts val="0"/>
                        </a:spcAft>
                      </a:pPr>
                      <a:r>
                        <a:rPr lang="en-US" sz="1400" kern="100" dirty="0">
                          <a:effectLst/>
                        </a:rPr>
                        <a:t>(4/3 nm) </a:t>
                      </a:r>
                      <a:r>
                        <a:rPr lang="zh-CN" sz="1400" kern="100" dirty="0">
                          <a:effectLst/>
                        </a:rPr>
                        <a:t>×</a:t>
                      </a:r>
                      <a:r>
                        <a:rPr lang="en-US" sz="1400" kern="100" dirty="0">
                          <a:effectLst/>
                        </a:rPr>
                        <a:t>14</a:t>
                      </a:r>
                      <a:endParaRPr lang="zh-CN" sz="1200" kern="100" dirty="0">
                        <a:effectLst/>
                        <a:latin typeface="+mn-lt"/>
                        <a:ea typeface="宋体" panose="02010600030101010101" pitchFamily="2" charset="-122"/>
                      </a:endParaRPr>
                    </a:p>
                  </a:txBody>
                  <a:tcPr marL="68580" marR="68580" marT="0" marB="0" anchor="ctr"/>
                </a:tc>
                <a:tc>
                  <a:txBody>
                    <a:bodyPr/>
                    <a:lstStyle/>
                    <a:p>
                      <a:pPr algn="ctr">
                        <a:spcAft>
                          <a:spcPts val="0"/>
                        </a:spcAft>
                      </a:pPr>
                      <a:r>
                        <a:rPr lang="en-US" sz="1400" kern="100">
                          <a:effectLst/>
                        </a:rPr>
                        <a:t>p=5</a:t>
                      </a:r>
                      <a:r>
                        <a:rPr lang="zh-CN" sz="1400" kern="100">
                          <a:effectLst/>
                        </a:rPr>
                        <a:t>×</a:t>
                      </a:r>
                      <a:r>
                        <a:rPr lang="en-US" sz="1400" kern="100">
                          <a:effectLst/>
                        </a:rPr>
                        <a:t>10</a:t>
                      </a:r>
                      <a:r>
                        <a:rPr lang="en-US" sz="1400" kern="100" baseline="30000">
                          <a:effectLst/>
                        </a:rPr>
                        <a:t>17</a:t>
                      </a:r>
                      <a:r>
                        <a:rPr lang="en-US" sz="1400" kern="100">
                          <a:effectLst/>
                        </a:rPr>
                        <a:t> cm</a:t>
                      </a:r>
                      <a:r>
                        <a:rPr lang="en-US" sz="1400" kern="100" baseline="30000">
                          <a:effectLst/>
                        </a:rPr>
                        <a:t>-3</a:t>
                      </a:r>
                      <a:endParaRPr lang="zh-CN" sz="1200" kern="100">
                        <a:effectLst/>
                        <a:latin typeface="+mn-lt"/>
                        <a:ea typeface="宋体" panose="02010600030101010101" pitchFamily="2" charset="-122"/>
                      </a:endParaRPr>
                    </a:p>
                  </a:txBody>
                  <a:tcPr marL="68580" marR="68580" marT="0" marB="0" anchor="ctr"/>
                </a:tc>
                <a:extLst>
                  <a:ext uri="{0D108BD9-81ED-4DB2-BD59-A6C34878D82A}">
                    <a16:rowId xmlns:a16="http://schemas.microsoft.com/office/drawing/2014/main" val="1428394888"/>
                  </a:ext>
                </a:extLst>
              </a:tr>
              <a:tr h="403825">
                <a:tc>
                  <a:txBody>
                    <a:bodyPr/>
                    <a:lstStyle/>
                    <a:p>
                      <a:pPr algn="ctr">
                        <a:spcAft>
                          <a:spcPts val="0"/>
                        </a:spcAft>
                      </a:pPr>
                      <a:r>
                        <a:rPr lang="en-US" sz="1400" kern="100" dirty="0">
                          <a:effectLst/>
                        </a:rPr>
                        <a:t>GaAsP</a:t>
                      </a:r>
                      <a:r>
                        <a:rPr lang="en-US" sz="1400" kern="100" baseline="-25000" dirty="0">
                          <a:effectLst/>
                        </a:rPr>
                        <a:t>0.35</a:t>
                      </a:r>
                      <a:endParaRPr lang="zh-CN" sz="1200" kern="100" dirty="0">
                        <a:effectLst/>
                        <a:latin typeface="+mn-lt"/>
                        <a:ea typeface="宋体" panose="02010600030101010101" pitchFamily="2" charset="-122"/>
                      </a:endParaRPr>
                    </a:p>
                  </a:txBody>
                  <a:tcPr marL="68580" marR="68580" marT="0" marB="0" anchor="ctr"/>
                </a:tc>
                <a:tc>
                  <a:txBody>
                    <a:bodyPr/>
                    <a:lstStyle/>
                    <a:p>
                      <a:pPr algn="ctr">
                        <a:spcAft>
                          <a:spcPts val="0"/>
                        </a:spcAft>
                      </a:pPr>
                      <a:r>
                        <a:rPr lang="en-US" sz="1400" kern="100">
                          <a:effectLst/>
                        </a:rPr>
                        <a:t>2750 nm</a:t>
                      </a:r>
                      <a:endParaRPr lang="zh-CN" sz="1200" kern="100">
                        <a:effectLst/>
                        <a:latin typeface="+mn-lt"/>
                        <a:ea typeface="宋体" panose="02010600030101010101" pitchFamily="2" charset="-122"/>
                      </a:endParaRPr>
                    </a:p>
                  </a:txBody>
                  <a:tcPr marL="68580" marR="68580" marT="0" marB="0" anchor="ctr"/>
                </a:tc>
                <a:tc>
                  <a:txBody>
                    <a:bodyPr/>
                    <a:lstStyle/>
                    <a:p>
                      <a:pPr algn="ctr">
                        <a:spcAft>
                          <a:spcPts val="0"/>
                        </a:spcAft>
                      </a:pPr>
                      <a:r>
                        <a:rPr lang="en-US" sz="1400" kern="100">
                          <a:effectLst/>
                        </a:rPr>
                        <a:t>p=5</a:t>
                      </a:r>
                      <a:r>
                        <a:rPr lang="zh-CN" sz="1400" kern="100">
                          <a:effectLst/>
                        </a:rPr>
                        <a:t>×</a:t>
                      </a:r>
                      <a:r>
                        <a:rPr lang="en-US" sz="1400" kern="100">
                          <a:effectLst/>
                        </a:rPr>
                        <a:t>10</a:t>
                      </a:r>
                      <a:r>
                        <a:rPr lang="en-US" sz="1400" kern="100" baseline="30000">
                          <a:effectLst/>
                        </a:rPr>
                        <a:t>18</a:t>
                      </a:r>
                      <a:r>
                        <a:rPr lang="en-US" sz="1400" kern="100">
                          <a:effectLst/>
                        </a:rPr>
                        <a:t> cm</a:t>
                      </a:r>
                      <a:r>
                        <a:rPr lang="en-US" sz="1400" kern="100" baseline="30000">
                          <a:effectLst/>
                        </a:rPr>
                        <a:t>-3</a:t>
                      </a:r>
                      <a:endParaRPr lang="zh-CN" sz="1200" kern="100">
                        <a:effectLst/>
                        <a:latin typeface="+mn-lt"/>
                        <a:ea typeface="宋体" panose="02010600030101010101" pitchFamily="2" charset="-122"/>
                      </a:endParaRPr>
                    </a:p>
                  </a:txBody>
                  <a:tcPr marL="68580" marR="68580" marT="0" marB="0" anchor="ctr"/>
                </a:tc>
                <a:extLst>
                  <a:ext uri="{0D108BD9-81ED-4DB2-BD59-A6C34878D82A}">
                    <a16:rowId xmlns:a16="http://schemas.microsoft.com/office/drawing/2014/main" val="2926135621"/>
                  </a:ext>
                </a:extLst>
              </a:tr>
              <a:tr h="463175">
                <a:tc>
                  <a:txBody>
                    <a:bodyPr/>
                    <a:lstStyle/>
                    <a:p>
                      <a:pPr algn="ctr">
                        <a:spcAft>
                          <a:spcPts val="0"/>
                        </a:spcAft>
                      </a:pPr>
                      <a:r>
                        <a:rPr lang="en-US" sz="1400" kern="100">
                          <a:effectLst/>
                        </a:rPr>
                        <a:t>Graded GaAsP</a:t>
                      </a:r>
                      <a:r>
                        <a:rPr lang="en-US" sz="1400" kern="100" baseline="-25000">
                          <a:effectLst/>
                        </a:rPr>
                        <a:t>x</a:t>
                      </a:r>
                      <a:r>
                        <a:rPr lang="en-US" sz="1400" kern="100">
                          <a:effectLst/>
                        </a:rPr>
                        <a:t> (x = 0~0.35)</a:t>
                      </a:r>
                      <a:endParaRPr lang="zh-CN" sz="1200" kern="100">
                        <a:effectLst/>
                        <a:latin typeface="+mn-lt"/>
                        <a:ea typeface="宋体" panose="02010600030101010101" pitchFamily="2" charset="-122"/>
                      </a:endParaRPr>
                    </a:p>
                  </a:txBody>
                  <a:tcPr marL="68580" marR="68580" marT="0" marB="0" anchor="ctr"/>
                </a:tc>
                <a:tc>
                  <a:txBody>
                    <a:bodyPr/>
                    <a:lstStyle/>
                    <a:p>
                      <a:pPr algn="ctr">
                        <a:spcAft>
                          <a:spcPts val="0"/>
                        </a:spcAft>
                      </a:pPr>
                      <a:r>
                        <a:rPr lang="en-US" sz="1400" kern="100">
                          <a:effectLst/>
                        </a:rPr>
                        <a:t>5000 nm</a:t>
                      </a:r>
                      <a:endParaRPr lang="zh-CN" sz="1200" kern="100">
                        <a:effectLst/>
                        <a:latin typeface="+mn-lt"/>
                        <a:ea typeface="宋体" panose="02010600030101010101" pitchFamily="2" charset="-122"/>
                      </a:endParaRPr>
                    </a:p>
                  </a:txBody>
                  <a:tcPr marL="68580" marR="68580" marT="0" marB="0" anchor="ctr"/>
                </a:tc>
                <a:tc>
                  <a:txBody>
                    <a:bodyPr/>
                    <a:lstStyle/>
                    <a:p>
                      <a:pPr algn="ctr">
                        <a:spcAft>
                          <a:spcPts val="0"/>
                        </a:spcAft>
                      </a:pPr>
                      <a:r>
                        <a:rPr lang="en-US" sz="1400" kern="100" dirty="0">
                          <a:effectLst/>
                        </a:rPr>
                        <a:t>p=5</a:t>
                      </a:r>
                      <a:r>
                        <a:rPr lang="zh-CN" sz="1400" kern="100" dirty="0">
                          <a:effectLst/>
                        </a:rPr>
                        <a:t>×</a:t>
                      </a:r>
                      <a:r>
                        <a:rPr lang="en-US" sz="1400" kern="100" dirty="0">
                          <a:effectLst/>
                        </a:rPr>
                        <a:t>10</a:t>
                      </a:r>
                      <a:r>
                        <a:rPr lang="en-US" sz="1400" kern="100" baseline="30000" dirty="0">
                          <a:effectLst/>
                        </a:rPr>
                        <a:t>18</a:t>
                      </a:r>
                      <a:r>
                        <a:rPr lang="en-US" sz="1400" kern="100" dirty="0">
                          <a:effectLst/>
                        </a:rPr>
                        <a:t> cm</a:t>
                      </a:r>
                      <a:r>
                        <a:rPr lang="en-US" sz="1400" kern="100" baseline="30000" dirty="0">
                          <a:effectLst/>
                        </a:rPr>
                        <a:t>-3</a:t>
                      </a:r>
                      <a:endParaRPr lang="zh-CN" sz="1200" kern="100" dirty="0">
                        <a:effectLst/>
                        <a:latin typeface="+mn-lt"/>
                        <a:ea typeface="宋体" panose="02010600030101010101" pitchFamily="2" charset="-122"/>
                      </a:endParaRPr>
                    </a:p>
                  </a:txBody>
                  <a:tcPr marL="68580" marR="68580" marT="0" marB="0" anchor="ctr"/>
                </a:tc>
                <a:extLst>
                  <a:ext uri="{0D108BD9-81ED-4DB2-BD59-A6C34878D82A}">
                    <a16:rowId xmlns:a16="http://schemas.microsoft.com/office/drawing/2014/main" val="3097974864"/>
                  </a:ext>
                </a:extLst>
              </a:tr>
              <a:tr h="403825">
                <a:tc>
                  <a:txBody>
                    <a:bodyPr/>
                    <a:lstStyle/>
                    <a:p>
                      <a:pPr algn="ctr">
                        <a:spcAft>
                          <a:spcPts val="0"/>
                        </a:spcAft>
                      </a:pPr>
                      <a:r>
                        <a:rPr lang="en-US" sz="1400" kern="100">
                          <a:effectLst/>
                        </a:rPr>
                        <a:t>GaAs buffer</a:t>
                      </a:r>
                      <a:endParaRPr lang="zh-CN" sz="1200" kern="100">
                        <a:effectLst/>
                        <a:latin typeface="+mn-lt"/>
                        <a:ea typeface="宋体" panose="02010600030101010101" pitchFamily="2" charset="-122"/>
                      </a:endParaRPr>
                    </a:p>
                  </a:txBody>
                  <a:tcPr marL="68580" marR="68580" marT="0" marB="0" anchor="ctr"/>
                </a:tc>
                <a:tc>
                  <a:txBody>
                    <a:bodyPr/>
                    <a:lstStyle/>
                    <a:p>
                      <a:pPr algn="ctr">
                        <a:spcAft>
                          <a:spcPts val="0"/>
                        </a:spcAft>
                      </a:pPr>
                      <a:r>
                        <a:rPr lang="en-US" sz="1400" kern="100">
                          <a:effectLst/>
                        </a:rPr>
                        <a:t>200 nm</a:t>
                      </a:r>
                      <a:endParaRPr lang="zh-CN" sz="1200" kern="100">
                        <a:effectLst/>
                        <a:latin typeface="+mn-lt"/>
                        <a:ea typeface="宋体" panose="02010600030101010101" pitchFamily="2" charset="-122"/>
                      </a:endParaRPr>
                    </a:p>
                  </a:txBody>
                  <a:tcPr marL="68580" marR="68580" marT="0" marB="0" anchor="ctr"/>
                </a:tc>
                <a:tc>
                  <a:txBody>
                    <a:bodyPr/>
                    <a:lstStyle/>
                    <a:p>
                      <a:pPr algn="ctr">
                        <a:spcAft>
                          <a:spcPts val="0"/>
                        </a:spcAft>
                      </a:pPr>
                      <a:r>
                        <a:rPr lang="en-US" sz="1400" kern="100" dirty="0">
                          <a:effectLst/>
                        </a:rPr>
                        <a:t>p=2</a:t>
                      </a:r>
                      <a:r>
                        <a:rPr lang="zh-CN" sz="1400" kern="100" dirty="0">
                          <a:effectLst/>
                        </a:rPr>
                        <a:t>×</a:t>
                      </a:r>
                      <a:r>
                        <a:rPr lang="en-US" sz="1400" kern="100" dirty="0">
                          <a:effectLst/>
                        </a:rPr>
                        <a:t>10</a:t>
                      </a:r>
                      <a:r>
                        <a:rPr lang="en-US" sz="1400" kern="100" baseline="30000" dirty="0">
                          <a:effectLst/>
                        </a:rPr>
                        <a:t>18</a:t>
                      </a:r>
                      <a:r>
                        <a:rPr lang="en-US" sz="1400" kern="100" dirty="0">
                          <a:effectLst/>
                        </a:rPr>
                        <a:t> cm</a:t>
                      </a:r>
                      <a:r>
                        <a:rPr lang="en-US" sz="1400" kern="100" baseline="30000" dirty="0">
                          <a:effectLst/>
                        </a:rPr>
                        <a:t>-3</a:t>
                      </a:r>
                      <a:endParaRPr lang="zh-CN" sz="1200" kern="100" dirty="0">
                        <a:effectLst/>
                        <a:latin typeface="+mn-lt"/>
                        <a:ea typeface="宋体" panose="02010600030101010101" pitchFamily="2" charset="-122"/>
                      </a:endParaRPr>
                    </a:p>
                  </a:txBody>
                  <a:tcPr marL="68580" marR="68580" marT="0" marB="0" anchor="ctr"/>
                </a:tc>
                <a:extLst>
                  <a:ext uri="{0D108BD9-81ED-4DB2-BD59-A6C34878D82A}">
                    <a16:rowId xmlns:a16="http://schemas.microsoft.com/office/drawing/2014/main" val="4001070695"/>
                  </a:ext>
                </a:extLst>
              </a:tr>
              <a:tr h="403825">
                <a:tc gridSpan="3">
                  <a:txBody>
                    <a:bodyPr/>
                    <a:lstStyle/>
                    <a:p>
                      <a:pPr algn="ctr">
                        <a:spcAft>
                          <a:spcPts val="0"/>
                        </a:spcAft>
                      </a:pPr>
                      <a:r>
                        <a:rPr lang="en-US" sz="1400" kern="100" dirty="0">
                          <a:effectLst/>
                        </a:rPr>
                        <a:t>p-GaAs substrate (p&gt;10</a:t>
                      </a:r>
                      <a:r>
                        <a:rPr lang="en-US" sz="1400" kern="100" baseline="30000" dirty="0">
                          <a:effectLst/>
                        </a:rPr>
                        <a:t>18</a:t>
                      </a:r>
                      <a:r>
                        <a:rPr lang="en-US" sz="1400" kern="100" dirty="0">
                          <a:effectLst/>
                        </a:rPr>
                        <a:t> cm</a:t>
                      </a:r>
                      <a:r>
                        <a:rPr lang="en-US" sz="1400" kern="100" baseline="30000" dirty="0">
                          <a:effectLst/>
                        </a:rPr>
                        <a:t>-3</a:t>
                      </a:r>
                      <a:r>
                        <a:rPr lang="en-US" sz="1400" kern="100" dirty="0">
                          <a:effectLst/>
                        </a:rPr>
                        <a:t>)</a:t>
                      </a:r>
                      <a:endParaRPr lang="zh-CN" sz="1200" kern="100" dirty="0">
                        <a:effectLst/>
                        <a:latin typeface="+mn-lt"/>
                        <a:ea typeface="宋体" panose="02010600030101010101" pitchFamily="2" charset="-122"/>
                      </a:endParaRPr>
                    </a:p>
                  </a:txBody>
                  <a:tcPr marL="68580" marR="68580" marT="0" marB="0" anchor="ct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807652910"/>
                  </a:ext>
                </a:extLst>
              </a:tr>
            </a:tbl>
          </a:graphicData>
        </a:graphic>
      </p:graphicFrame>
      <p:sp>
        <p:nvSpPr>
          <p:cNvPr id="9" name="TextBox 19">
            <a:extLst>
              <a:ext uri="{FF2B5EF4-FFF2-40B4-BE49-F238E27FC236}">
                <a16:creationId xmlns:a16="http://schemas.microsoft.com/office/drawing/2014/main" id="{8AD6658E-D791-C581-088D-616058DEB289}"/>
              </a:ext>
            </a:extLst>
          </p:cNvPr>
          <p:cNvSpPr txBox="1"/>
          <p:nvPr/>
        </p:nvSpPr>
        <p:spPr>
          <a:xfrm>
            <a:off x="5427061" y="6148470"/>
            <a:ext cx="2086927" cy="338554"/>
          </a:xfrm>
          <a:prstGeom prst="rect">
            <a:avLst/>
          </a:prstGeom>
          <a:noFill/>
        </p:spPr>
        <p:txBody>
          <a:bodyPr wrap="square" rtlCol="0">
            <a:spAutoFit/>
          </a:bodyPr>
          <a:lstStyle/>
          <a:p>
            <a:r>
              <a:rPr lang="en-US" altLang="zh-CN" sz="1600" dirty="0">
                <a:solidFill>
                  <a:srgbClr val="0000FF"/>
                </a:solidFill>
              </a:rPr>
              <a:t>MBE system in</a:t>
            </a:r>
            <a:r>
              <a:rPr lang="en-US" altLang="zh-CN" sz="1600" dirty="0">
                <a:cs typeface="Times New Roman" panose="02020603050405020304" pitchFamily="18" charset="0"/>
              </a:rPr>
              <a:t> </a:t>
            </a:r>
            <a:r>
              <a:rPr lang="en-US" altLang="zh-CN" sz="1600" dirty="0" err="1">
                <a:solidFill>
                  <a:srgbClr val="0000FF"/>
                </a:solidFill>
              </a:rPr>
              <a:t>Acken</a:t>
            </a:r>
            <a:endParaRPr lang="en-US" sz="1600" dirty="0">
              <a:solidFill>
                <a:srgbClr val="0000FF"/>
              </a:solidFill>
            </a:endParaRPr>
          </a:p>
        </p:txBody>
      </p:sp>
      <p:sp>
        <p:nvSpPr>
          <p:cNvPr id="14" name="TextBox 7">
            <a:extLst>
              <a:ext uri="{FF2B5EF4-FFF2-40B4-BE49-F238E27FC236}">
                <a16:creationId xmlns:a16="http://schemas.microsoft.com/office/drawing/2014/main" id="{BA8B05E4-22B2-AEB8-8452-56E6C236E884}"/>
              </a:ext>
            </a:extLst>
          </p:cNvPr>
          <p:cNvSpPr txBox="1"/>
          <p:nvPr/>
        </p:nvSpPr>
        <p:spPr>
          <a:xfrm>
            <a:off x="558317" y="6117692"/>
            <a:ext cx="3844509" cy="369332"/>
          </a:xfrm>
          <a:prstGeom prst="rect">
            <a:avLst/>
          </a:prstGeom>
          <a:noFill/>
        </p:spPr>
        <p:txBody>
          <a:bodyPr wrap="square" rtlCol="0">
            <a:spAutoFit/>
          </a:bodyPr>
          <a:lstStyle/>
          <a:p>
            <a:pPr algn="ctr"/>
            <a:r>
              <a:rPr lang="en-US" altLang="zh-CN" dirty="0">
                <a:solidFill>
                  <a:srgbClr val="0000FF"/>
                </a:solidFill>
              </a:rPr>
              <a:t>Structure of Superlattice layers</a:t>
            </a:r>
            <a:endParaRPr lang="en-US" dirty="0">
              <a:solidFill>
                <a:srgbClr val="0000FF"/>
              </a:solidFill>
            </a:endParaRPr>
          </a:p>
        </p:txBody>
      </p:sp>
      <p:sp>
        <p:nvSpPr>
          <p:cNvPr id="15" name="TextBox 4">
            <a:extLst>
              <a:ext uri="{FF2B5EF4-FFF2-40B4-BE49-F238E27FC236}">
                <a16:creationId xmlns:a16="http://schemas.microsoft.com/office/drawing/2014/main" id="{120C4C11-1E94-15BF-A6B1-23696181B8CB}"/>
              </a:ext>
            </a:extLst>
          </p:cNvPr>
          <p:cNvSpPr txBox="1"/>
          <p:nvPr/>
        </p:nvSpPr>
        <p:spPr>
          <a:xfrm>
            <a:off x="8400256" y="6141994"/>
            <a:ext cx="3387216" cy="338554"/>
          </a:xfrm>
          <a:prstGeom prst="rect">
            <a:avLst/>
          </a:prstGeom>
          <a:noFill/>
        </p:spPr>
        <p:txBody>
          <a:bodyPr wrap="square" rtlCol="0">
            <a:spAutoFit/>
          </a:bodyPr>
          <a:lstStyle/>
          <a:p>
            <a:r>
              <a:rPr lang="en-US" altLang="zh-CN" sz="1600" dirty="0">
                <a:solidFill>
                  <a:srgbClr val="0000FF"/>
                </a:solidFill>
              </a:rPr>
              <a:t>Samples of superlattice GaAs/</a:t>
            </a:r>
            <a:r>
              <a:rPr lang="en-US" altLang="zh-CN" sz="1600" dirty="0" err="1">
                <a:solidFill>
                  <a:srgbClr val="0000FF"/>
                </a:solidFill>
              </a:rPr>
              <a:t>GaAsP</a:t>
            </a:r>
            <a:endParaRPr lang="en-US" sz="1600" dirty="0">
              <a:solidFill>
                <a:srgbClr val="0000FF"/>
              </a:solidFill>
            </a:endParaRPr>
          </a:p>
        </p:txBody>
      </p:sp>
      <p:pic>
        <p:nvPicPr>
          <p:cNvPr id="16" name="图片 15">
            <a:extLst>
              <a:ext uri="{FF2B5EF4-FFF2-40B4-BE49-F238E27FC236}">
                <a16:creationId xmlns:a16="http://schemas.microsoft.com/office/drawing/2014/main" id="{2AD37119-6C63-F82B-8E46-3AD973BCB59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21915" y="3599254"/>
            <a:ext cx="3379496" cy="2534622"/>
          </a:xfrm>
          <a:prstGeom prst="rect">
            <a:avLst/>
          </a:prstGeom>
        </p:spPr>
      </p:pic>
      <p:pic>
        <p:nvPicPr>
          <p:cNvPr id="17" name="图片 16">
            <a:extLst>
              <a:ext uri="{FF2B5EF4-FFF2-40B4-BE49-F238E27FC236}">
                <a16:creationId xmlns:a16="http://schemas.microsoft.com/office/drawing/2014/main" id="{DA89C1C8-C381-8E67-5133-14B9DE11526A}"/>
              </a:ext>
            </a:extLst>
          </p:cNvPr>
          <p:cNvPicPr>
            <a:picLocks noChangeAspect="1"/>
          </p:cNvPicPr>
          <p:nvPr/>
        </p:nvPicPr>
        <p:blipFill>
          <a:blip r:embed="rId3"/>
          <a:stretch>
            <a:fillRect/>
          </a:stretch>
        </p:blipFill>
        <p:spPr>
          <a:xfrm>
            <a:off x="8156129" y="3592226"/>
            <a:ext cx="3975128" cy="2541650"/>
          </a:xfrm>
          <a:prstGeom prst="rect">
            <a:avLst/>
          </a:prstGeom>
        </p:spPr>
      </p:pic>
    </p:spTree>
    <p:extLst>
      <p:ext uri="{BB962C8B-B14F-4D97-AF65-F5344CB8AC3E}">
        <p14:creationId xmlns:p14="http://schemas.microsoft.com/office/powerpoint/2010/main" val="6699627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a:extLst>
              <a:ext uri="{FF2B5EF4-FFF2-40B4-BE49-F238E27FC236}">
                <a16:creationId xmlns:a16="http://schemas.microsoft.com/office/drawing/2014/main" id="{8EE1BF56-9D82-4573-9444-E0EC8AC18EF4}"/>
              </a:ext>
            </a:extLst>
          </p:cNvPr>
          <p:cNvSpPr/>
          <p:nvPr/>
        </p:nvSpPr>
        <p:spPr>
          <a:xfrm>
            <a:off x="284852" y="1098094"/>
            <a:ext cx="11608028" cy="2042226"/>
          </a:xfrm>
          <a:prstGeom prst="rect">
            <a:avLst/>
          </a:prstGeom>
        </p:spPr>
        <p:txBody>
          <a:bodyPr wrap="square">
            <a:spAutoFit/>
          </a:bodyPr>
          <a:lstStyle/>
          <a:p>
            <a:pPr>
              <a:spcAft>
                <a:spcPts val="600"/>
              </a:spcAft>
            </a:pPr>
            <a:r>
              <a:rPr lang="en-US" altLang="zh-CN" sz="2400" b="1" dirty="0">
                <a:solidFill>
                  <a:srgbClr val="C00000"/>
                </a:solidFill>
                <a:cs typeface="Times New Roman" panose="02020603050405020304" pitchFamily="18" charset="0"/>
              </a:rPr>
              <a:t>Domestic R&amp;D on the Superlattice GaAs photocathode</a:t>
            </a:r>
          </a:p>
          <a:p>
            <a:pPr marL="285750" indent="-285750">
              <a:lnSpc>
                <a:spcPts val="3000"/>
              </a:lnSpc>
              <a:buFont typeface="Wingdings" panose="05000000000000000000" pitchFamily="2" charset="2"/>
              <a:buChar char="l"/>
            </a:pPr>
            <a:r>
              <a:rPr lang="en-US" altLang="zh-CN" dirty="0">
                <a:cs typeface="Times New Roman" panose="02020603050405020304" pitchFamily="18" charset="0"/>
              </a:rPr>
              <a:t>Build a platform for photocathode performance test (both pol &amp; QE), this platform has been designed and is currently under development, expected to start experimental study on superlattice GaAs this year</a:t>
            </a:r>
          </a:p>
          <a:p>
            <a:pPr marL="285750" indent="-285750">
              <a:lnSpc>
                <a:spcPts val="3000"/>
              </a:lnSpc>
              <a:buFont typeface="Wingdings" panose="05000000000000000000" pitchFamily="2" charset="2"/>
              <a:buChar char="l"/>
            </a:pPr>
            <a:r>
              <a:rPr lang="en-US" altLang="zh-CN" dirty="0">
                <a:cs typeface="Times New Roman" panose="02020603050405020304" pitchFamily="18" charset="0"/>
              </a:rPr>
              <a:t>Including a photocathode load-lock chamber, an activation chamber and a testing laser system</a:t>
            </a:r>
          </a:p>
          <a:p>
            <a:pPr marL="285750" indent="-285750">
              <a:lnSpc>
                <a:spcPts val="3000"/>
              </a:lnSpc>
              <a:buFont typeface="Wingdings" panose="05000000000000000000" pitchFamily="2" charset="2"/>
              <a:buChar char="l"/>
            </a:pPr>
            <a:r>
              <a:rPr lang="en-US" altLang="zh-CN" dirty="0">
                <a:cs typeface="Times New Roman" panose="02020603050405020304" pitchFamily="18" charset="0"/>
              </a:rPr>
              <a:t>A Mini-Mott polarimeter for a low energy electron beam has been designed, we will start to develop it ASAP</a:t>
            </a:r>
          </a:p>
        </p:txBody>
      </p:sp>
      <p:sp>
        <p:nvSpPr>
          <p:cNvPr id="2" name="矩形 1">
            <a:extLst>
              <a:ext uri="{FF2B5EF4-FFF2-40B4-BE49-F238E27FC236}">
                <a16:creationId xmlns:a16="http://schemas.microsoft.com/office/drawing/2014/main" id="{357E51D9-8D86-603F-E80D-A585369D811A}"/>
              </a:ext>
            </a:extLst>
          </p:cNvPr>
          <p:cNvSpPr/>
          <p:nvPr/>
        </p:nvSpPr>
        <p:spPr>
          <a:xfrm>
            <a:off x="169047" y="133074"/>
            <a:ext cx="9202133" cy="643638"/>
          </a:xfrm>
          <a:prstGeom prst="rect">
            <a:avLst/>
          </a:prstGeom>
        </p:spPr>
        <p:txBody>
          <a:bodyPr wrap="square">
            <a:spAutoFit/>
          </a:bodyPr>
          <a:lstStyle/>
          <a:p>
            <a:pPr>
              <a:lnSpc>
                <a:spcPct val="120000"/>
              </a:lnSpc>
            </a:pPr>
            <a:r>
              <a:rPr lang="en-US" altLang="zh-CN" sz="3200" dirty="0">
                <a:solidFill>
                  <a:schemeClr val="bg1"/>
                </a:solidFill>
                <a:latin typeface="Arial Black" panose="020B0A04020102020204" pitchFamily="34" charset="0"/>
                <a:ea typeface="微软雅黑" panose="020B0503020204020204" pitchFamily="34" charset="-122"/>
                <a:cs typeface="Arial" panose="020B0604020202020204" pitchFamily="34" charset="0"/>
              </a:rPr>
              <a:t>Polarized electron source related R&amp;D</a:t>
            </a:r>
          </a:p>
        </p:txBody>
      </p:sp>
      <p:sp>
        <p:nvSpPr>
          <p:cNvPr id="9" name="TextBox 19">
            <a:extLst>
              <a:ext uri="{FF2B5EF4-FFF2-40B4-BE49-F238E27FC236}">
                <a16:creationId xmlns:a16="http://schemas.microsoft.com/office/drawing/2014/main" id="{8AD6658E-D791-C581-088D-616058DEB289}"/>
              </a:ext>
            </a:extLst>
          </p:cNvPr>
          <p:cNvSpPr txBox="1"/>
          <p:nvPr/>
        </p:nvSpPr>
        <p:spPr>
          <a:xfrm>
            <a:off x="3691678" y="6120068"/>
            <a:ext cx="4333466" cy="369332"/>
          </a:xfrm>
          <a:prstGeom prst="rect">
            <a:avLst/>
          </a:prstGeom>
          <a:noFill/>
        </p:spPr>
        <p:txBody>
          <a:bodyPr wrap="square" rtlCol="0">
            <a:spAutoFit/>
          </a:bodyPr>
          <a:lstStyle/>
          <a:p>
            <a:r>
              <a:rPr lang="en-US" altLang="zh-CN" dirty="0">
                <a:solidFill>
                  <a:srgbClr val="0000FF"/>
                </a:solidFill>
              </a:rPr>
              <a:t>Platform for photocathode performance test</a:t>
            </a:r>
            <a:endParaRPr lang="en-US" dirty="0">
              <a:solidFill>
                <a:srgbClr val="0000FF"/>
              </a:solidFill>
            </a:endParaRPr>
          </a:p>
        </p:txBody>
      </p:sp>
      <p:pic>
        <p:nvPicPr>
          <p:cNvPr id="7" name="图片 6">
            <a:extLst>
              <a:ext uri="{FF2B5EF4-FFF2-40B4-BE49-F238E27FC236}">
                <a16:creationId xmlns:a16="http://schemas.microsoft.com/office/drawing/2014/main" id="{C73C9B50-B34E-5D3A-A53D-37118CAC54D5}"/>
              </a:ext>
            </a:extLst>
          </p:cNvPr>
          <p:cNvPicPr>
            <a:picLocks noChangeAspect="1"/>
          </p:cNvPicPr>
          <p:nvPr/>
        </p:nvPicPr>
        <p:blipFill>
          <a:blip r:embed="rId2"/>
          <a:stretch>
            <a:fillRect/>
          </a:stretch>
        </p:blipFill>
        <p:spPr>
          <a:xfrm>
            <a:off x="284852" y="3385896"/>
            <a:ext cx="2653862" cy="2603497"/>
          </a:xfrm>
          <a:prstGeom prst="rect">
            <a:avLst/>
          </a:prstGeom>
        </p:spPr>
      </p:pic>
      <p:pic>
        <p:nvPicPr>
          <p:cNvPr id="8" name="图片 7">
            <a:extLst>
              <a:ext uri="{FF2B5EF4-FFF2-40B4-BE49-F238E27FC236}">
                <a16:creationId xmlns:a16="http://schemas.microsoft.com/office/drawing/2014/main" id="{618CD72F-481E-8FDE-162B-1608B68A7DA5}"/>
              </a:ext>
            </a:extLst>
          </p:cNvPr>
          <p:cNvPicPr>
            <a:picLocks noChangeAspect="1"/>
          </p:cNvPicPr>
          <p:nvPr/>
        </p:nvPicPr>
        <p:blipFill>
          <a:blip r:embed="rId3"/>
          <a:stretch>
            <a:fillRect/>
          </a:stretch>
        </p:blipFill>
        <p:spPr>
          <a:xfrm>
            <a:off x="3135019" y="3385896"/>
            <a:ext cx="5400265" cy="2603497"/>
          </a:xfrm>
          <a:prstGeom prst="rect">
            <a:avLst/>
          </a:prstGeom>
        </p:spPr>
      </p:pic>
      <p:pic>
        <p:nvPicPr>
          <p:cNvPr id="3" name="图片 2">
            <a:extLst>
              <a:ext uri="{FF2B5EF4-FFF2-40B4-BE49-F238E27FC236}">
                <a16:creationId xmlns:a16="http://schemas.microsoft.com/office/drawing/2014/main" id="{2D36DA36-A7CC-46C6-8D53-49CDCB5BEB86}"/>
              </a:ext>
            </a:extLst>
          </p:cNvPr>
          <p:cNvPicPr>
            <a:picLocks noChangeAspect="1"/>
          </p:cNvPicPr>
          <p:nvPr/>
        </p:nvPicPr>
        <p:blipFill>
          <a:blip r:embed="rId4"/>
          <a:stretch>
            <a:fillRect/>
          </a:stretch>
        </p:blipFill>
        <p:spPr>
          <a:xfrm>
            <a:off x="8755364" y="3385896"/>
            <a:ext cx="3153901" cy="2603497"/>
          </a:xfrm>
          <a:prstGeom prst="rect">
            <a:avLst/>
          </a:prstGeom>
        </p:spPr>
      </p:pic>
    </p:spTree>
    <p:extLst>
      <p:ext uri="{BB962C8B-B14F-4D97-AF65-F5344CB8AC3E}">
        <p14:creationId xmlns:p14="http://schemas.microsoft.com/office/powerpoint/2010/main" val="18001286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a:extLst>
              <a:ext uri="{FF2B5EF4-FFF2-40B4-BE49-F238E27FC236}">
                <a16:creationId xmlns:a16="http://schemas.microsoft.com/office/drawing/2014/main" id="{8EE1BF56-9D82-4573-9444-E0EC8AC18EF4}"/>
              </a:ext>
            </a:extLst>
          </p:cNvPr>
          <p:cNvSpPr/>
          <p:nvPr/>
        </p:nvSpPr>
        <p:spPr>
          <a:xfrm>
            <a:off x="284852" y="1098094"/>
            <a:ext cx="11608028" cy="2426946"/>
          </a:xfrm>
          <a:prstGeom prst="rect">
            <a:avLst/>
          </a:prstGeom>
        </p:spPr>
        <p:txBody>
          <a:bodyPr wrap="square">
            <a:spAutoFit/>
          </a:bodyPr>
          <a:lstStyle/>
          <a:p>
            <a:pPr>
              <a:spcAft>
                <a:spcPts val="600"/>
              </a:spcAft>
            </a:pPr>
            <a:r>
              <a:rPr lang="en-US" altLang="zh-CN" sz="2400" b="1" dirty="0">
                <a:solidFill>
                  <a:srgbClr val="C00000"/>
                </a:solidFill>
                <a:cs typeface="Times New Roman" panose="02020603050405020304" pitchFamily="18" charset="0"/>
              </a:rPr>
              <a:t>Preliminary test on the Superlattice GaAs photocathode</a:t>
            </a:r>
          </a:p>
          <a:p>
            <a:pPr marL="285750" indent="-285750">
              <a:lnSpc>
                <a:spcPts val="3000"/>
              </a:lnSpc>
              <a:buFont typeface="Wingdings" panose="05000000000000000000" pitchFamily="2" charset="2"/>
              <a:buChar char="l"/>
            </a:pPr>
            <a:r>
              <a:rPr lang="en-US" altLang="zh-CN" dirty="0">
                <a:cs typeface="Times New Roman" panose="02020603050405020304" pitchFamily="18" charset="0"/>
              </a:rPr>
              <a:t>From 2024,</a:t>
            </a:r>
            <a:r>
              <a:rPr lang="zh-CN" altLang="en-US" dirty="0">
                <a:cs typeface="Times New Roman" panose="02020603050405020304" pitchFamily="18" charset="0"/>
              </a:rPr>
              <a:t> </a:t>
            </a:r>
            <a:r>
              <a:rPr lang="en-US" altLang="zh-CN" dirty="0">
                <a:cs typeface="Times New Roman" panose="02020603050405020304" pitchFamily="18" charset="0"/>
              </a:rPr>
              <a:t>Valery Tyukin from Inst. of Nuclear Physics, JGU Mainz participated in research on PES (</a:t>
            </a:r>
            <a:r>
              <a:rPr lang="en-US" altLang="zh-CN" b="1" dirty="0">
                <a:cs typeface="Times New Roman" panose="02020603050405020304" pitchFamily="18" charset="0"/>
              </a:rPr>
              <a:t>PIFI 2024/2025</a:t>
            </a:r>
            <a:r>
              <a:rPr lang="en-US" altLang="zh-CN" dirty="0">
                <a:cs typeface="Times New Roman" panose="02020603050405020304" pitchFamily="18" charset="0"/>
              </a:rPr>
              <a:t>)</a:t>
            </a:r>
          </a:p>
          <a:p>
            <a:pPr marL="285750" indent="-285750">
              <a:lnSpc>
                <a:spcPts val="3000"/>
              </a:lnSpc>
              <a:buFont typeface="Wingdings" panose="05000000000000000000" pitchFamily="2" charset="2"/>
              <a:buChar char="l"/>
            </a:pPr>
            <a:r>
              <a:rPr lang="en-US" altLang="zh-CN" dirty="0">
                <a:cs typeface="Times New Roman" panose="02020603050405020304" pitchFamily="18" charset="0"/>
              </a:rPr>
              <a:t>A superlattice GaAs wafer has been cut, and a quarter had been delivered to the Inst. of Nuclear Physics, JGU Mainz</a:t>
            </a:r>
          </a:p>
          <a:p>
            <a:pPr marL="285750" indent="-285750">
              <a:lnSpc>
                <a:spcPts val="3000"/>
              </a:lnSpc>
              <a:buFont typeface="Wingdings" panose="05000000000000000000" pitchFamily="2" charset="2"/>
              <a:buChar char="l"/>
            </a:pPr>
            <a:r>
              <a:rPr lang="en-US" altLang="zh-CN" dirty="0">
                <a:cs typeface="Times New Roman" panose="02020603050405020304" pitchFamily="18" charset="0"/>
              </a:rPr>
              <a:t>Activation experiment of the Superlattice GaAs has been carried out in JGU Mainz</a:t>
            </a:r>
          </a:p>
          <a:p>
            <a:pPr marL="285750" indent="-285750">
              <a:lnSpc>
                <a:spcPts val="3000"/>
              </a:lnSpc>
              <a:buFont typeface="Wingdings" panose="05000000000000000000" pitchFamily="2" charset="2"/>
              <a:buChar char="l"/>
            </a:pPr>
            <a:r>
              <a:rPr lang="en-US" altLang="zh-CN" b="1" dirty="0">
                <a:cs typeface="Times New Roman" panose="02020603050405020304" pitchFamily="18" charset="0"/>
              </a:rPr>
              <a:t>To test the performance</a:t>
            </a:r>
            <a:r>
              <a:rPr lang="en-US" altLang="zh-CN" dirty="0">
                <a:cs typeface="Times New Roman" panose="02020603050405020304" pitchFamily="18" charset="0"/>
              </a:rPr>
              <a:t> of Superlattice GaAs (both QE and polarization)</a:t>
            </a:r>
          </a:p>
          <a:p>
            <a:pPr marL="285750" indent="-285750">
              <a:lnSpc>
                <a:spcPts val="3000"/>
              </a:lnSpc>
              <a:buFont typeface="Wingdings" panose="05000000000000000000" pitchFamily="2" charset="2"/>
              <a:buChar char="l"/>
            </a:pPr>
            <a:r>
              <a:rPr lang="en-US" altLang="zh-CN" dirty="0">
                <a:cs typeface="Times New Roman" panose="02020603050405020304" pitchFamily="18" charset="0"/>
              </a:rPr>
              <a:t>As a very important experimental data for our Mott polarimeter </a:t>
            </a:r>
            <a:r>
              <a:rPr lang="en-US" altLang="zh-CN" b="1" dirty="0">
                <a:cs typeface="Times New Roman" panose="02020603050405020304" pitchFamily="18" charset="0"/>
              </a:rPr>
              <a:t>calibration</a:t>
            </a:r>
            <a:r>
              <a:rPr lang="en-US" altLang="zh-CN" dirty="0">
                <a:cs typeface="Times New Roman" panose="02020603050405020304" pitchFamily="18" charset="0"/>
              </a:rPr>
              <a:t> in future</a:t>
            </a:r>
          </a:p>
        </p:txBody>
      </p:sp>
      <p:sp>
        <p:nvSpPr>
          <p:cNvPr id="2" name="矩形 1">
            <a:extLst>
              <a:ext uri="{FF2B5EF4-FFF2-40B4-BE49-F238E27FC236}">
                <a16:creationId xmlns:a16="http://schemas.microsoft.com/office/drawing/2014/main" id="{357E51D9-8D86-603F-E80D-A585369D811A}"/>
              </a:ext>
            </a:extLst>
          </p:cNvPr>
          <p:cNvSpPr/>
          <p:nvPr/>
        </p:nvSpPr>
        <p:spPr>
          <a:xfrm>
            <a:off x="169047" y="133074"/>
            <a:ext cx="9202133" cy="643638"/>
          </a:xfrm>
          <a:prstGeom prst="rect">
            <a:avLst/>
          </a:prstGeom>
        </p:spPr>
        <p:txBody>
          <a:bodyPr wrap="square">
            <a:spAutoFit/>
          </a:bodyPr>
          <a:lstStyle/>
          <a:p>
            <a:pPr>
              <a:lnSpc>
                <a:spcPct val="120000"/>
              </a:lnSpc>
            </a:pPr>
            <a:r>
              <a:rPr lang="en-US" altLang="zh-CN" sz="3200" dirty="0">
                <a:solidFill>
                  <a:schemeClr val="bg1"/>
                </a:solidFill>
                <a:latin typeface="Arial Black" panose="020B0A04020102020204" pitchFamily="34" charset="0"/>
                <a:ea typeface="微软雅黑" panose="020B0503020204020204" pitchFamily="34" charset="-122"/>
                <a:cs typeface="Arial" panose="020B0604020202020204" pitchFamily="34" charset="0"/>
              </a:rPr>
              <a:t>Polarized electron source related R&amp;D</a:t>
            </a:r>
          </a:p>
        </p:txBody>
      </p:sp>
      <p:sp>
        <p:nvSpPr>
          <p:cNvPr id="9" name="TextBox 19">
            <a:extLst>
              <a:ext uri="{FF2B5EF4-FFF2-40B4-BE49-F238E27FC236}">
                <a16:creationId xmlns:a16="http://schemas.microsoft.com/office/drawing/2014/main" id="{8AD6658E-D791-C581-088D-616058DEB289}"/>
              </a:ext>
            </a:extLst>
          </p:cNvPr>
          <p:cNvSpPr txBox="1"/>
          <p:nvPr/>
        </p:nvSpPr>
        <p:spPr>
          <a:xfrm>
            <a:off x="5895342" y="6023513"/>
            <a:ext cx="4333466" cy="369332"/>
          </a:xfrm>
          <a:prstGeom prst="rect">
            <a:avLst/>
          </a:prstGeom>
          <a:noFill/>
        </p:spPr>
        <p:txBody>
          <a:bodyPr wrap="square" rtlCol="0">
            <a:spAutoFit/>
          </a:bodyPr>
          <a:lstStyle/>
          <a:p>
            <a:r>
              <a:rPr lang="en-US" altLang="zh-CN" dirty="0">
                <a:solidFill>
                  <a:srgbClr val="0000FF"/>
                </a:solidFill>
              </a:rPr>
              <a:t>Superlattice GaAs wafer cut in </a:t>
            </a:r>
            <a:r>
              <a:rPr lang="en-US" altLang="zh-CN" dirty="0" err="1">
                <a:solidFill>
                  <a:srgbClr val="0000FF"/>
                </a:solidFill>
              </a:rPr>
              <a:t>Acken</a:t>
            </a:r>
            <a:endParaRPr lang="en-US" dirty="0">
              <a:solidFill>
                <a:srgbClr val="0000FF"/>
              </a:solidFill>
            </a:endParaRPr>
          </a:p>
        </p:txBody>
      </p:sp>
      <p:pic>
        <p:nvPicPr>
          <p:cNvPr id="3" name="图片 2">
            <a:extLst>
              <a:ext uri="{FF2B5EF4-FFF2-40B4-BE49-F238E27FC236}">
                <a16:creationId xmlns:a16="http://schemas.microsoft.com/office/drawing/2014/main" id="{CAFB42B6-47BA-4619-B28C-D9B973C4570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6051" y="3706384"/>
            <a:ext cx="2323504" cy="2323504"/>
          </a:xfrm>
          <a:prstGeom prst="rect">
            <a:avLst/>
          </a:prstGeom>
        </p:spPr>
      </p:pic>
      <p:pic>
        <p:nvPicPr>
          <p:cNvPr id="7" name="图片 6">
            <a:extLst>
              <a:ext uri="{FF2B5EF4-FFF2-40B4-BE49-F238E27FC236}">
                <a16:creationId xmlns:a16="http://schemas.microsoft.com/office/drawing/2014/main" id="{AD157ADE-28EF-879A-701B-E5DBACB2B2D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73777" y="3706384"/>
            <a:ext cx="3089543" cy="2316252"/>
          </a:xfrm>
          <a:prstGeom prst="rect">
            <a:avLst/>
          </a:prstGeom>
        </p:spPr>
      </p:pic>
      <p:pic>
        <p:nvPicPr>
          <p:cNvPr id="10" name="图片 9">
            <a:extLst>
              <a:ext uri="{FF2B5EF4-FFF2-40B4-BE49-F238E27FC236}">
                <a16:creationId xmlns:a16="http://schemas.microsoft.com/office/drawing/2014/main" id="{89922556-1E3A-0585-BDA1-943E614E901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64572" y="3706385"/>
            <a:ext cx="3089543" cy="2316251"/>
          </a:xfrm>
          <a:prstGeom prst="rect">
            <a:avLst/>
          </a:prstGeom>
        </p:spPr>
      </p:pic>
      <p:sp>
        <p:nvSpPr>
          <p:cNvPr id="11" name="TextBox 19">
            <a:extLst>
              <a:ext uri="{FF2B5EF4-FFF2-40B4-BE49-F238E27FC236}">
                <a16:creationId xmlns:a16="http://schemas.microsoft.com/office/drawing/2014/main" id="{ADB0E513-D78E-794C-C972-FFD4470883EA}"/>
              </a:ext>
            </a:extLst>
          </p:cNvPr>
          <p:cNvSpPr txBox="1"/>
          <p:nvPr/>
        </p:nvSpPr>
        <p:spPr>
          <a:xfrm>
            <a:off x="1265604" y="6029888"/>
            <a:ext cx="1613917" cy="369332"/>
          </a:xfrm>
          <a:prstGeom prst="rect">
            <a:avLst/>
          </a:prstGeom>
          <a:noFill/>
        </p:spPr>
        <p:txBody>
          <a:bodyPr wrap="square" rtlCol="0">
            <a:spAutoFit/>
          </a:bodyPr>
          <a:lstStyle/>
          <a:p>
            <a:r>
              <a:rPr lang="en-US" altLang="zh-CN" dirty="0">
                <a:solidFill>
                  <a:srgbClr val="0000FF"/>
                </a:solidFill>
              </a:rPr>
              <a:t>Valery Tyukin </a:t>
            </a:r>
            <a:endParaRPr lang="en-US" dirty="0">
              <a:solidFill>
                <a:srgbClr val="0000FF"/>
              </a:solidFill>
            </a:endParaRPr>
          </a:p>
        </p:txBody>
      </p:sp>
    </p:spTree>
    <p:extLst>
      <p:ext uri="{BB962C8B-B14F-4D97-AF65-F5344CB8AC3E}">
        <p14:creationId xmlns:p14="http://schemas.microsoft.com/office/powerpoint/2010/main" val="35084823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F11DE1B3-DAE8-446B-A08E-D4B4A1504A21}"/>
              </a:ext>
            </a:extLst>
          </p:cNvPr>
          <p:cNvPicPr>
            <a:picLocks noChangeAspect="1"/>
          </p:cNvPicPr>
          <p:nvPr/>
        </p:nvPicPr>
        <p:blipFill>
          <a:blip r:embed="rId2"/>
          <a:stretch>
            <a:fillRect/>
          </a:stretch>
        </p:blipFill>
        <p:spPr>
          <a:xfrm>
            <a:off x="1001345" y="2833987"/>
            <a:ext cx="2616090" cy="2613342"/>
          </a:xfrm>
          <a:prstGeom prst="rect">
            <a:avLst/>
          </a:prstGeom>
        </p:spPr>
      </p:pic>
      <p:sp>
        <p:nvSpPr>
          <p:cNvPr id="6" name="矩形 5">
            <a:extLst>
              <a:ext uri="{FF2B5EF4-FFF2-40B4-BE49-F238E27FC236}">
                <a16:creationId xmlns:a16="http://schemas.microsoft.com/office/drawing/2014/main" id="{2012385B-EE93-43A5-A742-984E8BA1FB3E}"/>
              </a:ext>
            </a:extLst>
          </p:cNvPr>
          <p:cNvSpPr/>
          <p:nvPr/>
        </p:nvSpPr>
        <p:spPr>
          <a:xfrm>
            <a:off x="169047" y="5511948"/>
            <a:ext cx="4415611" cy="736740"/>
          </a:xfrm>
          <a:prstGeom prst="rect">
            <a:avLst/>
          </a:prstGeom>
        </p:spPr>
        <p:txBody>
          <a:bodyPr wrap="square">
            <a:spAutoFit/>
          </a:bodyPr>
          <a:lstStyle/>
          <a:p>
            <a:pPr marL="285750" indent="-285750">
              <a:lnSpc>
                <a:spcPts val="2600"/>
              </a:lnSpc>
              <a:buFont typeface="Wingdings" panose="05000000000000000000" pitchFamily="2" charset="2"/>
              <a:buChar char="Ø"/>
            </a:pPr>
            <a:r>
              <a:rPr lang="en-US" altLang="zh-CN" dirty="0">
                <a:solidFill>
                  <a:srgbClr val="0000FF"/>
                </a:solidFill>
              </a:rPr>
              <a:t>The SL structure is cut along blue lines</a:t>
            </a:r>
          </a:p>
          <a:p>
            <a:pPr marL="285750" indent="-285750">
              <a:lnSpc>
                <a:spcPts val="2600"/>
              </a:lnSpc>
              <a:buFont typeface="Wingdings" panose="05000000000000000000" pitchFamily="2" charset="2"/>
              <a:buChar char="Ø"/>
            </a:pPr>
            <a:r>
              <a:rPr lang="en-US" altLang="zh-CN" dirty="0">
                <a:solidFill>
                  <a:srgbClr val="0000FF"/>
                </a:solidFill>
              </a:rPr>
              <a:t>Piece on the left bottom is tested</a:t>
            </a:r>
            <a:endParaRPr lang="zh-CN" altLang="en-US" dirty="0">
              <a:solidFill>
                <a:srgbClr val="0000FF"/>
              </a:solidFill>
            </a:endParaRPr>
          </a:p>
        </p:txBody>
      </p:sp>
      <p:sp>
        <p:nvSpPr>
          <p:cNvPr id="8" name="矩形 7">
            <a:extLst>
              <a:ext uri="{FF2B5EF4-FFF2-40B4-BE49-F238E27FC236}">
                <a16:creationId xmlns:a16="http://schemas.microsoft.com/office/drawing/2014/main" id="{07EB6130-2838-4B42-83F4-D0CF74F9CCD0}"/>
              </a:ext>
            </a:extLst>
          </p:cNvPr>
          <p:cNvSpPr/>
          <p:nvPr/>
        </p:nvSpPr>
        <p:spPr>
          <a:xfrm>
            <a:off x="4258085" y="5525718"/>
            <a:ext cx="4415611" cy="736740"/>
          </a:xfrm>
          <a:prstGeom prst="rect">
            <a:avLst/>
          </a:prstGeom>
        </p:spPr>
        <p:txBody>
          <a:bodyPr wrap="square">
            <a:spAutoFit/>
          </a:bodyPr>
          <a:lstStyle/>
          <a:p>
            <a:pPr marL="285750" indent="-285750">
              <a:lnSpc>
                <a:spcPts val="2600"/>
              </a:lnSpc>
              <a:buFont typeface="Wingdings" panose="05000000000000000000" pitchFamily="2" charset="2"/>
              <a:buChar char="Ø"/>
            </a:pPr>
            <a:r>
              <a:rPr lang="en-US" altLang="zh-CN" dirty="0">
                <a:solidFill>
                  <a:srgbClr val="0000FF"/>
                </a:solidFill>
              </a:rPr>
              <a:t>SL in </a:t>
            </a:r>
            <a:r>
              <a:rPr lang="en-US" altLang="zh-CN" dirty="0" err="1">
                <a:solidFill>
                  <a:srgbClr val="0000FF"/>
                </a:solidFill>
              </a:rPr>
              <a:t>loadlock</a:t>
            </a:r>
            <a:r>
              <a:rPr lang="en-US" altLang="zh-CN" dirty="0">
                <a:solidFill>
                  <a:srgbClr val="0000FF"/>
                </a:solidFill>
              </a:rPr>
              <a:t> chamber</a:t>
            </a:r>
          </a:p>
          <a:p>
            <a:pPr marL="285750" indent="-285750">
              <a:lnSpc>
                <a:spcPts val="2600"/>
              </a:lnSpc>
              <a:buFont typeface="Wingdings" panose="05000000000000000000" pitchFamily="2" charset="2"/>
              <a:buChar char="Ø"/>
            </a:pPr>
            <a:r>
              <a:rPr lang="en-US" altLang="zh-CN" dirty="0">
                <a:solidFill>
                  <a:srgbClr val="0000FF"/>
                </a:solidFill>
              </a:rPr>
              <a:t>Preheating in </a:t>
            </a:r>
            <a:r>
              <a:rPr lang="en-US" altLang="zh-CN" dirty="0" err="1">
                <a:solidFill>
                  <a:srgbClr val="0000FF"/>
                </a:solidFill>
              </a:rPr>
              <a:t>loadlock</a:t>
            </a:r>
            <a:r>
              <a:rPr lang="en-US" altLang="zh-CN" dirty="0">
                <a:solidFill>
                  <a:srgbClr val="0000FF"/>
                </a:solidFill>
              </a:rPr>
              <a:t> chamber</a:t>
            </a:r>
          </a:p>
        </p:txBody>
      </p:sp>
      <p:pic>
        <p:nvPicPr>
          <p:cNvPr id="9" name="图片 8">
            <a:extLst>
              <a:ext uri="{FF2B5EF4-FFF2-40B4-BE49-F238E27FC236}">
                <a16:creationId xmlns:a16="http://schemas.microsoft.com/office/drawing/2014/main" id="{77E749C1-1818-4B25-B2D2-90FD39CF8806}"/>
              </a:ext>
            </a:extLst>
          </p:cNvPr>
          <p:cNvPicPr>
            <a:picLocks noChangeAspect="1"/>
          </p:cNvPicPr>
          <p:nvPr/>
        </p:nvPicPr>
        <p:blipFill>
          <a:blip r:embed="rId3"/>
          <a:stretch>
            <a:fillRect/>
          </a:stretch>
        </p:blipFill>
        <p:spPr>
          <a:xfrm>
            <a:off x="7321678" y="2824627"/>
            <a:ext cx="3984242" cy="2614716"/>
          </a:xfrm>
          <a:prstGeom prst="rect">
            <a:avLst/>
          </a:prstGeom>
        </p:spPr>
      </p:pic>
      <p:sp>
        <p:nvSpPr>
          <p:cNvPr id="10" name="矩形 9">
            <a:extLst>
              <a:ext uri="{FF2B5EF4-FFF2-40B4-BE49-F238E27FC236}">
                <a16:creationId xmlns:a16="http://schemas.microsoft.com/office/drawing/2014/main" id="{C3B62C4E-6357-4BB0-AAF5-F566F8BC26E7}"/>
              </a:ext>
            </a:extLst>
          </p:cNvPr>
          <p:cNvSpPr/>
          <p:nvPr/>
        </p:nvSpPr>
        <p:spPr>
          <a:xfrm>
            <a:off x="7909413" y="5525718"/>
            <a:ext cx="3858518" cy="736740"/>
          </a:xfrm>
          <a:prstGeom prst="rect">
            <a:avLst/>
          </a:prstGeom>
        </p:spPr>
        <p:txBody>
          <a:bodyPr wrap="square">
            <a:spAutoFit/>
          </a:bodyPr>
          <a:lstStyle/>
          <a:p>
            <a:pPr marL="285750" indent="-285750">
              <a:lnSpc>
                <a:spcPts val="2600"/>
              </a:lnSpc>
              <a:buFont typeface="Wingdings" panose="05000000000000000000" pitchFamily="2" charset="2"/>
              <a:buChar char="Ø"/>
            </a:pPr>
            <a:r>
              <a:rPr lang="en-US" altLang="zh-CN" dirty="0">
                <a:solidFill>
                  <a:srgbClr val="0000FF"/>
                </a:solidFill>
              </a:rPr>
              <a:t>Yo-Yo method, Cs + NF3</a:t>
            </a:r>
          </a:p>
          <a:p>
            <a:pPr marL="285750" indent="-285750">
              <a:lnSpc>
                <a:spcPts val="2600"/>
              </a:lnSpc>
              <a:buFont typeface="Wingdings" panose="05000000000000000000" pitchFamily="2" charset="2"/>
              <a:buChar char="Ø"/>
            </a:pPr>
            <a:r>
              <a:rPr lang="it-IT" altLang="zh-CN" dirty="0">
                <a:solidFill>
                  <a:srgbClr val="0000FF"/>
                </a:solidFill>
              </a:rPr>
              <a:t>Maximal QE=3.4% @650nm</a:t>
            </a:r>
            <a:endParaRPr lang="zh-CN" altLang="en-US" dirty="0">
              <a:solidFill>
                <a:srgbClr val="0000FF"/>
              </a:solidFill>
            </a:endParaRPr>
          </a:p>
        </p:txBody>
      </p:sp>
      <p:sp>
        <p:nvSpPr>
          <p:cNvPr id="2" name="矩形 1">
            <a:extLst>
              <a:ext uri="{FF2B5EF4-FFF2-40B4-BE49-F238E27FC236}">
                <a16:creationId xmlns:a16="http://schemas.microsoft.com/office/drawing/2014/main" id="{64FF4134-B7EB-7C9F-52F4-B122BF5A9505}"/>
              </a:ext>
            </a:extLst>
          </p:cNvPr>
          <p:cNvSpPr/>
          <p:nvPr/>
        </p:nvSpPr>
        <p:spPr>
          <a:xfrm>
            <a:off x="284852" y="1098094"/>
            <a:ext cx="11608028" cy="1657505"/>
          </a:xfrm>
          <a:prstGeom prst="rect">
            <a:avLst/>
          </a:prstGeom>
        </p:spPr>
        <p:txBody>
          <a:bodyPr wrap="square">
            <a:spAutoFit/>
          </a:bodyPr>
          <a:lstStyle/>
          <a:p>
            <a:pPr>
              <a:spcAft>
                <a:spcPts val="600"/>
              </a:spcAft>
            </a:pPr>
            <a:r>
              <a:rPr lang="en-US" altLang="zh-CN" sz="2400" b="1" dirty="0">
                <a:solidFill>
                  <a:srgbClr val="C00000"/>
                </a:solidFill>
                <a:cs typeface="Times New Roman" panose="02020603050405020304" pitchFamily="18" charset="0"/>
              </a:rPr>
              <a:t>Preliminary test on the Superlattice GaAs photocathode</a:t>
            </a:r>
          </a:p>
          <a:p>
            <a:pPr marL="285750" indent="-285750">
              <a:lnSpc>
                <a:spcPts val="3000"/>
              </a:lnSpc>
              <a:buFont typeface="Wingdings" panose="05000000000000000000" pitchFamily="2" charset="2"/>
              <a:buChar char="l"/>
            </a:pPr>
            <a:r>
              <a:rPr lang="en-US" altLang="zh-CN" dirty="0">
                <a:cs typeface="Times New Roman" panose="02020603050405020304" pitchFamily="18" charset="0"/>
              </a:rPr>
              <a:t>The QE is two to three times lower than that of bulk GaAs </a:t>
            </a:r>
            <a:r>
              <a:rPr lang="zh-CN" altLang="en-US" dirty="0">
                <a:cs typeface="Times New Roman" panose="02020603050405020304" pitchFamily="18" charset="0"/>
              </a:rPr>
              <a:t> </a:t>
            </a:r>
            <a:r>
              <a:rPr lang="en-US" altLang="zh-CN" dirty="0">
                <a:cs typeface="Times New Roman" panose="02020603050405020304" pitchFamily="18" charset="0"/>
              </a:rPr>
              <a:t>(Need</a:t>
            </a:r>
            <a:r>
              <a:rPr lang="zh-CN" altLang="en-US" dirty="0">
                <a:cs typeface="Times New Roman" panose="02020603050405020304" pitchFamily="18" charset="0"/>
              </a:rPr>
              <a:t> </a:t>
            </a:r>
            <a:r>
              <a:rPr lang="en-US" altLang="zh-CN" dirty="0">
                <a:cs typeface="Times New Roman" panose="02020603050405020304" pitchFamily="18" charset="0"/>
              </a:rPr>
              <a:t>more</a:t>
            </a:r>
            <a:r>
              <a:rPr lang="zh-CN" altLang="en-US" dirty="0">
                <a:cs typeface="Times New Roman" panose="02020603050405020304" pitchFamily="18" charset="0"/>
              </a:rPr>
              <a:t> </a:t>
            </a:r>
            <a:r>
              <a:rPr lang="en-US" altLang="zh-CN" dirty="0">
                <a:cs typeface="Times New Roman" panose="02020603050405020304" pitchFamily="18" charset="0"/>
              </a:rPr>
              <a:t>activation experiment to increase QE)</a:t>
            </a:r>
          </a:p>
          <a:p>
            <a:pPr marL="285750" indent="-285750">
              <a:lnSpc>
                <a:spcPts val="3000"/>
              </a:lnSpc>
              <a:buFont typeface="Wingdings" panose="05000000000000000000" pitchFamily="2" charset="2"/>
              <a:buChar char="l"/>
            </a:pPr>
            <a:r>
              <a:rPr lang="en-US" altLang="zh-CN" dirty="0">
                <a:cs typeface="Times New Roman" panose="02020603050405020304" pitchFamily="18" charset="0"/>
              </a:rPr>
              <a:t>The lifetime of the Superlattice GaAs in preparation chamber is a few hundred hours, which is a good indicator</a:t>
            </a:r>
          </a:p>
          <a:p>
            <a:pPr marL="285750" indent="-285750">
              <a:lnSpc>
                <a:spcPts val="3000"/>
              </a:lnSpc>
              <a:buFont typeface="Wingdings" panose="05000000000000000000" pitchFamily="2" charset="2"/>
              <a:buChar char="l"/>
            </a:pPr>
            <a:r>
              <a:rPr lang="en-US" altLang="zh-CN" dirty="0">
                <a:cs typeface="Times New Roman" panose="02020603050405020304" pitchFamily="18" charset="0"/>
              </a:rPr>
              <a:t>The central part of Superlattice will be used for future beam experiments on the main accelerator at Mainz</a:t>
            </a:r>
          </a:p>
        </p:txBody>
      </p:sp>
      <p:sp>
        <p:nvSpPr>
          <p:cNvPr id="3" name="矩形 2">
            <a:extLst>
              <a:ext uri="{FF2B5EF4-FFF2-40B4-BE49-F238E27FC236}">
                <a16:creationId xmlns:a16="http://schemas.microsoft.com/office/drawing/2014/main" id="{41693F10-2438-073C-561B-5D204726886B}"/>
              </a:ext>
            </a:extLst>
          </p:cNvPr>
          <p:cNvSpPr/>
          <p:nvPr/>
        </p:nvSpPr>
        <p:spPr>
          <a:xfrm>
            <a:off x="169047" y="133074"/>
            <a:ext cx="9202133" cy="643638"/>
          </a:xfrm>
          <a:prstGeom prst="rect">
            <a:avLst/>
          </a:prstGeom>
        </p:spPr>
        <p:txBody>
          <a:bodyPr wrap="square">
            <a:spAutoFit/>
          </a:bodyPr>
          <a:lstStyle/>
          <a:p>
            <a:pPr>
              <a:lnSpc>
                <a:spcPct val="120000"/>
              </a:lnSpc>
            </a:pPr>
            <a:r>
              <a:rPr lang="en-US" altLang="zh-CN" sz="3200" dirty="0">
                <a:solidFill>
                  <a:schemeClr val="bg1"/>
                </a:solidFill>
                <a:latin typeface="Arial Black" panose="020B0A04020102020204" pitchFamily="34" charset="0"/>
                <a:ea typeface="微软雅黑" panose="020B0503020204020204" pitchFamily="34" charset="-122"/>
                <a:cs typeface="Arial" panose="020B0604020202020204" pitchFamily="34" charset="0"/>
              </a:rPr>
              <a:t>Polarized electron source related R&amp;D</a:t>
            </a:r>
          </a:p>
        </p:txBody>
      </p:sp>
      <p:pic>
        <p:nvPicPr>
          <p:cNvPr id="7" name="图片 6">
            <a:extLst>
              <a:ext uri="{FF2B5EF4-FFF2-40B4-BE49-F238E27FC236}">
                <a16:creationId xmlns:a16="http://schemas.microsoft.com/office/drawing/2014/main" id="{E0124CAA-19A2-4F24-8DF2-D7FEBC453C72}"/>
              </a:ext>
            </a:extLst>
          </p:cNvPr>
          <p:cNvPicPr>
            <a:picLocks noChangeAspect="1"/>
          </p:cNvPicPr>
          <p:nvPr/>
        </p:nvPicPr>
        <p:blipFill>
          <a:blip r:embed="rId4"/>
          <a:stretch>
            <a:fillRect/>
          </a:stretch>
        </p:blipFill>
        <p:spPr>
          <a:xfrm>
            <a:off x="4174337" y="2833987"/>
            <a:ext cx="2624606" cy="2627112"/>
          </a:xfrm>
          <a:prstGeom prst="rect">
            <a:avLst/>
          </a:prstGeom>
        </p:spPr>
      </p:pic>
    </p:spTree>
    <p:extLst>
      <p:ext uri="{BB962C8B-B14F-4D97-AF65-F5344CB8AC3E}">
        <p14:creationId xmlns:p14="http://schemas.microsoft.com/office/powerpoint/2010/main" val="14417732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64FF4134-B7EB-7C9F-52F4-B122BF5A9505}"/>
              </a:ext>
            </a:extLst>
          </p:cNvPr>
          <p:cNvSpPr/>
          <p:nvPr/>
        </p:nvSpPr>
        <p:spPr>
          <a:xfrm>
            <a:off x="284852" y="1098094"/>
            <a:ext cx="11761374" cy="2426946"/>
          </a:xfrm>
          <a:prstGeom prst="rect">
            <a:avLst/>
          </a:prstGeom>
        </p:spPr>
        <p:txBody>
          <a:bodyPr wrap="square">
            <a:spAutoFit/>
          </a:bodyPr>
          <a:lstStyle/>
          <a:p>
            <a:pPr>
              <a:spcAft>
                <a:spcPts val="600"/>
              </a:spcAft>
            </a:pPr>
            <a:r>
              <a:rPr lang="en-US" altLang="zh-CN" sz="2400" b="1" dirty="0">
                <a:solidFill>
                  <a:srgbClr val="C00000"/>
                </a:solidFill>
                <a:cs typeface="Times New Roman" panose="02020603050405020304" pitchFamily="18" charset="0"/>
              </a:rPr>
              <a:t>Preliminary test on the Superlattice GaAs photocathode</a:t>
            </a:r>
          </a:p>
          <a:p>
            <a:pPr marL="285750" indent="-285750">
              <a:lnSpc>
                <a:spcPts val="3000"/>
              </a:lnSpc>
              <a:buFont typeface="Wingdings" panose="05000000000000000000" pitchFamily="2" charset="2"/>
              <a:buChar char="l"/>
            </a:pPr>
            <a:r>
              <a:rPr lang="en-US" altLang="zh-CN" dirty="0">
                <a:cs typeface="Times New Roman" panose="02020603050405020304" pitchFamily="18" charset="0"/>
              </a:rPr>
              <a:t>Polarization measurement at an electron beam energy of </a:t>
            </a:r>
            <a:r>
              <a:rPr lang="en-US" altLang="zh-CN" b="1" dirty="0">
                <a:cs typeface="Times New Roman" panose="02020603050405020304" pitchFamily="18" charset="0"/>
              </a:rPr>
              <a:t>100.0 keV </a:t>
            </a:r>
            <a:r>
              <a:rPr lang="en-US" altLang="zh-CN" dirty="0">
                <a:cs typeface="Times New Roman" panose="02020603050405020304" pitchFamily="18" charset="0"/>
              </a:rPr>
              <a:t>with a laser  </a:t>
            </a:r>
            <a:r>
              <a:rPr lang="el-GR" altLang="zh-CN" dirty="0">
                <a:cs typeface="Times New Roman" panose="02020603050405020304" pitchFamily="18" charset="0"/>
              </a:rPr>
              <a:t>λ ∼ 776</a:t>
            </a:r>
            <a:r>
              <a:rPr lang="en-US" altLang="zh-CN" dirty="0">
                <a:cs typeface="Times New Roman" panose="02020603050405020304" pitchFamily="18" charset="0"/>
              </a:rPr>
              <a:t>nm has been carried out</a:t>
            </a:r>
          </a:p>
          <a:p>
            <a:pPr marL="285750" indent="-285750">
              <a:lnSpc>
                <a:spcPts val="3000"/>
              </a:lnSpc>
              <a:buFont typeface="Wingdings" panose="05000000000000000000" pitchFamily="2" charset="2"/>
              <a:buChar char="l"/>
            </a:pPr>
            <a:r>
              <a:rPr lang="en-US" altLang="zh-CN" dirty="0"/>
              <a:t>The effective Sherman function </a:t>
            </a:r>
            <a:r>
              <a:rPr lang="en-US" altLang="zh-CN" dirty="0" err="1"/>
              <a:t>Seff</a:t>
            </a:r>
            <a:r>
              <a:rPr lang="en-US" altLang="zh-CN" dirty="0"/>
              <a:t> is directly affecting the results of polarization measurement, and in this time experiment polarization is estimated at </a:t>
            </a:r>
            <a:r>
              <a:rPr lang="en-US" altLang="zh-CN" b="1" dirty="0"/>
              <a:t>70%</a:t>
            </a:r>
            <a:r>
              <a:rPr lang="en-US" altLang="zh-CN" dirty="0"/>
              <a:t> when using </a:t>
            </a:r>
            <a:r>
              <a:rPr lang="en-US" altLang="zh-CN" b="1" dirty="0" err="1"/>
              <a:t>Seff</a:t>
            </a:r>
            <a:r>
              <a:rPr lang="en-US" altLang="zh-CN" b="1" dirty="0"/>
              <a:t>=0.28  </a:t>
            </a:r>
            <a:r>
              <a:rPr lang="en-US" altLang="zh-CN" dirty="0"/>
              <a:t>that was determined years ago</a:t>
            </a:r>
          </a:p>
          <a:p>
            <a:pPr marL="285750" indent="-285750">
              <a:lnSpc>
                <a:spcPts val="3000"/>
              </a:lnSpc>
              <a:buFont typeface="Wingdings" panose="05000000000000000000" pitchFamily="2" charset="2"/>
              <a:buChar char="l"/>
            </a:pPr>
            <a:r>
              <a:rPr lang="en-US" altLang="zh-CN" dirty="0">
                <a:cs typeface="Times New Roman" panose="02020603050405020304" pitchFamily="18" charset="0"/>
              </a:rPr>
              <a:t>The preliminary polarization measurement results show that </a:t>
            </a:r>
            <a:r>
              <a:rPr lang="en-US" altLang="zh-CN" b="1" dirty="0">
                <a:cs typeface="Times New Roman" panose="02020603050405020304" pitchFamily="18" charset="0"/>
              </a:rPr>
              <a:t>Superlattice structure is working</a:t>
            </a:r>
            <a:r>
              <a:rPr lang="en-US" altLang="zh-CN" dirty="0">
                <a:cs typeface="Times New Roman" panose="02020603050405020304" pitchFamily="18" charset="0"/>
              </a:rPr>
              <a:t>, the next step is to further confirm the polarization with an energy of several MeV on the main accelerator at Mainz with a higher accuracy</a:t>
            </a:r>
          </a:p>
        </p:txBody>
      </p:sp>
      <p:sp>
        <p:nvSpPr>
          <p:cNvPr id="3" name="矩形 2">
            <a:extLst>
              <a:ext uri="{FF2B5EF4-FFF2-40B4-BE49-F238E27FC236}">
                <a16:creationId xmlns:a16="http://schemas.microsoft.com/office/drawing/2014/main" id="{41693F10-2438-073C-561B-5D204726886B}"/>
              </a:ext>
            </a:extLst>
          </p:cNvPr>
          <p:cNvSpPr/>
          <p:nvPr/>
        </p:nvSpPr>
        <p:spPr>
          <a:xfrm>
            <a:off x="169047" y="133074"/>
            <a:ext cx="9202133" cy="643638"/>
          </a:xfrm>
          <a:prstGeom prst="rect">
            <a:avLst/>
          </a:prstGeom>
        </p:spPr>
        <p:txBody>
          <a:bodyPr wrap="square">
            <a:spAutoFit/>
          </a:bodyPr>
          <a:lstStyle/>
          <a:p>
            <a:pPr>
              <a:lnSpc>
                <a:spcPct val="120000"/>
              </a:lnSpc>
            </a:pPr>
            <a:r>
              <a:rPr lang="en-US" altLang="zh-CN" sz="3200" dirty="0">
                <a:solidFill>
                  <a:schemeClr val="bg1"/>
                </a:solidFill>
                <a:latin typeface="Arial Black" panose="020B0A04020102020204" pitchFamily="34" charset="0"/>
                <a:ea typeface="微软雅黑" panose="020B0503020204020204" pitchFamily="34" charset="-122"/>
                <a:cs typeface="Arial" panose="020B0604020202020204" pitchFamily="34" charset="0"/>
              </a:rPr>
              <a:t>Polarized electron source related R&amp;D</a:t>
            </a:r>
          </a:p>
        </p:txBody>
      </p:sp>
      <p:pic>
        <p:nvPicPr>
          <p:cNvPr id="12" name="图片 11">
            <a:extLst>
              <a:ext uri="{FF2B5EF4-FFF2-40B4-BE49-F238E27FC236}">
                <a16:creationId xmlns:a16="http://schemas.microsoft.com/office/drawing/2014/main" id="{83EF2058-2B26-4B00-98D9-0FA88CECDDC1}"/>
              </a:ext>
            </a:extLst>
          </p:cNvPr>
          <p:cNvPicPr>
            <a:picLocks noChangeAspect="1"/>
          </p:cNvPicPr>
          <p:nvPr/>
        </p:nvPicPr>
        <p:blipFill>
          <a:blip r:embed="rId2"/>
          <a:stretch>
            <a:fillRect/>
          </a:stretch>
        </p:blipFill>
        <p:spPr>
          <a:xfrm>
            <a:off x="129991" y="3547948"/>
            <a:ext cx="3619375" cy="2512162"/>
          </a:xfrm>
          <a:prstGeom prst="rect">
            <a:avLst/>
          </a:prstGeom>
        </p:spPr>
      </p:pic>
      <p:pic>
        <p:nvPicPr>
          <p:cNvPr id="13" name="图片 12">
            <a:extLst>
              <a:ext uri="{FF2B5EF4-FFF2-40B4-BE49-F238E27FC236}">
                <a16:creationId xmlns:a16="http://schemas.microsoft.com/office/drawing/2014/main" id="{9E335DA4-DE3C-4DD9-B53F-1E784CBA42D0}"/>
              </a:ext>
            </a:extLst>
          </p:cNvPr>
          <p:cNvPicPr>
            <a:picLocks noChangeAspect="1"/>
          </p:cNvPicPr>
          <p:nvPr/>
        </p:nvPicPr>
        <p:blipFill>
          <a:blip r:embed="rId3"/>
          <a:stretch>
            <a:fillRect/>
          </a:stretch>
        </p:blipFill>
        <p:spPr>
          <a:xfrm>
            <a:off x="3662694" y="3483225"/>
            <a:ext cx="3666511" cy="2588265"/>
          </a:xfrm>
          <a:prstGeom prst="rect">
            <a:avLst/>
          </a:prstGeom>
        </p:spPr>
      </p:pic>
      <p:sp>
        <p:nvSpPr>
          <p:cNvPr id="14" name="矩形 13">
            <a:extLst>
              <a:ext uri="{FF2B5EF4-FFF2-40B4-BE49-F238E27FC236}">
                <a16:creationId xmlns:a16="http://schemas.microsoft.com/office/drawing/2014/main" id="{C2A22A73-9720-47EF-BED7-6EBA6E051E37}"/>
              </a:ext>
            </a:extLst>
          </p:cNvPr>
          <p:cNvSpPr/>
          <p:nvPr/>
        </p:nvSpPr>
        <p:spPr>
          <a:xfrm>
            <a:off x="1635579" y="6088470"/>
            <a:ext cx="4986237" cy="369332"/>
          </a:xfrm>
          <a:prstGeom prst="rect">
            <a:avLst/>
          </a:prstGeom>
        </p:spPr>
        <p:txBody>
          <a:bodyPr wrap="none">
            <a:spAutoFit/>
          </a:bodyPr>
          <a:lstStyle/>
          <a:p>
            <a:r>
              <a:rPr lang="en-US" altLang="zh-CN" dirty="0">
                <a:solidFill>
                  <a:srgbClr val="0000FF"/>
                </a:solidFill>
              </a:rPr>
              <a:t>Asymmetry measurements: left and right detectors</a:t>
            </a:r>
            <a:endParaRPr lang="zh-CN" altLang="en-US" dirty="0">
              <a:solidFill>
                <a:srgbClr val="0000FF"/>
              </a:solidFill>
            </a:endParaRPr>
          </a:p>
        </p:txBody>
      </p:sp>
      <p:sp>
        <p:nvSpPr>
          <p:cNvPr id="15" name="矩形 14">
            <a:extLst>
              <a:ext uri="{FF2B5EF4-FFF2-40B4-BE49-F238E27FC236}">
                <a16:creationId xmlns:a16="http://schemas.microsoft.com/office/drawing/2014/main" id="{54DF5087-8206-4DC5-A854-0A516A434198}"/>
              </a:ext>
            </a:extLst>
          </p:cNvPr>
          <p:cNvSpPr/>
          <p:nvPr/>
        </p:nvSpPr>
        <p:spPr>
          <a:xfrm>
            <a:off x="2259794" y="3661756"/>
            <a:ext cx="1396536" cy="369332"/>
          </a:xfrm>
          <a:prstGeom prst="rect">
            <a:avLst/>
          </a:prstGeom>
        </p:spPr>
        <p:txBody>
          <a:bodyPr wrap="none">
            <a:spAutoFit/>
          </a:bodyPr>
          <a:lstStyle/>
          <a:p>
            <a:r>
              <a:rPr lang="en-US" altLang="zh-CN" dirty="0">
                <a:latin typeface="NotoSans-Regular"/>
              </a:rPr>
              <a:t>Left detector</a:t>
            </a:r>
            <a:endParaRPr lang="zh-CN" altLang="en-US" dirty="0"/>
          </a:p>
        </p:txBody>
      </p:sp>
      <p:sp>
        <p:nvSpPr>
          <p:cNvPr id="16" name="矩形 15">
            <a:extLst>
              <a:ext uri="{FF2B5EF4-FFF2-40B4-BE49-F238E27FC236}">
                <a16:creationId xmlns:a16="http://schemas.microsoft.com/office/drawing/2014/main" id="{6BD79847-24F6-4CFF-93F1-AE24895A63EB}"/>
              </a:ext>
            </a:extLst>
          </p:cNvPr>
          <p:cNvSpPr/>
          <p:nvPr/>
        </p:nvSpPr>
        <p:spPr>
          <a:xfrm>
            <a:off x="5686772" y="3661756"/>
            <a:ext cx="1521507" cy="369332"/>
          </a:xfrm>
          <a:prstGeom prst="rect">
            <a:avLst/>
          </a:prstGeom>
        </p:spPr>
        <p:txBody>
          <a:bodyPr wrap="none">
            <a:spAutoFit/>
          </a:bodyPr>
          <a:lstStyle/>
          <a:p>
            <a:r>
              <a:rPr lang="en-US" altLang="zh-CN" dirty="0">
                <a:latin typeface="NotoSans-Regular"/>
              </a:rPr>
              <a:t>Right detector</a:t>
            </a:r>
            <a:endParaRPr lang="zh-CN" altLang="en-US" dirty="0"/>
          </a:p>
        </p:txBody>
      </p:sp>
      <mc:AlternateContent xmlns:mc="http://schemas.openxmlformats.org/markup-compatibility/2006">
        <mc:Choice xmlns:a14="http://schemas.microsoft.com/office/drawing/2010/main" Requires="a14">
          <p:sp>
            <p:nvSpPr>
              <p:cNvPr id="17" name="矩形 16">
                <a:extLst>
                  <a:ext uri="{FF2B5EF4-FFF2-40B4-BE49-F238E27FC236}">
                    <a16:creationId xmlns:a16="http://schemas.microsoft.com/office/drawing/2014/main" id="{07FF8CE4-02F0-41F9-8032-1C0E18013E55}"/>
                  </a:ext>
                </a:extLst>
              </p:cNvPr>
              <p:cNvSpPr/>
              <p:nvPr/>
            </p:nvSpPr>
            <p:spPr>
              <a:xfrm>
                <a:off x="7277643" y="3720732"/>
                <a:ext cx="2654563" cy="670824"/>
              </a:xfrm>
              <a:prstGeom prst="rect">
                <a:avLst/>
              </a:prstGeom>
            </p:spPr>
            <p:txBody>
              <a:bodyPr wrap="square">
                <a:spAutoFit/>
              </a:bodyPr>
              <a:lstStyle/>
              <a:p>
                <a:r>
                  <a:rPr lang="en-US" altLang="zh-CN" sz="2400" dirty="0"/>
                  <a:t>A</a:t>
                </a:r>
                <a:r>
                  <a:rPr lang="en-US" altLang="zh-CN" sz="2400" baseline="-25000" dirty="0"/>
                  <a:t>mes</a:t>
                </a:r>
                <a14:m>
                  <m:oMath xmlns:m="http://schemas.openxmlformats.org/officeDocument/2006/math">
                    <m:r>
                      <a:rPr lang="zh-CN" altLang="en-US" sz="2400" i="0">
                        <a:latin typeface="Cambria Math" panose="02040503050406030204" pitchFamily="18" charset="0"/>
                      </a:rPr>
                      <m:t>=</m:t>
                    </m:r>
                    <m:f>
                      <m:fPr>
                        <m:ctrlPr>
                          <a:rPr lang="zh-CN" altLang="en-US" sz="2400" i="1">
                            <a:latin typeface="Cambria Math" panose="02040503050406030204" pitchFamily="18" charset="0"/>
                          </a:rPr>
                        </m:ctrlPr>
                      </m:fPr>
                      <m:num>
                        <m:r>
                          <a:rPr lang="zh-CN" altLang="en-US" sz="2400">
                            <a:latin typeface="Cambria Math" panose="02040503050406030204" pitchFamily="18" charset="0"/>
                          </a:rPr>
                          <m:t>1−</m:t>
                        </m:r>
                        <m:r>
                          <m:rPr>
                            <m:sty m:val="p"/>
                          </m:rPr>
                          <a:rPr lang="en-US" altLang="zh-CN" sz="2400">
                            <a:latin typeface="Cambria Math" panose="02040503050406030204" pitchFamily="18" charset="0"/>
                          </a:rPr>
                          <m:t>q</m:t>
                        </m:r>
                      </m:num>
                      <m:den>
                        <m:r>
                          <a:rPr lang="zh-CN" altLang="en-US" sz="2400">
                            <a:latin typeface="Cambria Math" panose="02040503050406030204" pitchFamily="18" charset="0"/>
                          </a:rPr>
                          <m:t>1+</m:t>
                        </m:r>
                        <m:r>
                          <m:rPr>
                            <m:sty m:val="p"/>
                          </m:rPr>
                          <a:rPr lang="en-US" altLang="zh-CN" sz="2400">
                            <a:latin typeface="Cambria Math" panose="02040503050406030204" pitchFamily="18" charset="0"/>
                          </a:rPr>
                          <m:t>q</m:t>
                        </m:r>
                      </m:den>
                    </m:f>
                    <m:r>
                      <a:rPr lang="zh-CN" altLang="en-US" sz="2400" i="0">
                        <a:latin typeface="Cambria Math" panose="02040503050406030204" pitchFamily="18" charset="0"/>
                      </a:rPr>
                      <m:t>=</m:t>
                    </m:r>
                    <m:r>
                      <a:rPr lang="en-US" altLang="zh-CN" sz="2400" b="0" i="0" smtClean="0">
                        <a:latin typeface="Cambria Math" panose="02040503050406030204" pitchFamily="18" charset="0"/>
                      </a:rPr>
                      <m:t>0.196</m:t>
                    </m:r>
                  </m:oMath>
                </a14:m>
                <a:endParaRPr lang="zh-CN" altLang="en-US" sz="2400" dirty="0"/>
              </a:p>
            </p:txBody>
          </p:sp>
        </mc:Choice>
        <mc:Fallback>
          <p:sp>
            <p:nvSpPr>
              <p:cNvPr id="17" name="矩形 16">
                <a:extLst>
                  <a:ext uri="{FF2B5EF4-FFF2-40B4-BE49-F238E27FC236}">
                    <a16:creationId xmlns:a16="http://schemas.microsoft.com/office/drawing/2014/main" id="{07FF8CE4-02F0-41F9-8032-1C0E18013E55}"/>
                  </a:ext>
                </a:extLst>
              </p:cNvPr>
              <p:cNvSpPr>
                <a:spLocks noRot="1" noChangeAspect="1" noMove="1" noResize="1" noEditPoints="1" noAdjustHandles="1" noChangeArrowheads="1" noChangeShapeType="1" noTextEdit="1"/>
              </p:cNvSpPr>
              <p:nvPr/>
            </p:nvSpPr>
            <p:spPr>
              <a:xfrm>
                <a:off x="7277643" y="3720732"/>
                <a:ext cx="2654563" cy="670824"/>
              </a:xfrm>
              <a:prstGeom prst="rect">
                <a:avLst/>
              </a:prstGeom>
              <a:blipFill>
                <a:blip r:embed="rId4"/>
                <a:stretch>
                  <a:fillRect l="-3678" b="-90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8" name="矩形 17">
                <a:extLst>
                  <a:ext uri="{FF2B5EF4-FFF2-40B4-BE49-F238E27FC236}">
                    <a16:creationId xmlns:a16="http://schemas.microsoft.com/office/drawing/2014/main" id="{2BE49EC6-3A45-4F05-9556-876F4E96154F}"/>
                  </a:ext>
                </a:extLst>
              </p:cNvPr>
              <p:cNvSpPr/>
              <p:nvPr/>
            </p:nvSpPr>
            <p:spPr>
              <a:xfrm>
                <a:off x="9932206" y="3694181"/>
                <a:ext cx="2526296" cy="670825"/>
              </a:xfrm>
              <a:prstGeom prst="rect">
                <a:avLst/>
              </a:prstGeom>
            </p:spPr>
            <p:txBody>
              <a:bodyPr wrap="square">
                <a:spAutoFit/>
              </a:bodyPr>
              <a:lstStyle/>
              <a:p>
                <a:r>
                  <a:rPr lang="en-US" altLang="zh-CN" sz="2400" dirty="0"/>
                  <a:t>P</a:t>
                </a:r>
                <a14:m>
                  <m:oMath xmlns:m="http://schemas.openxmlformats.org/officeDocument/2006/math">
                    <m:r>
                      <a:rPr lang="zh-CN" altLang="en-US" sz="2400" i="0">
                        <a:latin typeface="Cambria Math" panose="02040503050406030204" pitchFamily="18" charset="0"/>
                      </a:rPr>
                      <m:t>=</m:t>
                    </m:r>
                    <m:f>
                      <m:fPr>
                        <m:ctrlPr>
                          <a:rPr lang="zh-CN" altLang="en-US" sz="2400" i="1">
                            <a:latin typeface="Cambria Math" panose="02040503050406030204" pitchFamily="18" charset="0"/>
                          </a:rPr>
                        </m:ctrlPr>
                      </m:fPr>
                      <m:num>
                        <m:r>
                          <m:rPr>
                            <m:nor/>
                          </m:rPr>
                          <a:rPr lang="en-US" altLang="zh-CN" sz="2400" dirty="0"/>
                          <m:t>A</m:t>
                        </m:r>
                        <m:r>
                          <m:rPr>
                            <m:nor/>
                          </m:rPr>
                          <a:rPr lang="en-US" altLang="zh-CN" sz="2400" baseline="-25000" dirty="0"/>
                          <m:t>mes</m:t>
                        </m:r>
                      </m:num>
                      <m:den>
                        <m:r>
                          <m:rPr>
                            <m:nor/>
                          </m:rPr>
                          <a:rPr lang="en-US" altLang="zh-CN" sz="2400" b="0" i="0" dirty="0" smtClean="0"/>
                          <m:t>S</m:t>
                        </m:r>
                        <m:r>
                          <m:rPr>
                            <m:nor/>
                          </m:rPr>
                          <a:rPr lang="en-US" altLang="zh-CN" sz="2400" b="0" i="0" baseline="-25000" dirty="0" smtClean="0"/>
                          <m:t>eff</m:t>
                        </m:r>
                      </m:den>
                    </m:f>
                    <m:r>
                      <a:rPr lang="zh-CN" altLang="en-US" sz="2400" i="0">
                        <a:latin typeface="Cambria Math" panose="02040503050406030204" pitchFamily="18" charset="0"/>
                      </a:rPr>
                      <m:t>=</m:t>
                    </m:r>
                    <m:r>
                      <a:rPr lang="en-US" altLang="zh-CN" sz="2400" b="0" i="0" smtClean="0">
                        <a:latin typeface="Cambria Math" panose="02040503050406030204" pitchFamily="18" charset="0"/>
                      </a:rPr>
                      <m:t>70%</m:t>
                    </m:r>
                  </m:oMath>
                </a14:m>
                <a:endParaRPr lang="zh-CN" altLang="en-US" sz="2400" dirty="0"/>
              </a:p>
            </p:txBody>
          </p:sp>
        </mc:Choice>
        <mc:Fallback>
          <p:sp>
            <p:nvSpPr>
              <p:cNvPr id="18" name="矩形 17">
                <a:extLst>
                  <a:ext uri="{FF2B5EF4-FFF2-40B4-BE49-F238E27FC236}">
                    <a16:creationId xmlns:a16="http://schemas.microsoft.com/office/drawing/2014/main" id="{2BE49EC6-3A45-4F05-9556-876F4E96154F}"/>
                  </a:ext>
                </a:extLst>
              </p:cNvPr>
              <p:cNvSpPr>
                <a:spLocks noRot="1" noChangeAspect="1" noMove="1" noResize="1" noEditPoints="1" noAdjustHandles="1" noChangeArrowheads="1" noChangeShapeType="1" noTextEdit="1"/>
              </p:cNvSpPr>
              <p:nvPr/>
            </p:nvSpPr>
            <p:spPr>
              <a:xfrm>
                <a:off x="9932206" y="3694181"/>
                <a:ext cx="2526296" cy="670825"/>
              </a:xfrm>
              <a:prstGeom prst="rect">
                <a:avLst/>
              </a:prstGeom>
              <a:blipFill>
                <a:blip r:embed="rId5"/>
                <a:stretch>
                  <a:fillRect l="-3614" b="-8182"/>
                </a:stretch>
              </a:blipFill>
            </p:spPr>
            <p:txBody>
              <a:bodyPr/>
              <a:lstStyle/>
              <a:p>
                <a:r>
                  <a:rPr lang="zh-CN" altLang="en-US">
                    <a:noFill/>
                  </a:rPr>
                  <a:t> </a:t>
                </a:r>
              </a:p>
            </p:txBody>
          </p:sp>
        </mc:Fallback>
      </mc:AlternateContent>
      <p:pic>
        <p:nvPicPr>
          <p:cNvPr id="7" name="图片 6">
            <a:extLst>
              <a:ext uri="{FF2B5EF4-FFF2-40B4-BE49-F238E27FC236}">
                <a16:creationId xmlns:a16="http://schemas.microsoft.com/office/drawing/2014/main" id="{CB89E172-A195-F422-5FEF-5BB88886D3B4}"/>
              </a:ext>
            </a:extLst>
          </p:cNvPr>
          <p:cNvPicPr>
            <a:picLocks noChangeAspect="1"/>
          </p:cNvPicPr>
          <p:nvPr/>
        </p:nvPicPr>
        <p:blipFill>
          <a:blip r:embed="rId6"/>
          <a:stretch>
            <a:fillRect/>
          </a:stretch>
        </p:blipFill>
        <p:spPr>
          <a:xfrm>
            <a:off x="7414223" y="4652629"/>
            <a:ext cx="4632003" cy="1517380"/>
          </a:xfrm>
          <a:prstGeom prst="rect">
            <a:avLst/>
          </a:prstGeom>
        </p:spPr>
      </p:pic>
    </p:spTree>
    <p:extLst>
      <p:ext uri="{BB962C8B-B14F-4D97-AF65-F5344CB8AC3E}">
        <p14:creationId xmlns:p14="http://schemas.microsoft.com/office/powerpoint/2010/main" val="21765323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64FF4134-B7EB-7C9F-52F4-B122BF5A9505}"/>
              </a:ext>
            </a:extLst>
          </p:cNvPr>
          <p:cNvSpPr/>
          <p:nvPr/>
        </p:nvSpPr>
        <p:spPr>
          <a:xfrm>
            <a:off x="284851" y="1098094"/>
            <a:ext cx="12048915" cy="2426946"/>
          </a:xfrm>
          <a:prstGeom prst="rect">
            <a:avLst/>
          </a:prstGeom>
        </p:spPr>
        <p:txBody>
          <a:bodyPr wrap="square">
            <a:spAutoFit/>
          </a:bodyPr>
          <a:lstStyle/>
          <a:p>
            <a:pPr>
              <a:spcAft>
                <a:spcPts val="600"/>
              </a:spcAft>
            </a:pPr>
            <a:r>
              <a:rPr lang="en-US" altLang="zh-CN" sz="2400" b="1" dirty="0">
                <a:solidFill>
                  <a:srgbClr val="C00000"/>
                </a:solidFill>
                <a:cs typeface="Times New Roman" panose="02020603050405020304" pitchFamily="18" charset="0"/>
              </a:rPr>
              <a:t>Preliminary test on the Superlattice GaAs photocathode</a:t>
            </a:r>
          </a:p>
          <a:p>
            <a:pPr marL="285750" indent="-285750">
              <a:lnSpc>
                <a:spcPts val="3000"/>
              </a:lnSpc>
              <a:buFont typeface="Wingdings" panose="05000000000000000000" pitchFamily="2" charset="2"/>
              <a:buChar char="l"/>
            </a:pPr>
            <a:r>
              <a:rPr lang="en-US" altLang="zh-CN" dirty="0">
                <a:cs typeface="Times New Roman" panose="02020603050405020304" pitchFamily="18" charset="0"/>
              </a:rPr>
              <a:t>Considering the low QE results of Superlattice at Mainz, cross check of activation experiment was carried out on the platform of Chongqing University in China (only activation experiment and QE measurement) based on another quarter.</a:t>
            </a:r>
          </a:p>
          <a:p>
            <a:pPr marL="285750" indent="-285750">
              <a:lnSpc>
                <a:spcPts val="3000"/>
              </a:lnSpc>
              <a:buFont typeface="Wingdings" panose="05000000000000000000" pitchFamily="2" charset="2"/>
              <a:buChar char="l"/>
            </a:pPr>
            <a:r>
              <a:rPr lang="en-US" altLang="zh-CN" dirty="0">
                <a:cs typeface="Times New Roman" panose="02020603050405020304" pitchFamily="18" charset="0"/>
              </a:rPr>
              <a:t>Yo-Yo method by using Cs+O</a:t>
            </a:r>
            <a:r>
              <a:rPr lang="en-US" altLang="zh-CN" baseline="-25000" dirty="0">
                <a:cs typeface="Times New Roman" panose="02020603050405020304" pitchFamily="18" charset="0"/>
              </a:rPr>
              <a:t>2 </a:t>
            </a:r>
            <a:r>
              <a:rPr lang="en-US" altLang="zh-CN" dirty="0">
                <a:cs typeface="Times New Roman" panose="02020603050405020304" pitchFamily="18" charset="0"/>
              </a:rPr>
              <a:t>activation</a:t>
            </a:r>
            <a:endParaRPr lang="en-US" altLang="zh-CN" baseline="-25000" dirty="0">
              <a:cs typeface="Times New Roman" panose="02020603050405020304" pitchFamily="18" charset="0"/>
            </a:endParaRPr>
          </a:p>
          <a:p>
            <a:pPr marL="285750" indent="-285750">
              <a:lnSpc>
                <a:spcPts val="3000"/>
              </a:lnSpc>
              <a:buFont typeface="Wingdings" panose="05000000000000000000" pitchFamily="2" charset="2"/>
              <a:buChar char="l"/>
            </a:pPr>
            <a:r>
              <a:rPr lang="en-US" altLang="zh-CN" dirty="0">
                <a:cs typeface="Times New Roman" panose="02020603050405020304" pitchFamily="18" charset="0"/>
              </a:rPr>
              <a:t>QE is </a:t>
            </a:r>
            <a:r>
              <a:rPr lang="en-US" altLang="zh-CN" b="1" dirty="0">
                <a:cs typeface="Times New Roman" panose="02020603050405020304" pitchFamily="18" charset="0"/>
              </a:rPr>
              <a:t>0.7% @785nm </a:t>
            </a:r>
            <a:r>
              <a:rPr lang="en-US" altLang="zh-CN" dirty="0">
                <a:cs typeface="Times New Roman" panose="02020603050405020304" pitchFamily="18" charset="0"/>
              </a:rPr>
              <a:t>and </a:t>
            </a:r>
            <a:r>
              <a:rPr lang="en-US" altLang="zh-CN" b="1" dirty="0">
                <a:cs typeface="Times New Roman" panose="02020603050405020304" pitchFamily="18" charset="0"/>
              </a:rPr>
              <a:t>8.27%@650nm</a:t>
            </a:r>
            <a:r>
              <a:rPr lang="en-US" altLang="zh-CN" dirty="0">
                <a:cs typeface="Times New Roman" panose="02020603050405020304" pitchFamily="18" charset="0"/>
              </a:rPr>
              <a:t>, and QE of Superlattice decreasing with the increase of heat clean temperature</a:t>
            </a:r>
          </a:p>
          <a:p>
            <a:pPr marL="285750" indent="-285750">
              <a:lnSpc>
                <a:spcPts val="3000"/>
              </a:lnSpc>
              <a:buFont typeface="Wingdings" panose="05000000000000000000" pitchFamily="2" charset="2"/>
              <a:buChar char="l"/>
            </a:pPr>
            <a:r>
              <a:rPr lang="en-US" altLang="zh-CN" dirty="0">
                <a:cs typeface="Times New Roman" panose="02020603050405020304" pitchFamily="18" charset="0"/>
              </a:rPr>
              <a:t>For CEPC polarized electron source, Superlattice with a QE≥0.5% will be enough to meet the requirements</a:t>
            </a:r>
          </a:p>
        </p:txBody>
      </p:sp>
      <p:sp>
        <p:nvSpPr>
          <p:cNvPr id="3" name="矩形 2">
            <a:extLst>
              <a:ext uri="{FF2B5EF4-FFF2-40B4-BE49-F238E27FC236}">
                <a16:creationId xmlns:a16="http://schemas.microsoft.com/office/drawing/2014/main" id="{41693F10-2438-073C-561B-5D204726886B}"/>
              </a:ext>
            </a:extLst>
          </p:cNvPr>
          <p:cNvSpPr/>
          <p:nvPr/>
        </p:nvSpPr>
        <p:spPr>
          <a:xfrm>
            <a:off x="169047" y="133074"/>
            <a:ext cx="9202133" cy="643638"/>
          </a:xfrm>
          <a:prstGeom prst="rect">
            <a:avLst/>
          </a:prstGeom>
        </p:spPr>
        <p:txBody>
          <a:bodyPr wrap="square">
            <a:spAutoFit/>
          </a:bodyPr>
          <a:lstStyle/>
          <a:p>
            <a:pPr>
              <a:lnSpc>
                <a:spcPct val="120000"/>
              </a:lnSpc>
            </a:pPr>
            <a:r>
              <a:rPr lang="en-US" altLang="zh-CN" sz="3200" dirty="0">
                <a:solidFill>
                  <a:schemeClr val="bg1"/>
                </a:solidFill>
                <a:latin typeface="Arial Black" panose="020B0A04020102020204" pitchFamily="34" charset="0"/>
                <a:ea typeface="微软雅黑" panose="020B0503020204020204" pitchFamily="34" charset="-122"/>
                <a:cs typeface="Arial" panose="020B0604020202020204" pitchFamily="34" charset="0"/>
              </a:rPr>
              <a:t>Polarized electron source related R&amp;D</a:t>
            </a:r>
          </a:p>
        </p:txBody>
      </p:sp>
      <p:pic>
        <p:nvPicPr>
          <p:cNvPr id="6" name="图片 5">
            <a:extLst>
              <a:ext uri="{FF2B5EF4-FFF2-40B4-BE49-F238E27FC236}">
                <a16:creationId xmlns:a16="http://schemas.microsoft.com/office/drawing/2014/main" id="{283168BB-8A28-4E34-A65C-6656CDD4848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35976" y="3703310"/>
            <a:ext cx="3116151" cy="2319983"/>
          </a:xfrm>
          <a:prstGeom prst="rect">
            <a:avLst/>
          </a:prstGeom>
        </p:spPr>
      </p:pic>
      <p:pic>
        <p:nvPicPr>
          <p:cNvPr id="8" name="图片 7">
            <a:extLst>
              <a:ext uri="{FF2B5EF4-FFF2-40B4-BE49-F238E27FC236}">
                <a16:creationId xmlns:a16="http://schemas.microsoft.com/office/drawing/2014/main" id="{B22A4834-E9B7-40BD-B4F9-2419F104B16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94995" y="3703310"/>
            <a:ext cx="3170486" cy="2350589"/>
          </a:xfrm>
          <a:prstGeom prst="rect">
            <a:avLst/>
          </a:prstGeom>
        </p:spPr>
      </p:pic>
      <p:sp>
        <p:nvSpPr>
          <p:cNvPr id="10" name="矩形 9">
            <a:extLst>
              <a:ext uri="{FF2B5EF4-FFF2-40B4-BE49-F238E27FC236}">
                <a16:creationId xmlns:a16="http://schemas.microsoft.com/office/drawing/2014/main" id="{3420273E-F9DB-4C1F-A845-79E1C2EE044E}"/>
              </a:ext>
            </a:extLst>
          </p:cNvPr>
          <p:cNvSpPr/>
          <p:nvPr/>
        </p:nvSpPr>
        <p:spPr>
          <a:xfrm>
            <a:off x="1936547" y="6053899"/>
            <a:ext cx="7182736" cy="369332"/>
          </a:xfrm>
          <a:prstGeom prst="rect">
            <a:avLst/>
          </a:prstGeom>
        </p:spPr>
        <p:txBody>
          <a:bodyPr wrap="none">
            <a:spAutoFit/>
          </a:bodyPr>
          <a:lstStyle/>
          <a:p>
            <a:r>
              <a:rPr lang="en-US" altLang="zh-CN" dirty="0">
                <a:solidFill>
                  <a:srgbClr val="0000FF"/>
                </a:solidFill>
              </a:rPr>
              <a:t>Activation experiment study on Superlattice GaAs at Chongqing University </a:t>
            </a:r>
            <a:endParaRPr lang="zh-CN" altLang="en-US" dirty="0">
              <a:solidFill>
                <a:srgbClr val="0000FF"/>
              </a:solidFill>
            </a:endParaRPr>
          </a:p>
        </p:txBody>
      </p:sp>
    </p:spTree>
    <p:extLst>
      <p:ext uri="{BB962C8B-B14F-4D97-AF65-F5344CB8AC3E}">
        <p14:creationId xmlns:p14="http://schemas.microsoft.com/office/powerpoint/2010/main" val="21845981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id="{049E8D52-556B-4948-9231-C942CCBE5F6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59055" y="3029063"/>
            <a:ext cx="3128120" cy="3098953"/>
          </a:xfrm>
          <a:prstGeom prst="rect">
            <a:avLst/>
          </a:prstGeom>
        </p:spPr>
      </p:pic>
      <p:pic>
        <p:nvPicPr>
          <p:cNvPr id="9" name="图片 8">
            <a:extLst>
              <a:ext uri="{FF2B5EF4-FFF2-40B4-BE49-F238E27FC236}">
                <a16:creationId xmlns:a16="http://schemas.microsoft.com/office/drawing/2014/main" id="{9800CA4E-2DFC-4F31-B0A7-ECA632A5EAB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53165" y="3371894"/>
            <a:ext cx="3287111" cy="2420044"/>
          </a:xfrm>
          <a:prstGeom prst="rect">
            <a:avLst/>
          </a:prstGeom>
        </p:spPr>
      </p:pic>
      <p:pic>
        <p:nvPicPr>
          <p:cNvPr id="4" name="图片 3">
            <a:extLst>
              <a:ext uri="{FF2B5EF4-FFF2-40B4-BE49-F238E27FC236}">
                <a16:creationId xmlns:a16="http://schemas.microsoft.com/office/drawing/2014/main" id="{57B246E8-F459-4AB2-91EC-15EEA01357C8}"/>
              </a:ext>
            </a:extLst>
          </p:cNvPr>
          <p:cNvPicPr>
            <a:picLocks noChangeAspect="1"/>
          </p:cNvPicPr>
          <p:nvPr/>
        </p:nvPicPr>
        <p:blipFill>
          <a:blip r:embed="rId4"/>
          <a:stretch>
            <a:fillRect/>
          </a:stretch>
        </p:blipFill>
        <p:spPr>
          <a:xfrm>
            <a:off x="169047" y="3416625"/>
            <a:ext cx="5590008" cy="2588130"/>
          </a:xfrm>
          <a:prstGeom prst="rect">
            <a:avLst/>
          </a:prstGeom>
        </p:spPr>
      </p:pic>
      <p:sp>
        <p:nvSpPr>
          <p:cNvPr id="2" name="矩形 1">
            <a:extLst>
              <a:ext uri="{FF2B5EF4-FFF2-40B4-BE49-F238E27FC236}">
                <a16:creationId xmlns:a16="http://schemas.microsoft.com/office/drawing/2014/main" id="{7010C8D9-7480-D7BE-AD5D-5FEF499E0F64}"/>
              </a:ext>
            </a:extLst>
          </p:cNvPr>
          <p:cNvSpPr/>
          <p:nvPr/>
        </p:nvSpPr>
        <p:spPr>
          <a:xfrm>
            <a:off x="169047" y="133074"/>
            <a:ext cx="9202133" cy="643638"/>
          </a:xfrm>
          <a:prstGeom prst="rect">
            <a:avLst/>
          </a:prstGeom>
        </p:spPr>
        <p:txBody>
          <a:bodyPr wrap="square">
            <a:spAutoFit/>
          </a:bodyPr>
          <a:lstStyle/>
          <a:p>
            <a:pPr>
              <a:lnSpc>
                <a:spcPct val="120000"/>
              </a:lnSpc>
            </a:pPr>
            <a:r>
              <a:rPr lang="en-US" altLang="zh-CN" sz="3200" dirty="0">
                <a:solidFill>
                  <a:schemeClr val="bg1"/>
                </a:solidFill>
                <a:latin typeface="Arial Black" panose="020B0A04020102020204" pitchFamily="34" charset="0"/>
                <a:ea typeface="微软雅黑" panose="020B0503020204020204" pitchFamily="34" charset="-122"/>
                <a:cs typeface="Arial" panose="020B0604020202020204" pitchFamily="34" charset="0"/>
              </a:rPr>
              <a:t>Polarized electron source related R&amp;D</a:t>
            </a:r>
          </a:p>
        </p:txBody>
      </p:sp>
      <p:sp>
        <p:nvSpPr>
          <p:cNvPr id="3" name="矩形 2">
            <a:extLst>
              <a:ext uri="{FF2B5EF4-FFF2-40B4-BE49-F238E27FC236}">
                <a16:creationId xmlns:a16="http://schemas.microsoft.com/office/drawing/2014/main" id="{EF38C45B-66B4-57EF-26FD-E4D920E7BEB0}"/>
              </a:ext>
            </a:extLst>
          </p:cNvPr>
          <p:cNvSpPr/>
          <p:nvPr/>
        </p:nvSpPr>
        <p:spPr>
          <a:xfrm>
            <a:off x="284852" y="1098094"/>
            <a:ext cx="11608028" cy="2042226"/>
          </a:xfrm>
          <a:prstGeom prst="rect">
            <a:avLst/>
          </a:prstGeom>
        </p:spPr>
        <p:txBody>
          <a:bodyPr wrap="square">
            <a:spAutoFit/>
          </a:bodyPr>
          <a:lstStyle/>
          <a:p>
            <a:pPr>
              <a:spcAft>
                <a:spcPts val="600"/>
              </a:spcAft>
            </a:pPr>
            <a:r>
              <a:rPr lang="en-US" altLang="zh-CN" sz="2400" b="1" dirty="0">
                <a:solidFill>
                  <a:srgbClr val="C00000"/>
                </a:solidFill>
                <a:cs typeface="Times New Roman" panose="02020603050405020304" pitchFamily="18" charset="0"/>
              </a:rPr>
              <a:t>A Polarized electron gun design for CEPC</a:t>
            </a:r>
          </a:p>
          <a:p>
            <a:pPr marL="285750" indent="-285750">
              <a:lnSpc>
                <a:spcPts val="3000"/>
              </a:lnSpc>
              <a:buFont typeface="Wingdings" panose="05000000000000000000" pitchFamily="2" charset="2"/>
              <a:buChar char="l"/>
            </a:pPr>
            <a:r>
              <a:rPr lang="en-US" altLang="zh-CN" dirty="0">
                <a:cs typeface="Times New Roman" panose="02020603050405020304" pitchFamily="18" charset="0"/>
              </a:rPr>
              <a:t>A 150kV HV photocathode electron gun has been designed (Beam parameters are consistent with the thermionic gun)</a:t>
            </a:r>
          </a:p>
          <a:p>
            <a:pPr marL="285750" indent="-285750">
              <a:lnSpc>
                <a:spcPts val="3000"/>
              </a:lnSpc>
              <a:buFont typeface="Wingdings" panose="05000000000000000000" pitchFamily="2" charset="2"/>
              <a:buChar char="l"/>
            </a:pPr>
            <a:r>
              <a:rPr lang="en-US" altLang="zh-CN" dirty="0">
                <a:cs typeface="Times New Roman" panose="02020603050405020304" pitchFamily="18" charset="0"/>
              </a:rPr>
              <a:t>We proposed a two electron guns scheme and do not change the layout of the injector, share the bunching system</a:t>
            </a:r>
          </a:p>
          <a:p>
            <a:pPr marL="285750" indent="-285750">
              <a:lnSpc>
                <a:spcPts val="3000"/>
              </a:lnSpc>
              <a:buFont typeface="Wingdings" panose="05000000000000000000" pitchFamily="2" charset="2"/>
              <a:buChar char="l"/>
            </a:pPr>
            <a:r>
              <a:rPr lang="en-US" altLang="zh-CN" dirty="0">
                <a:cs typeface="Times New Roman" panose="02020603050405020304" pitchFamily="18" charset="0"/>
              </a:rPr>
              <a:t>As an alternative solution for CEPC electron source</a:t>
            </a:r>
          </a:p>
          <a:p>
            <a:pPr marL="285750" indent="-285750">
              <a:lnSpc>
                <a:spcPts val="3000"/>
              </a:lnSpc>
              <a:buFont typeface="Wingdings" panose="05000000000000000000" pitchFamily="2" charset="2"/>
              <a:buChar char="l"/>
            </a:pPr>
            <a:r>
              <a:rPr lang="en-US" altLang="zh-CN" dirty="0">
                <a:cs typeface="Times New Roman" panose="02020603050405020304" pitchFamily="18" charset="0"/>
              </a:rPr>
              <a:t>It can also be adopted in BEPCII as a polarized electron source</a:t>
            </a:r>
          </a:p>
        </p:txBody>
      </p:sp>
      <p:sp>
        <p:nvSpPr>
          <p:cNvPr id="5" name="TextBox 19">
            <a:extLst>
              <a:ext uri="{FF2B5EF4-FFF2-40B4-BE49-F238E27FC236}">
                <a16:creationId xmlns:a16="http://schemas.microsoft.com/office/drawing/2014/main" id="{F32B3CC6-C0F7-2C05-39AF-522C268D1CAF}"/>
              </a:ext>
            </a:extLst>
          </p:cNvPr>
          <p:cNvSpPr txBox="1"/>
          <p:nvPr/>
        </p:nvSpPr>
        <p:spPr>
          <a:xfrm>
            <a:off x="6466113" y="6023513"/>
            <a:ext cx="4333466" cy="369332"/>
          </a:xfrm>
          <a:prstGeom prst="rect">
            <a:avLst/>
          </a:prstGeom>
          <a:noFill/>
        </p:spPr>
        <p:txBody>
          <a:bodyPr wrap="square" rtlCol="0">
            <a:spAutoFit/>
          </a:bodyPr>
          <a:lstStyle/>
          <a:p>
            <a:r>
              <a:rPr lang="en-US" altLang="zh-CN" dirty="0">
                <a:solidFill>
                  <a:srgbClr val="0000FF"/>
                </a:solidFill>
              </a:rPr>
              <a:t>A 150kV HV photocathode electron gun </a:t>
            </a:r>
            <a:endParaRPr lang="en-US" dirty="0">
              <a:solidFill>
                <a:srgbClr val="0000FF"/>
              </a:solidFill>
            </a:endParaRPr>
          </a:p>
        </p:txBody>
      </p:sp>
      <p:sp>
        <p:nvSpPr>
          <p:cNvPr id="6" name="TextBox 19">
            <a:extLst>
              <a:ext uri="{FF2B5EF4-FFF2-40B4-BE49-F238E27FC236}">
                <a16:creationId xmlns:a16="http://schemas.microsoft.com/office/drawing/2014/main" id="{15E0041B-8CF4-3C17-7626-4AC8DD303EC3}"/>
              </a:ext>
            </a:extLst>
          </p:cNvPr>
          <p:cNvSpPr txBox="1"/>
          <p:nvPr/>
        </p:nvSpPr>
        <p:spPr>
          <a:xfrm>
            <a:off x="1265604" y="6029888"/>
            <a:ext cx="3737387" cy="369332"/>
          </a:xfrm>
          <a:prstGeom prst="rect">
            <a:avLst/>
          </a:prstGeom>
          <a:noFill/>
        </p:spPr>
        <p:txBody>
          <a:bodyPr wrap="square" rtlCol="0">
            <a:spAutoFit/>
          </a:bodyPr>
          <a:lstStyle/>
          <a:p>
            <a:r>
              <a:rPr lang="en-US" altLang="zh-CN" dirty="0">
                <a:solidFill>
                  <a:srgbClr val="0000FF"/>
                </a:solidFill>
              </a:rPr>
              <a:t>Two electron guns scheme for CEPC </a:t>
            </a:r>
            <a:endParaRPr lang="en-US" dirty="0">
              <a:solidFill>
                <a:srgbClr val="0000FF"/>
              </a:solidFill>
            </a:endParaRPr>
          </a:p>
        </p:txBody>
      </p:sp>
    </p:spTree>
    <p:extLst>
      <p:ext uri="{BB962C8B-B14F-4D97-AF65-F5344CB8AC3E}">
        <p14:creationId xmlns:p14="http://schemas.microsoft.com/office/powerpoint/2010/main" val="23416078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内容占位符 2">
            <a:extLst>
              <a:ext uri="{FF2B5EF4-FFF2-40B4-BE49-F238E27FC236}">
                <a16:creationId xmlns:a16="http://schemas.microsoft.com/office/drawing/2014/main" id="{ABA82F27-D7C2-447C-ABAD-3F4518604DE3}"/>
              </a:ext>
            </a:extLst>
          </p:cNvPr>
          <p:cNvSpPr txBox="1">
            <a:spLocks/>
          </p:cNvSpPr>
          <p:nvPr/>
        </p:nvSpPr>
        <p:spPr>
          <a:xfrm>
            <a:off x="483892" y="1343955"/>
            <a:ext cx="11637224" cy="4814423"/>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altLang="zh-CN" sz="3200" b="1" dirty="0">
                <a:solidFill>
                  <a:schemeClr val="bg2"/>
                </a:solidFill>
                <a:latin typeface="Arial" panose="020B0604020202020204" pitchFamily="34" charset="0"/>
                <a:ea typeface="微软雅黑" panose="020B0503020204020204" pitchFamily="34" charset="-122"/>
                <a:cs typeface="Arial" panose="020B0604020202020204" pitchFamily="34" charset="0"/>
              </a:rPr>
              <a:t>CEPC Electron Source </a:t>
            </a:r>
          </a:p>
          <a:p>
            <a:pPr>
              <a:lnSpc>
                <a:spcPct val="120000"/>
              </a:lnSpc>
            </a:pPr>
            <a:r>
              <a:rPr lang="en-US" altLang="zh-CN" sz="3200" b="1" dirty="0">
                <a:solidFill>
                  <a:schemeClr val="bg2"/>
                </a:solidFill>
                <a:latin typeface="Arial" panose="020B0604020202020204" pitchFamily="34" charset="0"/>
                <a:ea typeface="微软雅黑" panose="020B0503020204020204" pitchFamily="34" charset="-122"/>
                <a:cs typeface="Arial" panose="020B0604020202020204" pitchFamily="34" charset="0"/>
              </a:rPr>
              <a:t>Generation of polarized electron beams </a:t>
            </a:r>
            <a:endParaRPr lang="en-US" altLang="zh-CN" dirty="0">
              <a:solidFill>
                <a:schemeClr val="bg2"/>
              </a:solidFill>
              <a:latin typeface="Arial" panose="020B0604020202020204" pitchFamily="34" charset="0"/>
              <a:ea typeface="微软雅黑" panose="020B0503020204020204" pitchFamily="34" charset="-122"/>
              <a:cs typeface="Arial" panose="020B0604020202020204" pitchFamily="34" charset="0"/>
            </a:endParaRPr>
          </a:p>
          <a:p>
            <a:pPr>
              <a:lnSpc>
                <a:spcPct val="120000"/>
              </a:lnSpc>
            </a:pPr>
            <a:r>
              <a:rPr lang="en-US" altLang="zh-CN" sz="3200" b="1" dirty="0">
                <a:solidFill>
                  <a:schemeClr val="bg2"/>
                </a:solidFill>
                <a:latin typeface="Arial" panose="020B0604020202020204" pitchFamily="34" charset="0"/>
                <a:ea typeface="微软雅黑" panose="020B0503020204020204" pitchFamily="34" charset="-122"/>
                <a:cs typeface="Arial" panose="020B0604020202020204" pitchFamily="34" charset="0"/>
              </a:rPr>
              <a:t>Polarized electron source related R&amp;D</a:t>
            </a:r>
          </a:p>
          <a:p>
            <a:pPr lvl="1">
              <a:lnSpc>
                <a:spcPct val="120000"/>
              </a:lnSpc>
            </a:pPr>
            <a:r>
              <a:rPr lang="en-US" altLang="zh-CN" dirty="0">
                <a:solidFill>
                  <a:schemeClr val="bg2"/>
                </a:solidFill>
                <a:latin typeface="Arial" panose="020B0604020202020204" pitchFamily="34" charset="0"/>
                <a:ea typeface="微软雅黑" panose="020B0503020204020204" pitchFamily="34" charset="-122"/>
                <a:cs typeface="Arial" panose="020B0604020202020204" pitchFamily="34" charset="0"/>
              </a:rPr>
              <a:t>Polarized electron source R&amp;D plan for CEPC at IHEP</a:t>
            </a:r>
          </a:p>
          <a:p>
            <a:pPr lvl="1">
              <a:lnSpc>
                <a:spcPct val="120000"/>
              </a:lnSpc>
            </a:pPr>
            <a:r>
              <a:rPr lang="en-US" altLang="zh-CN" dirty="0">
                <a:solidFill>
                  <a:schemeClr val="bg2"/>
                </a:solidFill>
                <a:latin typeface="Arial" panose="020B0604020202020204" pitchFamily="34" charset="0"/>
                <a:ea typeface="微软雅黑" panose="020B0503020204020204" pitchFamily="34" charset="-122"/>
                <a:cs typeface="Arial" panose="020B0604020202020204" pitchFamily="34" charset="0"/>
              </a:rPr>
              <a:t>Domestic R&amp;D on the superlattice GaAs photocathode</a:t>
            </a:r>
          </a:p>
          <a:p>
            <a:pPr lvl="1">
              <a:lnSpc>
                <a:spcPct val="120000"/>
              </a:lnSpc>
            </a:pPr>
            <a:r>
              <a:rPr lang="en-US" altLang="zh-CN" dirty="0">
                <a:solidFill>
                  <a:schemeClr val="bg2"/>
                </a:solidFill>
                <a:latin typeface="Arial" panose="020B0604020202020204" pitchFamily="34" charset="0"/>
                <a:ea typeface="微软雅黑" panose="020B0503020204020204" pitchFamily="34" charset="-122"/>
                <a:cs typeface="Arial" panose="020B0604020202020204" pitchFamily="34" charset="0"/>
              </a:rPr>
              <a:t>Preliminary test on the superlattice GaAs photocathode</a:t>
            </a:r>
          </a:p>
          <a:p>
            <a:pPr lvl="1">
              <a:lnSpc>
                <a:spcPct val="120000"/>
              </a:lnSpc>
            </a:pPr>
            <a:r>
              <a:rPr lang="en-US" altLang="zh-CN" dirty="0">
                <a:solidFill>
                  <a:schemeClr val="bg2"/>
                </a:solidFill>
                <a:latin typeface="Arial" panose="020B0604020202020204" pitchFamily="34" charset="0"/>
                <a:ea typeface="微软雅黑" panose="020B0503020204020204" pitchFamily="34" charset="-122"/>
                <a:cs typeface="Arial" panose="020B0604020202020204" pitchFamily="34" charset="0"/>
              </a:rPr>
              <a:t>A Polarized electron gun design for CEPC</a:t>
            </a:r>
          </a:p>
          <a:p>
            <a:pPr>
              <a:lnSpc>
                <a:spcPct val="120000"/>
              </a:lnSpc>
            </a:pPr>
            <a:r>
              <a:rPr lang="en-US" altLang="zh-CN" sz="3200" b="1" dirty="0">
                <a:solidFill>
                  <a:srgbClr val="002060"/>
                </a:solidFill>
                <a:latin typeface="Arial" panose="020B0604020202020204" pitchFamily="34" charset="0"/>
                <a:ea typeface="微软雅黑" panose="020B0503020204020204" pitchFamily="34" charset="-122"/>
                <a:cs typeface="Arial" panose="020B0604020202020204" pitchFamily="34" charset="0"/>
              </a:rPr>
              <a:t>Summary </a:t>
            </a:r>
          </a:p>
          <a:p>
            <a:pPr>
              <a:lnSpc>
                <a:spcPct val="120000"/>
              </a:lnSpc>
            </a:pPr>
            <a:endParaRPr lang="en-US" altLang="zh-CN" sz="3200" b="1" dirty="0">
              <a:solidFill>
                <a:srgbClr val="002060"/>
              </a:solidFill>
              <a:latin typeface="Arial" panose="020B0604020202020204" pitchFamily="34" charset="0"/>
              <a:ea typeface="微软雅黑" panose="020B0503020204020204" pitchFamily="34" charset="-122"/>
              <a:cs typeface="Arial" panose="020B0604020202020204" pitchFamily="34" charset="0"/>
            </a:endParaRPr>
          </a:p>
        </p:txBody>
      </p:sp>
      <p:sp>
        <p:nvSpPr>
          <p:cNvPr id="12" name="矩形 11">
            <a:extLst>
              <a:ext uri="{FF2B5EF4-FFF2-40B4-BE49-F238E27FC236}">
                <a16:creationId xmlns:a16="http://schemas.microsoft.com/office/drawing/2014/main" id="{DE23B8AB-0FF2-4EA4-B6E1-54D4D31183DA}"/>
              </a:ext>
            </a:extLst>
          </p:cNvPr>
          <p:cNvSpPr/>
          <p:nvPr/>
        </p:nvSpPr>
        <p:spPr>
          <a:xfrm>
            <a:off x="253853" y="110317"/>
            <a:ext cx="2850460" cy="830997"/>
          </a:xfrm>
          <a:prstGeom prst="rect">
            <a:avLst/>
          </a:prstGeom>
        </p:spPr>
        <p:txBody>
          <a:bodyPr wrap="none">
            <a:spAutoFit/>
          </a:bodyPr>
          <a:lstStyle/>
          <a:p>
            <a:pPr>
              <a:defRPr/>
            </a:pPr>
            <a:r>
              <a:rPr lang="en-US" altLang="zh-CN" sz="4800" kern="0" dirty="0">
                <a:solidFill>
                  <a:schemeClr val="bg1"/>
                </a:solidFill>
                <a:latin typeface="Arial Black" panose="020B0A04020102020204" pitchFamily="34" charset="0"/>
              </a:rPr>
              <a:t>Content</a:t>
            </a:r>
          </a:p>
        </p:txBody>
      </p:sp>
    </p:spTree>
    <p:extLst>
      <p:ext uri="{BB962C8B-B14F-4D97-AF65-F5344CB8AC3E}">
        <p14:creationId xmlns:p14="http://schemas.microsoft.com/office/powerpoint/2010/main" val="3954575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5892F5A6-8B85-42DD-9025-E40530A583E4}"/>
              </a:ext>
            </a:extLst>
          </p:cNvPr>
          <p:cNvSpPr/>
          <p:nvPr/>
        </p:nvSpPr>
        <p:spPr>
          <a:xfrm>
            <a:off x="169047" y="133074"/>
            <a:ext cx="10011459" cy="643638"/>
          </a:xfrm>
          <a:prstGeom prst="rect">
            <a:avLst/>
          </a:prstGeom>
        </p:spPr>
        <p:txBody>
          <a:bodyPr wrap="square">
            <a:spAutoFit/>
          </a:bodyPr>
          <a:lstStyle/>
          <a:p>
            <a:pPr>
              <a:lnSpc>
                <a:spcPct val="120000"/>
              </a:lnSpc>
            </a:pPr>
            <a:r>
              <a:rPr lang="en-US" altLang="zh-CN" sz="3200" dirty="0">
                <a:solidFill>
                  <a:schemeClr val="bg1"/>
                </a:solidFill>
                <a:latin typeface="Arial Black" panose="020B0A04020102020204" pitchFamily="34" charset="0"/>
                <a:ea typeface="微软雅黑" panose="020B0503020204020204" pitchFamily="34" charset="-122"/>
                <a:cs typeface="Arial" panose="020B0604020202020204" pitchFamily="34" charset="0"/>
              </a:rPr>
              <a:t>Summary</a:t>
            </a:r>
          </a:p>
        </p:txBody>
      </p:sp>
      <p:sp>
        <p:nvSpPr>
          <p:cNvPr id="11" name="内容占位符 1">
            <a:extLst>
              <a:ext uri="{FF2B5EF4-FFF2-40B4-BE49-F238E27FC236}">
                <a16:creationId xmlns:a16="http://schemas.microsoft.com/office/drawing/2014/main" id="{9DBEA3E8-8DED-49CB-8FD8-FC89956FFBE7}"/>
              </a:ext>
            </a:extLst>
          </p:cNvPr>
          <p:cNvSpPr txBox="1">
            <a:spLocks/>
          </p:cNvSpPr>
          <p:nvPr/>
        </p:nvSpPr>
        <p:spPr>
          <a:xfrm>
            <a:off x="307769" y="1413757"/>
            <a:ext cx="11730338" cy="3355289"/>
          </a:xfrm>
          <a:prstGeom prst="rect">
            <a:avLst/>
          </a:prstGeom>
        </p:spPr>
        <p:txBody>
          <a:bodyPr vert="horz" lIns="91440" tIns="45720" rIns="91440" bIns="45720" rtlCol="0">
            <a:normAutofit/>
          </a:bodyPr>
          <a:lstStyle>
            <a:lvl1pPr marL="342900" indent="-342900" algn="l" defTabSz="914400" rtl="0" eaLnBrk="1" latinLnBrk="0" hangingPunct="1">
              <a:lnSpc>
                <a:spcPct val="110000"/>
              </a:lnSpc>
              <a:spcBef>
                <a:spcPts val="0"/>
              </a:spcBef>
              <a:spcAft>
                <a:spcPts val="0"/>
              </a:spcAft>
              <a:buClr>
                <a:srgbClr val="FFC000"/>
              </a:buClr>
              <a:buSzPct val="80000"/>
              <a:buFont typeface="Wingdings" pitchFamily="2" charset="2"/>
              <a:buChar char="n"/>
              <a:defRPr sz="2800" b="0" kern="1200" baseline="0">
                <a:solidFill>
                  <a:schemeClr val="tx1"/>
                </a:solidFill>
                <a:latin typeface="Arial" panose="020B0604020202020204" pitchFamily="34" charset="0"/>
                <a:ea typeface="微软雅黑" pitchFamily="34" charset="-122"/>
                <a:cs typeface="+mn-cs"/>
              </a:defRPr>
            </a:lvl1pPr>
            <a:lvl2pPr marL="742950" indent="-285750" algn="l" defTabSz="914400" rtl="0" eaLnBrk="1" latinLnBrk="0" hangingPunct="1">
              <a:spcBef>
                <a:spcPts val="300"/>
              </a:spcBef>
              <a:buFont typeface="Arial" pitchFamily="34" charset="0"/>
              <a:buChar char="–"/>
              <a:defRPr sz="2400" kern="1200" baseline="0">
                <a:solidFill>
                  <a:srgbClr val="0000FF"/>
                </a:solidFill>
                <a:latin typeface="Arial" panose="020B0604020202020204" pitchFamily="34" charset="0"/>
                <a:ea typeface="微软雅黑" pitchFamily="34" charset="-122"/>
                <a:cs typeface="+mn-cs"/>
              </a:defRPr>
            </a:lvl2pPr>
            <a:lvl3pPr marL="1143000" indent="-228600" algn="l" defTabSz="914400" rtl="0" eaLnBrk="1" latinLnBrk="0" hangingPunct="1">
              <a:spcBef>
                <a:spcPts val="200"/>
              </a:spcBef>
              <a:buFont typeface="Arial" pitchFamily="34" charset="0"/>
              <a:buChar char="•"/>
              <a:defRPr sz="2200" kern="1200" baseline="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baseline="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baseline="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spcAft>
                <a:spcPts val="1200"/>
              </a:spcAft>
            </a:pPr>
            <a:r>
              <a:rPr kumimoji="0" lang="en-US" altLang="zh-CN" sz="2400" b="0" i="0" u="none" strike="noStrike" kern="1200" cap="none" spc="0" normalizeH="0" baseline="0" noProof="0" dirty="0">
                <a:ln>
                  <a:noFill/>
                </a:ln>
                <a:solidFill>
                  <a:sysClr val="windowText" lastClr="000000"/>
                </a:solidFill>
                <a:effectLst/>
                <a:uLnTx/>
                <a:uFillTx/>
                <a:latin typeface="Arial" panose="020B0604020202020204" pitchFamily="34" charset="0"/>
                <a:ea typeface="微软雅黑" pitchFamily="34" charset="-122"/>
                <a:cs typeface="+mn-cs"/>
              </a:rPr>
              <a:t>Introduction of electron source for CEPC.</a:t>
            </a:r>
          </a:p>
          <a:p>
            <a:pPr lvl="0">
              <a:spcAft>
                <a:spcPts val="1200"/>
              </a:spcAft>
            </a:pPr>
            <a:r>
              <a:rPr kumimoji="0" lang="en-US" altLang="zh-CN" sz="2400" b="0" i="0" u="none" strike="noStrike" kern="1200" cap="none" spc="0" normalizeH="0" baseline="0" noProof="0" dirty="0">
                <a:ln>
                  <a:noFill/>
                </a:ln>
                <a:solidFill>
                  <a:sysClr val="windowText" lastClr="000000"/>
                </a:solidFill>
                <a:effectLst/>
                <a:uLnTx/>
                <a:uFillTx/>
                <a:latin typeface="Arial" panose="020B0604020202020204" pitchFamily="34" charset="0"/>
                <a:ea typeface="微软雅黑" pitchFamily="34" charset="-122"/>
                <a:cs typeface="+mn-cs"/>
              </a:rPr>
              <a:t>T</a:t>
            </a:r>
            <a:r>
              <a:rPr lang="en-US" altLang="zh-CN" sz="2400" dirty="0">
                <a:solidFill>
                  <a:sysClr val="windowText" lastClr="000000"/>
                </a:solidFill>
              </a:rPr>
              <a:t>he method of generating polarized electrons.</a:t>
            </a:r>
            <a:endParaRPr kumimoji="0" lang="en-US" altLang="zh-CN" sz="2400" b="0" i="0" u="none" strike="noStrike" kern="1200" cap="none" spc="0" normalizeH="0" baseline="0" noProof="0" dirty="0">
              <a:ln>
                <a:noFill/>
              </a:ln>
              <a:solidFill>
                <a:sysClr val="windowText" lastClr="000000"/>
              </a:solidFill>
              <a:effectLst/>
              <a:uLnTx/>
              <a:uFillTx/>
              <a:latin typeface="Arial" panose="020B0604020202020204" pitchFamily="34" charset="0"/>
              <a:ea typeface="微软雅黑" pitchFamily="34" charset="-122"/>
              <a:cs typeface="+mn-cs"/>
            </a:endParaRPr>
          </a:p>
          <a:p>
            <a:pPr lvl="0">
              <a:spcAft>
                <a:spcPts val="1200"/>
              </a:spcAft>
            </a:pPr>
            <a:r>
              <a:rPr lang="en-US" altLang="zh-CN" sz="2400" dirty="0"/>
              <a:t>Introduced progress of polarized electron source related R&amp;D plan.</a:t>
            </a:r>
          </a:p>
          <a:p>
            <a:pPr lvl="0">
              <a:spcAft>
                <a:spcPts val="1200"/>
              </a:spcAft>
            </a:pPr>
            <a:r>
              <a:rPr lang="en-US" altLang="zh-CN" sz="2400" dirty="0"/>
              <a:t>Domestic R&amp;D on the superlattice GaAs photocathode and preliminary test results. </a:t>
            </a:r>
          </a:p>
          <a:p>
            <a:pPr lvl="0">
              <a:spcAft>
                <a:spcPts val="1200"/>
              </a:spcAft>
            </a:pPr>
            <a:r>
              <a:rPr lang="en-US" altLang="zh-CN" sz="2400" dirty="0"/>
              <a:t>A polarized electron gun design for CEPC.</a:t>
            </a:r>
          </a:p>
          <a:p>
            <a:pPr lvl="0">
              <a:spcAft>
                <a:spcPts val="1200"/>
              </a:spcAft>
            </a:pPr>
            <a:endParaRPr lang="en-US" altLang="zh-CN" sz="2400" dirty="0">
              <a:solidFill>
                <a:sysClr val="windowText" lastClr="000000"/>
              </a:solidFill>
            </a:endParaRPr>
          </a:p>
        </p:txBody>
      </p:sp>
    </p:spTree>
    <p:extLst>
      <p:ext uri="{BB962C8B-B14F-4D97-AF65-F5344CB8AC3E}">
        <p14:creationId xmlns:p14="http://schemas.microsoft.com/office/powerpoint/2010/main" val="17099282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内容占位符 2">
            <a:extLst>
              <a:ext uri="{FF2B5EF4-FFF2-40B4-BE49-F238E27FC236}">
                <a16:creationId xmlns:a16="http://schemas.microsoft.com/office/drawing/2014/main" id="{ABA82F27-D7C2-447C-ABAD-3F4518604DE3}"/>
              </a:ext>
            </a:extLst>
          </p:cNvPr>
          <p:cNvSpPr txBox="1">
            <a:spLocks/>
          </p:cNvSpPr>
          <p:nvPr/>
        </p:nvSpPr>
        <p:spPr>
          <a:xfrm>
            <a:off x="483892" y="1343955"/>
            <a:ext cx="11637224" cy="4814423"/>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altLang="zh-CN" sz="3200" b="1" dirty="0">
                <a:solidFill>
                  <a:srgbClr val="002060"/>
                </a:solidFill>
                <a:latin typeface="Arial" panose="020B0604020202020204" pitchFamily="34" charset="0"/>
                <a:ea typeface="微软雅黑" panose="020B0503020204020204" pitchFamily="34" charset="-122"/>
                <a:cs typeface="Arial" panose="020B0604020202020204" pitchFamily="34" charset="0"/>
              </a:rPr>
              <a:t>CEPC Electron Source </a:t>
            </a:r>
          </a:p>
          <a:p>
            <a:pPr>
              <a:lnSpc>
                <a:spcPct val="120000"/>
              </a:lnSpc>
            </a:pPr>
            <a:r>
              <a:rPr lang="en-US" altLang="zh-CN" sz="3200" b="1" dirty="0">
                <a:solidFill>
                  <a:srgbClr val="002060"/>
                </a:solidFill>
                <a:latin typeface="Arial" panose="020B0604020202020204" pitchFamily="34" charset="0"/>
                <a:ea typeface="微软雅黑" panose="020B0503020204020204" pitchFamily="34" charset="-122"/>
                <a:cs typeface="Arial" panose="020B0604020202020204" pitchFamily="34" charset="0"/>
              </a:rPr>
              <a:t>Generation of polarized electron beams </a:t>
            </a:r>
            <a:endParaRPr lang="en-US" altLang="zh-CN" dirty="0">
              <a:solidFill>
                <a:srgbClr val="002060"/>
              </a:solidFill>
              <a:latin typeface="Arial" panose="020B0604020202020204" pitchFamily="34" charset="0"/>
              <a:ea typeface="微软雅黑" panose="020B0503020204020204" pitchFamily="34" charset="-122"/>
              <a:cs typeface="Arial" panose="020B0604020202020204" pitchFamily="34" charset="0"/>
            </a:endParaRPr>
          </a:p>
          <a:p>
            <a:pPr>
              <a:lnSpc>
                <a:spcPct val="120000"/>
              </a:lnSpc>
            </a:pPr>
            <a:r>
              <a:rPr lang="en-US" altLang="zh-CN" sz="3200" b="1" dirty="0">
                <a:solidFill>
                  <a:srgbClr val="002060"/>
                </a:solidFill>
                <a:latin typeface="Arial" panose="020B0604020202020204" pitchFamily="34" charset="0"/>
                <a:ea typeface="微软雅黑" panose="020B0503020204020204" pitchFamily="34" charset="-122"/>
                <a:cs typeface="Arial" panose="020B0604020202020204" pitchFamily="34" charset="0"/>
              </a:rPr>
              <a:t>Polarized electron source related R&amp;D</a:t>
            </a:r>
          </a:p>
          <a:p>
            <a:pPr lvl="1">
              <a:lnSpc>
                <a:spcPct val="120000"/>
              </a:lnSpc>
            </a:pPr>
            <a:r>
              <a:rPr lang="en-US" altLang="zh-CN" dirty="0">
                <a:solidFill>
                  <a:srgbClr val="002060"/>
                </a:solidFill>
                <a:latin typeface="Arial" panose="020B0604020202020204" pitchFamily="34" charset="0"/>
                <a:ea typeface="微软雅黑" panose="020B0503020204020204" pitchFamily="34" charset="-122"/>
                <a:cs typeface="Arial" panose="020B0604020202020204" pitchFamily="34" charset="0"/>
              </a:rPr>
              <a:t>Polarized electron source R&amp;D plan for CEPC at IHEP</a:t>
            </a:r>
          </a:p>
          <a:p>
            <a:pPr lvl="1">
              <a:lnSpc>
                <a:spcPct val="120000"/>
              </a:lnSpc>
            </a:pPr>
            <a:r>
              <a:rPr lang="en-US" altLang="zh-CN" dirty="0">
                <a:solidFill>
                  <a:srgbClr val="002060"/>
                </a:solidFill>
                <a:latin typeface="Arial" panose="020B0604020202020204" pitchFamily="34" charset="0"/>
                <a:ea typeface="微软雅黑" panose="020B0503020204020204" pitchFamily="34" charset="-122"/>
                <a:cs typeface="Arial" panose="020B0604020202020204" pitchFamily="34" charset="0"/>
              </a:rPr>
              <a:t>Domestic R&amp;D on the superlattice GaAs photocathode</a:t>
            </a:r>
          </a:p>
          <a:p>
            <a:pPr lvl="1">
              <a:lnSpc>
                <a:spcPct val="120000"/>
              </a:lnSpc>
            </a:pPr>
            <a:r>
              <a:rPr lang="en-US" altLang="zh-CN" dirty="0">
                <a:solidFill>
                  <a:srgbClr val="002060"/>
                </a:solidFill>
                <a:latin typeface="Arial" panose="020B0604020202020204" pitchFamily="34" charset="0"/>
                <a:ea typeface="微软雅黑" panose="020B0503020204020204" pitchFamily="34" charset="-122"/>
                <a:cs typeface="Arial" panose="020B0604020202020204" pitchFamily="34" charset="0"/>
              </a:rPr>
              <a:t>Preliminary test on the superlattice GaAs photocathode</a:t>
            </a:r>
          </a:p>
          <a:p>
            <a:pPr lvl="1">
              <a:lnSpc>
                <a:spcPct val="120000"/>
              </a:lnSpc>
            </a:pPr>
            <a:r>
              <a:rPr lang="en-US" altLang="zh-CN" dirty="0">
                <a:solidFill>
                  <a:srgbClr val="002060"/>
                </a:solidFill>
                <a:latin typeface="Arial" panose="020B0604020202020204" pitchFamily="34" charset="0"/>
                <a:ea typeface="微软雅黑" panose="020B0503020204020204" pitchFamily="34" charset="-122"/>
                <a:cs typeface="Arial" panose="020B0604020202020204" pitchFamily="34" charset="0"/>
              </a:rPr>
              <a:t>A Polarized electron gun design for CEPC</a:t>
            </a:r>
          </a:p>
          <a:p>
            <a:pPr>
              <a:lnSpc>
                <a:spcPct val="120000"/>
              </a:lnSpc>
            </a:pPr>
            <a:r>
              <a:rPr lang="en-US" altLang="zh-CN" sz="3200" b="1" dirty="0">
                <a:solidFill>
                  <a:srgbClr val="002060"/>
                </a:solidFill>
                <a:latin typeface="Arial" panose="020B0604020202020204" pitchFamily="34" charset="0"/>
                <a:ea typeface="微软雅黑" panose="020B0503020204020204" pitchFamily="34" charset="-122"/>
                <a:cs typeface="Arial" panose="020B0604020202020204" pitchFamily="34" charset="0"/>
              </a:rPr>
              <a:t>Summary </a:t>
            </a:r>
          </a:p>
          <a:p>
            <a:pPr>
              <a:lnSpc>
                <a:spcPct val="120000"/>
              </a:lnSpc>
            </a:pPr>
            <a:endParaRPr lang="en-US" altLang="zh-CN" sz="3200" b="1" dirty="0">
              <a:solidFill>
                <a:srgbClr val="002060"/>
              </a:solidFill>
              <a:latin typeface="Arial" panose="020B0604020202020204" pitchFamily="34" charset="0"/>
              <a:ea typeface="微软雅黑" panose="020B0503020204020204" pitchFamily="34" charset="-122"/>
              <a:cs typeface="Arial" panose="020B0604020202020204" pitchFamily="34" charset="0"/>
            </a:endParaRPr>
          </a:p>
        </p:txBody>
      </p:sp>
      <p:sp>
        <p:nvSpPr>
          <p:cNvPr id="12" name="矩形 11">
            <a:extLst>
              <a:ext uri="{FF2B5EF4-FFF2-40B4-BE49-F238E27FC236}">
                <a16:creationId xmlns:a16="http://schemas.microsoft.com/office/drawing/2014/main" id="{DE23B8AB-0FF2-4EA4-B6E1-54D4D31183DA}"/>
              </a:ext>
            </a:extLst>
          </p:cNvPr>
          <p:cNvSpPr/>
          <p:nvPr/>
        </p:nvSpPr>
        <p:spPr>
          <a:xfrm>
            <a:off x="253853" y="110317"/>
            <a:ext cx="2850460" cy="830997"/>
          </a:xfrm>
          <a:prstGeom prst="rect">
            <a:avLst/>
          </a:prstGeom>
        </p:spPr>
        <p:txBody>
          <a:bodyPr wrap="none">
            <a:spAutoFit/>
          </a:bodyPr>
          <a:lstStyle/>
          <a:p>
            <a:pPr>
              <a:defRPr/>
            </a:pPr>
            <a:r>
              <a:rPr lang="en-US" altLang="zh-CN" sz="4800" kern="0" dirty="0">
                <a:solidFill>
                  <a:schemeClr val="bg1"/>
                </a:solidFill>
                <a:latin typeface="Arial Black" panose="020B0A04020102020204" pitchFamily="34" charset="0"/>
              </a:rPr>
              <a:t>Content</a:t>
            </a:r>
          </a:p>
        </p:txBody>
      </p:sp>
    </p:spTree>
    <p:extLst>
      <p:ext uri="{BB962C8B-B14F-4D97-AF65-F5344CB8AC3E}">
        <p14:creationId xmlns:p14="http://schemas.microsoft.com/office/powerpoint/2010/main" val="41511052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DFB75DE9-82E4-40A6-B6AD-D21F89C641D0}"/>
              </a:ext>
            </a:extLst>
          </p:cNvPr>
          <p:cNvSpPr txBox="1"/>
          <p:nvPr/>
        </p:nvSpPr>
        <p:spPr>
          <a:xfrm>
            <a:off x="1631504" y="1877316"/>
            <a:ext cx="9289032" cy="1015663"/>
          </a:xfrm>
          <a:prstGeom prst="rect">
            <a:avLst/>
          </a:prstGeom>
          <a:noFill/>
        </p:spPr>
        <p:txBody>
          <a:bodyPr wrap="square">
            <a:spAutoFit/>
          </a:bodyPr>
          <a:lstStyle/>
          <a:p>
            <a:r>
              <a:rPr lang="en-US" altLang="zh-CN" sz="6000" b="1" dirty="0">
                <a:ln w="9525">
                  <a:solidFill>
                    <a:srgbClr val="FF0000"/>
                  </a:solidFill>
                  <a:prstDash val="solid"/>
                </a:ln>
                <a:solidFill>
                  <a:srgbClr val="FF0000"/>
                </a:solidFill>
                <a:effectLst>
                  <a:outerShdw blurRad="12700" dist="38100" dir="2700000" algn="tl" rotWithShape="0">
                    <a:schemeClr val="bg1">
                      <a:lumMod val="50000"/>
                    </a:schemeClr>
                  </a:outerShdw>
                </a:effectLst>
              </a:rPr>
              <a:t>Thank you for your attention!</a:t>
            </a:r>
            <a:endParaRPr lang="zh-CN" altLang="en-US" sz="6000" b="1" dirty="0">
              <a:ln w="9525">
                <a:solidFill>
                  <a:srgbClr val="FF0000"/>
                </a:solidFill>
                <a:prstDash val="solid"/>
              </a:ln>
              <a:solidFill>
                <a:srgbClr val="FF0000"/>
              </a:solidFill>
              <a:effectLst>
                <a:outerShdw blurRad="12700" dist="38100" dir="2700000" algn="tl" rotWithShape="0">
                  <a:schemeClr val="bg1">
                    <a:lumMod val="50000"/>
                  </a:schemeClr>
                </a:outerShdw>
              </a:effectLst>
            </a:endParaRPr>
          </a:p>
        </p:txBody>
      </p:sp>
      <p:pic>
        <p:nvPicPr>
          <p:cNvPr id="7" name="图片 3" descr="8d5d924e275b0c7f58feed1244176003">
            <a:extLst>
              <a:ext uri="{FF2B5EF4-FFF2-40B4-BE49-F238E27FC236}">
                <a16:creationId xmlns:a16="http://schemas.microsoft.com/office/drawing/2014/main" id="{3C4F211B-AB8B-43C2-B835-040E559AE6BA}"/>
              </a:ext>
            </a:extLst>
          </p:cNvPr>
          <p:cNvPicPr>
            <a:picLocks noChangeAspect="1"/>
          </p:cNvPicPr>
          <p:nvPr/>
        </p:nvPicPr>
        <p:blipFill rotWithShape="1">
          <a:blip r:embed="rId2"/>
          <a:srcRect t="28679" b="6192"/>
          <a:stretch/>
        </p:blipFill>
        <p:spPr>
          <a:xfrm>
            <a:off x="0" y="3933056"/>
            <a:ext cx="12191365" cy="2118283"/>
          </a:xfrm>
          <a:prstGeom prst="rect">
            <a:avLst/>
          </a:prstGeom>
        </p:spPr>
      </p:pic>
    </p:spTree>
    <p:extLst>
      <p:ext uri="{BB962C8B-B14F-4D97-AF65-F5344CB8AC3E}">
        <p14:creationId xmlns:p14="http://schemas.microsoft.com/office/powerpoint/2010/main" val="24180418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内容占位符 2">
            <a:extLst>
              <a:ext uri="{FF2B5EF4-FFF2-40B4-BE49-F238E27FC236}">
                <a16:creationId xmlns:a16="http://schemas.microsoft.com/office/drawing/2014/main" id="{ABA82F27-D7C2-447C-ABAD-3F4518604DE3}"/>
              </a:ext>
            </a:extLst>
          </p:cNvPr>
          <p:cNvSpPr txBox="1">
            <a:spLocks/>
          </p:cNvSpPr>
          <p:nvPr/>
        </p:nvSpPr>
        <p:spPr>
          <a:xfrm>
            <a:off x="483892" y="1343955"/>
            <a:ext cx="11637224" cy="4814423"/>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altLang="zh-CN" sz="3200" b="1" dirty="0">
                <a:solidFill>
                  <a:srgbClr val="002060"/>
                </a:solidFill>
                <a:latin typeface="Arial" panose="020B0604020202020204" pitchFamily="34" charset="0"/>
                <a:ea typeface="微软雅黑" panose="020B0503020204020204" pitchFamily="34" charset="-122"/>
                <a:cs typeface="Arial" panose="020B0604020202020204" pitchFamily="34" charset="0"/>
              </a:rPr>
              <a:t>CEPC Electron Source </a:t>
            </a:r>
          </a:p>
          <a:p>
            <a:pPr>
              <a:lnSpc>
                <a:spcPct val="120000"/>
              </a:lnSpc>
            </a:pPr>
            <a:r>
              <a:rPr lang="en-US" altLang="zh-CN" sz="3200" b="1" dirty="0">
                <a:solidFill>
                  <a:schemeClr val="bg2"/>
                </a:solidFill>
                <a:latin typeface="Arial" panose="020B0604020202020204" pitchFamily="34" charset="0"/>
                <a:ea typeface="微软雅黑" panose="020B0503020204020204" pitchFamily="34" charset="-122"/>
                <a:cs typeface="Arial" panose="020B0604020202020204" pitchFamily="34" charset="0"/>
              </a:rPr>
              <a:t>Generation of polarized electron beams </a:t>
            </a:r>
            <a:endParaRPr lang="en-US" altLang="zh-CN" dirty="0">
              <a:solidFill>
                <a:schemeClr val="bg2"/>
              </a:solidFill>
              <a:latin typeface="Arial" panose="020B0604020202020204" pitchFamily="34" charset="0"/>
              <a:ea typeface="微软雅黑" panose="020B0503020204020204" pitchFamily="34" charset="-122"/>
              <a:cs typeface="Arial" panose="020B0604020202020204" pitchFamily="34" charset="0"/>
            </a:endParaRPr>
          </a:p>
          <a:p>
            <a:pPr>
              <a:lnSpc>
                <a:spcPct val="120000"/>
              </a:lnSpc>
            </a:pPr>
            <a:r>
              <a:rPr lang="en-US" altLang="zh-CN" sz="3200" b="1" dirty="0">
                <a:solidFill>
                  <a:schemeClr val="bg2"/>
                </a:solidFill>
                <a:latin typeface="Arial" panose="020B0604020202020204" pitchFamily="34" charset="0"/>
                <a:ea typeface="微软雅黑" panose="020B0503020204020204" pitchFamily="34" charset="-122"/>
                <a:cs typeface="Arial" panose="020B0604020202020204" pitchFamily="34" charset="0"/>
              </a:rPr>
              <a:t>Polarized electron source related R&amp;D</a:t>
            </a:r>
          </a:p>
          <a:p>
            <a:pPr lvl="1">
              <a:lnSpc>
                <a:spcPct val="120000"/>
              </a:lnSpc>
            </a:pPr>
            <a:r>
              <a:rPr lang="en-US" altLang="zh-CN" dirty="0">
                <a:solidFill>
                  <a:schemeClr val="bg2"/>
                </a:solidFill>
                <a:latin typeface="Arial" panose="020B0604020202020204" pitchFamily="34" charset="0"/>
                <a:ea typeface="微软雅黑" panose="020B0503020204020204" pitchFamily="34" charset="-122"/>
                <a:cs typeface="Arial" panose="020B0604020202020204" pitchFamily="34" charset="0"/>
              </a:rPr>
              <a:t>Polarized electron source R&amp;D plan for CEPC at IHEP</a:t>
            </a:r>
          </a:p>
          <a:p>
            <a:pPr lvl="1">
              <a:lnSpc>
                <a:spcPct val="120000"/>
              </a:lnSpc>
            </a:pPr>
            <a:r>
              <a:rPr lang="en-US" altLang="zh-CN" dirty="0">
                <a:solidFill>
                  <a:schemeClr val="bg2"/>
                </a:solidFill>
                <a:latin typeface="Arial" panose="020B0604020202020204" pitchFamily="34" charset="0"/>
                <a:ea typeface="微软雅黑" panose="020B0503020204020204" pitchFamily="34" charset="-122"/>
                <a:cs typeface="Arial" panose="020B0604020202020204" pitchFamily="34" charset="0"/>
              </a:rPr>
              <a:t>Domestic R&amp;D on the superlattice GaAs photocathode</a:t>
            </a:r>
          </a:p>
          <a:p>
            <a:pPr lvl="1">
              <a:lnSpc>
                <a:spcPct val="120000"/>
              </a:lnSpc>
            </a:pPr>
            <a:r>
              <a:rPr lang="en-US" altLang="zh-CN" dirty="0">
                <a:solidFill>
                  <a:schemeClr val="bg2"/>
                </a:solidFill>
                <a:latin typeface="Arial" panose="020B0604020202020204" pitchFamily="34" charset="0"/>
                <a:ea typeface="微软雅黑" panose="020B0503020204020204" pitchFamily="34" charset="-122"/>
                <a:cs typeface="Arial" panose="020B0604020202020204" pitchFamily="34" charset="0"/>
              </a:rPr>
              <a:t>Preliminary test on the superlattice GaAs photocathode</a:t>
            </a:r>
          </a:p>
          <a:p>
            <a:pPr lvl="1">
              <a:lnSpc>
                <a:spcPct val="120000"/>
              </a:lnSpc>
            </a:pPr>
            <a:r>
              <a:rPr lang="en-US" altLang="zh-CN" dirty="0">
                <a:solidFill>
                  <a:schemeClr val="bg2"/>
                </a:solidFill>
                <a:latin typeface="Arial" panose="020B0604020202020204" pitchFamily="34" charset="0"/>
                <a:ea typeface="微软雅黑" panose="020B0503020204020204" pitchFamily="34" charset="-122"/>
                <a:cs typeface="Arial" panose="020B0604020202020204" pitchFamily="34" charset="0"/>
              </a:rPr>
              <a:t>A Polarized electron gun design for CEPC</a:t>
            </a:r>
          </a:p>
          <a:p>
            <a:pPr>
              <a:lnSpc>
                <a:spcPct val="120000"/>
              </a:lnSpc>
            </a:pPr>
            <a:r>
              <a:rPr lang="en-US" altLang="zh-CN" sz="3200" b="1" dirty="0">
                <a:solidFill>
                  <a:schemeClr val="bg2"/>
                </a:solidFill>
                <a:latin typeface="Arial" panose="020B0604020202020204" pitchFamily="34" charset="0"/>
                <a:ea typeface="微软雅黑" panose="020B0503020204020204" pitchFamily="34" charset="-122"/>
                <a:cs typeface="Arial" panose="020B0604020202020204" pitchFamily="34" charset="0"/>
              </a:rPr>
              <a:t>Summary </a:t>
            </a:r>
          </a:p>
          <a:p>
            <a:pPr>
              <a:lnSpc>
                <a:spcPct val="120000"/>
              </a:lnSpc>
            </a:pPr>
            <a:endParaRPr lang="en-US" altLang="zh-CN" sz="3200" b="1" dirty="0">
              <a:solidFill>
                <a:srgbClr val="002060"/>
              </a:solidFill>
              <a:latin typeface="Arial" panose="020B0604020202020204" pitchFamily="34" charset="0"/>
              <a:ea typeface="微软雅黑" panose="020B0503020204020204" pitchFamily="34" charset="-122"/>
              <a:cs typeface="Arial" panose="020B0604020202020204" pitchFamily="34" charset="0"/>
            </a:endParaRPr>
          </a:p>
        </p:txBody>
      </p:sp>
      <p:sp>
        <p:nvSpPr>
          <p:cNvPr id="12" name="矩形 11">
            <a:extLst>
              <a:ext uri="{FF2B5EF4-FFF2-40B4-BE49-F238E27FC236}">
                <a16:creationId xmlns:a16="http://schemas.microsoft.com/office/drawing/2014/main" id="{DE23B8AB-0FF2-4EA4-B6E1-54D4D31183DA}"/>
              </a:ext>
            </a:extLst>
          </p:cNvPr>
          <p:cNvSpPr/>
          <p:nvPr/>
        </p:nvSpPr>
        <p:spPr>
          <a:xfrm>
            <a:off x="253853" y="110317"/>
            <a:ext cx="2850460" cy="830997"/>
          </a:xfrm>
          <a:prstGeom prst="rect">
            <a:avLst/>
          </a:prstGeom>
        </p:spPr>
        <p:txBody>
          <a:bodyPr wrap="none">
            <a:spAutoFit/>
          </a:bodyPr>
          <a:lstStyle/>
          <a:p>
            <a:pPr>
              <a:defRPr/>
            </a:pPr>
            <a:r>
              <a:rPr lang="en-US" altLang="zh-CN" sz="4800" kern="0" dirty="0">
                <a:solidFill>
                  <a:schemeClr val="bg1"/>
                </a:solidFill>
                <a:latin typeface="Arial Black" panose="020B0A04020102020204" pitchFamily="34" charset="0"/>
              </a:rPr>
              <a:t>Content</a:t>
            </a:r>
          </a:p>
        </p:txBody>
      </p:sp>
    </p:spTree>
    <p:extLst>
      <p:ext uri="{BB962C8B-B14F-4D97-AF65-F5344CB8AC3E}">
        <p14:creationId xmlns:p14="http://schemas.microsoft.com/office/powerpoint/2010/main" val="31747773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4">
            <a:extLst>
              <a:ext uri="{FF2B5EF4-FFF2-40B4-BE49-F238E27FC236}">
                <a16:creationId xmlns:a16="http://schemas.microsoft.com/office/drawing/2014/main" id="{99CE6D57-F4FC-43F1-A802-DFE3197C8F4D}"/>
              </a:ext>
            </a:extLst>
          </p:cNvPr>
          <p:cNvGraphicFramePr>
            <a:graphicFrameLocks noGrp="1"/>
          </p:cNvGraphicFramePr>
          <p:nvPr>
            <p:extLst>
              <p:ext uri="{D42A27DB-BD31-4B8C-83A1-F6EECF244321}">
                <p14:modId xmlns:p14="http://schemas.microsoft.com/office/powerpoint/2010/main" val="1317205618"/>
              </p:ext>
            </p:extLst>
          </p:nvPr>
        </p:nvGraphicFramePr>
        <p:xfrm>
          <a:off x="1097215" y="2983635"/>
          <a:ext cx="9793087" cy="3431090"/>
        </p:xfrm>
        <a:graphic>
          <a:graphicData uri="http://schemas.openxmlformats.org/drawingml/2006/table">
            <a:tbl>
              <a:tblPr firstRow="1" firstCol="1" bandRow="1">
                <a:tableStyleId>{7DF18680-E054-41AD-8BC1-D1AEF772440D}</a:tableStyleId>
              </a:tblPr>
              <a:tblGrid>
                <a:gridCol w="4553066">
                  <a:extLst>
                    <a:ext uri="{9D8B030D-6E8A-4147-A177-3AD203B41FA5}">
                      <a16:colId xmlns:a16="http://schemas.microsoft.com/office/drawing/2014/main" val="20000"/>
                    </a:ext>
                  </a:extLst>
                </a:gridCol>
                <a:gridCol w="1730908">
                  <a:extLst>
                    <a:ext uri="{9D8B030D-6E8A-4147-A177-3AD203B41FA5}">
                      <a16:colId xmlns:a16="http://schemas.microsoft.com/office/drawing/2014/main" val="20001"/>
                    </a:ext>
                  </a:extLst>
                </a:gridCol>
                <a:gridCol w="1306453">
                  <a:extLst>
                    <a:ext uri="{9D8B030D-6E8A-4147-A177-3AD203B41FA5}">
                      <a16:colId xmlns:a16="http://schemas.microsoft.com/office/drawing/2014/main" val="20002"/>
                    </a:ext>
                  </a:extLst>
                </a:gridCol>
                <a:gridCol w="2202660">
                  <a:extLst>
                    <a:ext uri="{9D8B030D-6E8A-4147-A177-3AD203B41FA5}">
                      <a16:colId xmlns:a16="http://schemas.microsoft.com/office/drawing/2014/main" val="20003"/>
                    </a:ext>
                  </a:extLst>
                </a:gridCol>
              </a:tblGrid>
              <a:tr h="531593">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US" sz="2800" kern="100" dirty="0">
                          <a:effectLst/>
                        </a:rPr>
                        <a:t>Parameter</a:t>
                      </a:r>
                      <a:endParaRPr lang="zh-CN" sz="2000" kern="100" dirty="0">
                        <a:effectLst/>
                        <a:latin typeface="+mn-lt"/>
                        <a:ea typeface="宋体" panose="02010600030101010101" pitchFamily="2" charset="-122"/>
                        <a:cs typeface="Times New Roman" panose="02020603050405020304" pitchFamily="18" charset="0"/>
                      </a:endParaRPr>
                    </a:p>
                  </a:txBody>
                  <a:tcPr marL="51435" marR="51435" marT="0" marB="0" anchor="ct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US" sz="2800" kern="100" dirty="0">
                          <a:effectLst/>
                        </a:rPr>
                        <a:t>Symbol</a:t>
                      </a:r>
                      <a:endParaRPr lang="zh-CN" sz="2000" kern="100" dirty="0">
                        <a:effectLst/>
                        <a:latin typeface="+mn-lt"/>
                        <a:ea typeface="宋体" panose="02010600030101010101" pitchFamily="2" charset="-122"/>
                        <a:cs typeface="Times New Roman" panose="02020603050405020304" pitchFamily="18" charset="0"/>
                      </a:endParaRPr>
                    </a:p>
                  </a:txBody>
                  <a:tcPr marL="51435" marR="51435" marT="0" marB="0" anchor="ct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US" sz="2800" kern="100" dirty="0">
                          <a:effectLst/>
                        </a:rPr>
                        <a:t>Unit</a:t>
                      </a:r>
                      <a:endParaRPr lang="zh-CN" sz="2000" kern="100" dirty="0">
                        <a:effectLst/>
                        <a:latin typeface="+mn-lt"/>
                        <a:ea typeface="宋体" panose="02010600030101010101" pitchFamily="2" charset="-122"/>
                        <a:cs typeface="Times New Roman" panose="02020603050405020304" pitchFamily="18" charset="0"/>
                      </a:endParaRPr>
                    </a:p>
                  </a:txBody>
                  <a:tcPr marL="51435" marR="51435" marT="0" marB="0" anchor="ct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marL="0" algn="ctr" defTabSz="914400" rtl="0" eaLnBrk="1" latinLnBrk="0" hangingPunct="1">
                        <a:spcAft>
                          <a:spcPts val="0"/>
                        </a:spcAft>
                      </a:pPr>
                      <a:r>
                        <a:rPr lang="en-US" altLang="zh-CN" sz="2800" kern="100" dirty="0">
                          <a:effectLst/>
                        </a:rPr>
                        <a:t>Baseline</a:t>
                      </a:r>
                      <a:endParaRPr lang="zh-CN" sz="2800" b="1" kern="100" dirty="0">
                        <a:solidFill>
                          <a:schemeClr val="lt1"/>
                        </a:solidFill>
                        <a:effectLst/>
                        <a:latin typeface="+mn-lt"/>
                        <a:ea typeface="+mn-ea"/>
                        <a:cs typeface="+mn-cs"/>
                      </a:endParaRPr>
                    </a:p>
                  </a:txBody>
                  <a:tcPr marL="51435" marR="51435" marT="0" marB="0" anchor="ctr"/>
                </a:tc>
                <a:extLst>
                  <a:ext uri="{0D108BD9-81ED-4DB2-BD59-A6C34878D82A}">
                    <a16:rowId xmlns:a16="http://schemas.microsoft.com/office/drawing/2014/main" val="10000"/>
                  </a:ext>
                </a:extLst>
              </a:tr>
              <a:tr h="478436">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US" sz="2400" kern="100" dirty="0">
                          <a:effectLst/>
                        </a:rPr>
                        <a:t>Energy</a:t>
                      </a:r>
                      <a:endParaRPr lang="zh-CN" sz="2400" kern="100" dirty="0">
                        <a:effectLst/>
                        <a:latin typeface="+mn-lt"/>
                        <a:ea typeface="宋体" panose="02010600030101010101" pitchFamily="2" charset="-122"/>
                        <a:cs typeface="Times New Roman" panose="02020603050405020304" pitchFamily="18" charset="0"/>
                      </a:endParaRPr>
                    </a:p>
                  </a:txBody>
                  <a:tcPr marL="51435" marR="51435" marT="0"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kern="100" dirty="0" err="1">
                          <a:effectLst/>
                        </a:rPr>
                        <a:t>E</a:t>
                      </a:r>
                      <a:r>
                        <a:rPr lang="en-US" sz="2400" kern="100" baseline="-25000" dirty="0" err="1">
                          <a:effectLst/>
                        </a:rPr>
                        <a:t>e</a:t>
                      </a:r>
                      <a:r>
                        <a:rPr lang="en-US" sz="2400" kern="100" baseline="-25000" dirty="0">
                          <a:effectLst/>
                        </a:rPr>
                        <a:t>-</a:t>
                      </a:r>
                      <a:r>
                        <a:rPr lang="en-US" sz="2400" kern="100" baseline="0" dirty="0">
                          <a:effectLst/>
                        </a:rPr>
                        <a:t>/</a:t>
                      </a:r>
                      <a:r>
                        <a:rPr lang="en-US" altLang="zh-CN" sz="2400" kern="100" dirty="0" err="1">
                          <a:effectLst/>
                        </a:rPr>
                        <a:t>E</a:t>
                      </a:r>
                      <a:r>
                        <a:rPr lang="en-US" altLang="zh-CN" sz="2400" kern="100" baseline="-25000" dirty="0" err="1">
                          <a:effectLst/>
                        </a:rPr>
                        <a:t>e</a:t>
                      </a:r>
                      <a:r>
                        <a:rPr lang="en-US" altLang="zh-CN" sz="2400" kern="100" baseline="-25000" dirty="0">
                          <a:effectLst/>
                        </a:rPr>
                        <a:t>+</a:t>
                      </a:r>
                      <a:endParaRPr lang="zh-CN" altLang="zh-CN" sz="2000" i="1" kern="100" dirty="0">
                        <a:effectLst/>
                        <a:latin typeface="+mn-lt"/>
                        <a:ea typeface="+mn-ea"/>
                        <a:cs typeface="Times New Roman" panose="02020603050405020304" pitchFamily="18" charset="0"/>
                      </a:endParaRPr>
                    </a:p>
                  </a:txBody>
                  <a:tcPr marL="51435" marR="51435" marT="0"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2400" kern="100" dirty="0" err="1">
                          <a:effectLst/>
                        </a:rPr>
                        <a:t>GeV</a:t>
                      </a:r>
                      <a:endParaRPr lang="zh-CN" sz="2400" kern="100" dirty="0">
                        <a:effectLst/>
                        <a:latin typeface="+mn-lt"/>
                        <a:ea typeface="宋体" panose="02010600030101010101" pitchFamily="2" charset="-122"/>
                        <a:cs typeface="Times New Roman" panose="02020603050405020304" pitchFamily="18" charset="0"/>
                      </a:endParaRPr>
                    </a:p>
                  </a:txBody>
                  <a:tcPr marL="51435" marR="51435" marT="0"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altLang="zh-CN" sz="2400" kern="1200" baseline="0" dirty="0"/>
                        <a:t>30</a:t>
                      </a:r>
                      <a:endParaRPr lang="zh-CN" altLang="en-US" sz="2400" b="1" kern="1200" baseline="0" dirty="0">
                        <a:solidFill>
                          <a:srgbClr val="C00000"/>
                        </a:solidFill>
                        <a:latin typeface="+mn-lt"/>
                        <a:ea typeface="微软雅黑" pitchFamily="34" charset="-122"/>
                        <a:cs typeface="+mn-cs"/>
                      </a:endParaRPr>
                    </a:p>
                  </a:txBody>
                  <a:tcPr marL="51435" marR="51435" marT="0" marB="0" anchor="ctr"/>
                </a:tc>
                <a:extLst>
                  <a:ext uri="{0D108BD9-81ED-4DB2-BD59-A6C34878D82A}">
                    <a16:rowId xmlns:a16="http://schemas.microsoft.com/office/drawing/2014/main" val="10001"/>
                  </a:ext>
                </a:extLst>
              </a:tr>
              <a:tr h="478436">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US" sz="2400" kern="100" dirty="0">
                          <a:effectLst/>
                        </a:rPr>
                        <a:t>Repetition rate</a:t>
                      </a:r>
                      <a:endParaRPr lang="zh-CN" sz="2400" kern="100" dirty="0">
                        <a:effectLst/>
                        <a:latin typeface="+mn-lt"/>
                        <a:ea typeface="宋体" panose="02010600030101010101" pitchFamily="2" charset="-122"/>
                        <a:cs typeface="Times New Roman" panose="02020603050405020304" pitchFamily="18" charset="0"/>
                      </a:endParaRPr>
                    </a:p>
                  </a:txBody>
                  <a:tcPr marL="51435" marR="51435" marT="0"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2400" kern="100" dirty="0" err="1">
                          <a:effectLst/>
                        </a:rPr>
                        <a:t>f</a:t>
                      </a:r>
                      <a:r>
                        <a:rPr lang="en-US" sz="2400" kern="100" baseline="-25000" dirty="0" err="1">
                          <a:effectLst/>
                        </a:rPr>
                        <a:t>rep</a:t>
                      </a:r>
                      <a:endParaRPr lang="zh-CN" sz="2400" i="1" kern="100" dirty="0">
                        <a:effectLst/>
                        <a:latin typeface="+mn-lt"/>
                        <a:ea typeface="宋体" panose="02010600030101010101" pitchFamily="2" charset="-122"/>
                        <a:cs typeface="Times New Roman" panose="02020603050405020304" pitchFamily="18" charset="0"/>
                      </a:endParaRPr>
                    </a:p>
                  </a:txBody>
                  <a:tcPr marL="51435" marR="51435" marT="0"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2400" kern="100" dirty="0">
                          <a:effectLst/>
                        </a:rPr>
                        <a:t>Hz</a:t>
                      </a:r>
                      <a:endParaRPr lang="zh-CN" sz="2400" kern="100" dirty="0">
                        <a:effectLst/>
                        <a:latin typeface="+mn-lt"/>
                        <a:ea typeface="宋体" panose="02010600030101010101" pitchFamily="2" charset="-122"/>
                        <a:cs typeface="Times New Roman" panose="02020603050405020304" pitchFamily="18" charset="0"/>
                      </a:endParaRPr>
                    </a:p>
                  </a:txBody>
                  <a:tcPr marL="51435" marR="51435" marT="0"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2400" kern="1200" baseline="0" dirty="0">
                          <a:sym typeface="Wingdings" panose="05000000000000000000" pitchFamily="2" charset="2"/>
                        </a:rPr>
                        <a:t>100</a:t>
                      </a:r>
                      <a:endParaRPr lang="zh-CN" altLang="en-US" sz="2400" b="1" kern="1200" baseline="0" dirty="0">
                        <a:solidFill>
                          <a:srgbClr val="C00000"/>
                        </a:solidFill>
                        <a:latin typeface="+mn-lt"/>
                        <a:ea typeface="微软雅黑" pitchFamily="34" charset="-122"/>
                        <a:cs typeface="+mn-cs"/>
                      </a:endParaRPr>
                    </a:p>
                  </a:txBody>
                  <a:tcPr marL="51435" marR="51435" marT="0" marB="0" anchor="ctr"/>
                </a:tc>
                <a:extLst>
                  <a:ext uri="{0D108BD9-81ED-4DB2-BD59-A6C34878D82A}">
                    <a16:rowId xmlns:a16="http://schemas.microsoft.com/office/drawing/2014/main" val="10002"/>
                  </a:ext>
                </a:extLst>
              </a:tr>
              <a:tr h="478436">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US" altLang="zh-CN" sz="2400" kern="100" dirty="0">
                          <a:effectLst/>
                        </a:rPr>
                        <a:t>Bunch number per pulse</a:t>
                      </a:r>
                      <a:endParaRPr lang="zh-CN" sz="2400" kern="100" dirty="0">
                        <a:effectLst/>
                        <a:latin typeface="+mn-lt"/>
                        <a:ea typeface="宋体" panose="02010600030101010101" pitchFamily="2" charset="-122"/>
                        <a:cs typeface="Times New Roman" panose="02020603050405020304" pitchFamily="18" charset="0"/>
                      </a:endParaRPr>
                    </a:p>
                  </a:txBody>
                  <a:tcPr marL="51435" marR="51435" marT="0"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endParaRPr lang="zh-CN" sz="2400" i="1" kern="100" dirty="0">
                        <a:effectLst/>
                        <a:latin typeface="+mn-lt"/>
                        <a:ea typeface="宋体" panose="02010600030101010101" pitchFamily="2" charset="-122"/>
                        <a:cs typeface="Times New Roman" panose="02020603050405020304" pitchFamily="18" charset="0"/>
                      </a:endParaRPr>
                    </a:p>
                  </a:txBody>
                  <a:tcPr marL="51435" marR="51435" marT="0"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endParaRPr lang="zh-CN" sz="2400" kern="100" dirty="0">
                        <a:effectLst/>
                        <a:latin typeface="+mn-lt"/>
                        <a:ea typeface="宋体" panose="02010600030101010101" pitchFamily="2" charset="-122"/>
                        <a:cs typeface="Times New Roman" panose="02020603050405020304" pitchFamily="18" charset="0"/>
                      </a:endParaRPr>
                    </a:p>
                  </a:txBody>
                  <a:tcPr marL="51435" marR="51435" marT="0"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altLang="zh-CN" sz="2400" kern="1200" baseline="0" dirty="0"/>
                        <a:t>1 or 2</a:t>
                      </a:r>
                      <a:endParaRPr lang="zh-CN" altLang="en-US" sz="2400" b="1" kern="1200" baseline="0" dirty="0">
                        <a:solidFill>
                          <a:srgbClr val="C00000"/>
                        </a:solidFill>
                        <a:latin typeface="+mn-lt"/>
                        <a:ea typeface="微软雅黑" pitchFamily="34" charset="-122"/>
                        <a:cs typeface="+mn-cs"/>
                      </a:endParaRPr>
                    </a:p>
                  </a:txBody>
                  <a:tcPr marL="51435" marR="51435" marT="0" marB="0" anchor="ctr"/>
                </a:tc>
                <a:extLst>
                  <a:ext uri="{0D108BD9-81ED-4DB2-BD59-A6C34878D82A}">
                    <a16:rowId xmlns:a16="http://schemas.microsoft.com/office/drawing/2014/main" val="3317628732"/>
                  </a:ext>
                </a:extLst>
              </a:tr>
              <a:tr h="478436">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US" altLang="zh-CN" sz="2400" kern="100" dirty="0">
                          <a:effectLst/>
                        </a:rPr>
                        <a:t>Bunch charge</a:t>
                      </a:r>
                      <a:endParaRPr lang="zh-CN" altLang="en-US" sz="2400" b="1" kern="100" dirty="0">
                        <a:solidFill>
                          <a:schemeClr val="lt1"/>
                        </a:solidFill>
                        <a:effectLst/>
                        <a:latin typeface="+mn-lt"/>
                        <a:ea typeface="+mn-ea"/>
                        <a:cs typeface="+mn-cs"/>
                      </a:endParaRPr>
                    </a:p>
                  </a:txBody>
                  <a:tcPr marL="51435" marR="51435" marT="0"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zh-CN" altLang="zh-CN" sz="1800" i="1" kern="100" baseline="0" dirty="0">
                        <a:effectLst/>
                        <a:latin typeface="+mn-lt"/>
                        <a:ea typeface="+mn-ea"/>
                        <a:cs typeface="Times New Roman" panose="02020603050405020304" pitchFamily="18" charset="0"/>
                      </a:endParaRPr>
                    </a:p>
                  </a:txBody>
                  <a:tcPr marL="51435" marR="51435" marT="0"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altLang="zh-CN" sz="2400" kern="100" dirty="0" err="1">
                          <a:effectLst/>
                        </a:rPr>
                        <a:t>nC</a:t>
                      </a:r>
                      <a:endParaRPr lang="zh-CN" sz="2400" kern="100" dirty="0">
                        <a:effectLst/>
                        <a:latin typeface="+mn-lt"/>
                        <a:ea typeface="宋体" panose="02010600030101010101" pitchFamily="2" charset="-122"/>
                        <a:cs typeface="Times New Roman" panose="02020603050405020304" pitchFamily="18" charset="0"/>
                      </a:endParaRPr>
                    </a:p>
                  </a:txBody>
                  <a:tcPr marL="51435" marR="51435" marT="0"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indent="69850" algn="ctr" defTabSz="914400" rtl="0" eaLnBrk="1" latinLnBrk="0" hangingPunct="1">
                        <a:spcAft>
                          <a:spcPts val="0"/>
                        </a:spcAft>
                      </a:pPr>
                      <a:r>
                        <a:rPr lang="en-US" altLang="zh-CN" sz="2400" kern="1200" baseline="0" dirty="0">
                          <a:solidFill>
                            <a:schemeClr val="dk1"/>
                          </a:solidFill>
                          <a:latin typeface="Calibri"/>
                          <a:ea typeface="+mn-ea"/>
                          <a:cs typeface="+mn-cs"/>
                        </a:rPr>
                        <a:t>1.5 </a:t>
                      </a:r>
                      <a:endParaRPr lang="zh-CN" altLang="en-US" sz="2400" kern="1200" baseline="0" dirty="0">
                        <a:solidFill>
                          <a:schemeClr val="dk1"/>
                        </a:solidFill>
                        <a:latin typeface="Calibri"/>
                        <a:ea typeface="+mn-ea"/>
                        <a:cs typeface="+mn-cs"/>
                      </a:endParaRPr>
                    </a:p>
                  </a:txBody>
                  <a:tcPr marL="51435" marR="51435" marT="0" marB="0" anchor="ctr"/>
                </a:tc>
                <a:extLst>
                  <a:ext uri="{0D108BD9-81ED-4DB2-BD59-A6C34878D82A}">
                    <a16:rowId xmlns:a16="http://schemas.microsoft.com/office/drawing/2014/main" val="10004"/>
                  </a:ext>
                </a:extLst>
              </a:tr>
              <a:tr h="478436">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US" sz="2400" kern="100" dirty="0">
                          <a:effectLst/>
                        </a:rPr>
                        <a:t>Energy spread</a:t>
                      </a:r>
                      <a:endParaRPr lang="zh-CN" altLang="en-US" sz="2400" b="1" kern="100" dirty="0">
                        <a:solidFill>
                          <a:schemeClr val="lt1"/>
                        </a:solidFill>
                        <a:effectLst/>
                        <a:latin typeface="+mn-lt"/>
                        <a:ea typeface="+mn-ea"/>
                        <a:cs typeface="+mn-cs"/>
                      </a:endParaRPr>
                    </a:p>
                  </a:txBody>
                  <a:tcPr marL="51435" marR="51435" marT="0"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2400" kern="100" dirty="0" err="1">
                          <a:effectLst/>
                        </a:rPr>
                        <a:t>σ</a:t>
                      </a:r>
                      <a:r>
                        <a:rPr lang="en-US" sz="2400" kern="100" baseline="-25000" dirty="0" err="1">
                          <a:effectLst/>
                        </a:rPr>
                        <a:t>E</a:t>
                      </a:r>
                      <a:endParaRPr lang="zh-CN" sz="2400" i="1" kern="100" dirty="0">
                        <a:effectLst/>
                        <a:latin typeface="+mn-lt"/>
                        <a:ea typeface="宋体" panose="02010600030101010101" pitchFamily="2" charset="-122"/>
                        <a:cs typeface="Times New Roman" panose="02020603050405020304" pitchFamily="18" charset="0"/>
                      </a:endParaRPr>
                    </a:p>
                  </a:txBody>
                  <a:tcPr marL="51435" marR="51435" marT="0"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2400" kern="100" dirty="0">
                          <a:effectLst/>
                        </a:rPr>
                        <a:t> </a:t>
                      </a:r>
                      <a:endParaRPr lang="zh-CN" sz="2400" kern="100" dirty="0">
                        <a:effectLst/>
                        <a:latin typeface="+mn-lt"/>
                        <a:ea typeface="宋体" panose="02010600030101010101" pitchFamily="2" charset="-122"/>
                        <a:cs typeface="Times New Roman" panose="02020603050405020304" pitchFamily="18" charset="0"/>
                      </a:endParaRPr>
                    </a:p>
                  </a:txBody>
                  <a:tcPr marL="51435" marR="51435" marT="0"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lvl="0" indent="69850" algn="ctr" defTabSz="914400" rtl="0" eaLnBrk="1" fontAlgn="auto" latinLnBrk="0" hangingPunct="1">
                        <a:lnSpc>
                          <a:spcPct val="100000"/>
                        </a:lnSpc>
                        <a:spcBef>
                          <a:spcPts val="0"/>
                        </a:spcBef>
                        <a:spcAft>
                          <a:spcPts val="0"/>
                        </a:spcAft>
                        <a:buClrTx/>
                        <a:buSzTx/>
                        <a:buFontTx/>
                        <a:buNone/>
                        <a:tabLst/>
                        <a:defRPr/>
                      </a:pPr>
                      <a:r>
                        <a:rPr lang="en-US" altLang="zh-CN" sz="2400" kern="1200" baseline="0" dirty="0"/>
                        <a:t>1.5×10</a:t>
                      </a:r>
                      <a:r>
                        <a:rPr lang="en-US" altLang="zh-CN" sz="2400" kern="1200" baseline="30000" dirty="0"/>
                        <a:t>-3</a:t>
                      </a:r>
                      <a:endParaRPr lang="zh-CN" altLang="zh-CN" sz="2400" b="1" kern="1200" baseline="30000" dirty="0">
                        <a:solidFill>
                          <a:srgbClr val="C00000"/>
                        </a:solidFill>
                        <a:latin typeface="+mn-lt"/>
                        <a:ea typeface="微软雅黑" pitchFamily="34" charset="-122"/>
                        <a:cs typeface="+mn-cs"/>
                      </a:endParaRPr>
                    </a:p>
                  </a:txBody>
                  <a:tcPr marL="51435" marR="51435" marT="0" marB="0" anchor="ctr"/>
                </a:tc>
                <a:extLst>
                  <a:ext uri="{0D108BD9-81ED-4DB2-BD59-A6C34878D82A}">
                    <a16:rowId xmlns:a16="http://schemas.microsoft.com/office/drawing/2014/main" val="10005"/>
                  </a:ext>
                </a:extLst>
              </a:tr>
              <a:tr h="507317">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US" sz="2400" kern="100" dirty="0">
                          <a:effectLst/>
                        </a:rPr>
                        <a:t>Emittance</a:t>
                      </a:r>
                      <a:endParaRPr lang="zh-CN" altLang="en-US" sz="2400" b="1" kern="100" dirty="0">
                        <a:solidFill>
                          <a:schemeClr val="lt1"/>
                        </a:solidFill>
                        <a:effectLst/>
                        <a:latin typeface="+mn-lt"/>
                        <a:ea typeface="+mn-ea"/>
                        <a:cs typeface="+mn-cs"/>
                      </a:endParaRPr>
                    </a:p>
                  </a:txBody>
                  <a:tcPr marL="51435" marR="51435" marT="0"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2400" kern="100" dirty="0">
                          <a:effectLst/>
                        </a:rPr>
                        <a:t> </a:t>
                      </a:r>
                      <a:r>
                        <a:rPr lang="el-GR" sz="2400" kern="100" dirty="0">
                          <a:effectLst/>
                        </a:rPr>
                        <a:t>ε</a:t>
                      </a:r>
                      <a:r>
                        <a:rPr lang="en-US" sz="2400" kern="100" baseline="-25000" dirty="0">
                          <a:effectLst/>
                        </a:rPr>
                        <a:t>r</a:t>
                      </a:r>
                      <a:r>
                        <a:rPr lang="en-US" sz="2400" kern="100" dirty="0">
                          <a:effectLst/>
                        </a:rPr>
                        <a:t> </a:t>
                      </a:r>
                      <a:endParaRPr lang="zh-CN" sz="2400" i="1" kern="100" dirty="0">
                        <a:effectLst/>
                        <a:latin typeface="+mn-lt"/>
                        <a:ea typeface="宋体" panose="02010600030101010101" pitchFamily="2" charset="-122"/>
                        <a:cs typeface="Times New Roman" panose="02020603050405020304" pitchFamily="18" charset="0"/>
                      </a:endParaRPr>
                    </a:p>
                  </a:txBody>
                  <a:tcPr marL="51435" marR="51435" marT="0"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2400" kern="100" dirty="0">
                          <a:effectLst/>
                        </a:rPr>
                        <a:t> n</a:t>
                      </a:r>
                      <a:r>
                        <a:rPr lang="en-US" altLang="zh-CN" sz="2400" kern="100" dirty="0">
                          <a:effectLst/>
                        </a:rPr>
                        <a:t>m</a:t>
                      </a:r>
                      <a:endParaRPr lang="zh-CN" sz="2400" kern="100" dirty="0">
                        <a:effectLst/>
                        <a:latin typeface="+mn-lt"/>
                        <a:ea typeface="宋体" panose="02010600030101010101" pitchFamily="2" charset="-122"/>
                        <a:cs typeface="Times New Roman" panose="02020603050405020304" pitchFamily="18" charset="0"/>
                      </a:endParaRPr>
                    </a:p>
                  </a:txBody>
                  <a:tcPr marL="51435" marR="51435" marT="0" marB="0" anchor="ct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indent="69850" algn="ctr" defTabSz="914400" rtl="0" eaLnBrk="1" latinLnBrk="0" hangingPunct="1">
                        <a:spcAft>
                          <a:spcPts val="0"/>
                        </a:spcAft>
                      </a:pPr>
                      <a:r>
                        <a:rPr lang="en-US" sz="2400" kern="1200" baseline="0" dirty="0">
                          <a:sym typeface="Wingdings" panose="05000000000000000000" pitchFamily="2" charset="2"/>
                        </a:rPr>
                        <a:t>6.5</a:t>
                      </a:r>
                      <a:endParaRPr lang="en-US" sz="2400" b="1" kern="1200" baseline="0" dirty="0">
                        <a:solidFill>
                          <a:srgbClr val="C00000"/>
                        </a:solidFill>
                        <a:latin typeface="+mn-lt"/>
                        <a:ea typeface="微软雅黑" pitchFamily="34" charset="-122"/>
                        <a:cs typeface="+mn-cs"/>
                      </a:endParaRPr>
                    </a:p>
                  </a:txBody>
                  <a:tcPr marL="51435" marR="51435" marT="0" marB="0" anchor="ctr"/>
                </a:tc>
                <a:extLst>
                  <a:ext uri="{0D108BD9-81ED-4DB2-BD59-A6C34878D82A}">
                    <a16:rowId xmlns:a16="http://schemas.microsoft.com/office/drawing/2014/main" val="10006"/>
                  </a:ext>
                </a:extLst>
              </a:tr>
            </a:tbl>
          </a:graphicData>
        </a:graphic>
      </p:graphicFrame>
      <p:sp>
        <p:nvSpPr>
          <p:cNvPr id="5" name="内容占位符 1">
            <a:extLst>
              <a:ext uri="{FF2B5EF4-FFF2-40B4-BE49-F238E27FC236}">
                <a16:creationId xmlns:a16="http://schemas.microsoft.com/office/drawing/2014/main" id="{24934469-4F98-4C25-9913-5D44B5866B09}"/>
              </a:ext>
            </a:extLst>
          </p:cNvPr>
          <p:cNvSpPr txBox="1">
            <a:spLocks/>
          </p:cNvSpPr>
          <p:nvPr/>
        </p:nvSpPr>
        <p:spPr>
          <a:xfrm>
            <a:off x="488918" y="1141972"/>
            <a:ext cx="11391056" cy="1805460"/>
          </a:xfrm>
          <a:prstGeom prst="rect">
            <a:avLst/>
          </a:prstGeom>
        </p:spPr>
        <p:txBody>
          <a:bodyPr vert="horz" lIns="91440" tIns="45720" rIns="91440" bIns="45720" rtlCol="0">
            <a:normAutofit/>
          </a:bodyPr>
          <a:lstStyle>
            <a:lvl1pPr marL="342900" indent="-342900" algn="l" defTabSz="914400" rtl="0" eaLnBrk="1" latinLnBrk="0" hangingPunct="1">
              <a:lnSpc>
                <a:spcPct val="110000"/>
              </a:lnSpc>
              <a:spcBef>
                <a:spcPts val="0"/>
              </a:spcBef>
              <a:spcAft>
                <a:spcPts val="0"/>
              </a:spcAft>
              <a:buClr>
                <a:srgbClr val="FFC000"/>
              </a:buClr>
              <a:buSzPct val="80000"/>
              <a:buFont typeface="Wingdings" pitchFamily="2" charset="2"/>
              <a:buChar char="n"/>
              <a:defRPr sz="2800" b="0" kern="1200" baseline="0">
                <a:solidFill>
                  <a:schemeClr val="tx1"/>
                </a:solidFill>
                <a:latin typeface="Arial" panose="020B0604020202020204" pitchFamily="34" charset="0"/>
                <a:ea typeface="微软雅黑" pitchFamily="34" charset="-122"/>
                <a:cs typeface="+mn-cs"/>
              </a:defRPr>
            </a:lvl1pPr>
            <a:lvl2pPr marL="742950" indent="-285750" algn="l" defTabSz="914400" rtl="0" eaLnBrk="1" latinLnBrk="0" hangingPunct="1">
              <a:spcBef>
                <a:spcPts val="300"/>
              </a:spcBef>
              <a:buFont typeface="Arial" pitchFamily="34" charset="0"/>
              <a:buChar char="–"/>
              <a:defRPr sz="2400" kern="1200" baseline="0">
                <a:solidFill>
                  <a:srgbClr val="0000FF"/>
                </a:solidFill>
                <a:latin typeface="Arial" panose="020B0604020202020204" pitchFamily="34" charset="0"/>
                <a:ea typeface="微软雅黑" pitchFamily="34" charset="-122"/>
                <a:cs typeface="+mn-cs"/>
              </a:defRPr>
            </a:lvl2pPr>
            <a:lvl3pPr marL="1143000" indent="-228600" algn="l" defTabSz="914400" rtl="0" eaLnBrk="1" latinLnBrk="0" hangingPunct="1">
              <a:spcBef>
                <a:spcPts val="200"/>
              </a:spcBef>
              <a:buFont typeface="Arial" pitchFamily="34" charset="0"/>
              <a:buChar char="•"/>
              <a:defRPr sz="2200" kern="1200" baseline="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baseline="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baseline="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10000"/>
              </a:lnSpc>
              <a:spcBef>
                <a:spcPts val="0"/>
              </a:spcBef>
              <a:spcAft>
                <a:spcPts val="0"/>
              </a:spcAft>
              <a:buClr>
                <a:srgbClr val="FFC000"/>
              </a:buClr>
              <a:buSzPct val="80000"/>
              <a:buFont typeface="Wingdings" pitchFamily="2" charset="2"/>
              <a:buChar char="n"/>
              <a:tabLst/>
              <a:defRPr/>
            </a:pPr>
            <a:r>
              <a:rPr lang="en-US" altLang="zh-CN" sz="2600" b="1" dirty="0">
                <a:solidFill>
                  <a:srgbClr val="C00000"/>
                </a:solidFill>
              </a:rPr>
              <a:t>Baseline design of the CEPC </a:t>
            </a:r>
            <a:r>
              <a:rPr lang="en-US" altLang="zh-CN" sz="2600" b="1" dirty="0" err="1">
                <a:solidFill>
                  <a:srgbClr val="C00000"/>
                </a:solidFill>
              </a:rPr>
              <a:t>Linac</a:t>
            </a:r>
            <a:endParaRPr lang="en-US" altLang="zh-CN" sz="2600" b="1" dirty="0">
              <a:solidFill>
                <a:srgbClr val="C00000"/>
              </a:solidFill>
            </a:endParaRPr>
          </a:p>
          <a:p>
            <a:pPr lvl="1"/>
            <a:r>
              <a:rPr lang="en-US" altLang="zh-CN" dirty="0"/>
              <a:t>A </a:t>
            </a:r>
            <a:r>
              <a:rPr lang="en-US" altLang="zh-CN" b="1" dirty="0">
                <a:solidFill>
                  <a:srgbClr val="C00000"/>
                </a:solidFill>
              </a:rPr>
              <a:t>30GeV </a:t>
            </a:r>
            <a:r>
              <a:rPr lang="en-US" altLang="zh-CN" dirty="0"/>
              <a:t>room temperature </a:t>
            </a:r>
            <a:r>
              <a:rPr lang="en-US" altLang="zh-CN" dirty="0" err="1"/>
              <a:t>Linac</a:t>
            </a:r>
            <a:r>
              <a:rPr lang="en-US" altLang="zh-CN" dirty="0">
                <a:sym typeface="Wingdings" panose="05000000000000000000" pitchFamily="2" charset="2"/>
              </a:rPr>
              <a:t> </a:t>
            </a:r>
          </a:p>
          <a:p>
            <a:pPr lvl="1">
              <a:defRPr/>
            </a:pPr>
            <a:r>
              <a:rPr lang="en-US" altLang="zh-CN" dirty="0">
                <a:sym typeface="Wingdings" panose="05000000000000000000" pitchFamily="2" charset="2"/>
              </a:rPr>
              <a:t>A combination of </a:t>
            </a:r>
            <a:r>
              <a:rPr lang="en-US" altLang="zh-CN" b="1" dirty="0">
                <a:solidFill>
                  <a:srgbClr val="C00000"/>
                </a:solidFill>
                <a:sym typeface="Wingdings" panose="05000000000000000000" pitchFamily="2" charset="2"/>
              </a:rPr>
              <a:t>S-Band (2860MHz) </a:t>
            </a:r>
            <a:r>
              <a:rPr lang="en-US" altLang="zh-CN" dirty="0">
                <a:sym typeface="Wingdings" panose="05000000000000000000" pitchFamily="2" charset="2"/>
              </a:rPr>
              <a:t>and </a:t>
            </a:r>
            <a:r>
              <a:rPr lang="en-US" altLang="zh-CN" b="1" dirty="0">
                <a:solidFill>
                  <a:srgbClr val="C00000"/>
                </a:solidFill>
                <a:sym typeface="Wingdings" panose="05000000000000000000" pitchFamily="2" charset="2"/>
              </a:rPr>
              <a:t>C-Band (5720MHz)</a:t>
            </a:r>
            <a:endParaRPr lang="en-US" altLang="zh-CN" dirty="0">
              <a:sym typeface="Wingdings" panose="05000000000000000000" pitchFamily="2" charset="2"/>
            </a:endParaRPr>
          </a:p>
          <a:p>
            <a:pPr marL="742950" marR="0" lvl="1" indent="-285750" algn="l" defTabSz="914400" rtl="0" eaLnBrk="1" fontAlgn="auto" latinLnBrk="0" hangingPunct="1">
              <a:lnSpc>
                <a:spcPct val="100000"/>
              </a:lnSpc>
              <a:spcBef>
                <a:spcPts val="300"/>
              </a:spcBef>
              <a:spcAft>
                <a:spcPts val="0"/>
              </a:spcAft>
              <a:buClrTx/>
              <a:buSzTx/>
              <a:buFont typeface="Arial" pitchFamily="34" charset="0"/>
              <a:buChar char="–"/>
              <a:tabLst/>
              <a:defRPr/>
            </a:pPr>
            <a:r>
              <a:rPr lang="en-US" altLang="zh-CN" dirty="0">
                <a:sym typeface="Wingdings" panose="05000000000000000000" pitchFamily="2" charset="2"/>
              </a:rPr>
              <a:t>The </a:t>
            </a:r>
            <a:r>
              <a:rPr lang="en-US" altLang="zh-CN" dirty="0" err="1">
                <a:sym typeface="Wingdings" panose="05000000000000000000" pitchFamily="2" charset="2"/>
              </a:rPr>
              <a:t>Linac</a:t>
            </a:r>
            <a:r>
              <a:rPr lang="en-US" altLang="zh-CN" dirty="0">
                <a:sym typeface="Wingdings" panose="05000000000000000000" pitchFamily="2" charset="2"/>
              </a:rPr>
              <a:t> tunnel length is </a:t>
            </a:r>
            <a:r>
              <a:rPr lang="en-US" altLang="zh-CN" b="1" dirty="0">
                <a:solidFill>
                  <a:srgbClr val="C00000"/>
                </a:solidFill>
                <a:sym typeface="Wingdings" panose="05000000000000000000" pitchFamily="2" charset="2"/>
              </a:rPr>
              <a:t>1.8km</a:t>
            </a:r>
          </a:p>
          <a:p>
            <a:pPr marL="742950" marR="0" lvl="1" indent="-285750" algn="l" defTabSz="914400" rtl="0" eaLnBrk="1" fontAlgn="auto" latinLnBrk="0" hangingPunct="1">
              <a:lnSpc>
                <a:spcPct val="100000"/>
              </a:lnSpc>
              <a:spcBef>
                <a:spcPts val="300"/>
              </a:spcBef>
              <a:spcAft>
                <a:spcPts val="0"/>
              </a:spcAft>
              <a:buClrTx/>
              <a:buSzTx/>
              <a:buFont typeface="Arial" pitchFamily="34" charset="0"/>
              <a:buChar char="–"/>
              <a:tabLst/>
              <a:defRPr/>
            </a:pPr>
            <a:endParaRPr kumimoji="0" lang="en-US" altLang="zh-CN" sz="2200" b="0" i="0" u="none" strike="noStrike" kern="1200" cap="none" spc="0" normalizeH="0" baseline="0" noProof="0" dirty="0">
              <a:ln>
                <a:noFill/>
              </a:ln>
              <a:solidFill>
                <a:sysClr val="windowText" lastClr="000000"/>
              </a:solidFill>
              <a:effectLst/>
              <a:uLnTx/>
              <a:uFillTx/>
              <a:latin typeface="Calibri"/>
              <a:ea typeface="宋体" panose="02010600030101010101" pitchFamily="2" charset="-122"/>
              <a:cs typeface="+mn-cs"/>
              <a:sym typeface="Wingdings" panose="05000000000000000000" pitchFamily="2" charset="2"/>
            </a:endParaRPr>
          </a:p>
        </p:txBody>
      </p:sp>
      <p:sp>
        <p:nvSpPr>
          <p:cNvPr id="6" name="矩形 5">
            <a:extLst>
              <a:ext uri="{FF2B5EF4-FFF2-40B4-BE49-F238E27FC236}">
                <a16:creationId xmlns:a16="http://schemas.microsoft.com/office/drawing/2014/main" id="{562BA59C-B0CA-435A-8FFB-EF4950017B89}"/>
              </a:ext>
            </a:extLst>
          </p:cNvPr>
          <p:cNvSpPr/>
          <p:nvPr/>
        </p:nvSpPr>
        <p:spPr>
          <a:xfrm>
            <a:off x="169047" y="133074"/>
            <a:ext cx="2784737" cy="643638"/>
          </a:xfrm>
          <a:prstGeom prst="rect">
            <a:avLst/>
          </a:prstGeom>
        </p:spPr>
        <p:txBody>
          <a:bodyPr wrap="none">
            <a:spAutoFit/>
          </a:bodyPr>
          <a:lstStyle/>
          <a:p>
            <a:pPr>
              <a:lnSpc>
                <a:spcPct val="120000"/>
              </a:lnSpc>
            </a:pPr>
            <a:r>
              <a:rPr lang="en-US" altLang="zh-CN" sz="3200" dirty="0">
                <a:solidFill>
                  <a:schemeClr val="bg1"/>
                </a:solidFill>
                <a:latin typeface="Arial Black" panose="020B0A04020102020204" pitchFamily="34" charset="0"/>
                <a:ea typeface="微软雅黑" panose="020B0503020204020204" pitchFamily="34" charset="-122"/>
                <a:cs typeface="Arial" panose="020B0604020202020204" pitchFamily="34" charset="0"/>
              </a:rPr>
              <a:t>CEPC </a:t>
            </a:r>
            <a:r>
              <a:rPr lang="en-US" altLang="zh-CN" sz="3200" dirty="0" err="1">
                <a:solidFill>
                  <a:schemeClr val="bg1"/>
                </a:solidFill>
                <a:latin typeface="Arial Black" panose="020B0A04020102020204" pitchFamily="34" charset="0"/>
                <a:ea typeface="微软雅黑" panose="020B0503020204020204" pitchFamily="34" charset="-122"/>
                <a:cs typeface="Arial" panose="020B0604020202020204" pitchFamily="34" charset="0"/>
              </a:rPr>
              <a:t>Linac</a:t>
            </a:r>
            <a:endParaRPr lang="en-US" altLang="zh-CN" sz="3200" dirty="0">
              <a:solidFill>
                <a:schemeClr val="bg1"/>
              </a:solidFill>
              <a:latin typeface="Arial Black" panose="020B0A0402010202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32712379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id="{CAA009D2-12AC-4C24-8DAD-1EE12755C073}"/>
              </a:ext>
            </a:extLst>
          </p:cNvPr>
          <p:cNvSpPr/>
          <p:nvPr/>
        </p:nvSpPr>
        <p:spPr>
          <a:xfrm>
            <a:off x="169047" y="133074"/>
            <a:ext cx="5172378" cy="643638"/>
          </a:xfrm>
          <a:prstGeom prst="rect">
            <a:avLst/>
          </a:prstGeom>
        </p:spPr>
        <p:txBody>
          <a:bodyPr wrap="none">
            <a:spAutoFit/>
          </a:bodyPr>
          <a:lstStyle/>
          <a:p>
            <a:pPr>
              <a:lnSpc>
                <a:spcPct val="120000"/>
              </a:lnSpc>
            </a:pPr>
            <a:r>
              <a:rPr lang="en-US" altLang="zh-CN" sz="3200" dirty="0">
                <a:solidFill>
                  <a:schemeClr val="bg1"/>
                </a:solidFill>
                <a:latin typeface="Arial Black" panose="020B0A04020102020204" pitchFamily="34" charset="0"/>
                <a:ea typeface="微软雅黑" panose="020B0503020204020204" pitchFamily="34" charset="-122"/>
                <a:cs typeface="Arial" panose="020B0604020202020204" pitchFamily="34" charset="0"/>
              </a:rPr>
              <a:t>CEPC Electron Source</a:t>
            </a:r>
          </a:p>
        </p:txBody>
      </p:sp>
      <p:sp>
        <p:nvSpPr>
          <p:cNvPr id="8" name="内容占位符 1">
            <a:extLst>
              <a:ext uri="{FF2B5EF4-FFF2-40B4-BE49-F238E27FC236}">
                <a16:creationId xmlns:a16="http://schemas.microsoft.com/office/drawing/2014/main" id="{95B22FEB-8ECE-4B36-866D-B5D7C60865AB}"/>
              </a:ext>
            </a:extLst>
          </p:cNvPr>
          <p:cNvSpPr txBox="1">
            <a:spLocks/>
          </p:cNvSpPr>
          <p:nvPr/>
        </p:nvSpPr>
        <p:spPr>
          <a:xfrm>
            <a:off x="118904" y="1112201"/>
            <a:ext cx="12073095" cy="1511729"/>
          </a:xfrm>
          <a:prstGeom prst="rect">
            <a:avLst/>
          </a:prstGeom>
        </p:spPr>
        <p:txBody>
          <a:bodyPr vert="horz" lIns="91440" tIns="45720" rIns="91440" bIns="45720" rtlCol="0">
            <a:normAutofit/>
          </a:bodyPr>
          <a:lstStyle>
            <a:lvl1pPr marL="342900" indent="-342900" algn="l" defTabSz="914400" rtl="0" eaLnBrk="1" latinLnBrk="0" hangingPunct="1">
              <a:lnSpc>
                <a:spcPct val="110000"/>
              </a:lnSpc>
              <a:spcBef>
                <a:spcPts val="0"/>
              </a:spcBef>
              <a:spcAft>
                <a:spcPts val="0"/>
              </a:spcAft>
              <a:buClr>
                <a:srgbClr val="FFC000"/>
              </a:buClr>
              <a:buSzPct val="80000"/>
              <a:buFont typeface="Wingdings" pitchFamily="2" charset="2"/>
              <a:buChar char="n"/>
              <a:defRPr sz="2800" b="0" kern="1200" baseline="0">
                <a:solidFill>
                  <a:schemeClr val="tx1"/>
                </a:solidFill>
                <a:latin typeface="Arial" panose="020B0604020202020204" pitchFamily="34" charset="0"/>
                <a:ea typeface="微软雅黑" pitchFamily="34" charset="-122"/>
                <a:cs typeface="+mn-cs"/>
              </a:defRPr>
            </a:lvl1pPr>
            <a:lvl2pPr marL="742950" indent="-285750" algn="l" defTabSz="914400" rtl="0" eaLnBrk="1" latinLnBrk="0" hangingPunct="1">
              <a:spcBef>
                <a:spcPts val="300"/>
              </a:spcBef>
              <a:buFont typeface="Arial" pitchFamily="34" charset="0"/>
              <a:buChar char="–"/>
              <a:defRPr sz="2400" kern="1200" baseline="0">
                <a:solidFill>
                  <a:srgbClr val="0000FF"/>
                </a:solidFill>
                <a:latin typeface="Arial" panose="020B0604020202020204" pitchFamily="34" charset="0"/>
                <a:ea typeface="微软雅黑" pitchFamily="34" charset="-122"/>
                <a:cs typeface="+mn-cs"/>
              </a:defRPr>
            </a:lvl2pPr>
            <a:lvl3pPr marL="1143000" indent="-228600" algn="l" defTabSz="914400" rtl="0" eaLnBrk="1" latinLnBrk="0" hangingPunct="1">
              <a:spcBef>
                <a:spcPts val="200"/>
              </a:spcBef>
              <a:buFont typeface="Arial" pitchFamily="34" charset="0"/>
              <a:buChar char="•"/>
              <a:defRPr sz="2200" kern="1200" baseline="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baseline="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baseline="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lnSpc>
                <a:spcPct val="100000"/>
              </a:lnSpc>
              <a:defRPr/>
            </a:pPr>
            <a:r>
              <a:rPr lang="en-US" altLang="zh-CN" sz="2600" b="1" dirty="0">
                <a:solidFill>
                  <a:srgbClr val="C00000"/>
                </a:solidFill>
              </a:rPr>
              <a:t>Introduction to CEPC Electron Source</a:t>
            </a:r>
          </a:p>
        </p:txBody>
      </p:sp>
      <p:sp>
        <p:nvSpPr>
          <p:cNvPr id="6" name="矩形 5">
            <a:extLst>
              <a:ext uri="{FF2B5EF4-FFF2-40B4-BE49-F238E27FC236}">
                <a16:creationId xmlns:a16="http://schemas.microsoft.com/office/drawing/2014/main" id="{562281C2-3CCE-4ECA-84CE-34BC775D7838}"/>
              </a:ext>
            </a:extLst>
          </p:cNvPr>
          <p:cNvSpPr/>
          <p:nvPr/>
        </p:nvSpPr>
        <p:spPr>
          <a:xfrm>
            <a:off x="3352929" y="6128108"/>
            <a:ext cx="5159426" cy="338554"/>
          </a:xfrm>
          <a:prstGeom prst="rect">
            <a:avLst/>
          </a:prstGeom>
        </p:spPr>
        <p:txBody>
          <a:bodyPr wrap="none">
            <a:spAutoFit/>
          </a:bodyPr>
          <a:lstStyle/>
          <a:p>
            <a:r>
              <a:rPr kumimoji="1" lang="en-US" altLang="zh-CN" sz="1600" b="1" dirty="0">
                <a:solidFill>
                  <a:srgbClr val="003399"/>
                </a:solidFill>
                <a:latin typeface="微软雅黑" panose="020B0503020204020204" pitchFamily="34" charset="-122"/>
                <a:ea typeface="微软雅黑" panose="020B0503020204020204" pitchFamily="34" charset="-122"/>
              </a:rPr>
              <a:t>CEPC electron source parameters and its design </a:t>
            </a:r>
            <a:endParaRPr kumimoji="1" lang="zh-CN" altLang="en-US" sz="1600" b="1" dirty="0">
              <a:solidFill>
                <a:srgbClr val="003399"/>
              </a:solidFill>
              <a:latin typeface="微软雅黑" panose="020B0503020204020204" pitchFamily="34" charset="-122"/>
              <a:ea typeface="微软雅黑" panose="020B0503020204020204" pitchFamily="34" charset="-122"/>
            </a:endParaRPr>
          </a:p>
        </p:txBody>
      </p:sp>
      <p:graphicFrame>
        <p:nvGraphicFramePr>
          <p:cNvPr id="10" name="表格 9">
            <a:extLst>
              <a:ext uri="{FF2B5EF4-FFF2-40B4-BE49-F238E27FC236}">
                <a16:creationId xmlns:a16="http://schemas.microsoft.com/office/drawing/2014/main" id="{35D11511-9F9A-4AD9-901C-AF7CA4C51C7D}"/>
              </a:ext>
            </a:extLst>
          </p:cNvPr>
          <p:cNvGraphicFramePr>
            <a:graphicFrameLocks noGrp="1"/>
          </p:cNvGraphicFramePr>
          <p:nvPr>
            <p:extLst>
              <p:ext uri="{D42A27DB-BD31-4B8C-83A1-F6EECF244321}">
                <p14:modId xmlns:p14="http://schemas.microsoft.com/office/powerpoint/2010/main" val="3288028613"/>
              </p:ext>
            </p:extLst>
          </p:nvPr>
        </p:nvGraphicFramePr>
        <p:xfrm>
          <a:off x="513011" y="4029940"/>
          <a:ext cx="4999059" cy="2098168"/>
        </p:xfrm>
        <a:graphic>
          <a:graphicData uri="http://schemas.openxmlformats.org/drawingml/2006/table">
            <a:tbl>
              <a:tblPr firstRow="1" firstCol="1" bandRow="1">
                <a:tableStyleId>{7DF18680-E054-41AD-8BC1-D1AEF772440D}</a:tableStyleId>
              </a:tblPr>
              <a:tblGrid>
                <a:gridCol w="2175628">
                  <a:extLst>
                    <a:ext uri="{9D8B030D-6E8A-4147-A177-3AD203B41FA5}">
                      <a16:colId xmlns:a16="http://schemas.microsoft.com/office/drawing/2014/main" val="1154948114"/>
                    </a:ext>
                  </a:extLst>
                </a:gridCol>
                <a:gridCol w="726712">
                  <a:extLst>
                    <a:ext uri="{9D8B030D-6E8A-4147-A177-3AD203B41FA5}">
                      <a16:colId xmlns:a16="http://schemas.microsoft.com/office/drawing/2014/main" val="2011658063"/>
                    </a:ext>
                  </a:extLst>
                </a:gridCol>
                <a:gridCol w="2096719">
                  <a:extLst>
                    <a:ext uri="{9D8B030D-6E8A-4147-A177-3AD203B41FA5}">
                      <a16:colId xmlns:a16="http://schemas.microsoft.com/office/drawing/2014/main" val="1548792078"/>
                    </a:ext>
                  </a:extLst>
                </a:gridCol>
              </a:tblGrid>
              <a:tr h="262271">
                <a:tc>
                  <a:txBody>
                    <a:bodyPr/>
                    <a:lstStyle/>
                    <a:p>
                      <a:pPr algn="ctr">
                        <a:spcAft>
                          <a:spcPts val="0"/>
                        </a:spcAft>
                      </a:pPr>
                      <a:r>
                        <a:rPr lang="en-GB" sz="1600">
                          <a:effectLst/>
                        </a:rPr>
                        <a:t>Parameter</a:t>
                      </a:r>
                      <a:endParaRPr lang="zh-CN" sz="1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a:spcAft>
                          <a:spcPts val="0"/>
                        </a:spcAft>
                      </a:pPr>
                      <a:r>
                        <a:rPr lang="en-GB" sz="1600" dirty="0">
                          <a:effectLst/>
                        </a:rPr>
                        <a:t>Unit</a:t>
                      </a:r>
                      <a:endParaRPr lang="zh-CN" sz="18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a:spcAft>
                          <a:spcPts val="0"/>
                        </a:spcAft>
                      </a:pPr>
                      <a:r>
                        <a:rPr lang="en-GB" sz="1600" dirty="0">
                          <a:effectLst/>
                        </a:rPr>
                        <a:t>Value</a:t>
                      </a:r>
                      <a:endParaRPr lang="zh-CN" sz="18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extLst>
                  <a:ext uri="{0D108BD9-81ED-4DB2-BD59-A6C34878D82A}">
                    <a16:rowId xmlns:a16="http://schemas.microsoft.com/office/drawing/2014/main" val="109160017"/>
                  </a:ext>
                </a:extLst>
              </a:tr>
              <a:tr h="262271">
                <a:tc>
                  <a:txBody>
                    <a:bodyPr/>
                    <a:lstStyle/>
                    <a:p>
                      <a:pPr>
                        <a:spcAft>
                          <a:spcPts val="0"/>
                        </a:spcAft>
                      </a:pPr>
                      <a:r>
                        <a:rPr lang="en-GB" sz="1600">
                          <a:effectLst/>
                        </a:rPr>
                        <a:t>Type</a:t>
                      </a:r>
                      <a:endParaRPr lang="zh-CN" sz="1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a:spcAft>
                          <a:spcPts val="0"/>
                        </a:spcAft>
                      </a:pPr>
                      <a:r>
                        <a:rPr lang="en-GB" sz="1600">
                          <a:effectLst/>
                        </a:rPr>
                        <a:t>-</a:t>
                      </a:r>
                      <a:endParaRPr lang="zh-CN" sz="1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a:spcAft>
                          <a:spcPts val="0"/>
                        </a:spcAft>
                      </a:pPr>
                      <a:r>
                        <a:rPr lang="en-GB" sz="1600" dirty="0">
                          <a:effectLst/>
                        </a:rPr>
                        <a:t>Thermionic Triode Gun</a:t>
                      </a:r>
                      <a:endParaRPr lang="zh-CN" sz="18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extLst>
                  <a:ext uri="{0D108BD9-81ED-4DB2-BD59-A6C34878D82A}">
                    <a16:rowId xmlns:a16="http://schemas.microsoft.com/office/drawing/2014/main" val="1788360564"/>
                  </a:ext>
                </a:extLst>
              </a:tr>
              <a:tr h="262271">
                <a:tc>
                  <a:txBody>
                    <a:bodyPr/>
                    <a:lstStyle/>
                    <a:p>
                      <a:pPr>
                        <a:spcAft>
                          <a:spcPts val="0"/>
                        </a:spcAft>
                      </a:pPr>
                      <a:r>
                        <a:rPr lang="en-GB" sz="1600">
                          <a:effectLst/>
                        </a:rPr>
                        <a:t>Cathode</a:t>
                      </a:r>
                      <a:endParaRPr lang="zh-CN" sz="1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a:spcAft>
                          <a:spcPts val="0"/>
                        </a:spcAft>
                      </a:pPr>
                      <a:r>
                        <a:rPr lang="en-GB" sz="1600">
                          <a:effectLst/>
                        </a:rPr>
                        <a:t>-</a:t>
                      </a:r>
                      <a:endParaRPr lang="zh-CN" sz="1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a:spcAft>
                          <a:spcPts val="0"/>
                        </a:spcAft>
                      </a:pPr>
                      <a:r>
                        <a:rPr lang="en-GB" sz="1600" dirty="0">
                          <a:effectLst/>
                        </a:rPr>
                        <a:t>Dispenser cathode</a:t>
                      </a:r>
                      <a:endParaRPr lang="zh-CN" sz="18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extLst>
                  <a:ext uri="{0D108BD9-81ED-4DB2-BD59-A6C34878D82A}">
                    <a16:rowId xmlns:a16="http://schemas.microsoft.com/office/drawing/2014/main" val="2618355212"/>
                  </a:ext>
                </a:extLst>
              </a:tr>
              <a:tr h="262271">
                <a:tc>
                  <a:txBody>
                    <a:bodyPr/>
                    <a:lstStyle/>
                    <a:p>
                      <a:pPr>
                        <a:spcAft>
                          <a:spcPts val="0"/>
                        </a:spcAft>
                      </a:pPr>
                      <a:r>
                        <a:rPr lang="en-GB" sz="1600">
                          <a:effectLst/>
                        </a:rPr>
                        <a:t>Beam current</a:t>
                      </a:r>
                      <a:endParaRPr lang="zh-CN" sz="1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a:spcAft>
                          <a:spcPts val="0"/>
                        </a:spcAft>
                      </a:pPr>
                      <a:r>
                        <a:rPr lang="en-GB" sz="1600">
                          <a:effectLst/>
                        </a:rPr>
                        <a:t>A</a:t>
                      </a:r>
                      <a:endParaRPr lang="zh-CN" sz="1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a:spcAft>
                          <a:spcPts val="0"/>
                        </a:spcAft>
                      </a:pPr>
                      <a:r>
                        <a:rPr lang="en-GB" sz="1600">
                          <a:effectLst/>
                        </a:rPr>
                        <a:t>&gt; 10</a:t>
                      </a:r>
                      <a:endParaRPr lang="zh-CN" sz="1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extLst>
                  <a:ext uri="{0D108BD9-81ED-4DB2-BD59-A6C34878D82A}">
                    <a16:rowId xmlns:a16="http://schemas.microsoft.com/office/drawing/2014/main" val="1866253565"/>
                  </a:ext>
                </a:extLst>
              </a:tr>
              <a:tr h="262271">
                <a:tc>
                  <a:txBody>
                    <a:bodyPr/>
                    <a:lstStyle/>
                    <a:p>
                      <a:pPr>
                        <a:spcAft>
                          <a:spcPts val="0"/>
                        </a:spcAft>
                      </a:pPr>
                      <a:r>
                        <a:rPr lang="en-GB" sz="1600">
                          <a:effectLst/>
                        </a:rPr>
                        <a:t>High voltage of anode</a:t>
                      </a:r>
                      <a:endParaRPr lang="zh-CN" sz="1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a:spcAft>
                          <a:spcPts val="0"/>
                        </a:spcAft>
                      </a:pPr>
                      <a:r>
                        <a:rPr lang="en-GB" sz="1600">
                          <a:effectLst/>
                        </a:rPr>
                        <a:t>kV</a:t>
                      </a:r>
                      <a:endParaRPr lang="zh-CN" sz="1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a:spcAft>
                          <a:spcPts val="0"/>
                        </a:spcAft>
                      </a:pPr>
                      <a:r>
                        <a:rPr lang="en-GB" sz="1600" dirty="0">
                          <a:effectLst/>
                        </a:rPr>
                        <a:t>150</a:t>
                      </a:r>
                      <a:endParaRPr lang="zh-CN" sz="18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extLst>
                  <a:ext uri="{0D108BD9-81ED-4DB2-BD59-A6C34878D82A}">
                    <a16:rowId xmlns:a16="http://schemas.microsoft.com/office/drawing/2014/main" val="4209023886"/>
                  </a:ext>
                </a:extLst>
              </a:tr>
              <a:tr h="262271">
                <a:tc>
                  <a:txBody>
                    <a:bodyPr/>
                    <a:lstStyle/>
                    <a:p>
                      <a:pPr>
                        <a:spcAft>
                          <a:spcPts val="0"/>
                        </a:spcAft>
                      </a:pPr>
                      <a:r>
                        <a:rPr lang="en-GB" sz="1600">
                          <a:effectLst/>
                        </a:rPr>
                        <a:t>Bunch charge 1</a:t>
                      </a:r>
                      <a:endParaRPr lang="zh-CN" sz="1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a:spcAft>
                          <a:spcPts val="0"/>
                        </a:spcAft>
                      </a:pPr>
                      <a:r>
                        <a:rPr lang="en-GB" sz="1600">
                          <a:effectLst/>
                        </a:rPr>
                        <a:t>nC</a:t>
                      </a:r>
                      <a:endParaRPr lang="zh-CN" sz="1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a:spcAft>
                          <a:spcPts val="0"/>
                        </a:spcAft>
                      </a:pPr>
                      <a:r>
                        <a:rPr lang="en-GB" sz="1600">
                          <a:effectLst/>
                        </a:rPr>
                        <a:t>1.5 (e</a:t>
                      </a:r>
                      <a:r>
                        <a:rPr lang="en-GB" sz="1600" baseline="30000">
                          <a:effectLst/>
                        </a:rPr>
                        <a:t>–</a:t>
                      </a:r>
                      <a:r>
                        <a:rPr lang="en-GB" sz="1600">
                          <a:effectLst/>
                        </a:rPr>
                        <a:t> injection)</a:t>
                      </a:r>
                      <a:endParaRPr lang="zh-CN" sz="1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extLst>
                  <a:ext uri="{0D108BD9-81ED-4DB2-BD59-A6C34878D82A}">
                    <a16:rowId xmlns:a16="http://schemas.microsoft.com/office/drawing/2014/main" val="4004628724"/>
                  </a:ext>
                </a:extLst>
              </a:tr>
              <a:tr h="262271">
                <a:tc>
                  <a:txBody>
                    <a:bodyPr/>
                    <a:lstStyle/>
                    <a:p>
                      <a:pPr>
                        <a:spcAft>
                          <a:spcPts val="0"/>
                        </a:spcAft>
                      </a:pPr>
                      <a:r>
                        <a:rPr lang="en-GB" sz="1600">
                          <a:effectLst/>
                        </a:rPr>
                        <a:t>Bunch charge 2</a:t>
                      </a:r>
                      <a:endParaRPr lang="zh-CN" sz="1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a:spcAft>
                          <a:spcPts val="0"/>
                        </a:spcAft>
                      </a:pPr>
                      <a:r>
                        <a:rPr lang="en-GB" sz="1600">
                          <a:effectLst/>
                        </a:rPr>
                        <a:t>nC</a:t>
                      </a:r>
                      <a:endParaRPr lang="zh-CN" sz="1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a:spcAft>
                          <a:spcPts val="0"/>
                        </a:spcAft>
                      </a:pPr>
                      <a:r>
                        <a:rPr lang="en-GB" sz="1600" dirty="0">
                          <a:effectLst/>
                        </a:rPr>
                        <a:t>10 (e</a:t>
                      </a:r>
                      <a:r>
                        <a:rPr lang="en-GB" sz="1600" baseline="30000" dirty="0">
                          <a:effectLst/>
                        </a:rPr>
                        <a:t>+</a:t>
                      </a:r>
                      <a:r>
                        <a:rPr lang="en-GB" sz="1600" dirty="0">
                          <a:effectLst/>
                        </a:rPr>
                        <a:t> production)</a:t>
                      </a:r>
                      <a:endParaRPr lang="zh-CN" sz="18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extLst>
                  <a:ext uri="{0D108BD9-81ED-4DB2-BD59-A6C34878D82A}">
                    <a16:rowId xmlns:a16="http://schemas.microsoft.com/office/drawing/2014/main" val="2296427357"/>
                  </a:ext>
                </a:extLst>
              </a:tr>
              <a:tr h="262271">
                <a:tc>
                  <a:txBody>
                    <a:bodyPr/>
                    <a:lstStyle/>
                    <a:p>
                      <a:pPr>
                        <a:spcAft>
                          <a:spcPts val="0"/>
                        </a:spcAft>
                      </a:pPr>
                      <a:r>
                        <a:rPr lang="en-GB" sz="1600">
                          <a:effectLst/>
                        </a:rPr>
                        <a:t>Repetition</a:t>
                      </a:r>
                      <a:endParaRPr lang="zh-CN" sz="1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a:spcAft>
                          <a:spcPts val="0"/>
                        </a:spcAft>
                      </a:pPr>
                      <a:r>
                        <a:rPr lang="en-GB" sz="1600">
                          <a:effectLst/>
                        </a:rPr>
                        <a:t>Hz</a:t>
                      </a:r>
                      <a:endParaRPr lang="zh-CN" sz="1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a:spcAft>
                          <a:spcPts val="0"/>
                        </a:spcAft>
                      </a:pPr>
                      <a:r>
                        <a:rPr lang="en-GB" sz="1600" dirty="0">
                          <a:effectLst/>
                        </a:rPr>
                        <a:t>100</a:t>
                      </a:r>
                      <a:endParaRPr lang="zh-CN" sz="18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extLst>
                  <a:ext uri="{0D108BD9-81ED-4DB2-BD59-A6C34878D82A}">
                    <a16:rowId xmlns:a16="http://schemas.microsoft.com/office/drawing/2014/main" val="3542621765"/>
                  </a:ext>
                </a:extLst>
              </a:tr>
            </a:tbl>
          </a:graphicData>
        </a:graphic>
      </p:graphicFrame>
      <p:pic>
        <p:nvPicPr>
          <p:cNvPr id="12" name="图片 11">
            <a:extLst>
              <a:ext uri="{FF2B5EF4-FFF2-40B4-BE49-F238E27FC236}">
                <a16:creationId xmlns:a16="http://schemas.microsoft.com/office/drawing/2014/main" id="{CAE9FCC2-0366-4000-BDBC-415377A3D823}"/>
              </a:ext>
            </a:extLst>
          </p:cNvPr>
          <p:cNvPicPr>
            <a:picLocks noChangeAspect="1"/>
          </p:cNvPicPr>
          <p:nvPr/>
        </p:nvPicPr>
        <p:blipFill rotWithShape="1">
          <a:blip r:embed="rId3"/>
          <a:srcRect l="46063"/>
          <a:stretch/>
        </p:blipFill>
        <p:spPr>
          <a:xfrm>
            <a:off x="8884491" y="4309732"/>
            <a:ext cx="2838741" cy="1818376"/>
          </a:xfrm>
          <a:prstGeom prst="rect">
            <a:avLst/>
          </a:prstGeom>
        </p:spPr>
      </p:pic>
      <p:pic>
        <p:nvPicPr>
          <p:cNvPr id="13" name="图片 12">
            <a:extLst>
              <a:ext uri="{FF2B5EF4-FFF2-40B4-BE49-F238E27FC236}">
                <a16:creationId xmlns:a16="http://schemas.microsoft.com/office/drawing/2014/main" id="{85940A40-0BC6-42B3-A947-8E6174F438D7}"/>
              </a:ext>
            </a:extLst>
          </p:cNvPr>
          <p:cNvPicPr>
            <a:picLocks noChangeAspect="1"/>
          </p:cNvPicPr>
          <p:nvPr/>
        </p:nvPicPr>
        <p:blipFill rotWithShape="1">
          <a:blip r:embed="rId4"/>
          <a:srcRect l="50418"/>
          <a:stretch/>
        </p:blipFill>
        <p:spPr>
          <a:xfrm>
            <a:off x="6096000" y="4309732"/>
            <a:ext cx="2609504" cy="1818376"/>
          </a:xfrm>
          <a:prstGeom prst="rect">
            <a:avLst/>
          </a:prstGeom>
        </p:spPr>
      </p:pic>
      <p:sp>
        <p:nvSpPr>
          <p:cNvPr id="2" name="内容占位符 1">
            <a:extLst>
              <a:ext uri="{FF2B5EF4-FFF2-40B4-BE49-F238E27FC236}">
                <a16:creationId xmlns:a16="http://schemas.microsoft.com/office/drawing/2014/main" id="{DE62540C-E4E0-87DB-11FA-8CB9E6078331}"/>
              </a:ext>
            </a:extLst>
          </p:cNvPr>
          <p:cNvSpPr txBox="1">
            <a:spLocks/>
          </p:cNvSpPr>
          <p:nvPr/>
        </p:nvSpPr>
        <p:spPr>
          <a:xfrm>
            <a:off x="118904" y="2283115"/>
            <a:ext cx="9100663" cy="1657041"/>
          </a:xfrm>
          <a:prstGeom prst="rect">
            <a:avLst/>
          </a:prstGeom>
        </p:spPr>
        <p:txBody>
          <a:bodyPr vert="horz" lIns="91440" tIns="45720" rIns="91440" bIns="45720" rtlCol="0">
            <a:normAutofit/>
          </a:bodyPr>
          <a:lstStyle>
            <a:lvl1pPr marL="342900" indent="-342900" algn="l" defTabSz="914400" rtl="0" eaLnBrk="1" latinLnBrk="0" hangingPunct="1">
              <a:lnSpc>
                <a:spcPct val="110000"/>
              </a:lnSpc>
              <a:spcBef>
                <a:spcPts val="0"/>
              </a:spcBef>
              <a:spcAft>
                <a:spcPts val="0"/>
              </a:spcAft>
              <a:buClr>
                <a:srgbClr val="FFC000"/>
              </a:buClr>
              <a:buSzPct val="80000"/>
              <a:buFont typeface="Wingdings" pitchFamily="2" charset="2"/>
              <a:buChar char="n"/>
              <a:defRPr sz="2800" b="0" kern="1200" baseline="0">
                <a:solidFill>
                  <a:schemeClr val="tx1"/>
                </a:solidFill>
                <a:latin typeface="Arial" panose="020B0604020202020204" pitchFamily="34" charset="0"/>
                <a:ea typeface="微软雅黑" pitchFamily="34" charset="-122"/>
                <a:cs typeface="+mn-cs"/>
              </a:defRPr>
            </a:lvl1pPr>
            <a:lvl2pPr marL="742950" indent="-285750" algn="l" defTabSz="914400" rtl="0" eaLnBrk="1" latinLnBrk="0" hangingPunct="1">
              <a:spcBef>
                <a:spcPts val="300"/>
              </a:spcBef>
              <a:buFont typeface="Arial" pitchFamily="34" charset="0"/>
              <a:buChar char="–"/>
              <a:defRPr sz="2400" kern="1200" baseline="0">
                <a:solidFill>
                  <a:srgbClr val="0000FF"/>
                </a:solidFill>
                <a:latin typeface="Arial" panose="020B0604020202020204" pitchFamily="34" charset="0"/>
                <a:ea typeface="微软雅黑" pitchFamily="34" charset="-122"/>
                <a:cs typeface="+mn-cs"/>
              </a:defRPr>
            </a:lvl2pPr>
            <a:lvl3pPr marL="1143000" indent="-228600" algn="l" defTabSz="914400" rtl="0" eaLnBrk="1" latinLnBrk="0" hangingPunct="1">
              <a:spcBef>
                <a:spcPts val="200"/>
              </a:spcBef>
              <a:buFont typeface="Arial" pitchFamily="34" charset="0"/>
              <a:buChar char="•"/>
              <a:defRPr sz="2200" kern="1200" baseline="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baseline="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baseline="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a:spcBef>
                <a:spcPts val="600"/>
              </a:spcBef>
            </a:pPr>
            <a:r>
              <a:rPr lang="en-US" altLang="zh-CN" sz="2000" b="1" dirty="0">
                <a:solidFill>
                  <a:srgbClr val="002060"/>
                </a:solidFill>
              </a:rPr>
              <a:t>Electron Gun (Baseline design)</a:t>
            </a:r>
          </a:p>
          <a:p>
            <a:pPr lvl="2">
              <a:defRPr/>
            </a:pPr>
            <a:r>
              <a:rPr lang="en-US" altLang="zh-CN" sz="1800" dirty="0">
                <a:solidFill>
                  <a:srgbClr val="0000FF"/>
                </a:solidFill>
                <a:latin typeface="Arial" panose="020B0604020202020204" pitchFamily="34" charset="0"/>
                <a:ea typeface="微软雅黑" pitchFamily="34" charset="-122"/>
              </a:rPr>
              <a:t>A traditional thermionic triode gun with two operation modes</a:t>
            </a:r>
          </a:p>
          <a:p>
            <a:pPr lvl="2">
              <a:defRPr/>
            </a:pPr>
            <a:r>
              <a:rPr lang="en-US" altLang="zh-CN" sz="1800" b="1" dirty="0">
                <a:solidFill>
                  <a:srgbClr val="C00000"/>
                </a:solidFill>
                <a:latin typeface="Arial" panose="020B0604020202020204" pitchFamily="34" charset="0"/>
                <a:ea typeface="微软雅黑" pitchFamily="34" charset="-122"/>
              </a:rPr>
              <a:t>1.5nC </a:t>
            </a:r>
            <a:r>
              <a:rPr lang="en-US" altLang="zh-CN" sz="1800" dirty="0">
                <a:solidFill>
                  <a:srgbClr val="0000FF"/>
                </a:solidFill>
                <a:latin typeface="Arial" panose="020B0604020202020204" pitchFamily="34" charset="0"/>
                <a:ea typeface="微软雅黑" pitchFamily="34" charset="-122"/>
              </a:rPr>
              <a:t>for electron injection</a:t>
            </a:r>
          </a:p>
          <a:p>
            <a:pPr lvl="2">
              <a:defRPr/>
            </a:pPr>
            <a:r>
              <a:rPr lang="en-US" altLang="zh-CN" sz="1800" b="1" dirty="0">
                <a:solidFill>
                  <a:srgbClr val="C00000"/>
                </a:solidFill>
                <a:latin typeface="Arial" panose="020B0604020202020204" pitchFamily="34" charset="0"/>
                <a:ea typeface="微软雅黑" pitchFamily="34" charset="-122"/>
              </a:rPr>
              <a:t>10nC</a:t>
            </a:r>
            <a:r>
              <a:rPr lang="en-US" altLang="zh-CN" sz="1800" dirty="0">
                <a:solidFill>
                  <a:srgbClr val="0000FF"/>
                </a:solidFill>
                <a:latin typeface="Arial" panose="020B0604020202020204" pitchFamily="34" charset="0"/>
                <a:ea typeface="微软雅黑" pitchFamily="34" charset="-122"/>
              </a:rPr>
              <a:t> for positron generation</a:t>
            </a:r>
          </a:p>
          <a:p>
            <a:pPr lvl="1">
              <a:defRPr/>
            </a:pPr>
            <a:r>
              <a:rPr lang="en-US" altLang="zh-CN" sz="2000" b="1" dirty="0">
                <a:solidFill>
                  <a:srgbClr val="002060"/>
                </a:solidFill>
              </a:rPr>
              <a:t>Has been verified at </a:t>
            </a:r>
            <a:r>
              <a:rPr lang="en-US" altLang="zh-CN" sz="2000" b="1" dirty="0">
                <a:solidFill>
                  <a:srgbClr val="C00000"/>
                </a:solidFill>
              </a:rPr>
              <a:t>BEPCII </a:t>
            </a:r>
            <a:r>
              <a:rPr lang="en-US" altLang="zh-CN" sz="2000" b="1" dirty="0">
                <a:solidFill>
                  <a:srgbClr val="002060"/>
                </a:solidFill>
              </a:rPr>
              <a:t>and </a:t>
            </a:r>
            <a:r>
              <a:rPr lang="en-US" altLang="zh-CN" sz="2000" b="1" dirty="0">
                <a:solidFill>
                  <a:srgbClr val="C00000"/>
                </a:solidFill>
              </a:rPr>
              <a:t>HEPS </a:t>
            </a:r>
            <a:r>
              <a:rPr lang="en-US" altLang="zh-CN" sz="2000" b="1" dirty="0" err="1">
                <a:solidFill>
                  <a:srgbClr val="C00000"/>
                </a:solidFill>
              </a:rPr>
              <a:t>Linac</a:t>
            </a:r>
            <a:endParaRPr lang="en-US" altLang="zh-CN" sz="2000" b="1" dirty="0">
              <a:solidFill>
                <a:srgbClr val="C00000"/>
              </a:solidFill>
            </a:endParaRPr>
          </a:p>
        </p:txBody>
      </p:sp>
      <p:pic>
        <p:nvPicPr>
          <p:cNvPr id="4" name="图片 3">
            <a:extLst>
              <a:ext uri="{FF2B5EF4-FFF2-40B4-BE49-F238E27FC236}">
                <a16:creationId xmlns:a16="http://schemas.microsoft.com/office/drawing/2014/main" id="{5966A14F-8549-8695-6658-510AA5248943}"/>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542166" y="2160959"/>
            <a:ext cx="4026982" cy="1949547"/>
          </a:xfrm>
          <a:prstGeom prst="rect">
            <a:avLst/>
          </a:prstGeom>
          <a:noFill/>
          <a:ln>
            <a:noFill/>
          </a:ln>
        </p:spPr>
      </p:pic>
      <p:sp>
        <p:nvSpPr>
          <p:cNvPr id="5" name="矩形 4">
            <a:extLst>
              <a:ext uri="{FF2B5EF4-FFF2-40B4-BE49-F238E27FC236}">
                <a16:creationId xmlns:a16="http://schemas.microsoft.com/office/drawing/2014/main" id="{DEB2275A-4A36-495D-8B2D-D5839E9407A6}"/>
              </a:ext>
            </a:extLst>
          </p:cNvPr>
          <p:cNvSpPr/>
          <p:nvPr/>
        </p:nvSpPr>
        <p:spPr>
          <a:xfrm>
            <a:off x="441461" y="1524613"/>
            <a:ext cx="11488770" cy="795731"/>
          </a:xfrm>
          <a:prstGeom prst="rect">
            <a:avLst/>
          </a:prstGeom>
        </p:spPr>
        <p:txBody>
          <a:bodyPr wrap="square">
            <a:spAutoFit/>
          </a:bodyPr>
          <a:lstStyle/>
          <a:p>
            <a:pPr>
              <a:lnSpc>
                <a:spcPts val="2900"/>
              </a:lnSpc>
            </a:pPr>
            <a:r>
              <a:rPr lang="en-US" altLang="zh-CN" dirty="0">
                <a:latin typeface="Arial" panose="020B0604020202020204" pitchFamily="34" charset="0"/>
                <a:ea typeface="微软雅黑" pitchFamily="34" charset="-122"/>
              </a:rPr>
              <a:t>The electron source is used for generating an electron beam with a specific longitudinal distribution that can be accelerated for injection and positron production.</a:t>
            </a:r>
            <a:endParaRPr lang="zh-CN" altLang="en-US" dirty="0">
              <a:latin typeface="Arial" panose="020B0604020202020204" pitchFamily="34" charset="0"/>
              <a:ea typeface="微软雅黑" pitchFamily="34" charset="-122"/>
            </a:endParaRPr>
          </a:p>
        </p:txBody>
      </p:sp>
    </p:spTree>
    <p:extLst>
      <p:ext uri="{BB962C8B-B14F-4D97-AF65-F5344CB8AC3E}">
        <p14:creationId xmlns:p14="http://schemas.microsoft.com/office/powerpoint/2010/main" val="23668627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内容占位符 2">
            <a:extLst>
              <a:ext uri="{FF2B5EF4-FFF2-40B4-BE49-F238E27FC236}">
                <a16:creationId xmlns:a16="http://schemas.microsoft.com/office/drawing/2014/main" id="{ABA82F27-D7C2-447C-ABAD-3F4518604DE3}"/>
              </a:ext>
            </a:extLst>
          </p:cNvPr>
          <p:cNvSpPr txBox="1">
            <a:spLocks/>
          </p:cNvSpPr>
          <p:nvPr/>
        </p:nvSpPr>
        <p:spPr>
          <a:xfrm>
            <a:off x="483892" y="1343955"/>
            <a:ext cx="11637224" cy="4814423"/>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altLang="zh-CN" sz="3200" b="1" dirty="0">
                <a:solidFill>
                  <a:schemeClr val="bg2"/>
                </a:solidFill>
                <a:latin typeface="Arial" panose="020B0604020202020204" pitchFamily="34" charset="0"/>
                <a:ea typeface="微软雅黑" panose="020B0503020204020204" pitchFamily="34" charset="-122"/>
                <a:cs typeface="Arial" panose="020B0604020202020204" pitchFamily="34" charset="0"/>
              </a:rPr>
              <a:t>CEPC Electron Source </a:t>
            </a:r>
          </a:p>
          <a:p>
            <a:pPr>
              <a:lnSpc>
                <a:spcPct val="120000"/>
              </a:lnSpc>
            </a:pPr>
            <a:r>
              <a:rPr lang="en-US" altLang="zh-CN" sz="3200" b="1" dirty="0">
                <a:solidFill>
                  <a:srgbClr val="002060"/>
                </a:solidFill>
                <a:latin typeface="Arial" panose="020B0604020202020204" pitchFamily="34" charset="0"/>
                <a:ea typeface="微软雅黑" panose="020B0503020204020204" pitchFamily="34" charset="-122"/>
                <a:cs typeface="Arial" panose="020B0604020202020204" pitchFamily="34" charset="0"/>
              </a:rPr>
              <a:t>Generation of polarized electron beams </a:t>
            </a:r>
            <a:endParaRPr lang="en-US" altLang="zh-CN" dirty="0">
              <a:solidFill>
                <a:srgbClr val="002060"/>
              </a:solidFill>
              <a:latin typeface="Arial" panose="020B0604020202020204" pitchFamily="34" charset="0"/>
              <a:ea typeface="微软雅黑" panose="020B0503020204020204" pitchFamily="34" charset="-122"/>
              <a:cs typeface="Arial" panose="020B0604020202020204" pitchFamily="34" charset="0"/>
            </a:endParaRPr>
          </a:p>
          <a:p>
            <a:pPr>
              <a:lnSpc>
                <a:spcPct val="120000"/>
              </a:lnSpc>
            </a:pPr>
            <a:r>
              <a:rPr lang="en-US" altLang="zh-CN" sz="3200" b="1" dirty="0">
                <a:solidFill>
                  <a:schemeClr val="bg2"/>
                </a:solidFill>
                <a:latin typeface="Arial" panose="020B0604020202020204" pitchFamily="34" charset="0"/>
                <a:ea typeface="微软雅黑" panose="020B0503020204020204" pitchFamily="34" charset="-122"/>
                <a:cs typeface="Arial" panose="020B0604020202020204" pitchFamily="34" charset="0"/>
              </a:rPr>
              <a:t>Polarized electron source related R&amp;D</a:t>
            </a:r>
          </a:p>
          <a:p>
            <a:pPr lvl="1">
              <a:lnSpc>
                <a:spcPct val="120000"/>
              </a:lnSpc>
            </a:pPr>
            <a:r>
              <a:rPr lang="en-US" altLang="zh-CN" dirty="0">
                <a:solidFill>
                  <a:schemeClr val="bg2"/>
                </a:solidFill>
                <a:latin typeface="Arial" panose="020B0604020202020204" pitchFamily="34" charset="0"/>
                <a:ea typeface="微软雅黑" panose="020B0503020204020204" pitchFamily="34" charset="-122"/>
                <a:cs typeface="Arial" panose="020B0604020202020204" pitchFamily="34" charset="0"/>
              </a:rPr>
              <a:t>Polarized electron source R&amp;D plan for CEPC at IHEP</a:t>
            </a:r>
          </a:p>
          <a:p>
            <a:pPr lvl="1">
              <a:lnSpc>
                <a:spcPct val="120000"/>
              </a:lnSpc>
            </a:pPr>
            <a:r>
              <a:rPr lang="en-US" altLang="zh-CN" dirty="0">
                <a:solidFill>
                  <a:schemeClr val="bg2"/>
                </a:solidFill>
                <a:latin typeface="Arial" panose="020B0604020202020204" pitchFamily="34" charset="0"/>
                <a:ea typeface="微软雅黑" panose="020B0503020204020204" pitchFamily="34" charset="-122"/>
                <a:cs typeface="Arial" panose="020B0604020202020204" pitchFamily="34" charset="0"/>
              </a:rPr>
              <a:t>Domestic R&amp;D on the superlattice GaAs photocathode</a:t>
            </a:r>
          </a:p>
          <a:p>
            <a:pPr lvl="1">
              <a:lnSpc>
                <a:spcPct val="120000"/>
              </a:lnSpc>
            </a:pPr>
            <a:r>
              <a:rPr lang="en-US" altLang="zh-CN" dirty="0">
                <a:solidFill>
                  <a:schemeClr val="bg2"/>
                </a:solidFill>
                <a:latin typeface="Arial" panose="020B0604020202020204" pitchFamily="34" charset="0"/>
                <a:ea typeface="微软雅黑" panose="020B0503020204020204" pitchFamily="34" charset="-122"/>
                <a:cs typeface="Arial" panose="020B0604020202020204" pitchFamily="34" charset="0"/>
              </a:rPr>
              <a:t>Preliminary test on the superlattice GaAs photocathode</a:t>
            </a:r>
          </a:p>
          <a:p>
            <a:pPr lvl="1">
              <a:lnSpc>
                <a:spcPct val="120000"/>
              </a:lnSpc>
            </a:pPr>
            <a:r>
              <a:rPr lang="en-US" altLang="zh-CN" dirty="0">
                <a:solidFill>
                  <a:schemeClr val="bg2"/>
                </a:solidFill>
                <a:latin typeface="Arial" panose="020B0604020202020204" pitchFamily="34" charset="0"/>
                <a:ea typeface="微软雅黑" panose="020B0503020204020204" pitchFamily="34" charset="-122"/>
                <a:cs typeface="Arial" panose="020B0604020202020204" pitchFamily="34" charset="0"/>
              </a:rPr>
              <a:t>A Polarized electron gun design for CEPC</a:t>
            </a:r>
          </a:p>
          <a:p>
            <a:pPr>
              <a:lnSpc>
                <a:spcPct val="120000"/>
              </a:lnSpc>
            </a:pPr>
            <a:r>
              <a:rPr lang="en-US" altLang="zh-CN" sz="3200" b="1" dirty="0">
                <a:solidFill>
                  <a:schemeClr val="bg2"/>
                </a:solidFill>
                <a:latin typeface="Arial" panose="020B0604020202020204" pitchFamily="34" charset="0"/>
                <a:ea typeface="微软雅黑" panose="020B0503020204020204" pitchFamily="34" charset="-122"/>
                <a:cs typeface="Arial" panose="020B0604020202020204" pitchFamily="34" charset="0"/>
              </a:rPr>
              <a:t>Summary </a:t>
            </a:r>
          </a:p>
          <a:p>
            <a:pPr>
              <a:lnSpc>
                <a:spcPct val="120000"/>
              </a:lnSpc>
            </a:pPr>
            <a:endParaRPr lang="en-US" altLang="zh-CN" sz="3200" b="1" dirty="0">
              <a:solidFill>
                <a:srgbClr val="002060"/>
              </a:solidFill>
              <a:latin typeface="Arial" panose="020B0604020202020204" pitchFamily="34" charset="0"/>
              <a:ea typeface="微软雅黑" panose="020B0503020204020204" pitchFamily="34" charset="-122"/>
              <a:cs typeface="Arial" panose="020B0604020202020204" pitchFamily="34" charset="0"/>
            </a:endParaRPr>
          </a:p>
        </p:txBody>
      </p:sp>
      <p:sp>
        <p:nvSpPr>
          <p:cNvPr id="12" name="矩形 11">
            <a:extLst>
              <a:ext uri="{FF2B5EF4-FFF2-40B4-BE49-F238E27FC236}">
                <a16:creationId xmlns:a16="http://schemas.microsoft.com/office/drawing/2014/main" id="{DE23B8AB-0FF2-4EA4-B6E1-54D4D31183DA}"/>
              </a:ext>
            </a:extLst>
          </p:cNvPr>
          <p:cNvSpPr/>
          <p:nvPr/>
        </p:nvSpPr>
        <p:spPr>
          <a:xfrm>
            <a:off x="253853" y="110317"/>
            <a:ext cx="2850460" cy="830997"/>
          </a:xfrm>
          <a:prstGeom prst="rect">
            <a:avLst/>
          </a:prstGeom>
        </p:spPr>
        <p:txBody>
          <a:bodyPr wrap="none">
            <a:spAutoFit/>
          </a:bodyPr>
          <a:lstStyle/>
          <a:p>
            <a:pPr>
              <a:defRPr/>
            </a:pPr>
            <a:r>
              <a:rPr lang="en-US" altLang="zh-CN" sz="4800" kern="0" dirty="0">
                <a:solidFill>
                  <a:schemeClr val="bg1"/>
                </a:solidFill>
                <a:latin typeface="Arial Black" panose="020B0A04020102020204" pitchFamily="34" charset="0"/>
              </a:rPr>
              <a:t>Content</a:t>
            </a:r>
          </a:p>
        </p:txBody>
      </p:sp>
    </p:spTree>
    <p:extLst>
      <p:ext uri="{BB962C8B-B14F-4D97-AF65-F5344CB8AC3E}">
        <p14:creationId xmlns:p14="http://schemas.microsoft.com/office/powerpoint/2010/main" val="9776656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id="{CAA009D2-12AC-4C24-8DAD-1EE12755C073}"/>
              </a:ext>
            </a:extLst>
          </p:cNvPr>
          <p:cNvSpPr/>
          <p:nvPr/>
        </p:nvSpPr>
        <p:spPr>
          <a:xfrm>
            <a:off x="169047" y="133074"/>
            <a:ext cx="9086911" cy="643638"/>
          </a:xfrm>
          <a:prstGeom prst="rect">
            <a:avLst/>
          </a:prstGeom>
        </p:spPr>
        <p:txBody>
          <a:bodyPr wrap="none">
            <a:spAutoFit/>
          </a:bodyPr>
          <a:lstStyle/>
          <a:p>
            <a:pPr>
              <a:lnSpc>
                <a:spcPct val="120000"/>
              </a:lnSpc>
            </a:pPr>
            <a:r>
              <a:rPr lang="en-US" altLang="zh-CN" sz="3200" dirty="0">
                <a:solidFill>
                  <a:schemeClr val="bg1"/>
                </a:solidFill>
                <a:latin typeface="Arial Black" panose="020B0A04020102020204" pitchFamily="34" charset="0"/>
                <a:ea typeface="微软雅黑" panose="020B0503020204020204" pitchFamily="34" charset="-122"/>
                <a:cs typeface="Arial" panose="020B0604020202020204" pitchFamily="34" charset="0"/>
              </a:rPr>
              <a:t>Generation of polarized electron beams</a:t>
            </a:r>
          </a:p>
        </p:txBody>
      </p:sp>
      <p:sp>
        <p:nvSpPr>
          <p:cNvPr id="8" name="内容占位符 1">
            <a:extLst>
              <a:ext uri="{FF2B5EF4-FFF2-40B4-BE49-F238E27FC236}">
                <a16:creationId xmlns:a16="http://schemas.microsoft.com/office/drawing/2014/main" id="{95B22FEB-8ECE-4B36-866D-B5D7C60865AB}"/>
              </a:ext>
            </a:extLst>
          </p:cNvPr>
          <p:cNvSpPr txBox="1">
            <a:spLocks/>
          </p:cNvSpPr>
          <p:nvPr/>
        </p:nvSpPr>
        <p:spPr>
          <a:xfrm>
            <a:off x="118905" y="1112200"/>
            <a:ext cx="11870368" cy="2432445"/>
          </a:xfrm>
          <a:prstGeom prst="rect">
            <a:avLst/>
          </a:prstGeom>
        </p:spPr>
        <p:txBody>
          <a:bodyPr vert="horz" lIns="91440" tIns="45720" rIns="91440" bIns="45720" rtlCol="0">
            <a:normAutofit lnSpcReduction="10000"/>
          </a:bodyPr>
          <a:lstStyle>
            <a:lvl1pPr marL="342900" indent="-342900" algn="l" defTabSz="914400" rtl="0" eaLnBrk="1" latinLnBrk="0" hangingPunct="1">
              <a:lnSpc>
                <a:spcPct val="110000"/>
              </a:lnSpc>
              <a:spcBef>
                <a:spcPts val="0"/>
              </a:spcBef>
              <a:spcAft>
                <a:spcPts val="0"/>
              </a:spcAft>
              <a:buClr>
                <a:srgbClr val="FFC000"/>
              </a:buClr>
              <a:buSzPct val="80000"/>
              <a:buFont typeface="Wingdings" pitchFamily="2" charset="2"/>
              <a:buChar char="n"/>
              <a:defRPr sz="2800" b="0" kern="1200" baseline="0">
                <a:solidFill>
                  <a:schemeClr val="tx1"/>
                </a:solidFill>
                <a:latin typeface="Arial" panose="020B0604020202020204" pitchFamily="34" charset="0"/>
                <a:ea typeface="微软雅黑" pitchFamily="34" charset="-122"/>
                <a:cs typeface="+mn-cs"/>
              </a:defRPr>
            </a:lvl1pPr>
            <a:lvl2pPr marL="742950" indent="-285750" algn="l" defTabSz="914400" rtl="0" eaLnBrk="1" latinLnBrk="0" hangingPunct="1">
              <a:spcBef>
                <a:spcPts val="300"/>
              </a:spcBef>
              <a:buFont typeface="Arial" pitchFamily="34" charset="0"/>
              <a:buChar char="–"/>
              <a:defRPr sz="2400" kern="1200" baseline="0">
                <a:solidFill>
                  <a:srgbClr val="0000FF"/>
                </a:solidFill>
                <a:latin typeface="Arial" panose="020B0604020202020204" pitchFamily="34" charset="0"/>
                <a:ea typeface="微软雅黑" pitchFamily="34" charset="-122"/>
                <a:cs typeface="+mn-cs"/>
              </a:defRPr>
            </a:lvl2pPr>
            <a:lvl3pPr marL="1143000" indent="-228600" algn="l" defTabSz="914400" rtl="0" eaLnBrk="1" latinLnBrk="0" hangingPunct="1">
              <a:spcBef>
                <a:spcPts val="200"/>
              </a:spcBef>
              <a:buFont typeface="Arial" pitchFamily="34" charset="0"/>
              <a:buChar char="•"/>
              <a:defRPr sz="2200" kern="1200" baseline="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baseline="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baseline="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spcAft>
                <a:spcPts val="600"/>
              </a:spcAft>
              <a:defRPr/>
            </a:pPr>
            <a:r>
              <a:rPr lang="en-US" altLang="zh-CN" sz="2600" b="1" dirty="0">
                <a:solidFill>
                  <a:srgbClr val="C00000"/>
                </a:solidFill>
              </a:rPr>
              <a:t>Polarized electron generation</a:t>
            </a:r>
            <a:endParaRPr kumimoji="0" lang="en-US" altLang="zh-CN" sz="2600" b="1" i="0" u="none" strike="noStrike" kern="1200" cap="none" spc="0" normalizeH="0" baseline="0" noProof="0" dirty="0">
              <a:ln>
                <a:noFill/>
              </a:ln>
              <a:solidFill>
                <a:srgbClr val="C00000"/>
              </a:solidFill>
              <a:effectLst/>
              <a:uLnTx/>
              <a:uFillTx/>
            </a:endParaRPr>
          </a:p>
          <a:p>
            <a:pPr lvl="1"/>
            <a:r>
              <a:rPr lang="en-US" altLang="zh-CN" sz="2000" dirty="0">
                <a:solidFill>
                  <a:schemeClr val="tx1"/>
                </a:solidFill>
                <a:sym typeface="Wingdings" panose="05000000000000000000" pitchFamily="2" charset="2"/>
              </a:rPr>
              <a:t>One effective method for generating polarized electrons is using GaAs photocathode in a photocathode HV electron gun (</a:t>
            </a:r>
            <a:r>
              <a:rPr lang="en-US" altLang="zh-CN" sz="2000" b="1" dirty="0">
                <a:solidFill>
                  <a:srgbClr val="C00000"/>
                </a:solidFill>
                <a:sym typeface="Wingdings" panose="05000000000000000000" pitchFamily="2" charset="2"/>
              </a:rPr>
              <a:t>Extremely high vacuum</a:t>
            </a:r>
            <a:r>
              <a:rPr lang="en-US" altLang="zh-CN" sz="2000" dirty="0">
                <a:solidFill>
                  <a:schemeClr val="tx1"/>
                </a:solidFill>
                <a:sym typeface="Wingdings" panose="05000000000000000000" pitchFamily="2" charset="2"/>
              </a:rPr>
              <a:t>)</a:t>
            </a:r>
          </a:p>
          <a:p>
            <a:pPr lvl="1"/>
            <a:r>
              <a:rPr lang="en-US" altLang="zh-CN" sz="2000" dirty="0">
                <a:solidFill>
                  <a:schemeClr val="tx1"/>
                </a:solidFill>
                <a:sym typeface="Wingdings" panose="05000000000000000000" pitchFamily="2" charset="2"/>
              </a:rPr>
              <a:t>The unique band structure of GaAs determines that electron beams with a certain polarization can be generated under the driving of circularly polarized laser at a</a:t>
            </a:r>
            <a:r>
              <a:rPr lang="zh-CN" altLang="en-US" sz="2000" dirty="0">
                <a:solidFill>
                  <a:schemeClr val="tx1"/>
                </a:solidFill>
                <a:sym typeface="Wingdings" panose="05000000000000000000" pitchFamily="2" charset="2"/>
              </a:rPr>
              <a:t> </a:t>
            </a:r>
            <a:r>
              <a:rPr lang="en-US" altLang="zh-CN" sz="2000" dirty="0">
                <a:solidFill>
                  <a:schemeClr val="tx1"/>
                </a:solidFill>
                <a:sym typeface="Wingdings" panose="05000000000000000000" pitchFamily="2" charset="2"/>
              </a:rPr>
              <a:t>specific wavelength</a:t>
            </a:r>
          </a:p>
          <a:p>
            <a:pPr lvl="1"/>
            <a:r>
              <a:rPr lang="en-US" altLang="zh-CN" sz="2000" dirty="0">
                <a:solidFill>
                  <a:schemeClr val="tx1"/>
                </a:solidFill>
                <a:sym typeface="Wingdings" panose="05000000000000000000" pitchFamily="2" charset="2"/>
              </a:rPr>
              <a:t>For a common bulk GaAs, a maximum polarization in theory is 50%, considering depolarization effect it usually is about </a:t>
            </a:r>
            <a:r>
              <a:rPr lang="en-US" altLang="zh-CN" sz="2000" b="1" dirty="0">
                <a:solidFill>
                  <a:srgbClr val="C00000"/>
                </a:solidFill>
                <a:sym typeface="Wingdings" panose="05000000000000000000" pitchFamily="2" charset="2"/>
              </a:rPr>
              <a:t>30-35%</a:t>
            </a:r>
            <a:r>
              <a:rPr lang="en-US" altLang="zh-CN" sz="2000" dirty="0">
                <a:solidFill>
                  <a:schemeClr val="tx1"/>
                </a:solidFill>
                <a:sym typeface="Wingdings" panose="05000000000000000000" pitchFamily="2" charset="2"/>
              </a:rPr>
              <a:t> at </a:t>
            </a:r>
            <a:r>
              <a:rPr lang="en-US" altLang="zh-CN" sz="2000" b="1" dirty="0">
                <a:solidFill>
                  <a:srgbClr val="C00000"/>
                </a:solidFill>
                <a:sym typeface="Wingdings" panose="05000000000000000000" pitchFamily="2" charset="2"/>
              </a:rPr>
              <a:t>780nm</a:t>
            </a:r>
            <a:r>
              <a:rPr lang="en-US" altLang="zh-CN" sz="2000" dirty="0">
                <a:solidFill>
                  <a:schemeClr val="tx1"/>
                </a:solidFill>
                <a:sym typeface="Wingdings" panose="05000000000000000000" pitchFamily="2" charset="2"/>
              </a:rPr>
              <a:t> laser wavelength</a:t>
            </a:r>
          </a:p>
          <a:p>
            <a:pPr lvl="1"/>
            <a:endParaRPr lang="en-US" altLang="zh-CN" sz="2000" dirty="0">
              <a:solidFill>
                <a:schemeClr val="tx1"/>
              </a:solidFill>
              <a:sym typeface="Wingdings" panose="05000000000000000000" pitchFamily="2" charset="2"/>
            </a:endParaRPr>
          </a:p>
        </p:txBody>
      </p:sp>
      <p:sp>
        <p:nvSpPr>
          <p:cNvPr id="18" name="矩形 17">
            <a:extLst>
              <a:ext uri="{FF2B5EF4-FFF2-40B4-BE49-F238E27FC236}">
                <a16:creationId xmlns:a16="http://schemas.microsoft.com/office/drawing/2014/main" id="{EDA61F51-31D7-4613-BF51-668A565960B4}"/>
              </a:ext>
            </a:extLst>
          </p:cNvPr>
          <p:cNvSpPr/>
          <p:nvPr/>
        </p:nvSpPr>
        <p:spPr>
          <a:xfrm>
            <a:off x="3669057" y="6029772"/>
            <a:ext cx="5478679" cy="307777"/>
          </a:xfrm>
          <a:prstGeom prst="rect">
            <a:avLst/>
          </a:prstGeom>
        </p:spPr>
        <p:txBody>
          <a:bodyPr wrap="none">
            <a:spAutoFit/>
          </a:bodyPr>
          <a:lstStyle/>
          <a:p>
            <a:r>
              <a:rPr kumimoji="1" lang="en-US" altLang="zh-CN" sz="1400" b="1" dirty="0">
                <a:solidFill>
                  <a:srgbClr val="003399"/>
                </a:solidFill>
                <a:latin typeface="微软雅黑" panose="020B0503020204020204" pitchFamily="34" charset="-122"/>
                <a:ea typeface="微软雅黑" panose="020B0503020204020204" pitchFamily="34" charset="-122"/>
              </a:rPr>
              <a:t>Polarized electron generation from a common bulk GaAs   </a:t>
            </a:r>
            <a:endParaRPr kumimoji="1" lang="zh-CN" altLang="en-US" sz="1400" b="1" dirty="0">
              <a:solidFill>
                <a:srgbClr val="003399"/>
              </a:solidFill>
              <a:latin typeface="微软雅黑" panose="020B0503020204020204" pitchFamily="34" charset="-122"/>
              <a:ea typeface="微软雅黑" panose="020B0503020204020204" pitchFamily="34" charset="-122"/>
            </a:endParaRPr>
          </a:p>
        </p:txBody>
      </p:sp>
      <p:pic>
        <p:nvPicPr>
          <p:cNvPr id="14" name="图片 13">
            <a:extLst>
              <a:ext uri="{FF2B5EF4-FFF2-40B4-BE49-F238E27FC236}">
                <a16:creationId xmlns:a16="http://schemas.microsoft.com/office/drawing/2014/main" id="{91596485-0618-4EE0-98E5-59F046673387}"/>
              </a:ext>
            </a:extLst>
          </p:cNvPr>
          <p:cNvPicPr/>
          <p:nvPr/>
        </p:nvPicPr>
        <p:blipFill>
          <a:blip r:embed="rId3">
            <a:extLst>
              <a:ext uri="{28A0092B-C50C-407E-A947-70E740481C1C}">
                <a14:useLocalDpi xmlns:a14="http://schemas.microsoft.com/office/drawing/2010/main" val="0"/>
              </a:ext>
            </a:extLst>
          </a:blip>
          <a:stretch>
            <a:fillRect/>
          </a:stretch>
        </p:blipFill>
        <p:spPr>
          <a:xfrm>
            <a:off x="4801230" y="3429000"/>
            <a:ext cx="3479113" cy="2598917"/>
          </a:xfrm>
          <a:prstGeom prst="rect">
            <a:avLst/>
          </a:prstGeom>
        </p:spPr>
      </p:pic>
      <mc:AlternateContent xmlns:mc="http://schemas.openxmlformats.org/markup-compatibility/2006" xmlns:a14="http://schemas.microsoft.com/office/drawing/2010/main">
        <mc:Choice Requires="a14">
          <p:sp>
            <p:nvSpPr>
              <p:cNvPr id="4" name="矩形 3">
                <a:extLst>
                  <a:ext uri="{FF2B5EF4-FFF2-40B4-BE49-F238E27FC236}">
                    <a16:creationId xmlns:a16="http://schemas.microsoft.com/office/drawing/2014/main" id="{CDDA3858-3D56-43EC-A042-1B1423C1E44E}"/>
                  </a:ext>
                </a:extLst>
              </p:cNvPr>
              <p:cNvSpPr/>
              <p:nvPr/>
            </p:nvSpPr>
            <p:spPr>
              <a:xfrm>
                <a:off x="8593089" y="4327781"/>
                <a:ext cx="3038534" cy="91409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zh-CN" altLang="en-US" sz="2400" i="1">
                          <a:latin typeface="Cambria Math" panose="02040503050406030204" pitchFamily="18" charset="0"/>
                        </a:rPr>
                        <m:t>𝑃</m:t>
                      </m:r>
                      <m:r>
                        <a:rPr lang="zh-CN" altLang="en-US" sz="2400" i="0">
                          <a:latin typeface="Cambria Math" panose="02040503050406030204" pitchFamily="18" charset="0"/>
                        </a:rPr>
                        <m:t>=</m:t>
                      </m:r>
                      <m:d>
                        <m:dPr>
                          <m:begChr m:val="|"/>
                          <m:endChr m:val="|"/>
                          <m:ctrlPr>
                            <a:rPr lang="zh-CN" altLang="en-US" sz="2400" i="1">
                              <a:latin typeface="Cambria Math" panose="02040503050406030204" pitchFamily="18" charset="0"/>
                            </a:rPr>
                          </m:ctrlPr>
                        </m:dPr>
                        <m:e>
                          <m:f>
                            <m:fPr>
                              <m:ctrlPr>
                                <a:rPr lang="zh-CN" altLang="en-US" sz="2400" i="1">
                                  <a:latin typeface="Cambria Math" panose="02040503050406030204" pitchFamily="18" charset="0"/>
                                </a:rPr>
                              </m:ctrlPr>
                            </m:fPr>
                            <m:num>
                              <m:r>
                                <a:rPr lang="zh-CN" altLang="en-US" sz="2400" i="0">
                                  <a:latin typeface="Cambria Math" panose="02040503050406030204" pitchFamily="18" charset="0"/>
                                </a:rPr>
                                <m:t>1−3</m:t>
                              </m:r>
                            </m:num>
                            <m:den>
                              <m:r>
                                <a:rPr lang="zh-CN" altLang="en-US" sz="2400" i="0">
                                  <a:latin typeface="Cambria Math" panose="02040503050406030204" pitchFamily="18" charset="0"/>
                                </a:rPr>
                                <m:t>1+3</m:t>
                              </m:r>
                            </m:den>
                          </m:f>
                        </m:e>
                      </m:d>
                      <m:r>
                        <a:rPr lang="zh-CN" altLang="en-US" sz="2400" i="0">
                          <a:latin typeface="Cambria Math" panose="02040503050406030204" pitchFamily="18" charset="0"/>
                        </a:rPr>
                        <m:t>=50%</m:t>
                      </m:r>
                    </m:oMath>
                  </m:oMathPara>
                </a14:m>
                <a:endParaRPr lang="zh-CN" altLang="en-US" sz="2400" dirty="0"/>
              </a:p>
            </p:txBody>
          </p:sp>
        </mc:Choice>
        <mc:Fallback xmlns="">
          <p:sp>
            <p:nvSpPr>
              <p:cNvPr id="4" name="矩形 3">
                <a:extLst>
                  <a:ext uri="{FF2B5EF4-FFF2-40B4-BE49-F238E27FC236}">
                    <a16:creationId xmlns:a16="http://schemas.microsoft.com/office/drawing/2014/main" id="{CDDA3858-3D56-43EC-A042-1B1423C1E44E}"/>
                  </a:ext>
                </a:extLst>
              </p:cNvPr>
              <p:cNvSpPr>
                <a:spLocks noRot="1" noChangeAspect="1" noMove="1" noResize="1" noEditPoints="1" noAdjustHandles="1" noChangeArrowheads="1" noChangeShapeType="1" noTextEdit="1"/>
              </p:cNvSpPr>
              <p:nvPr/>
            </p:nvSpPr>
            <p:spPr>
              <a:xfrm>
                <a:off x="8593089" y="4327781"/>
                <a:ext cx="3038534" cy="914096"/>
              </a:xfrm>
              <a:prstGeom prst="rect">
                <a:avLst/>
              </a:prstGeom>
              <a:blipFill>
                <a:blip r:embed="rId4"/>
                <a:stretch>
                  <a:fillRect/>
                </a:stretch>
              </a:blipFill>
            </p:spPr>
            <p:txBody>
              <a:bodyPr/>
              <a:lstStyle/>
              <a:p>
                <a:r>
                  <a:rPr lang="zh-CN" altLang="en-US">
                    <a:noFill/>
                  </a:rPr>
                  <a:t> </a:t>
                </a:r>
              </a:p>
            </p:txBody>
          </p:sp>
        </mc:Fallback>
      </mc:AlternateContent>
      <p:pic>
        <p:nvPicPr>
          <p:cNvPr id="22" name="图片 21">
            <a:extLst>
              <a:ext uri="{FF2B5EF4-FFF2-40B4-BE49-F238E27FC236}">
                <a16:creationId xmlns:a16="http://schemas.microsoft.com/office/drawing/2014/main" id="{315F552B-2694-4094-B431-F11AEE0A69EE}"/>
              </a:ext>
            </a:extLst>
          </p:cNvPr>
          <p:cNvPicPr>
            <a:picLocks noChangeAspect="1"/>
          </p:cNvPicPr>
          <p:nvPr/>
        </p:nvPicPr>
        <p:blipFill>
          <a:blip r:embed="rId5"/>
          <a:stretch>
            <a:fillRect/>
          </a:stretch>
        </p:blipFill>
        <p:spPr>
          <a:xfrm>
            <a:off x="510164" y="3657465"/>
            <a:ext cx="3706282" cy="2345619"/>
          </a:xfrm>
          <a:prstGeom prst="rect">
            <a:avLst/>
          </a:prstGeom>
        </p:spPr>
      </p:pic>
    </p:spTree>
    <p:extLst>
      <p:ext uri="{BB962C8B-B14F-4D97-AF65-F5344CB8AC3E}">
        <p14:creationId xmlns:p14="http://schemas.microsoft.com/office/powerpoint/2010/main" val="3873849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id="{C7A15216-75DB-45F4-9954-5C3EAFD799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1807" y="3708716"/>
            <a:ext cx="3486966" cy="2496601"/>
          </a:xfrm>
          <a:prstGeom prst="rect">
            <a:avLst/>
          </a:prstGeom>
        </p:spPr>
      </p:pic>
      <p:sp>
        <p:nvSpPr>
          <p:cNvPr id="8" name="内容占位符 1">
            <a:extLst>
              <a:ext uri="{FF2B5EF4-FFF2-40B4-BE49-F238E27FC236}">
                <a16:creationId xmlns:a16="http://schemas.microsoft.com/office/drawing/2014/main" id="{95B22FEB-8ECE-4B36-866D-B5D7C60865AB}"/>
              </a:ext>
            </a:extLst>
          </p:cNvPr>
          <p:cNvSpPr txBox="1">
            <a:spLocks/>
          </p:cNvSpPr>
          <p:nvPr/>
        </p:nvSpPr>
        <p:spPr>
          <a:xfrm>
            <a:off x="118905" y="1112200"/>
            <a:ext cx="11870368" cy="2596516"/>
          </a:xfrm>
          <a:prstGeom prst="rect">
            <a:avLst/>
          </a:prstGeom>
        </p:spPr>
        <p:txBody>
          <a:bodyPr vert="horz" lIns="91440" tIns="45720" rIns="91440" bIns="45720" rtlCol="0">
            <a:normAutofit/>
          </a:bodyPr>
          <a:lstStyle>
            <a:lvl1pPr marL="342900" indent="-342900" algn="l" defTabSz="914400" rtl="0" eaLnBrk="1" latinLnBrk="0" hangingPunct="1">
              <a:lnSpc>
                <a:spcPct val="110000"/>
              </a:lnSpc>
              <a:spcBef>
                <a:spcPts val="0"/>
              </a:spcBef>
              <a:spcAft>
                <a:spcPts val="0"/>
              </a:spcAft>
              <a:buClr>
                <a:srgbClr val="FFC000"/>
              </a:buClr>
              <a:buSzPct val="80000"/>
              <a:buFont typeface="Wingdings" pitchFamily="2" charset="2"/>
              <a:buChar char="n"/>
              <a:defRPr sz="2800" b="0" kern="1200" baseline="0">
                <a:solidFill>
                  <a:schemeClr val="tx1"/>
                </a:solidFill>
                <a:latin typeface="Arial" panose="020B0604020202020204" pitchFamily="34" charset="0"/>
                <a:ea typeface="微软雅黑" pitchFamily="34" charset="-122"/>
                <a:cs typeface="+mn-cs"/>
              </a:defRPr>
            </a:lvl1pPr>
            <a:lvl2pPr marL="742950" indent="-285750" algn="l" defTabSz="914400" rtl="0" eaLnBrk="1" latinLnBrk="0" hangingPunct="1">
              <a:spcBef>
                <a:spcPts val="300"/>
              </a:spcBef>
              <a:buFont typeface="Arial" pitchFamily="34" charset="0"/>
              <a:buChar char="–"/>
              <a:defRPr sz="2400" kern="1200" baseline="0">
                <a:solidFill>
                  <a:srgbClr val="0000FF"/>
                </a:solidFill>
                <a:latin typeface="Arial" panose="020B0604020202020204" pitchFamily="34" charset="0"/>
                <a:ea typeface="微软雅黑" pitchFamily="34" charset="-122"/>
                <a:cs typeface="+mn-cs"/>
              </a:defRPr>
            </a:lvl2pPr>
            <a:lvl3pPr marL="1143000" indent="-228600" algn="l" defTabSz="914400" rtl="0" eaLnBrk="1" latinLnBrk="0" hangingPunct="1">
              <a:spcBef>
                <a:spcPts val="200"/>
              </a:spcBef>
              <a:buFont typeface="Arial" pitchFamily="34" charset="0"/>
              <a:buChar char="•"/>
              <a:defRPr sz="2200" kern="1200" baseline="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baseline="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baseline="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spcAft>
                <a:spcPts val="600"/>
              </a:spcAft>
              <a:defRPr/>
            </a:pPr>
            <a:r>
              <a:rPr lang="en-US" altLang="zh-CN" sz="2600" b="1" dirty="0">
                <a:solidFill>
                  <a:srgbClr val="C00000"/>
                </a:solidFill>
              </a:rPr>
              <a:t>Polarized electron generation</a:t>
            </a:r>
            <a:endParaRPr kumimoji="0" lang="en-US" altLang="zh-CN" sz="2600" b="1" i="0" u="none" strike="noStrike" kern="1200" cap="none" spc="0" normalizeH="0" baseline="0" noProof="0" dirty="0">
              <a:ln>
                <a:noFill/>
              </a:ln>
              <a:solidFill>
                <a:srgbClr val="C00000"/>
              </a:solidFill>
              <a:effectLst/>
              <a:uLnTx/>
              <a:uFillTx/>
            </a:endParaRPr>
          </a:p>
          <a:p>
            <a:pPr lvl="1"/>
            <a:r>
              <a:rPr lang="en-US" altLang="zh-CN" sz="2000" dirty="0">
                <a:solidFill>
                  <a:schemeClr val="tx1"/>
                </a:solidFill>
                <a:sym typeface="Wingdings" panose="05000000000000000000" pitchFamily="2" charset="2"/>
              </a:rPr>
              <a:t>Strained GaAs and its energy band structure </a:t>
            </a:r>
          </a:p>
          <a:p>
            <a:pPr lvl="1"/>
            <a:r>
              <a:rPr lang="en-US" altLang="zh-CN" sz="2000" dirty="0">
                <a:solidFill>
                  <a:schemeClr val="tx1"/>
                </a:solidFill>
                <a:sym typeface="Wingdings" panose="05000000000000000000" pitchFamily="2" charset="2"/>
              </a:rPr>
              <a:t>For a strained GaAs, a maximum polarization in theory is 100%, considering depolarization effect it usually is about </a:t>
            </a:r>
            <a:r>
              <a:rPr lang="en-US" altLang="zh-CN" sz="2000" b="1" dirty="0">
                <a:solidFill>
                  <a:srgbClr val="C00000"/>
                </a:solidFill>
                <a:sym typeface="Wingdings" panose="05000000000000000000" pitchFamily="2" charset="2"/>
              </a:rPr>
              <a:t>85%</a:t>
            </a:r>
            <a:r>
              <a:rPr lang="en-US" altLang="zh-CN" sz="2000" dirty="0">
                <a:solidFill>
                  <a:schemeClr val="tx1"/>
                </a:solidFill>
                <a:sym typeface="Wingdings" panose="05000000000000000000" pitchFamily="2" charset="2"/>
              </a:rPr>
              <a:t> at 780nm</a:t>
            </a:r>
          </a:p>
          <a:p>
            <a:pPr lvl="1"/>
            <a:r>
              <a:rPr lang="en-US" altLang="zh-CN" sz="2000" dirty="0">
                <a:solidFill>
                  <a:schemeClr val="tx1"/>
                </a:solidFill>
                <a:sym typeface="Wingdings" panose="05000000000000000000" pitchFamily="2" charset="2"/>
              </a:rPr>
              <a:t>Constructing </a:t>
            </a:r>
            <a:r>
              <a:rPr lang="en-US" altLang="zh-CN" sz="2000" b="1" dirty="0">
                <a:solidFill>
                  <a:srgbClr val="C00000"/>
                </a:solidFill>
                <a:sym typeface="Wingdings" panose="05000000000000000000" pitchFamily="2" charset="2"/>
              </a:rPr>
              <a:t>superlattice</a:t>
            </a:r>
            <a:r>
              <a:rPr lang="en-US" altLang="zh-CN" sz="2000" dirty="0">
                <a:solidFill>
                  <a:schemeClr val="tx1"/>
                </a:solidFill>
                <a:sym typeface="Wingdings" panose="05000000000000000000" pitchFamily="2" charset="2"/>
              </a:rPr>
              <a:t> structure is an effective way to obtain strained GaAs</a:t>
            </a:r>
          </a:p>
          <a:p>
            <a:pPr lvl="1"/>
            <a:r>
              <a:rPr lang="en-US" altLang="zh-CN" sz="2000" dirty="0">
                <a:solidFill>
                  <a:schemeClr val="tx1"/>
                </a:solidFill>
                <a:sym typeface="Wingdings" panose="05000000000000000000" pitchFamily="2" charset="2"/>
              </a:rPr>
              <a:t>This type of photocathode is not easy to obtain and needs to be grown on a substrate using MBE equipment</a:t>
            </a:r>
          </a:p>
          <a:p>
            <a:pPr lvl="1"/>
            <a:endParaRPr lang="en-US" altLang="zh-CN" sz="2000" dirty="0">
              <a:solidFill>
                <a:schemeClr val="tx1"/>
              </a:solidFill>
              <a:sym typeface="Wingdings" panose="05000000000000000000" pitchFamily="2" charset="2"/>
            </a:endParaRPr>
          </a:p>
        </p:txBody>
      </p:sp>
      <mc:AlternateContent xmlns:mc="http://schemas.openxmlformats.org/markup-compatibility/2006" xmlns:a14="http://schemas.microsoft.com/office/drawing/2010/main">
        <mc:Choice Requires="a14">
          <p:sp>
            <p:nvSpPr>
              <p:cNvPr id="4" name="矩形 3">
                <a:extLst>
                  <a:ext uri="{FF2B5EF4-FFF2-40B4-BE49-F238E27FC236}">
                    <a16:creationId xmlns:a16="http://schemas.microsoft.com/office/drawing/2014/main" id="{CDDA3858-3D56-43EC-A042-1B1423C1E44E}"/>
                  </a:ext>
                </a:extLst>
              </p:cNvPr>
              <p:cNvSpPr/>
              <p:nvPr/>
            </p:nvSpPr>
            <p:spPr>
              <a:xfrm>
                <a:off x="4785868" y="4420804"/>
                <a:ext cx="2536442" cy="91409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zh-CN" altLang="en-US" sz="2400" i="1" smtClean="0">
                          <a:latin typeface="Cambria Math" panose="02040503050406030204" pitchFamily="18" charset="0"/>
                        </a:rPr>
                        <m:t>𝑃</m:t>
                      </m:r>
                      <m:r>
                        <a:rPr lang="zh-CN" altLang="en-US" sz="2400" i="0">
                          <a:latin typeface="Cambria Math" panose="02040503050406030204" pitchFamily="18" charset="0"/>
                        </a:rPr>
                        <m:t>=</m:t>
                      </m:r>
                      <m:d>
                        <m:dPr>
                          <m:begChr m:val="|"/>
                          <m:endChr m:val="|"/>
                          <m:ctrlPr>
                            <a:rPr lang="zh-CN" altLang="en-US" sz="2400" i="1">
                              <a:latin typeface="Cambria Math" panose="02040503050406030204" pitchFamily="18" charset="0"/>
                            </a:rPr>
                          </m:ctrlPr>
                        </m:dPr>
                        <m:e>
                          <m:f>
                            <m:fPr>
                              <m:ctrlPr>
                                <a:rPr lang="zh-CN" altLang="en-US" sz="2400" i="1">
                                  <a:latin typeface="Cambria Math" panose="02040503050406030204" pitchFamily="18" charset="0"/>
                                </a:rPr>
                              </m:ctrlPr>
                            </m:fPr>
                            <m:num>
                              <m:r>
                                <a:rPr lang="zh-CN" altLang="en-US" sz="2400" i="0">
                                  <a:latin typeface="Cambria Math" panose="02040503050406030204" pitchFamily="18" charset="0"/>
                                </a:rPr>
                                <m:t>3</m:t>
                              </m:r>
                            </m:num>
                            <m:den>
                              <m:r>
                                <a:rPr lang="zh-CN" altLang="en-US" sz="2400" i="0">
                                  <a:latin typeface="Cambria Math" panose="02040503050406030204" pitchFamily="18" charset="0"/>
                                </a:rPr>
                                <m:t>3</m:t>
                              </m:r>
                            </m:den>
                          </m:f>
                        </m:e>
                      </m:d>
                      <m:r>
                        <a:rPr lang="zh-CN" altLang="en-US" sz="2400" i="0">
                          <a:latin typeface="Cambria Math" panose="02040503050406030204" pitchFamily="18" charset="0"/>
                        </a:rPr>
                        <m:t>=</m:t>
                      </m:r>
                      <m:r>
                        <a:rPr lang="en-US" altLang="zh-CN" sz="2400" b="0" i="0" smtClean="0">
                          <a:latin typeface="Cambria Math" panose="02040503050406030204" pitchFamily="18" charset="0"/>
                        </a:rPr>
                        <m:t>10</m:t>
                      </m:r>
                      <m:r>
                        <a:rPr lang="zh-CN" altLang="en-US" sz="2400" i="0">
                          <a:latin typeface="Cambria Math" panose="02040503050406030204" pitchFamily="18" charset="0"/>
                        </a:rPr>
                        <m:t>0%</m:t>
                      </m:r>
                    </m:oMath>
                  </m:oMathPara>
                </a14:m>
                <a:endParaRPr lang="zh-CN" altLang="en-US" sz="2400" dirty="0"/>
              </a:p>
            </p:txBody>
          </p:sp>
        </mc:Choice>
        <mc:Fallback xmlns="">
          <p:sp>
            <p:nvSpPr>
              <p:cNvPr id="4" name="矩形 3">
                <a:extLst>
                  <a:ext uri="{FF2B5EF4-FFF2-40B4-BE49-F238E27FC236}">
                    <a16:creationId xmlns:a16="http://schemas.microsoft.com/office/drawing/2014/main" id="{CDDA3858-3D56-43EC-A042-1B1423C1E44E}"/>
                  </a:ext>
                </a:extLst>
              </p:cNvPr>
              <p:cNvSpPr>
                <a:spLocks noRot="1" noChangeAspect="1" noMove="1" noResize="1" noEditPoints="1" noAdjustHandles="1" noChangeArrowheads="1" noChangeShapeType="1" noTextEdit="1"/>
              </p:cNvSpPr>
              <p:nvPr/>
            </p:nvSpPr>
            <p:spPr>
              <a:xfrm>
                <a:off x="4785868" y="4420804"/>
                <a:ext cx="2536442" cy="914096"/>
              </a:xfrm>
              <a:prstGeom prst="rect">
                <a:avLst/>
              </a:prstGeom>
              <a:blipFill>
                <a:blip r:embed="rId4"/>
                <a:stretch>
                  <a:fillRect/>
                </a:stretch>
              </a:blipFill>
            </p:spPr>
            <p:txBody>
              <a:bodyPr/>
              <a:lstStyle/>
              <a:p>
                <a:r>
                  <a:rPr lang="zh-CN" altLang="en-US">
                    <a:noFill/>
                  </a:rPr>
                  <a:t> </a:t>
                </a:r>
              </a:p>
            </p:txBody>
          </p:sp>
        </mc:Fallback>
      </mc:AlternateContent>
      <p:pic>
        <p:nvPicPr>
          <p:cNvPr id="10" name="图片 9">
            <a:extLst>
              <a:ext uri="{FF2B5EF4-FFF2-40B4-BE49-F238E27FC236}">
                <a16:creationId xmlns:a16="http://schemas.microsoft.com/office/drawing/2014/main" id="{EAC749B3-A69C-40C4-BAF2-FF7DAD616C4B}"/>
              </a:ext>
            </a:extLst>
          </p:cNvPr>
          <p:cNvPicPr>
            <a:picLocks noChangeAspect="1"/>
          </p:cNvPicPr>
          <p:nvPr/>
        </p:nvPicPr>
        <p:blipFill>
          <a:blip r:embed="rId5"/>
          <a:stretch>
            <a:fillRect/>
          </a:stretch>
        </p:blipFill>
        <p:spPr>
          <a:xfrm>
            <a:off x="7416239" y="3708716"/>
            <a:ext cx="4573034" cy="2302459"/>
          </a:xfrm>
          <a:prstGeom prst="rect">
            <a:avLst/>
          </a:prstGeom>
        </p:spPr>
      </p:pic>
      <p:sp>
        <p:nvSpPr>
          <p:cNvPr id="2" name="矩形 1">
            <a:extLst>
              <a:ext uri="{FF2B5EF4-FFF2-40B4-BE49-F238E27FC236}">
                <a16:creationId xmlns:a16="http://schemas.microsoft.com/office/drawing/2014/main" id="{1A17B700-6E60-230B-54AC-4DB3BC44E172}"/>
              </a:ext>
            </a:extLst>
          </p:cNvPr>
          <p:cNvSpPr/>
          <p:nvPr/>
        </p:nvSpPr>
        <p:spPr>
          <a:xfrm>
            <a:off x="3530586" y="6014070"/>
            <a:ext cx="5130828" cy="307777"/>
          </a:xfrm>
          <a:prstGeom prst="rect">
            <a:avLst/>
          </a:prstGeom>
        </p:spPr>
        <p:txBody>
          <a:bodyPr wrap="none">
            <a:spAutoFit/>
          </a:bodyPr>
          <a:lstStyle/>
          <a:p>
            <a:r>
              <a:rPr kumimoji="1" lang="en-US" altLang="zh-CN" sz="1400" b="1" dirty="0">
                <a:solidFill>
                  <a:srgbClr val="003399"/>
                </a:solidFill>
                <a:latin typeface="微软雅黑" panose="020B0503020204020204" pitchFamily="34" charset="-122"/>
                <a:ea typeface="微软雅黑" panose="020B0503020204020204" pitchFamily="34" charset="-122"/>
              </a:rPr>
              <a:t>Polarized electron generation from superlattice GaAs   </a:t>
            </a:r>
            <a:endParaRPr kumimoji="1" lang="zh-CN" altLang="en-US" sz="1400" b="1" dirty="0">
              <a:solidFill>
                <a:srgbClr val="003399"/>
              </a:solidFill>
              <a:latin typeface="微软雅黑" panose="020B0503020204020204" pitchFamily="34" charset="-122"/>
              <a:ea typeface="微软雅黑" panose="020B0503020204020204" pitchFamily="34" charset="-122"/>
            </a:endParaRPr>
          </a:p>
        </p:txBody>
      </p:sp>
      <p:sp>
        <p:nvSpPr>
          <p:cNvPr id="5" name="矩形 4">
            <a:extLst>
              <a:ext uri="{FF2B5EF4-FFF2-40B4-BE49-F238E27FC236}">
                <a16:creationId xmlns:a16="http://schemas.microsoft.com/office/drawing/2014/main" id="{0B6657F7-91F5-FEB3-5CEA-812188504071}"/>
              </a:ext>
            </a:extLst>
          </p:cNvPr>
          <p:cNvSpPr/>
          <p:nvPr/>
        </p:nvSpPr>
        <p:spPr>
          <a:xfrm>
            <a:off x="169047" y="133074"/>
            <a:ext cx="9086911" cy="643638"/>
          </a:xfrm>
          <a:prstGeom prst="rect">
            <a:avLst/>
          </a:prstGeom>
        </p:spPr>
        <p:txBody>
          <a:bodyPr wrap="none">
            <a:spAutoFit/>
          </a:bodyPr>
          <a:lstStyle/>
          <a:p>
            <a:pPr>
              <a:lnSpc>
                <a:spcPct val="120000"/>
              </a:lnSpc>
            </a:pPr>
            <a:r>
              <a:rPr lang="en-US" altLang="zh-CN" sz="3200" dirty="0">
                <a:solidFill>
                  <a:schemeClr val="bg1"/>
                </a:solidFill>
                <a:latin typeface="Arial Black" panose="020B0A04020102020204" pitchFamily="34" charset="0"/>
                <a:ea typeface="微软雅黑" panose="020B0503020204020204" pitchFamily="34" charset="-122"/>
                <a:cs typeface="Arial" panose="020B0604020202020204" pitchFamily="34" charset="0"/>
              </a:rPr>
              <a:t>Generation of polarized electron beams</a:t>
            </a:r>
          </a:p>
        </p:txBody>
      </p:sp>
    </p:spTree>
    <p:extLst>
      <p:ext uri="{BB962C8B-B14F-4D97-AF65-F5344CB8AC3E}">
        <p14:creationId xmlns:p14="http://schemas.microsoft.com/office/powerpoint/2010/main" val="9173103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内容占位符 2">
            <a:extLst>
              <a:ext uri="{FF2B5EF4-FFF2-40B4-BE49-F238E27FC236}">
                <a16:creationId xmlns:a16="http://schemas.microsoft.com/office/drawing/2014/main" id="{ABA82F27-D7C2-447C-ABAD-3F4518604DE3}"/>
              </a:ext>
            </a:extLst>
          </p:cNvPr>
          <p:cNvSpPr txBox="1">
            <a:spLocks/>
          </p:cNvSpPr>
          <p:nvPr/>
        </p:nvSpPr>
        <p:spPr>
          <a:xfrm>
            <a:off x="483892" y="1343955"/>
            <a:ext cx="11637224" cy="4814423"/>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altLang="zh-CN" sz="3200" b="1" dirty="0">
                <a:solidFill>
                  <a:schemeClr val="bg2"/>
                </a:solidFill>
                <a:latin typeface="Arial" panose="020B0604020202020204" pitchFamily="34" charset="0"/>
                <a:ea typeface="微软雅黑" panose="020B0503020204020204" pitchFamily="34" charset="-122"/>
                <a:cs typeface="Arial" panose="020B0604020202020204" pitchFamily="34" charset="0"/>
              </a:rPr>
              <a:t>CEPC Electron Source </a:t>
            </a:r>
          </a:p>
          <a:p>
            <a:pPr>
              <a:lnSpc>
                <a:spcPct val="120000"/>
              </a:lnSpc>
            </a:pPr>
            <a:r>
              <a:rPr lang="en-US" altLang="zh-CN" sz="3200" b="1" dirty="0">
                <a:solidFill>
                  <a:schemeClr val="bg2"/>
                </a:solidFill>
                <a:latin typeface="Arial" panose="020B0604020202020204" pitchFamily="34" charset="0"/>
                <a:ea typeface="微软雅黑" panose="020B0503020204020204" pitchFamily="34" charset="-122"/>
                <a:cs typeface="Arial" panose="020B0604020202020204" pitchFamily="34" charset="0"/>
              </a:rPr>
              <a:t>Generation of polarized electron beams </a:t>
            </a:r>
            <a:endParaRPr lang="en-US" altLang="zh-CN" dirty="0">
              <a:solidFill>
                <a:schemeClr val="bg2"/>
              </a:solidFill>
              <a:latin typeface="Arial" panose="020B0604020202020204" pitchFamily="34" charset="0"/>
              <a:ea typeface="微软雅黑" panose="020B0503020204020204" pitchFamily="34" charset="-122"/>
              <a:cs typeface="Arial" panose="020B0604020202020204" pitchFamily="34" charset="0"/>
            </a:endParaRPr>
          </a:p>
          <a:p>
            <a:pPr>
              <a:lnSpc>
                <a:spcPct val="120000"/>
              </a:lnSpc>
            </a:pPr>
            <a:r>
              <a:rPr lang="en-US" altLang="zh-CN" sz="3200" b="1" dirty="0">
                <a:solidFill>
                  <a:srgbClr val="002060"/>
                </a:solidFill>
                <a:latin typeface="Arial" panose="020B0604020202020204" pitchFamily="34" charset="0"/>
                <a:ea typeface="微软雅黑" panose="020B0503020204020204" pitchFamily="34" charset="-122"/>
                <a:cs typeface="Arial" panose="020B0604020202020204" pitchFamily="34" charset="0"/>
              </a:rPr>
              <a:t>Polarized electron source related R&amp;D</a:t>
            </a:r>
          </a:p>
          <a:p>
            <a:pPr lvl="1">
              <a:lnSpc>
                <a:spcPct val="120000"/>
              </a:lnSpc>
            </a:pPr>
            <a:r>
              <a:rPr lang="en-US" altLang="zh-CN" dirty="0">
                <a:solidFill>
                  <a:srgbClr val="002060"/>
                </a:solidFill>
                <a:latin typeface="Arial" panose="020B0604020202020204" pitchFamily="34" charset="0"/>
                <a:ea typeface="微软雅黑" panose="020B0503020204020204" pitchFamily="34" charset="-122"/>
                <a:cs typeface="Arial" panose="020B0604020202020204" pitchFamily="34" charset="0"/>
              </a:rPr>
              <a:t>Polarized electron source R&amp;D plan for CEPC at IHEP</a:t>
            </a:r>
          </a:p>
          <a:p>
            <a:pPr lvl="1">
              <a:lnSpc>
                <a:spcPct val="120000"/>
              </a:lnSpc>
            </a:pPr>
            <a:r>
              <a:rPr lang="en-US" altLang="zh-CN" dirty="0">
                <a:solidFill>
                  <a:srgbClr val="002060"/>
                </a:solidFill>
                <a:latin typeface="Arial" panose="020B0604020202020204" pitchFamily="34" charset="0"/>
                <a:ea typeface="微软雅黑" panose="020B0503020204020204" pitchFamily="34" charset="-122"/>
                <a:cs typeface="Arial" panose="020B0604020202020204" pitchFamily="34" charset="0"/>
              </a:rPr>
              <a:t>Domestic R&amp;D on the superlattice GaAs photocathode</a:t>
            </a:r>
          </a:p>
          <a:p>
            <a:pPr lvl="1">
              <a:lnSpc>
                <a:spcPct val="120000"/>
              </a:lnSpc>
            </a:pPr>
            <a:r>
              <a:rPr lang="en-US" altLang="zh-CN" dirty="0">
                <a:solidFill>
                  <a:srgbClr val="002060"/>
                </a:solidFill>
                <a:latin typeface="Arial" panose="020B0604020202020204" pitchFamily="34" charset="0"/>
                <a:ea typeface="微软雅黑" panose="020B0503020204020204" pitchFamily="34" charset="-122"/>
                <a:cs typeface="Arial" panose="020B0604020202020204" pitchFamily="34" charset="0"/>
              </a:rPr>
              <a:t>Preliminary test on the superlattice GaAs photocathode</a:t>
            </a:r>
          </a:p>
          <a:p>
            <a:pPr lvl="1">
              <a:lnSpc>
                <a:spcPct val="120000"/>
              </a:lnSpc>
            </a:pPr>
            <a:r>
              <a:rPr lang="en-US" altLang="zh-CN" dirty="0">
                <a:solidFill>
                  <a:srgbClr val="002060"/>
                </a:solidFill>
                <a:latin typeface="Arial" panose="020B0604020202020204" pitchFamily="34" charset="0"/>
                <a:ea typeface="微软雅黑" panose="020B0503020204020204" pitchFamily="34" charset="-122"/>
                <a:cs typeface="Arial" panose="020B0604020202020204" pitchFamily="34" charset="0"/>
              </a:rPr>
              <a:t>A Polarized electron gun design for CEPC</a:t>
            </a:r>
          </a:p>
          <a:p>
            <a:pPr>
              <a:lnSpc>
                <a:spcPct val="120000"/>
              </a:lnSpc>
            </a:pPr>
            <a:r>
              <a:rPr lang="en-US" altLang="zh-CN" sz="3200" b="1" dirty="0">
                <a:solidFill>
                  <a:schemeClr val="bg2"/>
                </a:solidFill>
                <a:latin typeface="Arial" panose="020B0604020202020204" pitchFamily="34" charset="0"/>
                <a:ea typeface="微软雅黑" panose="020B0503020204020204" pitchFamily="34" charset="-122"/>
                <a:cs typeface="Arial" panose="020B0604020202020204" pitchFamily="34" charset="0"/>
              </a:rPr>
              <a:t>Summary</a:t>
            </a:r>
            <a:r>
              <a:rPr lang="en-US" altLang="zh-CN" sz="3200" b="1" dirty="0">
                <a:solidFill>
                  <a:srgbClr val="002060"/>
                </a:solidFill>
                <a:latin typeface="Arial" panose="020B0604020202020204" pitchFamily="34" charset="0"/>
                <a:ea typeface="微软雅黑" panose="020B0503020204020204" pitchFamily="34" charset="-122"/>
                <a:cs typeface="Arial" panose="020B0604020202020204" pitchFamily="34" charset="0"/>
              </a:rPr>
              <a:t> </a:t>
            </a:r>
          </a:p>
          <a:p>
            <a:pPr>
              <a:lnSpc>
                <a:spcPct val="120000"/>
              </a:lnSpc>
            </a:pPr>
            <a:endParaRPr lang="en-US" altLang="zh-CN" sz="3200" b="1" dirty="0">
              <a:solidFill>
                <a:srgbClr val="002060"/>
              </a:solidFill>
              <a:latin typeface="Arial" panose="020B0604020202020204" pitchFamily="34" charset="0"/>
              <a:ea typeface="微软雅黑" panose="020B0503020204020204" pitchFamily="34" charset="-122"/>
              <a:cs typeface="Arial" panose="020B0604020202020204" pitchFamily="34" charset="0"/>
            </a:endParaRPr>
          </a:p>
        </p:txBody>
      </p:sp>
      <p:sp>
        <p:nvSpPr>
          <p:cNvPr id="12" name="矩形 11">
            <a:extLst>
              <a:ext uri="{FF2B5EF4-FFF2-40B4-BE49-F238E27FC236}">
                <a16:creationId xmlns:a16="http://schemas.microsoft.com/office/drawing/2014/main" id="{DE23B8AB-0FF2-4EA4-B6E1-54D4D31183DA}"/>
              </a:ext>
            </a:extLst>
          </p:cNvPr>
          <p:cNvSpPr/>
          <p:nvPr/>
        </p:nvSpPr>
        <p:spPr>
          <a:xfrm>
            <a:off x="253853" y="110317"/>
            <a:ext cx="2850460" cy="830997"/>
          </a:xfrm>
          <a:prstGeom prst="rect">
            <a:avLst/>
          </a:prstGeom>
        </p:spPr>
        <p:txBody>
          <a:bodyPr wrap="none">
            <a:spAutoFit/>
          </a:bodyPr>
          <a:lstStyle/>
          <a:p>
            <a:pPr>
              <a:defRPr/>
            </a:pPr>
            <a:r>
              <a:rPr lang="en-US" altLang="zh-CN" sz="4800" kern="0" dirty="0">
                <a:solidFill>
                  <a:schemeClr val="bg1"/>
                </a:solidFill>
                <a:latin typeface="Arial Black" panose="020B0A04020102020204" pitchFamily="34" charset="0"/>
              </a:rPr>
              <a:t>Content</a:t>
            </a:r>
          </a:p>
        </p:txBody>
      </p:sp>
    </p:spTree>
    <p:extLst>
      <p:ext uri="{BB962C8B-B14F-4D97-AF65-F5344CB8AC3E}">
        <p14:creationId xmlns:p14="http://schemas.microsoft.com/office/powerpoint/2010/main" val="75949210"/>
      </p:ext>
    </p:extLst>
  </p:cSld>
  <p:clrMapOvr>
    <a:masterClrMapping/>
  </p:clrMapOvr>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91294</TotalTime>
  <Words>1630</Words>
  <Application>Microsoft Office PowerPoint</Application>
  <PresentationFormat>宽屏</PresentationFormat>
  <Paragraphs>232</Paragraphs>
  <Slides>20</Slides>
  <Notes>10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20</vt:i4>
      </vt:variant>
    </vt:vector>
  </HeadingPairs>
  <TitlesOfParts>
    <vt:vector size="34" baseType="lpstr">
      <vt:lpstr>NotoSans-Regular</vt:lpstr>
      <vt:lpstr>等线</vt:lpstr>
      <vt:lpstr>黑体</vt:lpstr>
      <vt:lpstr>华文行楷</vt:lpstr>
      <vt:lpstr>华文中宋</vt:lpstr>
      <vt:lpstr>微软雅黑</vt:lpstr>
      <vt:lpstr>Arial</vt:lpstr>
      <vt:lpstr>Arial Black</vt:lpstr>
      <vt:lpstr>Calibri</vt:lpstr>
      <vt:lpstr>Cambria Math</vt:lpstr>
      <vt:lpstr>Comic Sans MS</vt:lpstr>
      <vt:lpstr>Times New Roman</vt:lpstr>
      <vt:lpstr>Wingdings</vt:lpstr>
      <vt:lpstr>Office 主题</vt:lpstr>
      <vt:lpstr>CEPC polarized electron source R&amp;D</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lixiaoping</dc:creator>
  <cp:lastModifiedBy>小平 李</cp:lastModifiedBy>
  <cp:revision>701</cp:revision>
  <dcterms:created xsi:type="dcterms:W3CDTF">2016-06-16T12:03:06Z</dcterms:created>
  <dcterms:modified xsi:type="dcterms:W3CDTF">2026-01-13T06:07:13Z</dcterms:modified>
</cp:coreProperties>
</file>