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1065" r:id="rId2"/>
    <p:sldId id="907" r:id="rId3"/>
    <p:sldId id="954" r:id="rId4"/>
    <p:sldId id="956" r:id="rId5"/>
    <p:sldId id="1063" r:id="rId6"/>
    <p:sldId id="971" r:id="rId7"/>
    <p:sldId id="1048" r:id="rId8"/>
    <p:sldId id="972" r:id="rId9"/>
    <p:sldId id="1007" r:id="rId10"/>
    <p:sldId id="1009" r:id="rId11"/>
    <p:sldId id="1032" r:id="rId12"/>
    <p:sldId id="1050" r:id="rId13"/>
    <p:sldId id="1038" r:id="rId14"/>
    <p:sldId id="1046" r:id="rId15"/>
    <p:sldId id="1039" r:id="rId16"/>
    <p:sldId id="1051" r:id="rId17"/>
    <p:sldId id="1052" r:id="rId18"/>
    <p:sldId id="1061" r:id="rId19"/>
    <p:sldId id="1062" r:id="rId20"/>
    <p:sldId id="1067" r:id="rId21"/>
    <p:sldId id="1069" r:id="rId22"/>
    <p:sldId id="1068" r:id="rId23"/>
    <p:sldId id="999" r:id="rId24"/>
    <p:sldId id="1060" r:id="rId25"/>
  </p:sldIdLst>
  <p:sldSz cx="12192000" cy="6858000"/>
  <p:notesSz cx="6761163" cy="9882188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沙 鹏" initials="沙" lastIdx="1" clrIdx="0">
    <p:extLst>
      <p:ext uri="{19B8F6BF-5375-455C-9EA6-DF929625EA0E}">
        <p15:presenceInfo xmlns:p15="http://schemas.microsoft.com/office/powerpoint/2012/main" userId="b8608ec0e979a9e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8400"/>
    <a:srgbClr val="0000FF"/>
    <a:srgbClr val="00A249"/>
    <a:srgbClr val="FFFFFF"/>
    <a:srgbClr val="003399"/>
    <a:srgbClr val="E6E6E6"/>
    <a:srgbClr val="0070C0"/>
    <a:srgbClr val="4D8357"/>
    <a:srgbClr val="005800"/>
    <a:srgbClr val="FDCC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7853C-536D-4A76-A0AE-DD22124D55A5}" styleName="主题样式 1 - 强调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中度样式 1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43" autoAdjust="0"/>
    <p:restoredTop sz="91732" autoAdjust="0"/>
  </p:normalViewPr>
  <p:slideViewPr>
    <p:cSldViewPr>
      <p:cViewPr varScale="1">
        <p:scale>
          <a:sx n="89" d="100"/>
          <a:sy n="89" d="100"/>
        </p:scale>
        <p:origin x="96" y="15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404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29586" cy="495106"/>
          </a:xfrm>
          <a:prstGeom prst="rect">
            <a:avLst/>
          </a:prstGeom>
        </p:spPr>
        <p:txBody>
          <a:bodyPr vert="horz" lIns="87764" tIns="43882" rIns="87764" bIns="43882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30067" y="1"/>
            <a:ext cx="2929585" cy="495106"/>
          </a:xfrm>
          <a:prstGeom prst="rect">
            <a:avLst/>
          </a:prstGeom>
        </p:spPr>
        <p:txBody>
          <a:bodyPr vert="horz" lIns="87764" tIns="43882" rIns="87764" bIns="43882" rtlCol="0"/>
          <a:lstStyle>
            <a:lvl1pPr algn="r">
              <a:defRPr sz="1200"/>
            </a:lvl1pPr>
          </a:lstStyle>
          <a:p>
            <a:fld id="{7F9E6D00-2C1C-47F1-8495-043F093F9ED6}" type="datetimeFigureOut">
              <a:rPr lang="zh-CN" altLang="en-US" smtClean="0"/>
              <a:t>2026-1-12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87082"/>
            <a:ext cx="2929586" cy="495106"/>
          </a:xfrm>
          <a:prstGeom prst="rect">
            <a:avLst/>
          </a:prstGeom>
        </p:spPr>
        <p:txBody>
          <a:bodyPr vert="horz" lIns="87764" tIns="43882" rIns="87764" bIns="43882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30067" y="9387082"/>
            <a:ext cx="2929585" cy="495106"/>
          </a:xfrm>
          <a:prstGeom prst="rect">
            <a:avLst/>
          </a:prstGeom>
        </p:spPr>
        <p:txBody>
          <a:bodyPr vert="horz" lIns="87764" tIns="43882" rIns="87764" bIns="43882" rtlCol="0" anchor="b"/>
          <a:lstStyle>
            <a:lvl1pPr algn="r">
              <a:defRPr sz="1200"/>
            </a:lvl1pPr>
          </a:lstStyle>
          <a:p>
            <a:fld id="{EB5A05AE-EECD-457A-A033-312F4EB81B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86177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4110"/>
          </a:xfrm>
          <a:prstGeom prst="rect">
            <a:avLst/>
          </a:prstGeom>
        </p:spPr>
        <p:txBody>
          <a:bodyPr vert="horz" lIns="95092" tIns="47547" rIns="95092" bIns="47547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29762" y="0"/>
            <a:ext cx="2929837" cy="494110"/>
          </a:xfrm>
          <a:prstGeom prst="rect">
            <a:avLst/>
          </a:prstGeom>
        </p:spPr>
        <p:txBody>
          <a:bodyPr vert="horz" lIns="95092" tIns="47547" rIns="95092" bIns="47547" rtlCol="0"/>
          <a:lstStyle>
            <a:lvl1pPr algn="r">
              <a:defRPr sz="1200"/>
            </a:lvl1pPr>
          </a:lstStyle>
          <a:p>
            <a:fld id="{A3E0D183-6031-4C32-B44B-14746A336CF0}" type="datetimeFigureOut">
              <a:rPr lang="zh-CN" altLang="en-US" smtClean="0"/>
              <a:pPr/>
              <a:t>2026-1-12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87313" y="741363"/>
            <a:ext cx="6586537" cy="37052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092" tIns="47547" rIns="95092" bIns="47547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6117" y="4694039"/>
            <a:ext cx="5408930" cy="4446985"/>
          </a:xfrm>
          <a:prstGeom prst="rect">
            <a:avLst/>
          </a:prstGeom>
        </p:spPr>
        <p:txBody>
          <a:bodyPr vert="horz" lIns="95092" tIns="47547" rIns="95092" bIns="47547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386364"/>
            <a:ext cx="2929837" cy="494110"/>
          </a:xfrm>
          <a:prstGeom prst="rect">
            <a:avLst/>
          </a:prstGeom>
        </p:spPr>
        <p:txBody>
          <a:bodyPr vert="horz" lIns="95092" tIns="47547" rIns="95092" bIns="47547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29762" y="9386364"/>
            <a:ext cx="2929837" cy="494110"/>
          </a:xfrm>
          <a:prstGeom prst="rect">
            <a:avLst/>
          </a:prstGeom>
        </p:spPr>
        <p:txBody>
          <a:bodyPr vert="horz" lIns="95092" tIns="47547" rIns="95092" bIns="47547" rtlCol="0" anchor="b"/>
          <a:lstStyle>
            <a:lvl1pPr algn="r">
              <a:defRPr sz="1200"/>
            </a:lvl1pPr>
          </a:lstStyle>
          <a:p>
            <a:fld id="{03A1DF17-A28C-4D46-829F-D8D110C0931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9462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13463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42766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1384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99184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92841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85884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11636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80472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04929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3157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21308" y="1718148"/>
            <a:ext cx="10363200" cy="1470025"/>
          </a:xfrm>
        </p:spPr>
        <p:txBody>
          <a:bodyPr>
            <a:noAutofit/>
          </a:bodyPr>
          <a:lstStyle>
            <a:lvl1pPr>
              <a:defRPr lang="zh-CN" altLang="en-US" sz="6600" b="1" kern="1200" dirty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25400" stA="30000" endPos="30000" dist="50800" dir="5400000" sy="-100000" algn="bl" rotWithShape="0"/>
                </a:effectLst>
                <a:latin typeface="微软雅黑" pitchFamily="34" charset="-122"/>
                <a:ea typeface="微软雅黑" pitchFamily="34" charset="-122"/>
                <a:cs typeface="+mn-cs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F0933-F127-482E-A217-45C0C723D2A9}" type="datetime1">
              <a:rPr lang="zh-CN" altLang="en-US" smtClean="0"/>
              <a:t>2026-1-12</a:t>
            </a:fld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750024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9" name="矩形 8"/>
          <p:cNvSpPr/>
          <p:nvPr userDrawn="1"/>
        </p:nvSpPr>
        <p:spPr>
          <a:xfrm>
            <a:off x="2476476" y="6750024"/>
            <a:ext cx="9715525" cy="10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0" name="矩形 9"/>
          <p:cNvSpPr/>
          <p:nvPr userDrawn="1"/>
        </p:nvSpPr>
        <p:spPr>
          <a:xfrm>
            <a:off x="-1" y="0"/>
            <a:ext cx="12192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1" name="矩形 10"/>
          <p:cNvSpPr/>
          <p:nvPr userDrawn="1"/>
        </p:nvSpPr>
        <p:spPr>
          <a:xfrm>
            <a:off x="9239272" y="-2"/>
            <a:ext cx="2952728" cy="216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733552" y="6356351"/>
            <a:ext cx="4738712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zh-CN"/>
              <a:t>CEPC Accelerator TDR International Review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91791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285861"/>
            <a:ext cx="10972800" cy="4840303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baseline="0">
                <a:latin typeface="Arial" panose="020B0604020202020204" pitchFamily="34" charset="0"/>
                <a:ea typeface="微软雅黑" pitchFamily="34" charset="-122"/>
              </a:defRPr>
            </a:lvl1pPr>
            <a:lvl2pPr>
              <a:defRPr sz="2400" baseline="0">
                <a:latin typeface="Arial" panose="020B0604020202020204" pitchFamily="34" charset="0"/>
                <a:ea typeface="微软雅黑" pitchFamily="34" charset="-122"/>
              </a:defRPr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EB10F-DCD6-4D51-A8CE-C069BB58DD70}" type="datetime1">
              <a:rPr lang="zh-CN" altLang="en-US" smtClean="0"/>
              <a:t>2026-1-12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1" y="1791"/>
            <a:ext cx="12191999" cy="916209"/>
          </a:xfrm>
        </p:spPr>
        <p:txBody>
          <a:bodyPr>
            <a:normAutofit/>
          </a:bodyPr>
          <a:lstStyle>
            <a:lvl1pPr algn="ctr">
              <a:defRPr sz="3200" b="1" baseline="0">
                <a:solidFill>
                  <a:srgbClr val="C00000"/>
                </a:solidFill>
                <a:effectLst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5" name="矩形 14"/>
          <p:cNvSpPr/>
          <p:nvPr userDrawn="1"/>
        </p:nvSpPr>
        <p:spPr>
          <a:xfrm>
            <a:off x="0" y="6750024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6" name="矩形 15"/>
          <p:cNvSpPr/>
          <p:nvPr userDrawn="1"/>
        </p:nvSpPr>
        <p:spPr>
          <a:xfrm>
            <a:off x="2476476" y="6750024"/>
            <a:ext cx="9715525" cy="10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8" name="矩形 17"/>
          <p:cNvSpPr/>
          <p:nvPr userDrawn="1"/>
        </p:nvSpPr>
        <p:spPr>
          <a:xfrm>
            <a:off x="-1" y="937526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23" name="矩形 22"/>
          <p:cNvSpPr/>
          <p:nvPr userDrawn="1"/>
        </p:nvSpPr>
        <p:spPr>
          <a:xfrm>
            <a:off x="0" y="0"/>
            <a:ext cx="285709" cy="91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586586" y="6386391"/>
            <a:ext cx="5040560" cy="354977"/>
          </a:xfrm>
        </p:spPr>
        <p:txBody>
          <a:bodyPr/>
          <a:lstStyle/>
          <a:p>
            <a:r>
              <a:rPr lang="en-US" altLang="zh-CN"/>
              <a:t>CEPC Accelerator TDR International Review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B49AC-2188-4988-BFA6-48709998488D}" type="datetime1">
              <a:rPr lang="zh-CN" altLang="en-US" smtClean="0"/>
              <a:t>2026-1-12</a:t>
            </a:fld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586586" y="6386391"/>
            <a:ext cx="5040560" cy="354977"/>
          </a:xfrm>
        </p:spPr>
        <p:txBody>
          <a:bodyPr/>
          <a:lstStyle/>
          <a:p>
            <a:r>
              <a:rPr lang="en-US" altLang="zh-CN"/>
              <a:t>CEPC Accelerator TDR International Review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4557F-13DF-4D66-A141-9C57F752668A}" type="datetime1">
              <a:rPr lang="zh-CN" altLang="en-US" smtClean="0"/>
              <a:t>2026-1-12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 Accelerator TDR International Review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52FA-C358-4F70-9CE8-3E41459FCE3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9675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242620-97A9-43E1-A5D6-67819CEFFC3E}" type="datetime1">
              <a:rPr lang="zh-CN" altLang="en-US" smtClean="0"/>
              <a:t>2026-1-12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dirty="0"/>
              <a:t>CEPC Accelerator TDR International Review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50" r:id="rId2"/>
    <p:sldLayoutId id="2147483655" r:id="rId3"/>
    <p:sldLayoutId id="2147483674" r:id="rId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3" descr="8d5d924e275b0c7f58feed1244176003"/>
          <p:cNvPicPr>
            <a:picLocks noChangeAspect="1"/>
          </p:cNvPicPr>
          <p:nvPr/>
        </p:nvPicPr>
        <p:blipFill rotWithShape="1">
          <a:blip r:embed="rId3"/>
          <a:srcRect t="28679" b="6192"/>
          <a:stretch/>
        </p:blipFill>
        <p:spPr>
          <a:xfrm>
            <a:off x="635" y="0"/>
            <a:ext cx="12191365" cy="2118283"/>
          </a:xfrm>
          <a:prstGeom prst="rect">
            <a:avLst/>
          </a:prstGeom>
        </p:spPr>
      </p:pic>
      <p:sp>
        <p:nvSpPr>
          <p:cNvPr id="6" name="标题 3"/>
          <p:cNvSpPr txBox="1">
            <a:spLocks/>
          </p:cNvSpPr>
          <p:nvPr/>
        </p:nvSpPr>
        <p:spPr>
          <a:xfrm>
            <a:off x="335360" y="2403653"/>
            <a:ext cx="11377264" cy="1326319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600" dirty="0" smtClean="0">
                <a:solidFill>
                  <a:srgbClr val="C00000"/>
                </a:solidFill>
              </a:rPr>
              <a:t>CEPC </a:t>
            </a:r>
            <a:r>
              <a:rPr lang="en-US" altLang="zh-CN" sz="3600" dirty="0">
                <a:solidFill>
                  <a:srgbClr val="C00000"/>
                </a:solidFill>
              </a:rPr>
              <a:t>Superconducting </a:t>
            </a:r>
            <a:r>
              <a:rPr lang="en-US" altLang="zh-CN" sz="3600" dirty="0" err="1">
                <a:solidFill>
                  <a:srgbClr val="C00000"/>
                </a:solidFill>
              </a:rPr>
              <a:t>Quadruople</a:t>
            </a:r>
            <a:r>
              <a:rPr lang="en-US" altLang="zh-CN" sz="3600" dirty="0">
                <a:solidFill>
                  <a:srgbClr val="C00000"/>
                </a:solidFill>
              </a:rPr>
              <a:t> Magnet</a:t>
            </a:r>
            <a:endParaRPr lang="zh-CN" altLang="en-US" sz="3600" dirty="0">
              <a:solidFill>
                <a:srgbClr val="C00000"/>
              </a:solidFill>
            </a:endParaRPr>
          </a:p>
        </p:txBody>
      </p:sp>
      <p:sp>
        <p:nvSpPr>
          <p:cNvPr id="7" name="文本框 7">
            <a:extLst>
              <a:ext uri="{FF2B5EF4-FFF2-40B4-BE49-F238E27FC236}">
                <a16:creationId xmlns:a16="http://schemas.microsoft.com/office/drawing/2014/main" xmlns="" id="{785816F2-AEF2-4FFE-A0DA-84B4490709A4}"/>
              </a:ext>
            </a:extLst>
          </p:cNvPr>
          <p:cNvSpPr txBox="1"/>
          <p:nvPr/>
        </p:nvSpPr>
        <p:spPr>
          <a:xfrm>
            <a:off x="2621737" y="4242209"/>
            <a:ext cx="6769500" cy="1040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err="1">
                <a:latin typeface="Times New Roman" panose="02020603050405020304" pitchFamily="18" charset="0"/>
                <a:ea typeface="微软雅黑" panose="020B0503020204020204" pitchFamily="34" charset="-122"/>
              </a:rPr>
              <a:t>Yingshun</a:t>
            </a:r>
            <a:r>
              <a:rPr lang="en-US" altLang="zh-CN" sz="2800" b="1" dirty="0">
                <a:latin typeface="Times New Roman" panose="02020603050405020304" pitchFamily="18" charset="0"/>
                <a:ea typeface="微软雅黑" panose="020B0503020204020204" pitchFamily="34" charset="-122"/>
              </a:rPr>
              <a:t> Zhu</a:t>
            </a:r>
          </a:p>
          <a:p>
            <a:pPr algn="ctr">
              <a:lnSpc>
                <a:spcPct val="120000"/>
              </a:lnSpc>
            </a:pPr>
            <a:r>
              <a:rPr lang="en-US" altLang="zh-CN" sz="28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On behalf of CEPC IR SC magnet system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5" y="6457890"/>
            <a:ext cx="12191365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Jan. 12-16, HKUST, 2026 </a:t>
            </a:r>
            <a:r>
              <a:rPr lang="en-US" altLang="zh-CN" dirty="0"/>
              <a:t>IAS Program on Fundamental </a:t>
            </a:r>
            <a:r>
              <a:rPr lang="en-US" altLang="zh-CN" dirty="0" smtClean="0"/>
              <a:t>Physics</a:t>
            </a:r>
            <a:endParaRPr lang="zh-CN" altLang="en-US" dirty="0"/>
          </a:p>
        </p:txBody>
      </p:sp>
      <p:pic>
        <p:nvPicPr>
          <p:cNvPr id="10" name="Picture 2" descr="C:\Users\Administrator\Desktop\1111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42" y="35979"/>
            <a:ext cx="1548428" cy="91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图片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6363" y="5398314"/>
            <a:ext cx="3552825" cy="672912"/>
          </a:xfrm>
          <a:prstGeom prst="rect">
            <a:avLst/>
          </a:prstGeom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52FA-C358-4F70-9CE8-3E41459FCE36}" type="slidenum">
              <a:rPr lang="zh-CN" altLang="en-US" smtClean="0"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925354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96998" y="1124074"/>
            <a:ext cx="8570913" cy="4681190"/>
          </a:xfrm>
        </p:spPr>
        <p:txBody>
          <a:bodyPr/>
          <a:lstStyle/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altLang="zh-CN" sz="2000" b="1" dirty="0" smtClean="0">
                <a:cs typeface="Arial" panose="020B0604020202020204" pitchFamily="34" charset="0"/>
              </a:rPr>
              <a:t>    </a:t>
            </a:r>
            <a:r>
              <a:rPr lang="en-US" altLang="zh-CN" sz="2200" b="1" dirty="0" smtClean="0">
                <a:cs typeface="Arial" panose="020B0604020202020204" pitchFamily="34" charset="0"/>
              </a:rPr>
              <a:t>Q1a Direct </a:t>
            </a:r>
            <a:r>
              <a:rPr lang="en-US" altLang="zh-CN" sz="2200" b="1" dirty="0">
                <a:cs typeface="Arial" panose="020B0604020202020204" pitchFamily="34" charset="0"/>
              </a:rPr>
              <a:t>winding CCT coil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CN" sz="2000" dirty="0">
                <a:cs typeface="Arial" panose="020B0604020202020204" pitchFamily="34" charset="0"/>
              </a:rPr>
              <a:t>142.3T/m, Coil thickness 11mm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altLang="zh-CN" sz="2000" dirty="0" smtClean="0">
                <a:solidFill>
                  <a:srgbClr val="FF0000"/>
                </a:solidFill>
                <a:cs typeface="Arial" panose="020B0604020202020204" pitchFamily="34" charset="0"/>
              </a:rPr>
              <a:t>Baseline:</a:t>
            </a:r>
            <a:r>
              <a:rPr lang="en-US" altLang="zh-CN" sz="2000" dirty="0" smtClean="0">
                <a:cs typeface="Arial" panose="020B0604020202020204" pitchFamily="34" charset="0"/>
              </a:rPr>
              <a:t> Round 0.75mm </a:t>
            </a:r>
            <a:r>
              <a:rPr lang="en-US" altLang="zh-CN" sz="2000" dirty="0" err="1" smtClean="0">
                <a:cs typeface="Arial" panose="020B0604020202020204" pitchFamily="34" charset="0"/>
              </a:rPr>
              <a:t>NbTi</a:t>
            </a:r>
            <a:r>
              <a:rPr lang="en-US" altLang="zh-CN" sz="2000" dirty="0" smtClean="0">
                <a:cs typeface="Arial" panose="020B0604020202020204" pitchFamily="34" charset="0"/>
              </a:rPr>
              <a:t> conductor, </a:t>
            </a:r>
            <a:r>
              <a:rPr lang="en-US" altLang="zh-CN" sz="2000" dirty="0" err="1" smtClean="0">
                <a:cs typeface="Arial" panose="020B0604020202020204" pitchFamily="34" charset="0"/>
              </a:rPr>
              <a:t>Cu:SC</a:t>
            </a:r>
            <a:r>
              <a:rPr lang="en-US" altLang="zh-CN" sz="2000" dirty="0">
                <a:cs typeface="Arial" panose="020B0604020202020204" pitchFamily="34" charset="0"/>
              </a:rPr>
              <a:t>=1, Temperature 2K</a:t>
            </a:r>
            <a:endParaRPr lang="en-US" altLang="zh-CN" sz="2000" dirty="0" smtClean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altLang="zh-CN" sz="2000" dirty="0" smtClean="0">
                <a:cs typeface="Arial" panose="020B0604020202020204" pitchFamily="34" charset="0"/>
              </a:rPr>
              <a:t>Canted </a:t>
            </a:r>
            <a:r>
              <a:rPr lang="en-US" altLang="zh-CN" sz="2000" dirty="0">
                <a:cs typeface="Arial" panose="020B0604020202020204" pitchFamily="34" charset="0"/>
              </a:rPr>
              <a:t>angle: 24 </a:t>
            </a:r>
            <a:r>
              <a:rPr lang="en-US" altLang="zh-CN" sz="2000" dirty="0" err="1" smtClean="0">
                <a:cs typeface="Arial" panose="020B0604020202020204" pitchFamily="34" charset="0"/>
              </a:rPr>
              <a:t>deg</a:t>
            </a:r>
            <a:r>
              <a:rPr lang="en-US" altLang="zh-CN" sz="2000" dirty="0" smtClean="0">
                <a:cs typeface="Arial" panose="020B0604020202020204" pitchFamily="34" charset="0"/>
              </a:rPr>
              <a:t>, pitch: 2.3 mm</a:t>
            </a:r>
            <a:endParaRPr lang="en-US" altLang="zh-CN" sz="2000" dirty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altLang="zh-CN" sz="2000" dirty="0">
                <a:solidFill>
                  <a:srgbClr val="FF0000"/>
                </a:solidFill>
                <a:cs typeface="Arial" panose="020B0604020202020204" pitchFamily="34" charset="0"/>
              </a:rPr>
              <a:t>8 layers CCT quadrupole </a:t>
            </a:r>
            <a:r>
              <a:rPr lang="en-US" altLang="zh-CN" sz="2000" dirty="0" smtClean="0">
                <a:solidFill>
                  <a:srgbClr val="FF0000"/>
                </a:solidFill>
                <a:cs typeface="Arial" panose="020B0604020202020204" pitchFamily="34" charset="0"/>
              </a:rPr>
              <a:t>coil</a:t>
            </a:r>
            <a:r>
              <a:rPr lang="en-US" altLang="zh-CN" sz="2000" dirty="0" smtClean="0">
                <a:cs typeface="Arial" panose="020B0604020202020204" pitchFamily="34" charset="0"/>
              </a:rPr>
              <a:t>: inner </a:t>
            </a:r>
            <a:r>
              <a:rPr lang="en-US" altLang="zh-CN" sz="2000" dirty="0">
                <a:cs typeface="Arial" panose="020B0604020202020204" pitchFamily="34" charset="0"/>
              </a:rPr>
              <a:t>radius </a:t>
            </a:r>
            <a:r>
              <a:rPr lang="en-US" altLang="zh-CN" sz="2000" dirty="0" smtClean="0">
                <a:cs typeface="Arial" panose="020B0604020202020204" pitchFamily="34" charset="0"/>
              </a:rPr>
              <a:t>20mm</a:t>
            </a:r>
            <a:endParaRPr lang="en-US" altLang="zh-CN" sz="2000" dirty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altLang="zh-CN" sz="2000" dirty="0">
                <a:cs typeface="Arial" panose="020B0604020202020204" pitchFamily="34" charset="0"/>
              </a:rPr>
              <a:t>Excitation current: </a:t>
            </a:r>
            <a:r>
              <a:rPr lang="en-US" altLang="zh-CN" sz="2000" dirty="0" smtClean="0">
                <a:solidFill>
                  <a:srgbClr val="FF0000"/>
                </a:solidFill>
                <a:cs typeface="Arial" panose="020B0604020202020204" pitchFamily="34" charset="0"/>
              </a:rPr>
              <a:t>720A        </a:t>
            </a:r>
            <a:endParaRPr lang="en-US" altLang="zh-CN" sz="2000" dirty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altLang="zh-CN" sz="2000" dirty="0">
                <a:cs typeface="Arial" panose="020B0604020202020204" pitchFamily="34" charset="0"/>
              </a:rPr>
              <a:t>3D </a:t>
            </a:r>
            <a:r>
              <a:rPr lang="en-US" altLang="zh-CN" sz="2000" dirty="0" smtClean="0">
                <a:cs typeface="Arial" panose="020B0604020202020204" pitchFamily="34" charset="0"/>
              </a:rPr>
              <a:t>field calculation in OPERA-3D</a:t>
            </a:r>
            <a:endParaRPr lang="en-US" altLang="zh-CN" sz="2000" dirty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en-US" altLang="zh-CN" sz="1800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10</a:t>
            </a:fld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65" y="3566070"/>
            <a:ext cx="6740847" cy="75970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216" y="3356992"/>
            <a:ext cx="2740712" cy="1441149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719738" y="1196752"/>
            <a:ext cx="3352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Radius of single aperture &lt;31mm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35" y="4732460"/>
            <a:ext cx="6861820" cy="1369466"/>
          </a:xfrm>
          <a:prstGeom prst="rect">
            <a:avLst/>
          </a:prstGeom>
        </p:spPr>
      </p:pic>
      <p:sp>
        <p:nvSpPr>
          <p:cNvPr id="10" name="标题 3">
            <a:extLst>
              <a:ext uri="{FF2B5EF4-FFF2-40B4-BE49-F238E27FC236}">
                <a16:creationId xmlns:a16="http://schemas.microsoft.com/office/drawing/2014/main" xmlns="" id="{D3555180-131D-49E3-B04F-20A197DB7048}"/>
              </a:ext>
            </a:extLst>
          </p:cNvPr>
          <p:cNvSpPr txBox="1">
            <a:spLocks/>
          </p:cNvSpPr>
          <p:nvPr/>
        </p:nvSpPr>
        <p:spPr>
          <a:xfrm>
            <a:off x="152399" y="44624"/>
            <a:ext cx="11920265" cy="9162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b="1" kern="1200" baseline="0">
                <a:solidFill>
                  <a:srgbClr val="C00000"/>
                </a:solidFill>
                <a:effectLst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defRPr>
            </a:lvl1pPr>
          </a:lstStyle>
          <a:p>
            <a:r>
              <a:rPr lang="en-US" altLang="zh-CN" sz="2800" dirty="0" smtClean="0"/>
              <a:t>Magnetic field design of superconducting CCT </a:t>
            </a:r>
            <a:r>
              <a:rPr lang="en-US" altLang="zh-CN" sz="2800" dirty="0" err="1" smtClean="0"/>
              <a:t>quadruoples</a:t>
            </a:r>
            <a:endParaRPr lang="zh-CN" altLang="en-US" sz="2800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1105" y="4653136"/>
            <a:ext cx="4397061" cy="1955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56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96998" y="1052066"/>
            <a:ext cx="8570913" cy="4681190"/>
          </a:xfrm>
        </p:spPr>
        <p:txBody>
          <a:bodyPr/>
          <a:lstStyle/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altLang="zh-CN" sz="2000" dirty="0" smtClean="0">
                <a:cs typeface="Arial" panose="020B0604020202020204" pitchFamily="34" charset="0"/>
              </a:rPr>
              <a:t>     </a:t>
            </a:r>
            <a:r>
              <a:rPr lang="en-US" altLang="zh-CN" sz="2200" b="1" dirty="0" smtClean="0">
                <a:cs typeface="Arial" panose="020B0604020202020204" pitchFamily="34" charset="0"/>
              </a:rPr>
              <a:t>Q1a Direct </a:t>
            </a:r>
            <a:r>
              <a:rPr lang="en-US" altLang="zh-CN" sz="2200" b="1" dirty="0">
                <a:cs typeface="Arial" panose="020B0604020202020204" pitchFamily="34" charset="0"/>
              </a:rPr>
              <a:t>winding CCT </a:t>
            </a:r>
            <a:r>
              <a:rPr lang="en-US" altLang="zh-CN" sz="2200" b="1" dirty="0" smtClean="0">
                <a:cs typeface="Arial" panose="020B0604020202020204" pitchFamily="34" charset="0"/>
              </a:rPr>
              <a:t>coil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altLang="zh-CN" sz="2000" dirty="0">
                <a:cs typeface="Arial" panose="020B0604020202020204" pitchFamily="34" charset="0"/>
              </a:rPr>
              <a:t>In 3D calculation, large number of conductor segments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altLang="zh-CN" sz="2000" dirty="0" smtClean="0">
                <a:solidFill>
                  <a:srgbClr val="FF0000"/>
                </a:solidFill>
                <a:cs typeface="Arial" panose="020B0604020202020204" pitchFamily="34" charset="0"/>
              </a:rPr>
              <a:t>Coil </a:t>
            </a:r>
            <a:r>
              <a:rPr lang="en-US" altLang="zh-CN" sz="2000" dirty="0">
                <a:solidFill>
                  <a:srgbClr val="FF0000"/>
                </a:solidFill>
                <a:cs typeface="Arial" panose="020B0604020202020204" pitchFamily="34" charset="0"/>
              </a:rPr>
              <a:t>self correction technology is used to solve magnetic field crosstalk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altLang="zh-CN" sz="2000" dirty="0" smtClean="0">
                <a:cs typeface="Arial" panose="020B0604020202020204" pitchFamily="34" charset="0"/>
              </a:rPr>
              <a:t>After correction, </a:t>
            </a:r>
            <a:r>
              <a:rPr lang="en-US" altLang="zh-CN" sz="2000" dirty="0">
                <a:cs typeface="Arial" panose="020B0604020202020204" pitchFamily="34" charset="0"/>
              </a:rPr>
              <a:t>local dipole field decreases to less than 300Gs (Higgs)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en-US" altLang="zh-CN" sz="2000" dirty="0">
              <a:cs typeface="Arial" panose="020B0604020202020204" pitchFamily="34" charset="0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11</a:t>
            </a:fld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184232" y="5999846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Dipole field after correction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2567608" y="6071891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Before </a:t>
            </a:r>
            <a:r>
              <a:rPr lang="en-US" altLang="zh-CN" dirty="0"/>
              <a:t>correction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497" y="2504385"/>
            <a:ext cx="3816424" cy="349606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133" y="2553198"/>
            <a:ext cx="3932696" cy="3398443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5171244" y="5999846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008400"/>
                </a:solidFill>
              </a:rPr>
              <a:t>Requirement</a:t>
            </a:r>
            <a:r>
              <a:rPr lang="en-US" altLang="zh-CN" dirty="0">
                <a:solidFill>
                  <a:srgbClr val="008400"/>
                </a:solidFill>
              </a:rPr>
              <a:t>: Local dipole field  ≤300 </a:t>
            </a:r>
            <a:r>
              <a:rPr lang="en-US" altLang="zh-CN" dirty="0" err="1" smtClean="0">
                <a:solidFill>
                  <a:srgbClr val="008400"/>
                </a:solidFill>
              </a:rPr>
              <a:t>Gs</a:t>
            </a:r>
            <a:endParaRPr lang="zh-CN" altLang="en-US" dirty="0">
              <a:solidFill>
                <a:srgbClr val="008400"/>
              </a:solidFill>
            </a:endParaRPr>
          </a:p>
        </p:txBody>
      </p:sp>
      <p:sp>
        <p:nvSpPr>
          <p:cNvPr id="11" name="标题 3">
            <a:extLst>
              <a:ext uri="{FF2B5EF4-FFF2-40B4-BE49-F238E27FC236}">
                <a16:creationId xmlns:a16="http://schemas.microsoft.com/office/drawing/2014/main" xmlns="" id="{D3555180-131D-49E3-B04F-20A197DB7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 smtClean="0"/>
              <a:t>Magnetic </a:t>
            </a:r>
            <a:r>
              <a:rPr lang="en-US" altLang="zh-CN" sz="2800" dirty="0"/>
              <a:t>field design of superconducting </a:t>
            </a:r>
            <a:r>
              <a:rPr lang="en-US" altLang="zh-CN" sz="2800" dirty="0" smtClean="0"/>
              <a:t>CCT </a:t>
            </a:r>
            <a:r>
              <a:rPr lang="en-US" altLang="zh-CN" sz="2800" dirty="0" err="1" smtClean="0"/>
              <a:t>quadruoples</a:t>
            </a:r>
            <a:endParaRPr lang="zh-CN" altLang="en-US" sz="2800" dirty="0">
              <a:solidFill>
                <a:srgbClr val="C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44978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0692" y="980728"/>
            <a:ext cx="10259843" cy="4681190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altLang="zh-CN" sz="2200" dirty="0">
                <a:cs typeface="Arial" panose="020B0604020202020204" pitchFamily="34" charset="0"/>
              </a:rPr>
              <a:t>Q1a: </a:t>
            </a:r>
            <a:r>
              <a:rPr lang="en-US" altLang="zh-CN" sz="2200" dirty="0" smtClean="0">
                <a:cs typeface="Arial" panose="020B0604020202020204" pitchFamily="34" charset="0"/>
              </a:rPr>
              <a:t>integrated </a:t>
            </a:r>
            <a:r>
              <a:rPr lang="en-US" altLang="zh-CN" sz="2200" dirty="0" err="1" smtClean="0">
                <a:cs typeface="Arial" panose="020B0604020202020204" pitchFamily="34" charset="0"/>
              </a:rPr>
              <a:t>multipole</a:t>
            </a:r>
            <a:r>
              <a:rPr lang="en-US" altLang="zh-CN" sz="2200" dirty="0" smtClean="0">
                <a:cs typeface="Arial" panose="020B0604020202020204" pitchFamily="34" charset="0"/>
              </a:rPr>
              <a:t> </a:t>
            </a:r>
            <a:r>
              <a:rPr lang="en-US" altLang="zh-CN" sz="2200" dirty="0">
                <a:cs typeface="Arial" panose="020B0604020202020204" pitchFamily="34" charset="0"/>
              </a:rPr>
              <a:t>field </a:t>
            </a:r>
            <a:r>
              <a:rPr lang="en-US" altLang="zh-CN" sz="2200" b="1" dirty="0">
                <a:cs typeface="Arial" panose="020B0604020202020204" pitchFamily="34" charset="0"/>
              </a:rPr>
              <a:t>before coil self correction </a:t>
            </a:r>
            <a:r>
              <a:rPr lang="en-US" altLang="zh-CN" sz="2200" dirty="0">
                <a:cs typeface="Arial" panose="020B0604020202020204" pitchFamily="34" charset="0"/>
              </a:rPr>
              <a:t>(Higgs)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altLang="zh-CN" sz="2200" dirty="0" smtClean="0">
                <a:cs typeface="Arial" panose="020B0604020202020204" pitchFamily="34" charset="0"/>
              </a:rPr>
              <a:t>Q1a: </a:t>
            </a:r>
            <a:r>
              <a:rPr lang="en-US" altLang="zh-CN" sz="22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After coil self correction, </a:t>
            </a:r>
            <a:r>
              <a:rPr lang="en-US" altLang="zh-CN" sz="2200" dirty="0" smtClean="0">
                <a:cs typeface="Arial" panose="020B0604020202020204" pitchFamily="34" charset="0"/>
              </a:rPr>
              <a:t>integrated </a:t>
            </a:r>
            <a:r>
              <a:rPr lang="en-US" altLang="zh-CN" sz="2200" dirty="0" err="1" smtClean="0">
                <a:cs typeface="Arial" panose="020B0604020202020204" pitchFamily="34" charset="0"/>
              </a:rPr>
              <a:t>multipole</a:t>
            </a:r>
            <a:r>
              <a:rPr lang="en-US" altLang="zh-CN" sz="2200" dirty="0" smtClean="0">
                <a:cs typeface="Arial" panose="020B0604020202020204" pitchFamily="34" charset="0"/>
              </a:rPr>
              <a:t> field&lt;2</a:t>
            </a:r>
            <a:r>
              <a:rPr lang="en-US" altLang="zh-CN" sz="2400" b="1" dirty="0" smtClean="0"/>
              <a:t>×</a:t>
            </a:r>
            <a:r>
              <a:rPr lang="en-US" altLang="zh-CN" sz="2200" dirty="0" smtClean="0">
                <a:cs typeface="Arial" panose="020B0604020202020204" pitchFamily="34" charset="0"/>
              </a:rPr>
              <a:t>10</a:t>
            </a:r>
            <a:r>
              <a:rPr lang="en-US" altLang="zh-CN" sz="2200" baseline="30000" dirty="0" smtClean="0">
                <a:cs typeface="Arial" panose="020B0604020202020204" pitchFamily="34" charset="0"/>
              </a:rPr>
              <a:t>-4</a:t>
            </a:r>
            <a:r>
              <a:rPr lang="en-US" altLang="zh-CN" sz="2200" dirty="0" smtClean="0">
                <a:cs typeface="Arial" panose="020B0604020202020204" pitchFamily="34" charset="0"/>
              </a:rPr>
              <a:t> </a:t>
            </a:r>
            <a:r>
              <a:rPr lang="en-US" altLang="zh-CN" sz="2200" dirty="0" smtClean="0">
                <a:latin typeface="Times New Roman" panose="02020603050405020304" pitchFamily="18" charset="0"/>
              </a:rPr>
              <a:t>(Higgs)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en-US" altLang="zh-CN" sz="1800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12</a:t>
            </a:fld>
            <a:endParaRPr lang="zh-CN" altLang="en-US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7267485"/>
              </p:ext>
            </p:extLst>
          </p:nvPr>
        </p:nvGraphicFramePr>
        <p:xfrm>
          <a:off x="4079776" y="4177939"/>
          <a:ext cx="4383880" cy="25087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97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9597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9597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95970"/>
              </a:tblGrid>
              <a:tr h="31905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err="1">
                          <a:solidFill>
                            <a:schemeClr val="tx1"/>
                          </a:solidFill>
                        </a:rPr>
                        <a:t>bn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</a:rPr>
                        <a:t> (Bn/B2)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tx1"/>
                          </a:solidFill>
                        </a:rPr>
                        <a:t>an (An/B2)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</a:rPr>
                        <a:t>Required  integrated field harmonics</a:t>
                      </a:r>
                      <a:endParaRPr lang="zh-CN" altLang="en-US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1905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tx1"/>
                          </a:solidFill>
                        </a:rPr>
                        <a:t>10000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rowSpan="6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</a:rPr>
                        <a:t>Bn/B2 </a:t>
                      </a: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≤3</a:t>
                      </a:r>
                      <a:r>
                        <a:rPr lang="en-US" altLang="zh-CN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×</a:t>
                      </a: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10-4</a:t>
                      </a:r>
                      <a:endParaRPr lang="zh-CN" altLang="en-US" sz="14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1905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smtClean="0">
                          <a:solidFill>
                            <a:schemeClr val="tx1"/>
                          </a:solidFill>
                        </a:rPr>
                        <a:t>-0.78</a:t>
                      </a:r>
                      <a:endParaRPr lang="zh-CN" alt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</a:rPr>
                        <a:t>0.1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1905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smtClean="0">
                          <a:solidFill>
                            <a:schemeClr val="tx1"/>
                          </a:solidFill>
                        </a:rPr>
                        <a:t>0.27</a:t>
                      </a:r>
                      <a:endParaRPr lang="zh-CN" alt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</a:rPr>
                        <a:t>0.1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1905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</a:rPr>
                        <a:t>1.5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tx1"/>
                          </a:solidFill>
                        </a:rPr>
                        <a:t>-0.06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1905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tx1"/>
                          </a:solidFill>
                        </a:rPr>
                        <a:t>0.16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tx1"/>
                          </a:solidFill>
                        </a:rPr>
                        <a:t>0.01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1905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tx1"/>
                          </a:solidFill>
                        </a:rPr>
                        <a:t>-0.03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tx1"/>
                          </a:solidFill>
                        </a:rPr>
                        <a:t>&lt;0.01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aphicFrame>
        <p:nvGraphicFramePr>
          <p:cNvPr id="12" name="表格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7965667"/>
              </p:ext>
            </p:extLst>
          </p:nvPr>
        </p:nvGraphicFramePr>
        <p:xfrm>
          <a:off x="4079776" y="1377042"/>
          <a:ext cx="4354884" cy="2437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872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8872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8872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88721"/>
              </a:tblGrid>
              <a:tr h="30715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err="1">
                          <a:solidFill>
                            <a:schemeClr val="tx1"/>
                          </a:solidFill>
                        </a:rPr>
                        <a:t>bn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</a:rPr>
                        <a:t> (Bn/B2)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tx1"/>
                          </a:solidFill>
                        </a:rPr>
                        <a:t>an (An/B2)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</a:rPr>
                        <a:t>Required  integrated field harmonics</a:t>
                      </a:r>
                      <a:endParaRPr lang="zh-CN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715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tx1"/>
                          </a:solidFill>
                        </a:rPr>
                        <a:t>10000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rowSpan="6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</a:rPr>
                        <a:t>Bn/B2 </a:t>
                      </a: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≤3</a:t>
                      </a:r>
                      <a:r>
                        <a:rPr lang="en-US" altLang="zh-CN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×</a:t>
                      </a: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10-4</a:t>
                      </a:r>
                      <a:endParaRPr lang="zh-CN" altLang="en-US" sz="14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715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en-US" altLang="zh-CN" sz="1400" b="1" dirty="0" smtClean="0">
                          <a:solidFill>
                            <a:schemeClr val="tx1"/>
                          </a:solidFill>
                        </a:rPr>
                        <a:t>65.0</a:t>
                      </a:r>
                      <a:endParaRPr lang="zh-CN" alt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</a:rPr>
                        <a:t>0.1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715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>
                          <a:solidFill>
                            <a:schemeClr val="tx1"/>
                          </a:solidFill>
                        </a:rPr>
                        <a:t>10.3</a:t>
                      </a:r>
                      <a:endParaRPr lang="zh-CN" alt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</a:rPr>
                        <a:t>0.1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0715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</a:rPr>
                        <a:t>1.7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</a:rPr>
                        <a:t>0.06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0715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tx1"/>
                          </a:solidFill>
                        </a:rPr>
                        <a:t>0.2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tx1"/>
                          </a:solidFill>
                        </a:rPr>
                        <a:t>0.01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0715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tx1"/>
                          </a:solidFill>
                        </a:rPr>
                        <a:t>-0.03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>
                          <a:solidFill>
                            <a:schemeClr val="tx1"/>
                          </a:solidFill>
                        </a:rPr>
                        <a:t>&lt;0.01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9480376" y="1007710"/>
            <a:ext cx="163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Rref</a:t>
            </a:r>
            <a:r>
              <a:rPr lang="en-US" altLang="zh-CN" dirty="0"/>
              <a:t>=7.46mm</a:t>
            </a:r>
            <a:endParaRPr lang="zh-CN" altLang="en-US" dirty="0"/>
          </a:p>
        </p:txBody>
      </p:sp>
      <p:sp>
        <p:nvSpPr>
          <p:cNvPr id="11" name="标题 3">
            <a:extLst>
              <a:ext uri="{FF2B5EF4-FFF2-40B4-BE49-F238E27FC236}">
                <a16:creationId xmlns:a16="http://schemas.microsoft.com/office/drawing/2014/main" xmlns="" id="{D3555180-131D-49E3-B04F-20A197DB7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 smtClean="0"/>
              <a:t>Magnetic </a:t>
            </a:r>
            <a:r>
              <a:rPr lang="en-US" altLang="zh-CN" sz="2800" dirty="0"/>
              <a:t>field design of superconducting </a:t>
            </a:r>
            <a:r>
              <a:rPr lang="en-US" altLang="zh-CN" sz="2800" dirty="0" smtClean="0"/>
              <a:t>CCT </a:t>
            </a:r>
            <a:r>
              <a:rPr lang="en-US" altLang="zh-CN" sz="2800" dirty="0" err="1" smtClean="0"/>
              <a:t>quadruoples</a:t>
            </a:r>
            <a:endParaRPr lang="zh-CN" altLang="en-US" sz="2800" dirty="0">
              <a:solidFill>
                <a:srgbClr val="C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006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28" y="980728"/>
            <a:ext cx="9677248" cy="4681190"/>
          </a:xfrm>
        </p:spPr>
        <p:txBody>
          <a:bodyPr/>
          <a:lstStyle/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altLang="zh-CN" sz="2000" b="1" dirty="0" smtClean="0">
                <a:cs typeface="Arial" panose="020B0604020202020204" pitchFamily="34" charset="0"/>
              </a:rPr>
              <a:t>    Q1b Q2 Direct </a:t>
            </a:r>
            <a:r>
              <a:rPr lang="en-US" altLang="zh-CN" sz="2000" b="1" dirty="0">
                <a:cs typeface="Arial" panose="020B0604020202020204" pitchFamily="34" charset="0"/>
              </a:rPr>
              <a:t>winding CCT coil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altLang="zh-CN" sz="2000" dirty="0" smtClean="0">
                <a:cs typeface="Arial" panose="020B0604020202020204" pitchFamily="34" charset="0"/>
              </a:rPr>
              <a:t>Baseline: </a:t>
            </a:r>
            <a:r>
              <a:rPr lang="en-US" altLang="zh-CN" sz="2000" dirty="0">
                <a:cs typeface="Arial" panose="020B0604020202020204" pitchFamily="34" charset="0"/>
                <a:sym typeface="Symbol" panose="05050102010706020507" pitchFamily="18" charset="2"/>
              </a:rPr>
              <a:t> </a:t>
            </a:r>
            <a:r>
              <a:rPr lang="en-US" altLang="zh-CN" sz="2000" dirty="0">
                <a:cs typeface="Arial" panose="020B0604020202020204" pitchFamily="34" charset="0"/>
              </a:rPr>
              <a:t>0.85mm </a:t>
            </a:r>
            <a:r>
              <a:rPr lang="en-US" altLang="zh-CN" sz="2000" dirty="0" err="1" smtClean="0">
                <a:cs typeface="Arial" panose="020B0604020202020204" pitchFamily="34" charset="0"/>
              </a:rPr>
              <a:t>NbTi</a:t>
            </a:r>
            <a:r>
              <a:rPr lang="en-US" altLang="zh-CN" sz="2000" dirty="0" smtClean="0">
                <a:cs typeface="Arial" panose="020B0604020202020204" pitchFamily="34" charset="0"/>
              </a:rPr>
              <a:t> conductor</a:t>
            </a:r>
            <a:r>
              <a:rPr lang="en-US" altLang="zh-CN" sz="2000" dirty="0">
                <a:cs typeface="Arial" panose="020B0604020202020204" pitchFamily="34" charset="0"/>
              </a:rPr>
              <a:t>, canted angle: 24 </a:t>
            </a:r>
            <a:r>
              <a:rPr lang="en-US" altLang="zh-CN" sz="2000" dirty="0" err="1" smtClean="0">
                <a:cs typeface="Arial" panose="020B0604020202020204" pitchFamily="34" charset="0"/>
              </a:rPr>
              <a:t>deg</a:t>
            </a:r>
            <a:r>
              <a:rPr lang="en-US" altLang="zh-CN" sz="2000" dirty="0" smtClean="0">
                <a:cs typeface="Arial" panose="020B0604020202020204" pitchFamily="34" charset="0"/>
              </a:rPr>
              <a:t> (Q1b), 22 </a:t>
            </a:r>
            <a:r>
              <a:rPr lang="en-US" altLang="zh-CN" sz="2000" dirty="0" err="1" smtClean="0">
                <a:cs typeface="Arial" panose="020B0604020202020204" pitchFamily="34" charset="0"/>
              </a:rPr>
              <a:t>deg</a:t>
            </a:r>
            <a:r>
              <a:rPr lang="en-US" altLang="zh-CN" sz="2000" dirty="0" smtClean="0">
                <a:cs typeface="Arial" panose="020B0604020202020204" pitchFamily="34" charset="0"/>
              </a:rPr>
              <a:t> (Q2)</a:t>
            </a:r>
            <a:endParaRPr lang="en-US" altLang="zh-CN" sz="2000" dirty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altLang="zh-CN" sz="2000" dirty="0">
                <a:solidFill>
                  <a:srgbClr val="FF0000"/>
                </a:solidFill>
                <a:cs typeface="Arial" panose="020B0604020202020204" pitchFamily="34" charset="0"/>
              </a:rPr>
              <a:t>8 layers CCT </a:t>
            </a:r>
            <a:r>
              <a:rPr lang="en-US" altLang="zh-CN" sz="2000" dirty="0" err="1">
                <a:solidFill>
                  <a:srgbClr val="FF0000"/>
                </a:solidFill>
                <a:cs typeface="Arial" panose="020B0604020202020204" pitchFamily="34" charset="0"/>
              </a:rPr>
              <a:t>quadrupole</a:t>
            </a:r>
            <a:r>
              <a:rPr lang="en-US" altLang="zh-CN" sz="2000" dirty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2000" dirty="0" smtClean="0">
                <a:solidFill>
                  <a:srgbClr val="FF0000"/>
                </a:solidFill>
                <a:cs typeface="Arial" panose="020B0604020202020204" pitchFamily="34" charset="0"/>
              </a:rPr>
              <a:t>coil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altLang="zh-CN" sz="2000" dirty="0">
                <a:cs typeface="Arial" panose="020B0604020202020204" pitchFamily="34" charset="0"/>
              </a:rPr>
              <a:t>Coil thickness </a:t>
            </a:r>
            <a:r>
              <a:rPr lang="en-US" altLang="zh-CN" sz="2000" dirty="0" smtClean="0">
                <a:cs typeface="Arial" panose="020B0604020202020204" pitchFamily="34" charset="0"/>
              </a:rPr>
              <a:t>12mm</a:t>
            </a:r>
            <a:endParaRPr lang="en-US" altLang="zh-CN" sz="2000" dirty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altLang="zh-CN" sz="2000" dirty="0">
                <a:cs typeface="Arial" panose="020B0604020202020204" pitchFamily="34" charset="0"/>
              </a:rPr>
              <a:t>After correction, local dipole field decreases to less than </a:t>
            </a:r>
            <a:r>
              <a:rPr lang="en-US" altLang="zh-CN" sz="2000" dirty="0" smtClean="0">
                <a:cs typeface="Arial" panose="020B0604020202020204" pitchFamily="34" charset="0"/>
              </a:rPr>
              <a:t>150Gs </a:t>
            </a:r>
            <a:r>
              <a:rPr lang="en-US" altLang="zh-CN" sz="2000" dirty="0">
                <a:cs typeface="Arial" panose="020B0604020202020204" pitchFamily="34" charset="0"/>
              </a:rPr>
              <a:t>(Higgs</a:t>
            </a:r>
            <a:r>
              <a:rPr lang="en-US" altLang="zh-CN" sz="2000" dirty="0" smtClean="0">
                <a:cs typeface="Arial" panose="020B0604020202020204" pitchFamily="34" charset="0"/>
              </a:rPr>
              <a:t>)</a:t>
            </a: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GB" altLang="zh-CN" sz="2000" dirty="0"/>
              <a:t>C</a:t>
            </a:r>
            <a:r>
              <a:rPr lang="en-GB" altLang="zh-CN" sz="2000" dirty="0" smtClean="0"/>
              <a:t>alculated </a:t>
            </a:r>
            <a:r>
              <a:rPr lang="en-GB" altLang="zh-CN" sz="2000" dirty="0"/>
              <a:t>integrated field harmonics are smaller than 2×10</a:t>
            </a:r>
            <a:r>
              <a:rPr lang="en-GB" altLang="zh-CN" sz="2000" baseline="30000" dirty="0"/>
              <a:t>-4</a:t>
            </a:r>
            <a:endParaRPr lang="en-US" altLang="zh-CN" sz="2000" dirty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2000" dirty="0" smtClean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en-US" altLang="zh-CN" sz="1800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13</a:t>
            </a:fld>
            <a:endParaRPr lang="zh-CN" altLang="en-US"/>
          </a:p>
        </p:txBody>
      </p:sp>
      <p:pic>
        <p:nvPicPr>
          <p:cNvPr id="10" name="图片 9"/>
          <p:cNvPicPr/>
          <p:nvPr/>
        </p:nvPicPr>
        <p:blipFill>
          <a:blip r:embed="rId3"/>
          <a:stretch>
            <a:fillRect/>
          </a:stretch>
        </p:blipFill>
        <p:spPr>
          <a:xfrm>
            <a:off x="391892" y="2852936"/>
            <a:ext cx="5413375" cy="123126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47244" y="5291530"/>
            <a:ext cx="964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Q1b</a:t>
            </a:r>
            <a:endParaRPr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6283848" y="5367902"/>
            <a:ext cx="964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Q2</a:t>
            </a:r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4675719" y="6313393"/>
            <a:ext cx="343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Multipole field after correction</a:t>
            </a:r>
            <a:endParaRPr lang="zh-CN" altLang="en-US" dirty="0"/>
          </a:p>
        </p:txBody>
      </p:sp>
      <p:pic>
        <p:nvPicPr>
          <p:cNvPr id="16" name="图片 15"/>
          <p:cNvPicPr/>
          <p:nvPr/>
        </p:nvPicPr>
        <p:blipFill>
          <a:blip r:embed="rId4"/>
          <a:stretch>
            <a:fillRect/>
          </a:stretch>
        </p:blipFill>
        <p:spPr>
          <a:xfrm>
            <a:off x="6283848" y="2852936"/>
            <a:ext cx="5475309" cy="143390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9247" y="4007613"/>
            <a:ext cx="2950569" cy="267511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82" y="4084201"/>
            <a:ext cx="2983205" cy="2620578"/>
          </a:xfrm>
          <a:prstGeom prst="rect">
            <a:avLst/>
          </a:prstGeom>
        </p:spPr>
      </p:pic>
      <p:sp>
        <p:nvSpPr>
          <p:cNvPr id="12" name="标题 3">
            <a:extLst>
              <a:ext uri="{FF2B5EF4-FFF2-40B4-BE49-F238E27FC236}">
                <a16:creationId xmlns:a16="http://schemas.microsoft.com/office/drawing/2014/main" xmlns="" id="{D3555180-131D-49E3-B04F-20A197DB7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 smtClean="0"/>
              <a:t>Magnetic </a:t>
            </a:r>
            <a:r>
              <a:rPr lang="en-US" altLang="zh-CN" sz="2800" dirty="0"/>
              <a:t>field design of superconducting </a:t>
            </a:r>
            <a:r>
              <a:rPr lang="en-US" altLang="zh-CN" sz="2800" dirty="0" smtClean="0"/>
              <a:t>CCT </a:t>
            </a:r>
            <a:r>
              <a:rPr lang="en-US" altLang="zh-CN" sz="2800" dirty="0" err="1" smtClean="0"/>
              <a:t>quadruoples</a:t>
            </a:r>
            <a:endParaRPr lang="zh-CN" altLang="en-US" sz="2800" dirty="0">
              <a:solidFill>
                <a:srgbClr val="C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0509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96998" y="1052066"/>
            <a:ext cx="9885402" cy="4681190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Combined 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3D magnetic 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field simulation </a:t>
            </a:r>
            <a:r>
              <a:rPr lang="en-US" altLang="zh-CN" sz="2000" dirty="0">
                <a:cs typeface="Arial" panose="020B0604020202020204" pitchFamily="34" charset="0"/>
              </a:rPr>
              <a:t>of Q1a, Q1b, Q2 (Direct winding CCT )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altLang="zh-CN" sz="2000" b="1" dirty="0" smtClean="0">
                <a:cs typeface="Arial" panose="020B0604020202020204" pitchFamily="34" charset="0"/>
              </a:rPr>
              <a:t>Local </a:t>
            </a:r>
            <a:r>
              <a:rPr lang="en-US" altLang="zh-CN" sz="2000" b="1" dirty="0">
                <a:cs typeface="Arial" panose="020B0604020202020204" pitchFamily="34" charset="0"/>
              </a:rPr>
              <a:t>dipole </a:t>
            </a:r>
            <a:r>
              <a:rPr lang="en-US" altLang="zh-CN" sz="2000" b="1" dirty="0" smtClean="0">
                <a:cs typeface="Arial" panose="020B0604020202020204" pitchFamily="34" charset="0"/>
              </a:rPr>
              <a:t>field at each position &lt;300Gs, meet </a:t>
            </a:r>
            <a:r>
              <a:rPr lang="en-US" altLang="zh-CN" sz="2000" b="1" dirty="0">
                <a:cs typeface="Arial" panose="020B0604020202020204" pitchFamily="34" charset="0"/>
              </a:rPr>
              <a:t>the </a:t>
            </a:r>
            <a:r>
              <a:rPr lang="en-US" altLang="zh-CN" sz="2000" b="1" dirty="0" smtClean="0">
                <a:cs typeface="Arial" panose="020B0604020202020204" pitchFamily="34" charset="0"/>
              </a:rPr>
              <a:t>requirement</a:t>
            </a:r>
            <a:endParaRPr lang="en-US" altLang="zh-CN" sz="2000" b="1" dirty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en-US" altLang="zh-CN" sz="1800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14</a:t>
            </a:fld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238337" y="2500337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Higgs mode</a:t>
            </a:r>
          </a:p>
          <a:p>
            <a:r>
              <a:rPr lang="en-US" altLang="zh-CN" dirty="0"/>
              <a:t>Dipole field distribution</a:t>
            </a:r>
            <a:endParaRPr lang="zh-CN" altLang="en-US" dirty="0"/>
          </a:p>
        </p:txBody>
      </p:sp>
      <p:sp>
        <p:nvSpPr>
          <p:cNvPr id="15" name="文本框 14"/>
          <p:cNvSpPr txBox="1"/>
          <p:nvPr/>
        </p:nvSpPr>
        <p:spPr>
          <a:xfrm>
            <a:off x="6238337" y="5608432"/>
            <a:ext cx="2790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Z mode</a:t>
            </a:r>
          </a:p>
          <a:p>
            <a:r>
              <a:rPr lang="en-US" altLang="zh-CN" dirty="0"/>
              <a:t>Dipole field distribution</a:t>
            </a:r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1465123" y="5667267"/>
            <a:ext cx="53509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008400"/>
                </a:solidFill>
              </a:rPr>
              <a:t>Requirement</a:t>
            </a:r>
            <a:r>
              <a:rPr lang="en-US" altLang="zh-CN" sz="2000" dirty="0">
                <a:solidFill>
                  <a:srgbClr val="008400"/>
                </a:solidFill>
              </a:rPr>
              <a:t>: Local dipole field  </a:t>
            </a:r>
            <a:r>
              <a:rPr lang="en-US" altLang="zh-CN" sz="2000" dirty="0" smtClean="0">
                <a:solidFill>
                  <a:srgbClr val="008400"/>
                </a:solidFill>
              </a:rPr>
              <a:t>≤3</a:t>
            </a:r>
            <a:r>
              <a:rPr lang="en-US" altLang="zh-CN" sz="2000" b="1" dirty="0" smtClean="0">
                <a:solidFill>
                  <a:srgbClr val="008400"/>
                </a:solidFill>
              </a:rPr>
              <a:t>00 </a:t>
            </a:r>
            <a:r>
              <a:rPr lang="en-US" altLang="zh-CN" sz="2000" b="1" dirty="0" err="1">
                <a:solidFill>
                  <a:srgbClr val="008400"/>
                </a:solidFill>
              </a:rPr>
              <a:t>Gs</a:t>
            </a:r>
            <a:r>
              <a:rPr lang="en-US" altLang="zh-CN" sz="2000" b="1" dirty="0">
                <a:solidFill>
                  <a:srgbClr val="008400"/>
                </a:solidFill>
              </a:rPr>
              <a:t> </a:t>
            </a:r>
            <a:endParaRPr lang="zh-CN" altLang="en-US" sz="2000" dirty="0">
              <a:solidFill>
                <a:srgbClr val="008400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8886" y="4516230"/>
            <a:ext cx="2643285" cy="218440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8974" y="2030161"/>
            <a:ext cx="2808312" cy="235200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32" y="3387848"/>
            <a:ext cx="8359124" cy="1091892"/>
          </a:xfrm>
          <a:prstGeom prst="rect">
            <a:avLst/>
          </a:prstGeom>
        </p:spPr>
      </p:pic>
      <p:sp>
        <p:nvSpPr>
          <p:cNvPr id="13" name="标题 3">
            <a:extLst>
              <a:ext uri="{FF2B5EF4-FFF2-40B4-BE49-F238E27FC236}">
                <a16:creationId xmlns:a16="http://schemas.microsoft.com/office/drawing/2014/main" xmlns="" id="{D3555180-131D-49E3-B04F-20A197DB7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 smtClean="0"/>
              <a:t>Magnetic </a:t>
            </a:r>
            <a:r>
              <a:rPr lang="en-US" altLang="zh-CN" sz="2800" dirty="0"/>
              <a:t>field design of superconducting </a:t>
            </a:r>
            <a:r>
              <a:rPr lang="en-US" altLang="zh-CN" sz="2800" dirty="0" smtClean="0"/>
              <a:t>CCT </a:t>
            </a:r>
            <a:r>
              <a:rPr lang="en-US" altLang="zh-CN" sz="2800" dirty="0" err="1" smtClean="0"/>
              <a:t>quadruoples</a:t>
            </a:r>
            <a:endParaRPr lang="zh-CN" altLang="en-US" sz="2800" dirty="0">
              <a:solidFill>
                <a:srgbClr val="C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2042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12" y="980728"/>
            <a:ext cx="10936028" cy="4681190"/>
          </a:xfrm>
        </p:spPr>
        <p:txBody>
          <a:bodyPr/>
          <a:lstStyle/>
          <a:p>
            <a:r>
              <a:rPr lang="en-US" altLang="zh-CN" sz="2400" b="1" dirty="0">
                <a:latin typeface="Times New Roman" panose="02020603050405020304" pitchFamily="18" charset="0"/>
              </a:rPr>
              <a:t>Design parameters of Q1a, Q1b, Q2 </a:t>
            </a:r>
            <a:r>
              <a:rPr lang="en-US" altLang="zh-CN" sz="2400" b="1" dirty="0" smtClean="0">
                <a:latin typeface="Times New Roman" panose="02020603050405020304" pitchFamily="18" charset="0"/>
              </a:rPr>
              <a:t>with </a:t>
            </a:r>
            <a:r>
              <a:rPr lang="en-US" altLang="zh-CN" sz="2400" b="1" dirty="0">
                <a:latin typeface="Times New Roman" panose="02020603050405020304" pitchFamily="18" charset="0"/>
              </a:rPr>
              <a:t>iron-free CCT coil @ </a:t>
            </a:r>
            <a:r>
              <a:rPr lang="en-US" altLang="zh-CN" sz="2400" b="1" dirty="0" smtClean="0">
                <a:latin typeface="Times New Roman" panose="02020603050405020304" pitchFamily="18" charset="0"/>
              </a:rPr>
              <a:t>Higgs</a:t>
            </a:r>
            <a:endParaRPr lang="en-US" altLang="zh-CN" sz="2400" b="1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1800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9389647"/>
              </p:ext>
            </p:extLst>
          </p:nvPr>
        </p:nvGraphicFramePr>
        <p:xfrm>
          <a:off x="1055440" y="1822463"/>
          <a:ext cx="9721080" cy="46805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330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817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08352"/>
                <a:gridCol w="2087671"/>
              </a:tblGrid>
              <a:tr h="5896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Q1a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Q1b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Q2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27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Field gradient (T/m)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>
                          <a:effectLst/>
                          <a:latin typeface="Times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142.3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>
                          <a:effectLst/>
                          <a:latin typeface="Times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85.4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96.7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27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Magnetic length (</a:t>
                      </a:r>
                      <a:r>
                        <a:rPr lang="en-US" sz="16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m)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>
                          <a:effectLst/>
                          <a:latin typeface="Times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1.21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>
                          <a:effectLst/>
                          <a:latin typeface="Times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1.21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1.5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27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Excitation current (A</a:t>
                      </a:r>
                      <a:r>
                        <a:rPr lang="zh-CN" sz="1600" kern="100" dirty="0"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effectLst/>
                          <a:latin typeface="Times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720</a:t>
                      </a:r>
                      <a:endParaRPr lang="zh-CN" sz="14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effectLst/>
                          <a:latin typeface="Times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640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760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272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Conductor diameter (</a:t>
                      </a:r>
                      <a:r>
                        <a:rPr lang="en-US" altLang="zh-CN" sz="1600" kern="1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NbTi</a:t>
                      </a:r>
                      <a:r>
                        <a:rPr lang="en-US" altLang="zh-CN" sz="16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mm)</a:t>
                      </a:r>
                      <a:endParaRPr lang="zh-CN" altLang="zh-CN" sz="1600" kern="100" dirty="0" smtClean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effectLst/>
                          <a:latin typeface="Times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0.75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effectLst/>
                          <a:latin typeface="Times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0.85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effectLst/>
                          <a:latin typeface="Times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0.85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</a:tr>
              <a:tr h="27272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Current density</a:t>
                      </a:r>
                      <a:r>
                        <a:rPr lang="en-US" altLang="zh-CN" sz="16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(A/mm</a:t>
                      </a:r>
                      <a:r>
                        <a:rPr lang="en-US" altLang="zh-CN" sz="1600" kern="100" baseline="30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zh-CN" sz="16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endParaRPr lang="zh-CN" altLang="zh-CN" sz="1600" kern="100" dirty="0" smtClean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00" dirty="0" smtClean="0">
                          <a:solidFill>
                            <a:srgbClr val="FF0000"/>
                          </a:solidFill>
                          <a:effectLst/>
                          <a:latin typeface="Times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1630</a:t>
                      </a:r>
                      <a:endParaRPr lang="zh-CN" altLang="zh-CN" sz="1600" kern="100" dirty="0" smtClean="0">
                        <a:solidFill>
                          <a:srgbClr val="FF0000"/>
                        </a:solidFill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00" dirty="0" smtClean="0">
                          <a:effectLst/>
                          <a:latin typeface="Times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1128</a:t>
                      </a:r>
                      <a:endParaRPr lang="zh-CN" altLang="zh-CN" sz="1600" kern="100" dirty="0" smtClean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00" dirty="0" smtClean="0">
                          <a:effectLst/>
                          <a:latin typeface="Times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1340</a:t>
                      </a:r>
                      <a:endParaRPr lang="zh-CN" altLang="zh-CN" sz="1600" kern="100" dirty="0" smtClean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</a:tr>
              <a:tr h="2727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Maximum dipole field in aperture (</a:t>
                      </a:r>
                      <a:r>
                        <a:rPr lang="en-US" sz="1600" kern="1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Gs</a:t>
                      </a: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effectLst/>
                          <a:latin typeface="Times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193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effectLst/>
                          <a:latin typeface="Times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134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effectLst/>
                          <a:latin typeface="Times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107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727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>
                          <a:effectLst/>
                          <a:latin typeface="Times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Stored energy (KJ)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>
                          <a:effectLst/>
                          <a:latin typeface="Times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16.7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>
                          <a:effectLst/>
                          <a:latin typeface="Times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15.2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effectLst/>
                          <a:latin typeface="Times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36.1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27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>
                          <a:effectLst/>
                          <a:latin typeface="Times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Peak field in coil (T)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effectLst/>
                          <a:latin typeface="Times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4.0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effectLst/>
                          <a:latin typeface="Times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3.7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effectLst/>
                          <a:latin typeface="Times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4.1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727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Integrated field harmonics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&lt;2×10</a:t>
                      </a:r>
                      <a:r>
                        <a:rPr lang="en-US" sz="1600" kern="10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-4</a:t>
                      </a:r>
                      <a:endParaRPr lang="zh-CN" sz="1600" kern="100" baseline="300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727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effectLst/>
                          <a:latin typeface="Times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Load line @2K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effectLst/>
                          <a:latin typeface="Times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75%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effectLst/>
                          <a:latin typeface="Times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63%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effectLst/>
                          <a:latin typeface="Times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71%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7272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Single aperture inner radius (mm)</a:t>
                      </a:r>
                      <a:endParaRPr lang="zh-CN" altLang="zh-CN" sz="1600" kern="100" dirty="0" smtClean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00" dirty="0" smtClean="0">
                          <a:effectLst/>
                          <a:latin typeface="Times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19</a:t>
                      </a:r>
                      <a:endParaRPr lang="zh-CN" altLang="zh-CN" sz="1600" kern="100" dirty="0" smtClean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00" dirty="0" smtClean="0">
                          <a:effectLst/>
                          <a:latin typeface="Times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26</a:t>
                      </a:r>
                      <a:endParaRPr lang="zh-CN" altLang="zh-CN" sz="1600" kern="100" dirty="0" smtClean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31</a:t>
                      </a:r>
                      <a:endParaRPr lang="zh-CN" altLang="zh-CN" sz="1600" kern="100" dirty="0" smtClean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</a:tr>
              <a:tr h="2727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Single aperture</a:t>
                      </a:r>
                      <a:r>
                        <a:rPr lang="en-US" sz="16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outer </a:t>
                      </a:r>
                      <a:r>
                        <a:rPr lang="en-US" altLang="zh-CN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radius</a:t>
                      </a: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(mm)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effectLst/>
                          <a:latin typeface="Times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30.8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>
                          <a:effectLst/>
                          <a:latin typeface="Times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39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44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727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>
                          <a:effectLst/>
                          <a:latin typeface="Times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Magnet mechanical length (m)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effectLst/>
                          <a:latin typeface="Times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1.23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>
                          <a:effectLst/>
                          <a:latin typeface="Times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1.23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>
                          <a:effectLst/>
                          <a:latin typeface="Times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1.53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7272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Net weight (kg)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kern="100" dirty="0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25</a:t>
                      </a:r>
                      <a:endParaRPr lang="zh-CN" altLang="zh-CN" sz="1600" b="0" kern="100" dirty="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kern="100" dirty="0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32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43</a:t>
                      </a:r>
                      <a:endParaRPr lang="zh-CN" altLang="zh-CN" sz="1600" b="0" kern="100" dirty="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7272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Total weight of Q1a,</a:t>
                      </a:r>
                      <a:r>
                        <a:rPr lang="en-US" altLang="zh-CN" sz="1600" kern="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Q1b, Q2</a:t>
                      </a:r>
                      <a:r>
                        <a:rPr lang="en-US" altLang="zh-CN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(kg)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kern="100" dirty="0">
                          <a:solidFill>
                            <a:srgbClr val="FF0000"/>
                          </a:solidFill>
                          <a:effectLst/>
                          <a:latin typeface="Times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  <a:endParaRPr lang="zh-CN" sz="1600" b="1" kern="100" dirty="0">
                        <a:solidFill>
                          <a:srgbClr val="FF0000"/>
                        </a:solidFill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15</a:t>
            </a:fld>
            <a:endParaRPr lang="zh-CN" altLang="en-US"/>
          </a:p>
        </p:txBody>
      </p:sp>
      <p:sp>
        <p:nvSpPr>
          <p:cNvPr id="4" name="标题 3">
            <a:extLst>
              <a:ext uri="{FF2B5EF4-FFF2-40B4-BE49-F238E27FC236}">
                <a16:creationId xmlns:a16="http://schemas.microsoft.com/office/drawing/2014/main" xmlns="" id="{7DC4B49B-183B-47A0-900D-9ACC16DAA6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Design parameters of SC quadrupoles with CCT coil</a:t>
            </a:r>
            <a:endParaRPr lang="zh-CN" altLang="en-US" sz="2800" dirty="0">
              <a:solidFill>
                <a:srgbClr val="C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583832" y="1412776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Baseline:</a:t>
            </a:r>
            <a:r>
              <a:rPr lang="en-US" altLang="zh-CN" b="1" dirty="0" smtClean="0"/>
              <a:t> Direct winding CCT coil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722864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xmlns="" id="{5232C5DA-DC10-4783-62FC-E068F67075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384" y="1791"/>
            <a:ext cx="10801200" cy="916209"/>
          </a:xfrm>
        </p:spPr>
        <p:txBody>
          <a:bodyPr>
            <a:normAutofit/>
          </a:bodyPr>
          <a:lstStyle/>
          <a:p>
            <a:r>
              <a:rPr lang="en-US" altLang="zh-CN" sz="2800" dirty="0" smtClean="0"/>
              <a:t>Quench </a:t>
            </a:r>
            <a:r>
              <a:rPr lang="en-US" altLang="zh-CN" sz="2800" dirty="0"/>
              <a:t>p</a:t>
            </a:r>
            <a:r>
              <a:rPr lang="en-US" altLang="zh-CN" sz="2800" dirty="0" smtClean="0"/>
              <a:t>rotection </a:t>
            </a:r>
            <a:r>
              <a:rPr lang="en-US" altLang="zh-CN" sz="2800" dirty="0"/>
              <a:t>and </a:t>
            </a:r>
            <a:r>
              <a:rPr lang="en-US" altLang="zh-CN" sz="2800" dirty="0" smtClean="0"/>
              <a:t>simulation</a:t>
            </a:r>
            <a:endParaRPr lang="zh-CN" altLang="en-US" sz="2800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725360AC-FED9-9BFD-27E4-32297FD0C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16</a:t>
            </a:fld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F6A7608B-CD08-D632-4965-0BD29F2F64ED}"/>
              </a:ext>
            </a:extLst>
          </p:cNvPr>
          <p:cNvSpPr txBox="1"/>
          <p:nvPr/>
        </p:nvSpPr>
        <p:spPr>
          <a:xfrm>
            <a:off x="551384" y="1124744"/>
            <a:ext cx="1123324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FDCC6D"/>
              </a:buClr>
              <a:buFont typeface="Wingdings" panose="05000000000000000000" pitchFamily="2" charset="2"/>
              <a:buChar char="n"/>
            </a:pPr>
            <a:r>
              <a:rPr lang="en-US" altLang="zh-CN" sz="2400" dirty="0">
                <a:solidFill>
                  <a:srgbClr val="FF0000"/>
                </a:solidFill>
                <a:ea typeface="宋体" panose="02010600030101010101" pitchFamily="2" charset="-122"/>
              </a:rPr>
              <a:t>Protection </a:t>
            </a:r>
            <a:r>
              <a:rPr lang="en-US" altLang="zh-CN" sz="2000" dirty="0">
                <a:solidFill>
                  <a:srgbClr val="FF0000"/>
                </a:solidFill>
                <a:latin typeface="Arial" panose="020B0604020202020204" pitchFamily="34" charset="0"/>
                <a:ea typeface="微软雅黑" pitchFamily="34" charset="-122"/>
              </a:rPr>
              <a:t>Strategy: </a:t>
            </a:r>
          </a:p>
          <a:p>
            <a:pPr marL="800100" lvl="1" indent="-342900">
              <a:spcBef>
                <a:spcPts val="400"/>
              </a:spcBef>
              <a:buClr>
                <a:srgbClr val="FDCC6D"/>
              </a:buClr>
              <a:buFont typeface="Wingdings" panose="05000000000000000000" pitchFamily="2" charset="2"/>
              <a:buChar char="Ø"/>
            </a:pPr>
            <a:r>
              <a:rPr lang="en-US" altLang="zh-CN" dirty="0">
                <a:latin typeface="Arial" panose="020B0604020202020204" pitchFamily="34" charset="0"/>
                <a:ea typeface="微软雅黑" pitchFamily="34" charset="-122"/>
              </a:rPr>
              <a:t>First, Detect a quench as quickly as possible  </a:t>
            </a:r>
            <a:r>
              <a:rPr lang="en-US" altLang="zh-CN" dirty="0">
                <a:latin typeface="Arial" panose="020B0604020202020204" pitchFamily="34" charset="0"/>
                <a:ea typeface="微软雅黑" pitchFamily="34" charset="-122"/>
                <a:sym typeface="Wingdings" panose="05000000000000000000" pitchFamily="2" charset="2"/>
              </a:rPr>
              <a:t></a:t>
            </a:r>
            <a:r>
              <a:rPr lang="en-US" altLang="zh-CN" dirty="0">
                <a:latin typeface="Arial" panose="020B0604020202020204" pitchFamily="34" charset="0"/>
                <a:ea typeface="微软雅黑" pitchFamily="34" charset="-122"/>
              </a:rPr>
              <a:t>  the Q</a:t>
            </a:r>
            <a:r>
              <a:rPr lang="zh-CN" altLang="en-US" dirty="0">
                <a:latin typeface="Arial" panose="020B0604020202020204" pitchFamily="34" charset="0"/>
                <a:ea typeface="微软雅黑" pitchFamily="34" charset="-122"/>
              </a:rPr>
              <a:t>uench </a:t>
            </a:r>
            <a:r>
              <a:rPr lang="en-US" altLang="zh-CN" dirty="0">
                <a:latin typeface="Arial" panose="020B0604020202020204" pitchFamily="34" charset="0"/>
                <a:ea typeface="微软雅黑" pitchFamily="34" charset="-122"/>
              </a:rPr>
              <a:t>D</a:t>
            </a:r>
            <a:r>
              <a:rPr lang="zh-CN" altLang="en-US" dirty="0">
                <a:latin typeface="Arial" panose="020B0604020202020204" pitchFamily="34" charset="0"/>
                <a:ea typeface="微软雅黑" pitchFamily="34" charset="-122"/>
              </a:rPr>
              <a:t>etect</a:t>
            </a:r>
            <a:r>
              <a:rPr lang="en-US" altLang="zh-CN" dirty="0">
                <a:latin typeface="Arial" panose="020B0604020202020204" pitchFamily="34" charset="0"/>
                <a:ea typeface="微软雅黑" pitchFamily="34" charset="-122"/>
              </a:rPr>
              <a:t>or(QD)</a:t>
            </a:r>
          </a:p>
          <a:p>
            <a:pPr marL="800100" lvl="1" indent="-342900">
              <a:spcBef>
                <a:spcPts val="400"/>
              </a:spcBef>
              <a:buClr>
                <a:srgbClr val="FDCC6D"/>
              </a:buClr>
              <a:buFont typeface="Wingdings" panose="05000000000000000000" pitchFamily="2" charset="2"/>
              <a:buChar char="Ø"/>
            </a:pPr>
            <a:r>
              <a:rPr lang="en-US" altLang="zh-CN" dirty="0" smtClean="0">
                <a:latin typeface="Arial" panose="020B0604020202020204" pitchFamily="34" charset="0"/>
                <a:ea typeface="微软雅黑" pitchFamily="34" charset="-122"/>
              </a:rPr>
              <a:t>Then </a:t>
            </a:r>
            <a:r>
              <a:rPr lang="en-US" altLang="zh-CN" dirty="0">
                <a:latin typeface="Arial" panose="020B0604020202020204" pitchFamily="34" charset="0"/>
                <a:ea typeface="微软雅黑" pitchFamily="34" charset="-122"/>
              </a:rPr>
              <a:t>switch off the power supplies and trigger QPA (Quench Protection Assembly) </a:t>
            </a:r>
          </a:p>
          <a:p>
            <a:pPr marL="800100" lvl="1" indent="-342900">
              <a:spcBef>
                <a:spcPts val="400"/>
              </a:spcBef>
              <a:buClr>
                <a:srgbClr val="FDCC6D"/>
              </a:buClr>
              <a:buFont typeface="Wingdings" panose="05000000000000000000" pitchFamily="2" charset="2"/>
              <a:buChar char="Ø"/>
            </a:pPr>
            <a:r>
              <a:rPr lang="en-US" altLang="zh-CN" dirty="0">
                <a:latin typeface="Arial" panose="020B0604020202020204" pitchFamily="34" charset="0"/>
                <a:ea typeface="微软雅黑" pitchFamily="34" charset="-122"/>
              </a:rPr>
              <a:t>E</a:t>
            </a:r>
            <a:r>
              <a:rPr lang="en-US" altLang="zh-CN" dirty="0" smtClean="0">
                <a:latin typeface="Arial" panose="020B0604020202020204" pitchFamily="34" charset="0"/>
                <a:ea typeface="微软雅黑" pitchFamily="34" charset="-122"/>
              </a:rPr>
              <a:t>xtract </a:t>
            </a:r>
            <a:r>
              <a:rPr lang="en-US" altLang="zh-CN" dirty="0">
                <a:latin typeface="Arial" panose="020B0604020202020204" pitchFamily="34" charset="0"/>
                <a:ea typeface="微软雅黑" pitchFamily="34" charset="-122"/>
              </a:rPr>
              <a:t>the stored energy by external dump resistors </a:t>
            </a:r>
            <a:r>
              <a:rPr lang="en-US" altLang="zh-CN" dirty="0" smtClean="0">
                <a:latin typeface="Arial" panose="020B0604020202020204" pitchFamily="34" charset="0"/>
                <a:ea typeface="微软雅黑" pitchFamily="34" charset="-122"/>
              </a:rPr>
              <a:t>circuit </a:t>
            </a:r>
            <a:endParaRPr lang="en-US" altLang="zh-CN" dirty="0">
              <a:latin typeface="Arial" panose="020B0604020202020204" pitchFamily="34" charset="0"/>
              <a:ea typeface="微软雅黑" pitchFamily="34" charset="-122"/>
            </a:endParaRPr>
          </a:p>
          <a:p>
            <a:pPr>
              <a:buClr>
                <a:srgbClr val="FDCC6D"/>
              </a:buClr>
            </a:pPr>
            <a:endParaRPr lang="en-US" altLang="zh-CN" sz="2000" dirty="0">
              <a:latin typeface="Arial" panose="020B0604020202020204" pitchFamily="34" charset="0"/>
              <a:ea typeface="微软雅黑" pitchFamily="34" charset="-122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D46571B1-75C3-4274-82DE-1354936073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408" y="2662099"/>
            <a:ext cx="6276372" cy="3694252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A9A69075-6F8C-2D8A-D3A7-8D878615AAFE}"/>
              </a:ext>
            </a:extLst>
          </p:cNvPr>
          <p:cNvSpPr txBox="1"/>
          <p:nvPr/>
        </p:nvSpPr>
        <p:spPr>
          <a:xfrm>
            <a:off x="1847528" y="6356351"/>
            <a:ext cx="446449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/>
              <a:t>Structure </a:t>
            </a:r>
            <a:r>
              <a:rPr lang="en-US" altLang="zh-CN" sz="1600" dirty="0" smtClean="0"/>
              <a:t>of </a:t>
            </a:r>
            <a:r>
              <a:rPr lang="en-US" altLang="zh-CN" sz="1600" dirty="0"/>
              <a:t>the Quench Protection System</a:t>
            </a:r>
            <a:endParaRPr lang="zh-CN" altLang="en-US" sz="1600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CD509B57-1309-ABF3-C44A-2DC940A47A33}"/>
              </a:ext>
            </a:extLst>
          </p:cNvPr>
          <p:cNvSpPr txBox="1"/>
          <p:nvPr/>
        </p:nvSpPr>
        <p:spPr>
          <a:xfrm>
            <a:off x="6785914" y="2662099"/>
            <a:ext cx="525658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Clr>
                <a:srgbClr val="FDCC6D"/>
              </a:buClr>
              <a:buFont typeface="Wingdings" panose="05000000000000000000" pitchFamily="2" charset="2"/>
              <a:buChar char="n"/>
            </a:pPr>
            <a:r>
              <a:rPr lang="zh-CN" altLang="en-US" sz="2000" b="1" dirty="0" smtClean="0"/>
              <a:t>How </a:t>
            </a:r>
            <a:r>
              <a:rPr lang="zh-CN" altLang="en-US" sz="2000" b="1" dirty="0"/>
              <a:t>do we detect a quench</a:t>
            </a:r>
            <a:r>
              <a:rPr lang="zh-CN" altLang="en-US" sz="2000" dirty="0"/>
              <a:t>?</a:t>
            </a:r>
            <a:r>
              <a:rPr lang="en-US" altLang="zh-CN" sz="2000" dirty="0"/>
              <a:t> </a:t>
            </a:r>
          </a:p>
          <a:p>
            <a:pPr marL="800100" lvl="1" indent="-342900">
              <a:buClr>
                <a:srgbClr val="FDCC6D"/>
              </a:buClr>
              <a:buFont typeface="Wingdings" panose="05000000000000000000" pitchFamily="2" charset="2"/>
              <a:buChar char="Ø"/>
            </a:pPr>
            <a:r>
              <a:rPr lang="zh-CN" altLang="zh-CN" sz="2000" dirty="0"/>
              <a:t>Measurement </a:t>
            </a:r>
            <a:r>
              <a:rPr lang="en-US" altLang="zh-CN" sz="2000" dirty="0"/>
              <a:t>through </a:t>
            </a:r>
            <a:r>
              <a:rPr lang="zh-CN" altLang="zh-CN" sz="2000" dirty="0"/>
              <a:t>voltage taps </a:t>
            </a:r>
            <a:r>
              <a:rPr lang="en-US" altLang="zh-CN" sz="2000" dirty="0"/>
              <a:t>from </a:t>
            </a:r>
            <a:r>
              <a:rPr lang="en-US" altLang="zh-CN" sz="2000" dirty="0" smtClean="0"/>
              <a:t>coil </a:t>
            </a:r>
            <a:r>
              <a:rPr lang="en-US" altLang="zh-CN" sz="2000" dirty="0"/>
              <a:t>and lead</a:t>
            </a:r>
          </a:p>
          <a:p>
            <a:pPr marL="800100" lvl="1" indent="-342900">
              <a:buClr>
                <a:srgbClr val="FDCC6D"/>
              </a:buClr>
              <a:buFont typeface="Wingdings" panose="05000000000000000000" pitchFamily="2" charset="2"/>
              <a:buChar char="Ø"/>
            </a:pPr>
            <a:r>
              <a:rPr lang="en-US" altLang="zh-CN" sz="2000" dirty="0"/>
              <a:t>R</a:t>
            </a:r>
            <a:r>
              <a:rPr lang="zh-CN" altLang="zh-CN" sz="2000" dirty="0" smtClean="0"/>
              <a:t>esistive </a:t>
            </a:r>
            <a:r>
              <a:rPr lang="zh-CN" altLang="zh-CN" sz="2000" dirty="0"/>
              <a:t>voltage reaches threshold</a:t>
            </a:r>
            <a:r>
              <a:rPr lang="zh-CN" altLang="zh-CN" sz="2000" i="1" dirty="0"/>
              <a:t> U</a:t>
            </a:r>
            <a:r>
              <a:rPr lang="zh-CN" altLang="zh-CN" sz="2000" baseline="-25000" dirty="0"/>
              <a:t>th</a:t>
            </a:r>
            <a:r>
              <a:rPr lang="zh-CN" altLang="zh-CN" sz="2000" dirty="0"/>
              <a:t> + validation delay</a:t>
            </a:r>
            <a:endParaRPr lang="en-US" altLang="zh-CN" sz="2000" dirty="0"/>
          </a:p>
          <a:p>
            <a:pPr lvl="1">
              <a:buClr>
                <a:srgbClr val="FDCC6D"/>
              </a:buClr>
            </a:pPr>
            <a:endParaRPr lang="zh-CN" altLang="en-US" sz="2400" dirty="0"/>
          </a:p>
          <a:p>
            <a:pPr>
              <a:buClr>
                <a:srgbClr val="FDCC6D"/>
              </a:buClr>
            </a:pPr>
            <a:endParaRPr lang="en-US" altLang="zh-CN" sz="2000" dirty="0">
              <a:latin typeface="Arial" panose="020B0604020202020204" pitchFamily="34" charset="0"/>
              <a:ea typeface="微软雅黑" pitchFamily="34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A04ED3E6-A238-C4C5-405F-28BB5F8611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24392" y="4145415"/>
            <a:ext cx="1620526" cy="2549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97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2974087A-D9A8-7B82-6F75-9D2231CF21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500B08EA-379B-129B-011F-6954C5A5C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17</a:t>
            </a:fld>
            <a:endParaRPr lang="zh-CN" altLang="en-US" dirty="0"/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xmlns="" id="{A615A912-8556-B752-C1EE-6732DB8AF5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5440" y="3084768"/>
            <a:ext cx="1428153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52C64814-29AE-8A1B-21D6-8D7BDB046104}"/>
              </a:ext>
            </a:extLst>
          </p:cNvPr>
          <p:cNvSpPr txBox="1"/>
          <p:nvPr/>
        </p:nvSpPr>
        <p:spPr>
          <a:xfrm>
            <a:off x="695400" y="1196752"/>
            <a:ext cx="1058020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FDCC6D"/>
              </a:buClr>
              <a:buFont typeface="Wingdings" panose="05000000000000000000" pitchFamily="2" charset="2"/>
              <a:buChar char="n"/>
            </a:pPr>
            <a:r>
              <a:rPr lang="en-US" altLang="zh-CN" sz="2000" dirty="0"/>
              <a:t>The growth of the resistive region in a magnet is a complex </a:t>
            </a:r>
            <a:r>
              <a:rPr lang="en-US" altLang="zh-CN" sz="2000" dirty="0" smtClean="0"/>
              <a:t>process</a:t>
            </a:r>
            <a:endParaRPr lang="en-US" altLang="zh-CN" sz="2000" dirty="0"/>
          </a:p>
          <a:p>
            <a:pPr marL="285750" indent="-285750">
              <a:buClr>
                <a:srgbClr val="FDCC6D"/>
              </a:buClr>
              <a:buFont typeface="Wingdings" panose="05000000000000000000" pitchFamily="2" charset="2"/>
              <a:buChar char="n"/>
            </a:pPr>
            <a:r>
              <a:rPr lang="en-US" altLang="zh-CN" sz="2000" dirty="0" smtClean="0">
                <a:cs typeface="Arial" panose="020B0604020202020204" pitchFamily="34" charset="0"/>
              </a:rPr>
              <a:t>1-D model: </a:t>
            </a:r>
            <a:r>
              <a:rPr lang="en-US" altLang="zh-CN" sz="2000" dirty="0">
                <a:cs typeface="Arial" panose="020B0604020202020204" pitchFamily="34" charset="0"/>
              </a:rPr>
              <a:t>thermal links between turns and layers are not accounted </a:t>
            </a:r>
            <a:r>
              <a:rPr lang="en-US" altLang="zh-CN" sz="2000" dirty="0" smtClean="0">
                <a:cs typeface="Arial" panose="020B0604020202020204" pitchFamily="34" charset="0"/>
              </a:rPr>
              <a:t>for</a:t>
            </a:r>
            <a:r>
              <a:rPr lang="en-US" altLang="zh-CN" sz="2000" dirty="0" smtClean="0"/>
              <a:t> </a:t>
            </a:r>
            <a:endParaRPr lang="en-US" altLang="zh-CN" sz="2000" dirty="0"/>
          </a:p>
          <a:p>
            <a:pPr marL="285750" indent="-285750">
              <a:buClr>
                <a:srgbClr val="FDCC6D"/>
              </a:buClr>
              <a:buFont typeface="Wingdings" panose="05000000000000000000" pitchFamily="2" charset="2"/>
              <a:buChar char="n"/>
            </a:pPr>
            <a:endParaRPr lang="en-US" altLang="zh-CN" sz="2000" dirty="0">
              <a:cs typeface="Arial" panose="020B0604020202020204" pitchFamily="34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21E234B2-4A10-E47E-6EDE-6428D905BD81}"/>
              </a:ext>
            </a:extLst>
          </p:cNvPr>
          <p:cNvSpPr txBox="1"/>
          <p:nvPr/>
        </p:nvSpPr>
        <p:spPr>
          <a:xfrm>
            <a:off x="551384" y="1867428"/>
            <a:ext cx="928903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en-US" altLang="zh-CN" sz="1800" dirty="0"/>
              <a:t>20ms total protection time </a:t>
            </a:r>
            <a:r>
              <a:rPr lang="en-US" altLang="zh-CN" sz="1800" dirty="0" smtClean="0"/>
              <a:t>delay </a:t>
            </a:r>
            <a:r>
              <a:rPr lang="en-US" altLang="zh-CN" sz="1800" dirty="0"/>
              <a:t>between a quench and the dump resister activation</a:t>
            </a:r>
          </a:p>
          <a:p>
            <a:pPr marL="800100" lvl="1" indent="-342900"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en-US" altLang="zh-CN" dirty="0"/>
              <a:t>Dump resister 1.2Ω</a:t>
            </a:r>
            <a:r>
              <a:rPr lang="en-US" altLang="zh-CN" sz="1800" dirty="0"/>
              <a:t> 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02B938D2-9FB2-0504-ADC0-4B151D2CCE5F}"/>
              </a:ext>
            </a:extLst>
          </p:cNvPr>
          <p:cNvSpPr txBox="1"/>
          <p:nvPr/>
        </p:nvSpPr>
        <p:spPr>
          <a:xfrm>
            <a:off x="695400" y="4393208"/>
            <a:ext cx="10225136" cy="21390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300"/>
              </a:spcBef>
              <a:spcAft>
                <a:spcPts val="300"/>
              </a:spcAft>
              <a:buClr>
                <a:srgbClr val="FDCC6D"/>
              </a:buClr>
              <a:buFont typeface="Wingdings" panose="05000000000000000000" pitchFamily="2" charset="2"/>
              <a:buChar char="n"/>
            </a:pPr>
            <a:r>
              <a:rPr lang="en-US" altLang="zh-CN" sz="2400" dirty="0"/>
              <a:t>First quench analysis for CEPC IR SC magnets  has been </a:t>
            </a:r>
            <a:r>
              <a:rPr lang="en-US" altLang="zh-CN" sz="2400" dirty="0" smtClean="0"/>
              <a:t>performed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Clr>
                <a:srgbClr val="FDCC6D"/>
              </a:buClr>
              <a:buFont typeface="Wingdings" panose="05000000000000000000" pitchFamily="2" charset="2"/>
              <a:buChar char="n"/>
            </a:pPr>
            <a:r>
              <a:rPr lang="en-US" altLang="zh-CN" sz="2400" dirty="0" smtClean="0"/>
              <a:t>R</a:t>
            </a:r>
            <a:r>
              <a:rPr lang="zh-CN" altLang="en-US" sz="2400" dirty="0"/>
              <a:t>esults </a:t>
            </a:r>
            <a:r>
              <a:rPr lang="zh-CN" altLang="en-US" sz="2400" dirty="0" smtClean="0"/>
              <a:t>support </a:t>
            </a:r>
            <a:r>
              <a:rPr lang="en-US" altLang="zh-CN" sz="2400" dirty="0"/>
              <a:t>that </a:t>
            </a:r>
            <a:r>
              <a:rPr lang="en-US" altLang="zh-CN" sz="2400" dirty="0" smtClean="0">
                <a:solidFill>
                  <a:srgbClr val="FF0000"/>
                </a:solidFill>
              </a:rPr>
              <a:t>an </a:t>
            </a:r>
            <a:r>
              <a:rPr lang="en-US" altLang="zh-CN" sz="2400" dirty="0">
                <a:solidFill>
                  <a:srgbClr val="FF0000"/>
                </a:solidFill>
              </a:rPr>
              <a:t>active protection system with an external energy dissipation resistor is </a:t>
            </a:r>
            <a:r>
              <a:rPr lang="en-US" altLang="zh-CN" sz="2400" dirty="0" smtClean="0">
                <a:solidFill>
                  <a:srgbClr val="FF0000"/>
                </a:solidFill>
              </a:rPr>
              <a:t>feasible</a:t>
            </a:r>
            <a:endParaRPr lang="en-US" altLang="zh-CN" sz="2400" dirty="0"/>
          </a:p>
          <a:p>
            <a:pPr marL="800100" lvl="1" indent="-342900">
              <a:spcBef>
                <a:spcPts val="300"/>
              </a:spcBef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en-US" altLang="zh-CN" sz="2400" dirty="0"/>
              <a:t>A</a:t>
            </a:r>
            <a:r>
              <a:rPr lang="en-US" altLang="zh-CN" sz="2400" dirty="0" smtClean="0"/>
              <a:t>ssuming </a:t>
            </a:r>
            <a:r>
              <a:rPr lang="en-US" altLang="zh-CN" sz="2400" dirty="0"/>
              <a:t>a 20ms protection time delay , the dump resister 1.2Ω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Clr>
                <a:srgbClr val="FDCC6D"/>
              </a:buClr>
              <a:buFont typeface="Wingdings" panose="05000000000000000000" pitchFamily="2" charset="2"/>
              <a:buChar char="n"/>
            </a:pPr>
            <a:r>
              <a:rPr lang="en-US" altLang="zh-CN" sz="2200" dirty="0" smtClean="0">
                <a:effectLst/>
              </a:rPr>
              <a:t>Simulated </a:t>
            </a:r>
            <a:r>
              <a:rPr lang="en-US" altLang="zh-CN" sz="2200" dirty="0">
                <a:effectLst/>
              </a:rPr>
              <a:t>hot temperature</a:t>
            </a:r>
            <a:r>
              <a:rPr lang="en-US" altLang="zh-CN" sz="2200" dirty="0"/>
              <a:t> </a:t>
            </a:r>
            <a:r>
              <a:rPr lang="zh-CN" altLang="en-US" sz="2200" dirty="0" smtClean="0"/>
              <a:t>＜</a:t>
            </a:r>
            <a:r>
              <a:rPr lang="en-US" altLang="zh-CN" sz="2200" dirty="0" smtClean="0"/>
              <a:t>330K</a:t>
            </a:r>
            <a:r>
              <a:rPr lang="zh-CN" altLang="en-US" sz="2200" dirty="0"/>
              <a:t>，</a:t>
            </a:r>
            <a:r>
              <a:rPr lang="en-US" altLang="zh-CN" sz="2200" dirty="0"/>
              <a:t> </a:t>
            </a:r>
            <a:r>
              <a:rPr lang="en-US" altLang="zh-CN" sz="2200" dirty="0" smtClean="0"/>
              <a:t>maximum </a:t>
            </a:r>
            <a:r>
              <a:rPr lang="zh-CN" altLang="zh-CN" sz="2200" dirty="0"/>
              <a:t>voltage</a:t>
            </a:r>
            <a:r>
              <a:rPr lang="en-US" altLang="zh-CN" sz="2200" dirty="0"/>
              <a:t> </a:t>
            </a:r>
            <a:r>
              <a:rPr lang="zh-CN" altLang="en-US" sz="2200" dirty="0" smtClean="0"/>
              <a:t>＜ </a:t>
            </a:r>
            <a:r>
              <a:rPr lang="en-US" altLang="zh-CN" sz="2200" dirty="0" smtClean="0"/>
              <a:t>1000V</a:t>
            </a:r>
            <a:endParaRPr lang="zh-CN" altLang="en-US" sz="2000" dirty="0"/>
          </a:p>
        </p:txBody>
      </p:sp>
      <p:sp>
        <p:nvSpPr>
          <p:cNvPr id="12" name="标题 2">
            <a:extLst>
              <a:ext uri="{FF2B5EF4-FFF2-40B4-BE49-F238E27FC236}">
                <a16:creationId xmlns:a16="http://schemas.microsoft.com/office/drawing/2014/main" xmlns="" id="{5232C5DA-DC10-4783-62FC-E068F67075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384" y="1791"/>
            <a:ext cx="10801200" cy="916209"/>
          </a:xfrm>
        </p:spPr>
        <p:txBody>
          <a:bodyPr>
            <a:normAutofit/>
          </a:bodyPr>
          <a:lstStyle/>
          <a:p>
            <a:r>
              <a:rPr lang="en-US" altLang="zh-CN" sz="2800" dirty="0" smtClean="0"/>
              <a:t>Quench </a:t>
            </a:r>
            <a:r>
              <a:rPr lang="en-US" altLang="zh-CN" sz="2800" dirty="0"/>
              <a:t>p</a:t>
            </a:r>
            <a:r>
              <a:rPr lang="en-US" altLang="zh-CN" sz="2800" dirty="0" smtClean="0"/>
              <a:t>rotection </a:t>
            </a:r>
            <a:r>
              <a:rPr lang="en-US" altLang="zh-CN" sz="2800" dirty="0"/>
              <a:t>and </a:t>
            </a:r>
            <a:r>
              <a:rPr lang="en-US" altLang="zh-CN" sz="2800" dirty="0" smtClean="0"/>
              <a:t>simulation</a:t>
            </a:r>
            <a:endParaRPr lang="zh-CN" altLang="en-US" sz="28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136" y="2455312"/>
            <a:ext cx="10058400" cy="1957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06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18</a:t>
            </a:fld>
            <a:endParaRPr lang="zh-CN" altLang="en-US"/>
          </a:p>
        </p:txBody>
      </p:sp>
      <p:sp>
        <p:nvSpPr>
          <p:cNvPr id="8" name="标题 3">
            <a:extLst>
              <a:ext uri="{FF2B5EF4-FFF2-40B4-BE49-F238E27FC236}">
                <a16:creationId xmlns:a16="http://schemas.microsoft.com/office/drawing/2014/main" xmlns="" id="{7DC4B49B-183B-47A0-900D-9ACC16DAA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1791"/>
            <a:ext cx="12191999" cy="916209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Direct winding CCT </a:t>
            </a:r>
            <a:r>
              <a:rPr lang="en-US" altLang="zh-CN" sz="2800" dirty="0" err="1"/>
              <a:t>quadrupole</a:t>
            </a:r>
            <a:r>
              <a:rPr lang="en-US" altLang="zh-CN" sz="2800" dirty="0"/>
              <a:t> </a:t>
            </a:r>
            <a:r>
              <a:rPr lang="en-US" altLang="zh-CN" sz="2800" dirty="0" smtClean="0"/>
              <a:t>short model status</a:t>
            </a:r>
            <a:endParaRPr lang="zh-CN" altLang="en-US" sz="2800" dirty="0">
              <a:solidFill>
                <a:srgbClr val="C00000"/>
              </a:solidFill>
              <a:effectLst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055440" y="1108188"/>
            <a:ext cx="11017224" cy="4681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altLang="zh-CN" sz="2000" dirty="0" smtClean="0">
                <a:solidFill>
                  <a:srgbClr val="008400"/>
                </a:solidFill>
                <a:cs typeface="Arial" panose="020B0604020202020204" pitchFamily="34" charset="0"/>
              </a:rPr>
              <a:t>SC quadrupole </a:t>
            </a:r>
            <a:r>
              <a:rPr lang="en-US" altLang="zh-CN" sz="2000" dirty="0">
                <a:solidFill>
                  <a:srgbClr val="008400"/>
                </a:solidFill>
                <a:cs typeface="Arial" panose="020B0604020202020204" pitchFamily="34" charset="0"/>
              </a:rPr>
              <a:t>design </a:t>
            </a:r>
            <a:r>
              <a:rPr lang="en-US" altLang="zh-CN" sz="2000" dirty="0" smtClean="0">
                <a:solidFill>
                  <a:srgbClr val="008400"/>
                </a:solidFill>
                <a:cs typeface="Arial" panose="020B0604020202020204" pitchFamily="34" charset="0"/>
              </a:rPr>
              <a:t>was </a:t>
            </a:r>
            <a:r>
              <a:rPr lang="en-US" altLang="zh-CN" sz="2000" dirty="0">
                <a:solidFill>
                  <a:srgbClr val="008400"/>
                </a:solidFill>
                <a:cs typeface="Arial" panose="020B0604020202020204" pitchFamily="34" charset="0"/>
              </a:rPr>
              <a:t>reviewed </a:t>
            </a:r>
            <a:r>
              <a:rPr lang="en-US" altLang="zh-CN" sz="2000" dirty="0" smtClean="0">
                <a:solidFill>
                  <a:srgbClr val="008400"/>
                </a:solidFill>
                <a:cs typeface="Arial" panose="020B0604020202020204" pitchFamily="34" charset="0"/>
              </a:rPr>
              <a:t>in Mini-Review </a:t>
            </a:r>
            <a:r>
              <a:rPr lang="en-US" altLang="zh-CN" sz="2000" dirty="0">
                <a:solidFill>
                  <a:srgbClr val="008400"/>
                </a:solidFill>
                <a:cs typeface="Arial" panose="020B0604020202020204" pitchFamily="34" charset="0"/>
              </a:rPr>
              <a:t>of CEPC MDI </a:t>
            </a:r>
            <a:r>
              <a:rPr lang="en-US" altLang="zh-CN" sz="2000" dirty="0" smtClean="0">
                <a:solidFill>
                  <a:srgbClr val="008400"/>
                </a:solidFill>
                <a:cs typeface="Arial" panose="020B0604020202020204" pitchFamily="34" charset="0"/>
              </a:rPr>
              <a:t>in </a:t>
            </a:r>
            <a:r>
              <a:rPr lang="en-US" altLang="zh-CN" sz="2000" dirty="0">
                <a:solidFill>
                  <a:srgbClr val="008400"/>
                </a:solidFill>
                <a:cs typeface="Arial" panose="020B0604020202020204" pitchFamily="34" charset="0"/>
              </a:rPr>
              <a:t>June </a:t>
            </a:r>
            <a:r>
              <a:rPr lang="en-US" altLang="zh-CN" sz="2000" dirty="0" smtClean="0">
                <a:solidFill>
                  <a:srgbClr val="008400"/>
                </a:solidFill>
                <a:cs typeface="Arial" panose="020B0604020202020204" pitchFamily="34" charset="0"/>
              </a:rPr>
              <a:t>2025</a:t>
            </a:r>
          </a:p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altLang="zh-CN" sz="2000" dirty="0">
                <a:solidFill>
                  <a:srgbClr val="0084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“The committee fully endorses the plan to build a prototype of a direct wind Q1a CCT </a:t>
            </a:r>
            <a:r>
              <a:rPr lang="en-US" altLang="zh-CN" sz="2000" dirty="0" err="1">
                <a:solidFill>
                  <a:srgbClr val="0084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quadrupole</a:t>
            </a:r>
            <a:r>
              <a:rPr lang="en-US" altLang="zh-CN" sz="2000" dirty="0">
                <a:solidFill>
                  <a:srgbClr val="0084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en-US" altLang="zh-CN" sz="2000" dirty="0" smtClean="0">
              <a:solidFill>
                <a:srgbClr val="0084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altLang="zh-CN" sz="2000" dirty="0">
                <a:cs typeface="Arial" panose="020B0604020202020204" pitchFamily="34" charset="0"/>
              </a:rPr>
              <a:t>Direct winding experiments of CCT </a:t>
            </a:r>
            <a:r>
              <a:rPr lang="en-US" altLang="zh-CN" sz="2000" dirty="0" smtClean="0">
                <a:cs typeface="Arial" panose="020B0604020202020204" pitchFamily="34" charset="0"/>
              </a:rPr>
              <a:t>coil has started</a:t>
            </a:r>
            <a:endParaRPr lang="en-US" altLang="zh-CN" sz="2000" dirty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cs typeface="Arial" panose="020B0604020202020204" pitchFamily="34" charset="0"/>
              </a:rPr>
              <a:t>According </a:t>
            </a:r>
            <a:r>
              <a:rPr lang="en-US" altLang="zh-CN" sz="2000" dirty="0">
                <a:cs typeface="Arial" panose="020B0604020202020204" pitchFamily="34" charset="0"/>
              </a:rPr>
              <a:t>to the </a:t>
            </a:r>
            <a:r>
              <a:rPr lang="en-US" altLang="zh-CN" sz="2000" dirty="0" smtClean="0">
                <a:cs typeface="Arial" panose="020B0604020202020204" pitchFamily="34" charset="0"/>
              </a:rPr>
              <a:t>quadrupole </a:t>
            </a:r>
            <a:r>
              <a:rPr lang="en-US" altLang="zh-CN" sz="2000" dirty="0">
                <a:cs typeface="Arial" panose="020B0604020202020204" pitchFamily="34" charset="0"/>
              </a:rPr>
              <a:t>coil design, </a:t>
            </a:r>
            <a:r>
              <a:rPr lang="en-US" altLang="zh-CN" sz="2000" dirty="0" smtClean="0">
                <a:solidFill>
                  <a:srgbClr val="FF0000"/>
                </a:solidFill>
                <a:cs typeface="Arial" panose="020B0604020202020204" pitchFamily="34" charset="0"/>
              </a:rPr>
              <a:t>data file of CCT coil winding path </a:t>
            </a:r>
            <a:r>
              <a:rPr lang="en-US" altLang="zh-CN" sz="2000" dirty="0" smtClean="0">
                <a:cs typeface="Arial" panose="020B0604020202020204" pitchFamily="34" charset="0"/>
              </a:rPr>
              <a:t>suitable </a:t>
            </a:r>
            <a:r>
              <a:rPr lang="en-US" altLang="zh-CN" sz="2000" dirty="0">
                <a:cs typeface="Arial" panose="020B0604020202020204" pitchFamily="34" charset="0"/>
              </a:rPr>
              <a:t>for the winding machine has been </a:t>
            </a:r>
            <a:r>
              <a:rPr lang="en-US" altLang="zh-CN" sz="2000" dirty="0" smtClean="0">
                <a:cs typeface="Arial" panose="020B0604020202020204" pitchFamily="34" charset="0"/>
              </a:rPr>
              <a:t>generated</a:t>
            </a: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FF0000"/>
                </a:solidFill>
                <a:cs typeface="Arial" panose="020B0604020202020204" pitchFamily="34" charset="0"/>
              </a:rPr>
              <a:t>Control </a:t>
            </a:r>
            <a:r>
              <a:rPr lang="en-US" altLang="zh-CN" sz="2000" dirty="0">
                <a:solidFill>
                  <a:srgbClr val="FF0000"/>
                </a:solidFill>
                <a:cs typeface="Arial" panose="020B0604020202020204" pitchFamily="34" charset="0"/>
              </a:rPr>
              <a:t>system software </a:t>
            </a:r>
            <a:r>
              <a:rPr lang="en-US" altLang="zh-CN" sz="2000" dirty="0" smtClean="0">
                <a:solidFill>
                  <a:srgbClr val="FF0000"/>
                </a:solidFill>
                <a:cs typeface="Arial" panose="020B0604020202020204" pitchFamily="34" charset="0"/>
              </a:rPr>
              <a:t>of winding machine </a:t>
            </a:r>
            <a:r>
              <a:rPr lang="en-US" altLang="zh-CN" sz="2000" dirty="0" smtClean="0">
                <a:cs typeface="Arial" panose="020B0604020202020204" pitchFamily="34" charset="0"/>
              </a:rPr>
              <a:t>has </a:t>
            </a:r>
            <a:r>
              <a:rPr lang="en-US" altLang="zh-CN" sz="2000" dirty="0">
                <a:cs typeface="Arial" panose="020B0604020202020204" pitchFamily="34" charset="0"/>
              </a:rPr>
              <a:t>been </a:t>
            </a:r>
            <a:r>
              <a:rPr lang="en-US" altLang="zh-CN" sz="2000" dirty="0" smtClean="0">
                <a:cs typeface="Arial" panose="020B0604020202020204" pitchFamily="34" charset="0"/>
              </a:rPr>
              <a:t>developed</a:t>
            </a:r>
            <a:endParaRPr lang="en-US" altLang="zh-CN" sz="2000" dirty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altLang="zh-CN" sz="2000" dirty="0" smtClean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altLang="zh-CN" sz="2000" dirty="0" smtClean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altLang="zh-CN" sz="2000" dirty="0" smtClean="0">
              <a:solidFill>
                <a:srgbClr val="0000FF"/>
              </a:solidFill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altLang="zh-CN" sz="2000" dirty="0" smtClean="0">
              <a:solidFill>
                <a:srgbClr val="0000FF"/>
              </a:solidFill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altLang="zh-CN" sz="2000" dirty="0" smtClean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altLang="zh-CN" sz="2000" dirty="0" smtClean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altLang="zh-CN" sz="2000" dirty="0" smtClean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</a:pPr>
            <a:endParaRPr lang="en-US" altLang="zh-CN" sz="2000" dirty="0">
              <a:cs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7768" y="3140968"/>
            <a:ext cx="4383839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59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19</a:t>
            </a:fld>
            <a:endParaRPr lang="zh-CN" altLang="en-US"/>
          </a:p>
        </p:txBody>
      </p:sp>
      <p:sp>
        <p:nvSpPr>
          <p:cNvPr id="8" name="标题 3">
            <a:extLst>
              <a:ext uri="{FF2B5EF4-FFF2-40B4-BE49-F238E27FC236}">
                <a16:creationId xmlns:a16="http://schemas.microsoft.com/office/drawing/2014/main" xmlns="" id="{7DC4B49B-183B-47A0-900D-9ACC16DAA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1791"/>
            <a:ext cx="12191999" cy="916209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Direct winding CCT </a:t>
            </a:r>
            <a:r>
              <a:rPr lang="en-US" altLang="zh-CN" sz="2800" dirty="0" err="1"/>
              <a:t>quadrupole</a:t>
            </a:r>
            <a:r>
              <a:rPr lang="en-US" altLang="zh-CN" sz="2800" dirty="0"/>
              <a:t> </a:t>
            </a:r>
            <a:r>
              <a:rPr lang="en-US" altLang="zh-CN" sz="2800" dirty="0" smtClean="0"/>
              <a:t>short model status</a:t>
            </a:r>
            <a:endParaRPr lang="zh-CN" altLang="en-US" sz="2800" dirty="0">
              <a:solidFill>
                <a:srgbClr val="C00000"/>
              </a:solidFill>
              <a:effectLst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055440" y="1124074"/>
            <a:ext cx="11017224" cy="4681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altLang="zh-CN" sz="2000" dirty="0" smtClean="0">
                <a:solidFill>
                  <a:srgbClr val="FF0000"/>
                </a:solidFill>
                <a:cs typeface="Arial" panose="020B0604020202020204" pitchFamily="34" charset="0"/>
              </a:rPr>
              <a:t>Direct </a:t>
            </a:r>
            <a:r>
              <a:rPr lang="en-US" altLang="zh-CN" sz="2000" dirty="0">
                <a:solidFill>
                  <a:srgbClr val="FF0000"/>
                </a:solidFill>
                <a:cs typeface="Arial" panose="020B0604020202020204" pitchFamily="34" charset="0"/>
              </a:rPr>
              <a:t>winding </a:t>
            </a:r>
            <a:r>
              <a:rPr lang="en-US" altLang="zh-CN" sz="2000" dirty="0" smtClean="0">
                <a:solidFill>
                  <a:srgbClr val="FF0000"/>
                </a:solidFill>
                <a:cs typeface="Arial" panose="020B0604020202020204" pitchFamily="34" charset="0"/>
              </a:rPr>
              <a:t>experiment of CCT </a:t>
            </a:r>
            <a:r>
              <a:rPr lang="en-US" altLang="zh-CN" sz="2000" dirty="0">
                <a:solidFill>
                  <a:srgbClr val="FF0000"/>
                </a:solidFill>
                <a:cs typeface="Arial" panose="020B0604020202020204" pitchFamily="34" charset="0"/>
              </a:rPr>
              <a:t>coil </a:t>
            </a:r>
            <a:r>
              <a:rPr lang="en-US" altLang="zh-CN" sz="2000" dirty="0" smtClean="0">
                <a:solidFill>
                  <a:srgbClr val="FF0000"/>
                </a:solidFill>
                <a:cs typeface="Arial" panose="020B0604020202020204" pitchFamily="34" charset="0"/>
              </a:rPr>
              <a:t>has been performed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altLang="zh-CN" sz="2000" b="1" dirty="0" smtClean="0">
                <a:cs typeface="Arial" panose="020B0604020202020204" pitchFamily="34" charset="0"/>
              </a:rPr>
              <a:t>Use </a:t>
            </a:r>
            <a:r>
              <a:rPr lang="en-US" altLang="zh-CN" sz="2000" b="1" dirty="0" err="1" smtClean="0">
                <a:cs typeface="Arial" panose="020B0604020202020204" pitchFamily="34" charset="0"/>
              </a:rPr>
              <a:t>NbTi</a:t>
            </a:r>
            <a:r>
              <a:rPr lang="en-US" altLang="zh-CN" sz="2000" b="1" dirty="0" smtClean="0">
                <a:cs typeface="Arial" panose="020B0604020202020204" pitchFamily="34" charset="0"/>
              </a:rPr>
              <a:t> wire with 0.33mm diameter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altLang="zh-CN" sz="2000" dirty="0" smtClean="0">
                <a:cs typeface="Arial" panose="020B0604020202020204" pitchFamily="34" charset="0"/>
              </a:rPr>
              <a:t>Direct winding test:</a:t>
            </a:r>
          </a:p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altLang="zh-CN" sz="2000" dirty="0" smtClean="0">
                <a:cs typeface="Arial" panose="020B0604020202020204" pitchFamily="34" charset="0"/>
              </a:rPr>
              <a:t>          Pure CCT quadrupole</a:t>
            </a:r>
          </a:p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altLang="zh-CN" sz="2000" dirty="0" smtClean="0">
                <a:cs typeface="Arial" panose="020B0604020202020204" pitchFamily="34" charset="0"/>
              </a:rPr>
              <a:t>          CCT </a:t>
            </a:r>
            <a:r>
              <a:rPr lang="en-US" altLang="zh-CN" sz="2000" dirty="0">
                <a:cs typeface="Arial" panose="020B0604020202020204" pitchFamily="34" charset="0"/>
              </a:rPr>
              <a:t>quadrupole coil with self </a:t>
            </a:r>
            <a:r>
              <a:rPr lang="en-US" altLang="zh-CN" sz="2000" dirty="0" smtClean="0">
                <a:cs typeface="Arial" panose="020B0604020202020204" pitchFamily="34" charset="0"/>
              </a:rPr>
              <a:t>correction</a:t>
            </a: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cs typeface="Arial" panose="020B0604020202020204" pitchFamily="34" charset="0"/>
              </a:rPr>
              <a:t>The </a:t>
            </a:r>
            <a:r>
              <a:rPr lang="en-US" altLang="zh-CN" sz="2000" dirty="0">
                <a:cs typeface="Arial" panose="020B0604020202020204" pitchFamily="34" charset="0"/>
              </a:rPr>
              <a:t>shape of the </a:t>
            </a:r>
            <a:r>
              <a:rPr lang="en-US" altLang="zh-CN" sz="2000" dirty="0" smtClean="0">
                <a:cs typeface="Arial" panose="020B0604020202020204" pitchFamily="34" charset="0"/>
              </a:rPr>
              <a:t>test CCT winding looks </a:t>
            </a:r>
            <a:r>
              <a:rPr lang="en-US" altLang="zh-CN" sz="2000" dirty="0">
                <a:cs typeface="Arial" panose="020B0604020202020204" pitchFamily="34" charset="0"/>
              </a:rPr>
              <a:t>good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altLang="zh-CN" sz="2000" dirty="0" smtClean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altLang="zh-CN" sz="2000" dirty="0" smtClean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altLang="zh-CN" sz="2000" dirty="0" smtClean="0">
              <a:solidFill>
                <a:srgbClr val="0000FF"/>
              </a:solidFill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altLang="zh-CN" sz="2000" dirty="0" smtClean="0">
              <a:solidFill>
                <a:srgbClr val="0000FF"/>
              </a:solidFill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altLang="zh-CN" sz="2000" dirty="0" smtClean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altLang="zh-CN" sz="2000" dirty="0" smtClean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altLang="zh-CN" sz="2000" dirty="0" smtClean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</a:pPr>
            <a:endParaRPr lang="en-US" altLang="zh-CN" sz="2000" dirty="0">
              <a:cs typeface="Arial" panose="020B0604020202020204" pitchFamily="34" charset="0"/>
            </a:endParaRPr>
          </a:p>
        </p:txBody>
      </p:sp>
      <p:pic>
        <p:nvPicPr>
          <p:cNvPr id="6" name="图片 5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021"/>
          <a:stretch/>
        </p:blipFill>
        <p:spPr bwMode="auto">
          <a:xfrm>
            <a:off x="1919536" y="3332359"/>
            <a:ext cx="3816424" cy="245701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0136" y="3068960"/>
            <a:ext cx="3168352" cy="318208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579192" y="6151020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cs typeface="Arial" panose="020B0604020202020204" pitchFamily="34" charset="0"/>
              </a:rPr>
              <a:t>Pure CCT quadrupole</a:t>
            </a:r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6991648" y="6208659"/>
            <a:ext cx="4072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CCT quadrupole coil with self correction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6289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2121448" y="67537"/>
            <a:ext cx="7916416" cy="1036506"/>
          </a:xfrm>
        </p:spPr>
        <p:txBody>
          <a:bodyPr/>
          <a:lstStyle/>
          <a:p>
            <a:pPr>
              <a:lnSpc>
                <a:spcPct val="150000"/>
              </a:lnSpc>
              <a:defRPr/>
            </a:pPr>
            <a:r>
              <a:rPr lang="en-US" altLang="zh-CN" sz="6000" kern="0" dirty="0">
                <a:latin typeface="Arial Black" panose="020B0A04020102020204" pitchFamily="34" charset="0"/>
              </a:rPr>
              <a:t>Content</a:t>
            </a:r>
            <a:endParaRPr lang="zh-CN" altLang="en-US" sz="6000" kern="0" dirty="0">
              <a:latin typeface="Arial Black" panose="020B0A04020102020204" pitchFamily="34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>
          <a:xfrm>
            <a:off x="1399136" y="1484784"/>
            <a:ext cx="10385496" cy="4747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600" b="1" dirty="0" smtClean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20000"/>
              </a:lnSpc>
            </a:pPr>
            <a:r>
              <a:rPr lang="en-US" altLang="zh-CN" sz="26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EDR plan of superconducting </a:t>
            </a:r>
            <a:r>
              <a:rPr lang="en-US" altLang="zh-CN" sz="2600" b="1" dirty="0" err="1" smtClean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quadrupole</a:t>
            </a:r>
            <a:r>
              <a:rPr lang="en-US" altLang="zh-CN" sz="2600" b="1" dirty="0" smtClean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magnets</a:t>
            </a:r>
          </a:p>
          <a:p>
            <a:pPr>
              <a:lnSpc>
                <a:spcPct val="120000"/>
              </a:lnSpc>
            </a:pPr>
            <a:r>
              <a:rPr lang="en-US" altLang="zh-CN" sz="26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EDR status</a:t>
            </a:r>
            <a:endParaRPr lang="en-US" altLang="zh-CN" sz="2600" b="1" dirty="0" smtClean="0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lvl="1">
              <a:lnSpc>
                <a:spcPct val="120000"/>
              </a:lnSpc>
            </a:pPr>
            <a:r>
              <a:rPr lang="en-US" altLang="zh-CN" sz="2200" b="1" dirty="0" smtClean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Magnetic field design</a:t>
            </a:r>
          </a:p>
          <a:p>
            <a:pPr lvl="1">
              <a:lnSpc>
                <a:spcPct val="120000"/>
              </a:lnSpc>
            </a:pPr>
            <a:r>
              <a:rPr lang="en-US" altLang="zh-CN" sz="22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Quench </a:t>
            </a:r>
            <a:r>
              <a:rPr lang="en-US" altLang="zh-CN" sz="2200" b="1" dirty="0" smtClean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protection </a:t>
            </a:r>
            <a:r>
              <a:rPr lang="en-US" altLang="zh-CN" sz="22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and </a:t>
            </a:r>
            <a:r>
              <a:rPr lang="en-US" altLang="zh-CN" sz="2200" b="1" dirty="0" smtClean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simulation</a:t>
            </a:r>
          </a:p>
          <a:p>
            <a:pPr lvl="1">
              <a:lnSpc>
                <a:spcPct val="120000"/>
              </a:lnSpc>
            </a:pPr>
            <a:r>
              <a:rPr lang="en-US" altLang="zh-CN" sz="2200" b="1" dirty="0" smtClean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Direct </a:t>
            </a:r>
            <a:r>
              <a:rPr lang="en-US" altLang="zh-CN" sz="22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winding CCT </a:t>
            </a:r>
            <a:r>
              <a:rPr lang="en-US" altLang="zh-CN" sz="2200" b="1" dirty="0" err="1" smtClean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quadrupole</a:t>
            </a:r>
            <a:r>
              <a:rPr lang="en-US" altLang="zh-CN" sz="2200" b="1" dirty="0" smtClean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short model status</a:t>
            </a:r>
          </a:p>
          <a:p>
            <a:pPr>
              <a:lnSpc>
                <a:spcPct val="120000"/>
              </a:lnSpc>
            </a:pPr>
            <a:r>
              <a:rPr lang="en-US" altLang="zh-CN" sz="2600" b="1" dirty="0" smtClean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Conclusion</a:t>
            </a:r>
            <a:endParaRPr lang="en-US" altLang="zh-CN" sz="2600" b="1" dirty="0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0262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20</a:t>
            </a:fld>
            <a:endParaRPr lang="zh-CN" altLang="en-US"/>
          </a:p>
        </p:txBody>
      </p:sp>
      <p:sp>
        <p:nvSpPr>
          <p:cNvPr id="8" name="标题 3">
            <a:extLst>
              <a:ext uri="{FF2B5EF4-FFF2-40B4-BE49-F238E27FC236}">
                <a16:creationId xmlns:a16="http://schemas.microsoft.com/office/drawing/2014/main" xmlns="" id="{7DC4B49B-183B-47A0-900D-9ACC16DAA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1791"/>
            <a:ext cx="12191999" cy="916209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Direct winding CCT </a:t>
            </a:r>
            <a:r>
              <a:rPr lang="en-US" altLang="zh-CN" sz="2800" dirty="0" err="1"/>
              <a:t>quadrupole</a:t>
            </a:r>
            <a:r>
              <a:rPr lang="en-US" altLang="zh-CN" sz="2800" dirty="0"/>
              <a:t> </a:t>
            </a:r>
            <a:r>
              <a:rPr lang="en-US" altLang="zh-CN" sz="2800" dirty="0" smtClean="0"/>
              <a:t>short model status</a:t>
            </a:r>
            <a:endParaRPr lang="zh-CN" altLang="en-US" sz="2800" dirty="0">
              <a:solidFill>
                <a:srgbClr val="C00000"/>
              </a:solidFill>
              <a:effectLst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055440" y="1124074"/>
            <a:ext cx="11017224" cy="4681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altLang="zh-CN" sz="2000" dirty="0" smtClean="0">
                <a:cs typeface="Arial" panose="020B0604020202020204" pitchFamily="34" charset="0"/>
              </a:rPr>
              <a:t>In EDR, the 1st step: </a:t>
            </a:r>
            <a:r>
              <a:rPr lang="en-US" altLang="zh-CN" sz="2000" dirty="0" smtClean="0">
                <a:solidFill>
                  <a:srgbClr val="FF0000"/>
                </a:solidFill>
                <a:cs typeface="Arial" panose="020B0604020202020204" pitchFamily="34" charset="0"/>
              </a:rPr>
              <a:t>develop </a:t>
            </a:r>
            <a:r>
              <a:rPr lang="en-US" altLang="zh-CN" sz="2000" dirty="0">
                <a:solidFill>
                  <a:srgbClr val="FF0000"/>
                </a:solidFill>
                <a:cs typeface="Arial" panose="020B0604020202020204" pitchFamily="34" charset="0"/>
              </a:rPr>
              <a:t>a single aperture Direct winding CCT </a:t>
            </a:r>
            <a:r>
              <a:rPr lang="en-US" altLang="zh-CN" sz="2000" dirty="0" err="1">
                <a:solidFill>
                  <a:srgbClr val="FF0000"/>
                </a:solidFill>
                <a:cs typeface="Arial" panose="020B0604020202020204" pitchFamily="34" charset="0"/>
              </a:rPr>
              <a:t>quadrupole</a:t>
            </a:r>
            <a:r>
              <a:rPr lang="en-US" altLang="zh-CN" sz="2000" dirty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2000" dirty="0" smtClean="0">
                <a:solidFill>
                  <a:srgbClr val="FF0000"/>
                </a:solidFill>
                <a:cs typeface="Arial" panose="020B0604020202020204" pitchFamily="34" charset="0"/>
              </a:rPr>
              <a:t>model</a:t>
            </a:r>
          </a:p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altLang="zh-CN" sz="2000" dirty="0" smtClean="0">
                <a:solidFill>
                  <a:srgbClr val="FF0000"/>
                </a:solidFill>
                <a:cs typeface="Arial" panose="020B0604020202020204" pitchFamily="34" charset="0"/>
              </a:rPr>
              <a:t>                  </a:t>
            </a:r>
            <a:r>
              <a:rPr lang="en-US" altLang="zh-CN" sz="2000" dirty="0">
                <a:solidFill>
                  <a:srgbClr val="008400"/>
                </a:solidFill>
                <a:cs typeface="Arial" panose="020B0604020202020204" pitchFamily="34" charset="0"/>
              </a:rPr>
              <a:t>the </a:t>
            </a:r>
            <a:r>
              <a:rPr lang="en-US" altLang="zh-CN" sz="2000" dirty="0" smtClean="0">
                <a:solidFill>
                  <a:srgbClr val="008400"/>
                </a:solidFill>
                <a:cs typeface="Arial" panose="020B0604020202020204" pitchFamily="34" charset="0"/>
              </a:rPr>
              <a:t>2nd </a:t>
            </a:r>
            <a:r>
              <a:rPr lang="en-US" altLang="zh-CN" sz="2000" dirty="0">
                <a:solidFill>
                  <a:srgbClr val="008400"/>
                </a:solidFill>
                <a:cs typeface="Arial" panose="020B0604020202020204" pitchFamily="34" charset="0"/>
              </a:rPr>
              <a:t>step: </a:t>
            </a:r>
            <a:r>
              <a:rPr lang="en-US" altLang="zh-CN" sz="2000" dirty="0" smtClean="0">
                <a:solidFill>
                  <a:srgbClr val="008400"/>
                </a:solidFill>
                <a:cs typeface="Arial" panose="020B0604020202020204" pitchFamily="34" charset="0"/>
              </a:rPr>
              <a:t>double </a:t>
            </a:r>
            <a:r>
              <a:rPr lang="en-US" altLang="zh-CN" sz="2000" dirty="0">
                <a:solidFill>
                  <a:srgbClr val="008400"/>
                </a:solidFill>
                <a:cs typeface="Arial" panose="020B0604020202020204" pitchFamily="34" charset="0"/>
              </a:rPr>
              <a:t>aperture CCT </a:t>
            </a:r>
            <a:r>
              <a:rPr lang="en-US" altLang="zh-CN" sz="2000" dirty="0" err="1">
                <a:solidFill>
                  <a:srgbClr val="008400"/>
                </a:solidFill>
                <a:cs typeface="Arial" panose="020B0604020202020204" pitchFamily="34" charset="0"/>
              </a:rPr>
              <a:t>quadrupole</a:t>
            </a:r>
            <a:r>
              <a:rPr lang="en-US" altLang="zh-CN" sz="2000" dirty="0">
                <a:solidFill>
                  <a:srgbClr val="008400"/>
                </a:solidFill>
                <a:cs typeface="Arial" panose="020B0604020202020204" pitchFamily="34" charset="0"/>
              </a:rPr>
              <a:t> model with self </a:t>
            </a:r>
            <a:r>
              <a:rPr lang="en-US" altLang="zh-CN" sz="2000" dirty="0" smtClean="0">
                <a:solidFill>
                  <a:srgbClr val="008400"/>
                </a:solidFill>
                <a:cs typeface="Arial" panose="020B0604020202020204" pitchFamily="34" charset="0"/>
              </a:rPr>
              <a:t>correction</a:t>
            </a:r>
            <a:endParaRPr lang="en-US" altLang="zh-CN" sz="2000" dirty="0">
              <a:solidFill>
                <a:srgbClr val="008400"/>
              </a:solidFill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altLang="zh-CN" sz="2000" dirty="0">
                <a:solidFill>
                  <a:srgbClr val="FF0000"/>
                </a:solidFill>
                <a:cs typeface="Arial" panose="020B0604020202020204" pitchFamily="34" charset="0"/>
              </a:rPr>
              <a:t>Main purpose: </a:t>
            </a:r>
            <a:r>
              <a:rPr lang="en-US" altLang="zh-CN" sz="2000" dirty="0" smtClean="0">
                <a:cs typeface="Arial" panose="020B0604020202020204" pitchFamily="34" charset="0"/>
              </a:rPr>
              <a:t>research and master </a:t>
            </a:r>
            <a:r>
              <a:rPr lang="en-US" altLang="zh-CN" sz="2000" dirty="0">
                <a:cs typeface="Arial" panose="020B0604020202020204" pitchFamily="34" charset="0"/>
              </a:rPr>
              <a:t>key technologies of Direct winding </a:t>
            </a:r>
            <a:r>
              <a:rPr lang="en-US" altLang="zh-CN" sz="2000" dirty="0" smtClean="0">
                <a:cs typeface="Arial" panose="020B0604020202020204" pitchFamily="34" charset="0"/>
              </a:rPr>
              <a:t>CCT </a:t>
            </a:r>
            <a:r>
              <a:rPr lang="en-US" altLang="zh-CN" sz="2000" dirty="0" err="1">
                <a:cs typeface="Arial" panose="020B0604020202020204" pitchFamily="34" charset="0"/>
              </a:rPr>
              <a:t>quadrupole</a:t>
            </a:r>
            <a:endParaRPr lang="en-US" altLang="zh-CN" sz="2000" dirty="0" smtClean="0"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altLang="zh-CN" sz="2000" dirty="0" smtClean="0">
                <a:solidFill>
                  <a:srgbClr val="008400"/>
                </a:solidFill>
                <a:cs typeface="Arial" panose="020B0604020202020204" pitchFamily="34" charset="0"/>
                <a:sym typeface="Symbol" panose="05050102010706020507" pitchFamily="18" charset="2"/>
              </a:rPr>
              <a:t>         </a:t>
            </a:r>
            <a:r>
              <a:rPr lang="en-US" altLang="zh-CN" sz="2000" dirty="0">
                <a:cs typeface="Arial" panose="020B0604020202020204" pitchFamily="34" charset="0"/>
                <a:sym typeface="Symbol" panose="05050102010706020507" pitchFamily="18" charset="2"/>
              </a:rPr>
              <a:t>Coil aperture:  40mm, Field gradient: &gt;40 T/m @4.2K, mechanical length: </a:t>
            </a:r>
            <a:r>
              <a:rPr lang="en-US" altLang="zh-CN" sz="2000" dirty="0" smtClean="0">
                <a:cs typeface="Arial" panose="020B0604020202020204" pitchFamily="34" charset="0"/>
                <a:sym typeface="Symbol" panose="05050102010706020507" pitchFamily="18" charset="2"/>
              </a:rPr>
              <a:t>0.6m</a:t>
            </a:r>
            <a:endParaRPr lang="en-US" altLang="zh-CN" sz="2000" dirty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2000" dirty="0" smtClean="0">
                <a:cs typeface="Arial" panose="020B0604020202020204" pitchFamily="34" charset="0"/>
              </a:rPr>
              <a:t>Not enough fund; use </a:t>
            </a:r>
            <a:r>
              <a:rPr lang="en-US" altLang="zh-CN" sz="2000" dirty="0">
                <a:cs typeface="Arial" panose="020B0604020202020204" pitchFamily="34" charset="0"/>
              </a:rPr>
              <a:t>existing </a:t>
            </a:r>
            <a:r>
              <a:rPr lang="en-US" altLang="zh-CN" sz="2000" dirty="0" err="1">
                <a:cs typeface="Arial" panose="020B0604020202020204" pitchFamily="34" charset="0"/>
              </a:rPr>
              <a:t>NbTi</a:t>
            </a:r>
            <a:r>
              <a:rPr lang="en-US" altLang="zh-CN" sz="2000" dirty="0">
                <a:cs typeface="Arial" panose="020B0604020202020204" pitchFamily="34" charset="0"/>
              </a:rPr>
              <a:t> wire in the laboratory </a:t>
            </a:r>
          </a:p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altLang="zh-CN" sz="2000" dirty="0" smtClean="0">
                <a:cs typeface="Arial" panose="020B0604020202020204" pitchFamily="34" charset="0"/>
              </a:rPr>
              <a:t>                  </a:t>
            </a:r>
            <a:r>
              <a:rPr lang="en-US" altLang="zh-CN" sz="2000" dirty="0" smtClean="0">
                <a:solidFill>
                  <a:srgbClr val="008400"/>
                </a:solidFill>
                <a:cs typeface="Arial" panose="020B0604020202020204" pitchFamily="34" charset="0"/>
              </a:rPr>
              <a:t>Diameter </a:t>
            </a:r>
            <a:r>
              <a:rPr lang="en-US" altLang="zh-CN" sz="2000" dirty="0">
                <a:solidFill>
                  <a:srgbClr val="008400"/>
                </a:solidFill>
                <a:cs typeface="Arial" panose="020B0604020202020204" pitchFamily="34" charset="0"/>
              </a:rPr>
              <a:t>1mm </a:t>
            </a:r>
            <a:r>
              <a:rPr lang="en-US" altLang="zh-CN" sz="2000" dirty="0" smtClean="0">
                <a:solidFill>
                  <a:srgbClr val="008400"/>
                </a:solidFill>
                <a:cs typeface="Arial" panose="020B0604020202020204" pitchFamily="34" charset="0"/>
              </a:rPr>
              <a:t>or 0.6mm    </a:t>
            </a:r>
            <a:r>
              <a:rPr lang="en-US" altLang="zh-CN" sz="2000" dirty="0" smtClean="0">
                <a:cs typeface="Arial" panose="020B0604020202020204" pitchFamily="34" charset="0"/>
              </a:rPr>
              <a:t>(</a:t>
            </a:r>
            <a:r>
              <a:rPr lang="en-US" altLang="zh-CN" sz="2000" dirty="0">
                <a:cs typeface="Arial" panose="020B0604020202020204" pitchFamily="34" charset="0"/>
              </a:rPr>
              <a:t>not CEPC specification)</a:t>
            </a:r>
            <a:endParaRPr lang="en-US" altLang="zh-CN" sz="2000" dirty="0" smtClean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cs typeface="Arial" panose="020B0604020202020204" pitchFamily="34" charset="0"/>
              </a:rPr>
              <a:t>A total of </a:t>
            </a:r>
            <a:r>
              <a:rPr lang="en-US" altLang="zh-CN" sz="2000" dirty="0">
                <a:cs typeface="Arial" panose="020B0604020202020204" pitchFamily="34" charset="0"/>
              </a:rPr>
              <a:t>6 </a:t>
            </a:r>
            <a:r>
              <a:rPr lang="en-US" altLang="zh-CN" sz="2000" dirty="0" smtClean="0">
                <a:cs typeface="Arial" panose="020B0604020202020204" pitchFamily="34" charset="0"/>
              </a:rPr>
              <a:t>layers Direct </a:t>
            </a:r>
            <a:r>
              <a:rPr lang="en-US" altLang="zh-CN" sz="2000" dirty="0">
                <a:cs typeface="Arial" panose="020B0604020202020204" pitchFamily="34" charset="0"/>
              </a:rPr>
              <a:t>winding CCT </a:t>
            </a:r>
            <a:r>
              <a:rPr lang="en-US" altLang="zh-CN" sz="2000" dirty="0" smtClean="0">
                <a:cs typeface="Arial" panose="020B0604020202020204" pitchFamily="34" charset="0"/>
              </a:rPr>
              <a:t>coil </a:t>
            </a: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altLang="zh-CN" sz="2000" dirty="0">
                <a:cs typeface="Arial" panose="020B0604020202020204" pitchFamily="34" charset="0"/>
              </a:rPr>
              <a:t>Canted angle: 30 </a:t>
            </a:r>
            <a:r>
              <a:rPr lang="en-US" altLang="zh-CN" sz="2000" dirty="0" err="1">
                <a:cs typeface="Arial" panose="020B0604020202020204" pitchFamily="34" charset="0"/>
              </a:rPr>
              <a:t>deg</a:t>
            </a:r>
            <a:r>
              <a:rPr lang="en-US" altLang="zh-CN" sz="2000" dirty="0">
                <a:cs typeface="Arial" panose="020B0604020202020204" pitchFamily="34" charset="0"/>
              </a:rPr>
              <a:t>, pitch: 3.3 mm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altLang="zh-CN" sz="2000" dirty="0" smtClean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2000" dirty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2000" dirty="0" smtClean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2000" dirty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2000" dirty="0" smtClean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2000" dirty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2000" dirty="0" smtClean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2000" dirty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2000" dirty="0" smtClean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2000" dirty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2000" dirty="0" smtClean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2000" dirty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2000" dirty="0" smtClean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2000" dirty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2000" dirty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altLang="zh-CN" sz="2000" dirty="0" smtClean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altLang="zh-CN" sz="2000" dirty="0" smtClean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altLang="zh-CN" sz="2000" dirty="0" smtClean="0">
              <a:solidFill>
                <a:srgbClr val="0000FF"/>
              </a:solidFill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altLang="zh-CN" sz="2000" dirty="0" smtClean="0">
              <a:solidFill>
                <a:srgbClr val="0000FF"/>
              </a:solidFill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altLang="zh-CN" sz="2000" dirty="0" smtClean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altLang="zh-CN" sz="2000" dirty="0" smtClean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altLang="zh-CN" sz="2000" dirty="0" smtClean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</a:pPr>
            <a:endParaRPr lang="en-US" altLang="zh-CN" sz="2000" dirty="0">
              <a:cs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626" y="3918244"/>
            <a:ext cx="4205913" cy="187220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5680870"/>
            <a:ext cx="7114381" cy="120451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5725" y="4149080"/>
            <a:ext cx="4755491" cy="211467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91344" y="4400462"/>
            <a:ext cx="18142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/>
              <a:t>Single aperture </a:t>
            </a:r>
            <a:r>
              <a:rPr lang="en-US" altLang="zh-CN" sz="2000" b="1" dirty="0" err="1" smtClean="0"/>
              <a:t>quadrupole</a:t>
            </a:r>
            <a:r>
              <a:rPr lang="en-US" altLang="zh-CN" sz="2000" b="1" dirty="0" smtClean="0"/>
              <a:t> </a:t>
            </a:r>
            <a:endParaRPr lang="zh-CN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24131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21</a:t>
            </a:fld>
            <a:endParaRPr lang="zh-CN" altLang="en-US"/>
          </a:p>
        </p:txBody>
      </p:sp>
      <p:sp>
        <p:nvSpPr>
          <p:cNvPr id="8" name="标题 3">
            <a:extLst>
              <a:ext uri="{FF2B5EF4-FFF2-40B4-BE49-F238E27FC236}">
                <a16:creationId xmlns:a16="http://schemas.microsoft.com/office/drawing/2014/main" xmlns="" id="{7DC4B49B-183B-47A0-900D-9ACC16DAA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1791"/>
            <a:ext cx="12191999" cy="916209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Direct winding CCT </a:t>
            </a:r>
            <a:r>
              <a:rPr lang="en-US" altLang="zh-CN" sz="2800" dirty="0" err="1"/>
              <a:t>quadrupole</a:t>
            </a:r>
            <a:r>
              <a:rPr lang="en-US" altLang="zh-CN" sz="2800" dirty="0"/>
              <a:t> </a:t>
            </a:r>
            <a:r>
              <a:rPr lang="en-US" altLang="zh-CN" sz="2800" dirty="0" smtClean="0"/>
              <a:t>short model status</a:t>
            </a:r>
            <a:endParaRPr lang="zh-CN" altLang="en-US" sz="2800" dirty="0">
              <a:solidFill>
                <a:srgbClr val="C00000"/>
              </a:solidFill>
              <a:effectLst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839416" y="1052736"/>
            <a:ext cx="11161240" cy="4681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altLang="zh-CN" sz="2000" dirty="0" smtClean="0">
                <a:solidFill>
                  <a:srgbClr val="FF0000"/>
                </a:solidFill>
                <a:cs typeface="Arial" panose="020B0604020202020204" pitchFamily="34" charset="0"/>
              </a:rPr>
              <a:t>Main fabrication process of one double-layer CCT  </a:t>
            </a:r>
            <a:r>
              <a:rPr lang="en-US" altLang="zh-CN" sz="2000" dirty="0" smtClean="0">
                <a:cs typeface="Arial" panose="020B0604020202020204" pitchFamily="34" charset="0"/>
              </a:rPr>
              <a:t>using direct winding technology:</a:t>
            </a:r>
          </a:p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altLang="zh-CN" sz="1800" dirty="0" smtClean="0">
                <a:cs typeface="Arial" panose="020B0604020202020204" pitchFamily="34" charset="0"/>
              </a:rPr>
              <a:t>Wrap </a:t>
            </a:r>
            <a:r>
              <a:rPr lang="en-US" altLang="zh-CN" sz="1800" dirty="0">
                <a:cs typeface="Arial" panose="020B0604020202020204" pitchFamily="34" charset="0"/>
              </a:rPr>
              <a:t>substrate   </a:t>
            </a:r>
            <a:r>
              <a:rPr lang="en-US" altLang="zh-CN" sz="1800" dirty="0" smtClean="0">
                <a:cs typeface="Arial" panose="020B0604020202020204" pitchFamily="34" charset="0"/>
              </a:rPr>
              <a:t>           coil </a:t>
            </a:r>
            <a:r>
              <a:rPr lang="en-US" altLang="zh-CN" sz="1800" dirty="0">
                <a:cs typeface="Arial" panose="020B0604020202020204" pitchFamily="34" charset="0"/>
              </a:rPr>
              <a:t>winding </a:t>
            </a:r>
            <a:r>
              <a:rPr lang="en-US" altLang="zh-CN" sz="1800" dirty="0" smtClean="0">
                <a:cs typeface="Arial" panose="020B0604020202020204" pitchFamily="34" charset="0"/>
              </a:rPr>
              <a:t>            apply </a:t>
            </a:r>
            <a:r>
              <a:rPr lang="en-US" altLang="zh-CN" sz="1800" dirty="0"/>
              <a:t>epoxy </a:t>
            </a:r>
            <a:r>
              <a:rPr lang="en-US" altLang="zh-CN" sz="1800" dirty="0" smtClean="0"/>
              <a:t>            apply pre-stress              surface machining</a:t>
            </a:r>
          </a:p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altLang="zh-CN" sz="1800" dirty="0" smtClean="0">
                <a:cs typeface="Arial" panose="020B0604020202020204" pitchFamily="34" charset="0"/>
              </a:rPr>
              <a:t>             room </a:t>
            </a:r>
            <a:r>
              <a:rPr lang="en-US" altLang="zh-CN" sz="1800" dirty="0">
                <a:cs typeface="Arial" panose="020B0604020202020204" pitchFamily="34" charset="0"/>
              </a:rPr>
              <a:t>temperature magnetic field measurement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altLang="zh-CN" sz="2000" dirty="0" smtClean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altLang="zh-CN" sz="2000" dirty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altLang="zh-CN" sz="2000" dirty="0" smtClean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2000" dirty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2000" dirty="0" smtClean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2000" dirty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2000" dirty="0" smtClean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2000" dirty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2000" dirty="0" smtClean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2000" dirty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2000" dirty="0" smtClean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2000" dirty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2000" dirty="0" smtClean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2000" dirty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2000" dirty="0" smtClean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2000" dirty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2000" dirty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altLang="zh-CN" sz="2000" dirty="0" smtClean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altLang="zh-CN" sz="2000" dirty="0" smtClean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altLang="zh-CN" sz="2000" dirty="0" smtClean="0">
              <a:solidFill>
                <a:srgbClr val="0000FF"/>
              </a:solidFill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altLang="zh-CN" sz="2000" dirty="0" smtClean="0">
              <a:solidFill>
                <a:srgbClr val="0000FF"/>
              </a:solidFill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altLang="zh-CN" sz="2000" dirty="0" smtClean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altLang="zh-CN" sz="2000" dirty="0" smtClean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altLang="zh-CN" sz="2000" dirty="0" smtClean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</a:pPr>
            <a:endParaRPr lang="en-US" altLang="zh-CN" sz="2000" dirty="0">
              <a:cs typeface="Arial" panose="020B0604020202020204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325" y="2098878"/>
            <a:ext cx="3054923" cy="229119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6061" y="2053951"/>
            <a:ext cx="3108571" cy="233611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6584" y="4548386"/>
            <a:ext cx="3149336" cy="21543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1106" y="2144071"/>
            <a:ext cx="2826782" cy="220080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5303" y="4419957"/>
            <a:ext cx="1790897" cy="2293378"/>
          </a:xfrm>
          <a:prstGeom prst="rect">
            <a:avLst/>
          </a:prstGeom>
        </p:spPr>
      </p:pic>
      <p:sp>
        <p:nvSpPr>
          <p:cNvPr id="4" name="右箭头 3"/>
          <p:cNvSpPr/>
          <p:nvPr/>
        </p:nvSpPr>
        <p:spPr>
          <a:xfrm>
            <a:off x="1055440" y="1700808"/>
            <a:ext cx="648072" cy="2880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右箭头 10"/>
          <p:cNvSpPr/>
          <p:nvPr/>
        </p:nvSpPr>
        <p:spPr>
          <a:xfrm>
            <a:off x="2639616" y="1412776"/>
            <a:ext cx="648072" cy="2880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右箭头 11"/>
          <p:cNvSpPr/>
          <p:nvPr/>
        </p:nvSpPr>
        <p:spPr>
          <a:xfrm>
            <a:off x="4670437" y="1412776"/>
            <a:ext cx="648072" cy="2880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右箭头 12"/>
          <p:cNvSpPr/>
          <p:nvPr/>
        </p:nvSpPr>
        <p:spPr>
          <a:xfrm>
            <a:off x="6672064" y="1412776"/>
            <a:ext cx="648072" cy="2880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右箭头 13"/>
          <p:cNvSpPr/>
          <p:nvPr/>
        </p:nvSpPr>
        <p:spPr>
          <a:xfrm>
            <a:off x="9134199" y="1412776"/>
            <a:ext cx="648072" cy="2880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187253" y="4278005"/>
            <a:ext cx="1963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4 layers CCT coils have been wound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2297" y="4601171"/>
            <a:ext cx="3132335" cy="2120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164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22</a:t>
            </a:fld>
            <a:endParaRPr lang="zh-CN" altLang="en-US"/>
          </a:p>
        </p:txBody>
      </p:sp>
      <p:sp>
        <p:nvSpPr>
          <p:cNvPr id="8" name="标题 3">
            <a:extLst>
              <a:ext uri="{FF2B5EF4-FFF2-40B4-BE49-F238E27FC236}">
                <a16:creationId xmlns:a16="http://schemas.microsoft.com/office/drawing/2014/main" xmlns="" id="{7DC4B49B-183B-47A0-900D-9ACC16DAA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1791"/>
            <a:ext cx="12191999" cy="916209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Direct winding CCT </a:t>
            </a:r>
            <a:r>
              <a:rPr lang="en-US" altLang="zh-CN" sz="2800" dirty="0" err="1"/>
              <a:t>quadrupole</a:t>
            </a:r>
            <a:r>
              <a:rPr lang="en-US" altLang="zh-CN" sz="2800" dirty="0"/>
              <a:t> </a:t>
            </a:r>
            <a:r>
              <a:rPr lang="en-US" altLang="zh-CN" sz="2800" dirty="0" smtClean="0"/>
              <a:t>short model status</a:t>
            </a:r>
            <a:endParaRPr lang="zh-CN" altLang="en-US" sz="2800" dirty="0">
              <a:solidFill>
                <a:srgbClr val="C00000"/>
              </a:solidFill>
              <a:effectLst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055440" y="1124074"/>
            <a:ext cx="11017224" cy="4681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altLang="zh-CN" sz="2000" dirty="0">
                <a:cs typeface="Arial" panose="020B0604020202020204" pitchFamily="34" charset="0"/>
              </a:rPr>
              <a:t>T</a:t>
            </a:r>
            <a:r>
              <a:rPr lang="en-US" altLang="zh-CN" sz="2000" dirty="0" smtClean="0">
                <a:cs typeface="Arial" panose="020B0604020202020204" pitchFamily="34" charset="0"/>
              </a:rPr>
              <a:t>he single </a:t>
            </a:r>
            <a:r>
              <a:rPr lang="en-US" altLang="zh-CN" sz="2000" dirty="0">
                <a:cs typeface="Arial" panose="020B0604020202020204" pitchFamily="34" charset="0"/>
              </a:rPr>
              <a:t>aperture </a:t>
            </a:r>
            <a:r>
              <a:rPr lang="en-US" altLang="zh-CN" sz="2000" dirty="0" smtClean="0">
                <a:cs typeface="Arial" panose="020B0604020202020204" pitchFamily="34" charset="0"/>
              </a:rPr>
              <a:t>direct </a:t>
            </a:r>
            <a:r>
              <a:rPr lang="en-US" altLang="zh-CN" sz="2000" dirty="0">
                <a:cs typeface="Arial" panose="020B0604020202020204" pitchFamily="34" charset="0"/>
              </a:rPr>
              <a:t>winding CCT </a:t>
            </a:r>
            <a:r>
              <a:rPr lang="en-US" altLang="zh-CN" sz="2000" dirty="0" err="1">
                <a:cs typeface="Arial" panose="020B0604020202020204" pitchFamily="34" charset="0"/>
              </a:rPr>
              <a:t>quadrupole</a:t>
            </a:r>
            <a:r>
              <a:rPr lang="en-US" altLang="zh-CN" sz="2000" dirty="0">
                <a:cs typeface="Arial" panose="020B0604020202020204" pitchFamily="34" charset="0"/>
              </a:rPr>
              <a:t> model will be tested at </a:t>
            </a:r>
            <a:r>
              <a:rPr lang="en-US" altLang="zh-CN" sz="2000" dirty="0" smtClean="0">
                <a:cs typeface="Arial" panose="020B0604020202020204" pitchFamily="34" charset="0"/>
              </a:rPr>
              <a:t>4.2K, using cryogenic vertical test facility at IHEP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altLang="zh-CN" sz="2000" dirty="0" smtClean="0">
                <a:cs typeface="Arial" panose="020B0604020202020204" pitchFamily="34" charset="0"/>
              </a:rPr>
              <a:t>The </a:t>
            </a:r>
            <a:r>
              <a:rPr lang="en-US" altLang="zh-CN" sz="2000" dirty="0" smtClean="0">
                <a:solidFill>
                  <a:srgbClr val="FF0000"/>
                </a:solidFill>
                <a:cs typeface="Arial" panose="020B0604020202020204" pitchFamily="34" charset="0"/>
              </a:rPr>
              <a:t>update of rotation coil and Hall probe measurement system </a:t>
            </a:r>
            <a:r>
              <a:rPr lang="en-US" altLang="zh-CN" sz="2000" dirty="0" smtClean="0">
                <a:cs typeface="Arial" panose="020B0604020202020204" pitchFamily="34" charset="0"/>
              </a:rPr>
              <a:t>located in the middle of the Dewar is in progress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altLang="zh-CN" sz="2000" dirty="0" smtClean="0">
                <a:cs typeface="Arial" panose="020B0604020202020204" pitchFamily="34" charset="0"/>
              </a:rPr>
              <a:t>To measure the variation of field harmonics along longitudinal direction, </a:t>
            </a:r>
            <a:r>
              <a:rPr lang="en-US" altLang="zh-CN" sz="2000" dirty="0" smtClean="0">
                <a:solidFill>
                  <a:srgbClr val="FF0000"/>
                </a:solidFill>
                <a:cs typeface="Arial" panose="020B0604020202020204" pitchFamily="34" charset="0"/>
              </a:rPr>
              <a:t>short PCB rotating coil</a:t>
            </a:r>
            <a:r>
              <a:rPr lang="en-US" altLang="zh-CN" sz="2000" dirty="0" smtClean="0">
                <a:cs typeface="Arial" panose="020B0604020202020204" pitchFamily="34" charset="0"/>
              </a:rPr>
              <a:t> will be fabricated</a:t>
            </a: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cs typeface="Arial" panose="020B0604020202020204" pitchFamily="34" charset="0"/>
              </a:rPr>
              <a:t>Vertical </a:t>
            </a:r>
            <a:r>
              <a:rPr lang="en-US" altLang="zh-CN" sz="2000" dirty="0">
                <a:cs typeface="Arial" panose="020B0604020202020204" pitchFamily="34" charset="0"/>
              </a:rPr>
              <a:t>test </a:t>
            </a:r>
            <a:r>
              <a:rPr lang="en-US" altLang="zh-CN" sz="2000" dirty="0" smtClean="0">
                <a:cs typeface="Arial" panose="020B0604020202020204" pitchFamily="34" charset="0"/>
              </a:rPr>
              <a:t>will be performed in </a:t>
            </a:r>
            <a:r>
              <a:rPr lang="en-US" altLang="zh-CN" sz="2000" dirty="0">
                <a:cs typeface="Arial" panose="020B0604020202020204" pitchFamily="34" charset="0"/>
              </a:rPr>
              <a:t>the first half </a:t>
            </a:r>
            <a:r>
              <a:rPr lang="en-US" altLang="zh-CN" sz="2000" dirty="0" smtClean="0">
                <a:cs typeface="Arial" panose="020B0604020202020204" pitchFamily="34" charset="0"/>
              </a:rPr>
              <a:t>of </a:t>
            </a:r>
            <a:r>
              <a:rPr lang="en-US" altLang="zh-CN" sz="2000" dirty="0">
                <a:cs typeface="Arial" panose="020B0604020202020204" pitchFamily="34" charset="0"/>
              </a:rPr>
              <a:t>2026</a:t>
            </a:r>
            <a:endParaRPr lang="en-US" altLang="zh-CN" sz="2000" dirty="0" smtClean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altLang="zh-CN" sz="2000" dirty="0" smtClean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2000" dirty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2000" dirty="0" smtClean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2000" dirty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2000" dirty="0" smtClean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2000" dirty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2000" dirty="0" smtClean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2000" dirty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2000" dirty="0" smtClean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2000" dirty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2000" dirty="0" smtClean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2000" dirty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2000" dirty="0" smtClean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2000" dirty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2000" dirty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altLang="zh-CN" sz="2000" dirty="0" smtClean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altLang="zh-CN" sz="2000" dirty="0" smtClean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altLang="zh-CN" sz="2000" dirty="0" smtClean="0">
              <a:solidFill>
                <a:srgbClr val="0000FF"/>
              </a:solidFill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altLang="zh-CN" sz="2000" dirty="0" smtClean="0">
              <a:solidFill>
                <a:srgbClr val="0000FF"/>
              </a:solidFill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altLang="zh-CN" sz="2000" dirty="0" smtClean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altLang="zh-CN" sz="2000" dirty="0" smtClean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altLang="zh-CN" sz="2000" dirty="0" smtClean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</a:pPr>
            <a:endParaRPr lang="en-US" altLang="zh-CN" sz="2000" dirty="0">
              <a:cs typeface="Arial" panose="020B0604020202020204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8194" y="3416681"/>
            <a:ext cx="2431398" cy="3293090"/>
          </a:xfrm>
          <a:prstGeom prst="rect">
            <a:avLst/>
          </a:prstGeom>
        </p:spPr>
      </p:pic>
      <p:pic>
        <p:nvPicPr>
          <p:cNvPr id="6" name="Picture 2" descr="定法兰组件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016" y="3464364"/>
            <a:ext cx="867445" cy="3379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058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1424" y="1196752"/>
            <a:ext cx="11089232" cy="5012768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altLang="zh-CN" sz="2200" dirty="0">
                <a:cs typeface="Arial" panose="020B0604020202020204" pitchFamily="34" charset="0"/>
              </a:rPr>
              <a:t>For CEPC superconducting </a:t>
            </a:r>
            <a:r>
              <a:rPr lang="en-US" altLang="zh-CN" sz="2200" dirty="0" err="1">
                <a:cs typeface="Arial" panose="020B0604020202020204" pitchFamily="34" charset="0"/>
              </a:rPr>
              <a:t>quadrupole</a:t>
            </a:r>
            <a:r>
              <a:rPr lang="en-US" altLang="zh-CN" sz="2200" dirty="0">
                <a:cs typeface="Arial" panose="020B0604020202020204" pitchFamily="34" charset="0"/>
              </a:rPr>
              <a:t> magnets, it is challenging to meet stringent design </a:t>
            </a:r>
            <a:r>
              <a:rPr lang="en-US" altLang="zh-CN" sz="2200" dirty="0" smtClean="0">
                <a:cs typeface="Arial" panose="020B0604020202020204" pitchFamily="34" charset="0"/>
              </a:rPr>
              <a:t>requirements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US" altLang="zh-CN" sz="1800" dirty="0">
                <a:solidFill>
                  <a:srgbClr val="008400"/>
                </a:solidFill>
                <a:cs typeface="Arial" panose="020B0604020202020204" pitchFamily="34" charset="0"/>
              </a:rPr>
              <a:t>1) High field gradient 142.3T/m  2) </a:t>
            </a:r>
            <a:r>
              <a:rPr lang="en-US" altLang="zh-CN" sz="1800" dirty="0" smtClean="0">
                <a:solidFill>
                  <a:srgbClr val="008400"/>
                </a:solidFill>
                <a:cs typeface="Arial" panose="020B0604020202020204" pitchFamily="34" charset="0"/>
              </a:rPr>
              <a:t>Limited </a:t>
            </a:r>
            <a:r>
              <a:rPr lang="en-US" altLang="zh-CN" sz="1800" dirty="0">
                <a:solidFill>
                  <a:srgbClr val="008400"/>
                </a:solidFill>
                <a:cs typeface="Arial" panose="020B0604020202020204" pitchFamily="34" charset="0"/>
              </a:rPr>
              <a:t>radial </a:t>
            </a:r>
            <a:r>
              <a:rPr lang="en-US" altLang="zh-CN" sz="1800" dirty="0" smtClean="0">
                <a:solidFill>
                  <a:srgbClr val="008400"/>
                </a:solidFill>
                <a:cs typeface="Arial" panose="020B0604020202020204" pitchFamily="34" charset="0"/>
              </a:rPr>
              <a:t>space ~11mm  3</a:t>
            </a:r>
            <a:r>
              <a:rPr lang="en-US" altLang="zh-CN" sz="1800" dirty="0">
                <a:solidFill>
                  <a:srgbClr val="008400"/>
                </a:solidFill>
                <a:cs typeface="Arial" panose="020B0604020202020204" pitchFamily="34" charset="0"/>
              </a:rPr>
              <a:t>) Field crosstalk of two apertures</a:t>
            </a:r>
          </a:p>
          <a:p>
            <a:pPr>
              <a:spcBef>
                <a:spcPts val="100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altLang="zh-CN" sz="2200" dirty="0" smtClean="0">
                <a:cs typeface="Arial" panose="020B0604020202020204" pitchFamily="34" charset="0"/>
              </a:rPr>
              <a:t>With updated design requirement, 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Iron free coil </a:t>
            </a:r>
            <a:r>
              <a:rPr lang="en-US" altLang="zh-CN" sz="2200" dirty="0" smtClean="0">
                <a:cs typeface="Arial" panose="020B0604020202020204" pitchFamily="34" charset="0"/>
              </a:rPr>
              <a:t>is selected</a:t>
            </a:r>
          </a:p>
          <a:p>
            <a:pPr>
              <a:spcBef>
                <a:spcPts val="100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altLang="zh-CN" sz="2200" dirty="0" smtClean="0">
                <a:solidFill>
                  <a:srgbClr val="FF0000"/>
                </a:solidFill>
                <a:cs typeface="Arial" panose="020B0604020202020204" pitchFamily="34" charset="0"/>
              </a:rPr>
              <a:t>Direct </a:t>
            </a:r>
            <a:r>
              <a:rPr lang="en-US" altLang="zh-CN" sz="2200" dirty="0">
                <a:solidFill>
                  <a:srgbClr val="FF0000"/>
                </a:solidFill>
                <a:cs typeface="Arial" panose="020B0604020202020204" pitchFamily="34" charset="0"/>
              </a:rPr>
              <a:t>winding CCT </a:t>
            </a:r>
            <a:r>
              <a:rPr lang="en-US" altLang="zh-CN" sz="2200" dirty="0" smtClean="0">
                <a:solidFill>
                  <a:srgbClr val="FF0000"/>
                </a:solidFill>
                <a:cs typeface="Arial" panose="020B0604020202020204" pitchFamily="34" charset="0"/>
              </a:rPr>
              <a:t>quadrupole coil option is the baseline design</a:t>
            </a:r>
            <a:endParaRPr lang="en-US" altLang="zh-CN" sz="2200" dirty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>
              <a:spcBef>
                <a:spcPts val="1000"/>
              </a:spcBef>
              <a:spcAft>
                <a:spcPts val="0"/>
              </a:spcAft>
            </a:pPr>
            <a:r>
              <a:rPr lang="en-US" altLang="zh-CN" sz="2200" dirty="0" smtClean="0">
                <a:cs typeface="Arial" panose="020B0604020202020204" pitchFamily="34" charset="0"/>
              </a:rPr>
              <a:t>Basic magnet </a:t>
            </a:r>
            <a:r>
              <a:rPr lang="en-US" altLang="zh-CN" sz="2200" dirty="0">
                <a:cs typeface="Arial" panose="020B0604020202020204" pitchFamily="34" charset="0"/>
              </a:rPr>
              <a:t>design of CCT </a:t>
            </a:r>
            <a:r>
              <a:rPr lang="en-US" altLang="zh-CN" sz="2200" dirty="0" err="1">
                <a:cs typeface="Arial" panose="020B0604020202020204" pitchFamily="34" charset="0"/>
              </a:rPr>
              <a:t>quadrupoles</a:t>
            </a:r>
            <a:r>
              <a:rPr lang="en-US" altLang="zh-CN" sz="2200" dirty="0">
                <a:cs typeface="Arial" panose="020B0604020202020204" pitchFamily="34" charset="0"/>
              </a:rPr>
              <a:t> is </a:t>
            </a:r>
            <a:r>
              <a:rPr lang="en-US" altLang="zh-CN" sz="2200" dirty="0" smtClean="0">
                <a:cs typeface="Arial" panose="020B0604020202020204" pitchFamily="34" charset="0"/>
              </a:rPr>
              <a:t>finished and reviewed</a:t>
            </a:r>
          </a:p>
          <a:p>
            <a:pPr>
              <a:spcBef>
                <a:spcPts val="1000"/>
              </a:spcBef>
              <a:spcAft>
                <a:spcPts val="0"/>
              </a:spcAft>
            </a:pPr>
            <a:r>
              <a:rPr lang="en-US" altLang="zh-CN" sz="2200" dirty="0" smtClean="0">
                <a:cs typeface="Arial" panose="020B0604020202020204" pitchFamily="34" charset="0"/>
              </a:rPr>
              <a:t>Direct </a:t>
            </a:r>
            <a:r>
              <a:rPr lang="en-US" altLang="zh-CN" sz="2200" dirty="0">
                <a:cs typeface="Arial" panose="020B0604020202020204" pitchFamily="34" charset="0"/>
              </a:rPr>
              <a:t>winding experiment </a:t>
            </a:r>
            <a:r>
              <a:rPr lang="en-US" altLang="zh-CN" sz="2200" dirty="0" smtClean="0">
                <a:cs typeface="Arial" panose="020B0604020202020204" pitchFamily="34" charset="0"/>
              </a:rPr>
              <a:t>of CCT </a:t>
            </a:r>
            <a:r>
              <a:rPr lang="en-US" altLang="zh-CN" sz="2200" dirty="0">
                <a:cs typeface="Arial" panose="020B0604020202020204" pitchFamily="34" charset="0"/>
              </a:rPr>
              <a:t>coil </a:t>
            </a:r>
            <a:r>
              <a:rPr lang="en-US" altLang="zh-CN" sz="2200" dirty="0" smtClean="0">
                <a:cs typeface="Arial" panose="020B0604020202020204" pitchFamily="34" charset="0"/>
              </a:rPr>
              <a:t>has been performed</a:t>
            </a:r>
            <a:endParaRPr lang="en-US" altLang="zh-CN" sz="2200" dirty="0">
              <a:cs typeface="Arial" panose="020B0604020202020204" pitchFamily="34" charset="0"/>
            </a:endParaRPr>
          </a:p>
          <a:p>
            <a:pPr>
              <a:spcBef>
                <a:spcPts val="1000"/>
              </a:spcBef>
              <a:spcAft>
                <a:spcPts val="0"/>
              </a:spcAft>
            </a:pPr>
            <a:r>
              <a:rPr lang="en-US" altLang="zh-CN" sz="2200" dirty="0" smtClean="0">
                <a:cs typeface="Arial" panose="020B0604020202020204" pitchFamily="34" charset="0"/>
              </a:rPr>
              <a:t>Study </a:t>
            </a:r>
            <a:r>
              <a:rPr lang="en-US" altLang="zh-CN" sz="2200" dirty="0">
                <a:cs typeface="Arial" panose="020B0604020202020204" pitchFamily="34" charset="0"/>
              </a:rPr>
              <a:t>on </a:t>
            </a:r>
            <a:r>
              <a:rPr lang="en-US" altLang="zh-CN" sz="2200" dirty="0" smtClean="0">
                <a:cs typeface="Arial" panose="020B0604020202020204" pitchFamily="34" charset="0"/>
              </a:rPr>
              <a:t>key </a:t>
            </a:r>
            <a:r>
              <a:rPr lang="en-US" altLang="zh-CN" sz="2200" dirty="0">
                <a:cs typeface="Arial" panose="020B0604020202020204" pitchFamily="34" charset="0"/>
              </a:rPr>
              <a:t>technologies </a:t>
            </a:r>
            <a:r>
              <a:rPr lang="en-US" altLang="zh-CN" sz="2200" dirty="0" smtClean="0">
                <a:cs typeface="Arial" panose="020B0604020202020204" pitchFamily="34" charset="0"/>
              </a:rPr>
              <a:t>of </a:t>
            </a:r>
            <a:r>
              <a:rPr lang="en-US" altLang="zh-CN" sz="2200" dirty="0">
                <a:solidFill>
                  <a:srgbClr val="FF0000"/>
                </a:solidFill>
                <a:cs typeface="Arial" panose="020B0604020202020204" pitchFamily="34" charset="0"/>
              </a:rPr>
              <a:t>Direct winding </a:t>
            </a:r>
            <a:r>
              <a:rPr lang="en-US" altLang="zh-CN" sz="2200" dirty="0" smtClean="0">
                <a:solidFill>
                  <a:srgbClr val="FF0000"/>
                </a:solidFill>
                <a:cs typeface="Arial" panose="020B0604020202020204" pitchFamily="34" charset="0"/>
              </a:rPr>
              <a:t>CCT 0.6m quadrupole</a:t>
            </a:r>
            <a:r>
              <a:rPr lang="en-US" altLang="zh-CN" sz="2200" dirty="0" smtClean="0">
                <a:solidFill>
                  <a:srgbClr val="008400"/>
                </a:solidFill>
                <a:cs typeface="Arial" panose="020B0604020202020204" pitchFamily="34" charset="0"/>
              </a:rPr>
              <a:t> </a:t>
            </a:r>
            <a:r>
              <a:rPr lang="en-US" altLang="zh-CN" sz="2200" dirty="0">
                <a:solidFill>
                  <a:srgbClr val="FF0000"/>
                </a:solidFill>
                <a:cs typeface="Arial" panose="020B0604020202020204" pitchFamily="34" charset="0"/>
              </a:rPr>
              <a:t>model</a:t>
            </a:r>
            <a:r>
              <a:rPr lang="en-US" altLang="zh-CN" sz="2200" dirty="0" smtClean="0">
                <a:solidFill>
                  <a:srgbClr val="008400"/>
                </a:solidFill>
                <a:cs typeface="Arial" panose="020B0604020202020204" pitchFamily="34" charset="0"/>
              </a:rPr>
              <a:t> </a:t>
            </a:r>
            <a:r>
              <a:rPr lang="en-US" altLang="zh-CN" sz="2200" dirty="0" smtClean="0">
                <a:cs typeface="Arial" panose="020B0604020202020204" pitchFamily="34" charset="0"/>
              </a:rPr>
              <a:t>in progress</a:t>
            </a:r>
          </a:p>
          <a:p>
            <a:pPr>
              <a:spcBef>
                <a:spcPts val="1000"/>
              </a:spcBef>
              <a:spcAft>
                <a:spcPts val="0"/>
              </a:spcAft>
            </a:pPr>
            <a:r>
              <a:rPr lang="en-US" altLang="zh-CN" sz="2200" dirty="0">
                <a:cs typeface="Arial" panose="020B0604020202020204" pitchFamily="34" charset="0"/>
              </a:rPr>
              <a:t>T</a:t>
            </a:r>
            <a:r>
              <a:rPr lang="en-US" altLang="zh-CN" sz="2200" dirty="0" smtClean="0">
                <a:cs typeface="Arial" panose="020B0604020202020204" pitchFamily="34" charset="0"/>
              </a:rPr>
              <a:t>he </a:t>
            </a:r>
            <a:r>
              <a:rPr lang="en-US" altLang="zh-CN" sz="2200" dirty="0">
                <a:cs typeface="Arial" panose="020B0604020202020204" pitchFamily="34" charset="0"/>
              </a:rPr>
              <a:t>first </a:t>
            </a:r>
            <a:r>
              <a:rPr lang="en-US" altLang="zh-CN" sz="2200" dirty="0" smtClean="0">
                <a:cs typeface="Arial" panose="020B0604020202020204" pitchFamily="34" charset="0"/>
              </a:rPr>
              <a:t>single aperture </a:t>
            </a:r>
            <a:r>
              <a:rPr lang="en-US" altLang="zh-CN" sz="2200" dirty="0" err="1" smtClean="0">
                <a:cs typeface="Arial" panose="020B0604020202020204" pitchFamily="34" charset="0"/>
              </a:rPr>
              <a:t>quadrupole</a:t>
            </a:r>
            <a:r>
              <a:rPr lang="en-US" altLang="zh-CN" sz="2200" dirty="0" smtClean="0">
                <a:cs typeface="Arial" panose="020B0604020202020204" pitchFamily="34" charset="0"/>
              </a:rPr>
              <a:t> short model will be cold tested at 4.2K</a:t>
            </a:r>
            <a:endParaRPr lang="en-US" altLang="zh-CN" sz="2200" dirty="0">
              <a:cs typeface="Arial" panose="020B0604020202020204" pitchFamily="34" charset="0"/>
            </a:endParaRPr>
          </a:p>
          <a:p>
            <a:pPr eaLnBrk="1" hangingPunct="1">
              <a:lnSpc>
                <a:spcPct val="105000"/>
              </a:lnSpc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797" name="Rectangle 2"/>
          <p:cNvSpPr>
            <a:spLocks noGrp="1" noChangeArrowheads="1"/>
          </p:cNvSpPr>
          <p:nvPr>
            <p:ph type="title"/>
          </p:nvPr>
        </p:nvSpPr>
        <p:spPr>
          <a:xfrm>
            <a:off x="1743769" y="164626"/>
            <a:ext cx="8437563" cy="581025"/>
          </a:xfrm>
        </p:spPr>
        <p:txBody>
          <a:bodyPr>
            <a:normAutofit/>
          </a:bodyPr>
          <a:lstStyle/>
          <a:p>
            <a:r>
              <a:rPr lang="en-US" altLang="zh-CN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F437D1-81F7-4AD7-A431-028721C0C646}" type="slidenum">
              <a:rPr lang="en-US" altLang="zh-CN" smtClean="0"/>
              <a:pPr>
                <a:defRPr/>
              </a:pPr>
              <a:t>23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4692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3" descr="8d5d924e275b0c7f58feed1244176003"/>
          <p:cNvPicPr>
            <a:picLocks noChangeAspect="1"/>
          </p:cNvPicPr>
          <p:nvPr/>
        </p:nvPicPr>
        <p:blipFill rotWithShape="1">
          <a:blip r:embed="rId3"/>
          <a:srcRect t="28679" b="6192"/>
          <a:stretch/>
        </p:blipFill>
        <p:spPr>
          <a:xfrm>
            <a:off x="635" y="0"/>
            <a:ext cx="12191365" cy="2118283"/>
          </a:xfrm>
          <a:prstGeom prst="rect">
            <a:avLst/>
          </a:prstGeom>
        </p:spPr>
      </p:pic>
      <p:pic>
        <p:nvPicPr>
          <p:cNvPr id="10" name="Picture 2" descr="C:\Users\Administrator\Desktop\1111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42" y="35979"/>
            <a:ext cx="1548428" cy="91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图片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6363" y="5398314"/>
            <a:ext cx="3552825" cy="672912"/>
          </a:xfrm>
          <a:prstGeom prst="rect">
            <a:avLst/>
          </a:prstGeom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52FA-C358-4F70-9CE8-3E41459FCE36}" type="slidenum">
              <a:rPr lang="zh-CN" altLang="en-US" smtClean="0"/>
              <a:t>24</a:t>
            </a:fld>
            <a:endParaRPr lang="zh-CN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85EAC949-290A-4F72-8126-286986C5AE1D}"/>
              </a:ext>
            </a:extLst>
          </p:cNvPr>
          <p:cNvSpPr txBox="1"/>
          <p:nvPr/>
        </p:nvSpPr>
        <p:spPr>
          <a:xfrm>
            <a:off x="635" y="6457890"/>
            <a:ext cx="12191365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/>
              <a:t>Jan. 12-16, HKUST, 2026 IAS Program on Fundamental </a:t>
            </a:r>
            <a:r>
              <a:rPr lang="en-US" altLang="zh-CN" dirty="0" smtClean="0"/>
              <a:t>Physics</a:t>
            </a:r>
            <a:endParaRPr lang="zh-CN" altLang="en-US" dirty="0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3287714" y="2781301"/>
            <a:ext cx="6408686" cy="1079747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80000"/>
              </a:lnSpc>
              <a:buFontTx/>
              <a:buNone/>
            </a:pPr>
            <a:r>
              <a:rPr lang="en-US" altLang="zh-CN" sz="3600" b="1" dirty="0">
                <a:solidFill>
                  <a:srgbClr val="FF0000"/>
                </a:solidFill>
                <a:cs typeface="Arial" panose="020B0604020202020204" pitchFamily="34" charset="0"/>
              </a:rPr>
              <a:t>Thanks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532244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56"/>
    </mc:Choice>
    <mc:Fallback xmlns="">
      <p:transition spd="slow" advTm="8556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23">
            <a:extLst>
              <a:ext uri="{FF2B5EF4-FFF2-40B4-BE49-F238E27FC236}">
                <a16:creationId xmlns:a16="http://schemas.microsoft.com/office/drawing/2014/main" xmlns="" id="{3545BBB0-F5A1-4124-8C5A-A942C707EE66}"/>
              </a:ext>
            </a:extLst>
          </p:cNvPr>
          <p:cNvSpPr txBox="1"/>
          <p:nvPr/>
        </p:nvSpPr>
        <p:spPr>
          <a:xfrm>
            <a:off x="407368" y="38891"/>
            <a:ext cx="11690652" cy="73303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4000"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altLang="zh-CN" sz="3200" b="1" dirty="0">
                <a:solidFill>
                  <a:srgbClr val="C00000"/>
                </a:solidFill>
              </a:rPr>
              <a:t>Introduction</a:t>
            </a:r>
            <a:endParaRPr lang="zh-CN" altLang="en-US" sz="3200" b="1" dirty="0">
              <a:solidFill>
                <a:srgbClr val="C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069808" y="6338623"/>
            <a:ext cx="2844800" cy="365125"/>
          </a:xfrm>
        </p:spPr>
        <p:txBody>
          <a:bodyPr/>
          <a:lstStyle/>
          <a:p>
            <a:fld id="{F15E9139-A00B-4B2A-98A6-095DC08F1345}" type="slidenum">
              <a:rPr lang="zh-CN" altLang="en-US" smtClean="0"/>
              <a:pPr/>
              <a:t>3</a:t>
            </a:fld>
            <a:endParaRPr lang="zh-CN" alt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23392" y="1134195"/>
            <a:ext cx="10972800" cy="484030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sz="2000" dirty="0" smtClean="0"/>
              <a:t>There are 2 </a:t>
            </a:r>
            <a:r>
              <a:rPr lang="en-US" altLang="zh-CN" sz="2000" dirty="0"/>
              <a:t>interaction </a:t>
            </a:r>
            <a:r>
              <a:rPr lang="en-US" altLang="zh-CN" sz="2000" dirty="0" smtClean="0"/>
              <a:t>points in CEPC collider ring</a:t>
            </a:r>
          </a:p>
          <a:p>
            <a:pPr>
              <a:spcAft>
                <a:spcPts val="0"/>
              </a:spcAft>
            </a:pPr>
            <a:r>
              <a:rPr lang="en-US" altLang="zh-CN" sz="2000" dirty="0" smtClean="0">
                <a:solidFill>
                  <a:srgbClr val="008400"/>
                </a:solidFill>
              </a:rPr>
              <a:t>To </a:t>
            </a:r>
            <a:r>
              <a:rPr lang="en-US" altLang="zh-CN" sz="2000" dirty="0">
                <a:solidFill>
                  <a:srgbClr val="008400"/>
                </a:solidFill>
              </a:rPr>
              <a:t>final focus the </a:t>
            </a:r>
            <a:r>
              <a:rPr lang="en-US" altLang="zh-CN" sz="2000" dirty="0" smtClean="0">
                <a:solidFill>
                  <a:srgbClr val="008400"/>
                </a:solidFill>
              </a:rPr>
              <a:t>beams </a:t>
            </a:r>
            <a:r>
              <a:rPr lang="en-US" altLang="zh-CN" sz="2000" dirty="0">
                <a:solidFill>
                  <a:srgbClr val="008400"/>
                </a:solidFill>
              </a:rPr>
              <a:t>for high luminosity</a:t>
            </a:r>
            <a:r>
              <a:rPr lang="en-US" altLang="zh-CN" sz="2000" dirty="0"/>
              <a:t>, compact </a:t>
            </a:r>
            <a:r>
              <a:rPr lang="en-US" altLang="zh-CN" sz="2000" dirty="0">
                <a:solidFill>
                  <a:srgbClr val="FF0000"/>
                </a:solidFill>
              </a:rPr>
              <a:t>high gradient </a:t>
            </a:r>
            <a:r>
              <a:rPr lang="en-US" altLang="zh-CN" sz="2000" dirty="0" smtClean="0">
                <a:solidFill>
                  <a:srgbClr val="FF0000"/>
                </a:solidFill>
              </a:rPr>
              <a:t>double </a:t>
            </a:r>
            <a:r>
              <a:rPr lang="en-US" altLang="zh-CN" sz="2000" dirty="0">
                <a:solidFill>
                  <a:srgbClr val="FF0000"/>
                </a:solidFill>
              </a:rPr>
              <a:t>aperture </a:t>
            </a:r>
            <a:r>
              <a:rPr lang="en-US" altLang="zh-CN" sz="2000" dirty="0" smtClean="0">
                <a:solidFill>
                  <a:srgbClr val="FF0000"/>
                </a:solidFill>
              </a:rPr>
              <a:t>quadrupole </a:t>
            </a:r>
            <a:r>
              <a:rPr lang="en-US" altLang="zh-CN" sz="2000" dirty="0">
                <a:solidFill>
                  <a:srgbClr val="FF0000"/>
                </a:solidFill>
              </a:rPr>
              <a:t>magnets </a:t>
            </a:r>
            <a:r>
              <a:rPr lang="en-US" altLang="zh-CN" sz="2000" dirty="0"/>
              <a:t>(Q1a, Q1b, Q2) are required on both sides of IP </a:t>
            </a:r>
            <a:r>
              <a:rPr lang="en-US" altLang="zh-CN" sz="2000" dirty="0" smtClean="0"/>
              <a:t>point</a:t>
            </a:r>
          </a:p>
          <a:p>
            <a:pPr>
              <a:spcAft>
                <a:spcPts val="0"/>
              </a:spcAft>
            </a:pPr>
            <a:r>
              <a:rPr lang="en-US" altLang="zh-CN" sz="2000" dirty="0" smtClean="0"/>
              <a:t>To </a:t>
            </a:r>
            <a:r>
              <a:rPr lang="en-US" altLang="zh-CN" sz="2000" dirty="0"/>
              <a:t>cancel the effect of the detector solenoid </a:t>
            </a:r>
            <a:r>
              <a:rPr lang="en-US" altLang="zh-CN" sz="2000" dirty="0" smtClean="0"/>
              <a:t>field (3T) </a:t>
            </a:r>
            <a:r>
              <a:rPr lang="en-US" altLang="zh-CN" sz="2000" dirty="0"/>
              <a:t>on the beam, anti-solenoids before </a:t>
            </a:r>
            <a:r>
              <a:rPr lang="en-US" altLang="zh-CN" sz="2000" dirty="0" err="1"/>
              <a:t>Quadrupoles</a:t>
            </a:r>
            <a:r>
              <a:rPr lang="en-US" altLang="zh-CN" sz="2000" dirty="0"/>
              <a:t> and outside </a:t>
            </a:r>
            <a:r>
              <a:rPr lang="en-US" altLang="zh-CN" sz="2000" dirty="0" err="1"/>
              <a:t>Quadrupoles</a:t>
            </a:r>
            <a:r>
              <a:rPr lang="en-US" altLang="zh-CN" sz="2000" dirty="0"/>
              <a:t> are needed</a:t>
            </a: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CN" sz="2000" dirty="0"/>
              <a:t>EDR requirements of CEPC Final Focus </a:t>
            </a:r>
            <a:r>
              <a:rPr lang="en-US" altLang="zh-CN" sz="2000" dirty="0" err="1"/>
              <a:t>quadrupoles</a:t>
            </a:r>
            <a:r>
              <a:rPr lang="en-US" altLang="zh-CN" sz="2000" dirty="0"/>
              <a:t> are based on </a:t>
            </a:r>
            <a:r>
              <a:rPr lang="en-US" altLang="zh-CN" sz="2000" dirty="0">
                <a:solidFill>
                  <a:srgbClr val="FF0000"/>
                </a:solidFill>
              </a:rPr>
              <a:t>L* of 1.9 m</a:t>
            </a:r>
            <a:r>
              <a:rPr lang="en-US" altLang="zh-CN" sz="2000" dirty="0"/>
              <a:t>, beam crossing angle of </a:t>
            </a:r>
            <a:r>
              <a:rPr lang="en-US" altLang="zh-CN" sz="2000" dirty="0">
                <a:solidFill>
                  <a:srgbClr val="FF0000"/>
                </a:solidFill>
              </a:rPr>
              <a:t>33 </a:t>
            </a:r>
            <a:r>
              <a:rPr lang="en-US" altLang="zh-CN" sz="2000" dirty="0" err="1">
                <a:solidFill>
                  <a:srgbClr val="FF0000"/>
                </a:solidFill>
              </a:rPr>
              <a:t>mrad</a:t>
            </a:r>
            <a:r>
              <a:rPr lang="en-US" altLang="zh-CN" sz="2000" dirty="0">
                <a:solidFill>
                  <a:srgbClr val="FF0000"/>
                </a:solidFill>
              </a:rPr>
              <a:t> </a:t>
            </a:r>
            <a:endParaRPr lang="en-US" altLang="zh-CN" sz="2000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2116" y="3672950"/>
            <a:ext cx="4372837" cy="2814947"/>
          </a:xfrm>
          <a:prstGeom prst="rect">
            <a:avLst/>
          </a:prstGeom>
        </p:spPr>
      </p:pic>
      <p:pic>
        <p:nvPicPr>
          <p:cNvPr id="9" name="图片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744" y="3501008"/>
            <a:ext cx="4680520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48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069808" y="6338623"/>
            <a:ext cx="2844800" cy="365125"/>
          </a:xfrm>
        </p:spPr>
        <p:txBody>
          <a:bodyPr/>
          <a:lstStyle/>
          <a:p>
            <a:fld id="{F15E9139-A00B-4B2A-98A6-095DC08F1345}" type="slidenum">
              <a:rPr lang="zh-CN" altLang="en-US" smtClean="0"/>
              <a:pPr/>
              <a:t>4</a:t>
            </a:fld>
            <a:endParaRPr lang="zh-CN" altLang="en-US" dirty="0"/>
          </a:p>
        </p:txBody>
      </p:sp>
      <p:sp>
        <p:nvSpPr>
          <p:cNvPr id="7" name="文本框 23">
            <a:extLst>
              <a:ext uri="{FF2B5EF4-FFF2-40B4-BE49-F238E27FC236}">
                <a16:creationId xmlns:a16="http://schemas.microsoft.com/office/drawing/2014/main" xmlns="" id="{3545BBB0-F5A1-4124-8C5A-A942C707EE66}"/>
              </a:ext>
            </a:extLst>
          </p:cNvPr>
          <p:cNvSpPr txBox="1"/>
          <p:nvPr/>
        </p:nvSpPr>
        <p:spPr>
          <a:xfrm>
            <a:off x="407368" y="73386"/>
            <a:ext cx="11690652" cy="73303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4000"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altLang="zh-CN" sz="3200" b="1" dirty="0">
                <a:solidFill>
                  <a:srgbClr val="C00000"/>
                </a:solidFill>
              </a:rPr>
              <a:t>Introduction</a:t>
            </a:r>
            <a:endParaRPr lang="zh-CN" altLang="en-US" sz="3200" b="1" dirty="0">
              <a:solidFill>
                <a:srgbClr val="C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23392" y="1152368"/>
            <a:ext cx="10972800" cy="4840303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2000" dirty="0" smtClean="0"/>
              <a:t>Design requirement </a:t>
            </a:r>
            <a:r>
              <a:rPr lang="en-US" altLang="zh-CN" sz="2000" dirty="0"/>
              <a:t>of CEPC Interaction Region </a:t>
            </a:r>
            <a:r>
              <a:rPr lang="en-US" altLang="zh-CN" sz="2000" dirty="0" err="1"/>
              <a:t>quadrupole</a:t>
            </a:r>
            <a:r>
              <a:rPr lang="en-US" altLang="zh-CN" sz="2000" dirty="0"/>
              <a:t> </a:t>
            </a:r>
            <a:r>
              <a:rPr lang="en-US" altLang="zh-CN" sz="2000" dirty="0" smtClean="0"/>
              <a:t>magnets:</a:t>
            </a:r>
            <a:endParaRPr lang="en-US" altLang="zh-CN" sz="2000" dirty="0"/>
          </a:p>
          <a:p>
            <a:endParaRPr lang="zh-CN" altLang="en-US" dirty="0"/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343472" y="1606623"/>
            <a:ext cx="820891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Basic requirement of CEPC Interaction Region quadrupole magnets</a:t>
            </a:r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5203438"/>
              </p:ext>
            </p:extLst>
          </p:nvPr>
        </p:nvGraphicFramePr>
        <p:xfrm>
          <a:off x="654690" y="2081127"/>
          <a:ext cx="10081126" cy="2763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571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4134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4134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413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3070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63882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89914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2582719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411480"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Magnet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Field gradient (T/m)</a:t>
                      </a:r>
                      <a:endParaRPr lang="zh-CN" altLang="zh-CN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zh-CN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zh-CN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zh-CN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Magnetic length (m)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Width of GFR (mm)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Minimal distance between two aperture beam lines (mm)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148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tt</a:t>
                      </a:r>
                      <a:endParaRPr lang="zh-CN" altLang="zh-CN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5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Higgs</a:t>
                      </a:r>
                      <a:endParaRPr lang="zh-CN" altLang="zh-CN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</a:t>
                      </a:r>
                      <a:endParaRPr lang="zh-CN" altLang="zh-CN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</a:t>
                      </a:r>
                      <a:endParaRPr lang="zh-CN" altLang="zh-CN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4676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Q1a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6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140.7</a:t>
                      </a:r>
                      <a:endParaRPr lang="zh-CN" altLang="en-US" sz="16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142.3</a:t>
                      </a:r>
                      <a:endParaRPr lang="zh-CN" altLang="en-US" sz="16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6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94.9</a:t>
                      </a:r>
                      <a:endParaRPr lang="zh-CN" altLang="en-US" sz="16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6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109.7</a:t>
                      </a:r>
                      <a:endParaRPr lang="zh-CN" altLang="en-US" sz="16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1.21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14.92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62.71</a:t>
                      </a:r>
                      <a:endParaRPr lang="zh-CN" altLang="en-US" sz="16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4676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Q1b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58.9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85.4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57.0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64.8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1.21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18.17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105.28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4676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Q2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51.3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96.7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64.5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0.0087</a:t>
                      </a:r>
                      <a:endParaRPr lang="zh-CN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24.48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155.11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10" name="文本框 9"/>
          <p:cNvSpPr txBox="1"/>
          <p:nvPr/>
        </p:nvSpPr>
        <p:spPr>
          <a:xfrm>
            <a:off x="1372444" y="4895723"/>
            <a:ext cx="98873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2) Ratio of </a:t>
            </a:r>
            <a:r>
              <a:rPr lang="en-US" altLang="zh-CN" sz="2000" dirty="0" err="1"/>
              <a:t>multipole</a:t>
            </a:r>
            <a:r>
              <a:rPr lang="en-US" altLang="zh-CN" sz="2000" dirty="0"/>
              <a:t> field to </a:t>
            </a:r>
            <a:r>
              <a:rPr lang="en-US" altLang="zh-CN" sz="2000" dirty="0" err="1"/>
              <a:t>quadrupole</a:t>
            </a:r>
            <a:r>
              <a:rPr lang="en-US" altLang="zh-CN" sz="2000" dirty="0"/>
              <a:t> field   ≤ 3×10</a:t>
            </a:r>
            <a:r>
              <a:rPr lang="en-US" altLang="zh-CN" sz="2000" baseline="30000" dirty="0"/>
              <a:t>-4</a:t>
            </a:r>
          </a:p>
          <a:p>
            <a:r>
              <a:rPr lang="en-US" altLang="zh-CN" sz="2000" dirty="0"/>
              <a:t>3) Integral dipole field at the center of </a:t>
            </a:r>
            <a:r>
              <a:rPr lang="en-US" altLang="zh-CN" sz="2000" dirty="0" err="1" smtClean="0"/>
              <a:t>quadrupole</a:t>
            </a:r>
            <a:r>
              <a:rPr lang="en-US" altLang="zh-CN" sz="2000" dirty="0" smtClean="0"/>
              <a:t> aperture </a:t>
            </a:r>
            <a:r>
              <a:rPr lang="en-US" altLang="zh-CN" sz="2000" dirty="0"/>
              <a:t>is zero</a:t>
            </a:r>
          </a:p>
          <a:p>
            <a:r>
              <a:rPr lang="en-US" altLang="zh-CN" sz="2000" dirty="0"/>
              <a:t>     </a:t>
            </a:r>
            <a:r>
              <a:rPr lang="en-US" altLang="zh-CN" sz="2200" dirty="0">
                <a:solidFill>
                  <a:srgbClr val="FF0000"/>
                </a:solidFill>
              </a:rPr>
              <a:t>Local dipole field at </a:t>
            </a:r>
            <a:r>
              <a:rPr lang="en-US" altLang="zh-CN" sz="2200" dirty="0" smtClean="0">
                <a:solidFill>
                  <a:srgbClr val="FF0000"/>
                </a:solidFill>
              </a:rPr>
              <a:t>each </a:t>
            </a:r>
            <a:r>
              <a:rPr lang="en-US" altLang="zh-CN" sz="2200" dirty="0">
                <a:solidFill>
                  <a:srgbClr val="FF0000"/>
                </a:solidFill>
              </a:rPr>
              <a:t>longitudinal </a:t>
            </a:r>
            <a:r>
              <a:rPr lang="en-US" altLang="zh-CN" sz="2200" dirty="0" smtClean="0">
                <a:solidFill>
                  <a:srgbClr val="FF0000"/>
                </a:solidFill>
              </a:rPr>
              <a:t>position </a:t>
            </a:r>
            <a:r>
              <a:rPr lang="en-US" altLang="zh-CN" sz="2200" dirty="0">
                <a:solidFill>
                  <a:srgbClr val="FF0000"/>
                </a:solidFill>
              </a:rPr>
              <a:t>≤300 </a:t>
            </a:r>
            <a:r>
              <a:rPr lang="en-US" altLang="zh-CN" sz="2200" dirty="0" err="1" smtClean="0">
                <a:solidFill>
                  <a:srgbClr val="FF0000"/>
                </a:solidFill>
              </a:rPr>
              <a:t>Gs</a:t>
            </a:r>
            <a:r>
              <a:rPr lang="en-US" altLang="zh-CN" sz="2200" dirty="0" smtClean="0">
                <a:solidFill>
                  <a:srgbClr val="FF0000"/>
                </a:solidFill>
              </a:rPr>
              <a:t>  </a:t>
            </a:r>
            <a:endParaRPr lang="zh-CN" altLang="en-US" sz="2200" dirty="0">
              <a:solidFill>
                <a:srgbClr val="FF0000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717968" y="2924139"/>
            <a:ext cx="14181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Field crosstalk will introduce Dipole field, sextupole, </a:t>
            </a:r>
            <a:r>
              <a:rPr lang="en-US" altLang="zh-CN" sz="1600" dirty="0" err="1" smtClean="0"/>
              <a:t>etc</a:t>
            </a:r>
            <a:endParaRPr lang="zh-CN" altLang="en-US" sz="1600" dirty="0"/>
          </a:p>
        </p:txBody>
      </p:sp>
      <p:cxnSp>
        <p:nvCxnSpPr>
          <p:cNvPr id="8" name="直接箭头连接符 7"/>
          <p:cNvCxnSpPr/>
          <p:nvPr/>
        </p:nvCxnSpPr>
        <p:spPr>
          <a:xfrm>
            <a:off x="9806544" y="3284984"/>
            <a:ext cx="911424" cy="0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392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069808" y="6338623"/>
            <a:ext cx="2844800" cy="365125"/>
          </a:xfrm>
        </p:spPr>
        <p:txBody>
          <a:bodyPr/>
          <a:lstStyle/>
          <a:p>
            <a:fld id="{F15E9139-A00B-4B2A-98A6-095DC08F1345}" type="slidenum">
              <a:rPr lang="zh-CN" altLang="en-US" smtClean="0"/>
              <a:pPr/>
              <a:t>5</a:t>
            </a:fld>
            <a:endParaRPr lang="zh-CN" altLang="en-US" dirty="0"/>
          </a:p>
        </p:txBody>
      </p:sp>
      <p:sp>
        <p:nvSpPr>
          <p:cNvPr id="7" name="文本框 23">
            <a:extLst>
              <a:ext uri="{FF2B5EF4-FFF2-40B4-BE49-F238E27FC236}">
                <a16:creationId xmlns:a16="http://schemas.microsoft.com/office/drawing/2014/main" xmlns="" id="{3545BBB0-F5A1-4124-8C5A-A942C707EE66}"/>
              </a:ext>
            </a:extLst>
          </p:cNvPr>
          <p:cNvSpPr txBox="1"/>
          <p:nvPr/>
        </p:nvSpPr>
        <p:spPr>
          <a:xfrm>
            <a:off x="407368" y="73386"/>
            <a:ext cx="11690652" cy="73303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4000"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altLang="zh-CN" sz="2800" b="1" dirty="0">
                <a:solidFill>
                  <a:srgbClr val="C00000"/>
                </a:solidFill>
              </a:rPr>
              <a:t>EDR plan of superconducting </a:t>
            </a:r>
            <a:r>
              <a:rPr lang="en-US" altLang="zh-CN" sz="2800" b="1" dirty="0" err="1" smtClean="0">
                <a:solidFill>
                  <a:srgbClr val="C00000"/>
                </a:solidFill>
              </a:rPr>
              <a:t>quadrupole</a:t>
            </a:r>
            <a:r>
              <a:rPr lang="en-US" altLang="zh-CN" sz="2800" b="1" dirty="0">
                <a:solidFill>
                  <a:srgbClr val="C00000"/>
                </a:solidFill>
              </a:rPr>
              <a:t> </a:t>
            </a:r>
            <a:r>
              <a:rPr lang="en-US" altLang="zh-CN" sz="2800" b="1" dirty="0" smtClean="0">
                <a:solidFill>
                  <a:srgbClr val="C00000"/>
                </a:solidFill>
              </a:rPr>
              <a:t>magnets</a:t>
            </a:r>
            <a:endParaRPr lang="zh-CN" altLang="en-US" sz="2800" b="1" dirty="0">
              <a:solidFill>
                <a:srgbClr val="C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23392" y="1052736"/>
            <a:ext cx="11291216" cy="5040560"/>
          </a:xfrm>
        </p:spPr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en-US" altLang="zh-CN" sz="2000" b="1" dirty="0" smtClean="0">
                <a:solidFill>
                  <a:srgbClr val="FF0000"/>
                </a:solidFill>
              </a:rPr>
              <a:t> EDR </a:t>
            </a:r>
            <a:r>
              <a:rPr lang="en-US" altLang="zh-CN" sz="2000" b="1" dirty="0">
                <a:solidFill>
                  <a:srgbClr val="FF0000"/>
                </a:solidFill>
              </a:rPr>
              <a:t>goal 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of SC </a:t>
            </a:r>
            <a:r>
              <a:rPr lang="en-US" altLang="zh-CN" sz="2000" b="1" dirty="0" err="1" smtClean="0">
                <a:solidFill>
                  <a:srgbClr val="FF0000"/>
                </a:solidFill>
              </a:rPr>
              <a:t>quadrupoles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 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US" altLang="zh-CN" sz="2000" dirty="0"/>
              <a:t> </a:t>
            </a:r>
            <a:r>
              <a:rPr lang="en-US" altLang="zh-CN" sz="2000" dirty="0" smtClean="0"/>
              <a:t>         Optimize </a:t>
            </a:r>
            <a:r>
              <a:rPr lang="en-US" altLang="zh-CN" sz="2000" dirty="0"/>
              <a:t>and finish good magnet design, innovative, technically </a:t>
            </a:r>
            <a:r>
              <a:rPr lang="en-US" altLang="zh-CN" sz="2000" dirty="0" smtClean="0"/>
              <a:t>achievable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US" altLang="zh-CN" sz="2000" dirty="0" smtClean="0"/>
              <a:t>          Complete </a:t>
            </a:r>
            <a:r>
              <a:rPr lang="en-US" altLang="zh-CN" sz="2000" dirty="0"/>
              <a:t>the Engineering Design Report</a:t>
            </a:r>
            <a:endParaRPr lang="en-US" altLang="zh-CN" sz="2000" dirty="0" smtClean="0"/>
          </a:p>
          <a:p>
            <a:pPr marL="0" indent="0">
              <a:spcAft>
                <a:spcPts val="0"/>
              </a:spcAft>
              <a:buNone/>
            </a:pPr>
            <a:r>
              <a:rPr lang="en-US" altLang="zh-CN" sz="2000" dirty="0"/>
              <a:t> </a:t>
            </a:r>
            <a:r>
              <a:rPr lang="en-US" altLang="zh-CN" sz="2000" b="1" dirty="0">
                <a:solidFill>
                  <a:srgbClr val="FF0000"/>
                </a:solidFill>
              </a:rPr>
              <a:t>EDR plan 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of </a:t>
            </a:r>
            <a:r>
              <a:rPr lang="en-US" altLang="zh-CN" sz="2000" b="1" dirty="0">
                <a:solidFill>
                  <a:srgbClr val="FF0000"/>
                </a:solidFill>
              </a:rPr>
              <a:t>SC </a:t>
            </a:r>
            <a:r>
              <a:rPr lang="en-US" altLang="zh-CN" sz="2000" b="1" dirty="0" err="1" smtClean="0">
                <a:solidFill>
                  <a:srgbClr val="FF0000"/>
                </a:solidFill>
              </a:rPr>
              <a:t>quadrupoles</a:t>
            </a:r>
            <a:endParaRPr lang="en-US" altLang="zh-CN" sz="2000" b="1" dirty="0" smtClean="0">
              <a:solidFill>
                <a:srgbClr val="FF0000"/>
              </a:solidFill>
            </a:endParaRPr>
          </a:p>
          <a:p>
            <a:pPr marL="0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altLang="zh-CN" sz="2400" dirty="0" smtClean="0"/>
              <a:t>     </a:t>
            </a:r>
            <a:endParaRPr lang="en-US" altLang="zh-CN" sz="2400" dirty="0" smtClean="0">
              <a:solidFill>
                <a:srgbClr val="008400"/>
              </a:solidFill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3659102"/>
              </p:ext>
            </p:extLst>
          </p:nvPr>
        </p:nvGraphicFramePr>
        <p:xfrm>
          <a:off x="407368" y="2564904"/>
          <a:ext cx="11147201" cy="41266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  <a:gridCol w="7920880"/>
                <a:gridCol w="1642145"/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solidFill>
                            <a:schemeClr val="tx1"/>
                          </a:solidFill>
                        </a:rPr>
                        <a:t>Year</a:t>
                      </a:r>
                      <a:endParaRPr lang="zh-CN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solidFill>
                            <a:schemeClr val="tx1"/>
                          </a:solidFill>
                        </a:rPr>
                        <a:t>Work plan</a:t>
                      </a:r>
                      <a:endParaRPr lang="zh-CN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solidFill>
                            <a:schemeClr val="tx1"/>
                          </a:solidFill>
                        </a:rPr>
                        <a:t>Status</a:t>
                      </a:r>
                      <a:endParaRPr lang="zh-CN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763285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2024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      Iteration and finalize design requirements for SC </a:t>
                      </a:r>
                      <a:r>
                        <a:rPr lang="en-US" altLang="zh-CN" dirty="0" err="1" smtClean="0">
                          <a:solidFill>
                            <a:schemeClr val="tx1"/>
                          </a:solidFill>
                        </a:rPr>
                        <a:t>quadrupole</a:t>
                      </a:r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 magnets</a:t>
                      </a:r>
                    </a:p>
                    <a:p>
                      <a:pPr algn="l"/>
                      <a:r>
                        <a:rPr lang="en-US" altLang="zh-CN" dirty="0" smtClean="0">
                          <a:solidFill>
                            <a:srgbClr val="FF0000"/>
                          </a:solidFill>
                        </a:rPr>
                        <a:t>      Choose a good magnet design option</a:t>
                      </a:r>
                      <a:endParaRPr lang="zh-CN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solidFill>
                            <a:srgbClr val="00A249"/>
                          </a:solidFill>
                        </a:rPr>
                        <a:t>Finished</a:t>
                      </a:r>
                      <a:endParaRPr lang="zh-CN" altLang="en-US" sz="2000" b="1" dirty="0">
                        <a:solidFill>
                          <a:srgbClr val="00A249"/>
                        </a:solidFill>
                      </a:endParaRPr>
                    </a:p>
                  </a:txBody>
                  <a:tcPr anchor="ctr"/>
                </a:tc>
              </a:tr>
              <a:tr h="763285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2025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     Optimization of SC </a:t>
                      </a:r>
                      <a:r>
                        <a:rPr lang="en-US" altLang="zh-CN" dirty="0" err="1" smtClean="0">
                          <a:solidFill>
                            <a:schemeClr val="tx1"/>
                          </a:solidFill>
                        </a:rPr>
                        <a:t>quadrupole</a:t>
                      </a:r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, detailed magnetic field analysis, quench analysis</a:t>
                      </a:r>
                    </a:p>
                    <a:p>
                      <a:pPr algn="l"/>
                      <a:r>
                        <a:rPr lang="en-US" altLang="zh-CN" dirty="0" smtClean="0">
                          <a:solidFill>
                            <a:srgbClr val="FF0000"/>
                          </a:solidFill>
                        </a:rPr>
                        <a:t>     Finish magnet design</a:t>
                      </a:r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, summarize magnet parameters</a:t>
                      </a:r>
                    </a:p>
                    <a:p>
                      <a:pPr algn="l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     Complete 2025 CEPC proposal of SC </a:t>
                      </a:r>
                      <a:r>
                        <a:rPr lang="en-US" altLang="zh-CN" dirty="0" err="1" smtClean="0">
                          <a:solidFill>
                            <a:schemeClr val="tx1"/>
                          </a:solidFill>
                        </a:rPr>
                        <a:t>quadrupoles</a:t>
                      </a:r>
                      <a:endParaRPr lang="en-US" altLang="zh-CN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     Start direct winding experiments of CCT </a:t>
                      </a:r>
                      <a:r>
                        <a:rPr lang="en-US" altLang="zh-CN" dirty="0" err="1" smtClean="0">
                          <a:solidFill>
                            <a:schemeClr val="tx1"/>
                          </a:solidFill>
                        </a:rPr>
                        <a:t>quadrupole</a:t>
                      </a:r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 coil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1" dirty="0" smtClean="0">
                          <a:solidFill>
                            <a:srgbClr val="00A249"/>
                          </a:solidFill>
                        </a:rPr>
                        <a:t>Finished</a:t>
                      </a:r>
                      <a:endParaRPr lang="zh-CN" altLang="en-US" sz="2000" b="1" dirty="0" smtClean="0">
                        <a:solidFill>
                          <a:srgbClr val="00A249"/>
                        </a:solidFill>
                      </a:endParaRPr>
                    </a:p>
                    <a:p>
                      <a:pPr algn="ctr"/>
                      <a:endParaRPr lang="zh-CN" altLang="en-US" sz="2000" b="1" dirty="0">
                        <a:solidFill>
                          <a:srgbClr val="00A249"/>
                        </a:solidFill>
                      </a:endParaRPr>
                    </a:p>
                  </a:txBody>
                  <a:tcPr anchor="ctr"/>
                </a:tc>
              </a:tr>
              <a:tr h="763285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2026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     Key technologies study,</a:t>
                      </a:r>
                      <a:r>
                        <a:rPr lang="en-US" altLang="zh-CN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magnet engineering design</a:t>
                      </a:r>
                    </a:p>
                    <a:p>
                      <a:pPr algn="l"/>
                      <a:r>
                        <a:rPr lang="en-US" altLang="zh-CN" dirty="0" smtClean="0">
                          <a:solidFill>
                            <a:srgbClr val="FF0000"/>
                          </a:solidFill>
                        </a:rPr>
                        <a:t>     Manufacture a direct winding CCT Q1a short model</a:t>
                      </a:r>
                      <a:endParaRPr lang="zh-CN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chemeClr val="tx1"/>
                          </a:solidFill>
                        </a:rPr>
                        <a:t>To be done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763285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2027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     Cryogenic test of CCT Q1a short model</a:t>
                      </a:r>
                    </a:p>
                    <a:p>
                      <a:pPr algn="l"/>
                      <a:r>
                        <a:rPr lang="en-US" altLang="zh-CN" dirty="0" smtClean="0">
                          <a:solidFill>
                            <a:srgbClr val="FF0000"/>
                          </a:solidFill>
                        </a:rPr>
                        <a:t>     Complete Engineering design report</a:t>
                      </a:r>
                      <a:endParaRPr lang="zh-CN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dirty="0" smtClean="0">
                          <a:solidFill>
                            <a:schemeClr val="tx1"/>
                          </a:solidFill>
                        </a:rPr>
                        <a:t>To be done</a:t>
                      </a:r>
                      <a:endParaRPr lang="zh-CN" altLang="en-US" sz="2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8416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839416" y="1180618"/>
            <a:ext cx="11280576" cy="51757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0"/>
              </a:spcAft>
              <a:buNone/>
            </a:pPr>
            <a:r>
              <a:rPr lang="en-US" altLang="zh-CN" sz="22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The </a:t>
            </a:r>
            <a:r>
              <a:rPr lang="en-US" altLang="zh-CN" sz="2200" b="1" dirty="0">
                <a:solidFill>
                  <a:srgbClr val="FF0000"/>
                </a:solidFill>
                <a:cs typeface="Arial" panose="020B0604020202020204" pitchFamily="34" charset="0"/>
              </a:rPr>
              <a:t>design </a:t>
            </a:r>
            <a:r>
              <a:rPr lang="en-US" altLang="zh-CN" sz="22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requirement of </a:t>
            </a:r>
            <a:r>
              <a:rPr lang="en-US" altLang="zh-CN" sz="2200" b="1" dirty="0">
                <a:solidFill>
                  <a:srgbClr val="FF0000"/>
                </a:solidFill>
                <a:cs typeface="Arial" panose="020B0604020202020204" pitchFamily="34" charset="0"/>
              </a:rPr>
              <a:t>Q1a is the most challenging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altLang="zh-CN" sz="2000" dirty="0">
                <a:cs typeface="Arial" panose="020B0604020202020204" pitchFamily="34" charset="0"/>
              </a:rPr>
              <a:t>Minimal distance between two aperture beam lines: </a:t>
            </a:r>
            <a:r>
              <a:rPr lang="en-US" altLang="zh-CN" sz="2000" b="1" dirty="0">
                <a:solidFill>
                  <a:srgbClr val="FF0000"/>
                </a:solidFill>
                <a:cs typeface="Arial" panose="020B0604020202020204" pitchFamily="34" charset="0"/>
              </a:rPr>
              <a:t>62.71</a:t>
            </a:r>
            <a:r>
              <a:rPr lang="en-US" altLang="zh-CN" sz="2000" b="1" dirty="0">
                <a:cs typeface="Arial" panose="020B0604020202020204" pitchFamily="34" charset="0"/>
              </a:rPr>
              <a:t> </a:t>
            </a:r>
            <a:r>
              <a:rPr lang="en-US" altLang="zh-CN" sz="2000" b="1" dirty="0" smtClean="0">
                <a:cs typeface="Arial" panose="020B0604020202020204" pitchFamily="34" charset="0"/>
              </a:rPr>
              <a:t>mm</a:t>
            </a:r>
          </a:p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altLang="zh-CN" sz="2000" b="1" dirty="0">
                <a:cs typeface="Arial" panose="020B0604020202020204" pitchFamily="34" charset="0"/>
              </a:rPr>
              <a:t> </a:t>
            </a:r>
            <a:r>
              <a:rPr lang="en-US" altLang="zh-CN" sz="2000" b="1" dirty="0" smtClean="0">
                <a:cs typeface="Arial" panose="020B0604020202020204" pitchFamily="34" charset="0"/>
              </a:rPr>
              <a:t>                  Radius of single aperture </a:t>
            </a:r>
            <a:r>
              <a:rPr lang="en-US" altLang="zh-CN" sz="2400" b="1" dirty="0" smtClean="0">
                <a:solidFill>
                  <a:srgbClr val="008400"/>
                </a:solidFill>
                <a:cs typeface="Arial" panose="020B0604020202020204" pitchFamily="34" charset="0"/>
              </a:rPr>
              <a:t>&lt;31.36mm</a:t>
            </a:r>
            <a:endParaRPr lang="en-US" altLang="zh-CN" sz="2000" b="1" dirty="0">
              <a:solidFill>
                <a:srgbClr val="008400"/>
              </a:solidFill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nb-NO" altLang="zh-CN" sz="2000" dirty="0">
                <a:cs typeface="Arial" panose="020B0604020202020204" pitchFamily="34" charset="0"/>
              </a:rPr>
              <a:t>Leaving space for </a:t>
            </a:r>
            <a:r>
              <a:rPr lang="en-US" altLang="zh-CN" sz="2000" dirty="0">
                <a:cs typeface="Arial" panose="020B0604020202020204" pitchFamily="34" charset="0"/>
              </a:rPr>
              <a:t>beam </a:t>
            </a:r>
            <a:r>
              <a:rPr lang="en-US" altLang="zh-CN" sz="2000" dirty="0" smtClean="0">
                <a:cs typeface="Arial" panose="020B0604020202020204" pitchFamily="34" charset="0"/>
              </a:rPr>
              <a:t>pipe, inner </a:t>
            </a:r>
            <a:r>
              <a:rPr lang="nb-NO" altLang="zh-CN" sz="2000" dirty="0" smtClean="0">
                <a:cs typeface="Arial" panose="020B0604020202020204" pitchFamily="34" charset="0"/>
              </a:rPr>
              <a:t>helium vessel</a:t>
            </a:r>
            <a:r>
              <a:rPr lang="en-US" altLang="zh-CN" sz="2000" dirty="0" smtClean="0">
                <a:cs typeface="Arial" panose="020B0604020202020204" pitchFamily="34" charset="0"/>
              </a:rPr>
              <a:t>, coil support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altLang="zh-CN" sz="2000" b="1" dirty="0" err="1" smtClean="0">
                <a:cs typeface="Arial" panose="020B0604020202020204" pitchFamily="34" charset="0"/>
              </a:rPr>
              <a:t>Quadrupole</a:t>
            </a:r>
            <a:r>
              <a:rPr lang="en-US" altLang="zh-CN" sz="2000" b="1" dirty="0" smtClean="0">
                <a:cs typeface="Arial" panose="020B0604020202020204" pitchFamily="34" charset="0"/>
              </a:rPr>
              <a:t> </a:t>
            </a:r>
            <a:r>
              <a:rPr lang="en-US" altLang="zh-CN" sz="2000" b="1" dirty="0">
                <a:cs typeface="Arial" panose="020B0604020202020204" pitchFamily="34" charset="0"/>
              </a:rPr>
              <a:t>coil inner radius: 20 mm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FF00FF"/>
                </a:solidFill>
                <a:latin typeface="Times New Roman" panose="02020603050405020304" pitchFamily="18" charset="0"/>
              </a:rPr>
              <a:t>Challenging </a:t>
            </a:r>
            <a:r>
              <a:rPr lang="en-US" altLang="zh-CN" sz="24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to meet stringent design </a:t>
            </a:r>
            <a:r>
              <a:rPr lang="en-US" altLang="zh-CN" sz="2400" b="1" dirty="0" smtClean="0">
                <a:solidFill>
                  <a:srgbClr val="FF00FF"/>
                </a:solidFill>
                <a:latin typeface="Times New Roman" panose="02020603050405020304" pitchFamily="18" charset="0"/>
              </a:rPr>
              <a:t>requirements for Q1a</a:t>
            </a:r>
            <a:endParaRPr lang="en-US" altLang="zh-CN" sz="24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Font typeface="Wingdings" pitchFamily="2" charset="2"/>
              <a:buNone/>
            </a:pP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     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</a:t>
            </a:r>
            <a:r>
              <a:rPr lang="en-US" altLang="zh-CN" sz="2400" dirty="0" smtClean="0">
                <a:latin typeface="Times New Roman" panose="02020603050405020304" pitchFamily="18" charset="0"/>
              </a:rPr>
              <a:t>1</a:t>
            </a:r>
            <a:r>
              <a:rPr lang="en-US" altLang="zh-CN" sz="2400" dirty="0">
                <a:latin typeface="Times New Roman" panose="02020603050405020304" pitchFamily="18" charset="0"/>
              </a:rPr>
              <a:t>) High field gradient: 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142.3 T/m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Font typeface="Wingdings" pitchFamily="2" charset="2"/>
              <a:buNone/>
            </a:pP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    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</a:t>
            </a:r>
            <a:r>
              <a:rPr lang="en-US" altLang="zh-CN" sz="2400" dirty="0">
                <a:latin typeface="Times New Roman" panose="02020603050405020304" pitchFamily="18" charset="0"/>
              </a:rPr>
              <a:t>2) Limited </a:t>
            </a:r>
            <a:r>
              <a:rPr lang="en-US" altLang="zh-CN" sz="2400" dirty="0" smtClean="0">
                <a:latin typeface="Times New Roman" panose="02020603050405020304" pitchFamily="18" charset="0"/>
              </a:rPr>
              <a:t>magnet radial </a:t>
            </a:r>
            <a:r>
              <a:rPr lang="en-US" altLang="zh-CN" sz="2400" dirty="0">
                <a:latin typeface="Times New Roman" panose="02020603050405020304" pitchFamily="18" charset="0"/>
              </a:rPr>
              <a:t>space </a:t>
            </a:r>
          </a:p>
          <a:p>
            <a:pPr marL="0" indent="0">
              <a:spcAft>
                <a:spcPts val="0"/>
              </a:spcAft>
              <a:buFont typeface="Wingdings" pitchFamily="2" charset="2"/>
              <a:buNone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                         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R: [20mm, 31.36mm], 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11.36mm</a:t>
            </a:r>
            <a:endParaRPr lang="en-US" altLang="zh-CN" sz="24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    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</a:t>
            </a:r>
            <a:r>
              <a:rPr lang="en-US" altLang="zh-CN" sz="2400" dirty="0">
                <a:latin typeface="Times New Roman" panose="02020603050405020304" pitchFamily="18" charset="0"/>
              </a:rPr>
              <a:t>3) Magnetic field crosstalk between two apertures</a:t>
            </a:r>
            <a:endParaRPr lang="en-US" altLang="zh-CN" sz="2000" dirty="0">
              <a:latin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altLang="zh-CN" sz="2000" i="1" dirty="0">
                <a:solidFill>
                  <a:srgbClr val="0033CC"/>
                </a:solidFill>
                <a:latin typeface="Times New Roman" panose="02020603050405020304" pitchFamily="18" charset="0"/>
              </a:rPr>
              <a:t>             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High order field harmonics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≤ 3×10</a:t>
            </a:r>
            <a:r>
              <a:rPr lang="en-US" altLang="zh-CN" sz="2000" baseline="30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-4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              </a:t>
            </a:r>
            <a:r>
              <a:rPr lang="en-US" altLang="zh-CN" sz="2000" b="1" dirty="0">
                <a:solidFill>
                  <a:srgbClr val="0033CC"/>
                </a:solidFill>
                <a:latin typeface="Times New Roman" panose="02020603050405020304" pitchFamily="18" charset="0"/>
              </a:rPr>
              <a:t>Local dipole field: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≤ 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300 </a:t>
            </a:r>
            <a:r>
              <a:rPr lang="en-US" altLang="zh-CN" sz="2400" b="1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Gs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  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                                             </a:t>
            </a:r>
          </a:p>
          <a:p>
            <a:pPr>
              <a:buFont typeface="Wingdings" pitchFamily="2" charset="2"/>
              <a:buChar char="l"/>
            </a:pP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>
              <a:buFont typeface="Wingdings" pitchFamily="2" charset="2"/>
              <a:buChar char="l"/>
            </a:pP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Wingdings" pitchFamily="2" charset="2"/>
              <a:buChar char="v"/>
            </a:pPr>
            <a:endParaRPr lang="en-US" altLang="zh-CN" sz="1800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8248" y="4022666"/>
            <a:ext cx="3744416" cy="2516247"/>
          </a:xfrm>
          <a:prstGeom prst="rect">
            <a:avLst/>
          </a:prstGeom>
        </p:spPr>
      </p:pic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6</a:t>
            </a:fld>
            <a:endParaRPr lang="zh-CN" altLang="en-US"/>
          </a:p>
        </p:txBody>
      </p:sp>
      <p:sp>
        <p:nvSpPr>
          <p:cNvPr id="4" name="标题 3">
            <a:extLst>
              <a:ext uri="{FF2B5EF4-FFF2-40B4-BE49-F238E27FC236}">
                <a16:creationId xmlns:a16="http://schemas.microsoft.com/office/drawing/2014/main" xmlns="" id="{D3555180-131D-49E3-B04F-20A197DB7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 smtClean="0"/>
              <a:t>Magnetic </a:t>
            </a:r>
            <a:r>
              <a:rPr lang="en-US" altLang="zh-CN" sz="2800" dirty="0"/>
              <a:t>field design of superconducting </a:t>
            </a:r>
            <a:r>
              <a:rPr lang="en-US" altLang="zh-CN" sz="2800" dirty="0" smtClean="0"/>
              <a:t>CCT </a:t>
            </a:r>
            <a:r>
              <a:rPr lang="en-US" altLang="zh-CN" sz="2800" dirty="0" err="1" smtClean="0"/>
              <a:t>quadruoples</a:t>
            </a:r>
            <a:endParaRPr lang="zh-CN" altLang="en-US" sz="2800" dirty="0">
              <a:solidFill>
                <a:srgbClr val="C00000"/>
              </a:solidFill>
              <a:effectLst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291864" y="3428884"/>
            <a:ext cx="2780800" cy="411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rgbClr val="00A249"/>
                </a:solidFill>
              </a:rPr>
              <a:t>FCC-</a:t>
            </a:r>
            <a:r>
              <a:rPr lang="en-US" altLang="zh-CN" sz="2000" b="1" dirty="0" err="1" smtClean="0">
                <a:solidFill>
                  <a:srgbClr val="00A249"/>
                </a:solidFill>
              </a:rPr>
              <a:t>ee</a:t>
            </a:r>
            <a:r>
              <a:rPr lang="en-US" altLang="zh-CN" sz="2000" b="1" dirty="0" smtClean="0">
                <a:solidFill>
                  <a:srgbClr val="00A249"/>
                </a:solidFill>
              </a:rPr>
              <a:t> FFQ: 100 T/m</a:t>
            </a:r>
            <a:endParaRPr lang="zh-CN" altLang="en-US" sz="2000" b="1" dirty="0">
              <a:solidFill>
                <a:srgbClr val="00A2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330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55440" y="1052068"/>
            <a:ext cx="11027297" cy="554528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altLang="zh-CN" sz="2000" dirty="0">
                <a:cs typeface="Arial" panose="020B0604020202020204" pitchFamily="34" charset="0"/>
              </a:rPr>
              <a:t>In EDR, requirement on </a:t>
            </a:r>
            <a:r>
              <a:rPr lang="en-US" altLang="zh-CN" sz="2000" b="1" dirty="0">
                <a:cs typeface="Arial" panose="020B0604020202020204" pitchFamily="34" charset="0"/>
              </a:rPr>
              <a:t>local dipole field </a:t>
            </a:r>
            <a:r>
              <a:rPr lang="en-US" altLang="zh-CN" sz="2000" dirty="0">
                <a:cs typeface="Arial" panose="020B0604020202020204" pitchFamily="34" charset="0"/>
              </a:rPr>
              <a:t>in each aperture is relaxed to  </a:t>
            </a:r>
            <a:r>
              <a:rPr lang="en-US" altLang="zh-CN" sz="2000" dirty="0">
                <a:solidFill>
                  <a:srgbClr val="FF0000"/>
                </a:solidFill>
                <a:cs typeface="Arial" panose="020B0604020202020204" pitchFamily="34" charset="0"/>
              </a:rPr>
              <a:t>≤ 300 </a:t>
            </a:r>
            <a:r>
              <a:rPr lang="en-US" altLang="zh-CN" sz="2000" dirty="0" err="1">
                <a:solidFill>
                  <a:srgbClr val="FF0000"/>
                </a:solidFill>
                <a:cs typeface="Arial" panose="020B0604020202020204" pitchFamily="34" charset="0"/>
              </a:rPr>
              <a:t>Gs</a:t>
            </a:r>
            <a:endParaRPr lang="en-US" altLang="zh-CN" sz="2000" dirty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altLang="zh-CN" sz="2000" dirty="0">
                <a:cs typeface="Arial" panose="020B0604020202020204" pitchFamily="34" charset="0"/>
              </a:rPr>
              <a:t>To reduce magnet weight, </a:t>
            </a:r>
            <a:r>
              <a:rPr lang="en-US" altLang="zh-CN" sz="2000" dirty="0" smtClean="0">
                <a:solidFill>
                  <a:srgbClr val="FF0000"/>
                </a:solidFill>
                <a:cs typeface="Arial" panose="020B0604020202020204" pitchFamily="34" charset="0"/>
              </a:rPr>
              <a:t>iron-free </a:t>
            </a:r>
            <a:r>
              <a:rPr lang="en-US" altLang="zh-CN" sz="2000" dirty="0">
                <a:solidFill>
                  <a:srgbClr val="FF0000"/>
                </a:solidFill>
                <a:cs typeface="Arial" panose="020B0604020202020204" pitchFamily="34" charset="0"/>
              </a:rPr>
              <a:t>structure </a:t>
            </a:r>
            <a:r>
              <a:rPr lang="en-US" altLang="zh-CN" sz="2000" dirty="0">
                <a:cs typeface="Arial" panose="020B0604020202020204" pitchFamily="34" charset="0"/>
              </a:rPr>
              <a:t>is selected for CEPC SC </a:t>
            </a:r>
            <a:r>
              <a:rPr lang="en-US" altLang="zh-CN" sz="2000" dirty="0" err="1">
                <a:cs typeface="Arial" panose="020B0604020202020204" pitchFamily="34" charset="0"/>
              </a:rPr>
              <a:t>quadrupoles</a:t>
            </a:r>
            <a:endParaRPr lang="en-US" altLang="zh-CN" sz="2000" dirty="0" smtClean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cs typeface="Arial" panose="020B0604020202020204" pitchFamily="34" charset="0"/>
              </a:rPr>
              <a:t>The </a:t>
            </a:r>
            <a:r>
              <a:rPr lang="en-US" altLang="zh-CN" sz="2000" dirty="0">
                <a:cs typeface="Arial" panose="020B0604020202020204" pitchFamily="34" charset="0"/>
              </a:rPr>
              <a:t>two apertures of Q1a is in close </a:t>
            </a:r>
            <a:r>
              <a:rPr lang="en-US" altLang="zh-CN" sz="2000" dirty="0" smtClean="0">
                <a:cs typeface="Arial" panose="020B0604020202020204" pitchFamily="34" charset="0"/>
              </a:rPr>
              <a:t>proximity</a:t>
            </a:r>
            <a:r>
              <a:rPr lang="en-US" altLang="zh-CN" sz="2000" dirty="0">
                <a:cs typeface="Arial" panose="020B0604020202020204" pitchFamily="34" charset="0"/>
              </a:rPr>
              <a:t>, distance between two beams changes</a:t>
            </a: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cs typeface="Arial" panose="020B0604020202020204" pitchFamily="34" charset="0"/>
              </a:rPr>
              <a:t>Field crosstalk generates </a:t>
            </a:r>
            <a:r>
              <a:rPr lang="en-US" altLang="zh-CN" sz="2000" dirty="0" err="1" smtClean="0">
                <a:solidFill>
                  <a:srgbClr val="FF0000"/>
                </a:solidFill>
                <a:cs typeface="Arial" panose="020B0604020202020204" pitchFamily="34" charset="0"/>
              </a:rPr>
              <a:t>multipolle</a:t>
            </a:r>
            <a:r>
              <a:rPr lang="en-US" altLang="zh-CN" sz="2000" dirty="0" smtClean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2000" dirty="0">
                <a:solidFill>
                  <a:srgbClr val="FF0000"/>
                </a:solidFill>
                <a:cs typeface="Arial" panose="020B0604020202020204" pitchFamily="34" charset="0"/>
              </a:rPr>
              <a:t>fields that vary longitudinally </a:t>
            </a:r>
            <a:r>
              <a:rPr lang="en-US" altLang="zh-CN" sz="2000" dirty="0">
                <a:cs typeface="Arial" panose="020B0604020202020204" pitchFamily="34" charset="0"/>
              </a:rPr>
              <a:t>and should be solved</a:t>
            </a: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cs typeface="Arial" panose="020B0604020202020204" pitchFamily="34" charset="0"/>
              </a:rPr>
              <a:t>Using </a:t>
            </a:r>
            <a:r>
              <a:rPr lang="en-US" altLang="zh-CN" sz="2000" dirty="0">
                <a:cs typeface="Arial" panose="020B0604020202020204" pitchFamily="34" charset="0"/>
              </a:rPr>
              <a:t>anti-symmetric coil, dipole field can not meet </a:t>
            </a:r>
            <a:r>
              <a:rPr lang="en-US" altLang="zh-CN" sz="2000" dirty="0" smtClean="0">
                <a:cs typeface="Arial" panose="020B0604020202020204" pitchFamily="34" charset="0"/>
              </a:rPr>
              <a:t>the </a:t>
            </a:r>
            <a:r>
              <a:rPr lang="en-US" altLang="zh-CN" sz="2000" dirty="0">
                <a:cs typeface="Arial" panose="020B0604020202020204" pitchFamily="34" charset="0"/>
              </a:rPr>
              <a:t>design requirement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7</a:t>
            </a:fld>
            <a:endParaRPr lang="zh-CN" altLang="en-US" dirty="0"/>
          </a:p>
        </p:txBody>
      </p:sp>
      <p:pic>
        <p:nvPicPr>
          <p:cNvPr id="10" name="图片 9" descr="Snipaste_2024-08-05_10-42-33"/>
          <p:cNvPicPr/>
          <p:nvPr/>
        </p:nvPicPr>
        <p:blipFill>
          <a:blip r:embed="rId2"/>
          <a:stretch>
            <a:fillRect/>
          </a:stretch>
        </p:blipFill>
        <p:spPr>
          <a:xfrm rot="5400000">
            <a:off x="4151571" y="956154"/>
            <a:ext cx="846147" cy="433885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112" y="3775400"/>
            <a:ext cx="2304256" cy="1884399"/>
          </a:xfrm>
          <a:prstGeom prst="rect">
            <a:avLst/>
          </a:prstGeom>
        </p:spPr>
      </p:pic>
      <p:sp>
        <p:nvSpPr>
          <p:cNvPr id="6" name="标题 5">
            <a:extLst>
              <a:ext uri="{FF2B5EF4-FFF2-40B4-BE49-F238E27FC236}">
                <a16:creationId xmlns="" xmlns:a16="http://schemas.microsoft.com/office/drawing/2014/main" id="{12BC3A9C-FA63-4829-81B1-EE0C8EDFC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 smtClean="0">
                <a:solidFill>
                  <a:srgbClr val="C00000"/>
                </a:solidFill>
                <a:effectLst/>
              </a:rPr>
              <a:t>Field crosstalk in double aperture iron-free </a:t>
            </a:r>
            <a:r>
              <a:rPr lang="en-US" altLang="zh-CN" sz="2800" dirty="0" err="1" smtClean="0">
                <a:solidFill>
                  <a:srgbClr val="C00000"/>
                </a:solidFill>
                <a:effectLst/>
              </a:rPr>
              <a:t>quadrupole</a:t>
            </a:r>
            <a:endParaRPr lang="zh-CN" altLang="en-US"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3719736" y="623731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cs typeface="Arial" panose="020B0604020202020204" pitchFamily="34" charset="0"/>
              </a:rPr>
              <a:t>Cos2θ coil</a:t>
            </a:r>
            <a:endParaRPr lang="zh-CN" altLang="en-US" b="1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8544" y="2660698"/>
            <a:ext cx="5166201" cy="1031058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9408368" y="623731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cs typeface="Arial" panose="020B0604020202020204" pitchFamily="34" charset="0"/>
              </a:rPr>
              <a:t>CCT </a:t>
            </a:r>
            <a:r>
              <a:rPr lang="en-US" altLang="zh-CN" b="1" dirty="0">
                <a:cs typeface="Arial" panose="020B0604020202020204" pitchFamily="34" charset="0"/>
              </a:rPr>
              <a:t>coil</a:t>
            </a:r>
            <a:endParaRPr lang="zh-CN" altLang="en-US" b="1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0256" y="3663490"/>
            <a:ext cx="2880320" cy="248903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3376" y="3446194"/>
            <a:ext cx="3729353" cy="2853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885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9376" y="1064144"/>
            <a:ext cx="9217024" cy="5317184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altLang="zh-CN" sz="2000" dirty="0">
                <a:cs typeface="Arial" panose="020B0604020202020204" pitchFamily="34" charset="0"/>
              </a:rPr>
              <a:t>Field crosstalk varies with longitudinal position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altLang="zh-CN" sz="2000" dirty="0">
                <a:cs typeface="Arial" panose="020B0604020202020204" pitchFamily="34" charset="0"/>
              </a:rPr>
              <a:t>Three kinds of quadrupole coil structures are </a:t>
            </a:r>
            <a:r>
              <a:rPr lang="en-US" altLang="zh-CN" sz="2000" dirty="0" smtClean="0">
                <a:cs typeface="Arial" panose="020B0604020202020204" pitchFamily="34" charset="0"/>
              </a:rPr>
              <a:t>studied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008400"/>
                </a:solidFill>
                <a:cs typeface="Arial" panose="020B0604020202020204" pitchFamily="34" charset="0"/>
              </a:rPr>
              <a:t>Cos2θ and Serpentine coil: hard to </a:t>
            </a:r>
            <a:r>
              <a:rPr lang="en-US" altLang="zh-CN" sz="2000" b="1" dirty="0">
                <a:solidFill>
                  <a:srgbClr val="FF0000"/>
                </a:solidFill>
                <a:cs typeface="Arial" panose="020B0604020202020204" pitchFamily="34" charset="0"/>
              </a:rPr>
              <a:t>locally</a:t>
            </a:r>
            <a:r>
              <a:rPr lang="en-US" altLang="zh-CN" sz="2000" b="1" dirty="0">
                <a:solidFill>
                  <a:srgbClr val="008400"/>
                </a:solidFill>
                <a:cs typeface="Arial" panose="020B0604020202020204" pitchFamily="34" charset="0"/>
              </a:rPr>
              <a:t> adjust field </a:t>
            </a:r>
            <a:r>
              <a:rPr lang="en-US" altLang="zh-CN" sz="2000" b="1" dirty="0" smtClean="0">
                <a:solidFill>
                  <a:srgbClr val="008400"/>
                </a:solidFill>
                <a:cs typeface="Arial" panose="020B0604020202020204" pitchFamily="34" charset="0"/>
              </a:rPr>
              <a:t>distribution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altLang="zh-CN" sz="2000" b="1" dirty="0">
                <a:cs typeface="Arial" panose="020B0604020202020204" pitchFamily="34" charset="0"/>
              </a:rPr>
              <a:t>CCT </a:t>
            </a:r>
            <a:r>
              <a:rPr lang="en-US" altLang="zh-CN" sz="1800" b="1" dirty="0">
                <a:cs typeface="Arial" panose="020B0604020202020204" pitchFamily="34" charset="0"/>
              </a:rPr>
              <a:t>(Canted </a:t>
            </a:r>
            <a:r>
              <a:rPr lang="en-US" altLang="zh-CN" sz="1800" b="1" dirty="0" smtClean="0">
                <a:cs typeface="Arial" panose="020B0604020202020204" pitchFamily="34" charset="0"/>
              </a:rPr>
              <a:t>cosine theta</a:t>
            </a:r>
            <a:r>
              <a:rPr lang="en-US" altLang="zh-CN" sz="1800" b="1" dirty="0">
                <a:cs typeface="Arial" panose="020B0604020202020204" pitchFamily="34" charset="0"/>
              </a:rPr>
              <a:t>) </a:t>
            </a:r>
            <a:r>
              <a:rPr lang="en-US" altLang="zh-CN" sz="2000" b="1" dirty="0">
                <a:cs typeface="Arial" panose="020B0604020202020204" pitchFamily="34" charset="0"/>
              </a:rPr>
              <a:t>coil can </a:t>
            </a:r>
            <a:r>
              <a:rPr lang="en-US" altLang="zh-CN" sz="2000" b="1" dirty="0">
                <a:solidFill>
                  <a:srgbClr val="FF0000"/>
                </a:solidFill>
                <a:cs typeface="Arial" panose="020B0604020202020204" pitchFamily="34" charset="0"/>
              </a:rPr>
              <a:t>locally</a:t>
            </a:r>
            <a:r>
              <a:rPr lang="en-US" altLang="zh-CN" sz="2000" b="1" dirty="0">
                <a:cs typeface="Arial" panose="020B0604020202020204" pitchFamily="34" charset="0"/>
              </a:rPr>
              <a:t> adjust field distribution</a:t>
            </a: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CCT 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quadrupole coil is the selected option </a:t>
            </a:r>
            <a:r>
              <a:rPr lang="en-US" altLang="zh-CN" sz="2000" dirty="0">
                <a:cs typeface="Arial" panose="020B0604020202020204" pitchFamily="34" charset="0"/>
              </a:rPr>
              <a:t>(Iron-free, coil self correction)</a:t>
            </a:r>
          </a:p>
          <a:p>
            <a:pPr>
              <a:buFont typeface="Wingdings" panose="05000000000000000000" pitchFamily="2" charset="2"/>
              <a:buChar char="l"/>
            </a:pP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1800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816" y="4244777"/>
            <a:ext cx="2677693" cy="1998053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2215" y="2746025"/>
            <a:ext cx="2888643" cy="140305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1610" y="2848492"/>
            <a:ext cx="3299755" cy="1047732"/>
          </a:xfrm>
          <a:prstGeom prst="rect">
            <a:avLst/>
          </a:prstGeom>
        </p:spPr>
      </p:pic>
      <p:pic>
        <p:nvPicPr>
          <p:cNvPr id="9" name="Content Placeholder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3057004" y="4030586"/>
            <a:ext cx="1620366" cy="284332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186" y="2672437"/>
            <a:ext cx="3293383" cy="146406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9110" y="4271555"/>
            <a:ext cx="2701450" cy="2029587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9580614" y="6230664"/>
            <a:ext cx="1666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</a:rPr>
              <a:t>Cos2θ coil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987392" y="6262431"/>
            <a:ext cx="1666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</a:rPr>
              <a:t>CCT coil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559927" y="6326761"/>
            <a:ext cx="3282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</a:rPr>
              <a:t>Direct winding Serpentine coil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8</a:t>
            </a:fld>
            <a:endParaRPr lang="zh-CN" altLang="en-US" dirty="0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180" y="762344"/>
            <a:ext cx="2912020" cy="1874568"/>
          </a:xfrm>
          <a:prstGeom prst="rect">
            <a:avLst/>
          </a:prstGeom>
        </p:spPr>
      </p:pic>
      <p:sp>
        <p:nvSpPr>
          <p:cNvPr id="17" name="标题 3">
            <a:extLst>
              <a:ext uri="{FF2B5EF4-FFF2-40B4-BE49-F238E27FC236}">
                <a16:creationId xmlns:a16="http://schemas.microsoft.com/office/drawing/2014/main" xmlns="" id="{95E56B98-0B04-4967-937E-AB354587DC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1791"/>
            <a:ext cx="12191999" cy="916209"/>
          </a:xfrm>
        </p:spPr>
        <p:txBody>
          <a:bodyPr>
            <a:normAutofit/>
          </a:bodyPr>
          <a:lstStyle/>
          <a:p>
            <a:r>
              <a:rPr lang="en-US" altLang="zh-CN" sz="2800" dirty="0" smtClean="0"/>
              <a:t>CCT option </a:t>
            </a:r>
            <a:r>
              <a:rPr lang="en-US" altLang="zh-CN" sz="2800" dirty="0"/>
              <a:t>to solve </a:t>
            </a:r>
            <a:r>
              <a:rPr lang="en-US" altLang="zh-CN" sz="2800" dirty="0" smtClean="0"/>
              <a:t>field </a:t>
            </a:r>
            <a:r>
              <a:rPr lang="en-US" altLang="zh-CN" sz="2800" dirty="0"/>
              <a:t>crosstalk in </a:t>
            </a:r>
            <a:r>
              <a:rPr lang="en-US" altLang="zh-CN" sz="2800" dirty="0" smtClean="0"/>
              <a:t>iron-free </a:t>
            </a:r>
            <a:r>
              <a:rPr lang="en-US" altLang="zh-CN" sz="2800" dirty="0" err="1"/>
              <a:t>quadrupole</a:t>
            </a:r>
            <a:r>
              <a:rPr lang="en-US" altLang="zh-CN" sz="2800" dirty="0"/>
              <a:t> </a:t>
            </a:r>
            <a:endParaRPr lang="zh-CN" altLang="en-US" sz="2800" dirty="0"/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A63AEC75-3A06-4299-B9A3-1C38A8C0116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328" y="2745842"/>
            <a:ext cx="2083284" cy="1109739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51" y="3962260"/>
            <a:ext cx="4350915" cy="77320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70136" y="4582374"/>
            <a:ext cx="20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CCT Coil with self correction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318216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7368" y="1191167"/>
            <a:ext cx="10459182" cy="5184576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altLang="zh-CN" sz="1800" dirty="0" smtClean="0">
                <a:cs typeface="Arial" panose="020B0604020202020204" pitchFamily="34" charset="0"/>
              </a:rPr>
              <a:t>Besides </a:t>
            </a:r>
            <a:r>
              <a:rPr lang="en-US" altLang="zh-CN" sz="1800" dirty="0">
                <a:cs typeface="Arial" panose="020B0604020202020204" pitchFamily="34" charset="0"/>
              </a:rPr>
              <a:t>quadrupole coil, </a:t>
            </a:r>
            <a:r>
              <a:rPr lang="en-US" altLang="zh-CN" sz="1800" dirty="0" smtClean="0">
                <a:cs typeface="Arial" panose="020B0604020202020204" pitchFamily="34" charset="0"/>
              </a:rPr>
              <a:t>several corrector </a:t>
            </a:r>
            <a:r>
              <a:rPr lang="en-US" altLang="zh-CN" sz="1800" dirty="0">
                <a:cs typeface="Arial" panose="020B0604020202020204" pitchFamily="34" charset="0"/>
              </a:rPr>
              <a:t>coils are needed in CEPC </a:t>
            </a:r>
            <a:r>
              <a:rPr lang="en-US" altLang="zh-CN" sz="1800" dirty="0" smtClean="0">
                <a:cs typeface="Arial" panose="020B0604020202020204" pitchFamily="34" charset="0"/>
              </a:rPr>
              <a:t>IR</a:t>
            </a:r>
          </a:p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altLang="zh-CN" sz="1800" dirty="0">
                <a:cs typeface="Arial" panose="020B0604020202020204" pitchFamily="34" charset="0"/>
              </a:rPr>
              <a:t>                       </a:t>
            </a:r>
            <a:r>
              <a:rPr lang="en-US" altLang="zh-CN" sz="1800" dirty="0" smtClean="0">
                <a:cs typeface="Arial" panose="020B0604020202020204" pitchFamily="34" charset="0"/>
              </a:rPr>
              <a:t>Dipole </a:t>
            </a:r>
            <a:r>
              <a:rPr lang="en-US" altLang="zh-CN" sz="1800" dirty="0">
                <a:cs typeface="Arial" panose="020B0604020202020204" pitchFamily="34" charset="0"/>
              </a:rPr>
              <a:t>corrector coil, Skew </a:t>
            </a:r>
            <a:r>
              <a:rPr lang="en-US" altLang="zh-CN" sz="1800" dirty="0" err="1">
                <a:cs typeface="Arial" panose="020B0604020202020204" pitchFamily="34" charset="0"/>
              </a:rPr>
              <a:t>quadrupole</a:t>
            </a:r>
            <a:r>
              <a:rPr lang="en-US" altLang="zh-CN" sz="1800" dirty="0">
                <a:cs typeface="Arial" panose="020B0604020202020204" pitchFamily="34" charset="0"/>
              </a:rPr>
              <a:t> </a:t>
            </a:r>
            <a:r>
              <a:rPr lang="en-US" altLang="zh-CN" sz="1800" dirty="0" smtClean="0">
                <a:cs typeface="Arial" panose="020B0604020202020204" pitchFamily="34" charset="0"/>
              </a:rPr>
              <a:t>coil</a:t>
            </a:r>
            <a:endParaRPr lang="en-US" altLang="zh-CN" sz="1800" dirty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2200" b="1" dirty="0">
                <a:solidFill>
                  <a:srgbClr val="FF0000"/>
                </a:solidFill>
                <a:cs typeface="Arial" panose="020B0604020202020204" pitchFamily="34" charset="0"/>
              </a:rPr>
              <a:t>Direct winding CCT coil is </a:t>
            </a:r>
            <a:r>
              <a:rPr lang="en-US" altLang="zh-CN" sz="22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preferred.    </a:t>
            </a:r>
            <a:r>
              <a:rPr lang="en-US" altLang="zh-CN" sz="20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Baseline design</a:t>
            </a:r>
            <a:endParaRPr lang="en-US" altLang="zh-CN" sz="2000" b="1" dirty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          </a:t>
            </a:r>
            <a:r>
              <a:rPr lang="en-US" altLang="zh-CN" sz="1800" dirty="0" smtClean="0">
                <a:cs typeface="Arial" panose="020B0604020202020204" pitchFamily="34" charset="0"/>
              </a:rPr>
              <a:t>Wind </a:t>
            </a:r>
            <a:r>
              <a:rPr lang="en-US" altLang="zh-CN" sz="1800" dirty="0">
                <a:cs typeface="Arial" panose="020B0604020202020204" pitchFamily="34" charset="0"/>
              </a:rPr>
              <a:t>CCT coil </a:t>
            </a:r>
            <a:r>
              <a:rPr lang="en-US" altLang="zh-CN" sz="1800" dirty="0">
                <a:solidFill>
                  <a:srgbClr val="FF0000"/>
                </a:solidFill>
                <a:cs typeface="Arial" panose="020B0604020202020204" pitchFamily="34" charset="0"/>
              </a:rPr>
              <a:t>layer by layer </a:t>
            </a:r>
            <a:r>
              <a:rPr lang="en-US" altLang="zh-CN" sz="1800" dirty="0" smtClean="0">
                <a:solidFill>
                  <a:srgbClr val="FF0000"/>
                </a:solidFill>
                <a:cs typeface="Arial" panose="020B0604020202020204" pitchFamily="34" charset="0"/>
              </a:rPr>
              <a:t>on tube surface </a:t>
            </a:r>
            <a:r>
              <a:rPr lang="en-US" altLang="zh-CN" sz="1800" dirty="0" smtClean="0">
                <a:cs typeface="Arial" panose="020B0604020202020204" pitchFamily="34" charset="0"/>
              </a:rPr>
              <a:t>using </a:t>
            </a:r>
            <a:r>
              <a:rPr lang="en-US" altLang="zh-CN" sz="1800" dirty="0">
                <a:cs typeface="Arial" panose="020B0604020202020204" pitchFamily="34" charset="0"/>
              </a:rPr>
              <a:t>Direct winding </a:t>
            </a:r>
            <a:r>
              <a:rPr lang="en-US" altLang="zh-CN" sz="1800" dirty="0" smtClean="0">
                <a:cs typeface="Arial" panose="020B0604020202020204" pitchFamily="34" charset="0"/>
              </a:rPr>
              <a:t>technology</a:t>
            </a: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2000" dirty="0" smtClean="0">
              <a:solidFill>
                <a:srgbClr val="008400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8400"/>
                </a:solidFill>
                <a:latin typeface="Times New Roman" panose="02020603050405020304" pitchFamily="18" charset="0"/>
              </a:rPr>
              <a:t>Traditional </a:t>
            </a:r>
            <a:r>
              <a:rPr lang="en-US" altLang="zh-CN" sz="2000" dirty="0">
                <a:solidFill>
                  <a:srgbClr val="008400"/>
                </a:solidFill>
                <a:latin typeface="Times New Roman" panose="02020603050405020304" pitchFamily="18" charset="0"/>
              </a:rPr>
              <a:t>CCT </a:t>
            </a:r>
            <a:r>
              <a:rPr lang="en-US" altLang="zh-CN" sz="2000" dirty="0" smtClean="0">
                <a:solidFill>
                  <a:srgbClr val="008400"/>
                </a:solidFill>
                <a:latin typeface="Times New Roman" panose="02020603050405020304" pitchFamily="18" charset="0"/>
              </a:rPr>
              <a:t>coil is alternative </a:t>
            </a:r>
            <a:r>
              <a:rPr lang="en-US" altLang="zh-CN" sz="2000" dirty="0">
                <a:solidFill>
                  <a:srgbClr val="008400"/>
                </a:solidFill>
                <a:latin typeface="Times New Roman" panose="02020603050405020304" pitchFamily="18" charset="0"/>
              </a:rPr>
              <a:t>option</a:t>
            </a:r>
          </a:p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altLang="zh-CN" sz="1800" dirty="0">
                <a:solidFill>
                  <a:srgbClr val="0033CC"/>
                </a:solidFill>
                <a:latin typeface="Times New Roman" panose="02020603050405020304" pitchFamily="18" charset="0"/>
              </a:rPr>
              <a:t>     </a:t>
            </a:r>
            <a:r>
              <a:rPr lang="en-US" altLang="zh-CN" sz="18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CN" sz="1800" dirty="0" smtClean="0">
                <a:solidFill>
                  <a:srgbClr val="008400"/>
                </a:solidFill>
                <a:latin typeface="Times New Roman" panose="02020603050405020304" pitchFamily="18" charset="0"/>
              </a:rPr>
              <a:t>Conductors </a:t>
            </a:r>
            <a:r>
              <a:rPr lang="en-US" altLang="zh-CN" sz="1800" dirty="0">
                <a:solidFill>
                  <a:srgbClr val="008400"/>
                </a:solidFill>
                <a:latin typeface="Times New Roman" panose="02020603050405020304" pitchFamily="18" charset="0"/>
              </a:rPr>
              <a:t>in groove, each layer requires a skeleton</a:t>
            </a:r>
          </a:p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endParaRPr lang="en-US" altLang="zh-CN" sz="1800" dirty="0"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      </a:t>
            </a:r>
            <a:r>
              <a:rPr lang="en-US" altLang="zh-CN" sz="2200" dirty="0">
                <a:solidFill>
                  <a:srgbClr val="0000FF"/>
                </a:solidFill>
                <a:cs typeface="Arial" panose="020B0604020202020204" pitchFamily="34" charset="0"/>
              </a:rPr>
              <a:t>Advantages of Direct winding CCT coil:</a:t>
            </a: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CN" sz="2000" b="1" dirty="0">
                <a:cs typeface="Arial" panose="020B0604020202020204" pitchFamily="34" charset="0"/>
              </a:rPr>
              <a:t>Accurate</a:t>
            </a:r>
            <a:r>
              <a:rPr lang="en-US" altLang="zh-CN" sz="2000" dirty="0">
                <a:cs typeface="Arial" panose="020B0604020202020204" pitchFamily="34" charset="0"/>
              </a:rPr>
              <a:t> </a:t>
            </a:r>
            <a:r>
              <a:rPr lang="en-US" altLang="zh-CN" sz="2000" b="1" dirty="0">
                <a:cs typeface="Arial" panose="020B0604020202020204" pitchFamily="34" charset="0"/>
              </a:rPr>
              <a:t>wire position </a:t>
            </a:r>
            <a:r>
              <a:rPr lang="en-US" altLang="zh-CN" sz="2000" dirty="0">
                <a:cs typeface="Arial" panose="020B0604020202020204" pitchFamily="34" charset="0"/>
              </a:rPr>
              <a:t>and high magnetic field precision </a:t>
            </a: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CN" sz="2000" b="1" dirty="0">
                <a:cs typeface="Arial" panose="020B0604020202020204" pitchFamily="34" charset="0"/>
              </a:rPr>
              <a:t>No gap </a:t>
            </a:r>
            <a:r>
              <a:rPr lang="en-US" altLang="zh-CN" sz="2000" dirty="0">
                <a:cs typeface="Arial" panose="020B0604020202020204" pitchFamily="34" charset="0"/>
              </a:rPr>
              <a:t>between adjacent layers or coils</a:t>
            </a: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CN" sz="2100" b="1" dirty="0">
                <a:cs typeface="Arial" panose="020B0604020202020204" pitchFamily="34" charset="0"/>
              </a:rPr>
              <a:t>Compact structure </a:t>
            </a:r>
            <a:r>
              <a:rPr lang="en-US" altLang="zh-CN" sz="2100" dirty="0">
                <a:cs typeface="Arial" panose="020B0604020202020204" pitchFamily="34" charset="0"/>
              </a:rPr>
              <a:t>for </a:t>
            </a:r>
            <a:r>
              <a:rPr lang="en-US" altLang="zh-CN" sz="2100" dirty="0" smtClean="0">
                <a:cs typeface="Arial" panose="020B0604020202020204" pitchFamily="34" charset="0"/>
              </a:rPr>
              <a:t>SC </a:t>
            </a:r>
            <a:r>
              <a:rPr lang="en-US" altLang="zh-CN" sz="2100" dirty="0">
                <a:cs typeface="Arial" panose="020B0604020202020204" pitchFamily="34" charset="0"/>
              </a:rPr>
              <a:t>magnets with multiple coils</a:t>
            </a: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CN" sz="2100" dirty="0">
                <a:solidFill>
                  <a:srgbClr val="FF0000"/>
                </a:solidFill>
                <a:cs typeface="Arial" panose="020B0604020202020204" pitchFamily="34" charset="0"/>
              </a:rPr>
              <a:t>Coil self correction </a:t>
            </a:r>
            <a:r>
              <a:rPr lang="en-US" altLang="zh-CN" sz="2100" dirty="0" smtClean="0">
                <a:cs typeface="Arial" panose="020B0604020202020204" pitchFamily="34" charset="0"/>
              </a:rPr>
              <a:t>is </a:t>
            </a:r>
            <a:r>
              <a:rPr lang="en-US" altLang="zh-CN" sz="2100" dirty="0">
                <a:cs typeface="Arial" panose="020B0604020202020204" pitchFamily="34" charset="0"/>
              </a:rPr>
              <a:t>used to solve magnetic field </a:t>
            </a:r>
            <a:r>
              <a:rPr lang="en-US" altLang="zh-CN" sz="2100" dirty="0" smtClean="0">
                <a:cs typeface="Arial" panose="020B0604020202020204" pitchFamily="34" charset="0"/>
              </a:rPr>
              <a:t>crosstalk</a:t>
            </a: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CN" sz="2100" dirty="0">
                <a:solidFill>
                  <a:srgbClr val="FF0000"/>
                </a:solidFill>
                <a:cs typeface="Arial" panose="020B0604020202020204" pitchFamily="34" charset="0"/>
              </a:rPr>
              <a:t>Pre-stress can be applied </a:t>
            </a:r>
            <a:r>
              <a:rPr lang="en-US" altLang="zh-CN" sz="2100" dirty="0">
                <a:cs typeface="Arial" panose="020B0604020202020204" pitchFamily="34" charset="0"/>
              </a:rPr>
              <a:t>by wrapping fiberglass on </a:t>
            </a:r>
            <a:r>
              <a:rPr lang="en-US" altLang="zh-CN" sz="2100" dirty="0" smtClean="0">
                <a:cs typeface="Arial" panose="020B0604020202020204" pitchFamily="34" charset="0"/>
              </a:rPr>
              <a:t>coil </a:t>
            </a:r>
            <a:r>
              <a:rPr lang="en-US" altLang="zh-CN" sz="2100" dirty="0">
                <a:cs typeface="Arial" panose="020B0604020202020204" pitchFamily="34" charset="0"/>
              </a:rPr>
              <a:t>layers </a:t>
            </a: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CN" sz="2100" dirty="0">
                <a:solidFill>
                  <a:srgbClr val="FF0000"/>
                </a:solidFill>
                <a:cs typeface="Arial" panose="020B0604020202020204" pitchFamily="34" charset="0"/>
              </a:rPr>
              <a:t>Magnetic field harmonics can be corrected </a:t>
            </a:r>
            <a:r>
              <a:rPr lang="en-US" altLang="zh-CN" sz="2100" dirty="0">
                <a:cs typeface="Arial" panose="020B0604020202020204" pitchFamily="34" charset="0"/>
              </a:rPr>
              <a:t>during multi-layer winding process    </a:t>
            </a:r>
          </a:p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endParaRPr lang="en-US" altLang="zh-CN" sz="2100" dirty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altLang="zh-CN" sz="21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altLang="zh-CN" sz="2100" dirty="0">
              <a:solidFill>
                <a:srgbClr val="0033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9</a:t>
            </a:fld>
            <a:endParaRPr lang="zh-CN" altLang="en-US"/>
          </a:p>
        </p:txBody>
      </p:sp>
      <p:sp>
        <p:nvSpPr>
          <p:cNvPr id="8" name="标题 7">
            <a:extLst>
              <a:ext uri="{FF2B5EF4-FFF2-40B4-BE49-F238E27FC236}">
                <a16:creationId xmlns:a16="http://schemas.microsoft.com/office/drawing/2014/main" xmlns="" id="{7D053EBD-39B3-4C9B-84F4-FE64A88CA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/>
              <a:t>CCT option to solve field crosstalk in iron-free </a:t>
            </a:r>
            <a:r>
              <a:rPr lang="en-US" altLang="zh-CN" sz="2800" dirty="0" err="1" smtClean="0"/>
              <a:t>quadrupole</a:t>
            </a:r>
            <a:endParaRPr lang="zh-CN" altLang="en-US" sz="2800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0376" y="2276872"/>
            <a:ext cx="2509402" cy="252028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7392144" y="307095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cs typeface="Arial" panose="020B0604020202020204" pitchFamily="34" charset="0"/>
              </a:rPr>
              <a:t>Direct </a:t>
            </a:r>
            <a:r>
              <a:rPr lang="en-US" altLang="zh-CN" b="1" dirty="0" smtClean="0">
                <a:cs typeface="Arial" panose="020B0604020202020204" pitchFamily="34" charset="0"/>
              </a:rPr>
              <a:t>winding CCT</a:t>
            </a:r>
            <a:endParaRPr lang="zh-CN" altLang="en-US" b="1" dirty="0"/>
          </a:p>
        </p:txBody>
      </p:sp>
      <p:pic>
        <p:nvPicPr>
          <p:cNvPr id="11" name="图片 10"/>
          <p:cNvPicPr/>
          <p:nvPr/>
        </p:nvPicPr>
        <p:blipFill>
          <a:blip r:embed="rId3"/>
          <a:stretch>
            <a:fillRect/>
          </a:stretch>
        </p:blipFill>
        <p:spPr>
          <a:xfrm>
            <a:off x="8850205" y="1191167"/>
            <a:ext cx="3294467" cy="889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00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39001</TotalTime>
  <Words>2005</Words>
  <Application>Microsoft Office PowerPoint</Application>
  <PresentationFormat>宽屏</PresentationFormat>
  <Paragraphs>466</Paragraphs>
  <Slides>24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5" baseType="lpstr">
      <vt:lpstr>等线</vt:lpstr>
      <vt:lpstr>宋体</vt:lpstr>
      <vt:lpstr>微软雅黑</vt:lpstr>
      <vt:lpstr>Arial</vt:lpstr>
      <vt:lpstr>Arial Black</vt:lpstr>
      <vt:lpstr>Calibri</vt:lpstr>
      <vt:lpstr>Symbol</vt:lpstr>
      <vt:lpstr>Times</vt:lpstr>
      <vt:lpstr>Times New Roman</vt:lpstr>
      <vt:lpstr>Wingdings</vt:lpstr>
      <vt:lpstr>Office 主题</vt:lpstr>
      <vt:lpstr>PowerPoint 演示文稿</vt:lpstr>
      <vt:lpstr>Content</vt:lpstr>
      <vt:lpstr>PowerPoint 演示文稿</vt:lpstr>
      <vt:lpstr>PowerPoint 演示文稿</vt:lpstr>
      <vt:lpstr>PowerPoint 演示文稿</vt:lpstr>
      <vt:lpstr>Magnetic field design of superconducting CCT quadruoples</vt:lpstr>
      <vt:lpstr>Field crosstalk in double aperture iron-free quadrupole</vt:lpstr>
      <vt:lpstr>CCT option to solve field crosstalk in iron-free quadrupole </vt:lpstr>
      <vt:lpstr>CCT option to solve field crosstalk in iron-free quadrupole</vt:lpstr>
      <vt:lpstr>PowerPoint 演示文稿</vt:lpstr>
      <vt:lpstr>Magnetic field design of superconducting CCT quadruoples</vt:lpstr>
      <vt:lpstr>Magnetic field design of superconducting CCT quadruoples</vt:lpstr>
      <vt:lpstr>Magnetic field design of superconducting CCT quadruoples</vt:lpstr>
      <vt:lpstr>Magnetic field design of superconducting CCT quadruoples</vt:lpstr>
      <vt:lpstr>Design parameters of SC quadrupoles with CCT coil</vt:lpstr>
      <vt:lpstr>Quench protection and simulation</vt:lpstr>
      <vt:lpstr>Quench protection and simulation</vt:lpstr>
      <vt:lpstr>Direct winding CCT quadrupole short model status</vt:lpstr>
      <vt:lpstr>Direct winding CCT quadrupole short model status</vt:lpstr>
      <vt:lpstr>Direct winding CCT quadrupole short model status</vt:lpstr>
      <vt:lpstr>Direct winding CCT quadrupole short model status</vt:lpstr>
      <vt:lpstr>Direct winding CCT quadrupole short model status</vt:lpstr>
      <vt:lpstr>Conclusion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vivi</dc:creator>
  <cp:lastModifiedBy>unknown</cp:lastModifiedBy>
  <cp:revision>3172</cp:revision>
  <cp:lastPrinted>2025-06-04T07:07:57Z</cp:lastPrinted>
  <dcterms:created xsi:type="dcterms:W3CDTF">2012-09-04T11:33:36Z</dcterms:created>
  <dcterms:modified xsi:type="dcterms:W3CDTF">2026-01-12T10:27:05Z</dcterms:modified>
</cp:coreProperties>
</file>