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59" r:id="rId2"/>
    <p:sldMasterId id="2147483669" r:id="rId3"/>
    <p:sldMasterId id="2147483681" r:id="rId4"/>
  </p:sldMasterIdLst>
  <p:notesMasterIdLst>
    <p:notesMasterId r:id="rId88"/>
  </p:notesMasterIdLst>
  <p:sldIdLst>
    <p:sldId id="588" r:id="rId5"/>
    <p:sldId id="2039" r:id="rId6"/>
    <p:sldId id="2038" r:id="rId7"/>
    <p:sldId id="1959" r:id="rId8"/>
    <p:sldId id="2040" r:id="rId9"/>
    <p:sldId id="1958" r:id="rId10"/>
    <p:sldId id="1955" r:id="rId11"/>
    <p:sldId id="1960" r:id="rId12"/>
    <p:sldId id="1961" r:id="rId13"/>
    <p:sldId id="2094" r:id="rId14"/>
    <p:sldId id="2095" r:id="rId15"/>
    <p:sldId id="1943" r:id="rId16"/>
    <p:sldId id="2096" r:id="rId17"/>
    <p:sldId id="2097" r:id="rId18"/>
    <p:sldId id="2098" r:id="rId19"/>
    <p:sldId id="2099" r:id="rId20"/>
    <p:sldId id="2100" r:id="rId21"/>
    <p:sldId id="2107" r:id="rId22"/>
    <p:sldId id="2113" r:id="rId23"/>
    <p:sldId id="2102" r:id="rId24"/>
    <p:sldId id="2103" r:id="rId25"/>
    <p:sldId id="2122" r:id="rId26"/>
    <p:sldId id="2041" r:id="rId27"/>
    <p:sldId id="2045" r:id="rId28"/>
    <p:sldId id="2105" r:id="rId29"/>
    <p:sldId id="2112" r:id="rId30"/>
    <p:sldId id="2104" r:id="rId31"/>
    <p:sldId id="2115" r:id="rId32"/>
    <p:sldId id="2035" r:id="rId33"/>
    <p:sldId id="2036" r:id="rId34"/>
    <p:sldId id="2037" r:id="rId35"/>
    <p:sldId id="1949" r:id="rId36"/>
    <p:sldId id="2017" r:id="rId37"/>
    <p:sldId id="2093" r:id="rId38"/>
    <p:sldId id="2018" r:id="rId39"/>
    <p:sldId id="1914" r:id="rId40"/>
    <p:sldId id="2021" r:id="rId41"/>
    <p:sldId id="2020" r:id="rId42"/>
    <p:sldId id="2025" r:id="rId43"/>
    <p:sldId id="2012" r:id="rId44"/>
    <p:sldId id="2024" r:id="rId45"/>
    <p:sldId id="2003" r:id="rId46"/>
    <p:sldId id="1950" r:id="rId47"/>
    <p:sldId id="2109" r:id="rId48"/>
    <p:sldId id="2116" r:id="rId49"/>
    <p:sldId id="2026" r:id="rId50"/>
    <p:sldId id="2029" r:id="rId51"/>
    <p:sldId id="1974" r:id="rId52"/>
    <p:sldId id="1975" r:id="rId53"/>
    <p:sldId id="2032" r:id="rId54"/>
    <p:sldId id="2033" r:id="rId55"/>
    <p:sldId id="1980" r:id="rId56"/>
    <p:sldId id="2119" r:id="rId57"/>
    <p:sldId id="2121" r:id="rId58"/>
    <p:sldId id="2106" r:id="rId59"/>
    <p:sldId id="786" r:id="rId60"/>
    <p:sldId id="1878" r:id="rId61"/>
    <p:sldId id="1987" r:id="rId62"/>
    <p:sldId id="256" r:id="rId63"/>
    <p:sldId id="1759" r:id="rId64"/>
    <p:sldId id="2083" r:id="rId65"/>
    <p:sldId id="2084" r:id="rId66"/>
    <p:sldId id="2079" r:id="rId67"/>
    <p:sldId id="2072" r:id="rId68"/>
    <p:sldId id="2074" r:id="rId69"/>
    <p:sldId id="2075" r:id="rId70"/>
    <p:sldId id="2085" r:id="rId71"/>
    <p:sldId id="2090" r:id="rId72"/>
    <p:sldId id="2091" r:id="rId73"/>
    <p:sldId id="2086" r:id="rId74"/>
    <p:sldId id="2092" r:id="rId75"/>
    <p:sldId id="2089" r:id="rId76"/>
    <p:sldId id="1934" r:id="rId77"/>
    <p:sldId id="2114" r:id="rId78"/>
    <p:sldId id="2030" r:id="rId79"/>
    <p:sldId id="2034" r:id="rId80"/>
    <p:sldId id="2117" r:id="rId81"/>
    <p:sldId id="2031" r:id="rId82"/>
    <p:sldId id="2118" r:id="rId83"/>
    <p:sldId id="1994" r:id="rId84"/>
    <p:sldId id="2124" r:id="rId85"/>
    <p:sldId id="2125" r:id="rId86"/>
    <p:sldId id="1983" r:id="rId87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FD5FF"/>
    <a:srgbClr val="B7EFF7"/>
    <a:srgbClr val="FFC1FF"/>
    <a:srgbClr val="C1EDDE"/>
    <a:srgbClr val="FFFF99"/>
    <a:srgbClr val="FFFF00"/>
    <a:srgbClr val="FF99FF"/>
    <a:srgbClr val="FF5757"/>
    <a:srgbClr val="18C1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68" autoAdjust="0"/>
    <p:restoredTop sz="94660"/>
  </p:normalViewPr>
  <p:slideViewPr>
    <p:cSldViewPr>
      <p:cViewPr>
        <p:scale>
          <a:sx n="70" d="100"/>
          <a:sy n="70" d="100"/>
        </p:scale>
        <p:origin x="124" y="1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presProps" Target="presProp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viewProps" Target="viewProps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CD857B2-84C3-4B3F-B31F-167343C04847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D4250C-D315-8A34-DC52-22C4C1B0C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A183E8-C461-BEB0-164C-712BDEBE4A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F76BD6-8A11-D6B9-A17D-2CE15B80B0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3264EF-8FF2-BEAA-88F8-C1C155C32F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869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22DBA-2811-5768-C9F5-E0CBE67C1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A52666-7509-8B2B-EDE6-6665D2E84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AF6B1D-DC6F-7983-8B2F-80DD73CEA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B02FC-830D-ECB3-36BC-FB79EE65BE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6844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3737E-1C7D-C662-ED5A-849824AEE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B85445-D5CD-78D5-A248-6078F2077E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4EEA29-1C59-3082-D5D7-7C401E7110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B7574-FDBF-CCF2-6056-8347E823A5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1826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3CEDB-0A24-F7F6-B0D7-028FACB04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178B56-3B9F-A969-08D9-C88278C38B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A131F2-D889-433D-9364-23504A11D7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6C654-EACF-22BE-C1A4-039D77D20A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9102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E4651-CD0E-A21A-43B4-295BA3053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C48485-312A-C37F-E91C-B9A2F06030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1C606F-956A-DD87-2996-544F69981B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DD389-AB2E-071C-B312-E5E97BEC55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619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CFA3D-A539-9B8B-9216-FA340F9B3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2B39EC-1A9B-3CA0-6BC0-531CAA3275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C1660C-A96B-0D3E-640B-059D6CC6B7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CA985E-2AF8-92A9-3068-725CCC586E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0133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C84BC-6970-C074-23A0-24734DB0C3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7DD4CD-741B-B4E7-3A71-1F8917B585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33E36B-4CEB-C5F1-86A7-AD2C4ACC2C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4548AD-B0F0-AB59-E42B-18DBFAF5F9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605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6F40D6-0215-850E-C31F-AC397AACD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5722DA-A72F-E57E-59B4-9399A82ABC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1F2EC7-AF86-C531-0B21-E5B4A989F1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02BF10-116F-B241-0D76-3AACB946BD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97EC10-FC94-4D77-B9D2-8E5FBA7C68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2519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97EC10-FC94-4D77-B9D2-8E5FBA7C68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90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97EC10-FC94-4D77-B9D2-8E5FBA7C68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6369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D8C5F-A162-702F-E10E-4FE79D241B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CBF6BC-F68E-F4C2-F33D-D2E1661F01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564B49-7F75-10ED-E1E5-F57021258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3D5FD-3A48-1E5D-6FF3-4D611E3674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6251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C5B6F-BE03-BC58-03C0-1743F9A19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271C98-6E9A-60A4-3148-175BAF60AD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DCE0FA-242A-0817-9967-2883444486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8937E4-9E67-EB8C-D348-B724BF8491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809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282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442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520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21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368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97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896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312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292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8629D-01CF-180F-1AD0-EC3066DF51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A6F254-0720-2DCA-3E6F-5B1419FC0E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3F20A-23C5-EEB7-C53E-398B24491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967D0-CD0E-9E29-0AE6-8C9DBBCBA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7A03B-AC18-BABA-8FD7-0BED42E8D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90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DE199-386E-1199-364A-9C3B8DAA9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E8A93-0B85-A815-13D6-038829E42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DEC3D-B7FF-937A-703C-29DE55440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6DE96-D5DD-30EF-9E91-D5FF26BEB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D0D87-1748-C8BA-A43D-8F7E0D730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7541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EA250-4CD2-D4D2-ABE2-8E938D218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571E0-9C74-1F39-4F6F-FB2AB475D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FF9BF-8F23-07F8-6109-FE558CF03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B71A5-D891-2866-83E5-D60CD3333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801C7-D08C-DDE7-DBE3-8C07B479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9679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8700F-3F7F-4778-A2B6-C3FB81EF8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704F5-16FC-CD6E-2BDB-D19ED75704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2DD47E-34C9-AF71-EC80-CB7264C934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6A335E-13EE-1552-8449-BA4B40401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35B50-7012-B8DF-6B0F-C017FA2F2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BD349-DFAD-350C-6B33-00CC1AB37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2295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D6696-F4FC-2A25-27F4-D96A1FED7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F97B3-677E-0476-D1A3-8356ABF23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16C635-16EC-C195-3192-4308D69CA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0B4912-79A2-82C2-46C7-F8B8D88F96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99582E-B700-2146-85F1-F846D79171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C5D499-6782-2B5C-5A75-8E2161957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11648E-7F1B-4DB1-1B6F-8D8739392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4F1273-9CDD-D368-761A-7AEC7B44A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5734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800F1-349A-6A4F-2698-055017576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F52CCD-16B6-B92E-D681-9637D466E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065D13-8B85-6832-9DC2-B23E95A8C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C76C2B-FB40-7F28-8F9E-91B94AA8C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9246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286DA9-FF38-57D4-9485-4383A873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241629-E504-C718-3DA7-5650B65B5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7B780-F392-3B44-23EA-DDFC94CD9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4708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84D63-B4B4-716A-CCB3-71ED5C5BC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5A85E-45B5-8FCE-73F4-83F599E1F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5DD91-3D94-278C-12F5-723B99B86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C40CBD-D9EB-6382-E1EF-28775044C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ED91ED-83F5-9EAF-11BE-06ACE3AE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CE19C-9D89-CC48-0FB0-D4F84093F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377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66120-C3E5-135E-171F-6BA146697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235A28-D57A-831E-464C-B7A154804F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B06C1E-BD29-85D7-7F6A-9AA84089D5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F61CA4-90D6-34DF-7A12-0C96EFFF3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4A279D-F64C-2664-0E0D-DAF87010C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DAE354-F80C-E92E-4D33-7D959637C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6996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AF350-2B84-AF76-9FBB-7AAB7948C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734BD1-C8A1-657F-5EA0-583B3FB590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24A48-F633-9D9D-EE23-9B66E925E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2DD39-A256-D8FD-DB14-3381AD421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92C3F-A67F-3D15-750C-F73CA7F77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0040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81301-CEFC-E21B-6CC3-97F2FCFDB2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66E094-CA28-5AC7-6EC4-E67CDC6947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2F38E-89AE-F7E3-7336-257198A2D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E5AA4-065F-24F9-E5A1-A238B0781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1ECEBE-43E7-E2C9-9E90-02E4267D3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37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1" y="3646170"/>
            <a:ext cx="1065318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701167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33787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4860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312703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6892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884039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5662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M. Koratzinos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2667" y="0"/>
            <a:ext cx="1097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89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712D3A-F64A-CD4F-D96F-28D6DACCC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EFB079-E844-887C-D8B7-295316A1E0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0D91B-84F2-DA4E-FACB-E3CE960AF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B8D0C7-AADE-46C6-B6B2-992C1645A339}" type="datetimeFigureOut">
              <a:rPr lang="en-GB" smtClean="0"/>
              <a:t>09/01/2026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63CEC-416F-FB9D-E195-4CCCFF807A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7674A-9160-1734-F99F-DFA085FEBE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FDBF58-3BA0-43CC-8AFD-324A855F8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05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4486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56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46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0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F300C58-E444-05E2-AD9E-CA72AD1CCB6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8292" y="-1"/>
            <a:ext cx="12210292" cy="71544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2206625"/>
            <a:ext cx="12268200" cy="1755775"/>
          </a:xfrm>
        </p:spPr>
        <p:txBody>
          <a:bodyPr>
            <a:noAutofit/>
          </a:bodyPr>
          <a:lstStyle/>
          <a:p>
            <a:r>
              <a:rPr lang="en-GB" sz="5400" b="1" dirty="0"/>
              <a:t>LEP3: Accelerator design choices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" y="3592088"/>
            <a:ext cx="10896600" cy="2961112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1"/>
                </a:solidFill>
              </a:rPr>
              <a:t>M. Koratzinos</a:t>
            </a:r>
          </a:p>
          <a:p>
            <a:r>
              <a:rPr lang="en-US" sz="4000" b="1" dirty="0">
                <a:solidFill>
                  <a:schemeClr val="tx1"/>
                </a:solidFill>
              </a:rPr>
              <a:t>IAS Conference on Fundamental Physics 2026</a:t>
            </a:r>
          </a:p>
          <a:p>
            <a:r>
              <a:rPr lang="en-GB" sz="4000" b="1" dirty="0">
                <a:solidFill>
                  <a:schemeClr val="tx1"/>
                </a:solidFill>
              </a:rPr>
              <a:t>13/1/2026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pic>
        <p:nvPicPr>
          <p:cNvPr id="7" name="Picture 6" descr="LEP3_logo.gif">
            <a:extLst>
              <a:ext uri="{FF2B5EF4-FFF2-40B4-BE49-F238E27FC236}">
                <a16:creationId xmlns:a16="http://schemas.microsoft.com/office/drawing/2014/main" id="{07A52F44-CA5F-0E34-B961-F40D92EB681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85941" y="98424"/>
            <a:ext cx="1953659" cy="195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736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341D67-E0C8-0941-4A7C-7A0BD868E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166019"/>
            <a:ext cx="6248400" cy="439658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first LEP3 lattice was derived from the FCC </a:t>
            </a:r>
            <a:r>
              <a:rPr lang="en-US" dirty="0" err="1"/>
              <a:t>FODO</a:t>
            </a:r>
            <a:r>
              <a:rPr lang="en-US" dirty="0"/>
              <a:t> one. It delivered a horizontal emittance of </a:t>
            </a:r>
            <a:r>
              <a:rPr lang="en-US" b="1" dirty="0"/>
              <a:t>3.8nm</a:t>
            </a:r>
            <a:r>
              <a:rPr lang="en-US" dirty="0"/>
              <a:t> for an energy loss of </a:t>
            </a:r>
            <a:r>
              <a:rPr lang="en-US" b="1" dirty="0"/>
              <a:t>5.5GeV</a:t>
            </a:r>
            <a:r>
              <a:rPr lang="en-US" dirty="0"/>
              <a:t>.</a:t>
            </a:r>
          </a:p>
          <a:p>
            <a:r>
              <a:rPr lang="en-US" dirty="0"/>
              <a:t>Emittance grows as the third power of the </a:t>
            </a:r>
            <a:r>
              <a:rPr lang="en-US" dirty="0" err="1"/>
              <a:t>FODO</a:t>
            </a:r>
            <a:r>
              <a:rPr lang="en-US" dirty="0"/>
              <a:t> length</a:t>
            </a:r>
          </a:p>
          <a:p>
            <a:r>
              <a:rPr lang="en-US" dirty="0"/>
              <a:t>Strength of Quads grows </a:t>
            </a:r>
            <a:r>
              <a:rPr lang="en-US" dirty="0" err="1"/>
              <a:t>inversly</a:t>
            </a:r>
            <a:r>
              <a:rPr lang="en-US" dirty="0"/>
              <a:t> with </a:t>
            </a:r>
            <a:r>
              <a:rPr lang="en-US" dirty="0" err="1"/>
              <a:t>FODO</a:t>
            </a:r>
            <a:r>
              <a:rPr lang="en-US" dirty="0"/>
              <a:t> length; Quads become longer and therefore the dipoles need to grow stronger; this results in smaller bending radius and therefore larger Energy loss per turn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88E3D-2C0E-55AC-8FC4-08D490516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FODO</a:t>
            </a:r>
            <a:r>
              <a:rPr lang="en-US" dirty="0"/>
              <a:t> lattice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71A035-558F-2715-0C63-51CD82F88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2A16D6-8EAD-5995-55EF-CD7501D57CC9}"/>
              </a:ext>
            </a:extLst>
          </p:cNvPr>
          <p:cNvSpPr txBox="1"/>
          <p:nvPr/>
        </p:nvSpPr>
        <p:spPr>
          <a:xfrm>
            <a:off x="6324600" y="5562601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lattice was used for the parameter set already published for LEP3</a:t>
            </a:r>
            <a:endParaRPr lang="en-GB" sz="2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1909A7A-60E7-3DFA-7F8F-740F44A8A688}"/>
              </a:ext>
            </a:extLst>
          </p:cNvPr>
          <p:cNvGrpSpPr/>
          <p:nvPr/>
        </p:nvGrpSpPr>
        <p:grpSpPr>
          <a:xfrm>
            <a:off x="6309449" y="1184306"/>
            <a:ext cx="5894743" cy="3921094"/>
            <a:chOff x="6309449" y="1184306"/>
            <a:chExt cx="5894743" cy="392109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1ACC91A-DDBA-6B20-1B18-F604BEE73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9449" y="1184306"/>
              <a:ext cx="5894743" cy="3921094"/>
            </a:xfrm>
            <a:prstGeom prst="rect">
              <a:avLst/>
            </a:prstGeom>
          </p:spPr>
        </p:pic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6716AFF6-5DB2-B7DC-74D7-82F131FB623A}"/>
                </a:ext>
              </a:extLst>
            </p:cNvPr>
            <p:cNvSpPr/>
            <p:nvPr/>
          </p:nvSpPr>
          <p:spPr>
            <a:xfrm>
              <a:off x="10439400" y="2819400"/>
              <a:ext cx="228600" cy="9144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E9DA60F-4EFC-45E2-0A49-AE3B3A930F21}"/>
                </a:ext>
              </a:extLst>
            </p:cNvPr>
            <p:cNvSpPr txBox="1"/>
            <p:nvPr/>
          </p:nvSpPr>
          <p:spPr>
            <a:xfrm>
              <a:off x="9867900" y="2168494"/>
              <a:ext cx="1600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ESPP</a:t>
              </a:r>
              <a:r>
                <a:rPr lang="en-US" dirty="0"/>
                <a:t> paper working point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4115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483057-A4E7-3B82-70C0-80B690EA6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3"/>
            <a:ext cx="10972800" cy="1142998"/>
          </a:xfrm>
        </p:spPr>
        <p:txBody>
          <a:bodyPr/>
          <a:lstStyle/>
          <a:p>
            <a:r>
              <a:rPr lang="en-US" dirty="0"/>
              <a:t>…Is able to deliver lower emittance for the same energy loss compared to </a:t>
            </a:r>
            <a:r>
              <a:rPr lang="en-US" dirty="0" err="1"/>
              <a:t>FODO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78DA86-8F42-0C18-55EC-FFF05D68A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Low-emittance lattice – EBS achromat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4F5410-1C3A-1BBE-6ECF-9AE70DFEE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28DC17-CB92-186E-7E89-DE5B87C4F5F1}"/>
              </a:ext>
            </a:extLst>
          </p:cNvPr>
          <p:cNvSpPr txBox="1"/>
          <p:nvPr/>
        </p:nvSpPr>
        <p:spPr>
          <a:xfrm>
            <a:off x="381000" y="2611911"/>
            <a:ext cx="4953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Lower horizontal emittance means: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Lower vertical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Smaller beam sizes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For the same magnet aperture, smaller beta*_y is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This translates into higher luminosity</a:t>
            </a:r>
            <a:endParaRPr lang="en-GB" sz="24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1B8702F-D736-CE30-DF58-BDD6A42085B2}"/>
              </a:ext>
            </a:extLst>
          </p:cNvPr>
          <p:cNvGrpSpPr/>
          <p:nvPr/>
        </p:nvGrpSpPr>
        <p:grpSpPr>
          <a:xfrm>
            <a:off x="5867400" y="2327815"/>
            <a:ext cx="6227491" cy="3702625"/>
            <a:chOff x="5867400" y="2327815"/>
            <a:chExt cx="6227491" cy="370262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9A5183A-FCBF-A1F3-EA1E-240305470CC7}"/>
                </a:ext>
              </a:extLst>
            </p:cNvPr>
            <p:cNvGrpSpPr/>
            <p:nvPr/>
          </p:nvGrpSpPr>
          <p:grpSpPr>
            <a:xfrm>
              <a:off x="5867400" y="2327815"/>
              <a:ext cx="6227491" cy="3702625"/>
              <a:chOff x="5867400" y="2327815"/>
              <a:chExt cx="6227491" cy="370262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A851388-D961-BD1D-CBC8-0B4D4453C4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867400" y="2327815"/>
                <a:ext cx="6227491" cy="3702625"/>
              </a:xfrm>
              <a:prstGeom prst="rect">
                <a:avLst/>
              </a:prstGeom>
            </p:spPr>
          </p:pic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A43309EF-E7F5-A096-1A45-58B990AC6CDE}"/>
                  </a:ext>
                </a:extLst>
              </p:cNvPr>
              <p:cNvSpPr/>
              <p:nvPr/>
            </p:nvSpPr>
            <p:spPr>
              <a:xfrm>
                <a:off x="7620000" y="3983736"/>
                <a:ext cx="304800" cy="685800"/>
              </a:xfrm>
              <a:prstGeom prst="downArrow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" name="Arrow: Down 4">
              <a:extLst>
                <a:ext uri="{FF2B5EF4-FFF2-40B4-BE49-F238E27FC236}">
                  <a16:creationId xmlns:a16="http://schemas.microsoft.com/office/drawing/2014/main" id="{411BC335-AA68-5D96-0DC1-BCE6693B747E}"/>
                </a:ext>
              </a:extLst>
            </p:cNvPr>
            <p:cNvSpPr/>
            <p:nvPr/>
          </p:nvSpPr>
          <p:spPr>
            <a:xfrm>
              <a:off x="9220200" y="3810000"/>
              <a:ext cx="228600" cy="6858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55E1363-CEFE-CCC0-BF1D-98A3B0639E0B}"/>
                </a:ext>
              </a:extLst>
            </p:cNvPr>
            <p:cNvSpPr txBox="1"/>
            <p:nvPr/>
          </p:nvSpPr>
          <p:spPr>
            <a:xfrm>
              <a:off x="7048500" y="3274255"/>
              <a:ext cx="1447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New working point</a:t>
              </a:r>
              <a:endParaRPr lang="en-GB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37C891E-46E8-4E19-85D0-A362B11CD33C}"/>
              </a:ext>
            </a:extLst>
          </p:cNvPr>
          <p:cNvSpPr txBox="1"/>
          <p:nvPr/>
        </p:nvSpPr>
        <p:spPr>
          <a:xfrm>
            <a:off x="609600" y="56388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Pioneered by Pantaleo Raimondi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0898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82E0C-09C4-5BA2-8820-AA4B4477E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Optics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FBDF8-2628-8EBE-DE9B-DA1A79B616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296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6104A6-CA57-8ABB-9D76-B7F9D2203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B1096F6-C803-AB00-0BEE-142C648E42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06" y="791721"/>
            <a:ext cx="6527970" cy="515755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20B74C-9232-A018-A5DE-D8F336C0CC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63F1CEC-A3B7-C6ED-976E-3010DC5C5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620" y="91001"/>
            <a:ext cx="10804760" cy="549468"/>
          </a:xfrm>
        </p:spPr>
        <p:txBody>
          <a:bodyPr/>
          <a:lstStyle/>
          <a:p>
            <a:r>
              <a:rPr lang="en-US" dirty="0"/>
              <a:t>EBS Achromat cell adapted for LEP3                                     Z/W/ZH modes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A85A53-8684-F5CC-0389-894AA56CCE61}"/>
              </a:ext>
            </a:extLst>
          </p:cNvPr>
          <p:cNvSpPr txBox="1"/>
          <p:nvPr/>
        </p:nvSpPr>
        <p:spPr>
          <a:xfrm>
            <a:off x="6875042" y="1459645"/>
            <a:ext cx="49717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grouped in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high beta/dispersion region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Phase advance between 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dmux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 3pi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dmuy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   pi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Given the phase relations, all 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detunings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intrinsically small, effective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dmux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dmuy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slightly adjusted (few %) to compensate for the interleaved sextupole scheme.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Betas and dispersion at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dispersion are optimized for best performance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B87888-0776-0989-54F4-951F201C72E6}"/>
              </a:ext>
            </a:extLst>
          </p:cNvPr>
          <p:cNvSpPr txBox="1"/>
          <p:nvPr/>
        </p:nvSpPr>
        <p:spPr>
          <a:xfrm>
            <a:off x="2110602" y="1340424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SD1 SD2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40FA3B-6951-62A6-571B-5FBC76EE642F}"/>
              </a:ext>
            </a:extLst>
          </p:cNvPr>
          <p:cNvSpPr txBox="1"/>
          <p:nvPr/>
        </p:nvSpPr>
        <p:spPr>
          <a:xfrm>
            <a:off x="3487566" y="1355441"/>
            <a:ext cx="6719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SF1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F314A54-B995-80F7-CE55-253544BE4F92}"/>
              </a:ext>
            </a:extLst>
          </p:cNvPr>
          <p:cNvCxnSpPr>
            <a:cxnSpLocks/>
          </p:cNvCxnSpPr>
          <p:nvPr/>
        </p:nvCxnSpPr>
        <p:spPr>
          <a:xfrm flipH="1" flipV="1">
            <a:off x="1847528" y="1140741"/>
            <a:ext cx="1849750" cy="232222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1469317-7462-B583-9D07-2023185A9F0D}"/>
              </a:ext>
            </a:extLst>
          </p:cNvPr>
          <p:cNvCxnSpPr>
            <a:cxnSpLocks/>
          </p:cNvCxnSpPr>
          <p:nvPr/>
        </p:nvCxnSpPr>
        <p:spPr>
          <a:xfrm flipH="1" flipV="1">
            <a:off x="1764265" y="1140741"/>
            <a:ext cx="637524" cy="268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317714F-61A5-1E60-C94E-274F53AA8B03}"/>
              </a:ext>
            </a:extLst>
          </p:cNvPr>
          <p:cNvCxnSpPr>
            <a:cxnSpLocks/>
          </p:cNvCxnSpPr>
          <p:nvPr/>
        </p:nvCxnSpPr>
        <p:spPr>
          <a:xfrm flipV="1">
            <a:off x="3030548" y="1108699"/>
            <a:ext cx="1769308" cy="311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0149F1A-E42C-080C-1949-CD4564A64EF9}"/>
              </a:ext>
            </a:extLst>
          </p:cNvPr>
          <p:cNvCxnSpPr>
            <a:cxnSpLocks/>
          </p:cNvCxnSpPr>
          <p:nvPr/>
        </p:nvCxnSpPr>
        <p:spPr>
          <a:xfrm flipH="1" flipV="1">
            <a:off x="2002069" y="1108699"/>
            <a:ext cx="969360" cy="311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54915A9-E563-C1E0-D4FA-56A533F3E1C5}"/>
              </a:ext>
            </a:extLst>
          </p:cNvPr>
          <p:cNvCxnSpPr>
            <a:cxnSpLocks/>
          </p:cNvCxnSpPr>
          <p:nvPr/>
        </p:nvCxnSpPr>
        <p:spPr>
          <a:xfrm flipV="1">
            <a:off x="2401789" y="1268760"/>
            <a:ext cx="2542083" cy="138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38B0A7A-1996-06DB-BA98-96D40D420E70}"/>
              </a:ext>
            </a:extLst>
          </p:cNvPr>
          <p:cNvCxnSpPr>
            <a:cxnSpLocks/>
          </p:cNvCxnSpPr>
          <p:nvPr/>
        </p:nvCxnSpPr>
        <p:spPr>
          <a:xfrm flipV="1">
            <a:off x="3709326" y="1140741"/>
            <a:ext cx="1234546" cy="266276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4F117A8-B8C8-BF1D-63D8-9BDC1C384432}"/>
              </a:ext>
            </a:extLst>
          </p:cNvPr>
          <p:cNvSpPr txBox="1"/>
          <p:nvPr/>
        </p:nvSpPr>
        <p:spPr>
          <a:xfrm>
            <a:off x="9906000" y="5958424"/>
            <a:ext cx="21339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Pantaleo Raimondi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691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32E25-0E3D-D2C0-17BD-14A0566EC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7DD306-3149-942A-C81D-A76B13367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1124744"/>
            <a:ext cx="5040560" cy="39823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EADBDF-6EFF-4A54-98BB-543BC33959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A8BFFE2-B3FF-154B-A866-757084335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-27384"/>
            <a:ext cx="11307036" cy="549468"/>
          </a:xfrm>
        </p:spPr>
        <p:txBody>
          <a:bodyPr/>
          <a:lstStyle/>
          <a:p>
            <a:r>
              <a:rPr lang="en-US" dirty="0"/>
              <a:t>ARC lattice layout                                                                     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FC55A4-D4D2-E7DB-F125-48A66B0C706D}"/>
              </a:ext>
            </a:extLst>
          </p:cNvPr>
          <p:cNvSpPr txBox="1"/>
          <p:nvPr/>
        </p:nvSpPr>
        <p:spPr>
          <a:xfrm>
            <a:off x="263352" y="620688"/>
            <a:ext cx="711514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Cell length:    276.88m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Each cell consists of: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- 18 dipoles   ~ 12.618m long with defocusing gradient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~0.51T/m @115GeV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- 4 dipoles     ~ 4.5m long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- 20 quadrupoles with gradients ~ 21T/m @115GeV and more precisely: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7 QFs ~ 1.85m,  4 QFs ~ 1.10m, 9 QDs ~ 0.85m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- 6 sextupoles with gradients ~ 740T/m2  @115GeV, more precisely: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2 SFs ~ 0.54m long,  4 SDs ~ 0.34m long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80 Cells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make a 22151m circumference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this we need to add: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- 6 Straight sections (for RF, injection, collimation…)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- 2 Interaction Regions (for the two experiments)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8 octants will be divided in: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- 4 octants consisting of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cells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- 4 octants facing the 2 interaction regions consisting of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 cells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(to be explained in the Final Focus section)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646928-3D00-4FC4-6B81-DB3419273D34}"/>
              </a:ext>
            </a:extLst>
          </p:cNvPr>
          <p:cNvSpPr txBox="1"/>
          <p:nvPr/>
        </p:nvSpPr>
        <p:spPr>
          <a:xfrm>
            <a:off x="9906000" y="5958424"/>
            <a:ext cx="21339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Pantaleo Raimondi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648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23E2D0-BCBB-74F5-DB80-FC60465BA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2A75FB-CBFD-CF45-DE55-FA4EF30E76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F9DFA42-667A-D1A8-F526-C032B26B3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-27384"/>
            <a:ext cx="11307036" cy="549468"/>
          </a:xfrm>
        </p:spPr>
        <p:txBody>
          <a:bodyPr/>
          <a:lstStyle/>
          <a:p>
            <a:r>
              <a:rPr lang="en-US" dirty="0"/>
              <a:t>Straight Section insertion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FCAAFD-E6B3-88E6-BA15-B726065A826C}"/>
              </a:ext>
            </a:extLst>
          </p:cNvPr>
          <p:cNvSpPr txBox="1"/>
          <p:nvPr/>
        </p:nvSpPr>
        <p:spPr>
          <a:xfrm>
            <a:off x="6312023" y="1268760"/>
            <a:ext cx="553475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Straight Sections (SSs) are included with the Transparency Conditions criteria (TCs)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SSs are 563.5 m long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however two extra dipoles are needed in the Dispersion Suppressor and they sit in the SSs, reducing the available SSs length to about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535m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fact the 4*2 last dipoles facing the SSs are 25% weaker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ARC dipoles.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TCs make so that the breaking of the ring periodicity is minimal, and no ARC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families are needed when the SSs are included in the lattice.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Presently all the SSs are the same and they are very close to what will be the “Standard” RF section.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EFBCD4-95BD-1214-A654-3079AE66C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86" y="1268761"/>
            <a:ext cx="5822714" cy="48245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2C1EEA-C724-417E-4491-49B9C798403F}"/>
              </a:ext>
            </a:extLst>
          </p:cNvPr>
          <p:cNvSpPr txBox="1"/>
          <p:nvPr/>
        </p:nvSpPr>
        <p:spPr>
          <a:xfrm>
            <a:off x="9906000" y="5958424"/>
            <a:ext cx="21339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Pantaleo Raimondi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15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7F57D-F57C-B485-54D8-59155696B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446175-F559-13DF-4774-F1196AE33F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8F6CA2-A163-846A-E157-7D0A43DCE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-27384"/>
            <a:ext cx="11307036" cy="549468"/>
          </a:xfrm>
        </p:spPr>
        <p:txBody>
          <a:bodyPr/>
          <a:lstStyle/>
          <a:p>
            <a:r>
              <a:rPr lang="en-US" dirty="0"/>
              <a:t>Straight Section insertion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74A416-0BA3-9870-F326-A995126CFDD7}"/>
              </a:ext>
            </a:extLst>
          </p:cNvPr>
          <p:cNvSpPr txBox="1"/>
          <p:nvPr/>
        </p:nvSpPr>
        <p:spPr>
          <a:xfrm>
            <a:off x="5735960" y="862900"/>
            <a:ext cx="53245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Full ring, consisting of 8 octants and 8 identical Straight Sections. Because of the TCs, the chromatic functions in the octants remains periodic.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ring is 26659mt long.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Specialized SSs (injection and collimation) can be included as well, they can be a shorter version of 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83F7A7-2B44-5FF0-9BE4-EFA9B44CCB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415" b="4476"/>
          <a:stretch>
            <a:fillRect/>
          </a:stretch>
        </p:blipFill>
        <p:spPr>
          <a:xfrm>
            <a:off x="565031" y="787409"/>
            <a:ext cx="4522857" cy="28803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9AAECF-72ED-BE06-BAF7-31D73FEDA29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046"/>
          <a:stretch>
            <a:fillRect/>
          </a:stretch>
        </p:blipFill>
        <p:spPr>
          <a:xfrm>
            <a:off x="-20677" y="3789040"/>
            <a:ext cx="5583664" cy="31038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3ABB6F-90D5-8148-5E92-3F1F38310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5242" y="3933056"/>
            <a:ext cx="2890084" cy="24444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98A7CD-15C8-21BC-AD58-FBCB97853A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2313" y="3936046"/>
            <a:ext cx="2831841" cy="238220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E8E6F81-3828-DF92-F779-728435677F33}"/>
              </a:ext>
            </a:extLst>
          </p:cNvPr>
          <p:cNvCxnSpPr>
            <a:cxnSpLocks/>
          </p:cNvCxnSpPr>
          <p:nvPr/>
        </p:nvCxnSpPr>
        <p:spPr>
          <a:xfrm>
            <a:off x="6816080" y="3429000"/>
            <a:ext cx="474204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E2EE622-FB5A-9F6D-18D1-CB5AC8CE86D2}"/>
              </a:ext>
            </a:extLst>
          </p:cNvPr>
          <p:cNvCxnSpPr>
            <a:cxnSpLocks/>
          </p:cNvCxnSpPr>
          <p:nvPr/>
        </p:nvCxnSpPr>
        <p:spPr>
          <a:xfrm>
            <a:off x="6816080" y="3429000"/>
            <a:ext cx="3312368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C4ACFE8-7C68-B8D2-17FC-8AFD0E30A1CA}"/>
              </a:ext>
            </a:extLst>
          </p:cNvPr>
          <p:cNvSpPr txBox="1"/>
          <p:nvPr/>
        </p:nvSpPr>
        <p:spPr>
          <a:xfrm>
            <a:off x="9906000" y="5958424"/>
            <a:ext cx="21339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Pantaleo Raimondi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50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4C367-F3C0-8874-7125-E0A3E9D49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5AF125-12BC-FDD4-0D21-E446327C3C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Page </a:t>
            </a:r>
            <a:fld id="{733122C9-A0B9-462F-8757-0847AD287B63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FDE44-5692-BC96-F2B3-C349878199D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87127" y="1052736"/>
            <a:ext cx="5585537" cy="5306165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85000" lnSpcReduction="10000"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b="0" dirty="0">
                <a:solidFill>
                  <a:srgbClr val="132577"/>
                </a:solidFill>
              </a:rPr>
              <a:t>LEP3 FF has been developed starting from a rescaling of the </a:t>
            </a:r>
            <a:r>
              <a:rPr lang="en-US" b="0" dirty="0" err="1">
                <a:solidFill>
                  <a:srgbClr val="132577"/>
                </a:solidFill>
              </a:rPr>
              <a:t>FCCee</a:t>
            </a:r>
            <a:r>
              <a:rPr lang="en-US" b="0" dirty="0">
                <a:solidFill>
                  <a:srgbClr val="132577"/>
                </a:solidFill>
              </a:rPr>
              <a:t> LCC-FF design.</a:t>
            </a:r>
          </a:p>
          <a:p>
            <a:pPr marL="457200" indent="-457200">
              <a:buFont typeface="Wingdings" charset="2"/>
              <a:buChar char="Ø"/>
            </a:pPr>
            <a:r>
              <a:rPr lang="en-US" b="1" dirty="0">
                <a:solidFill>
                  <a:srgbClr val="132577"/>
                </a:solidFill>
              </a:rPr>
              <a:t>All the layout constraints are met, in particular:</a:t>
            </a:r>
          </a:p>
          <a:p>
            <a:r>
              <a:rPr lang="en-US" b="1" dirty="0">
                <a:solidFill>
                  <a:srgbClr val="132577"/>
                </a:solidFill>
              </a:rPr>
              <a:t>         - Ring length</a:t>
            </a:r>
          </a:p>
          <a:p>
            <a:r>
              <a:rPr lang="en-US" b="1" dirty="0">
                <a:solidFill>
                  <a:srgbClr val="132577"/>
                </a:solidFill>
              </a:rPr>
              <a:t>         - IP positions</a:t>
            </a:r>
          </a:p>
          <a:p>
            <a:r>
              <a:rPr lang="en-US" b="1" dirty="0">
                <a:solidFill>
                  <a:srgbClr val="132577"/>
                </a:solidFill>
              </a:rPr>
              <a:t>         - IP crossing angle (30mrad)</a:t>
            </a:r>
          </a:p>
          <a:p>
            <a:endParaRPr lang="en-US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b="0" dirty="0">
                <a:solidFill>
                  <a:srgbClr val="132577"/>
                </a:solidFill>
              </a:rPr>
              <a:t>The FF is </a:t>
            </a:r>
            <a:r>
              <a:rPr lang="en-US" b="1" dirty="0">
                <a:solidFill>
                  <a:srgbClr val="132577"/>
                </a:solidFill>
              </a:rPr>
              <a:t>1025.9m long </a:t>
            </a:r>
            <a:r>
              <a:rPr lang="en-US" b="0" dirty="0">
                <a:solidFill>
                  <a:srgbClr val="132577"/>
                </a:solidFill>
              </a:rPr>
              <a:t>and has a net bend angle of 0.1347rad. </a:t>
            </a:r>
          </a:p>
          <a:p>
            <a:pPr marL="457200" indent="-457200">
              <a:buFont typeface="Wingdings" charset="2"/>
              <a:buChar char="Ø"/>
            </a:pPr>
            <a:r>
              <a:rPr lang="en-US" dirty="0">
                <a:solidFill>
                  <a:srgbClr val="132577"/>
                </a:solidFill>
              </a:rPr>
              <a:t>T</a:t>
            </a:r>
            <a:r>
              <a:rPr lang="en-US" b="0" dirty="0">
                <a:solidFill>
                  <a:srgbClr val="132577"/>
                </a:solidFill>
              </a:rPr>
              <a:t>he last ARC octant cell (per side) has been replaced by the FF-Dispersion Suppressor and the FF itself. </a:t>
            </a:r>
          </a:p>
          <a:p>
            <a:pPr marL="457200" indent="-457200">
              <a:buFont typeface="Wingdings" charset="2"/>
              <a:buChar char="Ø"/>
            </a:pPr>
            <a:r>
              <a:rPr lang="en-US" dirty="0">
                <a:solidFill>
                  <a:srgbClr val="132577"/>
                </a:solidFill>
              </a:rPr>
              <a:t>The FF is a 5</a:t>
            </a:r>
            <a:r>
              <a:rPr lang="en-US" baseline="30000" dirty="0">
                <a:solidFill>
                  <a:srgbClr val="132577"/>
                </a:solidFill>
              </a:rPr>
              <a:t>th</a:t>
            </a:r>
            <a:r>
              <a:rPr lang="en-US" dirty="0">
                <a:solidFill>
                  <a:srgbClr val="132577"/>
                </a:solidFill>
              </a:rPr>
              <a:t> order achromat in both planes.</a:t>
            </a:r>
          </a:p>
          <a:p>
            <a:pPr marL="457200" indent="-457200">
              <a:buFont typeface="Wingdings" charset="2"/>
              <a:buChar char="Ø"/>
            </a:pPr>
            <a:r>
              <a:rPr lang="en-US" dirty="0">
                <a:solidFill>
                  <a:srgbClr val="132577"/>
                </a:solidFill>
              </a:rPr>
              <a:t>The dipoles have been optimized for best dispersion and optical functions across the Chromatic Correction Sections (</a:t>
            </a:r>
            <a:r>
              <a:rPr lang="en-US" dirty="0" err="1">
                <a:solidFill>
                  <a:srgbClr val="132577"/>
                </a:solidFill>
              </a:rPr>
              <a:t>CCSx</a:t>
            </a:r>
            <a:r>
              <a:rPr lang="en-US" dirty="0">
                <a:solidFill>
                  <a:srgbClr val="132577"/>
                </a:solidFill>
              </a:rPr>
              <a:t>/y)</a:t>
            </a:r>
          </a:p>
          <a:p>
            <a:pPr marL="457200" indent="-457200">
              <a:buFont typeface="Wingdings" charset="2"/>
              <a:buChar char="Ø"/>
            </a:pPr>
            <a:r>
              <a:rPr lang="en-US" dirty="0">
                <a:solidFill>
                  <a:srgbClr val="132577"/>
                </a:solidFill>
              </a:rPr>
              <a:t>The dipoles in the incoming </a:t>
            </a:r>
            <a:r>
              <a:rPr lang="en-US" dirty="0" err="1">
                <a:solidFill>
                  <a:srgbClr val="132577"/>
                </a:solidFill>
              </a:rPr>
              <a:t>CCSy</a:t>
            </a:r>
            <a:r>
              <a:rPr lang="en-US" dirty="0">
                <a:solidFill>
                  <a:srgbClr val="132577"/>
                </a:solidFill>
              </a:rPr>
              <a:t> have opposite sign </a:t>
            </a:r>
            <a:r>
              <a:rPr lang="en-US" dirty="0" err="1">
                <a:solidFill>
                  <a:srgbClr val="132577"/>
                </a:solidFill>
              </a:rPr>
              <a:t>wrt</a:t>
            </a:r>
            <a:r>
              <a:rPr lang="en-US" dirty="0">
                <a:solidFill>
                  <a:srgbClr val="132577"/>
                </a:solidFill>
              </a:rPr>
              <a:t> to other dipoles, thus generating a dogleg that matches the layout constraints.</a:t>
            </a:r>
          </a:p>
          <a:p>
            <a:pPr marL="457200" indent="-457200">
              <a:buFont typeface="Wingdings" charset="2"/>
              <a:buChar char="Ø"/>
            </a:pPr>
            <a:r>
              <a:rPr lang="en-US" dirty="0">
                <a:solidFill>
                  <a:srgbClr val="132577"/>
                </a:solidFill>
              </a:rPr>
              <a:t>The FF Left and Right magnets and drift lengths are identical and optics nearly identical as well, thus ensuring a high degree of symmetry</a:t>
            </a:r>
          </a:p>
          <a:p>
            <a:pPr marL="457200" indent="-457200">
              <a:buFont typeface="Wingdings" charset="2"/>
              <a:buChar char="Ø"/>
            </a:pPr>
            <a:r>
              <a:rPr lang="en-US" dirty="0">
                <a:solidFill>
                  <a:srgbClr val="132577"/>
                </a:solidFill>
              </a:rPr>
              <a:t>FF has been inserted in the lattice with the TCs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08680A9-45A4-6FF7-FD67-9DB88CFD6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Focus system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13D589-80D6-AEE2-DE3C-A29CCA2A2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1052736"/>
            <a:ext cx="6439799" cy="53061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1B9054-26FC-C9C6-1BA3-9A2819EAE5E5}"/>
              </a:ext>
            </a:extLst>
          </p:cNvPr>
          <p:cNvSpPr txBox="1"/>
          <p:nvPr/>
        </p:nvSpPr>
        <p:spPr>
          <a:xfrm>
            <a:off x="3134319" y="3224009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CCSy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56041C-518F-A0B7-8CB6-3203EDDE7630}"/>
              </a:ext>
            </a:extLst>
          </p:cNvPr>
          <p:cNvSpPr txBox="1"/>
          <p:nvPr/>
        </p:nvSpPr>
        <p:spPr>
          <a:xfrm>
            <a:off x="3638375" y="4880193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CCSx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44281C-76CA-709D-6EA3-28CFD0B2EFF1}"/>
              </a:ext>
            </a:extLst>
          </p:cNvPr>
          <p:cNvSpPr txBox="1"/>
          <p:nvPr/>
        </p:nvSpPr>
        <p:spPr>
          <a:xfrm>
            <a:off x="3790820" y="4213549"/>
            <a:ext cx="86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Crab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8892EC-E6A5-3A70-1711-F714DE445201}"/>
              </a:ext>
            </a:extLst>
          </p:cNvPr>
          <p:cNvSpPr txBox="1"/>
          <p:nvPr/>
        </p:nvSpPr>
        <p:spPr>
          <a:xfrm>
            <a:off x="10001610" y="6359577"/>
            <a:ext cx="21339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Pantaleo Raimondi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988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5C0294-D2A2-49F0-8655-59127CB26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0" y="914400"/>
            <a:ext cx="4191000" cy="4800600"/>
          </a:xfrm>
        </p:spPr>
        <p:txBody>
          <a:bodyPr>
            <a:normAutofit lnSpcReduction="10000"/>
          </a:bodyPr>
          <a:lstStyle/>
          <a:p>
            <a:r>
              <a:rPr lang="en-US" sz="2400" dirty="0" err="1"/>
              <a:t>LSS</a:t>
            </a:r>
            <a:r>
              <a:rPr lang="en-US" sz="2400" dirty="0"/>
              <a:t> half length is 282.75m</a:t>
            </a:r>
          </a:p>
          <a:p>
            <a:r>
              <a:rPr lang="en-US" sz="2400" dirty="0"/>
              <a:t>IP1: tunnel diameter 4.4m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IP5: tunnel diameter 3.8m</a:t>
            </a:r>
          </a:p>
          <a:p>
            <a:r>
              <a:rPr lang="en-US" sz="2400" b="1" dirty="0"/>
              <a:t>Beam separation begins at ~500m from the IP</a:t>
            </a:r>
          </a:p>
          <a:p>
            <a:r>
              <a:rPr lang="en-US" sz="2400" b="1" dirty="0"/>
              <a:t>Maximum distance of the two beams 3.8m </a:t>
            </a:r>
            <a:r>
              <a:rPr lang="en-US" sz="2400" dirty="0"/>
              <a:t>(at 200m from the IP) tunnel diameter at 200m is 4.4m</a:t>
            </a:r>
          </a:p>
          <a:p>
            <a:r>
              <a:rPr lang="en-US" sz="2400" dirty="0"/>
              <a:t>At 282m, where the tunnel diameter changes to 3.8m, beam separation is ~2.9m</a:t>
            </a: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BF85D5-83E4-6E06-9FF3-AA0E627AE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fits in the LHC tunnel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7FA863-2C29-B825-3660-1AA18139F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0E377F-6046-0F6B-954E-436E8A43BBBC}"/>
              </a:ext>
            </a:extLst>
          </p:cNvPr>
          <p:cNvSpPr txBox="1"/>
          <p:nvPr/>
        </p:nvSpPr>
        <p:spPr>
          <a:xfrm>
            <a:off x="304800" y="5574267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 should be able to fit the two beams in the existing tunnel with minimum civil engineering intervention.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The booster ring would need an experiment bypass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E12D02-AD6E-D2C1-D950-A05C2DF60CFF}"/>
              </a:ext>
            </a:extLst>
          </p:cNvPr>
          <p:cNvSpPr txBox="1"/>
          <p:nvPr/>
        </p:nvSpPr>
        <p:spPr>
          <a:xfrm>
            <a:off x="8686800" y="5943600"/>
            <a:ext cx="32766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Ilias Efthymiopoulos</a:t>
            </a:r>
            <a:endParaRPr lang="en-GB" sz="2400" dirty="0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84317BC8-42DB-F961-A6BA-26D42F2DF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2130"/>
            <a:ext cx="7359316" cy="498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9732C2-E1F0-4FF7-0067-0524BC8BE843}"/>
              </a:ext>
            </a:extLst>
          </p:cNvPr>
          <p:cNvSpPr txBox="1"/>
          <p:nvPr/>
        </p:nvSpPr>
        <p:spPr>
          <a:xfrm>
            <a:off x="762000" y="991098"/>
            <a:ext cx="9906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Tunnel outline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7B2A71-F943-D5F0-36D2-B3D631C64AB3}"/>
              </a:ext>
            </a:extLst>
          </p:cNvPr>
          <p:cNvSpPr/>
          <p:nvPr/>
        </p:nvSpPr>
        <p:spPr>
          <a:xfrm>
            <a:off x="2645664" y="1828800"/>
            <a:ext cx="828000" cy="1295400"/>
          </a:xfrm>
          <a:prstGeom prst="rect">
            <a:avLst/>
          </a:prstGeom>
          <a:solidFill>
            <a:schemeClr val="bg1">
              <a:lumMod val="8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B24004-21BB-74F5-3174-98A0D9C30E54}"/>
              </a:ext>
            </a:extLst>
          </p:cNvPr>
          <p:cNvSpPr/>
          <p:nvPr/>
        </p:nvSpPr>
        <p:spPr>
          <a:xfrm>
            <a:off x="4267200" y="1828800"/>
            <a:ext cx="828000" cy="1295400"/>
          </a:xfrm>
          <a:prstGeom prst="rect">
            <a:avLst/>
          </a:prstGeom>
          <a:solidFill>
            <a:schemeClr val="bg1">
              <a:lumMod val="8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59C79D-2756-100E-7927-C91EFE7C92A0}"/>
              </a:ext>
            </a:extLst>
          </p:cNvPr>
          <p:cNvSpPr/>
          <p:nvPr/>
        </p:nvSpPr>
        <p:spPr>
          <a:xfrm>
            <a:off x="3475776" y="3006298"/>
            <a:ext cx="792000" cy="422702"/>
          </a:xfrm>
          <a:prstGeom prst="rect">
            <a:avLst/>
          </a:prstGeom>
          <a:solidFill>
            <a:schemeClr val="bg1">
              <a:lumMod val="8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705B7B-4C89-162F-CEB0-7B88DABEC3B7}"/>
              </a:ext>
            </a:extLst>
          </p:cNvPr>
          <p:cNvSpPr/>
          <p:nvPr/>
        </p:nvSpPr>
        <p:spPr>
          <a:xfrm>
            <a:off x="3468624" y="991098"/>
            <a:ext cx="810000" cy="990102"/>
          </a:xfrm>
          <a:prstGeom prst="rect">
            <a:avLst/>
          </a:prstGeom>
          <a:solidFill>
            <a:schemeClr val="bg1">
              <a:lumMod val="8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74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3194B2-3044-9B41-2E66-70B151339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7133" y="1430906"/>
            <a:ext cx="2602362" cy="2547145"/>
          </a:xfrm>
        </p:spPr>
        <p:txBody>
          <a:bodyPr>
            <a:normAutofit/>
          </a:bodyPr>
          <a:lstStyle/>
          <a:p>
            <a:r>
              <a:rPr lang="en-US" sz="2400" dirty="0"/>
              <a:t>Scraping the sides of the tunnel</a:t>
            </a:r>
          </a:p>
          <a:p>
            <a:r>
              <a:rPr lang="en-US" sz="2400" dirty="0"/>
              <a:t>Beams collide at ATLAS center</a:t>
            </a: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3FDBBD-07A4-6FEB-6FF5-94D65AE67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around Point 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5B625-816F-E42E-8E7D-F20CCBCCD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2E20066-9599-FAB5-D94E-D6F877914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25" y="1219200"/>
            <a:ext cx="9406758" cy="426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2E8C2CC-7932-EC7D-8A85-BFC3CA5043DC}"/>
              </a:ext>
            </a:extLst>
          </p:cNvPr>
          <p:cNvSpPr txBox="1"/>
          <p:nvPr/>
        </p:nvSpPr>
        <p:spPr>
          <a:xfrm>
            <a:off x="8686800" y="5943600"/>
            <a:ext cx="32766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Ilias Efthymiopoulos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6164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B3DCAA-6D49-134A-7CE2-DE4D8D562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/>
              <a:t>LEP3 is a low-cost Higgs factory in a re-purposed LHC tunnel</a:t>
            </a:r>
          </a:p>
          <a:p>
            <a:r>
              <a:rPr lang="en-US" dirty="0"/>
              <a:t>It offers ~ one third of the performance of FCC but only at ~one third of the cost.</a:t>
            </a:r>
          </a:p>
          <a:p>
            <a:r>
              <a:rPr lang="en-US" dirty="0"/>
              <a:t>Talk by T. Camporesi in this conference (Wednesday)</a:t>
            </a:r>
          </a:p>
          <a:p>
            <a:r>
              <a:rPr lang="en-US" dirty="0"/>
              <a:t>Here I will concentrate on technical choices for the accelerator and especially </a:t>
            </a:r>
            <a:r>
              <a:rPr lang="en-GB" dirty="0"/>
              <a:t>on progress since the </a:t>
            </a:r>
            <a:r>
              <a:rPr lang="en-GB" dirty="0" err="1"/>
              <a:t>ESPP</a:t>
            </a:r>
            <a:r>
              <a:rPr lang="en-GB" dirty="0"/>
              <a:t> Venice Meeting (in June 25 2025)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79CCD7-8C20-F30A-3FA6-2CF5E19EF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4A735-1CB9-6598-E8B0-E5F2DA8B7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11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B98C64-257F-EC62-F3B7-0648F33C1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8400" y="609600"/>
            <a:ext cx="1905000" cy="2133600"/>
          </a:xfrm>
        </p:spPr>
        <p:txBody>
          <a:bodyPr>
            <a:noAutofit/>
          </a:bodyPr>
          <a:lstStyle/>
          <a:p>
            <a:r>
              <a:rPr lang="en-US" sz="2800" dirty="0"/>
              <a:t>LEP3 Updated parameter set</a:t>
            </a:r>
            <a:endParaRPr lang="en-GB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930664-25AF-7DD9-F781-24EB5189D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A47438F-7E86-5439-CB4D-0431F45CEC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343029"/>
              </p:ext>
            </p:extLst>
          </p:nvPr>
        </p:nvGraphicFramePr>
        <p:xfrm>
          <a:off x="0" y="0"/>
          <a:ext cx="9829800" cy="6827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05400">
                  <a:extLst>
                    <a:ext uri="{9D8B030D-6E8A-4147-A177-3AD203B41FA5}">
                      <a16:colId xmlns:a16="http://schemas.microsoft.com/office/drawing/2014/main" val="3107210102"/>
                    </a:ext>
                  </a:extLst>
                </a:gridCol>
                <a:gridCol w="1586247">
                  <a:extLst>
                    <a:ext uri="{9D8B030D-6E8A-4147-A177-3AD203B41FA5}">
                      <a16:colId xmlns:a16="http://schemas.microsoft.com/office/drawing/2014/main" val="3092901921"/>
                    </a:ext>
                  </a:extLst>
                </a:gridCol>
                <a:gridCol w="1592151">
                  <a:extLst>
                    <a:ext uri="{9D8B030D-6E8A-4147-A177-3AD203B41FA5}">
                      <a16:colId xmlns:a16="http://schemas.microsoft.com/office/drawing/2014/main" val="4004663389"/>
                    </a:ext>
                  </a:extLst>
                </a:gridCol>
                <a:gridCol w="1546002">
                  <a:extLst>
                    <a:ext uri="{9D8B030D-6E8A-4147-A177-3AD203B41FA5}">
                      <a16:colId xmlns:a16="http://schemas.microsoft.com/office/drawing/2014/main" val="2901009049"/>
                    </a:ext>
                  </a:extLst>
                </a:gridCol>
              </a:tblGrid>
              <a:tr h="212055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b="1" u="none" strike="noStrike" dirty="0">
                          <a:effectLst/>
                        </a:rPr>
                        <a:t>Parameter</a:t>
                      </a:r>
                      <a:r>
                        <a:rPr lang="en-GB" sz="1600" u="none" strike="noStrike" dirty="0">
                          <a:effectLst/>
                        </a:rPr>
                        <a:t> 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b="1" u="none" strike="noStrike" dirty="0">
                          <a:effectLst/>
                        </a:rPr>
                        <a:t>LEP3 (</a:t>
                      </a:r>
                      <a:r>
                        <a:rPr lang="en-GB" sz="1600" b="1" u="none" strike="noStrike" dirty="0" err="1">
                          <a:effectLst/>
                        </a:rPr>
                        <a:t>ZH</a:t>
                      </a:r>
                      <a:r>
                        <a:rPr lang="en-GB" sz="1600" b="1" u="none" strike="noStrike" dirty="0">
                          <a:effectLst/>
                        </a:rPr>
                        <a:t>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b="1" u="none" strike="noStrike" dirty="0">
                          <a:effectLst/>
                        </a:rPr>
                        <a:t>LEP3 (WW)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b="1" u="none" strike="noStrike" dirty="0">
                          <a:effectLst/>
                        </a:rPr>
                        <a:t>LEP3 (Z)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307839"/>
                  </a:ext>
                </a:extLst>
              </a:tr>
              <a:tr h="212055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beam energy [GeV]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115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45.6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135360"/>
                  </a:ext>
                </a:extLst>
              </a:tr>
              <a:tr h="212055">
                <a:tc>
                  <a:txBody>
                    <a:bodyPr/>
                    <a:lstStyle/>
                    <a:p>
                      <a:pPr marL="108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number of experiments/crossing angle at the IP [</a:t>
                      </a:r>
                      <a:r>
                        <a:rPr lang="en-GB" sz="1600" u="none" strike="noStrike" dirty="0" err="1">
                          <a:effectLst/>
                        </a:rPr>
                        <a:t>mrad</a:t>
                      </a:r>
                      <a:r>
                        <a:rPr lang="en-GB" sz="1600" u="none" strike="noStrike" dirty="0">
                          <a:effectLst/>
                        </a:rPr>
                        <a:t>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2/30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2/30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2/30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062521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Circumference [m]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26659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26659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26659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914364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Bending radius [m]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3080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3080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3080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33716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de-DE" sz="1600" u="none" strike="noStrike" dirty="0">
                          <a:effectLst/>
                        </a:rPr>
                        <a:t>SR power per beam [MW]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50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50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50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145466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beam current [mA]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41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387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209893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number bunches/beam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1600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309855"/>
                  </a:ext>
                </a:extLst>
              </a:tr>
              <a:tr h="212055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bunch intensity  [10</a:t>
                      </a:r>
                      <a:r>
                        <a:rPr lang="en-GB" sz="1600" u="none" strike="noStrike" baseline="30000" dirty="0">
                          <a:effectLst/>
                        </a:rPr>
                        <a:t>11</a:t>
                      </a:r>
                      <a:r>
                        <a:rPr lang="en-GB" sz="1600" u="none" strike="noStrike" dirty="0">
                          <a:effectLst/>
                        </a:rPr>
                        <a:t>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4.4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2.8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308723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SR energy loss / turn [GeV]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5.2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0.13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397388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total RF voltage [GV]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6.0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0.30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0140249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RF frequency [MHz]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800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800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800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228176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longitudinal damping time [turns]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65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353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236108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horizontal beta* [m]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0.15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0.1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123086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vertical beta* [mm]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0.7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648873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horizontal emittance [nm]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2.7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146681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vertical emittance [pm]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5.5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2.6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29347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horizontal rms IP spot size [um]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7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186842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vertical rms IP spot size [nm]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74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43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305144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 err="1">
                          <a:effectLst/>
                        </a:rPr>
                        <a:t>horiz</a:t>
                      </a:r>
                      <a:r>
                        <a:rPr lang="en-GB" sz="1600" u="none" strike="noStrike" dirty="0">
                          <a:effectLst/>
                        </a:rPr>
                        <a:t>. beam-beam parameter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0.03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0.01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0.00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22084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vert. beam-beam parameter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0.16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0.14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0.14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5153918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rms bunch length SR only [mm]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3.1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3.4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2.6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088676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rms bunch length with SR + BS [mm]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4.6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6.2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8.0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478921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nn-NO" sz="1600" u="none" strike="noStrike" dirty="0">
                          <a:effectLst/>
                        </a:rPr>
                        <a:t>beam lifetime rad Bhabha + BS [min]</a:t>
                      </a:r>
                      <a:endParaRPr lang="nn-NO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11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897785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luminosity per IP [10</a:t>
                      </a:r>
                      <a:r>
                        <a:rPr lang="en-GB" sz="1600" u="none" strike="noStrike" baseline="30000" dirty="0">
                          <a:effectLst/>
                        </a:rPr>
                        <a:t>34</a:t>
                      </a:r>
                      <a:r>
                        <a:rPr lang="en-GB" sz="1600" u="none" strike="noStrike" dirty="0">
                          <a:effectLst/>
                        </a:rPr>
                        <a:t> cm</a:t>
                      </a:r>
                      <a:r>
                        <a:rPr lang="en-GB" sz="1600" u="none" strike="noStrike" baseline="30000" dirty="0">
                          <a:effectLst/>
                        </a:rPr>
                        <a:t>-2</a:t>
                      </a:r>
                      <a:r>
                        <a:rPr lang="en-GB" sz="1600" u="none" strike="noStrike" dirty="0">
                          <a:effectLst/>
                        </a:rPr>
                        <a:t>s</a:t>
                      </a:r>
                      <a:r>
                        <a:rPr lang="en-GB" sz="1600" u="none" strike="noStrike" baseline="30000" dirty="0">
                          <a:effectLst/>
                        </a:rPr>
                        <a:t>-1</a:t>
                      </a:r>
                      <a:r>
                        <a:rPr lang="en-GB" sz="1600" u="none" strike="noStrike" dirty="0">
                          <a:effectLst/>
                        </a:rPr>
                        <a:t>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3.0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11.4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92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425666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integrated luminosity/year [ab-1]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0.7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2.7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22.1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444419"/>
                  </a:ext>
                </a:extLst>
              </a:tr>
              <a:tr h="218480">
                <a:tc>
                  <a:txBody>
                    <a:bodyPr/>
                    <a:lstStyle/>
                    <a:p>
                      <a:pPr marL="108000" algn="l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years of operation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361905"/>
                  </a:ext>
                </a:extLst>
              </a:tr>
              <a:tr h="205629">
                <a:tc>
                  <a:txBody>
                    <a:bodyPr/>
                    <a:lstStyle/>
                    <a:p>
                      <a:pPr marL="108000" algn="l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total integrated luminosity[ab-1]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4.3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8.2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110.3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7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703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0089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95DCFE-B9BE-2D72-6457-BE97F9AEF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66800"/>
            <a:ext cx="10972800" cy="52895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Compared to LEP3 of May 2025, we have reduced emittances, increased bending radius, increased vertical beam-beam parameter. Result is 85% higher luminosity at the </a:t>
            </a:r>
            <a:r>
              <a:rPr lang="en-US" dirty="0" err="1"/>
              <a:t>ZH</a:t>
            </a:r>
            <a:r>
              <a:rPr lang="en-US" dirty="0"/>
              <a:t> and 120% at the Z</a:t>
            </a:r>
          </a:p>
          <a:p>
            <a:r>
              <a:rPr lang="en-US" dirty="0"/>
              <a:t>Compared to LEP3 of May 2025, sextupole power requirements have decreased dramatically. </a:t>
            </a:r>
          </a:p>
          <a:p>
            <a:r>
              <a:rPr lang="en-US" dirty="0"/>
              <a:t>Compared to FCC:</a:t>
            </a:r>
          </a:p>
          <a:p>
            <a:pPr lvl="1"/>
            <a:r>
              <a:rPr lang="en-US" dirty="0"/>
              <a:t>For </a:t>
            </a:r>
            <a:r>
              <a:rPr lang="en-US" dirty="0" err="1"/>
              <a:t>ZH</a:t>
            </a:r>
            <a:r>
              <a:rPr lang="en-US" dirty="0"/>
              <a:t>: higher vertical beam-beam parameter, but with half the number of IPs – luminosity is a factor 2.5 lower</a:t>
            </a:r>
          </a:p>
          <a:p>
            <a:pPr lvl="1"/>
            <a:r>
              <a:rPr lang="en-US" dirty="0"/>
              <a:t>For Z: LEP3 has smaller emittances (LEP3 does not change the lattice at the Z, but FCC does), so comes to within 25% of the FCC luminosity. This leaves the option open to decrease the SR power at the Z while keeping reasonable performance</a:t>
            </a:r>
          </a:p>
          <a:p>
            <a:r>
              <a:rPr lang="en-US" dirty="0"/>
              <a:t>Compared to LCF:</a:t>
            </a:r>
          </a:p>
          <a:p>
            <a:pPr lvl="1"/>
            <a:r>
              <a:rPr lang="en-US" dirty="0"/>
              <a:t>LCF for the full power program has 0.5 ab</a:t>
            </a:r>
            <a:r>
              <a:rPr lang="en-US" baseline="30000" dirty="0"/>
              <a:t>-1</a:t>
            </a:r>
            <a:r>
              <a:rPr lang="en-US" dirty="0"/>
              <a:t> per year (&gt;99% sqrt(s)) and LEP3 has 0.7 ab</a:t>
            </a:r>
            <a:r>
              <a:rPr lang="en-US" baseline="30000" dirty="0"/>
              <a:t>-1 </a:t>
            </a:r>
            <a:r>
              <a:rPr lang="en-US" dirty="0"/>
              <a:t>(+40%)</a:t>
            </a:r>
            <a:endParaRPr lang="en-GB" baseline="30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B927C0-8DA9-91A4-A108-E31CA8C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Improvements since the </a:t>
            </a:r>
            <a:r>
              <a:rPr lang="en-US" dirty="0" err="1"/>
              <a:t>ESPP</a:t>
            </a:r>
            <a:r>
              <a:rPr lang="en-US" dirty="0"/>
              <a:t> meeting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7AC7C5-F29B-37F0-B4FF-9E4C0989F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552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43DA95-BC0D-B3F1-1C5A-82AC77BA4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of projects considered in the </a:t>
            </a:r>
            <a:r>
              <a:rPr lang="en-US" dirty="0" err="1"/>
              <a:t>ESPP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59143-0CA8-FCF9-AEAB-7F022579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BD31AA3-B15B-2246-A60B-C12C17901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039" y="825757"/>
            <a:ext cx="8349921" cy="565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12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90331-31A7-A55E-6F97-FA56C2C6C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pipe diameter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16CE5-818D-2B22-4E9F-26E15EFC8D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FF49C9-F6CF-ADA8-A1ED-08BAD57B7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613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B2D4BA-FE09-7FE7-61B7-22AE04260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66800"/>
            <a:ext cx="109728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Another area of improvement, which can decrease the cost of the project considerably, is reducing the size of the beam pipe. </a:t>
            </a:r>
          </a:p>
          <a:p>
            <a:r>
              <a:rPr lang="en-US" dirty="0"/>
              <a:t>The beam pipe diameter is chosen so that beam instabilities are avoided. These instabilities are proportional to the resistive wall impedance of the beam pipe, which grows:</a:t>
            </a:r>
          </a:p>
          <a:p>
            <a:pPr lvl="1"/>
            <a:r>
              <a:rPr lang="en-US" dirty="0"/>
              <a:t> linearly with the total arc length of the collider (~factor 4 </a:t>
            </a:r>
            <a:r>
              <a:rPr lang="en-US" dirty="0" err="1"/>
              <a:t>wrt</a:t>
            </a:r>
            <a:r>
              <a:rPr lang="en-US" dirty="0"/>
              <a:t> FCC)</a:t>
            </a:r>
          </a:p>
          <a:p>
            <a:pPr lvl="1"/>
            <a:r>
              <a:rPr lang="en-US" dirty="0"/>
              <a:t>Linearly with the beta functions (~factor 2 </a:t>
            </a:r>
            <a:r>
              <a:rPr lang="en-US" dirty="0" err="1"/>
              <a:t>wrt</a:t>
            </a:r>
            <a:r>
              <a:rPr lang="en-US" dirty="0"/>
              <a:t> FCC)</a:t>
            </a:r>
          </a:p>
          <a:p>
            <a:pPr lvl="1"/>
            <a:r>
              <a:rPr lang="en-US" dirty="0"/>
              <a:t>Linearly with the beam current  (~factor 3 </a:t>
            </a:r>
            <a:r>
              <a:rPr lang="en-US" dirty="0" err="1"/>
              <a:t>wrt</a:t>
            </a:r>
            <a:r>
              <a:rPr lang="en-US" dirty="0"/>
              <a:t> FCC)</a:t>
            </a:r>
          </a:p>
          <a:p>
            <a:pPr lvl="1"/>
            <a:r>
              <a:rPr lang="en-US" dirty="0"/>
              <a:t>inversely with the third power of the beampipe diameter; </a:t>
            </a:r>
          </a:p>
          <a:p>
            <a:r>
              <a:rPr lang="en-US" dirty="0"/>
              <a:t>Therefore, if we decrease the inner diameter of LEP3 by 2 (from 60 to </a:t>
            </a:r>
            <a:r>
              <a:rPr lang="en-US" b="1" dirty="0"/>
              <a:t>30mm</a:t>
            </a:r>
            <a:r>
              <a:rPr lang="en-US" dirty="0"/>
              <a:t>) the impedance would still be reduced by a factor: ~4*2*3/8= 3.  </a:t>
            </a:r>
          </a:p>
          <a:p>
            <a:r>
              <a:rPr lang="en-US" dirty="0"/>
              <a:t>The cost of the magnets goes with the square of the beam pipe inner diameter of the diameter, so cost savings will be substantial.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50E69D-190B-D374-D88B-08CAF7389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pipe diameter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FE1DD9-B591-AE0B-C308-C85CAE9C2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38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65BCE-8130-7A4C-1B60-B2F89C497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918A6-8373-3634-D6EB-B199F8EF3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 absorber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7937E-4E7E-EB05-547B-3DF4D3C603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BD39E-FFB7-8C4E-C548-9FB760AC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566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E8EC9DD-EE8B-407C-AF6D-3A5DA037F0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7474" r="16064"/>
          <a:stretch>
            <a:fillRect/>
          </a:stretch>
        </p:blipFill>
        <p:spPr>
          <a:xfrm>
            <a:off x="1604" y="1700576"/>
            <a:ext cx="6858000" cy="345684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4B8E40-3B8D-C5A8-421E-1854F7D71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FCC-ee: discreet absorber option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76E6B4-6AE7-ED6E-1559-FB20264F8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8BEF1A-DEC3-43EB-C25C-D7A93D9CB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5681" y="1203803"/>
            <a:ext cx="5226319" cy="48262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447278-B8E0-CB20-C527-C7D52D8A0265}"/>
              </a:ext>
            </a:extLst>
          </p:cNvPr>
          <p:cNvSpPr txBox="1"/>
          <p:nvPr/>
        </p:nvSpPr>
        <p:spPr>
          <a:xfrm>
            <a:off x="268304" y="5568386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 discrete SR absorber of 0.4m length every ~4m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09346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376168-9990-22BB-3179-52C49ABF3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keep the discrete absorber solution of FCC-ee, our discrete absorbers (for the same power) would be ~1.5m from each other</a:t>
            </a:r>
          </a:p>
          <a:p>
            <a:r>
              <a:rPr lang="en-US" dirty="0"/>
              <a:t>We should investigate if a continuous system works better for LEP3</a:t>
            </a:r>
          </a:p>
          <a:p>
            <a:r>
              <a:rPr lang="en-US" dirty="0"/>
              <a:t>SR power per meter at LEP3: 2.5kW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0F224C-18F9-105C-720F-45992BF3D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 absorber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DDE5E0-880B-99A1-A3DA-558E61D6D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4263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8C3CBE-1D21-8D98-D52A-1D66EBB36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856" y="1244351"/>
            <a:ext cx="5374104" cy="2285999"/>
          </a:xfrm>
        </p:spPr>
        <p:txBody>
          <a:bodyPr>
            <a:normAutofit/>
          </a:bodyPr>
          <a:lstStyle/>
          <a:p>
            <a:r>
              <a:rPr lang="en-US" sz="2400" dirty="0"/>
              <a:t>Oval shape is bad for impedance</a:t>
            </a:r>
          </a:p>
          <a:p>
            <a:r>
              <a:rPr lang="en-US" sz="2400" dirty="0"/>
              <a:t>Beam sizes were larger at LEP2</a:t>
            </a:r>
          </a:p>
          <a:p>
            <a:r>
              <a:rPr lang="en-US" sz="2400" dirty="0"/>
              <a:t>Artist’s impression of LEP3 beam pipe:</a:t>
            </a: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B64F13-F3CE-6892-8799-37EE341A2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LEP2 to LEP3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F1AB98-9341-15B5-3F5E-4396B193F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DB0FDF-BF2D-C060-060A-00CB2A61B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6434"/>
            <a:ext cx="6308943" cy="42734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0D877C-9894-23B3-2497-0CB3A432BB62}"/>
              </a:ext>
            </a:extLst>
          </p:cNvPr>
          <p:cNvSpPr txBox="1"/>
          <p:nvPr/>
        </p:nvSpPr>
        <p:spPr>
          <a:xfrm>
            <a:off x="76201" y="1066800"/>
            <a:ext cx="5867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LEP2 vacuum chamber – extruded </a:t>
            </a:r>
            <a:r>
              <a:rPr lang="en-GB" sz="2400" noProof="0" dirty="0"/>
              <a:t>Aluminium</a:t>
            </a:r>
            <a:endParaRPr lang="en-GB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C863E3-6D47-34E0-3C66-7F6B7E760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856" y="2793791"/>
            <a:ext cx="5600988" cy="40642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F21419-C310-2571-C717-D8B32B451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0315" y="5427303"/>
            <a:ext cx="1446885" cy="144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0513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436C7-4165-3C79-4ED1-6FD7DC0BB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 complex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CEDA42-B357-CD4B-334A-2F592B0267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96B39A-BEA6-3512-ED37-7F4011D43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610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10F0DD-87BE-A863-2994-106DE8312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38466"/>
            <a:ext cx="10972800" cy="5217883"/>
          </a:xfrm>
        </p:spPr>
        <p:txBody>
          <a:bodyPr>
            <a:normAutofit/>
          </a:bodyPr>
          <a:lstStyle/>
          <a:p>
            <a:r>
              <a:rPr lang="en-US" dirty="0"/>
              <a:t>Reuse the LHC tunnel</a:t>
            </a:r>
          </a:p>
          <a:p>
            <a:r>
              <a:rPr lang="en-US" dirty="0"/>
              <a:t>Utilize most of the FCC-ee work done so far</a:t>
            </a:r>
          </a:p>
          <a:p>
            <a:r>
              <a:rPr lang="en-US" dirty="0"/>
              <a:t>Have two experiments, </a:t>
            </a:r>
            <a:r>
              <a:rPr lang="en-GB" dirty="0"/>
              <a:t>could use repurposed</a:t>
            </a:r>
            <a:r>
              <a:rPr lang="en-US" dirty="0"/>
              <a:t> ATLAS and CMS</a:t>
            </a:r>
          </a:p>
          <a:p>
            <a:r>
              <a:rPr lang="en-US" dirty="0"/>
              <a:t>Reduce the ZH energy to 115GeV per beam</a:t>
            </a:r>
          </a:p>
          <a:p>
            <a:r>
              <a:rPr lang="en-US" dirty="0"/>
              <a:t>Give up running at the ttbar threshold</a:t>
            </a:r>
          </a:p>
          <a:p>
            <a:r>
              <a:rPr lang="en-US" dirty="0"/>
              <a:t>Use a single RF frequency (800MHz) for a simpler system</a:t>
            </a:r>
          </a:p>
          <a:p>
            <a:r>
              <a:rPr lang="en-US" dirty="0"/>
              <a:t>Reduce the beampipe diameter from 60 to 30mm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EA7819-3FC5-BA90-EF25-F7AB73406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choices of LEP3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981882-4D20-A467-C93C-906712B5A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191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0E3659-D480-BA3B-6C17-83A792031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1"/>
            <a:ext cx="10972800" cy="4525963"/>
          </a:xfrm>
        </p:spPr>
        <p:txBody>
          <a:bodyPr/>
          <a:lstStyle/>
          <a:p>
            <a:r>
              <a:rPr lang="en-US" dirty="0"/>
              <a:t>The energy of the injector is determined by the minimum field of the booster magnets and the energy swing</a:t>
            </a:r>
          </a:p>
          <a:p>
            <a:r>
              <a:rPr lang="en-US" dirty="0"/>
              <a:t>For FCC, injector energy is 20GeV.</a:t>
            </a:r>
          </a:p>
          <a:p>
            <a:r>
              <a:rPr lang="en-US" dirty="0"/>
              <a:t>LEP3 has magnets that are a factor 3.4 stronger</a:t>
            </a:r>
          </a:p>
          <a:p>
            <a:r>
              <a:rPr lang="en-US" dirty="0"/>
              <a:t>We can safely reduce the energy to 10GeV – maybe more?</a:t>
            </a:r>
          </a:p>
          <a:p>
            <a:r>
              <a:rPr lang="en-US" dirty="0"/>
              <a:t>This makes the injector shorter and cheaper</a:t>
            </a:r>
          </a:p>
          <a:p>
            <a:r>
              <a:rPr lang="en-US" dirty="0"/>
              <a:t>This in turn possibly allows a different placement, </a:t>
            </a:r>
            <a:r>
              <a:rPr lang="en-US" b="1" dirty="0"/>
              <a:t>fully on CERN land</a:t>
            </a:r>
            <a:r>
              <a:rPr lang="en-US" dirty="0"/>
              <a:t>, resulting in a much shorter transfer line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15A2DA-35A2-A695-F433-473FC0C44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5" y="633"/>
            <a:ext cx="10515600" cy="837567"/>
          </a:xfrm>
        </p:spPr>
        <p:txBody>
          <a:bodyPr/>
          <a:lstStyle/>
          <a:p>
            <a:r>
              <a:rPr lang="en-US" dirty="0"/>
              <a:t>LEP3 injector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90138-FAF9-BE6E-C686-7D4C5A284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20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24E5F4-5DB8-4DED-18F8-CDFEAF071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737" y="876600"/>
            <a:ext cx="9215020" cy="6704426"/>
          </a:xfrm>
          <a:prstGeom prst="rect">
            <a:avLst/>
          </a:prstGeom>
        </p:spPr>
      </p:pic>
      <p:pic>
        <p:nvPicPr>
          <p:cNvPr id="6" name="Picture 5" descr="A map of a city&#10;&#10;AI-generated content may be incorrect.">
            <a:extLst>
              <a:ext uri="{FF2B5EF4-FFF2-40B4-BE49-F238E27FC236}">
                <a16:creationId xmlns:a16="http://schemas.microsoft.com/office/drawing/2014/main" id="{6C5CDAB5-33FA-F8F4-5379-8E4573A8FB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7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53"/>
          <a:stretch/>
        </p:blipFill>
        <p:spPr>
          <a:xfrm rot="4347953">
            <a:off x="4658405" y="2163516"/>
            <a:ext cx="1396950" cy="107080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6E8931-6185-2C5C-CE0B-2202613DA3CF}"/>
              </a:ext>
            </a:extLst>
          </p:cNvPr>
          <p:cNvCxnSpPr>
            <a:cxnSpLocks/>
            <a:endCxn id="6" idx="3"/>
          </p:cNvCxnSpPr>
          <p:nvPr/>
        </p:nvCxnSpPr>
        <p:spPr>
          <a:xfrm flipH="1" flipV="1">
            <a:off x="5567312" y="3364943"/>
            <a:ext cx="546849" cy="17764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DC25108E-0BDF-F22A-DD5E-9194D40237E6}"/>
              </a:ext>
            </a:extLst>
          </p:cNvPr>
          <p:cNvGrpSpPr/>
          <p:nvPr/>
        </p:nvGrpSpPr>
        <p:grpSpPr>
          <a:xfrm>
            <a:off x="3407963" y="5422894"/>
            <a:ext cx="1745999" cy="328547"/>
            <a:chOff x="6184742" y="1847494"/>
            <a:chExt cx="1745999" cy="32854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6AF117B-04E5-9DB1-4D66-6F8448B2F9CF}"/>
                </a:ext>
              </a:extLst>
            </p:cNvPr>
            <p:cNvCxnSpPr>
              <a:cxnSpLocks/>
            </p:cNvCxnSpPr>
            <p:nvPr/>
          </p:nvCxnSpPr>
          <p:spPr>
            <a:xfrm>
              <a:off x="6184742" y="2176041"/>
              <a:ext cx="1745999" cy="0"/>
            </a:xfrm>
            <a:prstGeom prst="lin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24F051-9920-D416-5135-CCC0A1EF4B8A}"/>
                </a:ext>
              </a:extLst>
            </p:cNvPr>
            <p:cNvSpPr txBox="1"/>
            <p:nvPr/>
          </p:nvSpPr>
          <p:spPr>
            <a:xfrm>
              <a:off x="6702784" y="1847494"/>
              <a:ext cx="70991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tIns="0" bIns="0" rtlCol="0">
              <a:spAutoFit/>
            </a:bodyPr>
            <a:lstStyle/>
            <a:p>
              <a:r>
                <a:rPr lang="en-GB" dirty="0"/>
                <a:t>1 km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DD9F63A-F513-4483-FF2F-2F11B097B802}"/>
              </a:ext>
            </a:extLst>
          </p:cNvPr>
          <p:cNvSpPr txBox="1"/>
          <p:nvPr/>
        </p:nvSpPr>
        <p:spPr>
          <a:xfrm>
            <a:off x="7220102" y="2090968"/>
            <a:ext cx="22677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Transfer line ca 1 km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4EFB31-D3BB-6564-E653-8326EDC87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8731"/>
            <a:ext cx="10515600" cy="806322"/>
          </a:xfrm>
        </p:spPr>
        <p:txBody>
          <a:bodyPr/>
          <a:lstStyle/>
          <a:p>
            <a:r>
              <a:rPr lang="en-US" dirty="0"/>
              <a:t>Injector placement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73757B-17F2-6341-3F01-78D61AE6E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6778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1039A-53FB-4A4A-9C7E-D7D98DD69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9EB3B3-2BDE-DFE6-FE42-46767D9577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257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F87CDB-7D08-0F63-78C9-D17EBF8ED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4093"/>
            <a:ext cx="10972800" cy="492998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Together with the RF group, we have come up with an RF design that respects all our requirements (Ivan Karpov)</a:t>
            </a:r>
          </a:p>
          <a:p>
            <a:r>
              <a:rPr lang="en-US" dirty="0"/>
              <a:t>We have opted for a pure 800MHz system (cheaper to build and operate than a hybrid 400-800MHz system)</a:t>
            </a:r>
          </a:p>
          <a:p>
            <a:r>
              <a:rPr lang="en-US" dirty="0"/>
              <a:t>For the Z running: single cell; for the WW and ZH collider: 4-cell for the booster: 6-cell</a:t>
            </a:r>
          </a:p>
          <a:p>
            <a:r>
              <a:rPr lang="en-US" dirty="0"/>
              <a:t>We use a single RF system at the ZH and a double at the Z (and currently a double system at the WW)</a:t>
            </a:r>
          </a:p>
          <a:p>
            <a:r>
              <a:rPr lang="en-US" dirty="0"/>
              <a:t>We have four LSS to fit the RF for the collider and the booster, each 563.5m long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A4F5AA-C7D1-4D1E-4B00-D60ECF112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strategy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DE9AD0-A8A4-402A-4F1E-FABB06ADC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95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7DCA64-2BD3-BA91-9687-ED75D8E1E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parameters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DA202-8CA2-B6E9-2374-236C1DABE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A5E4884-0E80-5C71-3466-991681FC80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703210"/>
              </p:ext>
            </p:extLst>
          </p:nvPr>
        </p:nvGraphicFramePr>
        <p:xfrm>
          <a:off x="2971800" y="1283138"/>
          <a:ext cx="6096000" cy="357455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239372">
                  <a:extLst>
                    <a:ext uri="{9D8B030D-6E8A-4147-A177-3AD203B41FA5}">
                      <a16:colId xmlns:a16="http://schemas.microsoft.com/office/drawing/2014/main" val="990477551"/>
                    </a:ext>
                  </a:extLst>
                </a:gridCol>
                <a:gridCol w="628900">
                  <a:extLst>
                    <a:ext uri="{9D8B030D-6E8A-4147-A177-3AD203B41FA5}">
                      <a16:colId xmlns:a16="http://schemas.microsoft.com/office/drawing/2014/main" val="2855165718"/>
                    </a:ext>
                  </a:extLst>
                </a:gridCol>
                <a:gridCol w="628900">
                  <a:extLst>
                    <a:ext uri="{9D8B030D-6E8A-4147-A177-3AD203B41FA5}">
                      <a16:colId xmlns:a16="http://schemas.microsoft.com/office/drawing/2014/main" val="399921320"/>
                    </a:ext>
                  </a:extLst>
                </a:gridCol>
                <a:gridCol w="628900">
                  <a:extLst>
                    <a:ext uri="{9D8B030D-6E8A-4147-A177-3AD203B41FA5}">
                      <a16:colId xmlns:a16="http://schemas.microsoft.com/office/drawing/2014/main" val="2536110174"/>
                    </a:ext>
                  </a:extLst>
                </a:gridCol>
                <a:gridCol w="969928">
                  <a:extLst>
                    <a:ext uri="{9D8B030D-6E8A-4147-A177-3AD203B41FA5}">
                      <a16:colId xmlns:a16="http://schemas.microsoft.com/office/drawing/2014/main" val="3319261522"/>
                    </a:ext>
                  </a:extLst>
                </a:gridCol>
              </a:tblGrid>
              <a:tr h="1813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Running 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Z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WW*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ZH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Booster </a:t>
                      </a:r>
                      <a:br>
                        <a:rPr lang="en-US" sz="1600" u="none" strike="noStrike" noProof="0" dirty="0">
                          <a:effectLst/>
                        </a:rPr>
                      </a:br>
                      <a:r>
                        <a:rPr lang="en-US" sz="1600" u="none" strike="noStrike" noProof="0" dirty="0">
                          <a:effectLst/>
                        </a:rPr>
                        <a:t>ZH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267892405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Common RF for two beams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No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No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Yes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No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271292278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Total Required RF Voltage (MV)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500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1500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6000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6000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112944066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No. of Cryomodules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104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104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104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66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2029649483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Frequency (MHz)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800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800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800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800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418514008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Cells/Cavity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6</a:t>
                      </a:r>
                      <a:endParaRPr lang="en-US" sz="1600" b="0" i="0" u="none" strike="noStrike" noProof="0" dirty="0">
                        <a:solidFill>
                          <a:srgbClr val="C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235226925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Voltage/Cavity (MV)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2.4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14.4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14.4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22.7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2104224037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Accelerating gradient (MV/m)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12.9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19.3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19.3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20.3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2601789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Power/cavity (kW)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240.4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240.4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240.4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20.1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168609900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Beam current (mA)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371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39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9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0.9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152854072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Total Power (MW)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5.3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2188394091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noProof="0" dirty="0">
                          <a:effectLst/>
                        </a:rPr>
                        <a:t>Total Voltage (MV)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36000" marR="36000" marT="360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1000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3000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6000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noProof="0" dirty="0">
                          <a:effectLst/>
                        </a:rPr>
                        <a:t>6000</a:t>
                      </a:r>
                      <a:endParaRPr lang="en-US" sz="1600" b="0" i="0" u="none" strike="noStrike" noProof="0" dirty="0">
                        <a:solidFill>
                          <a:srgbClr val="000000"/>
                        </a:solidFill>
                        <a:effectLst/>
                        <a:latin typeface="Helvetica" panose="020B0604020202020204" pitchFamily="34" charset="0"/>
                      </a:endParaRPr>
                    </a:p>
                  </a:txBody>
                  <a:tcPr marL="8634" marR="8634" marT="8634" marB="0" anchor="ctr"/>
                </a:tc>
                <a:extLst>
                  <a:ext uri="{0D108BD9-81ED-4DB2-BD59-A6C34878D82A}">
                    <a16:rowId xmlns:a16="http://schemas.microsoft.com/office/drawing/2014/main" val="9570638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8F2F275-9D57-6E07-6E07-1462DB7E0C5B}"/>
              </a:ext>
            </a:extLst>
          </p:cNvPr>
          <p:cNvSpPr txBox="1"/>
          <p:nvPr/>
        </p:nvSpPr>
        <p:spPr>
          <a:xfrm>
            <a:off x="5105400" y="815501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rgbClr val="0070C0"/>
                </a:solidFill>
              </a:rPr>
              <a:t>800 MHz system only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23CF55-52EE-158F-3EAD-B50F431A59DA}"/>
              </a:ext>
            </a:extLst>
          </p:cNvPr>
          <p:cNvSpPr txBox="1"/>
          <p:nvPr/>
        </p:nvSpPr>
        <p:spPr>
          <a:xfrm>
            <a:off x="613862" y="4943459"/>
            <a:ext cx="11578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*Reverse Phase Operation allows to avoid fundamental power coupler modification between WW and ZH modes</a:t>
            </a:r>
            <a:endParaRPr lang="en-150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0C8702-88BC-136C-14CD-A2E02E18FED5}"/>
              </a:ext>
            </a:extLst>
          </p:cNvPr>
          <p:cNvSpPr txBox="1"/>
          <p:nvPr/>
        </p:nvSpPr>
        <p:spPr>
          <a:xfrm>
            <a:off x="609600" y="5325832"/>
            <a:ext cx="2211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cost of 1.4 BCHF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432AE2B-0C59-3229-65A7-EBF331721B48}"/>
                  </a:ext>
                </a:extLst>
              </p:cNvPr>
              <p:cNvSpPr txBox="1"/>
              <p:nvPr/>
            </p:nvSpPr>
            <p:spPr>
              <a:xfrm>
                <a:off x="673229" y="5738983"/>
                <a:ext cx="1041984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800 MHz option seems to be more feasible in terms of integration, performance margins, and cost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Additional R&amp;D can help in reducing the RF system cost (e.g., more powerful FPCs)</a:t>
                </a:r>
                <a:endParaRPr lang="en-15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432AE2B-0C59-3229-65A7-EBF331721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9" y="5738983"/>
                <a:ext cx="10419840" cy="646331"/>
              </a:xfrm>
              <a:prstGeom prst="rect">
                <a:avLst/>
              </a:prstGeom>
              <a:blipFill>
                <a:blip r:embed="rId2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7C9ADE4-584F-2784-B286-B45033449F8C}"/>
              </a:ext>
            </a:extLst>
          </p:cNvPr>
          <p:cNvSpPr txBox="1"/>
          <p:nvPr/>
        </p:nvSpPr>
        <p:spPr>
          <a:xfrm>
            <a:off x="8366081" y="6488668"/>
            <a:ext cx="38259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noProof="0" dirty="0"/>
              <a:t>Ivan Karpov, LEP3 Meeting, 28.05.2025</a:t>
            </a:r>
          </a:p>
        </p:txBody>
      </p:sp>
    </p:spTree>
    <p:extLst>
      <p:ext uri="{BB962C8B-B14F-4D97-AF65-F5344CB8AC3E}">
        <p14:creationId xmlns:p14="http://schemas.microsoft.com/office/powerpoint/2010/main" val="17394640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768B1D-5F0B-0CCC-AA7B-FEF05A6EC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725" y="1238249"/>
            <a:ext cx="8229600" cy="479107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At LEP3 we are not limited by the achievable gradient, but by the amount of power we can put in the cavities (the Fundamental Power Couplers)</a:t>
            </a:r>
          </a:p>
          <a:p>
            <a:r>
              <a:rPr lang="en-US" dirty="0"/>
              <a:t>Current state of the art of these couplers is 250kW for 800MHz</a:t>
            </a:r>
          </a:p>
          <a:p>
            <a:r>
              <a:rPr lang="en-US" dirty="0"/>
              <a:t>If we were able to get </a:t>
            </a:r>
            <a:r>
              <a:rPr lang="en-US" b="1" dirty="0"/>
              <a:t>22% more power </a:t>
            </a:r>
            <a:r>
              <a:rPr lang="en-US" dirty="0"/>
              <a:t>from these couplers, then 6-cell cavities (which are more space efficient) would fit, and the collider would not need 4-cell cavities</a:t>
            </a:r>
          </a:p>
          <a:p>
            <a:r>
              <a:rPr lang="en-US" dirty="0"/>
              <a:t>This would make the system cheaper (less cryomodules) and shorter </a:t>
            </a:r>
          </a:p>
          <a:p>
            <a:r>
              <a:rPr lang="en-US" dirty="0"/>
              <a:t>Some R&amp;D on this topic would be very beneficial for LEP3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3AB142-FBCA-7C63-C90A-255329894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power couplers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3E9D66-163D-9A9C-C63F-71C85B42B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B6BA8CE-E644-735B-0DC9-FE0DC48AFB69}"/>
              </a:ext>
            </a:extLst>
          </p:cNvPr>
          <p:cNvGrpSpPr/>
          <p:nvPr/>
        </p:nvGrpSpPr>
        <p:grpSpPr>
          <a:xfrm>
            <a:off x="8982075" y="761888"/>
            <a:ext cx="3133800" cy="4343623"/>
            <a:chOff x="8982075" y="761888"/>
            <a:chExt cx="3133800" cy="434362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24D542F-3069-5BBA-63A8-3068005E6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01075" y="761888"/>
              <a:ext cx="2914800" cy="434362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FF6F33C-63AB-553E-6CFF-8D76F372981F}"/>
                </a:ext>
              </a:extLst>
            </p:cNvPr>
            <p:cNvSpPr/>
            <p:nvPr/>
          </p:nvSpPr>
          <p:spPr>
            <a:xfrm>
              <a:off x="8982075" y="3429000"/>
              <a:ext cx="638175" cy="16765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317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B75699-B2CF-7349-DD19-014519E94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72800" cy="5807075"/>
          </a:xfrm>
        </p:spPr>
        <p:txBody>
          <a:bodyPr>
            <a:normAutofit/>
          </a:bodyPr>
          <a:lstStyle/>
          <a:p>
            <a:r>
              <a:rPr lang="en-US" dirty="0"/>
              <a:t>LEP3 has 8 LSS, each 563.5m long (4360m total)</a:t>
            </a:r>
          </a:p>
          <a:p>
            <a:r>
              <a:rPr lang="en-US" dirty="0"/>
              <a:t>Two will be used by the experiments (plus polarimeters, plus depolarizers?)</a:t>
            </a:r>
          </a:p>
          <a:p>
            <a:r>
              <a:rPr lang="en-US" dirty="0"/>
              <a:t>Two are difficult to access</a:t>
            </a:r>
          </a:p>
          <a:p>
            <a:r>
              <a:rPr lang="en-US" dirty="0"/>
              <a:t>We are planning to fit the collider RF in two LSSs and the booster RF in two other LSSs</a:t>
            </a:r>
          </a:p>
          <a:p>
            <a:r>
              <a:rPr lang="en-US" dirty="0"/>
              <a:t>LEP3 at ZH: SR loss: 5.2GeV; </a:t>
            </a:r>
            <a:r>
              <a:rPr lang="en-US" b="1" dirty="0"/>
              <a:t>installed RF: 6.0GV </a:t>
            </a:r>
          </a:p>
          <a:p>
            <a:r>
              <a:rPr lang="en-US" dirty="0"/>
              <a:t>(the LEP3 RF system is </a:t>
            </a:r>
            <a:r>
              <a:rPr lang="en-US" b="1" dirty="0"/>
              <a:t>52%</a:t>
            </a:r>
            <a:r>
              <a:rPr lang="en-US" dirty="0"/>
              <a:t> of the FCC one)</a:t>
            </a:r>
          </a:p>
          <a:p>
            <a:r>
              <a:rPr lang="en-US" dirty="0"/>
              <a:t>We have fitted the RF system in the 563.5m available using 4 LSSs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2F602E-6C38-8899-B446-ACBCDE22E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the RF fit in the LEP3 tunnel?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5354D-6A45-1A17-C0A0-81ACA4678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48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DB2DC-C7DF-F912-D7F9-D2DE6DC2C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CE1C2-856F-E56C-FC62-D28BBD1C2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RF configuration -Z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600068-B659-04AA-1C29-82458807498A}"/>
              </a:ext>
            </a:extLst>
          </p:cNvPr>
          <p:cNvSpPr txBox="1"/>
          <p:nvPr/>
        </p:nvSpPr>
        <p:spPr>
          <a:xfrm>
            <a:off x="-56530" y="2216296"/>
            <a:ext cx="19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 (45GeV)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1018176-4F72-F190-1459-487BECB352C4}"/>
              </a:ext>
            </a:extLst>
          </p:cNvPr>
          <p:cNvGrpSpPr/>
          <p:nvPr/>
        </p:nvGrpSpPr>
        <p:grpSpPr>
          <a:xfrm>
            <a:off x="4299258" y="2226979"/>
            <a:ext cx="2324600" cy="873420"/>
            <a:chOff x="2313902" y="2257045"/>
            <a:chExt cx="2324600" cy="87342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A506F6F-9919-3274-A25C-8C6AFB05F063}"/>
                </a:ext>
              </a:extLst>
            </p:cNvPr>
            <p:cNvCxnSpPr/>
            <p:nvPr/>
          </p:nvCxnSpPr>
          <p:spPr>
            <a:xfrm>
              <a:off x="3125585" y="2477195"/>
              <a:ext cx="151291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3F27210-6339-B98B-1CE0-9497F4696508}"/>
                </a:ext>
              </a:extLst>
            </p:cNvPr>
            <p:cNvCxnSpPr/>
            <p:nvPr/>
          </p:nvCxnSpPr>
          <p:spPr>
            <a:xfrm>
              <a:off x="3125585" y="2584351"/>
              <a:ext cx="151291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68FBA18-0D88-DA31-E209-6CC3DFE5578E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7BCE43A-C614-5BE5-6EC4-8D3E9000B7F3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A5FF903-887B-5646-68CF-00965A55C955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27599CA-400F-F123-5CC0-5D13D8E11D04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C01F17B-37AF-69B9-2ABF-2B5B33EB846B}"/>
              </a:ext>
            </a:extLst>
          </p:cNvPr>
          <p:cNvGrpSpPr/>
          <p:nvPr/>
        </p:nvGrpSpPr>
        <p:grpSpPr>
          <a:xfrm>
            <a:off x="4325869" y="4883281"/>
            <a:ext cx="2324600" cy="873420"/>
            <a:chOff x="2313902" y="2257045"/>
            <a:chExt cx="2324600" cy="87342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AE64D44-4DA7-6C44-00B0-1FF78EC49B42}"/>
                </a:ext>
              </a:extLst>
            </p:cNvPr>
            <p:cNvCxnSpPr/>
            <p:nvPr/>
          </p:nvCxnSpPr>
          <p:spPr>
            <a:xfrm>
              <a:off x="3125585" y="2477195"/>
              <a:ext cx="151291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785F1DA-40E2-E403-25E4-649EA9C5B79E}"/>
                </a:ext>
              </a:extLst>
            </p:cNvPr>
            <p:cNvCxnSpPr/>
            <p:nvPr/>
          </p:nvCxnSpPr>
          <p:spPr>
            <a:xfrm>
              <a:off x="3125585" y="2584351"/>
              <a:ext cx="151291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B35CBEF7-4C7C-B771-9A15-6F985306484C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E466591-685C-E4F3-A2A9-9BDC4CBF6F2A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4316D79-0D5A-D1F8-6D10-6BB3B1A26CCD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77536AD-E86D-399B-E4F6-EAF73D1F86DE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1" name="TextBox 140">
            <a:extLst>
              <a:ext uri="{FF2B5EF4-FFF2-40B4-BE49-F238E27FC236}">
                <a16:creationId xmlns:a16="http://schemas.microsoft.com/office/drawing/2014/main" id="{EF9CACAF-87DE-FD04-F077-D02776C6165C}"/>
              </a:ext>
            </a:extLst>
          </p:cNvPr>
          <p:cNvSpPr txBox="1"/>
          <p:nvPr/>
        </p:nvSpPr>
        <p:spPr>
          <a:xfrm>
            <a:off x="85898" y="2803131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800 bunches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99DA7E-34F9-C6E6-DEB5-E4BA3F64701E}"/>
              </a:ext>
            </a:extLst>
          </p:cNvPr>
          <p:cNvSpPr txBox="1"/>
          <p:nvPr/>
        </p:nvSpPr>
        <p:spPr>
          <a:xfrm>
            <a:off x="2436430" y="1117842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1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F2CF28-78FE-68CF-EED1-3772D23F7EF3}"/>
              </a:ext>
            </a:extLst>
          </p:cNvPr>
          <p:cNvSpPr txBox="1"/>
          <p:nvPr/>
        </p:nvSpPr>
        <p:spPr>
          <a:xfrm>
            <a:off x="5032978" y="1090183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2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CF532D-B391-7A14-B981-1603B5F2F90B}"/>
              </a:ext>
            </a:extLst>
          </p:cNvPr>
          <p:cNvSpPr txBox="1"/>
          <p:nvPr/>
        </p:nvSpPr>
        <p:spPr>
          <a:xfrm>
            <a:off x="7502236" y="1056018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3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08886F-617C-0D59-2F6A-A726AED9CFE9}"/>
              </a:ext>
            </a:extLst>
          </p:cNvPr>
          <p:cNvSpPr txBox="1"/>
          <p:nvPr/>
        </p:nvSpPr>
        <p:spPr>
          <a:xfrm>
            <a:off x="10388419" y="1056018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4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177AA0-F074-6AFF-BDFA-D2DC86BD6290}"/>
              </a:ext>
            </a:extLst>
          </p:cNvPr>
          <p:cNvSpPr txBox="1"/>
          <p:nvPr/>
        </p:nvSpPr>
        <p:spPr>
          <a:xfrm>
            <a:off x="2464137" y="4138128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5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665DF2-6E0C-7DA8-8194-7BB7C9ABCE51}"/>
              </a:ext>
            </a:extLst>
          </p:cNvPr>
          <p:cNvSpPr txBox="1"/>
          <p:nvPr/>
        </p:nvSpPr>
        <p:spPr>
          <a:xfrm>
            <a:off x="5060685" y="4110469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6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8F9645-082F-D3FA-A7E2-EBE3B25FB115}"/>
              </a:ext>
            </a:extLst>
          </p:cNvPr>
          <p:cNvSpPr txBox="1"/>
          <p:nvPr/>
        </p:nvSpPr>
        <p:spPr>
          <a:xfrm>
            <a:off x="7529943" y="4076304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7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ECE569-E887-D535-4C75-EE0FF87DCE00}"/>
              </a:ext>
            </a:extLst>
          </p:cNvPr>
          <p:cNvSpPr txBox="1"/>
          <p:nvPr/>
        </p:nvSpPr>
        <p:spPr>
          <a:xfrm>
            <a:off x="10416126" y="4076304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8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1A1A8E5-E7B0-416C-F74E-78958830AF13}"/>
              </a:ext>
            </a:extLst>
          </p:cNvPr>
          <p:cNvGrpSpPr/>
          <p:nvPr/>
        </p:nvGrpSpPr>
        <p:grpSpPr>
          <a:xfrm>
            <a:off x="1726751" y="2225980"/>
            <a:ext cx="2324600" cy="873420"/>
            <a:chOff x="2313902" y="2257045"/>
            <a:chExt cx="2324600" cy="873420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F9DA60A-2B9B-5EC8-781D-D8391C07AE32}"/>
                </a:ext>
              </a:extLst>
            </p:cNvPr>
            <p:cNvCxnSpPr>
              <a:cxnSpLocks/>
            </p:cNvCxnSpPr>
            <p:nvPr/>
          </p:nvCxnSpPr>
          <p:spPr>
            <a:xfrm>
              <a:off x="3125585" y="2477195"/>
              <a:ext cx="486120" cy="9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9D5B083-9C8B-70A9-9A70-9F2747BB3A16}"/>
                </a:ext>
              </a:extLst>
            </p:cNvPr>
            <p:cNvCxnSpPr>
              <a:cxnSpLocks/>
            </p:cNvCxnSpPr>
            <p:nvPr/>
          </p:nvCxnSpPr>
          <p:spPr>
            <a:xfrm>
              <a:off x="3125585" y="2599170"/>
              <a:ext cx="486120" cy="999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943F23B-E653-A11E-1A03-3A82D08CBD33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0192A0-FB6E-D9A2-3A82-5FD3C080CBA4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1F7E74B-407C-C9D8-F83D-F93BBFDCAB11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8924FD6-3F54-BA59-0824-DA9FDF446765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6A1E4113-E910-D8CE-65A0-9732B3B4EAED}"/>
              </a:ext>
            </a:extLst>
          </p:cNvPr>
          <p:cNvCxnSpPr>
            <a:cxnSpLocks/>
          </p:cNvCxnSpPr>
          <p:nvPr/>
        </p:nvCxnSpPr>
        <p:spPr>
          <a:xfrm>
            <a:off x="3024554" y="2446130"/>
            <a:ext cx="418329" cy="1184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97B59CDC-D599-9E91-0DF2-D7C78331A81B}"/>
              </a:ext>
            </a:extLst>
          </p:cNvPr>
          <p:cNvCxnSpPr>
            <a:cxnSpLocks/>
          </p:cNvCxnSpPr>
          <p:nvPr/>
        </p:nvCxnSpPr>
        <p:spPr>
          <a:xfrm>
            <a:off x="3442883" y="2564534"/>
            <a:ext cx="6084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D40CCF71-B2B2-737C-A072-621365BC1946}"/>
              </a:ext>
            </a:extLst>
          </p:cNvPr>
          <p:cNvCxnSpPr>
            <a:cxnSpLocks/>
          </p:cNvCxnSpPr>
          <p:nvPr/>
        </p:nvCxnSpPr>
        <p:spPr>
          <a:xfrm flipV="1">
            <a:off x="3024554" y="2437355"/>
            <a:ext cx="418329" cy="1271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6C42368F-E377-DDE6-60A5-E0DE32AB6FB3}"/>
              </a:ext>
            </a:extLst>
          </p:cNvPr>
          <p:cNvCxnSpPr/>
          <p:nvPr/>
        </p:nvCxnSpPr>
        <p:spPr>
          <a:xfrm>
            <a:off x="3442883" y="2437355"/>
            <a:ext cx="60846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76C3A82B-D0AD-6D3E-A4CF-C0E35E64B967}"/>
              </a:ext>
            </a:extLst>
          </p:cNvPr>
          <p:cNvGrpSpPr/>
          <p:nvPr/>
        </p:nvGrpSpPr>
        <p:grpSpPr>
          <a:xfrm>
            <a:off x="1731223" y="4866086"/>
            <a:ext cx="2324600" cy="873420"/>
            <a:chOff x="2313902" y="2257045"/>
            <a:chExt cx="2324600" cy="873420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16E2D906-DC63-2D45-E2CE-FAD2C0E8E410}"/>
                </a:ext>
              </a:extLst>
            </p:cNvPr>
            <p:cNvCxnSpPr>
              <a:cxnSpLocks/>
            </p:cNvCxnSpPr>
            <p:nvPr/>
          </p:nvCxnSpPr>
          <p:spPr>
            <a:xfrm>
              <a:off x="3125585" y="2477195"/>
              <a:ext cx="486120" cy="9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8FCC22C9-9AC2-A465-F0C5-DCFDBD57DA3D}"/>
                </a:ext>
              </a:extLst>
            </p:cNvPr>
            <p:cNvCxnSpPr>
              <a:cxnSpLocks/>
            </p:cNvCxnSpPr>
            <p:nvPr/>
          </p:nvCxnSpPr>
          <p:spPr>
            <a:xfrm>
              <a:off x="3125585" y="2599170"/>
              <a:ext cx="486120" cy="999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C14107A-493F-4CD1-C0D1-2C6981CE08BF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B8F170FB-A6AA-B8DD-B16E-0A6EA5987ECA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597F9866-8DE1-EC89-02EC-D1C03CCC5659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B59CF052-FC5E-7692-7907-2A4EFF259686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A4FD7249-9421-410C-6903-AEEB0A22D66E}"/>
              </a:ext>
            </a:extLst>
          </p:cNvPr>
          <p:cNvCxnSpPr>
            <a:cxnSpLocks/>
          </p:cNvCxnSpPr>
          <p:nvPr/>
        </p:nvCxnSpPr>
        <p:spPr>
          <a:xfrm>
            <a:off x="3029026" y="5086236"/>
            <a:ext cx="418329" cy="1184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67AFE230-3603-95C8-DA9B-38A40BE8597E}"/>
              </a:ext>
            </a:extLst>
          </p:cNvPr>
          <p:cNvCxnSpPr>
            <a:cxnSpLocks/>
          </p:cNvCxnSpPr>
          <p:nvPr/>
        </p:nvCxnSpPr>
        <p:spPr>
          <a:xfrm>
            <a:off x="3447355" y="5204640"/>
            <a:ext cx="6084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2BACEA20-85DD-5C79-9556-2F4B26949C51}"/>
              </a:ext>
            </a:extLst>
          </p:cNvPr>
          <p:cNvCxnSpPr>
            <a:cxnSpLocks/>
          </p:cNvCxnSpPr>
          <p:nvPr/>
        </p:nvCxnSpPr>
        <p:spPr>
          <a:xfrm flipV="1">
            <a:off x="3029026" y="5077461"/>
            <a:ext cx="418329" cy="1271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7DE9F27A-9582-927C-B64F-B9F5B0FAA2DE}"/>
              </a:ext>
            </a:extLst>
          </p:cNvPr>
          <p:cNvCxnSpPr/>
          <p:nvPr/>
        </p:nvCxnSpPr>
        <p:spPr>
          <a:xfrm>
            <a:off x="3447355" y="5077461"/>
            <a:ext cx="60846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ectangle: Rounded Corners 166">
            <a:extLst>
              <a:ext uri="{FF2B5EF4-FFF2-40B4-BE49-F238E27FC236}">
                <a16:creationId xmlns:a16="http://schemas.microsoft.com/office/drawing/2014/main" id="{259E8A56-76CB-7136-BC04-8A5AE09D5FF6}"/>
              </a:ext>
            </a:extLst>
          </p:cNvPr>
          <p:cNvSpPr/>
          <p:nvPr/>
        </p:nvSpPr>
        <p:spPr>
          <a:xfrm>
            <a:off x="2761874" y="2294624"/>
            <a:ext cx="900000" cy="421415"/>
          </a:xfrm>
          <a:prstGeom prst="roundRect">
            <a:avLst/>
          </a:prstGeom>
          <a:solidFill>
            <a:srgbClr val="17F54C">
              <a:alpha val="50196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DET1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Rectangle: Rounded Corners 167">
            <a:extLst>
              <a:ext uri="{FF2B5EF4-FFF2-40B4-BE49-F238E27FC236}">
                <a16:creationId xmlns:a16="http://schemas.microsoft.com/office/drawing/2014/main" id="{891D5E91-9C90-FB5F-D75A-4B62B79CC2F4}"/>
              </a:ext>
            </a:extLst>
          </p:cNvPr>
          <p:cNvSpPr/>
          <p:nvPr/>
        </p:nvSpPr>
        <p:spPr>
          <a:xfrm>
            <a:off x="2788191" y="4892723"/>
            <a:ext cx="900000" cy="421415"/>
          </a:xfrm>
          <a:prstGeom prst="roundRect">
            <a:avLst/>
          </a:prstGeom>
          <a:solidFill>
            <a:srgbClr val="17F54C">
              <a:alpha val="50196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DET2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F80C5F3-9647-5B31-3AE6-A98FA4F90E89}"/>
              </a:ext>
            </a:extLst>
          </p:cNvPr>
          <p:cNvSpPr/>
          <p:nvPr/>
        </p:nvSpPr>
        <p:spPr>
          <a:xfrm>
            <a:off x="5490379" y="5446603"/>
            <a:ext cx="864000" cy="303497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800 MHz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33C6502E-C533-832A-2985-6FDBBB60EF42}"/>
              </a:ext>
            </a:extLst>
          </p:cNvPr>
          <p:cNvSpPr/>
          <p:nvPr/>
        </p:nvSpPr>
        <p:spPr>
          <a:xfrm>
            <a:off x="5435621" y="2810006"/>
            <a:ext cx="864000" cy="303497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800 MHz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1FA363D-9614-7F5F-2C37-851E2157522F}"/>
              </a:ext>
            </a:extLst>
          </p:cNvPr>
          <p:cNvGrpSpPr/>
          <p:nvPr/>
        </p:nvGrpSpPr>
        <p:grpSpPr>
          <a:xfrm>
            <a:off x="9509479" y="2241251"/>
            <a:ext cx="2324600" cy="873420"/>
            <a:chOff x="2313902" y="2257045"/>
            <a:chExt cx="2324600" cy="87342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414EC15-EF76-712D-CEB9-5650FB565DA6}"/>
                </a:ext>
              </a:extLst>
            </p:cNvPr>
            <p:cNvCxnSpPr/>
            <p:nvPr/>
          </p:nvCxnSpPr>
          <p:spPr>
            <a:xfrm>
              <a:off x="3125585" y="2477195"/>
              <a:ext cx="151291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5273FB2-3ACE-E4E6-3811-7917DE252116}"/>
                </a:ext>
              </a:extLst>
            </p:cNvPr>
            <p:cNvCxnSpPr/>
            <p:nvPr/>
          </p:nvCxnSpPr>
          <p:spPr>
            <a:xfrm>
              <a:off x="3125585" y="2739799"/>
              <a:ext cx="151291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D02631D-201C-590D-A9D0-6F549CD17A14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F2B3FF-8DC7-DB81-8F13-AC6EBE46E6D9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B7DC90B-3FD3-4589-A18F-4412EA54F72B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F2B2F30-7339-CC36-F18F-DEA379ABFEB9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EDF18FF-01B2-EC2F-A84C-F97F806FA5B8}"/>
              </a:ext>
            </a:extLst>
          </p:cNvPr>
          <p:cNvSpPr/>
          <p:nvPr/>
        </p:nvSpPr>
        <p:spPr>
          <a:xfrm>
            <a:off x="10635289" y="2564141"/>
            <a:ext cx="864000" cy="303497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800 MHz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EAC224-7976-9ECF-F32B-7673CAE62545}"/>
              </a:ext>
            </a:extLst>
          </p:cNvPr>
          <p:cNvGrpSpPr/>
          <p:nvPr/>
        </p:nvGrpSpPr>
        <p:grpSpPr>
          <a:xfrm>
            <a:off x="9649094" y="4866086"/>
            <a:ext cx="2324600" cy="873420"/>
            <a:chOff x="2313902" y="2257045"/>
            <a:chExt cx="2324600" cy="87342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2207B88-1946-3F3F-6BB5-3DDB1DEA69A4}"/>
                </a:ext>
              </a:extLst>
            </p:cNvPr>
            <p:cNvCxnSpPr/>
            <p:nvPr/>
          </p:nvCxnSpPr>
          <p:spPr>
            <a:xfrm>
              <a:off x="3125585" y="2477195"/>
              <a:ext cx="151291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5BB7AF3-9A21-0D34-E293-C1396BEE163E}"/>
                </a:ext>
              </a:extLst>
            </p:cNvPr>
            <p:cNvCxnSpPr/>
            <p:nvPr/>
          </p:nvCxnSpPr>
          <p:spPr>
            <a:xfrm>
              <a:off x="3125585" y="2739799"/>
              <a:ext cx="151291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A839C2F-E150-79BD-94EB-C3334D6778B2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3D8E268-0B87-BA06-A1EB-76EF41570816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F8E4A26-C92C-1B72-8A95-184A2B78D8F7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F81B524-0068-D67F-58A1-1E07D0BB7C99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4CC3D5A-9CE5-F517-36BF-8093ACE9CF9E}"/>
              </a:ext>
            </a:extLst>
          </p:cNvPr>
          <p:cNvSpPr/>
          <p:nvPr/>
        </p:nvSpPr>
        <p:spPr>
          <a:xfrm>
            <a:off x="10774904" y="4932944"/>
            <a:ext cx="864000" cy="303497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800 MHz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4A4CA7-F665-F057-D3CF-D0A674D387F9}"/>
              </a:ext>
            </a:extLst>
          </p:cNvPr>
          <p:cNvGrpSpPr/>
          <p:nvPr/>
        </p:nvGrpSpPr>
        <p:grpSpPr>
          <a:xfrm>
            <a:off x="6971800" y="2219425"/>
            <a:ext cx="2324600" cy="873420"/>
            <a:chOff x="2313902" y="2257045"/>
            <a:chExt cx="2324600" cy="87342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4DE8EC0-311B-13B1-1385-01E9F8DEED52}"/>
                </a:ext>
              </a:extLst>
            </p:cNvPr>
            <p:cNvCxnSpPr/>
            <p:nvPr/>
          </p:nvCxnSpPr>
          <p:spPr>
            <a:xfrm>
              <a:off x="3125585" y="2477195"/>
              <a:ext cx="151291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D6A349F-17F6-3E74-5B05-84CE96FBD737}"/>
                </a:ext>
              </a:extLst>
            </p:cNvPr>
            <p:cNvCxnSpPr/>
            <p:nvPr/>
          </p:nvCxnSpPr>
          <p:spPr>
            <a:xfrm>
              <a:off x="3125585" y="2584351"/>
              <a:ext cx="151291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15A3C33-A200-5BC4-A84D-9942A8D4D786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28A08CB-5BDF-53B6-D3F2-ACED579C7205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8F4F308-5207-4131-6703-D285A62C8CB4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BC067AD-631B-96EC-FAC2-2F3DE8AFF8D7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08DF751-473C-6951-6945-7AB80185175A}"/>
              </a:ext>
            </a:extLst>
          </p:cNvPr>
          <p:cNvGrpSpPr/>
          <p:nvPr/>
        </p:nvGrpSpPr>
        <p:grpSpPr>
          <a:xfrm>
            <a:off x="7086600" y="4879280"/>
            <a:ext cx="2324600" cy="873420"/>
            <a:chOff x="2313902" y="2257045"/>
            <a:chExt cx="2324600" cy="873420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7937436-446C-7C9E-0A5C-3E6E2FA37274}"/>
                </a:ext>
              </a:extLst>
            </p:cNvPr>
            <p:cNvCxnSpPr/>
            <p:nvPr/>
          </p:nvCxnSpPr>
          <p:spPr>
            <a:xfrm>
              <a:off x="3125585" y="2477195"/>
              <a:ext cx="151291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305BA45-AFA9-33CA-4891-70B14AF3BA1E}"/>
                </a:ext>
              </a:extLst>
            </p:cNvPr>
            <p:cNvCxnSpPr/>
            <p:nvPr/>
          </p:nvCxnSpPr>
          <p:spPr>
            <a:xfrm>
              <a:off x="3125585" y="2584351"/>
              <a:ext cx="151291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ED9F672-8626-D194-5E1B-079A8E7EE5D5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FF49645-A014-D390-61F6-C491706132A4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82A83FC-AE10-9F54-468F-B9FF6F29C89B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0A19999-C637-6C97-A7B6-2A1DCA7F569D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70538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E2F284-6F65-17DE-2C0F-62C726CEF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>
            <a:extLst>
              <a:ext uri="{FF2B5EF4-FFF2-40B4-BE49-F238E27FC236}">
                <a16:creationId xmlns:a16="http://schemas.microsoft.com/office/drawing/2014/main" id="{6D42AE19-240E-0609-E57A-02ED83247A3E}"/>
              </a:ext>
            </a:extLst>
          </p:cNvPr>
          <p:cNvGrpSpPr/>
          <p:nvPr/>
        </p:nvGrpSpPr>
        <p:grpSpPr>
          <a:xfrm>
            <a:off x="9598526" y="4899756"/>
            <a:ext cx="2324600" cy="873420"/>
            <a:chOff x="9562036" y="2217205"/>
            <a:chExt cx="2324600" cy="873420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E1C00E4A-9E73-2AA6-45E2-11BCDA0BAA3E}"/>
                </a:ext>
              </a:extLst>
            </p:cNvPr>
            <p:cNvGrpSpPr/>
            <p:nvPr/>
          </p:nvGrpSpPr>
          <p:grpSpPr>
            <a:xfrm>
              <a:off x="9562036" y="2217205"/>
              <a:ext cx="2324600" cy="873420"/>
              <a:chOff x="2313902" y="2257045"/>
              <a:chExt cx="2324600" cy="873420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0D5FF439-D8B2-9211-0952-C6F931CDF3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25585" y="2476286"/>
                <a:ext cx="118933" cy="90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F2B237F2-CC61-01A5-968C-5E0399EED8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5585" y="2727226"/>
                <a:ext cx="118800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2883CE5-995E-44EE-ADA2-16F51FF41CC4}"/>
                  </a:ext>
                </a:extLst>
              </p:cNvPr>
              <p:cNvCxnSpPr/>
              <p:nvPr/>
            </p:nvCxnSpPr>
            <p:spPr>
              <a:xfrm>
                <a:off x="3125585" y="2995353"/>
                <a:ext cx="1512917" cy="0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C164BF51-61A9-A839-FD88-F63C2454489D}"/>
                  </a:ext>
                </a:extLst>
              </p:cNvPr>
              <p:cNvSpPr txBox="1"/>
              <p:nvPr/>
            </p:nvSpPr>
            <p:spPr>
              <a:xfrm>
                <a:off x="2313902" y="2257045"/>
                <a:ext cx="8210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1</a:t>
                </a: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AD83A17D-CEA9-C915-AC18-572E83C9EC74}"/>
                  </a:ext>
                </a:extLst>
              </p:cNvPr>
              <p:cNvSpPr txBox="1"/>
              <p:nvPr/>
            </p:nvSpPr>
            <p:spPr>
              <a:xfrm>
                <a:off x="2335898" y="2528923"/>
                <a:ext cx="8210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2</a:t>
                </a: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15CCA9C1-20E0-4509-D029-BD4A06FD0911}"/>
                  </a:ext>
                </a:extLst>
              </p:cNvPr>
              <p:cNvSpPr txBox="1"/>
              <p:nvPr/>
            </p:nvSpPr>
            <p:spPr>
              <a:xfrm>
                <a:off x="2322573" y="2791911"/>
                <a:ext cx="8451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Booster</a:t>
                </a: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D6E967A0-4543-0524-D61B-EA073A9C5357}"/>
                </a:ext>
              </a:extLst>
            </p:cNvPr>
            <p:cNvCxnSpPr>
              <a:cxnSpLocks/>
            </p:cNvCxnSpPr>
            <p:nvPr/>
          </p:nvCxnSpPr>
          <p:spPr>
            <a:xfrm>
              <a:off x="10478530" y="2433906"/>
              <a:ext cx="95236" cy="1184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1F022C5B-A3BE-F07B-C0B9-4B67782548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78530" y="2564534"/>
              <a:ext cx="95236" cy="125109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A0FA796-2413-B72C-BF92-1A086A1EBE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73766" y="2554850"/>
              <a:ext cx="942594" cy="9684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E1687F5F-3274-F372-2401-9E091104364A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740" y="2552072"/>
              <a:ext cx="119380" cy="128368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37AAA4D2-89B3-3B98-C4EC-7253B8E97485}"/>
                </a:ext>
              </a:extLst>
            </p:cNvPr>
            <p:cNvCxnSpPr>
              <a:cxnSpLocks/>
            </p:cNvCxnSpPr>
            <p:nvPr/>
          </p:nvCxnSpPr>
          <p:spPr>
            <a:xfrm>
              <a:off x="11617445" y="2679483"/>
              <a:ext cx="118800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7A9CE2F0-7E72-AEA1-EAEA-94961236FD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15153" y="2419939"/>
              <a:ext cx="111353" cy="13352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17FB6E3E-0A10-83A5-B5C5-3659C5B481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17312" y="2426762"/>
              <a:ext cx="118933" cy="90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DDE5EC95-6612-BE3C-D1DE-4D0998827483}"/>
                </a:ext>
              </a:extLst>
            </p:cNvPr>
            <p:cNvSpPr/>
            <p:nvPr/>
          </p:nvSpPr>
          <p:spPr>
            <a:xfrm>
              <a:off x="10635289" y="2419939"/>
              <a:ext cx="864000" cy="303497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800 MHz</a:t>
              </a: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43AA3C08-BF99-F8E8-5217-3679CAA7C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RF configuration -ZH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06D3F5-A5BA-85FB-05E3-5FB0B713BD17}"/>
              </a:ext>
            </a:extLst>
          </p:cNvPr>
          <p:cNvSpPr txBox="1"/>
          <p:nvPr/>
        </p:nvSpPr>
        <p:spPr>
          <a:xfrm>
            <a:off x="-56530" y="2216296"/>
            <a:ext cx="19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 (115GeV)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5EFD7EA-17BF-2925-9467-171FA789FE9E}"/>
              </a:ext>
            </a:extLst>
          </p:cNvPr>
          <p:cNvGrpSpPr/>
          <p:nvPr/>
        </p:nvGrpSpPr>
        <p:grpSpPr>
          <a:xfrm>
            <a:off x="4299258" y="2226979"/>
            <a:ext cx="2324600" cy="873420"/>
            <a:chOff x="2313902" y="2257045"/>
            <a:chExt cx="2324600" cy="87342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517BED7-A3F2-B32F-D118-B76E9A78C1BC}"/>
                </a:ext>
              </a:extLst>
            </p:cNvPr>
            <p:cNvCxnSpPr/>
            <p:nvPr/>
          </p:nvCxnSpPr>
          <p:spPr>
            <a:xfrm>
              <a:off x="3125585" y="2477195"/>
              <a:ext cx="151291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1B08387A-0D34-959E-71D6-AE169233A421}"/>
                </a:ext>
              </a:extLst>
            </p:cNvPr>
            <p:cNvCxnSpPr/>
            <p:nvPr/>
          </p:nvCxnSpPr>
          <p:spPr>
            <a:xfrm>
              <a:off x="3125585" y="2605617"/>
              <a:ext cx="151291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26B7A92-3E70-58D0-326D-9925BEBFCF76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EB5C8F2-0C18-042B-396C-FA02EB988A05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76BD68E-4B57-377D-F3DF-9886FE5B8410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B5DE37B-9C06-6796-6521-0A557206295E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AE8505A-9935-C5E0-864F-DD1BB1620031}"/>
              </a:ext>
            </a:extLst>
          </p:cNvPr>
          <p:cNvGrpSpPr/>
          <p:nvPr/>
        </p:nvGrpSpPr>
        <p:grpSpPr>
          <a:xfrm>
            <a:off x="4325869" y="4883281"/>
            <a:ext cx="2324600" cy="873420"/>
            <a:chOff x="2313902" y="2257045"/>
            <a:chExt cx="2324600" cy="87342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FDA81AA-E752-A1F1-11CE-D10210F5435D}"/>
                </a:ext>
              </a:extLst>
            </p:cNvPr>
            <p:cNvCxnSpPr/>
            <p:nvPr/>
          </p:nvCxnSpPr>
          <p:spPr>
            <a:xfrm>
              <a:off x="3125585" y="2477195"/>
              <a:ext cx="151291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D0DDC36-2329-986B-CCB0-3D57F353B56B}"/>
                </a:ext>
              </a:extLst>
            </p:cNvPr>
            <p:cNvCxnSpPr/>
            <p:nvPr/>
          </p:nvCxnSpPr>
          <p:spPr>
            <a:xfrm>
              <a:off x="3125585" y="2616250"/>
              <a:ext cx="1512917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E9E18D65-EC16-3327-6B69-1591F946E795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070694F-0D28-BE4E-07D0-1820E7B5E772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C02D7ED-4693-02D7-8E2F-96CC13845367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955F3CB-AD99-DD4B-FF3A-3C46115AA2FC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1" name="TextBox 140">
            <a:extLst>
              <a:ext uri="{FF2B5EF4-FFF2-40B4-BE49-F238E27FC236}">
                <a16:creationId xmlns:a16="http://schemas.microsoft.com/office/drawing/2014/main" id="{4DDED5FC-686F-3A56-26DE-40C0DEDB3318}"/>
              </a:ext>
            </a:extLst>
          </p:cNvPr>
          <p:cNvSpPr txBox="1"/>
          <p:nvPr/>
        </p:nvSpPr>
        <p:spPr>
          <a:xfrm>
            <a:off x="85898" y="2803131"/>
            <a:ext cx="154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bunches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91BBD8-3EFF-F511-7D08-D9C62E4F7598}"/>
              </a:ext>
            </a:extLst>
          </p:cNvPr>
          <p:cNvSpPr txBox="1"/>
          <p:nvPr/>
        </p:nvSpPr>
        <p:spPr>
          <a:xfrm>
            <a:off x="2436430" y="1117842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1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A56992-0753-1E68-E282-F9B26DC83588}"/>
              </a:ext>
            </a:extLst>
          </p:cNvPr>
          <p:cNvSpPr txBox="1"/>
          <p:nvPr/>
        </p:nvSpPr>
        <p:spPr>
          <a:xfrm>
            <a:off x="5032978" y="1090183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2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EED710-9D37-BA8E-9CD3-61B562820026}"/>
              </a:ext>
            </a:extLst>
          </p:cNvPr>
          <p:cNvSpPr txBox="1"/>
          <p:nvPr/>
        </p:nvSpPr>
        <p:spPr>
          <a:xfrm>
            <a:off x="7502236" y="1056018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3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E0E9C4-1C3C-56D5-AE8E-BE4A29BBCE03}"/>
              </a:ext>
            </a:extLst>
          </p:cNvPr>
          <p:cNvSpPr txBox="1"/>
          <p:nvPr/>
        </p:nvSpPr>
        <p:spPr>
          <a:xfrm>
            <a:off x="10388419" y="1056018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4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1919F1-7AA1-F283-FEB0-B9666C835947}"/>
              </a:ext>
            </a:extLst>
          </p:cNvPr>
          <p:cNvSpPr txBox="1"/>
          <p:nvPr/>
        </p:nvSpPr>
        <p:spPr>
          <a:xfrm>
            <a:off x="2464137" y="4138128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5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90B499-87AA-C536-C244-75FCB745E66D}"/>
              </a:ext>
            </a:extLst>
          </p:cNvPr>
          <p:cNvSpPr txBox="1"/>
          <p:nvPr/>
        </p:nvSpPr>
        <p:spPr>
          <a:xfrm>
            <a:off x="5060685" y="4110469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6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030878-4A0B-FF8A-11F4-A74234FCA7FC}"/>
              </a:ext>
            </a:extLst>
          </p:cNvPr>
          <p:cNvSpPr txBox="1"/>
          <p:nvPr/>
        </p:nvSpPr>
        <p:spPr>
          <a:xfrm>
            <a:off x="7529943" y="4076304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7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D8898FE-3EDB-9152-2C3B-F91FDBAF6585}"/>
              </a:ext>
            </a:extLst>
          </p:cNvPr>
          <p:cNvSpPr txBox="1"/>
          <p:nvPr/>
        </p:nvSpPr>
        <p:spPr>
          <a:xfrm>
            <a:off x="10416126" y="4076304"/>
            <a:ext cx="1302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8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90DA4FF-7DF8-A899-4D61-26D86EB9D48D}"/>
              </a:ext>
            </a:extLst>
          </p:cNvPr>
          <p:cNvGrpSpPr/>
          <p:nvPr/>
        </p:nvGrpSpPr>
        <p:grpSpPr>
          <a:xfrm>
            <a:off x="1726751" y="2225980"/>
            <a:ext cx="2324600" cy="873420"/>
            <a:chOff x="2313902" y="2257045"/>
            <a:chExt cx="2324600" cy="873420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0D1B1BF-E3CE-473D-1B0A-72D434FC4049}"/>
                </a:ext>
              </a:extLst>
            </p:cNvPr>
            <p:cNvCxnSpPr>
              <a:cxnSpLocks/>
            </p:cNvCxnSpPr>
            <p:nvPr/>
          </p:nvCxnSpPr>
          <p:spPr>
            <a:xfrm>
              <a:off x="3125585" y="2477195"/>
              <a:ext cx="486120" cy="9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9CA5194-0BF7-1DDB-1D5C-576AC019686D}"/>
                </a:ext>
              </a:extLst>
            </p:cNvPr>
            <p:cNvCxnSpPr>
              <a:cxnSpLocks/>
            </p:cNvCxnSpPr>
            <p:nvPr/>
          </p:nvCxnSpPr>
          <p:spPr>
            <a:xfrm>
              <a:off x="3125585" y="2599170"/>
              <a:ext cx="486120" cy="999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B02DD13-C213-4E82-194C-7A044A635D31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2E0B6FA-A18F-B746-712C-B51FD25B6105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18E5BD2-12CD-BC25-51D0-FFE4F3D33551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40F2BC2-AEBC-5F6F-EF86-CBD29F3DFD2F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5B142CB-27E4-A51A-C3C6-8BC45356D57C}"/>
              </a:ext>
            </a:extLst>
          </p:cNvPr>
          <p:cNvCxnSpPr>
            <a:cxnSpLocks/>
          </p:cNvCxnSpPr>
          <p:nvPr/>
        </p:nvCxnSpPr>
        <p:spPr>
          <a:xfrm>
            <a:off x="3024554" y="2446130"/>
            <a:ext cx="418329" cy="1184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12621AB0-D7CD-5E16-F247-DD4776679352}"/>
              </a:ext>
            </a:extLst>
          </p:cNvPr>
          <p:cNvCxnSpPr>
            <a:cxnSpLocks/>
          </p:cNvCxnSpPr>
          <p:nvPr/>
        </p:nvCxnSpPr>
        <p:spPr>
          <a:xfrm>
            <a:off x="3442883" y="2564534"/>
            <a:ext cx="6084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B284CD5D-DAAE-2820-7EB2-080AE89E2F53}"/>
              </a:ext>
            </a:extLst>
          </p:cNvPr>
          <p:cNvCxnSpPr>
            <a:cxnSpLocks/>
          </p:cNvCxnSpPr>
          <p:nvPr/>
        </p:nvCxnSpPr>
        <p:spPr>
          <a:xfrm flipV="1">
            <a:off x="3024554" y="2437355"/>
            <a:ext cx="418329" cy="1271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1F4CACF9-0A3B-D3DB-E95D-E07DEF15A99E}"/>
              </a:ext>
            </a:extLst>
          </p:cNvPr>
          <p:cNvCxnSpPr/>
          <p:nvPr/>
        </p:nvCxnSpPr>
        <p:spPr>
          <a:xfrm>
            <a:off x="3442883" y="2437355"/>
            <a:ext cx="60846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4872E553-F6C3-23D0-90A3-B0A4160428FD}"/>
              </a:ext>
            </a:extLst>
          </p:cNvPr>
          <p:cNvGrpSpPr/>
          <p:nvPr/>
        </p:nvGrpSpPr>
        <p:grpSpPr>
          <a:xfrm>
            <a:off x="1731223" y="4866086"/>
            <a:ext cx="2324600" cy="873420"/>
            <a:chOff x="2313902" y="2257045"/>
            <a:chExt cx="2324600" cy="873420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87A96F35-6625-4E9F-1F12-37691FCCC833}"/>
                </a:ext>
              </a:extLst>
            </p:cNvPr>
            <p:cNvCxnSpPr>
              <a:cxnSpLocks/>
            </p:cNvCxnSpPr>
            <p:nvPr/>
          </p:nvCxnSpPr>
          <p:spPr>
            <a:xfrm>
              <a:off x="3125585" y="2477195"/>
              <a:ext cx="486120" cy="9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CBE6458B-2BA6-715D-5476-09836C227D5E}"/>
                </a:ext>
              </a:extLst>
            </p:cNvPr>
            <p:cNvCxnSpPr>
              <a:cxnSpLocks/>
            </p:cNvCxnSpPr>
            <p:nvPr/>
          </p:nvCxnSpPr>
          <p:spPr>
            <a:xfrm>
              <a:off x="3125585" y="2599170"/>
              <a:ext cx="486120" cy="999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5D7520FA-E688-F8CB-723E-649F624E781C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9D03E0C-7DA0-EDD0-4F88-CECFF5A9CE8D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035D8C96-FFBE-181B-42C3-39C50645D258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86E95CF8-6B86-7CE9-985A-6219276EE8E2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94E49886-54F1-5370-F204-633510F7028A}"/>
              </a:ext>
            </a:extLst>
          </p:cNvPr>
          <p:cNvCxnSpPr>
            <a:cxnSpLocks/>
          </p:cNvCxnSpPr>
          <p:nvPr/>
        </p:nvCxnSpPr>
        <p:spPr>
          <a:xfrm>
            <a:off x="3029026" y="5086236"/>
            <a:ext cx="418329" cy="1184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F7A9433-EEFB-4AF5-1404-B5C4871E053D}"/>
              </a:ext>
            </a:extLst>
          </p:cNvPr>
          <p:cNvCxnSpPr>
            <a:cxnSpLocks/>
          </p:cNvCxnSpPr>
          <p:nvPr/>
        </p:nvCxnSpPr>
        <p:spPr>
          <a:xfrm>
            <a:off x="3447355" y="5204640"/>
            <a:ext cx="6084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2D4AB430-BF66-DCF3-CA16-413CA8A45C7D}"/>
              </a:ext>
            </a:extLst>
          </p:cNvPr>
          <p:cNvCxnSpPr>
            <a:cxnSpLocks/>
          </p:cNvCxnSpPr>
          <p:nvPr/>
        </p:nvCxnSpPr>
        <p:spPr>
          <a:xfrm flipV="1">
            <a:off x="3029026" y="5077461"/>
            <a:ext cx="418329" cy="12717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97448AA9-4E5F-FBBA-4911-84483F0566F7}"/>
              </a:ext>
            </a:extLst>
          </p:cNvPr>
          <p:cNvCxnSpPr/>
          <p:nvPr/>
        </p:nvCxnSpPr>
        <p:spPr>
          <a:xfrm>
            <a:off x="3447355" y="5077461"/>
            <a:ext cx="60846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ectangle: Rounded Corners 166">
            <a:extLst>
              <a:ext uri="{FF2B5EF4-FFF2-40B4-BE49-F238E27FC236}">
                <a16:creationId xmlns:a16="http://schemas.microsoft.com/office/drawing/2014/main" id="{77F7B9D8-5976-03FA-C28F-37D8BCB041C9}"/>
              </a:ext>
            </a:extLst>
          </p:cNvPr>
          <p:cNvSpPr/>
          <p:nvPr/>
        </p:nvSpPr>
        <p:spPr>
          <a:xfrm>
            <a:off x="2761874" y="2294624"/>
            <a:ext cx="900000" cy="421415"/>
          </a:xfrm>
          <a:prstGeom prst="roundRect">
            <a:avLst/>
          </a:prstGeom>
          <a:solidFill>
            <a:srgbClr val="17F54C">
              <a:alpha val="50196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DET1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8" name="Rectangle: Rounded Corners 167">
            <a:extLst>
              <a:ext uri="{FF2B5EF4-FFF2-40B4-BE49-F238E27FC236}">
                <a16:creationId xmlns:a16="http://schemas.microsoft.com/office/drawing/2014/main" id="{E32E848F-9962-092A-B717-E02ADDF8C163}"/>
              </a:ext>
            </a:extLst>
          </p:cNvPr>
          <p:cNvSpPr/>
          <p:nvPr/>
        </p:nvSpPr>
        <p:spPr>
          <a:xfrm>
            <a:off x="2788191" y="4892723"/>
            <a:ext cx="900000" cy="421415"/>
          </a:xfrm>
          <a:prstGeom prst="roundRect">
            <a:avLst/>
          </a:prstGeom>
          <a:solidFill>
            <a:srgbClr val="17F54C">
              <a:alpha val="50196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DET2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A767BB34-BEBE-0F07-24ED-FC05682370C7}"/>
              </a:ext>
            </a:extLst>
          </p:cNvPr>
          <p:cNvGrpSpPr/>
          <p:nvPr/>
        </p:nvGrpSpPr>
        <p:grpSpPr>
          <a:xfrm>
            <a:off x="6913205" y="2216296"/>
            <a:ext cx="2324600" cy="873420"/>
            <a:chOff x="2313902" y="2257045"/>
            <a:chExt cx="2324600" cy="873420"/>
          </a:xfrm>
        </p:grpSpPr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27210C73-B446-1768-741A-EAD08301247C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6C456B95-C80E-6C09-27DB-AF6F07B10C63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1485DC21-B746-AE58-90E5-01DD5D6659D3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E65C1940-B634-B06F-6EDA-2A8523AAC947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18E02E9E-470E-57EF-8AD2-C2E8722EE275}"/>
              </a:ext>
            </a:extLst>
          </p:cNvPr>
          <p:cNvGrpSpPr/>
          <p:nvPr/>
        </p:nvGrpSpPr>
        <p:grpSpPr>
          <a:xfrm>
            <a:off x="6910485" y="4883281"/>
            <a:ext cx="2324600" cy="873420"/>
            <a:chOff x="2313902" y="2257045"/>
            <a:chExt cx="2324600" cy="873420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CA2E23EF-93CB-27BE-C0F7-85E62B4214EE}"/>
                </a:ext>
              </a:extLst>
            </p:cNvPr>
            <p:cNvCxnSpPr/>
            <p:nvPr/>
          </p:nvCxnSpPr>
          <p:spPr>
            <a:xfrm>
              <a:off x="3125585" y="2995353"/>
              <a:ext cx="1512917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567F2761-CEBC-0A9F-40B5-5DF13DADCEAD}"/>
                </a:ext>
              </a:extLst>
            </p:cNvPr>
            <p:cNvSpPr txBox="1"/>
            <p:nvPr/>
          </p:nvSpPr>
          <p:spPr>
            <a:xfrm>
              <a:off x="2313902" y="225704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1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AE3FC827-A1E2-88C3-BE2A-4F1A986B1C60}"/>
                </a:ext>
              </a:extLst>
            </p:cNvPr>
            <p:cNvSpPr txBox="1"/>
            <p:nvPr/>
          </p:nvSpPr>
          <p:spPr>
            <a:xfrm>
              <a:off x="2335898" y="2528923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Beam 2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D111A9A5-FD6E-F631-84AF-DF9890C739B7}"/>
                </a:ext>
              </a:extLst>
            </p:cNvPr>
            <p:cNvSpPr txBox="1"/>
            <p:nvPr/>
          </p:nvSpPr>
          <p:spPr>
            <a:xfrm>
              <a:off x="2322573" y="2791911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Booster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7EB7D086-71DD-E0A4-BA7A-EA6AE648A979}"/>
              </a:ext>
            </a:extLst>
          </p:cNvPr>
          <p:cNvGrpSpPr/>
          <p:nvPr/>
        </p:nvGrpSpPr>
        <p:grpSpPr>
          <a:xfrm>
            <a:off x="9562036" y="2217205"/>
            <a:ext cx="2324600" cy="873420"/>
            <a:chOff x="9562036" y="2217205"/>
            <a:chExt cx="2324600" cy="873420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D1D5014-8543-CAA3-0B61-61F5B659513F}"/>
                </a:ext>
              </a:extLst>
            </p:cNvPr>
            <p:cNvGrpSpPr/>
            <p:nvPr/>
          </p:nvGrpSpPr>
          <p:grpSpPr>
            <a:xfrm>
              <a:off x="9562036" y="2217205"/>
              <a:ext cx="2324600" cy="873420"/>
              <a:chOff x="2313902" y="2257045"/>
              <a:chExt cx="2324600" cy="873420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196EA010-41CE-E090-E124-5B85EA20A7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25585" y="2476286"/>
                <a:ext cx="118933" cy="90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2355C143-3E2E-2A9E-FA94-A6133B322A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5585" y="2727226"/>
                <a:ext cx="118800" cy="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369E491C-F44C-BCB8-6A25-1BC9D167828B}"/>
                  </a:ext>
                </a:extLst>
              </p:cNvPr>
              <p:cNvCxnSpPr/>
              <p:nvPr/>
            </p:nvCxnSpPr>
            <p:spPr>
              <a:xfrm>
                <a:off x="3125585" y="2995353"/>
                <a:ext cx="1512917" cy="0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87F34E5-1E16-CE5B-CFDD-565A247DDE3E}"/>
                  </a:ext>
                </a:extLst>
              </p:cNvPr>
              <p:cNvSpPr txBox="1"/>
              <p:nvPr/>
            </p:nvSpPr>
            <p:spPr>
              <a:xfrm>
                <a:off x="2313902" y="2257045"/>
                <a:ext cx="8210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1</a:t>
                </a: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3C40FDA-CBC7-D08E-1965-7F6A909F40E2}"/>
                  </a:ext>
                </a:extLst>
              </p:cNvPr>
              <p:cNvSpPr txBox="1"/>
              <p:nvPr/>
            </p:nvSpPr>
            <p:spPr>
              <a:xfrm>
                <a:off x="2335898" y="2528923"/>
                <a:ext cx="8210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2</a:t>
                </a: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F8543E5B-C5C5-0C7F-4635-7EBBC7CE4005}"/>
                  </a:ext>
                </a:extLst>
              </p:cNvPr>
              <p:cNvSpPr txBox="1"/>
              <p:nvPr/>
            </p:nvSpPr>
            <p:spPr>
              <a:xfrm>
                <a:off x="2322573" y="2791911"/>
                <a:ext cx="8451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Booster</a:t>
                </a: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83B69E2-C585-28C9-A39B-A53FB1D9B936}"/>
                </a:ext>
              </a:extLst>
            </p:cNvPr>
            <p:cNvCxnSpPr>
              <a:cxnSpLocks/>
            </p:cNvCxnSpPr>
            <p:nvPr/>
          </p:nvCxnSpPr>
          <p:spPr>
            <a:xfrm>
              <a:off x="10478530" y="2433906"/>
              <a:ext cx="95236" cy="1184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AC07E81-BB45-A330-512F-6CFF0796AF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78530" y="2564534"/>
              <a:ext cx="95236" cy="125109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96EF92A-C791-FA30-52B2-7B7763AD53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73766" y="2554850"/>
              <a:ext cx="942594" cy="9684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E06374A-BB13-1125-7F61-EC7399DAD59F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740" y="2552072"/>
              <a:ext cx="119380" cy="128368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19F8340-A60C-9ABE-7F65-F46E1BB1982A}"/>
                </a:ext>
              </a:extLst>
            </p:cNvPr>
            <p:cNvCxnSpPr>
              <a:cxnSpLocks/>
            </p:cNvCxnSpPr>
            <p:nvPr/>
          </p:nvCxnSpPr>
          <p:spPr>
            <a:xfrm>
              <a:off x="11617445" y="2679483"/>
              <a:ext cx="118800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FB6A012-FACF-927B-E8D7-162B6B2CD4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15153" y="2419939"/>
              <a:ext cx="111353" cy="13352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761A2FA5-CA69-DE62-C9CA-029F7FD997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17312" y="2426762"/>
              <a:ext cx="118933" cy="90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307A8E4B-04A3-CE80-51A7-E8D77C19FBC9}"/>
                </a:ext>
              </a:extLst>
            </p:cNvPr>
            <p:cNvSpPr/>
            <p:nvPr/>
          </p:nvSpPr>
          <p:spPr>
            <a:xfrm>
              <a:off x="10635289" y="2419939"/>
              <a:ext cx="864000" cy="303497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800 MHz</a:t>
              </a: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245C6FD3-B860-8842-23A2-38BDD7B37856}"/>
              </a:ext>
            </a:extLst>
          </p:cNvPr>
          <p:cNvSpPr/>
          <p:nvPr/>
        </p:nvSpPr>
        <p:spPr>
          <a:xfrm>
            <a:off x="5490379" y="5446603"/>
            <a:ext cx="864000" cy="303497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800 MHz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318F2143-0345-25F6-BB8E-CC8515DFA317}"/>
              </a:ext>
            </a:extLst>
          </p:cNvPr>
          <p:cNvSpPr/>
          <p:nvPr/>
        </p:nvSpPr>
        <p:spPr>
          <a:xfrm>
            <a:off x="5435621" y="2810006"/>
            <a:ext cx="864000" cy="303497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800 MHz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E78D45E-0B41-512B-149A-1A8E97DE2674}"/>
              </a:ext>
            </a:extLst>
          </p:cNvPr>
          <p:cNvCxnSpPr/>
          <p:nvPr/>
        </p:nvCxnSpPr>
        <p:spPr>
          <a:xfrm>
            <a:off x="7730095" y="2568456"/>
            <a:ext cx="1512917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31A524E-398C-CE37-F1AA-B640B069DC8A}"/>
              </a:ext>
            </a:extLst>
          </p:cNvPr>
          <p:cNvCxnSpPr/>
          <p:nvPr/>
        </p:nvCxnSpPr>
        <p:spPr>
          <a:xfrm>
            <a:off x="7719470" y="2450670"/>
            <a:ext cx="151291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130E179-EC5F-EEDB-AA10-70EE839FABE5}"/>
              </a:ext>
            </a:extLst>
          </p:cNvPr>
          <p:cNvCxnSpPr/>
          <p:nvPr/>
        </p:nvCxnSpPr>
        <p:spPr>
          <a:xfrm>
            <a:off x="7723009" y="5059193"/>
            <a:ext cx="151291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B2F6CA-D65E-BF62-6323-392A34690FFD}"/>
              </a:ext>
            </a:extLst>
          </p:cNvPr>
          <p:cNvCxnSpPr/>
          <p:nvPr/>
        </p:nvCxnSpPr>
        <p:spPr>
          <a:xfrm>
            <a:off x="7712372" y="5208875"/>
            <a:ext cx="1512917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E1CC03E-1937-FC0F-C076-AFBE0352E863}"/>
              </a:ext>
            </a:extLst>
          </p:cNvPr>
          <p:cNvSpPr txBox="1"/>
          <p:nvPr/>
        </p:nvSpPr>
        <p:spPr>
          <a:xfrm>
            <a:off x="1295400" y="6019800"/>
            <a:ext cx="1047733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This arrangement needs electrostatic separators which will have to be designed and should fit in the tunnel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706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B075F6-2DCC-6BC0-57E6-FA4E015F4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51561"/>
            <a:ext cx="10972800" cy="5074604"/>
          </a:xfrm>
        </p:spPr>
        <p:txBody>
          <a:bodyPr/>
          <a:lstStyle/>
          <a:p>
            <a:r>
              <a:rPr lang="en-US" dirty="0"/>
              <a:t>Space is more tight in LEP3 than FCC with the exception of height: </a:t>
            </a:r>
          </a:p>
          <a:p>
            <a:pPr lvl="1"/>
            <a:r>
              <a:rPr lang="en-US" dirty="0"/>
              <a:t>LEP3: diameter: 4.4m height: 3.6m </a:t>
            </a:r>
          </a:p>
          <a:p>
            <a:pPr lvl="1"/>
            <a:r>
              <a:rPr lang="en-US" dirty="0"/>
              <a:t>FCC: diameter: 5.5m height: 3.2m</a:t>
            </a:r>
          </a:p>
          <a:p>
            <a:r>
              <a:rPr lang="en-US" dirty="0"/>
              <a:t>Integration will be difficult because we have (in the Z running mode) three beampipes. Two need to bypass the cryomodules</a:t>
            </a:r>
          </a:p>
          <a:p>
            <a:r>
              <a:rPr lang="en-US" dirty="0"/>
              <a:t>LEP3 plans to use 800MHz modules that are more compact than 400MHz</a:t>
            </a:r>
          </a:p>
          <a:p>
            <a:r>
              <a:rPr lang="en-US" dirty="0"/>
              <a:t>R&amp;D on compact cryomodules would be appreciated!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444D22-C5B0-2862-00CD-30017E9C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integration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C6BD89-472B-F770-186E-527301824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937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D2F79-BE8D-2BCD-CCC4-FD305B79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rate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033415-BF52-0319-6E0C-3F29AB2519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F7BD66-B9AA-BC6C-2C60-07D0358AD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87726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0847CBA-3F0E-A773-8B51-E900AC22F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5386" y="588449"/>
            <a:ext cx="7748464" cy="593617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81A623-D924-1C99-4CA6-972E66764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289935"/>
            <a:ext cx="3395786" cy="137925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LEP3 has more headroom! </a:t>
            </a:r>
          </a:p>
          <a:p>
            <a:pPr marL="0" indent="0">
              <a:buNone/>
            </a:pPr>
            <a:r>
              <a:rPr lang="en-US" sz="2000" dirty="0"/>
              <a:t>LEP3 3.6m</a:t>
            </a:r>
          </a:p>
          <a:p>
            <a:pPr marL="0" indent="0">
              <a:buNone/>
            </a:pPr>
            <a:r>
              <a:rPr lang="en-US" sz="2000" dirty="0"/>
              <a:t>FCC 3.2m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AEC1D3-0729-14B4-FE28-25AEBA212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tunnel sizes @RF areas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207A40-824F-D5BF-E64A-8094E64AE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9003BA-FF5E-59DA-F5E6-72799D579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7945"/>
            <a:ext cx="4280713" cy="33730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9FA548-DFCE-2231-D3EC-8257676C764C}"/>
              </a:ext>
            </a:extLst>
          </p:cNvPr>
          <p:cNvSpPr txBox="1"/>
          <p:nvPr/>
        </p:nvSpPr>
        <p:spPr>
          <a:xfrm>
            <a:off x="10144125" y="1221414"/>
            <a:ext cx="185737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FCC-ee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400MHz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0E0CF8-4D5B-B997-FF6C-A4569CFBCABD}"/>
              </a:ext>
            </a:extLst>
          </p:cNvPr>
          <p:cNvSpPr txBox="1"/>
          <p:nvPr/>
        </p:nvSpPr>
        <p:spPr>
          <a:xfrm>
            <a:off x="438150" y="1048083"/>
            <a:ext cx="185737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LHC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400MHz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2178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BB3B5-24DA-9573-5946-926802AC5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CA5BD09-CDBD-F128-C93D-3BF5E9652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2" y="1426970"/>
            <a:ext cx="5920758" cy="46653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C3CFFF-4715-CFA1-564B-9045C7888415}"/>
              </a:ext>
            </a:extLst>
          </p:cNvPr>
          <p:cNvSpPr txBox="1"/>
          <p:nvPr/>
        </p:nvSpPr>
        <p:spPr>
          <a:xfrm>
            <a:off x="894934" y="857857"/>
            <a:ext cx="3482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LHC 400 MHz CM integration Pt 4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288D39-A784-6F72-9E10-2A51BCC0ACE2}"/>
              </a:ext>
            </a:extLst>
          </p:cNvPr>
          <p:cNvSpPr txBox="1"/>
          <p:nvPr/>
        </p:nvSpPr>
        <p:spPr>
          <a:xfrm>
            <a:off x="7876328" y="821509"/>
            <a:ext cx="3672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800 MHz CM integration Pt 4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C651C3-1343-29EF-24E8-42301453DE97}"/>
              </a:ext>
            </a:extLst>
          </p:cNvPr>
          <p:cNvSpPr txBox="1"/>
          <p:nvPr/>
        </p:nvSpPr>
        <p:spPr>
          <a:xfrm>
            <a:off x="4945710" y="6432605"/>
            <a:ext cx="2910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Timmins EN/MME - 28/03/2025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CD3F07-8130-B7A4-1900-B9E720D9440E}"/>
              </a:ext>
            </a:extLst>
          </p:cNvPr>
          <p:cNvSpPr txBox="1"/>
          <p:nvPr/>
        </p:nvSpPr>
        <p:spPr>
          <a:xfrm>
            <a:off x="4253947" y="856466"/>
            <a:ext cx="1669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LHC 400 MHz Cryomodule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0419601-DF67-888D-9B79-B674E4F9F379}"/>
              </a:ext>
            </a:extLst>
          </p:cNvPr>
          <p:cNvCxnSpPr>
            <a:cxnSpLocks/>
          </p:cNvCxnSpPr>
          <p:nvPr/>
        </p:nvCxnSpPr>
        <p:spPr>
          <a:xfrm flipH="1">
            <a:off x="3196424" y="1502797"/>
            <a:ext cx="1694873" cy="25682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92C405DA-F286-F5A3-3C9C-8F8ECC1DC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515" y="1234238"/>
            <a:ext cx="6040485" cy="485807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AF6D95E-4AF9-32C0-9F9A-551DA8CA7364}"/>
              </a:ext>
            </a:extLst>
          </p:cNvPr>
          <p:cNvSpPr txBox="1"/>
          <p:nvPr/>
        </p:nvSpPr>
        <p:spPr>
          <a:xfrm>
            <a:off x="5791675" y="852487"/>
            <a:ext cx="182527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800 MHz Cryomodule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F43C220-574E-CCD1-63E5-DE8576482007}"/>
              </a:ext>
            </a:extLst>
          </p:cNvPr>
          <p:cNvCxnSpPr>
            <a:cxnSpLocks/>
          </p:cNvCxnSpPr>
          <p:nvPr/>
        </p:nvCxnSpPr>
        <p:spPr>
          <a:xfrm>
            <a:off x="6626562" y="1506776"/>
            <a:ext cx="1466680" cy="24556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307CED9-2337-504B-0E70-31EC1E381E63}"/>
              </a:ext>
            </a:extLst>
          </p:cNvPr>
          <p:cNvSpPr txBox="1"/>
          <p:nvPr/>
        </p:nvSpPr>
        <p:spPr>
          <a:xfrm>
            <a:off x="6937949" y="4572000"/>
            <a:ext cx="6034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QRL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14D3C7C-DD1D-C9EF-AB71-65B42D064DDA}"/>
              </a:ext>
            </a:extLst>
          </p:cNvPr>
          <p:cNvSpPr txBox="1"/>
          <p:nvPr/>
        </p:nvSpPr>
        <p:spPr>
          <a:xfrm>
            <a:off x="862042" y="4572000"/>
            <a:ext cx="60344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QRL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94E6F041-4E5C-FE59-3F64-F0B24DC95698}"/>
              </a:ext>
            </a:extLst>
          </p:cNvPr>
          <p:cNvSpPr txBox="1">
            <a:spLocks/>
          </p:cNvSpPr>
          <p:nvPr/>
        </p:nvSpPr>
        <p:spPr>
          <a:xfrm>
            <a:off x="609600" y="0"/>
            <a:ext cx="10972800" cy="7656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First LEP3 integration studies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B2832A-8A02-C666-5F58-3D997308DBCB}"/>
              </a:ext>
            </a:extLst>
          </p:cNvPr>
          <p:cNvSpPr txBox="1"/>
          <p:nvPr/>
        </p:nvSpPr>
        <p:spPr>
          <a:xfrm>
            <a:off x="8174736" y="6092308"/>
            <a:ext cx="367588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two beam pipes bypassing the system are not shown!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88028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5FABD9-3FC9-C33A-C75E-473C4F54B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integration drawings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C1E48F-C2EA-0111-A5CB-70656B0A0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283CE3-6766-6DA1-B16B-A8AC1AA171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45853"/>
            <a:ext cx="7475456" cy="60121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D40B80-1C9C-3391-FEC8-F18042548155}"/>
              </a:ext>
            </a:extLst>
          </p:cNvPr>
          <p:cNvSpPr txBox="1"/>
          <p:nvPr/>
        </p:nvSpPr>
        <p:spPr>
          <a:xfrm>
            <a:off x="7786540" y="1082312"/>
            <a:ext cx="39309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What is not shown are the other two beam lines, the second collider line and the booster line.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More integration work needed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C30F2C-83CF-C073-EBEE-D5D6E2028D5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alphaModFix amt="50000"/>
          </a:blip>
          <a:srcRect r="52917"/>
          <a:stretch/>
        </p:blipFill>
        <p:spPr>
          <a:xfrm>
            <a:off x="4140948" y="3496002"/>
            <a:ext cx="2053483" cy="2844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E5C9CD-C992-D029-96DB-13B2FCCF9DD5}"/>
              </a:ext>
            </a:extLst>
          </p:cNvPr>
          <p:cNvSpPr txBox="1"/>
          <p:nvPr/>
        </p:nvSpPr>
        <p:spPr>
          <a:xfrm>
            <a:off x="8220173" y="3921551"/>
            <a:ext cx="211520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Overtaking unit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76EAAB2-9848-8B24-4629-60ED065D2772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6194431" y="4152384"/>
            <a:ext cx="2025742" cy="504457"/>
          </a:xfrm>
          <a:prstGeom prst="straightConnector1">
            <a:avLst/>
          </a:prstGeom>
          <a:ln w="76200">
            <a:solidFill>
              <a:schemeClr val="accent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0018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9A8FF-17EB-84A1-E441-BF0D6090A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consumption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0FA639-2AE2-4045-FA53-D33921933B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7846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598BCC-EEBB-4342-6D5E-0E2C05432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519033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Compared to FCC, LEP3 is:</a:t>
            </a:r>
          </a:p>
          <a:p>
            <a:pPr lvl="1"/>
            <a:r>
              <a:rPr lang="en-US" dirty="0"/>
              <a:t>Factor 3 smaller</a:t>
            </a:r>
          </a:p>
          <a:p>
            <a:pPr lvl="1"/>
            <a:r>
              <a:rPr lang="en-US" dirty="0"/>
              <a:t>Factor 3 higher dipole field</a:t>
            </a:r>
          </a:p>
          <a:p>
            <a:pPr lvl="1"/>
            <a:r>
              <a:rPr lang="en-US" dirty="0"/>
              <a:t>Factor 2 smaller aperture (leading to a factor 4 less power)</a:t>
            </a:r>
          </a:p>
          <a:p>
            <a:pPr lvl="1"/>
            <a:r>
              <a:rPr lang="en-US" dirty="0"/>
              <a:t>Dipoles: aperture 74 strength 61mT (at 182.5GeV)</a:t>
            </a:r>
          </a:p>
          <a:p>
            <a:pPr lvl="1"/>
            <a:r>
              <a:rPr lang="en-US" dirty="0"/>
              <a:t>Quads: </a:t>
            </a:r>
            <a:r>
              <a:rPr lang="en-US" dirty="0" err="1"/>
              <a:t>FCCee</a:t>
            </a:r>
            <a:r>
              <a:rPr lang="en-US" dirty="0"/>
              <a:t> (feasibility study) total length: 8410m max strength: 12T/m, aperture 74mm; LEP3 1900m; 21T/m; 44mm</a:t>
            </a:r>
          </a:p>
          <a:p>
            <a:pPr lvl="1"/>
            <a:r>
              <a:rPr lang="en-US" dirty="0"/>
              <a:t>Sextupoles: aperture 66mm, strength 880T/m2; length 6074m; LEP3 </a:t>
            </a:r>
            <a:r>
              <a:rPr lang="en-US" b="1" dirty="0"/>
              <a:t>only</a:t>
            </a:r>
            <a:r>
              <a:rPr lang="en-US" dirty="0"/>
              <a:t> 185m 740T/m2; 44mm</a:t>
            </a:r>
          </a:p>
          <a:p>
            <a:r>
              <a:rPr lang="en-US" dirty="0"/>
              <a:t>The new lattice design has a much lower number of sextupoles, so a normal-conducting solution is feasible</a:t>
            </a:r>
          </a:p>
          <a:p>
            <a:r>
              <a:rPr lang="en-US" dirty="0"/>
              <a:t>We will keep the superconducting option as an option for increased performance/lower consumption</a:t>
            </a: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8C712A-114E-8208-36C7-5B929AE48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magnet power consumption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BB364D-5C88-93AF-4449-66B70B128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080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33540D-9571-9A25-933E-9C6F5DA60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10972800" cy="1371597"/>
          </a:xfrm>
        </p:spPr>
        <p:txBody>
          <a:bodyPr/>
          <a:lstStyle/>
          <a:p>
            <a:r>
              <a:rPr lang="en-US" dirty="0"/>
              <a:t>Use FCC lattice V24.3 GHC as basis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04B34D-1EEC-3117-1F59-870B24E63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magnet power consumption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B52B88-4EF2-DC6A-89E7-7ADA015F6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4E3444-8C1A-990B-EA73-5D77D1B64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0"/>
            <a:ext cx="7391400" cy="248887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E5C0CCC-C9F6-0767-7ACB-7EDD5CF86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528316"/>
              </p:ext>
            </p:extLst>
          </p:nvPr>
        </p:nvGraphicFramePr>
        <p:xfrm>
          <a:off x="76200" y="3827415"/>
          <a:ext cx="10896600" cy="29959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4166">
                  <a:extLst>
                    <a:ext uri="{9D8B030D-6E8A-4147-A177-3AD203B41FA5}">
                      <a16:colId xmlns:a16="http://schemas.microsoft.com/office/drawing/2014/main" val="145671188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786049162"/>
                    </a:ext>
                  </a:extLst>
                </a:gridCol>
                <a:gridCol w="779539">
                  <a:extLst>
                    <a:ext uri="{9D8B030D-6E8A-4147-A177-3AD203B41FA5}">
                      <a16:colId xmlns:a16="http://schemas.microsoft.com/office/drawing/2014/main" val="1019882562"/>
                    </a:ext>
                  </a:extLst>
                </a:gridCol>
                <a:gridCol w="778329">
                  <a:extLst>
                    <a:ext uri="{9D8B030D-6E8A-4147-A177-3AD203B41FA5}">
                      <a16:colId xmlns:a16="http://schemas.microsoft.com/office/drawing/2014/main" val="3837536553"/>
                    </a:ext>
                  </a:extLst>
                </a:gridCol>
                <a:gridCol w="1061356">
                  <a:extLst>
                    <a:ext uri="{9D8B030D-6E8A-4147-A177-3AD203B41FA5}">
                      <a16:colId xmlns:a16="http://schemas.microsoft.com/office/drawing/2014/main" val="2553748180"/>
                    </a:ext>
                  </a:extLst>
                </a:gridCol>
                <a:gridCol w="1110344">
                  <a:extLst>
                    <a:ext uri="{9D8B030D-6E8A-4147-A177-3AD203B41FA5}">
                      <a16:colId xmlns:a16="http://schemas.microsoft.com/office/drawing/2014/main" val="328172123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5242266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19804662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3950395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47494502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412809623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length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strength mT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aperture mm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length factor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strength factor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aperture factor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Power factor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power Z (MW)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power W (MW)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power H (MW)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2907435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FCC dipoles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62964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38.40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74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2.60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5.80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6340697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LEP3 dipoles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19352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125.00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0.31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10.60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0.26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0.86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0.69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2.23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4.98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6996168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FCC quads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8410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12.00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74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1.40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4.30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9.80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2835063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LEP3 quads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1900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44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0.23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3.06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0.24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0.34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1.05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2.40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097776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FCC sexts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6074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880.00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66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1.30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3.90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8.90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7592713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LEP3 sexts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185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740.00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44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0.03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0.71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0.44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0.01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0.01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0.04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0.09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103023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FCC cables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62964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3.80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8.60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5825663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LEP3 cables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 dirty="0">
                          <a:effectLst/>
                        </a:rPr>
                        <a:t>19352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0.31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0.31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0.37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1.17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u="none" strike="noStrike">
                          <a:effectLst/>
                        </a:rPr>
                        <a:t>2.64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2936833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b="1" u="none" strike="noStrike" dirty="0">
                          <a:effectLst/>
                        </a:rPr>
                        <a:t>FCC total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b="1" u="none" strike="noStrike" dirty="0">
                          <a:effectLst/>
                        </a:rPr>
                        <a:t>4.70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b="1" u="none" strike="noStrike" dirty="0">
                          <a:effectLst/>
                        </a:rPr>
                        <a:t>14.60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b="1" u="none" strike="noStrike" dirty="0">
                          <a:effectLst/>
                        </a:rPr>
                        <a:t>33.10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7590319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LEP3 total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GB" sz="1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1.41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4.49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10.11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8372475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804602-A3FC-987A-3789-B52B7444FE61}"/>
              </a:ext>
            </a:extLst>
          </p:cNvPr>
          <p:cNvSpPr txBox="1"/>
          <p:nvPr/>
        </p:nvSpPr>
        <p:spPr>
          <a:xfrm>
            <a:off x="7260336" y="914400"/>
            <a:ext cx="388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 demand (next page) includes conversion (10%) and distribution (5%) losses, so total power consumption(this page) needs to be multiplied by 1.17 to get the power demand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3D9E8D-1077-30AF-D943-EDC320809709}"/>
              </a:ext>
            </a:extLst>
          </p:cNvPr>
          <p:cNvSpPr txBox="1"/>
          <p:nvPr/>
        </p:nvSpPr>
        <p:spPr>
          <a:xfrm>
            <a:off x="7391400" y="2692235"/>
            <a:ext cx="44196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Apertures of LEP3 quads and sextupoles are under discussion and might change by small amounts – overall pictures remains.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0839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B1FE5F8-4265-B840-01E7-E6C69D9E2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476419"/>
              </p:ext>
            </p:extLst>
          </p:nvPr>
        </p:nvGraphicFramePr>
        <p:xfrm>
          <a:off x="295273" y="666750"/>
          <a:ext cx="10553701" cy="43795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1332">
                  <a:extLst>
                    <a:ext uri="{9D8B030D-6E8A-4147-A177-3AD203B41FA5}">
                      <a16:colId xmlns:a16="http://schemas.microsoft.com/office/drawing/2014/main" val="320585520"/>
                    </a:ext>
                  </a:extLst>
                </a:gridCol>
                <a:gridCol w="1007376">
                  <a:extLst>
                    <a:ext uri="{9D8B030D-6E8A-4147-A177-3AD203B41FA5}">
                      <a16:colId xmlns:a16="http://schemas.microsoft.com/office/drawing/2014/main" val="2278272684"/>
                    </a:ext>
                  </a:extLst>
                </a:gridCol>
                <a:gridCol w="807597">
                  <a:extLst>
                    <a:ext uri="{9D8B030D-6E8A-4147-A177-3AD203B41FA5}">
                      <a16:colId xmlns:a16="http://schemas.microsoft.com/office/drawing/2014/main" val="2346743392"/>
                    </a:ext>
                  </a:extLst>
                </a:gridCol>
                <a:gridCol w="807597">
                  <a:extLst>
                    <a:ext uri="{9D8B030D-6E8A-4147-A177-3AD203B41FA5}">
                      <a16:colId xmlns:a16="http://schemas.microsoft.com/office/drawing/2014/main" val="1549801514"/>
                    </a:ext>
                  </a:extLst>
                </a:gridCol>
                <a:gridCol w="814813">
                  <a:extLst>
                    <a:ext uri="{9D8B030D-6E8A-4147-A177-3AD203B41FA5}">
                      <a16:colId xmlns:a16="http://schemas.microsoft.com/office/drawing/2014/main" val="3023622042"/>
                    </a:ext>
                  </a:extLst>
                </a:gridCol>
                <a:gridCol w="826062">
                  <a:extLst>
                    <a:ext uri="{9D8B030D-6E8A-4147-A177-3AD203B41FA5}">
                      <a16:colId xmlns:a16="http://schemas.microsoft.com/office/drawing/2014/main" val="3922713763"/>
                    </a:ext>
                  </a:extLst>
                </a:gridCol>
                <a:gridCol w="885303">
                  <a:extLst>
                    <a:ext uri="{9D8B030D-6E8A-4147-A177-3AD203B41FA5}">
                      <a16:colId xmlns:a16="http://schemas.microsoft.com/office/drawing/2014/main" val="2675524899"/>
                    </a:ext>
                  </a:extLst>
                </a:gridCol>
                <a:gridCol w="1019697">
                  <a:extLst>
                    <a:ext uri="{9D8B030D-6E8A-4147-A177-3AD203B41FA5}">
                      <a16:colId xmlns:a16="http://schemas.microsoft.com/office/drawing/2014/main" val="4110213747"/>
                    </a:ext>
                  </a:extLst>
                </a:gridCol>
                <a:gridCol w="923924">
                  <a:extLst>
                    <a:ext uri="{9D8B030D-6E8A-4147-A177-3AD203B41FA5}">
                      <a16:colId xmlns:a16="http://schemas.microsoft.com/office/drawing/2014/main" val="3361421674"/>
                    </a:ext>
                  </a:extLst>
                </a:gridCol>
              </a:tblGrid>
              <a:tr h="24517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FCC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LEP3-Z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LEP3-W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LEP3-H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638852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energy (GeV)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36028300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PRF EL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238004"/>
                  </a:ext>
                </a:extLst>
              </a:tr>
              <a:tr h="11630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PRFb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EL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6219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Pcryo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72626390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Pcryo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9453730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Pcv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8031136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 magnets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Collider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12209607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 magnets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.3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04709128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Experiments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A &amp; 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24274925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</a:t>
                      </a:r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A &amp; 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2213944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services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4593684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65793551"/>
                  </a:ext>
                </a:extLst>
              </a:tr>
              <a:tr h="7181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</a:t>
                      </a:r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during beam operation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185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201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211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526613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power / year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974225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FC0680C-92A2-C09B-F4F6-157A08B52340}"/>
              </a:ext>
            </a:extLst>
          </p:cNvPr>
          <p:cNvSpPr txBox="1"/>
          <p:nvPr/>
        </p:nvSpPr>
        <p:spPr>
          <a:xfrm>
            <a:off x="1426464" y="62463"/>
            <a:ext cx="866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LEP3 power consumption – FCC as basis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CD5E09-4F99-1E4E-6511-E0D2EFD7C819}"/>
              </a:ext>
            </a:extLst>
          </p:cNvPr>
          <p:cNvSpPr txBox="1"/>
          <p:nvPr/>
        </p:nvSpPr>
        <p:spPr>
          <a:xfrm>
            <a:off x="1381123" y="5291435"/>
            <a:ext cx="419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Highlighted: new numbers</a:t>
            </a:r>
            <a:endParaRPr lang="en-GB" b="1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223DDA-E26D-8275-96C2-21693154F23D}"/>
              </a:ext>
            </a:extLst>
          </p:cNvPr>
          <p:cNvSpPr txBox="1"/>
          <p:nvPr/>
        </p:nvSpPr>
        <p:spPr>
          <a:xfrm>
            <a:off x="381000" y="59436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Cooling and ventilation: about 1/3 of FCC, due to tunnel lengths</a:t>
            </a:r>
          </a:p>
          <a:p>
            <a:r>
              <a:rPr lang="en-US" dirty="0" err="1"/>
              <a:t>Cryo</a:t>
            </a:r>
            <a:r>
              <a:rPr lang="en-US" dirty="0"/>
              <a:t>: LEP3 calculation is slightly higher than FCC – to be checked.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84920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9F22AAE-F20C-9DB2-9A36-D34D4321D6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14400"/>
            <a:ext cx="8113757" cy="5943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9771654-A842-A9EA-D457-FC8AD26BE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Installed capacity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B6C00E-7048-5139-411D-0806CA19B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D82862-3BDA-B83E-4762-7BC1CD7739C2}"/>
              </a:ext>
            </a:extLst>
          </p:cNvPr>
          <p:cNvSpPr txBox="1"/>
          <p:nvPr/>
        </p:nvSpPr>
        <p:spPr>
          <a:xfrm>
            <a:off x="2667000" y="6356349"/>
            <a:ext cx="2476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Davide Bozzini, CERN electrical group, 6 June 2019</a:t>
            </a:r>
            <a:endParaRPr lang="en-GB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5F5203-1C01-ADF2-3E91-5DA68D03A806}"/>
              </a:ext>
            </a:extLst>
          </p:cNvPr>
          <p:cNvSpPr txBox="1"/>
          <p:nvPr/>
        </p:nvSpPr>
        <p:spPr>
          <a:xfrm>
            <a:off x="8103330" y="914400"/>
            <a:ext cx="38860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00"/>
                </a:highlight>
              </a:rPr>
              <a:t>More than </a:t>
            </a:r>
            <a:r>
              <a:rPr lang="en-US" sz="2400" b="1" dirty="0">
                <a:highlight>
                  <a:srgbClr val="FFFF00"/>
                </a:highlight>
              </a:rPr>
              <a:t>700MVA</a:t>
            </a:r>
            <a:r>
              <a:rPr lang="en-US" sz="2400" dirty="0">
                <a:highlight>
                  <a:srgbClr val="FFFF00"/>
                </a:highlight>
              </a:rPr>
              <a:t> installed in the 400kV </a:t>
            </a:r>
            <a:r>
              <a:rPr lang="en-US" sz="2400" dirty="0"/>
              <a:t>line, so no modification needed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FFFF00"/>
                </a:highlight>
              </a:rPr>
              <a:t>400MVA installed on the 66kV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798373-66CB-EA17-D3F0-1F026FDF3F99}"/>
              </a:ext>
            </a:extLst>
          </p:cNvPr>
          <p:cNvSpPr txBox="1"/>
          <p:nvPr/>
        </p:nvSpPr>
        <p:spPr>
          <a:xfrm>
            <a:off x="8286750" y="3429000"/>
            <a:ext cx="38860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Point 2</a:t>
            </a:r>
            <a:r>
              <a:rPr lang="en-US" dirty="0"/>
              <a:t>: two 38MVA transformers; </a:t>
            </a:r>
            <a:r>
              <a:rPr lang="en-US" dirty="0">
                <a:highlight>
                  <a:srgbClr val="FFFF00"/>
                </a:highlight>
              </a:rPr>
              <a:t>would need to install a third</a:t>
            </a:r>
            <a:r>
              <a:rPr lang="en-US" dirty="0"/>
              <a:t> or replace the 38MVA with a 70MVA</a:t>
            </a:r>
          </a:p>
          <a:p>
            <a:endParaRPr lang="en-US" dirty="0"/>
          </a:p>
          <a:p>
            <a:r>
              <a:rPr lang="en-US" b="1" dirty="0"/>
              <a:t>Point 6</a:t>
            </a:r>
            <a:r>
              <a:rPr lang="en-US" dirty="0"/>
              <a:t>: only one 38MVA transformer; </a:t>
            </a:r>
            <a:r>
              <a:rPr lang="en-US" dirty="0">
                <a:highlight>
                  <a:srgbClr val="FFFF00"/>
                </a:highlight>
              </a:rPr>
              <a:t>would need to install a second 70MVA transformer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Power lines to points 2 and 6 would need upgrading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780090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BA3F4-2D71-B1DF-9B10-ABF8E4B5D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864397-245A-173C-5E07-6464608A90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21BF5-DF55-B0BB-B6DD-6E400AB94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1950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E7BB6E-5FEA-9D14-FC38-4BD915362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72800" cy="5441950"/>
          </a:xfrm>
        </p:spPr>
        <p:txBody>
          <a:bodyPr>
            <a:normAutofit/>
          </a:bodyPr>
          <a:lstStyle/>
          <a:p>
            <a:r>
              <a:rPr lang="en-US" dirty="0"/>
              <a:t>When we talk about polarization for LEP3 (and FCC) we refer to transverse polarization which can be used as an accurate means of measuring the beam energy using the </a:t>
            </a:r>
            <a:r>
              <a:rPr lang="en-US" b="1" dirty="0"/>
              <a:t>resonant depolarization method (RDP)</a:t>
            </a:r>
            <a:r>
              <a:rPr lang="en-US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Built up 5% or more transverse polarization (or inject polarized bunches)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Measure and monitor the polarization levels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Use a resonator to find the ‘spin tune’ by destroying polarization for a specific bunch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Spin tune is proportional to energy</a:t>
            </a:r>
          </a:p>
          <a:p>
            <a:pPr marL="571500" indent="-514350"/>
            <a:r>
              <a:rPr lang="en-US" dirty="0"/>
              <a:t>A second method is also considered: </a:t>
            </a:r>
            <a:r>
              <a:rPr lang="en-US" b="1" dirty="0"/>
              <a:t>free spin presession (FSP)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relying on injecting polarized bunches. If it could be made to work, it has many advantages over the RDP method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15758-956D-35E8-FAC4-7190945F0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"/>
            <a:ext cx="10515600" cy="914400"/>
          </a:xfrm>
        </p:spPr>
        <p:txBody>
          <a:bodyPr/>
          <a:lstStyle/>
          <a:p>
            <a:r>
              <a:rPr lang="en-US" dirty="0"/>
              <a:t>Polarization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0976A3-F856-21CA-8AA5-E7B882EC0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195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83C3CB-ECF1-1A67-DC40-DC854553E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5" y="1166018"/>
            <a:ext cx="10972800" cy="4525963"/>
          </a:xfrm>
        </p:spPr>
        <p:txBody>
          <a:bodyPr/>
          <a:lstStyle/>
          <a:p>
            <a:r>
              <a:rPr lang="en-US" dirty="0"/>
              <a:t>FCC runs at 120GeV (slightly above the maximum Higgs rate)</a:t>
            </a:r>
          </a:p>
          <a:p>
            <a:r>
              <a:rPr lang="en-US" dirty="0"/>
              <a:t>Energy lost per turn is proportional to E^4</a:t>
            </a:r>
          </a:p>
          <a:p>
            <a:r>
              <a:rPr lang="en-US" dirty="0"/>
              <a:t>Luminosity is proportional to E^-3 (to first order)</a:t>
            </a:r>
          </a:p>
          <a:p>
            <a:r>
              <a:rPr lang="en-US" dirty="0"/>
              <a:t>by running at 115 GeV we gain 1GV or </a:t>
            </a:r>
            <a:r>
              <a:rPr lang="en-US" b="1" dirty="0"/>
              <a:t>18.5%</a:t>
            </a:r>
            <a:r>
              <a:rPr lang="en-US" dirty="0"/>
              <a:t> of RF voltage (and cost), which is a lot!</a:t>
            </a:r>
          </a:p>
          <a:p>
            <a:r>
              <a:rPr lang="en-US" dirty="0"/>
              <a:t>We also gain </a:t>
            </a:r>
            <a:r>
              <a:rPr lang="en-US" b="1" dirty="0"/>
              <a:t>13.6%</a:t>
            </a:r>
            <a:r>
              <a:rPr lang="en-US" dirty="0"/>
              <a:t> of luminosity</a:t>
            </a:r>
          </a:p>
          <a:p>
            <a:r>
              <a:rPr lang="en-US" dirty="0"/>
              <a:t>Unfortunately, we also lose </a:t>
            </a:r>
            <a:r>
              <a:rPr lang="en-US" b="1" dirty="0"/>
              <a:t>14.4%</a:t>
            </a:r>
            <a:r>
              <a:rPr lang="en-US" dirty="0"/>
              <a:t> of total Higgs </a:t>
            </a:r>
            <a:r>
              <a:rPr lang="en-US" dirty="0" err="1"/>
              <a:t>xsection</a:t>
            </a:r>
            <a:r>
              <a:rPr lang="en-US" dirty="0"/>
              <a:t>. The effect of background needs to be evaluated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66B351-AABC-A65D-BAF9-97E3EA4D8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ZH</a:t>
            </a:r>
            <a:r>
              <a:rPr lang="en-US" dirty="0"/>
              <a:t> energy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B4A0A-66D9-BD92-A610-1A8CFAC4F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1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F3A283-E24D-335D-112E-420C674A1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712" y="914401"/>
            <a:ext cx="7491984" cy="534009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LEP only saw polarization up to 60GeV</a:t>
            </a:r>
          </a:p>
          <a:p>
            <a:r>
              <a:rPr lang="en-US" dirty="0"/>
              <a:t>Problem is that energy spread increases with energy squared and decreases with the square root of the bending radius</a:t>
            </a:r>
          </a:p>
          <a:p>
            <a:r>
              <a:rPr lang="en-US" dirty="0"/>
              <a:t>If the energy spread is larger than ~52MeV in the case of LEP, the distribution hits half integer spin tune resonance bands and the bunch quickly depolarizes</a:t>
            </a:r>
          </a:p>
          <a:p>
            <a:r>
              <a:rPr lang="en-US" dirty="0"/>
              <a:t>In the case of FCC, due to the large bending radius, polarization is expected at the Z and WW energies</a:t>
            </a:r>
          </a:p>
          <a:p>
            <a:r>
              <a:rPr lang="en-US" dirty="0"/>
              <a:t>LEP3 can get polarization at the Z, but will be difficult for the WW running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D3C425-43A2-33F6-5709-322548CA3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0"/>
            <a:ext cx="10515600" cy="914401"/>
          </a:xfrm>
        </p:spPr>
        <p:txBody>
          <a:bodyPr/>
          <a:lstStyle/>
          <a:p>
            <a:r>
              <a:rPr lang="en-US" dirty="0"/>
              <a:t>Polarization at the Z and WW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C710AD-CC73-28D6-E43F-2B438C650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AC81D7-2628-2C17-E3FA-B29418BC69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612" t="6890" r="18338" b="30157"/>
          <a:stretch/>
        </p:blipFill>
        <p:spPr>
          <a:xfrm>
            <a:off x="7854696" y="1069849"/>
            <a:ext cx="3974592" cy="24852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9CEEBC2-E872-D653-3021-81306CBDA4B5}"/>
                  </a:ext>
                </a:extLst>
              </p:cNvPr>
              <p:cNvSpPr/>
              <p:nvPr/>
            </p:nvSpPr>
            <p:spPr>
              <a:xfrm>
                <a:off x="9948371" y="3710559"/>
                <a:ext cx="1366721" cy="918649"/>
              </a:xfrm>
              <a:prstGeom prst="rect">
                <a:avLst/>
              </a:prstGeom>
              <a:solidFill>
                <a:srgbClr val="FF99CC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effectLst/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400" i="1">
                              <a:effectLst/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n-GB" sz="2400" i="0">
                          <a:effectLst/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sz="24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effectLst/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GB" sz="2400" i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i="1">
                                  <a:effectLst/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>
                  <a:effectLst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9CEEBC2-E872-D653-3021-81306CBDA4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8371" y="3710559"/>
                <a:ext cx="1366721" cy="9186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05745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22C477-B3F8-841D-136D-8BA9E3B8A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1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/>
              <a:t>LEP achieved an energy uncertainty for the Z mass of ~2MeV</a:t>
            </a:r>
          </a:p>
          <a:p>
            <a:r>
              <a:rPr lang="en-US" dirty="0"/>
              <a:t>FCC is expected to achieve a systematic error of 100keV or lower. This is achieved by performing ~10,000 depolarization measurements instead of ~30 (and a lot of hard work on the systematics)</a:t>
            </a:r>
          </a:p>
          <a:p>
            <a:r>
              <a:rPr lang="en-US" dirty="0"/>
              <a:t>LEP3 can achieve similar systematic error on the Z</a:t>
            </a:r>
          </a:p>
          <a:p>
            <a:r>
              <a:rPr lang="en-US" dirty="0"/>
              <a:t>On the W, FCC is hoping to achieve ~160keV using RDP.</a:t>
            </a:r>
          </a:p>
          <a:p>
            <a:r>
              <a:rPr lang="en-US" dirty="0"/>
              <a:t>Work is needed to determine if LEP3 can make the RDP or FSP methods work (maybe not routinely, but with special optics)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90B005-76A5-CAAF-0964-83B0A11EE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33"/>
            <a:ext cx="10515600" cy="913767"/>
          </a:xfrm>
        </p:spPr>
        <p:txBody>
          <a:bodyPr/>
          <a:lstStyle/>
          <a:p>
            <a:r>
              <a:rPr lang="en-US" dirty="0"/>
              <a:t>Energy determination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E4887E-1CE7-9894-1EE5-ACB08B076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9961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9598402-C0DF-609E-2254-BA69A22168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2345" y="894425"/>
            <a:ext cx="6205916" cy="200938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A886739-E11D-418C-F781-0BD897BE9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6160" y="-2560"/>
            <a:ext cx="4797552" cy="29785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1600" dirty="0"/>
              <a:t>https://accelconf.web.cern.ch/p99/papers/thp24.pdf</a:t>
            </a: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9B37E-F115-DAE2-4FB5-5143A1D89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95D0EB-364F-C2EB-EDCF-64CDF9476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26" y="3895711"/>
            <a:ext cx="5600988" cy="28449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E52313-71F6-639B-40D0-5457DCBE7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19" y="3934512"/>
            <a:ext cx="5397777" cy="27496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C9627D-C004-22EC-1DA3-8746AF0AFC0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244" r="20279" b="27934"/>
          <a:stretch/>
        </p:blipFill>
        <p:spPr>
          <a:xfrm>
            <a:off x="6386180" y="2898210"/>
            <a:ext cx="5254132" cy="31894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49F3CF-AEA1-F688-DA0D-B8204674D9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741" r="16385" b="29370"/>
          <a:stretch/>
        </p:blipFill>
        <p:spPr>
          <a:xfrm>
            <a:off x="412658" y="2957937"/>
            <a:ext cx="5397776" cy="3129692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8C0A9D81-84C8-C1A5-B3E4-725C590DCFA6}"/>
              </a:ext>
            </a:extLst>
          </p:cNvPr>
          <p:cNvSpPr txBox="1">
            <a:spLocks/>
          </p:cNvSpPr>
          <p:nvPr/>
        </p:nvSpPr>
        <p:spPr>
          <a:xfrm>
            <a:off x="609600" y="0"/>
            <a:ext cx="10972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WW running: can LEP3 measure the energy?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16F73D6-FCEF-83E5-9F4D-429A35F53750}"/>
              </a:ext>
            </a:extLst>
          </p:cNvPr>
          <p:cNvCxnSpPr/>
          <p:nvPr/>
        </p:nvCxnSpPr>
        <p:spPr>
          <a:xfrm flipH="1">
            <a:off x="4032504" y="4453128"/>
            <a:ext cx="691896" cy="6858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D21F147-B3E9-B894-84E0-C92B486D8E48}"/>
              </a:ext>
            </a:extLst>
          </p:cNvPr>
          <p:cNvSpPr txBox="1"/>
          <p:nvPr/>
        </p:nvSpPr>
        <p:spPr>
          <a:xfrm>
            <a:off x="7924800" y="1306049"/>
            <a:ext cx="4105656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The prediction is that for very high synchrotron tune values, detectable levels of polarization might be possible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507719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B1DF23-BD56-1DE8-6391-2F0A4A5A9A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3AAAB-6183-10B4-3C4C-53F9DE681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536B76-58DB-1AE9-7A2E-0A21C77FE0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252512-82CD-B805-B5F1-3C8415998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1443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1CC044-3EFE-F0DF-CF35-D81C53B54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399" y="990601"/>
            <a:ext cx="6324600" cy="556259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…not so fast!</a:t>
            </a:r>
          </a:p>
          <a:p>
            <a:r>
              <a:rPr lang="en-US" dirty="0"/>
              <a:t>Please follow Allen Caldwell’s presentation on Thursday on LEP3 </a:t>
            </a:r>
            <a:r>
              <a:rPr lang="en-US" dirty="0" err="1"/>
              <a:t>ALiVE</a:t>
            </a:r>
            <a:r>
              <a:rPr lang="en-US" dirty="0"/>
              <a:t> (WORK BY </a:t>
            </a:r>
            <a:r>
              <a:rPr lang="en-GB" dirty="0"/>
              <a:t>(Tom Wilson and John Farmer Max)</a:t>
            </a:r>
          </a:p>
          <a:p>
            <a:r>
              <a:rPr lang="en-GB" dirty="0">
                <a:sym typeface="Wingdings" panose="05000000000000000000" pitchFamily="2" charset="2"/>
              </a:rPr>
              <a:t>Reach the ttbar threshold by colliding 115GeV positrons with 290GeV electrons from a </a:t>
            </a:r>
            <a:r>
              <a:rPr lang="en-GB" b="1" dirty="0">
                <a:sym typeface="Wingdings" panose="05000000000000000000" pitchFamily="2" charset="2"/>
              </a:rPr>
              <a:t>proton-driven plasma accelerator </a:t>
            </a:r>
            <a:r>
              <a:rPr lang="en-GB" dirty="0">
                <a:sym typeface="Wingdings" panose="05000000000000000000" pitchFamily="2" charset="2"/>
              </a:rPr>
              <a:t>of size 300-500m</a:t>
            </a:r>
          </a:p>
          <a:p>
            <a:r>
              <a:rPr lang="en-GB" dirty="0">
                <a:sym typeface="Wingdings" panose="05000000000000000000" pitchFamily="2" charset="2"/>
              </a:rPr>
              <a:t>Possible luminosity: 0.2E34</a:t>
            </a:r>
          </a:p>
          <a:p>
            <a:r>
              <a:rPr lang="en-GB" dirty="0">
                <a:sym typeface="Wingdings" panose="05000000000000000000" pitchFamily="2" charset="2"/>
              </a:rPr>
              <a:t>Protons can be had by a super SPS with 14-16T magnets</a:t>
            </a:r>
          </a:p>
          <a:p>
            <a:r>
              <a:rPr lang="en-GB" dirty="0">
                <a:sym typeface="Wingdings" panose="05000000000000000000" pitchFamily="2" charset="2"/>
              </a:rPr>
              <a:t>A long shot, but it is nice that people are thinking about these things and coming to innovative solutions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67F5B3-5E34-8D1F-D8AF-9082F446C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cannot reach the ttbar threshold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8FCEBE-5BA1-3F4C-C07D-A57E8262E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811656-E554-1B47-5884-0FC53C09F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113" y="895148"/>
            <a:ext cx="5643887" cy="5962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35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F2FE42-B779-E11F-4B0B-8E432F5C4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017" y="1166018"/>
            <a:ext cx="109728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We have started addressing the points where we were given poor marks by the </a:t>
            </a:r>
            <a:r>
              <a:rPr lang="en-US" dirty="0" err="1"/>
              <a:t>ESPP</a:t>
            </a:r>
            <a:endParaRPr lang="en-US" dirty="0"/>
          </a:p>
          <a:p>
            <a:r>
              <a:rPr lang="en-US" dirty="0"/>
              <a:t>Recent work on optics of LEP3 gives excellent results</a:t>
            </a:r>
          </a:p>
          <a:p>
            <a:r>
              <a:rPr lang="en-US" dirty="0"/>
              <a:t>Luminosity is greatly improved over the </a:t>
            </a:r>
            <a:r>
              <a:rPr lang="en-US" dirty="0" err="1"/>
              <a:t>ESPP</a:t>
            </a:r>
            <a:r>
              <a:rPr lang="en-US" dirty="0"/>
              <a:t> version</a:t>
            </a:r>
          </a:p>
          <a:p>
            <a:r>
              <a:rPr lang="en-US" dirty="0"/>
              <a:t>Vacuum chamber diameter can be reduced from the </a:t>
            </a:r>
            <a:r>
              <a:rPr lang="en-US" dirty="0" err="1"/>
              <a:t>ESPP</a:t>
            </a:r>
            <a:r>
              <a:rPr lang="en-US" dirty="0"/>
              <a:t> version</a:t>
            </a:r>
          </a:p>
          <a:p>
            <a:r>
              <a:rPr lang="en-US" dirty="0"/>
              <a:t>Power demand is reduced</a:t>
            </a:r>
          </a:p>
          <a:p>
            <a:r>
              <a:rPr lang="en-US" dirty="0"/>
              <a:t>If this is to be a viable option, more work on verifying all aspects of the design is needed.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1EC1B-2236-001B-E5D5-8F9BB7C63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AAE80D-AFE6-EE14-5B34-180C4F0C8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75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33600"/>
            <a:ext cx="10363200" cy="1362075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5585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420C5-9DC7-7D85-85AB-9FAF566D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FBBB23-8108-F7FD-4EEF-1EFB3B2963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DEC5C3-69E0-09FB-0929-24D782DAF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9115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B09664-9DD5-85B3-1A93-0E5BC6548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0928" y="1581913"/>
            <a:ext cx="2414016" cy="12618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Power law varies between -3.6 and -3.2. Latest is -3.2</a:t>
            </a: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6CC0D8-3670-AFC1-795D-FDA02D00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power law of FCC luminosities?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FB5EBA-2EF2-64D4-CF99-6BA16913C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2988D8-7E00-028A-8E45-0C04F73CE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5" y="960121"/>
            <a:ext cx="9181928" cy="58978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3583FD-B93F-15E2-A11D-C8DAA167FAA3}"/>
              </a:ext>
            </a:extLst>
          </p:cNvPr>
          <p:cNvSpPr txBox="1"/>
          <p:nvPr/>
        </p:nvSpPr>
        <p:spPr>
          <a:xfrm>
            <a:off x="9710928" y="3246120"/>
            <a:ext cx="2414016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Empirical formula from FCC suggests that luminosity drops a bit more steeply than the expected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-3</a:t>
            </a:r>
            <a:endParaRPr kumimoji="0" lang="en-GB" sz="18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366704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271464" y="1988344"/>
            <a:ext cx="9649072" cy="1008608"/>
          </a:xfrm>
          <a:noFill/>
        </p:spPr>
        <p:txBody>
          <a:bodyPr/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LEP3 lattice development</a:t>
            </a:r>
            <a:endParaRPr lang="en-CA" sz="2800" dirty="0">
              <a:solidFill>
                <a:schemeClr val="bg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95400" y="4652640"/>
            <a:ext cx="10653183" cy="1008608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Pantaleo Raimondi</a:t>
            </a:r>
          </a:p>
          <a:p>
            <a:pPr algn="ctr"/>
            <a:r>
              <a:rPr lang="en-CA" sz="2400" dirty="0">
                <a:solidFill>
                  <a:schemeClr val="bg2"/>
                </a:solidFill>
              </a:rPr>
              <a:t>Fermilab/CERN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98420" y="3673778"/>
            <a:ext cx="8008937" cy="763334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January 7</a:t>
            </a:r>
            <a:r>
              <a:rPr lang="en-CA" sz="2400" baseline="30000" dirty="0">
                <a:solidFill>
                  <a:schemeClr val="bg2"/>
                </a:solidFill>
              </a:rPr>
              <a:t>th</a:t>
            </a:r>
            <a:r>
              <a:rPr lang="en-CA" sz="2400" dirty="0">
                <a:solidFill>
                  <a:schemeClr val="bg2"/>
                </a:solidFill>
              </a:rPr>
              <a:t>, 2026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8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AB8E190-C6CB-ADEB-5949-CDC26B124C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37160" y="1078992"/>
            <a:ext cx="7714618" cy="459943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5DE9B33-D10F-D0B3-ED0F-26047B9D7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effective rate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2ABF2E-DFEB-F9A9-4E5B-400AFC2A3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428713-3534-934F-5BB3-C4F8AD291C4C}"/>
              </a:ext>
            </a:extLst>
          </p:cNvPr>
          <p:cNvSpPr txBox="1"/>
          <p:nvPr/>
        </p:nvSpPr>
        <p:spPr>
          <a:xfrm>
            <a:off x="8220456" y="978444"/>
            <a:ext cx="37581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a circular collider, the maximum Higgs rate is not at maximum cross section!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first order, we expect a power law of E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If we do the best fit to FCC luminosities over the range 45-182.5GeV, we get a power law of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-3.6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-3.2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Power law of -3: maximum at 236GeV. At 230GeV we are 2.2% lower than max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Power law -3.5: maximum rate at 233GeV. At 230GeV we are 1.4% lower than max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5B9AF-95CA-5968-891B-9E289CF95865}"/>
              </a:ext>
            </a:extLst>
          </p:cNvPr>
          <p:cNvSpPr txBox="1"/>
          <p:nvPr/>
        </p:nvSpPr>
        <p:spPr>
          <a:xfrm>
            <a:off x="8915400" y="5879556"/>
            <a:ext cx="291998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Choose beam energy of 115GeV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CAE0C7D-0CAE-C68F-D9C2-773C705B8201}"/>
              </a:ext>
            </a:extLst>
          </p:cNvPr>
          <p:cNvCxnSpPr/>
          <p:nvPr/>
        </p:nvCxnSpPr>
        <p:spPr>
          <a:xfrm flipV="1">
            <a:off x="2386584" y="1947672"/>
            <a:ext cx="0" cy="92354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4BF1D5A-FD56-C1AE-9D13-2155FE03D85C}"/>
              </a:ext>
            </a:extLst>
          </p:cNvPr>
          <p:cNvCxnSpPr>
            <a:cxnSpLocks/>
          </p:cNvCxnSpPr>
          <p:nvPr/>
        </p:nvCxnSpPr>
        <p:spPr>
          <a:xfrm>
            <a:off x="2045208" y="804672"/>
            <a:ext cx="0" cy="88392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BED6046-E8B3-2ED9-DEF0-13441AA37EDC}"/>
              </a:ext>
            </a:extLst>
          </p:cNvPr>
          <p:cNvSpPr txBox="1"/>
          <p:nvPr/>
        </p:nvSpPr>
        <p:spPr>
          <a:xfrm>
            <a:off x="137160" y="5879556"/>
            <a:ext cx="8016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ighlight>
                  <a:srgbClr val="FFFF00"/>
                </a:highlight>
              </a:rPr>
              <a:t>Above is without taking into account </a:t>
            </a:r>
            <a:r>
              <a:rPr lang="en-US" sz="2400" dirty="0" err="1">
                <a:highlight>
                  <a:srgbClr val="FFFF00"/>
                </a:highlight>
              </a:rPr>
              <a:t>ISR</a:t>
            </a:r>
            <a:r>
              <a:rPr lang="en-US" sz="2400" dirty="0">
                <a:highlight>
                  <a:srgbClr val="FFFF00"/>
                </a:highlight>
              </a:rPr>
              <a:t> – after taking </a:t>
            </a:r>
            <a:r>
              <a:rPr lang="en-US" sz="2400" dirty="0" err="1">
                <a:highlight>
                  <a:srgbClr val="FFFF00"/>
                </a:highlight>
              </a:rPr>
              <a:t>ISR</a:t>
            </a:r>
            <a:r>
              <a:rPr lang="en-US" sz="2400" dirty="0">
                <a:highlight>
                  <a:srgbClr val="FFFF00"/>
                </a:highlight>
              </a:rPr>
              <a:t> into account, the 230GeV rate is </a:t>
            </a:r>
            <a:r>
              <a:rPr lang="en-US" sz="2400" b="1" dirty="0">
                <a:highlight>
                  <a:srgbClr val="FFFF00"/>
                </a:highlight>
              </a:rPr>
              <a:t>2.3%</a:t>
            </a:r>
            <a:r>
              <a:rPr lang="en-US" sz="2400" dirty="0">
                <a:highlight>
                  <a:srgbClr val="FFFF00"/>
                </a:highlight>
              </a:rPr>
              <a:t> lower compared to 240GeV</a:t>
            </a:r>
            <a:endParaRPr lang="en-GB" sz="2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1231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Page </a:t>
            </a:r>
            <a:fld id="{733122C9-A0B9-462F-8757-0847AD287B63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Strategy recap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ARC lattice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Straight sections</a:t>
            </a:r>
            <a:endParaRPr lang="en-US" sz="26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Final Focus system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Hardware requirements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Performances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Conclusions</a:t>
            </a:r>
            <a:endParaRPr lang="en-US" sz="2600" b="0" dirty="0">
              <a:solidFill>
                <a:srgbClr val="132577"/>
              </a:solidFill>
            </a:endParaRP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sz="2400" dirty="0"/>
              <a:t>utline</a:t>
            </a:r>
          </a:p>
        </p:txBody>
      </p:sp>
    </p:spTree>
    <p:extLst>
      <p:ext uri="{BB962C8B-B14F-4D97-AF65-F5344CB8AC3E}">
        <p14:creationId xmlns:p14="http://schemas.microsoft.com/office/powerpoint/2010/main" val="14477716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8694B-2417-0704-04BE-7A301AB4F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D20C1-FCEE-6D61-0247-18587DD08C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Page </a:t>
            </a:r>
            <a:fld id="{733122C9-A0B9-462F-8757-0847AD287B63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3018E-B62F-F71D-4B4D-8BD01EC080E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LEP3/FFC length ratio ARC a</a:t>
            </a:r>
            <a:r>
              <a:rPr lang="en-US" sz="2400" dirty="0">
                <a:solidFill>
                  <a:srgbClr val="132577"/>
                </a:solidFill>
              </a:rPr>
              <a:t>bout 0.30  =&gt;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- 3 times lower current (constant SR/RF power)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- @Z &lt;3% of the RF buckets are used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- 2 vs 4 IPs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 LEP3 potential should assume: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- ARC lattice that delivers same FCC emittance </a:t>
            </a:r>
          </a:p>
          <a:p>
            <a:r>
              <a:rPr lang="en-US" sz="2400" b="0" dirty="0">
                <a:solidFill>
                  <a:srgbClr val="132577"/>
                </a:solidFill>
              </a:rPr>
              <a:t>     -</a:t>
            </a:r>
            <a:r>
              <a:rPr lang="en-US" sz="2400" dirty="0">
                <a:solidFill>
                  <a:srgbClr val="132577"/>
                </a:solidFill>
              </a:rPr>
              <a:t> </a:t>
            </a:r>
            <a:r>
              <a:rPr lang="en-US" sz="2400" b="0" dirty="0">
                <a:solidFill>
                  <a:srgbClr val="132577"/>
                </a:solidFill>
              </a:rPr>
              <a:t>FF that delivers same betas*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- sqrt(2) larger vertical tune shift (because 2 IPs)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 Luminosity could be around 50% </a:t>
            </a:r>
            <a:r>
              <a:rPr lang="en-US" sz="2400" dirty="0" err="1">
                <a:solidFill>
                  <a:srgbClr val="132577"/>
                </a:solidFill>
              </a:rPr>
              <a:t>wrt</a:t>
            </a:r>
            <a:r>
              <a:rPr lang="en-US" sz="2400" dirty="0">
                <a:solidFill>
                  <a:srgbClr val="132577"/>
                </a:solidFill>
              </a:rPr>
              <a:t> FCC (per IP)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If the y-</a:t>
            </a:r>
            <a:r>
              <a:rPr lang="en-US" sz="2400" dirty="0" err="1">
                <a:solidFill>
                  <a:srgbClr val="132577"/>
                </a:solidFill>
              </a:rPr>
              <a:t>tuneshift</a:t>
            </a:r>
            <a:r>
              <a:rPr lang="en-US" sz="2400" dirty="0">
                <a:solidFill>
                  <a:srgbClr val="132577"/>
                </a:solidFill>
              </a:rPr>
              <a:t> is only limited by the half-integer (FCC assumption @Z), the luminosity could be around 70% </a:t>
            </a:r>
            <a:r>
              <a:rPr lang="en-US" sz="2400" dirty="0" err="1">
                <a:solidFill>
                  <a:srgbClr val="132577"/>
                </a:solidFill>
              </a:rPr>
              <a:t>wrt</a:t>
            </a:r>
            <a:r>
              <a:rPr lang="en-US" sz="2400" dirty="0">
                <a:solidFill>
                  <a:srgbClr val="132577"/>
                </a:solidFill>
              </a:rPr>
              <a:t> FCC @Z. 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Since at ZH the half-integer is crossed for FCC, L@LEP3 can’t easily exceed 50% of the L@FCC </a:t>
            </a:r>
          </a:p>
          <a:p>
            <a:endParaRPr lang="en-US" sz="2400" dirty="0">
              <a:solidFill>
                <a:srgbClr val="132577"/>
              </a:solidFill>
            </a:endParaRPr>
          </a:p>
          <a:p>
            <a:endParaRPr lang="en-US" sz="2400" b="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4062E6-3472-E1A5-2CF4-A24F7901E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vs FCC </a:t>
            </a:r>
            <a:r>
              <a:rPr lang="en-US" dirty="0" err="1"/>
              <a:t>S</a:t>
            </a:r>
            <a:r>
              <a:rPr lang="en-US" sz="2400" dirty="0" err="1"/>
              <a:t>uperfactory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70491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3B470-2177-6A1C-C223-083BEB939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DED5EE-8D02-DBC2-2209-844446E220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Page </a:t>
            </a:r>
            <a:fld id="{733122C9-A0B9-462F-8757-0847AD287B63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5BB9C-49A3-71A4-19CB-5E5FC76E8BC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0" dirty="0">
                <a:solidFill>
                  <a:srgbClr val="132577"/>
                </a:solidFill>
              </a:rPr>
              <a:t>Not a green field: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Cons: </a:t>
            </a:r>
            <a:r>
              <a:rPr lang="en-US" sz="2400" b="0" dirty="0">
                <a:solidFill>
                  <a:srgbClr val="132577"/>
                </a:solidFill>
              </a:rPr>
              <a:t>Limits to performances and options 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Pros:  Reuse existing infrastructure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Conceive an ARC lattice that delivers an FCC-like horizontal emittance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Conceive a Final-Focus system with FCC characteristics that can be implemented with minimum impact on the existing layout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Optimize parameters for optimal performances specific to LEP3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Optimize hardware for cost and power consumption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  <a:p>
            <a:endParaRPr lang="en-US" sz="2400" b="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2F6E21-0032-E237-624C-28404E40C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challenges</a:t>
            </a:r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ED0D77-C41D-3143-DFE1-7530DCF6C9A4}"/>
              </a:ext>
            </a:extLst>
          </p:cNvPr>
          <p:cNvSpPr txBox="1"/>
          <p:nvPr/>
        </p:nvSpPr>
        <p:spPr>
          <a:xfrm>
            <a:off x="407368" y="3429000"/>
            <a:ext cx="10999821" cy="830997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Scaling from other machines and scaling laws might mislead 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Specificity of the requirements should drive the choice of technical solutions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6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51459C-C0C6-4BE6-5684-488A6013B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F200D8-BE40-A904-54B5-47A96158ED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89A57B-F653-4C93-53D9-04506115A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419589"/>
          </a:xfrm>
        </p:spPr>
        <p:txBody>
          <a:bodyPr/>
          <a:lstStyle/>
          <a:p>
            <a:r>
              <a:rPr lang="en-US" dirty="0"/>
              <a:t>LEP3 ARC vacuum chamber diameter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470098-1362-A8FB-73F6-BF1503E488DE}"/>
              </a:ext>
            </a:extLst>
          </p:cNvPr>
          <p:cNvSpPr txBox="1"/>
          <p:nvPr/>
        </p:nvSpPr>
        <p:spPr>
          <a:xfrm>
            <a:off x="189122" y="610136"/>
            <a:ext cx="1144433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Chamber diameter is crucial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Daphne has about 90mm:     0.5GeV    2.0amps colliding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EBS has about       20mm      6.0GeV    0.2amps circulating  (10mAmps single bunch)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MAX4 has about    20mm      3.0GeV    0.5Amps circulating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LEP3 will operate in the 45/120GeV range with ~0.01-0.3Amps colliding beams,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most likely up to 30% of the FCC current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is a strong parameter that limits the minimum chamber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for the transverse part we should consider that (ARC only part):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- impedance effect decreases linearly with total ARC length =&gt; factor 4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FCCee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- impedance effect decreases linearly with betas                  =&gt; factor 2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FCCee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- impedance effect decreases linearly(?) with current           =&gt; factor 3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FCCee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- impedance is affected by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bunchlength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- impedance increases with 1/dia^3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- same overall impedance effect is achieved by decreasing the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by 24^1/3 =&gt; factor 2.9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FCCee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has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 60mm  =&gt;   LEP3 can adopt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=30mm and still have more stable beams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LEP3 inner chamber diameter can be very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confortably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set to 30mm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Magnets gaps (opposite poles) should be around 38mm</a:t>
            </a:r>
          </a:p>
        </p:txBody>
      </p:sp>
    </p:spTree>
    <p:extLst>
      <p:ext uri="{BB962C8B-B14F-4D97-AF65-F5344CB8AC3E}">
        <p14:creationId xmlns:p14="http://schemas.microsoft.com/office/powerpoint/2010/main" val="204575942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95677-D58C-8215-032B-7D7A1713D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6AF7E0D-A9F1-EDD3-D1C8-B0069B773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06" y="791721"/>
            <a:ext cx="6527970" cy="515755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C1382F-D37A-BCD3-C80F-BA1BFE77B8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6D9138-D46C-DBF3-FBA3-64F434D06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620" y="91001"/>
            <a:ext cx="10804760" cy="549468"/>
          </a:xfrm>
        </p:spPr>
        <p:txBody>
          <a:bodyPr/>
          <a:lstStyle/>
          <a:p>
            <a:r>
              <a:rPr lang="en-US" dirty="0"/>
              <a:t>EBS Achromat cell adapted for LEP3                                     Z/W/ZH modes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F6DA97-9401-75FC-B874-53F12861F49D}"/>
              </a:ext>
            </a:extLst>
          </p:cNvPr>
          <p:cNvSpPr txBox="1"/>
          <p:nvPr/>
        </p:nvSpPr>
        <p:spPr>
          <a:xfrm>
            <a:off x="6875042" y="1459645"/>
            <a:ext cx="49717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grouped in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 high beta/dispersion region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Phase advance between 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dmux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 3pi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dmuy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   pi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Given the phase relations all 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detunings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intrinsically small, effective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dmux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dmuy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slightly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adjiusted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(few %) to compensate for the interleaved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sheme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Betas and dispersion at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dispersion are optimized for best performance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F2D5FB-E57B-8AC2-F087-14963509060C}"/>
              </a:ext>
            </a:extLst>
          </p:cNvPr>
          <p:cNvSpPr txBox="1"/>
          <p:nvPr/>
        </p:nvSpPr>
        <p:spPr>
          <a:xfrm>
            <a:off x="2110602" y="1340424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SD1 SD2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802619-21E6-34AF-4FF2-DA451DBD2EA4}"/>
              </a:ext>
            </a:extLst>
          </p:cNvPr>
          <p:cNvSpPr txBox="1"/>
          <p:nvPr/>
        </p:nvSpPr>
        <p:spPr>
          <a:xfrm>
            <a:off x="3487566" y="1355441"/>
            <a:ext cx="6719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SF1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5B65E4E-108B-BF60-23C1-D167112F4C0E}"/>
              </a:ext>
            </a:extLst>
          </p:cNvPr>
          <p:cNvCxnSpPr>
            <a:cxnSpLocks/>
          </p:cNvCxnSpPr>
          <p:nvPr/>
        </p:nvCxnSpPr>
        <p:spPr>
          <a:xfrm flipH="1" flipV="1">
            <a:off x="1847528" y="1140741"/>
            <a:ext cx="1849750" cy="232222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27407EA-EC67-1532-D4A9-F3398F855B22}"/>
              </a:ext>
            </a:extLst>
          </p:cNvPr>
          <p:cNvCxnSpPr>
            <a:cxnSpLocks/>
          </p:cNvCxnSpPr>
          <p:nvPr/>
        </p:nvCxnSpPr>
        <p:spPr>
          <a:xfrm flipH="1" flipV="1">
            <a:off x="1764265" y="1140741"/>
            <a:ext cx="637524" cy="268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20D4F93-521E-9E9C-B0C9-28915327DA1E}"/>
              </a:ext>
            </a:extLst>
          </p:cNvPr>
          <p:cNvCxnSpPr>
            <a:cxnSpLocks/>
          </p:cNvCxnSpPr>
          <p:nvPr/>
        </p:nvCxnSpPr>
        <p:spPr>
          <a:xfrm flipV="1">
            <a:off x="3030548" y="1108699"/>
            <a:ext cx="1769308" cy="311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5CA2EDC-894B-EABB-3406-D4EBEB5CF08D}"/>
              </a:ext>
            </a:extLst>
          </p:cNvPr>
          <p:cNvCxnSpPr>
            <a:cxnSpLocks/>
          </p:cNvCxnSpPr>
          <p:nvPr/>
        </p:nvCxnSpPr>
        <p:spPr>
          <a:xfrm flipH="1" flipV="1">
            <a:off x="2002069" y="1108699"/>
            <a:ext cx="969360" cy="311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161E0F5-0C57-4EBA-0124-66F354CF625D}"/>
              </a:ext>
            </a:extLst>
          </p:cNvPr>
          <p:cNvCxnSpPr>
            <a:cxnSpLocks/>
          </p:cNvCxnSpPr>
          <p:nvPr/>
        </p:nvCxnSpPr>
        <p:spPr>
          <a:xfrm flipV="1">
            <a:off x="2401789" y="1268760"/>
            <a:ext cx="2542083" cy="138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A1D4D68-358C-4861-C4F2-F84AA50D73CD}"/>
              </a:ext>
            </a:extLst>
          </p:cNvPr>
          <p:cNvCxnSpPr>
            <a:cxnSpLocks/>
          </p:cNvCxnSpPr>
          <p:nvPr/>
        </p:nvCxnSpPr>
        <p:spPr>
          <a:xfrm flipV="1">
            <a:off x="3709326" y="1140741"/>
            <a:ext cx="1234546" cy="266276"/>
          </a:xfrm>
          <a:prstGeom prst="straightConnector1">
            <a:avLst/>
          </a:prstGeom>
          <a:ln>
            <a:solidFill>
              <a:schemeClr val="bg2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71981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5B512-FC1E-1A13-BFE5-36B3173E9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ADA8D2-D5CB-7B07-AE69-5369CC6140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7E5B78-C5D7-0106-5D61-1D7DE9AD6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Chromatic and DA properties   HFD                                           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B8C771-32F1-30C7-7790-B394DAAA429B}"/>
              </a:ext>
            </a:extLst>
          </p:cNvPr>
          <p:cNvSpPr txBox="1"/>
          <p:nvPr/>
        </p:nvSpPr>
        <p:spPr>
          <a:xfrm>
            <a:off x="8974140" y="1645820"/>
            <a:ext cx="29973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order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chromaticities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are small, MA&gt;+/-3%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visible high order x detuning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Energy dependent detuning is very small as well (not shown)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9F4B5F-8B5C-CAB2-39E0-88EE47CB2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95" y="1361636"/>
            <a:ext cx="2796355" cy="5181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621DA4-A4F7-1FCC-3533-E4F215CB91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709" y="1343255"/>
            <a:ext cx="2976595" cy="51814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5883B5-793F-0BA2-6A47-F845988D3E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8017" y="1303144"/>
            <a:ext cx="2997358" cy="51814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C19C89-E6D0-1EC9-11DE-610C62ADEE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1470" y="4058018"/>
            <a:ext cx="3187096" cy="23083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49BBC6-B973-9183-CB5F-5B09A8AF0620}"/>
              </a:ext>
            </a:extLst>
          </p:cNvPr>
          <p:cNvSpPr txBox="1"/>
          <p:nvPr/>
        </p:nvSpPr>
        <p:spPr>
          <a:xfrm>
            <a:off x="1487488" y="3541416"/>
            <a:ext cx="6696744" cy="646331"/>
          </a:xfrm>
          <a:prstGeom prst="rect">
            <a:avLst/>
          </a:prstGeom>
          <a:solidFill>
            <a:srgbClr val="FFFFCC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(Repeat) All the studies are based 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cell designs with vanishing RDTs up to the second order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254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A991B-9806-3DD5-CCA4-E78BAAF2E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C12C30-869A-5CBE-3BAA-21F754C99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1124744"/>
            <a:ext cx="5040560" cy="398239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07B285-AF99-A088-09E6-71CCF09044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09F4DE-79CE-9385-8CE3-A84D1EE6F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-27384"/>
            <a:ext cx="11307036" cy="549468"/>
          </a:xfrm>
        </p:spPr>
        <p:txBody>
          <a:bodyPr/>
          <a:lstStyle/>
          <a:p>
            <a:r>
              <a:rPr lang="en-US" dirty="0"/>
              <a:t>ARC lattice layout                                                                     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0303A5-2E01-958E-8F80-EB0BC31A92C4}"/>
              </a:ext>
            </a:extLst>
          </p:cNvPr>
          <p:cNvSpPr txBox="1"/>
          <p:nvPr/>
        </p:nvSpPr>
        <p:spPr>
          <a:xfrm>
            <a:off x="263352" y="620688"/>
            <a:ext cx="711514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Cell length:    2768.88mt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Each cell consists of: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- 18 dipoles   ~ 12.618mt long with defocusing gradient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~0.51T/m @115GeV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- 4 dipoles     ~ 4.5mt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- 20 quadrupoles with gradients ~ 21T/m @115GeV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7 QFs ~ 1.85mt,  4 QFs ~ 1.10mt, 9 QDs ~ 0.85mt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- 6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gradients ~ 740T/m2  @115GeV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2 SFs ~ 0.54mt long,  4 SDs ~ 0.34mt long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80 Cells make a 22151mt circumference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facts including: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- 6 Straight sections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- 2 Interaction Regions (IR)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8 octants will be divided in: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- 4 octants consisting of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cells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- 4 octants facing the 2 interaction regions consisting of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 cells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(to be explained in the Final Focus section)</a:t>
            </a:r>
          </a:p>
        </p:txBody>
      </p:sp>
    </p:spTree>
    <p:extLst>
      <p:ext uri="{BB962C8B-B14F-4D97-AF65-F5344CB8AC3E}">
        <p14:creationId xmlns:p14="http://schemas.microsoft.com/office/powerpoint/2010/main" val="4244632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5149C-50EE-4D5D-1C04-5AC727550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0B051C-62B2-147C-E554-74E092BC6A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D7761D-6386-86AA-B7CB-E2C7AFF08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 quadrupoles and </a:t>
            </a:r>
            <a:r>
              <a:rPr lang="en-US" dirty="0" err="1"/>
              <a:t>sextupoles</a:t>
            </a:r>
            <a:r>
              <a:rPr lang="en-US" dirty="0"/>
              <a:t> requirements </a:t>
            </a:r>
            <a:r>
              <a:rPr lang="en-US" dirty="0" err="1"/>
              <a:t>wrt</a:t>
            </a:r>
            <a:r>
              <a:rPr lang="en-US" dirty="0"/>
              <a:t> FCC  @115GeV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05C4C-1CB4-4A45-E235-1CD07293B9B2}"/>
              </a:ext>
            </a:extLst>
          </p:cNvPr>
          <p:cNvSpPr txBox="1"/>
          <p:nvPr/>
        </p:nvSpPr>
        <p:spPr>
          <a:xfrm>
            <a:off x="184491" y="909588"/>
            <a:ext cx="1144433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FCC-LCC Ring-ARC needs: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 2240 quads/beam   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QFs about  2.9mt long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 QDs about 2.1mt long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  Gradients about 7.5 T/m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magnet length for the 2 rings (QFs + QDs) = 1120*(2.9+2.1)=5600mt @7.5T/m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LEP3 Ring-ARC needs: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 1520 quads/beam 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 QFs about 1.0-1.8mt long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 QDs about 0.85mt long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 Gradients about 21T/m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quadrupole length for the LEP3 ARC (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QFs+QDs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= 76*25.0 = 1900mt @21T/m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Quadrupole length ratio: for LEP3 about 34% of the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FCCee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quads are needed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consumption scaling (LEP3/FCC) @115GeV: 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goes with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Lmag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*G^2*gap^2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ratio LEP3/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FCCee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@115GeV = 1900/5600*(21/7.5)^2*(1/2)^2 = 0.67 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     (the 1/2^2 is due to the ratio of Lep3 vs FCC magnet gaps)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sextupoole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length is about 185mt, whereas FCC-LCC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needs about 730mt 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239115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D78D6-18EB-D70A-54A4-C36AF4C7C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A864E6-FC9E-6FF7-8556-3B90A20F05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CFC73F-440B-2B83-8026-44C5A0225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-27384"/>
            <a:ext cx="11307036" cy="549468"/>
          </a:xfrm>
        </p:spPr>
        <p:txBody>
          <a:bodyPr/>
          <a:lstStyle/>
          <a:p>
            <a:r>
              <a:rPr lang="en-US" dirty="0"/>
              <a:t>Straight Section insertion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F4F97C-07B2-8786-86F0-5CC00AF210EE}"/>
              </a:ext>
            </a:extLst>
          </p:cNvPr>
          <p:cNvSpPr txBox="1"/>
          <p:nvPr/>
        </p:nvSpPr>
        <p:spPr>
          <a:xfrm>
            <a:off x="6312023" y="1268760"/>
            <a:ext cx="553475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Straight Sections (SSs) are included with the Transparency Conditions criteria (TCs)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SSs are 563.5 mt long, however two extra dipoles are needed in the Dispersion Suppressor and they sit in the SSs, reducing the available SSs length to about 535mt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fact the 4*2 last dipoles facing the SSs are 25% weaker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ARC dipoles.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TCs make so that the breaking of the ring periodicity is minimal, and no ARC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families are needed when the SSs are included in the lattice.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Presently all the SSs are the same and they are very close to what will be the “Standard” RF section.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1DC505-3A0A-0C3D-3C38-CBFFE332A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286" y="1268761"/>
            <a:ext cx="5822714" cy="48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58196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91588-3954-289B-765D-59F58419C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42B780-473F-211F-8FA3-3E83463D90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1A7E7E-710B-7C3C-490A-B8A05511C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-27384"/>
            <a:ext cx="11307036" cy="549468"/>
          </a:xfrm>
        </p:spPr>
        <p:txBody>
          <a:bodyPr/>
          <a:lstStyle/>
          <a:p>
            <a:r>
              <a:rPr lang="en-US" dirty="0"/>
              <a:t>Straight Section insertion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C1275B-8B8E-32DA-BEC6-219C61C11686}"/>
              </a:ext>
            </a:extLst>
          </p:cNvPr>
          <p:cNvSpPr txBox="1"/>
          <p:nvPr/>
        </p:nvSpPr>
        <p:spPr>
          <a:xfrm>
            <a:off x="5735960" y="862900"/>
            <a:ext cx="53245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Full ring, consisting of 8 octants and 8 identical Straight Sections. Because of the TCs, the chromatic functions in the octants remains periodic.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ring is 26659mt long.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Specialized SSs (injection and collimation) can be included as well, they can be a shorter version of 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D6445A-B25C-C569-5177-2396F9C6339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415" b="4476"/>
          <a:stretch>
            <a:fillRect/>
          </a:stretch>
        </p:blipFill>
        <p:spPr>
          <a:xfrm>
            <a:off x="565031" y="787409"/>
            <a:ext cx="4522857" cy="28803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5A860E-1CEE-D398-5CBA-2D0FB46D9C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046"/>
          <a:stretch>
            <a:fillRect/>
          </a:stretch>
        </p:blipFill>
        <p:spPr>
          <a:xfrm>
            <a:off x="-20677" y="3789040"/>
            <a:ext cx="5583664" cy="31038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B58987-6809-C563-35C8-AFC6E3BCE2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5242" y="3933056"/>
            <a:ext cx="2890084" cy="24444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C273FE-4EF3-C0AD-17E8-40D65F919A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2313" y="3936046"/>
            <a:ext cx="2831841" cy="238220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E8A3E0-F521-09B3-FC07-4605A9C539FB}"/>
              </a:ext>
            </a:extLst>
          </p:cNvPr>
          <p:cNvCxnSpPr>
            <a:cxnSpLocks/>
          </p:cNvCxnSpPr>
          <p:nvPr/>
        </p:nvCxnSpPr>
        <p:spPr>
          <a:xfrm>
            <a:off x="6816080" y="3429000"/>
            <a:ext cx="474204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84D51AF-2C6D-A452-0CE6-8F72E44193B3}"/>
              </a:ext>
            </a:extLst>
          </p:cNvPr>
          <p:cNvCxnSpPr>
            <a:cxnSpLocks/>
          </p:cNvCxnSpPr>
          <p:nvPr/>
        </p:nvCxnSpPr>
        <p:spPr>
          <a:xfrm>
            <a:off x="6816080" y="3429000"/>
            <a:ext cx="3312368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674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8F384-0B67-404D-0C02-C17E61FCA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AD38E4-D050-A0EC-F227-7908C9CBFF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90F16A-4D91-8767-E138-A64C43330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629555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F9DEB-6412-044E-EDC0-F00D5CE01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749A6-609A-FDB5-87A7-0D0255324B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Page </a:t>
            </a:r>
            <a:fld id="{733122C9-A0B9-462F-8757-0847AD287B63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231FE-5C96-A1BA-8E2B-F380CA2735A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87127" y="1196751"/>
            <a:ext cx="5585537" cy="48245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70000" lnSpcReduction="20000"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000" b="0" dirty="0">
                <a:solidFill>
                  <a:srgbClr val="132577"/>
                </a:solidFill>
              </a:rPr>
              <a:t>LEP3 FF has been developed starting from a rescaling of the </a:t>
            </a:r>
            <a:r>
              <a:rPr lang="en-US" sz="2000" b="0" dirty="0" err="1">
                <a:solidFill>
                  <a:srgbClr val="132577"/>
                </a:solidFill>
              </a:rPr>
              <a:t>FCCee</a:t>
            </a:r>
            <a:r>
              <a:rPr lang="en-US" sz="2000" b="0" dirty="0">
                <a:solidFill>
                  <a:srgbClr val="132577"/>
                </a:solidFill>
              </a:rPr>
              <a:t> LCC-FF design.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All the layout constraints are met, in particular:</a:t>
            </a:r>
          </a:p>
          <a:p>
            <a:r>
              <a:rPr lang="en-US" sz="2000" dirty="0">
                <a:solidFill>
                  <a:srgbClr val="132577"/>
                </a:solidFill>
              </a:rPr>
              <a:t>         - Ring length</a:t>
            </a:r>
          </a:p>
          <a:p>
            <a:r>
              <a:rPr lang="en-US" sz="2000" dirty="0">
                <a:solidFill>
                  <a:srgbClr val="132577"/>
                </a:solidFill>
              </a:rPr>
              <a:t>         - IP positions</a:t>
            </a:r>
          </a:p>
          <a:p>
            <a:r>
              <a:rPr lang="en-US" sz="2000" b="0" dirty="0">
                <a:solidFill>
                  <a:srgbClr val="132577"/>
                </a:solidFill>
              </a:rPr>
              <a:t>         - IP crossing angle (30mrad)</a:t>
            </a:r>
          </a:p>
          <a:p>
            <a:endParaRPr lang="en-US" sz="20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000" b="0" dirty="0">
                <a:solidFill>
                  <a:srgbClr val="132577"/>
                </a:solidFill>
              </a:rPr>
              <a:t>The FF is 1025.9mt long and has a net bend angle of 0.1347rad.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b="0" dirty="0">
                <a:solidFill>
                  <a:srgbClr val="132577"/>
                </a:solidFill>
              </a:rPr>
              <a:t>In fact the last ARC octant cell (per side) has been replaced by the FF-Dispersion Suppressor and the FF itself.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FF is a 5</a:t>
            </a:r>
            <a:r>
              <a:rPr lang="en-US" sz="2000" baseline="30000" dirty="0">
                <a:solidFill>
                  <a:srgbClr val="132577"/>
                </a:solidFill>
              </a:rPr>
              <a:t>th</a:t>
            </a:r>
            <a:r>
              <a:rPr lang="en-US" sz="2000" dirty="0">
                <a:solidFill>
                  <a:srgbClr val="132577"/>
                </a:solidFill>
              </a:rPr>
              <a:t> order achromat in both planes.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The dipoles have been optimized for best dispersion and optical functions across the </a:t>
            </a:r>
            <a:r>
              <a:rPr lang="en-US" sz="2000" dirty="0" err="1">
                <a:solidFill>
                  <a:srgbClr val="132577"/>
                </a:solidFill>
              </a:rPr>
              <a:t>Crhomatic</a:t>
            </a:r>
            <a:r>
              <a:rPr lang="en-US" sz="2000" dirty="0">
                <a:solidFill>
                  <a:srgbClr val="132577"/>
                </a:solidFill>
              </a:rPr>
              <a:t> Correction Sections (</a:t>
            </a:r>
            <a:r>
              <a:rPr lang="en-US" sz="2000" dirty="0" err="1">
                <a:solidFill>
                  <a:srgbClr val="132577"/>
                </a:solidFill>
              </a:rPr>
              <a:t>CCSx</a:t>
            </a:r>
            <a:r>
              <a:rPr lang="en-US" sz="2000" dirty="0">
                <a:solidFill>
                  <a:srgbClr val="132577"/>
                </a:solidFill>
              </a:rPr>
              <a:t>/y)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The dipoles in the incoming </a:t>
            </a:r>
            <a:r>
              <a:rPr lang="en-US" sz="2000" dirty="0" err="1">
                <a:solidFill>
                  <a:srgbClr val="132577"/>
                </a:solidFill>
              </a:rPr>
              <a:t>CCSy</a:t>
            </a:r>
            <a:r>
              <a:rPr lang="en-US" sz="2000" dirty="0">
                <a:solidFill>
                  <a:srgbClr val="132577"/>
                </a:solidFill>
              </a:rPr>
              <a:t> have opposite sign </a:t>
            </a:r>
            <a:r>
              <a:rPr lang="en-US" sz="2000" dirty="0" err="1">
                <a:solidFill>
                  <a:srgbClr val="132577"/>
                </a:solidFill>
              </a:rPr>
              <a:t>wrt</a:t>
            </a:r>
            <a:r>
              <a:rPr lang="en-US" sz="2000" dirty="0">
                <a:solidFill>
                  <a:srgbClr val="132577"/>
                </a:solidFill>
              </a:rPr>
              <a:t> to other dipoles, thus generating a dogleg that matches the layout constraints.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The FF Left and Right magnets and drifts lengths are identical and optics nearly identical as well, thus ensuring a high degree of symmetry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FF has been inserted in the lattice with the TCs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757A90-8A5D-E4E0-ECE7-01BF7DF22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Focus system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473D96-CECA-CC0B-9A14-3D7A5108C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1052736"/>
            <a:ext cx="6439799" cy="53061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B332E0-6678-9584-A123-3020D212189C}"/>
              </a:ext>
            </a:extLst>
          </p:cNvPr>
          <p:cNvSpPr txBox="1"/>
          <p:nvPr/>
        </p:nvSpPr>
        <p:spPr>
          <a:xfrm>
            <a:off x="3134319" y="3224009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CCSy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E61DAC-92DA-1444-C461-F4987AA7D9A6}"/>
              </a:ext>
            </a:extLst>
          </p:cNvPr>
          <p:cNvSpPr txBox="1"/>
          <p:nvPr/>
        </p:nvSpPr>
        <p:spPr>
          <a:xfrm>
            <a:off x="3638375" y="4880193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CCSx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189F9A-8FBB-C052-971F-6CC47CDE7244}"/>
              </a:ext>
            </a:extLst>
          </p:cNvPr>
          <p:cNvSpPr txBox="1"/>
          <p:nvPr/>
        </p:nvSpPr>
        <p:spPr>
          <a:xfrm>
            <a:off x="3790820" y="4213549"/>
            <a:ext cx="86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Crab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407018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650FF-82BA-A0A2-1B20-C6E2B51CD2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2EE4D7-C564-CBD0-6359-3892F3D41E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Page </a:t>
            </a:r>
            <a:fld id="{733122C9-A0B9-462F-8757-0847AD287B63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D96BB-BE21-39EE-FD66-B0F7019D69F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9376" y="1248678"/>
            <a:ext cx="8208912" cy="48245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000" b="0" dirty="0" err="1">
                <a:solidFill>
                  <a:srgbClr val="132577"/>
                </a:solidFill>
              </a:rPr>
              <a:t>Chromaticities</a:t>
            </a:r>
            <a:r>
              <a:rPr lang="en-US" sz="2000" b="0" dirty="0">
                <a:solidFill>
                  <a:srgbClr val="132577"/>
                </a:solidFill>
              </a:rPr>
              <a:t> due to the low-betas IP are compensated in the FF, ARC </a:t>
            </a:r>
            <a:r>
              <a:rPr lang="en-US" sz="2000" b="0" dirty="0" err="1">
                <a:solidFill>
                  <a:srgbClr val="132577"/>
                </a:solidFill>
              </a:rPr>
              <a:t>sextupoles</a:t>
            </a:r>
            <a:r>
              <a:rPr lang="en-US" sz="2000" b="0" dirty="0">
                <a:solidFill>
                  <a:srgbClr val="132577"/>
                </a:solidFill>
              </a:rPr>
              <a:t> remain unchanged.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000" dirty="0">
                <a:solidFill>
                  <a:srgbClr val="132577"/>
                </a:solidFill>
              </a:rPr>
              <a:t>FF dipoles presently generate about 20% emittance growth. </a:t>
            </a:r>
          </a:p>
          <a:p>
            <a:r>
              <a:rPr lang="en-US" sz="2000" dirty="0">
                <a:solidFill>
                  <a:srgbClr val="132577"/>
                </a:solidFill>
              </a:rPr>
              <a:t>           The larger contribution comes from the </a:t>
            </a:r>
            <a:r>
              <a:rPr lang="en-US" sz="2000" dirty="0" err="1">
                <a:solidFill>
                  <a:srgbClr val="132577"/>
                </a:solidFill>
              </a:rPr>
              <a:t>Left_CCSx</a:t>
            </a:r>
            <a:r>
              <a:rPr lang="en-US" sz="2000" dirty="0">
                <a:solidFill>
                  <a:srgbClr val="132577"/>
                </a:solidFill>
              </a:rPr>
              <a:t> that has the stronger dipoles and a correspond larger Curl-H. </a:t>
            </a:r>
          </a:p>
          <a:p>
            <a:r>
              <a:rPr lang="en-US" sz="2000" b="0" dirty="0">
                <a:solidFill>
                  <a:srgbClr val="132577"/>
                </a:solidFill>
              </a:rPr>
              <a:t>           These dipoles also increase the total </a:t>
            </a:r>
            <a:r>
              <a:rPr lang="en-US" sz="2000" b="0" dirty="0" err="1">
                <a:solidFill>
                  <a:srgbClr val="132577"/>
                </a:solidFill>
              </a:rPr>
              <a:t>E_Loss</a:t>
            </a:r>
            <a:r>
              <a:rPr lang="en-US" sz="2000" b="0" dirty="0">
                <a:solidFill>
                  <a:srgbClr val="132577"/>
                </a:solidFill>
              </a:rPr>
              <a:t>/turn by about 4%.</a:t>
            </a:r>
          </a:p>
          <a:p>
            <a:r>
              <a:rPr lang="en-US" sz="2000" dirty="0">
                <a:solidFill>
                  <a:srgbClr val="132577"/>
                </a:solidFill>
              </a:rPr>
              <a:t>           Furter optimizations should mitigate these drawbacks</a:t>
            </a:r>
            <a:endParaRPr lang="en-US" sz="2000" b="0" dirty="0">
              <a:solidFill>
                <a:srgbClr val="132577"/>
              </a:solidFill>
            </a:endParaRPr>
          </a:p>
          <a:p>
            <a:endParaRPr lang="en-US" sz="20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000" b="0" dirty="0">
                <a:solidFill>
                  <a:srgbClr val="132577"/>
                </a:solidFill>
              </a:rPr>
              <a:t>The Curl-H spikes just on the side of the IP do not correspond to significant emittance growth, since the dipoles in these region are </a:t>
            </a:r>
            <a:r>
              <a:rPr lang="en-US" sz="2000" dirty="0">
                <a:solidFill>
                  <a:srgbClr val="132577"/>
                </a:solidFill>
              </a:rPr>
              <a:t>extremely weak to meet the SR requirements in the Interaction Region.</a:t>
            </a:r>
            <a:endParaRPr lang="en-US" sz="2000" b="0" dirty="0">
              <a:solidFill>
                <a:srgbClr val="132577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CE9619-7375-1133-69E9-A2BDFDDC9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Focus system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AA38CA-FAC9-0178-3207-1F92476B6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7633" y="62073"/>
            <a:ext cx="3124940" cy="25748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DE05AC-4ECF-C91A-0D7A-4A39C7430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312" y="2636912"/>
            <a:ext cx="3217039" cy="2048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A2FC60-287C-7B17-BC34-01EE67C77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4311" y="4654367"/>
            <a:ext cx="3217039" cy="211391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E655C3-461E-51FA-DC8F-872ED736EE0B}"/>
              </a:ext>
            </a:extLst>
          </p:cNvPr>
          <p:cNvCxnSpPr/>
          <p:nvPr/>
        </p:nvCxnSpPr>
        <p:spPr>
          <a:xfrm>
            <a:off x="8328248" y="4684983"/>
            <a:ext cx="1872208" cy="976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C0565CA-4705-2B85-3ACF-717E75DDA6AE}"/>
              </a:ext>
            </a:extLst>
          </p:cNvPr>
          <p:cNvCxnSpPr/>
          <p:nvPr/>
        </p:nvCxnSpPr>
        <p:spPr>
          <a:xfrm>
            <a:off x="8328248" y="4684983"/>
            <a:ext cx="2160240" cy="472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E8DA6AE-8F3E-E8F8-61D5-9068C82AD48C}"/>
              </a:ext>
            </a:extLst>
          </p:cNvPr>
          <p:cNvSpPr txBox="1"/>
          <p:nvPr/>
        </p:nvSpPr>
        <p:spPr>
          <a:xfrm>
            <a:off x="9696400" y="6208938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Left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CCSX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709955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E2A5E-D90E-BFDD-B056-E9701D3A0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BC47D1B-0321-23D0-9623-B7FD2012C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0728"/>
            <a:ext cx="12192000" cy="296835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9C8A95-1C0F-DD94-1802-B37FBE5A7D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21F5961-D1A7-4BCC-7EB9-953A05A49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491597"/>
          </a:xfrm>
        </p:spPr>
        <p:txBody>
          <a:bodyPr/>
          <a:lstStyle/>
          <a:p>
            <a:r>
              <a:rPr lang="en-US" dirty="0"/>
              <a:t>Draft parameters comparisons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61DD84-6305-9AD5-DB1B-E73D5A6F80A2}"/>
              </a:ext>
            </a:extLst>
          </p:cNvPr>
          <p:cNvSpPr txBox="1"/>
          <p:nvPr/>
        </p:nvSpPr>
        <p:spPr>
          <a:xfrm>
            <a:off x="149330" y="4421430"/>
            <a:ext cx="114443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LEP3 parameters dimensioned considering: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- 50MW SR per beam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- Best “reasonable” vertical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tune_shift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- Beam parameters consistency and most consistent with FCC ones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Arc optic identical for all modes =&gt; Favors Z-mode, that approaches the FCC performances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LEP2 vs LEP3-H shows the effective gain from LPA&amp;CW 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scheme (~35)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917E72-617A-ABB6-FD41-F30783D9EB00}"/>
              </a:ext>
            </a:extLst>
          </p:cNvPr>
          <p:cNvSpPr txBox="1"/>
          <p:nvPr/>
        </p:nvSpPr>
        <p:spPr>
          <a:xfrm>
            <a:off x="10315588" y="415352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 Koratzinos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8016427-54B5-302E-7E72-6327EC32DFDC}"/>
              </a:ext>
            </a:extLst>
          </p:cNvPr>
          <p:cNvCxnSpPr>
            <a:cxnSpLocks/>
          </p:cNvCxnSpPr>
          <p:nvPr/>
        </p:nvCxnSpPr>
        <p:spPr>
          <a:xfrm flipV="1">
            <a:off x="7032104" y="4122168"/>
            <a:ext cx="2880320" cy="2196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BA7362E-3296-AD1B-59F4-ECAA723E409E}"/>
              </a:ext>
            </a:extLst>
          </p:cNvPr>
          <p:cNvCxnSpPr>
            <a:cxnSpLocks/>
          </p:cNvCxnSpPr>
          <p:nvPr/>
        </p:nvCxnSpPr>
        <p:spPr>
          <a:xfrm flipV="1">
            <a:off x="7032104" y="2132856"/>
            <a:ext cx="2880320" cy="4185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5492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Page </a:t>
            </a:r>
            <a:fld id="{733122C9-A0B9-462F-8757-0847AD287B63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An optic optimized for LEP3 has been realized with the same strategy and techniques developed for </a:t>
            </a:r>
            <a:r>
              <a:rPr lang="en-US" sz="2400" dirty="0" err="1">
                <a:solidFill>
                  <a:srgbClr val="132577"/>
                </a:solidFill>
              </a:rPr>
              <a:t>FCCee</a:t>
            </a:r>
            <a:endParaRPr lang="en-US" sz="24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The resulting lattice can be used for easy performance comparison, considering that the IP parameters are similar to the FCC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b="1" dirty="0">
                <a:solidFill>
                  <a:srgbClr val="C00000"/>
                </a:solidFill>
              </a:rPr>
              <a:t>Layout compatibility with LHC tunnel, while ensuring optimal performances and hardware constraints is confirmed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First look at hardware requirements/solutions/options (magnets, vacuum chamber </a:t>
            </a:r>
            <a:r>
              <a:rPr lang="en-US" sz="2400" dirty="0" err="1">
                <a:solidFill>
                  <a:srgbClr val="132577"/>
                </a:solidFill>
              </a:rPr>
              <a:t>etc</a:t>
            </a:r>
            <a:r>
              <a:rPr lang="en-US" sz="2400" dirty="0">
                <a:solidFill>
                  <a:srgbClr val="132577"/>
                </a:solidFill>
              </a:rPr>
              <a:t>) can be performed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Beam Dynamics and Beam-Beam studies have yet to be performed, keeping in mind that there is a high degree of similarities with the work done for </a:t>
            </a:r>
            <a:r>
              <a:rPr lang="en-US" sz="2400" dirty="0" err="1">
                <a:solidFill>
                  <a:srgbClr val="132577"/>
                </a:solidFill>
              </a:rPr>
              <a:t>FCCee</a:t>
            </a:r>
            <a:endParaRPr lang="en-US" sz="24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Lattice will evolve in order to improve performances and relax hardware requirements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ARC lattice presents intriguing aspects that might be studied for possible </a:t>
            </a:r>
            <a:r>
              <a:rPr lang="en-US" sz="2400" dirty="0" err="1">
                <a:solidFill>
                  <a:srgbClr val="132577"/>
                </a:solidFill>
              </a:rPr>
              <a:t>FCCee</a:t>
            </a:r>
            <a:r>
              <a:rPr lang="en-US" sz="2400" dirty="0">
                <a:solidFill>
                  <a:srgbClr val="132577"/>
                </a:solidFill>
              </a:rPr>
              <a:t> implementation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FF lattice presents intriguing aspects that might be studied for possible </a:t>
            </a:r>
            <a:r>
              <a:rPr lang="en-US" sz="2400" dirty="0" err="1">
                <a:solidFill>
                  <a:srgbClr val="132577"/>
                </a:solidFill>
              </a:rPr>
              <a:t>FCCee</a:t>
            </a:r>
            <a:r>
              <a:rPr lang="en-US" sz="2400" dirty="0">
                <a:solidFill>
                  <a:srgbClr val="132577"/>
                </a:solidFill>
              </a:rPr>
              <a:t> implementation as well</a:t>
            </a: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3061668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D8423D-270D-22C8-51FA-42E688FBC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7800" y="1001315"/>
            <a:ext cx="2743200" cy="2643981"/>
          </a:xfrm>
          <a:solidFill>
            <a:srgbClr val="FFD5FF"/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dirty="0"/>
              <a:t>Beams start deviating already at the arcs (but of course deviation in the beginning is small)</a:t>
            </a:r>
            <a:endParaRPr lang="en-GB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7AD293-CFF3-81D4-B791-FC1FDD2BB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at the beginning of the arcs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E87639-9539-4053-490A-C8177DF0C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C7F4F829-448F-C123-9680-1FE7C5AB2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2000"/>
            <a:ext cx="8826787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5581A6-BFE6-BBB4-9893-6AC796D705ED}"/>
              </a:ext>
            </a:extLst>
          </p:cNvPr>
          <p:cNvSpPr txBox="1"/>
          <p:nvPr/>
        </p:nvSpPr>
        <p:spPr>
          <a:xfrm>
            <a:off x="7620000" y="4191000"/>
            <a:ext cx="1066800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Outline of LHC tunnel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534174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8C9B846-F4F4-63E5-59B9-003DBC47FA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56" y="851586"/>
            <a:ext cx="8038888" cy="600641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6AD370-9186-5C23-799E-9DFE90F51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Installed power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F1D33A-B1ED-CB31-8D4F-CDAB2A3BE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D14444-F9AE-3840-3CAA-99DD1D887D09}"/>
              </a:ext>
            </a:extLst>
          </p:cNvPr>
          <p:cNvSpPr txBox="1"/>
          <p:nvPr/>
        </p:nvSpPr>
        <p:spPr>
          <a:xfrm>
            <a:off x="8315325" y="914400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than </a:t>
            </a:r>
            <a:r>
              <a:rPr lang="en-US" b="1" dirty="0"/>
              <a:t>700MVA</a:t>
            </a:r>
            <a:r>
              <a:rPr lang="en-US" dirty="0"/>
              <a:t> installed in the 400kV line, so no modification needed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400MVA installed on the 66kV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dedicated lines going to the even IP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476E9C-A18E-EFEC-8006-93ED9186E2C0}"/>
              </a:ext>
            </a:extLst>
          </p:cNvPr>
          <p:cNvSpPr txBox="1"/>
          <p:nvPr/>
        </p:nvSpPr>
        <p:spPr>
          <a:xfrm>
            <a:off x="8286750" y="3429000"/>
            <a:ext cx="38860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Point 2</a:t>
            </a:r>
            <a:r>
              <a:rPr lang="en-US" dirty="0"/>
              <a:t>: two 38MVA transformers; would need to install a third or replace the 38MVA with a 70MVA</a:t>
            </a:r>
          </a:p>
          <a:p>
            <a:endParaRPr lang="en-US" dirty="0"/>
          </a:p>
          <a:p>
            <a:r>
              <a:rPr lang="en-US" b="1" dirty="0"/>
              <a:t>Point 6</a:t>
            </a:r>
            <a:r>
              <a:rPr lang="en-US" dirty="0"/>
              <a:t>: only one 38MVA transformer; would need to install a second 70MVA transformer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66250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AA0CB7-13A9-696B-931D-009629228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10972800" cy="752474"/>
          </a:xfrm>
        </p:spPr>
        <p:txBody>
          <a:bodyPr/>
          <a:lstStyle/>
          <a:p>
            <a:r>
              <a:rPr lang="en-US" dirty="0"/>
              <a:t>From the LEP technical design report vol. 2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723625-F7B1-3838-E293-6951C2DE9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lines to P2 and P6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438ED2-9006-7DF6-12B5-926169D7C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EA7DD1-A6C2-6277-97F5-11458E91F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05" y="1666874"/>
            <a:ext cx="7547790" cy="49594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4DFF92-BCB6-EFD8-741B-4231E37DC61D}"/>
              </a:ext>
            </a:extLst>
          </p:cNvPr>
          <p:cNvSpPr txBox="1"/>
          <p:nvPr/>
        </p:nvSpPr>
        <p:spPr>
          <a:xfrm>
            <a:off x="8058150" y="2133600"/>
            <a:ext cx="35242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installed copper (</a:t>
            </a:r>
            <a:r>
              <a:rPr lang="en-US" dirty="0" err="1"/>
              <a:t>aluminium</a:t>
            </a:r>
            <a:r>
              <a:rPr lang="en-US" dirty="0"/>
              <a:t>) conductor is 4.4+7.2kms long and is able to carry 50-60MVA.</a:t>
            </a:r>
          </a:p>
          <a:p>
            <a:r>
              <a:rPr lang="en-US" dirty="0"/>
              <a:t>These conductors would need upgrading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31554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440946-38E7-8C0A-D208-9F429345F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7450" y="1600201"/>
            <a:ext cx="5314950" cy="4525963"/>
          </a:xfrm>
        </p:spPr>
        <p:txBody>
          <a:bodyPr/>
          <a:lstStyle/>
          <a:p>
            <a:r>
              <a:rPr lang="en-US" dirty="0"/>
              <a:t>Recently, an upgrade of the capacity of P5 has been performed, through the supply of a new 66kV line from P6.</a:t>
            </a:r>
          </a:p>
          <a:p>
            <a:r>
              <a:rPr lang="en-US" dirty="0"/>
              <a:t>We can use this upgrade </a:t>
            </a:r>
            <a:r>
              <a:rPr lang="en-US" dirty="0" err="1"/>
              <a:t>tp</a:t>
            </a:r>
            <a:r>
              <a:rPr lang="en-US" dirty="0"/>
              <a:t> get an idea of the cost of upgrading for LEP3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56D789-8F95-31F4-AD55-32041319D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of P5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149956-E79C-CC3C-64C2-7AC211085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D5FF3F-B287-10C6-29DE-4273B219C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30" y="811817"/>
            <a:ext cx="4883070" cy="60461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492A40-D2C2-60EE-5B22-2AB3B3F3E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548" y="811817"/>
            <a:ext cx="5886753" cy="63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67224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0353AE0-020B-7226-4BA2-684C82BA5D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81075"/>
            <a:ext cx="7835901" cy="587692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1E12975-2A0E-F83A-4F81-5542723D7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electrical consumption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855F05-0424-FECB-5CA1-BF0692076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7C4E63-77AD-8CDA-9E8A-FB22F916190C}"/>
              </a:ext>
            </a:extLst>
          </p:cNvPr>
          <p:cNvSpPr txBox="1"/>
          <p:nvPr/>
        </p:nvSpPr>
        <p:spPr>
          <a:xfrm>
            <a:off x="8077201" y="1638300"/>
            <a:ext cx="41147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Long shutdown: 40MW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YETS: 60MW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Full LHC operation: 200MW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LHC+injector</a:t>
            </a:r>
            <a:r>
              <a:rPr lang="en-US" sz="2400" dirty="0"/>
              <a:t> chain: 140MW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5619511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B11DB80-F44F-4298-F128-12A51042DB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169" y="914400"/>
            <a:ext cx="7914573" cy="5943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C4F76EB-C7DD-C571-CF28-D292183D9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Consumption 2018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6F7148-4A0B-F23E-C072-DAB64FA17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8D973C-DB0D-8CBD-B43A-65AF0AE17EF9}"/>
              </a:ext>
            </a:extLst>
          </p:cNvPr>
          <p:cNvSpPr txBox="1"/>
          <p:nvPr/>
        </p:nvSpPr>
        <p:spPr>
          <a:xfrm>
            <a:off x="8572500" y="1685925"/>
            <a:ext cx="3114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10-min average maximum: 215MW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373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DAA364-18C8-0C61-4ACA-17401AF72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1"/>
            <a:ext cx="10972800" cy="3651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The usual luminosity formula is this:</a:t>
            </a:r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9946D5-EEBA-021A-230B-7E4984025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of circular colliders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5607E-3AE5-7616-7DC4-BD63D0C95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B5994B-DA72-91EF-B34D-A72EC6A79492}"/>
                  </a:ext>
                </a:extLst>
              </p:cNvPr>
              <p:cNvSpPr txBox="1"/>
              <p:nvPr/>
            </p:nvSpPr>
            <p:spPr>
              <a:xfrm>
                <a:off x="2907792" y="1321265"/>
                <a:ext cx="2237994" cy="73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ℒ</m:t>
                      </m:r>
                      <m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𝑓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𝑟𝑒𝑣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𝑏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𝑏</m:t>
                              </m:r>
                            </m:sub>
                            <m:sup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𝜋</m:t>
                          </m:r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h𝑔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B5994B-DA72-91EF-B34D-A72EC6A79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792" y="1321265"/>
                <a:ext cx="2237994" cy="7331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224246E-6E84-40B3-FC09-93899C89572C}"/>
              </a:ext>
            </a:extLst>
          </p:cNvPr>
          <p:cNvSpPr txBox="1">
            <a:spLocks/>
          </p:cNvSpPr>
          <p:nvPr/>
        </p:nvSpPr>
        <p:spPr>
          <a:xfrm>
            <a:off x="551688" y="2164081"/>
            <a:ext cx="10972800" cy="105460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is not very informative as to what luminosities might be achievable. But if we express the above formula in terms of 1/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Calibri"/>
                <a:ea typeface="+mn-ea"/>
                <a:cs typeface="+mn-cs"/>
              </a:rPr>
              <a:t>total synchrotron radiation power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2/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+mn-ea"/>
                <a:cs typeface="+mn-cs"/>
              </a:rPr>
              <a:t>vertical beam-beam parameter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get: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E0D4FD-56B7-7740-249D-9A90442A352F}"/>
                  </a:ext>
                </a:extLst>
              </p:cNvPr>
              <p:cNvSpPr txBox="1"/>
              <p:nvPr/>
            </p:nvSpPr>
            <p:spPr>
              <a:xfrm>
                <a:off x="3048762" y="3235437"/>
                <a:ext cx="6094476" cy="6975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ℒ</m:t>
                      </m:r>
                      <m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𝑐𝑜𝑛𝑠𝑡</m:t>
                      </m:r>
                      <m:r>
                        <a:rPr kumimoji="0" lang="en-GB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×</m:t>
                      </m:r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𝑃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𝑡𝑜𝑡</m:t>
                          </m:r>
                        </m:sub>
                      </m:sSub>
                      <m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𝜌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GB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𝜉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sub>
                      </m:sSub>
                      <m:f>
                        <m:f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h𝑔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𝛽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  <m:sup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E0D4FD-56B7-7740-249D-9A90442A35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762" y="3235437"/>
                <a:ext cx="6094476" cy="6975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770D815-41F7-6AD6-3555-BFA56C73610D}"/>
              </a:ext>
            </a:extLst>
          </p:cNvPr>
          <p:cNvSpPr txBox="1">
            <a:spLocks/>
          </p:cNvSpPr>
          <p:nvPr/>
        </p:nvSpPr>
        <p:spPr>
          <a:xfrm>
            <a:off x="615696" y="4038601"/>
            <a:ext cx="10972800" cy="12146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vertical beam-beam parameter (or tune shift) is a measure of disruption of the colliding beams. At LEP (4 IPs) it reached a  value of 0.1. FCC-ee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(also 4 IPs) runs at 0.134. Colliders with two IPs (line LEP3)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can run with higher tune shifts than colliders with 4 IPs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3824B5-2E28-1609-9F0C-67E745A3E622}"/>
              </a:ext>
            </a:extLst>
          </p:cNvPr>
          <p:cNvSpPr txBox="1"/>
          <p:nvPr/>
        </p:nvSpPr>
        <p:spPr>
          <a:xfrm>
            <a:off x="5148072" y="6062246"/>
            <a:ext cx="6376416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https://cds.cern.ch/record/1757596/files/CERN-ACC-NOTE-2014-0066.pdf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0E2BF1-8BA5-88B7-B9C1-B0B58EA1BAC7}"/>
                  </a:ext>
                </a:extLst>
              </p:cNvPr>
              <p:cNvSpPr txBox="1"/>
              <p:nvPr/>
            </p:nvSpPr>
            <p:spPr>
              <a:xfrm>
                <a:off x="7124700" y="1344168"/>
                <a:ext cx="1579626" cy="70615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𝜉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sub>
                      </m:sSub>
                      <m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𝛽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  <m:sup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𝜋𝛾</m:t>
                          </m:r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0E2BF1-8BA5-88B7-B9C1-B0B58EA1B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4700" y="1344168"/>
                <a:ext cx="1579626" cy="70615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9932DAD-0449-3E32-5AB6-0337447B6A54}"/>
                  </a:ext>
                </a:extLst>
              </p:cNvPr>
              <p:cNvSpPr txBox="1"/>
              <p:nvPr/>
            </p:nvSpPr>
            <p:spPr>
              <a:xfrm>
                <a:off x="9006840" y="1364365"/>
                <a:ext cx="2807208" cy="665760"/>
              </a:xfrm>
              <a:prstGeom prst="rect">
                <a:avLst/>
              </a:prstGeom>
              <a:solidFill>
                <a:srgbClr val="49FB25"/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𝑃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𝑡𝑜𝑡</m:t>
                          </m:r>
                        </m:sub>
                      </m:sSub>
                      <m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𝜋</m:t>
                          </m:r>
                        </m:num>
                        <m:den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sup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𝐸</m:t>
                          </m:r>
                        </m:e>
                        <m:sup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sup>
                      </m:sSup>
                      <m:f>
                        <m:f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𝑓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𝑟𝑒𝑣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9932DAD-0449-3E32-5AB6-0337447B6A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6840" y="1364365"/>
                <a:ext cx="2807208" cy="6657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01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6" grpId="0"/>
      <p:bldP spid="7" grpId="0"/>
      <p:bldP spid="8" grpId="0"/>
      <p:bldP spid="10" grpId="0" animBg="1"/>
      <p:bldP spid="13" grpId="0" animBg="1"/>
      <p:bldP spid="15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DD877-C155-F668-A79F-FC0B5045A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646"/>
            <a:ext cx="10515600" cy="982908"/>
          </a:xfrm>
        </p:spPr>
        <p:txBody>
          <a:bodyPr/>
          <a:lstStyle/>
          <a:p>
            <a:r>
              <a:rPr lang="en-US" dirty="0"/>
              <a:t>From power consumption to energy per year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60898-59E7-145D-87C6-737024DF7F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9868"/>
            <a:ext cx="10515600" cy="4351338"/>
          </a:xfrm>
        </p:spPr>
        <p:txBody>
          <a:bodyPr/>
          <a:lstStyle/>
          <a:p>
            <a:r>
              <a:rPr lang="en-US" dirty="0"/>
              <a:t>FCC-ee, ttbar operation, new numbers:  </a:t>
            </a:r>
            <a:r>
              <a:rPr lang="en-US" b="1" dirty="0"/>
              <a:t>357MW, 1.8TWh</a:t>
            </a:r>
          </a:p>
          <a:p>
            <a:r>
              <a:rPr lang="en-US" dirty="0"/>
              <a:t>LEP3, ZH at 230GeV operation, </a:t>
            </a:r>
            <a:r>
              <a:rPr lang="en-US" b="1" dirty="0"/>
              <a:t>250MW, 1.3TWh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4CD989-0EA0-4AE2-2B86-0BAB02A77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98302"/>
            <a:ext cx="7429995" cy="30281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FB2864-97B3-6C98-B51B-AD3934979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25" y="6064857"/>
            <a:ext cx="8648907" cy="6461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669BAE-97C4-53F8-0136-A9B69D1EC311}"/>
              </a:ext>
            </a:extLst>
          </p:cNvPr>
          <p:cNvSpPr txBox="1"/>
          <p:nvPr/>
        </p:nvSpPr>
        <p:spPr>
          <a:xfrm>
            <a:off x="838200" y="2645800"/>
            <a:ext cx="32583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From the CERN web pages: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12322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7F5F60C-D62C-CC88-3AF0-FADF3E49F7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676400"/>
            <a:ext cx="8771818" cy="452596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46D0F4-00F6-9C2F-E752-987337E96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rate when including </a:t>
            </a:r>
            <a:r>
              <a:rPr lang="en-US" dirty="0" err="1"/>
              <a:t>ISR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320BC3-9211-BD83-4CE7-6010044E7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1F4BC9-0A28-EC6D-5238-5A85EF673543}"/>
              </a:ext>
            </a:extLst>
          </p:cNvPr>
          <p:cNvSpPr txBox="1"/>
          <p:nvPr/>
        </p:nvSpPr>
        <p:spPr>
          <a:xfrm>
            <a:off x="7391400" y="1137741"/>
            <a:ext cx="35814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Oliver Buchmuller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26D032-8C3C-2E83-4E1F-EA4BDDBEC80B}"/>
              </a:ext>
            </a:extLst>
          </p:cNvPr>
          <p:cNvSpPr txBox="1"/>
          <p:nvPr/>
        </p:nvSpPr>
        <p:spPr>
          <a:xfrm>
            <a:off x="9601200" y="3429000"/>
            <a:ext cx="2209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difference of rates at 240GeV to 230GeV: 2.7%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2710318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5CE8B-C33D-3A78-6802-335D2E584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8BB4FA7-F2D8-F761-8323-DCD500897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133475"/>
            <a:ext cx="8458199" cy="572452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0C1AE6E-FBF3-D474-A4C0-20BE617C0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of world projects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7110DC-37BF-5BC3-9CDA-B3474175F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94315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FEFA96E-372A-5CBE-E421-784660FA03B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9848" y="1460818"/>
          <a:ext cx="9422994" cy="21258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3896">
                  <a:extLst>
                    <a:ext uri="{9D8B030D-6E8A-4147-A177-3AD203B41FA5}">
                      <a16:colId xmlns:a16="http://schemas.microsoft.com/office/drawing/2014/main" val="1298480481"/>
                    </a:ext>
                  </a:extLst>
                </a:gridCol>
                <a:gridCol w="1399032">
                  <a:extLst>
                    <a:ext uri="{9D8B030D-6E8A-4147-A177-3AD203B41FA5}">
                      <a16:colId xmlns:a16="http://schemas.microsoft.com/office/drawing/2014/main" val="1527278512"/>
                    </a:ext>
                  </a:extLst>
                </a:gridCol>
                <a:gridCol w="1216152">
                  <a:extLst>
                    <a:ext uri="{9D8B030D-6E8A-4147-A177-3AD203B41FA5}">
                      <a16:colId xmlns:a16="http://schemas.microsoft.com/office/drawing/2014/main" val="1983478525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030749334"/>
                    </a:ext>
                  </a:extLst>
                </a:gridCol>
                <a:gridCol w="2084832">
                  <a:extLst>
                    <a:ext uri="{9D8B030D-6E8A-4147-A177-3AD203B41FA5}">
                      <a16:colId xmlns:a16="http://schemas.microsoft.com/office/drawing/2014/main" val="3604259640"/>
                    </a:ext>
                  </a:extLst>
                </a:gridCol>
                <a:gridCol w="2080362">
                  <a:extLst>
                    <a:ext uri="{9D8B030D-6E8A-4147-A177-3AD203B41FA5}">
                      <a16:colId xmlns:a16="http://schemas.microsoft.com/office/drawing/2014/main" val="420824454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machine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 err="1">
                          <a:effectLst/>
                        </a:rPr>
                        <a:t>Circumf</a:t>
                      </a:r>
                      <a:r>
                        <a:rPr lang="en-GB" sz="1800" b="1" u="none" strike="noStrike" dirty="0">
                          <a:effectLst/>
                        </a:rPr>
                        <a:t> (m)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Radius (m)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energy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 err="1">
                          <a:effectLst/>
                        </a:rPr>
                        <a:t>tau_pol</a:t>
                      </a:r>
                      <a:r>
                        <a:rPr lang="en-GB" sz="1800" b="1" u="none" strike="noStrike" dirty="0">
                          <a:effectLst/>
                        </a:rPr>
                        <a:t> (hours)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pol to 5% (mins)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325189"/>
                  </a:ext>
                </a:extLst>
              </a:tr>
              <a:tr h="428593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FCC - 45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 dirty="0">
                          <a:effectLst/>
                        </a:rPr>
                        <a:t>90658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10021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45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215.9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650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98635722"/>
                  </a:ext>
                </a:extLst>
              </a:tr>
              <a:tr h="428593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FCC - 80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90658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 dirty="0">
                          <a:effectLst/>
                        </a:rPr>
                        <a:t>10021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 dirty="0">
                          <a:effectLst/>
                        </a:rPr>
                        <a:t>80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12.2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37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12213818"/>
                  </a:ext>
                </a:extLst>
              </a:tr>
              <a:tr h="428593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LEP3 - 45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26660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2958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 dirty="0">
                          <a:effectLst/>
                        </a:rPr>
                        <a:t>45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 dirty="0">
                          <a:effectLst/>
                        </a:rPr>
                        <a:t>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15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08741844"/>
                  </a:ext>
                </a:extLst>
              </a:tr>
              <a:tr h="428593"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LEP3 - 80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26660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2958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>
                          <a:effectLst/>
                        </a:rPr>
                        <a:t>80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u="none" strike="noStrike" dirty="0">
                          <a:effectLst/>
                        </a:rPr>
                        <a:t>0.3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vl="0" algn="ctr" fontAlgn="b"/>
                      <a:r>
                        <a:rPr lang="en-GB" sz="1800" b="1" u="none" strike="noStrike" dirty="0">
                          <a:effectLst/>
                        </a:rPr>
                        <a:t>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10715804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27AD1E1-F0C2-ABCB-B67A-E7597EFA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Polarization times: FCC and LEP3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5518B8-7D4B-D315-9AD5-8E188516C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686BFB-1819-3924-A9BE-9F860B11F357}"/>
              </a:ext>
            </a:extLst>
          </p:cNvPr>
          <p:cNvSpPr txBox="1"/>
          <p:nvPr/>
        </p:nvSpPr>
        <p:spPr>
          <a:xfrm>
            <a:off x="1115568" y="4334256"/>
            <a:ext cx="670255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FCC-</a:t>
            </a:r>
            <a:r>
              <a:rPr lang="en-US" sz="2000" dirty="0" err="1"/>
              <a:t>ee</a:t>
            </a:r>
            <a:r>
              <a:rPr lang="en-US" sz="2000" dirty="0"/>
              <a:t> at the Z needs polarization wigglers.</a:t>
            </a:r>
          </a:p>
          <a:p>
            <a:r>
              <a:rPr lang="en-US" sz="2000" dirty="0"/>
              <a:t>LEP3 at the Z (or W) needs no polarization wigglers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41688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5599B6-F637-1B79-8B15-7B0AE4CF8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06425"/>
            <a:ext cx="10972800" cy="6766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In natural units, the achievable luminosity (for FCC) is:</a:t>
            </a: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1DABD1-A21C-A54A-11CE-04FFDFFD5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of circular colliders (2)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B0447F-FA77-462A-2063-379652722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Koratzinos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1CD4A3-5776-EBBC-069F-404DD7002FC1}"/>
                  </a:ext>
                </a:extLst>
              </p:cNvPr>
              <p:cNvSpPr txBox="1"/>
              <p:nvPr/>
            </p:nvSpPr>
            <p:spPr>
              <a:xfrm>
                <a:off x="2063496" y="1587274"/>
                <a:ext cx="8065008" cy="7756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ℒ</m:t>
                      </m:r>
                      <m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  <m:r>
                            <a:rPr kumimoji="0" lang="en-US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.0</m:t>
                          </m:r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×10</m:t>
                          </m:r>
                        </m:e>
                        <m:sup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34</m:t>
                          </m:r>
                        </m:sup>
                      </m:sSup>
                      <m:d>
                        <m:d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𝑡𝑜𝑡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50</m:t>
                              </m:r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𝑀𝑊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𝜌</m:t>
                              </m:r>
                            </m:num>
                            <m:den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10</m:t>
                              </m:r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𝑘𝑚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GB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120</m:t>
                                  </m:r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𝐺𝑒𝑉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836967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kumimoji="0" lang="en-GB" sz="1800" b="0" i="0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0.1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h𝑔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0.8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GB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836967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kumimoji="0" lang="en-GB" sz="1800" b="0" i="0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𝑐𝑚</m:t>
                          </m:r>
                        </m:e>
                        <m:sup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𝑠</m:t>
                          </m:r>
                        </m:e>
                        <m:sup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1CD4A3-5776-EBBC-069F-404DD7002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496" y="1587274"/>
                <a:ext cx="8065008" cy="77566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495C2D9-1130-861C-C23F-9729400C1BD4}"/>
              </a:ext>
            </a:extLst>
          </p:cNvPr>
          <p:cNvSpPr txBox="1">
            <a:spLocks/>
          </p:cNvSpPr>
          <p:nvPr/>
        </p:nvSpPr>
        <p:spPr>
          <a:xfrm>
            <a:off x="609600" y="3712464"/>
            <a:ext cx="10972800" cy="2643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Note that the above formula does not tell you how to design your collider; simply gives you the maximum performance. You need to design the optics so that your beam lifetimes are sufficient.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To increase luminosity at a fixed power, bending radius and beam energy one needs to</a:t>
            </a:r>
          </a:p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smallest possible beta*_y</a:t>
            </a:r>
          </a:p>
          <a:p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at the highest possible vertical beam-beam parameter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6E37DA-D645-12E1-8DCE-1A2507B43E7D}"/>
              </a:ext>
            </a:extLst>
          </p:cNvPr>
          <p:cNvSpPr txBox="1"/>
          <p:nvPr/>
        </p:nvSpPr>
        <p:spPr>
          <a:xfrm>
            <a:off x="609600" y="2516939"/>
            <a:ext cx="8763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And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LEP3 is: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30D6FB-806A-E956-681E-40DD173412F9}"/>
                  </a:ext>
                </a:extLst>
              </p:cNvPr>
              <p:cNvSpPr txBox="1"/>
              <p:nvPr/>
            </p:nvSpPr>
            <p:spPr>
              <a:xfrm>
                <a:off x="2063496" y="2843784"/>
                <a:ext cx="8065008" cy="7756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ℒ</m:t>
                      </m:r>
                      <m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  <m:r>
                            <a:rPr kumimoji="0" lang="en-US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.0</m:t>
                          </m:r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×10</m:t>
                          </m:r>
                        </m:e>
                        <m:sup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34</m:t>
                          </m:r>
                        </m:sup>
                      </m:sSup>
                      <m:d>
                        <m:d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𝑡𝑜𝑡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50</m:t>
                              </m:r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𝑀𝑊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𝜌</m:t>
                              </m:r>
                            </m:num>
                            <m:den>
                              <m:r>
                                <a:rPr kumimoji="0" lang="en-US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  <m: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𝑘𝑚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GB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15</m:t>
                                  </m:r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𝐺𝑒𝑉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836967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kumimoji="0" lang="en-GB" sz="1800" b="0" i="0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sup>
                      </m:sSup>
                      <m:d>
                        <m:d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0.1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h𝑔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0" lang="en-GB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0.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84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GB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836967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GB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kumimoji="0" lang="en-GB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𝑚𝑚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836967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kumimoji="0" lang="en-GB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kumimoji="0" lang="en-GB" sz="1800" b="0" i="0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𝑐𝑚</m:t>
                          </m:r>
                        </m:e>
                        <m:sup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𝑠</m:t>
                          </m:r>
                        </m:e>
                        <m:sup>
                          <m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30D6FB-806A-E956-681E-40DD17341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496" y="2843784"/>
                <a:ext cx="8065008" cy="7756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856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137122</TotalTime>
  <Words>6450</Words>
  <Application>Microsoft Office PowerPoint</Application>
  <PresentationFormat>Widescreen</PresentationFormat>
  <Paragraphs>1138</Paragraphs>
  <Slides>83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83</vt:i4>
      </vt:variant>
    </vt:vector>
  </HeadingPairs>
  <TitlesOfParts>
    <vt:vector size="94" baseType="lpstr">
      <vt:lpstr>Aptos</vt:lpstr>
      <vt:lpstr>Aptos Display</vt:lpstr>
      <vt:lpstr>Arial</vt:lpstr>
      <vt:lpstr>Calibri</vt:lpstr>
      <vt:lpstr>Cambria Math</vt:lpstr>
      <vt:lpstr>Helvetica</vt:lpstr>
      <vt:lpstr>Wingdings</vt:lpstr>
      <vt:lpstr>Office Theme</vt:lpstr>
      <vt:lpstr>1_Office Theme</vt:lpstr>
      <vt:lpstr>2_Office Theme</vt:lpstr>
      <vt:lpstr>SLAC_Template_PowerPoint</vt:lpstr>
      <vt:lpstr>LEP3: Accelerator design choices</vt:lpstr>
      <vt:lpstr>LEP3</vt:lpstr>
      <vt:lpstr>Strategic choices of LEP3</vt:lpstr>
      <vt:lpstr>Higgs rate</vt:lpstr>
      <vt:lpstr>ZH energy</vt:lpstr>
      <vt:lpstr>Higgs effective rate</vt:lpstr>
      <vt:lpstr>luminosity</vt:lpstr>
      <vt:lpstr>Luminosity of circular colliders</vt:lpstr>
      <vt:lpstr>Luminosity of circular colliders (2)</vt:lpstr>
      <vt:lpstr>The FODO lattice</vt:lpstr>
      <vt:lpstr>Low-emittance lattice – EBS achromat</vt:lpstr>
      <vt:lpstr>LEP3 Optics</vt:lpstr>
      <vt:lpstr>EBS Achromat cell adapted for LEP3                                     Z/W/ZH modes</vt:lpstr>
      <vt:lpstr>ARC lattice layout                                                                        </vt:lpstr>
      <vt:lpstr>Straight Section insertion</vt:lpstr>
      <vt:lpstr>Straight Section insertion</vt:lpstr>
      <vt:lpstr>Final Focus system</vt:lpstr>
      <vt:lpstr>How it fits in the LHC tunnel</vt:lpstr>
      <vt:lpstr>Fit around Point 1</vt:lpstr>
      <vt:lpstr>LEP3 Updated parameter set</vt:lpstr>
      <vt:lpstr>Improvements since the ESPP meeting</vt:lpstr>
      <vt:lpstr>Luminosity of projects considered in the ESPP</vt:lpstr>
      <vt:lpstr>Beam pipe diameter</vt:lpstr>
      <vt:lpstr>Beam pipe diameter</vt:lpstr>
      <vt:lpstr>Synchrotron radiation absorber</vt:lpstr>
      <vt:lpstr>FCC-ee: discreet absorber option</vt:lpstr>
      <vt:lpstr>Synchrotron radiation absorber</vt:lpstr>
      <vt:lpstr>From LEP2 to LEP3</vt:lpstr>
      <vt:lpstr>Injector complex</vt:lpstr>
      <vt:lpstr>LEP3 injector</vt:lpstr>
      <vt:lpstr>Injector placement</vt:lpstr>
      <vt:lpstr>RF</vt:lpstr>
      <vt:lpstr>RF strategy</vt:lpstr>
      <vt:lpstr>RF parameters</vt:lpstr>
      <vt:lpstr>Fundamental power couplers</vt:lpstr>
      <vt:lpstr>Does the RF fit in the LEP3 tunnel?</vt:lpstr>
      <vt:lpstr>LEP3 RF configuration -Z</vt:lpstr>
      <vt:lpstr>LEP3 RF configuration -ZH</vt:lpstr>
      <vt:lpstr>RF integration</vt:lpstr>
      <vt:lpstr>Compare tunnel sizes @RF areas</vt:lpstr>
      <vt:lpstr>PowerPoint Presentation</vt:lpstr>
      <vt:lpstr>New integration drawings</vt:lpstr>
      <vt:lpstr>Power consumption</vt:lpstr>
      <vt:lpstr>Collider magnet power consumption</vt:lpstr>
      <vt:lpstr>Collider magnet power consumption</vt:lpstr>
      <vt:lpstr>PowerPoint Presentation</vt:lpstr>
      <vt:lpstr>Installed capacity</vt:lpstr>
      <vt:lpstr>polarization</vt:lpstr>
      <vt:lpstr>Polarization</vt:lpstr>
      <vt:lpstr>Polarization at the Z and WW</vt:lpstr>
      <vt:lpstr>Energy determination</vt:lpstr>
      <vt:lpstr>https://accelconf.web.cern.ch/p99/papers/thp24.pdf</vt:lpstr>
      <vt:lpstr>Upgrades</vt:lpstr>
      <vt:lpstr>LEP3 cannot reach the ttbar threshold</vt:lpstr>
      <vt:lpstr>Conclusions </vt:lpstr>
      <vt:lpstr>Thank you</vt:lpstr>
      <vt:lpstr>Extra slides </vt:lpstr>
      <vt:lpstr>What is the power law of FCC luminosities?</vt:lpstr>
      <vt:lpstr>LEP3 lattice development</vt:lpstr>
      <vt:lpstr>Outline</vt:lpstr>
      <vt:lpstr>LEP3 vs FCC Superfactory</vt:lpstr>
      <vt:lpstr>LEP3 challenges</vt:lpstr>
      <vt:lpstr>LEP3 ARC vacuum chamber diameter</vt:lpstr>
      <vt:lpstr>EBS Achromat cell adapted for LEP3                                     Z/W/ZH modes</vt:lpstr>
      <vt:lpstr>Chromatic and DA properties   HFD                                               </vt:lpstr>
      <vt:lpstr>ARC lattice layout                                                                        </vt:lpstr>
      <vt:lpstr>LEP3 quadrupoles and sextupoles requirements wrt FCC  @115GeV</vt:lpstr>
      <vt:lpstr>Straight Section insertion</vt:lpstr>
      <vt:lpstr>Straight Section insertion</vt:lpstr>
      <vt:lpstr>Final Focus system</vt:lpstr>
      <vt:lpstr>Final Focus system</vt:lpstr>
      <vt:lpstr>Draft parameters comparisons</vt:lpstr>
      <vt:lpstr>Conclusions</vt:lpstr>
      <vt:lpstr>Fit at the beginning of the arcs</vt:lpstr>
      <vt:lpstr>Installed power</vt:lpstr>
      <vt:lpstr>Power lines to P2 and P6</vt:lpstr>
      <vt:lpstr>Upgrade of P5</vt:lpstr>
      <vt:lpstr>CERN electrical consumption</vt:lpstr>
      <vt:lpstr>Consumption 2018</vt:lpstr>
      <vt:lpstr>From power consumption to energy per year</vt:lpstr>
      <vt:lpstr>Higgs rate when including ISR</vt:lpstr>
      <vt:lpstr>Luminosity of world projects </vt:lpstr>
      <vt:lpstr>Polarization times: FCC and LEP3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846</cp:revision>
  <cp:lastPrinted>2020-11-10T10:10:53Z</cp:lastPrinted>
  <dcterms:created xsi:type="dcterms:W3CDTF">2006-08-16T00:00:00Z</dcterms:created>
  <dcterms:modified xsi:type="dcterms:W3CDTF">2026-01-13T04:07:42Z</dcterms:modified>
</cp:coreProperties>
</file>